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theme/theme29.xml" ContentType="application/vnd.openxmlformats-officedocument.theme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Masters/slideMaster33.xml" ContentType="application/vnd.openxmlformats-officedocument.presentationml.slideMaster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22.xml" ContentType="application/vnd.openxmlformats-officedocument.presentationml.slideMaster+xml"/>
  <Override PartName="/ppt/theme/theme43.xml" ContentType="application/vnd.openxmlformats-officedocument.theme+xml"/>
  <Override PartName="/ppt/notesSlides/notesSlide30.xml" ContentType="application/vnd.openxmlformats-officedocument.presentationml.notesSlide+xml"/>
  <Override PartName="/ppt/theme/theme21.xml" ContentType="application/vnd.openxmlformats-officedocument.theme+xml"/>
  <Override PartName="/ppt/theme/theme32.xml" ContentType="application/vnd.openxmlformats-officedocument.them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heme/theme37.xml" ContentType="application/vnd.openxmlformats-officedocument.them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theme/theme26.xml" ContentType="application/vnd.openxmlformats-officedocument.theme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theme/theme40.xml" ContentType="application/vnd.openxmlformats-officedocument.them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Masters/slideMaster28.xml" ContentType="application/vnd.openxmlformats-officedocument.presentationml.slideMaster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8.xml" ContentType="application/vnd.openxmlformats-officedocument.them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Masters/slideMaster24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6.xml" ContentType="application/vnd.openxmlformats-officedocument.theme+xml"/>
  <Override PartName="/ppt/slideLayouts/slideLayout40.xml" ContentType="application/vnd.openxmlformats-officedocument.presentationml.slideLayout+xml"/>
  <Override PartName="/ppt/theme/theme27.xml" ContentType="application/vnd.openxmlformats-officedocument.them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slideMasters/slideMaster13.xml" ContentType="application/vnd.openxmlformats-officedocument.presentationml.slideMaster+xml"/>
  <Override PartName="/ppt/slideMasters/slideMaster31.xml" ContentType="application/vnd.openxmlformats-officedocument.presentationml.slideMaster+xml"/>
  <Override PartName="/ppt/theme/theme23.xml" ContentType="application/vnd.openxmlformats-officedocument.theme+xml"/>
  <Override PartName="/ppt/theme/theme34.xml" ContentType="application/vnd.openxmlformats-officedocument.them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theme/theme41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Masters/slideMaster29.xml" ContentType="application/vnd.openxmlformats-officedocument.presentationml.slideMaster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9.xml" ContentType="application/vnd.openxmlformats-officedocument.theme+xml"/>
  <Override PartName="/ppt/notesSlides/notesSlide3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55.xml" ContentType="application/vnd.openxmlformats-officedocument.presentationml.notesSlid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8.xml" ContentType="application/vnd.openxmlformats-officedocument.theme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slideMasters/slideMaster14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theme/theme35.xml" ContentType="application/vnd.openxmlformats-officedocument.them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slideMasters/slideMaster21.xml" ContentType="application/vnd.openxmlformats-officedocument.presentationml.slideMaster+xml"/>
  <Override PartName="/ppt/theme/theme24.xml" ContentType="application/vnd.openxmlformats-officedocument.theme+xml"/>
  <Override PartName="/ppt/theme/theme42.xml" ContentType="application/vnd.openxmlformats-officedocument.theme+xml"/>
  <Override PartName="/ppt/notesSlides/notesSlide11.xml" ContentType="application/vnd.openxmlformats-officedocument.presentationml.notesSlide+xml"/>
  <Default Extension="tiff" ContentType="image/tiff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heme/theme20.xml" ContentType="application/vnd.openxmlformats-officedocument.them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Masters/slideMaster37.xml" ContentType="application/vnd.openxmlformats-officedocument.presentationml.slideMaster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notesSlides/notesSlide45.xml" ContentType="application/vnd.openxmlformats-officedocument.presentationml.notesSlide+xml"/>
  <Override PartName="/ppt/slideMasters/slideMaster26.xml" ContentType="application/vnd.openxmlformats-officedocument.presentationml.slideMaster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6.xml" ContentType="application/vnd.openxmlformats-officedocument.theme+xml"/>
  <Override PartName="/ppt/notesSlides/notesSlide23.xml" ContentType="application/vnd.openxmlformats-officedocument.presentationml.notesSlide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theme/theme25.xml" ContentType="application/vnd.openxmlformats-officedocument.theme+xml"/>
  <Override PartName="/ppt/notesSlides/notesSlide12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48.xml" ContentType="application/vnd.openxmlformats-officedocument.presentationml.slide+xml"/>
  <Override PartName="/ppt/slideLayouts/slideLayout58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34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heme/theme19.xml" ContentType="application/vnd.openxmlformats-officedocument.theme+xml"/>
  <Override PartName="/ppt/notesSlides/notesSlide53.xml" ContentType="application/vnd.openxmlformats-officedocument.presentationml.notesSlide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theme/theme33.xml" ContentType="application/vnd.openxmlformats-officedocument.them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theme/theme22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  <p:sldMasterId id="2147483665" r:id="rId4"/>
    <p:sldMasterId id="2147483669" r:id="rId5"/>
    <p:sldMasterId id="2147483671" r:id="rId6"/>
    <p:sldMasterId id="2147483673" r:id="rId7"/>
    <p:sldMasterId id="2147483676" r:id="rId8"/>
    <p:sldMasterId id="2147483678" r:id="rId9"/>
    <p:sldMasterId id="2147483680" r:id="rId10"/>
    <p:sldMasterId id="2147483682" r:id="rId11"/>
    <p:sldMasterId id="2147483684" r:id="rId12"/>
    <p:sldMasterId id="2147483686" r:id="rId13"/>
    <p:sldMasterId id="2147483689" r:id="rId14"/>
    <p:sldMasterId id="2147483691" r:id="rId15"/>
    <p:sldMasterId id="2147483693" r:id="rId16"/>
    <p:sldMasterId id="2147483695" r:id="rId17"/>
    <p:sldMasterId id="2147483697" r:id="rId18"/>
    <p:sldMasterId id="2147483700" r:id="rId19"/>
    <p:sldMasterId id="2147483702" r:id="rId20"/>
    <p:sldMasterId id="2147483704" r:id="rId21"/>
    <p:sldMasterId id="2147483707" r:id="rId22"/>
    <p:sldMasterId id="2147483709" r:id="rId23"/>
    <p:sldMasterId id="2147483711" r:id="rId24"/>
    <p:sldMasterId id="2147483714" r:id="rId25"/>
    <p:sldMasterId id="2147483716" r:id="rId26"/>
    <p:sldMasterId id="2147483718" r:id="rId27"/>
    <p:sldMasterId id="2147483720" r:id="rId28"/>
    <p:sldMasterId id="2147483722" r:id="rId29"/>
    <p:sldMasterId id="2147483724" r:id="rId30"/>
    <p:sldMasterId id="2147483726" r:id="rId31"/>
    <p:sldMasterId id="2147483728" r:id="rId32"/>
    <p:sldMasterId id="2147483730" r:id="rId33"/>
    <p:sldMasterId id="2147483732" r:id="rId34"/>
    <p:sldMasterId id="2147483734" r:id="rId35"/>
    <p:sldMasterId id="2147483736" r:id="rId36"/>
    <p:sldMasterId id="2147483738" r:id="rId37"/>
    <p:sldMasterId id="2147483740" r:id="rId38"/>
    <p:sldMasterId id="2147483742" r:id="rId39"/>
    <p:sldMasterId id="2147483744" r:id="rId40"/>
    <p:sldMasterId id="2147483747" r:id="rId41"/>
    <p:sldMasterId id="2147483749" r:id="rId42"/>
  </p:sldMasterIdLst>
  <p:notesMasterIdLst>
    <p:notesMasterId r:id="rId102"/>
  </p:notesMasterIdLst>
  <p:sldIdLst>
    <p:sldId id="256" r:id="rId43"/>
    <p:sldId id="317" r:id="rId44"/>
    <p:sldId id="257" r:id="rId45"/>
    <p:sldId id="258" r:id="rId46"/>
    <p:sldId id="259" r:id="rId47"/>
    <p:sldId id="260" r:id="rId48"/>
    <p:sldId id="316" r:id="rId49"/>
    <p:sldId id="262" r:id="rId50"/>
    <p:sldId id="263" r:id="rId51"/>
    <p:sldId id="313" r:id="rId52"/>
    <p:sldId id="264" r:id="rId53"/>
    <p:sldId id="265" r:id="rId54"/>
    <p:sldId id="266" r:id="rId55"/>
    <p:sldId id="267" r:id="rId56"/>
    <p:sldId id="268" r:id="rId57"/>
    <p:sldId id="269" r:id="rId58"/>
    <p:sldId id="270" r:id="rId59"/>
    <p:sldId id="271" r:id="rId60"/>
    <p:sldId id="272" r:id="rId61"/>
    <p:sldId id="273" r:id="rId62"/>
    <p:sldId id="274" r:id="rId63"/>
    <p:sldId id="275" r:id="rId64"/>
    <p:sldId id="276" r:id="rId65"/>
    <p:sldId id="277" r:id="rId66"/>
    <p:sldId id="278" r:id="rId67"/>
    <p:sldId id="279" r:id="rId68"/>
    <p:sldId id="280" r:id="rId69"/>
    <p:sldId id="281" r:id="rId70"/>
    <p:sldId id="282" r:id="rId71"/>
    <p:sldId id="283" r:id="rId72"/>
    <p:sldId id="284" r:id="rId73"/>
    <p:sldId id="285" r:id="rId74"/>
    <p:sldId id="286" r:id="rId75"/>
    <p:sldId id="287" r:id="rId76"/>
    <p:sldId id="288" r:id="rId77"/>
    <p:sldId id="289" r:id="rId78"/>
    <p:sldId id="290" r:id="rId79"/>
    <p:sldId id="291" r:id="rId80"/>
    <p:sldId id="292" r:id="rId81"/>
    <p:sldId id="293" r:id="rId82"/>
    <p:sldId id="314" r:id="rId83"/>
    <p:sldId id="294" r:id="rId84"/>
    <p:sldId id="295" r:id="rId85"/>
    <p:sldId id="296" r:id="rId86"/>
    <p:sldId id="297" r:id="rId87"/>
    <p:sldId id="298" r:id="rId88"/>
    <p:sldId id="299" r:id="rId89"/>
    <p:sldId id="300" r:id="rId90"/>
    <p:sldId id="301" r:id="rId91"/>
    <p:sldId id="302" r:id="rId92"/>
    <p:sldId id="303" r:id="rId93"/>
    <p:sldId id="304" r:id="rId94"/>
    <p:sldId id="305" r:id="rId95"/>
    <p:sldId id="306" r:id="rId96"/>
    <p:sldId id="307" r:id="rId97"/>
    <p:sldId id="308" r:id="rId98"/>
    <p:sldId id="309" r:id="rId99"/>
    <p:sldId id="310" r:id="rId100"/>
    <p:sldId id="315" r:id="rId101"/>
  </p:sldIdLst>
  <p:sldSz cx="9144000" cy="6858000" type="screen4x3"/>
  <p:notesSz cx="6858000" cy="9144000"/>
  <p:defaultTextStyle>
    <a:defPPr>
      <a:defRPr lang="en-US"/>
    </a:defPPr>
    <a:lvl1pPr marL="0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148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0330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5510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0675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5859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1016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86183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1337" algn="l" defTabSz="910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3000" y="-14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5.xml"/><Relationship Id="rId63" Type="http://schemas.openxmlformats.org/officeDocument/2006/relationships/slide" Target="slides/slide21.xml"/><Relationship Id="rId68" Type="http://schemas.openxmlformats.org/officeDocument/2006/relationships/slide" Target="slides/slide26.xml"/><Relationship Id="rId84" Type="http://schemas.openxmlformats.org/officeDocument/2006/relationships/slide" Target="slides/slide42.xml"/><Relationship Id="rId89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9.xml"/><Relationship Id="rId92" Type="http://schemas.openxmlformats.org/officeDocument/2006/relationships/slide" Target="slides/slide5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3.xml"/><Relationship Id="rId53" Type="http://schemas.openxmlformats.org/officeDocument/2006/relationships/slide" Target="slides/slide11.xml"/><Relationship Id="rId58" Type="http://schemas.openxmlformats.org/officeDocument/2006/relationships/slide" Target="slides/slide16.xml"/><Relationship Id="rId66" Type="http://schemas.openxmlformats.org/officeDocument/2006/relationships/slide" Target="slides/slide24.xml"/><Relationship Id="rId74" Type="http://schemas.openxmlformats.org/officeDocument/2006/relationships/slide" Target="slides/slide32.xml"/><Relationship Id="rId79" Type="http://schemas.openxmlformats.org/officeDocument/2006/relationships/slide" Target="slides/slide37.xml"/><Relationship Id="rId87" Type="http://schemas.openxmlformats.org/officeDocument/2006/relationships/slide" Target="slides/slide45.xml"/><Relationship Id="rId10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9.xml"/><Relationship Id="rId82" Type="http://schemas.openxmlformats.org/officeDocument/2006/relationships/slide" Target="slides/slide40.xml"/><Relationship Id="rId90" Type="http://schemas.openxmlformats.org/officeDocument/2006/relationships/slide" Target="slides/slide48.xml"/><Relationship Id="rId95" Type="http://schemas.openxmlformats.org/officeDocument/2006/relationships/slide" Target="slides/slide53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1.xml"/><Relationship Id="rId48" Type="http://schemas.openxmlformats.org/officeDocument/2006/relationships/slide" Target="slides/slide6.xml"/><Relationship Id="rId56" Type="http://schemas.openxmlformats.org/officeDocument/2006/relationships/slide" Target="slides/slide14.xml"/><Relationship Id="rId64" Type="http://schemas.openxmlformats.org/officeDocument/2006/relationships/slide" Target="slides/slide22.xml"/><Relationship Id="rId69" Type="http://schemas.openxmlformats.org/officeDocument/2006/relationships/slide" Target="slides/slide27.xml"/><Relationship Id="rId77" Type="http://schemas.openxmlformats.org/officeDocument/2006/relationships/slide" Target="slides/slide35.xml"/><Relationship Id="rId100" Type="http://schemas.openxmlformats.org/officeDocument/2006/relationships/slide" Target="slides/slide58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9.xml"/><Relationship Id="rId72" Type="http://schemas.openxmlformats.org/officeDocument/2006/relationships/slide" Target="slides/slide30.xml"/><Relationship Id="rId80" Type="http://schemas.openxmlformats.org/officeDocument/2006/relationships/slide" Target="slides/slide38.xml"/><Relationship Id="rId85" Type="http://schemas.openxmlformats.org/officeDocument/2006/relationships/slide" Target="slides/slide43.xml"/><Relationship Id="rId93" Type="http://schemas.openxmlformats.org/officeDocument/2006/relationships/slide" Target="slides/slide51.xml"/><Relationship Id="rId98" Type="http://schemas.openxmlformats.org/officeDocument/2006/relationships/slide" Target="slides/slide5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4.xml"/><Relationship Id="rId59" Type="http://schemas.openxmlformats.org/officeDocument/2006/relationships/slide" Target="slides/slide17.xml"/><Relationship Id="rId67" Type="http://schemas.openxmlformats.org/officeDocument/2006/relationships/slide" Target="slides/slide25.xml"/><Relationship Id="rId103" Type="http://schemas.openxmlformats.org/officeDocument/2006/relationships/presProps" Target="presProps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12.xml"/><Relationship Id="rId62" Type="http://schemas.openxmlformats.org/officeDocument/2006/relationships/slide" Target="slides/slide20.xml"/><Relationship Id="rId70" Type="http://schemas.openxmlformats.org/officeDocument/2006/relationships/slide" Target="slides/slide28.xml"/><Relationship Id="rId75" Type="http://schemas.openxmlformats.org/officeDocument/2006/relationships/slide" Target="slides/slide33.xml"/><Relationship Id="rId83" Type="http://schemas.openxmlformats.org/officeDocument/2006/relationships/slide" Target="slides/slide41.xml"/><Relationship Id="rId88" Type="http://schemas.openxmlformats.org/officeDocument/2006/relationships/slide" Target="slides/slide46.xml"/><Relationship Id="rId91" Type="http://schemas.openxmlformats.org/officeDocument/2006/relationships/slide" Target="slides/slide49.xml"/><Relationship Id="rId96" Type="http://schemas.openxmlformats.org/officeDocument/2006/relationships/slide" Target="slides/slide5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7.xml"/><Relationship Id="rId57" Type="http://schemas.openxmlformats.org/officeDocument/2006/relationships/slide" Target="slides/slide15.xml"/><Relationship Id="rId10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2.xml"/><Relationship Id="rId52" Type="http://schemas.openxmlformats.org/officeDocument/2006/relationships/slide" Target="slides/slide10.xml"/><Relationship Id="rId60" Type="http://schemas.openxmlformats.org/officeDocument/2006/relationships/slide" Target="slides/slide18.xml"/><Relationship Id="rId65" Type="http://schemas.openxmlformats.org/officeDocument/2006/relationships/slide" Target="slides/slide23.xml"/><Relationship Id="rId73" Type="http://schemas.openxmlformats.org/officeDocument/2006/relationships/slide" Target="slides/slide31.xml"/><Relationship Id="rId78" Type="http://schemas.openxmlformats.org/officeDocument/2006/relationships/slide" Target="slides/slide36.xml"/><Relationship Id="rId81" Type="http://schemas.openxmlformats.org/officeDocument/2006/relationships/slide" Target="slides/slide39.xml"/><Relationship Id="rId86" Type="http://schemas.openxmlformats.org/officeDocument/2006/relationships/slide" Target="slides/slide44.xml"/><Relationship Id="rId94" Type="http://schemas.openxmlformats.org/officeDocument/2006/relationships/slide" Target="slides/slide52.xml"/><Relationship Id="rId99" Type="http://schemas.openxmlformats.org/officeDocument/2006/relationships/slide" Target="slides/slide57.xml"/><Relationship Id="rId101" Type="http://schemas.openxmlformats.org/officeDocument/2006/relationships/slide" Target="slides/slide5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8.xml"/><Relationship Id="rId55" Type="http://schemas.openxmlformats.org/officeDocument/2006/relationships/slide" Target="slides/slide13.xml"/><Relationship Id="rId76" Type="http://schemas.openxmlformats.org/officeDocument/2006/relationships/slide" Target="slides/slide34.xml"/><Relationship Id="rId97" Type="http://schemas.openxmlformats.org/officeDocument/2006/relationships/slide" Target="slides/slide55.xml"/><Relationship Id="rId10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1"/>
  <c:chart>
    <c:plotArea>
      <c:layout/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overlap val="100"/>
        <c:axId val="238297088"/>
        <c:axId val="238298624"/>
      </c:barChart>
      <c:catAx>
        <c:axId val="238297088"/>
        <c:scaling>
          <c:orientation val="minMax"/>
        </c:scaling>
        <c:axPos val="l"/>
        <c:majorTickMark val="none"/>
        <c:tickLblPos val="nextTo"/>
        <c:crossAx val="238298624"/>
        <c:crosses val="autoZero"/>
        <c:auto val="1"/>
        <c:lblAlgn val="ctr"/>
        <c:lblOffset val="100"/>
      </c:catAx>
      <c:valAx>
        <c:axId val="238298624"/>
        <c:scaling>
          <c:orientation val="minMax"/>
        </c:scaling>
        <c:delete val="1"/>
        <c:axPos val="b"/>
        <c:numFmt formatCode="0%" sourceLinked="1"/>
        <c:tickLblPos val="nextTo"/>
        <c:crossAx val="238297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1"/>
  <c:chart>
    <c:plotArea>
      <c:layout/>
      <c:barChart>
        <c:barDir val="bar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</c:v>
                </c:pt>
                <c:pt idx="1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Product Codes (set-valued)</c:v>
                </c:pt>
                <c:pt idx="1">
                  <c:v>Product Code (Boolean)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1</c:v>
                </c:pt>
                <c:pt idx="1">
                  <c:v>0</c:v>
                </c:pt>
              </c:numCache>
            </c:numRef>
          </c:val>
        </c:ser>
        <c:overlap val="100"/>
        <c:axId val="239526656"/>
        <c:axId val="239528192"/>
      </c:barChart>
      <c:catAx>
        <c:axId val="239526656"/>
        <c:scaling>
          <c:orientation val="minMax"/>
        </c:scaling>
        <c:axPos val="l"/>
        <c:majorTickMark val="none"/>
        <c:tickLblPos val="nextTo"/>
        <c:crossAx val="239528192"/>
        <c:crosses val="autoZero"/>
        <c:auto val="1"/>
        <c:lblAlgn val="ctr"/>
        <c:lblOffset val="100"/>
      </c:catAx>
      <c:valAx>
        <c:axId val="239528192"/>
        <c:scaling>
          <c:orientation val="minMax"/>
        </c:scaling>
        <c:delete val="1"/>
        <c:axPos val="b"/>
        <c:numFmt formatCode="0%" sourceLinked="1"/>
        <c:tickLblPos val="nextTo"/>
        <c:crossAx val="2395266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image" Target="../media/image121.png"/><Relationship Id="rId4" Type="http://schemas.openxmlformats.org/officeDocument/2006/relationships/image" Target="../media/image1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1DA024-E9A7-4CBB-B999-FC10283CF80A}" type="doc">
      <dgm:prSet loTypeId="urn:microsoft.com/office/officeart/2008/layout/VerticalCircle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A3DEE7-7211-42A1-A877-5FF7B841ECA6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accent2">
                  <a:lumMod val="50000"/>
                </a:schemeClr>
              </a:solidFill>
            </a:rPr>
            <a:t>Hyperedge</a:t>
          </a:r>
          <a:endParaRPr lang="en-US" sz="2000" dirty="0">
            <a:solidFill>
              <a:schemeClr val="accent2">
                <a:lumMod val="50000"/>
              </a:schemeClr>
            </a:solidFill>
          </a:endParaRPr>
        </a:p>
      </dgm:t>
    </dgm:pt>
    <dgm:pt modelId="{61FC7B8F-C2A7-4F75-84CA-F57715BD69E2}" type="parTrans" cxnId="{2281A518-0AD0-49A8-B336-FEFFE2456CA3}">
      <dgm:prSet/>
      <dgm:spPr/>
      <dgm:t>
        <a:bodyPr/>
        <a:lstStyle/>
        <a:p>
          <a:endParaRPr lang="en-US"/>
        </a:p>
      </dgm:t>
    </dgm:pt>
    <dgm:pt modelId="{77DB7E3A-D877-4E71-8DF4-C77B2026ADA2}" type="sibTrans" cxnId="{2281A518-0AD0-49A8-B336-FEFFE2456CA3}">
      <dgm:prSet/>
      <dgm:spPr/>
      <dgm:t>
        <a:bodyPr/>
        <a:lstStyle/>
        <a:p>
          <a:endParaRPr lang="en-US"/>
        </a:p>
      </dgm:t>
    </dgm:pt>
    <dgm:pt modelId="{A8EB9155-6C55-4BAF-A9E0-CC368BE22F7A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A topic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1903796C-6D3B-486F-B45A-CE4E3FE843FB}" type="parTrans" cxnId="{5B6FF3CA-5B8B-4D43-85FD-379E540656DA}">
      <dgm:prSet/>
      <dgm:spPr/>
      <dgm:t>
        <a:bodyPr/>
        <a:lstStyle/>
        <a:p>
          <a:endParaRPr lang="en-US"/>
        </a:p>
      </dgm:t>
    </dgm:pt>
    <dgm:pt modelId="{9F292ECA-199B-48E5-AA65-D19DB4AE5B2A}" type="sibTrans" cxnId="{5B6FF3CA-5B8B-4D43-85FD-379E540656DA}">
      <dgm:prSet/>
      <dgm:spPr/>
      <dgm:t>
        <a:bodyPr/>
        <a:lstStyle/>
        <a:p>
          <a:endParaRPr lang="en-US"/>
        </a:p>
      </dgm:t>
    </dgm:pt>
    <dgm:pt modelId="{242D9F09-C330-48DB-B310-307C8A4094E0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Surrounding  related themes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03A72D26-2C72-4918-A47A-A2B93C992B39}" type="parTrans" cxnId="{E5022488-029A-467B-B072-B3EB249A7A84}">
      <dgm:prSet/>
      <dgm:spPr/>
      <dgm:t>
        <a:bodyPr/>
        <a:lstStyle/>
        <a:p>
          <a:endParaRPr lang="en-US"/>
        </a:p>
      </dgm:t>
    </dgm:pt>
    <dgm:pt modelId="{CA0C909B-5936-4C48-BB27-0378EAD274EF}" type="sibTrans" cxnId="{E5022488-029A-467B-B072-B3EB249A7A84}">
      <dgm:prSet/>
      <dgm:spPr/>
      <dgm:t>
        <a:bodyPr/>
        <a:lstStyle/>
        <a:p>
          <a:endParaRPr lang="en-US"/>
        </a:p>
      </dgm:t>
    </dgm:pt>
    <dgm:pt modelId="{448805B5-E641-41BC-931C-ABBCBBF858B6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accent2">
                  <a:lumMod val="50000"/>
                </a:schemeClr>
              </a:solidFill>
            </a:rPr>
            <a:t>Normal Edge</a:t>
          </a:r>
          <a:endParaRPr lang="en-US" sz="2000" dirty="0">
            <a:solidFill>
              <a:schemeClr val="accent2">
                <a:lumMod val="50000"/>
              </a:schemeClr>
            </a:solidFill>
          </a:endParaRPr>
        </a:p>
      </dgm:t>
    </dgm:pt>
    <dgm:pt modelId="{4D552407-6C38-4797-8BC5-966A4A55D639}" type="parTrans" cxnId="{D7C64514-83F2-4043-8F89-6AEAC8CD5E4C}">
      <dgm:prSet/>
      <dgm:spPr/>
      <dgm:t>
        <a:bodyPr/>
        <a:lstStyle/>
        <a:p>
          <a:endParaRPr lang="en-US"/>
        </a:p>
      </dgm:t>
    </dgm:pt>
    <dgm:pt modelId="{708C4DA5-AECA-476B-905A-E0302712FB00}" type="sibTrans" cxnId="{D7C64514-83F2-4043-8F89-6AEAC8CD5E4C}">
      <dgm:prSet/>
      <dgm:spPr/>
      <dgm:t>
        <a:bodyPr/>
        <a:lstStyle/>
        <a:p>
          <a:endParaRPr lang="en-US"/>
        </a:p>
      </dgm:t>
    </dgm:pt>
    <dgm:pt modelId="{193B408A-6AC9-4DAB-9774-FAF17B10B90B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Linking two sequential themes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FA8E1896-F13D-4894-A869-EAEF2BA989DB}" type="parTrans" cxnId="{88C7D1A5-CFE2-4E8A-8B53-3C9382DFA741}">
      <dgm:prSet/>
      <dgm:spPr/>
      <dgm:t>
        <a:bodyPr/>
        <a:lstStyle/>
        <a:p>
          <a:endParaRPr lang="en-US"/>
        </a:p>
      </dgm:t>
    </dgm:pt>
    <dgm:pt modelId="{F2296130-908A-4A09-92F5-58B67ECB27D3}" type="sibTrans" cxnId="{88C7D1A5-CFE2-4E8A-8B53-3C9382DFA741}">
      <dgm:prSet/>
      <dgm:spPr/>
      <dgm:t>
        <a:bodyPr/>
        <a:lstStyle/>
        <a:p>
          <a:endParaRPr lang="en-US"/>
        </a:p>
      </dgm:t>
    </dgm:pt>
    <dgm:pt modelId="{E93FBCFE-9E02-41F6-BB67-386581CCFBB2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Long Lines imply big thematic differences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BBB0FFAF-2503-4DB4-A366-605B1D027181}" type="parTrans" cxnId="{D75B24B8-C782-40A1-8C05-08F83F45E215}">
      <dgm:prSet/>
      <dgm:spPr/>
      <dgm:t>
        <a:bodyPr/>
        <a:lstStyle/>
        <a:p>
          <a:endParaRPr lang="en-US"/>
        </a:p>
      </dgm:t>
    </dgm:pt>
    <dgm:pt modelId="{C8418D51-F968-47D9-B558-CB2291E8C71C}" type="sibTrans" cxnId="{D75B24B8-C782-40A1-8C05-08F83F45E215}">
      <dgm:prSet/>
      <dgm:spPr/>
      <dgm:t>
        <a:bodyPr/>
        <a:lstStyle/>
        <a:p>
          <a:endParaRPr lang="en-US"/>
        </a:p>
      </dgm:t>
    </dgm:pt>
    <dgm:pt modelId="{29052A0A-11AD-4389-BC37-0B21DE0928D5}">
      <dgm:prSet phldrT="[Text]" custT="1"/>
      <dgm:spPr/>
      <dgm:t>
        <a:bodyPr/>
        <a:lstStyle/>
        <a:p>
          <a:r>
            <a:rPr lang="en-US" sz="2000" dirty="0" smtClean="0">
              <a:solidFill>
                <a:schemeClr val="accent2">
                  <a:lumMod val="50000"/>
                </a:schemeClr>
              </a:solidFill>
            </a:rPr>
            <a:t>Node</a:t>
          </a:r>
          <a:endParaRPr lang="en-US" sz="2000" dirty="0">
            <a:solidFill>
              <a:schemeClr val="accent2">
                <a:lumMod val="50000"/>
              </a:schemeClr>
            </a:solidFill>
          </a:endParaRPr>
        </a:p>
      </dgm:t>
    </dgm:pt>
    <dgm:pt modelId="{BE558CB4-D35B-47D6-8082-8E52D8FDC69E}" type="parTrans" cxnId="{562105D0-C78F-4309-BA01-6C3819858BC4}">
      <dgm:prSet/>
      <dgm:spPr/>
      <dgm:t>
        <a:bodyPr/>
        <a:lstStyle/>
        <a:p>
          <a:endParaRPr lang="en-US"/>
        </a:p>
      </dgm:t>
    </dgm:pt>
    <dgm:pt modelId="{F2323229-2459-4146-AF72-83EFA0FAE467}" type="sibTrans" cxnId="{562105D0-C78F-4309-BA01-6C3819858BC4}">
      <dgm:prSet/>
      <dgm:spPr/>
      <dgm:t>
        <a:bodyPr/>
        <a:lstStyle/>
        <a:p>
          <a:endParaRPr lang="en-US"/>
        </a:p>
      </dgm:t>
    </dgm:pt>
    <dgm:pt modelId="{19646C2A-90E9-4FA3-8D73-E633A207ED96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A theme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8F663CCA-F45D-47CB-B44A-75F83E85F34F}" type="parTrans" cxnId="{01A1BC7F-C745-4DC9-8992-6A079498860F}">
      <dgm:prSet/>
      <dgm:spPr/>
      <dgm:t>
        <a:bodyPr/>
        <a:lstStyle/>
        <a:p>
          <a:endParaRPr lang="en-US"/>
        </a:p>
      </dgm:t>
    </dgm:pt>
    <dgm:pt modelId="{EE10681B-88B7-482E-A399-1D46A09C3E9B}" type="sibTrans" cxnId="{01A1BC7F-C745-4DC9-8992-6A079498860F}">
      <dgm:prSet/>
      <dgm:spPr/>
      <dgm:t>
        <a:bodyPr/>
        <a:lstStyle/>
        <a:p>
          <a:endParaRPr lang="en-US"/>
        </a:p>
      </dgm:t>
    </dgm:pt>
    <dgm:pt modelId="{449C70F2-9A2A-4834-9B56-0C660AC9E6A5}">
      <dgm:prSet phldrT="[Text]" custT="1"/>
      <dgm:spPr/>
      <dgm:t>
        <a:bodyPr/>
        <a:lstStyle/>
        <a:p>
          <a:r>
            <a:rPr lang="en-US" sz="1600" dirty="0" smtClean="0">
              <a:solidFill>
                <a:schemeClr val="accent4">
                  <a:lumMod val="75000"/>
                </a:schemeClr>
              </a:solidFill>
            </a:rPr>
            <a:t>Proximity Layout</a:t>
          </a:r>
          <a:endParaRPr lang="en-US" sz="1600" dirty="0">
            <a:solidFill>
              <a:schemeClr val="accent4">
                <a:lumMod val="75000"/>
              </a:schemeClr>
            </a:solidFill>
          </a:endParaRPr>
        </a:p>
      </dgm:t>
    </dgm:pt>
    <dgm:pt modelId="{8402AC60-37E0-4C2B-9E11-C08B34D9204F}" type="parTrans" cxnId="{F4955F3E-E4BA-4583-881F-2ECD4424D2D5}">
      <dgm:prSet/>
      <dgm:spPr/>
      <dgm:t>
        <a:bodyPr/>
        <a:lstStyle/>
        <a:p>
          <a:endParaRPr lang="en-US"/>
        </a:p>
      </dgm:t>
    </dgm:pt>
    <dgm:pt modelId="{03FF408B-5055-4251-8209-5BFB0B1AE7A8}" type="sibTrans" cxnId="{F4955F3E-E4BA-4583-881F-2ECD4424D2D5}">
      <dgm:prSet/>
      <dgm:spPr/>
      <dgm:t>
        <a:bodyPr/>
        <a:lstStyle/>
        <a:p>
          <a:endParaRPr lang="en-US"/>
        </a:p>
      </dgm:t>
    </dgm:pt>
    <dgm:pt modelId="{F62597F8-737A-4406-9F1C-3D2E5475F964}" type="pres">
      <dgm:prSet presAssocID="{521DA024-E9A7-4CBB-B999-FC10283CF80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F99B3D03-B311-423A-92EA-B5132591F5C5}" type="pres">
      <dgm:prSet presAssocID="{6AA3DEE7-7211-42A1-A877-5FF7B841ECA6}" presName="withChildren" presStyleCnt="0"/>
      <dgm:spPr/>
    </dgm:pt>
    <dgm:pt modelId="{E30363FD-B011-4DAE-B810-978ACDB14CC5}" type="pres">
      <dgm:prSet presAssocID="{6AA3DEE7-7211-42A1-A877-5FF7B841ECA6}" presName="bigCircle" presStyleLbl="vennNode1" presStyleIdx="0" presStyleCnt="9"/>
      <dgm:spPr>
        <a:solidFill>
          <a:schemeClr val="accent3">
            <a:lumMod val="60000"/>
            <a:lumOff val="40000"/>
            <a:alpha val="50000"/>
          </a:schemeClr>
        </a:solidFill>
      </dgm:spPr>
    </dgm:pt>
    <dgm:pt modelId="{23C532BD-C394-40A4-8068-A2C3AF78C749}" type="pres">
      <dgm:prSet presAssocID="{6AA3DEE7-7211-42A1-A877-5FF7B841ECA6}" presName="medCircle" presStyleLbl="vennNode1" presStyleIdx="1" presStyleCnt="9"/>
      <dgm:spPr/>
    </dgm:pt>
    <dgm:pt modelId="{EB6135B1-DC70-4075-B00B-0DF66A6A5AB0}" type="pres">
      <dgm:prSet presAssocID="{6AA3DEE7-7211-42A1-A877-5FF7B841ECA6}" presName="txLvl1" presStyleLbl="revTx" presStyleIdx="0" presStyleCnt="9"/>
      <dgm:spPr/>
      <dgm:t>
        <a:bodyPr/>
        <a:lstStyle/>
        <a:p>
          <a:endParaRPr lang="en-US"/>
        </a:p>
      </dgm:t>
    </dgm:pt>
    <dgm:pt modelId="{74A53C8F-FB50-4DF6-B651-DCFB6EA00F66}" type="pres">
      <dgm:prSet presAssocID="{6AA3DEE7-7211-42A1-A877-5FF7B841ECA6}" presName="lin" presStyleCnt="0"/>
      <dgm:spPr/>
    </dgm:pt>
    <dgm:pt modelId="{90392F44-8E3B-41B8-A0C3-63F8752BFB7B}" type="pres">
      <dgm:prSet presAssocID="{A8EB9155-6C55-4BAF-A9E0-CC368BE22F7A}" presName="txLvl2" presStyleLbl="revTx" presStyleIdx="1" presStyleCnt="9" custLinFactNeighborY="31529"/>
      <dgm:spPr/>
      <dgm:t>
        <a:bodyPr/>
        <a:lstStyle/>
        <a:p>
          <a:endParaRPr lang="en-US"/>
        </a:p>
      </dgm:t>
    </dgm:pt>
    <dgm:pt modelId="{7559B1A2-7CE7-4D57-95F4-368DC0702687}" type="pres">
      <dgm:prSet presAssocID="{9F292ECA-199B-48E5-AA65-D19DB4AE5B2A}" presName="smCircle" presStyleLbl="vennNode1" presStyleIdx="2" presStyleCnt="9"/>
      <dgm:spPr/>
    </dgm:pt>
    <dgm:pt modelId="{B8982E79-F7BD-4413-85D7-EFB54F0D6EEA}" type="pres">
      <dgm:prSet presAssocID="{242D9F09-C330-48DB-B310-307C8A4094E0}" presName="txLvl2" presStyleLbl="revTx" presStyleIdx="2" presStyleCnt="9" custLinFactNeighborY="91691"/>
      <dgm:spPr/>
      <dgm:t>
        <a:bodyPr/>
        <a:lstStyle/>
        <a:p>
          <a:endParaRPr lang="en-US"/>
        </a:p>
      </dgm:t>
    </dgm:pt>
    <dgm:pt modelId="{E835B110-B8FD-4359-9E08-2C6385D4E2C6}" type="pres">
      <dgm:prSet presAssocID="{6AA3DEE7-7211-42A1-A877-5FF7B841ECA6}" presName="overlap" presStyleCnt="0"/>
      <dgm:spPr/>
    </dgm:pt>
    <dgm:pt modelId="{923BB5C9-7A7C-4FCD-B7D9-5B840775B6BE}" type="pres">
      <dgm:prSet presAssocID="{448805B5-E641-41BC-931C-ABBCBBF858B6}" presName="withChildren" presStyleCnt="0"/>
      <dgm:spPr/>
    </dgm:pt>
    <dgm:pt modelId="{676B9471-7519-45FA-B700-D4F4FF3B8BC9}" type="pres">
      <dgm:prSet presAssocID="{448805B5-E641-41BC-931C-ABBCBBF858B6}" presName="bigCircle" presStyleLbl="vennNode1" presStyleIdx="3" presStyleCnt="9" custScaleX="119662"/>
      <dgm:spPr>
        <a:solidFill>
          <a:schemeClr val="accent3">
            <a:lumMod val="60000"/>
            <a:lumOff val="40000"/>
            <a:alpha val="50000"/>
          </a:schemeClr>
        </a:solidFill>
      </dgm:spPr>
    </dgm:pt>
    <dgm:pt modelId="{FEFC1D37-C3CE-4DD6-9FB4-CD0D1D492BB1}" type="pres">
      <dgm:prSet presAssocID="{448805B5-E641-41BC-931C-ABBCBBF858B6}" presName="medCircle" presStyleLbl="vennNode1" presStyleIdx="4" presStyleCnt="9"/>
      <dgm:spPr/>
    </dgm:pt>
    <dgm:pt modelId="{3304D51F-54BB-408D-A673-065120636061}" type="pres">
      <dgm:prSet presAssocID="{448805B5-E641-41BC-931C-ABBCBBF858B6}" presName="txLvl1" presStyleLbl="revTx" presStyleIdx="3" presStyleCnt="9"/>
      <dgm:spPr/>
      <dgm:t>
        <a:bodyPr/>
        <a:lstStyle/>
        <a:p>
          <a:endParaRPr lang="en-US"/>
        </a:p>
      </dgm:t>
    </dgm:pt>
    <dgm:pt modelId="{67039F66-A5F2-474F-A59F-99D7600134CC}" type="pres">
      <dgm:prSet presAssocID="{448805B5-E641-41BC-931C-ABBCBBF858B6}" presName="lin" presStyleCnt="0"/>
      <dgm:spPr/>
    </dgm:pt>
    <dgm:pt modelId="{C34A18C5-CF92-45BB-99D9-EC5DF6781DB1}" type="pres">
      <dgm:prSet presAssocID="{193B408A-6AC9-4DAB-9774-FAF17B10B90B}" presName="txLvl2" presStyleLbl="revTx" presStyleIdx="4" presStyleCnt="9" custScaleX="102915" custLinFactNeighborX="4511" custLinFactNeighborY="60745"/>
      <dgm:spPr/>
      <dgm:t>
        <a:bodyPr/>
        <a:lstStyle/>
        <a:p>
          <a:endParaRPr lang="en-US"/>
        </a:p>
      </dgm:t>
    </dgm:pt>
    <dgm:pt modelId="{5AC5E76C-C3AA-4C54-955C-E2340EC00D33}" type="pres">
      <dgm:prSet presAssocID="{F2296130-908A-4A09-92F5-58B67ECB27D3}" presName="smCircle" presStyleLbl="vennNode1" presStyleIdx="5" presStyleCnt="9" custLinFactNeighborX="91298" custLinFactNeighborY="43062"/>
      <dgm:spPr/>
    </dgm:pt>
    <dgm:pt modelId="{D749C72D-2DCC-42C6-A024-F2DEFB1989D8}" type="pres">
      <dgm:prSet presAssocID="{E93FBCFE-9E02-41F6-BB67-386581CCFBB2}" presName="txLvl2" presStyleLbl="revTx" presStyleIdx="5" presStyleCnt="9" custLinFactY="28470" custLinFactNeighborX="5632" custLinFactNeighborY="100000"/>
      <dgm:spPr/>
      <dgm:t>
        <a:bodyPr/>
        <a:lstStyle/>
        <a:p>
          <a:endParaRPr lang="en-US"/>
        </a:p>
      </dgm:t>
    </dgm:pt>
    <dgm:pt modelId="{938B9E2D-5ADD-4460-82F6-834C48007DEA}" type="pres">
      <dgm:prSet presAssocID="{448805B5-E641-41BC-931C-ABBCBBF858B6}" presName="overlap" presStyleCnt="0"/>
      <dgm:spPr/>
    </dgm:pt>
    <dgm:pt modelId="{F4ABD18D-0460-49F2-A625-5367F88FB8DE}" type="pres">
      <dgm:prSet presAssocID="{29052A0A-11AD-4389-BC37-0B21DE0928D5}" presName="withChildren" presStyleCnt="0"/>
      <dgm:spPr/>
    </dgm:pt>
    <dgm:pt modelId="{50F46925-9256-49F5-8917-503911000C13}" type="pres">
      <dgm:prSet presAssocID="{29052A0A-11AD-4389-BC37-0B21DE0928D5}" presName="bigCircle" presStyleLbl="vennNode1" presStyleIdx="6" presStyleCnt="9"/>
      <dgm:spPr>
        <a:solidFill>
          <a:schemeClr val="accent3">
            <a:lumMod val="60000"/>
            <a:lumOff val="40000"/>
            <a:alpha val="50000"/>
          </a:schemeClr>
        </a:solidFill>
      </dgm:spPr>
      <dgm:t>
        <a:bodyPr/>
        <a:lstStyle/>
        <a:p>
          <a:endParaRPr lang="en-US"/>
        </a:p>
      </dgm:t>
    </dgm:pt>
    <dgm:pt modelId="{B535EAE3-BD36-4597-AD7D-16FC1473C56F}" type="pres">
      <dgm:prSet presAssocID="{29052A0A-11AD-4389-BC37-0B21DE0928D5}" presName="medCircle" presStyleLbl="vennNode1" presStyleIdx="7" presStyleCnt="9"/>
      <dgm:spPr/>
    </dgm:pt>
    <dgm:pt modelId="{3375150C-4D60-4725-9ECF-AB7239FF3DF8}" type="pres">
      <dgm:prSet presAssocID="{29052A0A-11AD-4389-BC37-0B21DE0928D5}" presName="txLvl1" presStyleLbl="revTx" presStyleIdx="6" presStyleCnt="9"/>
      <dgm:spPr/>
      <dgm:t>
        <a:bodyPr/>
        <a:lstStyle/>
        <a:p>
          <a:endParaRPr lang="en-US"/>
        </a:p>
      </dgm:t>
    </dgm:pt>
    <dgm:pt modelId="{A783885B-20E1-451D-B5C8-E1FB8D5038FB}" type="pres">
      <dgm:prSet presAssocID="{29052A0A-11AD-4389-BC37-0B21DE0928D5}" presName="lin" presStyleCnt="0"/>
      <dgm:spPr/>
    </dgm:pt>
    <dgm:pt modelId="{932F20C9-0F03-463D-A838-37969E5C1EA4}" type="pres">
      <dgm:prSet presAssocID="{19646C2A-90E9-4FA3-8D73-E633A207ED96}" presName="txLvl2" presStyleLbl="revTx" presStyleIdx="7" presStyleCnt="9" custLinFactNeighborY="82294"/>
      <dgm:spPr/>
      <dgm:t>
        <a:bodyPr/>
        <a:lstStyle/>
        <a:p>
          <a:endParaRPr lang="en-US"/>
        </a:p>
      </dgm:t>
    </dgm:pt>
    <dgm:pt modelId="{B6C48D7D-9E34-4F35-AB70-60CE4EB965B8}" type="pres">
      <dgm:prSet presAssocID="{EE10681B-88B7-482E-A399-1D46A09C3E9B}" presName="smCircle" presStyleLbl="vennNode1" presStyleIdx="8" presStyleCnt="9" custScaleX="101377" custScaleY="101377" custLinFactNeighborY="9324"/>
      <dgm:spPr/>
    </dgm:pt>
    <dgm:pt modelId="{3D125C19-9B1B-4249-85D8-50D0BACBF7EC}" type="pres">
      <dgm:prSet presAssocID="{449C70F2-9A2A-4834-9B56-0C660AC9E6A5}" presName="txLvl2" presStyleLbl="revTx" presStyleIdx="8" presStyleCnt="9" custLinFactNeighborY="-19083"/>
      <dgm:spPr/>
      <dgm:t>
        <a:bodyPr/>
        <a:lstStyle/>
        <a:p>
          <a:endParaRPr lang="en-US"/>
        </a:p>
      </dgm:t>
    </dgm:pt>
  </dgm:ptLst>
  <dgm:cxnLst>
    <dgm:cxn modelId="{01A1BC7F-C745-4DC9-8992-6A079498860F}" srcId="{29052A0A-11AD-4389-BC37-0B21DE0928D5}" destId="{19646C2A-90E9-4FA3-8D73-E633A207ED96}" srcOrd="0" destOrd="0" parTransId="{8F663CCA-F45D-47CB-B44A-75F83E85F34F}" sibTransId="{EE10681B-88B7-482E-A399-1D46A09C3E9B}"/>
    <dgm:cxn modelId="{1F791570-0B5A-46C9-BEAE-88ADC003D331}" type="presOf" srcId="{521DA024-E9A7-4CBB-B999-FC10283CF80A}" destId="{F62597F8-737A-4406-9F1C-3D2E5475F964}" srcOrd="0" destOrd="0" presId="urn:microsoft.com/office/officeart/2008/layout/VerticalCircleList"/>
    <dgm:cxn modelId="{D75B24B8-C782-40A1-8C05-08F83F45E215}" srcId="{448805B5-E641-41BC-931C-ABBCBBF858B6}" destId="{E93FBCFE-9E02-41F6-BB67-386581CCFBB2}" srcOrd="1" destOrd="0" parTransId="{BBB0FFAF-2503-4DB4-A366-605B1D027181}" sibTransId="{C8418D51-F968-47D9-B558-CB2291E8C71C}"/>
    <dgm:cxn modelId="{D7C64514-83F2-4043-8F89-6AEAC8CD5E4C}" srcId="{521DA024-E9A7-4CBB-B999-FC10283CF80A}" destId="{448805B5-E641-41BC-931C-ABBCBBF858B6}" srcOrd="1" destOrd="0" parTransId="{4D552407-6C38-4797-8BC5-966A4A55D639}" sibTransId="{708C4DA5-AECA-476B-905A-E0302712FB00}"/>
    <dgm:cxn modelId="{59E247A0-1B1C-4EC6-8B9A-A639D7652DA7}" type="presOf" srcId="{6AA3DEE7-7211-42A1-A877-5FF7B841ECA6}" destId="{EB6135B1-DC70-4075-B00B-0DF66A6A5AB0}" srcOrd="0" destOrd="0" presId="urn:microsoft.com/office/officeart/2008/layout/VerticalCircleList"/>
    <dgm:cxn modelId="{5D49960F-7B2F-40B6-B9BB-2D9BCBF12A98}" type="presOf" srcId="{29052A0A-11AD-4389-BC37-0B21DE0928D5}" destId="{3375150C-4D60-4725-9ECF-AB7239FF3DF8}" srcOrd="0" destOrd="0" presId="urn:microsoft.com/office/officeart/2008/layout/VerticalCircleList"/>
    <dgm:cxn modelId="{F4955F3E-E4BA-4583-881F-2ECD4424D2D5}" srcId="{29052A0A-11AD-4389-BC37-0B21DE0928D5}" destId="{449C70F2-9A2A-4834-9B56-0C660AC9E6A5}" srcOrd="1" destOrd="0" parTransId="{8402AC60-37E0-4C2B-9E11-C08B34D9204F}" sibTransId="{03FF408B-5055-4251-8209-5BFB0B1AE7A8}"/>
    <dgm:cxn modelId="{E5022488-029A-467B-B072-B3EB249A7A84}" srcId="{6AA3DEE7-7211-42A1-A877-5FF7B841ECA6}" destId="{242D9F09-C330-48DB-B310-307C8A4094E0}" srcOrd="1" destOrd="0" parTransId="{03A72D26-2C72-4918-A47A-A2B93C992B39}" sibTransId="{CA0C909B-5936-4C48-BB27-0378EAD274EF}"/>
    <dgm:cxn modelId="{562105D0-C78F-4309-BA01-6C3819858BC4}" srcId="{521DA024-E9A7-4CBB-B999-FC10283CF80A}" destId="{29052A0A-11AD-4389-BC37-0B21DE0928D5}" srcOrd="2" destOrd="0" parTransId="{BE558CB4-D35B-47D6-8082-8E52D8FDC69E}" sibTransId="{F2323229-2459-4146-AF72-83EFA0FAE467}"/>
    <dgm:cxn modelId="{5B6FF3CA-5B8B-4D43-85FD-379E540656DA}" srcId="{6AA3DEE7-7211-42A1-A877-5FF7B841ECA6}" destId="{A8EB9155-6C55-4BAF-A9E0-CC368BE22F7A}" srcOrd="0" destOrd="0" parTransId="{1903796C-6D3B-486F-B45A-CE4E3FE843FB}" sibTransId="{9F292ECA-199B-48E5-AA65-D19DB4AE5B2A}"/>
    <dgm:cxn modelId="{88C7D1A5-CFE2-4E8A-8B53-3C9382DFA741}" srcId="{448805B5-E641-41BC-931C-ABBCBBF858B6}" destId="{193B408A-6AC9-4DAB-9774-FAF17B10B90B}" srcOrd="0" destOrd="0" parTransId="{FA8E1896-F13D-4894-A869-EAEF2BA989DB}" sibTransId="{F2296130-908A-4A09-92F5-58B67ECB27D3}"/>
    <dgm:cxn modelId="{5F2EAA4E-583B-47E7-8DEB-9699894169CA}" type="presOf" srcId="{19646C2A-90E9-4FA3-8D73-E633A207ED96}" destId="{932F20C9-0F03-463D-A838-37969E5C1EA4}" srcOrd="0" destOrd="0" presId="urn:microsoft.com/office/officeart/2008/layout/VerticalCircleList"/>
    <dgm:cxn modelId="{2281A518-0AD0-49A8-B336-FEFFE2456CA3}" srcId="{521DA024-E9A7-4CBB-B999-FC10283CF80A}" destId="{6AA3DEE7-7211-42A1-A877-5FF7B841ECA6}" srcOrd="0" destOrd="0" parTransId="{61FC7B8F-C2A7-4F75-84CA-F57715BD69E2}" sibTransId="{77DB7E3A-D877-4E71-8DF4-C77B2026ADA2}"/>
    <dgm:cxn modelId="{B27E8ADA-9452-4CBD-80D1-F834361A28CB}" type="presOf" srcId="{E93FBCFE-9E02-41F6-BB67-386581CCFBB2}" destId="{D749C72D-2DCC-42C6-A024-F2DEFB1989D8}" srcOrd="0" destOrd="0" presId="urn:microsoft.com/office/officeart/2008/layout/VerticalCircleList"/>
    <dgm:cxn modelId="{D4741086-2EA6-4029-84BE-9166A0C312CC}" type="presOf" srcId="{448805B5-E641-41BC-931C-ABBCBBF858B6}" destId="{3304D51F-54BB-408D-A673-065120636061}" srcOrd="0" destOrd="0" presId="urn:microsoft.com/office/officeart/2008/layout/VerticalCircleList"/>
    <dgm:cxn modelId="{0D49F082-8FD9-4165-B8D5-341D045E28B6}" type="presOf" srcId="{A8EB9155-6C55-4BAF-A9E0-CC368BE22F7A}" destId="{90392F44-8E3B-41B8-A0C3-63F8752BFB7B}" srcOrd="0" destOrd="0" presId="urn:microsoft.com/office/officeart/2008/layout/VerticalCircleList"/>
    <dgm:cxn modelId="{FF0F34D0-A3D3-4AF6-8A60-66A533C772B6}" type="presOf" srcId="{193B408A-6AC9-4DAB-9774-FAF17B10B90B}" destId="{C34A18C5-CF92-45BB-99D9-EC5DF6781DB1}" srcOrd="0" destOrd="0" presId="urn:microsoft.com/office/officeart/2008/layout/VerticalCircleList"/>
    <dgm:cxn modelId="{4479E496-B639-4EC1-A8FA-86200EF8158D}" type="presOf" srcId="{449C70F2-9A2A-4834-9B56-0C660AC9E6A5}" destId="{3D125C19-9B1B-4249-85D8-50D0BACBF7EC}" srcOrd="0" destOrd="0" presId="urn:microsoft.com/office/officeart/2008/layout/VerticalCircleList"/>
    <dgm:cxn modelId="{CA1396D4-B237-4D9F-B086-808FAB80457F}" type="presOf" srcId="{242D9F09-C330-48DB-B310-307C8A4094E0}" destId="{B8982E79-F7BD-4413-85D7-EFB54F0D6EEA}" srcOrd="0" destOrd="0" presId="urn:microsoft.com/office/officeart/2008/layout/VerticalCircleList"/>
    <dgm:cxn modelId="{2DC428A8-0CF9-48B1-A28A-CDC78E9CDA3B}" type="presParOf" srcId="{F62597F8-737A-4406-9F1C-3D2E5475F964}" destId="{F99B3D03-B311-423A-92EA-B5132591F5C5}" srcOrd="0" destOrd="0" presId="urn:microsoft.com/office/officeart/2008/layout/VerticalCircleList"/>
    <dgm:cxn modelId="{07DEDB9B-7879-4964-A45B-059A05E29B77}" type="presParOf" srcId="{F99B3D03-B311-423A-92EA-B5132591F5C5}" destId="{E30363FD-B011-4DAE-B810-978ACDB14CC5}" srcOrd="0" destOrd="0" presId="urn:microsoft.com/office/officeart/2008/layout/VerticalCircleList"/>
    <dgm:cxn modelId="{D9500D08-E7FB-4D05-BB8F-DF4E2B197605}" type="presParOf" srcId="{F99B3D03-B311-423A-92EA-B5132591F5C5}" destId="{23C532BD-C394-40A4-8068-A2C3AF78C749}" srcOrd="1" destOrd="0" presId="urn:microsoft.com/office/officeart/2008/layout/VerticalCircleList"/>
    <dgm:cxn modelId="{C096CAD2-FE32-4F19-A747-C3D3FD9D7288}" type="presParOf" srcId="{F99B3D03-B311-423A-92EA-B5132591F5C5}" destId="{EB6135B1-DC70-4075-B00B-0DF66A6A5AB0}" srcOrd="2" destOrd="0" presId="urn:microsoft.com/office/officeart/2008/layout/VerticalCircleList"/>
    <dgm:cxn modelId="{8A9BBC35-B0C7-4750-A938-049C3B2DCBCE}" type="presParOf" srcId="{F99B3D03-B311-423A-92EA-B5132591F5C5}" destId="{74A53C8F-FB50-4DF6-B651-DCFB6EA00F66}" srcOrd="3" destOrd="0" presId="urn:microsoft.com/office/officeart/2008/layout/VerticalCircleList"/>
    <dgm:cxn modelId="{16332341-0F8F-4C05-84FE-0CB0C69F3F62}" type="presParOf" srcId="{74A53C8F-FB50-4DF6-B651-DCFB6EA00F66}" destId="{90392F44-8E3B-41B8-A0C3-63F8752BFB7B}" srcOrd="0" destOrd="0" presId="urn:microsoft.com/office/officeart/2008/layout/VerticalCircleList"/>
    <dgm:cxn modelId="{F6B495F4-BA23-4DB6-A2CD-9708B505E4C3}" type="presParOf" srcId="{74A53C8F-FB50-4DF6-B651-DCFB6EA00F66}" destId="{7559B1A2-7CE7-4D57-95F4-368DC0702687}" srcOrd="1" destOrd="0" presId="urn:microsoft.com/office/officeart/2008/layout/VerticalCircleList"/>
    <dgm:cxn modelId="{3227E88A-CBDA-49FD-93D2-1F4F47025A4F}" type="presParOf" srcId="{74A53C8F-FB50-4DF6-B651-DCFB6EA00F66}" destId="{B8982E79-F7BD-4413-85D7-EFB54F0D6EEA}" srcOrd="2" destOrd="0" presId="urn:microsoft.com/office/officeart/2008/layout/VerticalCircleList"/>
    <dgm:cxn modelId="{5DAB5DF2-8FA2-493A-BBE4-0B91C3C750D3}" type="presParOf" srcId="{F62597F8-737A-4406-9F1C-3D2E5475F964}" destId="{E835B110-B8FD-4359-9E08-2C6385D4E2C6}" srcOrd="1" destOrd="0" presId="urn:microsoft.com/office/officeart/2008/layout/VerticalCircleList"/>
    <dgm:cxn modelId="{D7D0C70F-A7C8-4B24-9367-4A9183BBB0CD}" type="presParOf" srcId="{F62597F8-737A-4406-9F1C-3D2E5475F964}" destId="{923BB5C9-7A7C-4FCD-B7D9-5B840775B6BE}" srcOrd="2" destOrd="0" presId="urn:microsoft.com/office/officeart/2008/layout/VerticalCircleList"/>
    <dgm:cxn modelId="{30956140-63B8-4A64-B863-144A24125B03}" type="presParOf" srcId="{923BB5C9-7A7C-4FCD-B7D9-5B840775B6BE}" destId="{676B9471-7519-45FA-B700-D4F4FF3B8BC9}" srcOrd="0" destOrd="0" presId="urn:microsoft.com/office/officeart/2008/layout/VerticalCircleList"/>
    <dgm:cxn modelId="{47910FA0-C5BB-4EA3-B5F6-BE454466ED42}" type="presParOf" srcId="{923BB5C9-7A7C-4FCD-B7D9-5B840775B6BE}" destId="{FEFC1D37-C3CE-4DD6-9FB4-CD0D1D492BB1}" srcOrd="1" destOrd="0" presId="urn:microsoft.com/office/officeart/2008/layout/VerticalCircleList"/>
    <dgm:cxn modelId="{B02F7556-F06A-4999-972C-23CE79C2389E}" type="presParOf" srcId="{923BB5C9-7A7C-4FCD-B7D9-5B840775B6BE}" destId="{3304D51F-54BB-408D-A673-065120636061}" srcOrd="2" destOrd="0" presId="urn:microsoft.com/office/officeart/2008/layout/VerticalCircleList"/>
    <dgm:cxn modelId="{6EF6F16E-658C-41F7-976D-58509D341B7E}" type="presParOf" srcId="{923BB5C9-7A7C-4FCD-B7D9-5B840775B6BE}" destId="{67039F66-A5F2-474F-A59F-99D7600134CC}" srcOrd="3" destOrd="0" presId="urn:microsoft.com/office/officeart/2008/layout/VerticalCircleList"/>
    <dgm:cxn modelId="{5B6D2C0C-867C-40A2-BC62-ACCB61568528}" type="presParOf" srcId="{67039F66-A5F2-474F-A59F-99D7600134CC}" destId="{C34A18C5-CF92-45BB-99D9-EC5DF6781DB1}" srcOrd="0" destOrd="0" presId="urn:microsoft.com/office/officeart/2008/layout/VerticalCircleList"/>
    <dgm:cxn modelId="{C99437BC-860E-44E1-9769-CC2027061C95}" type="presParOf" srcId="{67039F66-A5F2-474F-A59F-99D7600134CC}" destId="{5AC5E76C-C3AA-4C54-955C-E2340EC00D33}" srcOrd="1" destOrd="0" presId="urn:microsoft.com/office/officeart/2008/layout/VerticalCircleList"/>
    <dgm:cxn modelId="{4E7879C2-5361-4C55-8F5C-CF82AB4672B3}" type="presParOf" srcId="{67039F66-A5F2-474F-A59F-99D7600134CC}" destId="{D749C72D-2DCC-42C6-A024-F2DEFB1989D8}" srcOrd="2" destOrd="0" presId="urn:microsoft.com/office/officeart/2008/layout/VerticalCircleList"/>
    <dgm:cxn modelId="{B10586BA-85FB-4770-B10D-4F0CB153F968}" type="presParOf" srcId="{F62597F8-737A-4406-9F1C-3D2E5475F964}" destId="{938B9E2D-5ADD-4460-82F6-834C48007DEA}" srcOrd="3" destOrd="0" presId="urn:microsoft.com/office/officeart/2008/layout/VerticalCircleList"/>
    <dgm:cxn modelId="{5174268C-A518-4BDD-9BCB-63DAD3F2F30D}" type="presParOf" srcId="{F62597F8-737A-4406-9F1C-3D2E5475F964}" destId="{F4ABD18D-0460-49F2-A625-5367F88FB8DE}" srcOrd="4" destOrd="0" presId="urn:microsoft.com/office/officeart/2008/layout/VerticalCircleList"/>
    <dgm:cxn modelId="{309CE7EA-81A2-4ABA-91B9-C8989D7B378D}" type="presParOf" srcId="{F4ABD18D-0460-49F2-A625-5367F88FB8DE}" destId="{50F46925-9256-49F5-8917-503911000C13}" srcOrd="0" destOrd="0" presId="urn:microsoft.com/office/officeart/2008/layout/VerticalCircleList"/>
    <dgm:cxn modelId="{41D4417C-A787-4EE0-AC6A-16072706A8FD}" type="presParOf" srcId="{F4ABD18D-0460-49F2-A625-5367F88FB8DE}" destId="{B535EAE3-BD36-4597-AD7D-16FC1473C56F}" srcOrd="1" destOrd="0" presId="urn:microsoft.com/office/officeart/2008/layout/VerticalCircleList"/>
    <dgm:cxn modelId="{0D4AAC7C-09AD-4023-9C92-EC1CA38C929F}" type="presParOf" srcId="{F4ABD18D-0460-49F2-A625-5367F88FB8DE}" destId="{3375150C-4D60-4725-9ECF-AB7239FF3DF8}" srcOrd="2" destOrd="0" presId="urn:microsoft.com/office/officeart/2008/layout/VerticalCircleList"/>
    <dgm:cxn modelId="{E09E97CD-9447-49DB-8049-56C61E7B05F0}" type="presParOf" srcId="{F4ABD18D-0460-49F2-A625-5367F88FB8DE}" destId="{A783885B-20E1-451D-B5C8-E1FB8D5038FB}" srcOrd="3" destOrd="0" presId="urn:microsoft.com/office/officeart/2008/layout/VerticalCircleList"/>
    <dgm:cxn modelId="{413B7B21-6A42-4067-8BC7-1E1C4750EC9F}" type="presParOf" srcId="{A783885B-20E1-451D-B5C8-E1FB8D5038FB}" destId="{932F20C9-0F03-463D-A838-37969E5C1EA4}" srcOrd="0" destOrd="0" presId="urn:microsoft.com/office/officeart/2008/layout/VerticalCircleList"/>
    <dgm:cxn modelId="{9680E8ED-66D9-4B07-BBBC-242D1D705B01}" type="presParOf" srcId="{A783885B-20E1-451D-B5C8-E1FB8D5038FB}" destId="{B6C48D7D-9E34-4F35-AB70-60CE4EB965B8}" srcOrd="1" destOrd="0" presId="urn:microsoft.com/office/officeart/2008/layout/VerticalCircleList"/>
    <dgm:cxn modelId="{F7D5841F-E59D-4E1D-B476-7323BEDDB0A8}" type="presParOf" srcId="{A783885B-20E1-451D-B5C8-E1FB8D5038FB}" destId="{3D125C19-9B1B-4249-85D8-50D0BACBF7EC}" srcOrd="2" destOrd="0" presId="urn:microsoft.com/office/officeart/2008/layout/VerticalCircleList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D59189-0492-8248-9575-F7DCA166110A}" type="doc">
      <dgm:prSet loTypeId="urn:microsoft.com/office/officeart/2005/8/layout/hProcess9" loCatId="process" qsTypeId="urn:microsoft.com/office/officeart/2005/8/quickstyle/simple4" qsCatId="simple" csTypeId="urn:microsoft.com/office/officeart/2005/8/colors/accent1_2" csCatId="accent1" phldr="1"/>
      <dgm:spPr/>
    </dgm:pt>
    <dgm:pt modelId="{48086270-7E40-2045-B8AC-13EF0F9F0783}">
      <dgm:prSet phldrT="[Text]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4F81BD"/>
          </a:solidFill>
        </a:ln>
      </dgm:spPr>
      <dgm:t>
        <a:bodyPr/>
        <a:lstStyle/>
        <a:p>
          <a:endParaRPr lang="en-US" dirty="0"/>
        </a:p>
      </dgm:t>
    </dgm:pt>
    <dgm:pt modelId="{E9BEAF9B-EC33-0B47-89EA-D67440609A99}" type="parTrans" cxnId="{F9B8B50C-F341-2F46-BFC2-3ADCB702C2F6}">
      <dgm:prSet/>
      <dgm:spPr/>
      <dgm:t>
        <a:bodyPr/>
        <a:lstStyle/>
        <a:p>
          <a:endParaRPr lang="en-US"/>
        </a:p>
      </dgm:t>
    </dgm:pt>
    <dgm:pt modelId="{F90A4D4F-D146-A14B-BC15-05543D034B7C}" type="sibTrans" cxnId="{F9B8B50C-F341-2F46-BFC2-3ADCB702C2F6}">
      <dgm:prSet/>
      <dgm:spPr/>
      <dgm:t>
        <a:bodyPr/>
        <a:lstStyle/>
        <a:p>
          <a:endParaRPr lang="en-US"/>
        </a:p>
      </dgm:t>
    </dgm:pt>
    <dgm:pt modelId="{76A112AA-3586-F042-8813-A7362BB7086E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solidFill>
            <a:srgbClr val="4F81BD"/>
          </a:solidFill>
        </a:ln>
      </dgm:spPr>
      <dgm:t>
        <a:bodyPr/>
        <a:lstStyle/>
        <a:p>
          <a:endParaRPr lang="en-US" dirty="0"/>
        </a:p>
      </dgm:t>
    </dgm:pt>
    <dgm:pt modelId="{1861AFA9-4842-4F47-B070-C8DBC9111649}" type="parTrans" cxnId="{A6983A03-DBE0-8A4F-97EC-1557817A0868}">
      <dgm:prSet/>
      <dgm:spPr/>
      <dgm:t>
        <a:bodyPr/>
        <a:lstStyle/>
        <a:p>
          <a:endParaRPr lang="en-US"/>
        </a:p>
      </dgm:t>
    </dgm:pt>
    <dgm:pt modelId="{6625F7F1-6A46-ED42-87B9-D23C3BB029F4}" type="sibTrans" cxnId="{A6983A03-DBE0-8A4F-97EC-1557817A0868}">
      <dgm:prSet/>
      <dgm:spPr/>
      <dgm:t>
        <a:bodyPr/>
        <a:lstStyle/>
        <a:p>
          <a:endParaRPr lang="en-US"/>
        </a:p>
      </dgm:t>
    </dgm:pt>
    <dgm:pt modelId="{0E420A8A-8C7F-164D-9ECA-636BCFC9D4C8}">
      <dgm:prSet phldrT="[Text]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solidFill>
            <a:srgbClr val="4F81BD"/>
          </a:solidFill>
        </a:ln>
      </dgm:spPr>
      <dgm:t>
        <a:bodyPr/>
        <a:lstStyle/>
        <a:p>
          <a:endParaRPr lang="en-US" dirty="0" smtClean="0"/>
        </a:p>
        <a:p>
          <a:r>
            <a:rPr lang="en-US" dirty="0" err="1" smtClean="0"/>
            <a:t>d</a:t>
          </a:r>
          <a:endParaRPr lang="en-US" dirty="0"/>
        </a:p>
      </dgm:t>
    </dgm:pt>
    <dgm:pt modelId="{3876B030-45A5-224D-9EA2-0FF0F96CC225}" type="parTrans" cxnId="{235DC55A-5A78-C445-A70A-AA2E1004D3D9}">
      <dgm:prSet/>
      <dgm:spPr/>
      <dgm:t>
        <a:bodyPr/>
        <a:lstStyle/>
        <a:p>
          <a:endParaRPr lang="en-US"/>
        </a:p>
      </dgm:t>
    </dgm:pt>
    <dgm:pt modelId="{609E219E-574F-EE48-A841-EFEB32CFB2D7}" type="sibTrans" cxnId="{235DC55A-5A78-C445-A70A-AA2E1004D3D9}">
      <dgm:prSet/>
      <dgm:spPr/>
      <dgm:t>
        <a:bodyPr/>
        <a:lstStyle/>
        <a:p>
          <a:endParaRPr lang="en-US"/>
        </a:p>
      </dgm:t>
    </dgm:pt>
    <dgm:pt modelId="{0000B9B4-8BCB-2A46-902A-B9D4564F1E88}">
      <dgm:prSet phldrT="[Text]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solidFill>
            <a:srgbClr val="4F81BD"/>
          </a:solidFill>
        </a:ln>
      </dgm:spPr>
      <dgm:t>
        <a:bodyPr/>
        <a:lstStyle/>
        <a:p>
          <a:endParaRPr lang="en-US" dirty="0"/>
        </a:p>
      </dgm:t>
    </dgm:pt>
    <dgm:pt modelId="{D57EE140-2D27-4E40-BAEA-AE1FA12E874E}" type="sibTrans" cxnId="{2455C2D7-459C-9F46-87C6-51C98E5834A6}">
      <dgm:prSet/>
      <dgm:spPr/>
      <dgm:t>
        <a:bodyPr/>
        <a:lstStyle/>
        <a:p>
          <a:endParaRPr lang="en-US"/>
        </a:p>
      </dgm:t>
    </dgm:pt>
    <dgm:pt modelId="{3F5B138C-0FC1-2246-A52E-69479B80FB2D}" type="parTrans" cxnId="{2455C2D7-459C-9F46-87C6-51C98E5834A6}">
      <dgm:prSet/>
      <dgm:spPr/>
      <dgm:t>
        <a:bodyPr/>
        <a:lstStyle/>
        <a:p>
          <a:endParaRPr lang="en-US"/>
        </a:p>
      </dgm:t>
    </dgm:pt>
    <dgm:pt modelId="{BFC61417-C6EA-474E-B5E3-DAAB6620A0E8}" type="pres">
      <dgm:prSet presAssocID="{6DD59189-0492-8248-9575-F7DCA166110A}" presName="CompostProcess" presStyleCnt="0">
        <dgm:presLayoutVars>
          <dgm:dir/>
          <dgm:resizeHandles val="exact"/>
        </dgm:presLayoutVars>
      </dgm:prSet>
      <dgm:spPr/>
    </dgm:pt>
    <dgm:pt modelId="{D51F2391-EB31-4845-838C-A4E40E357258}" type="pres">
      <dgm:prSet presAssocID="{6DD59189-0492-8248-9575-F7DCA166110A}" presName="arrow" presStyleLbl="bgShp" presStyleIdx="0" presStyleCnt="1" custLinFactNeighborX="4048" custLinFactNeighborY="398"/>
      <dgm:spPr/>
      <dgm:t>
        <a:bodyPr/>
        <a:lstStyle/>
        <a:p>
          <a:endParaRPr lang="en-US"/>
        </a:p>
      </dgm:t>
    </dgm:pt>
    <dgm:pt modelId="{21949770-403A-4A43-AFAF-1B6D9FFF1743}" type="pres">
      <dgm:prSet presAssocID="{6DD59189-0492-8248-9575-F7DCA166110A}" presName="linearProcess" presStyleCnt="0"/>
      <dgm:spPr/>
    </dgm:pt>
    <dgm:pt modelId="{87E970CB-1924-4047-8658-8CB9609D3FC9}" type="pres">
      <dgm:prSet presAssocID="{48086270-7E40-2045-B8AC-13EF0F9F0783}" presName="textNode" presStyleLbl="node1" presStyleIdx="0" presStyleCnt="4" custLinFactNeighborY="-68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C9562B-A613-7748-8080-09F652023E5D}" type="pres">
      <dgm:prSet presAssocID="{F90A4D4F-D146-A14B-BC15-05543D034B7C}" presName="sibTrans" presStyleCnt="0"/>
      <dgm:spPr/>
    </dgm:pt>
    <dgm:pt modelId="{A8E4F540-8278-B04D-8217-BAC4B29B5521}" type="pres">
      <dgm:prSet presAssocID="{0000B9B4-8BCB-2A46-902A-B9D4564F1E88}" presName="textNode" presStyleLbl="node1" presStyleIdx="1" presStyleCnt="4" custLinFactNeighborY="-68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B679B-9162-F741-A358-C68D78383500}" type="pres">
      <dgm:prSet presAssocID="{D57EE140-2D27-4E40-BAEA-AE1FA12E874E}" presName="sibTrans" presStyleCnt="0"/>
      <dgm:spPr/>
    </dgm:pt>
    <dgm:pt modelId="{6EBDBA85-E1AB-494E-B816-4E9E22DD9288}" type="pres">
      <dgm:prSet presAssocID="{76A112AA-3586-F042-8813-A7362BB7086E}" presName="textNode" presStyleLbl="node1" presStyleIdx="2" presStyleCnt="4" custLinFactNeighborY="-68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6B9EAC-FCFE-8B4B-92B8-A53BD6A9E6E0}" type="pres">
      <dgm:prSet presAssocID="{6625F7F1-6A46-ED42-87B9-D23C3BB029F4}" presName="sibTrans" presStyleCnt="0"/>
      <dgm:spPr/>
    </dgm:pt>
    <dgm:pt modelId="{AD439ABA-9D39-D542-AAE2-27A4772EA6D2}" type="pres">
      <dgm:prSet presAssocID="{0E420A8A-8C7F-164D-9ECA-636BCFC9D4C8}" presName="textNode" presStyleLbl="node1" presStyleIdx="3" presStyleCnt="4" custLinFactNeighborY="-68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962FCC-3AA5-4750-8E8E-31324CDF7F23}" type="presOf" srcId="{0E420A8A-8C7F-164D-9ECA-636BCFC9D4C8}" destId="{AD439ABA-9D39-D542-AAE2-27A4772EA6D2}" srcOrd="0" destOrd="0" presId="urn:microsoft.com/office/officeart/2005/8/layout/hProcess9"/>
    <dgm:cxn modelId="{A6983A03-DBE0-8A4F-97EC-1557817A0868}" srcId="{6DD59189-0492-8248-9575-F7DCA166110A}" destId="{76A112AA-3586-F042-8813-A7362BB7086E}" srcOrd="2" destOrd="0" parTransId="{1861AFA9-4842-4F47-B070-C8DBC9111649}" sibTransId="{6625F7F1-6A46-ED42-87B9-D23C3BB029F4}"/>
    <dgm:cxn modelId="{235DC55A-5A78-C445-A70A-AA2E1004D3D9}" srcId="{6DD59189-0492-8248-9575-F7DCA166110A}" destId="{0E420A8A-8C7F-164D-9ECA-636BCFC9D4C8}" srcOrd="3" destOrd="0" parTransId="{3876B030-45A5-224D-9EA2-0FF0F96CC225}" sibTransId="{609E219E-574F-EE48-A841-EFEB32CFB2D7}"/>
    <dgm:cxn modelId="{2455C2D7-459C-9F46-87C6-51C98E5834A6}" srcId="{6DD59189-0492-8248-9575-F7DCA166110A}" destId="{0000B9B4-8BCB-2A46-902A-B9D4564F1E88}" srcOrd="1" destOrd="0" parTransId="{3F5B138C-0FC1-2246-A52E-69479B80FB2D}" sibTransId="{D57EE140-2D27-4E40-BAEA-AE1FA12E874E}"/>
    <dgm:cxn modelId="{BB97A69F-ACA6-435C-8EDA-221DDDC96D58}" type="presOf" srcId="{0000B9B4-8BCB-2A46-902A-B9D4564F1E88}" destId="{A8E4F540-8278-B04D-8217-BAC4B29B5521}" srcOrd="0" destOrd="0" presId="urn:microsoft.com/office/officeart/2005/8/layout/hProcess9"/>
    <dgm:cxn modelId="{05FE1E8D-998E-449E-90B0-E0A4127839A2}" type="presOf" srcId="{6DD59189-0492-8248-9575-F7DCA166110A}" destId="{BFC61417-C6EA-474E-B5E3-DAAB6620A0E8}" srcOrd="0" destOrd="0" presId="urn:microsoft.com/office/officeart/2005/8/layout/hProcess9"/>
    <dgm:cxn modelId="{B2E5CA7C-3027-46B8-BED6-453E35683ACC}" type="presOf" srcId="{76A112AA-3586-F042-8813-A7362BB7086E}" destId="{6EBDBA85-E1AB-494E-B816-4E9E22DD9288}" srcOrd="0" destOrd="0" presId="urn:microsoft.com/office/officeart/2005/8/layout/hProcess9"/>
    <dgm:cxn modelId="{AB44DED0-ACEA-497F-8018-80C839B664C9}" type="presOf" srcId="{48086270-7E40-2045-B8AC-13EF0F9F0783}" destId="{87E970CB-1924-4047-8658-8CB9609D3FC9}" srcOrd="0" destOrd="0" presId="urn:microsoft.com/office/officeart/2005/8/layout/hProcess9"/>
    <dgm:cxn modelId="{F9B8B50C-F341-2F46-BFC2-3ADCB702C2F6}" srcId="{6DD59189-0492-8248-9575-F7DCA166110A}" destId="{48086270-7E40-2045-B8AC-13EF0F9F0783}" srcOrd="0" destOrd="0" parTransId="{E9BEAF9B-EC33-0B47-89EA-D67440609A99}" sibTransId="{F90A4D4F-D146-A14B-BC15-05543D034B7C}"/>
    <dgm:cxn modelId="{5B1E2C21-5509-48C1-B9AC-2B9A770C1E65}" type="presParOf" srcId="{BFC61417-C6EA-474E-B5E3-DAAB6620A0E8}" destId="{D51F2391-EB31-4845-838C-A4E40E357258}" srcOrd="0" destOrd="0" presId="urn:microsoft.com/office/officeart/2005/8/layout/hProcess9"/>
    <dgm:cxn modelId="{937DBB24-B493-46A5-AEF8-012631157E7D}" type="presParOf" srcId="{BFC61417-C6EA-474E-B5E3-DAAB6620A0E8}" destId="{21949770-403A-4A43-AFAF-1B6D9FFF1743}" srcOrd="1" destOrd="0" presId="urn:microsoft.com/office/officeart/2005/8/layout/hProcess9"/>
    <dgm:cxn modelId="{9D2A65C4-1AEC-438C-8B4E-B8060B81A26D}" type="presParOf" srcId="{21949770-403A-4A43-AFAF-1B6D9FFF1743}" destId="{87E970CB-1924-4047-8658-8CB9609D3FC9}" srcOrd="0" destOrd="0" presId="urn:microsoft.com/office/officeart/2005/8/layout/hProcess9"/>
    <dgm:cxn modelId="{E932E45F-5B09-4289-BC1A-D0560FAF7890}" type="presParOf" srcId="{21949770-403A-4A43-AFAF-1B6D9FFF1743}" destId="{6DC9562B-A613-7748-8080-09F652023E5D}" srcOrd="1" destOrd="0" presId="urn:microsoft.com/office/officeart/2005/8/layout/hProcess9"/>
    <dgm:cxn modelId="{ABA4F40B-390C-461D-87AA-3F517316F163}" type="presParOf" srcId="{21949770-403A-4A43-AFAF-1B6D9FFF1743}" destId="{A8E4F540-8278-B04D-8217-BAC4B29B5521}" srcOrd="2" destOrd="0" presId="urn:microsoft.com/office/officeart/2005/8/layout/hProcess9"/>
    <dgm:cxn modelId="{356668F4-1E11-4A45-93BC-871C2AEC0D85}" type="presParOf" srcId="{21949770-403A-4A43-AFAF-1B6D9FFF1743}" destId="{260B679B-9162-F741-A358-C68D78383500}" srcOrd="3" destOrd="0" presId="urn:microsoft.com/office/officeart/2005/8/layout/hProcess9"/>
    <dgm:cxn modelId="{89395E16-814F-4414-9512-571DE1BAED65}" type="presParOf" srcId="{21949770-403A-4A43-AFAF-1B6D9FFF1743}" destId="{6EBDBA85-E1AB-494E-B816-4E9E22DD9288}" srcOrd="4" destOrd="0" presId="urn:microsoft.com/office/officeart/2005/8/layout/hProcess9"/>
    <dgm:cxn modelId="{62EA89F3-D6B4-4096-A283-C3AA1F8695C7}" type="presParOf" srcId="{21949770-403A-4A43-AFAF-1B6D9FFF1743}" destId="{296B9EAC-FCFE-8B4B-92B8-A53BD6A9E6E0}" srcOrd="5" destOrd="0" presId="urn:microsoft.com/office/officeart/2005/8/layout/hProcess9"/>
    <dgm:cxn modelId="{49F65391-C364-4536-81A8-670B32802F29}" type="presParOf" srcId="{21949770-403A-4A43-AFAF-1B6D9FFF1743}" destId="{AD439ABA-9D39-D542-AAE2-27A4772EA6D2}" srcOrd="6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CF9F29-F76C-4B92-9C88-76CA3DD205A6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32BD6-F5BF-4F55-A4C4-2E96AB31005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148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0330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5510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0675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5859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1016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86183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1337" algn="l" defTabSz="9103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153 BEST POSTER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125</a:t>
            </a:r>
          </a:p>
          <a:p>
            <a:r>
              <a:rPr lang="de-DE" dirty="0" smtClean="0"/>
              <a:t>This is Bob! He </a:t>
            </a:r>
            <a:r>
              <a:rPr lang="de-DE" dirty="0" err="1" smtClean="0"/>
              <a:t>works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as</a:t>
            </a:r>
            <a:r>
              <a:rPr lang="de-DE" baseline="0" dirty="0" smtClean="0"/>
              <a:t> an EDGE TRACER.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2F7D-1A23-400E-B0A0-B29FED3982C5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3704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125</a:t>
            </a:r>
          </a:p>
          <a:p>
            <a:r>
              <a:rPr lang="de-DE" dirty="0" smtClean="0"/>
              <a:t>But although Bob is a real professionalist</a:t>
            </a:r>
            <a:r>
              <a:rPr lang="de-DE" baseline="0" dirty="0" smtClean="0"/>
              <a:t>, he sometimes gets lost at an EDGE BUNDLE.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2F7D-1A23-400E-B0A0-B29FED3982C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693521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125</a:t>
            </a:r>
          </a:p>
          <a:p>
            <a:r>
              <a:rPr lang="de-DE" dirty="0" smtClean="0"/>
              <a:t>We wanted to help</a:t>
            </a:r>
            <a:r>
              <a:rPr lang="de-DE" baseline="0" dirty="0" smtClean="0"/>
              <a:t> poor Bob. </a:t>
            </a:r>
            <a:r>
              <a:rPr lang="de-DE" baseline="0" dirty="0" err="1" smtClean="0"/>
              <a:t>Hence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developed</a:t>
            </a:r>
            <a:r>
              <a:rPr lang="de-DE" baseline="0" dirty="0" smtClean="0"/>
              <a:t> an </a:t>
            </a:r>
            <a:r>
              <a:rPr lang="de-DE" baseline="0" dirty="0" err="1" smtClean="0"/>
              <a:t>edge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bundling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approach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where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edges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much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easier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trace</a:t>
            </a:r>
            <a:r>
              <a:rPr lang="de-DE" baseline="0" dirty="0" smtClean="0"/>
              <a:t>!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042F7D-1A23-400E-B0A0-B29FED3982C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55225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459E119-8502-40EA-B718-28604D3BC126}" type="slidenum">
              <a:rPr lang="en-US"/>
              <a:pPr/>
              <a:t>19</a:t>
            </a:fld>
            <a:endParaRPr lang="en-US"/>
          </a:p>
        </p:txBody>
      </p:sp>
      <p:sp>
        <p:nvSpPr>
          <p:cNvPr id="40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r>
              <a:rPr lang="en-US" dirty="0" smtClean="0"/>
              <a:t>127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129 HONORABLE</a:t>
            </a:r>
            <a:r>
              <a:rPr lang="en-US" baseline="0" smtClean="0"/>
              <a:t> MENTION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153 BEST POSTER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719B57-A603-A942-B546-8D847872A8A2}" type="slidenum">
              <a:rPr lang="de-DE"/>
              <a:pPr/>
              <a:t>26</a:t>
            </a:fld>
            <a:endParaRPr lang="de-DE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140</a:t>
            </a:r>
          </a:p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We present an interactive data visualization for geospatial networks on a multitouch tabletop.</a:t>
            </a:r>
            <a:endParaRPr lang="en-US" dirty="0" smtClean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8435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140</a:t>
            </a:r>
          </a:p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Reduced visual design and simple interactions </a:t>
            </a:r>
          </a:p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invite people in semi-public spaces </a:t>
            </a:r>
          </a:p>
          <a:p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to casually explore and discuss the data set.</a:t>
            </a:r>
            <a:endParaRPr lang="en-US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843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ED1334-1A8F-974B-9869-83D7A64B59D4}" type="slidenum">
              <a:rPr lang="de-DE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49919-D86C-6444-9118-622B0F960BD9}" type="slidenum">
              <a:rPr lang="de-DE"/>
              <a:pPr/>
              <a:t>28</a:t>
            </a:fld>
            <a:endParaRPr lang="de-DE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140</a:t>
            </a: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Users can zoom and pan to areas they are interested in,</a:t>
            </a: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and select places to see connections between them.</a:t>
            </a:r>
          </a:p>
          <a:p>
            <a:pPr eaLnBrk="1" hangingPunct="1"/>
            <a:endParaRPr lang="de-DE" dirty="0" smtClean="0">
              <a:latin typeface="Arial" charset="0"/>
              <a:ea typeface="Arial" charset="0"/>
              <a:cs typeface="Arial" charset="0"/>
            </a:endParaRP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This case study uses publication data</a:t>
            </a: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to help seeing scientific collaboration and spread,</a:t>
            </a: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and to reflect on a research community.</a:t>
            </a:r>
            <a:endParaRPr lang="en-US" dirty="0" smtClean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898B98-CC44-6242-89A4-8CED3BC147A2}" type="slidenum">
              <a:rPr lang="de-DE"/>
              <a:pPr/>
              <a:t>29</a:t>
            </a:fld>
            <a:endParaRPr lang="de-DE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140</a:t>
            </a:r>
          </a:p>
          <a:p>
            <a:pPr eaLnBrk="1" hangingPunct="1"/>
            <a:r>
              <a:rPr lang="de-DE" dirty="0" smtClean="0">
                <a:latin typeface="Arial" charset="0"/>
                <a:ea typeface="Arial" charset="0"/>
                <a:cs typeface="Arial" charset="0"/>
              </a:rPr>
              <a:t>Study </a:t>
            </a:r>
            <a:r>
              <a:rPr lang="de-DE" dirty="0">
                <a:latin typeface="Arial" charset="0"/>
                <a:ea typeface="Arial" charset="0"/>
                <a:cs typeface="Arial" charset="0"/>
              </a:rPr>
              <a:t>results and user feedback demonstrate this is a promising approach to explore geospatial relations.</a:t>
            </a:r>
            <a:endParaRPr lang="en-US" dirty="0"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142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Lots of behavioral researchers these days are collecting video data as part of research efforts. Usually this means collecting lots of data, then tediously hand-coding the data on a number of categories.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25ADF-58E0-E643-A097-6EEA690F5EC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142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developed a visualization to support this type of research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by reflecting the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video analyst’s activity as he moves about in the video.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visualization exists on an interactive timeline, and uses a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metaphor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“scratching away” an opaque layer on the timeline to reveal frames from the video.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This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creates a visual record of wherein the video the researcher’s activity has been focused.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925ADF-58E0-E643-A097-6EEA690F5EC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153 BEST POSTER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145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146</a:t>
            </a:r>
          </a:p>
          <a:p>
            <a:r>
              <a:rPr lang="en-US" dirty="0" smtClean="0"/>
              <a:t>This is a</a:t>
            </a:r>
            <a:r>
              <a:rPr lang="en-US" baseline="0" dirty="0" smtClean="0"/>
              <a:t> representation of a single cell with it’s many possible chemical interactions.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Understanding these pathways can lead to drug discovery and treatment for disorders like cancer and diabetes.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Modeling and simulation language challenges are confusing, and can inhibit biology researchers from using these techniques.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B112F-7602-3146-9D63-733093FF54C9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94221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146</a:t>
            </a:r>
          </a:p>
          <a:p>
            <a:r>
              <a:rPr lang="en-US" dirty="0" smtClean="0"/>
              <a:t>But, our</a:t>
            </a:r>
            <a:r>
              <a:rPr lang="en-US" baseline="0" dirty="0" smtClean="0"/>
              <a:t> group from the University of Pittsburgh have proposed and implemented global</a:t>
            </a:r>
          </a:p>
          <a:p>
            <a:r>
              <a:rPr lang="en-US" baseline="0" dirty="0" smtClean="0"/>
              <a:t>and local visualization techniques including bubble sets and linked views in our tool </a:t>
            </a:r>
            <a:r>
              <a:rPr lang="en-US" baseline="0" dirty="0" err="1" smtClean="0"/>
              <a:t>Rulebender</a:t>
            </a:r>
            <a:r>
              <a:rPr lang="en-US" baseline="0" dirty="0" smtClean="0"/>
              <a:t> in order to assist with </a:t>
            </a:r>
            <a:r>
              <a:rPr lang="en-US" baseline="0" dirty="0" err="1" smtClean="0"/>
              <a:t>biomolecular</a:t>
            </a:r>
            <a:r>
              <a:rPr lang="en-US" baseline="0" dirty="0" smtClean="0"/>
              <a:t> modeling tasks.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My name is Adam Smith, and you can come talk to me and see our demo at poster xxx</a:t>
            </a:r>
            <a:r>
              <a:rPr lang="en-US" baseline="0" dirty="0"/>
              <a:t>.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EB2FA4-6AF5-9548-9E1C-5E64B9043520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9095543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32BD6-F5BF-4F55-A4C4-2E96AB310054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164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164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153 BEST</a:t>
            </a:r>
            <a:r>
              <a:rPr lang="en-US" baseline="0" dirty="0" smtClean="0"/>
              <a:t> POSTER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164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2588B0-AB1C-40B4-BD3C-E540B5FCC8E9}" type="slidenum">
              <a:rPr lang="en-US"/>
              <a:pPr/>
              <a:t>45</a:t>
            </a:fld>
            <a:endParaRPr lang="en-US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15830" rIns="0" bIns="0"/>
          <a:lstStyle/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169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Do </a:t>
            </a:r>
            <a:r>
              <a:rPr lang="en-US" sz="1800" dirty="0">
                <a:ea typeface="SimSun" charset="0"/>
                <a:cs typeface="SimSun" charset="0"/>
              </a:rPr>
              <a:t>you know what this is?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A map of New York, Manhattan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94CF532-0320-4996-BFB5-3B3587048C6A}" type="slidenum">
              <a:rPr lang="en-US"/>
              <a:pPr/>
              <a:t>46</a:t>
            </a:fld>
            <a:endParaRPr lang="en-US"/>
          </a:p>
        </p:txBody>
      </p:sp>
      <p:sp>
        <p:nvSpPr>
          <p:cNvPr id="71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15830" rIns="0" bIns="0"/>
          <a:lstStyle/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169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And </a:t>
            </a:r>
            <a:r>
              <a:rPr lang="en-US" sz="1800" dirty="0">
                <a:ea typeface="SimSun" charset="0"/>
                <a:cs typeface="SimSun" charset="0"/>
              </a:rPr>
              <a:t>this?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The same map,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laid out using the spiral phrasing strategy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Of our space filling algorithm.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C424364-E8CC-4C89-B534-FA6DC8A82634}" type="slidenum">
              <a:rPr lang="en-US"/>
              <a:pPr/>
              <a:t>47</a:t>
            </a:fld>
            <a:endParaRPr lang="en-US"/>
          </a:p>
        </p:txBody>
      </p:sp>
      <p:sp>
        <p:nvSpPr>
          <p:cNvPr id="81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3738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360" y="4342535"/>
            <a:ext cx="5486681" cy="4114511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lIns="0" tIns="15830" rIns="0" bIns="0"/>
          <a:lstStyle/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169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 smtClean="0">
                <a:ea typeface="SimSun" charset="0"/>
                <a:cs typeface="SimSun" charset="0"/>
              </a:rPr>
              <a:t>Can </a:t>
            </a:r>
            <a:r>
              <a:rPr lang="en-US" sz="1800" dirty="0">
                <a:ea typeface="SimSun" charset="0"/>
                <a:cs typeface="SimSun" charset="0"/>
              </a:rPr>
              <a:t>I </a:t>
            </a:r>
            <a:r>
              <a:rPr lang="en-US" sz="1800" dirty="0" err="1">
                <a:ea typeface="SimSun" charset="0"/>
                <a:cs typeface="SimSun" charset="0"/>
              </a:rPr>
              <a:t>haz</a:t>
            </a:r>
            <a:r>
              <a:rPr lang="en-US" sz="1800" dirty="0">
                <a:ea typeface="SimSun" charset="0"/>
                <a:cs typeface="SimSun" charset="0"/>
              </a:rPr>
              <a:t>?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Yes you can!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For more information about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	the algorithm,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	other phrasing strategies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	and a demo implementation, </a:t>
            </a: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endParaRPr lang="en-US" sz="1800" dirty="0">
              <a:ea typeface="SimSun" charset="0"/>
              <a:cs typeface="SimSun" charset="0"/>
            </a:endParaRPr>
          </a:p>
          <a:p>
            <a:pPr>
              <a:lnSpc>
                <a:spcPct val="93000"/>
              </a:lnSpc>
              <a:tabLst>
                <a:tab pos="649628" algn="l"/>
                <a:tab pos="1299256" algn="l"/>
                <a:tab pos="1948884" algn="l"/>
                <a:tab pos="2598511" algn="l"/>
                <a:tab pos="3248139" algn="l"/>
                <a:tab pos="3897767" algn="l"/>
                <a:tab pos="4547395" algn="l"/>
                <a:tab pos="5197023" algn="l"/>
              </a:tabLst>
            </a:pPr>
            <a:r>
              <a:rPr lang="en-US" sz="1800" dirty="0">
                <a:ea typeface="SimSun" charset="0"/>
                <a:cs typeface="SimSun" charset="0"/>
              </a:rPr>
              <a:t>visit our booth!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170</a:t>
            </a:r>
          </a:p>
          <a:p>
            <a:r>
              <a:rPr lang="en-US" altLang="zh-CN" dirty="0" smtClean="0"/>
              <a:t>Tree and matrix are too well-known</a:t>
            </a:r>
            <a:r>
              <a:rPr lang="en-US" altLang="zh-CN" baseline="0" dirty="0" smtClean="0"/>
              <a:t> visual metaphors.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CB05F-2A7A-4085-BEEC-E9EC873E52D6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170</a:t>
            </a:r>
          </a:p>
          <a:p>
            <a:r>
              <a:rPr lang="en-US" altLang="zh-CN" dirty="0" smtClean="0"/>
              <a:t>In</a:t>
            </a:r>
            <a:r>
              <a:rPr lang="en-US" altLang="zh-CN" baseline="0" dirty="0" smtClean="0"/>
              <a:t> this work, we explore to utilize these two metaphors to visualize the structure of high dimensional data. If you are interested, please come to see our poster.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CB05F-2A7A-4085-BEEC-E9EC873E52D6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ＭＳ Ｐゴシック"/>
                <a:cs typeface="ＭＳ Ｐゴシック"/>
              </a:rPr>
              <a:t>175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4380919B-69AD-4529-A7D1-DB83BEBB53B8}" type="slidenum">
              <a:rPr lang="en-US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177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177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177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98F4C5-A687-4A85-9B02-9E570A2D9D09}" type="slidenum">
              <a:rPr lang="en-US"/>
              <a:pPr/>
              <a:t>8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113</a:t>
            </a:r>
            <a:endParaRPr lang="de-DE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178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183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6DFFD-E6D8-44D1-BAB1-BD12688A10CF}" type="slidenum">
              <a:rPr lang="en-US" smtClean="0"/>
              <a:pPr/>
              <a:t>55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68617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183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183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195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combine small multiples and cartographic schematization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make figures like this one.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 claim that this makes it more legible and easier to compare geospatial variations of data.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Interested in more details?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Come talk to us at the poster or at any time during the conference.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D5D55-1807-480B-AEC7-750F8DD7C5A5}" type="slidenum">
              <a:rPr lang="en-US" smtClean="0"/>
              <a:pPr/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192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32BD6-F5BF-4F55-A4C4-2E96AB310054}" type="slidenum">
              <a:rPr lang="en-US" smtClean="0"/>
              <a:t>59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B041D-079B-4A5D-AD74-EE09B70194B8}" type="slidenum">
              <a:rPr lang="en-US"/>
              <a:pPr/>
              <a:t>9</a:t>
            </a:fld>
            <a:endParaRPr 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113</a:t>
            </a:r>
            <a:endParaRPr lang="de-D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7FE680-4987-446E-8000-7F1985C947D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120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D1EE9-B761-4F4B-8D9E-7B0A61664FD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61313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0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5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0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5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1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1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612"/>
            <a:ext cx="2925762" cy="8321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612"/>
            <a:ext cx="8624888" cy="8321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7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0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51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9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3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479"/>
            <a:ext cx="2133600" cy="365125"/>
          </a:xfrm>
          <a:prstGeom prst="rect">
            <a:avLst/>
          </a:prstGeom>
        </p:spPr>
        <p:txBody>
          <a:bodyPr lIns="63895" tIns="31934" rIns="63895" bIns="31934"/>
          <a:lstStyle>
            <a:lvl1pPr>
              <a:defRPr/>
            </a:lvl1pPr>
          </a:lstStyle>
          <a:p>
            <a:fld id="{14E42F96-DDDC-44FC-A2CC-AF9651EEE382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1" y="6356479"/>
            <a:ext cx="2895600" cy="365125"/>
          </a:xfrm>
          <a:prstGeom prst="rect">
            <a:avLst/>
          </a:prstGeom>
        </p:spPr>
        <p:txBody>
          <a:bodyPr lIns="63895" tIns="31934" rIns="63895" bIns="31934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479"/>
            <a:ext cx="2133600" cy="365125"/>
          </a:xfrm>
          <a:prstGeom prst="rect">
            <a:avLst/>
          </a:prstGeom>
        </p:spPr>
        <p:txBody>
          <a:bodyPr lIns="63895" tIns="31934" rIns="63895" bIns="31934"/>
          <a:lstStyle>
            <a:lvl1pPr>
              <a:defRPr/>
            </a:lvl1pPr>
          </a:lstStyle>
          <a:p>
            <a:fld id="{4472DEB3-09BE-4083-AC40-85BAB72AEC5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0ABCC0-0416-434B-A03A-52E099330D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20ABCC0-0416-434B-A03A-52E099330D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60033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2" y="1600337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75411-370D-4E06-8DED-A91E413946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85AF5-8189-495A-8B13-34709AC323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11.10.2011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A50D42-C9CD-4801-B293-61D1F53EC57E}" type="datetimeFigureOut">
              <a:rPr lang="de-DE" smtClean="0"/>
              <a:pPr/>
              <a:t>11.10.2011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D314-522F-4C66-8B15-8BD3AC5B9BEA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BEA-1C33-44C4-8278-F07A005D0D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87340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CD314-522F-4C66-8B15-8BD3AC5B9BEA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2BEA-1C33-44C4-8278-F07A005D0D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887340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3BF51FC-28C2-430D-8DF7-5E4AA5A81D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39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7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0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4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8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20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0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4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83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23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90D78-B56E-488A-A822-158DE329789D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E23B6-9DA3-412D-B680-CC091A014D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1528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8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1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03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55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067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585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1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61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13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0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4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8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A18BE-2176-4274-A080-CE75F13AC8E0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05A45-F018-4949-B61C-40F6F8BF86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966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2" y="274727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0E72A-B8C1-C741-A96B-CFF2A87C101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F1E90-794A-EB43-B9E7-9A8E09FE561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2" y="274727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0E72A-B8C1-C741-A96B-CFF2A87C101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457202" y="274727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0E72A-B8C1-C741-A96B-CFF2A87C101E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0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4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8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25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459E4-7C89-4F39-956D-B42814B50CC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E17F8-1CF1-4F27-B8E0-A5C9AEF21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78873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459E4-7C89-4F39-956D-B42814B50CC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8E17F8-1CF1-4F27-B8E0-A5C9AEF21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106942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CC98C-94A2-1349-BC09-C30FC5219B83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6DC05-32C7-2744-9560-5D46E9566C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8CC0-C3A2-4683-90A7-535BFA1F2B1B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CAA55-62F0-4D7C-935A-E38EA5DAF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CC8-1EF5-4442-A42E-6695780A0981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16FF-AC32-E34E-9CDA-4BA52D3C36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0286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562"/>
            <a:ext cx="5775325" cy="6435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1" y="2276562"/>
            <a:ext cx="5775325" cy="6435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2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6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68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1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5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79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1FCC8-1EF5-4442-A42E-6695780A0981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F16FF-AC32-E34E-9CDA-4BA52D3C36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236538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75AFF-2BED-4B81-8AC1-C5C02999F097}" type="datetimeFigureOut">
              <a:rPr lang="zh-CN" altLang="en-US"/>
              <a:pPr>
                <a:defRPr/>
              </a:pPr>
              <a:t>2011-10-11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F0F00-5EC0-4088-9920-09376982D9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3511274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3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2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2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7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15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5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0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44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E22D2-1796-45BD-8E07-ED80713FEC0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F486-0800-4AD5-AB46-9DF60C9C5C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E22D2-1796-45BD-8E07-ED80713FEC0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E6F486-0800-4AD5-AB46-9DF60C9C5CD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710" y="3886205"/>
            <a:ext cx="64008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4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8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3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17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2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26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0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353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689D3C-A39B-4EAA-86DA-451F6A34B407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CBCC67-5DA8-44D1-AB6F-D5C40B3C1F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9E479-916E-4F5B-A580-1AFAFEF72091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8A6A7-4E3B-4F68-A07A-00EDB04C6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709E479-916E-4F5B-A580-1AFAFEF72091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C8A6A7-4E3B-4F68-A07A-00EDB04C6B4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589" y="273636"/>
            <a:ext cx="8226719" cy="114348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>
          <a:xfrm>
            <a:off x="456481" y="6247383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>
          <a:xfrm>
            <a:off x="3127680" y="6247383"/>
            <a:ext cx="2897280" cy="47093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>
          <a:xfrm>
            <a:off x="6556321" y="6247383"/>
            <a:ext cx="2128320" cy="470930"/>
          </a:xfrm>
        </p:spPr>
        <p:txBody>
          <a:bodyPr/>
          <a:lstStyle>
            <a:lvl1pPr>
              <a:defRPr/>
            </a:lvl1pPr>
          </a:lstStyle>
          <a:p>
            <a:fld id="{2A8EDB16-029D-4805-A8DA-7F8291F584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31F964D-B014-4DA9-B4DF-3397E48BD7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31F964D-B014-4DA9-B4DF-3397E48BD7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148" indent="0">
              <a:buNone/>
              <a:defRPr sz="2000" b="1"/>
            </a:lvl2pPr>
            <a:lvl3pPr marL="910330" indent="0">
              <a:buNone/>
              <a:defRPr sz="1800" b="1"/>
            </a:lvl3pPr>
            <a:lvl4pPr marL="1365510" indent="0">
              <a:buNone/>
              <a:defRPr sz="1600" b="1"/>
            </a:lvl4pPr>
            <a:lvl5pPr marL="1820675" indent="0">
              <a:buNone/>
              <a:defRPr sz="1600" b="1"/>
            </a:lvl5pPr>
            <a:lvl6pPr marL="2275859" indent="0">
              <a:buNone/>
              <a:defRPr sz="1600" b="1"/>
            </a:lvl6pPr>
            <a:lvl7pPr marL="2731016" indent="0">
              <a:buNone/>
              <a:defRPr sz="1600" b="1"/>
            </a:lvl7pPr>
            <a:lvl8pPr marL="3186183" indent="0">
              <a:buNone/>
              <a:defRPr sz="1600" b="1"/>
            </a:lvl8pPr>
            <a:lvl9pPr marL="364133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148" indent="0">
              <a:buNone/>
              <a:defRPr sz="2000" b="1"/>
            </a:lvl2pPr>
            <a:lvl3pPr marL="910330" indent="0">
              <a:buNone/>
              <a:defRPr sz="1800" b="1"/>
            </a:lvl3pPr>
            <a:lvl4pPr marL="1365510" indent="0">
              <a:buNone/>
              <a:defRPr sz="1600" b="1"/>
            </a:lvl4pPr>
            <a:lvl5pPr marL="1820675" indent="0">
              <a:buNone/>
              <a:defRPr sz="1600" b="1"/>
            </a:lvl5pPr>
            <a:lvl6pPr marL="2275859" indent="0">
              <a:buNone/>
              <a:defRPr sz="1600" b="1"/>
            </a:lvl6pPr>
            <a:lvl7pPr marL="2731016" indent="0">
              <a:buNone/>
              <a:defRPr sz="1600" b="1"/>
            </a:lvl7pPr>
            <a:lvl8pPr marL="3186183" indent="0">
              <a:buNone/>
              <a:defRPr sz="1600" b="1"/>
            </a:lvl8pPr>
            <a:lvl9pPr marL="364133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78F90-2A1D-4EDE-BBC7-C58E83D77C5C}" type="datetimeFigureOut">
              <a:rPr lang="zh-CN" altLang="en-US" smtClean="0"/>
              <a:pPr/>
              <a:t>2011-10-11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7F74E-12A6-4CD5-AF4F-1A79752592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EC80A1-AB27-446A-A2F9-F1D0B0D8035D}" type="datetime1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28072D-1B08-47D7-8238-691E18A777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6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2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36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92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4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5664" indent="0" algn="ctr">
              <a:buNone/>
              <a:defRPr/>
            </a:lvl2pPr>
            <a:lvl3pPr marL="911358" indent="0" algn="ctr">
              <a:buNone/>
              <a:defRPr/>
            </a:lvl3pPr>
            <a:lvl4pPr marL="1367050" indent="0" algn="ctr">
              <a:buNone/>
              <a:defRPr/>
            </a:lvl4pPr>
            <a:lvl5pPr marL="1822725" indent="0" algn="ctr">
              <a:buNone/>
              <a:defRPr/>
            </a:lvl5pPr>
            <a:lvl6pPr marL="2278415" indent="0" algn="ctr">
              <a:buNone/>
              <a:defRPr/>
            </a:lvl6pPr>
            <a:lvl7pPr marL="2734095" indent="0" algn="ctr">
              <a:buNone/>
              <a:defRPr/>
            </a:lvl7pPr>
            <a:lvl8pPr marL="3189771" indent="0" algn="ctr">
              <a:buNone/>
              <a:defRPr/>
            </a:lvl8pPr>
            <a:lvl9pPr marL="3645446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D7DCB-55E0-416E-80F1-26174627DB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048721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B424F-B394-4279-BBC5-7FE626010E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1209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AB424F-B394-4279-BBC5-7FE626010E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12090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6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2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86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37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148" indent="0">
              <a:buNone/>
              <a:defRPr sz="1200"/>
            </a:lvl2pPr>
            <a:lvl3pPr marL="910330" indent="0">
              <a:buNone/>
              <a:defRPr sz="1000"/>
            </a:lvl3pPr>
            <a:lvl4pPr marL="1365510" indent="0">
              <a:buNone/>
              <a:defRPr sz="900"/>
            </a:lvl4pPr>
            <a:lvl5pPr marL="1820675" indent="0">
              <a:buNone/>
              <a:defRPr sz="900"/>
            </a:lvl5pPr>
            <a:lvl6pPr marL="2275859" indent="0">
              <a:buNone/>
              <a:defRPr sz="900"/>
            </a:lvl6pPr>
            <a:lvl7pPr marL="2731016" indent="0">
              <a:buNone/>
              <a:defRPr sz="900"/>
            </a:lvl7pPr>
            <a:lvl8pPr marL="3186183" indent="0">
              <a:buNone/>
              <a:defRPr sz="900"/>
            </a:lvl8pPr>
            <a:lvl9pPr marL="364133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148" indent="0">
              <a:buNone/>
              <a:defRPr sz="2800"/>
            </a:lvl2pPr>
            <a:lvl3pPr marL="910330" indent="0">
              <a:buNone/>
              <a:defRPr sz="2400"/>
            </a:lvl3pPr>
            <a:lvl4pPr marL="1365510" indent="0">
              <a:buNone/>
              <a:defRPr sz="2000"/>
            </a:lvl4pPr>
            <a:lvl5pPr marL="1820675" indent="0">
              <a:buNone/>
              <a:defRPr sz="2000"/>
            </a:lvl5pPr>
            <a:lvl6pPr marL="2275859" indent="0">
              <a:buNone/>
              <a:defRPr sz="2000"/>
            </a:lvl6pPr>
            <a:lvl7pPr marL="2731016" indent="0">
              <a:buNone/>
              <a:defRPr sz="2000"/>
            </a:lvl7pPr>
            <a:lvl8pPr marL="3186183" indent="0">
              <a:buNone/>
              <a:defRPr sz="2000"/>
            </a:lvl8pPr>
            <a:lvl9pPr marL="3641337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148" indent="0">
              <a:buNone/>
              <a:defRPr sz="1200"/>
            </a:lvl2pPr>
            <a:lvl3pPr marL="910330" indent="0">
              <a:buNone/>
              <a:defRPr sz="1000"/>
            </a:lvl3pPr>
            <a:lvl4pPr marL="1365510" indent="0">
              <a:buNone/>
              <a:defRPr sz="900"/>
            </a:lvl4pPr>
            <a:lvl5pPr marL="1820675" indent="0">
              <a:buNone/>
              <a:defRPr sz="900"/>
            </a:lvl5pPr>
            <a:lvl6pPr marL="2275859" indent="0">
              <a:buNone/>
              <a:defRPr sz="900"/>
            </a:lvl6pPr>
            <a:lvl7pPr marL="2731016" indent="0">
              <a:buNone/>
              <a:defRPr sz="900"/>
            </a:lvl7pPr>
            <a:lvl8pPr marL="3186183" indent="0">
              <a:buNone/>
              <a:defRPr sz="900"/>
            </a:lvl8pPr>
            <a:lvl9pPr marL="364133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7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8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9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30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3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4.xml"/></Relationships>
</file>

<file path=ppt/slideMasters/_rels/slideMaster21.xml.rels><?xml version="1.0" encoding="UTF-8" standalone="yes"?>
<Relationships xmlns="http://schemas.openxmlformats.org/package/2006/relationships"><Relationship Id="rId3" Type="http://schemas.openxmlformats.org/officeDocument/2006/relationships/theme" Target="../theme/theme21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.jpeg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7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8.xml"/></Relationships>
</file>

<file path=ppt/slideMasters/_rels/slideMaster24.xml.rels><?xml version="1.0" encoding="UTF-8" standalone="yes"?>
<Relationships xmlns="http://schemas.openxmlformats.org/package/2006/relationships"><Relationship Id="rId3" Type="http://schemas.openxmlformats.org/officeDocument/2006/relationships/theme" Target="../theme/theme2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41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42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43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44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4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6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7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8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9.xml"/></Relationships>
</file>

<file path=ppt/slideMasters/_rels/slideMaster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50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51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52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53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54.xml"/></Relationships>
</file>

<file path=ppt/slideMasters/_rels/slideMaster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5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5.xml"/></Relationships>
</file>

<file path=ppt/slideMasters/_rels/slideMaster40.xml.rels><?xml version="1.0" encoding="UTF-8" standalone="yes"?>
<Relationships xmlns="http://schemas.openxmlformats.org/package/2006/relationships"><Relationship Id="rId3" Type="http://schemas.openxmlformats.org/officeDocument/2006/relationships/theme" Target="../theme/theme40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/Relationships>
</file>

<file path=ppt/slideMasters/_rels/slideMaster41.xml.rels><?xml version="1.0" encoding="UTF-8" standalone="yes"?>
<Relationships xmlns="http://schemas.openxmlformats.org/package/2006/relationships"><Relationship Id="rId2" Type="http://schemas.openxmlformats.org/officeDocument/2006/relationships/theme" Target="../theme/theme41.xml"/><Relationship Id="rId1" Type="http://schemas.openxmlformats.org/officeDocument/2006/relationships/slideLayout" Target="../slideLayouts/slideLayout58.xml"/></Relationships>
</file>

<file path=ppt/slideMasters/_rels/slideMaster42.xml.rels><?xml version="1.0" encoding="UTF-8" standalone="yes"?>
<Relationships xmlns="http://schemas.openxmlformats.org/package/2006/relationships"><Relationship Id="rId3" Type="http://schemas.openxmlformats.org/officeDocument/2006/relationships/theme" Target="../theme/theme42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28" tIns="45514" rIns="91028" bIns="4551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87"/>
            <a:ext cx="8229600" cy="4525963"/>
          </a:xfrm>
          <a:prstGeom prst="rect">
            <a:avLst/>
          </a:prstGeom>
        </p:spPr>
        <p:txBody>
          <a:bodyPr vert="horz" lIns="91028" tIns="45514" rIns="91028" bIns="4551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37"/>
            <a:ext cx="2133600" cy="365125"/>
          </a:xfrm>
          <a:prstGeom prst="rect">
            <a:avLst/>
          </a:prstGeom>
        </p:spPr>
        <p:txBody>
          <a:bodyPr vert="horz" lIns="91028" tIns="45514" rIns="91028" bIns="455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46F1D-2734-4A0A-A1E5-14EA36D30031}" type="datetimeFigureOut">
              <a:rPr lang="en-US" smtClean="0"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37"/>
            <a:ext cx="2895600" cy="365125"/>
          </a:xfrm>
          <a:prstGeom prst="rect">
            <a:avLst/>
          </a:prstGeom>
        </p:spPr>
        <p:txBody>
          <a:bodyPr vert="horz" lIns="91028" tIns="45514" rIns="91028" bIns="455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37"/>
            <a:ext cx="2133600" cy="365125"/>
          </a:xfrm>
          <a:prstGeom prst="rect">
            <a:avLst/>
          </a:prstGeom>
        </p:spPr>
        <p:txBody>
          <a:bodyPr vert="horz" lIns="91028" tIns="45514" rIns="91028" bIns="455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FB805E-758D-48A0-A615-13DD310973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033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394" indent="-341394" algn="l" defTabSz="91033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44" indent="-284509" algn="l" defTabSz="91033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7" indent="-227570" algn="l" defTabSz="91033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090" indent="-227570" algn="l" defTabSz="91033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265" indent="-227570" algn="l" defTabSz="91033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443" indent="-227570" algn="l" defTabSz="910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8596" indent="-227570" algn="l" defTabSz="910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3769" indent="-227570" algn="l" defTabSz="910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8914" indent="-227570" algn="l" defTabSz="9103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148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330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510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675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59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016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183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337" algn="l" defTabSz="91033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318" y="274638"/>
            <a:ext cx="8229601" cy="1143000"/>
          </a:xfrm>
          <a:prstGeom prst="rect">
            <a:avLst/>
          </a:prstGeom>
        </p:spPr>
        <p:txBody>
          <a:bodyPr vert="horz" lIns="90786" tIns="45394" rIns="90786" bIns="45394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318" y="1600333"/>
            <a:ext cx="8229601" cy="4525963"/>
          </a:xfrm>
          <a:prstGeom prst="rect">
            <a:avLst/>
          </a:prstGeom>
        </p:spPr>
        <p:txBody>
          <a:bodyPr vert="horz" lIns="90786" tIns="45394" rIns="90786" bIns="45394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489"/>
            <a:ext cx="2133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CD314-522F-4C66-8B15-8BD3AC5B9BEA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489"/>
            <a:ext cx="2895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489"/>
            <a:ext cx="2133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2BEA-1C33-44C4-8278-F07A005D0D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498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xStyles>
    <p:titleStyle>
      <a:lvl1pPr algn="ctr" defTabSz="9079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08" indent="-340508" algn="l" defTabSz="90794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707" indent="-283780" algn="l" defTabSz="90794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966" indent="-226966" algn="l" defTabSz="90794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938" indent="-226966" algn="l" defTabSz="90794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2918" indent="-226966" algn="l" defTabSz="90794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6905" indent="-226966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0868" indent="-226966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4845" indent="-226966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8813" indent="-226966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63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943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937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926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927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878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858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831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796" tIns="45398" rIns="90796" bIns="45398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317" y="1600331"/>
            <a:ext cx="8229601" cy="4525963"/>
          </a:xfrm>
          <a:prstGeom prst="rect">
            <a:avLst/>
          </a:prstGeom>
        </p:spPr>
        <p:txBody>
          <a:bodyPr vert="horz" lIns="90796" tIns="45398" rIns="90796" bIns="45398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486"/>
            <a:ext cx="2133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CD314-522F-4C66-8B15-8BD3AC5B9BEA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486"/>
            <a:ext cx="2895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486"/>
            <a:ext cx="2133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2BEA-1C33-44C4-8278-F07A005D0D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4989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0803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41" indent="-340541" algn="l" defTabSz="90803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780" indent="-283808" algn="l" defTabSz="90803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082" indent="-226990" algn="l" defTabSz="90803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104" indent="-226990" algn="l" defTabSz="90803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119" indent="-226990" algn="l" defTabSz="90803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161" indent="-226990" algn="l" defTabSz="908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170" indent="-226990" algn="l" defTabSz="908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195" indent="-226990" algn="l" defTabSz="908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208" indent="-226990" algn="l" defTabSz="90803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09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037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077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112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159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157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182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203" algn="l" defTabSz="90803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615" y="273636"/>
            <a:ext cx="8226719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615" y="1604332"/>
            <a:ext cx="8226719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29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83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2179" algn="l"/>
                <a:tab pos="1304273" algn="l"/>
                <a:tab pos="1956410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83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2179" algn="l"/>
                <a:tab pos="1304273" algn="l"/>
                <a:tab pos="1956410" algn="l"/>
                <a:tab pos="2608533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83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2179" algn="l"/>
                <a:tab pos="1304273" algn="l"/>
                <a:tab pos="1956410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charset="0"/>
              </a:defRPr>
            </a:lvl1pPr>
          </a:lstStyle>
          <a:p>
            <a:fld id="{6C7F4C2F-1E6B-478A-A12E-9676F3D01A0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69289" indent="-257447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2pPr>
      <a:lvl3pPr marL="1029684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3pPr>
      <a:lvl4pPr marL="1441568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4pPr>
      <a:lvl5pPr marL="1853448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5pPr>
      <a:lvl6pPr marL="2265346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6pPr>
      <a:lvl7pPr marL="2677198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7pPr>
      <a:lvl8pPr marL="3089062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8pPr>
      <a:lvl9pPr marL="3500913" indent="-205963" algn="ctr" defTabSz="411887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9pPr>
    </p:titleStyle>
    <p:bodyStyle>
      <a:lvl1pPr marL="308889" indent="-308889" algn="l" defTabSz="411887" rtl="0" fontAlgn="base" hangingPunct="0">
        <a:lnSpc>
          <a:spcPct val="93000"/>
        </a:lnSpc>
        <a:spcBef>
          <a:spcPct val="0"/>
        </a:spcBef>
        <a:spcAft>
          <a:spcPts val="1282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69289" indent="-257447" algn="l" defTabSz="411887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29684" indent="-205963" algn="l" defTabSz="411887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41568" indent="-205963" algn="l" defTabSz="411887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53448" indent="-205963" algn="l" defTabSz="411887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65346" indent="-205963" algn="l" defTabSz="411887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77198" indent="-205963" algn="l" defTabSz="411887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089062" indent="-205963" algn="l" defTabSz="411887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00913" indent="-205963" algn="l" defTabSz="411887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1887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3744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5582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7484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59368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1254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3124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5002" algn="l" defTabSz="82374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8" y="274638"/>
            <a:ext cx="8229601" cy="1143000"/>
          </a:xfrm>
          <a:prstGeom prst="rect">
            <a:avLst/>
          </a:prstGeom>
        </p:spPr>
        <p:txBody>
          <a:bodyPr vert="horz" lIns="90796" tIns="45398" rIns="90796" bIns="4539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8" y="1600332"/>
            <a:ext cx="8229601" cy="4525963"/>
          </a:xfrm>
          <a:prstGeom prst="rect">
            <a:avLst/>
          </a:prstGeom>
        </p:spPr>
        <p:txBody>
          <a:bodyPr vert="horz" lIns="90796" tIns="45398" rIns="90796" bIns="4539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6"/>
            <a:ext cx="2133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6"/>
            <a:ext cx="2895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6"/>
            <a:ext cx="2133600" cy="365125"/>
          </a:xfrm>
          <a:prstGeom prst="rect">
            <a:avLst/>
          </a:prstGeom>
        </p:spPr>
        <p:txBody>
          <a:bodyPr vert="horz" lIns="90796" tIns="45398" rIns="90796" bIns="4539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p:txStyles>
    <p:titleStyle>
      <a:lvl1pPr algn="ctr" defTabSz="45400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42" indent="-340542" algn="l" defTabSz="45400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783" indent="-283808" algn="l" defTabSz="45400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082" indent="-226990" algn="l" defTabSz="45400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097" indent="-226990" algn="l" defTabSz="45400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126" indent="-226990" algn="l" defTabSz="45400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161" indent="-226990" algn="l" defTabSz="45400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170" indent="-226990" algn="l" defTabSz="45400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192" indent="-226990" algn="l" defTabSz="45400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208" indent="-226990" algn="l" defTabSz="45400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09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037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077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112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159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155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184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203" algn="l" defTabSz="45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00" tIns="45401" rIns="90800" bIns="45401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31"/>
            <a:ext cx="8229601" cy="4525963"/>
          </a:xfrm>
          <a:prstGeom prst="rect">
            <a:avLst/>
          </a:prstGeom>
        </p:spPr>
        <p:txBody>
          <a:bodyPr vert="horz" lIns="90800" tIns="45401" rIns="90800" bIns="4540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5"/>
            <a:ext cx="2133600" cy="365125"/>
          </a:xfrm>
          <a:prstGeom prst="rect">
            <a:avLst/>
          </a:prstGeom>
        </p:spPr>
        <p:txBody>
          <a:bodyPr vert="horz" lIns="90800" tIns="45401" rIns="90800" bIns="45401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5"/>
            <a:ext cx="2895600" cy="365125"/>
          </a:xfrm>
          <a:prstGeom prst="rect">
            <a:avLst/>
          </a:prstGeom>
        </p:spPr>
        <p:txBody>
          <a:bodyPr vert="horz" lIns="90800" tIns="45401" rIns="90800" bIns="45401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5"/>
            <a:ext cx="2133600" cy="365125"/>
          </a:xfrm>
          <a:prstGeom prst="rect">
            <a:avLst/>
          </a:prstGeom>
        </p:spPr>
        <p:txBody>
          <a:bodyPr vert="horz" lIns="90800" tIns="45401" rIns="90800" bIns="45401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ctr" defTabSz="45403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60" indent="-340560" algn="l" defTabSz="454032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820" indent="-283822" algn="l" defTabSz="454032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140" indent="-227001" algn="l" defTabSz="454032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179" indent="-227001" algn="l" defTabSz="454032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230" indent="-227001" algn="l" defTabSz="454032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289" indent="-227001" algn="l" defTabSz="454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321" indent="-227001" algn="l" defTabSz="454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366" indent="-227001" algn="l" defTabSz="454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405" indent="-227001" algn="l" defTabSz="454032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32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083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147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205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275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295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346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389" algn="l" defTabSz="4540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6" y="274638"/>
            <a:ext cx="8229601" cy="1143000"/>
          </a:xfrm>
          <a:prstGeom prst="rect">
            <a:avLst/>
          </a:prstGeom>
        </p:spPr>
        <p:txBody>
          <a:bodyPr vert="horz" lIns="90810" tIns="45405" rIns="90810" bIns="4540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6" y="1600328"/>
            <a:ext cx="8229601" cy="4525963"/>
          </a:xfrm>
          <a:prstGeom prst="rect">
            <a:avLst/>
          </a:prstGeom>
        </p:spPr>
        <p:txBody>
          <a:bodyPr vert="horz" lIns="90810" tIns="45405" rIns="90810" bIns="4540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3"/>
            <a:ext cx="2133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5FF0E5-262A-8549-8478-EEE23C6139C4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3"/>
            <a:ext cx="2895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3"/>
            <a:ext cx="2133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44899-B7C1-1C49-BC5C-73505DCBDAC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xStyles>
    <p:titleStyle>
      <a:lvl1pPr algn="ctr" defTabSz="45407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94" indent="-340594" algn="l" defTabSz="454076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894" indent="-283851" algn="l" defTabSz="454076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256" indent="-227023" algn="l" defTabSz="454076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341" indent="-227023" algn="l" defTabSz="454076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431" indent="-227023" algn="l" defTabSz="454076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545" indent="-227023" algn="l" defTabSz="45407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623" indent="-227023" algn="l" defTabSz="45407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716" indent="-227023" algn="l" defTabSz="45407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800" indent="-227023" algn="l" defTabSz="45407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76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177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286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391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507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574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670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755" algn="l" defTabSz="4540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10" tIns="45405" rIns="90810" bIns="4540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28"/>
            <a:ext cx="8229601" cy="4525963"/>
          </a:xfrm>
          <a:prstGeom prst="rect">
            <a:avLst/>
          </a:prstGeom>
        </p:spPr>
        <p:txBody>
          <a:bodyPr vert="horz" lIns="90810" tIns="45405" rIns="90810" bIns="4540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3"/>
            <a:ext cx="2133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90D78-B56E-488A-A822-158DE329789D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3"/>
            <a:ext cx="2895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3"/>
            <a:ext cx="2133600" cy="365125"/>
          </a:xfrm>
          <a:prstGeom prst="rect">
            <a:avLst/>
          </a:prstGeom>
        </p:spPr>
        <p:txBody>
          <a:bodyPr vert="horz" lIns="90810" tIns="45405" rIns="90810" bIns="454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E23B6-9DA3-412D-B680-CC091A014D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5787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xStyles>
    <p:titleStyle>
      <a:lvl1pPr algn="ctr" defTabSz="9081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94" indent="-340594" algn="l" defTabSz="9081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894" indent="-283851" algn="l" defTabSz="9081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256" indent="-227025" algn="l" defTabSz="9081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345" indent="-227025" algn="l" defTabSz="9081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431" indent="-227025" algn="l" defTabSz="9081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545" indent="-227025" algn="l" defTabSz="9081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623" indent="-227025" algn="l" defTabSz="9081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716" indent="-227025" algn="l" defTabSz="9081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9800" indent="-227025" algn="l" defTabSz="9081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079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177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285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391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507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576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672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755" algn="l" defTabSz="9081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15" tIns="45408" rIns="90815" bIns="454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28"/>
            <a:ext cx="8229601" cy="4525963"/>
          </a:xfrm>
          <a:prstGeom prst="rect">
            <a:avLst/>
          </a:prstGeom>
        </p:spPr>
        <p:txBody>
          <a:bodyPr vert="horz" lIns="90815" tIns="45408" rIns="90815" bIns="454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2"/>
            <a:ext cx="2133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A18BE-2176-4274-A080-CE75F13AC8E0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2"/>
            <a:ext cx="2895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2"/>
            <a:ext cx="2133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D05A45-F018-4949-B61C-40F6F8BF86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258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xStyles>
    <p:titleStyle>
      <a:lvl1pPr algn="ctr" defTabSz="9082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612" indent="-340612" algn="l" defTabSz="9082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934" indent="-283865" algn="l" defTabSz="9082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309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426" indent="-227037" algn="l" defTabSz="9082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543" indent="-227037" algn="l" defTabSz="9082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673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774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890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001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02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224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356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484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623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716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833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941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73" tIns="45488" rIns="90973" bIns="454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93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73" tIns="45488" rIns="90973" bIns="454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3" tIns="45488" rIns="90973" bIns="4548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3" tIns="45488" rIns="90973" bIns="4548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73" tIns="45488" rIns="90973" bIns="4548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D6C27C0-40CA-D142-B055-DD4C0BDE5BF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5pPr>
      <a:lvl6pPr marL="45488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6pPr>
      <a:lvl7pPr marL="90979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7pPr>
      <a:lvl8pPr marL="13647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8pPr>
      <a:lvl9pPr marL="181960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9pPr>
    </p:titleStyle>
    <p:bodyStyle>
      <a:lvl1pPr marL="338116" indent="-338116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6248" indent="-281253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+mn-ea"/>
          <a:cs typeface="+mn-cs"/>
        </a:defRPr>
      </a:lvl2pPr>
      <a:lvl3pPr marL="1134427" indent="-22432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589452" indent="-22432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44466" indent="-22432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01966" indent="-2274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56843" indent="-2274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11751" indent="-2274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66634" indent="-227435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80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793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701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601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524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9403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4304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9190" algn="l" defTabSz="45488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83" tIns="45493" rIns="90983" bIns="454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91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83" tIns="45493" rIns="90983" bIns="45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83" tIns="45493" rIns="90983" bIns="45493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83" tIns="45493" rIns="90983" bIns="45493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83" tIns="45493" rIns="90983" bIns="45493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D6C27C0-40CA-D142-B055-DD4C0BDE5BF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5pPr>
      <a:lvl6pPr marL="45492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6pPr>
      <a:lvl7pPr marL="90988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7pPr>
      <a:lvl8pPr marL="136484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8pPr>
      <a:lvl9pPr marL="181978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9pPr>
    </p:titleStyle>
    <p:bodyStyle>
      <a:lvl1pPr marL="338151" indent="-33815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6324" indent="-281281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+mn-ea"/>
          <a:cs typeface="+mn-cs"/>
        </a:defRPr>
      </a:lvl2pPr>
      <a:lvl3pPr marL="1134543" indent="-224347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589615" indent="-224347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44675" indent="-224347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02222" indent="-22745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57146" indent="-22745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12101" indent="-22745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67030" indent="-22745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927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887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841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787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756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9682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4630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9563" algn="l" defTabSz="45492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v-child-lite-11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2" y="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804" y="152137"/>
            <a:ext cx="7924602" cy="137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05" tIns="45602" rIns="91205" bIns="4560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208" y="1905003"/>
            <a:ext cx="8382000" cy="464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05" tIns="45602" rIns="91205" bIns="456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6026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2113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68160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4243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1456" indent="-341456" algn="l" rtl="0" eaLnBrk="0" fontAlgn="base" hangingPunct="0">
        <a:spcBef>
          <a:spcPct val="20000"/>
        </a:spcBef>
        <a:spcAft>
          <a:spcPct val="0"/>
        </a:spcAft>
        <a:buClr>
          <a:srgbClr val="333399"/>
        </a:buClr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1pPr>
      <a:lvl2pPr marL="740505" indent="-284893" algn="l" rtl="0" eaLnBrk="0" fontAlgn="base" hangingPunct="0">
        <a:spcBef>
          <a:spcPct val="20000"/>
        </a:spcBef>
        <a:spcAft>
          <a:spcPct val="0"/>
        </a:spcAft>
        <a:buClr>
          <a:srgbClr val="666FB2"/>
        </a:buClr>
        <a:buFont typeface="Times" charset="0"/>
        <a:buChar char="•"/>
        <a:defRPr sz="2400">
          <a:solidFill>
            <a:srgbClr val="4D4D4D"/>
          </a:solidFill>
          <a:latin typeface="+mn-lt"/>
          <a:ea typeface="+mn-ea"/>
        </a:defRPr>
      </a:lvl2pPr>
      <a:lvl3pPr marL="1139560" indent="-227226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rgbClr val="4D4D4D"/>
          </a:solidFill>
          <a:latin typeface="+mn-lt"/>
          <a:ea typeface="+mn-ea"/>
        </a:defRPr>
      </a:lvl3pPr>
      <a:lvl4pPr marL="1595184" indent="-227226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D4D4D"/>
          </a:solidFill>
          <a:latin typeface="+mn-lt"/>
          <a:ea typeface="+mn-ea"/>
        </a:defRPr>
      </a:lvl4pPr>
      <a:lvl5pPr marL="2051913" indent="-227226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4D4D4D"/>
          </a:solidFill>
          <a:latin typeface="+mn-lt"/>
          <a:ea typeface="+mn-ea"/>
        </a:defRPr>
      </a:lvl5pPr>
      <a:lvl6pPr marL="2508348" indent="-228015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6pPr>
      <a:lvl7pPr marL="2964402" indent="-228015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7pPr>
      <a:lvl8pPr marL="3420466" indent="-228015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8pPr>
      <a:lvl9pPr marL="3876521" indent="-228015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26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113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160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243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302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374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433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502" algn="l" defTabSz="4560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92" tIns="45498" rIns="90992" bIns="454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89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92" tIns="45498" rIns="90992" bIns="454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92" tIns="45498" rIns="90992" bIns="45498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92" tIns="45498" rIns="90992" bIns="45498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992" tIns="45498" rIns="90992" bIns="45498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FD6C27C0-40CA-D142-B055-DD4C0BDE5BF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5pPr>
      <a:lvl6pPr marL="45497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6pPr>
      <a:lvl7pPr marL="90998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7pPr>
      <a:lvl8pPr marL="136498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8pPr>
      <a:lvl9pPr marL="181997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Arial" pitchFamily="-110" charset="0"/>
          <a:cs typeface="Arial" pitchFamily="-110" charset="0"/>
        </a:defRPr>
      </a:lvl9pPr>
    </p:titleStyle>
    <p:bodyStyle>
      <a:lvl1pPr marL="338185" indent="-338185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6400" indent="-281310" algn="l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+mn-lt"/>
          <a:ea typeface="+mn-ea"/>
          <a:cs typeface="+mn-cs"/>
        </a:defRPr>
      </a:lvl2pPr>
      <a:lvl3pPr marL="1134659" indent="-22437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589777" indent="-22437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44883" indent="-22437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02478" indent="-227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57450" indent="-227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12450" indent="-227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67426" indent="-227482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975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980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981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973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988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9962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4956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9936" algn="l" defTabSz="45497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15" tIns="45408" rIns="90815" bIns="4540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28"/>
            <a:ext cx="8229601" cy="4525963"/>
          </a:xfrm>
          <a:prstGeom prst="rect">
            <a:avLst/>
          </a:prstGeom>
        </p:spPr>
        <p:txBody>
          <a:bodyPr vert="horz" lIns="90815" tIns="45408" rIns="90815" bIns="4540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2"/>
            <a:ext cx="2133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459E4-7C89-4F39-956D-B42814B50CC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2"/>
            <a:ext cx="2895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2"/>
            <a:ext cx="2133600" cy="365125"/>
          </a:xfrm>
          <a:prstGeom prst="rect">
            <a:avLst/>
          </a:prstGeom>
        </p:spPr>
        <p:txBody>
          <a:bodyPr vert="horz" lIns="90815" tIns="45408" rIns="90815" bIns="454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E17F8-1CF1-4F27-B8E0-A5C9AEF215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8924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</p:sldLayoutIdLst>
  <p:txStyles>
    <p:titleStyle>
      <a:lvl1pPr algn="ctr" defTabSz="90822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612" indent="-340612" algn="l" defTabSz="9082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934" indent="-283865" algn="l" defTabSz="90822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309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426" indent="-227037" algn="l" defTabSz="90822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543" indent="-227037" algn="l" defTabSz="90822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673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774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5890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001" indent="-227037" algn="l" defTabSz="90822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02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224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356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484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623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716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833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2941" algn="l" defTabSz="90822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19" tIns="45410" rIns="90819" bIns="4541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26"/>
            <a:ext cx="8229601" cy="4525963"/>
          </a:xfrm>
          <a:prstGeom prst="rect">
            <a:avLst/>
          </a:prstGeom>
        </p:spPr>
        <p:txBody>
          <a:bodyPr vert="horz" lIns="90819" tIns="45410" rIns="90819" bIns="4541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1"/>
            <a:ext cx="2133600" cy="365125"/>
          </a:xfrm>
          <a:prstGeom prst="rect">
            <a:avLst/>
          </a:prstGeom>
        </p:spPr>
        <p:txBody>
          <a:bodyPr vert="horz" lIns="90819" tIns="45410" rIns="90819" bIns="4541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CC98C-94A2-1349-BC09-C30FC5219B83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1"/>
            <a:ext cx="2895600" cy="365125"/>
          </a:xfrm>
          <a:prstGeom prst="rect">
            <a:avLst/>
          </a:prstGeom>
        </p:spPr>
        <p:txBody>
          <a:bodyPr vert="horz" lIns="90819" tIns="45410" rIns="90819" bIns="4541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1"/>
            <a:ext cx="2133600" cy="365125"/>
          </a:xfrm>
          <a:prstGeom prst="rect">
            <a:avLst/>
          </a:prstGeom>
        </p:spPr>
        <p:txBody>
          <a:bodyPr vert="horz" lIns="90819" tIns="45410" rIns="90819" bIns="4541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6DC05-32C7-2744-9560-5D46E9566C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ctr" defTabSz="45412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629" indent="-340629" algn="l" defTabSz="45412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970" indent="-283879" algn="l" defTabSz="45412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367" indent="-227049" algn="l" defTabSz="45412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504" indent="-227049" algn="l" defTabSz="45412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640" indent="-227049" algn="l" defTabSz="45412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7801" indent="-227049" algn="l" defTabSz="4541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1925" indent="-227049" algn="l" defTabSz="4541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6064" indent="-227049" algn="l" defTabSz="4541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195" indent="-227049" algn="l" defTabSz="4541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25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270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426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572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739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4856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8996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127" algn="l" defTabSz="4541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29" tIns="45415" rIns="90829" bIns="4541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25"/>
            <a:ext cx="8229601" cy="4525963"/>
          </a:xfrm>
          <a:prstGeom prst="rect">
            <a:avLst/>
          </a:prstGeom>
        </p:spPr>
        <p:txBody>
          <a:bodyPr vert="horz" lIns="90829" tIns="45415" rIns="90829" bIns="45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80"/>
            <a:ext cx="2133600" cy="365125"/>
          </a:xfrm>
          <a:prstGeom prst="rect">
            <a:avLst/>
          </a:prstGeom>
        </p:spPr>
        <p:txBody>
          <a:bodyPr vert="horz" lIns="90829" tIns="45415" rIns="90829" bIns="454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D8CC0-C3A2-4683-90A7-535BFA1F2B1B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80"/>
            <a:ext cx="2895600" cy="365125"/>
          </a:xfrm>
          <a:prstGeom prst="rect">
            <a:avLst/>
          </a:prstGeom>
        </p:spPr>
        <p:txBody>
          <a:bodyPr vert="horz" lIns="90829" tIns="45415" rIns="90829" bIns="454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80"/>
            <a:ext cx="2133600" cy="365125"/>
          </a:xfrm>
          <a:prstGeom prst="rect">
            <a:avLst/>
          </a:prstGeom>
        </p:spPr>
        <p:txBody>
          <a:bodyPr vert="horz" lIns="90829" tIns="45415" rIns="90829" bIns="454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CAA55-62F0-4D7C-935A-E38EA5DAF9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xStyles>
    <p:titleStyle>
      <a:lvl1pPr algn="ctr" defTabSz="90836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664" indent="-340664" algn="l" defTabSz="90836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045" indent="-283908" algn="l" defTabSz="90836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483" indent="-227072" algn="l" defTabSz="90836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670" indent="-227072" algn="l" defTabSz="90836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848" indent="-227072" algn="l" defTabSz="90836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8057" indent="-227072" algn="l" defTabSz="908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2227" indent="-227072" algn="l" defTabSz="908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6413" indent="-227072" algn="l" defTabSz="908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593" indent="-227072" algn="l" defTabSz="90836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69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362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566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763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0972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5135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321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499" algn="l" defTabSz="90836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33" tIns="45417" rIns="90833" bIns="4541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13"/>
            <a:ext cx="8229601" cy="4525963"/>
          </a:xfrm>
          <a:prstGeom prst="rect">
            <a:avLst/>
          </a:prstGeom>
        </p:spPr>
        <p:txBody>
          <a:bodyPr vert="horz" lIns="90833" tIns="45417" rIns="90833" bIns="4541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78"/>
            <a:ext cx="2133600" cy="365125"/>
          </a:xfrm>
          <a:prstGeom prst="rect">
            <a:avLst/>
          </a:prstGeom>
        </p:spPr>
        <p:txBody>
          <a:bodyPr vert="horz" lIns="90833" tIns="45417" rIns="90833" bIns="454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1FCC8-1EF5-4442-A42E-6695780A0981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78"/>
            <a:ext cx="2895600" cy="365125"/>
          </a:xfrm>
          <a:prstGeom prst="rect">
            <a:avLst/>
          </a:prstGeom>
        </p:spPr>
        <p:txBody>
          <a:bodyPr vert="horz" lIns="90833" tIns="45417" rIns="90833" bIns="454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78"/>
            <a:ext cx="2133600" cy="365125"/>
          </a:xfrm>
          <a:prstGeom prst="rect">
            <a:avLst/>
          </a:prstGeom>
        </p:spPr>
        <p:txBody>
          <a:bodyPr vert="horz" lIns="90833" tIns="45417" rIns="90833" bIns="454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F16FF-AC32-E34E-9CDA-4BA52D3C36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4994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txStyles>
    <p:titleStyle>
      <a:lvl1pPr algn="ctr" defTabSz="45419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681" indent="-340681" algn="l" defTabSz="45419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086" indent="-283922" algn="l" defTabSz="45419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541" indent="-227084" algn="l" defTabSz="45419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9748" indent="-227084" algn="l" defTabSz="45419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3952" indent="-227084" algn="l" defTabSz="45419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8185" indent="-227084" algn="l" defTabSz="45419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2378" indent="-227084" algn="l" defTabSz="45419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6588" indent="-227084" algn="l" defTabSz="45419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0786" indent="-227084" algn="l" defTabSz="45419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195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409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633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6856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1088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5275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485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3685" algn="l" defTabSz="4541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317" y="274638"/>
            <a:ext cx="822960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857" tIns="45429" rIns="90857" bIns="4542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317" y="1600313"/>
            <a:ext cx="822960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857" tIns="45429" rIns="90857" bIns="454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473"/>
            <a:ext cx="2133600" cy="365125"/>
          </a:xfrm>
          <a:prstGeom prst="rect">
            <a:avLst/>
          </a:prstGeom>
        </p:spPr>
        <p:txBody>
          <a:bodyPr vert="horz" lIns="90857" tIns="45429" rIns="90857" bIns="4542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ED3E5F-28A8-4CE3-BC68-148157CED218}" type="datetimeFigureOut">
              <a:rPr lang="zh-CN" altLang="en-US"/>
              <a:pPr>
                <a:defRPr/>
              </a:pPr>
              <a:t>2011-10-11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6356473"/>
            <a:ext cx="2895600" cy="365125"/>
          </a:xfrm>
          <a:prstGeom prst="rect">
            <a:avLst/>
          </a:prstGeom>
        </p:spPr>
        <p:txBody>
          <a:bodyPr vert="horz" lIns="90857" tIns="45429" rIns="90857" bIns="4542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473"/>
            <a:ext cx="2133600" cy="365125"/>
          </a:xfrm>
          <a:prstGeom prst="rect">
            <a:avLst/>
          </a:prstGeom>
        </p:spPr>
        <p:txBody>
          <a:bodyPr vert="horz" lIns="90857" tIns="45429" rIns="90857" bIns="4542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9531BEF-BBA9-44B0-A3F3-BDE7EC32B2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431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0864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6298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1732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0766" indent="-34076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273" indent="-28399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836" indent="-2271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155" indent="-2271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481" indent="-22714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8825" indent="-227143" algn="l" defTabSz="9086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133" indent="-227143" algn="l" defTabSz="9086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7459" indent="-227143" algn="l" defTabSz="9086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1773" indent="-227143" algn="l" defTabSz="90864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311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644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2983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7321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1668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5974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0302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4615" algn="l" defTabSz="90864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864" tIns="45432" rIns="90864" bIns="4543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7" y="1600313"/>
            <a:ext cx="8229601" cy="4525963"/>
          </a:xfrm>
          <a:prstGeom prst="rect">
            <a:avLst/>
          </a:prstGeom>
        </p:spPr>
        <p:txBody>
          <a:bodyPr vert="horz" lIns="90864" tIns="45432" rIns="90864" bIns="4543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72"/>
            <a:ext cx="2133600" cy="365125"/>
          </a:xfrm>
          <a:prstGeom prst="rect">
            <a:avLst/>
          </a:prstGeom>
        </p:spPr>
        <p:txBody>
          <a:bodyPr vert="horz" lIns="90864" tIns="45432" rIns="90864" bIns="4543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E22D2-1796-45BD-8E07-ED80713FEC0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72"/>
            <a:ext cx="2895600" cy="365125"/>
          </a:xfrm>
          <a:prstGeom prst="rect">
            <a:avLst/>
          </a:prstGeom>
        </p:spPr>
        <p:txBody>
          <a:bodyPr vert="horz" lIns="90864" tIns="45432" rIns="90864" bIns="4543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72"/>
            <a:ext cx="2133600" cy="365125"/>
          </a:xfrm>
          <a:prstGeom prst="rect">
            <a:avLst/>
          </a:prstGeom>
        </p:spPr>
        <p:txBody>
          <a:bodyPr vert="horz" lIns="90864" tIns="45432" rIns="90864" bIns="4543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6F486-0800-4AD5-AB46-9DF60C9C5C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xStyles>
    <p:titleStyle>
      <a:lvl1pPr algn="ctr" defTabSz="90869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85" indent="-340785" algn="l" defTabSz="90869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311" indent="-284012" algn="l" defTabSz="90869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5894" indent="-227155" algn="l" defTabSz="90869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236" indent="-227155" algn="l" defTabSz="90869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578" indent="-227155" algn="l" defTabSz="90869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8953" indent="-227155" algn="l" defTabSz="9086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284" indent="-227155" algn="l" defTabSz="9086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7633" indent="-227155" algn="l" defTabSz="9086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1970" indent="-227155" algn="l" defTabSz="9086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331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691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055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7406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1784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6113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0463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4801" algn="l" defTabSz="9086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16" y="274638"/>
            <a:ext cx="8229601" cy="1143000"/>
          </a:xfrm>
          <a:prstGeom prst="rect">
            <a:avLst/>
          </a:prstGeom>
        </p:spPr>
        <p:txBody>
          <a:bodyPr vert="horz" lIns="90871" tIns="45439" rIns="90871" bIns="4543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16" y="1600313"/>
            <a:ext cx="8229601" cy="4525963"/>
          </a:xfrm>
          <a:prstGeom prst="rect">
            <a:avLst/>
          </a:prstGeom>
        </p:spPr>
        <p:txBody>
          <a:bodyPr vert="horz" lIns="90871" tIns="45439" rIns="90871" bIns="4543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70"/>
            <a:ext cx="2133600" cy="365125"/>
          </a:xfrm>
          <a:prstGeom prst="rect">
            <a:avLst/>
          </a:prstGeom>
        </p:spPr>
        <p:txBody>
          <a:bodyPr vert="horz" lIns="90871" tIns="45439" rIns="90871" bIns="4543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E22D2-1796-45BD-8E07-ED80713FEC0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70"/>
            <a:ext cx="2895600" cy="365125"/>
          </a:xfrm>
          <a:prstGeom prst="rect">
            <a:avLst/>
          </a:prstGeom>
        </p:spPr>
        <p:txBody>
          <a:bodyPr vert="horz" lIns="90871" tIns="45439" rIns="90871" bIns="4543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70"/>
            <a:ext cx="2133600" cy="365125"/>
          </a:xfrm>
          <a:prstGeom prst="rect">
            <a:avLst/>
          </a:prstGeom>
        </p:spPr>
        <p:txBody>
          <a:bodyPr vert="horz" lIns="90871" tIns="45439" rIns="90871" bIns="4543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6F486-0800-4AD5-AB46-9DF60C9C5C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xStyles>
    <p:titleStyle>
      <a:lvl1pPr algn="ctr" defTabSz="908784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818" indent="-340818" algn="l" defTabSz="90878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386" indent="-284038" algn="l" defTabSz="908784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010" indent="-227179" algn="l" defTabSz="908784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399" indent="-227179" algn="l" defTabSz="908784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4788" indent="-227179" algn="l" defTabSz="908784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9209" indent="-227179" algn="l" defTabSz="9087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3586" indent="-227179" algn="l" defTabSz="9087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7981" indent="-227179" algn="l" defTabSz="9087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2365" indent="-227179" algn="l" defTabSz="90878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380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784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192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7595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2016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6390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0792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5173" algn="l" defTabSz="9087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4" y="274638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86" tIns="45443" rIns="90886" bIns="454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4" y="1600313"/>
            <a:ext cx="82296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886" tIns="45443" rIns="90886" bIns="454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68"/>
            <a:ext cx="2133600" cy="365125"/>
          </a:xfrm>
          <a:prstGeom prst="rect">
            <a:avLst/>
          </a:prstGeom>
        </p:spPr>
        <p:txBody>
          <a:bodyPr vert="horz" wrap="square" lIns="90886" tIns="45443" rIns="90886" bIns="45443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57D64E2-CCFB-42CB-B16A-3A60440D25FE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68"/>
            <a:ext cx="2895600" cy="365125"/>
          </a:xfrm>
          <a:prstGeom prst="rect">
            <a:avLst/>
          </a:prstGeom>
        </p:spPr>
        <p:txBody>
          <a:bodyPr vert="horz" wrap="square" lIns="90886" tIns="45443" rIns="90886" bIns="45443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68"/>
            <a:ext cx="2133600" cy="365125"/>
          </a:xfrm>
          <a:prstGeom prst="rect">
            <a:avLst/>
          </a:prstGeom>
        </p:spPr>
        <p:txBody>
          <a:bodyPr vert="horz" wrap="square" lIns="90886" tIns="45443" rIns="90886" bIns="45443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13369E3-9432-4C22-AC0C-4D65A3EAA7F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44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0892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340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1787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0871" indent="-340871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500" indent="-284083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184" indent="-227214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643" indent="-227214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106" indent="-227214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9593" indent="-227214" algn="l" defTabSz="9089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4039" indent="-227214" algn="l" defTabSz="9089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8506" indent="-227214" algn="l" defTabSz="9089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2958" indent="-227214" algn="l" defTabSz="90892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450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8925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402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7874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2364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6810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1281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5731" algn="l" defTabSz="908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11" y="274638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00" tIns="45450" rIns="90900" bIns="45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11" y="1600310"/>
            <a:ext cx="82296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00" tIns="45450" rIns="90900" bIns="45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65"/>
            <a:ext cx="2133600" cy="365125"/>
          </a:xfrm>
          <a:prstGeom prst="rect">
            <a:avLst/>
          </a:prstGeom>
        </p:spPr>
        <p:txBody>
          <a:bodyPr vert="horz" wrap="square" lIns="90900" tIns="45450" rIns="90900" bIns="4545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57D64E2-CCFB-42CB-B16A-3A60440D25FE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65"/>
            <a:ext cx="2895600" cy="365125"/>
          </a:xfrm>
          <a:prstGeom prst="rect">
            <a:avLst/>
          </a:prstGeom>
        </p:spPr>
        <p:txBody>
          <a:bodyPr vert="horz" wrap="square" lIns="90900" tIns="45450" rIns="90900" bIns="4545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65"/>
            <a:ext cx="2133600" cy="365125"/>
          </a:xfrm>
          <a:prstGeom prst="rect">
            <a:avLst/>
          </a:prstGeom>
        </p:spPr>
        <p:txBody>
          <a:bodyPr vert="horz" wrap="square" lIns="90900" tIns="45450" rIns="90900" bIns="4545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13369E3-9432-4C22-AC0C-4D65A3EAA7F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452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090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361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18153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0923" indent="-34092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614" indent="-284126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358" indent="-22725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0887" indent="-2272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421" indent="-22725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9977" indent="-227250" algn="l" defTabSz="9090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4492" indent="-227250" algn="l" defTabSz="9090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9030" indent="-227250" algn="l" defTabSz="9090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3551" indent="-227250" algn="l" defTabSz="9090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520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065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611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153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2712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7229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1770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6289" algn="l" defTabSz="909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v-child-lite-1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" y="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804" y="152137"/>
            <a:ext cx="7924602" cy="137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0" tIns="45604" rIns="91210" bIns="4560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208" y="1905003"/>
            <a:ext cx="8382000" cy="464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0" tIns="45604" rIns="91210" bIns="456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6050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2159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68230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4336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1474" indent="-341474" algn="l" rtl="0" eaLnBrk="0" fontAlgn="base" hangingPunct="0">
        <a:spcBef>
          <a:spcPct val="20000"/>
        </a:spcBef>
        <a:spcAft>
          <a:spcPct val="0"/>
        </a:spcAft>
        <a:buClr>
          <a:srgbClr val="333399"/>
        </a:buClr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1pPr>
      <a:lvl2pPr marL="740543" indent="-284907" algn="l" rtl="0" eaLnBrk="0" fontAlgn="base" hangingPunct="0">
        <a:spcBef>
          <a:spcPct val="20000"/>
        </a:spcBef>
        <a:spcAft>
          <a:spcPct val="0"/>
        </a:spcAft>
        <a:buClr>
          <a:srgbClr val="666FB2"/>
        </a:buClr>
        <a:buFont typeface="Times" charset="0"/>
        <a:buChar char="•"/>
        <a:defRPr sz="2400">
          <a:solidFill>
            <a:srgbClr val="4D4D4D"/>
          </a:solidFill>
          <a:latin typeface="+mn-lt"/>
          <a:ea typeface="+mn-ea"/>
        </a:defRPr>
      </a:lvl2pPr>
      <a:lvl3pPr marL="1139618" indent="-2272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rgbClr val="4D4D4D"/>
          </a:solidFill>
          <a:latin typeface="+mn-lt"/>
          <a:ea typeface="+mn-ea"/>
        </a:defRPr>
      </a:lvl3pPr>
      <a:lvl4pPr marL="1595266" indent="-227238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D4D4D"/>
          </a:solidFill>
          <a:latin typeface="+mn-lt"/>
          <a:ea typeface="+mn-ea"/>
        </a:defRPr>
      </a:lvl4pPr>
      <a:lvl5pPr marL="2052018" indent="-227238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4D4D4D"/>
          </a:solidFill>
          <a:latin typeface="+mn-lt"/>
          <a:ea typeface="+mn-ea"/>
        </a:defRPr>
      </a:lvl5pPr>
      <a:lvl6pPr marL="2508476" indent="-228027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6pPr>
      <a:lvl7pPr marL="2964554" indent="-228027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7pPr>
      <a:lvl8pPr marL="3420641" indent="-228027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8pPr>
      <a:lvl9pPr marL="3876720" indent="-228027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50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159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230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336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419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514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596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689" algn="l" defTabSz="45605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307" y="274638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23" tIns="45462" rIns="90923" bIns="4546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307" y="1600304"/>
            <a:ext cx="82296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923" tIns="45462" rIns="90923" bIns="454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59"/>
            <a:ext cx="2133600" cy="365125"/>
          </a:xfrm>
          <a:prstGeom prst="rect">
            <a:avLst/>
          </a:prstGeom>
        </p:spPr>
        <p:txBody>
          <a:bodyPr vert="horz" wrap="square" lIns="90923" tIns="45462" rIns="90923" bIns="45462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57D64E2-CCFB-42CB-B16A-3A60440D25FE}" type="datetimeFigureOut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59"/>
            <a:ext cx="2895600" cy="365125"/>
          </a:xfrm>
          <a:prstGeom prst="rect">
            <a:avLst/>
          </a:prstGeom>
        </p:spPr>
        <p:txBody>
          <a:bodyPr vert="horz" wrap="square" lIns="90923" tIns="45462" rIns="90923" bIns="45462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59"/>
            <a:ext cx="2133600" cy="365125"/>
          </a:xfrm>
          <a:prstGeom prst="rect">
            <a:avLst/>
          </a:prstGeom>
        </p:spPr>
        <p:txBody>
          <a:bodyPr vert="horz" wrap="square" lIns="90923" tIns="45462" rIns="90923" bIns="45462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13369E3-9432-4C22-AC0C-4D65A3EAA7F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463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0929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6396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18618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1008" indent="-341008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8804" indent="-28419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6648" indent="-227307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1297" indent="-227307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5943" indent="-227307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0617" indent="-227307" algn="l" defTabSz="909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5247" indent="-227307" algn="l" defTabSz="909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9904" indent="-227307" algn="l" defTabSz="909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4540" indent="-227307" algn="l" defTabSz="90929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636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298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964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8618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3292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7930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2585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7219" algn="l" defTabSz="90929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587" y="273634"/>
            <a:ext cx="8226719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587" y="1604330"/>
            <a:ext cx="8226719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66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81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3136" algn="l"/>
                <a:tab pos="1306202" algn="l"/>
                <a:tab pos="1959302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81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3136" algn="l"/>
                <a:tab pos="1306202" algn="l"/>
                <a:tab pos="1959302" algn="l"/>
                <a:tab pos="2612381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81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3136" algn="l"/>
                <a:tab pos="1306202" algn="l"/>
                <a:tab pos="1959302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fld id="{D7B1CC40-82D3-4930-86E2-7BC92D8145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xStyles>
    <p:titleStyle>
      <a:lvl1pPr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0274" indent="-257822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2pPr>
      <a:lvl3pPr marL="1031202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3pPr>
      <a:lvl4pPr marL="1443704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4pPr>
      <a:lvl5pPr marL="1856192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5pPr>
      <a:lvl6pPr marL="2268696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6pPr>
      <a:lvl7pPr marL="2681150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7pPr>
      <a:lvl8pPr marL="3093627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8pPr>
      <a:lvl9pPr marL="3506107" indent="-206261" algn="ctr" defTabSz="41249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9pPr>
    </p:titleStyle>
    <p:bodyStyle>
      <a:lvl1pPr marL="309350" indent="-309350" algn="l" defTabSz="412496" rtl="0" fontAlgn="base" hangingPunct="0">
        <a:lnSpc>
          <a:spcPct val="93000"/>
        </a:lnSpc>
        <a:spcBef>
          <a:spcPct val="0"/>
        </a:spcBef>
        <a:spcAft>
          <a:spcPts val="1292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0274" indent="-257822" algn="l" defTabSz="41249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1202" indent="-206261" algn="l" defTabSz="41249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43704" indent="-206261" algn="l" defTabSz="41249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56192" indent="-206261" algn="l" defTabSz="41249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68696" indent="-206261" algn="l" defTabSz="41249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81150" indent="-206261" algn="l" defTabSz="41249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093627" indent="-206261" algn="l" defTabSz="41249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06107" indent="-206261" algn="l" defTabSz="41249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496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4954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415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49920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415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4899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7392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99872" algn="l" defTabSz="82495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584" y="273634"/>
            <a:ext cx="8226719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584" y="1604330"/>
            <a:ext cx="8226719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68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81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3231" algn="l"/>
                <a:tab pos="1306394" algn="l"/>
                <a:tab pos="195958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81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3231" algn="l"/>
                <a:tab pos="1306394" algn="l"/>
                <a:tab pos="1959589" algn="l"/>
                <a:tab pos="2612762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81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3231" algn="l"/>
                <a:tab pos="1306394" algn="l"/>
                <a:tab pos="1959589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fld id="{D7B1CC40-82D3-4930-86E2-7BC92D8145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</p:sldLayoutIdLst>
  <p:txStyles>
    <p:titleStyle>
      <a:lvl1pPr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0375" indent="-257858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2pPr>
      <a:lvl3pPr marL="1031353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3pPr>
      <a:lvl4pPr marL="1443913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4pPr>
      <a:lvl5pPr marL="1856462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5pPr>
      <a:lvl6pPr marL="2269025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6pPr>
      <a:lvl7pPr marL="2681540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7pPr>
      <a:lvl8pPr marL="3094077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8pPr>
      <a:lvl9pPr marL="3506621" indent="-206292" algn="ctr" defTabSz="412556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9pPr>
    </p:titleStyle>
    <p:bodyStyle>
      <a:lvl1pPr marL="309397" indent="-309397" algn="l" defTabSz="412556" rtl="0" fontAlgn="base" hangingPunct="0">
        <a:lnSpc>
          <a:spcPct val="93000"/>
        </a:lnSpc>
        <a:spcBef>
          <a:spcPct val="0"/>
        </a:spcBef>
        <a:spcAft>
          <a:spcPts val="1292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0375" indent="-257858" algn="l" defTabSz="412556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1353" indent="-206292" algn="l" defTabSz="412556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43913" indent="-206292" algn="l" defTabSz="412556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56462" indent="-206292" algn="l" defTabSz="41255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69025" indent="-206292" algn="l" defTabSz="41255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81540" indent="-206292" algn="l" defTabSz="41255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094077" indent="-206292" algn="l" defTabSz="41255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06621" indent="-206292" algn="l" defTabSz="412556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556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5074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595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0160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2716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5261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7810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00353" algn="l" defTabSz="825074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6570" y="273631"/>
            <a:ext cx="8226719" cy="11434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570" y="1604330"/>
            <a:ext cx="8226719" cy="45249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25473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6481" y="6247378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653385" algn="l"/>
                <a:tab pos="1306708" algn="l"/>
                <a:tab pos="1960060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7680" y="6247378"/>
            <a:ext cx="289728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653385" algn="l"/>
                <a:tab pos="1306708" algn="l"/>
                <a:tab pos="1960060" algn="l"/>
                <a:tab pos="2613386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6321" y="6247378"/>
            <a:ext cx="2128320" cy="47093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653385" algn="l"/>
                <a:tab pos="1306708" algn="l"/>
                <a:tab pos="1960060" algn="l"/>
              </a:tabLst>
              <a:defRPr sz="1300">
                <a:solidFill>
                  <a:srgbClr val="000000"/>
                </a:solidFill>
                <a:latin typeface="Times New Roman" pitchFamily="16" charset="0"/>
                <a:cs typeface="Lucida Sans Unicode" pitchFamily="34" charset="0"/>
              </a:defRPr>
            </a:lvl1pPr>
          </a:lstStyle>
          <a:p>
            <a:fld id="{D7B1CC40-82D3-4930-86E2-7BC92D81452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xStyles>
    <p:titleStyle>
      <a:lvl1pPr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+mj-lt"/>
          <a:ea typeface="+mj-ea"/>
          <a:cs typeface="+mj-cs"/>
        </a:defRPr>
      </a:lvl1pPr>
      <a:lvl2pPr marL="670534" indent="-25792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2pPr>
      <a:lvl3pPr marL="1031601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3pPr>
      <a:lvl4pPr marL="1444259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4pPr>
      <a:lvl5pPr marL="1856911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5pPr>
      <a:lvl6pPr marL="2269572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6pPr>
      <a:lvl7pPr marL="2682184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7pPr>
      <a:lvl8pPr marL="3094821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8pPr>
      <a:lvl9pPr marL="3507466" indent="-206340" algn="ctr" defTabSz="412652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000000"/>
          </a:solidFill>
          <a:latin typeface="Arial" charset="0"/>
          <a:ea typeface="SimSun" charset="0"/>
          <a:cs typeface="SimSun" charset="0"/>
        </a:defRPr>
      </a:lvl9pPr>
    </p:titleStyle>
    <p:bodyStyle>
      <a:lvl1pPr marL="309471" indent="-309471" algn="l" defTabSz="412652" rtl="0" fontAlgn="base" hangingPunct="0">
        <a:lnSpc>
          <a:spcPct val="93000"/>
        </a:lnSpc>
        <a:spcBef>
          <a:spcPct val="0"/>
        </a:spcBef>
        <a:spcAft>
          <a:spcPts val="1292"/>
        </a:spcAft>
        <a:buClr>
          <a:srgbClr val="000000"/>
        </a:buClr>
        <a:buSzPct val="100000"/>
        <a:buFont typeface="Times New Roman" pitchFamily="16" charset="0"/>
        <a:defRPr sz="2900">
          <a:solidFill>
            <a:srgbClr val="000000"/>
          </a:solidFill>
          <a:latin typeface="+mn-lt"/>
          <a:ea typeface="+mn-ea"/>
          <a:cs typeface="+mn-cs"/>
        </a:defRPr>
      </a:lvl1pPr>
      <a:lvl2pPr marL="670534" indent="-257920" algn="l" defTabSz="412652" rtl="0" fontAlgn="base" hangingPunct="0">
        <a:lnSpc>
          <a:spcPct val="93000"/>
        </a:lnSpc>
        <a:spcBef>
          <a:spcPct val="0"/>
        </a:spcBef>
        <a:spcAft>
          <a:spcPts val="1032"/>
        </a:spcAft>
        <a:buClr>
          <a:srgbClr val="000000"/>
        </a:buClr>
        <a:buSzPct val="100000"/>
        <a:buFont typeface="Times New Roman" pitchFamily="16" charset="0"/>
        <a:defRPr sz="2500">
          <a:solidFill>
            <a:srgbClr val="000000"/>
          </a:solidFill>
          <a:latin typeface="+mn-lt"/>
          <a:ea typeface="+mn-ea"/>
          <a:cs typeface="+mn-cs"/>
        </a:defRPr>
      </a:lvl2pPr>
      <a:lvl3pPr marL="1031601" indent="-206340" algn="l" defTabSz="412652" rtl="0" fontAlgn="base" hangingPunct="0">
        <a:lnSpc>
          <a:spcPct val="93000"/>
        </a:lnSpc>
        <a:spcBef>
          <a:spcPct val="0"/>
        </a:spcBef>
        <a:spcAft>
          <a:spcPts val="771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000000"/>
          </a:solidFill>
          <a:latin typeface="+mn-lt"/>
          <a:ea typeface="+mn-ea"/>
          <a:cs typeface="+mn-cs"/>
        </a:defRPr>
      </a:lvl3pPr>
      <a:lvl4pPr marL="1444259" indent="-206340" algn="l" defTabSz="412652" rtl="0" fontAlgn="base" hangingPunct="0">
        <a:lnSpc>
          <a:spcPct val="93000"/>
        </a:lnSpc>
        <a:spcBef>
          <a:spcPct val="0"/>
        </a:spcBef>
        <a:spcAft>
          <a:spcPts val="52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4pPr>
      <a:lvl5pPr marL="1856911" indent="-206340" algn="l" defTabSz="412652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5pPr>
      <a:lvl6pPr marL="2269572" indent="-206340" algn="l" defTabSz="412652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6pPr>
      <a:lvl7pPr marL="2682184" indent="-206340" algn="l" defTabSz="412652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7pPr>
      <a:lvl8pPr marL="3094821" indent="-206340" algn="l" defTabSz="412652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8pPr>
      <a:lvl9pPr marL="3507466" indent="-206340" algn="l" defTabSz="412652" rtl="0" fontAlgn="base" hangingPunct="0">
        <a:lnSpc>
          <a:spcPct val="93000"/>
        </a:lnSpc>
        <a:spcBef>
          <a:spcPct val="0"/>
        </a:spcBef>
        <a:spcAft>
          <a:spcPts val="262"/>
        </a:spcAft>
        <a:buClr>
          <a:srgbClr val="000000"/>
        </a:buClr>
        <a:buSzPct val="100000"/>
        <a:buFont typeface="Times New Roman" pitchFamily="16" charset="0"/>
        <a:defRPr sz="18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12652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25269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7895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50558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63215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75858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88505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301152" algn="l" defTabSz="825269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0976" tIns="45488" rIns="90976" bIns="45488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98"/>
            <a:ext cx="8229600" cy="4525963"/>
          </a:xfrm>
          <a:prstGeom prst="rect">
            <a:avLst/>
          </a:prstGeom>
        </p:spPr>
        <p:txBody>
          <a:bodyPr vert="horz" lIns="90976" tIns="45488" rIns="90976" bIns="45488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48"/>
            <a:ext cx="2133600" cy="365125"/>
          </a:xfrm>
          <a:prstGeom prst="rect">
            <a:avLst/>
          </a:prstGeom>
        </p:spPr>
        <p:txBody>
          <a:bodyPr vert="horz" lIns="90976" tIns="45488" rIns="90976" bIns="4548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778F90-2A1D-4EDE-BBC7-C58E83D77C5C}" type="datetimeFigureOut">
              <a:rPr lang="zh-CN" altLang="en-US" smtClean="0"/>
              <a:pPr/>
              <a:t>2011-10-11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48"/>
            <a:ext cx="2895600" cy="365125"/>
          </a:xfrm>
          <a:prstGeom prst="rect">
            <a:avLst/>
          </a:prstGeom>
        </p:spPr>
        <p:txBody>
          <a:bodyPr vert="horz" lIns="90976" tIns="45488" rIns="90976" bIns="4548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48"/>
            <a:ext cx="2133600" cy="365125"/>
          </a:xfrm>
          <a:prstGeom prst="rect">
            <a:avLst/>
          </a:prstGeom>
        </p:spPr>
        <p:txBody>
          <a:bodyPr vert="horz" lIns="90976" tIns="45488" rIns="90976" bIns="4548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7F74E-12A6-4CD5-AF4F-1A79752592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</p:sldLayoutIdLst>
  <p:txStyles>
    <p:titleStyle>
      <a:lvl1pPr algn="ctr" defTabSz="90981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204" indent="-341204" algn="l" defTabSz="90981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226" indent="-284353" algn="l" defTabSz="90981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289" indent="-227439" algn="l" defTabSz="90981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2195" indent="-227439" algn="l" defTabSz="90981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112" indent="-227439" algn="l" defTabSz="90981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2035" indent="-227439" algn="l" defTabSz="9098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6929" indent="-227439" algn="l" defTabSz="9098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1846" indent="-227439" algn="l" defTabSz="9098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6736" indent="-227439" algn="l" defTabSz="9098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4892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9816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4740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9652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4583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9478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4390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9287" algn="l" defTabSz="9098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08" tIns="45555" rIns="91108" bIns="4555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7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08" tIns="45555" rIns="91108" bIns="4555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20"/>
            <a:ext cx="2133600" cy="365125"/>
          </a:xfrm>
          <a:prstGeom prst="rect">
            <a:avLst/>
          </a:prstGeom>
        </p:spPr>
        <p:txBody>
          <a:bodyPr vert="horz" wrap="square" lIns="91108" tIns="45555" rIns="91108" bIns="45555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944BC4D-6889-402D-BD26-1AA1F01C9DBE}" type="datetime1">
              <a:rPr lang="en-US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20"/>
            <a:ext cx="2895600" cy="365125"/>
          </a:xfrm>
          <a:prstGeom prst="rect">
            <a:avLst/>
          </a:prstGeom>
        </p:spPr>
        <p:txBody>
          <a:bodyPr vert="horz" lIns="91108" tIns="45555" rIns="91108" bIns="45555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20"/>
            <a:ext cx="2133600" cy="365125"/>
          </a:xfrm>
          <a:prstGeom prst="rect">
            <a:avLst/>
          </a:prstGeom>
        </p:spPr>
        <p:txBody>
          <a:bodyPr vert="horz" wrap="square" lIns="91108" tIns="45555" rIns="91108" bIns="45555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1B283F6F-D3F6-4E03-8FA8-6882AD65E5C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xStyles>
    <p:titleStyle>
      <a:lvl1pPr algn="ctr" defTabSz="455546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455546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455546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455546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455546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5546" algn="ctr" defTabSz="455546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1124" algn="ctr" defTabSz="455546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66700" algn="ctr" defTabSz="455546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2259" algn="ctr" defTabSz="455546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1688" indent="-341688" algn="l" defTabSz="455546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0290" indent="-284751" algn="l" defTabSz="455546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138913" indent="-227771" algn="l" defTabSz="455546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1594473" indent="-227771" algn="l" defTabSz="455546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2050050" indent="-227771" algn="l" defTabSz="455546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2505620" indent="-227771" algn="l" defTabSz="4555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172" indent="-227771" algn="l" defTabSz="4555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6742" indent="-227771" algn="l" defTabSz="4555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2280" indent="-227771" algn="l" defTabSz="45554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546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124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700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259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832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395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8954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4511" algn="l" defTabSz="4555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32" tIns="45517" rIns="91032" bIns="45517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86"/>
            <a:ext cx="8229600" cy="4525963"/>
          </a:xfrm>
          <a:prstGeom prst="rect">
            <a:avLst/>
          </a:prstGeom>
        </p:spPr>
        <p:txBody>
          <a:bodyPr vert="horz" lIns="91032" tIns="45517" rIns="91032" bIns="45517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36"/>
            <a:ext cx="2133600" cy="365125"/>
          </a:xfrm>
          <a:prstGeom prst="rect">
            <a:avLst/>
          </a:prstGeom>
        </p:spPr>
        <p:txBody>
          <a:bodyPr vert="horz" lIns="91032" tIns="45517" rIns="91032" bIns="4551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36"/>
            <a:ext cx="2895600" cy="365125"/>
          </a:xfrm>
          <a:prstGeom prst="rect">
            <a:avLst/>
          </a:prstGeom>
        </p:spPr>
        <p:txBody>
          <a:bodyPr vert="horz" lIns="91032" tIns="45517" rIns="91032" bIns="4551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36"/>
            <a:ext cx="2133600" cy="365125"/>
          </a:xfrm>
          <a:prstGeom prst="rect">
            <a:avLst/>
          </a:prstGeom>
        </p:spPr>
        <p:txBody>
          <a:bodyPr vert="horz" lIns="91032" tIns="45517" rIns="91032" bIns="4551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xStyles>
    <p:titleStyle>
      <a:lvl1pPr algn="ctr" defTabSz="910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411" indent="-341411" algn="l" defTabSz="910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682" indent="-284523" algn="l" defTabSz="910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85" indent="-227582" algn="l" defTabSz="910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171" indent="-227582" algn="l" defTabSz="910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370" indent="-227582" algn="l" defTabSz="910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571" indent="-227582" algn="l" defTabSz="910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8747" indent="-227582" algn="l" defTabSz="910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3944" indent="-227582" algn="l" defTabSz="910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112" indent="-227582" algn="l" defTabSz="910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171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377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580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768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975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56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346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523" algn="l" defTabSz="910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75" tIns="45538" rIns="91075" bIns="45538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77"/>
            <a:ext cx="8229600" cy="4525963"/>
          </a:xfrm>
          <a:prstGeom prst="rect">
            <a:avLst/>
          </a:prstGeom>
        </p:spPr>
        <p:txBody>
          <a:bodyPr vert="horz" lIns="91075" tIns="45538" rIns="91075" bIns="45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27"/>
            <a:ext cx="2133600" cy="365125"/>
          </a:xfrm>
          <a:prstGeom prst="rect">
            <a:avLst/>
          </a:prstGeom>
        </p:spPr>
        <p:txBody>
          <a:bodyPr vert="horz" lIns="91075" tIns="45538" rIns="91075" bIns="4553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27"/>
            <a:ext cx="2895600" cy="365125"/>
          </a:xfrm>
          <a:prstGeom prst="rect">
            <a:avLst/>
          </a:prstGeom>
        </p:spPr>
        <p:txBody>
          <a:bodyPr vert="horz" lIns="91075" tIns="45538" rIns="91075" bIns="4553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27"/>
            <a:ext cx="2133600" cy="365125"/>
          </a:xfrm>
          <a:prstGeom prst="rect">
            <a:avLst/>
          </a:prstGeom>
        </p:spPr>
        <p:txBody>
          <a:bodyPr vert="horz" lIns="91075" tIns="45538" rIns="91075" bIns="4553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xStyles>
    <p:titleStyle>
      <a:lvl1pPr algn="ctr" defTabSz="91079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567" indent="-341567" algn="l" defTabSz="91079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024" indent="-284651" algn="l" defTabSz="91079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8507" indent="-227688" algn="l" defTabSz="91079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903" indent="-227688" algn="l" defTabSz="91079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9315" indent="-227688" algn="l" defTabSz="91079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24" indent="-227688" algn="l" defTabSz="9107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0111" indent="-227688" algn="l" defTabSz="9107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5517" indent="-227688" algn="l" defTabSz="9107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0894" indent="-227688" algn="l" defTabSz="9107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384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797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210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1607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7020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2415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7813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3203" algn="l" defTabSz="91079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127" tIns="45564" rIns="91127" bIns="4556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66"/>
            <a:ext cx="8229600" cy="4525963"/>
          </a:xfrm>
          <a:prstGeom prst="rect">
            <a:avLst/>
          </a:prstGeom>
        </p:spPr>
        <p:txBody>
          <a:bodyPr vert="horz" lIns="91127" tIns="45564" rIns="91127" bIns="4556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416"/>
            <a:ext cx="2133600" cy="365125"/>
          </a:xfrm>
          <a:prstGeom prst="rect">
            <a:avLst/>
          </a:prstGeom>
        </p:spPr>
        <p:txBody>
          <a:bodyPr vert="horz" lIns="91127" tIns="45564" rIns="91127" bIns="4556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4E0FE-8FFF-4F61-BBC3-C28A839746BC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416"/>
            <a:ext cx="2895600" cy="365125"/>
          </a:xfrm>
          <a:prstGeom prst="rect">
            <a:avLst/>
          </a:prstGeom>
        </p:spPr>
        <p:txBody>
          <a:bodyPr vert="horz" lIns="91127" tIns="45564" rIns="91127" bIns="4556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416"/>
            <a:ext cx="2133600" cy="365125"/>
          </a:xfrm>
          <a:prstGeom prst="rect">
            <a:avLst/>
          </a:prstGeom>
        </p:spPr>
        <p:txBody>
          <a:bodyPr vert="horz" lIns="91127" tIns="45564" rIns="91127" bIns="4556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3C7CD-1E40-4E78-AE67-FEC3D1B5003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</p:sldLayoutIdLst>
  <p:txStyles>
    <p:titleStyle>
      <a:lvl1pPr algn="ctr" defTabSz="91131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757" indent="-341757" algn="l" defTabSz="91131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0442" indent="-284808" algn="l" defTabSz="91131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9148" indent="-227818" algn="l" defTabSz="91131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4798" indent="-227818" algn="l" defTabSz="91131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0470" indent="-227818" algn="l" defTabSz="91131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6132" indent="-227818" algn="l" defTabSz="91131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1779" indent="-227818" algn="l" defTabSz="91131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7442" indent="-227818" algn="l" defTabSz="91131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073" indent="-227818" algn="l" defTabSz="91131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640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311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6980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631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299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3955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9608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259" algn="l" defTabSz="9113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visweek-child-lite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152400"/>
            <a:ext cx="7924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6" tIns="45574" rIns="91146" bIns="455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05001"/>
            <a:ext cx="8382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46" tIns="45574" rIns="91146" bIns="455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B75B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B75BB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B75BB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B75BB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B75BB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5735" algn="l" rtl="0" fontAlgn="base">
        <a:spcBef>
          <a:spcPct val="0"/>
        </a:spcBef>
        <a:spcAft>
          <a:spcPct val="0"/>
        </a:spcAft>
        <a:defRPr sz="36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1498" algn="l" rtl="0" fontAlgn="base">
        <a:spcBef>
          <a:spcPct val="0"/>
        </a:spcBef>
        <a:spcAft>
          <a:spcPct val="0"/>
        </a:spcAft>
        <a:defRPr sz="36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67260" algn="l" rtl="0" fontAlgn="base">
        <a:spcBef>
          <a:spcPct val="0"/>
        </a:spcBef>
        <a:spcAft>
          <a:spcPct val="0"/>
        </a:spcAft>
        <a:defRPr sz="36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3005" algn="l" rtl="0" fontAlgn="base">
        <a:spcBef>
          <a:spcPct val="0"/>
        </a:spcBef>
        <a:spcAft>
          <a:spcPct val="0"/>
        </a:spcAft>
        <a:defRPr sz="36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1827" indent="-341827" algn="l" rtl="0" eaLnBrk="0" fontAlgn="base" hangingPunct="0">
        <a:spcBef>
          <a:spcPct val="20000"/>
        </a:spcBef>
        <a:spcAft>
          <a:spcPct val="0"/>
        </a:spcAft>
        <a:buClr>
          <a:srgbClr val="26AAE1"/>
        </a:buClr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1pPr>
      <a:lvl2pPr marL="740594" indent="-28486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Times" pitchFamily="18" charset="0"/>
        <a:buChar char="•"/>
        <a:defRPr sz="2400">
          <a:solidFill>
            <a:srgbClr val="4D4D4D"/>
          </a:solidFill>
          <a:latin typeface="+mn-lt"/>
          <a:ea typeface="+mn-ea"/>
          <a:cs typeface="ＭＳ Ｐゴシック"/>
        </a:defRPr>
      </a:lvl2pPr>
      <a:lvl3pPr marL="1139380" indent="-227866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rgbClr val="4D4D4D"/>
          </a:solidFill>
          <a:latin typeface="+mn-lt"/>
          <a:ea typeface="+mn-ea"/>
          <a:cs typeface="ＭＳ Ｐゴシック"/>
        </a:defRPr>
      </a:lvl3pPr>
      <a:lvl4pPr marL="1595124" indent="-227866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D4D4D"/>
          </a:solidFill>
          <a:latin typeface="+mn-lt"/>
          <a:ea typeface="+mn-ea"/>
          <a:cs typeface="ＭＳ Ｐゴシック"/>
        </a:defRPr>
      </a:lvl4pPr>
      <a:lvl5pPr marL="2050890" indent="-227866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4D4D4D"/>
          </a:solidFill>
          <a:latin typeface="+mn-lt"/>
          <a:ea typeface="+mn-ea"/>
          <a:cs typeface="ＭＳ Ｐゴシック"/>
        </a:defRPr>
      </a:lvl5pPr>
      <a:lvl6pPr marL="2506645" indent="-227866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6pPr>
      <a:lvl7pPr marL="2962385" indent="-227866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7pPr>
      <a:lvl8pPr marL="3418142" indent="-227866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8pPr>
      <a:lvl9pPr marL="3873869" indent="-227866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35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498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60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05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763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15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261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07" algn="l" defTabSz="4557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iv-child-lite-11.jp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" y="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804" y="152137"/>
            <a:ext cx="7924602" cy="137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5" tIns="45607" rIns="91215" bIns="4560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208" y="1905003"/>
            <a:ext cx="8382000" cy="464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215" tIns="45607" rIns="91215" bIns="456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700">
          <a:solidFill>
            <a:srgbClr val="51299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5pPr>
      <a:lvl6pPr marL="456074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6pPr>
      <a:lvl7pPr marL="912206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7pPr>
      <a:lvl8pPr marL="1368300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8pPr>
      <a:lvl9pPr marL="1824430" algn="l" rtl="0" fontAlgn="base">
        <a:spcBef>
          <a:spcPct val="0"/>
        </a:spcBef>
        <a:spcAft>
          <a:spcPct val="0"/>
        </a:spcAft>
        <a:defRPr sz="3700">
          <a:solidFill>
            <a:srgbClr val="793200"/>
          </a:solidFill>
          <a:latin typeface="Arial" pitchFamily="-107" charset="0"/>
          <a:ea typeface="ＭＳ Ｐゴシック" pitchFamily="-107" charset="-128"/>
          <a:cs typeface="ＭＳ Ｐゴシック" pitchFamily="-107" charset="-128"/>
        </a:defRPr>
      </a:lvl9pPr>
    </p:titleStyle>
    <p:bodyStyle>
      <a:lvl1pPr marL="341491" indent="-341491" algn="l" rtl="0" eaLnBrk="0" fontAlgn="base" hangingPunct="0">
        <a:spcBef>
          <a:spcPct val="20000"/>
        </a:spcBef>
        <a:spcAft>
          <a:spcPct val="0"/>
        </a:spcAft>
        <a:buClr>
          <a:srgbClr val="333399"/>
        </a:buClr>
        <a:buChar char="•"/>
        <a:defRPr sz="2400">
          <a:solidFill>
            <a:srgbClr val="4D4D4D"/>
          </a:solidFill>
          <a:latin typeface="+mn-lt"/>
          <a:ea typeface="+mn-ea"/>
          <a:cs typeface="+mn-cs"/>
        </a:defRPr>
      </a:lvl1pPr>
      <a:lvl2pPr marL="740581" indent="-284921" algn="l" rtl="0" eaLnBrk="0" fontAlgn="base" hangingPunct="0">
        <a:spcBef>
          <a:spcPct val="20000"/>
        </a:spcBef>
        <a:spcAft>
          <a:spcPct val="0"/>
        </a:spcAft>
        <a:buClr>
          <a:srgbClr val="666FB2"/>
        </a:buClr>
        <a:buFont typeface="Times" charset="0"/>
        <a:buChar char="•"/>
        <a:defRPr sz="2400">
          <a:solidFill>
            <a:srgbClr val="4D4D4D"/>
          </a:solidFill>
          <a:latin typeface="+mn-lt"/>
          <a:ea typeface="+mn-ea"/>
        </a:defRPr>
      </a:lvl2pPr>
      <a:lvl3pPr marL="1139676" indent="-2272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2400">
          <a:solidFill>
            <a:srgbClr val="4D4D4D"/>
          </a:solidFill>
          <a:latin typeface="+mn-lt"/>
          <a:ea typeface="+mn-ea"/>
        </a:defRPr>
      </a:lvl3pPr>
      <a:lvl4pPr marL="1595347" indent="-2272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4D4D4D"/>
          </a:solidFill>
          <a:latin typeface="+mn-lt"/>
          <a:ea typeface="+mn-ea"/>
        </a:defRPr>
      </a:lvl4pPr>
      <a:lvl5pPr marL="2052123" indent="-227250" algn="l" rtl="0" eaLnBrk="0" fontAlgn="base" hangingPunct="0">
        <a:spcBef>
          <a:spcPct val="20000"/>
        </a:spcBef>
        <a:spcAft>
          <a:spcPct val="0"/>
        </a:spcAft>
        <a:buChar char="»"/>
        <a:defRPr sz="2400">
          <a:solidFill>
            <a:srgbClr val="4D4D4D"/>
          </a:solidFill>
          <a:latin typeface="+mn-lt"/>
          <a:ea typeface="+mn-ea"/>
        </a:defRPr>
      </a:lvl5pPr>
      <a:lvl6pPr marL="2508604" indent="-228039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6pPr>
      <a:lvl7pPr marL="2964706" indent="-228039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7pPr>
      <a:lvl8pPr marL="3420816" indent="-228039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8pPr>
      <a:lvl9pPr marL="3876919" indent="-228039" algn="l" rtl="0" fontAlgn="base">
        <a:spcBef>
          <a:spcPct val="20000"/>
        </a:spcBef>
        <a:spcAft>
          <a:spcPct val="0"/>
        </a:spcAft>
        <a:buChar char="»"/>
        <a:defRPr sz="2400">
          <a:solidFill>
            <a:srgbClr val="464646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074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206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300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430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536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654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760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876" algn="l" defTabSz="45607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41" tIns="45571" rIns="91141" bIns="4557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63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41" tIns="45571" rIns="91141" bIns="455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41" tIns="45571" rIns="91141" bIns="45571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41" tIns="45571" rIns="91141" bIns="45571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41" tIns="45571" rIns="91141" bIns="45571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8AC807-C103-4853-98B0-EB99008FEDC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571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1451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6719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2912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1809" indent="-341809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0556" indent="-2848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9322" indent="-227854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5042" indent="-227854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0785" indent="-22785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06517" indent="-22785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62233" indent="-22785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17967" indent="-22785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73670" indent="-22785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11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451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190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2912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647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375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098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5820" algn="l" defTabSz="9114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1" tIns="45576" rIns="91151" bIns="4557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6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1" tIns="45576" rIns="91151" bIns="45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1" tIns="45576" rIns="91151" bIns="45576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1" tIns="45576" rIns="91151" bIns="45576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51" tIns="45576" rIns="91151" bIns="45576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C8AC807-C103-4853-98B0-EB99008FEDC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575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1545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6733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309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1844" indent="-341844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0632" indent="-284879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9438" indent="-227878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95205" indent="-227878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0995" indent="-22787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06773" indent="-22787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62536" indent="-22787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18317" indent="-22787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74067" indent="-227878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59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45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330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99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879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655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425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194" algn="l" defTabSz="91154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222" tIns="45612" rIns="91222" bIns="4561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46"/>
            <a:ext cx="8229600" cy="4525963"/>
          </a:xfrm>
          <a:prstGeom prst="rect">
            <a:avLst/>
          </a:prstGeom>
        </p:spPr>
        <p:txBody>
          <a:bodyPr vert="horz" lIns="91222" tIns="45612" rIns="91222" bIns="4561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96"/>
            <a:ext cx="2133600" cy="365125"/>
          </a:xfrm>
          <a:prstGeom prst="rect">
            <a:avLst/>
          </a:prstGeom>
        </p:spPr>
        <p:txBody>
          <a:bodyPr vert="horz" lIns="91222" tIns="45612" rIns="91222" bIns="456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96"/>
            <a:ext cx="2895600" cy="365125"/>
          </a:xfrm>
          <a:prstGeom prst="rect">
            <a:avLst/>
          </a:prstGeom>
        </p:spPr>
        <p:txBody>
          <a:bodyPr vert="horz" lIns="91222" tIns="45612" rIns="91222" bIns="456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96"/>
            <a:ext cx="2133600" cy="365125"/>
          </a:xfrm>
          <a:prstGeom prst="rect">
            <a:avLst/>
          </a:prstGeom>
        </p:spPr>
        <p:txBody>
          <a:bodyPr vert="horz" lIns="91222" tIns="45612" rIns="91222" bIns="45612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</p:sldLayoutIdLst>
  <p:txStyles>
    <p:titleStyle>
      <a:lvl1pPr algn="ctr" defTabSz="91224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103" indent="-342103" algn="l" defTabSz="91224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202" indent="-285092" algn="l" defTabSz="91224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0309" indent="-228055" algn="l" defTabSz="91224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6431" indent="-228055" algn="l" defTabSz="91224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2570" indent="-228055" algn="l" defTabSz="91224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8694" indent="-228055" algn="l" defTabSz="9122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4810" indent="-228055" algn="l" defTabSz="9122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0942" indent="-228055" algn="l" defTabSz="9122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7049" indent="-228055" algn="l" defTabSz="91224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112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2246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8380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4501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0622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6755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2876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8998" algn="l" defTabSz="9122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4987" y="6277578"/>
            <a:ext cx="1466701" cy="4632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1502" y="142877"/>
            <a:ext cx="8001000" cy="9565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447" tIns="35447" rIns="35447" bIns="354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alibri Bold" pitchFamily="-32" charset="0"/>
              </a:rPr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7796" y="1352850"/>
            <a:ext cx="8355955" cy="47327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447" tIns="35447" rIns="35447" bIns="354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alibri Bold" pitchFamily="-32" charset="0"/>
              </a:rPr>
              <a:t>Click to edit Master text styles</a:t>
            </a:r>
          </a:p>
          <a:p>
            <a:pPr lvl="1"/>
            <a:r>
              <a:rPr lang="en-US" smtClean="0">
                <a:sym typeface="Calibri" pitchFamily="34" charset="0"/>
              </a:rPr>
              <a:t>Second level</a:t>
            </a:r>
          </a:p>
          <a:p>
            <a:pPr lvl="2"/>
            <a:r>
              <a:rPr lang="en-US" smtClean="0">
                <a:sym typeface="Calibri" pitchFamily="34" charset="0"/>
              </a:rPr>
              <a:t>Third level</a:t>
            </a:r>
          </a:p>
          <a:p>
            <a:pPr lvl="3"/>
            <a:r>
              <a:rPr lang="en-US" smtClean="0">
                <a:sym typeface="Calibri" pitchFamily="34" charset="0"/>
              </a:rPr>
              <a:t>Fourth level</a:t>
            </a:r>
          </a:p>
          <a:p>
            <a:pPr lvl="4"/>
            <a:r>
              <a:rPr lang="en-US" smtClean="0">
                <a:sym typeface="Calibri" pitchFamily="34" charset="0"/>
              </a:rPr>
              <a:t>Fifth level</a:t>
            </a:r>
          </a:p>
        </p:txBody>
      </p:sp>
      <p:sp>
        <p:nvSpPr>
          <p:cNvPr id="2052" name="Rectangle 4"/>
          <p:cNvSpPr>
            <a:spLocks/>
          </p:cNvSpPr>
          <p:nvPr/>
        </p:nvSpPr>
        <p:spPr bwMode="auto">
          <a:xfrm>
            <a:off x="571501" y="6435096"/>
            <a:ext cx="2000250" cy="3359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4655" indent="-344655">
              <a:lnSpc>
                <a:spcPct val="113000"/>
              </a:lnSpc>
              <a:spcBef>
                <a:spcPct val="0"/>
              </a:spcBef>
              <a:buClrTx/>
              <a:buSzTx/>
              <a:buFontTx/>
              <a:buNone/>
              <a:tabLst>
                <a:tab pos="344655" algn="l"/>
                <a:tab pos="922069" algn="l"/>
                <a:tab pos="1844117" algn="l"/>
                <a:tab pos="2274157" algn="l"/>
              </a:tabLst>
            </a:pPr>
            <a:r>
              <a:rPr lang="en-US" sz="1500" dirty="0" err="1" smtClean="0">
                <a:solidFill>
                  <a:srgbClr val="515151"/>
                </a:solidFill>
                <a:latin typeface="Calibri Bold" pitchFamily="-32" charset="0"/>
              </a:rPr>
              <a:t>Harald</a:t>
            </a:r>
            <a:r>
              <a:rPr lang="en-US" sz="1500" baseline="0" dirty="0" smtClean="0">
                <a:solidFill>
                  <a:srgbClr val="515151"/>
                </a:solidFill>
                <a:latin typeface="Calibri Bold" pitchFamily="-32" charset="0"/>
              </a:rPr>
              <a:t> </a:t>
            </a:r>
            <a:r>
              <a:rPr lang="en-US" sz="1500" baseline="0" dirty="0" err="1" smtClean="0">
                <a:solidFill>
                  <a:srgbClr val="515151"/>
                </a:solidFill>
                <a:latin typeface="Calibri Bold" pitchFamily="-32" charset="0"/>
              </a:rPr>
              <a:t>Piringer</a:t>
            </a:r>
            <a:endParaRPr lang="en-US" sz="1500" dirty="0">
              <a:solidFill>
                <a:srgbClr val="515151"/>
              </a:solidFill>
              <a:latin typeface="Calibri Bold" pitchFamily="-32" charset="0"/>
            </a:endParaRPr>
          </a:p>
        </p:txBody>
      </p:sp>
      <p:sp>
        <p:nvSpPr>
          <p:cNvPr id="2053" name="Text Box 5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858001" y="6367984"/>
            <a:ext cx="372814" cy="321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63843" tIns="31905" rIns="63843" bIns="31905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16000"/>
              </a:lnSpc>
              <a:spcBef>
                <a:spcPct val="0"/>
              </a:spcBef>
              <a:buClrTx/>
              <a:buSzTx/>
              <a:buFontTx/>
              <a:buNone/>
              <a:tabLst>
                <a:tab pos="0" algn="l"/>
              </a:tabLst>
              <a:defRPr sz="1500" b="1">
                <a:solidFill>
                  <a:srgbClr val="515151"/>
                </a:solidFill>
                <a:latin typeface="+mn-lt"/>
                <a:sym typeface="Verdana" pitchFamily="34" charset="0"/>
              </a:defRPr>
            </a:lvl1pPr>
          </a:lstStyle>
          <a:p>
            <a:fld id="{851F6E78-3C4D-4525-9E5D-BFE19EE129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/>
          </p:cNvSpPr>
          <p:nvPr/>
        </p:nvSpPr>
        <p:spPr bwMode="auto">
          <a:xfrm>
            <a:off x="2688953" y="6435096"/>
            <a:ext cx="3768328" cy="3359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13000"/>
              </a:lnSpc>
              <a:spcBef>
                <a:spcPct val="0"/>
              </a:spcBef>
              <a:buClrTx/>
              <a:buSzTx/>
              <a:buFontTx/>
              <a:buNone/>
              <a:tabLst>
                <a:tab pos="0" algn="l"/>
                <a:tab pos="867706" algn="l"/>
                <a:tab pos="1736601" algn="l"/>
                <a:tab pos="2604390" algn="l"/>
                <a:tab pos="3473269" algn="l"/>
                <a:tab pos="3770278" algn="l"/>
              </a:tabLst>
            </a:pPr>
            <a:r>
              <a:rPr lang="en-US" sz="1500" dirty="0" smtClean="0">
                <a:solidFill>
                  <a:srgbClr val="515151"/>
                </a:solidFill>
                <a:latin typeface="Calibri Bold" pitchFamily="-32" charset="0"/>
              </a:rPr>
              <a:t>Dimension</a:t>
            </a:r>
            <a:r>
              <a:rPr lang="en-US" sz="1500" baseline="0" dirty="0" smtClean="0">
                <a:solidFill>
                  <a:srgbClr val="515151"/>
                </a:solidFill>
                <a:latin typeface="Calibri Bold" pitchFamily="-32" charset="0"/>
              </a:rPr>
              <a:t> Sets</a:t>
            </a:r>
            <a:endParaRPr lang="en-US" sz="1500" dirty="0">
              <a:solidFill>
                <a:srgbClr val="515151"/>
              </a:solidFill>
              <a:latin typeface="Calibri Bold" pitchFamily="-32" charset="0"/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80304" y="1150814"/>
            <a:ext cx="8578081" cy="0"/>
          </a:xfrm>
          <a:prstGeom prst="line">
            <a:avLst/>
          </a:prstGeom>
          <a:noFill/>
          <a:ln w="76200">
            <a:solidFill>
              <a:srgbClr val="BFD630"/>
            </a:solidFill>
            <a:round/>
            <a:headEnd/>
            <a:tailEnd/>
          </a:ln>
        </p:spPr>
        <p:txBody>
          <a:bodyPr lIns="63843" tIns="31905" rIns="63843" bIns="31905"/>
          <a:lstStyle/>
          <a:p>
            <a:endParaRPr lang="de-AT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280192" y="6304359"/>
            <a:ext cx="7024316" cy="0"/>
          </a:xfrm>
          <a:prstGeom prst="line">
            <a:avLst/>
          </a:prstGeom>
          <a:noFill/>
          <a:ln w="76200">
            <a:solidFill>
              <a:srgbClr val="BFD630"/>
            </a:solidFill>
            <a:round/>
            <a:headEnd/>
            <a:tailEnd/>
          </a:ln>
        </p:spPr>
        <p:txBody>
          <a:bodyPr lIns="63843" tIns="31905" rIns="63843" bIns="31905"/>
          <a:lstStyle/>
          <a:p>
            <a:endParaRPr lang="de-AT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992313" y="3304072"/>
            <a:ext cx="71954" cy="35323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35447" tIns="35447" rIns="35447" bIns="35447">
            <a:spAutoFit/>
          </a:bodyPr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hf hdr="0" ftr="0" dt="0"/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+mj-lt"/>
          <a:ea typeface="+mj-ea"/>
          <a:cs typeface="+mj-cs"/>
          <a:sym typeface="Calibri Bold" pitchFamily="-32" charset="0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5pPr>
      <a:lvl6pPr marL="319153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6pPr>
      <a:lvl7pPr marL="638335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7pPr>
      <a:lvl8pPr marL="957537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8pPr>
      <a:lvl9pPr marL="1276688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9pPr>
    </p:titleStyle>
    <p:bodyStyle>
      <a:lvl1pPr indent="377965" algn="l" rtl="0" fontAlgn="base">
        <a:lnSpc>
          <a:spcPct val="80000"/>
        </a:lnSpc>
        <a:spcBef>
          <a:spcPts val="2249"/>
        </a:spcBef>
        <a:spcAft>
          <a:spcPct val="0"/>
        </a:spcAft>
        <a:buClr>
          <a:srgbClr val="BFD630"/>
        </a:buClr>
        <a:buFont typeface="Wingdings 2" pitchFamily="18" charset="2"/>
        <a:buChar char="¡"/>
        <a:defRPr sz="2500">
          <a:solidFill>
            <a:schemeClr val="tx1"/>
          </a:solidFill>
          <a:latin typeface="+mn-lt"/>
          <a:ea typeface="+mn-ea"/>
          <a:cs typeface="+mn-cs"/>
          <a:sym typeface="Calibri Bold" pitchFamily="-32" charset="0"/>
        </a:defRPr>
      </a:lvl1pPr>
      <a:lvl2pPr marL="1002950" indent="-374616" algn="l" rtl="0" fontAlgn="base">
        <a:lnSpc>
          <a:spcPct val="80000"/>
        </a:lnSpc>
        <a:spcBef>
          <a:spcPts val="1477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22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2pPr>
      <a:lvl3pPr marL="1498356" indent="-304776" algn="l" rtl="0" fontAlgn="base">
        <a:lnSpc>
          <a:spcPct val="80000"/>
        </a:lnSpc>
        <a:spcBef>
          <a:spcPts val="1477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20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3pPr>
      <a:lvl4pPr marL="2055802" indent="-318046" algn="l" rtl="0" fontAlgn="base">
        <a:lnSpc>
          <a:spcPct val="80000"/>
        </a:lnSpc>
        <a:spcBef>
          <a:spcPts val="1266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4pPr>
      <a:lvl5pPr marL="2588882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5pPr>
      <a:lvl6pPr marL="2908068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6pPr>
      <a:lvl7pPr marL="3227231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7pPr>
      <a:lvl8pPr marL="3546412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8pPr>
      <a:lvl9pPr marL="3865566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9pPr>
    </p:bodyStyle>
    <p:otherStyle>
      <a:defPPr>
        <a:defRPr lang="de-DE"/>
      </a:defPPr>
      <a:lvl1pPr marL="0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19153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8335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57537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76688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95880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15054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34246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53412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4987" y="6277578"/>
            <a:ext cx="1466701" cy="4632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1502" y="142877"/>
            <a:ext cx="8001000" cy="9565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447" tIns="35447" rIns="35447" bIns="354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alibri Bold" pitchFamily="-32" charset="0"/>
              </a:rPr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7796" y="1352850"/>
            <a:ext cx="8355955" cy="473273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35447" tIns="35447" rIns="35447" bIns="354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Calibri Bold" pitchFamily="-32" charset="0"/>
              </a:rPr>
              <a:t>Click to edit Master text styles</a:t>
            </a:r>
          </a:p>
          <a:p>
            <a:pPr lvl="1"/>
            <a:r>
              <a:rPr lang="en-US" smtClean="0">
                <a:sym typeface="Calibri" pitchFamily="34" charset="0"/>
              </a:rPr>
              <a:t>Second level</a:t>
            </a:r>
          </a:p>
          <a:p>
            <a:pPr lvl="2"/>
            <a:r>
              <a:rPr lang="en-US" smtClean="0">
                <a:sym typeface="Calibri" pitchFamily="34" charset="0"/>
              </a:rPr>
              <a:t>Third level</a:t>
            </a:r>
          </a:p>
          <a:p>
            <a:pPr lvl="3"/>
            <a:r>
              <a:rPr lang="en-US" smtClean="0">
                <a:sym typeface="Calibri" pitchFamily="34" charset="0"/>
              </a:rPr>
              <a:t>Fourth level</a:t>
            </a:r>
          </a:p>
          <a:p>
            <a:pPr lvl="4"/>
            <a:r>
              <a:rPr lang="en-US" smtClean="0">
                <a:sym typeface="Calibri" pitchFamily="34" charset="0"/>
              </a:rPr>
              <a:t>Fifth level</a:t>
            </a:r>
          </a:p>
        </p:txBody>
      </p:sp>
      <p:sp>
        <p:nvSpPr>
          <p:cNvPr id="2052" name="Rectangle 4"/>
          <p:cNvSpPr>
            <a:spLocks/>
          </p:cNvSpPr>
          <p:nvPr/>
        </p:nvSpPr>
        <p:spPr bwMode="auto">
          <a:xfrm>
            <a:off x="571501" y="6435096"/>
            <a:ext cx="2000250" cy="3359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4655" indent="-344655">
              <a:lnSpc>
                <a:spcPct val="113000"/>
              </a:lnSpc>
              <a:spcBef>
                <a:spcPct val="0"/>
              </a:spcBef>
              <a:buClrTx/>
              <a:buSzTx/>
              <a:buFontTx/>
              <a:buNone/>
              <a:tabLst>
                <a:tab pos="344655" algn="l"/>
                <a:tab pos="922069" algn="l"/>
                <a:tab pos="1844117" algn="l"/>
                <a:tab pos="2274157" algn="l"/>
              </a:tabLst>
            </a:pPr>
            <a:r>
              <a:rPr lang="en-US" sz="1500" dirty="0" err="1" smtClean="0">
                <a:solidFill>
                  <a:srgbClr val="515151"/>
                </a:solidFill>
                <a:latin typeface="Calibri Bold" pitchFamily="-32" charset="0"/>
              </a:rPr>
              <a:t>Harald</a:t>
            </a:r>
            <a:r>
              <a:rPr lang="en-US" sz="1500" baseline="0" dirty="0" smtClean="0">
                <a:solidFill>
                  <a:srgbClr val="515151"/>
                </a:solidFill>
                <a:latin typeface="Calibri Bold" pitchFamily="-32" charset="0"/>
              </a:rPr>
              <a:t> </a:t>
            </a:r>
            <a:r>
              <a:rPr lang="en-US" sz="1500" baseline="0" dirty="0" err="1" smtClean="0">
                <a:solidFill>
                  <a:srgbClr val="515151"/>
                </a:solidFill>
                <a:latin typeface="Calibri Bold" pitchFamily="-32" charset="0"/>
              </a:rPr>
              <a:t>Piringer</a:t>
            </a:r>
            <a:endParaRPr lang="en-US" sz="1500" dirty="0">
              <a:solidFill>
                <a:srgbClr val="515151"/>
              </a:solidFill>
              <a:latin typeface="Calibri Bold" pitchFamily="-32" charset="0"/>
            </a:endParaRPr>
          </a:p>
        </p:txBody>
      </p:sp>
      <p:sp>
        <p:nvSpPr>
          <p:cNvPr id="2053" name="Text Box 5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6858001" y="6367984"/>
            <a:ext cx="372814" cy="32146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63843" tIns="31905" rIns="63843" bIns="31905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16000"/>
              </a:lnSpc>
              <a:spcBef>
                <a:spcPct val="0"/>
              </a:spcBef>
              <a:buClrTx/>
              <a:buSzTx/>
              <a:buFontTx/>
              <a:buNone/>
              <a:tabLst>
                <a:tab pos="0" algn="l"/>
              </a:tabLst>
              <a:defRPr sz="1500" b="1">
                <a:solidFill>
                  <a:srgbClr val="515151"/>
                </a:solidFill>
                <a:latin typeface="+mn-lt"/>
                <a:sym typeface="Verdana" pitchFamily="34" charset="0"/>
              </a:defRPr>
            </a:lvl1pPr>
          </a:lstStyle>
          <a:p>
            <a:fld id="{851F6E78-3C4D-4525-9E5D-BFE19EE129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/>
          </p:cNvSpPr>
          <p:nvPr/>
        </p:nvSpPr>
        <p:spPr bwMode="auto">
          <a:xfrm>
            <a:off x="2688953" y="6435096"/>
            <a:ext cx="3768328" cy="33597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lnSpc>
                <a:spcPct val="113000"/>
              </a:lnSpc>
              <a:spcBef>
                <a:spcPct val="0"/>
              </a:spcBef>
              <a:buClrTx/>
              <a:buSzTx/>
              <a:buFontTx/>
              <a:buNone/>
              <a:tabLst>
                <a:tab pos="0" algn="l"/>
                <a:tab pos="867706" algn="l"/>
                <a:tab pos="1736601" algn="l"/>
                <a:tab pos="2604390" algn="l"/>
                <a:tab pos="3473269" algn="l"/>
                <a:tab pos="3770278" algn="l"/>
              </a:tabLst>
            </a:pPr>
            <a:r>
              <a:rPr lang="en-US" sz="1500" dirty="0" smtClean="0">
                <a:solidFill>
                  <a:srgbClr val="515151"/>
                </a:solidFill>
                <a:latin typeface="Calibri Bold" pitchFamily="-32" charset="0"/>
              </a:rPr>
              <a:t>Dimension</a:t>
            </a:r>
            <a:r>
              <a:rPr lang="en-US" sz="1500" baseline="0" dirty="0" smtClean="0">
                <a:solidFill>
                  <a:srgbClr val="515151"/>
                </a:solidFill>
                <a:latin typeface="Calibri Bold" pitchFamily="-32" charset="0"/>
              </a:rPr>
              <a:t> Sets</a:t>
            </a:r>
            <a:endParaRPr lang="en-US" sz="1500" dirty="0">
              <a:solidFill>
                <a:srgbClr val="515151"/>
              </a:solidFill>
              <a:latin typeface="Calibri Bold" pitchFamily="-32" charset="0"/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280304" y="1150814"/>
            <a:ext cx="8578081" cy="0"/>
          </a:xfrm>
          <a:prstGeom prst="line">
            <a:avLst/>
          </a:prstGeom>
          <a:noFill/>
          <a:ln w="76200">
            <a:solidFill>
              <a:srgbClr val="BFD630"/>
            </a:solidFill>
            <a:round/>
            <a:headEnd/>
            <a:tailEnd/>
          </a:ln>
        </p:spPr>
        <p:txBody>
          <a:bodyPr lIns="63843" tIns="31905" rIns="63843" bIns="31905"/>
          <a:lstStyle/>
          <a:p>
            <a:endParaRPr lang="de-AT"/>
          </a:p>
        </p:txBody>
      </p:sp>
      <p:sp>
        <p:nvSpPr>
          <p:cNvPr id="2056" name="Line 8"/>
          <p:cNvSpPr>
            <a:spLocks noChangeShapeType="1"/>
          </p:cNvSpPr>
          <p:nvPr/>
        </p:nvSpPr>
        <p:spPr bwMode="auto">
          <a:xfrm>
            <a:off x="280192" y="6304359"/>
            <a:ext cx="7024316" cy="0"/>
          </a:xfrm>
          <a:prstGeom prst="line">
            <a:avLst/>
          </a:prstGeom>
          <a:noFill/>
          <a:ln w="76200">
            <a:solidFill>
              <a:srgbClr val="BFD630"/>
            </a:solidFill>
            <a:round/>
            <a:headEnd/>
            <a:tailEnd/>
          </a:ln>
        </p:spPr>
        <p:txBody>
          <a:bodyPr lIns="63843" tIns="31905" rIns="63843" bIns="31905"/>
          <a:lstStyle/>
          <a:p>
            <a:endParaRPr lang="de-AT"/>
          </a:p>
        </p:txBody>
      </p:sp>
      <p:sp>
        <p:nvSpPr>
          <p:cNvPr id="2059" name="Text Box 11"/>
          <p:cNvSpPr txBox="1">
            <a:spLocks noChangeArrowheads="1"/>
          </p:cNvSpPr>
          <p:nvPr/>
        </p:nvSpPr>
        <p:spPr bwMode="auto">
          <a:xfrm>
            <a:off x="992394" y="3304071"/>
            <a:ext cx="71949" cy="3532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35447" tIns="35447" rIns="35447" bIns="35447">
            <a:spAutoFit/>
          </a:bodyPr>
          <a:lstStyle/>
          <a:p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hf hdr="0" ftr="0" dt="0"/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+mj-lt"/>
          <a:ea typeface="+mj-ea"/>
          <a:cs typeface="+mj-cs"/>
          <a:sym typeface="Calibri Bold" pitchFamily="-32" charset="0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5pPr>
      <a:lvl6pPr marL="319153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6pPr>
      <a:lvl7pPr marL="638335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7pPr>
      <a:lvl8pPr marL="957537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8pPr>
      <a:lvl9pPr marL="1276688" algn="l" rtl="0" fontAlgn="base">
        <a:lnSpc>
          <a:spcPct val="80000"/>
        </a:lnSpc>
        <a:spcBef>
          <a:spcPct val="0"/>
        </a:spcBef>
        <a:spcAft>
          <a:spcPct val="0"/>
        </a:spcAft>
        <a:defRPr sz="3700">
          <a:solidFill>
            <a:schemeClr val="tx2"/>
          </a:solidFill>
          <a:latin typeface="Calibri Bold" pitchFamily="-32" charset="0"/>
          <a:ea typeface="ヒラギノ角ゴ ProN W6" pitchFamily="-32" charset="-128"/>
          <a:sym typeface="Calibri Bold" pitchFamily="-32" charset="0"/>
        </a:defRPr>
      </a:lvl9pPr>
    </p:titleStyle>
    <p:bodyStyle>
      <a:lvl1pPr indent="377965" algn="l" rtl="0" fontAlgn="base">
        <a:lnSpc>
          <a:spcPct val="80000"/>
        </a:lnSpc>
        <a:spcBef>
          <a:spcPts val="2249"/>
        </a:spcBef>
        <a:spcAft>
          <a:spcPct val="0"/>
        </a:spcAft>
        <a:buClr>
          <a:srgbClr val="BFD630"/>
        </a:buClr>
        <a:buFont typeface="Wingdings 2" pitchFamily="18" charset="2"/>
        <a:buChar char="¡"/>
        <a:defRPr sz="2500">
          <a:solidFill>
            <a:schemeClr val="tx1"/>
          </a:solidFill>
          <a:latin typeface="+mn-lt"/>
          <a:ea typeface="+mn-ea"/>
          <a:cs typeface="+mn-cs"/>
          <a:sym typeface="Calibri Bold" pitchFamily="-32" charset="0"/>
        </a:defRPr>
      </a:lvl1pPr>
      <a:lvl2pPr marL="1002950" indent="-374616" algn="l" rtl="0" fontAlgn="base">
        <a:lnSpc>
          <a:spcPct val="80000"/>
        </a:lnSpc>
        <a:spcBef>
          <a:spcPts val="1477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22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2pPr>
      <a:lvl3pPr marL="1498356" indent="-304776" algn="l" rtl="0" fontAlgn="base">
        <a:lnSpc>
          <a:spcPct val="80000"/>
        </a:lnSpc>
        <a:spcBef>
          <a:spcPts val="1477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20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3pPr>
      <a:lvl4pPr marL="2055802" indent="-318046" algn="l" rtl="0" fontAlgn="base">
        <a:lnSpc>
          <a:spcPct val="80000"/>
        </a:lnSpc>
        <a:spcBef>
          <a:spcPts val="1266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4pPr>
      <a:lvl5pPr marL="2588882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5pPr>
      <a:lvl6pPr marL="2908068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6pPr>
      <a:lvl7pPr marL="3227231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7pPr>
      <a:lvl8pPr marL="3546412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8pPr>
      <a:lvl9pPr marL="3865566" indent="-283759" algn="l" rtl="0" fontAlgn="base">
        <a:lnSpc>
          <a:spcPct val="80000"/>
        </a:lnSpc>
        <a:spcBef>
          <a:spcPts val="983"/>
        </a:spcBef>
        <a:spcAft>
          <a:spcPct val="0"/>
        </a:spcAft>
        <a:buClr>
          <a:srgbClr val="BFD630"/>
        </a:buClr>
        <a:buSzPct val="100000"/>
        <a:buFont typeface="Wingdings 2" pitchFamily="18" charset="2"/>
        <a:buChar char="¡"/>
        <a:defRPr sz="1800">
          <a:solidFill>
            <a:schemeClr val="tx1"/>
          </a:solidFill>
          <a:latin typeface="Calibri" pitchFamily="34" charset="0"/>
          <a:ea typeface="ヒラギノ角ゴ ProN W3" pitchFamily="-32" charset="-128"/>
          <a:sym typeface="Calibri" pitchFamily="34" charset="0"/>
        </a:defRPr>
      </a:lvl9pPr>
    </p:bodyStyle>
    <p:otherStyle>
      <a:defPPr>
        <a:defRPr lang="de-DE"/>
      </a:defPPr>
      <a:lvl1pPr marL="0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19153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38335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57537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276688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595880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15054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34246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53412" algn="l" defTabSz="638335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318" y="274638"/>
            <a:ext cx="8229601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2" tIns="45387" rIns="90772" bIns="453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318" y="1600336"/>
            <a:ext cx="822960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2" tIns="45387" rIns="90772" bIns="453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31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2" tIns="45387" rIns="90772" bIns="45387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1" y="6245231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2" tIns="45387" rIns="90772" bIns="45387" numCol="1" anchor="t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31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72" tIns="45387" rIns="90772" bIns="45387" numCol="1" anchor="t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fld id="{9DE66F7A-C145-4277-BF5B-A295A9C02F7F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ransition advClick="0" advTm="1500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389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07803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61728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1564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0456" indent="-340456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37591" indent="-283737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34787" indent="-22693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588694" indent="-22693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42598" indent="-22693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496520" indent="-22693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50415" indent="-22693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04323" indent="-22693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58225" indent="-22693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893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803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728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647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579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456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370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273" algn="l" defTabSz="9078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318" y="274638"/>
            <a:ext cx="8229601" cy="1143000"/>
          </a:xfrm>
          <a:prstGeom prst="rect">
            <a:avLst/>
          </a:prstGeom>
        </p:spPr>
        <p:txBody>
          <a:bodyPr vert="horz" lIns="90777" tIns="45389" rIns="90777" bIns="45389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318" y="1600336"/>
            <a:ext cx="8229601" cy="4525963"/>
          </a:xfrm>
          <a:prstGeom prst="rect">
            <a:avLst/>
          </a:prstGeom>
        </p:spPr>
        <p:txBody>
          <a:bodyPr vert="horz" lIns="90777" tIns="45389" rIns="90777" bIns="45389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491"/>
            <a:ext cx="2133600" cy="365125"/>
          </a:xfrm>
          <a:prstGeom prst="rect">
            <a:avLst/>
          </a:prstGeom>
        </p:spPr>
        <p:txBody>
          <a:bodyPr vert="horz" lIns="90777" tIns="45389" rIns="90777" bIns="4538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11.10.2011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491"/>
            <a:ext cx="2895600" cy="365125"/>
          </a:xfrm>
          <a:prstGeom prst="rect">
            <a:avLst/>
          </a:prstGeom>
        </p:spPr>
        <p:txBody>
          <a:bodyPr vert="horz" lIns="90777" tIns="45389" rIns="90777" bIns="4538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491"/>
            <a:ext cx="2133600" cy="365125"/>
          </a:xfrm>
          <a:prstGeom prst="rect">
            <a:avLst/>
          </a:prstGeom>
        </p:spPr>
        <p:txBody>
          <a:bodyPr vert="horz" lIns="90777" tIns="45389" rIns="90777" bIns="4538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ctr" defTabSz="90784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473" indent="-340473" algn="l" defTabSz="90784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633" indent="-283751" algn="l" defTabSz="90784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845" indent="-226942" algn="l" defTabSz="90784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775" indent="-226942" algn="l" defTabSz="90784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2702" indent="-226942" algn="l" defTabSz="90784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6648" indent="-226942" algn="l" defTabSz="9078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0566" indent="-226942" algn="l" defTabSz="9078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4497" indent="-226942" algn="l" defTabSz="9078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8422" indent="-226942" algn="l" defTabSz="90784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16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848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797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735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695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598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533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459" algn="l" defTabSz="9078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317" y="274638"/>
            <a:ext cx="8229601" cy="1143000"/>
          </a:xfrm>
          <a:prstGeom prst="rect">
            <a:avLst/>
          </a:prstGeom>
        </p:spPr>
        <p:txBody>
          <a:bodyPr vert="horz" lIns="90786" tIns="45394" rIns="90786" bIns="45394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317" y="1600333"/>
            <a:ext cx="8229601" cy="4525963"/>
          </a:xfrm>
          <a:prstGeom prst="rect">
            <a:avLst/>
          </a:prstGeom>
        </p:spPr>
        <p:txBody>
          <a:bodyPr vert="horz" lIns="90786" tIns="45394" rIns="90786" bIns="45394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488"/>
            <a:ext cx="2133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50D42-C9CD-4801-B293-61D1F53EC57E}" type="datetimeFigureOut">
              <a:rPr lang="de-DE" smtClean="0"/>
              <a:pPr/>
              <a:t>11.10.2011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1" y="6356488"/>
            <a:ext cx="2895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488"/>
            <a:ext cx="2133600" cy="365125"/>
          </a:xfrm>
          <a:prstGeom prst="rect">
            <a:avLst/>
          </a:prstGeom>
        </p:spPr>
        <p:txBody>
          <a:bodyPr vert="horz" lIns="90786" tIns="45394" rIns="90786" bIns="4539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AE60A-B69C-4790-82F7-3882EDF23186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ctr" defTabSz="90794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506" indent="-340506" algn="l" defTabSz="90794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7704" indent="-283780" algn="l" defTabSz="90794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4961" indent="-226963" algn="l" defTabSz="90794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8935" indent="-226963" algn="l" defTabSz="90794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2918" indent="-226963" algn="l" defTabSz="90794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6908" indent="-226963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0868" indent="-226963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04845" indent="-226963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58813" indent="-226963" algn="l" defTabSz="90794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3963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7943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1936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15926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9927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23878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77857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31831" algn="l" defTabSz="90794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mware-host\Shared%20Folders\jheer%20On%20My%20Mac\infovis-ff\InfoVis\114-Joy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3.xml"/><Relationship Id="rId1" Type="http://schemas.openxmlformats.org/officeDocument/2006/relationships/video" Target="NULL" TargetMode="External"/><Relationship Id="rId4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67.tiff"/><Relationship Id="rId5" Type="http://schemas.openxmlformats.org/officeDocument/2006/relationships/image" Target="../media/image66.tiff"/><Relationship Id="rId4" Type="http://schemas.openxmlformats.org/officeDocument/2006/relationships/image" Target="../media/image65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7.xml"/><Relationship Id="rId1" Type="http://schemas.openxmlformats.org/officeDocument/2006/relationships/video" Target="NULL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67.tif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81.png"/><Relationship Id="rId4" Type="http://schemas.openxmlformats.org/officeDocument/2006/relationships/image" Target="../media/image80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8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1.xml"/><Relationship Id="rId1" Type="http://schemas.openxmlformats.org/officeDocument/2006/relationships/video" Target="NULL" TargetMode="External"/><Relationship Id="rId4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gif"/><Relationship Id="rId13" Type="http://schemas.openxmlformats.org/officeDocument/2006/relationships/image" Target="../media/image95.gif"/><Relationship Id="rId3" Type="http://schemas.openxmlformats.org/officeDocument/2006/relationships/image" Target="../media/image85.gif"/><Relationship Id="rId7" Type="http://schemas.openxmlformats.org/officeDocument/2006/relationships/image" Target="../media/image89.tiff"/><Relationship Id="rId12" Type="http://schemas.openxmlformats.org/officeDocument/2006/relationships/image" Target="../media/image94.gif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98.gif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88.png"/><Relationship Id="rId11" Type="http://schemas.openxmlformats.org/officeDocument/2006/relationships/image" Target="../media/image93.gif"/><Relationship Id="rId5" Type="http://schemas.openxmlformats.org/officeDocument/2006/relationships/image" Target="../media/image87.png"/><Relationship Id="rId15" Type="http://schemas.openxmlformats.org/officeDocument/2006/relationships/image" Target="../media/image97.gif"/><Relationship Id="rId10" Type="http://schemas.openxmlformats.org/officeDocument/2006/relationships/image" Target="../media/image92.gif"/><Relationship Id="rId4" Type="http://schemas.openxmlformats.org/officeDocument/2006/relationships/image" Target="../media/image86.png"/><Relationship Id="rId9" Type="http://schemas.openxmlformats.org/officeDocument/2006/relationships/image" Target="../media/image91.gif"/><Relationship Id="rId14" Type="http://schemas.openxmlformats.org/officeDocument/2006/relationships/image" Target="../media/image9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jpeg"/><Relationship Id="rId3" Type="http://schemas.openxmlformats.org/officeDocument/2006/relationships/image" Target="../media/image99.tiff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86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43.xml"/><Relationship Id="rId1" Type="http://schemas.openxmlformats.org/officeDocument/2006/relationships/video" Target="file:///\\vmware-host\Shared%20Folders\jheer%20On%20My%20Mac\infovis-ff\InfoVis\AstampsFf.wmv" TargetMode="External"/><Relationship Id="rId4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7" Type="http://schemas.openxmlformats.org/officeDocument/2006/relationships/image" Target="../media/image11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5.xml"/><Relationship Id="rId6" Type="http://schemas.openxmlformats.org/officeDocument/2006/relationships/image" Target="../media/image111.png"/><Relationship Id="rId5" Type="http://schemas.openxmlformats.org/officeDocument/2006/relationships/image" Target="../media/image110.png"/><Relationship Id="rId4" Type="http://schemas.openxmlformats.org/officeDocument/2006/relationships/image" Target="../media/image10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1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notesSlide" Target="../notesSlides/notesSlide46.xml"/><Relationship Id="rId7" Type="http://schemas.openxmlformats.org/officeDocument/2006/relationships/diagramColors" Target="../diagrams/colors2.xml"/><Relationship Id="rId2" Type="http://schemas.openxmlformats.org/officeDocument/2006/relationships/slideLayout" Target="../slideLayouts/slideLayout51.xml"/><Relationship Id="rId1" Type="http://schemas.openxmlformats.org/officeDocument/2006/relationships/video" Target="file:///Z:\jheer%20On%20My%20Mac\infovis-ff\InfoVis\bitamazloom_visweek2011_screenrecording_720p_short.wmv" TargetMode="Externa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12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129.jpeg"/><Relationship Id="rId4" Type="http://schemas.openxmlformats.org/officeDocument/2006/relationships/image" Target="../media/image1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3.xml"/><Relationship Id="rId6" Type="http://schemas.openxmlformats.org/officeDocument/2006/relationships/image" Target="../media/image133.jpeg"/><Relationship Id="rId5" Type="http://schemas.openxmlformats.org/officeDocument/2006/relationships/image" Target="../media/image132.gif"/><Relationship Id="rId4" Type="http://schemas.openxmlformats.org/officeDocument/2006/relationships/image" Target="../media/image131.gi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129.jpeg"/><Relationship Id="rId4" Type="http://schemas.openxmlformats.org/officeDocument/2006/relationships/image" Target="../media/image12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13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57.xml"/><Relationship Id="rId1" Type="http://schemas.openxmlformats.org/officeDocument/2006/relationships/video" Target="NULL" TargetMode="External"/><Relationship Id="rId5" Type="http://schemas.openxmlformats.org/officeDocument/2006/relationships/image" Target="../media/image139.png"/><Relationship Id="rId4" Type="http://schemas.openxmlformats.org/officeDocument/2006/relationships/chart" Target="../charts/char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60.xml"/><Relationship Id="rId1" Type="http://schemas.openxmlformats.org/officeDocument/2006/relationships/video" Target="file:///\\vmware-host\Shared%20Folders\jheer%20On%20My%20Mac\infovis-ff\InfoVis\192-Hoque.avi" TargetMode="External"/><Relationship Id="rId4" Type="http://schemas.openxmlformats.org/officeDocument/2006/relationships/image" Target="../media/image14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InfoVis</a:t>
            </a:r>
            <a:r>
              <a:rPr lang="en-US" dirty="0" smtClean="0"/>
              <a:t> Posters </a:t>
            </a:r>
            <a:r>
              <a:rPr lang="en-US" dirty="0" err="1" smtClean="0"/>
              <a:t>FastForward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14-Joy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8001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1" y="304800"/>
            <a:ext cx="9372600" cy="1143000"/>
          </a:xfrm>
        </p:spPr>
        <p:txBody>
          <a:bodyPr/>
          <a:lstStyle/>
          <a:p>
            <a:r>
              <a:rPr lang="en-US" sz="3700" dirty="0"/>
              <a:t>Visualizing Probability</a:t>
            </a:r>
            <a:br>
              <a:rPr lang="en-US" sz="3700" dirty="0"/>
            </a:br>
            <a:r>
              <a:rPr lang="en-US" sz="1800" dirty="0" err="1"/>
              <a:t>Gresh</a:t>
            </a:r>
            <a:r>
              <a:rPr lang="en-US" sz="1800" dirty="0"/>
              <a:t>, </a:t>
            </a:r>
            <a:r>
              <a:rPr lang="en-US" sz="1800" dirty="0" err="1"/>
              <a:t>Gasparini</a:t>
            </a:r>
            <a:r>
              <a:rPr lang="en-US" sz="1800" dirty="0"/>
              <a:t>, </a:t>
            </a:r>
            <a:r>
              <a:rPr lang="en-US" sz="1800" dirty="0" err="1"/>
              <a:t>Deleris</a:t>
            </a:r>
            <a:r>
              <a:rPr lang="en-US" sz="1800" dirty="0"/>
              <a:t>--IBM Risk </a:t>
            </a:r>
            <a:r>
              <a:rPr lang="en-US" sz="1800" dirty="0" err="1"/>
              <a:t>Collaboratory</a:t>
            </a:r>
            <a:endParaRPr lang="en-US" sz="1800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/>
              <a:t>People have great difficulty in understanding risk and probability</a:t>
            </a:r>
          </a:p>
          <a:p>
            <a:r>
              <a:rPr lang="en-US"/>
              <a:t>Evidence that visualization can help people understand probability</a:t>
            </a:r>
          </a:p>
          <a:p>
            <a:pPr lvl="1"/>
            <a:r>
              <a:rPr lang="en-US"/>
              <a:t>Can overcome “built in” obstacles </a:t>
            </a:r>
          </a:p>
        </p:txBody>
      </p:sp>
      <p:sp>
        <p:nvSpPr>
          <p:cNvPr id="2055" name="WordArt 7"/>
          <p:cNvSpPr>
            <a:spLocks noChangeArrowheads="1" noChangeShapeType="1" noTextEdit="1"/>
          </p:cNvSpPr>
          <p:nvPr/>
        </p:nvSpPr>
        <p:spPr bwMode="auto">
          <a:xfrm>
            <a:off x="5105400" y="1524006"/>
            <a:ext cx="3429000" cy="1276350"/>
          </a:xfrm>
          <a:prstGeom prst="rect">
            <a:avLst/>
          </a:prstGeom>
        </p:spPr>
        <p:txBody>
          <a:bodyPr wrap="none" lIns="90767" tIns="45384" rIns="90767" bIns="45384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FASCINATING! Examples</a:t>
            </a:r>
          </a:p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from psychology,</a:t>
            </a:r>
          </a:p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medical literature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6248400" y="3276602"/>
            <a:ext cx="2514600" cy="895350"/>
          </a:xfrm>
          <a:prstGeom prst="rect">
            <a:avLst/>
          </a:prstGeom>
        </p:spPr>
        <p:txBody>
          <a:bodyPr wrap="none" lIns="90767" tIns="45384" rIns="90767" bIns="45384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What have</a:t>
            </a:r>
          </a:p>
          <a:p>
            <a:pPr algn="ctr"/>
            <a:r>
              <a:rPr lang="en-US" sz="2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 Black"/>
              </a:rPr>
              <a:t>we learned?</a:t>
            </a:r>
          </a:p>
        </p:txBody>
      </p:sp>
      <p:pic>
        <p:nvPicPr>
          <p:cNvPr id="2057" name="Picture 9" descr="MP910216468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5" y="4419606"/>
            <a:ext cx="2997200" cy="22479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1" y="152400"/>
            <a:ext cx="8686800" cy="1143000"/>
          </a:xfrm>
        </p:spPr>
        <p:txBody>
          <a:bodyPr/>
          <a:lstStyle/>
          <a:p>
            <a:r>
              <a:rPr lang="en-US" sz="3200" dirty="0"/>
              <a:t>Our Application Area: Transportation in Dublin</a:t>
            </a:r>
            <a:r>
              <a:rPr lang="en-US" sz="2400" dirty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" y="1447853"/>
            <a:ext cx="3581400" cy="4525963"/>
          </a:xfrm>
        </p:spPr>
        <p:txBody>
          <a:bodyPr/>
          <a:lstStyle/>
          <a:p>
            <a:r>
              <a:rPr lang="en-US" sz="2800" dirty="0"/>
              <a:t>Bus schedules and predicted time to arrival: how are we doing?</a:t>
            </a:r>
          </a:p>
          <a:p>
            <a:r>
              <a:rPr lang="en-US" sz="2800" dirty="0"/>
              <a:t>Bicycle (one-way borrowing) mobile app: will I get one?</a:t>
            </a:r>
          </a:p>
        </p:txBody>
      </p:sp>
      <p:pic>
        <p:nvPicPr>
          <p:cNvPr id="5125" name="Picture 5" descr="DublinBu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942" y="1295405"/>
            <a:ext cx="4079875" cy="2813051"/>
          </a:xfrm>
          <a:prstGeom prst="rect">
            <a:avLst/>
          </a:prstGeom>
          <a:noFill/>
        </p:spPr>
      </p:pic>
      <p:pic>
        <p:nvPicPr>
          <p:cNvPr id="5130" name="Picture 10" descr="MP900430887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5013328"/>
            <a:ext cx="2514600" cy="1844675"/>
          </a:xfrm>
          <a:prstGeom prst="rect">
            <a:avLst/>
          </a:prstGeom>
          <a:noFill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24400" y="2895600"/>
            <a:ext cx="44196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943606" y="6553262"/>
            <a:ext cx="2438400" cy="245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770" tIns="45384" rIns="90770" bIns="45384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/>
              <a:t>Color maps based on </a:t>
            </a:r>
            <a:r>
              <a:rPr lang="en-US" sz="1000" dirty="0" err="1"/>
              <a:t>ColorBrewer</a:t>
            </a:r>
            <a:endParaRPr lang="en-US" sz="10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2" y="3647849"/>
            <a:ext cx="3707904" cy="2752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86" y="457202"/>
            <a:ext cx="3744417" cy="267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643" y="456208"/>
            <a:ext cx="4010271" cy="2673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217" y="3300485"/>
            <a:ext cx="2459585" cy="310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" y="3141002"/>
            <a:ext cx="9144000" cy="461374"/>
          </a:xfrm>
          <a:prstGeom prst="rect">
            <a:avLst/>
          </a:prstGeom>
          <a:noFill/>
        </p:spPr>
        <p:txBody>
          <a:bodyPr wrap="square" lIns="90767" tIns="45384" rIns="90767" bIns="45384" rtlCol="0">
            <a:spAutoFit/>
          </a:bodyPr>
          <a:lstStyle/>
          <a:p>
            <a:pPr algn="ctr"/>
            <a:r>
              <a:rPr lang="en-US" sz="2400" b="1" dirty="0"/>
              <a:t>Visual comparison in the real world</a:t>
            </a:r>
          </a:p>
        </p:txBody>
      </p:sp>
      <p:sp>
        <p:nvSpPr>
          <p:cNvPr id="7" name="Rectangle 6"/>
          <p:cNvSpPr/>
          <p:nvPr/>
        </p:nvSpPr>
        <p:spPr>
          <a:xfrm>
            <a:off x="521804" y="3769305"/>
            <a:ext cx="1385900" cy="322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45384" rIns="0" bIns="45384">
            <a:spAutoFit/>
          </a:bodyPr>
          <a:lstStyle/>
          <a:p>
            <a:pPr algn="ctr"/>
            <a:r>
              <a:rPr lang="en-US" sz="1500" b="1" dirty="0"/>
              <a:t>Side by side</a:t>
            </a:r>
          </a:p>
        </p:txBody>
      </p:sp>
      <p:sp>
        <p:nvSpPr>
          <p:cNvPr id="8" name="Rectangle 7"/>
          <p:cNvSpPr/>
          <p:nvPr/>
        </p:nvSpPr>
        <p:spPr>
          <a:xfrm>
            <a:off x="4770276" y="2708928"/>
            <a:ext cx="1385900" cy="322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45384" rIns="0" bIns="45384">
            <a:spAutoFit/>
          </a:bodyPr>
          <a:lstStyle/>
          <a:p>
            <a:pPr algn="ctr"/>
            <a:r>
              <a:rPr lang="en-US" sz="1500" b="1" dirty="0"/>
              <a:t>Folding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7236297" y="6021297"/>
            <a:ext cx="1385900" cy="3228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45384" rIns="0" bIns="45384">
            <a:spAutoFit/>
          </a:bodyPr>
          <a:lstStyle/>
          <a:p>
            <a:pPr algn="ctr"/>
            <a:r>
              <a:rPr lang="en-US" sz="1500" b="1" dirty="0"/>
              <a:t>Against the light</a:t>
            </a:r>
          </a:p>
        </p:txBody>
      </p:sp>
    </p:spTree>
    <p:extLst>
      <p:ext uri="{BB962C8B-B14F-4D97-AF65-F5344CB8AC3E}">
        <p14:creationId xmlns="" xmlns:p14="http://schemas.microsoft.com/office/powerpoint/2010/main" val="4018118724"/>
      </p:ext>
    </p:extLst>
  </p:cSld>
  <p:clrMapOvr>
    <a:masterClrMapping/>
  </p:clrMapOvr>
  <p:transition spd="slow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974" y="5367909"/>
            <a:ext cx="4834679" cy="1015376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r>
              <a:rPr lang="en-US" sz="2000" b="1" dirty="0"/>
              <a:t>But look what could happen when comparing visualizations on computer screens!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2251"/>
            <a:ext cx="1844940" cy="276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838" y="692697"/>
            <a:ext cx="282405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87" y="1269540"/>
            <a:ext cx="3021996" cy="201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21287"/>
            <a:ext cx="4032448" cy="269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128" y="2928759"/>
            <a:ext cx="4248472" cy="234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856" y="4509125"/>
            <a:ext cx="2388485" cy="189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172901" y="461898"/>
            <a:ext cx="4971104" cy="461378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pPr algn="ctr"/>
            <a:r>
              <a:rPr lang="en-US" sz="2400" b="1" dirty="0"/>
              <a:t>Disaster in the digital world</a:t>
            </a:r>
          </a:p>
        </p:txBody>
      </p:sp>
    </p:spTree>
    <p:extLst>
      <p:ext uri="{BB962C8B-B14F-4D97-AF65-F5344CB8AC3E}">
        <p14:creationId xmlns="" xmlns:p14="http://schemas.microsoft.com/office/powerpoint/2010/main" val="1255039507"/>
      </p:ext>
    </p:extLst>
  </p:cSld>
  <p:clrMapOvr>
    <a:masterClrMapping/>
  </p:clrMapOvr>
  <p:transition spd="slow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4077" y="5674024"/>
            <a:ext cx="5032724" cy="936022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pPr algn="ctr"/>
            <a:r>
              <a:rPr lang="en-US" b="1" dirty="0" smtClean="0"/>
              <a:t>Stop by the poster!</a:t>
            </a:r>
          </a:p>
          <a:p>
            <a:pPr algn="ctr"/>
            <a:r>
              <a:rPr lang="en-US" b="1" dirty="0" smtClean="0"/>
              <a:t>Watch the demo!</a:t>
            </a:r>
          </a:p>
          <a:p>
            <a:pPr algn="ctr"/>
            <a:r>
              <a:rPr lang="en-US" b="1" dirty="0" smtClean="0"/>
              <a:t>Compare visually for yourself!</a:t>
            </a:r>
            <a:endParaRPr lang="en-US" b="1" dirty="0"/>
          </a:p>
        </p:txBody>
      </p:sp>
      <p:pic>
        <p:nvPicPr>
          <p:cNvPr id="1028" name="Picture 4" descr="C:\Users\ct.INFORMATIK.004\AppData\Local\Microsoft\Windows\Temporary Internet Files\Content.IE5\58HGSZ58\MP900387200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1411448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57202" y="5198313"/>
            <a:ext cx="2609088" cy="461374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pPr algn="ctr"/>
            <a:r>
              <a:rPr lang="en-US" sz="2400" b="1" dirty="0"/>
              <a:t>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54077" y="5198313"/>
            <a:ext cx="5032724" cy="461374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pPr algn="ctr"/>
            <a:r>
              <a:rPr lang="en-US" sz="2400" b="1" dirty="0"/>
              <a:t>B</a:t>
            </a:r>
          </a:p>
        </p:txBody>
      </p:sp>
      <p:sp>
        <p:nvSpPr>
          <p:cNvPr id="3" name="Rectangle 2"/>
          <p:cNvSpPr/>
          <p:nvPr/>
        </p:nvSpPr>
        <p:spPr>
          <a:xfrm>
            <a:off x="2" y="457222"/>
            <a:ext cx="9144000" cy="461374"/>
          </a:xfrm>
          <a:prstGeom prst="rect">
            <a:avLst/>
          </a:prstGeom>
        </p:spPr>
        <p:txBody>
          <a:bodyPr wrap="square" lIns="90777" tIns="45389" rIns="90777" bIns="45389">
            <a:spAutoFit/>
          </a:bodyPr>
          <a:lstStyle/>
          <a:p>
            <a:pPr algn="ctr"/>
            <a:r>
              <a:rPr lang="en-US" sz="2400" b="1" dirty="0"/>
              <a:t>How to prevent such disasters?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077" y="1267454"/>
            <a:ext cx="5032724" cy="3993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57202" y="5674027"/>
            <a:ext cx="2609088" cy="373368"/>
          </a:xfrm>
          <a:prstGeom prst="rect">
            <a:avLst/>
          </a:prstGeom>
          <a:noFill/>
        </p:spPr>
        <p:txBody>
          <a:bodyPr wrap="square" lIns="90777" tIns="45389" rIns="90777" bIns="45389" rtlCol="0">
            <a:spAutoFit/>
          </a:bodyPr>
          <a:lstStyle/>
          <a:p>
            <a:pPr algn="ctr"/>
            <a:r>
              <a:rPr lang="en-US" b="1" dirty="0" smtClean="0"/>
              <a:t>Wear helmets!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3654077" y="1124752"/>
            <a:ext cx="5032724" cy="6546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0" tIns="45389" rIns="0" bIns="45389">
            <a:spAutoFit/>
          </a:bodyPr>
          <a:lstStyle/>
          <a:p>
            <a:pPr algn="ctr"/>
            <a:r>
              <a:rPr lang="en-US" dirty="0" smtClean="0"/>
              <a:t>Tominski, C. &amp; Löffler, F.: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b="1" dirty="0" smtClean="0"/>
              <a:t>Novel Interaction Techniques for Visual Comparison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55860331"/>
      </p:ext>
    </p:extLst>
  </p:cSld>
  <p:clrMapOvr>
    <a:masterClrMapping/>
  </p:clrMapOvr>
  <p:transition spd="slow" advTm="9000"/>
  <mc:AlternateContent xmlns:mc="http://schemas.openxmlformats.org/markup-compatibility/2006">
    <mc:Choice xmlns=""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0" presetClass="path" presetSubtype="0" accel="16667" fill="hold" nodeType="withEffect" p14:presetBounceEnd="34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61111E-6 -2.59259E-6 L 0.04114 -0.00046 L -0.09167 -2.59259E-6 L 3.61111E-6 -2.59259E-6 Z " pathEditMode="relative" rAng="0" ptsTypes="AAAA" p14:bounceEnd="34000">
                                          <p:cBhvr>
                                            <p:cTn id="2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25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8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8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9" grpId="0"/>
          <p:bldP spid="9" grpId="1"/>
          <p:bldP spid="10" grpId="0"/>
          <p:bldP spid="16" grpId="0"/>
          <p:bldP spid="16" grpId="1"/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0" presetClass="path" presetSubtype="0" accel="16667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3.61111E-6 -2.59259E-6 L 0.04114 -0.00046 L -0.09167 -2.59259E-6 L 3.61111E-6 -2.59259E-6 Z " pathEditMode="relative" rAng="0" ptsTypes="AAAA">
                                          <p:cBhvr>
                                            <p:cTn id="2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35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25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50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8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25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2" presetClass="exit" presetSubtype="8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8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25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9" grpId="0"/>
          <p:bldP spid="9" grpId="1"/>
          <p:bldP spid="10" grpId="0"/>
          <p:bldP spid="16" grpId="0"/>
          <p:bldP spid="16" grpId="1"/>
          <p:bldP spid="4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ihandform 18"/>
          <p:cNvSpPr/>
          <p:nvPr/>
        </p:nvSpPr>
        <p:spPr>
          <a:xfrm>
            <a:off x="-1738263" y="3965558"/>
            <a:ext cx="12910241" cy="2688879"/>
          </a:xfrm>
          <a:custGeom>
            <a:avLst/>
            <a:gdLst>
              <a:gd name="connsiteX0" fmla="*/ 0 w 12910241"/>
              <a:gd name="connsiteY0" fmla="*/ 2688879 h 2688879"/>
              <a:gd name="connsiteX1" fmla="*/ 4888871 w 12910241"/>
              <a:gd name="connsiteY1" fmla="*/ 2027976 h 2688879"/>
              <a:gd name="connsiteX2" fmla="*/ 8799968 w 12910241"/>
              <a:gd name="connsiteY2" fmla="*/ 579422 h 2688879"/>
              <a:gd name="connsiteX3" fmla="*/ 12910241 w 12910241"/>
              <a:gd name="connsiteY3" fmla="*/ 0 h 2688879"/>
              <a:gd name="connsiteX4" fmla="*/ 12910241 w 12910241"/>
              <a:gd name="connsiteY4" fmla="*/ 0 h 2688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10241" h="2688879">
                <a:moveTo>
                  <a:pt x="0" y="2688879"/>
                </a:moveTo>
                <a:cubicBezTo>
                  <a:pt x="1711105" y="2534215"/>
                  <a:pt x="3422210" y="2379552"/>
                  <a:pt x="4888871" y="2027976"/>
                </a:cubicBezTo>
                <a:cubicBezTo>
                  <a:pt x="6355532" y="1676400"/>
                  <a:pt x="7463073" y="917418"/>
                  <a:pt x="8799968" y="579422"/>
                </a:cubicBezTo>
                <a:cubicBezTo>
                  <a:pt x="10136863" y="241426"/>
                  <a:pt x="12910241" y="0"/>
                  <a:pt x="12910241" y="0"/>
                </a:cubicBezTo>
                <a:lnTo>
                  <a:pt x="12910241" y="0"/>
                </a:lnTo>
              </a:path>
            </a:pathLst>
          </a:custGeom>
          <a:noFill/>
          <a:ln w="219075"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77" tIns="45389" rIns="90777" bIns="45389" rtlCol="0" anchor="ctr"/>
          <a:lstStyle/>
          <a:p>
            <a:pPr algn="ctr"/>
            <a:endParaRPr lang="en-US"/>
          </a:p>
        </p:txBody>
      </p:sp>
      <p:grpSp>
        <p:nvGrpSpPr>
          <p:cNvPr id="2" name="Gruppieren 31"/>
          <p:cNvGrpSpPr/>
          <p:nvPr/>
        </p:nvGrpSpPr>
        <p:grpSpPr>
          <a:xfrm>
            <a:off x="3120166" y="476672"/>
            <a:ext cx="4260287" cy="4689169"/>
            <a:chOff x="2543961" y="764704"/>
            <a:chExt cx="4260287" cy="4689169"/>
          </a:xfrm>
          <a:effectLst>
            <a:outerShdw blurRad="2794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" name="Ellipse 5"/>
            <p:cNvSpPr/>
            <p:nvPr/>
          </p:nvSpPr>
          <p:spPr>
            <a:xfrm>
              <a:off x="3059832" y="1556792"/>
              <a:ext cx="3168352" cy="31683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kkord 7"/>
            <p:cNvSpPr/>
            <p:nvPr/>
          </p:nvSpPr>
          <p:spPr>
            <a:xfrm>
              <a:off x="3419872" y="764704"/>
              <a:ext cx="2448272" cy="2520280"/>
            </a:xfrm>
            <a:prstGeom prst="chord">
              <a:avLst>
                <a:gd name="adj1" fmla="val 10833087"/>
                <a:gd name="adj2" fmla="val 2155646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lipse 8"/>
            <p:cNvSpPr/>
            <p:nvPr/>
          </p:nvSpPr>
          <p:spPr>
            <a:xfrm>
              <a:off x="3779912" y="2420888"/>
              <a:ext cx="432048" cy="43204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lipse 9"/>
            <p:cNvSpPr/>
            <p:nvPr/>
          </p:nvSpPr>
          <p:spPr>
            <a:xfrm>
              <a:off x="4932040" y="2394323"/>
              <a:ext cx="432048" cy="43204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lipse 11"/>
            <p:cNvSpPr/>
            <p:nvPr/>
          </p:nvSpPr>
          <p:spPr>
            <a:xfrm>
              <a:off x="3851920" y="2636912"/>
              <a:ext cx="288032" cy="21602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Ellipse 12"/>
            <p:cNvSpPr/>
            <p:nvPr/>
          </p:nvSpPr>
          <p:spPr>
            <a:xfrm>
              <a:off x="5004048" y="2600913"/>
              <a:ext cx="288032" cy="21602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ihandform 14"/>
            <p:cNvSpPr/>
            <p:nvPr/>
          </p:nvSpPr>
          <p:spPr>
            <a:xfrm>
              <a:off x="3914695" y="3432851"/>
              <a:ext cx="1376126" cy="383420"/>
            </a:xfrm>
            <a:custGeom>
              <a:avLst/>
              <a:gdLst>
                <a:gd name="connsiteX0" fmla="*/ 0 w 1376126"/>
                <a:gd name="connsiteY0" fmla="*/ 0 h 383420"/>
                <a:gd name="connsiteX1" fmla="*/ 244443 w 1376126"/>
                <a:gd name="connsiteY1" fmla="*/ 380245 h 383420"/>
                <a:gd name="connsiteX2" fmla="*/ 543208 w 1376126"/>
                <a:gd name="connsiteY2" fmla="*/ 190123 h 383420"/>
                <a:gd name="connsiteX3" fmla="*/ 851025 w 1376126"/>
                <a:gd name="connsiteY3" fmla="*/ 344031 h 383420"/>
                <a:gd name="connsiteX4" fmla="*/ 1023041 w 1376126"/>
                <a:gd name="connsiteY4" fmla="*/ 244443 h 383420"/>
                <a:gd name="connsiteX5" fmla="*/ 1240324 w 1376126"/>
                <a:gd name="connsiteY5" fmla="*/ 325925 h 383420"/>
                <a:gd name="connsiteX6" fmla="*/ 1376126 w 1376126"/>
                <a:gd name="connsiteY6" fmla="*/ 244443 h 38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6126" h="383420">
                  <a:moveTo>
                    <a:pt x="0" y="0"/>
                  </a:moveTo>
                  <a:cubicBezTo>
                    <a:pt x="76954" y="174279"/>
                    <a:pt x="153908" y="348558"/>
                    <a:pt x="244443" y="380245"/>
                  </a:cubicBezTo>
                  <a:cubicBezTo>
                    <a:pt x="334978" y="411932"/>
                    <a:pt x="442111" y="196159"/>
                    <a:pt x="543208" y="190123"/>
                  </a:cubicBezTo>
                  <a:cubicBezTo>
                    <a:pt x="644305" y="184087"/>
                    <a:pt x="771053" y="334978"/>
                    <a:pt x="851025" y="344031"/>
                  </a:cubicBezTo>
                  <a:cubicBezTo>
                    <a:pt x="930997" y="353084"/>
                    <a:pt x="958158" y="247461"/>
                    <a:pt x="1023041" y="244443"/>
                  </a:cubicBezTo>
                  <a:cubicBezTo>
                    <a:pt x="1087924" y="241425"/>
                    <a:pt x="1181477" y="325925"/>
                    <a:pt x="1240324" y="325925"/>
                  </a:cubicBezTo>
                  <a:cubicBezTo>
                    <a:pt x="1299171" y="325925"/>
                    <a:pt x="1337648" y="285184"/>
                    <a:pt x="1376126" y="244443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Akkord 15"/>
            <p:cNvSpPr/>
            <p:nvPr/>
          </p:nvSpPr>
          <p:spPr>
            <a:xfrm>
              <a:off x="3419872" y="1876636"/>
              <a:ext cx="2448272" cy="296416"/>
            </a:xfrm>
            <a:prstGeom prst="chord">
              <a:avLst>
                <a:gd name="adj1" fmla="val 10833087"/>
                <a:gd name="adj2" fmla="val 2155646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lussdiagramm: Verzögerung 17"/>
            <p:cNvSpPr/>
            <p:nvPr/>
          </p:nvSpPr>
          <p:spPr>
            <a:xfrm flipH="1">
              <a:off x="3719896" y="5165841"/>
              <a:ext cx="720080" cy="288032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lussdiagramm: Verzögerung 16"/>
            <p:cNvSpPr/>
            <p:nvPr/>
          </p:nvSpPr>
          <p:spPr>
            <a:xfrm>
              <a:off x="4911415" y="4941168"/>
              <a:ext cx="720080" cy="288032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lipse 19"/>
            <p:cNvSpPr/>
            <p:nvPr/>
          </p:nvSpPr>
          <p:spPr>
            <a:xfrm rot="1523043">
              <a:off x="2987824" y="3732628"/>
              <a:ext cx="432048" cy="2417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ihandform 22"/>
            <p:cNvSpPr/>
            <p:nvPr/>
          </p:nvSpPr>
          <p:spPr>
            <a:xfrm>
              <a:off x="2543961" y="3177766"/>
              <a:ext cx="498003" cy="588476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003" h="588476">
                  <a:moveTo>
                    <a:pt x="470843" y="588476"/>
                  </a:moveTo>
                  <a:cubicBezTo>
                    <a:pt x="233189" y="474553"/>
                    <a:pt x="-4464" y="360630"/>
                    <a:pt x="63" y="262551"/>
                  </a:cubicBezTo>
                  <a:cubicBezTo>
                    <a:pt x="4590" y="164472"/>
                    <a:pt x="251296" y="82236"/>
                    <a:pt x="498003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ihandform 23"/>
            <p:cNvSpPr/>
            <p:nvPr/>
          </p:nvSpPr>
          <p:spPr>
            <a:xfrm>
              <a:off x="4952246" y="4698749"/>
              <a:ext cx="217299" cy="271603"/>
            </a:xfrm>
            <a:custGeom>
              <a:avLst/>
              <a:gdLst>
                <a:gd name="connsiteX0" fmla="*/ 9053 w 217299"/>
                <a:gd name="connsiteY0" fmla="*/ 0 h 271603"/>
                <a:gd name="connsiteX1" fmla="*/ 217283 w 217299"/>
                <a:gd name="connsiteY1" fmla="*/ 99588 h 271603"/>
                <a:gd name="connsiteX2" fmla="*/ 0 w 217299"/>
                <a:gd name="connsiteY2" fmla="*/ 271603 h 271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7299" h="271603">
                  <a:moveTo>
                    <a:pt x="9053" y="0"/>
                  </a:moveTo>
                  <a:cubicBezTo>
                    <a:pt x="113922" y="27160"/>
                    <a:pt x="218792" y="54321"/>
                    <a:pt x="217283" y="99588"/>
                  </a:cubicBezTo>
                  <a:cubicBezTo>
                    <a:pt x="215774" y="144855"/>
                    <a:pt x="107887" y="208229"/>
                    <a:pt x="0" y="271603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ihandform 24"/>
            <p:cNvSpPr/>
            <p:nvPr/>
          </p:nvSpPr>
          <p:spPr>
            <a:xfrm>
              <a:off x="4308648" y="4707802"/>
              <a:ext cx="27962" cy="452673"/>
            </a:xfrm>
            <a:custGeom>
              <a:avLst/>
              <a:gdLst>
                <a:gd name="connsiteX0" fmla="*/ 9855 w 27962"/>
                <a:gd name="connsiteY0" fmla="*/ 0 h 452673"/>
                <a:gd name="connsiteX1" fmla="*/ 802 w 27962"/>
                <a:gd name="connsiteY1" fmla="*/ 271604 h 452673"/>
                <a:gd name="connsiteX2" fmla="*/ 27962 w 27962"/>
                <a:gd name="connsiteY2" fmla="*/ 452673 h 45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62" h="452673">
                  <a:moveTo>
                    <a:pt x="9855" y="0"/>
                  </a:moveTo>
                  <a:cubicBezTo>
                    <a:pt x="3819" y="98079"/>
                    <a:pt x="-2216" y="196159"/>
                    <a:pt x="802" y="271604"/>
                  </a:cubicBezTo>
                  <a:cubicBezTo>
                    <a:pt x="3820" y="347049"/>
                    <a:pt x="15891" y="399861"/>
                    <a:pt x="27962" y="452673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Ellipse 25"/>
            <p:cNvSpPr/>
            <p:nvPr/>
          </p:nvSpPr>
          <p:spPr>
            <a:xfrm rot="21300033">
              <a:off x="5877858" y="3659995"/>
              <a:ext cx="432048" cy="2417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ihandform 26"/>
            <p:cNvSpPr/>
            <p:nvPr/>
          </p:nvSpPr>
          <p:spPr>
            <a:xfrm flipH="1">
              <a:off x="6228184" y="3120213"/>
              <a:ext cx="576064" cy="625275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003" h="588476">
                  <a:moveTo>
                    <a:pt x="470843" y="588476"/>
                  </a:moveTo>
                  <a:cubicBezTo>
                    <a:pt x="233189" y="474553"/>
                    <a:pt x="-4464" y="360630"/>
                    <a:pt x="63" y="262551"/>
                  </a:cubicBezTo>
                  <a:cubicBezTo>
                    <a:pt x="4590" y="164472"/>
                    <a:pt x="251296" y="82236"/>
                    <a:pt x="498003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uppieren 30"/>
          <p:cNvGrpSpPr/>
          <p:nvPr/>
        </p:nvGrpSpPr>
        <p:grpSpPr>
          <a:xfrm>
            <a:off x="358213" y="2852936"/>
            <a:ext cx="1800200" cy="2081202"/>
            <a:chOff x="358213" y="2852936"/>
            <a:chExt cx="1800200" cy="2081202"/>
          </a:xfrm>
          <a:effectLst>
            <a:outerShdw blurRad="279400" dir="18900000" sy="23000" kx="-1200000" algn="bl" rotWithShape="0">
              <a:prstClr val="black">
                <a:alpha val="20000"/>
              </a:prstClr>
            </a:outerShdw>
          </a:effectLst>
        </p:grpSpPr>
        <p:cxnSp>
          <p:nvCxnSpPr>
            <p:cNvPr id="29" name="Gerade Verbindung 28"/>
            <p:cNvCxnSpPr/>
            <p:nvPr/>
          </p:nvCxnSpPr>
          <p:spPr>
            <a:xfrm>
              <a:off x="1259632" y="2852936"/>
              <a:ext cx="0" cy="2081202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bgerundetes Rechteck 29"/>
            <p:cNvSpPr/>
            <p:nvPr/>
          </p:nvSpPr>
          <p:spPr>
            <a:xfrm rot="21372244">
              <a:off x="358213" y="2964542"/>
              <a:ext cx="1800200" cy="1115330"/>
            </a:xfrm>
            <a:prstGeom prst="round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800" b="1" dirty="0">
                  <a:solidFill>
                    <a:schemeClr val="tx1"/>
                  </a:solidFill>
                </a:rPr>
                <a:t>BOB</a:t>
              </a:r>
            </a:p>
            <a:p>
              <a:pPr algn="ctr"/>
              <a:r>
                <a:rPr lang="de-DE" dirty="0" smtClean="0">
                  <a:solidFill>
                    <a:schemeClr val="tx1"/>
                  </a:solidFill>
                </a:rPr>
                <a:t>EDGE TRACER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838698407"/>
      </p:ext>
    </p:extLst>
  </p:cSld>
  <p:clrMapOvr>
    <a:masterClrMapping/>
  </p:clrMapOvr>
  <p:transition spd="slow" advTm="7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Wolkenförmige Legende 33"/>
          <p:cNvSpPr/>
          <p:nvPr/>
        </p:nvSpPr>
        <p:spPr>
          <a:xfrm>
            <a:off x="4800206" y="1074621"/>
            <a:ext cx="1737607" cy="1530034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5" name="Freihandform 4"/>
          <p:cNvSpPr/>
          <p:nvPr/>
        </p:nvSpPr>
        <p:spPr>
          <a:xfrm>
            <a:off x="-957899" y="1641426"/>
            <a:ext cx="11850987" cy="2182415"/>
          </a:xfrm>
          <a:custGeom>
            <a:avLst/>
            <a:gdLst>
              <a:gd name="connsiteX0" fmla="*/ 0 w 11850987"/>
              <a:gd name="connsiteY0" fmla="*/ 0 h 2182414"/>
              <a:gd name="connsiteX1" fmla="*/ 5694630 w 11850987"/>
              <a:gd name="connsiteY1" fmla="*/ 2181885 h 2182414"/>
              <a:gd name="connsiteX2" fmla="*/ 11850987 w 11850987"/>
              <a:gd name="connsiteY2" fmla="*/ 162962 h 218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50987" h="2182414">
                <a:moveTo>
                  <a:pt x="0" y="0"/>
                </a:moveTo>
                <a:cubicBezTo>
                  <a:pt x="1859733" y="1077362"/>
                  <a:pt x="3719466" y="2154725"/>
                  <a:pt x="5694630" y="2181885"/>
                </a:cubicBezTo>
                <a:cubicBezTo>
                  <a:pt x="7669794" y="2209045"/>
                  <a:pt x="9760390" y="1186003"/>
                  <a:pt x="11850987" y="162962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6" name="Freihandform 5"/>
          <p:cNvSpPr/>
          <p:nvPr/>
        </p:nvSpPr>
        <p:spPr>
          <a:xfrm>
            <a:off x="-1256694" y="3882839"/>
            <a:ext cx="12557157" cy="2692749"/>
          </a:xfrm>
          <a:custGeom>
            <a:avLst/>
            <a:gdLst>
              <a:gd name="connsiteX0" fmla="*/ 0 w 12557157"/>
              <a:gd name="connsiteY0" fmla="*/ 2692749 h 2692749"/>
              <a:gd name="connsiteX1" fmla="*/ 3195873 w 12557157"/>
              <a:gd name="connsiteY1" fmla="*/ 375062 h 2692749"/>
              <a:gd name="connsiteX2" fmla="*/ 7776927 w 12557157"/>
              <a:gd name="connsiteY2" fmla="*/ 76298 h 2692749"/>
              <a:gd name="connsiteX3" fmla="*/ 12557157 w 12557157"/>
              <a:gd name="connsiteY3" fmla="*/ 1135553 h 269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57157" h="2692749">
                <a:moveTo>
                  <a:pt x="0" y="2692749"/>
                </a:moveTo>
                <a:cubicBezTo>
                  <a:pt x="949859" y="1751943"/>
                  <a:pt x="1899719" y="811137"/>
                  <a:pt x="3195873" y="375062"/>
                </a:cubicBezTo>
                <a:cubicBezTo>
                  <a:pt x="4492027" y="-61013"/>
                  <a:pt x="6216713" y="-50451"/>
                  <a:pt x="7776927" y="76298"/>
                </a:cubicBezTo>
                <a:cubicBezTo>
                  <a:pt x="9337141" y="203046"/>
                  <a:pt x="10947149" y="669299"/>
                  <a:pt x="12557157" y="1135553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7" name="Freihandform 6"/>
          <p:cNvSpPr/>
          <p:nvPr/>
        </p:nvSpPr>
        <p:spPr>
          <a:xfrm>
            <a:off x="-2008127" y="3171350"/>
            <a:ext cx="12973616" cy="648135"/>
          </a:xfrm>
          <a:custGeom>
            <a:avLst/>
            <a:gdLst>
              <a:gd name="connsiteX0" fmla="*/ 0 w 12973616"/>
              <a:gd name="connsiteY0" fmla="*/ 353086 h 648135"/>
              <a:gd name="connsiteX1" fmla="*/ 5703684 w 12973616"/>
              <a:gd name="connsiteY1" fmla="*/ 633743 h 648135"/>
              <a:gd name="connsiteX2" fmla="*/ 9442765 w 12973616"/>
              <a:gd name="connsiteY2" fmla="*/ 543208 h 648135"/>
              <a:gd name="connsiteX3" fmla="*/ 12973616 w 12973616"/>
              <a:gd name="connsiteY3" fmla="*/ 0 h 648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73616" h="648135">
                <a:moveTo>
                  <a:pt x="0" y="353086"/>
                </a:moveTo>
                <a:cubicBezTo>
                  <a:pt x="2064945" y="477571"/>
                  <a:pt x="4129890" y="602056"/>
                  <a:pt x="5703684" y="633743"/>
                </a:cubicBezTo>
                <a:cubicBezTo>
                  <a:pt x="7277478" y="665430"/>
                  <a:pt x="8231110" y="648832"/>
                  <a:pt x="9442765" y="543208"/>
                </a:cubicBezTo>
                <a:cubicBezTo>
                  <a:pt x="10654420" y="437584"/>
                  <a:pt x="11814018" y="218792"/>
                  <a:pt x="12973616" y="0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8" name="Freihandform 7"/>
          <p:cNvSpPr/>
          <p:nvPr/>
        </p:nvSpPr>
        <p:spPr>
          <a:xfrm>
            <a:off x="-1727473" y="4066119"/>
            <a:ext cx="12937403" cy="1667361"/>
          </a:xfrm>
          <a:custGeom>
            <a:avLst/>
            <a:gdLst>
              <a:gd name="connsiteX0" fmla="*/ 0 w 12937402"/>
              <a:gd name="connsiteY0" fmla="*/ 1667361 h 1667361"/>
              <a:gd name="connsiteX1" fmla="*/ 4780230 w 12937402"/>
              <a:gd name="connsiteY1" fmla="*/ 245967 h 1667361"/>
              <a:gd name="connsiteX2" fmla="*/ 8166226 w 12937402"/>
              <a:gd name="connsiteY2" fmla="*/ 128272 h 1667361"/>
              <a:gd name="connsiteX3" fmla="*/ 12937402 w 12937402"/>
              <a:gd name="connsiteY3" fmla="*/ 1576826 h 1667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7402" h="1667361">
                <a:moveTo>
                  <a:pt x="0" y="1667361"/>
                </a:moveTo>
                <a:cubicBezTo>
                  <a:pt x="1709596" y="1084921"/>
                  <a:pt x="3419192" y="502482"/>
                  <a:pt x="4780230" y="245967"/>
                </a:cubicBezTo>
                <a:cubicBezTo>
                  <a:pt x="6141268" y="-10548"/>
                  <a:pt x="6806697" y="-93538"/>
                  <a:pt x="8166226" y="128272"/>
                </a:cubicBezTo>
                <a:cubicBezTo>
                  <a:pt x="9525755" y="350082"/>
                  <a:pt x="11231578" y="963454"/>
                  <a:pt x="12937402" y="1576826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9" name="Freihandform 8"/>
          <p:cNvSpPr/>
          <p:nvPr/>
        </p:nvSpPr>
        <p:spPr>
          <a:xfrm>
            <a:off x="-930763" y="642433"/>
            <a:ext cx="11742344" cy="3074607"/>
          </a:xfrm>
          <a:custGeom>
            <a:avLst/>
            <a:gdLst>
              <a:gd name="connsiteX0" fmla="*/ 0 w 11742344"/>
              <a:gd name="connsiteY0" fmla="*/ 0 h 3074607"/>
              <a:gd name="connsiteX1" fmla="*/ 4590107 w 11742344"/>
              <a:gd name="connsiteY1" fmla="*/ 2842788 h 3074607"/>
              <a:gd name="connsiteX2" fmla="*/ 8238653 w 11742344"/>
              <a:gd name="connsiteY2" fmla="*/ 2616452 h 3074607"/>
              <a:gd name="connsiteX3" fmla="*/ 11742344 w 11742344"/>
              <a:gd name="connsiteY3" fmla="*/ 298765 h 3074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2344" h="3074607">
                <a:moveTo>
                  <a:pt x="0" y="0"/>
                </a:moveTo>
                <a:cubicBezTo>
                  <a:pt x="1608499" y="1203356"/>
                  <a:pt x="3216998" y="2406713"/>
                  <a:pt x="4590107" y="2842788"/>
                </a:cubicBezTo>
                <a:cubicBezTo>
                  <a:pt x="5963216" y="3278863"/>
                  <a:pt x="7046614" y="3040456"/>
                  <a:pt x="8238653" y="2616452"/>
                </a:cubicBezTo>
                <a:cubicBezTo>
                  <a:pt x="9430692" y="2192448"/>
                  <a:pt x="10586518" y="1245606"/>
                  <a:pt x="11742344" y="298765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10" name="Freihandform 9"/>
          <p:cNvSpPr/>
          <p:nvPr/>
        </p:nvSpPr>
        <p:spPr>
          <a:xfrm>
            <a:off x="-641056" y="4270250"/>
            <a:ext cx="11986788" cy="2687143"/>
          </a:xfrm>
          <a:custGeom>
            <a:avLst/>
            <a:gdLst>
              <a:gd name="connsiteX0" fmla="*/ 0 w 11986788"/>
              <a:gd name="connsiteY0" fmla="*/ 2687143 h 2687143"/>
              <a:gd name="connsiteX1" fmla="*/ 4146487 w 11986788"/>
              <a:gd name="connsiteY1" fmla="*/ 251761 h 2687143"/>
              <a:gd name="connsiteX2" fmla="*/ 7224665 w 11986788"/>
              <a:gd name="connsiteY2" fmla="*/ 161227 h 2687143"/>
              <a:gd name="connsiteX3" fmla="*/ 11986788 w 11986788"/>
              <a:gd name="connsiteY3" fmla="*/ 994145 h 2687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86788" h="2687143">
                <a:moveTo>
                  <a:pt x="0" y="2687143"/>
                </a:moveTo>
                <a:cubicBezTo>
                  <a:pt x="1471188" y="1679945"/>
                  <a:pt x="2942376" y="672747"/>
                  <a:pt x="4146487" y="251761"/>
                </a:cubicBezTo>
                <a:cubicBezTo>
                  <a:pt x="5350598" y="-169225"/>
                  <a:pt x="5917948" y="37496"/>
                  <a:pt x="7224665" y="161227"/>
                </a:cubicBezTo>
                <a:cubicBezTo>
                  <a:pt x="8531382" y="284958"/>
                  <a:pt x="10259085" y="639551"/>
                  <a:pt x="11986788" y="994145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11" name="Freihandform 10"/>
          <p:cNvSpPr/>
          <p:nvPr/>
        </p:nvSpPr>
        <p:spPr>
          <a:xfrm>
            <a:off x="-1700314" y="2320325"/>
            <a:ext cx="12702012" cy="3702867"/>
          </a:xfrm>
          <a:custGeom>
            <a:avLst/>
            <a:gdLst>
              <a:gd name="connsiteX0" fmla="*/ 0 w 12702012"/>
              <a:gd name="connsiteY0" fmla="*/ 3702867 h 3702867"/>
              <a:gd name="connsiteX1" fmla="*/ 4870765 w 12702012"/>
              <a:gd name="connsiteY1" fmla="*/ 1711105 h 3702867"/>
              <a:gd name="connsiteX2" fmla="*/ 8365402 w 12702012"/>
              <a:gd name="connsiteY2" fmla="*/ 1376126 h 3702867"/>
              <a:gd name="connsiteX3" fmla="*/ 12702012 w 12702012"/>
              <a:gd name="connsiteY3" fmla="*/ 0 h 3702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702012" h="3702867">
                <a:moveTo>
                  <a:pt x="0" y="3702867"/>
                </a:moveTo>
                <a:cubicBezTo>
                  <a:pt x="1738265" y="2900881"/>
                  <a:pt x="3476531" y="2098895"/>
                  <a:pt x="4870765" y="1711105"/>
                </a:cubicBezTo>
                <a:cubicBezTo>
                  <a:pt x="6264999" y="1323315"/>
                  <a:pt x="7060194" y="1661310"/>
                  <a:pt x="8365402" y="1376126"/>
                </a:cubicBezTo>
                <a:cubicBezTo>
                  <a:pt x="9670610" y="1090942"/>
                  <a:pt x="11186311" y="545471"/>
                  <a:pt x="12702012" y="0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12" name="Freihandform 11"/>
          <p:cNvSpPr/>
          <p:nvPr/>
        </p:nvSpPr>
        <p:spPr>
          <a:xfrm>
            <a:off x="-613780" y="410041"/>
            <a:ext cx="11887201" cy="4237022"/>
          </a:xfrm>
          <a:custGeom>
            <a:avLst/>
            <a:gdLst>
              <a:gd name="connsiteX0" fmla="*/ 0 w 11887200"/>
              <a:gd name="connsiteY0" fmla="*/ 0 h 4237022"/>
              <a:gd name="connsiteX1" fmla="*/ 3775295 w 11887200"/>
              <a:gd name="connsiteY1" fmla="*/ 3051018 h 4237022"/>
              <a:gd name="connsiteX2" fmla="*/ 7858408 w 11887200"/>
              <a:gd name="connsiteY2" fmla="*/ 3775295 h 4237022"/>
              <a:gd name="connsiteX3" fmla="*/ 11887200 w 11887200"/>
              <a:gd name="connsiteY3" fmla="*/ 4237022 h 423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87200" h="4237022">
                <a:moveTo>
                  <a:pt x="0" y="0"/>
                </a:moveTo>
                <a:cubicBezTo>
                  <a:pt x="1232780" y="1210901"/>
                  <a:pt x="2465560" y="2421802"/>
                  <a:pt x="3775295" y="3051018"/>
                </a:cubicBezTo>
                <a:cubicBezTo>
                  <a:pt x="5085030" y="3680234"/>
                  <a:pt x="6506424" y="3577628"/>
                  <a:pt x="7858408" y="3775295"/>
                </a:cubicBezTo>
                <a:cubicBezTo>
                  <a:pt x="9210392" y="3972962"/>
                  <a:pt x="10548796" y="4104992"/>
                  <a:pt x="11887200" y="4237022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13" name="Freihandform 12"/>
          <p:cNvSpPr/>
          <p:nvPr/>
        </p:nvSpPr>
        <p:spPr>
          <a:xfrm>
            <a:off x="-1600677" y="419095"/>
            <a:ext cx="11606543" cy="4590107"/>
          </a:xfrm>
          <a:custGeom>
            <a:avLst/>
            <a:gdLst>
              <a:gd name="connsiteX0" fmla="*/ 0 w 11606543"/>
              <a:gd name="connsiteY0" fmla="*/ 4590107 h 4590107"/>
              <a:gd name="connsiteX1" fmla="*/ 4934139 w 11606543"/>
              <a:gd name="connsiteY1" fmla="*/ 3521798 h 4590107"/>
              <a:gd name="connsiteX2" fmla="*/ 8148119 w 11606543"/>
              <a:gd name="connsiteY2" fmla="*/ 3204927 h 4590107"/>
              <a:gd name="connsiteX3" fmla="*/ 11606543 w 11606543"/>
              <a:gd name="connsiteY3" fmla="*/ 0 h 459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6543" h="4590107">
                <a:moveTo>
                  <a:pt x="0" y="4590107"/>
                </a:moveTo>
                <a:cubicBezTo>
                  <a:pt x="1788059" y="4171384"/>
                  <a:pt x="3576119" y="3752661"/>
                  <a:pt x="4934139" y="3521798"/>
                </a:cubicBezTo>
                <a:cubicBezTo>
                  <a:pt x="6292159" y="3290935"/>
                  <a:pt x="7036052" y="3791893"/>
                  <a:pt x="8148119" y="3204927"/>
                </a:cubicBezTo>
                <a:cubicBezTo>
                  <a:pt x="9260186" y="2617961"/>
                  <a:pt x="10433364" y="1308980"/>
                  <a:pt x="11606543" y="0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sp>
        <p:nvSpPr>
          <p:cNvPr id="14" name="Freihandform 13"/>
          <p:cNvSpPr/>
          <p:nvPr/>
        </p:nvSpPr>
        <p:spPr>
          <a:xfrm>
            <a:off x="-1365260" y="2564767"/>
            <a:ext cx="12330819" cy="1688345"/>
          </a:xfrm>
          <a:custGeom>
            <a:avLst/>
            <a:gdLst>
              <a:gd name="connsiteX0" fmla="*/ 0 w 12330819"/>
              <a:gd name="connsiteY0" fmla="*/ 0 h 1688345"/>
              <a:gd name="connsiteX1" fmla="*/ 5685576 w 12330819"/>
              <a:gd name="connsiteY1" fmla="*/ 1566250 h 1688345"/>
              <a:gd name="connsiteX2" fmla="*/ 8455936 w 12330819"/>
              <a:gd name="connsiteY2" fmla="*/ 1511929 h 1688345"/>
              <a:gd name="connsiteX3" fmla="*/ 12330819 w 12330819"/>
              <a:gd name="connsiteY3" fmla="*/ 923454 h 168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30819" h="1688345">
                <a:moveTo>
                  <a:pt x="0" y="0"/>
                </a:moveTo>
                <a:cubicBezTo>
                  <a:pt x="2138126" y="657131"/>
                  <a:pt x="4276253" y="1314262"/>
                  <a:pt x="5685576" y="1566250"/>
                </a:cubicBezTo>
                <a:cubicBezTo>
                  <a:pt x="7094899" y="1818238"/>
                  <a:pt x="7348396" y="1619062"/>
                  <a:pt x="8455936" y="1511929"/>
                </a:cubicBezTo>
                <a:cubicBezTo>
                  <a:pt x="9563476" y="1404796"/>
                  <a:pt x="10947147" y="1164125"/>
                  <a:pt x="12330819" y="923454"/>
                </a:cubicBezTo>
              </a:path>
            </a:pathLst>
          </a:custGeom>
          <a:noFill/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  <p:grpSp>
        <p:nvGrpSpPr>
          <p:cNvPr id="2" name="Gruppieren 15"/>
          <p:cNvGrpSpPr/>
          <p:nvPr/>
        </p:nvGrpSpPr>
        <p:grpSpPr>
          <a:xfrm>
            <a:off x="4911576" y="2947771"/>
            <a:ext cx="659887" cy="733187"/>
            <a:chOff x="2543961" y="764704"/>
            <a:chExt cx="4260287" cy="4733516"/>
          </a:xfrm>
          <a:effectLst>
            <a:outerShdw blurRad="2794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7" name="Ellipse 16"/>
            <p:cNvSpPr/>
            <p:nvPr/>
          </p:nvSpPr>
          <p:spPr>
            <a:xfrm>
              <a:off x="3059832" y="1556792"/>
              <a:ext cx="3168352" cy="3168352"/>
            </a:xfrm>
            <a:prstGeom prst="ellips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Akkord 17"/>
            <p:cNvSpPr/>
            <p:nvPr/>
          </p:nvSpPr>
          <p:spPr>
            <a:xfrm>
              <a:off x="3419872" y="764704"/>
              <a:ext cx="2448272" cy="2520280"/>
            </a:xfrm>
            <a:prstGeom prst="chord">
              <a:avLst>
                <a:gd name="adj1" fmla="val 10833087"/>
                <a:gd name="adj2" fmla="val 21556468"/>
              </a:avLst>
            </a:prstGeom>
            <a:ln w="127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Ellipse 18"/>
            <p:cNvSpPr/>
            <p:nvPr/>
          </p:nvSpPr>
          <p:spPr>
            <a:xfrm>
              <a:off x="3779912" y="2420888"/>
              <a:ext cx="432048" cy="432048"/>
            </a:xfrm>
            <a:prstGeom prst="ellipse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Ellipse 19"/>
            <p:cNvSpPr/>
            <p:nvPr/>
          </p:nvSpPr>
          <p:spPr>
            <a:xfrm>
              <a:off x="4932040" y="2394323"/>
              <a:ext cx="432048" cy="432048"/>
            </a:xfrm>
            <a:prstGeom prst="ellipse">
              <a:avLst/>
            </a:prstGeom>
            <a:ln w="127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lipse 20"/>
            <p:cNvSpPr/>
            <p:nvPr/>
          </p:nvSpPr>
          <p:spPr>
            <a:xfrm>
              <a:off x="3851920" y="2636912"/>
              <a:ext cx="288032" cy="216024"/>
            </a:xfrm>
            <a:prstGeom prst="ellipse">
              <a:avLst/>
            </a:prstGeom>
            <a:ln w="12700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lipse 21"/>
            <p:cNvSpPr/>
            <p:nvPr/>
          </p:nvSpPr>
          <p:spPr>
            <a:xfrm>
              <a:off x="5004048" y="2600913"/>
              <a:ext cx="288032" cy="216024"/>
            </a:xfrm>
            <a:prstGeom prst="ellipse">
              <a:avLst/>
            </a:prstGeom>
            <a:ln w="12700"/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ihandform 22"/>
            <p:cNvSpPr/>
            <p:nvPr/>
          </p:nvSpPr>
          <p:spPr>
            <a:xfrm flipV="1">
              <a:off x="3914698" y="3432848"/>
              <a:ext cx="1376128" cy="383420"/>
            </a:xfrm>
            <a:custGeom>
              <a:avLst/>
              <a:gdLst>
                <a:gd name="connsiteX0" fmla="*/ 0 w 1376126"/>
                <a:gd name="connsiteY0" fmla="*/ 0 h 383420"/>
                <a:gd name="connsiteX1" fmla="*/ 244443 w 1376126"/>
                <a:gd name="connsiteY1" fmla="*/ 380245 h 383420"/>
                <a:gd name="connsiteX2" fmla="*/ 543208 w 1376126"/>
                <a:gd name="connsiteY2" fmla="*/ 190123 h 383420"/>
                <a:gd name="connsiteX3" fmla="*/ 851025 w 1376126"/>
                <a:gd name="connsiteY3" fmla="*/ 344031 h 383420"/>
                <a:gd name="connsiteX4" fmla="*/ 1023041 w 1376126"/>
                <a:gd name="connsiteY4" fmla="*/ 244443 h 383420"/>
                <a:gd name="connsiteX5" fmla="*/ 1240324 w 1376126"/>
                <a:gd name="connsiteY5" fmla="*/ 325925 h 383420"/>
                <a:gd name="connsiteX6" fmla="*/ 1376126 w 1376126"/>
                <a:gd name="connsiteY6" fmla="*/ 244443 h 383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6126" h="383420">
                  <a:moveTo>
                    <a:pt x="0" y="0"/>
                  </a:moveTo>
                  <a:cubicBezTo>
                    <a:pt x="76954" y="174279"/>
                    <a:pt x="153908" y="348558"/>
                    <a:pt x="244443" y="380245"/>
                  </a:cubicBezTo>
                  <a:cubicBezTo>
                    <a:pt x="334978" y="411932"/>
                    <a:pt x="442111" y="196159"/>
                    <a:pt x="543208" y="190123"/>
                  </a:cubicBezTo>
                  <a:cubicBezTo>
                    <a:pt x="644305" y="184087"/>
                    <a:pt x="771053" y="334978"/>
                    <a:pt x="851025" y="344031"/>
                  </a:cubicBezTo>
                  <a:cubicBezTo>
                    <a:pt x="930997" y="353084"/>
                    <a:pt x="958158" y="247461"/>
                    <a:pt x="1023041" y="244443"/>
                  </a:cubicBezTo>
                  <a:cubicBezTo>
                    <a:pt x="1087924" y="241425"/>
                    <a:pt x="1181477" y="325925"/>
                    <a:pt x="1240324" y="325925"/>
                  </a:cubicBezTo>
                  <a:cubicBezTo>
                    <a:pt x="1299171" y="325925"/>
                    <a:pt x="1337648" y="285184"/>
                    <a:pt x="1376126" y="244443"/>
                  </a:cubicBezTo>
                </a:path>
              </a:pathLst>
            </a:custGeom>
            <a:ln w="12700"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kkord 23"/>
            <p:cNvSpPr/>
            <p:nvPr/>
          </p:nvSpPr>
          <p:spPr>
            <a:xfrm>
              <a:off x="3419872" y="1876636"/>
              <a:ext cx="2448272" cy="296416"/>
            </a:xfrm>
            <a:prstGeom prst="chord">
              <a:avLst>
                <a:gd name="adj1" fmla="val 10833087"/>
                <a:gd name="adj2" fmla="val 21556468"/>
              </a:avLst>
            </a:prstGeom>
            <a:ln w="12700"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ussdiagramm: Verzögerung 24"/>
            <p:cNvSpPr/>
            <p:nvPr/>
          </p:nvSpPr>
          <p:spPr>
            <a:xfrm flipH="1">
              <a:off x="3719896" y="5165841"/>
              <a:ext cx="720080" cy="288032"/>
            </a:xfrm>
            <a:prstGeom prst="flowChartDelay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ussdiagramm: Verzögerung 25"/>
            <p:cNvSpPr/>
            <p:nvPr/>
          </p:nvSpPr>
          <p:spPr>
            <a:xfrm>
              <a:off x="4857609" y="5210188"/>
              <a:ext cx="720080" cy="288032"/>
            </a:xfrm>
            <a:prstGeom prst="flowChartDelay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Ellipse 26"/>
            <p:cNvSpPr/>
            <p:nvPr/>
          </p:nvSpPr>
          <p:spPr>
            <a:xfrm rot="1523043">
              <a:off x="2987824" y="3732628"/>
              <a:ext cx="432048" cy="241796"/>
            </a:xfrm>
            <a:prstGeom prst="ellips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ihandform 27"/>
            <p:cNvSpPr/>
            <p:nvPr/>
          </p:nvSpPr>
          <p:spPr>
            <a:xfrm>
              <a:off x="2543961" y="3177766"/>
              <a:ext cx="498003" cy="588476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003" h="588476">
                  <a:moveTo>
                    <a:pt x="470843" y="588476"/>
                  </a:moveTo>
                  <a:cubicBezTo>
                    <a:pt x="233189" y="474553"/>
                    <a:pt x="-4464" y="360630"/>
                    <a:pt x="63" y="262551"/>
                  </a:cubicBezTo>
                  <a:cubicBezTo>
                    <a:pt x="4590" y="164472"/>
                    <a:pt x="251296" y="82236"/>
                    <a:pt x="498003" y="0"/>
                  </a:cubicBezTo>
                </a:path>
              </a:pathLst>
            </a:cu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ihandform 29"/>
            <p:cNvSpPr/>
            <p:nvPr/>
          </p:nvSpPr>
          <p:spPr>
            <a:xfrm>
              <a:off x="4308648" y="4707802"/>
              <a:ext cx="27962" cy="452673"/>
            </a:xfrm>
            <a:custGeom>
              <a:avLst/>
              <a:gdLst>
                <a:gd name="connsiteX0" fmla="*/ 9855 w 27962"/>
                <a:gd name="connsiteY0" fmla="*/ 0 h 452673"/>
                <a:gd name="connsiteX1" fmla="*/ 802 w 27962"/>
                <a:gd name="connsiteY1" fmla="*/ 271604 h 452673"/>
                <a:gd name="connsiteX2" fmla="*/ 27962 w 27962"/>
                <a:gd name="connsiteY2" fmla="*/ 452673 h 45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62" h="452673">
                  <a:moveTo>
                    <a:pt x="9855" y="0"/>
                  </a:moveTo>
                  <a:cubicBezTo>
                    <a:pt x="3819" y="98079"/>
                    <a:pt x="-2216" y="196159"/>
                    <a:pt x="802" y="271604"/>
                  </a:cubicBezTo>
                  <a:cubicBezTo>
                    <a:pt x="3820" y="347049"/>
                    <a:pt x="15891" y="399861"/>
                    <a:pt x="27962" y="452673"/>
                  </a:cubicBezTo>
                </a:path>
              </a:pathLst>
            </a:cu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Ellipse 30"/>
            <p:cNvSpPr/>
            <p:nvPr/>
          </p:nvSpPr>
          <p:spPr>
            <a:xfrm rot="21300033">
              <a:off x="5877858" y="2195230"/>
              <a:ext cx="432048" cy="241793"/>
            </a:xfrm>
            <a:prstGeom prst="ellipse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ihandform 31"/>
            <p:cNvSpPr/>
            <p:nvPr/>
          </p:nvSpPr>
          <p:spPr>
            <a:xfrm flipH="1" flipV="1">
              <a:off x="6228184" y="2300077"/>
              <a:ext cx="576064" cy="820142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8003" h="588476">
                  <a:moveTo>
                    <a:pt x="470843" y="588476"/>
                  </a:moveTo>
                  <a:cubicBezTo>
                    <a:pt x="233189" y="474553"/>
                    <a:pt x="-4464" y="360630"/>
                    <a:pt x="63" y="262551"/>
                  </a:cubicBezTo>
                  <a:cubicBezTo>
                    <a:pt x="4590" y="164472"/>
                    <a:pt x="251296" y="82236"/>
                    <a:pt x="498003" y="0"/>
                  </a:cubicBezTo>
                </a:path>
              </a:pathLst>
            </a:cu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Textfeld 32"/>
          <p:cNvSpPr txBox="1"/>
          <p:nvPr/>
        </p:nvSpPr>
        <p:spPr>
          <a:xfrm>
            <a:off x="5195859" y="1177919"/>
            <a:ext cx="772395" cy="1323152"/>
          </a:xfrm>
          <a:prstGeom prst="rect">
            <a:avLst/>
          </a:prstGeom>
          <a:noFill/>
        </p:spPr>
        <p:txBody>
          <a:bodyPr wrap="none" lIns="90786" tIns="45394" rIns="90786" bIns="45394" rtlCol="0">
            <a:spAutoFit/>
          </a:bodyPr>
          <a:lstStyle/>
          <a:p>
            <a:r>
              <a:rPr lang="de-DE" sz="8000" dirty="0">
                <a:latin typeface="Arial Rounded MT Bold" pitchFamily="34" charset="0"/>
              </a:rPr>
              <a:t>?</a:t>
            </a:r>
            <a:endParaRPr lang="en-US" sz="8000" dirty="0">
              <a:latin typeface="Arial Rounded MT Bold" pitchFamily="34" charset="0"/>
            </a:endParaRPr>
          </a:p>
        </p:txBody>
      </p:sp>
      <p:sp>
        <p:nvSpPr>
          <p:cNvPr id="35" name="Freihandform 34"/>
          <p:cNvSpPr/>
          <p:nvPr/>
        </p:nvSpPr>
        <p:spPr>
          <a:xfrm flipH="1">
            <a:off x="5284603" y="3561857"/>
            <a:ext cx="4331" cy="70116"/>
          </a:xfrm>
          <a:custGeom>
            <a:avLst/>
            <a:gdLst>
              <a:gd name="connsiteX0" fmla="*/ 9855 w 27962"/>
              <a:gd name="connsiteY0" fmla="*/ 0 h 452673"/>
              <a:gd name="connsiteX1" fmla="*/ 802 w 27962"/>
              <a:gd name="connsiteY1" fmla="*/ 271604 h 452673"/>
              <a:gd name="connsiteX2" fmla="*/ 27962 w 27962"/>
              <a:gd name="connsiteY2" fmla="*/ 452673 h 452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962" h="452673">
                <a:moveTo>
                  <a:pt x="9855" y="0"/>
                </a:moveTo>
                <a:cubicBezTo>
                  <a:pt x="3819" y="98079"/>
                  <a:pt x="-2216" y="196159"/>
                  <a:pt x="802" y="271604"/>
                </a:cubicBezTo>
                <a:cubicBezTo>
                  <a:pt x="3820" y="347049"/>
                  <a:pt x="15891" y="399861"/>
                  <a:pt x="27962" y="452673"/>
                </a:cubicBezTo>
              </a:path>
            </a:pathLst>
          </a:cu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786" tIns="45394" rIns="90786" bIns="45394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5529813"/>
      </p:ext>
    </p:extLst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5"/>
          <p:cNvGrpSpPr/>
          <p:nvPr/>
        </p:nvGrpSpPr>
        <p:grpSpPr>
          <a:xfrm>
            <a:off x="576733" y="747462"/>
            <a:ext cx="5904656" cy="5381926"/>
            <a:chOff x="576726" y="747456"/>
            <a:chExt cx="5904656" cy="5381926"/>
          </a:xfrm>
          <a:effectLst>
            <a:outerShdw blurRad="2794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3" name="Zylinder 22"/>
            <p:cNvSpPr/>
            <p:nvPr/>
          </p:nvSpPr>
          <p:spPr>
            <a:xfrm>
              <a:off x="1656284" y="5376007"/>
              <a:ext cx="936104" cy="753375"/>
            </a:xfrm>
            <a:prstGeom prst="can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Zylinder 23"/>
            <p:cNvSpPr/>
            <p:nvPr/>
          </p:nvSpPr>
          <p:spPr>
            <a:xfrm>
              <a:off x="4644008" y="5349826"/>
              <a:ext cx="936104" cy="753375"/>
            </a:xfrm>
            <a:prstGeom prst="can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Abgerundetes Rechteck 4"/>
            <p:cNvSpPr/>
            <p:nvPr/>
          </p:nvSpPr>
          <p:spPr>
            <a:xfrm>
              <a:off x="576726" y="747456"/>
              <a:ext cx="5904656" cy="480634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Edge </a:t>
              </a:r>
              <a:r>
                <a:rPr lang="de-DE" sz="2800" b="1" dirty="0" err="1"/>
                <a:t>Bundling</a:t>
              </a:r>
              <a:r>
                <a:rPr lang="de-DE" sz="2800" b="1" dirty="0"/>
                <a:t> </a:t>
              </a:r>
              <a:r>
                <a:rPr lang="de-DE" sz="2800" dirty="0" err="1"/>
                <a:t>without</a:t>
              </a:r>
              <a:r>
                <a:rPr lang="de-DE" sz="2800" dirty="0"/>
                <a:t> </a:t>
              </a:r>
              <a:r>
                <a:rPr lang="de-DE" sz="2800" dirty="0" err="1"/>
                <a:t>Reducing</a:t>
              </a:r>
              <a:r>
                <a:rPr lang="de-DE" sz="2800" dirty="0"/>
                <a:t> </a:t>
              </a:r>
              <a:r>
                <a:rPr lang="de-DE" sz="2800" dirty="0" err="1"/>
                <a:t>the</a:t>
              </a:r>
              <a:r>
                <a:rPr lang="de-DE" sz="2800" dirty="0"/>
                <a:t> Source </a:t>
              </a:r>
              <a:r>
                <a:rPr lang="de-DE" sz="2800" dirty="0" err="1"/>
                <a:t>to</a:t>
              </a:r>
              <a:r>
                <a:rPr lang="de-DE" sz="2800" dirty="0"/>
                <a:t> Target </a:t>
              </a:r>
              <a:r>
                <a:rPr lang="de-DE" sz="2800" b="1" dirty="0" err="1"/>
                <a:t>Traceability</a:t>
              </a:r>
              <a:r>
                <a:rPr lang="de-DE" sz="2800" b="1" dirty="0"/>
                <a:t/>
              </a:r>
              <a:br>
                <a:rPr lang="de-DE" sz="2800" b="1" dirty="0"/>
              </a:br>
              <a:r>
                <a:rPr lang="de-DE" sz="2800" b="1" dirty="0"/>
                <a:t/>
              </a:r>
              <a:br>
                <a:rPr lang="de-DE" sz="2800" b="1" dirty="0"/>
              </a:br>
              <a:r>
                <a:rPr lang="de-DE" sz="2000" dirty="0"/>
                <a:t>Fabian Beck, Martin Puppe, Patrick Braun, </a:t>
              </a:r>
              <a:br>
                <a:rPr lang="de-DE" sz="2000" dirty="0"/>
              </a:br>
              <a:r>
                <a:rPr lang="de-DE" sz="2000" u="sng" dirty="0"/>
                <a:t>Michael </a:t>
              </a:r>
              <a:r>
                <a:rPr lang="de-DE" sz="2000" u="sng" dirty="0" err="1"/>
                <a:t>Burch</a:t>
              </a:r>
              <a:r>
                <a:rPr lang="de-DE" sz="2000" dirty="0"/>
                <a:t>, </a:t>
              </a:r>
              <a:r>
                <a:rPr lang="de-DE" sz="2000" dirty="0" err="1"/>
                <a:t>and</a:t>
              </a:r>
              <a:r>
                <a:rPr lang="de-DE" sz="2000" dirty="0"/>
                <a:t> Stephan Diehl</a:t>
              </a:r>
            </a:p>
            <a:p>
              <a:pPr algn="ctr"/>
              <a:endParaRPr lang="de-DE" sz="2000" dirty="0"/>
            </a:p>
            <a:p>
              <a:pPr algn="ctr"/>
              <a:endParaRPr lang="de-DE" sz="2000" dirty="0"/>
            </a:p>
            <a:p>
              <a:pPr algn="ctr"/>
              <a:r>
                <a:rPr lang="de-DE" sz="2000" i="1" dirty="0"/>
                <a:t>	University </a:t>
              </a:r>
              <a:r>
                <a:rPr lang="de-DE" sz="2000" i="1" dirty="0" err="1"/>
                <a:t>of</a:t>
              </a:r>
              <a:r>
                <a:rPr lang="de-DE" sz="2000" i="1" dirty="0"/>
                <a:t> Trier </a:t>
              </a:r>
            </a:p>
            <a:p>
              <a:pPr algn="ctr"/>
              <a:r>
                <a:rPr lang="de-DE" sz="2000" i="1" dirty="0"/>
                <a:t>	VISUS, University </a:t>
              </a:r>
              <a:r>
                <a:rPr lang="de-DE" sz="2000" i="1" dirty="0" err="1"/>
                <a:t>of</a:t>
              </a:r>
              <a:r>
                <a:rPr lang="de-DE" sz="2000" i="1" dirty="0"/>
                <a:t> Stuttgart</a:t>
              </a:r>
            </a:p>
            <a:p>
              <a:pPr algn="ctr"/>
              <a:endParaRPr lang="en-US" sz="2000" i="1" dirty="0"/>
            </a:p>
          </p:txBody>
        </p:sp>
      </p:grpSp>
      <p:grpSp>
        <p:nvGrpSpPr>
          <p:cNvPr id="3" name="Gruppieren 5"/>
          <p:cNvGrpSpPr/>
          <p:nvPr/>
        </p:nvGrpSpPr>
        <p:grpSpPr>
          <a:xfrm rot="21344666">
            <a:off x="6481443" y="3744560"/>
            <a:ext cx="2276109" cy="2403132"/>
            <a:chOff x="2309077" y="764704"/>
            <a:chExt cx="4408684" cy="4654718"/>
          </a:xfrm>
          <a:effectLst>
            <a:outerShdw blurRad="2794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9" name="Freihandform 18"/>
            <p:cNvSpPr/>
            <p:nvPr/>
          </p:nvSpPr>
          <p:spPr>
            <a:xfrm>
              <a:off x="4849695" y="4635497"/>
              <a:ext cx="57109" cy="519630"/>
            </a:xfrm>
            <a:custGeom>
              <a:avLst/>
              <a:gdLst>
                <a:gd name="connsiteX0" fmla="*/ 9053 w 217299"/>
                <a:gd name="connsiteY0" fmla="*/ 0 h 271603"/>
                <a:gd name="connsiteX1" fmla="*/ 217283 w 217299"/>
                <a:gd name="connsiteY1" fmla="*/ 99588 h 271603"/>
                <a:gd name="connsiteX2" fmla="*/ 0 w 217299"/>
                <a:gd name="connsiteY2" fmla="*/ 271603 h 271603"/>
                <a:gd name="connsiteX0" fmla="*/ 111604 w 321729"/>
                <a:gd name="connsiteY0" fmla="*/ 0 h 456375"/>
                <a:gd name="connsiteX1" fmla="*/ 319834 w 321729"/>
                <a:gd name="connsiteY1" fmla="*/ 99588 h 456375"/>
                <a:gd name="connsiteX2" fmla="*/ 0 w 321729"/>
                <a:gd name="connsiteY2" fmla="*/ 456375 h 456375"/>
                <a:gd name="connsiteX0" fmla="*/ 111604 w 171791"/>
                <a:gd name="connsiteY0" fmla="*/ 0 h 456375"/>
                <a:gd name="connsiteX1" fmla="*/ 137733 w 171791"/>
                <a:gd name="connsiteY1" fmla="*/ 160039 h 456375"/>
                <a:gd name="connsiteX2" fmla="*/ 0 w 171791"/>
                <a:gd name="connsiteY2" fmla="*/ 456375 h 456375"/>
                <a:gd name="connsiteX0" fmla="*/ 111604 w 182833"/>
                <a:gd name="connsiteY0" fmla="*/ 0 h 456375"/>
                <a:gd name="connsiteX1" fmla="*/ 137733 w 182833"/>
                <a:gd name="connsiteY1" fmla="*/ 160039 h 456375"/>
                <a:gd name="connsiteX2" fmla="*/ 0 w 182833"/>
                <a:gd name="connsiteY2" fmla="*/ 456375 h 456375"/>
                <a:gd name="connsiteX0" fmla="*/ 57108 w 144379"/>
                <a:gd name="connsiteY0" fmla="*/ 0 h 519630"/>
                <a:gd name="connsiteX1" fmla="*/ 137733 w 144379"/>
                <a:gd name="connsiteY1" fmla="*/ 223294 h 519630"/>
                <a:gd name="connsiteX2" fmla="*/ 0 w 144379"/>
                <a:gd name="connsiteY2" fmla="*/ 519630 h 519630"/>
                <a:gd name="connsiteX0" fmla="*/ 57108 w 107624"/>
                <a:gd name="connsiteY0" fmla="*/ 0 h 519630"/>
                <a:gd name="connsiteX1" fmla="*/ 63044 w 107624"/>
                <a:gd name="connsiteY1" fmla="*/ 232535 h 519630"/>
                <a:gd name="connsiteX2" fmla="*/ 0 w 107624"/>
                <a:gd name="connsiteY2" fmla="*/ 519630 h 519630"/>
                <a:gd name="connsiteX0" fmla="*/ 57108 w 68484"/>
                <a:gd name="connsiteY0" fmla="*/ 0 h 519630"/>
                <a:gd name="connsiteX1" fmla="*/ 63044 w 68484"/>
                <a:gd name="connsiteY1" fmla="*/ 232535 h 519630"/>
                <a:gd name="connsiteX2" fmla="*/ 0 w 68484"/>
                <a:gd name="connsiteY2" fmla="*/ 519630 h 519630"/>
                <a:gd name="connsiteX0" fmla="*/ 57108 w 75163"/>
                <a:gd name="connsiteY0" fmla="*/ 0 h 519630"/>
                <a:gd name="connsiteX1" fmla="*/ 73746 w 75163"/>
                <a:gd name="connsiteY1" fmla="*/ 287600 h 519630"/>
                <a:gd name="connsiteX2" fmla="*/ 0 w 75163"/>
                <a:gd name="connsiteY2" fmla="*/ 519630 h 519630"/>
                <a:gd name="connsiteX0" fmla="*/ 57108 w 81148"/>
                <a:gd name="connsiteY0" fmla="*/ 0 h 519630"/>
                <a:gd name="connsiteX1" fmla="*/ 73746 w 81148"/>
                <a:gd name="connsiteY1" fmla="*/ 287600 h 519630"/>
                <a:gd name="connsiteX2" fmla="*/ 0 w 81148"/>
                <a:gd name="connsiteY2" fmla="*/ 519630 h 519630"/>
                <a:gd name="connsiteX0" fmla="*/ 57108 w 74059"/>
                <a:gd name="connsiteY0" fmla="*/ 0 h 519630"/>
                <a:gd name="connsiteX1" fmla="*/ 73746 w 74059"/>
                <a:gd name="connsiteY1" fmla="*/ 287600 h 519630"/>
                <a:gd name="connsiteX2" fmla="*/ 0 w 74059"/>
                <a:gd name="connsiteY2" fmla="*/ 519630 h 519630"/>
                <a:gd name="connsiteX0" fmla="*/ 57108 w 57109"/>
                <a:gd name="connsiteY0" fmla="*/ 0 h 519630"/>
                <a:gd name="connsiteX1" fmla="*/ 39766 w 57109"/>
                <a:gd name="connsiteY1" fmla="*/ 280139 h 519630"/>
                <a:gd name="connsiteX2" fmla="*/ 0 w 57109"/>
                <a:gd name="connsiteY2" fmla="*/ 519630 h 51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7109" h="519630">
                  <a:moveTo>
                    <a:pt x="57108" y="0"/>
                  </a:moveTo>
                  <a:cubicBezTo>
                    <a:pt x="41099" y="126696"/>
                    <a:pt x="34564" y="192437"/>
                    <a:pt x="39766" y="280139"/>
                  </a:cubicBezTo>
                  <a:cubicBezTo>
                    <a:pt x="44968" y="367841"/>
                    <a:pt x="17954" y="405163"/>
                    <a:pt x="0" y="51963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Ellipse 6"/>
            <p:cNvSpPr/>
            <p:nvPr/>
          </p:nvSpPr>
          <p:spPr>
            <a:xfrm>
              <a:off x="3059832" y="1556792"/>
              <a:ext cx="3168352" cy="31683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Akkord 7"/>
            <p:cNvSpPr/>
            <p:nvPr/>
          </p:nvSpPr>
          <p:spPr>
            <a:xfrm>
              <a:off x="3419872" y="764704"/>
              <a:ext cx="2448272" cy="2520280"/>
            </a:xfrm>
            <a:prstGeom prst="chord">
              <a:avLst>
                <a:gd name="adj1" fmla="val 10833087"/>
                <a:gd name="adj2" fmla="val 2155646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Ellipse 8"/>
            <p:cNvSpPr/>
            <p:nvPr/>
          </p:nvSpPr>
          <p:spPr>
            <a:xfrm>
              <a:off x="3779912" y="2420888"/>
              <a:ext cx="432048" cy="43204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Ellipse 9"/>
            <p:cNvSpPr/>
            <p:nvPr/>
          </p:nvSpPr>
          <p:spPr>
            <a:xfrm>
              <a:off x="4932040" y="2394323"/>
              <a:ext cx="432048" cy="43204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Ellipse 10"/>
            <p:cNvSpPr/>
            <p:nvPr/>
          </p:nvSpPr>
          <p:spPr>
            <a:xfrm>
              <a:off x="3851920" y="2636912"/>
              <a:ext cx="288032" cy="21602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Ellipse 11"/>
            <p:cNvSpPr/>
            <p:nvPr/>
          </p:nvSpPr>
          <p:spPr>
            <a:xfrm>
              <a:off x="5004048" y="2600913"/>
              <a:ext cx="288032" cy="216024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ihandform 12"/>
            <p:cNvSpPr/>
            <p:nvPr/>
          </p:nvSpPr>
          <p:spPr>
            <a:xfrm>
              <a:off x="3919441" y="3385681"/>
              <a:ext cx="1376125" cy="491717"/>
            </a:xfrm>
            <a:custGeom>
              <a:avLst/>
              <a:gdLst>
                <a:gd name="connsiteX0" fmla="*/ 0 w 1376126"/>
                <a:gd name="connsiteY0" fmla="*/ 0 h 383420"/>
                <a:gd name="connsiteX1" fmla="*/ 244443 w 1376126"/>
                <a:gd name="connsiteY1" fmla="*/ 380245 h 383420"/>
                <a:gd name="connsiteX2" fmla="*/ 543208 w 1376126"/>
                <a:gd name="connsiteY2" fmla="*/ 190123 h 383420"/>
                <a:gd name="connsiteX3" fmla="*/ 851025 w 1376126"/>
                <a:gd name="connsiteY3" fmla="*/ 344031 h 383420"/>
                <a:gd name="connsiteX4" fmla="*/ 1023041 w 1376126"/>
                <a:gd name="connsiteY4" fmla="*/ 244443 h 383420"/>
                <a:gd name="connsiteX5" fmla="*/ 1240324 w 1376126"/>
                <a:gd name="connsiteY5" fmla="*/ 325925 h 383420"/>
                <a:gd name="connsiteX6" fmla="*/ 1376126 w 1376126"/>
                <a:gd name="connsiteY6" fmla="*/ 244443 h 383420"/>
                <a:gd name="connsiteX0" fmla="*/ 0 w 1376126"/>
                <a:gd name="connsiteY0" fmla="*/ 0 h 383420"/>
                <a:gd name="connsiteX1" fmla="*/ 244443 w 1376126"/>
                <a:gd name="connsiteY1" fmla="*/ 380245 h 383420"/>
                <a:gd name="connsiteX2" fmla="*/ 543208 w 1376126"/>
                <a:gd name="connsiteY2" fmla="*/ 190123 h 383420"/>
                <a:gd name="connsiteX3" fmla="*/ 851025 w 1376126"/>
                <a:gd name="connsiteY3" fmla="*/ 344031 h 383420"/>
                <a:gd name="connsiteX4" fmla="*/ 1023040 w 1376126"/>
                <a:gd name="connsiteY4" fmla="*/ 244444 h 383420"/>
                <a:gd name="connsiteX5" fmla="*/ 1240324 w 1376126"/>
                <a:gd name="connsiteY5" fmla="*/ 325925 h 383420"/>
                <a:gd name="connsiteX6" fmla="*/ 1376126 w 1376126"/>
                <a:gd name="connsiteY6" fmla="*/ 244443 h 383420"/>
                <a:gd name="connsiteX0" fmla="*/ 0 w 1376126"/>
                <a:gd name="connsiteY0" fmla="*/ 0 h 447368"/>
                <a:gd name="connsiteX1" fmla="*/ 244443 w 1376126"/>
                <a:gd name="connsiteY1" fmla="*/ 380245 h 447368"/>
                <a:gd name="connsiteX2" fmla="*/ 543208 w 1376126"/>
                <a:gd name="connsiteY2" fmla="*/ 190123 h 447368"/>
                <a:gd name="connsiteX3" fmla="*/ 851025 w 1376126"/>
                <a:gd name="connsiteY3" fmla="*/ 344031 h 447368"/>
                <a:gd name="connsiteX4" fmla="*/ 1096750 w 1376126"/>
                <a:gd name="connsiteY4" fmla="*/ 447265 h 447368"/>
                <a:gd name="connsiteX5" fmla="*/ 1240324 w 1376126"/>
                <a:gd name="connsiteY5" fmla="*/ 325925 h 447368"/>
                <a:gd name="connsiteX6" fmla="*/ 1376126 w 1376126"/>
                <a:gd name="connsiteY6" fmla="*/ 244443 h 447368"/>
                <a:gd name="connsiteX0" fmla="*/ 0 w 1376126"/>
                <a:gd name="connsiteY0" fmla="*/ 0 h 474595"/>
                <a:gd name="connsiteX1" fmla="*/ 244443 w 1376126"/>
                <a:gd name="connsiteY1" fmla="*/ 380245 h 474595"/>
                <a:gd name="connsiteX2" fmla="*/ 543208 w 1376126"/>
                <a:gd name="connsiteY2" fmla="*/ 190123 h 474595"/>
                <a:gd name="connsiteX3" fmla="*/ 704889 w 1376126"/>
                <a:gd name="connsiteY3" fmla="*/ 451558 h 474595"/>
                <a:gd name="connsiteX4" fmla="*/ 1096750 w 1376126"/>
                <a:gd name="connsiteY4" fmla="*/ 447265 h 474595"/>
                <a:gd name="connsiteX5" fmla="*/ 1240324 w 1376126"/>
                <a:gd name="connsiteY5" fmla="*/ 325925 h 474595"/>
                <a:gd name="connsiteX6" fmla="*/ 1376126 w 1376126"/>
                <a:gd name="connsiteY6" fmla="*/ 244443 h 474595"/>
                <a:gd name="connsiteX0" fmla="*/ 0 w 1376126"/>
                <a:gd name="connsiteY0" fmla="*/ 0 h 484657"/>
                <a:gd name="connsiteX1" fmla="*/ 244443 w 1376126"/>
                <a:gd name="connsiteY1" fmla="*/ 380245 h 484657"/>
                <a:gd name="connsiteX2" fmla="*/ 491867 w 1376126"/>
                <a:gd name="connsiteY2" fmla="*/ 482309 h 484657"/>
                <a:gd name="connsiteX3" fmla="*/ 704889 w 1376126"/>
                <a:gd name="connsiteY3" fmla="*/ 451558 h 484657"/>
                <a:gd name="connsiteX4" fmla="*/ 1096750 w 1376126"/>
                <a:gd name="connsiteY4" fmla="*/ 447265 h 484657"/>
                <a:gd name="connsiteX5" fmla="*/ 1240324 w 1376126"/>
                <a:gd name="connsiteY5" fmla="*/ 325925 h 484657"/>
                <a:gd name="connsiteX6" fmla="*/ 1376126 w 1376126"/>
                <a:gd name="connsiteY6" fmla="*/ 244443 h 484657"/>
                <a:gd name="connsiteX0" fmla="*/ 0 w 1376126"/>
                <a:gd name="connsiteY0" fmla="*/ 0 h 491713"/>
                <a:gd name="connsiteX1" fmla="*/ 244443 w 1376126"/>
                <a:gd name="connsiteY1" fmla="*/ 380245 h 491713"/>
                <a:gd name="connsiteX2" fmla="*/ 491867 w 1376126"/>
                <a:gd name="connsiteY2" fmla="*/ 482309 h 491713"/>
                <a:gd name="connsiteX3" fmla="*/ 732137 w 1376126"/>
                <a:gd name="connsiteY3" fmla="*/ 483186 h 491713"/>
                <a:gd name="connsiteX4" fmla="*/ 1096750 w 1376126"/>
                <a:gd name="connsiteY4" fmla="*/ 447265 h 491713"/>
                <a:gd name="connsiteX5" fmla="*/ 1240324 w 1376126"/>
                <a:gd name="connsiteY5" fmla="*/ 325925 h 491713"/>
                <a:gd name="connsiteX6" fmla="*/ 1376126 w 1376126"/>
                <a:gd name="connsiteY6" fmla="*/ 244443 h 491713"/>
                <a:gd name="connsiteX0" fmla="*/ 0 w 1376126"/>
                <a:gd name="connsiteY0" fmla="*/ 0 h 491715"/>
                <a:gd name="connsiteX1" fmla="*/ 244443 w 1376126"/>
                <a:gd name="connsiteY1" fmla="*/ 380245 h 491715"/>
                <a:gd name="connsiteX2" fmla="*/ 491867 w 1376126"/>
                <a:gd name="connsiteY2" fmla="*/ 482309 h 491715"/>
                <a:gd name="connsiteX3" fmla="*/ 732137 w 1376126"/>
                <a:gd name="connsiteY3" fmla="*/ 483186 h 491715"/>
                <a:gd name="connsiteX4" fmla="*/ 1096750 w 1376126"/>
                <a:gd name="connsiteY4" fmla="*/ 447265 h 491715"/>
                <a:gd name="connsiteX5" fmla="*/ 1376126 w 1376126"/>
                <a:gd name="connsiteY5" fmla="*/ 244443 h 491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6126" h="491715">
                  <a:moveTo>
                    <a:pt x="0" y="0"/>
                  </a:moveTo>
                  <a:cubicBezTo>
                    <a:pt x="76954" y="174279"/>
                    <a:pt x="162465" y="299860"/>
                    <a:pt x="244443" y="380245"/>
                  </a:cubicBezTo>
                  <a:cubicBezTo>
                    <a:pt x="326421" y="460630"/>
                    <a:pt x="410585" y="465152"/>
                    <a:pt x="491867" y="482309"/>
                  </a:cubicBezTo>
                  <a:cubicBezTo>
                    <a:pt x="573149" y="499466"/>
                    <a:pt x="631323" y="489027"/>
                    <a:pt x="732137" y="483186"/>
                  </a:cubicBezTo>
                  <a:cubicBezTo>
                    <a:pt x="832951" y="477345"/>
                    <a:pt x="989419" y="487055"/>
                    <a:pt x="1096750" y="447265"/>
                  </a:cubicBezTo>
                  <a:cubicBezTo>
                    <a:pt x="1204081" y="407475"/>
                    <a:pt x="1317923" y="286698"/>
                    <a:pt x="1376126" y="244443"/>
                  </a:cubicBezTo>
                </a:path>
              </a:pathLst>
            </a:cu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Akkord 13"/>
            <p:cNvSpPr/>
            <p:nvPr/>
          </p:nvSpPr>
          <p:spPr>
            <a:xfrm>
              <a:off x="3419872" y="1876636"/>
              <a:ext cx="2448272" cy="296416"/>
            </a:xfrm>
            <a:prstGeom prst="chord">
              <a:avLst>
                <a:gd name="adj1" fmla="val 10833087"/>
                <a:gd name="adj2" fmla="val 2155646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lussdiagramm: Verzögerung 15"/>
            <p:cNvSpPr/>
            <p:nvPr/>
          </p:nvSpPr>
          <p:spPr>
            <a:xfrm rot="255334">
              <a:off x="4749110" y="5131390"/>
              <a:ext cx="720080" cy="288032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Ellipse 16"/>
            <p:cNvSpPr/>
            <p:nvPr/>
          </p:nvSpPr>
          <p:spPr>
            <a:xfrm rot="1523043">
              <a:off x="2309077" y="2320414"/>
              <a:ext cx="432048" cy="2417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ihandform 17"/>
            <p:cNvSpPr/>
            <p:nvPr/>
          </p:nvSpPr>
          <p:spPr>
            <a:xfrm flipV="1">
              <a:off x="2704703" y="2531565"/>
              <a:ext cx="424182" cy="675447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  <a:gd name="connsiteX0" fmla="*/ 132495 w 611401"/>
                <a:gd name="connsiteY0" fmla="*/ 645190 h 645189"/>
                <a:gd name="connsiteX1" fmla="*/ 113461 w 611401"/>
                <a:gd name="connsiteY1" fmla="*/ 262551 h 645189"/>
                <a:gd name="connsiteX2" fmla="*/ 611401 w 611401"/>
                <a:gd name="connsiteY2" fmla="*/ 0 h 645189"/>
                <a:gd name="connsiteX0" fmla="*/ 34284 w 513190"/>
                <a:gd name="connsiteY0" fmla="*/ 645190 h 645191"/>
                <a:gd name="connsiteX1" fmla="*/ 15250 w 513190"/>
                <a:gd name="connsiteY1" fmla="*/ 262551 h 645191"/>
                <a:gd name="connsiteX2" fmla="*/ 513190 w 513190"/>
                <a:gd name="connsiteY2" fmla="*/ 0 h 645191"/>
                <a:gd name="connsiteX0" fmla="*/ 1 w 478907"/>
                <a:gd name="connsiteY0" fmla="*/ 645190 h 645189"/>
                <a:gd name="connsiteX1" fmla="*/ 169303 w 478907"/>
                <a:gd name="connsiteY1" fmla="*/ 250693 h 645189"/>
                <a:gd name="connsiteX2" fmla="*/ 478907 w 478907"/>
                <a:gd name="connsiteY2" fmla="*/ 0 h 645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8907" h="645189">
                  <a:moveTo>
                    <a:pt x="1" y="645190"/>
                  </a:moveTo>
                  <a:cubicBezTo>
                    <a:pt x="168955" y="467970"/>
                    <a:pt x="89485" y="358225"/>
                    <a:pt x="169303" y="250693"/>
                  </a:cubicBezTo>
                  <a:cubicBezTo>
                    <a:pt x="249121" y="143161"/>
                    <a:pt x="232200" y="82236"/>
                    <a:pt x="478907" y="0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ihandform 19"/>
            <p:cNvSpPr/>
            <p:nvPr/>
          </p:nvSpPr>
          <p:spPr>
            <a:xfrm>
              <a:off x="4308648" y="4707802"/>
              <a:ext cx="27962" cy="452673"/>
            </a:xfrm>
            <a:custGeom>
              <a:avLst/>
              <a:gdLst>
                <a:gd name="connsiteX0" fmla="*/ 9855 w 27962"/>
                <a:gd name="connsiteY0" fmla="*/ 0 h 452673"/>
                <a:gd name="connsiteX1" fmla="*/ 802 w 27962"/>
                <a:gd name="connsiteY1" fmla="*/ 271604 h 452673"/>
                <a:gd name="connsiteX2" fmla="*/ 27962 w 27962"/>
                <a:gd name="connsiteY2" fmla="*/ 452673 h 452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962" h="452673">
                  <a:moveTo>
                    <a:pt x="9855" y="0"/>
                  </a:moveTo>
                  <a:cubicBezTo>
                    <a:pt x="3819" y="98079"/>
                    <a:pt x="-2216" y="196159"/>
                    <a:pt x="802" y="271604"/>
                  </a:cubicBezTo>
                  <a:cubicBezTo>
                    <a:pt x="3820" y="347049"/>
                    <a:pt x="15891" y="399861"/>
                    <a:pt x="27962" y="452673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lipse 20"/>
            <p:cNvSpPr/>
            <p:nvPr/>
          </p:nvSpPr>
          <p:spPr>
            <a:xfrm rot="5176151">
              <a:off x="6380839" y="2488986"/>
              <a:ext cx="432048" cy="24179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ihandform 21"/>
            <p:cNvSpPr/>
            <p:nvPr/>
          </p:nvSpPr>
          <p:spPr>
            <a:xfrm flipH="1">
              <a:off x="6228185" y="2847728"/>
              <a:ext cx="364623" cy="504679"/>
            </a:xfrm>
            <a:custGeom>
              <a:avLst/>
              <a:gdLst>
                <a:gd name="connsiteX0" fmla="*/ 470843 w 498003"/>
                <a:gd name="connsiteY0" fmla="*/ 588476 h 588476"/>
                <a:gd name="connsiteX1" fmla="*/ 63 w 498003"/>
                <a:gd name="connsiteY1" fmla="*/ 262551 h 588476"/>
                <a:gd name="connsiteX2" fmla="*/ 498003 w 498003"/>
                <a:gd name="connsiteY2" fmla="*/ 0 h 588476"/>
                <a:gd name="connsiteX0" fmla="*/ 483991 w 511151"/>
                <a:gd name="connsiteY0" fmla="*/ 588476 h 588476"/>
                <a:gd name="connsiteX1" fmla="*/ 172827 w 511151"/>
                <a:gd name="connsiteY1" fmla="*/ 119637 h 588476"/>
                <a:gd name="connsiteX2" fmla="*/ 13211 w 511151"/>
                <a:gd name="connsiteY2" fmla="*/ 262551 h 588476"/>
                <a:gd name="connsiteX3" fmla="*/ 511151 w 511151"/>
                <a:gd name="connsiteY3" fmla="*/ 0 h 588476"/>
                <a:gd name="connsiteX0" fmla="*/ 204773 w 511151"/>
                <a:gd name="connsiteY0" fmla="*/ 60 h 391064"/>
                <a:gd name="connsiteX1" fmla="*/ 172827 w 511151"/>
                <a:gd name="connsiteY1" fmla="*/ 246851 h 391064"/>
                <a:gd name="connsiteX2" fmla="*/ 13211 w 511151"/>
                <a:gd name="connsiteY2" fmla="*/ 389765 h 391064"/>
                <a:gd name="connsiteX3" fmla="*/ 511151 w 511151"/>
                <a:gd name="connsiteY3" fmla="*/ 127214 h 391064"/>
                <a:gd name="connsiteX0" fmla="*/ 53295 w 359673"/>
                <a:gd name="connsiteY0" fmla="*/ 62 h 422608"/>
                <a:gd name="connsiteX1" fmla="*/ 21349 w 359673"/>
                <a:gd name="connsiteY1" fmla="*/ 246853 h 422608"/>
                <a:gd name="connsiteX2" fmla="*/ 158180 w 359673"/>
                <a:gd name="connsiteY2" fmla="*/ 421469 h 422608"/>
                <a:gd name="connsiteX3" fmla="*/ 359673 w 359673"/>
                <a:gd name="connsiteY3" fmla="*/ 127216 h 422608"/>
                <a:gd name="connsiteX0" fmla="*/ 789881 w 1096259"/>
                <a:gd name="connsiteY0" fmla="*/ 47 h 426664"/>
                <a:gd name="connsiteX1" fmla="*/ 5486 w 1096259"/>
                <a:gd name="connsiteY1" fmla="*/ 344935 h 426664"/>
                <a:gd name="connsiteX2" fmla="*/ 894766 w 1096259"/>
                <a:gd name="connsiteY2" fmla="*/ 421454 h 426664"/>
                <a:gd name="connsiteX3" fmla="*/ 1096259 w 1096259"/>
                <a:gd name="connsiteY3" fmla="*/ 127201 h 426664"/>
                <a:gd name="connsiteX0" fmla="*/ 128092 w 434470"/>
                <a:gd name="connsiteY0" fmla="*/ 49 h 425588"/>
                <a:gd name="connsiteX1" fmla="*/ 16368 w 434470"/>
                <a:gd name="connsiteY1" fmla="*/ 327590 h 425588"/>
                <a:gd name="connsiteX2" fmla="*/ 232977 w 434470"/>
                <a:gd name="connsiteY2" fmla="*/ 421456 h 425588"/>
                <a:gd name="connsiteX3" fmla="*/ 434470 w 434470"/>
                <a:gd name="connsiteY3" fmla="*/ 127203 h 425588"/>
                <a:gd name="connsiteX0" fmla="*/ 0 w 306378"/>
                <a:gd name="connsiteY0" fmla="*/ 0 h 421406"/>
                <a:gd name="connsiteX1" fmla="*/ 104885 w 306378"/>
                <a:gd name="connsiteY1" fmla="*/ 421407 h 421406"/>
                <a:gd name="connsiteX2" fmla="*/ 306378 w 306378"/>
                <a:gd name="connsiteY2" fmla="*/ 127154 h 421406"/>
                <a:gd name="connsiteX0" fmla="*/ 0 w 306378"/>
                <a:gd name="connsiteY0" fmla="*/ 0 h 338980"/>
                <a:gd name="connsiteX1" fmla="*/ 90721 w 306378"/>
                <a:gd name="connsiteY1" fmla="*/ 338980 h 338980"/>
                <a:gd name="connsiteX2" fmla="*/ 306378 w 306378"/>
                <a:gd name="connsiteY2" fmla="*/ 127154 h 338980"/>
                <a:gd name="connsiteX0" fmla="*/ 0 w 315214"/>
                <a:gd name="connsiteY0" fmla="*/ 0 h 474977"/>
                <a:gd name="connsiteX1" fmla="*/ 99557 w 315214"/>
                <a:gd name="connsiteY1" fmla="*/ 468270 h 474977"/>
                <a:gd name="connsiteX2" fmla="*/ 315214 w 315214"/>
                <a:gd name="connsiteY2" fmla="*/ 256444 h 47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5214" h="474977">
                  <a:moveTo>
                    <a:pt x="0" y="0"/>
                  </a:moveTo>
                  <a:cubicBezTo>
                    <a:pt x="21851" y="87793"/>
                    <a:pt x="47021" y="425529"/>
                    <a:pt x="99557" y="468270"/>
                  </a:cubicBezTo>
                  <a:cubicBezTo>
                    <a:pt x="152093" y="511011"/>
                    <a:pt x="68507" y="338680"/>
                    <a:pt x="315214" y="25644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lussdiagramm: Verzögerung 14"/>
            <p:cNvSpPr/>
            <p:nvPr/>
          </p:nvSpPr>
          <p:spPr>
            <a:xfrm rot="255334" flipH="1">
              <a:off x="3729329" y="5039084"/>
              <a:ext cx="720080" cy="288032"/>
            </a:xfrm>
            <a:prstGeom prst="flowChartDela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" name="Gruppieren 30"/>
          <p:cNvGrpSpPr/>
          <p:nvPr/>
        </p:nvGrpSpPr>
        <p:grpSpPr>
          <a:xfrm rot="20888425">
            <a:off x="809232" y="3709512"/>
            <a:ext cx="1436653" cy="1211585"/>
            <a:chOff x="6836380" y="548681"/>
            <a:chExt cx="1656480" cy="1396974"/>
          </a:xfrm>
        </p:grpSpPr>
        <p:sp>
          <p:nvSpPr>
            <p:cNvPr id="27" name="Ellipse 26"/>
            <p:cNvSpPr/>
            <p:nvPr/>
          </p:nvSpPr>
          <p:spPr>
            <a:xfrm>
              <a:off x="7057508" y="645782"/>
              <a:ext cx="1224136" cy="1224136"/>
            </a:xfrm>
            <a:prstGeom prst="ellipse">
              <a:avLst/>
            </a:prstGeom>
            <a:noFill/>
            <a:ln w="279400">
              <a:solidFill>
                <a:schemeClr val="tx1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hteck 27"/>
            <p:cNvSpPr/>
            <p:nvPr/>
          </p:nvSpPr>
          <p:spPr>
            <a:xfrm rot="10800000" flipV="1">
              <a:off x="6836380" y="908721"/>
              <a:ext cx="1656480" cy="34913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DE" sz="2000" b="1" dirty="0">
                  <a:solidFill>
                    <a:schemeClr val="tx1"/>
                  </a:solidFill>
                  <a:latin typeface="Aharoni" pitchFamily="2" charset="-79"/>
                  <a:cs typeface="Aharoni" pitchFamily="2" charset="-79"/>
                </a:rPr>
                <a:t>APPROVED</a:t>
              </a:r>
              <a:endParaRPr lang="en-US" sz="20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7009782" y="548681"/>
              <a:ext cx="1314462" cy="1375382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>
                  <a:gd name="adj" fmla="val 1296841"/>
                </a:avLst>
              </a:prstTxWarp>
              <a:spAutoFit/>
            </a:bodyPr>
            <a:lstStyle/>
            <a:p>
              <a:r>
                <a:rPr lang="de-DE" b="1" dirty="0" smtClean="0">
                  <a:solidFill>
                    <a:schemeClr val="bg1"/>
                  </a:solidFill>
                </a:rPr>
                <a:t>THE EDGE TRACER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7074981" y="704271"/>
              <a:ext cx="1179278" cy="1241384"/>
            </a:xfrm>
            <a:prstGeom prst="rect">
              <a:avLst/>
            </a:prstGeom>
            <a:noFill/>
          </p:spPr>
          <p:txBody>
            <a:bodyPr wrap="none" rtlCol="0">
              <a:prstTxWarp prst="textCircle">
                <a:avLst>
                  <a:gd name="adj" fmla="val 15100200"/>
                </a:avLst>
              </a:prstTxWarp>
              <a:spAutoFit/>
            </a:bodyPr>
            <a:lstStyle/>
            <a:p>
              <a:r>
                <a:rPr lang="de-DE" b="1" dirty="0" smtClean="0">
                  <a:solidFill>
                    <a:schemeClr val="bg1"/>
                  </a:solidFill>
                </a:rPr>
                <a:t>BOB</a:t>
              </a:r>
              <a:endParaRPr lang="en-US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4131649488"/>
      </p:ext>
    </p:extLst>
  </p:cSld>
  <p:clrMapOvr>
    <a:masterClrMapping/>
  </p:clrMapOvr>
  <p:transition spd="slow" advTm="1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62" y="207382"/>
            <a:ext cx="5728320" cy="29724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95680" y="3378595"/>
            <a:ext cx="6220800" cy="32576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806080" y="1036910"/>
            <a:ext cx="3110400" cy="1866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088" tIns="54815" rIns="81088" bIns="40545"/>
          <a:lstStyle/>
          <a:p>
            <a:pPr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Visual Support For Porting</a:t>
            </a:r>
          </a:p>
          <a:p>
            <a:pPr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Large Code Bases.</a:t>
            </a:r>
          </a:p>
          <a:p>
            <a:pPr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endParaRPr lang="en-US" b="1" dirty="0">
              <a:solidFill>
                <a:srgbClr val="000000"/>
              </a:solidFill>
              <a:ea typeface="SimSun" charset="0"/>
              <a:cs typeface="SimSun" charset="0"/>
            </a:endParaRPr>
          </a:p>
          <a:p>
            <a:pPr>
              <a:buSzPct val="45000"/>
              <a:buFont typeface="Wingdings" charset="2"/>
              <a:buChar char=""/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 IDE Integration</a:t>
            </a:r>
          </a:p>
          <a:p>
            <a:pPr>
              <a:buSzPct val="45000"/>
              <a:buFont typeface="Wingdings" charset="2"/>
              <a:buChar char=""/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 Effort Estimation Support</a:t>
            </a:r>
          </a:p>
          <a:p>
            <a:pPr>
              <a:buSzPct val="45000"/>
              <a:buFont typeface="Wingdings" charset="2"/>
              <a:buChar char=""/>
              <a:tabLst>
                <a:tab pos="652120" algn="l"/>
                <a:tab pos="1304143" algn="l"/>
                <a:tab pos="1956230" algn="l"/>
                <a:tab pos="2608289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 Automated Porting Support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07360" y="4562531"/>
            <a:ext cx="2488320" cy="11694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088" tIns="54815" rIns="81088" bIns="40545"/>
          <a:lstStyle/>
          <a:p>
            <a:pPr>
              <a:tabLst>
                <a:tab pos="652120" algn="l"/>
                <a:tab pos="1304143" algn="l"/>
                <a:tab pos="1956230" algn="l"/>
              </a:tabLst>
            </a:pPr>
            <a:r>
              <a:rPr lang="en-US" b="1" dirty="0">
                <a:solidFill>
                  <a:srgbClr val="000000"/>
                </a:solidFill>
                <a:ea typeface="SimSun" charset="0"/>
                <a:cs typeface="SimSun" charset="0"/>
              </a:rPr>
              <a:t>Video Demo at the booth!</a:t>
            </a:r>
          </a:p>
        </p:txBody>
      </p:sp>
    </p:spTree>
  </p:cSld>
  <p:clrMapOvr>
    <a:masterClrMapping/>
  </p:clrMapOvr>
  <p:transition spd="med" advTm="3072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InfoVis</a:t>
            </a:r>
            <a:r>
              <a:rPr lang="en-US" dirty="0" smtClean="0"/>
              <a:t> Best Poster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23877" y="0"/>
            <a:ext cx="8076406" cy="1371864"/>
          </a:xfrm>
        </p:spPr>
        <p:txBody>
          <a:bodyPr/>
          <a:lstStyle/>
          <a:p>
            <a:pPr eaLnBrk="1" hangingPunct="1"/>
            <a:r>
              <a:rPr lang="en-US" sz="2200" dirty="0" smtClean="0"/>
              <a:t>Modeling Human Performance from Visualization Interaction Histories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23876" y="952501"/>
            <a:ext cx="6381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196" tIns="45597" rIns="91196" bIns="45597" numCol="1" anchor="t" anchorCtr="0" compatLnSpc="1">
            <a:prstTxWarp prst="textNoShape">
              <a:avLst/>
            </a:prstTxWarp>
          </a:bodyPr>
          <a:lstStyle/>
          <a:p>
            <a:pPr marL="341422" indent="-341422" defTabSz="638433" eaLnBrk="0" hangingPunct="0">
              <a:spcBef>
                <a:spcPct val="20000"/>
              </a:spcBef>
              <a:buClr>
                <a:srgbClr val="333399"/>
              </a:buClr>
              <a:defRPr/>
            </a:pPr>
            <a:r>
              <a:rPr lang="en-US" sz="1300" kern="0" dirty="0"/>
              <a:t>Steven R. Gomez and David H. Laidlaw, Visualization Research Lab, Brown University</a:t>
            </a:r>
          </a:p>
        </p:txBody>
      </p:sp>
      <p:sp>
        <p:nvSpPr>
          <p:cNvPr id="5" name="Rectangle 39"/>
          <p:cNvSpPr>
            <a:spLocks/>
          </p:cNvSpPr>
          <p:nvPr/>
        </p:nvSpPr>
        <p:spPr bwMode="auto">
          <a:xfrm>
            <a:off x="762003" y="1905007"/>
            <a:ext cx="7524751" cy="1026584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ctr"/>
          <a:lstStyle/>
          <a:p>
            <a:pPr algn="l"/>
            <a:r>
              <a:rPr lang="en-US" sz="2200" dirty="0">
                <a:ea typeface="Gill Sans" charset="0"/>
                <a:cs typeface="Gill Sans" charset="0"/>
              </a:rPr>
              <a:t>We make performance modeling more accessible for UI evaluation</a:t>
            </a:r>
          </a:p>
          <a:p>
            <a:pPr algn="l"/>
            <a:endParaRPr lang="en-US" sz="600" dirty="0">
              <a:ea typeface="Gill Sans" charset="0"/>
              <a:cs typeface="Gill Sans" charset="0"/>
            </a:endParaRPr>
          </a:p>
          <a:p>
            <a:pPr algn="l"/>
            <a:r>
              <a:rPr lang="en-US" sz="2000" b="1" dirty="0">
                <a:ea typeface="Gill Sans" charset="0"/>
                <a:cs typeface="Gill Sans" charset="0"/>
              </a:rPr>
              <a:t>Approach</a:t>
            </a:r>
            <a:r>
              <a:rPr lang="en-US" sz="2000" dirty="0">
                <a:ea typeface="Gill Sans" charset="0"/>
                <a:cs typeface="Gill Sans" charset="0"/>
              </a:rPr>
              <a:t>: Combine interaction data from a crowd of end-users</a:t>
            </a:r>
          </a:p>
        </p:txBody>
      </p:sp>
      <p:grpSp>
        <p:nvGrpSpPr>
          <p:cNvPr id="2" name="Group 36"/>
          <p:cNvGrpSpPr>
            <a:grpSpLocks/>
          </p:cNvGrpSpPr>
          <p:nvPr/>
        </p:nvGrpSpPr>
        <p:grpSpPr bwMode="auto">
          <a:xfrm>
            <a:off x="2047876" y="3429132"/>
            <a:ext cx="5476874" cy="2147167"/>
            <a:chOff x="0" y="0"/>
            <a:chExt cx="6063" cy="1719"/>
          </a:xfrm>
        </p:grpSpPr>
        <p:sp>
          <p:nvSpPr>
            <p:cNvPr id="7" name="Rectangle 4"/>
            <p:cNvSpPr>
              <a:spLocks/>
            </p:cNvSpPr>
            <p:nvPr/>
          </p:nvSpPr>
          <p:spPr bwMode="auto">
            <a:xfrm>
              <a:off x="1481" y="637"/>
              <a:ext cx="1643" cy="794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" name="Rectangle 5"/>
            <p:cNvSpPr>
              <a:spLocks/>
            </p:cNvSpPr>
            <p:nvPr/>
          </p:nvSpPr>
          <p:spPr bwMode="auto">
            <a:xfrm>
              <a:off x="1529" y="763"/>
              <a:ext cx="1661" cy="506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rPr>
                <a:t>Instrumented</a:t>
              </a:r>
            </a:p>
            <a:p>
              <a:r>
                <a:rPr lang="en-US" dirty="0">
                  <a:solidFill>
                    <a:srgbClr val="FFFFFF"/>
                  </a:solidFill>
                  <a:latin typeface="Arial Bold" charset="0"/>
                  <a:cs typeface="Arial Bold" charset="0"/>
                  <a:sym typeface="Arial Bold" charset="0"/>
                </a:rPr>
                <a:t>Visualization UI</a:t>
              </a:r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rot="10800000">
              <a:off x="328" y="1439"/>
              <a:ext cx="1026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0" name="Rectangle 7"/>
            <p:cNvSpPr>
              <a:spLocks/>
            </p:cNvSpPr>
            <p:nvPr/>
          </p:nvSpPr>
          <p:spPr bwMode="auto">
            <a:xfrm>
              <a:off x="508" y="0"/>
              <a:ext cx="1654" cy="392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r>
                <a:rPr lang="en-US" sz="1300" dirty="0">
                  <a:latin typeface="Arial Bold" charset="0"/>
                  <a:cs typeface="Arial Bold" charset="0"/>
                  <a:sym typeface="Arial Bold" charset="0"/>
                </a:rPr>
                <a:t>Keystroke-level</a:t>
              </a:r>
            </a:p>
            <a:p>
              <a:r>
                <a:rPr lang="en-US" sz="1300" dirty="0">
                  <a:latin typeface="Arial Bold" charset="0"/>
                  <a:cs typeface="Arial Bold" charset="0"/>
                  <a:sym typeface="Arial Bold" charset="0"/>
                </a:rPr>
                <a:t>user interactions</a:t>
              </a:r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>
              <a:off x="889" y="1054"/>
              <a:ext cx="472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0" y="388"/>
              <a:ext cx="216" cy="569"/>
              <a:chOff x="0" y="0"/>
              <a:chExt cx="216" cy="569"/>
            </a:xfrm>
          </p:grpSpPr>
          <p:sp>
            <p:nvSpPr>
              <p:cNvPr id="32" name="AutoShape 9"/>
              <p:cNvSpPr>
                <a:spLocks/>
              </p:cNvSpPr>
              <p:nvPr/>
            </p:nvSpPr>
            <p:spPr bwMode="auto">
              <a:xfrm>
                <a:off x="53" y="116"/>
                <a:ext cx="109" cy="209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3" name="AutoShape 10"/>
              <p:cNvSpPr>
                <a:spLocks/>
              </p:cNvSpPr>
              <p:nvPr/>
            </p:nvSpPr>
            <p:spPr bwMode="auto">
              <a:xfrm>
                <a:off x="53" y="271"/>
                <a:ext cx="41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4" name="AutoShape 11"/>
              <p:cNvSpPr>
                <a:spLocks/>
              </p:cNvSpPr>
              <p:nvPr/>
            </p:nvSpPr>
            <p:spPr bwMode="auto">
              <a:xfrm>
                <a:off x="122" y="271"/>
                <a:ext cx="40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5" name="AutoShape 12"/>
              <p:cNvSpPr>
                <a:spLocks/>
              </p:cNvSpPr>
              <p:nvPr/>
            </p:nvSpPr>
            <p:spPr bwMode="auto">
              <a:xfrm>
                <a:off x="0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6" name="AutoShape 13"/>
              <p:cNvSpPr>
                <a:spLocks/>
              </p:cNvSpPr>
              <p:nvPr/>
            </p:nvSpPr>
            <p:spPr bwMode="auto">
              <a:xfrm>
                <a:off x="183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7" name="Oval 14"/>
              <p:cNvSpPr>
                <a:spLocks/>
              </p:cNvSpPr>
              <p:nvPr/>
            </p:nvSpPr>
            <p:spPr bwMode="auto">
              <a:xfrm>
                <a:off x="63" y="0"/>
                <a:ext cx="94" cy="94"/>
              </a:xfrm>
              <a:prstGeom prst="ellipse">
                <a:avLst/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8" name="AutoShape 15"/>
              <p:cNvSpPr>
                <a:spLocks/>
              </p:cNvSpPr>
              <p:nvPr/>
            </p:nvSpPr>
            <p:spPr bwMode="auto">
              <a:xfrm>
                <a:off x="0" y="116"/>
                <a:ext cx="216" cy="72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0" y="1150"/>
              <a:ext cx="216" cy="569"/>
              <a:chOff x="0" y="0"/>
              <a:chExt cx="216" cy="569"/>
            </a:xfrm>
          </p:grpSpPr>
          <p:sp>
            <p:nvSpPr>
              <p:cNvPr id="25" name="AutoShape 17"/>
              <p:cNvSpPr>
                <a:spLocks/>
              </p:cNvSpPr>
              <p:nvPr/>
            </p:nvSpPr>
            <p:spPr bwMode="auto">
              <a:xfrm>
                <a:off x="53" y="116"/>
                <a:ext cx="109" cy="209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6" name="AutoShape 18"/>
              <p:cNvSpPr>
                <a:spLocks/>
              </p:cNvSpPr>
              <p:nvPr/>
            </p:nvSpPr>
            <p:spPr bwMode="auto">
              <a:xfrm>
                <a:off x="53" y="271"/>
                <a:ext cx="41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AutoShape 19"/>
              <p:cNvSpPr>
                <a:spLocks/>
              </p:cNvSpPr>
              <p:nvPr/>
            </p:nvSpPr>
            <p:spPr bwMode="auto">
              <a:xfrm>
                <a:off x="122" y="271"/>
                <a:ext cx="40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8" name="AutoShape 20"/>
              <p:cNvSpPr>
                <a:spLocks/>
              </p:cNvSpPr>
              <p:nvPr/>
            </p:nvSpPr>
            <p:spPr bwMode="auto">
              <a:xfrm>
                <a:off x="0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9" name="AutoShape 21"/>
              <p:cNvSpPr>
                <a:spLocks/>
              </p:cNvSpPr>
              <p:nvPr/>
            </p:nvSpPr>
            <p:spPr bwMode="auto">
              <a:xfrm>
                <a:off x="183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0" name="Oval 22"/>
              <p:cNvSpPr>
                <a:spLocks/>
              </p:cNvSpPr>
              <p:nvPr/>
            </p:nvSpPr>
            <p:spPr bwMode="auto">
              <a:xfrm>
                <a:off x="63" y="0"/>
                <a:ext cx="94" cy="94"/>
              </a:xfrm>
              <a:prstGeom prst="ellipse">
                <a:avLst/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" name="AutoShape 23"/>
              <p:cNvSpPr>
                <a:spLocks/>
              </p:cNvSpPr>
              <p:nvPr/>
            </p:nvSpPr>
            <p:spPr bwMode="auto">
              <a:xfrm>
                <a:off x="0" y="116"/>
                <a:ext cx="216" cy="72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448" y="749"/>
              <a:ext cx="216" cy="569"/>
              <a:chOff x="0" y="0"/>
              <a:chExt cx="216" cy="569"/>
            </a:xfrm>
          </p:grpSpPr>
          <p:sp>
            <p:nvSpPr>
              <p:cNvPr id="18" name="AutoShape 25"/>
              <p:cNvSpPr>
                <a:spLocks/>
              </p:cNvSpPr>
              <p:nvPr/>
            </p:nvSpPr>
            <p:spPr bwMode="auto">
              <a:xfrm>
                <a:off x="53" y="116"/>
                <a:ext cx="109" cy="209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9" name="AutoShape 26"/>
              <p:cNvSpPr>
                <a:spLocks/>
              </p:cNvSpPr>
              <p:nvPr/>
            </p:nvSpPr>
            <p:spPr bwMode="auto">
              <a:xfrm>
                <a:off x="53" y="271"/>
                <a:ext cx="41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0" name="AutoShape 27"/>
              <p:cNvSpPr>
                <a:spLocks/>
              </p:cNvSpPr>
              <p:nvPr/>
            </p:nvSpPr>
            <p:spPr bwMode="auto">
              <a:xfrm>
                <a:off x="122" y="271"/>
                <a:ext cx="40" cy="2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" name="AutoShape 28"/>
              <p:cNvSpPr>
                <a:spLocks/>
              </p:cNvSpPr>
              <p:nvPr/>
            </p:nvSpPr>
            <p:spPr bwMode="auto">
              <a:xfrm>
                <a:off x="0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" name="AutoShape 29"/>
              <p:cNvSpPr>
                <a:spLocks/>
              </p:cNvSpPr>
              <p:nvPr/>
            </p:nvSpPr>
            <p:spPr bwMode="auto">
              <a:xfrm>
                <a:off x="183" y="142"/>
                <a:ext cx="33" cy="198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3" name="Oval 30"/>
              <p:cNvSpPr>
                <a:spLocks/>
              </p:cNvSpPr>
              <p:nvPr/>
            </p:nvSpPr>
            <p:spPr bwMode="auto">
              <a:xfrm>
                <a:off x="63" y="0"/>
                <a:ext cx="94" cy="94"/>
              </a:xfrm>
              <a:prstGeom prst="ellipse">
                <a:avLst/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4" name="AutoShape 31"/>
              <p:cNvSpPr>
                <a:spLocks/>
              </p:cNvSpPr>
              <p:nvPr/>
            </p:nvSpPr>
            <p:spPr bwMode="auto">
              <a:xfrm>
                <a:off x="0" y="116"/>
                <a:ext cx="216" cy="72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 w="25400" cap="flat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15" name="Line 33"/>
            <p:cNvSpPr>
              <a:spLocks noChangeShapeType="1"/>
            </p:cNvSpPr>
            <p:nvPr/>
          </p:nvSpPr>
          <p:spPr bwMode="auto">
            <a:xfrm rot="10800000">
              <a:off x="328" y="629"/>
              <a:ext cx="1041" cy="0"/>
            </a:xfrm>
            <a:prstGeom prst="line">
              <a:avLst/>
            </a:prstGeom>
            <a:noFill/>
            <a:ln w="25400" cap="flat">
              <a:solidFill>
                <a:schemeClr val="tx1"/>
              </a:solidFill>
              <a:prstDash val="solid"/>
              <a:miter lim="800000"/>
              <a:headEnd type="triangl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6" name="Line 34"/>
            <p:cNvSpPr>
              <a:spLocks noChangeShapeType="1"/>
            </p:cNvSpPr>
            <p:nvPr/>
          </p:nvSpPr>
          <p:spPr bwMode="auto">
            <a:xfrm flipH="1">
              <a:off x="3291" y="1039"/>
              <a:ext cx="1165" cy="0"/>
            </a:xfrm>
            <a:prstGeom prst="line">
              <a:avLst/>
            </a:prstGeom>
            <a:noFill/>
            <a:ln w="127000" cap="rnd">
              <a:solidFill>
                <a:schemeClr val="tx1"/>
              </a:solidFill>
              <a:prstDash val="sysDot"/>
              <a:miter lim="800000"/>
              <a:headEnd type="stealth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" name="Rectangle 35"/>
            <p:cNvSpPr>
              <a:spLocks/>
            </p:cNvSpPr>
            <p:nvPr/>
          </p:nvSpPr>
          <p:spPr bwMode="auto">
            <a:xfrm>
              <a:off x="4566" y="781"/>
              <a:ext cx="1497" cy="505"/>
            </a:xfrm>
            <a:prstGeom prst="rect">
              <a:avLst/>
            </a:prstGeom>
            <a:no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algn="l"/>
              <a:r>
                <a:rPr lang="en-US" dirty="0">
                  <a:latin typeface="Arial Bold" charset="0"/>
                  <a:cs typeface="Arial Bold" charset="0"/>
                  <a:sym typeface="Arial Bold" charset="0"/>
                </a:rPr>
                <a:t>Task time predictions</a:t>
              </a:r>
            </a:p>
          </p:txBody>
        </p:sp>
      </p:grpSp>
      <p:pic>
        <p:nvPicPr>
          <p:cNvPr id="39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4994" y="5969000"/>
            <a:ext cx="444501" cy="682816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40" name="Picture 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50" y="6286507"/>
            <a:ext cx="754062" cy="345612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2" y="762000"/>
            <a:ext cx="7772400" cy="1470025"/>
          </a:xfrm>
        </p:spPr>
        <p:txBody>
          <a:bodyPr/>
          <a:lstStyle/>
          <a:p>
            <a:r>
              <a:rPr lang="en-US" dirty="0" smtClean="0"/>
              <a:t>Designing New Visualizations Without Programming</a:t>
            </a:r>
            <a:endParaRPr lang="en-US" dirty="0"/>
          </a:p>
        </p:txBody>
      </p:sp>
      <p:pic>
        <p:nvPicPr>
          <p:cNvPr id="12" name="Picture 11" descr="primitives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841613" y="3048001"/>
            <a:ext cx="5461001" cy="762000"/>
          </a:xfrm>
          <a:prstGeom prst="rect">
            <a:avLst/>
          </a:prstGeom>
        </p:spPr>
      </p:pic>
      <p:pic>
        <p:nvPicPr>
          <p:cNvPr id="13" name="Picture 12" descr="properties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981313" y="4343400"/>
            <a:ext cx="5461001" cy="762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38401" y="2232102"/>
            <a:ext cx="4267200" cy="373363"/>
          </a:xfrm>
          <a:prstGeom prst="rect">
            <a:avLst/>
          </a:prstGeom>
          <a:noFill/>
        </p:spPr>
        <p:txBody>
          <a:bodyPr wrap="square" lIns="90791" tIns="45396" rIns="90791" bIns="45396" rtlCol="0">
            <a:spAutoFit/>
          </a:bodyPr>
          <a:lstStyle/>
          <a:p>
            <a:pPr algn="ctr"/>
            <a:r>
              <a:rPr lang="en-US" dirty="0" smtClean="0"/>
              <a:t>Drew Skau &amp; Robert Kosara</a:t>
            </a:r>
            <a:endParaRPr lang="en-US" dirty="0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appings2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045482" y="1295401"/>
            <a:ext cx="7053040" cy="4267200"/>
          </a:xfrm>
          <a:prstGeom prst="rect">
            <a:avLst/>
          </a:prstGeo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apidTransition2.pdf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65802" y="2133602"/>
            <a:ext cx="8297333" cy="1866900"/>
          </a:xfrm>
          <a:prstGeom prst="rect">
            <a:avLst/>
          </a:prstGeom>
        </p:spPr>
      </p:pic>
    </p:spTree>
  </p:cSld>
  <p:clrMapOvr>
    <a:masterClrMapping/>
  </p:clrMapOvr>
  <p:transition advTm="18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969858"/>
            <a:ext cx="9144000" cy="49183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005" y="214290"/>
            <a:ext cx="8667410" cy="615252"/>
          </a:xfrm>
          <a:prstGeom prst="rect">
            <a:avLst/>
          </a:prstGeom>
          <a:noFill/>
        </p:spPr>
        <p:txBody>
          <a:bodyPr wrap="none" lIns="90800" tIns="45401" rIns="90800" bIns="45401" rtlCol="0">
            <a:spAutoFit/>
          </a:bodyPr>
          <a:lstStyle/>
          <a:p>
            <a:r>
              <a:rPr lang="en-US" sz="3400" dirty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Web-based Visualization of Phenology Data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979" y="6044653"/>
            <a:ext cx="8631580" cy="568122"/>
          </a:xfrm>
          <a:prstGeom prst="rect">
            <a:avLst/>
          </a:prstGeom>
          <a:noFill/>
        </p:spPr>
        <p:txBody>
          <a:bodyPr wrap="none" lIns="90800" tIns="45401" rIns="90800" bIns="45401" rtlCol="0">
            <a:spAutoFit/>
          </a:bodyPr>
          <a:lstStyle/>
          <a:p>
            <a:r>
              <a:rPr lang="en-US" sz="3100" b="1" dirty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Tom Auer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, Alyssa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Rosemartin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Myriad Pro" pitchFamily="34" charset="0"/>
              </a:rPr>
              <a:t>, Doug Miller, Lee Marsh, Stephen Crawford</a:t>
            </a:r>
          </a:p>
        </p:txBody>
      </p:sp>
    </p:spTree>
    <p:extLst>
      <p:ext uri="{BB962C8B-B14F-4D97-AF65-F5344CB8AC3E}">
        <p14:creationId xmlns="" xmlns:p14="http://schemas.microsoft.com/office/powerpoint/2010/main" val="1942527099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17" y="1447806"/>
            <a:ext cx="6934200" cy="59740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735"/>
            <a:ext cx="5257800" cy="2743199"/>
          </a:xfrm>
        </p:spPr>
        <p:txBody>
          <a:bodyPr>
            <a:normAutofit fontScale="90000"/>
          </a:bodyPr>
          <a:lstStyle/>
          <a:p>
            <a:pPr algn="l"/>
            <a:r>
              <a:rPr lang="en-US" sz="2600" dirty="0" smtClean="0"/>
              <a:t>  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Analytical Approach</a:t>
            </a:r>
            <a:br>
              <a:rPr lang="en-US" dirty="0" smtClean="0"/>
            </a:br>
            <a:r>
              <a:rPr lang="en-US" sz="2600" dirty="0" smtClean="0"/>
              <a:t>  for the</a:t>
            </a:r>
            <a:br>
              <a:rPr lang="en-US" sz="2600" dirty="0" smtClean="0"/>
            </a:br>
            <a:r>
              <a:rPr lang="en-US" dirty="0" smtClean="0"/>
              <a:t>Creative Design</a:t>
            </a:r>
            <a:br>
              <a:rPr lang="en-US" dirty="0" smtClean="0"/>
            </a:br>
            <a:r>
              <a:rPr lang="en-US" sz="2600" dirty="0" smtClean="0"/>
              <a:t>  of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New Visualizations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581401"/>
            <a:ext cx="3657600" cy="29718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Garth Griffin</a:t>
            </a:r>
          </a:p>
          <a:p>
            <a:pPr algn="l"/>
            <a:r>
              <a:rPr lang="en-US" dirty="0" err="1" smtClean="0"/>
              <a:t>Shaomeng</a:t>
            </a:r>
            <a:r>
              <a:rPr lang="en-US" dirty="0" smtClean="0"/>
              <a:t> Li</a:t>
            </a:r>
          </a:p>
          <a:p>
            <a:pPr algn="l"/>
            <a:r>
              <a:rPr lang="en-US" dirty="0" smtClean="0"/>
              <a:t>Connor </a:t>
            </a:r>
            <a:r>
              <a:rPr lang="en-US" dirty="0" err="1" smtClean="0"/>
              <a:t>Grammazio</a:t>
            </a:r>
            <a:endParaRPr lang="en-US" dirty="0"/>
          </a:p>
          <a:p>
            <a:pPr algn="l"/>
            <a:r>
              <a:rPr lang="en-US" dirty="0" err="1" smtClean="0"/>
              <a:t>Remco</a:t>
            </a:r>
            <a:r>
              <a:rPr lang="en-US" dirty="0" smtClean="0"/>
              <a:t> Chang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80002081"/>
      </p:ext>
    </p:extLst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609600"/>
            <a:ext cx="9144000" cy="4346518"/>
          </a:xfrm>
          <a:prstGeom prst="rect">
            <a:avLst/>
          </a:prstGeom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2420938"/>
            <a:ext cx="9144000" cy="4437062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wrap="none" lIns="90964" tIns="45484" rIns="90964" bIns="45484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E2017B"/>
              </a:solidFill>
              <a:latin typeface="Myriad Pro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323850" y="2708276"/>
            <a:ext cx="8134350" cy="1384857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964" tIns="45484" rIns="90964" bIns="45484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200" b="1" dirty="0">
                <a:solidFill>
                  <a:schemeClr val="bg1"/>
                </a:solidFill>
                <a:latin typeface="Calibri" charset="0"/>
              </a:rPr>
              <a:t>Interactive Exploration of Geospatial Network Visualization</a:t>
            </a: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6477000" y="6224612"/>
            <a:ext cx="1600200" cy="373521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964" tIns="45484" rIns="90964" bIns="45484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VizWeek 2011</a:t>
            </a:r>
          </a:p>
        </p:txBody>
      </p:sp>
      <p:pic>
        <p:nvPicPr>
          <p:cNvPr id="15366" name="Picture 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01014" y="6265958"/>
            <a:ext cx="838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d 8" descr="fhp-logo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695" y="5791200"/>
            <a:ext cx="56589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5400000"/>
            </a:camera>
            <a:lightRig rig="threePt" dir="t"/>
          </a:scene3d>
        </p:spPr>
      </p:pic>
      <p:pic>
        <p:nvPicPr>
          <p:cNvPr id="15368" name="Bild 9" descr="kul-logo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3400" y="6197695"/>
            <a:ext cx="11430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Text Box 2"/>
          <p:cNvSpPr txBox="1">
            <a:spLocks noChangeArrowheads="1"/>
          </p:cNvSpPr>
          <p:nvPr/>
        </p:nvSpPr>
        <p:spPr bwMode="auto">
          <a:xfrm>
            <a:off x="330200" y="4191071"/>
            <a:ext cx="2743200" cy="373329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772" tIns="45389" rIns="90772" bIns="45389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Till Nagel and Erik Duval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Bild 6" descr="ectel2010-2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14400" y="0"/>
            <a:ext cx="10248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0" y="5867400"/>
            <a:ext cx="3276600" cy="576263"/>
          </a:xfrm>
          <a:prstGeom prst="rect">
            <a:avLst/>
          </a:prstGeom>
          <a:gradFill rotWithShape="1">
            <a:gsLst>
              <a:gs pos="0">
                <a:srgbClr val="333333">
                  <a:alpha val="60001"/>
                </a:srgbClr>
              </a:gs>
              <a:gs pos="100000">
                <a:srgbClr val="181818">
                  <a:alpha val="7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0833" tIns="45415" rIns="90833" bIns="45415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539750" y="5867471"/>
            <a:ext cx="6470650" cy="522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33" tIns="45415" rIns="90833" bIns="454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800" b="1" dirty="0">
                <a:solidFill>
                  <a:schemeClr val="bg1"/>
                </a:solidFill>
                <a:latin typeface="Calibri" charset="0"/>
              </a:rPr>
              <a:t>Walk up and use</a:t>
            </a:r>
            <a:endParaRPr lang="en-US" sz="2800" b="1" dirty="0">
              <a:solidFill>
                <a:schemeClr val="bg1"/>
              </a:solidFill>
              <a:latin typeface="Calibri" charset="0"/>
            </a:endParaRP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90973" tIns="45488" rIns="90973" bIns="45488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E2017B"/>
              </a:solidFill>
              <a:latin typeface="Myriad Pro" charset="0"/>
            </a:endParaRPr>
          </a:p>
        </p:txBody>
      </p:sp>
      <p:pic>
        <p:nvPicPr>
          <p:cNvPr id="2" name="Muse-2-visweek-short5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2488"/>
            <a:ext cx="9144000" cy="5151437"/>
          </a:xfrm>
          <a:prstGeom prst="rect">
            <a:avLst/>
          </a:prstGeom>
        </p:spPr>
      </p:pic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0" y="-38100"/>
            <a:ext cx="9144000" cy="914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 wrap="none" lIns="90973" tIns="45488" rIns="90973" bIns="45488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E2017B"/>
              </a:solidFill>
              <a:latin typeface="Myriad Pro" charset="0"/>
            </a:endParaRPr>
          </a:p>
        </p:txBody>
      </p:sp>
      <p:sp>
        <p:nvSpPr>
          <p:cNvPr id="19461" name="Rectangle 9"/>
          <p:cNvSpPr>
            <a:spLocks noChangeArrowheads="1"/>
          </p:cNvSpPr>
          <p:nvPr/>
        </p:nvSpPr>
        <p:spPr bwMode="auto">
          <a:xfrm>
            <a:off x="0" y="533400"/>
            <a:ext cx="4267200" cy="576263"/>
          </a:xfrm>
          <a:prstGeom prst="rect">
            <a:avLst/>
          </a:prstGeom>
          <a:gradFill rotWithShape="1">
            <a:gsLst>
              <a:gs pos="0">
                <a:srgbClr val="333333">
                  <a:alpha val="60001"/>
                </a:srgbClr>
              </a:gs>
              <a:gs pos="100000">
                <a:srgbClr val="181818">
                  <a:alpha val="7000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90833" tIns="45415" rIns="90833" bIns="45415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539750" y="533470"/>
            <a:ext cx="6470650" cy="522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33" tIns="45415" rIns="90833" bIns="45415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sz="2800" b="1" dirty="0">
                <a:solidFill>
                  <a:schemeClr val="bg1"/>
                </a:solidFill>
                <a:latin typeface="Calibri" charset="0"/>
              </a:rPr>
              <a:t>Co-authorship network</a:t>
            </a:r>
            <a:endParaRPr lang="en-US" sz="2800" b="1" dirty="0">
              <a:solidFill>
                <a:schemeClr val="bg1"/>
              </a:solidFill>
              <a:latin typeface="Calibri" charset="0"/>
            </a:endParaRPr>
          </a:p>
        </p:txBody>
      </p:sp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d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609600"/>
            <a:ext cx="9144000" cy="4346518"/>
          </a:xfrm>
          <a:prstGeom prst="rect">
            <a:avLst/>
          </a:prstGeom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420938"/>
            <a:ext cx="9144000" cy="4437062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wrap="none" lIns="90983" tIns="45493" rIns="90983" bIns="45493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E2017B"/>
              </a:solidFill>
              <a:latin typeface="Myriad Pro" charset="0"/>
            </a:endParaRP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323850" y="2708276"/>
            <a:ext cx="8134350" cy="1384857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983" tIns="45493" rIns="90983" bIns="45493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200" b="1" dirty="0">
                <a:solidFill>
                  <a:schemeClr val="bg1"/>
                </a:solidFill>
                <a:latin typeface="Calibri" charset="0"/>
              </a:rPr>
              <a:t>Questions? Ideas? Data sets?</a:t>
            </a:r>
            <a:br>
              <a:rPr lang="en-US" sz="4200" b="1" dirty="0">
                <a:solidFill>
                  <a:schemeClr val="bg1"/>
                </a:solidFill>
                <a:latin typeface="Calibri" charset="0"/>
              </a:rPr>
            </a:br>
            <a:r>
              <a:rPr lang="en-US" sz="4200" b="1" dirty="0">
                <a:solidFill>
                  <a:schemeClr val="bg1"/>
                </a:solidFill>
                <a:latin typeface="Calibri" charset="0"/>
              </a:rPr>
              <a:t>Come to our Poster!</a:t>
            </a:r>
          </a:p>
        </p:txBody>
      </p:sp>
      <p:sp>
        <p:nvSpPr>
          <p:cNvPr id="21509" name="Text Box 2"/>
          <p:cNvSpPr txBox="1">
            <a:spLocks noChangeArrowheads="1"/>
          </p:cNvSpPr>
          <p:nvPr/>
        </p:nvSpPr>
        <p:spPr bwMode="auto">
          <a:xfrm>
            <a:off x="4648201" y="5878581"/>
            <a:ext cx="3276600" cy="373329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791" tIns="45398" rIns="90791" bIns="45398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Till Nagel, FH Potsdam, 10/2011</a:t>
            </a:r>
          </a:p>
        </p:txBody>
      </p:sp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72414" y="5919879"/>
            <a:ext cx="8382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2"/>
          <p:cNvSpPr txBox="1">
            <a:spLocks noChangeArrowheads="1"/>
          </p:cNvSpPr>
          <p:nvPr/>
        </p:nvSpPr>
        <p:spPr bwMode="auto">
          <a:xfrm>
            <a:off x="4648200" y="6208781"/>
            <a:ext cx="4267200" cy="373329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791" tIns="45398" rIns="90791" bIns="45398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nagel@fh-potsdam.de  –  twitter: @tillnm</a:t>
            </a: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111751" y="3581402"/>
            <a:ext cx="1504950" cy="37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0" rev="720000"/>
            </a:camera>
            <a:lightRig rig="threePt" dir="t"/>
          </a:scene3d>
        </p:spPr>
        <p:txBody>
          <a:bodyPr lIns="90983" tIns="45493" rIns="90983" bIns="45493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>
                <a:solidFill>
                  <a:schemeClr val="bg1"/>
                </a:solidFill>
                <a:latin typeface="Calibri" charset="0"/>
              </a:rPr>
              <a:t>LIVE DEMO</a:t>
            </a:r>
          </a:p>
        </p:txBody>
      </p:sp>
      <p:sp>
        <p:nvSpPr>
          <p:cNvPr id="17" name="Rechteck 16"/>
          <p:cNvSpPr/>
          <p:nvPr/>
        </p:nvSpPr>
        <p:spPr>
          <a:xfrm>
            <a:off x="5295901" y="3797301"/>
            <a:ext cx="1524000" cy="276886"/>
          </a:xfrm>
          <a:prstGeom prst="rect">
            <a:avLst/>
          </a:prstGeom>
          <a:scene3d>
            <a:camera prst="orthographicFront">
              <a:rot lat="0" lon="0" rev="720000"/>
            </a:camera>
            <a:lightRig rig="threePt" dir="t"/>
          </a:scene3d>
        </p:spPr>
        <p:txBody>
          <a:bodyPr lIns="91009" tIns="45505" rIns="91009" bIns="45505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200" b="1" dirty="0">
                <a:solidFill>
                  <a:schemeClr val="bg1"/>
                </a:solidFill>
                <a:latin typeface="Calibri" charset="0"/>
              </a:rPr>
              <a:t>(on a laptop)</a:t>
            </a:r>
          </a:p>
        </p:txBody>
      </p:sp>
      <p:sp>
        <p:nvSpPr>
          <p:cNvPr id="21514" name="Text Box 2"/>
          <p:cNvSpPr txBox="1">
            <a:spLocks noChangeArrowheads="1"/>
          </p:cNvSpPr>
          <p:nvPr/>
        </p:nvSpPr>
        <p:spPr bwMode="auto">
          <a:xfrm>
            <a:off x="330200" y="5867468"/>
            <a:ext cx="3276600" cy="373329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</p:spPr>
        <p:txBody>
          <a:bodyPr lIns="90791" tIns="45398" rIns="90791" bIns="45398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Interactive Exploration of a</a:t>
            </a:r>
          </a:p>
        </p:txBody>
      </p:sp>
      <p:sp>
        <p:nvSpPr>
          <p:cNvPr id="21515" name="Text Box 2"/>
          <p:cNvSpPr txBox="1">
            <a:spLocks noChangeArrowheads="1"/>
          </p:cNvSpPr>
          <p:nvPr/>
        </p:nvSpPr>
        <p:spPr bwMode="auto">
          <a:xfrm>
            <a:off x="330201" y="6197667"/>
            <a:ext cx="4267200" cy="373329"/>
          </a:xfrm>
          <a:prstGeom prst="rect">
            <a:avLst/>
          </a:prstGeom>
          <a:solidFill>
            <a:srgbClr val="333333">
              <a:alpha val="36078"/>
            </a:srgbClr>
          </a:solidFill>
          <a:ln w="9525">
            <a:noFill/>
            <a:miter lim="800000"/>
            <a:headEnd/>
            <a:tailEnd/>
          </a:ln>
        </p:spPr>
        <p:txBody>
          <a:bodyPr lIns="90791" tIns="45398" rIns="90791" bIns="45398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de-DE" b="1">
                <a:solidFill>
                  <a:schemeClr val="bg1"/>
                </a:solidFill>
                <a:latin typeface="Calibri" charset="0"/>
              </a:rPr>
              <a:t>Geospatial Network Visualization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2"/>
          <p:cNvSpPr txBox="1">
            <a:spLocks noChangeArrowheads="1"/>
          </p:cNvSpPr>
          <p:nvPr/>
        </p:nvSpPr>
        <p:spPr bwMode="auto">
          <a:xfrm>
            <a:off x="617538" y="955725"/>
            <a:ext cx="8169275" cy="830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400" dirty="0">
                <a:latin typeface="Arial" charset="0"/>
                <a:cs typeface="Arial" charset="0"/>
              </a:rPr>
              <a:t>Functional Near-Infrared Spectroscopy (</a:t>
            </a:r>
            <a:r>
              <a:rPr lang="en-US" sz="2400" dirty="0" err="1">
                <a:latin typeface="Arial" charset="0"/>
                <a:cs typeface="Arial" charset="0"/>
              </a:rPr>
              <a:t>fNIRS</a:t>
            </a:r>
            <a:r>
              <a:rPr lang="en-US" sz="2400" dirty="0">
                <a:latin typeface="Arial" charset="0"/>
                <a:cs typeface="Arial" charset="0"/>
              </a:rPr>
              <a:t>) as a Lightweight Brain Imaging Technique for Visualization </a:t>
            </a:r>
          </a:p>
        </p:txBody>
      </p:sp>
      <p:pic>
        <p:nvPicPr>
          <p:cNvPr id="13314" name="Picture 5" descr="log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1599" y="5665788"/>
            <a:ext cx="2422525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276231" y="266703"/>
            <a:ext cx="5308600" cy="66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3700" b="1" dirty="0">
                <a:latin typeface="Arial" charset="0"/>
                <a:cs typeface="Arial" charset="0"/>
              </a:rPr>
              <a:t>NEAR TO THE BRAIN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8440" y="600076"/>
            <a:ext cx="482600" cy="1323239"/>
          </a:xfrm>
          <a:prstGeom prst="rect">
            <a:avLst/>
          </a:prstGeom>
          <a:noFill/>
        </p:spPr>
        <p:txBody>
          <a:bodyPr lIns="90829" tIns="45415" rIns="90829" bIns="45415">
            <a:spAutoFit/>
          </a:bodyPr>
          <a:lstStyle/>
          <a:p>
            <a:pPr>
              <a:defRPr/>
            </a:pPr>
            <a:r>
              <a:rPr lang="en-US" sz="8000" b="1" dirty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[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3675" y="587377"/>
            <a:ext cx="482600" cy="1323239"/>
          </a:xfrm>
          <a:prstGeom prst="rect">
            <a:avLst/>
          </a:prstGeom>
          <a:noFill/>
        </p:spPr>
        <p:txBody>
          <a:bodyPr lIns="90829" tIns="45415" rIns="90829" bIns="45415">
            <a:spAutoFit/>
          </a:bodyPr>
          <a:lstStyle/>
          <a:p>
            <a:pPr>
              <a:defRPr/>
            </a:pPr>
            <a:r>
              <a:rPr lang="en-US" sz="8000" b="1" dirty="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rPr>
              <a:t>]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3381504" y="2224088"/>
            <a:ext cx="2390775" cy="2738437"/>
            <a:chOff x="2933463" y="2224505"/>
            <a:chExt cx="2391044" cy="2737892"/>
          </a:xfrm>
        </p:grpSpPr>
        <p:pic>
          <p:nvPicPr>
            <p:cNvPr id="13331" name="Picture 9" descr="head-silhouette_normal.pn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33463" y="2224505"/>
              <a:ext cx="2391044" cy="27378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Rounded Rectangle 10"/>
            <p:cNvSpPr/>
            <p:nvPr/>
          </p:nvSpPr>
          <p:spPr>
            <a:xfrm rot="20529998">
              <a:off x="4760882" y="2508610"/>
              <a:ext cx="214336" cy="504725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dirty="0"/>
            </a:p>
          </p:txBody>
        </p:sp>
      </p:grpSp>
      <p:pic>
        <p:nvPicPr>
          <p:cNvPr id="13319" name="Picture 14" descr="formBars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84889" y="2400424"/>
            <a:ext cx="2579687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Box 16"/>
          <p:cNvSpPr txBox="1">
            <a:spLocks noChangeArrowheads="1"/>
          </p:cNvSpPr>
          <p:nvPr/>
        </p:nvSpPr>
        <p:spPr bwMode="auto">
          <a:xfrm>
            <a:off x="198441" y="5151470"/>
            <a:ext cx="2095500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Evan M. Peck</a:t>
            </a:r>
          </a:p>
        </p:txBody>
      </p:sp>
      <p:sp>
        <p:nvSpPr>
          <p:cNvPr id="13321" name="TextBox 17"/>
          <p:cNvSpPr txBox="1">
            <a:spLocks noChangeArrowheads="1"/>
          </p:cNvSpPr>
          <p:nvPr/>
        </p:nvSpPr>
        <p:spPr bwMode="auto">
          <a:xfrm>
            <a:off x="192096" y="5461044"/>
            <a:ext cx="2965450" cy="39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Erin </a:t>
            </a:r>
            <a:r>
              <a:rPr lang="en-US" sz="2000" dirty="0" err="1">
                <a:latin typeface="Arial" charset="0"/>
                <a:cs typeface="Arial" charset="0"/>
              </a:rPr>
              <a:t>Treacy</a:t>
            </a:r>
            <a:r>
              <a:rPr lang="en-US" sz="2000" dirty="0">
                <a:latin typeface="Arial" charset="0"/>
                <a:cs typeface="Arial" charset="0"/>
              </a:rPr>
              <a:t> </a:t>
            </a:r>
            <a:r>
              <a:rPr lang="en-US" sz="2000" dirty="0" err="1">
                <a:latin typeface="Arial" charset="0"/>
                <a:cs typeface="Arial" charset="0"/>
              </a:rPr>
              <a:t>Solovey</a:t>
            </a:r>
            <a:endParaRPr lang="en-US" sz="2000" dirty="0">
              <a:latin typeface="Arial" charset="0"/>
              <a:cs typeface="Arial" charset="0"/>
            </a:endParaRPr>
          </a:p>
        </p:txBody>
      </p:sp>
      <p:sp>
        <p:nvSpPr>
          <p:cNvPr id="13322" name="TextBox 18"/>
          <p:cNvSpPr txBox="1">
            <a:spLocks noChangeArrowheads="1"/>
          </p:cNvSpPr>
          <p:nvPr/>
        </p:nvSpPr>
        <p:spPr bwMode="auto">
          <a:xfrm>
            <a:off x="187333" y="5781705"/>
            <a:ext cx="2965450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Robert J.K. Jacob</a:t>
            </a:r>
          </a:p>
        </p:txBody>
      </p:sp>
      <p:sp>
        <p:nvSpPr>
          <p:cNvPr id="13323" name="TextBox 19"/>
          <p:cNvSpPr txBox="1">
            <a:spLocks noChangeArrowheads="1"/>
          </p:cNvSpPr>
          <p:nvPr/>
        </p:nvSpPr>
        <p:spPr bwMode="auto">
          <a:xfrm>
            <a:off x="187333" y="6088105"/>
            <a:ext cx="2965450" cy="39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 err="1">
                <a:latin typeface="Arial" charset="0"/>
                <a:cs typeface="Arial" charset="0"/>
              </a:rPr>
              <a:t>Remco</a:t>
            </a:r>
            <a:r>
              <a:rPr lang="en-US" sz="2000" dirty="0">
                <a:latin typeface="Arial" charset="0"/>
                <a:cs typeface="Arial" charset="0"/>
              </a:rPr>
              <a:t> Chang</a:t>
            </a:r>
          </a:p>
        </p:txBody>
      </p:sp>
      <p:sp>
        <p:nvSpPr>
          <p:cNvPr id="13324" name="TextBox 20"/>
          <p:cNvSpPr txBox="1">
            <a:spLocks noChangeArrowheads="1"/>
          </p:cNvSpPr>
          <p:nvPr/>
        </p:nvSpPr>
        <p:spPr bwMode="auto">
          <a:xfrm>
            <a:off x="187333" y="6429406"/>
            <a:ext cx="2965450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Sara Su</a:t>
            </a:r>
          </a:p>
        </p:txBody>
      </p:sp>
      <p:sp>
        <p:nvSpPr>
          <p:cNvPr id="22" name="Left Brace 21"/>
          <p:cNvSpPr/>
          <p:nvPr/>
        </p:nvSpPr>
        <p:spPr>
          <a:xfrm rot="10800000">
            <a:off x="2592389" y="5256342"/>
            <a:ext cx="384175" cy="1190625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0829" tIns="45415" rIns="90829" bIns="45415" anchor="ctr"/>
          <a:lstStyle/>
          <a:p>
            <a:pPr algn="ctr">
              <a:defRPr/>
            </a:pP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326" name="TextBox 22"/>
          <p:cNvSpPr txBox="1">
            <a:spLocks noChangeArrowheads="1"/>
          </p:cNvSpPr>
          <p:nvPr/>
        </p:nvSpPr>
        <p:spPr bwMode="auto">
          <a:xfrm>
            <a:off x="3144952" y="5634069"/>
            <a:ext cx="2093911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Tufts University</a:t>
            </a:r>
          </a:p>
        </p:txBody>
      </p:sp>
      <p:sp>
        <p:nvSpPr>
          <p:cNvPr id="13327" name="TextBox 26"/>
          <p:cNvSpPr txBox="1">
            <a:spLocks noChangeArrowheads="1"/>
          </p:cNvSpPr>
          <p:nvPr/>
        </p:nvSpPr>
        <p:spPr bwMode="auto">
          <a:xfrm>
            <a:off x="3183051" y="6429406"/>
            <a:ext cx="2093911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29" tIns="45415" rIns="90829" bIns="45415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Google Inc.</a:t>
            </a:r>
          </a:p>
        </p:txBody>
      </p:sp>
      <p:sp>
        <p:nvSpPr>
          <p:cNvPr id="28" name="Left Brace 27"/>
          <p:cNvSpPr/>
          <p:nvPr/>
        </p:nvSpPr>
        <p:spPr>
          <a:xfrm rot="10800000">
            <a:off x="2584450" y="6488113"/>
            <a:ext cx="384175" cy="301625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0829" tIns="45415" rIns="90829" bIns="45415" anchor="ctr"/>
          <a:lstStyle/>
          <a:p>
            <a:pPr algn="ctr">
              <a:defRPr/>
            </a:pP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13329" name="Picture 1" descr="Screen Shot 2011-09-29 at 12.14.43 PM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2313" y="2119314"/>
            <a:ext cx="214630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2" name="Curved Connector 31"/>
          <p:cNvCxnSpPr>
            <a:cxnSpLocks noChangeShapeType="1"/>
            <a:stCxn id="11" idx="0"/>
            <a:endCxn id="0" idx="1"/>
          </p:cNvCxnSpPr>
          <p:nvPr/>
        </p:nvCxnSpPr>
        <p:spPr bwMode="auto">
          <a:xfrm rot="16200000" flipH="1" flipV="1">
            <a:off x="2468563" y="774700"/>
            <a:ext cx="1025525" cy="4518025"/>
          </a:xfrm>
          <a:prstGeom prst="curvedConnector4">
            <a:avLst>
              <a:gd name="adj1" fmla="val -61463"/>
              <a:gd name="adj2" fmla="val 105060"/>
            </a:avLst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7" y="1044576"/>
            <a:ext cx="8382000" cy="1470025"/>
          </a:xfrm>
        </p:spPr>
        <p:txBody>
          <a:bodyPr>
            <a:noAutofit/>
          </a:bodyPr>
          <a:lstStyle/>
          <a:p>
            <a:r>
              <a:rPr lang="en-US" dirty="0" smtClean="0"/>
              <a:t>‘’The waterfall history of slider evolution’’</a:t>
            </a:r>
            <a:br>
              <a:rPr lang="en-US" dirty="0" smtClean="0"/>
            </a:br>
            <a:r>
              <a:rPr lang="en-US" dirty="0" smtClean="0">
                <a:latin typeface="Agency FB" pitchFamily="34" charset="0"/>
              </a:rPr>
              <a:t>‘</a:t>
            </a:r>
            <a:r>
              <a:rPr lang="en-US" dirty="0" err="1" smtClean="0">
                <a:solidFill>
                  <a:schemeClr val="accent2"/>
                </a:solidFill>
                <a:latin typeface="Agency FB" pitchFamily="34" charset="0"/>
              </a:rPr>
              <a:t>ENH</a:t>
            </a:r>
            <a:r>
              <a:rPr lang="en-US" dirty="0" err="1" smtClean="0">
                <a:latin typeface="Agency FB" pitchFamily="34" charset="0"/>
              </a:rPr>
              <a:t>’anced-</a:t>
            </a:r>
            <a:r>
              <a:rPr lang="en-US" dirty="0" err="1" smtClean="0">
                <a:solidFill>
                  <a:schemeClr val="accent2"/>
                </a:solidFill>
                <a:latin typeface="Agency FB" pitchFamily="34" charset="0"/>
              </a:rPr>
              <a:t>MuLT</a:t>
            </a:r>
            <a:r>
              <a:rPr lang="en-US" dirty="0" smtClean="0">
                <a:latin typeface="Agency FB" pitchFamily="34" charset="0"/>
              </a:rPr>
              <a:t> Safety Slider</a:t>
            </a:r>
            <a:endParaRPr lang="en-US" dirty="0">
              <a:latin typeface="Agency FB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5715114"/>
            <a:ext cx="6934200" cy="685801"/>
          </a:xfrm>
        </p:spPr>
        <p:txBody>
          <a:bodyPr>
            <a:noAutofit/>
          </a:bodyPr>
          <a:lstStyle/>
          <a:p>
            <a:pPr algn="l"/>
            <a:r>
              <a:rPr lang="en-US" sz="2000" b="1" dirty="0" err="1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Yasmin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 AL-</a:t>
            </a:r>
            <a:r>
              <a:rPr lang="en-US" sz="2000" b="1" dirty="0" err="1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Zokari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, Daniel Schneider, </a:t>
            </a:r>
            <a:r>
              <a:rPr lang="en-US" sz="2000" b="1" u="sng" dirty="0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Dirk</a:t>
            </a:r>
            <a:r>
              <a:rPr lang="en-US" sz="2000" b="1" u="sng" dirty="0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 </a:t>
            </a:r>
            <a:r>
              <a:rPr lang="en-US" sz="2000" b="1" u="sng" dirty="0" err="1" smtClean="0">
                <a:solidFill>
                  <a:schemeClr val="tx1"/>
                </a:solidFill>
                <a:latin typeface="Andalus" pitchFamily="18" charset="-78"/>
                <a:cs typeface="Andalus" pitchFamily="18" charset="-78"/>
              </a:rPr>
              <a:t>Zeckzer</a:t>
            </a: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  <a:latin typeface="Andalus" pitchFamily="18" charset="-78"/>
                <a:cs typeface="Andalus" pitchFamily="18" charset="-78"/>
              </a:rPr>
              <a:t>, Hans Hagen</a:t>
            </a:r>
            <a:endParaRPr lang="en-US" sz="2000" b="1" dirty="0">
              <a:solidFill>
                <a:schemeClr val="bg1">
                  <a:lumMod val="50000"/>
                </a:schemeClr>
              </a:solidFill>
              <a:latin typeface="Andalus" pitchFamily="18" charset="-78"/>
              <a:cs typeface="Andalus" pitchFamily="18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1"/>
            <a:ext cx="2057400" cy="504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55661179"/>
      </p:ext>
    </p:extLst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230" y="828802"/>
            <a:ext cx="4369200" cy="1299866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93098" y="2580002"/>
            <a:ext cx="4374702" cy="504244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27" y="4593711"/>
            <a:ext cx="4374701" cy="609596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316" y="5957173"/>
            <a:ext cx="4373830" cy="672339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93098" y="3559234"/>
            <a:ext cx="4374702" cy="572841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U-Turn Arrow 13"/>
          <p:cNvSpPr/>
          <p:nvPr/>
        </p:nvSpPr>
        <p:spPr>
          <a:xfrm>
            <a:off x="3517248" y="156607"/>
            <a:ext cx="1418740" cy="672197"/>
          </a:xfrm>
          <a:prstGeom prst="uturnArrow">
            <a:avLst>
              <a:gd name="adj1" fmla="val 10845"/>
              <a:gd name="adj2" fmla="val 13950"/>
              <a:gd name="adj3" fmla="val 24174"/>
              <a:gd name="adj4" fmla="val 38380"/>
              <a:gd name="adj5" fmla="val 1000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15" tIns="45408" rIns="90815" bIns="45408"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4764504" y="2188264"/>
            <a:ext cx="140368" cy="33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15" tIns="45408" rIns="90815" bIns="45408"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4764504" y="3155645"/>
            <a:ext cx="140368" cy="33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15" tIns="45408" rIns="90815" bIns="45408"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4764504" y="4196794"/>
            <a:ext cx="140368" cy="33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15" tIns="45408" rIns="90815" bIns="45408"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4764504" y="5258834"/>
            <a:ext cx="140368" cy="3321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815" tIns="45408" rIns="90815" bIns="45408" rtlCol="0" anchor="ctr"/>
          <a:lstStyle/>
          <a:p>
            <a:pPr algn="ctr"/>
            <a:endParaRPr lang="en-US"/>
          </a:p>
        </p:txBody>
      </p:sp>
      <p:grpSp>
        <p:nvGrpSpPr>
          <p:cNvPr id="2" name="Group 22"/>
          <p:cNvGrpSpPr/>
          <p:nvPr/>
        </p:nvGrpSpPr>
        <p:grpSpPr>
          <a:xfrm>
            <a:off x="152405" y="461406"/>
            <a:ext cx="4397373" cy="2049542"/>
            <a:chOff x="152400" y="701674"/>
            <a:chExt cx="4397374" cy="204954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2400" y="1175136"/>
              <a:ext cx="4397374" cy="539359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2400" y="701674"/>
              <a:ext cx="4397374" cy="564117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2400" y="1690743"/>
              <a:ext cx="4397374" cy="554606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b="-10"/>
            <a:stretch/>
          </p:blipFill>
          <p:spPr bwMode="auto">
            <a:xfrm>
              <a:off x="152400" y="2173547"/>
              <a:ext cx="4397374" cy="577669"/>
            </a:xfrm>
            <a:prstGeom prst="rect">
              <a:avLst/>
            </a:prstGeom>
            <a:noFill/>
            <a:ln w="12700" cap="flat" cmpd="sng">
              <a:noFill/>
              <a:prstDash val="solid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4" name="TextBox 23"/>
          <p:cNvSpPr txBox="1"/>
          <p:nvPr/>
        </p:nvSpPr>
        <p:spPr>
          <a:xfrm>
            <a:off x="304801" y="152468"/>
            <a:ext cx="1905000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1- Standard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81603" y="500463"/>
            <a:ext cx="1905000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- Dual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181732" y="2266314"/>
            <a:ext cx="2386161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3-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MultiThumb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81727" y="3250468"/>
            <a:ext cx="3426623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4-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MultiLevelThumb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(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MuLT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81714" y="4288861"/>
            <a:ext cx="2847473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- External Histogram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MuLT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05266" y="5557435"/>
            <a:ext cx="5309936" cy="373343"/>
          </a:xfrm>
          <a:prstGeom prst="rect">
            <a:avLst/>
          </a:prstGeom>
          <a:noFill/>
        </p:spPr>
        <p:txBody>
          <a:bodyPr wrap="square" lIns="90815" tIns="45408" rIns="90815" bIns="45408" rtlCol="0">
            <a:spAutoFit/>
          </a:bodyPr>
          <a:lstStyle/>
          <a:p>
            <a:pPr algn="ctr"/>
            <a:r>
              <a:rPr lang="en-US" dirty="0" smtClean="0"/>
              <a:t>6- </a:t>
            </a:r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en-US" dirty="0" smtClean="0"/>
              <a:t>xternal </a:t>
            </a:r>
            <a:r>
              <a:rPr lang="en-US" dirty="0" smtClean="0">
                <a:solidFill>
                  <a:srgbClr val="FF0000"/>
                </a:solidFill>
              </a:rPr>
              <a:t>N</a:t>
            </a:r>
            <a:r>
              <a:rPr lang="en-US" dirty="0" smtClean="0"/>
              <a:t>umbered </a:t>
            </a:r>
            <a:r>
              <a:rPr lang="en-US" dirty="0" smtClean="0">
                <a:solidFill>
                  <a:srgbClr val="FF0000"/>
                </a:solidFill>
              </a:rPr>
              <a:t>H</a:t>
            </a:r>
            <a:r>
              <a:rPr lang="en-US" dirty="0" smtClean="0"/>
              <a:t>istogram: “(</a:t>
            </a:r>
            <a:r>
              <a:rPr lang="en-US" dirty="0" smtClean="0">
                <a:solidFill>
                  <a:srgbClr val="FF0000"/>
                </a:solidFill>
              </a:rPr>
              <a:t>ENH</a:t>
            </a:r>
            <a:r>
              <a:rPr lang="en-US" dirty="0" smtClean="0"/>
              <a:t>)</a:t>
            </a:r>
            <a:r>
              <a:rPr lang="en-US" dirty="0" err="1" smtClean="0"/>
              <a:t>anced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FF0000"/>
                </a:solidFill>
              </a:rPr>
              <a:t>MuLT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272" r="3902"/>
          <a:stretch/>
        </p:blipFill>
        <p:spPr bwMode="auto">
          <a:xfrm>
            <a:off x="297372" y="2645180"/>
            <a:ext cx="2750634" cy="2706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1920293"/>
      </p:ext>
    </p:extLst>
  </p:cSld>
  <p:clrMapOvr>
    <a:masterClrMapping/>
  </p:clrMapOvr>
  <p:transition spd="med" advTm="27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/>
          <p:nvPr/>
        </p:nvGrpSpPr>
        <p:grpSpPr>
          <a:xfrm>
            <a:off x="719591" y="2509594"/>
            <a:ext cx="6215090" cy="3959567"/>
            <a:chOff x="993057" y="2740336"/>
            <a:chExt cx="5645741" cy="3596841"/>
          </a:xfrm>
        </p:grpSpPr>
        <p:sp>
          <p:nvSpPr>
            <p:cNvPr id="18" name="Curved Right Arrow 17"/>
            <p:cNvSpPr/>
            <p:nvPr/>
          </p:nvSpPr>
          <p:spPr>
            <a:xfrm>
              <a:off x="993057" y="2740336"/>
              <a:ext cx="1372116" cy="2759431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15" name="Picture 14" descr="Screen Shot 2011-09-29 at 1.06.45 PM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5173" y="4430369"/>
              <a:ext cx="4273625" cy="1906808"/>
            </a:xfrm>
            <a:prstGeom prst="rect">
              <a:avLst/>
            </a:prstGeom>
            <a:effectLst>
              <a:outerShdw blurRad="127000" dist="38100" dir="5400000">
                <a:srgbClr val="000000">
                  <a:alpha val="43000"/>
                </a:srgbClr>
              </a:outerShdw>
            </a:effectLst>
          </p:spPr>
        </p:pic>
      </p:grpSp>
      <p:grpSp>
        <p:nvGrpSpPr>
          <p:cNvPr id="3" name="Group 6"/>
          <p:cNvGrpSpPr/>
          <p:nvPr/>
        </p:nvGrpSpPr>
        <p:grpSpPr>
          <a:xfrm flipH="1">
            <a:off x="1941637" y="1108463"/>
            <a:ext cx="4927669" cy="2810558"/>
            <a:chOff x="1059888" y="1511123"/>
            <a:chExt cx="7192708" cy="4102452"/>
          </a:xfrm>
        </p:grpSpPr>
        <p:sp>
          <p:nvSpPr>
            <p:cNvPr id="4" name="Rounded Rectangle 3"/>
            <p:cNvSpPr/>
            <p:nvPr/>
          </p:nvSpPr>
          <p:spPr>
            <a:xfrm>
              <a:off x="1059888" y="1872685"/>
              <a:ext cx="6977493" cy="3726827"/>
            </a:xfrm>
            <a:prstGeom prst="roundRect">
              <a:avLst/>
            </a:prstGeom>
            <a:gradFill>
              <a:gsLst>
                <a:gs pos="0">
                  <a:srgbClr val="1A2D45"/>
                </a:gs>
                <a:gs pos="100000">
                  <a:srgbClr val="2B4E78"/>
                </a:gs>
              </a:gsLst>
            </a:gra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86330" y="3364504"/>
              <a:ext cx="2762553" cy="2244277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1745" y="1511123"/>
              <a:ext cx="3150851" cy="4102452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356553" y="174179"/>
            <a:ext cx="6946388" cy="522901"/>
          </a:xfrm>
          <a:prstGeom prst="rect">
            <a:avLst/>
          </a:prstGeom>
          <a:noFill/>
        </p:spPr>
        <p:txBody>
          <a:bodyPr wrap="none" lIns="90810" tIns="45405" rIns="90810" bIns="45405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Gill Sans"/>
                <a:cs typeface="Gill Sans"/>
              </a:rPr>
              <a:t>Visualization of Exploratory Video Analysis</a:t>
            </a:r>
          </a:p>
        </p:txBody>
      </p:sp>
      <p:pic>
        <p:nvPicPr>
          <p:cNvPr id="9" name="Picture 8" descr="bluestlogo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7789" y="114302"/>
            <a:ext cx="1148758" cy="112970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93696" y="697397"/>
            <a:ext cx="6919639" cy="373339"/>
          </a:xfrm>
          <a:prstGeom prst="rect">
            <a:avLst/>
          </a:prstGeom>
        </p:spPr>
        <p:txBody>
          <a:bodyPr wrap="none" lIns="90810" tIns="45405" rIns="90810" bIns="45405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Gill Sans"/>
                <a:cs typeface="Gill Sans"/>
              </a:rPr>
              <a:t>Adam Fouse and Jim Hollan • University of California, San Diego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Gill Sans"/>
              <a:cs typeface="Gill Sans"/>
            </a:endParaRPr>
          </a:p>
        </p:txBody>
      </p:sp>
    </p:spTree>
  </p:cSld>
  <p:clrMapOvr>
    <a:masterClrMapping/>
  </p:clrMapOvr>
  <p:transition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356552" y="174178"/>
            <a:ext cx="6946398" cy="522905"/>
          </a:xfrm>
          <a:prstGeom prst="rect">
            <a:avLst/>
          </a:prstGeom>
          <a:noFill/>
        </p:spPr>
        <p:txBody>
          <a:bodyPr wrap="none" lIns="90819" tIns="45410" rIns="90819" bIns="45410" rtlCol="0">
            <a:spAutoFit/>
          </a:bodyPr>
          <a:lstStyle/>
          <a:p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Gill Sans"/>
                <a:cs typeface="Gill Sans"/>
              </a:rPr>
              <a:t>Visualization of Exploratory Video Analysis</a:t>
            </a:r>
          </a:p>
        </p:txBody>
      </p:sp>
      <p:pic>
        <p:nvPicPr>
          <p:cNvPr id="9" name="Picture 8" descr="bluest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7789" y="114302"/>
            <a:ext cx="1148758" cy="1129705"/>
          </a:xfrm>
          <a:prstGeom prst="rect">
            <a:avLst/>
          </a:prstGeom>
        </p:spPr>
      </p:pic>
      <p:pic>
        <p:nvPicPr>
          <p:cNvPr id="4" name="infoviz fastforward-2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6548" y="1714500"/>
            <a:ext cx="6858000" cy="51435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393757" y="697396"/>
            <a:ext cx="6919649" cy="373343"/>
          </a:xfrm>
          <a:prstGeom prst="rect">
            <a:avLst/>
          </a:prstGeom>
        </p:spPr>
        <p:txBody>
          <a:bodyPr wrap="none" lIns="90819" tIns="45410" rIns="90819" bIns="45410">
            <a:spAutoFit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Gill Sans"/>
                <a:cs typeface="Gill Sans"/>
              </a:rPr>
              <a:t>Adam Fouse and Jim Hollan • University of California, San Diego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Gill Sans"/>
              <a:cs typeface="Gill San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356549" y="4821846"/>
            <a:ext cx="6332032" cy="1269911"/>
          </a:xfrm>
          <a:prstGeom prst="roundRect">
            <a:avLst/>
          </a:prstGeom>
          <a:noFill/>
          <a:ln w="762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114300" dist="22987" dir="5400000" rotWithShape="0">
              <a:srgbClr val="000000">
                <a:alpha val="7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819" tIns="45410" rIns="90819" bIns="45410"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18" y="118"/>
            <a:ext cx="8229601" cy="808039"/>
          </a:xfrm>
        </p:spPr>
        <p:txBody>
          <a:bodyPr>
            <a:normAutofit/>
          </a:bodyPr>
          <a:lstStyle/>
          <a:p>
            <a:r>
              <a:rPr lang="da-DK" sz="3700" dirty="0" smtClean="0"/>
              <a:t>uVis: A Formula-Based Visualization Tool</a:t>
            </a:r>
            <a:endParaRPr lang="en-US" sz="3700" dirty="0"/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21559784" y="28712388"/>
            <a:ext cx="10405234" cy="4805010"/>
          </a:xfrm>
          <a:prstGeom prst="rect">
            <a:avLst/>
          </a:prstGeom>
          <a:noFill/>
          <a:ln w="25400" cap="rnd" cmpd="thickThin" algn="ctr">
            <a:noFill/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3270" tIns="93270" rIns="93270" bIns="93270" rtlCol="0" anchor="ctr" anchorCtr="0">
            <a:spAutoFit/>
          </a:bodyPr>
          <a:lstStyle/>
          <a:p>
            <a:pPr>
              <a:defRPr/>
            </a:pPr>
            <a:endParaRPr lang="da-DK" sz="6000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endParaRPr lang="da-DK" sz="6000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endParaRPr lang="da-DK" sz="6000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endParaRPr lang="da-DK" sz="6000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defRPr/>
            </a:pPr>
            <a:endParaRPr lang="da-DK" sz="6000" u="sng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/>
        </p:nvGraphicFramePr>
        <p:xfrm>
          <a:off x="685800" y="3383084"/>
          <a:ext cx="8077200" cy="30263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8955"/>
                <a:gridCol w="2729774"/>
                <a:gridCol w="2208471"/>
              </a:tblGrid>
              <a:tr h="990803">
                <a:tc>
                  <a:txBody>
                    <a:bodyPr/>
                    <a:lstStyle/>
                    <a:p>
                      <a:endParaRPr lang="da-DK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Simple </a:t>
                      </a:r>
                    </a:p>
                    <a:p>
                      <a:pPr algn="ctr"/>
                      <a:r>
                        <a:rPr lang="en-US" sz="2000" b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Visualizations</a:t>
                      </a:r>
                      <a:endParaRPr lang="da-DK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Advanced Visualizations</a:t>
                      </a:r>
                      <a:endParaRPr lang="da-DK" sz="2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10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2000" b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Programmers</a:t>
                      </a:r>
                      <a:endParaRPr lang="da-DK" sz="2000" b="1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algn="r"/>
                      <a:r>
                        <a:rPr 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e.g.</a:t>
                      </a:r>
                      <a:r>
                        <a:rPr lang="en-US" sz="20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Google Vis API</a:t>
                      </a:r>
                      <a:endParaRPr lang="en-US" sz="2000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e.g. </a:t>
                      </a:r>
                      <a:r>
                        <a:rPr lang="en-US" sz="2000" dirty="0" err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Protovis</a:t>
                      </a:r>
                      <a:endParaRPr lang="en-US" sz="20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010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sz="2000" b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Non-programmers *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e.g. MS Excel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a-DK" sz="20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3453">
                <a:tc gridSpan="3"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da-DK" sz="1800" b="1" kern="120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*Users </a:t>
                      </a:r>
                      <a:r>
                        <a:rPr lang="da-DK" sz="1800" b="1" kern="12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with advanced spreadsheet-like and </a:t>
                      </a:r>
                      <a:r>
                        <a:rPr lang="da-DK" sz="1800" b="1" kern="1200" baseline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basic relational </a:t>
                      </a:r>
                      <a:r>
                        <a:rPr lang="da-DK" sz="1800" b="1" kern="120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database knowledge.</a:t>
                      </a:r>
                      <a:endParaRPr lang="en-US" sz="1800" b="1" kern="12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aseline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da-DK" sz="200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06865" y="4257681"/>
            <a:ext cx="941335" cy="95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705600" y="5105402"/>
            <a:ext cx="661932" cy="622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4"/>
          <p:cNvGrpSpPr/>
          <p:nvPr/>
        </p:nvGrpSpPr>
        <p:grpSpPr>
          <a:xfrm>
            <a:off x="1828927" y="2118010"/>
            <a:ext cx="7010399" cy="1006190"/>
            <a:chOff x="937392" y="5028328"/>
            <a:chExt cx="5294360" cy="1002536"/>
          </a:xfrm>
        </p:grpSpPr>
        <p:sp>
          <p:nvSpPr>
            <p:cNvPr id="26" name="Rounded Rectangular Callout 25"/>
            <p:cNvSpPr/>
            <p:nvPr/>
          </p:nvSpPr>
          <p:spPr>
            <a:xfrm>
              <a:off x="937392" y="5069138"/>
              <a:ext cx="2396358" cy="961726"/>
            </a:xfrm>
            <a:prstGeom prst="wedgeRoundRectCallout">
              <a:avLst>
                <a:gd name="adj1" fmla="val 40475"/>
                <a:gd name="adj2" fmla="val 100337"/>
                <a:gd name="adj3" fmla="val 16667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ounded Rectangular Callout 26"/>
            <p:cNvSpPr/>
            <p:nvPr/>
          </p:nvSpPr>
          <p:spPr>
            <a:xfrm>
              <a:off x="3835394" y="5069138"/>
              <a:ext cx="2396358" cy="961726"/>
            </a:xfrm>
            <a:prstGeom prst="wedgeRoundRectCallout">
              <a:avLst>
                <a:gd name="adj1" fmla="val 17983"/>
                <a:gd name="adj2" fmla="val 90537"/>
                <a:gd name="adj3" fmla="val 16667"/>
              </a:avLst>
            </a:prstGeom>
            <a:ln>
              <a:solidFill>
                <a:schemeClr val="tx2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35115" y="5275978"/>
              <a:ext cx="941335" cy="707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9202" y="5250360"/>
              <a:ext cx="951967" cy="762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76745" y="5329290"/>
              <a:ext cx="919105" cy="626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TextBox 30"/>
            <p:cNvSpPr txBox="1"/>
            <p:nvPr/>
          </p:nvSpPr>
          <p:spPr>
            <a:xfrm>
              <a:off x="972879" y="5028328"/>
              <a:ext cx="2238375" cy="33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600" b="1" dirty="0"/>
                <a:t>Bar chart                 Pie chart</a:t>
              </a:r>
              <a:endParaRPr lang="en-US" sz="16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919595" y="5069138"/>
              <a:ext cx="2238375" cy="321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a-DK" sz="1500" b="1" dirty="0"/>
                <a:t>TreeMap                   LifeLines</a:t>
              </a:r>
              <a:endParaRPr lang="en-US" sz="1500" b="1" dirty="0"/>
            </a:p>
          </p:txBody>
        </p:sp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149538" y="5308879"/>
              <a:ext cx="923612" cy="655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602466" y="4225784"/>
            <a:ext cx="941335" cy="95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706865" y="4943482"/>
            <a:ext cx="941335" cy="95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457251" y="1447867"/>
            <a:ext cx="1983244" cy="661405"/>
          </a:xfrm>
          <a:prstGeom prst="rect">
            <a:avLst/>
          </a:prstGeom>
          <a:noFill/>
        </p:spPr>
        <p:txBody>
          <a:bodyPr wrap="none" lIns="90819" tIns="45410" rIns="90819" bIns="45410" rtlCol="0">
            <a:spAutoFit/>
          </a:bodyPr>
          <a:lstStyle/>
          <a:p>
            <a:r>
              <a:rPr lang="da-DK" sz="3700" b="1" dirty="0"/>
              <a:t>Problem:</a:t>
            </a:r>
            <a:endParaRPr lang="en-US" b="1" dirty="0"/>
          </a:p>
        </p:txBody>
      </p:sp>
      <p:sp>
        <p:nvSpPr>
          <p:cNvPr id="37" name="Text Placeholder 108"/>
          <p:cNvSpPr txBox="1">
            <a:spLocks/>
          </p:cNvSpPr>
          <p:nvPr/>
        </p:nvSpPr>
        <p:spPr>
          <a:xfrm>
            <a:off x="990615" y="609603"/>
            <a:ext cx="7238998" cy="732508"/>
          </a:xfrm>
          <a:prstGeom prst="rect">
            <a:avLst/>
          </a:prstGeom>
        </p:spPr>
        <p:txBody>
          <a:bodyPr wrap="square" lIns="90819" tIns="45410" rIns="90819" bIns="45410">
            <a:spAutoFit/>
          </a:bodyPr>
          <a:lstStyle/>
          <a:p>
            <a:pPr marL="340627" indent="-340627">
              <a:spcBef>
                <a:spcPct val="20000"/>
              </a:spcBef>
              <a:defRPr/>
            </a:pPr>
            <a:r>
              <a:rPr lang="da-DK" sz="2000" dirty="0">
                <a:solidFill>
                  <a:schemeClr val="bg1">
                    <a:lumMod val="50000"/>
                  </a:schemeClr>
                </a:solidFill>
              </a:rPr>
              <a:t>Kostas Pantazos, Shangjin Xu, Mohammad A. Kuhail, Soren Lauesen</a:t>
            </a:r>
          </a:p>
          <a:p>
            <a:pPr marL="340627" indent="-340627" algn="ctr">
              <a:spcBef>
                <a:spcPct val="20000"/>
              </a:spcBef>
              <a:defRPr/>
            </a:pPr>
            <a:r>
              <a:rPr lang="da-DK" dirty="0" smtClean="0">
                <a:solidFill>
                  <a:schemeClr val="bg1">
                    <a:lumMod val="65000"/>
                  </a:schemeClr>
                </a:solidFill>
              </a:rPr>
              <a:t>IT University of Copenhagen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3403" y="990605"/>
            <a:ext cx="8305799" cy="1087487"/>
          </a:xfrm>
          <a:prstGeom prst="rect">
            <a:avLst/>
          </a:prstGeom>
          <a:noFill/>
        </p:spPr>
        <p:txBody>
          <a:bodyPr wrap="square" lIns="90829" tIns="45415" rIns="90829" bIns="45415" rtlCol="0">
            <a:spAutoFit/>
          </a:bodyPr>
          <a:lstStyle/>
          <a:p>
            <a:r>
              <a:rPr lang="da-DK" sz="3200" dirty="0"/>
              <a:t>uVis - A formula-based visualization tool for relational data.</a:t>
            </a:r>
            <a:endParaRPr lang="en-US" sz="3200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1" y="3201577"/>
            <a:ext cx="1866791" cy="121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533474" y="2133607"/>
            <a:ext cx="8229601" cy="1447800"/>
          </a:xfrm>
          <a:prstGeom prst="rect">
            <a:avLst/>
          </a:prstGeom>
        </p:spPr>
        <p:txBody>
          <a:bodyPr vert="horz" lIns="90829" tIns="45415" rIns="90829" bIns="45415" rtlCol="0">
            <a:normAutofit/>
          </a:bodyPr>
          <a:lstStyle/>
          <a:p>
            <a:pPr marL="738045" lvl="1" indent="-283908">
              <a:spcBef>
                <a:spcPct val="20000"/>
              </a:spcBef>
              <a:buFont typeface="Arial" pitchFamily="34" charset="0"/>
              <a:buChar char="–"/>
            </a:pPr>
            <a:r>
              <a:rPr lang="en-GB" sz="2800" dirty="0"/>
              <a:t>Designer can create visualizations using </a:t>
            </a:r>
            <a:r>
              <a:rPr lang="en-GB" sz="2800" b="1" dirty="0"/>
              <a:t>building blocks </a:t>
            </a:r>
            <a:r>
              <a:rPr lang="en-GB" sz="2800" dirty="0"/>
              <a:t>and specifying </a:t>
            </a:r>
            <a:r>
              <a:rPr lang="en-GB" sz="2800" b="1" dirty="0"/>
              <a:t>spreadsheet-like</a:t>
            </a:r>
            <a:r>
              <a:rPr lang="en-GB" sz="2800" dirty="0"/>
              <a:t> </a:t>
            </a:r>
            <a:r>
              <a:rPr lang="en-GB" sz="2800" b="1" dirty="0"/>
              <a:t>formulas.</a:t>
            </a:r>
            <a:endParaRPr lang="da-DK" sz="2800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533474" y="4419601"/>
            <a:ext cx="8229601" cy="762000"/>
          </a:xfrm>
          <a:prstGeom prst="rect">
            <a:avLst/>
          </a:prstGeom>
        </p:spPr>
        <p:txBody>
          <a:bodyPr vert="horz" lIns="90829" tIns="45415" rIns="90829" bIns="45415" rtlCol="0">
            <a:normAutofit/>
          </a:bodyPr>
          <a:lstStyle/>
          <a:p>
            <a:pPr marL="738045" lvl="1" indent="-283908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da-DK" sz="2800" dirty="0"/>
              <a:t>Designer uses </a:t>
            </a:r>
            <a:r>
              <a:rPr lang="da-DK" sz="2800" b="1" dirty="0"/>
              <a:t>uVis Studio </a:t>
            </a:r>
            <a:r>
              <a:rPr lang="da-DK" sz="2800" dirty="0"/>
              <a:t>to create visualizations</a:t>
            </a:r>
            <a:endParaRPr 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990603"/>
            <a:ext cx="8077200" cy="5270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524" y="990607"/>
            <a:ext cx="8193501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2" y="5105401"/>
            <a:ext cx="1905000" cy="12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Content Placeholder 2"/>
          <p:cNvSpPr txBox="1">
            <a:spLocks/>
          </p:cNvSpPr>
          <p:nvPr/>
        </p:nvSpPr>
        <p:spPr>
          <a:xfrm>
            <a:off x="838200" y="5791201"/>
            <a:ext cx="3200400" cy="762000"/>
          </a:xfrm>
          <a:prstGeom prst="rect">
            <a:avLst/>
          </a:prstGeom>
        </p:spPr>
        <p:txBody>
          <a:bodyPr vert="horz" lIns="90829" tIns="45415" rIns="90829" bIns="45415" rtlCol="0">
            <a:normAutofit/>
          </a:bodyPr>
          <a:lstStyle/>
          <a:p>
            <a:pPr marL="738045" lvl="1" indent="-283908">
              <a:spcBef>
                <a:spcPct val="20000"/>
              </a:spcBef>
              <a:defRPr/>
            </a:pPr>
            <a:r>
              <a:rPr lang="da-DK" sz="4000" b="1" u="sng" dirty="0"/>
              <a:t>Thank You!</a:t>
            </a:r>
            <a:endParaRPr lang="en-US" sz="4000" b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3124260" y="228660"/>
            <a:ext cx="3338754" cy="830688"/>
          </a:xfrm>
          <a:prstGeom prst="rect">
            <a:avLst/>
          </a:prstGeom>
          <a:noFill/>
        </p:spPr>
        <p:txBody>
          <a:bodyPr wrap="none" lIns="90829" tIns="45415" rIns="90829" bIns="45415" rtlCol="0">
            <a:spAutoFit/>
          </a:bodyPr>
          <a:lstStyle/>
          <a:p>
            <a:r>
              <a:rPr lang="da-DK" sz="4800" dirty="0"/>
              <a:t>Our Solution</a:t>
            </a:r>
            <a:endParaRPr lang="en-US" sz="48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mac-2011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2494" y="3659421"/>
            <a:ext cx="2155160" cy="1518448"/>
          </a:xfrm>
          <a:prstGeom prst="rect">
            <a:avLst/>
          </a:prstGeom>
        </p:spPr>
      </p:pic>
      <p:pic>
        <p:nvPicPr>
          <p:cNvPr id="22" name="Picture 21" descr="MC900078622.W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407" y="2840242"/>
            <a:ext cx="1406299" cy="3034138"/>
          </a:xfrm>
          <a:prstGeom prst="rect">
            <a:avLst/>
          </a:prstGeom>
        </p:spPr>
      </p:pic>
      <p:pic>
        <p:nvPicPr>
          <p:cNvPr id="24" name="Picture 23" descr="Signal_transduction_pathways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561" y="1068752"/>
            <a:ext cx="5332094" cy="469274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51403027"/>
      </p:ext>
    </p:extLst>
  </p:cSld>
  <p:clrMapOvr>
    <a:masterClrMapping/>
  </p:clrMapOvr>
  <p:transition spd="slow" advTm="1500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" y="26463"/>
            <a:ext cx="9144000" cy="147002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RuleBender: Scalable Global Views for Rule-Based Modeling</a:t>
            </a:r>
            <a:endParaRPr lang="en-US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" y="5920225"/>
            <a:ext cx="9144000" cy="80125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Adam M Smith, Wen </a:t>
            </a:r>
            <a:r>
              <a:rPr lang="en-US" sz="2400" dirty="0" err="1" smtClean="0"/>
              <a:t>Xu</a:t>
            </a:r>
            <a:r>
              <a:rPr lang="en-US" sz="2400" dirty="0" smtClean="0"/>
              <a:t>, Yao Sun, James R. Faeder, </a:t>
            </a:r>
            <a:r>
              <a:rPr lang="en-US" sz="2400" dirty="0"/>
              <a:t>G. </a:t>
            </a:r>
            <a:r>
              <a:rPr lang="en-US" sz="2400" dirty="0" err="1"/>
              <a:t>Elisabeta</a:t>
            </a:r>
            <a:r>
              <a:rPr lang="en-US" sz="2400" dirty="0"/>
              <a:t> </a:t>
            </a:r>
            <a:r>
              <a:rPr lang="en-US" sz="2400" dirty="0" smtClean="0"/>
              <a:t>Marai</a:t>
            </a:r>
          </a:p>
          <a:p>
            <a:r>
              <a:rPr lang="en-US" sz="2400" dirty="0" smtClean="0"/>
              <a:t>University of Pittsburgh</a:t>
            </a:r>
            <a:endParaRPr lang="en-US" sz="2400" dirty="0"/>
          </a:p>
        </p:txBody>
      </p:sp>
      <p:pic>
        <p:nvPicPr>
          <p:cNvPr id="4" name="Picture 3" descr="ThumsUp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356" y="3116980"/>
            <a:ext cx="1365540" cy="2563427"/>
          </a:xfrm>
          <a:prstGeom prst="rect">
            <a:avLst/>
          </a:prstGeom>
        </p:spPr>
      </p:pic>
      <p:pic>
        <p:nvPicPr>
          <p:cNvPr id="7" name="Picture 6" descr="FakeScreensho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3475" y="1034552"/>
            <a:ext cx="6745774" cy="47757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2546968"/>
      </p:ext>
    </p:extLst>
  </p:cSld>
  <p:clrMapOvr>
    <a:masterClrMapping/>
  </p:clrMapOvr>
  <p:transition spd="slow" advTm="1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tx2">
                <a:lumMod val="20000"/>
                <a:lumOff val="80000"/>
              </a:schemeClr>
            </a:gs>
            <a:gs pos="0">
              <a:schemeClr val="tx2">
                <a:lumMod val="60000"/>
                <a:lumOff val="40000"/>
              </a:schemeClr>
            </a:gs>
            <a:gs pos="100000">
              <a:schemeClr val="bg1">
                <a:lumMod val="9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4928" y="58739"/>
            <a:ext cx="7417395" cy="1138014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3200" b="1" i="1" dirty="0" err="1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ChronAtlas</a:t>
            </a:r>
            <a:r>
              <a:rPr lang="en-US" altLang="zh-CN" sz="3200" b="1" i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A Visualization for Dynamic Topic Exploration</a:t>
            </a:r>
            <a:r>
              <a:rPr lang="en-US" altLang="zh-CN" sz="3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zh-CN" sz="32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Nan Cao, Yu-</a:t>
            </a:r>
            <a:r>
              <a:rPr lang="en-US" altLang="zh-CN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</a:t>
            </a:r>
            <a:r>
              <a:rPr lang="en-US" altLang="zh-CN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Lin, David </a:t>
            </a:r>
            <a:r>
              <a:rPr lang="en-US" altLang="zh-CN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Gotz</a:t>
            </a:r>
            <a:r>
              <a:rPr lang="en-US" altLang="zh-CN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altLang="zh-CN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Jimeng</a:t>
            </a:r>
            <a:r>
              <a:rPr lang="en-US" altLang="zh-CN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Sun, </a:t>
            </a:r>
            <a:r>
              <a:rPr lang="en-US" altLang="zh-CN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Huamin</a:t>
            </a:r>
            <a:r>
              <a:rPr lang="en-US" altLang="zh-CN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000" b="1" i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</a:t>
            </a:r>
            <a:endParaRPr lang="zh-CN" altLang="en-US" sz="2400" b="1" i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5652120" y="1783477"/>
            <a:ext cx="3240360" cy="4525963"/>
          </a:xfrm>
        </p:spPr>
        <p:txBody>
          <a:bodyPr/>
          <a:lstStyle/>
          <a:p>
            <a:r>
              <a:rPr lang="en-US" altLang="zh-CN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media data are usually dynamic in nature and contains multiple information facets</a:t>
            </a:r>
            <a:endParaRPr lang="en-US" altLang="zh-CN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visualization for dynamic topic exploration over multiple information facets</a:t>
            </a:r>
          </a:p>
        </p:txBody>
      </p:sp>
      <p:pic>
        <p:nvPicPr>
          <p:cNvPr id="5" name="solarmap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5" y="1340771"/>
            <a:ext cx="5445224" cy="5445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C:\ara\vegetationVis\results\resolution3\evapotranspiration\mpi_echam5_sresa1b_evapotranspiration_Australia_198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2264" y="1902419"/>
            <a:ext cx="3145536" cy="188461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6" name="Picture 5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676406" y="2590804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286007" y="24384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4605" y="2743200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838201" y="2743200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5405" y="2590804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001" y="3505200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24000" y="3048000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1201" y="3429001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295405" y="373380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67006" y="31242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ara\Vorträge\SVM_PVV_InfoVis\TFT.t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6200" y="1600201"/>
            <a:ext cx="4368800" cy="3276599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28" name="Picture 4" descr="C:\ara\vegetationVis\results\resolution3\temperature\mpi_echam5_sresa1b_temperature_Asia_2018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18307" y="1961830"/>
            <a:ext cx="3320287" cy="1619653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29" name="Picture 5" descr="C:\ara\vegetationVis\results\resolution3\frac_grasses\ukmo_hadcm3_sresa2_frac_grasses_Diff_Europe_1969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37800" y="1876586"/>
            <a:ext cx="3320289" cy="186681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0" name="Picture 6" descr="C:\ara\vegetationVis\results\resolution3\soilwater_content\mpi_echam5_sresa1b_soilwater_content_Africa_1962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17943" y="1961827"/>
            <a:ext cx="2184400" cy="179942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1" name="Picture 7" descr="C:\ara\vegetationVis\results\resolution3\precipitation\ukmo_hadcm3_sresb1_precipitation_Europe_2042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91924" y="1915338"/>
            <a:ext cx="3280476" cy="1838882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2" name="Picture 8" descr="C:\ara\vegetationVis\results\resolution3\veg_class_changes_20\mpi_echam5_sresa2_veg_class_changes_20_Average_NorthAmerica_2098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10060" y="2075914"/>
            <a:ext cx="3145535" cy="1303150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3" name="Picture 9" descr="C:\ara\vegetationVis\results\resolution3\frac_trees\mpi_echam5_sresa1b_frac_trees_Africa_2063.gi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50232" y="1885633"/>
            <a:ext cx="2367087" cy="1949915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4" name="Picture 10" descr="C:\ara\vegetationVis\results\resolution3\carbonstocks\ncar_ccsm3_0_sresa1b_carbonstocks_Europe_2056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50782" y="1902418"/>
            <a:ext cx="3145537" cy="1768558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5" name="Picture 11" descr="C:\ara\vegetationVis\results\resolution3\ecosystem_exchange\mpi_echam5_sresa1b_ecosystem_exchange_World_2000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474471" y="1985198"/>
            <a:ext cx="3145536" cy="153108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pic>
        <p:nvPicPr>
          <p:cNvPr id="1037" name="Picture 13" descr="C:\ara\vegetationVis\results\resolution3\frac_barren\ukmo_hadcm3_sresa1b_frac_barren_Average_Asia_2079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50672" y="1905124"/>
            <a:ext cx="3145536" cy="153108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fNIRS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1" y="212736"/>
            <a:ext cx="6430963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fNIRS1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1177" y="3651372"/>
            <a:ext cx="715645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9" descr="C:\Users\Axel\Desktop\images\stitch1 Kopie.tif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1916839"/>
            <a:ext cx="9144000" cy="2880320"/>
          </a:xfrm>
          <a:prstGeom prst="rect">
            <a:avLst/>
          </a:prstGeom>
          <a:noFill/>
        </p:spPr>
      </p:pic>
      <p:pic>
        <p:nvPicPr>
          <p:cNvPr id="5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007" y="30480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6" y="31242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6802" y="3124200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7" y="32766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2806" y="32766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1605" y="41910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lub\AppData\Local\Microsoft\Windows\Temporary Internet Files\Content.IE5\GH6GDT90\MC900432625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1805" y="44958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C:\Users\malub\AppData\Local\Microsoft\Windows\Temporary Internet Files\Content.IE5\LL1OIVPH\MC900432622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5002" y="4267200"/>
            <a:ext cx="1217402" cy="1217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14407" y="4495801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C:\Users\malub\AppData\Local\Microsoft\Windows\Temporary Internet Files\Content.IE5\2WB6R19Z\MC900432623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4805" y="4343402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U:\working\talks\general\musama_logo.pn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20" y="5733257"/>
            <a:ext cx="763116" cy="763116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 descr="U:\working\talks\general\uni_logo_600dpi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28507" y="476675"/>
            <a:ext cx="892493" cy="87214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4800602" y="762060"/>
            <a:ext cx="3200400" cy="3733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0864" tIns="45432" rIns="90864" bIns="45432" rtlCol="0">
            <a:spAutoFit/>
          </a:bodyPr>
          <a:lstStyle/>
          <a:p>
            <a:r>
              <a:rPr lang="en-US" dirty="0" smtClean="0"/>
              <a:t>University of Rostock, Germany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14400" y="5943663"/>
            <a:ext cx="3200400" cy="3733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lIns="90864" tIns="45432" rIns="90864" bIns="45432" rtlCol="0">
            <a:spAutoFit/>
          </a:bodyPr>
          <a:lstStyle/>
          <a:p>
            <a:r>
              <a:rPr lang="en-US" dirty="0" smtClean="0"/>
              <a:t>Graduate School MuSAMA</a:t>
            </a:r>
            <a:endParaRPr lang="en-US" dirty="0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AstampsFf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/>
          <p:cNvSpPr>
            <a:spLocks noGrp="1"/>
          </p:cNvSpPr>
          <p:nvPr>
            <p:ph type="subTitle" idx="1"/>
          </p:nvPr>
        </p:nvSpPr>
        <p:spPr>
          <a:xfrm>
            <a:off x="1447874" y="4114911"/>
            <a:ext cx="6400801" cy="685801"/>
          </a:xfrm>
        </p:spPr>
        <p:txBody>
          <a:bodyPr/>
          <a:lstStyle/>
          <a:p>
            <a:r>
              <a:rPr lang="en-US" sz="2000" dirty="0" err="1" smtClean="0">
                <a:solidFill>
                  <a:srgbClr val="01129E"/>
                </a:solidFill>
                <a:latin typeface="Tekton Pro" pitchFamily="34" charset="0"/>
              </a:rPr>
              <a:t>Guizhen</a:t>
            </a:r>
            <a:r>
              <a:rPr lang="en-US" sz="2000" dirty="0" smtClean="0">
                <a:solidFill>
                  <a:srgbClr val="01129E"/>
                </a:solidFill>
                <a:latin typeface="Tekton Pro" pitchFamily="34" charset="0"/>
              </a:rPr>
              <a:t> Wang,</a:t>
            </a:r>
            <a:r>
              <a:rPr lang="en-US" sz="2000" i="1" dirty="0" smtClean="0">
                <a:solidFill>
                  <a:srgbClr val="01129E"/>
                </a:solidFill>
                <a:latin typeface="Tekton Pro" pitchFamily="34" charset="0"/>
              </a:rPr>
              <a:t> </a:t>
            </a:r>
            <a:r>
              <a:rPr lang="en-US" sz="2000" dirty="0" err="1" smtClean="0">
                <a:solidFill>
                  <a:srgbClr val="01129E"/>
                </a:solidFill>
                <a:latin typeface="Tekton Pro" pitchFamily="34" charset="0"/>
              </a:rPr>
              <a:t>Chaokai</a:t>
            </a:r>
            <a:r>
              <a:rPr lang="en-US" sz="2000" dirty="0" smtClean="0">
                <a:solidFill>
                  <a:srgbClr val="01129E"/>
                </a:solidFill>
                <a:latin typeface="Tekton Pro" pitchFamily="34" charset="0"/>
              </a:rPr>
              <a:t> </a:t>
            </a:r>
            <a:r>
              <a:rPr lang="en-US" sz="2000" dirty="0" err="1" smtClean="0">
                <a:solidFill>
                  <a:srgbClr val="01129E"/>
                </a:solidFill>
                <a:latin typeface="Tekton Pro" pitchFamily="34" charset="0"/>
              </a:rPr>
              <a:t>Wen</a:t>
            </a:r>
            <a:r>
              <a:rPr lang="en-US" sz="2000" dirty="0" smtClean="0">
                <a:solidFill>
                  <a:srgbClr val="01129E"/>
                </a:solidFill>
                <a:latin typeface="Tekton Pro" pitchFamily="34" charset="0"/>
              </a:rPr>
              <a:t>, </a:t>
            </a:r>
            <a:r>
              <a:rPr lang="en-US" sz="2000" dirty="0" err="1" smtClean="0">
                <a:solidFill>
                  <a:srgbClr val="01129E"/>
                </a:solidFill>
                <a:latin typeface="Tekton Pro" pitchFamily="34" charset="0"/>
              </a:rPr>
              <a:t>Binghui</a:t>
            </a:r>
            <a:r>
              <a:rPr lang="en-US" sz="2000" dirty="0" smtClean="0">
                <a:solidFill>
                  <a:srgbClr val="01129E"/>
                </a:solidFill>
                <a:latin typeface="Tekton Pro" pitchFamily="34" charset="0"/>
              </a:rPr>
              <a:t> Yan, </a:t>
            </a:r>
          </a:p>
          <a:p>
            <a:r>
              <a:rPr lang="en-US" sz="2000" dirty="0" smtClean="0">
                <a:solidFill>
                  <a:srgbClr val="01129E"/>
                </a:solidFill>
                <a:latin typeface="Tekton Pro" pitchFamily="34" charset="0"/>
              </a:rPr>
              <a:t>Jing Xia, Zhen Liu, Wei Chen</a:t>
            </a:r>
          </a:p>
        </p:txBody>
      </p:sp>
      <p:pic>
        <p:nvPicPr>
          <p:cNvPr id="2051" name="Picture 2" descr="D:\work\zju\TopicHyperGraph_Poster\untitle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0" y="6138982"/>
            <a:ext cx="642938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4722690" y="5767202"/>
            <a:ext cx="3714750" cy="654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76" tIns="45441" rIns="90876" bIns="45441">
            <a:spAutoFit/>
          </a:bodyPr>
          <a:lstStyle/>
          <a:p>
            <a:r>
              <a:rPr lang="en-US" b="1">
                <a:solidFill>
                  <a:srgbClr val="01129E"/>
                </a:solidFill>
                <a:latin typeface="Tekton Pro Cond" pitchFamily="34" charset="0"/>
                <a:ea typeface="Aharoni"/>
                <a:cs typeface="Aharoni"/>
              </a:rPr>
              <a:t>State Key Lab of CAD&amp;CG, Zhejiang University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124200"/>
            <a:ext cx="8609648" cy="399819"/>
          </a:xfrm>
          <a:prstGeom prst="rect">
            <a:avLst/>
          </a:prstGeom>
          <a:noFill/>
        </p:spPr>
        <p:txBody>
          <a:bodyPr wrap="none" lIns="90876" tIns="45441" rIns="90876" bIns="45441">
            <a:spAutoFit/>
          </a:bodyPr>
          <a:lstStyle/>
          <a:p>
            <a:r>
              <a:rPr lang="en-US" sz="2000" b="1" dirty="0">
                <a:solidFill>
                  <a:srgbClr val="604A7B"/>
                </a:solidFill>
                <a:latin typeface="Tekton Pro" pitchFamily="34" charset="0"/>
                <a:ea typeface="Adobe Fan Heiti Std B" pitchFamily="34" charset="-128"/>
                <a:cs typeface="Times New Roman" pitchFamily="16" charset="0"/>
              </a:rPr>
              <a:t>Hierarchical Visualization of Thematic Structures in Long Documents</a:t>
            </a:r>
            <a:endParaRPr lang="en-US" sz="2000" dirty="0">
              <a:solidFill>
                <a:srgbClr val="604A7B"/>
              </a:solidFill>
              <a:ea typeface="Adobe Fan Heiti Std B" pitchFamily="34" charset="-128"/>
              <a:cs typeface="Times New Roman" pitchFamily="16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09139" y="2212589"/>
            <a:ext cx="6188441" cy="922766"/>
          </a:xfrm>
          <a:prstGeom prst="rect">
            <a:avLst/>
          </a:prstGeom>
          <a:noFill/>
        </p:spPr>
        <p:txBody>
          <a:bodyPr wrap="none" lIns="90876" tIns="45441" rIns="90876" bIns="45441">
            <a:spAutoFit/>
          </a:bodyPr>
          <a:lstStyle/>
          <a:p>
            <a:pPr algn="ctr"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Topic </a:t>
            </a:r>
            <a:r>
              <a:rPr lang="en-US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hyperGraph</a:t>
            </a: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:</a:t>
            </a:r>
          </a:p>
        </p:txBody>
      </p:sp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" y="119"/>
            <a:ext cx="9142412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4" descr="D:\work\zju\TopicHyperGraph_Poster\vgtc_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0851" y="623895"/>
            <a:ext cx="5143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5" descr="D:\work\zju\TopicHyperGraph_Poster\IEEE_logo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5039" y="643049"/>
            <a:ext cx="628650" cy="28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6" descr="D:\work\zju\TopicHyperGraph_Poster\ComputerSociety_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15390" y="576265"/>
            <a:ext cx="914401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07968" y="1249366"/>
            <a:ext cx="2382838" cy="2655202"/>
            <a:chOff x="207312" y="1249591"/>
            <a:chExt cx="2383488" cy="2654774"/>
          </a:xfrm>
        </p:grpSpPr>
        <p:pic>
          <p:nvPicPr>
            <p:cNvPr id="3094" name="Picture 3" descr="D:\work\zju\TopicHyperGraph_Poster\a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07312" y="1249591"/>
              <a:ext cx="2383488" cy="2343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499492" y="3581252"/>
              <a:ext cx="1654878" cy="32311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500" dirty="0">
                  <a:solidFill>
                    <a:schemeClr val="accent4">
                      <a:lumMod val="50000"/>
                    </a:schemeClr>
                  </a:solidFill>
                </a:rPr>
                <a:t>Original Document</a:t>
              </a:r>
            </a:p>
          </p:txBody>
        </p:sp>
      </p:grpSp>
      <p:pic>
        <p:nvPicPr>
          <p:cNvPr id="6" name="Picture 14" descr="D:\work\zju\TopicHyperGraph_Poster\arrow1_up-left_lg_green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8447362">
            <a:off x="1384306" y="3825987"/>
            <a:ext cx="588964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Box 6"/>
          <p:cNvSpPr txBox="1">
            <a:spLocks noChangeArrowheads="1"/>
          </p:cNvSpPr>
          <p:nvPr/>
        </p:nvSpPr>
        <p:spPr bwMode="auto">
          <a:xfrm>
            <a:off x="302465" y="314758"/>
            <a:ext cx="8633565" cy="52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895" tIns="45448" rIns="90895" bIns="45448">
            <a:spAutoFit/>
          </a:bodyPr>
          <a:lstStyle/>
          <a:p>
            <a:r>
              <a:rPr lang="en-US" sz="2800" b="1" dirty="0">
                <a:solidFill>
                  <a:schemeClr val="tx2"/>
                </a:solidFill>
                <a:latin typeface="Tekton Pro" pitchFamily="34" charset="0"/>
              </a:rPr>
              <a:t>Thematic Structure Analysis of A Long Document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2133608" y="3990988"/>
            <a:ext cx="5103868" cy="2383886"/>
            <a:chOff x="2133600" y="3991734"/>
            <a:chExt cx="5104325" cy="2383488"/>
          </a:xfrm>
        </p:grpSpPr>
        <p:pic>
          <p:nvPicPr>
            <p:cNvPr id="3082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33600" y="4008566"/>
              <a:ext cx="4343400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83" name="Picture 2" descr="D:\work\zju\TopicHyperGraph_Poster\Untitled3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867400" y="4145998"/>
              <a:ext cx="771525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4" name="TextBox 10"/>
            <p:cNvSpPr txBox="1">
              <a:spLocks noChangeArrowheads="1"/>
            </p:cNvSpPr>
            <p:nvPr/>
          </p:nvSpPr>
          <p:spPr bwMode="auto">
            <a:xfrm>
              <a:off x="5791200" y="5747311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1</a:t>
              </a:r>
            </a:p>
          </p:txBody>
        </p:sp>
        <p:sp>
          <p:nvSpPr>
            <p:cNvPr id="3085" name="TextBox 11"/>
            <p:cNvSpPr txBox="1">
              <a:spLocks noChangeArrowheads="1"/>
            </p:cNvSpPr>
            <p:nvPr/>
          </p:nvSpPr>
          <p:spPr bwMode="auto">
            <a:xfrm>
              <a:off x="5791200" y="5594911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2</a:t>
              </a:r>
            </a:p>
          </p:txBody>
        </p:sp>
        <p:sp>
          <p:nvSpPr>
            <p:cNvPr id="3086" name="TextBox 12"/>
            <p:cNvSpPr txBox="1">
              <a:spLocks noChangeArrowheads="1"/>
            </p:cNvSpPr>
            <p:nvPr/>
          </p:nvSpPr>
          <p:spPr bwMode="auto">
            <a:xfrm>
              <a:off x="5791200" y="5409501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3</a:t>
              </a:r>
            </a:p>
          </p:txBody>
        </p:sp>
        <p:sp>
          <p:nvSpPr>
            <p:cNvPr id="3087" name="TextBox 13"/>
            <p:cNvSpPr txBox="1">
              <a:spLocks noChangeArrowheads="1"/>
            </p:cNvSpPr>
            <p:nvPr/>
          </p:nvSpPr>
          <p:spPr bwMode="auto">
            <a:xfrm>
              <a:off x="5804162" y="5257101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4</a:t>
              </a:r>
            </a:p>
          </p:txBody>
        </p:sp>
        <p:sp>
          <p:nvSpPr>
            <p:cNvPr id="3088" name="TextBox 14"/>
            <p:cNvSpPr txBox="1">
              <a:spLocks noChangeArrowheads="1"/>
            </p:cNvSpPr>
            <p:nvPr/>
          </p:nvSpPr>
          <p:spPr bwMode="auto">
            <a:xfrm>
              <a:off x="6641234" y="4050643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1</a:t>
              </a:r>
            </a:p>
          </p:txBody>
        </p:sp>
        <p:sp>
          <p:nvSpPr>
            <p:cNvPr id="3089" name="TextBox 15"/>
            <p:cNvSpPr txBox="1">
              <a:spLocks noChangeArrowheads="1"/>
            </p:cNvSpPr>
            <p:nvPr/>
          </p:nvSpPr>
          <p:spPr bwMode="auto">
            <a:xfrm>
              <a:off x="6641234" y="4265388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2</a:t>
              </a:r>
            </a:p>
          </p:txBody>
        </p:sp>
        <p:sp>
          <p:nvSpPr>
            <p:cNvPr id="3090" name="TextBox 16"/>
            <p:cNvSpPr txBox="1">
              <a:spLocks noChangeArrowheads="1"/>
            </p:cNvSpPr>
            <p:nvPr/>
          </p:nvSpPr>
          <p:spPr bwMode="auto">
            <a:xfrm>
              <a:off x="6641234" y="4477208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3</a:t>
              </a:r>
            </a:p>
          </p:txBody>
        </p:sp>
        <p:sp>
          <p:nvSpPr>
            <p:cNvPr id="3091" name="TextBox 17"/>
            <p:cNvSpPr txBox="1">
              <a:spLocks noChangeArrowheads="1"/>
            </p:cNvSpPr>
            <p:nvPr/>
          </p:nvSpPr>
          <p:spPr bwMode="auto">
            <a:xfrm>
              <a:off x="6629400" y="4691390"/>
              <a:ext cx="596691" cy="261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100" dirty="0"/>
                <a:t>Topic 4</a:t>
              </a:r>
            </a:p>
          </p:txBody>
        </p:sp>
        <p:sp>
          <p:nvSpPr>
            <p:cNvPr id="3092" name="TextBox 18"/>
            <p:cNvSpPr txBox="1">
              <a:spLocks noChangeArrowheads="1"/>
            </p:cNvSpPr>
            <p:nvPr/>
          </p:nvSpPr>
          <p:spPr bwMode="auto">
            <a:xfrm>
              <a:off x="2187646" y="3991734"/>
              <a:ext cx="1558515" cy="3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500" dirty="0"/>
                <a:t>Topic Distribution</a:t>
              </a:r>
            </a:p>
          </p:txBody>
        </p:sp>
        <p:sp>
          <p:nvSpPr>
            <p:cNvPr id="3093" name="TextBox 19"/>
            <p:cNvSpPr txBox="1">
              <a:spLocks noChangeArrowheads="1"/>
            </p:cNvSpPr>
            <p:nvPr/>
          </p:nvSpPr>
          <p:spPr bwMode="auto">
            <a:xfrm>
              <a:off x="4190999" y="6052111"/>
              <a:ext cx="2786847" cy="3231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500" dirty="0"/>
                <a:t>The thematic evolution sequence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2412117" y="2123028"/>
            <a:ext cx="4517583" cy="1464523"/>
            <a:chOff x="2921997" y="1449920"/>
            <a:chExt cx="4516146" cy="1464293"/>
          </a:xfrm>
        </p:grpSpPr>
        <p:sp>
          <p:nvSpPr>
            <p:cNvPr id="23" name="TextBox 22"/>
            <p:cNvSpPr txBox="1"/>
            <p:nvPr/>
          </p:nvSpPr>
          <p:spPr>
            <a:xfrm>
              <a:off x="2921997" y="1449920"/>
              <a:ext cx="4516146" cy="4308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2200" dirty="0">
                  <a:solidFill>
                    <a:schemeClr val="accent2">
                      <a:lumMod val="50000"/>
                    </a:schemeClr>
                  </a:solidFill>
                  <a:latin typeface="Adobe Heiti Std R" pitchFamily="34" charset="-128"/>
                  <a:ea typeface="Adobe Heiti Std R" pitchFamily="34" charset="-128"/>
                </a:rPr>
                <a:t>Complicated  Thematic Structures!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886214" y="1852551"/>
              <a:ext cx="2997752" cy="10616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4111" indent="-284111">
                <a:buClr>
                  <a:srgbClr val="632523"/>
                </a:buClr>
                <a:buFont typeface="Arial" charset="0"/>
                <a:buChar char="•"/>
              </a:pPr>
              <a:r>
                <a:rPr lang="en-US" sz="1500" dirty="0">
                  <a:solidFill>
                    <a:srgbClr val="604A7B"/>
                  </a:solidFill>
                </a:rPr>
                <a:t>Sequential Theme Evolution</a:t>
              </a:r>
            </a:p>
            <a:p>
              <a:pPr marL="284111" indent="-284111">
                <a:buClr>
                  <a:srgbClr val="632523"/>
                </a:buClr>
                <a:buFont typeface="Arial" charset="0"/>
                <a:buChar char="•"/>
              </a:pPr>
              <a:r>
                <a:rPr lang="en-US" sz="1500" dirty="0">
                  <a:solidFill>
                    <a:srgbClr val="604A7B"/>
                  </a:solidFill>
                </a:rPr>
                <a:t>Echoes of Different Themes</a:t>
              </a:r>
            </a:p>
            <a:p>
              <a:pPr marL="284111" indent="-284111">
                <a:buClr>
                  <a:srgbClr val="632523"/>
                </a:buClr>
                <a:buFont typeface="Arial" charset="0"/>
                <a:buChar char="•"/>
              </a:pPr>
              <a:r>
                <a:rPr lang="en-US" sz="1500" dirty="0">
                  <a:solidFill>
                    <a:srgbClr val="604A7B"/>
                  </a:solidFill>
                </a:rPr>
                <a:t>Diversities in Sequential Themes</a:t>
              </a:r>
            </a:p>
            <a:p>
              <a:pPr marL="284111" indent="-284111"/>
              <a:endParaRPr lang="en-US" dirty="0"/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7961" y="1069975"/>
            <a:ext cx="20478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308" y="122241"/>
            <a:ext cx="8229601" cy="715961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Our Idea!</a:t>
            </a:r>
            <a:endParaRPr lang="en-US" dirty="0">
              <a:solidFill>
                <a:schemeClr val="tx2"/>
              </a:solidFill>
              <a:latin typeface="Aharoni" pitchFamily="2" charset="-79"/>
              <a:cs typeface="Aharoni" pitchFamily="2" charset="-79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5791201" y="1229120"/>
          <a:ext cx="3962400" cy="5324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100" name="Picture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1581150"/>
            <a:ext cx="60864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3"/>
          <p:cNvSpPr txBox="1">
            <a:spLocks noChangeArrowheads="1"/>
          </p:cNvSpPr>
          <p:nvPr/>
        </p:nvSpPr>
        <p:spPr bwMode="auto">
          <a:xfrm>
            <a:off x="2667059" y="2282833"/>
            <a:ext cx="1186324" cy="32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914" tIns="45458" rIns="90914" bIns="45458">
            <a:spAutoFit/>
          </a:bodyPr>
          <a:lstStyle/>
          <a:p>
            <a:r>
              <a:rPr lang="en-US" sz="1500" dirty="0"/>
              <a:t>Normal Edge</a:t>
            </a:r>
          </a:p>
        </p:txBody>
      </p:sp>
      <p:sp>
        <p:nvSpPr>
          <p:cNvPr id="4102" name="TextBox 4"/>
          <p:cNvSpPr txBox="1">
            <a:spLocks noChangeArrowheads="1"/>
          </p:cNvSpPr>
          <p:nvPr/>
        </p:nvSpPr>
        <p:spPr bwMode="auto">
          <a:xfrm>
            <a:off x="3275064" y="3124209"/>
            <a:ext cx="1034295" cy="32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914" tIns="45458" rIns="90914" bIns="45458">
            <a:spAutoFit/>
          </a:bodyPr>
          <a:lstStyle/>
          <a:p>
            <a:r>
              <a:rPr lang="en-US" sz="1500" dirty="0" err="1"/>
              <a:t>Hyperedge</a:t>
            </a:r>
            <a:endParaRPr lang="en-US" sz="1500" dirty="0"/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4824" y="33124"/>
            <a:ext cx="3673439" cy="68248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Tm="512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3680" y="1443136"/>
            <a:ext cx="4371840" cy="374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207360" y="207382"/>
            <a:ext cx="5598720" cy="124429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81212" tIns="72427" rIns="81212" bIns="40609"/>
          <a:lstStyle/>
          <a:p>
            <a:pPr>
              <a:tabLst>
                <a:tab pos="653169" algn="l"/>
                <a:tab pos="1306269" algn="l"/>
                <a:tab pos="1959402" algn="l"/>
                <a:tab pos="2612515" algn="l"/>
                <a:tab pos="3265662" algn="l"/>
                <a:tab pos="3918802" algn="l"/>
                <a:tab pos="4571939" algn="l"/>
                <a:tab pos="5225069" algn="l"/>
              </a:tabLst>
            </a:pPr>
            <a:r>
              <a:rPr lang="en-US" sz="3700" b="1" dirty="0">
                <a:solidFill>
                  <a:srgbClr val="000000"/>
                </a:solidFill>
                <a:ea typeface="SimSun" charset="0"/>
                <a:cs typeface="SimSun" charset="0"/>
              </a:rPr>
              <a:t>Rectangular Space Filling Layouts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215785" y="5599314"/>
            <a:ext cx="3540961" cy="59622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81212" tIns="72427" rIns="81212" bIns="40609"/>
          <a:lstStyle/>
          <a:p>
            <a:pPr>
              <a:tabLst>
                <a:tab pos="653169" algn="l"/>
                <a:tab pos="1306269" algn="l"/>
                <a:tab pos="1959402" algn="l"/>
                <a:tab pos="2612515" algn="l"/>
                <a:tab pos="3265662" algn="l"/>
              </a:tabLst>
            </a:pPr>
            <a:r>
              <a:rPr lang="en-US" sz="3700" b="1" dirty="0">
                <a:solidFill>
                  <a:srgbClr val="000000"/>
                </a:solidFill>
                <a:ea typeface="SimSun" charset="0"/>
                <a:cs typeface="SimSun" charset="0"/>
              </a:rPr>
              <a:t>Spiral Phrasing</a:t>
            </a:r>
          </a:p>
        </p:txBody>
      </p:sp>
    </p:spTree>
  </p:cSld>
  <p:clrMapOvr>
    <a:masterClrMapping/>
  </p:clrMapOvr>
  <p:transition spd="med" advTm="1024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" y="2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med" advTm="15360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</a:rPr>
              <a:t>MDS-Tree and MDS-Matrix for High Dimensional Data Visualization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sz="1800" dirty="0" err="1" smtClean="0">
                <a:solidFill>
                  <a:schemeClr val="bg1"/>
                </a:solidFill>
              </a:rPr>
              <a:t>Xiaoru</a:t>
            </a:r>
            <a:r>
              <a:rPr lang="en-US" altLang="zh-CN" sz="1800" dirty="0" smtClean="0">
                <a:solidFill>
                  <a:schemeClr val="bg1"/>
                </a:solidFill>
              </a:rPr>
              <a:t> Yuan, </a:t>
            </a:r>
            <a:r>
              <a:rPr lang="en-US" altLang="zh-CN" sz="1800" b="1" dirty="0" err="1" smtClean="0">
                <a:solidFill>
                  <a:schemeClr val="bg1"/>
                </a:solidFill>
              </a:rPr>
              <a:t>Zuchao</a:t>
            </a:r>
            <a:r>
              <a:rPr lang="en-US" altLang="zh-CN" sz="1800" b="1" dirty="0" smtClean="0">
                <a:solidFill>
                  <a:schemeClr val="bg1"/>
                </a:solidFill>
              </a:rPr>
              <a:t> Wang</a:t>
            </a:r>
            <a:r>
              <a:rPr lang="en-US" altLang="zh-CN" sz="1800" dirty="0" smtClean="0">
                <a:solidFill>
                  <a:schemeClr val="bg1"/>
                </a:solidFill>
              </a:rPr>
              <a:t>, Cong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Guo</a:t>
            </a:r>
            <a:r>
              <a:rPr lang="en-US" altLang="zh-CN" sz="1800" dirty="0" smtClean="0">
                <a:solidFill>
                  <a:schemeClr val="bg1"/>
                </a:solidFill>
              </a:rPr>
              <a:t> @ Peking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Content Placeholder 12" descr="matrix_natur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028" r="9085"/>
          <a:stretch>
            <a:fillRect/>
          </a:stretch>
        </p:blipFill>
        <p:spPr>
          <a:xfrm>
            <a:off x="5143504" y="1714488"/>
            <a:ext cx="3622122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F:\zuchao.wang's data\05-research\05-09-hd\poster_presentation\tree_nature.jpg"/>
          <p:cNvPicPr>
            <a:picLocks noChangeAspect="1" noChangeArrowheads="1"/>
          </p:cNvPicPr>
          <p:nvPr/>
        </p:nvPicPr>
        <p:blipFill>
          <a:blip r:embed="rId4" cstate="print"/>
          <a:srcRect l="1890" r="2835"/>
          <a:stretch>
            <a:fillRect/>
          </a:stretch>
        </p:blipFill>
        <p:spPr bwMode="auto">
          <a:xfrm>
            <a:off x="357158" y="1723432"/>
            <a:ext cx="4500594" cy="3546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714481" y="5623970"/>
            <a:ext cx="1714512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66" tIns="45484" rIns="90966" bIns="45484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Tree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143637" y="5643678"/>
            <a:ext cx="1714512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66" tIns="45484" rIns="90966" bIns="45484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Matrix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en-US" altLang="zh-CN" sz="2200" b="1" dirty="0" smtClean="0">
                <a:solidFill>
                  <a:schemeClr val="bg1"/>
                </a:solidFill>
              </a:rPr>
              <a:t>MDS-Tree and MDS-Matrix for High Dimensional Data Visualization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sz="1800" dirty="0" err="1" smtClean="0">
                <a:solidFill>
                  <a:schemeClr val="bg1"/>
                </a:solidFill>
              </a:rPr>
              <a:t>Xiaoru</a:t>
            </a:r>
            <a:r>
              <a:rPr lang="en-US" altLang="zh-CN" sz="1800" dirty="0" smtClean="0">
                <a:solidFill>
                  <a:schemeClr val="bg1"/>
                </a:solidFill>
              </a:rPr>
              <a:t> Yuan, </a:t>
            </a:r>
            <a:r>
              <a:rPr lang="en-US" altLang="zh-CN" sz="1800" b="1" dirty="0" err="1" smtClean="0">
                <a:solidFill>
                  <a:schemeClr val="bg1"/>
                </a:solidFill>
              </a:rPr>
              <a:t>Zuchao</a:t>
            </a:r>
            <a:r>
              <a:rPr lang="en-US" altLang="zh-CN" sz="1800" b="1" dirty="0" smtClean="0">
                <a:solidFill>
                  <a:schemeClr val="bg1"/>
                </a:solidFill>
              </a:rPr>
              <a:t> Wang</a:t>
            </a:r>
            <a:r>
              <a:rPr lang="en-US" altLang="zh-CN" sz="1800" dirty="0" smtClean="0">
                <a:solidFill>
                  <a:schemeClr val="bg1"/>
                </a:solidFill>
              </a:rPr>
              <a:t>, Cong </a:t>
            </a:r>
            <a:r>
              <a:rPr lang="en-US" altLang="zh-CN" sz="1800" dirty="0" err="1" smtClean="0">
                <a:solidFill>
                  <a:schemeClr val="bg1"/>
                </a:solidFill>
              </a:rPr>
              <a:t>Guo</a:t>
            </a:r>
            <a:r>
              <a:rPr lang="en-US" altLang="zh-CN" sz="1800" dirty="0" smtClean="0">
                <a:solidFill>
                  <a:schemeClr val="bg1"/>
                </a:solidFill>
              </a:rPr>
              <a:t> @ Peking University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3" name="Content Placeholder 12" descr="matrix_natur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3028" r="9085"/>
          <a:stretch>
            <a:fillRect/>
          </a:stretch>
        </p:blipFill>
        <p:spPr>
          <a:xfrm>
            <a:off x="5143504" y="1714488"/>
            <a:ext cx="3622122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F:\zuchao.wang's data\05-research\05-09-hd\poster_presentation\tree_nature.jpg"/>
          <p:cNvPicPr>
            <a:picLocks noChangeAspect="1" noChangeArrowheads="1"/>
          </p:cNvPicPr>
          <p:nvPr/>
        </p:nvPicPr>
        <p:blipFill>
          <a:blip r:embed="rId4" cstate="print"/>
          <a:srcRect l="1890" r="2835"/>
          <a:stretch>
            <a:fillRect/>
          </a:stretch>
        </p:blipFill>
        <p:spPr bwMode="auto">
          <a:xfrm>
            <a:off x="357158" y="1723432"/>
            <a:ext cx="4500594" cy="3546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Rounded Rectangle 13"/>
          <p:cNvSpPr/>
          <p:nvPr/>
        </p:nvSpPr>
        <p:spPr>
          <a:xfrm>
            <a:off x="1714481" y="5623968"/>
            <a:ext cx="1714512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6" tIns="45488" rIns="90976" bIns="45488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Tree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143637" y="5643676"/>
            <a:ext cx="1714512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6" tIns="45488" rIns="90976" bIns="45488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Matrix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9" y="1769524"/>
            <a:ext cx="5143535" cy="342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72672" y="1714488"/>
            <a:ext cx="3757046" cy="364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ounded Rectangle 8"/>
          <p:cNvSpPr/>
          <p:nvPr/>
        </p:nvSpPr>
        <p:spPr>
          <a:xfrm>
            <a:off x="1500167" y="5623969"/>
            <a:ext cx="2143140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6" tIns="45488" rIns="90976" bIns="45488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MDS-Tree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786446" y="5643676"/>
            <a:ext cx="2428892" cy="5912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976" tIns="45488" rIns="90976" bIns="45488"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</a:rPr>
              <a:t>MDS-Matrix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formBars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13" y="60333"/>
            <a:ext cx="2557462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4" descr="formPie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3643" y="650875"/>
            <a:ext cx="2362200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914902" y="3584575"/>
            <a:ext cx="3779838" cy="3079750"/>
            <a:chOff x="4195843" y="3495620"/>
            <a:chExt cx="3780118" cy="3078501"/>
          </a:xfrm>
        </p:grpSpPr>
        <p:pic>
          <p:nvPicPr>
            <p:cNvPr id="15369" name="Picture 1" descr="smallContrast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03718" y="3495620"/>
              <a:ext cx="3772243" cy="11678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2" descr="negContrast.pn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203718" y="4364468"/>
              <a:ext cx="3772243" cy="1220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5" descr="largeContrast.png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195843" y="5304859"/>
              <a:ext cx="3780118" cy="1269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4" name="TextBox 7"/>
          <p:cNvSpPr txBox="1">
            <a:spLocks noChangeArrowheads="1"/>
          </p:cNvSpPr>
          <p:nvPr/>
        </p:nvSpPr>
        <p:spPr bwMode="auto">
          <a:xfrm>
            <a:off x="873136" y="3968757"/>
            <a:ext cx="3578224" cy="158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38" tIns="45420" rIns="90838" bIns="45420">
            <a:spAutoFit/>
          </a:bodyPr>
          <a:lstStyle/>
          <a:p>
            <a:r>
              <a:rPr lang="en-US" sz="3200" b="1" dirty="0">
                <a:latin typeface="Arial" charset="0"/>
                <a:cs typeface="Arial" charset="0"/>
              </a:rPr>
              <a:t>VISUAL SELECTIVE ATTENTION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1226" y="5765804"/>
            <a:ext cx="3122613" cy="461465"/>
          </a:xfrm>
          <a:prstGeom prst="rect">
            <a:avLst/>
          </a:prstGeom>
          <a:noFill/>
        </p:spPr>
        <p:txBody>
          <a:bodyPr lIns="90838" tIns="45420" rIns="90838" bIns="45420"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Brightness Contrast</a:t>
            </a:r>
          </a:p>
        </p:txBody>
      </p:sp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5281623" y="552499"/>
            <a:ext cx="3578224" cy="1569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38" tIns="45420" rIns="90838" bIns="45420">
            <a:spAutoFit/>
          </a:bodyPr>
          <a:lstStyle/>
          <a:p>
            <a:r>
              <a:rPr lang="en-US" sz="3200" b="1" dirty="0">
                <a:latin typeface="Arial" charset="0"/>
                <a:cs typeface="Arial" charset="0"/>
              </a:rPr>
              <a:t>ANGLE  VS.</a:t>
            </a:r>
          </a:p>
          <a:p>
            <a:r>
              <a:rPr lang="en-US" sz="3200" b="1" dirty="0">
                <a:latin typeface="Arial" charset="0"/>
                <a:cs typeface="Arial" charset="0"/>
              </a:rPr>
              <a:t>POSITION </a:t>
            </a:r>
          </a:p>
          <a:p>
            <a:r>
              <a:rPr lang="en-US" sz="3200" b="1" dirty="0">
                <a:latin typeface="Arial" charset="0"/>
                <a:cs typeface="Arial" charset="0"/>
              </a:rPr>
              <a:t>JUDGMENTS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26070" y="2332044"/>
            <a:ext cx="3503612" cy="461465"/>
          </a:xfrm>
          <a:prstGeom prst="rect">
            <a:avLst/>
          </a:prstGeom>
          <a:noFill/>
        </p:spPr>
        <p:txBody>
          <a:bodyPr lIns="90838" tIns="45420" rIns="90838" bIns="45420"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Bar Graph, Pie Chart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68289" y="3376612"/>
            <a:ext cx="830738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525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b="1" dirty="0" err="1" smtClean="0">
                <a:ea typeface="ＭＳ Ｐゴシック"/>
                <a:cs typeface="ＭＳ Ｐゴシック"/>
              </a:rPr>
              <a:t>LogicViz</a:t>
            </a:r>
            <a:r>
              <a:rPr lang="en-US" sz="4000" b="1" dirty="0" smtClean="0">
                <a:ea typeface="ＭＳ Ｐゴシック"/>
                <a:cs typeface="ＭＳ Ｐゴシック"/>
              </a:rPr>
              <a:t>: </a:t>
            </a:r>
            <a:br>
              <a:rPr lang="en-US" sz="4000" b="1" dirty="0" smtClean="0">
                <a:ea typeface="ＭＳ Ｐゴシック"/>
                <a:cs typeface="ＭＳ Ｐゴシック"/>
              </a:rPr>
            </a:br>
            <a:r>
              <a:rPr lang="en-US" sz="3200" dirty="0" smtClean="0">
                <a:ea typeface="ＭＳ Ｐゴシック"/>
                <a:cs typeface="ＭＳ Ｐゴシック"/>
              </a:rPr>
              <a:t>Visualizing Trust Propagation at the Device Layer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57200" y="1143000"/>
          <a:ext cx="8229600" cy="2377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457200" y="2686051"/>
            <a:ext cx="1747838" cy="27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99" tIns="45550" rIns="91099" bIns="45550">
            <a:spAutoFit/>
          </a:bodyPr>
          <a:lstStyle/>
          <a:p>
            <a:pPr algn="ctr"/>
            <a:r>
              <a:rPr lang="en-US" sz="1200" dirty="0">
                <a:solidFill>
                  <a:srgbClr val="556260"/>
                </a:solidFill>
              </a:rPr>
              <a:t>Initialization</a:t>
            </a:r>
          </a:p>
        </p:txBody>
      </p: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2413001" y="2673368"/>
            <a:ext cx="2176463" cy="276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99" tIns="45550" rIns="91099" bIns="45550">
            <a:spAutoFit/>
          </a:bodyPr>
          <a:lstStyle/>
          <a:p>
            <a:pPr algn="ctr"/>
            <a:r>
              <a:rPr lang="en-US" sz="1200" dirty="0">
                <a:solidFill>
                  <a:srgbClr val="556260"/>
                </a:solidFill>
              </a:rPr>
              <a:t>Executing </a:t>
            </a:r>
            <a:r>
              <a:rPr lang="en-US" sz="1200" dirty="0" err="1">
                <a:solidFill>
                  <a:srgbClr val="556260"/>
                </a:solidFill>
              </a:rPr>
              <a:t>Untrusted</a:t>
            </a:r>
            <a:r>
              <a:rPr lang="en-US" sz="1200" dirty="0">
                <a:solidFill>
                  <a:srgbClr val="556260"/>
                </a:solidFill>
              </a:rPr>
              <a:t> Code</a:t>
            </a:r>
          </a:p>
        </p:txBody>
      </p:sp>
      <p:sp>
        <p:nvSpPr>
          <p:cNvPr id="14342" name="TextBox 9"/>
          <p:cNvSpPr txBox="1">
            <a:spLocks noChangeArrowheads="1"/>
          </p:cNvSpPr>
          <p:nvPr/>
        </p:nvSpPr>
        <p:spPr bwMode="auto">
          <a:xfrm>
            <a:off x="4483100" y="2673352"/>
            <a:ext cx="2347913" cy="27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99" tIns="45550" rIns="91099" bIns="45550">
            <a:spAutoFit/>
          </a:bodyPr>
          <a:lstStyle/>
          <a:p>
            <a:pPr algn="ctr"/>
            <a:r>
              <a:rPr lang="en-US" sz="1200" dirty="0">
                <a:solidFill>
                  <a:srgbClr val="556260"/>
                </a:solidFill>
              </a:rPr>
              <a:t>Preparing for Context Switch</a:t>
            </a:r>
          </a:p>
        </p:txBody>
      </p:sp>
      <p:sp>
        <p:nvSpPr>
          <p:cNvPr id="14343" name="TextBox 10"/>
          <p:cNvSpPr txBox="1">
            <a:spLocks noChangeArrowheads="1"/>
          </p:cNvSpPr>
          <p:nvPr/>
        </p:nvSpPr>
        <p:spPr bwMode="auto">
          <a:xfrm>
            <a:off x="6715125" y="2673350"/>
            <a:ext cx="2101850" cy="276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99" tIns="45550" rIns="91099" bIns="45550">
            <a:spAutoFit/>
          </a:bodyPr>
          <a:lstStyle/>
          <a:p>
            <a:pPr algn="ctr"/>
            <a:r>
              <a:rPr lang="en-US" sz="1200" dirty="0">
                <a:solidFill>
                  <a:srgbClr val="556260"/>
                </a:solidFill>
              </a:rPr>
              <a:t>Executing Trusted Code</a:t>
            </a:r>
          </a:p>
        </p:txBody>
      </p:sp>
      <p:sp>
        <p:nvSpPr>
          <p:cNvPr id="14345" name="TextBox 13"/>
          <p:cNvSpPr txBox="1">
            <a:spLocks noChangeArrowheads="1"/>
          </p:cNvSpPr>
          <p:nvPr/>
        </p:nvSpPr>
        <p:spPr bwMode="auto">
          <a:xfrm>
            <a:off x="8031164" y="6607177"/>
            <a:ext cx="1112837" cy="246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99" tIns="45550" rIns="91099" bIns="45550">
            <a:spAutoFit/>
          </a:bodyPr>
          <a:lstStyle/>
          <a:p>
            <a:pPr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(Body)" charset="0"/>
                <a:ea typeface="Calibri (Body)" charset="0"/>
                <a:cs typeface="Calibri (Body)" charset="0"/>
              </a:rPr>
              <a:t>Bita Mazloom</a:t>
            </a:r>
          </a:p>
        </p:txBody>
      </p:sp>
      <p:pic>
        <p:nvPicPr>
          <p:cNvPr id="3" name="Picture 14" descr="logo_ucsb2.gif"/>
          <p:cNvPicPr>
            <a:picLocks noChangeAspect="1"/>
          </p:cNvPicPr>
          <p:nvPr/>
        </p:nvPicPr>
        <p:blipFill>
          <a:blip r:embed="rId8" cstate="print"/>
          <a:srcRect t="12222" b="13702"/>
          <a:stretch>
            <a:fillRect/>
          </a:stretch>
        </p:blipFill>
        <p:spPr bwMode="auto">
          <a:xfrm>
            <a:off x="9525" y="6573910"/>
            <a:ext cx="6175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bitamazloom_visweek2011_screenrecording_720p_short.wmv" descr="/Users/betamaz/Documents/skool/Research/Visualization/papers/VisWeek/presentation/VisWeek2011-BitaMazloom/bitamazloom_visweek2011_screenrecording_720p_short.wmv">
            <a:hlinkClick r:id="" action="ppaction://media"/>
          </p:cNvPr>
          <p:cNvPicPr>
            <a:picLocks noGrp="1" noChangeAspect="1" noChangeArrowheads="1"/>
          </p:cNvPicPr>
          <p:nvPr>
            <p:ph idx="1"/>
            <a:quickTimeFile r:link="rId1"/>
          </p:nvPr>
        </p:nvPicPr>
        <p:blipFill>
          <a:blip r:embed="rId9"/>
          <a:srcRect/>
          <a:stretch>
            <a:fillRect/>
          </a:stretch>
        </p:blipFill>
        <p:spPr>
          <a:xfrm>
            <a:off x="1920875" y="3246438"/>
            <a:ext cx="5119688" cy="3200400"/>
          </a:xfr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95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34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3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3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46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rystalinks.com/13thfloor.jpg"/>
          <p:cNvPicPr>
            <a:picLocks noChangeAspect="1" noChangeArrowheads="1"/>
          </p:cNvPicPr>
          <p:nvPr/>
        </p:nvPicPr>
        <p:blipFill>
          <a:blip r:embed="rId3" cstate="print"/>
          <a:srcRect b="27869"/>
          <a:stretch>
            <a:fillRect/>
          </a:stretch>
        </p:blipFill>
        <p:spPr bwMode="auto">
          <a:xfrm>
            <a:off x="2" y="1295400"/>
            <a:ext cx="9202497" cy="3962400"/>
          </a:xfrm>
          <a:prstGeom prst="rect">
            <a:avLst/>
          </a:prstGeom>
          <a:noFill/>
        </p:spPr>
      </p:pic>
      <p:pic>
        <p:nvPicPr>
          <p:cNvPr id="4098" name="Picture 2" descr="http://www.aacsb.edu/bridge/May2008%20-%20Babson/Babson_College_Logo_edited-2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791200"/>
            <a:ext cx="1295400" cy="816919"/>
          </a:xfrm>
          <a:prstGeom prst="rect">
            <a:avLst/>
          </a:prstGeom>
          <a:noFill/>
        </p:spPr>
      </p:pic>
      <p:pic>
        <p:nvPicPr>
          <p:cNvPr id="4100" name="Picture 4" descr="http://www.degreedriven.com/images/logo/WNYZL6BUS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1001" y="5715001"/>
            <a:ext cx="983679" cy="942975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escription: http://3.bp.blogspot.com/_b4sj9W5POFI/RjyFFZgfmOI/AAAAAAAAAqQ/R2gpqSO-w9E/s320/S+curv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76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photo2.si.edu/infoage/teleg.gif"/>
          <p:cNvPicPr>
            <a:picLocks noChangeAspect="1" noChangeArrowheads="1"/>
          </p:cNvPicPr>
          <p:nvPr/>
        </p:nvPicPr>
        <p:blipFill>
          <a:blip r:embed="rId4" cstate="print"/>
          <a:srcRect l="2439" r="4878" b="8943"/>
          <a:stretch>
            <a:fillRect/>
          </a:stretch>
        </p:blipFill>
        <p:spPr bwMode="auto">
          <a:xfrm>
            <a:off x="228600" y="4495800"/>
            <a:ext cx="2590800" cy="2133600"/>
          </a:xfrm>
          <a:prstGeom prst="rect">
            <a:avLst/>
          </a:prstGeom>
          <a:noFill/>
        </p:spPr>
      </p:pic>
      <p:pic>
        <p:nvPicPr>
          <p:cNvPr id="16388" name="Picture 4" descr="http://www.robotmatrix.org/images/ASIMOrunning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3779" y="304801"/>
            <a:ext cx="1981623" cy="2362200"/>
          </a:xfrm>
          <a:prstGeom prst="rect">
            <a:avLst/>
          </a:prstGeom>
          <a:noFill/>
        </p:spPr>
      </p:pic>
      <p:pic>
        <p:nvPicPr>
          <p:cNvPr id="16390" name="Picture 6" descr="http://crazy-frankenstein.com/entertainment-files/story-files/top-80-bad-predictions-about-the-future_files/first-tv-se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1" y="3200400"/>
            <a:ext cx="2667000" cy="2381250"/>
          </a:xfrm>
          <a:prstGeom prst="rect">
            <a:avLst/>
          </a:prstGeom>
          <a:noFill/>
        </p:spPr>
      </p:pic>
      <p:pic>
        <p:nvPicPr>
          <p:cNvPr id="16392" name="Picture 8" descr="http://som.csudh.edu/cis/lpress/471/hout/misc/macintos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79" y="1905001"/>
            <a:ext cx="2743199" cy="2921934"/>
          </a:xfrm>
          <a:prstGeom prst="rect">
            <a:avLst/>
          </a:prstGeom>
          <a:noFill/>
        </p:spPr>
      </p:pic>
    </p:spTree>
  </p:cSld>
  <p:clrMapOvr>
    <a:masterClrMapping/>
  </p:clrMapOvr>
  <p:transition advTm="11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3810001"/>
            <a:ext cx="9677400" cy="2209800"/>
          </a:xfrm>
        </p:spPr>
        <p:txBody>
          <a:bodyPr>
            <a:noAutofit/>
          </a:bodyPr>
          <a:lstStyle/>
          <a:p>
            <a:r>
              <a:rPr lang="en-US" sz="4000" dirty="0" smtClean="0"/>
              <a:t>Interactive Visualization to Teach </a:t>
            </a:r>
            <a:br>
              <a:rPr lang="en-US" sz="4000" dirty="0" smtClean="0"/>
            </a:br>
            <a:r>
              <a:rPr lang="en-US" sz="4000" dirty="0" smtClean="0"/>
              <a:t>Innovation and Technology Adoption in </a:t>
            </a:r>
            <a:r>
              <a:rPr lang="en-US" sz="4000" b="1" dirty="0" smtClean="0"/>
              <a:t>Entrepreneurship Education</a:t>
            </a:r>
            <a:endParaRPr lang="en-US" sz="4000" b="1" dirty="0"/>
          </a:p>
        </p:txBody>
      </p:sp>
      <p:pic>
        <p:nvPicPr>
          <p:cNvPr id="2050" name="Picture 2" descr="http://www.3dproducts.org/wp-content/uploads/3dglassesbl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3886200"/>
          </a:xfrm>
          <a:prstGeom prst="rect">
            <a:avLst/>
          </a:prstGeom>
          <a:noFill/>
        </p:spPr>
      </p:pic>
      <p:pic>
        <p:nvPicPr>
          <p:cNvPr id="8" name="Picture 2" descr="http://www.aacsb.edu/bridge/May2008%20-%20Babson/Babson_College_Logo_edited-2.bmp"/>
          <p:cNvPicPr>
            <a:picLocks noChangeAspect="1" noChangeArrowheads="1"/>
          </p:cNvPicPr>
          <p:nvPr/>
        </p:nvPicPr>
        <p:blipFill>
          <a:blip r:embed="rId4" cstate="print"/>
          <a:srcRect b="16050"/>
          <a:stretch>
            <a:fillRect/>
          </a:stretch>
        </p:blipFill>
        <p:spPr bwMode="auto">
          <a:xfrm>
            <a:off x="228668" y="5715000"/>
            <a:ext cx="1439333" cy="762000"/>
          </a:xfrm>
          <a:prstGeom prst="rect">
            <a:avLst/>
          </a:prstGeom>
          <a:noFill/>
        </p:spPr>
      </p:pic>
      <p:pic>
        <p:nvPicPr>
          <p:cNvPr id="9" name="Picture 4" descr="http://www.degreedriven.com/images/logo/WNYZL6BUS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07922" y="5686426"/>
            <a:ext cx="983679" cy="9429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57251" y="6550227"/>
            <a:ext cx="966607" cy="307520"/>
          </a:xfrm>
          <a:prstGeom prst="rect">
            <a:avLst/>
          </a:prstGeom>
          <a:noFill/>
        </p:spPr>
        <p:txBody>
          <a:bodyPr wrap="none" lIns="91118" tIns="45559" rIns="91118" bIns="45559" rtlCol="0">
            <a:spAutoFit/>
          </a:bodyPr>
          <a:lstStyle/>
          <a:p>
            <a:r>
              <a:rPr lang="en-US" sz="1400" b="1" dirty="0"/>
              <a:t>Erik Noyes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76202" y="6550227"/>
            <a:ext cx="1543495" cy="307520"/>
          </a:xfrm>
          <a:prstGeom prst="rect">
            <a:avLst/>
          </a:prstGeom>
          <a:noFill/>
        </p:spPr>
        <p:txBody>
          <a:bodyPr wrap="none" lIns="91118" tIns="45559" rIns="91118" bIns="45559" rtlCol="0">
            <a:spAutoFit/>
          </a:bodyPr>
          <a:lstStyle/>
          <a:p>
            <a:r>
              <a:rPr lang="en-US" sz="1400" b="1" dirty="0"/>
              <a:t>Leon Deligiannidis</a:t>
            </a:r>
          </a:p>
        </p:txBody>
      </p:sp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/>
          <p:cNvSpPr>
            <a:spLocks noGrp="1" noChangeArrowheads="1"/>
          </p:cNvSpPr>
          <p:nvPr>
            <p:ph type="title"/>
          </p:nvPr>
        </p:nvSpPr>
        <p:spPr>
          <a:xfrm>
            <a:off x="-76200" y="-15875"/>
            <a:ext cx="6477000" cy="838200"/>
          </a:xfrm>
        </p:spPr>
        <p:txBody>
          <a:bodyPr/>
          <a:lstStyle/>
          <a:p>
            <a:pPr algn="ctr" eaLnBrk="1" hangingPunct="1"/>
            <a:r>
              <a:rPr lang="en-US" sz="2000" b="1" dirty="0" smtClean="0">
                <a:solidFill>
                  <a:srgbClr val="4D4D4D"/>
                </a:solidFill>
              </a:rPr>
              <a:t>Guiding Visualization Users Towards Improved Analytic Strategies Using Small Interface Changes</a:t>
            </a: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6497638" y="654050"/>
            <a:ext cx="259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37" tIns="45569" rIns="91137" bIns="45569" anchor="ctr"/>
          <a:lstStyle/>
          <a:p>
            <a:pPr algn="ctr" eaLnBrk="1" hangingPunct="1"/>
            <a:r>
              <a:rPr lang="en-US" sz="1500" i="1" dirty="0">
                <a:solidFill>
                  <a:srgbClr val="4D4D4D"/>
                </a:solidFill>
              </a:rPr>
              <a:t>R. </a:t>
            </a:r>
            <a:r>
              <a:rPr lang="en-US" sz="1500" i="1" dirty="0" err="1">
                <a:solidFill>
                  <a:srgbClr val="4D4D4D"/>
                </a:solidFill>
              </a:rPr>
              <a:t>Jianu</a:t>
            </a:r>
            <a:r>
              <a:rPr lang="en-US" sz="1500" i="1" dirty="0">
                <a:solidFill>
                  <a:srgbClr val="4D4D4D"/>
                </a:solidFill>
              </a:rPr>
              <a:t> and D. H. Laidlaw</a:t>
            </a:r>
            <a:br>
              <a:rPr lang="en-US" sz="1500" i="1" dirty="0">
                <a:solidFill>
                  <a:srgbClr val="4D4D4D"/>
                </a:solidFill>
              </a:rPr>
            </a:br>
            <a:endParaRPr lang="en-US" sz="1600" i="1" dirty="0">
              <a:solidFill>
                <a:srgbClr val="1B75BB"/>
              </a:solidFill>
            </a:endParaRPr>
          </a:p>
        </p:txBody>
      </p:sp>
      <p:pic>
        <p:nvPicPr>
          <p:cNvPr id="4112" name="Picture 16" descr="shield-transparent_bigge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9539" y="39752"/>
            <a:ext cx="695325" cy="695325"/>
          </a:xfrm>
          <a:prstGeom prst="rect">
            <a:avLst/>
          </a:prstGeom>
          <a:noFill/>
        </p:spPr>
      </p:pic>
      <p:sp>
        <p:nvSpPr>
          <p:cNvPr id="4113" name="Rectangle 2"/>
          <p:cNvSpPr>
            <a:spLocks noChangeArrowheads="1"/>
          </p:cNvSpPr>
          <p:nvPr/>
        </p:nvSpPr>
        <p:spPr bwMode="auto">
          <a:xfrm>
            <a:off x="7620000" y="192089"/>
            <a:ext cx="1295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137" tIns="45569" rIns="91137" bIns="45569" anchor="ctr"/>
          <a:lstStyle/>
          <a:p>
            <a:pPr algn="ctr" eaLnBrk="1" hangingPunct="1"/>
            <a:r>
              <a:rPr lang="en-US" sz="1500" b="1" dirty="0">
                <a:solidFill>
                  <a:srgbClr val="4D4D4D"/>
                </a:solidFill>
                <a:latin typeface="Times New Roman" pitchFamily="16" charset="0"/>
              </a:rPr>
              <a:t>Brown</a:t>
            </a:r>
            <a:br>
              <a:rPr lang="en-US" sz="1500" b="1" dirty="0">
                <a:solidFill>
                  <a:srgbClr val="4D4D4D"/>
                </a:solidFill>
                <a:latin typeface="Times New Roman" pitchFamily="16" charset="0"/>
              </a:rPr>
            </a:br>
            <a:r>
              <a:rPr lang="en-US" sz="1500" b="1" dirty="0">
                <a:solidFill>
                  <a:srgbClr val="4D4D4D"/>
                </a:solidFill>
                <a:latin typeface="Times New Roman" pitchFamily="16" charset="0"/>
              </a:rPr>
              <a:t>University</a:t>
            </a:r>
            <a:br>
              <a:rPr lang="en-US" sz="1500" b="1" dirty="0">
                <a:solidFill>
                  <a:srgbClr val="4D4D4D"/>
                </a:solidFill>
                <a:latin typeface="Times New Roman" pitchFamily="16" charset="0"/>
              </a:rPr>
            </a:br>
            <a:endParaRPr lang="en-US" sz="1600" dirty="0">
              <a:solidFill>
                <a:srgbClr val="4D4D4D"/>
              </a:solidFill>
              <a:latin typeface="Gungsuh" pitchFamily="18" charset="-127"/>
            </a:endParaRPr>
          </a:p>
        </p:txBody>
      </p:sp>
      <p:pic>
        <p:nvPicPr>
          <p:cNvPr id="4114" name="Picture 18" descr="teaser_compositio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64" y="838201"/>
            <a:ext cx="9020175" cy="5729288"/>
          </a:xfrm>
          <a:prstGeom prst="rect">
            <a:avLst/>
          </a:prstGeom>
          <a:noFill/>
        </p:spPr>
      </p:pic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09600"/>
            <a:ext cx="7772400" cy="1470025"/>
          </a:xfrm>
        </p:spPr>
        <p:txBody>
          <a:bodyPr/>
          <a:lstStyle/>
          <a:p>
            <a:r>
              <a:rPr lang="en-US" sz="2800" dirty="0"/>
              <a:t>Singleton Set Distribution Views </a:t>
            </a:r>
            <a:br>
              <a:rPr lang="en-US" sz="2800" dirty="0"/>
            </a:br>
            <a:r>
              <a:rPr lang="en-US" sz="2800" dirty="0"/>
              <a:t>for Set-Valued Attribute Visualization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057400"/>
            <a:ext cx="6400800" cy="1752600"/>
          </a:xfrm>
        </p:spPr>
        <p:txBody>
          <a:bodyPr/>
          <a:lstStyle/>
          <a:p>
            <a:r>
              <a:rPr lang="en-US" sz="2000" dirty="0"/>
              <a:t>Kent </a:t>
            </a:r>
            <a:r>
              <a:rPr lang="en-US" sz="2000" dirty="0" err="1" smtClean="0"/>
              <a:t>Wittenburg</a:t>
            </a:r>
            <a:r>
              <a:rPr lang="en-US" sz="2000" dirty="0" smtClean="0"/>
              <a:t>* </a:t>
            </a:r>
            <a:r>
              <a:rPr lang="en-US" sz="2000" dirty="0"/>
              <a:t>&amp; </a:t>
            </a:r>
            <a:r>
              <a:rPr lang="en-US" sz="2000" dirty="0" err="1"/>
              <a:t>Georgiy</a:t>
            </a:r>
            <a:r>
              <a:rPr lang="en-US" sz="2000" dirty="0"/>
              <a:t> </a:t>
            </a:r>
            <a:r>
              <a:rPr lang="en-US" sz="2000" dirty="0" err="1" smtClean="0"/>
              <a:t>Pekhteryev</a:t>
            </a:r>
            <a:endParaRPr lang="en-US" sz="2000" dirty="0" smtClean="0"/>
          </a:p>
          <a:p>
            <a:r>
              <a:rPr lang="en-US" sz="2000" dirty="0" smtClean="0"/>
              <a:t>Mitsubishi Electric Research Laboratories</a:t>
            </a:r>
            <a:endParaRPr lang="en-US" sz="2000" dirty="0"/>
          </a:p>
        </p:txBody>
      </p:sp>
      <p:pic>
        <p:nvPicPr>
          <p:cNvPr id="2052" name="Picture 4" descr="H:\papers\InfoVis 11\Fig-1.cmy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0"/>
            <a:ext cx="8305800" cy="29767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33663" y="6304384"/>
            <a:ext cx="3593737" cy="338298"/>
          </a:xfrm>
          <a:prstGeom prst="rect">
            <a:avLst/>
          </a:prstGeom>
          <a:noFill/>
        </p:spPr>
        <p:txBody>
          <a:bodyPr wrap="none" lIns="91132" tIns="45567" rIns="91132" bIns="45567" rtlCol="0">
            <a:spAutoFit/>
          </a:bodyPr>
          <a:lstStyle/>
          <a:p>
            <a:r>
              <a:rPr lang="en-US" sz="1600" dirty="0"/>
              <a:t>*and University King Carlos III Madrid</a:t>
            </a:r>
          </a:p>
        </p:txBody>
      </p:sp>
    </p:spTree>
  </p:cSld>
  <p:clrMapOvr>
    <a:masterClrMapping/>
  </p:clrMapOvr>
  <p:transition spd="slow" advTm="5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73960542"/>
              </p:ext>
            </p:extLst>
          </p:nvPr>
        </p:nvGraphicFramePr>
        <p:xfrm>
          <a:off x="414754" y="2897705"/>
          <a:ext cx="8229600" cy="2544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en-US" dirty="0" smtClean="0"/>
              <a:t>Question: Which value cell has more associated patents?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230966" y="3429001"/>
            <a:ext cx="340825" cy="373406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48601" y="3429001"/>
            <a:ext cx="353223" cy="373406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20528" y="4572001"/>
            <a:ext cx="340825" cy="373406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239000" y="4572001"/>
            <a:ext cx="353223" cy="373406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91011" y="4572001"/>
            <a:ext cx="340825" cy="373406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2" name="Rounded Rectangular Callout 11"/>
          <p:cNvSpPr/>
          <p:nvPr/>
        </p:nvSpPr>
        <p:spPr>
          <a:xfrm>
            <a:off x="7315200" y="2133600"/>
            <a:ext cx="1524000" cy="1066800"/>
          </a:xfrm>
          <a:prstGeom prst="wedgeRoundRect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41" tIns="45571" rIns="91141" bIns="45571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This one?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7467601" y="5257800"/>
            <a:ext cx="1524000" cy="1066800"/>
          </a:xfrm>
          <a:prstGeom prst="wedgeRoundRectCallout">
            <a:avLst>
              <a:gd name="adj1" fmla="val 5494"/>
              <a:gd name="adj2" fmla="val -73943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141" tIns="45571" rIns="91141" bIns="45571"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Or this one?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4" name="Jeopardy_Think_Music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">
                  <p14:trim end="17221.456"/>
                  <p14:fade in="5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10816" y="571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1004905"/>
      </p:ext>
    </p:extLst>
  </p:cSld>
  <p:clrMapOvr>
    <a:masterClrMapping/>
  </p:clrMapOvr>
  <p:transition spd="slow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5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Answer: Same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74113625"/>
              </p:ext>
            </p:extLst>
          </p:nvPr>
        </p:nvGraphicFramePr>
        <p:xfrm>
          <a:off x="2438400" y="1371600"/>
          <a:ext cx="469277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6388"/>
                <a:gridCol w="234638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Patent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Product Codes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Patent1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solidFill>
                            <a:schemeClr val="tx1"/>
                          </a:solidFill>
                        </a:rPr>
                        <a:t>{A, B}</a:t>
                      </a:r>
                      <a:endParaRPr 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Patent2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{A, B, C}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Patent3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{B}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Patent4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{A, C}</a:t>
                      </a:r>
                      <a:endParaRPr lang="en-US" sz="18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Patent5</a:t>
                      </a:r>
                      <a:endParaRPr lang="en-US" sz="18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/>
                        <a:t>{}</a:t>
                      </a:r>
                      <a:endParaRPr lang="en-US" sz="1800" b="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74192243"/>
              </p:ext>
            </p:extLst>
          </p:nvPr>
        </p:nvGraphicFramePr>
        <p:xfrm>
          <a:off x="533400" y="3810001"/>
          <a:ext cx="8229600" cy="2544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24220" y="4324740"/>
            <a:ext cx="340815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941915" y="4324740"/>
            <a:ext cx="353213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913833" y="5467740"/>
            <a:ext cx="340815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B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332314" y="5467740"/>
            <a:ext cx="353213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67696" y="5467740"/>
            <a:ext cx="745448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None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84366" y="5467740"/>
            <a:ext cx="340815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590804" y="3955408"/>
            <a:ext cx="810820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Count</a:t>
            </a:r>
            <a:endParaRPr lang="en-US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2590802" y="5098408"/>
            <a:ext cx="810820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Count</a:t>
            </a:r>
            <a:endParaRPr lang="en-US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61202" y="3919659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1</a:t>
            </a:r>
            <a:endParaRPr lang="en-US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5324271" y="3909928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4</a:t>
            </a:r>
            <a:endParaRPr lang="en-US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4310015" y="5063413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3</a:t>
            </a:r>
            <a:endParaRPr lang="en-US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5926709" y="5074298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3</a:t>
            </a:r>
            <a:endParaRPr lang="en-US" i="1" dirty="0"/>
          </a:p>
        </p:txBody>
      </p:sp>
      <p:sp>
        <p:nvSpPr>
          <p:cNvPr id="18" name="TextBox 17"/>
          <p:cNvSpPr txBox="1"/>
          <p:nvPr/>
        </p:nvSpPr>
        <p:spPr>
          <a:xfrm>
            <a:off x="7351603" y="5086739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2</a:t>
            </a:r>
            <a:endParaRPr lang="en-US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8136891" y="5074298"/>
            <a:ext cx="314891" cy="373402"/>
          </a:xfrm>
          <a:prstGeom prst="rect">
            <a:avLst/>
          </a:prstGeom>
          <a:noFill/>
        </p:spPr>
        <p:txBody>
          <a:bodyPr wrap="none" lIns="91141" tIns="45571" rIns="91141" bIns="45571" rtlCol="0">
            <a:spAutoFit/>
          </a:bodyPr>
          <a:lstStyle/>
          <a:p>
            <a:r>
              <a:rPr lang="en-US" i="1" dirty="0" smtClean="0"/>
              <a:t>1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2824945178"/>
      </p:ext>
    </p:extLst>
  </p:cSld>
  <p:clrMapOvr>
    <a:masterClrMapping/>
  </p:clrMapOvr>
  <p:transition spd="slow" advTm="10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4330" y="6012180"/>
            <a:ext cx="1175341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0" y="6019848"/>
            <a:ext cx="9144000" cy="457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2" tIns="45607" rIns="91212" bIns="45607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022478"/>
            <a:ext cx="9144000" cy="45719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12" tIns="45607" rIns="91212" bIns="45607" rtlCol="0" anchor="ctr"/>
          <a:lstStyle/>
          <a:p>
            <a:pPr algn="ctr"/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5451" y="1338501"/>
            <a:ext cx="5753100" cy="4649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212" tIns="45607" rIns="91212" bIns="45607" rtlCol="0" anchor="ctr" anchorCtr="0">
            <a:noAutofit/>
          </a:bodyPr>
          <a:lstStyle/>
          <a:p>
            <a:pPr algn="ctr"/>
            <a:r>
              <a:rPr lang="nl-NL" sz="3200" b="1" kern="800" dirty="0" err="1"/>
              <a:t>Schematized</a:t>
            </a:r>
            <a:r>
              <a:rPr lang="nl-NL" sz="3200" b="1" kern="800" dirty="0"/>
              <a:t> </a:t>
            </a:r>
            <a:r>
              <a:rPr lang="nl-NL" sz="3200" b="1" kern="800" dirty="0" err="1"/>
              <a:t>Small</a:t>
            </a:r>
            <a:r>
              <a:rPr lang="nl-NL" sz="3200" b="1" kern="800" dirty="0"/>
              <a:t> </a:t>
            </a:r>
            <a:r>
              <a:rPr lang="nl-NL" sz="3200" b="1" kern="800" dirty="0" err="1"/>
              <a:t>Multiples</a:t>
            </a:r>
            <a:endParaRPr lang="nl-NL" sz="3200" b="1" kern="800" dirty="0"/>
          </a:p>
          <a:p>
            <a:pPr algn="ctr"/>
            <a:r>
              <a:rPr lang="nl-NL" b="1" kern="800" dirty="0" err="1" smtClean="0"/>
              <a:t>for</a:t>
            </a:r>
            <a:r>
              <a:rPr lang="nl-NL" b="1" kern="800" dirty="0" smtClean="0"/>
              <a:t> the Visual </a:t>
            </a:r>
            <a:r>
              <a:rPr lang="nl-NL" b="1" kern="800" dirty="0" err="1" smtClean="0"/>
              <a:t>Comparison</a:t>
            </a:r>
            <a:r>
              <a:rPr lang="nl-NL" b="1" kern="800" dirty="0" smtClean="0"/>
              <a:t> of </a:t>
            </a:r>
            <a:r>
              <a:rPr lang="nl-NL" b="1" kern="800" dirty="0" err="1" smtClean="0"/>
              <a:t>Geospatial</a:t>
            </a:r>
            <a:r>
              <a:rPr lang="nl-NL" b="1" kern="800" dirty="0" smtClean="0"/>
              <a:t> Data</a:t>
            </a:r>
            <a:endParaRPr lang="en-US" b="1" kern="8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914446"/>
            <a:ext cx="9144000" cy="36910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91212" tIns="45607" rIns="91212" bIns="45607" rtlCol="0">
            <a:spAutoFit/>
          </a:bodyPr>
          <a:lstStyle/>
          <a:p>
            <a:pPr algn="ctr"/>
            <a:r>
              <a:rPr lang="nl-NL" i="1" dirty="0" err="1" smtClean="0">
                <a:solidFill>
                  <a:schemeClr val="bg1"/>
                </a:solidFill>
              </a:rPr>
              <a:t>Andreas</a:t>
            </a:r>
            <a:r>
              <a:rPr lang="nl-NL" i="1" dirty="0" smtClean="0">
                <a:solidFill>
                  <a:schemeClr val="bg1"/>
                </a:solidFill>
              </a:rPr>
              <a:t> Reimer</a:t>
            </a:r>
            <a:r>
              <a:rPr lang="nl-NL" dirty="0" smtClean="0">
                <a:solidFill>
                  <a:schemeClr val="bg1"/>
                </a:solidFill>
              </a:rPr>
              <a:t>, Andrea </a:t>
            </a:r>
            <a:r>
              <a:rPr lang="nl-NL" dirty="0" err="1" smtClean="0">
                <a:solidFill>
                  <a:schemeClr val="bg1"/>
                </a:solidFill>
              </a:rPr>
              <a:t>Unger</a:t>
            </a:r>
            <a:r>
              <a:rPr lang="nl-NL" dirty="0" smtClean="0">
                <a:solidFill>
                  <a:schemeClr val="bg1"/>
                </a:solidFill>
              </a:rPr>
              <a:t>, Wouter </a:t>
            </a:r>
            <a:r>
              <a:rPr lang="nl-NL" dirty="0" err="1" smtClean="0">
                <a:solidFill>
                  <a:schemeClr val="bg1"/>
                </a:solidFill>
              </a:rPr>
              <a:t>Meulemans</a:t>
            </a:r>
            <a:r>
              <a:rPr lang="nl-NL" dirty="0" smtClean="0">
                <a:solidFill>
                  <a:schemeClr val="bg1"/>
                </a:solidFill>
              </a:rPr>
              <a:t>, and </a:t>
            </a:r>
            <a:r>
              <a:rPr lang="nl-NL" dirty="0" err="1" smtClean="0">
                <a:solidFill>
                  <a:schemeClr val="bg1"/>
                </a:solidFill>
              </a:rPr>
              <a:t>Doris</a:t>
            </a:r>
            <a:r>
              <a:rPr lang="nl-NL" dirty="0" smtClean="0">
                <a:solidFill>
                  <a:schemeClr val="bg1"/>
                </a:solidFill>
              </a:rPr>
              <a:t> </a:t>
            </a:r>
            <a:r>
              <a:rPr lang="nl-NL" dirty="0" err="1" smtClean="0">
                <a:solidFill>
                  <a:schemeClr val="bg1"/>
                </a:solidFill>
              </a:rPr>
              <a:t>Dransch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3523" y="6180564"/>
            <a:ext cx="2710007" cy="5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12"/>
          <p:cNvGrpSpPr/>
          <p:nvPr/>
        </p:nvGrpSpPr>
        <p:grpSpPr>
          <a:xfrm>
            <a:off x="98010" y="6101736"/>
            <a:ext cx="2543590" cy="724734"/>
            <a:chOff x="98010" y="6101736"/>
            <a:chExt cx="2543590" cy="724734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8010" y="6101736"/>
              <a:ext cx="732767" cy="724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89000" y="6361009"/>
              <a:ext cx="1752600" cy="206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192-Hoque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838200"/>
            <a:ext cx="9144000" cy="5143501"/>
          </a:xfrm>
          <a:prstGeom prst="rect">
            <a:avLst/>
          </a:prstGeom>
        </p:spPr>
      </p:pic>
    </p:spTree>
  </p:cSld>
  <p:clrMapOvr>
    <a:masterClrMapping/>
  </p:clrMapOvr>
  <p:transition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Screen Shot 2011-09-26 at 5.36.43 PM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343" y="866781"/>
            <a:ext cx="7358063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eft Brace 5"/>
          <p:cNvSpPr/>
          <p:nvPr/>
        </p:nvSpPr>
        <p:spPr>
          <a:xfrm rot="10800000">
            <a:off x="7462839" y="2762250"/>
            <a:ext cx="382587" cy="584200"/>
          </a:xfrm>
          <a:prstGeom prst="leftBrac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90850" tIns="45424" rIns="90850" bIns="45424" anchor="ctr"/>
          <a:lstStyle/>
          <a:p>
            <a:pPr algn="ctr">
              <a:defRPr/>
            </a:pP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387" name="TextBox 6"/>
          <p:cNvSpPr txBox="1">
            <a:spLocks noChangeArrowheads="1"/>
          </p:cNvSpPr>
          <p:nvPr/>
        </p:nvSpPr>
        <p:spPr bwMode="auto">
          <a:xfrm>
            <a:off x="7950201" y="2632128"/>
            <a:ext cx="2093913" cy="70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50" tIns="45424" rIns="90850" bIns="45424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Standard </a:t>
            </a:r>
          </a:p>
          <a:p>
            <a:r>
              <a:rPr lang="en-US" sz="2000" dirty="0">
                <a:latin typeface="Arial" charset="0"/>
                <a:cs typeface="Arial" charset="0"/>
              </a:rPr>
              <a:t>Error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7432787" y="3660775"/>
            <a:ext cx="38258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7935915" y="3425831"/>
            <a:ext cx="1208087" cy="399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50" tIns="45424" rIns="90850" bIns="45424">
            <a:spAutoFit/>
          </a:bodyPr>
          <a:lstStyle/>
          <a:p>
            <a:r>
              <a:rPr lang="en-US" sz="2000" dirty="0">
                <a:latin typeface="Arial" charset="0"/>
                <a:cs typeface="Arial" charset="0"/>
              </a:rPr>
              <a:t>Mean</a:t>
            </a:r>
          </a:p>
        </p:txBody>
      </p:sp>
      <p:sp>
        <p:nvSpPr>
          <p:cNvPr id="16390" name="TextBox 10"/>
          <p:cNvSpPr txBox="1">
            <a:spLocks noChangeArrowheads="1"/>
          </p:cNvSpPr>
          <p:nvPr/>
        </p:nvSpPr>
        <p:spPr bwMode="auto">
          <a:xfrm>
            <a:off x="1874838" y="28575"/>
            <a:ext cx="7299325" cy="5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850" tIns="45424" rIns="90850" bIns="45424">
            <a:spAutoFit/>
          </a:bodyPr>
          <a:lstStyle/>
          <a:p>
            <a:r>
              <a:rPr lang="en-US" sz="3200" b="1" dirty="0">
                <a:latin typeface="Arial" charset="0"/>
                <a:cs typeface="Arial" charset="0"/>
              </a:rPr>
              <a:t>ANGLE VS. POSITION JUDGMENTS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76619" y="465148"/>
            <a:ext cx="6096000" cy="461465"/>
          </a:xfrm>
          <a:prstGeom prst="rect">
            <a:avLst/>
          </a:prstGeom>
          <a:noFill/>
        </p:spPr>
        <p:txBody>
          <a:bodyPr lIns="90850" tIns="45424" rIns="90850" bIns="45424">
            <a:spAutoFit/>
          </a:bodyPr>
          <a:lstStyle/>
          <a:p>
            <a:pPr>
              <a:defRPr/>
            </a:pPr>
            <a:r>
              <a:rPr lang="en-US" sz="2400" i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based on work by Cleveland and McGill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InfoVis</a:t>
            </a:r>
            <a:r>
              <a:rPr lang="en-US" dirty="0" smtClean="0"/>
              <a:t> Posters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Sorted by paper id #</a:t>
            </a:r>
          </a:p>
          <a:p>
            <a:r>
              <a:rPr lang="en-US" dirty="0" smtClean="0"/>
              <a:t>Paper id # is included in notes</a:t>
            </a:r>
          </a:p>
          <a:p>
            <a:r>
              <a:rPr lang="en-US" dirty="0" smtClean="0"/>
              <a:t>Currently missing the following:</a:t>
            </a:r>
          </a:p>
          <a:p>
            <a:pPr lvl="1"/>
            <a:r>
              <a:rPr lang="en-US" dirty="0" smtClean="0"/>
              <a:t>Posters 159, 173, 174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242BA8-3A0F-4C58-898F-972D3C576360}" type="slidenum">
              <a:rPr lang="en-US"/>
              <a:pPr/>
              <a:t>8</a:t>
            </a:fld>
            <a:endParaRPr lang="en-US"/>
          </a:p>
        </p:txBody>
      </p:sp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pPr>
              <a:tabLst>
                <a:tab pos="0" algn="l"/>
                <a:tab pos="2066784" algn="ctr"/>
                <a:tab pos="4078162" algn="ctr"/>
                <a:tab pos="6088433" algn="ctr"/>
                <a:tab pos="8174060" algn="l"/>
              </a:tabLst>
            </a:pPr>
            <a:r>
              <a:rPr lang="en-US" dirty="0" smtClean="0"/>
              <a:t>Dimension Sets</a:t>
            </a:r>
            <a:endParaRPr lang="en-US" dirty="0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r>
              <a:rPr lang="en-US" dirty="0" smtClean="0"/>
              <a:t>High dimensionality can be a result of the data model</a:t>
            </a:r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sz="2200" dirty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sz="2200" dirty="0" smtClean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sz="2200" dirty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sz="2200" dirty="0" smtClean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sz="2200" dirty="0" smtClean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endParaRPr lang="en-US" dirty="0" smtClean="0"/>
          </a:p>
          <a:p>
            <a:pPr>
              <a:tabLst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  <a:tab pos="4078162" algn="ctr"/>
                <a:tab pos="8174060" algn="l"/>
                <a:tab pos="4078162" algn="ctr"/>
                <a:tab pos="8643930" algn="l"/>
                <a:tab pos="4078162" algn="ctr"/>
                <a:tab pos="8643930" algn="l"/>
              </a:tabLst>
            </a:pPr>
            <a:r>
              <a:rPr lang="en-US" dirty="0" smtClean="0"/>
              <a:t>Key idea: Analysis in terms of groups of related dimensions</a:t>
            </a:r>
            <a:endParaRPr lang="en-US" dirty="0"/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4586516" y="4569882"/>
            <a:ext cx="280420" cy="3532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35445" tIns="35445" rIns="35445" bIns="35445">
            <a:spAutoFit/>
          </a:bodyPr>
          <a:lstStyle/>
          <a:p>
            <a:pPr>
              <a:buFont typeface="Wingdings 2" pitchFamily="18" charset="2"/>
              <a:buChar char="¤"/>
            </a:pPr>
            <a:endParaRPr lang="de-DE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144122" y="5076641"/>
            <a:ext cx="280420" cy="3532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35445" tIns="35445" rIns="35445" bIns="35445">
            <a:spAutoFit/>
          </a:bodyPr>
          <a:lstStyle/>
          <a:p>
            <a:pPr>
              <a:buFont typeface="Wingdings 2" pitchFamily="18" charset="2"/>
              <a:buChar char="¤"/>
            </a:pPr>
            <a:endParaRPr lang="de-DE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802766" y="5228419"/>
            <a:ext cx="71949" cy="353231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 lIns="35445" tIns="35445" rIns="35445" bIns="35445">
            <a:spAutoFit/>
          </a:bodyPr>
          <a:lstStyle/>
          <a:p>
            <a:endParaRPr lang="de-DE"/>
          </a:p>
        </p:txBody>
      </p:sp>
      <p:pic>
        <p:nvPicPr>
          <p:cNvPr id="8" name="Grafik 7" descr="TableChannelVe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239" y="2072794"/>
            <a:ext cx="8583506" cy="2662182"/>
          </a:xfrm>
          <a:prstGeom prst="rect">
            <a:avLst/>
          </a:prstGeom>
        </p:spPr>
      </p:pic>
    </p:spTree>
  </p:cSld>
  <p:clrMapOvr>
    <a:masterClrMapping/>
  </p:clrMapOvr>
  <p:transition advTm="22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B47DF-D1FB-4244-B7C6-7DE098C99065}" type="slidenum">
              <a:rPr lang="en-US"/>
              <a:pPr/>
              <a:t>9</a:t>
            </a:fld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>
              <a:buNone/>
            </a:pPr>
            <a:r>
              <a:rPr lang="en-US" sz="3400" dirty="0" smtClean="0"/>
              <a:t>… see the poster for understanding them …</a:t>
            </a:r>
            <a:endParaRPr lang="en-US" sz="3400" dirty="0"/>
          </a:p>
        </p:txBody>
      </p:sp>
      <p:pic>
        <p:nvPicPr>
          <p:cNvPr id="6" name="Grafik 5" descr="histogram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070" y="1269117"/>
            <a:ext cx="5758928" cy="2470982"/>
          </a:xfrm>
          <a:prstGeom prst="rect">
            <a:avLst/>
          </a:prstGeom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19013" y="2725782"/>
            <a:ext cx="4922525" cy="267348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/>
            <a:tailEnd/>
          </a:ln>
          <a:effectLst/>
        </p:spPr>
      </p:pic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SimSun"/>
      </a:majorFont>
      <a:minorFont>
        <a:latin typeface="Arial"/>
        <a:ea typeface="SimSun"/>
        <a:cs typeface="SimSu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2_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3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1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SimSun"/>
      </a:majorFont>
      <a:minorFont>
        <a:latin typeface="Arial"/>
        <a:ea typeface="SimSun"/>
        <a:cs typeface="SimSu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18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SimSun"/>
      </a:majorFont>
      <a:minorFont>
        <a:latin typeface="Arial"/>
        <a:ea typeface="SimSun"/>
        <a:cs typeface="SimSu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19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SimSun"/>
        <a:cs typeface="SimSun"/>
      </a:majorFont>
      <a:minorFont>
        <a:latin typeface="Arial"/>
        <a:ea typeface="SimSun"/>
        <a:cs typeface="SimSu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6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-107" charset="0"/>
            <a:ea typeface="ＭＳ Ｐゴシック" pitchFamily="-107" charset="-128"/>
            <a:cs typeface="ＭＳ Ｐゴシック" pitchFamily="-107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itle &amp; Bullets">
  <a:themeElements>
    <a:clrScheme name="Title &amp; Bullets 3">
      <a:dk1>
        <a:srgbClr val="000000"/>
      </a:dk1>
      <a:lt1>
        <a:srgbClr val="FFFFFF"/>
      </a:lt1>
      <a:dk2>
        <a:srgbClr val="545454"/>
      </a:dk2>
      <a:lt2>
        <a:srgbClr val="808080"/>
      </a:lt2>
      <a:accent1>
        <a:srgbClr val="BFD630"/>
      </a:accent1>
      <a:accent2>
        <a:srgbClr val="F9B03D"/>
      </a:accent2>
      <a:accent3>
        <a:srgbClr val="FFFFFF"/>
      </a:accent3>
      <a:accent4>
        <a:srgbClr val="000000"/>
      </a:accent4>
      <a:accent5>
        <a:srgbClr val="DCE8AD"/>
      </a:accent5>
      <a:accent6>
        <a:srgbClr val="E29F36"/>
      </a:accent6>
      <a:hlink>
        <a:srgbClr val="58ABDC"/>
      </a:hlink>
      <a:folHlink>
        <a:srgbClr val="216F9F"/>
      </a:folHlink>
    </a:clrScheme>
    <a:fontScheme name="Title &amp; Bullets">
      <a:majorFont>
        <a:latin typeface="Calibri Bold"/>
        <a:ea typeface="ヒラギノ角ゴ ProN W6"/>
        <a:cs typeface=""/>
      </a:majorFont>
      <a:minorFont>
        <a:latin typeface="Calibri Bold"/>
        <a:ea typeface="ヒラギノ角ゴ ProN W6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50800" tIns="50800" rIns="50800" bIns="5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ts val="3200"/>
          </a:spcBef>
          <a:spcAft>
            <a:spcPct val="0"/>
          </a:spcAft>
          <a:buClr>
            <a:schemeClr val="accent1"/>
          </a:buClr>
          <a:buSzPct val="85000"/>
          <a:buFont typeface="Wingdings 2" pitchFamily="18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ヒラギノ角ゴ ProN W6" pitchFamily="-32" charset="-128"/>
            <a:sym typeface="Calibri Bold" pitchFamily="-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50800" tIns="50800" rIns="50800" bIns="5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ts val="3200"/>
          </a:spcBef>
          <a:spcAft>
            <a:spcPct val="0"/>
          </a:spcAft>
          <a:buClr>
            <a:schemeClr val="accent1"/>
          </a:buClr>
          <a:buSzPct val="85000"/>
          <a:buFont typeface="Wingdings 2" pitchFamily="18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ヒラギノ角ゴ ProN W6" pitchFamily="-32" charset="-128"/>
            <a:sym typeface="Calibri Bold" pitchFamily="-32" charset="0"/>
          </a:defRPr>
        </a:defPPr>
      </a:lstStyle>
    </a:lnDef>
  </a:objectDefaults>
  <a:extraClrSchemeLst>
    <a:extraClrScheme>
      <a:clrScheme name="Title &amp; Bullets 1">
        <a:dk1>
          <a:srgbClr val="404040"/>
        </a:dk1>
        <a:lt1>
          <a:srgbClr val="FFFFFF"/>
        </a:lt1>
        <a:dk2>
          <a:srgbClr val="000000"/>
        </a:dk2>
        <a:lt2>
          <a:srgbClr val="808080"/>
        </a:lt2>
        <a:accent1>
          <a:srgbClr val="B1CF21"/>
        </a:accent1>
        <a:accent2>
          <a:srgbClr val="F9B03D"/>
        </a:accent2>
        <a:accent3>
          <a:srgbClr val="FFFFFF"/>
        </a:accent3>
        <a:accent4>
          <a:srgbClr val="353535"/>
        </a:accent4>
        <a:accent5>
          <a:srgbClr val="D5E4AB"/>
        </a:accent5>
        <a:accent6>
          <a:srgbClr val="E29F36"/>
        </a:accent6>
        <a:hlink>
          <a:srgbClr val="58ABDC"/>
        </a:hlink>
        <a:folHlink>
          <a:srgbClr val="58AB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&amp; Bullets 2">
        <a:dk1>
          <a:srgbClr val="000000"/>
        </a:dk1>
        <a:lt1>
          <a:srgbClr val="FFFFFF"/>
        </a:lt1>
        <a:dk2>
          <a:srgbClr val="545454"/>
        </a:dk2>
        <a:lt2>
          <a:srgbClr val="808080"/>
        </a:lt2>
        <a:accent1>
          <a:srgbClr val="B1CF21"/>
        </a:accent1>
        <a:accent2>
          <a:srgbClr val="F9B03D"/>
        </a:accent2>
        <a:accent3>
          <a:srgbClr val="FFFFFF"/>
        </a:accent3>
        <a:accent4>
          <a:srgbClr val="000000"/>
        </a:accent4>
        <a:accent5>
          <a:srgbClr val="D5E4AB"/>
        </a:accent5>
        <a:accent6>
          <a:srgbClr val="E29F36"/>
        </a:accent6>
        <a:hlink>
          <a:srgbClr val="58ABDC"/>
        </a:hlink>
        <a:folHlink>
          <a:srgbClr val="58AB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&amp; Bullets 3">
        <a:dk1>
          <a:srgbClr val="000000"/>
        </a:dk1>
        <a:lt1>
          <a:srgbClr val="FFFFFF"/>
        </a:lt1>
        <a:dk2>
          <a:srgbClr val="545454"/>
        </a:dk2>
        <a:lt2>
          <a:srgbClr val="808080"/>
        </a:lt2>
        <a:accent1>
          <a:srgbClr val="BFD630"/>
        </a:accent1>
        <a:accent2>
          <a:srgbClr val="F9B03D"/>
        </a:accent2>
        <a:accent3>
          <a:srgbClr val="FFFFFF"/>
        </a:accent3>
        <a:accent4>
          <a:srgbClr val="000000"/>
        </a:accent4>
        <a:accent5>
          <a:srgbClr val="DCE8AD"/>
        </a:accent5>
        <a:accent6>
          <a:srgbClr val="E29F36"/>
        </a:accent6>
        <a:hlink>
          <a:srgbClr val="58ABDC"/>
        </a:hlink>
        <a:folHlink>
          <a:srgbClr val="216F9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Title &amp; Bullets">
  <a:themeElements>
    <a:clrScheme name="Title &amp; Bullets 3">
      <a:dk1>
        <a:srgbClr val="000000"/>
      </a:dk1>
      <a:lt1>
        <a:srgbClr val="FFFFFF"/>
      </a:lt1>
      <a:dk2>
        <a:srgbClr val="545454"/>
      </a:dk2>
      <a:lt2>
        <a:srgbClr val="808080"/>
      </a:lt2>
      <a:accent1>
        <a:srgbClr val="BFD630"/>
      </a:accent1>
      <a:accent2>
        <a:srgbClr val="F9B03D"/>
      </a:accent2>
      <a:accent3>
        <a:srgbClr val="FFFFFF"/>
      </a:accent3>
      <a:accent4>
        <a:srgbClr val="000000"/>
      </a:accent4>
      <a:accent5>
        <a:srgbClr val="DCE8AD"/>
      </a:accent5>
      <a:accent6>
        <a:srgbClr val="E29F36"/>
      </a:accent6>
      <a:hlink>
        <a:srgbClr val="58ABDC"/>
      </a:hlink>
      <a:folHlink>
        <a:srgbClr val="216F9F"/>
      </a:folHlink>
    </a:clrScheme>
    <a:fontScheme name="Title &amp; Bullets">
      <a:majorFont>
        <a:latin typeface="Calibri Bold"/>
        <a:ea typeface="ヒラギノ角ゴ ProN W6"/>
        <a:cs typeface=""/>
      </a:majorFont>
      <a:minorFont>
        <a:latin typeface="Calibri Bold"/>
        <a:ea typeface="ヒラギノ角ゴ ProN W6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50800" tIns="50800" rIns="50800" bIns="5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ts val="3200"/>
          </a:spcBef>
          <a:spcAft>
            <a:spcPct val="0"/>
          </a:spcAft>
          <a:buClr>
            <a:schemeClr val="accent1"/>
          </a:buClr>
          <a:buSzPct val="85000"/>
          <a:buFont typeface="Wingdings 2" pitchFamily="18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ヒラギノ角ゴ ProN W6" pitchFamily="-32" charset="-128"/>
            <a:sym typeface="Calibri Bold" pitchFamily="-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50800" tIns="50800" rIns="50800" bIns="5080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ts val="3200"/>
          </a:spcBef>
          <a:spcAft>
            <a:spcPct val="0"/>
          </a:spcAft>
          <a:buClr>
            <a:schemeClr val="accent1"/>
          </a:buClr>
          <a:buSzPct val="85000"/>
          <a:buFont typeface="Wingdings 2" pitchFamily="18" charset="2"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ヒラギノ角ゴ ProN W6" pitchFamily="-32" charset="-128"/>
            <a:sym typeface="Calibri Bold" pitchFamily="-32" charset="0"/>
          </a:defRPr>
        </a:defPPr>
      </a:lstStyle>
    </a:lnDef>
  </a:objectDefaults>
  <a:extraClrSchemeLst>
    <a:extraClrScheme>
      <a:clrScheme name="Title &amp; Bullets 1">
        <a:dk1>
          <a:srgbClr val="404040"/>
        </a:dk1>
        <a:lt1>
          <a:srgbClr val="FFFFFF"/>
        </a:lt1>
        <a:dk2>
          <a:srgbClr val="000000"/>
        </a:dk2>
        <a:lt2>
          <a:srgbClr val="808080"/>
        </a:lt2>
        <a:accent1>
          <a:srgbClr val="B1CF21"/>
        </a:accent1>
        <a:accent2>
          <a:srgbClr val="F9B03D"/>
        </a:accent2>
        <a:accent3>
          <a:srgbClr val="FFFFFF"/>
        </a:accent3>
        <a:accent4>
          <a:srgbClr val="353535"/>
        </a:accent4>
        <a:accent5>
          <a:srgbClr val="D5E4AB"/>
        </a:accent5>
        <a:accent6>
          <a:srgbClr val="E29F36"/>
        </a:accent6>
        <a:hlink>
          <a:srgbClr val="58ABDC"/>
        </a:hlink>
        <a:folHlink>
          <a:srgbClr val="58AB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&amp; Bullets 2">
        <a:dk1>
          <a:srgbClr val="000000"/>
        </a:dk1>
        <a:lt1>
          <a:srgbClr val="FFFFFF"/>
        </a:lt1>
        <a:dk2>
          <a:srgbClr val="545454"/>
        </a:dk2>
        <a:lt2>
          <a:srgbClr val="808080"/>
        </a:lt2>
        <a:accent1>
          <a:srgbClr val="B1CF21"/>
        </a:accent1>
        <a:accent2>
          <a:srgbClr val="F9B03D"/>
        </a:accent2>
        <a:accent3>
          <a:srgbClr val="FFFFFF"/>
        </a:accent3>
        <a:accent4>
          <a:srgbClr val="000000"/>
        </a:accent4>
        <a:accent5>
          <a:srgbClr val="D5E4AB"/>
        </a:accent5>
        <a:accent6>
          <a:srgbClr val="E29F36"/>
        </a:accent6>
        <a:hlink>
          <a:srgbClr val="58ABDC"/>
        </a:hlink>
        <a:folHlink>
          <a:srgbClr val="58ABD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tle &amp; Bullets 3">
        <a:dk1>
          <a:srgbClr val="000000"/>
        </a:dk1>
        <a:lt1>
          <a:srgbClr val="FFFFFF"/>
        </a:lt1>
        <a:dk2>
          <a:srgbClr val="545454"/>
        </a:dk2>
        <a:lt2>
          <a:srgbClr val="808080"/>
        </a:lt2>
        <a:accent1>
          <a:srgbClr val="BFD630"/>
        </a:accent1>
        <a:accent2>
          <a:srgbClr val="F9B03D"/>
        </a:accent2>
        <a:accent3>
          <a:srgbClr val="FFFFFF"/>
        </a:accent3>
        <a:accent4>
          <a:srgbClr val="000000"/>
        </a:accent4>
        <a:accent5>
          <a:srgbClr val="DCE8AD"/>
        </a:accent5>
        <a:accent6>
          <a:srgbClr val="E29F36"/>
        </a:accent6>
        <a:hlink>
          <a:srgbClr val="58ABDC"/>
        </a:hlink>
        <a:folHlink>
          <a:srgbClr val="216F9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Default Design">
  <a:themeElements>
    <a:clrScheme name="Default Design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1613</Words>
  <Application>Microsoft Office PowerPoint</Application>
  <PresentationFormat>On-screen Show (4:3)</PresentationFormat>
  <Paragraphs>433</Paragraphs>
  <Slides>59</Slides>
  <Notes>55</Notes>
  <HiddenSlides>0</HiddenSlides>
  <MMClips>8</MMClips>
  <ScaleCrop>false</ScaleCrop>
  <HeadingPairs>
    <vt:vector size="4" baseType="variant">
      <vt:variant>
        <vt:lpstr>Theme</vt:lpstr>
      </vt:variant>
      <vt:variant>
        <vt:i4>42</vt:i4>
      </vt:variant>
      <vt:variant>
        <vt:lpstr>Slide Titles</vt:lpstr>
      </vt:variant>
      <vt:variant>
        <vt:i4>59</vt:i4>
      </vt:variant>
    </vt:vector>
  </HeadingPairs>
  <TitlesOfParts>
    <vt:vector size="101" baseType="lpstr">
      <vt:lpstr>Office Theme</vt:lpstr>
      <vt:lpstr>Blank Presentation</vt:lpstr>
      <vt:lpstr>1_Blank Presentation</vt:lpstr>
      <vt:lpstr>2_Blank Presentation</vt:lpstr>
      <vt:lpstr>Title &amp; Bullets</vt:lpstr>
      <vt:lpstr>1_Title &amp; Bullets</vt:lpstr>
      <vt:lpstr>Default Design</vt:lpstr>
      <vt:lpstr>Larissa-Design</vt:lpstr>
      <vt:lpstr>1_Larissa-Design</vt:lpstr>
      <vt:lpstr>Larissa</vt:lpstr>
      <vt:lpstr>1_Larissa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Standarddesign</vt:lpstr>
      <vt:lpstr>1_Standarddesign</vt:lpstr>
      <vt:lpstr>2_Standarddesign</vt:lpstr>
      <vt:lpstr>8_Office Theme</vt:lpstr>
      <vt:lpstr>9_Office Theme</vt:lpstr>
      <vt:lpstr>10_Office Theme</vt:lpstr>
      <vt:lpstr>11_Office Theme</vt:lpstr>
      <vt:lpstr>Office 主题​​</vt:lpstr>
      <vt:lpstr>12_Office Theme</vt:lpstr>
      <vt:lpstr>13_Office Theme</vt:lpstr>
      <vt:lpstr>14_Office Theme</vt:lpstr>
      <vt:lpstr>15_Office Theme</vt:lpstr>
      <vt:lpstr>16_Office Theme</vt:lpstr>
      <vt:lpstr>17_Office Theme</vt:lpstr>
      <vt:lpstr>18_Office Theme</vt:lpstr>
      <vt:lpstr>19_Office Theme</vt:lpstr>
      <vt:lpstr>20_Office Theme</vt:lpstr>
      <vt:lpstr>22_Office Theme</vt:lpstr>
      <vt:lpstr>21_Office Theme</vt:lpstr>
      <vt:lpstr>23_Office Theme</vt:lpstr>
      <vt:lpstr>24_Office Theme</vt:lpstr>
      <vt:lpstr>3_Blank Presentation</vt:lpstr>
      <vt:lpstr>1_Default Design</vt:lpstr>
      <vt:lpstr>2_Default Design</vt:lpstr>
      <vt:lpstr>25_Office Theme</vt:lpstr>
      <vt:lpstr>InfoVis Posters FastForward</vt:lpstr>
      <vt:lpstr>InfoVis Best Poster</vt:lpstr>
      <vt:lpstr>Slide 3</vt:lpstr>
      <vt:lpstr>Slide 4</vt:lpstr>
      <vt:lpstr>Slide 5</vt:lpstr>
      <vt:lpstr>Slide 6</vt:lpstr>
      <vt:lpstr>InfoVis Posters</vt:lpstr>
      <vt:lpstr>Dimension Sets</vt:lpstr>
      <vt:lpstr>Results</vt:lpstr>
      <vt:lpstr>Slide 10</vt:lpstr>
      <vt:lpstr>Visualizing Probability Gresh, Gasparini, Deleris--IBM Risk Collaboratory</vt:lpstr>
      <vt:lpstr>Our Application Area: Transportation in Dublin 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Modeling Human Performance from Visualization Interaction Histories</vt:lpstr>
      <vt:lpstr>Designing New Visualizations Without Programming</vt:lpstr>
      <vt:lpstr>Slide 22</vt:lpstr>
      <vt:lpstr>Slide 23</vt:lpstr>
      <vt:lpstr>Slide 24</vt:lpstr>
      <vt:lpstr>  An Analytical Approach   for the Creative Design   of New Visualizations</vt:lpstr>
      <vt:lpstr>Slide 26</vt:lpstr>
      <vt:lpstr>Slide 27</vt:lpstr>
      <vt:lpstr>Slide 28</vt:lpstr>
      <vt:lpstr>Slide 29</vt:lpstr>
      <vt:lpstr>‘’The waterfall history of slider evolution’’ ‘ENH’anced-MuLT Safety Slider</vt:lpstr>
      <vt:lpstr>Slide 31</vt:lpstr>
      <vt:lpstr>Slide 32</vt:lpstr>
      <vt:lpstr>Slide 33</vt:lpstr>
      <vt:lpstr>uVis: A Formula-Based Visualization Tool</vt:lpstr>
      <vt:lpstr>Slide 35</vt:lpstr>
      <vt:lpstr>Slide 36</vt:lpstr>
      <vt:lpstr>RuleBender: Scalable Global Views for Rule-Based Modeling</vt:lpstr>
      <vt:lpstr>ChronAtlas: A Visualization for Dynamic Topic Exploration Nan Cao, Yu-Ru Lin, David Gotz, Jimeng Sun, Huamin Qu</vt:lpstr>
      <vt:lpstr>Slide 39</vt:lpstr>
      <vt:lpstr>Slide 40</vt:lpstr>
      <vt:lpstr>Slide 41</vt:lpstr>
      <vt:lpstr>Slide 42</vt:lpstr>
      <vt:lpstr>Slide 43</vt:lpstr>
      <vt:lpstr>Our Idea!</vt:lpstr>
      <vt:lpstr>Slide 45</vt:lpstr>
      <vt:lpstr>Slide 46</vt:lpstr>
      <vt:lpstr>Slide 47</vt:lpstr>
      <vt:lpstr>MDS-Tree and MDS-Matrix for High Dimensional Data Visualization Xiaoru Yuan, Zuchao Wang, Cong Guo @ Peking University</vt:lpstr>
      <vt:lpstr>MDS-Tree and MDS-Matrix for High Dimensional Data Visualization Xiaoru Yuan, Zuchao Wang, Cong Guo @ Peking University</vt:lpstr>
      <vt:lpstr>LogicViz:  Visualizing Trust Propagation at the Device Layer</vt:lpstr>
      <vt:lpstr>Slide 51</vt:lpstr>
      <vt:lpstr>Slide 52</vt:lpstr>
      <vt:lpstr>Interactive Visualization to Teach  Innovation and Technology Adoption in Entrepreneurship Education</vt:lpstr>
      <vt:lpstr>Guiding Visualization Users Towards Improved Analytic Strategies Using Small Interface Changes</vt:lpstr>
      <vt:lpstr>Singleton Set Distribution Views  for Set-Valued Attribute Visualization</vt:lpstr>
      <vt:lpstr>Question: Which value cell has more associated patents?</vt:lpstr>
      <vt:lpstr>Answer: Same</vt:lpstr>
      <vt:lpstr>Slide 58</vt:lpstr>
      <vt:lpstr>Slide 59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Jeffrey Heer</dc:creator>
  <cp:lastModifiedBy>Jeffrey Heer</cp:lastModifiedBy>
  <cp:revision>5</cp:revision>
  <dcterms:created xsi:type="dcterms:W3CDTF">2011-10-11T23:14:57Z</dcterms:created>
  <dcterms:modified xsi:type="dcterms:W3CDTF">2011-10-11T23:43:11Z</dcterms:modified>
</cp:coreProperties>
</file>