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9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806" r:id="rId3"/>
    <p:sldId id="1006" r:id="rId4"/>
    <p:sldId id="1005" r:id="rId5"/>
    <p:sldId id="1007" r:id="rId6"/>
    <p:sldId id="993" r:id="rId7"/>
    <p:sldId id="995" r:id="rId8"/>
    <p:sldId id="1003" r:id="rId9"/>
    <p:sldId id="953" r:id="rId10"/>
    <p:sldId id="970" r:id="rId11"/>
    <p:sldId id="956" r:id="rId1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Neutra Text" pitchFamily="50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323232"/>
    <a:srgbClr val="FF7C80"/>
    <a:srgbClr val="50E292"/>
    <a:srgbClr val="85EBB3"/>
    <a:srgbClr val="394859"/>
    <a:srgbClr val="3D4F63"/>
    <a:srgbClr val="2540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89" autoAdjust="0"/>
    <p:restoredTop sz="87302" autoAdjust="0"/>
  </p:normalViewPr>
  <p:slideViewPr>
    <p:cSldViewPr>
      <p:cViewPr>
        <p:scale>
          <a:sx n="50" d="100"/>
          <a:sy n="50" d="100"/>
        </p:scale>
        <p:origin x="-105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165" d="100"/>
          <a:sy n="165" d="100"/>
        </p:scale>
        <p:origin x="-2574" y="-108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t" anchorCtr="0" compatLnSpc="1">
            <a:prstTxWarp prst="textNoShape">
              <a:avLst/>
            </a:prstTxWarp>
          </a:bodyPr>
          <a:lstStyle>
            <a:lvl1pPr defTabSz="931887">
              <a:defRPr sz="1200" b="0">
                <a:ea typeface="굴림" pitchFamily="-65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 b="0">
                <a:ea typeface="굴림" pitchFamily="-65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b" anchorCtr="0" compatLnSpc="1">
            <a:prstTxWarp prst="textNoShape">
              <a:avLst/>
            </a:prstTxWarp>
          </a:bodyPr>
          <a:lstStyle>
            <a:lvl1pPr defTabSz="931887">
              <a:defRPr sz="1200" b="0">
                <a:ea typeface="굴림" pitchFamily="-65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b" anchorCtr="0" compatLnSpc="1">
            <a:prstTxWarp prst="textNoShape">
              <a:avLst/>
            </a:prstTxWarp>
          </a:bodyPr>
          <a:lstStyle>
            <a:lvl1pPr algn="r" defTabSz="931887">
              <a:defRPr sz="1200" b="0">
                <a:ea typeface="굴림" pitchFamily="-65" charset="-127"/>
              </a:defRPr>
            </a:lvl1pPr>
          </a:lstStyle>
          <a:p>
            <a:pPr>
              <a:defRPr/>
            </a:pPr>
            <a:fld id="{B3D6FA81-5C3E-4AF9-B2FF-AA801B1B94F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32413" y="79375"/>
            <a:ext cx="3886200" cy="291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" y="73025"/>
            <a:ext cx="5386388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9" rIns="93152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believe the visualization research community can do more to improve visualization evaluation not only in our research field, but in a manner that reaches the larger community of visualization designers. At the BELIV workshop I would like to have an open discussion on the topic.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http://waxy.org/2008/11/the_faces_of_mechanical_turk/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hawaii.naist.jp/research/visual_e.html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artmann-col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1775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solidFill>
            <a:srgbClr val="900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6" descr="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5400"/>
            <a:ext cx="1990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0325" y="-52388"/>
            <a:ext cx="43592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2800" b="0" dirty="0" err="1">
                <a:latin typeface="Neutra Text SC" pitchFamily="50" charset="0"/>
                <a:ea typeface="굴림" pitchFamily="-65" charset="-127"/>
              </a:rPr>
              <a:t>stanford</a:t>
            </a:r>
            <a:r>
              <a:rPr lang="en-US" altLang="ko-KR" sz="2800" b="0" dirty="0">
                <a:latin typeface="Neutra Text SC" pitchFamily="50" charset="0"/>
                <a:ea typeface="굴림" pitchFamily="-65" charset="-127"/>
              </a:rPr>
              <a:t> </a:t>
            </a:r>
            <a:r>
              <a:rPr lang="en-US" sz="2800" b="0" dirty="0">
                <a:solidFill>
                  <a:srgbClr val="B3051A"/>
                </a:solidFill>
                <a:latin typeface="Neutra Text SC" pitchFamily="50" charset="0"/>
                <a:ea typeface="굴림" pitchFamily="-65" charset="-127"/>
              </a:rPr>
              <a:t>/</a:t>
            </a:r>
            <a:r>
              <a:rPr lang="en-US" sz="2800" b="0" dirty="0">
                <a:latin typeface="Neutra Text SC" pitchFamily="50" charset="0"/>
                <a:ea typeface="굴림" pitchFamily="-65" charset="-127"/>
              </a:rPr>
              <a:t> </a:t>
            </a:r>
            <a:r>
              <a:rPr lang="en-US" sz="2800" b="0" dirty="0" err="1">
                <a:latin typeface="Neutra Text SC" pitchFamily="50" charset="0"/>
                <a:ea typeface="굴림" pitchFamily="-65" charset="-127"/>
              </a:rPr>
              <a:t>hci</a:t>
            </a:r>
            <a:r>
              <a:rPr lang="en-US" sz="2800" b="0" dirty="0">
                <a:latin typeface="Neutra Text SC" pitchFamily="50" charset="0"/>
                <a:ea typeface="굴림" pitchFamily="-65" charset="-127"/>
              </a:rPr>
              <a:t> group</a:t>
            </a:r>
            <a:endParaRPr lang="en-US" altLang="ko-KR" sz="2800" b="0" dirty="0">
              <a:latin typeface="Neutra Text SC" pitchFamily="50" charset="0"/>
              <a:ea typeface="굴림" pitchFamily="-65" charset="-127"/>
            </a:endParaRPr>
          </a:p>
        </p:txBody>
      </p:sp>
      <p:sp>
        <p:nvSpPr>
          <p:cNvPr id="8" name="Arc 9"/>
          <p:cNvSpPr>
            <a:spLocks noChangeAspect="1"/>
          </p:cNvSpPr>
          <p:nvPr userDrawn="1"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Arc 10"/>
          <p:cNvSpPr>
            <a:spLocks noChangeAspect="1"/>
          </p:cNvSpPr>
          <p:nvPr userDrawn="1"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Arc 11"/>
          <p:cNvSpPr>
            <a:spLocks noChangeAspect="1"/>
          </p:cNvSpPr>
          <p:nvPr userDrawn="1"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Arc 12"/>
          <p:cNvSpPr>
            <a:spLocks noChangeAspect="1"/>
          </p:cNvSpPr>
          <p:nvPr userDrawn="1"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4800600" y="6248400"/>
            <a:ext cx="411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100" b="0" dirty="0"/>
              <a:t>http://hci.stanford.edu</a:t>
            </a:r>
          </a:p>
        </p:txBody>
      </p:sp>
      <p:sp>
        <p:nvSpPr>
          <p:cNvPr id="387075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455613" y="12334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87076" name="Rectangle 4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5613" y="3427413"/>
            <a:ext cx="3963987" cy="2970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ko-KR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4650"/>
            <a:ext cx="8388350" cy="475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1EC3-FA21-4571-BCBF-629004B270D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528638"/>
            <a:ext cx="2097087" cy="587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8638"/>
            <a:ext cx="6138863" cy="587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0F2B-CA81-469A-AFB9-72536E1B10A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466138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122363"/>
            <a:ext cx="8466138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675" y="3951288"/>
            <a:ext cx="8466138" cy="2678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466138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675" y="1122363"/>
            <a:ext cx="4156075" cy="5507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22363"/>
            <a:ext cx="4157663" cy="5507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388350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388350" cy="4756150"/>
          </a:xfrm>
        </p:spPr>
        <p:txBody>
          <a:bodyPr/>
          <a:lstStyle>
            <a:lvl1pPr>
              <a:buClr>
                <a:srgbClr val="CFECFF"/>
              </a:buClr>
              <a:defRPr/>
            </a:lvl1pPr>
            <a:lvl2pPr>
              <a:buClr>
                <a:srgbClr val="CFECFF"/>
              </a:buClr>
              <a:defRPr/>
            </a:lvl2pPr>
            <a:lvl3pPr>
              <a:buClr>
                <a:srgbClr val="CFECFF"/>
              </a:buClr>
              <a:defRPr/>
            </a:lvl3pPr>
            <a:lvl4pPr>
              <a:buClr>
                <a:srgbClr val="CFECFF"/>
              </a:buClr>
              <a:defRPr/>
            </a:lvl4pPr>
            <a:lvl5pPr>
              <a:buClr>
                <a:srgbClr val="CFEC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D513-8D2D-4A03-912B-B32390C27EC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4650"/>
            <a:ext cx="8388350" cy="475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528638"/>
            <a:ext cx="2097087" cy="587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8638"/>
            <a:ext cx="6138863" cy="587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2290-8C76-4429-93F6-7E5F44F8D20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CBF-62C7-4774-9898-7AF0061ED36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BB4A9-835C-4931-BF6C-42D789D007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0"/>
            <a:ext cx="8308975" cy="1022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A62BB-12FF-435C-AE29-E55A03C832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A814-D755-4E6D-9F9E-0525C1D15D6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F0DF-DE41-40D1-8214-202445DF21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7F5C-41FF-4694-8642-9CDFE701714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1351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accent2"/>
                </a:solidFill>
                <a:ea typeface="굴림" pitchFamily="-65" charset="-127"/>
              </a:defRPr>
            </a:lvl1pPr>
          </a:lstStyle>
          <a:p>
            <a:pPr>
              <a:defRPr/>
            </a:pPr>
            <a:fld id="{D05BD5BF-504D-4E72-A9F8-C57B8405B3B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7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28638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44650"/>
            <a:ext cx="8388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86074" name="Arc 26"/>
          <p:cNvSpPr>
            <a:spLocks noChangeAspect="1"/>
          </p:cNvSpPr>
          <p:nvPr userDrawn="1"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86075" name="Arc 27"/>
          <p:cNvSpPr>
            <a:spLocks noChangeAspect="1"/>
          </p:cNvSpPr>
          <p:nvPr userDrawn="1"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86076" name="Arc 28"/>
          <p:cNvSpPr>
            <a:spLocks noChangeAspect="1"/>
          </p:cNvSpPr>
          <p:nvPr userDrawn="1"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86077" name="Arc 29"/>
          <p:cNvSpPr>
            <a:spLocks noChangeAspect="1"/>
          </p:cNvSpPr>
          <p:nvPr userDrawn="1"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1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72" r:id="rId12"/>
    <p:sldLayoutId id="2147484473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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92200" indent="-1778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49400" indent="-177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638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6pPr>
      <a:lvl7pPr marL="29210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7pPr>
      <a:lvl8pPr marL="33782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8pPr>
      <a:lvl9pPr marL="38354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94859"/>
            </a:gs>
            <a:gs pos="100000">
              <a:srgbClr val="3D4F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28638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1" name="Rectangle 10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644650"/>
            <a:ext cx="8007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050" y="1295400"/>
            <a:ext cx="8439150" cy="1022350"/>
          </a:xfrm>
        </p:spPr>
        <p:txBody>
          <a:bodyPr/>
          <a:lstStyle/>
          <a:p>
            <a:pPr algn="l"/>
            <a:r>
              <a:rPr lang="en-US" sz="100" b="0" dirty="0" smtClean="0">
                <a:solidFill>
                  <a:schemeClr val="tx1"/>
                </a:solidFill>
              </a:rPr>
              <a:t/>
            </a:r>
            <a:br>
              <a:rPr lang="en-US" sz="100" b="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Visualization </a:t>
            </a:r>
            <a:r>
              <a:rPr lang="en-US" sz="5400" dirty="0" smtClean="0">
                <a:solidFill>
                  <a:schemeClr val="tx1"/>
                </a:solidFill>
              </a:rPr>
              <a:t>Evaluation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of </a:t>
            </a:r>
            <a:r>
              <a:rPr lang="en-US" sz="5400" dirty="0" smtClean="0">
                <a:solidFill>
                  <a:schemeClr val="tx1"/>
                </a:solidFill>
              </a:rPr>
              <a:t>the </a:t>
            </a:r>
            <a:r>
              <a:rPr lang="en-US" sz="5400" dirty="0" smtClean="0">
                <a:solidFill>
                  <a:schemeClr val="tx1"/>
                </a:solidFill>
              </a:rPr>
              <a:t>Masses,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by </a:t>
            </a:r>
            <a:r>
              <a:rPr lang="en-US" sz="5400" dirty="0" smtClean="0">
                <a:solidFill>
                  <a:schemeClr val="tx1"/>
                </a:solidFill>
              </a:rPr>
              <a:t>the </a:t>
            </a:r>
            <a:r>
              <a:rPr lang="en-US" sz="5400" dirty="0" smtClean="0">
                <a:solidFill>
                  <a:schemeClr val="tx1"/>
                </a:solidFill>
              </a:rPr>
              <a:t>Masses, and for </a:t>
            </a:r>
            <a:r>
              <a:rPr lang="en-US" sz="5400" dirty="0" smtClean="0">
                <a:solidFill>
                  <a:schemeClr val="tx1"/>
                </a:solidFill>
              </a:rPr>
              <a:t>the </a:t>
            </a:r>
            <a:r>
              <a:rPr lang="en-US" sz="5400" dirty="0" smtClean="0">
                <a:solidFill>
                  <a:schemeClr val="tx1"/>
                </a:solidFill>
              </a:rPr>
              <a:t>Masses.</a:t>
            </a:r>
            <a:endParaRPr lang="en-US" sz="5400" b="0" i="1" dirty="0" smtClean="0">
              <a:solidFill>
                <a:schemeClr val="tx1"/>
              </a:solidFill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44500" y="4412159"/>
            <a:ext cx="7861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0" dirty="0"/>
              <a:t>Jeffrey </a:t>
            </a:r>
            <a:r>
              <a:rPr lang="en-US" sz="4400" b="0" dirty="0" err="1" smtClean="0"/>
              <a:t>Heer</a:t>
            </a:r>
            <a:r>
              <a:rPr lang="en-US" sz="4400" b="0" dirty="0" smtClean="0"/>
              <a:t> </a:t>
            </a:r>
            <a:r>
              <a:rPr lang="en-US" sz="4400" b="0" dirty="0" smtClean="0"/>
              <a:t> </a:t>
            </a:r>
            <a:r>
              <a:rPr lang="en-US" sz="4400" b="0" dirty="0" smtClean="0">
                <a:solidFill>
                  <a:srgbClr val="FF7C80"/>
                </a:solidFill>
              </a:rPr>
              <a:t>Stanford </a:t>
            </a:r>
            <a:r>
              <a:rPr lang="en-US" sz="4400" b="0" dirty="0" smtClean="0">
                <a:solidFill>
                  <a:srgbClr val="FF7C80"/>
                </a:solidFill>
              </a:rPr>
              <a:t>University</a:t>
            </a:r>
            <a:endParaRPr lang="en-US" sz="4400" b="0" dirty="0">
              <a:solidFill>
                <a:srgbClr val="FF7C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425445"/>
            <a:ext cx="6286500" cy="343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 b="1875"/>
          <a:stretch>
            <a:fillRect/>
          </a:stretch>
        </p:blipFill>
        <p:spPr bwMode="auto">
          <a:xfrm>
            <a:off x="685800" y="540349"/>
            <a:ext cx="6167437" cy="227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52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accent2">
                    <a:lumMod val="10000"/>
                  </a:schemeClr>
                </a:solidFill>
              </a:rPr>
              <a:t>Cleveland &amp; McGill, 1984 (Lab Study)</a:t>
            </a:r>
            <a:endParaRPr lang="en-US" b="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9527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solidFill>
                  <a:schemeClr val="accent2">
                    <a:lumMod val="10000"/>
                  </a:schemeClr>
                </a:solidFill>
              </a:rPr>
              <a:t>Heer</a:t>
            </a:r>
            <a:r>
              <a:rPr lang="en-US" sz="2800" b="0" dirty="0" smtClean="0">
                <a:solidFill>
                  <a:schemeClr val="accent2">
                    <a:lumMod val="10000"/>
                  </a:schemeClr>
                </a:solidFill>
              </a:rPr>
              <a:t> &amp; </a:t>
            </a:r>
            <a:r>
              <a:rPr lang="en-US" sz="2800" b="0" dirty="0" err="1" smtClean="0">
                <a:solidFill>
                  <a:schemeClr val="accent2">
                    <a:lumMod val="10000"/>
                  </a:schemeClr>
                </a:solidFill>
              </a:rPr>
              <a:t>Bostock</a:t>
            </a:r>
            <a:r>
              <a:rPr lang="en-US" sz="2800" b="0" dirty="0" smtClean="0">
                <a:solidFill>
                  <a:schemeClr val="accent2">
                    <a:lumMod val="10000"/>
                  </a:schemeClr>
                </a:solidFill>
              </a:rPr>
              <a:t>, 2010 (</a:t>
            </a:r>
            <a:r>
              <a:rPr lang="en-US" sz="2800" b="0" dirty="0" err="1" smtClean="0">
                <a:solidFill>
                  <a:schemeClr val="accent2">
                    <a:lumMod val="10000"/>
                  </a:schemeClr>
                </a:solidFill>
              </a:rPr>
              <a:t>Crowdsourced</a:t>
            </a:r>
            <a:r>
              <a:rPr lang="en-US" sz="2800" b="0" dirty="0" smtClean="0">
                <a:solidFill>
                  <a:schemeClr val="accent2">
                    <a:lumMod val="10000"/>
                  </a:schemeClr>
                </a:solidFill>
              </a:rPr>
              <a:t> Study)</a:t>
            </a:r>
            <a:endParaRPr lang="en-US" b="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5562600"/>
            <a:ext cx="8308975" cy="102235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A sick chart?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538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4600" dirty="0" smtClean="0"/>
              <a:t>For </a:t>
            </a:r>
            <a:r>
              <a:rPr lang="en-US" sz="4600" dirty="0" smtClean="0"/>
              <a:t>most visualizations today </a:t>
            </a:r>
            <a:r>
              <a:rPr lang="en-US" sz="4600" dirty="0" smtClean="0"/>
              <a:t>an unsettling </a:t>
            </a:r>
            <a:r>
              <a:rPr lang="en-US" sz="4600" dirty="0" smtClean="0"/>
              <a:t>question </a:t>
            </a:r>
            <a:r>
              <a:rPr lang="en-US" sz="4600" dirty="0" smtClean="0"/>
              <a:t>remains:</a:t>
            </a:r>
          </a:p>
          <a:p>
            <a:pPr marL="0" indent="0">
              <a:buNone/>
            </a:pPr>
            <a:r>
              <a:rPr lang="en-US" sz="4600" i="1" dirty="0" smtClean="0"/>
              <a:t>I</a:t>
            </a:r>
            <a:r>
              <a:rPr lang="en-US" sz="4600" i="1" dirty="0" smtClean="0"/>
              <a:t>s </a:t>
            </a:r>
            <a:r>
              <a:rPr lang="en-US" sz="4600" i="1" dirty="0" smtClean="0"/>
              <a:t>there a more effective </a:t>
            </a:r>
            <a:r>
              <a:rPr lang="en-US" sz="4600" i="1" dirty="0" smtClean="0"/>
              <a:t>design?</a:t>
            </a:r>
            <a:endParaRPr lang="en-US" sz="4600" i="1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Two Ideas…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An Analytic Framework for Visualization Criticism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4800" dirty="0" smtClean="0"/>
              <a:t>Cost-Effective Evaluation Techniques: </a:t>
            </a:r>
            <a:r>
              <a:rPr lang="en-US" sz="4800" dirty="0" err="1" smtClean="0"/>
              <a:t>Crowdsourced</a:t>
            </a:r>
            <a:r>
              <a:rPr lang="en-US" sz="4800" dirty="0" smtClean="0"/>
              <a:t> Experimentation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226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1"/>
            <a:ext cx="2971800" cy="4572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Andy </a:t>
            </a:r>
            <a:r>
              <a:rPr lang="en-US" sz="2400" dirty="0" err="1" smtClean="0"/>
              <a:t>Baio</a:t>
            </a:r>
            <a:r>
              <a:rPr lang="en-US" sz="2400" dirty="0" smtClean="0"/>
              <a:t> - Waxy.org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t="59596"/>
          <a:stretch>
            <a:fillRect/>
          </a:stretch>
        </p:blipFill>
        <p:spPr bwMode="auto">
          <a:xfrm>
            <a:off x="0" y="0"/>
            <a:ext cx="9144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1"/>
            <a:ext cx="2971800" cy="4572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Andy </a:t>
            </a:r>
            <a:r>
              <a:rPr lang="en-US" sz="2400" dirty="0" err="1" smtClean="0"/>
              <a:t>Baio</a:t>
            </a:r>
            <a:r>
              <a:rPr lang="en-US" sz="2400" dirty="0" smtClean="0"/>
              <a:t> - Waxy.org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&amp; McGill, 1984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Stimuli for position encodings.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Task: estimate </a:t>
            </a:r>
            <a:r>
              <a:rPr lang="en-US" b="1" dirty="0" smtClean="0"/>
              <a:t>%</a:t>
            </a:r>
            <a:r>
              <a:rPr lang="en-US" dirty="0" smtClean="0"/>
              <a:t> smaller element is of the larger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4988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Judgment Stimuli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on encodings.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Task: estimate </a:t>
            </a:r>
            <a:r>
              <a:rPr lang="en-US" b="1" dirty="0" smtClean="0"/>
              <a:t>%</a:t>
            </a:r>
            <a:r>
              <a:rPr lang="en-US" dirty="0" smtClean="0"/>
              <a:t> smaller element is of the larger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91789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lass Layers">
  <a:themeElements>
    <a:clrScheme name="1_Glass Layers 13">
      <a:dk1>
        <a:srgbClr val="CCFFCC"/>
      </a:dk1>
      <a:lt1>
        <a:srgbClr val="FFFFFF"/>
      </a:lt1>
      <a:dk2>
        <a:srgbClr val="275485"/>
      </a:dk2>
      <a:lt2>
        <a:srgbClr val="FFFFB7"/>
      </a:lt2>
      <a:accent1>
        <a:srgbClr val="99CC00"/>
      </a:accent1>
      <a:accent2>
        <a:srgbClr val="CFECFF"/>
      </a:accent2>
      <a:accent3>
        <a:srgbClr val="ACB3C2"/>
      </a:accent3>
      <a:accent4>
        <a:srgbClr val="DADADA"/>
      </a:accent4>
      <a:accent5>
        <a:srgbClr val="CAE2AA"/>
      </a:accent5>
      <a:accent6>
        <a:srgbClr val="BBD6E7"/>
      </a:accent6>
      <a:hlink>
        <a:srgbClr val="99FF66"/>
      </a:hlink>
      <a:folHlink>
        <a:srgbClr val="FFFF66"/>
      </a:folHlink>
    </a:clrScheme>
    <a:fontScheme name="1_Glass Layers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lnDef>
  </a:objectDefaults>
  <a:extraClrSchemeLst>
    <a:extraClrScheme>
      <a:clrScheme name="1_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9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0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1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2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3">
        <a:dk1>
          <a:srgbClr val="CCFFCC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54233</TotalTime>
  <Words>155</Words>
  <Application>Microsoft PowerPoint</Application>
  <PresentationFormat>On-screen Show (4:3)</PresentationFormat>
  <Paragraphs>35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Neutra Text</vt:lpstr>
      <vt:lpstr>ＭＳ Ｐゴシック</vt:lpstr>
      <vt:lpstr>Wingdings</vt:lpstr>
      <vt:lpstr>굴림</vt:lpstr>
      <vt:lpstr>Neutra Text SC</vt:lpstr>
      <vt:lpstr>1_Glass Layers</vt:lpstr>
      <vt:lpstr>Custom Design</vt:lpstr>
      <vt:lpstr> Visualization Evaluation of the Masses, by the Masses, and for the Masses.</vt:lpstr>
      <vt:lpstr>A sick chart?</vt:lpstr>
      <vt:lpstr>Slide 3</vt:lpstr>
      <vt:lpstr>Two Ideas…</vt:lpstr>
      <vt:lpstr>Slide 5</vt:lpstr>
      <vt:lpstr>Slide 6</vt:lpstr>
      <vt:lpstr>Slide 7</vt:lpstr>
      <vt:lpstr>Cleveland &amp; McGill, 1984</vt:lpstr>
      <vt:lpstr>Area Judgment Stimuli</vt:lpstr>
      <vt:lpstr>Slide 10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Data Visualization</dc:title>
  <dc:creator>Jeffrey Heer</dc:creator>
  <cp:lastModifiedBy>Jeffrey Heer</cp:lastModifiedBy>
  <cp:revision>610</cp:revision>
  <dcterms:created xsi:type="dcterms:W3CDTF">2008-09-23T17:07:57Z</dcterms:created>
  <dcterms:modified xsi:type="dcterms:W3CDTF">2010-04-08T17:30:00Z</dcterms:modified>
</cp:coreProperties>
</file>