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59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1003" r:id="rId3"/>
    <p:sldId id="1005" r:id="rId4"/>
    <p:sldId id="993" r:id="rId5"/>
    <p:sldId id="995" r:id="rId6"/>
    <p:sldId id="1004" r:id="rId7"/>
    <p:sldId id="1006" r:id="rId8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utra Text" pitchFamily="50" charset="0"/>
        <a:ea typeface="ＭＳ Ｐゴシック" pitchFamily="-6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utra Text" pitchFamily="50" charset="0"/>
        <a:ea typeface="ＭＳ Ｐゴシック" pitchFamily="-6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utra Text" pitchFamily="50" charset="0"/>
        <a:ea typeface="ＭＳ Ｐゴシック" pitchFamily="-6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utra Text" pitchFamily="50" charset="0"/>
        <a:ea typeface="ＭＳ Ｐゴシック" pitchFamily="-6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utra Text" pitchFamily="50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Neutra Text" pitchFamily="50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Neutra Text" pitchFamily="50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Neutra Text" pitchFamily="50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Neutra Text" pitchFamily="50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323232"/>
    <a:srgbClr val="FF7C80"/>
    <a:srgbClr val="50E292"/>
    <a:srgbClr val="85EBB3"/>
    <a:srgbClr val="394859"/>
    <a:srgbClr val="3D4F63"/>
    <a:srgbClr val="2540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89" autoAdjust="0"/>
    <p:restoredTop sz="87302" autoAdjust="0"/>
  </p:normalViewPr>
  <p:slideViewPr>
    <p:cSldViewPr>
      <p:cViewPr>
        <p:scale>
          <a:sx n="50" d="100"/>
          <a:sy n="50" d="100"/>
        </p:scale>
        <p:origin x="-1056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165" d="100"/>
          <a:sy n="165" d="100"/>
        </p:scale>
        <p:origin x="-2574" y="-108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9" rIns="93152" bIns="46579" numCol="1" anchor="t" anchorCtr="0" compatLnSpc="1">
            <a:prstTxWarp prst="textNoShape">
              <a:avLst/>
            </a:prstTxWarp>
          </a:bodyPr>
          <a:lstStyle>
            <a:lvl1pPr defTabSz="931887">
              <a:defRPr sz="1200" b="0">
                <a:ea typeface="굴림" pitchFamily="-65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9" rIns="93152" bIns="46579" numCol="1" anchor="t" anchorCtr="0" compatLnSpc="1">
            <a:prstTxWarp prst="textNoShape">
              <a:avLst/>
            </a:prstTxWarp>
          </a:bodyPr>
          <a:lstStyle>
            <a:lvl1pPr algn="r" defTabSz="931887">
              <a:defRPr sz="1200" b="0">
                <a:ea typeface="굴림" pitchFamily="-65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9" rIns="93152" bIns="46579" numCol="1" anchor="b" anchorCtr="0" compatLnSpc="1">
            <a:prstTxWarp prst="textNoShape">
              <a:avLst/>
            </a:prstTxWarp>
          </a:bodyPr>
          <a:lstStyle>
            <a:lvl1pPr defTabSz="931887">
              <a:defRPr sz="1200" b="0">
                <a:ea typeface="굴림" pitchFamily="-65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9" rIns="93152" bIns="46579" numCol="1" anchor="b" anchorCtr="0" compatLnSpc="1">
            <a:prstTxWarp prst="textNoShape">
              <a:avLst/>
            </a:prstTxWarp>
          </a:bodyPr>
          <a:lstStyle>
            <a:lvl1pPr algn="r" defTabSz="931887">
              <a:defRPr sz="1200" b="0">
                <a:ea typeface="굴림" pitchFamily="-65" charset="-127"/>
              </a:defRPr>
            </a:lvl1pPr>
          </a:lstStyle>
          <a:p>
            <a:pPr>
              <a:defRPr/>
            </a:pPr>
            <a:fld id="{B3D6FA81-5C3E-4AF9-B2FF-AA801B1B94F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32413" y="79375"/>
            <a:ext cx="3886200" cy="2914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" y="73025"/>
            <a:ext cx="5386388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9" rIns="93152" bIns="4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Neutra Text" pitchFamily="50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Neutra Text" pitchFamily="50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Neutra Text" pitchFamily="50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Neutra Text" pitchFamily="50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Neutra Text" pitchFamily="50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hawaii.naist.jp/research/visual_e.html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http://waxy.org/2008/11/the_faces_of_mechanical_turk/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artmann-col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31775"/>
            <a:ext cx="91440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solidFill>
            <a:srgbClr val="90060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6" name="Picture 6" descr="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5400"/>
            <a:ext cx="1990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0325" y="-52388"/>
            <a:ext cx="4359275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ko-KR" sz="2800" b="0" dirty="0" err="1">
                <a:latin typeface="Neutra Text SC" pitchFamily="50" charset="0"/>
                <a:ea typeface="굴림" pitchFamily="-65" charset="-127"/>
              </a:rPr>
              <a:t>stanford</a:t>
            </a:r>
            <a:r>
              <a:rPr lang="en-US" altLang="ko-KR" sz="2800" b="0" dirty="0">
                <a:latin typeface="Neutra Text SC" pitchFamily="50" charset="0"/>
                <a:ea typeface="굴림" pitchFamily="-65" charset="-127"/>
              </a:rPr>
              <a:t> </a:t>
            </a:r>
            <a:r>
              <a:rPr lang="en-US" sz="2800" b="0" dirty="0">
                <a:solidFill>
                  <a:srgbClr val="B3051A"/>
                </a:solidFill>
                <a:latin typeface="Neutra Text SC" pitchFamily="50" charset="0"/>
                <a:ea typeface="굴림" pitchFamily="-65" charset="-127"/>
              </a:rPr>
              <a:t>/</a:t>
            </a:r>
            <a:r>
              <a:rPr lang="en-US" sz="2800" b="0" dirty="0">
                <a:latin typeface="Neutra Text SC" pitchFamily="50" charset="0"/>
                <a:ea typeface="굴림" pitchFamily="-65" charset="-127"/>
              </a:rPr>
              <a:t> </a:t>
            </a:r>
            <a:r>
              <a:rPr lang="en-US" sz="2800" b="0" dirty="0" err="1">
                <a:latin typeface="Neutra Text SC" pitchFamily="50" charset="0"/>
                <a:ea typeface="굴림" pitchFamily="-65" charset="-127"/>
              </a:rPr>
              <a:t>hci</a:t>
            </a:r>
            <a:r>
              <a:rPr lang="en-US" sz="2800" b="0" dirty="0">
                <a:latin typeface="Neutra Text SC" pitchFamily="50" charset="0"/>
                <a:ea typeface="굴림" pitchFamily="-65" charset="-127"/>
              </a:rPr>
              <a:t> group</a:t>
            </a:r>
            <a:endParaRPr lang="en-US" altLang="ko-KR" sz="2800" b="0" dirty="0">
              <a:latin typeface="Neutra Text SC" pitchFamily="50" charset="0"/>
              <a:ea typeface="굴림" pitchFamily="-65" charset="-127"/>
            </a:endParaRPr>
          </a:p>
        </p:txBody>
      </p:sp>
      <p:sp>
        <p:nvSpPr>
          <p:cNvPr id="8" name="Arc 9"/>
          <p:cNvSpPr>
            <a:spLocks noChangeAspect="1"/>
          </p:cNvSpPr>
          <p:nvPr userDrawn="1"/>
        </p:nvSpPr>
        <p:spPr bwMode="auto">
          <a:xfrm>
            <a:off x="8950325" y="-63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Arc 10"/>
          <p:cNvSpPr>
            <a:spLocks noChangeAspect="1"/>
          </p:cNvSpPr>
          <p:nvPr userDrawn="1"/>
        </p:nvSpPr>
        <p:spPr bwMode="auto">
          <a:xfrm rot="16200000">
            <a:off x="-63500" y="-61913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Arc 11"/>
          <p:cNvSpPr>
            <a:spLocks noChangeAspect="1"/>
          </p:cNvSpPr>
          <p:nvPr userDrawn="1"/>
        </p:nvSpPr>
        <p:spPr bwMode="auto">
          <a:xfrm rot="10800000">
            <a:off x="-63500" y="6667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1" name="Arc 12"/>
          <p:cNvSpPr>
            <a:spLocks noChangeAspect="1"/>
          </p:cNvSpPr>
          <p:nvPr userDrawn="1"/>
        </p:nvSpPr>
        <p:spPr bwMode="auto">
          <a:xfrm rot="5400000">
            <a:off x="8950325" y="6664325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4800600" y="6248400"/>
            <a:ext cx="4114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100" b="0" dirty="0"/>
              <a:t>http://hci.stanford.edu</a:t>
            </a:r>
          </a:p>
        </p:txBody>
      </p:sp>
      <p:sp>
        <p:nvSpPr>
          <p:cNvPr id="387075" name="Rectangle 3"/>
          <p:cNvSpPr>
            <a:spLocks noGrp="1" noRot="1" noChangeArrowheads="1"/>
          </p:cNvSpPr>
          <p:nvPr>
            <p:ph type="ctrTitle"/>
          </p:nvPr>
        </p:nvSpPr>
        <p:spPr>
          <a:xfrm>
            <a:off x="455613" y="12334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387076" name="Rectangle 4"/>
          <p:cNvSpPr>
            <a:spLocks noGrp="1" noRot="1" noChangeArrowheads="1"/>
          </p:cNvSpPr>
          <p:nvPr>
            <p:ph type="subTitle" idx="1"/>
          </p:nvPr>
        </p:nvSpPr>
        <p:spPr>
          <a:xfrm>
            <a:off x="455613" y="3427413"/>
            <a:ext cx="3963987" cy="2970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altLang="ko-KR"/>
              <a:t>Click to edit Master subtitle style</a:t>
            </a:r>
          </a:p>
        </p:txBody>
      </p:sp>
    </p:spTree>
  </p:cSld>
  <p:clrMapOvr>
    <a:masterClrMapping/>
  </p:clrMapOvr>
  <p:transition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44650"/>
            <a:ext cx="8388350" cy="4756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1EC3-FA21-4571-BCBF-629004B270D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528638"/>
            <a:ext cx="2097087" cy="5872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28638"/>
            <a:ext cx="6138863" cy="5872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0F2B-CA81-469A-AFB9-72536E1B10A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228600"/>
            <a:ext cx="8466138" cy="741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75" y="1122363"/>
            <a:ext cx="8466138" cy="267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675" y="3951288"/>
            <a:ext cx="8466138" cy="2678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228600"/>
            <a:ext cx="8466138" cy="741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0675" y="1122363"/>
            <a:ext cx="4156075" cy="5507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22363"/>
            <a:ext cx="4157663" cy="5507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650"/>
            <a:ext cx="8388350" cy="475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2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44650"/>
            <a:ext cx="392747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644650"/>
            <a:ext cx="392747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650"/>
            <a:ext cx="8388350" cy="4756150"/>
          </a:xfrm>
        </p:spPr>
        <p:txBody>
          <a:bodyPr/>
          <a:lstStyle>
            <a:lvl1pPr>
              <a:buClr>
                <a:srgbClr val="CFECFF"/>
              </a:buClr>
              <a:defRPr/>
            </a:lvl1pPr>
            <a:lvl2pPr>
              <a:buClr>
                <a:srgbClr val="CFECFF"/>
              </a:buClr>
              <a:defRPr/>
            </a:lvl2pPr>
            <a:lvl3pPr>
              <a:buClr>
                <a:srgbClr val="CFECFF"/>
              </a:buClr>
              <a:defRPr/>
            </a:lvl3pPr>
            <a:lvl4pPr>
              <a:buClr>
                <a:srgbClr val="CFECFF"/>
              </a:buClr>
              <a:defRPr/>
            </a:lvl4pPr>
            <a:lvl5pPr>
              <a:buClr>
                <a:srgbClr val="CFEC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D513-8D2D-4A03-912B-B32390C27EC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2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2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44650"/>
            <a:ext cx="8388350" cy="4756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528638"/>
            <a:ext cx="2097087" cy="5872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28638"/>
            <a:ext cx="6138863" cy="5872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44650"/>
            <a:ext cx="392747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644650"/>
            <a:ext cx="392747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2290-8C76-4429-93F6-7E5F44F8D20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40CBF-62C7-4774-9898-7AF0061ED36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BB4A9-835C-4931-BF6C-42D789D0074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286000"/>
            <a:ext cx="8308975" cy="10223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A62BB-12FF-435C-AE29-E55A03C832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EA814-D755-4E6D-9F9E-0525C1D15D6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7F0DF-DE41-40D1-8214-202445DF215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7F5C-41FF-4694-8642-9CDFE701714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513513"/>
            <a:ext cx="76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accent2"/>
                </a:solidFill>
                <a:ea typeface="굴림" pitchFamily="-65" charset="-127"/>
              </a:defRPr>
            </a:lvl1pPr>
          </a:lstStyle>
          <a:p>
            <a:pPr>
              <a:defRPr/>
            </a:pPr>
            <a:fld id="{D05BD5BF-504D-4E72-A9F8-C57B8405B3B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27" name="Rectangle 5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28638"/>
            <a:ext cx="83851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57200" y="1644650"/>
            <a:ext cx="838835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86074" name="Arc 26"/>
          <p:cNvSpPr>
            <a:spLocks noChangeAspect="1"/>
          </p:cNvSpPr>
          <p:nvPr userDrawn="1"/>
        </p:nvSpPr>
        <p:spPr bwMode="auto">
          <a:xfrm>
            <a:off x="8950325" y="-63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86075" name="Arc 27"/>
          <p:cNvSpPr>
            <a:spLocks noChangeAspect="1"/>
          </p:cNvSpPr>
          <p:nvPr userDrawn="1"/>
        </p:nvSpPr>
        <p:spPr bwMode="auto">
          <a:xfrm rot="16200000">
            <a:off x="-63500" y="-61913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86076" name="Arc 28"/>
          <p:cNvSpPr>
            <a:spLocks noChangeAspect="1"/>
          </p:cNvSpPr>
          <p:nvPr userDrawn="1"/>
        </p:nvSpPr>
        <p:spPr bwMode="auto">
          <a:xfrm rot="10800000">
            <a:off x="-63500" y="6667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86077" name="Arc 29"/>
          <p:cNvSpPr>
            <a:spLocks noChangeAspect="1"/>
          </p:cNvSpPr>
          <p:nvPr userDrawn="1"/>
        </p:nvSpPr>
        <p:spPr bwMode="auto">
          <a:xfrm rot="5400000">
            <a:off x="8950325" y="6664325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71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72" r:id="rId12"/>
    <p:sldLayoutId id="2147484473" r:id="rId13"/>
  </p:sldLayoutIdLst>
  <p:transition advClick="0" advTm="2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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92200" indent="-1778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49400" indent="-1778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463800" indent="-1778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6pPr>
      <a:lvl7pPr marL="2921000" indent="-1778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7pPr>
      <a:lvl8pPr marL="3378200" indent="-1778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8pPr>
      <a:lvl9pPr marL="3835400" indent="-1778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94859"/>
            </a:gs>
            <a:gs pos="100000">
              <a:srgbClr val="3D4F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28638"/>
            <a:ext cx="83851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2051" name="Rectangle 10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644650"/>
            <a:ext cx="800735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ransition advClick="0" advTm="2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600" dirty="0" smtClean="0">
                <a:solidFill>
                  <a:schemeClr val="tx1"/>
                </a:solidFill>
              </a:rPr>
              <a:t>VS.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44000" cy="2263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72200" y="1"/>
            <a:ext cx="2971800" cy="457200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Andy </a:t>
            </a:r>
            <a:r>
              <a:rPr lang="en-US" sz="2400" dirty="0" err="1" smtClean="0"/>
              <a:t>Baio</a:t>
            </a:r>
            <a:r>
              <a:rPr lang="en-US" sz="2400" dirty="0" smtClean="0"/>
              <a:t> - Waxy.org</a:t>
            </a:r>
            <a:endParaRPr lang="en-US" sz="2400" dirty="0"/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 t="59596"/>
          <a:stretch>
            <a:fillRect/>
          </a:stretch>
        </p:blipFill>
        <p:spPr bwMode="auto">
          <a:xfrm>
            <a:off x="0" y="0"/>
            <a:ext cx="9144000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72200" y="1"/>
            <a:ext cx="2971800" cy="457200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Andy </a:t>
            </a:r>
            <a:r>
              <a:rPr lang="en-US" sz="2400" dirty="0" err="1" smtClean="0"/>
              <a:t>Baio</a:t>
            </a:r>
            <a:r>
              <a:rPr lang="en-US" sz="2400" dirty="0" smtClean="0"/>
              <a:t> - Waxy.org</a:t>
            </a:r>
            <a:endParaRPr lang="en-US" sz="2400" dirty="0"/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80030"/>
            <a:ext cx="9143999" cy="566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00050" y="533400"/>
            <a:ext cx="8439150" cy="1022350"/>
          </a:xfrm>
        </p:spPr>
        <p:txBody>
          <a:bodyPr/>
          <a:lstStyle/>
          <a:p>
            <a:pPr algn="l"/>
            <a:r>
              <a:rPr lang="en-US" sz="100" b="0" dirty="0" smtClean="0">
                <a:solidFill>
                  <a:schemeClr val="tx1"/>
                </a:solidFill>
              </a:rPr>
              <a:t/>
            </a:r>
            <a:br>
              <a:rPr lang="en-US" sz="100" b="0" dirty="0" smtClean="0">
                <a:solidFill>
                  <a:schemeClr val="tx1"/>
                </a:solidFill>
              </a:rPr>
            </a:br>
            <a:r>
              <a:rPr lang="en-US" sz="4000" dirty="0" err="1" smtClean="0">
                <a:solidFill>
                  <a:schemeClr val="tx1"/>
                </a:solidFill>
              </a:rPr>
              <a:t>Crowdsourcing</a:t>
            </a:r>
            <a:r>
              <a:rPr lang="en-US" sz="4000" dirty="0" smtClean="0">
                <a:solidFill>
                  <a:schemeClr val="tx1"/>
                </a:solidFill>
              </a:rPr>
              <a:t> Graphical Perception</a:t>
            </a:r>
            <a:r>
              <a:rPr lang="en-US" sz="4000" b="0" dirty="0" smtClean="0">
                <a:solidFill>
                  <a:schemeClr val="tx1"/>
                </a:solidFill>
              </a:rPr>
              <a:t> </a:t>
            </a:r>
            <a:r>
              <a:rPr lang="en-US" sz="2900" b="0" dirty="0" smtClean="0">
                <a:solidFill>
                  <a:schemeClr val="tx1"/>
                </a:solidFill>
              </a:rPr>
              <a:t>Using Mechanical Turk to Assess Visualization Design</a:t>
            </a:r>
            <a:endParaRPr lang="en-US" sz="2900" b="0" i="1" dirty="0" smtClean="0">
              <a:solidFill>
                <a:schemeClr val="tx1"/>
              </a:solidFill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44500" y="5181600"/>
            <a:ext cx="8699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0" dirty="0" smtClean="0"/>
              <a:t>Jeff </a:t>
            </a:r>
            <a:r>
              <a:rPr lang="en-US" sz="3200" b="0" dirty="0" err="1" smtClean="0"/>
              <a:t>Heer</a:t>
            </a:r>
            <a:r>
              <a:rPr lang="en-US" sz="3200" b="0" dirty="0" smtClean="0"/>
              <a:t>, </a:t>
            </a:r>
            <a:r>
              <a:rPr lang="en-US" sz="3200" b="0" dirty="0" smtClean="0"/>
              <a:t>Mike </a:t>
            </a:r>
            <a:r>
              <a:rPr lang="en-US" sz="3200" b="0" dirty="0" err="1" smtClean="0"/>
              <a:t>Bostock</a:t>
            </a:r>
            <a:r>
              <a:rPr lang="en-US" sz="3200" b="0" dirty="0" smtClean="0"/>
              <a:t>  </a:t>
            </a:r>
            <a:r>
              <a:rPr lang="en-US" sz="3200" b="0" dirty="0" smtClean="0"/>
              <a:t> </a:t>
            </a:r>
            <a:r>
              <a:rPr lang="en-US" sz="3200" b="0" dirty="0" smtClean="0">
                <a:solidFill>
                  <a:srgbClr val="FF7C80"/>
                </a:solidFill>
              </a:rPr>
              <a:t>Stanford University</a:t>
            </a:r>
          </a:p>
          <a:p>
            <a:endParaRPr lang="en-US" sz="3200" dirty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66124"/>
            <a:ext cx="6629400" cy="304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20700" y="5739825"/>
            <a:ext cx="8699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TODAY at 11:30AM – Visualization Session!</a:t>
            </a:r>
            <a:endParaRPr lang="en-US" sz="3200" dirty="0"/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lass Layers">
  <a:themeElements>
    <a:clrScheme name="1_Glass Layers 13">
      <a:dk1>
        <a:srgbClr val="CCFFCC"/>
      </a:dk1>
      <a:lt1>
        <a:srgbClr val="FFFFFF"/>
      </a:lt1>
      <a:dk2>
        <a:srgbClr val="275485"/>
      </a:dk2>
      <a:lt2>
        <a:srgbClr val="FFFFB7"/>
      </a:lt2>
      <a:accent1>
        <a:srgbClr val="99CC00"/>
      </a:accent1>
      <a:accent2>
        <a:srgbClr val="CFECFF"/>
      </a:accent2>
      <a:accent3>
        <a:srgbClr val="ACB3C2"/>
      </a:accent3>
      <a:accent4>
        <a:srgbClr val="DADADA"/>
      </a:accent4>
      <a:accent5>
        <a:srgbClr val="CAE2AA"/>
      </a:accent5>
      <a:accent6>
        <a:srgbClr val="BBD6E7"/>
      </a:accent6>
      <a:hlink>
        <a:srgbClr val="99FF66"/>
      </a:hlink>
      <a:folHlink>
        <a:srgbClr val="FFFF66"/>
      </a:folHlink>
    </a:clrScheme>
    <a:fontScheme name="1_Glass Layers">
      <a:majorFont>
        <a:latin typeface="Neutra Text"/>
        <a:ea typeface=""/>
        <a:cs typeface=""/>
      </a:majorFont>
      <a:minorFont>
        <a:latin typeface="Neutr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utra Text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utra Text" pitchFamily="50" charset="0"/>
          </a:defRPr>
        </a:defPPr>
      </a:lstStyle>
    </a:lnDef>
  </a:objectDefaults>
  <a:extraClrSchemeLst>
    <a:extraClrScheme>
      <a:clrScheme name="1_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ass Layers 9">
        <a:dk1>
          <a:srgbClr val="006600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0">
        <a:dk1>
          <a:srgbClr val="006600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C9E9FF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B6D3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1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C9E9FF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B6D3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2">
        <a:dk1>
          <a:srgbClr val="006600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CFECFF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BBD6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3">
        <a:dk1>
          <a:srgbClr val="CCFFCC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CFECFF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BBD6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Neutra Text"/>
        <a:ea typeface=""/>
        <a:cs typeface=""/>
      </a:majorFont>
      <a:minorFont>
        <a:latin typeface="Neutr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utra Text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utra Text" pitchFamily="50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54238</TotalTime>
  <Words>29</Words>
  <Application>Microsoft PowerPoint</Application>
  <PresentationFormat>On-screen Show (4:3)</PresentationFormat>
  <Paragraphs>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Neutra Text</vt:lpstr>
      <vt:lpstr>ＭＳ Ｐゴシック</vt:lpstr>
      <vt:lpstr>Arial</vt:lpstr>
      <vt:lpstr>Wingdings</vt:lpstr>
      <vt:lpstr>굴림</vt:lpstr>
      <vt:lpstr>Neutra Text SC</vt:lpstr>
      <vt:lpstr>1_Glass Layers</vt:lpstr>
      <vt:lpstr>Custom Design</vt:lpstr>
      <vt:lpstr>Slide 1</vt:lpstr>
      <vt:lpstr>VS.</vt:lpstr>
      <vt:lpstr>Slide 3</vt:lpstr>
      <vt:lpstr>Slide 4</vt:lpstr>
      <vt:lpstr>Slide 5</vt:lpstr>
      <vt:lpstr> Crowdsourcing Graphical Perception Using Mechanical Turk to Assess Visualization Design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History of Data Visualization</dc:title>
  <dc:creator>Jeffrey Heer</dc:creator>
  <cp:lastModifiedBy>Jeffrey Heer</cp:lastModifiedBy>
  <cp:revision>615</cp:revision>
  <dcterms:created xsi:type="dcterms:W3CDTF">2008-09-23T17:07:57Z</dcterms:created>
  <dcterms:modified xsi:type="dcterms:W3CDTF">2010-04-08T17:07:00Z</dcterms:modified>
</cp:coreProperties>
</file>