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9" r:id="rId1"/>
    <p:sldMasterId id="2147483661" r:id="rId2"/>
  </p:sldMasterIdLst>
  <p:notesMasterIdLst>
    <p:notesMasterId r:id="rId53"/>
  </p:notesMasterIdLst>
  <p:handoutMasterIdLst>
    <p:handoutMasterId r:id="rId54"/>
  </p:handoutMasterIdLst>
  <p:sldIdLst>
    <p:sldId id="806" r:id="rId3"/>
    <p:sldId id="1031" r:id="rId4"/>
    <p:sldId id="1032" r:id="rId5"/>
    <p:sldId id="1030" r:id="rId6"/>
    <p:sldId id="1003" r:id="rId7"/>
    <p:sldId id="1014" r:id="rId8"/>
    <p:sldId id="993" r:id="rId9"/>
    <p:sldId id="999" r:id="rId10"/>
    <p:sldId id="1015" r:id="rId11"/>
    <p:sldId id="1018" r:id="rId12"/>
    <p:sldId id="1019" r:id="rId13"/>
    <p:sldId id="1027" r:id="rId14"/>
    <p:sldId id="1029" r:id="rId15"/>
    <p:sldId id="1020" r:id="rId16"/>
    <p:sldId id="1028" r:id="rId17"/>
    <p:sldId id="1034" r:id="rId18"/>
    <p:sldId id="1033" r:id="rId19"/>
    <p:sldId id="1035" r:id="rId20"/>
    <p:sldId id="1043" r:id="rId21"/>
    <p:sldId id="1016" r:id="rId22"/>
    <p:sldId id="980" r:id="rId23"/>
    <p:sldId id="968" r:id="rId24"/>
    <p:sldId id="1010" r:id="rId25"/>
    <p:sldId id="953" r:id="rId26"/>
    <p:sldId id="971" r:id="rId27"/>
    <p:sldId id="1009" r:id="rId28"/>
    <p:sldId id="1008" r:id="rId29"/>
    <p:sldId id="969" r:id="rId30"/>
    <p:sldId id="958" r:id="rId31"/>
    <p:sldId id="974" r:id="rId32"/>
    <p:sldId id="959" r:id="rId33"/>
    <p:sldId id="960" r:id="rId34"/>
    <p:sldId id="961" r:id="rId35"/>
    <p:sldId id="984" r:id="rId36"/>
    <p:sldId id="967" r:id="rId37"/>
    <p:sldId id="964" r:id="rId38"/>
    <p:sldId id="965" r:id="rId39"/>
    <p:sldId id="985" r:id="rId40"/>
    <p:sldId id="986" r:id="rId41"/>
    <p:sldId id="972" r:id="rId42"/>
    <p:sldId id="987" r:id="rId43"/>
    <p:sldId id="997" r:id="rId44"/>
    <p:sldId id="1017" r:id="rId45"/>
    <p:sldId id="1037" r:id="rId46"/>
    <p:sldId id="1038" r:id="rId47"/>
    <p:sldId id="1039" r:id="rId48"/>
    <p:sldId id="1040" r:id="rId49"/>
    <p:sldId id="1042" r:id="rId50"/>
    <p:sldId id="1041" r:id="rId51"/>
    <p:sldId id="1006" r:id="rId52"/>
  </p:sldIdLst>
  <p:sldSz cx="9144000" cy="6858000" type="screen4x3"/>
  <p:notesSz cx="9296400" cy="7010400"/>
  <p:embeddedFontLst>
    <p:embeddedFont>
      <p:font typeface="Calibri" pitchFamily="34" charset="0"/>
      <p:regular r:id="rId55"/>
      <p:bold r:id="rId56"/>
      <p:italic r:id="rId57"/>
      <p:boldItalic r:id="rId58"/>
    </p:embeddedFont>
  </p:embeddedFontLst>
  <p:defaultTextStyle>
    <a:defPPr>
      <a:defRPr lang="en-US"/>
    </a:defPPr>
    <a:lvl1pPr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1pPr>
    <a:lvl2pPr marL="4572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2pPr>
    <a:lvl3pPr marL="9144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3pPr>
    <a:lvl4pPr marL="13716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4pPr>
    <a:lvl5pPr marL="18288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5pPr>
    <a:lvl6pPr marL="2286000" algn="l" defTabSz="914400" rtl="0" eaLnBrk="1" latinLnBrk="0" hangingPunct="1">
      <a:defRPr b="1" kern="1200">
        <a:solidFill>
          <a:schemeClr val="tx1"/>
        </a:solidFill>
        <a:latin typeface="Neutra Text" pitchFamily="50" charset="0"/>
        <a:ea typeface="ＭＳ Ｐゴシック" pitchFamily="-65" charset="-128"/>
        <a:cs typeface="+mn-cs"/>
      </a:defRPr>
    </a:lvl6pPr>
    <a:lvl7pPr marL="2743200" algn="l" defTabSz="914400" rtl="0" eaLnBrk="1" latinLnBrk="0" hangingPunct="1">
      <a:defRPr b="1" kern="1200">
        <a:solidFill>
          <a:schemeClr val="tx1"/>
        </a:solidFill>
        <a:latin typeface="Neutra Text" pitchFamily="50" charset="0"/>
        <a:ea typeface="ＭＳ Ｐゴシック" pitchFamily="-65" charset="-128"/>
        <a:cs typeface="+mn-cs"/>
      </a:defRPr>
    </a:lvl7pPr>
    <a:lvl8pPr marL="3200400" algn="l" defTabSz="914400" rtl="0" eaLnBrk="1" latinLnBrk="0" hangingPunct="1">
      <a:defRPr b="1" kern="1200">
        <a:solidFill>
          <a:schemeClr val="tx1"/>
        </a:solidFill>
        <a:latin typeface="Neutra Text" pitchFamily="50" charset="0"/>
        <a:ea typeface="ＭＳ Ｐゴシック" pitchFamily="-65" charset="-128"/>
        <a:cs typeface="+mn-cs"/>
      </a:defRPr>
    </a:lvl8pPr>
    <a:lvl9pPr marL="3657600" algn="l" defTabSz="914400" rtl="0" eaLnBrk="1" latinLnBrk="0" hangingPunct="1">
      <a:defRPr b="1" kern="1200">
        <a:solidFill>
          <a:schemeClr val="tx1"/>
        </a:solidFill>
        <a:latin typeface="Neutra Text" pitchFamily="50"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23232"/>
    <a:srgbClr val="FF9933"/>
    <a:srgbClr val="000000"/>
    <a:srgbClr val="FF7C80"/>
    <a:srgbClr val="50E292"/>
    <a:srgbClr val="85EBB3"/>
    <a:srgbClr val="394859"/>
    <a:srgbClr val="3D4F63"/>
    <a:srgbClr val="2540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989" autoAdjust="0"/>
    <p:restoredTop sz="73192" autoAdjust="0"/>
  </p:normalViewPr>
  <p:slideViewPr>
    <p:cSldViewPr>
      <p:cViewPr>
        <p:scale>
          <a:sx n="60" d="100"/>
          <a:sy n="60" d="100"/>
        </p:scale>
        <p:origin x="-2496"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165" d="100"/>
          <a:sy n="165" d="100"/>
        </p:scale>
        <p:origin x="-2574" y="-108"/>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Sheet1!$E$2</c:f>
              <c:strCache>
                <c:ptCount val="1"/>
                <c:pt idx="0">
                  <c:v>Y</c:v>
                </c:pt>
              </c:strCache>
            </c:strRef>
          </c:tx>
          <c:spPr>
            <a:ln w="28575">
              <a:noFill/>
            </a:ln>
          </c:spPr>
          <c:marker>
            <c:symbol val="circle"/>
            <c:size val="7"/>
            <c:spPr>
              <a:solidFill>
                <a:schemeClr val="tx1">
                  <a:lumMod val="75000"/>
                  <a:lumOff val="25000"/>
                </a:schemeClr>
              </a:solidFill>
              <a:ln>
                <a:noFill/>
              </a:ln>
            </c:spPr>
          </c:marker>
          <c:xVal>
            <c:numRef>
              <c:f>Sheet1!$D$3:$D$13</c:f>
              <c:numCache>
                <c:formatCode>General</c:formatCode>
                <c:ptCount val="11"/>
                <c:pt idx="0">
                  <c:v>10</c:v>
                </c:pt>
                <c:pt idx="1">
                  <c:v>8</c:v>
                </c:pt>
                <c:pt idx="2">
                  <c:v>13</c:v>
                </c:pt>
                <c:pt idx="3">
                  <c:v>9</c:v>
                </c:pt>
                <c:pt idx="4">
                  <c:v>11</c:v>
                </c:pt>
                <c:pt idx="5">
                  <c:v>14</c:v>
                </c:pt>
                <c:pt idx="6">
                  <c:v>6</c:v>
                </c:pt>
                <c:pt idx="7">
                  <c:v>4</c:v>
                </c:pt>
                <c:pt idx="8">
                  <c:v>12</c:v>
                </c:pt>
                <c:pt idx="9">
                  <c:v>7</c:v>
                </c:pt>
                <c:pt idx="10">
                  <c:v>5</c:v>
                </c:pt>
              </c:numCache>
            </c:numRef>
          </c:xVal>
          <c:yVal>
            <c:numRef>
              <c:f>Sheet1!$E$3:$E$13</c:f>
              <c:numCache>
                <c:formatCode>General</c:formatCode>
                <c:ptCount val="11"/>
                <c:pt idx="0">
                  <c:v>9.14</c:v>
                </c:pt>
                <c:pt idx="1">
                  <c:v>8.14</c:v>
                </c:pt>
                <c:pt idx="2">
                  <c:v>8.74</c:v>
                </c:pt>
                <c:pt idx="3">
                  <c:v>8.77</c:v>
                </c:pt>
                <c:pt idx="4">
                  <c:v>9.26</c:v>
                </c:pt>
                <c:pt idx="5">
                  <c:v>8.1</c:v>
                </c:pt>
                <c:pt idx="6">
                  <c:v>6.13</c:v>
                </c:pt>
                <c:pt idx="7">
                  <c:v>3.1</c:v>
                </c:pt>
                <c:pt idx="8">
                  <c:v>9.1130000000000013</c:v>
                </c:pt>
                <c:pt idx="9">
                  <c:v>7.26</c:v>
                </c:pt>
                <c:pt idx="10">
                  <c:v>4.74</c:v>
                </c:pt>
              </c:numCache>
            </c:numRef>
          </c:yVal>
        </c:ser>
        <c:axId val="62819712"/>
        <c:axId val="63022592"/>
      </c:scatterChart>
      <c:valAx>
        <c:axId val="62819712"/>
        <c:scaling>
          <c:orientation val="minMax"/>
        </c:scaling>
        <c:axPos val="b"/>
        <c:numFmt formatCode="General" sourceLinked="1"/>
        <c:tickLblPos val="nextTo"/>
        <c:crossAx val="63022592"/>
        <c:crosses val="autoZero"/>
        <c:crossBetween val="midCat"/>
      </c:valAx>
      <c:valAx>
        <c:axId val="63022592"/>
        <c:scaling>
          <c:orientation val="minMax"/>
          <c:max val="15"/>
          <c:min val="0"/>
        </c:scaling>
        <c:axPos val="l"/>
        <c:majorGridlines>
          <c:spPr>
            <a:ln>
              <a:solidFill>
                <a:schemeClr val="tx1">
                  <a:lumMod val="50000"/>
                </a:schemeClr>
              </a:solidFill>
            </a:ln>
          </c:spPr>
        </c:majorGridlines>
        <c:numFmt formatCode="General" sourceLinked="1"/>
        <c:tickLblPos val="nextTo"/>
        <c:crossAx val="62819712"/>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Sheet1!$H$2</c:f>
              <c:strCache>
                <c:ptCount val="1"/>
                <c:pt idx="0">
                  <c:v>Y</c:v>
                </c:pt>
              </c:strCache>
            </c:strRef>
          </c:tx>
          <c:spPr>
            <a:ln w="28575">
              <a:noFill/>
            </a:ln>
          </c:spPr>
          <c:marker>
            <c:symbol val="circle"/>
            <c:size val="7"/>
            <c:spPr>
              <a:solidFill>
                <a:schemeClr val="tx1">
                  <a:lumMod val="75000"/>
                  <a:lumOff val="25000"/>
                </a:schemeClr>
              </a:solidFill>
              <a:ln>
                <a:noFill/>
              </a:ln>
            </c:spPr>
          </c:marker>
          <c:xVal>
            <c:numRef>
              <c:f>Sheet1!$G$3:$G$13</c:f>
              <c:numCache>
                <c:formatCode>General</c:formatCode>
                <c:ptCount val="11"/>
                <c:pt idx="0">
                  <c:v>10</c:v>
                </c:pt>
                <c:pt idx="1">
                  <c:v>8</c:v>
                </c:pt>
                <c:pt idx="2">
                  <c:v>13</c:v>
                </c:pt>
                <c:pt idx="3">
                  <c:v>9</c:v>
                </c:pt>
                <c:pt idx="4">
                  <c:v>11</c:v>
                </c:pt>
                <c:pt idx="5">
                  <c:v>14</c:v>
                </c:pt>
                <c:pt idx="6">
                  <c:v>6</c:v>
                </c:pt>
                <c:pt idx="7">
                  <c:v>4</c:v>
                </c:pt>
                <c:pt idx="8">
                  <c:v>12</c:v>
                </c:pt>
                <c:pt idx="9">
                  <c:v>7</c:v>
                </c:pt>
                <c:pt idx="10">
                  <c:v>5</c:v>
                </c:pt>
              </c:numCache>
            </c:numRef>
          </c:xVal>
          <c:yVal>
            <c:numRef>
              <c:f>Sheet1!$H$3:$H$13</c:f>
              <c:numCache>
                <c:formatCode>General</c:formatCode>
                <c:ptCount val="11"/>
                <c:pt idx="0">
                  <c:v>7.46</c:v>
                </c:pt>
                <c:pt idx="1">
                  <c:v>6.7700000000000014</c:v>
                </c:pt>
                <c:pt idx="2">
                  <c:v>12.739999999999998</c:v>
                </c:pt>
                <c:pt idx="3">
                  <c:v>7.1099999999999985</c:v>
                </c:pt>
                <c:pt idx="4">
                  <c:v>7.81</c:v>
                </c:pt>
                <c:pt idx="5">
                  <c:v>8.84</c:v>
                </c:pt>
                <c:pt idx="6">
                  <c:v>6.08</c:v>
                </c:pt>
                <c:pt idx="7">
                  <c:v>5.39</c:v>
                </c:pt>
                <c:pt idx="8">
                  <c:v>8.15</c:v>
                </c:pt>
                <c:pt idx="9">
                  <c:v>6.42</c:v>
                </c:pt>
                <c:pt idx="10">
                  <c:v>5.73</c:v>
                </c:pt>
              </c:numCache>
            </c:numRef>
          </c:yVal>
        </c:ser>
        <c:axId val="57475456"/>
        <c:axId val="57477376"/>
      </c:scatterChart>
      <c:valAx>
        <c:axId val="57475456"/>
        <c:scaling>
          <c:orientation val="minMax"/>
        </c:scaling>
        <c:axPos val="b"/>
        <c:numFmt formatCode="General" sourceLinked="1"/>
        <c:tickLblPos val="nextTo"/>
        <c:crossAx val="57477376"/>
        <c:crosses val="autoZero"/>
        <c:crossBetween val="midCat"/>
      </c:valAx>
      <c:valAx>
        <c:axId val="57477376"/>
        <c:scaling>
          <c:orientation val="minMax"/>
        </c:scaling>
        <c:axPos val="l"/>
        <c:majorGridlines>
          <c:spPr>
            <a:ln>
              <a:solidFill>
                <a:schemeClr val="tx1">
                  <a:lumMod val="50000"/>
                </a:schemeClr>
              </a:solidFill>
            </a:ln>
          </c:spPr>
        </c:majorGridlines>
        <c:numFmt formatCode="General" sourceLinked="1"/>
        <c:tickLblPos val="nextTo"/>
        <c:crossAx val="57475456"/>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Sheet1!$B$2</c:f>
              <c:strCache>
                <c:ptCount val="1"/>
                <c:pt idx="0">
                  <c:v>Y</c:v>
                </c:pt>
              </c:strCache>
            </c:strRef>
          </c:tx>
          <c:spPr>
            <a:ln w="28575">
              <a:noFill/>
            </a:ln>
          </c:spPr>
          <c:marker>
            <c:symbol val="circle"/>
            <c:size val="7"/>
            <c:spPr>
              <a:solidFill>
                <a:schemeClr val="tx1">
                  <a:lumMod val="75000"/>
                  <a:lumOff val="25000"/>
                </a:schemeClr>
              </a:solidFill>
              <a:ln>
                <a:noFill/>
              </a:ln>
            </c:spPr>
          </c:marker>
          <c:xVal>
            <c:numRef>
              <c:f>Sheet1!$A$3:$A$13</c:f>
              <c:numCache>
                <c:formatCode>General</c:formatCode>
                <c:ptCount val="11"/>
                <c:pt idx="0">
                  <c:v>10</c:v>
                </c:pt>
                <c:pt idx="1">
                  <c:v>8</c:v>
                </c:pt>
                <c:pt idx="2">
                  <c:v>13</c:v>
                </c:pt>
                <c:pt idx="3">
                  <c:v>9</c:v>
                </c:pt>
                <c:pt idx="4">
                  <c:v>11</c:v>
                </c:pt>
                <c:pt idx="5">
                  <c:v>14</c:v>
                </c:pt>
                <c:pt idx="6">
                  <c:v>6</c:v>
                </c:pt>
                <c:pt idx="7">
                  <c:v>4</c:v>
                </c:pt>
                <c:pt idx="8">
                  <c:v>12</c:v>
                </c:pt>
                <c:pt idx="9">
                  <c:v>7</c:v>
                </c:pt>
                <c:pt idx="10">
                  <c:v>5</c:v>
                </c:pt>
              </c:numCache>
            </c:numRef>
          </c:xVal>
          <c:yVal>
            <c:numRef>
              <c:f>Sheet1!$B$3:$B$13</c:f>
              <c:numCache>
                <c:formatCode>General</c:formatCode>
                <c:ptCount val="11"/>
                <c:pt idx="0">
                  <c:v>8.0400000000000009</c:v>
                </c:pt>
                <c:pt idx="1">
                  <c:v>6.95</c:v>
                </c:pt>
                <c:pt idx="2">
                  <c:v>7.58</c:v>
                </c:pt>
                <c:pt idx="3">
                  <c:v>8.81</c:v>
                </c:pt>
                <c:pt idx="4">
                  <c:v>8.33</c:v>
                </c:pt>
                <c:pt idx="5">
                  <c:v>9.9600000000000026</c:v>
                </c:pt>
                <c:pt idx="6">
                  <c:v>7.24</c:v>
                </c:pt>
                <c:pt idx="7">
                  <c:v>4.26</c:v>
                </c:pt>
                <c:pt idx="8">
                  <c:v>10.84</c:v>
                </c:pt>
                <c:pt idx="9">
                  <c:v>4.8199999999999985</c:v>
                </c:pt>
                <c:pt idx="10">
                  <c:v>5.68</c:v>
                </c:pt>
              </c:numCache>
            </c:numRef>
          </c:yVal>
        </c:ser>
        <c:axId val="57500416"/>
        <c:axId val="57502336"/>
      </c:scatterChart>
      <c:valAx>
        <c:axId val="57500416"/>
        <c:scaling>
          <c:orientation val="minMax"/>
        </c:scaling>
        <c:axPos val="b"/>
        <c:numFmt formatCode="General" sourceLinked="1"/>
        <c:tickLblPos val="nextTo"/>
        <c:crossAx val="57502336"/>
        <c:crosses val="autoZero"/>
        <c:crossBetween val="midCat"/>
      </c:valAx>
      <c:valAx>
        <c:axId val="57502336"/>
        <c:scaling>
          <c:orientation val="minMax"/>
          <c:max val="15"/>
          <c:min val="0"/>
        </c:scaling>
        <c:axPos val="l"/>
        <c:majorGridlines>
          <c:spPr>
            <a:ln>
              <a:solidFill>
                <a:schemeClr val="tx1">
                  <a:lumMod val="50000"/>
                </a:schemeClr>
              </a:solidFill>
            </a:ln>
          </c:spPr>
        </c:majorGridlines>
        <c:numFmt formatCode="General" sourceLinked="1"/>
        <c:tickLblPos val="nextTo"/>
        <c:crossAx val="57500416"/>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Sheet1!$K$2</c:f>
              <c:strCache>
                <c:ptCount val="1"/>
                <c:pt idx="0">
                  <c:v>Y</c:v>
                </c:pt>
              </c:strCache>
            </c:strRef>
          </c:tx>
          <c:spPr>
            <a:ln w="28575">
              <a:noFill/>
            </a:ln>
          </c:spPr>
          <c:marker>
            <c:symbol val="circle"/>
            <c:size val="7"/>
            <c:spPr>
              <a:solidFill>
                <a:schemeClr val="tx1">
                  <a:lumMod val="75000"/>
                  <a:lumOff val="25000"/>
                </a:schemeClr>
              </a:solidFill>
              <a:ln>
                <a:noFill/>
              </a:ln>
            </c:spPr>
          </c:marker>
          <c:xVal>
            <c:numRef>
              <c:f>Sheet1!$J$3:$J$13</c:f>
              <c:numCache>
                <c:formatCode>General</c:formatCode>
                <c:ptCount val="11"/>
                <c:pt idx="0">
                  <c:v>8</c:v>
                </c:pt>
                <c:pt idx="1">
                  <c:v>8</c:v>
                </c:pt>
                <c:pt idx="2">
                  <c:v>8</c:v>
                </c:pt>
                <c:pt idx="3">
                  <c:v>8</c:v>
                </c:pt>
                <c:pt idx="4">
                  <c:v>8</c:v>
                </c:pt>
                <c:pt idx="5">
                  <c:v>8</c:v>
                </c:pt>
                <c:pt idx="6">
                  <c:v>8</c:v>
                </c:pt>
                <c:pt idx="7">
                  <c:v>19</c:v>
                </c:pt>
                <c:pt idx="8">
                  <c:v>8</c:v>
                </c:pt>
                <c:pt idx="9">
                  <c:v>8</c:v>
                </c:pt>
                <c:pt idx="10">
                  <c:v>8</c:v>
                </c:pt>
              </c:numCache>
            </c:numRef>
          </c:xVal>
          <c:yVal>
            <c:numRef>
              <c:f>Sheet1!$K$3:$K$13</c:f>
              <c:numCache>
                <c:formatCode>General</c:formatCode>
                <c:ptCount val="11"/>
                <c:pt idx="0">
                  <c:v>6.58</c:v>
                </c:pt>
                <c:pt idx="1">
                  <c:v>5.76</c:v>
                </c:pt>
                <c:pt idx="2">
                  <c:v>7.71</c:v>
                </c:pt>
                <c:pt idx="3">
                  <c:v>8.84</c:v>
                </c:pt>
                <c:pt idx="4">
                  <c:v>8.4700000000000006</c:v>
                </c:pt>
                <c:pt idx="5">
                  <c:v>7.04</c:v>
                </c:pt>
                <c:pt idx="6">
                  <c:v>5.25</c:v>
                </c:pt>
                <c:pt idx="7">
                  <c:v>12.5</c:v>
                </c:pt>
                <c:pt idx="8">
                  <c:v>5.56</c:v>
                </c:pt>
                <c:pt idx="9">
                  <c:v>7.91</c:v>
                </c:pt>
                <c:pt idx="10">
                  <c:v>6.89</c:v>
                </c:pt>
              </c:numCache>
            </c:numRef>
          </c:yVal>
        </c:ser>
        <c:axId val="57513088"/>
        <c:axId val="57515008"/>
      </c:scatterChart>
      <c:valAx>
        <c:axId val="57513088"/>
        <c:scaling>
          <c:orientation val="minMax"/>
        </c:scaling>
        <c:axPos val="b"/>
        <c:numFmt formatCode="General" sourceLinked="1"/>
        <c:tickLblPos val="nextTo"/>
        <c:crossAx val="57515008"/>
        <c:crosses val="autoZero"/>
        <c:crossBetween val="midCat"/>
      </c:valAx>
      <c:valAx>
        <c:axId val="57515008"/>
        <c:scaling>
          <c:orientation val="minMax"/>
        </c:scaling>
        <c:axPos val="l"/>
        <c:majorGridlines>
          <c:spPr>
            <a:ln>
              <a:solidFill>
                <a:schemeClr val="tx1">
                  <a:lumMod val="50000"/>
                </a:schemeClr>
              </a:solidFill>
            </a:ln>
          </c:spPr>
        </c:majorGridlines>
        <c:numFmt formatCode="General" sourceLinked="1"/>
        <c:tickLblPos val="nextTo"/>
        <c:crossAx val="57513088"/>
        <c:crosses val="autoZero"/>
        <c:crossBetween val="midCat"/>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lvl1pPr defTabSz="931887">
              <a:defRPr sz="1200" b="0">
                <a:ea typeface="굴림" pitchFamily="-65" charset="-127"/>
              </a:defRPr>
            </a:lvl1pPr>
          </a:lstStyle>
          <a:p>
            <a:pPr>
              <a:defRPr/>
            </a:pPr>
            <a:endParaRPr lang="en-US" altLang="ko-KR"/>
          </a:p>
        </p:txBody>
      </p:sp>
      <p:sp>
        <p:nvSpPr>
          <p:cNvPr id="31747" name="Rectangle 3"/>
          <p:cNvSpPr>
            <a:spLocks noGrp="1" noChangeArrowheads="1"/>
          </p:cNvSpPr>
          <p:nvPr>
            <p:ph type="dt" sz="quarter" idx="1"/>
          </p:nvPr>
        </p:nvSpPr>
        <p:spPr bwMode="auto">
          <a:xfrm>
            <a:off x="5265738" y="0"/>
            <a:ext cx="4029075" cy="349250"/>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lvl1pPr algn="r" defTabSz="931887">
              <a:defRPr sz="1200" b="0">
                <a:ea typeface="굴림" pitchFamily="-65" charset="-127"/>
              </a:defRPr>
            </a:lvl1pPr>
          </a:lstStyle>
          <a:p>
            <a:pPr>
              <a:defRPr/>
            </a:pPr>
            <a:endParaRPr lang="en-US" altLang="ko-KR"/>
          </a:p>
        </p:txBody>
      </p:sp>
      <p:sp>
        <p:nvSpPr>
          <p:cNvPr id="31748" name="Rectangle 4"/>
          <p:cNvSpPr>
            <a:spLocks noGrp="1" noChangeArrowheads="1"/>
          </p:cNvSpPr>
          <p:nvPr>
            <p:ph type="ftr" sz="quarter" idx="2"/>
          </p:nvPr>
        </p:nvSpPr>
        <p:spPr bwMode="auto">
          <a:xfrm>
            <a:off x="0" y="6659563"/>
            <a:ext cx="4029075" cy="349250"/>
          </a:xfrm>
          <a:prstGeom prst="rect">
            <a:avLst/>
          </a:prstGeom>
          <a:noFill/>
          <a:ln w="9525">
            <a:noFill/>
            <a:miter lim="800000"/>
            <a:headEnd/>
            <a:tailEnd/>
          </a:ln>
          <a:effectLst/>
        </p:spPr>
        <p:txBody>
          <a:bodyPr vert="horz" wrap="square" lIns="93152" tIns="46579" rIns="93152" bIns="46579" numCol="1" anchor="b" anchorCtr="0" compatLnSpc="1">
            <a:prstTxWarp prst="textNoShape">
              <a:avLst/>
            </a:prstTxWarp>
          </a:bodyPr>
          <a:lstStyle>
            <a:lvl1pPr defTabSz="931887">
              <a:defRPr sz="1200" b="0">
                <a:ea typeface="굴림" pitchFamily="-65" charset="-127"/>
              </a:defRPr>
            </a:lvl1pPr>
          </a:lstStyle>
          <a:p>
            <a:pPr>
              <a:defRPr/>
            </a:pPr>
            <a:endParaRPr lang="en-US" altLang="ko-KR"/>
          </a:p>
        </p:txBody>
      </p:sp>
      <p:sp>
        <p:nvSpPr>
          <p:cNvPr id="31749" name="Rectangle 5"/>
          <p:cNvSpPr>
            <a:spLocks noGrp="1" noChangeArrowheads="1"/>
          </p:cNvSpPr>
          <p:nvPr>
            <p:ph type="sldNum" sz="quarter" idx="3"/>
          </p:nvPr>
        </p:nvSpPr>
        <p:spPr bwMode="auto">
          <a:xfrm>
            <a:off x="5265738" y="6659563"/>
            <a:ext cx="4029075" cy="349250"/>
          </a:xfrm>
          <a:prstGeom prst="rect">
            <a:avLst/>
          </a:prstGeom>
          <a:noFill/>
          <a:ln w="9525">
            <a:noFill/>
            <a:miter lim="800000"/>
            <a:headEnd/>
            <a:tailEnd/>
          </a:ln>
          <a:effectLst/>
        </p:spPr>
        <p:txBody>
          <a:bodyPr vert="horz" wrap="square" lIns="93152" tIns="46579" rIns="93152" bIns="46579" numCol="1" anchor="b" anchorCtr="0" compatLnSpc="1">
            <a:prstTxWarp prst="textNoShape">
              <a:avLst/>
            </a:prstTxWarp>
          </a:bodyPr>
          <a:lstStyle>
            <a:lvl1pPr algn="r" defTabSz="931887">
              <a:defRPr sz="1200" b="0">
                <a:ea typeface="굴림" pitchFamily="-65" charset="-127"/>
              </a:defRPr>
            </a:lvl1pPr>
          </a:lstStyle>
          <a:p>
            <a:pPr>
              <a:defRPr/>
            </a:pPr>
            <a:fld id="{B3D6FA81-5C3E-4AF9-B2FF-AA801B1B94FE}"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5332413" y="79375"/>
            <a:ext cx="3886200" cy="29146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3025" y="73025"/>
            <a:ext cx="5386388" cy="6937375"/>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Neutra Text" pitchFamily="5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2pPr>
    <a:lvl3pPr marL="9144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3pPr>
    <a:lvl4pPr marL="13716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4pPr>
    <a:lvl5pPr marL="18288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Who am I? What do I do?</a:t>
            </a:r>
          </a:p>
          <a:p>
            <a:r>
              <a:rPr lang="en-US" dirty="0" smtClean="0"/>
              <a:t>We don’t just build. We study things.</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work, we are interested in using Mechanical</a:t>
            </a:r>
            <a:r>
              <a:rPr lang="en-US" baseline="0" dirty="0" smtClean="0"/>
              <a:t> Turk to conduct perception experiments for assessing visualization designs. </a:t>
            </a:r>
            <a:r>
              <a:rPr lang="en-US" dirty="0" smtClean="0"/>
              <a:t>Here we see what in many</a:t>
            </a:r>
            <a:r>
              <a:rPr lang="en-US" baseline="0" dirty="0" smtClean="0"/>
              <a:t> respects is the ideal perception experiment: we have complete control over the monitor, environmental lighting, and subjects head movement and distance to display. </a:t>
            </a:r>
            <a:r>
              <a:rPr lang="en-US" dirty="0" smtClean="0"/>
              <a:t>In contrast, we</a:t>
            </a:r>
            <a:r>
              <a:rPr lang="en-US" baseline="0" dirty="0" smtClean="0"/>
              <a:t> lack of control over subjects’ display configuration when </a:t>
            </a:r>
            <a:r>
              <a:rPr lang="en-US" baseline="0" dirty="0" err="1" smtClean="0"/>
              <a:t>crowdsourcing</a:t>
            </a:r>
            <a:r>
              <a:rPr lang="en-US" baseline="0" dirty="0" smtClean="0"/>
              <a:t>. Can we perhaps trade this control for improved ecological validity and still run reliable experiments?</a:t>
            </a:r>
            <a:endParaRPr lang="en-US" dirty="0" smtClean="0"/>
          </a:p>
          <a:p>
            <a:endParaRPr lang="en-US" dirty="0" smtClean="0"/>
          </a:p>
          <a:p>
            <a:r>
              <a:rPr lang="en-US" dirty="0" smtClean="0"/>
              <a:t>hawaii.naist.jp/research/visual_e.html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research we had 3 primary goals.</a:t>
            </a:r>
          </a:p>
          <a:p>
            <a:pPr marL="342900" indent="-342900">
              <a:buAutoNum type="arabicParenBoth"/>
            </a:pPr>
            <a:r>
              <a:rPr lang="en-US" baseline="0" dirty="0" smtClean="0"/>
              <a:t>To do this we replicated well-known laboratory studies on both spatial visual encodings and luminance contrast.</a:t>
            </a:r>
          </a:p>
          <a:p>
            <a:pPr marL="342900" indent="-342900">
              <a:buAutoNum type="arabicParenBoth"/>
            </a:pPr>
            <a:r>
              <a:rPr lang="en-US" dirty="0" smtClean="0"/>
              <a:t>For this we ran novel experiments on rectangular area judgments (as found</a:t>
            </a:r>
            <a:r>
              <a:rPr lang="en-US" baseline="0" dirty="0" smtClean="0"/>
              <a:t> in visualizations such as </a:t>
            </a:r>
            <a:r>
              <a:rPr lang="en-US" baseline="0" dirty="0" err="1" smtClean="0"/>
              <a:t>treemaps</a:t>
            </a:r>
            <a:r>
              <a:rPr lang="en-US" baseline="0" dirty="0" smtClean="0"/>
              <a:t> and cartograms) and on chart size and gridline spacing.</a:t>
            </a:r>
          </a:p>
          <a:p>
            <a:pPr marL="342900" indent="-342900">
              <a:buAutoNum type="arabicParenBoth"/>
            </a:pPr>
            <a:r>
              <a:rPr lang="en-US" baseline="0" dirty="0" smtClean="0"/>
              <a:t>(Read)</a:t>
            </a:r>
          </a:p>
          <a:p>
            <a:pPr marL="342900" indent="-342900">
              <a:buNone/>
            </a:pPr>
            <a:endParaRPr lang="en-US" baseline="0" dirty="0" smtClean="0"/>
          </a:p>
          <a:p>
            <a:pPr marL="342900" indent="-342900">
              <a:buNone/>
            </a:pPr>
            <a:r>
              <a:rPr lang="en-US" baseline="0" dirty="0" smtClean="0"/>
              <a:t>Next I will first describe a subset of our experimental results, saving any overarching concerns for a final discussion on our experiences using Mechanical Turk.</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5265738" y="6659563"/>
            <a:ext cx="4029075" cy="349250"/>
          </a:xfrm>
          <a:prstGeom prst="rect">
            <a:avLst/>
          </a:prstGeom>
          <a:noFill/>
          <a:ln>
            <a:miter lim="800000"/>
            <a:headEnd/>
            <a:tailEnd/>
          </a:ln>
        </p:spPr>
        <p:txBody>
          <a:bodyPr/>
          <a:lstStyle/>
          <a:p>
            <a:fld id="{778D7165-A2C0-4597-9FB3-8AFB92C9A3A7}" type="slidenum">
              <a:rPr lang="en-US"/>
              <a:pPr/>
              <a:t>23</a:t>
            </a:fld>
            <a:endParaRPr lang="en-US"/>
          </a:p>
        </p:txBody>
      </p:sp>
      <p:sp>
        <p:nvSpPr>
          <p:cNvPr id="82947" name="Rectangle 2"/>
          <p:cNvSpPr>
            <a:spLocks noGrp="1" noRot="1" noChangeAspect="1" noChangeArrowheads="1" noTextEdit="1"/>
          </p:cNvSpPr>
          <p:nvPr>
            <p:ph type="sldImg"/>
          </p:nvPr>
        </p:nvSpPr>
        <p:spPr>
          <a:xfrm>
            <a:off x="2903538" y="531813"/>
            <a:ext cx="3489325" cy="2617787"/>
          </a:xfrm>
          <a:ln/>
        </p:spPr>
      </p:sp>
      <p:sp>
        <p:nvSpPr>
          <p:cNvPr id="82948" name="Rectangle 3"/>
          <p:cNvSpPr>
            <a:spLocks noGrp="1" noChangeArrowheads="1"/>
          </p:cNvSpPr>
          <p:nvPr>
            <p:ph type="body" idx="1"/>
          </p:nvPr>
        </p:nvSpPr>
        <p:spPr>
          <a:xfrm>
            <a:off x="1238250" y="3328988"/>
            <a:ext cx="6819900" cy="3155950"/>
          </a:xfrm>
          <a:noFill/>
          <a:ln/>
        </p:spPr>
        <p:txBody>
          <a:bodyPr/>
          <a:lstStyle/>
          <a:p>
            <a:r>
              <a:rPr lang="en-US" dirty="0" smtClean="0">
                <a:ea typeface="ＭＳ Ｐゴシック"/>
                <a:cs typeface="ＭＳ Ｐゴシック"/>
              </a:rPr>
              <a:t>One of the seminal results of graphical perception</a:t>
            </a:r>
            <a:r>
              <a:rPr lang="en-US" baseline="0" dirty="0" smtClean="0">
                <a:ea typeface="ＭＳ Ｐゴシック"/>
                <a:cs typeface="ＭＳ Ｐゴシック"/>
              </a:rPr>
              <a:t> research are guidelines for the effective use of different visual encoding variables. </a:t>
            </a:r>
            <a:r>
              <a:rPr lang="en-US" dirty="0" smtClean="0">
                <a:ea typeface="ＭＳ Ｐゴシック"/>
                <a:cs typeface="ＭＳ Ｐゴシック"/>
              </a:rPr>
              <a:t>Through a combination</a:t>
            </a:r>
            <a:r>
              <a:rPr lang="en-US" baseline="0" dirty="0" smtClean="0">
                <a:ea typeface="ＭＳ Ｐゴシック"/>
                <a:cs typeface="ＭＳ Ｐゴシック"/>
              </a:rPr>
              <a:t> of psychophysical theory and human subjects experiments</a:t>
            </a:r>
            <a:r>
              <a:rPr lang="en-US" dirty="0" smtClean="0">
                <a:ea typeface="ＭＳ Ｐゴシック"/>
                <a:cs typeface="ＭＳ Ｐゴシック"/>
              </a:rPr>
              <a:t>, the statistician William</a:t>
            </a:r>
            <a:r>
              <a:rPr lang="en-US" baseline="0" dirty="0" smtClean="0">
                <a:ea typeface="ＭＳ Ｐゴシック"/>
                <a:cs typeface="ＭＳ Ｐゴシック"/>
              </a:rPr>
              <a:t> </a:t>
            </a:r>
            <a:r>
              <a:rPr lang="en-US" dirty="0" smtClean="0">
                <a:ea typeface="ＭＳ Ｐゴシック"/>
                <a:cs typeface="ＭＳ Ｐゴシック"/>
              </a:rPr>
              <a:t>Cleveland and his contemporaries were able to establish a rank ordering of visual variables based on their effectiveness. This slide shows the resulting rank ordering of visual encodings for displaying quantitative data. </a:t>
            </a:r>
          </a:p>
          <a:p>
            <a:endParaRPr lang="en-US" dirty="0" smtClean="0">
              <a:ea typeface="ＭＳ Ｐゴシック"/>
              <a:cs typeface="ＭＳ Ｐゴシック"/>
            </a:endParaRPr>
          </a:p>
          <a:p>
            <a:r>
              <a:rPr lang="en-US" dirty="0" smtClean="0">
                <a:ea typeface="ＭＳ Ｐゴシック"/>
                <a:cs typeface="ＭＳ Ｐゴシック"/>
              </a:rPr>
              <a:t>-----</a:t>
            </a:r>
          </a:p>
          <a:p>
            <a:endParaRPr lang="en-US" dirty="0" smtClean="0">
              <a:ea typeface="ＭＳ Ｐゴシック"/>
              <a:cs typeface="ＭＳ Ｐゴシック"/>
            </a:endParaRPr>
          </a:p>
          <a:p>
            <a:r>
              <a:rPr lang="en-US" dirty="0" smtClean="0">
                <a:ea typeface="ＭＳ Ｐゴシック"/>
                <a:cs typeface="ＭＳ Ｐゴシック"/>
              </a:rPr>
              <a:t>Cleveland task: estimate the proportion of one element as a percentage of another element</a:t>
            </a:r>
          </a:p>
          <a:p>
            <a:endParaRPr lang="en-US" dirty="0" smtClean="0">
              <a:ea typeface="ＭＳ Ｐゴシック"/>
              <a:cs typeface="ＭＳ Ｐゴシック"/>
            </a:endParaRPr>
          </a:p>
          <a:p>
            <a:r>
              <a:rPr lang="en-US" dirty="0" smtClean="0">
                <a:ea typeface="ＭＳ Ｐゴシック"/>
                <a:cs typeface="ＭＳ Ｐゴシック"/>
              </a:rPr>
              <a:t>Are these the same as the ranking for discriminating which of two quantities are larger?</a:t>
            </a:r>
          </a:p>
          <a:p>
            <a:endParaRPr lang="en-US" dirty="0" smtClean="0">
              <a:ea typeface="ＭＳ Ｐゴシック"/>
              <a:cs typeface="ＭＳ Ｐゴシック"/>
            </a:endParaRPr>
          </a:p>
          <a:p>
            <a:r>
              <a:rPr lang="en-US" dirty="0" smtClean="0">
                <a:ea typeface="ＭＳ Ｐゴシック"/>
                <a:cs typeface="ＭＳ Ｐゴシック"/>
              </a:rPr>
              <a:t>The above ordering is based on the revised ranking in this paper (cites evidence that angle is not as good as slope)</a:t>
            </a:r>
          </a:p>
          <a:p>
            <a:r>
              <a:rPr lang="en-US" dirty="0" err="1" smtClean="0">
                <a:ea typeface="ＭＳ Ｐゴシック"/>
                <a:cs typeface="ＭＳ Ｐゴシック"/>
              </a:rPr>
              <a:t>Hollands</a:t>
            </a:r>
            <a:r>
              <a:rPr lang="en-US" dirty="0" smtClean="0">
                <a:ea typeface="ＭＳ Ｐゴシック"/>
                <a:cs typeface="ＭＳ Ｐゴシック"/>
              </a:rPr>
              <a:t>, J. &amp; Spence, I. (2001). The discrimination of graphical elements. </a:t>
            </a:r>
            <a:r>
              <a:rPr lang="en-US" i="1" dirty="0" smtClean="0">
                <a:ea typeface="ＭＳ Ｐゴシック"/>
                <a:cs typeface="ＭＳ Ｐゴシック"/>
              </a:rPr>
              <a:t>Applied Cognitive Psychology, 15</a:t>
            </a:r>
            <a:r>
              <a:rPr lang="en-US" dirty="0" smtClean="0">
                <a:ea typeface="ＭＳ Ｐゴシック"/>
                <a:cs typeface="ＭＳ Ｐゴシック"/>
              </a:rPr>
              <a:t>, 413-431. </a:t>
            </a:r>
            <a:br>
              <a:rPr lang="en-US" dirty="0" smtClean="0">
                <a:ea typeface="ＭＳ Ｐゴシック"/>
                <a:cs typeface="ＭＳ Ｐゴシック"/>
              </a:rPr>
            </a:br>
            <a:endParaRPr lang="en-US" dirty="0"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Cleveland &amp; McGill’s seminal experiment, they had subjects (Bell Labs employees)</a:t>
            </a:r>
            <a:r>
              <a:rPr lang="en-US" baseline="0" dirty="0" smtClean="0"/>
              <a:t> </a:t>
            </a:r>
            <a:r>
              <a:rPr lang="en-US" dirty="0" smtClean="0"/>
              <a:t>view a chart with two marked elements. They then asked subjects to identify</a:t>
            </a:r>
            <a:r>
              <a:rPr lang="en-US" baseline="0" dirty="0" smtClean="0"/>
              <a:t> which marked element was smaller, and then estimate what percentage the smaller was of the larger. This slide shows 3 different configurations using a position encoding.</a:t>
            </a:r>
          </a:p>
          <a:p>
            <a:endParaRPr lang="en-US" baseline="0" dirty="0" smtClean="0"/>
          </a:p>
          <a:p>
            <a:r>
              <a:rPr lang="en-US" baseline="0" dirty="0" smtClean="0"/>
              <a:t>As one of the most influential studies in statistical data graphics, this was a natural experiment to attempt to replicate via </a:t>
            </a:r>
            <a:r>
              <a:rPr lang="en-US" baseline="0" dirty="0" err="1" smtClean="0"/>
              <a:t>crowdsourcing</a:t>
            </a:r>
            <a:r>
              <a:rPr lang="en-US" baseline="0" dirty="0" smtClean="0"/>
              <a: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https://www.mturk.com/mturk/findquals?requestable=false&amp;earned=true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Plot density conditions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smtClean="0">
                <a:solidFill>
                  <a:schemeClr val="tx1"/>
                </a:solidFill>
                <a:latin typeface="Neutra Text" pitchFamily="50" charset="0"/>
                <a:ea typeface="ＭＳ Ｐゴシック" pitchFamily="-65" charset="-128"/>
                <a:cs typeface="ＭＳ Ｐゴシック" pitchFamily="-65" charset="-128"/>
              </a:rPr>
              <a:t>We found a weak positive correlation (r(1431) = 0.07, p &lt; 0.01) between alpha values and screen resolution (measured in total pixels; resolutions varied from 1024x768 to 1920x1200). Thus as the resolution increased, users tended to make the (likely thinner) gridlines slightly darker. Unsurprisingly, we also found a negative correlation (r(1431) = -0.176, p &lt; 0.01) between alpha values and monitor color depth (one of 16, 24, or 32 bits): subjects tended to select lighter alphas on displays with greater color resolution, presumably due to better contrast.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0348" indent="-220348">
              <a:defRPr/>
            </a:pPr>
            <a:r>
              <a:rPr lang="en-US" dirty="0" smtClean="0"/>
              <a:t>Imagine a colleague has been running a simulation and has asked us to help make sense of their output.</a:t>
            </a:r>
          </a:p>
          <a:p>
            <a:pPr marL="220348" indent="-220348">
              <a:defRPr/>
            </a:pPr>
            <a:endParaRPr lang="en-US" dirty="0" smtClean="0"/>
          </a:p>
          <a:p>
            <a:pPr marL="220348" indent="-220348">
              <a:defRPr/>
            </a:pPr>
            <a:r>
              <a:rPr lang="en-US" dirty="0" smtClean="0"/>
              <a:t>It’s always good practice to first inspect the raw data. Eyeballing the numbers, we can get a sense of the range of values, and might notice that set D has repeated values in the X column, but otherwise its not immediately clear if there are any patterns.</a:t>
            </a:r>
          </a:p>
          <a:p>
            <a:pPr marL="220348" indent="-220348">
              <a:defRPr/>
            </a:pPr>
            <a:r>
              <a:rPr lang="en-US" dirty="0" smtClean="0"/>
              <a:t>So we might next compute some basic statistics. In this case we find that across all sets, the data dimensions have the same means and standard deviations. Furthermore it turns out that if we try to fit the data to a line, we find that the same line describes each data set.</a:t>
            </a:r>
          </a:p>
          <a:p>
            <a:pPr>
              <a:defRPr/>
            </a:pPr>
            <a:endParaRPr lang="en-US" dirty="0" smtClean="0"/>
          </a:p>
          <a:p>
            <a:pPr>
              <a:defRPr/>
            </a:pPr>
            <a:r>
              <a:rPr lang="en-US" dirty="0" smtClean="0"/>
              <a:t>The intimate relationship between correlation and regression raises the question of whether it is possible for a regression analysis to be misleading in the same sense as the set of scatterplots all of which had a correlation coefficient of 0.70. In 1973, Frank </a:t>
            </a:r>
            <a:r>
              <a:rPr lang="en-US" dirty="0" err="1" smtClean="0"/>
              <a:t>Anscombe</a:t>
            </a:r>
            <a:r>
              <a:rPr lang="en-US" dirty="0" smtClean="0"/>
              <a:t> published a set of examples showing the answer is a definite yes (</a:t>
            </a:r>
            <a:r>
              <a:rPr lang="en-US" dirty="0" err="1" smtClean="0"/>
              <a:t>Anscombe</a:t>
            </a:r>
            <a:r>
              <a:rPr lang="en-US" dirty="0" smtClean="0"/>
              <a:t> FJ (1973), "Graphs in Statistical Analysis," The American Statistician, 27, 17-21). </a:t>
            </a:r>
            <a:r>
              <a:rPr lang="en-US" dirty="0" err="1" smtClean="0"/>
              <a:t>Anscombe's</a:t>
            </a:r>
            <a:r>
              <a:rPr lang="en-US" dirty="0" smtClean="0"/>
              <a:t> examples share not only the same correlation coefficient, but also the same value for any other summary statistic that is usually calculated. </a:t>
            </a:r>
          </a:p>
        </p:txBody>
      </p:sp>
      <p:sp>
        <p:nvSpPr>
          <p:cNvPr id="58372" name="Slide Number Placeholder 3"/>
          <p:cNvSpPr>
            <a:spLocks noGrp="1"/>
          </p:cNvSpPr>
          <p:nvPr>
            <p:ph type="sldNum" sz="quarter" idx="4294967295"/>
          </p:nvPr>
        </p:nvSpPr>
        <p:spPr bwMode="auto">
          <a:xfrm>
            <a:off x="5265738" y="6659563"/>
            <a:ext cx="4029075" cy="349250"/>
          </a:xfrm>
          <a:prstGeom prst="rect">
            <a:avLst/>
          </a:prstGeom>
          <a:noFill/>
          <a:ln>
            <a:miter lim="800000"/>
            <a:headEnd/>
            <a:tailEnd/>
          </a:ln>
        </p:spPr>
        <p:txBody>
          <a:bodyPr lIns="88139" tIns="44070" rIns="88139" bIns="44070"/>
          <a:lstStyle/>
          <a:p>
            <a:fld id="{E0B8368C-117B-48F0-A96F-F562F7170EDD}"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219075" indent="-219075"/>
            <a:r>
              <a:rPr lang="en-US" smtClean="0">
                <a:ea typeface="ＭＳ Ｐゴシック"/>
                <a:cs typeface="ＭＳ Ｐゴシック"/>
              </a:rPr>
              <a:t>If we plot the data, however, we immediately see that each set has a unique pattern. The lesson is that through an appropriate visual encoding, we can exploit human visual processing to gain insight and start asking the right questions.</a:t>
            </a:r>
          </a:p>
          <a:p>
            <a:pPr marL="219075" indent="-219075"/>
            <a:endParaRPr lang="en-US" smtClean="0">
              <a:ea typeface="ＭＳ Ｐゴシック"/>
              <a:cs typeface="ＭＳ Ｐゴシック"/>
            </a:endParaRPr>
          </a:p>
          <a:p>
            <a:pPr marL="219075" indent="-219075"/>
            <a:r>
              <a:rPr lang="en-US" sz="1200" smtClean="0">
                <a:ea typeface="ＭＳ Ｐゴシック"/>
                <a:cs typeface="ＭＳ Ｐゴシック"/>
              </a:rPr>
              <a:t>Of course, each of these data sets include only 10 tuples. Today, many real-world data sets consist of thousands or millions of data points and often contain more complicated structures.</a:t>
            </a:r>
          </a:p>
        </p:txBody>
      </p:sp>
      <p:sp>
        <p:nvSpPr>
          <p:cNvPr id="59396" name="Slide Number Placeholder 3"/>
          <p:cNvSpPr>
            <a:spLocks noGrp="1"/>
          </p:cNvSpPr>
          <p:nvPr>
            <p:ph type="sldNum" sz="quarter" idx="4294967295"/>
          </p:nvPr>
        </p:nvSpPr>
        <p:spPr bwMode="auto">
          <a:xfrm>
            <a:off x="5265738" y="6659563"/>
            <a:ext cx="4029075" cy="349250"/>
          </a:xfrm>
          <a:prstGeom prst="rect">
            <a:avLst/>
          </a:prstGeom>
          <a:noFill/>
          <a:ln>
            <a:miter lim="800000"/>
            <a:headEnd/>
            <a:tailEnd/>
          </a:ln>
        </p:spPr>
        <p:txBody>
          <a:bodyPr lIns="88139" tIns="44070" rIns="88139" bIns="44070"/>
          <a:lstStyle/>
          <a:p>
            <a:fld id="{7B1A0BE9-3EC7-4F80-B4F1-587DF953A3EA}"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75780" name="Slide Number Placeholder 3"/>
          <p:cNvSpPr>
            <a:spLocks noGrp="1"/>
          </p:cNvSpPr>
          <p:nvPr>
            <p:ph type="sldNum" sz="quarter" idx="4294967295"/>
          </p:nvPr>
        </p:nvSpPr>
        <p:spPr bwMode="auto">
          <a:xfrm>
            <a:off x="5265738" y="6657975"/>
            <a:ext cx="4029075" cy="350838"/>
          </a:xfrm>
          <a:prstGeom prst="rect">
            <a:avLst/>
          </a:prstGeom>
          <a:noFill/>
          <a:ln>
            <a:miter lim="800000"/>
            <a:headEnd/>
            <a:tailEnd/>
          </a:ln>
        </p:spPr>
        <p:txBody>
          <a:bodyPr/>
          <a:lstStyle/>
          <a:p>
            <a:fld id="{774602C1-E6D7-44F9-9D1F-564CB427E4C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current work, we are interested in using Mechanical</a:t>
            </a:r>
            <a:r>
              <a:rPr lang="en-US" baseline="0" dirty="0" smtClean="0"/>
              <a:t> Turk to conduct perception experiments for assessing visualization designs. </a:t>
            </a:r>
            <a:r>
              <a:rPr lang="en-US" dirty="0" smtClean="0"/>
              <a:t>Here we see what in many</a:t>
            </a:r>
            <a:r>
              <a:rPr lang="en-US" baseline="0" dirty="0" smtClean="0"/>
              <a:t> respects is the ideal perception experiment: we have complete control over the monitor, environmental lighting, and subjects head movement and distance to display. </a:t>
            </a:r>
            <a:r>
              <a:rPr lang="en-US" dirty="0" smtClean="0"/>
              <a:t>In contrast, we</a:t>
            </a:r>
            <a:r>
              <a:rPr lang="en-US" baseline="0" dirty="0" smtClean="0"/>
              <a:t> lack of control over subjects’ display configuration when </a:t>
            </a:r>
            <a:r>
              <a:rPr lang="en-US" baseline="0" dirty="0" err="1" smtClean="0"/>
              <a:t>crowdsourcing</a:t>
            </a:r>
            <a:r>
              <a:rPr lang="en-US" baseline="0" dirty="0" smtClean="0"/>
              <a:t>. Can we perhaps trade this control for improved ecological validity and still run reliable experiments?</a:t>
            </a:r>
            <a:endParaRPr lang="en-US" dirty="0" smtClean="0"/>
          </a:p>
          <a:p>
            <a:endParaRPr lang="en-US" dirty="0" smtClean="0"/>
          </a:p>
          <a:p>
            <a:r>
              <a:rPr lang="en-US" dirty="0" smtClean="0"/>
              <a:t>hawaii.naist.jp/research/visual_e.html</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Analogously,</a:t>
            </a:r>
            <a:r>
              <a:rPr lang="en-US" baseline="0" dirty="0" smtClean="0"/>
              <a:t> the modern-day Mechanical Turk is a site run by Amazon with the motto: “Artificial </a:t>
            </a:r>
            <a:r>
              <a:rPr lang="en-US" baseline="0" dirty="0" err="1" smtClean="0"/>
              <a:t>Artifical</a:t>
            </a:r>
            <a:r>
              <a:rPr lang="en-US" baseline="0" dirty="0" smtClean="0"/>
              <a:t> Intelligence”. It is a micro-task market place where so-called “</a:t>
            </a:r>
            <a:r>
              <a:rPr lang="en-US" baseline="0" dirty="0" err="1" smtClean="0"/>
              <a:t>Turkers</a:t>
            </a:r>
            <a:r>
              <a:rPr lang="en-US" baseline="0" dirty="0" smtClean="0"/>
              <a:t>” are paid small sums of money to perform online tasks, particularly those that are difficult to computationally automate.</a:t>
            </a:r>
          </a:p>
          <a:p>
            <a:endParaRPr lang="en-US" baseline="0" dirty="0" smtClean="0"/>
          </a:p>
          <a:p>
            <a:r>
              <a:rPr lang="en-US" baseline="0" dirty="0" smtClean="0"/>
              <a:t>Now, to help get a sense of your familiarity, how many of you have completed tasks on Mechanical Turk as a worker? And how many of you has submitted tasks as a requester?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http://waxy.org/2008/11/the_faces_of_mechanical_turk/</a:t>
            </a:r>
          </a:p>
          <a:p>
            <a:endParaRPr lang="en-US" dirty="0" smtClean="0"/>
          </a:p>
          <a:p>
            <a:r>
              <a:rPr lang="en-US" dirty="0" smtClean="0"/>
              <a:t>At this point, you may be wondering who these </a:t>
            </a:r>
            <a:r>
              <a:rPr lang="en-US" dirty="0" err="1" smtClean="0"/>
              <a:t>Turkers</a:t>
            </a:r>
            <a:r>
              <a:rPr lang="en-US" dirty="0" smtClean="0"/>
              <a:t> are. Here is a collage collected</a:t>
            </a:r>
            <a:r>
              <a:rPr lang="en-US" baseline="0" dirty="0" smtClean="0"/>
              <a:t> by Andy </a:t>
            </a:r>
            <a:r>
              <a:rPr lang="en-US" baseline="0" dirty="0" err="1" smtClean="0"/>
              <a:t>Baio</a:t>
            </a:r>
            <a:r>
              <a:rPr lang="en-US" baseline="0" dirty="0" smtClean="0"/>
              <a:t> of waxy.org. He posted a task to Mechanical Turk requesting that </a:t>
            </a:r>
            <a:r>
              <a:rPr lang="en-US" baseline="0" dirty="0" err="1" smtClean="0"/>
              <a:t>Turkers</a:t>
            </a:r>
            <a:r>
              <a:rPr lang="en-US" baseline="0" dirty="0" smtClean="0"/>
              <a:t> upload a portrait of themselves holding a piece of paper describing why they Turk. </a:t>
            </a:r>
            <a:r>
              <a:rPr lang="en-US" baseline="0" dirty="0" err="1" smtClean="0"/>
              <a:t>Turkers</a:t>
            </a:r>
            <a:r>
              <a:rPr lang="en-US" baseline="0" dirty="0" smtClean="0"/>
              <a:t> cite various motivations, including fun, interest, and money.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err="1" smtClean="0">
                <a:solidFill>
                  <a:schemeClr val="tx1"/>
                </a:solidFill>
                <a:latin typeface="Neutra Text" pitchFamily="50" charset="0"/>
                <a:ea typeface="ＭＳ Ｐゴシック" pitchFamily="-65" charset="-128"/>
                <a:cs typeface="ＭＳ Ｐゴシック" pitchFamily="-65" charset="-128"/>
              </a:rPr>
              <a:t>Kittur</a:t>
            </a:r>
            <a:r>
              <a:rPr lang="en-US" sz="1500" kern="1200" baseline="0" dirty="0" smtClean="0">
                <a:solidFill>
                  <a:schemeClr val="tx1"/>
                </a:solidFill>
                <a:latin typeface="Neutra Text" pitchFamily="50" charset="0"/>
                <a:ea typeface="ＭＳ Ｐゴシック" pitchFamily="-65" charset="-128"/>
                <a:cs typeface="ＭＳ Ｐゴシック" pitchFamily="-65" charset="-128"/>
              </a:rPr>
              <a:t> et al. [14] used </a:t>
            </a:r>
            <a:r>
              <a:rPr lang="en-US" sz="1500" kern="1200" baseline="0" dirty="0" err="1" smtClean="0">
                <a:solidFill>
                  <a:schemeClr val="tx1"/>
                </a:solidFill>
                <a:latin typeface="Neutra Text" pitchFamily="50" charset="0"/>
                <a:ea typeface="ＭＳ Ｐゴシック" pitchFamily="-65" charset="-128"/>
                <a:cs typeface="ＭＳ Ｐゴシック" pitchFamily="-65" charset="-128"/>
              </a:rPr>
              <a:t>MTurk</a:t>
            </a:r>
            <a:r>
              <a:rPr lang="en-US" sz="1500" kern="1200" baseline="0" dirty="0" smtClean="0">
                <a:solidFill>
                  <a:schemeClr val="tx1"/>
                </a:solidFill>
                <a:latin typeface="Neutra Text" pitchFamily="50" charset="0"/>
                <a:ea typeface="ＭＳ Ｐゴシック" pitchFamily="-65" charset="-128"/>
                <a:cs typeface="ＭＳ Ｐゴシック" pitchFamily="-65" charset="-128"/>
              </a:rPr>
              <a:t> for collecting quality judgments of Wikipedia articles. </a:t>
            </a:r>
            <a:r>
              <a:rPr lang="en-US" sz="1500" kern="1200" baseline="0" dirty="0" err="1" smtClean="0">
                <a:solidFill>
                  <a:schemeClr val="tx1"/>
                </a:solidFill>
                <a:latin typeface="Neutra Text" pitchFamily="50" charset="0"/>
                <a:ea typeface="ＭＳ Ｐゴシック" pitchFamily="-65" charset="-128"/>
                <a:cs typeface="ＭＳ Ｐゴシック" pitchFamily="-65" charset="-128"/>
              </a:rPr>
              <a:t>Turker</a:t>
            </a:r>
            <a:r>
              <a:rPr lang="en-US" sz="1500" kern="1200" baseline="0" dirty="0" smtClean="0">
                <a:solidFill>
                  <a:schemeClr val="tx1"/>
                </a:solidFill>
                <a:latin typeface="Neutra Text" pitchFamily="50" charset="0"/>
                <a:ea typeface="ＭＳ Ｐゴシック" pitchFamily="-65" charset="-128"/>
                <a:cs typeface="ＭＳ Ｐゴシック" pitchFamily="-65" charset="-128"/>
              </a:rPr>
              <a:t> ratings correlated with those of Wikipedia administrators when the tasks included verifiable questions and were designed such that completing them meaningfully is as easy as not. Mason &amp; Watts [23] studied the effect of compensation level for image sorting and word puzzle tasks. They found that raising the reward for each HIT increased the quantity of individual responses but not the quality (e.g., accuracy) of the work performed. The implication is that paying more results in faster, though not better, results.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5265605" y="6659173"/>
            <a:ext cx="4028717" cy="350139"/>
          </a:xfrm>
          <a:prstGeom prst="rect">
            <a:avLst/>
          </a:prstGeom>
          <a:noFill/>
        </p:spPr>
        <p:txBody>
          <a:bodyPr/>
          <a:lstStyle/>
          <a:p>
            <a:fld id="{9D16E30B-F177-4859-BF01-50C8C43CFC0A}" type="slidenum">
              <a:rPr lang="ko-KR" altLang="en-US"/>
              <a:pPr/>
              <a:t>19</a:t>
            </a:fld>
            <a:endParaRPr lang="en-US" altLang="ko-K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Here are some of visualizations and feedbacks from mechanical turk users. Some of users really enjoyed Akinu. As I mentioned, however, the biggest harassment was the browser crash and many people complained about it.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hartmann-color"/>
          <p:cNvPicPr>
            <a:picLocks noChangeAspect="1" noChangeArrowheads="1"/>
          </p:cNvPicPr>
          <p:nvPr userDrawn="1"/>
        </p:nvPicPr>
        <p:blipFill>
          <a:blip r:embed="rId2"/>
          <a:srcRect/>
          <a:stretch>
            <a:fillRect/>
          </a:stretch>
        </p:blipFill>
        <p:spPr bwMode="auto">
          <a:xfrm>
            <a:off x="0" y="231775"/>
            <a:ext cx="9144000" cy="6626225"/>
          </a:xfrm>
          <a:prstGeom prst="rect">
            <a:avLst/>
          </a:prstGeom>
          <a:noFill/>
          <a:ln w="9525">
            <a:noFill/>
            <a:miter lim="800000"/>
            <a:headEnd/>
            <a:tailEnd/>
          </a:ln>
        </p:spPr>
      </p:pic>
      <p:sp>
        <p:nvSpPr>
          <p:cNvPr id="5"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eaLnBrk="0" hangingPunct="0">
              <a:defRPr/>
            </a:pPr>
            <a:endParaRPr lang="en-US"/>
          </a:p>
        </p:txBody>
      </p:sp>
      <p:pic>
        <p:nvPicPr>
          <p:cNvPr id="6" name="Picture 6" descr="d"/>
          <p:cNvPicPr>
            <a:picLocks noChangeAspect="1" noChangeArrowheads="1"/>
          </p:cNvPicPr>
          <p:nvPr userDrawn="1"/>
        </p:nvPicPr>
        <p:blipFill>
          <a:blip r:embed="rId3"/>
          <a:srcRect/>
          <a:stretch>
            <a:fillRect/>
          </a:stretch>
        </p:blipFill>
        <p:spPr bwMode="auto">
          <a:xfrm>
            <a:off x="6934200" y="25400"/>
            <a:ext cx="1990725" cy="419100"/>
          </a:xfrm>
          <a:prstGeom prst="rect">
            <a:avLst/>
          </a:prstGeom>
          <a:noFill/>
          <a:ln w="9525">
            <a:noFill/>
            <a:miter lim="800000"/>
            <a:headEnd/>
            <a:tailEnd/>
          </a:ln>
        </p:spPr>
      </p:pic>
      <p:sp>
        <p:nvSpPr>
          <p:cNvPr id="7" name="Text Box 7"/>
          <p:cNvSpPr txBox="1">
            <a:spLocks noChangeArrowheads="1"/>
          </p:cNvSpPr>
          <p:nvPr userDrawn="1"/>
        </p:nvSpPr>
        <p:spPr bwMode="auto">
          <a:xfrm>
            <a:off x="60325" y="-52388"/>
            <a:ext cx="4359275" cy="523876"/>
          </a:xfrm>
          <a:prstGeom prst="rect">
            <a:avLst/>
          </a:prstGeom>
          <a:noFill/>
          <a:ln w="9525">
            <a:noFill/>
            <a:miter lim="800000"/>
            <a:headEnd/>
            <a:tailEnd/>
          </a:ln>
          <a:effectLst/>
        </p:spPr>
        <p:txBody>
          <a:bodyPr>
            <a:spAutoFit/>
          </a:bodyPr>
          <a:lstStyle/>
          <a:p>
            <a:pPr eaLnBrk="0" hangingPunct="0">
              <a:defRPr/>
            </a:pPr>
            <a:r>
              <a:rPr lang="en-US" altLang="ko-KR" sz="2800" b="0" dirty="0" err="1">
                <a:latin typeface="Neutra Text SC" pitchFamily="50" charset="0"/>
                <a:ea typeface="굴림" pitchFamily="-65" charset="-127"/>
              </a:rPr>
              <a:t>stanford</a:t>
            </a:r>
            <a:r>
              <a:rPr lang="en-US" altLang="ko-KR" sz="2800" b="0" dirty="0">
                <a:latin typeface="Neutra Text SC" pitchFamily="50" charset="0"/>
                <a:ea typeface="굴림" pitchFamily="-65" charset="-127"/>
              </a:rPr>
              <a:t> </a:t>
            </a:r>
            <a:r>
              <a:rPr lang="en-US" sz="2800" b="0" dirty="0">
                <a:solidFill>
                  <a:srgbClr val="B3051A"/>
                </a:solidFill>
                <a:latin typeface="Neutra Text SC" pitchFamily="50" charset="0"/>
                <a:ea typeface="굴림" pitchFamily="-65" charset="-127"/>
              </a:rPr>
              <a:t>/</a:t>
            </a:r>
            <a:r>
              <a:rPr lang="en-US" sz="2800" b="0" dirty="0">
                <a:latin typeface="Neutra Text SC" pitchFamily="50" charset="0"/>
                <a:ea typeface="굴림" pitchFamily="-65" charset="-127"/>
              </a:rPr>
              <a:t> </a:t>
            </a:r>
            <a:r>
              <a:rPr lang="en-US" sz="2800" b="0" dirty="0" err="1">
                <a:latin typeface="Neutra Text SC" pitchFamily="50" charset="0"/>
                <a:ea typeface="굴림" pitchFamily="-65" charset="-127"/>
              </a:rPr>
              <a:t>hci</a:t>
            </a:r>
            <a:r>
              <a:rPr lang="en-US" sz="2800" b="0" dirty="0">
                <a:latin typeface="Neutra Text SC" pitchFamily="50" charset="0"/>
                <a:ea typeface="굴림" pitchFamily="-65" charset="-127"/>
              </a:rPr>
              <a:t> group</a:t>
            </a:r>
            <a:endParaRPr lang="en-US" altLang="ko-KR" sz="2800" b="0" dirty="0">
              <a:latin typeface="Neutra Text SC" pitchFamily="50" charset="0"/>
              <a:ea typeface="굴림" pitchFamily="-65" charset="-127"/>
            </a:endParaRPr>
          </a:p>
        </p:txBody>
      </p:sp>
      <p:sp>
        <p:nvSpPr>
          <p:cNvPr id="8" name="Arc 9"/>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9" name="Arc 10"/>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0" name="Arc 11"/>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1" name="Arc 12"/>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2" name="Text Box 14"/>
          <p:cNvSpPr txBox="1">
            <a:spLocks noChangeArrowheads="1"/>
          </p:cNvSpPr>
          <p:nvPr userDrawn="1"/>
        </p:nvSpPr>
        <p:spPr bwMode="auto">
          <a:xfrm>
            <a:off x="4800600" y="6248400"/>
            <a:ext cx="4114800" cy="412750"/>
          </a:xfrm>
          <a:prstGeom prst="rect">
            <a:avLst/>
          </a:prstGeom>
          <a:noFill/>
          <a:ln w="9525">
            <a:noFill/>
            <a:miter lim="800000"/>
            <a:headEnd/>
            <a:tailEnd/>
          </a:ln>
          <a:effectLst/>
        </p:spPr>
        <p:txBody>
          <a:bodyPr>
            <a:spAutoFit/>
          </a:bodyPr>
          <a:lstStyle/>
          <a:p>
            <a:pPr algn="r" eaLnBrk="0" hangingPunct="0">
              <a:spcBef>
                <a:spcPct val="50000"/>
              </a:spcBef>
              <a:defRPr/>
            </a:pPr>
            <a:r>
              <a:rPr lang="en-US" sz="2100" b="0" dirty="0"/>
              <a:t>http://hci.stanford.edu</a:t>
            </a:r>
          </a:p>
        </p:txBody>
      </p:sp>
      <p:sp>
        <p:nvSpPr>
          <p:cNvPr id="387075" name="Rectangle 3"/>
          <p:cNvSpPr>
            <a:spLocks noGrp="1" noRot="1" noChangeArrowheads="1"/>
          </p:cNvSpPr>
          <p:nvPr>
            <p:ph type="ctrTitle"/>
          </p:nvPr>
        </p:nvSpPr>
        <p:spPr>
          <a:xfrm>
            <a:off x="455613" y="1233488"/>
            <a:ext cx="7772400" cy="1470025"/>
          </a:xfrm>
        </p:spPr>
        <p:txBody>
          <a:bodyPr/>
          <a:lstStyle>
            <a:lvl1pPr>
              <a:defRPr/>
            </a:lvl1pPr>
          </a:lstStyle>
          <a:p>
            <a:r>
              <a:rPr lang="en-US" altLang="ko-KR"/>
              <a:t>Click to edit Master title style</a:t>
            </a:r>
          </a:p>
        </p:txBody>
      </p:sp>
      <p:sp>
        <p:nvSpPr>
          <p:cNvPr id="387076" name="Rectangle 4"/>
          <p:cNvSpPr>
            <a:spLocks noGrp="1" noRot="1" noChangeArrowheads="1"/>
          </p:cNvSpPr>
          <p:nvPr>
            <p:ph type="subTitle" idx="1"/>
          </p:nvPr>
        </p:nvSpPr>
        <p:spPr>
          <a:xfrm>
            <a:off x="455613" y="3427413"/>
            <a:ext cx="3963987" cy="2970212"/>
          </a:xfrm>
        </p:spPr>
        <p:txBody>
          <a:bodyPr/>
          <a:lstStyle>
            <a:lvl1pPr marL="0" indent="0">
              <a:buFont typeface="Wingdings" pitchFamily="2" charset="2"/>
              <a:buNone/>
              <a:defRPr/>
            </a:lvl1pPr>
          </a:lstStyle>
          <a:p>
            <a:r>
              <a:rPr lang="en-US" altLang="ko-KR"/>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44650"/>
            <a:ext cx="8388350" cy="475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BEA1EC3-FA21-4571-BCBF-629004B270DD}" type="slidenum">
              <a:rPr lang="ko-KR" altLang="en-US"/>
              <a:pPr>
                <a:defRPr/>
              </a:pPr>
              <a:t>‹#›</a:t>
            </a:fld>
            <a:endParaRPr lang="en-US" altLang="ko-K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C380F2B-CA81-469A-AFB9-72536E1B10A7}" type="slidenum">
              <a:rPr lang="ko-KR" altLang="en-US"/>
              <a:pPr>
                <a:defRPr/>
              </a:pPr>
              <a:t>‹#›</a:t>
            </a:fld>
            <a:endParaRPr lang="en-US" altLang="ko-K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20675" y="228600"/>
            <a:ext cx="8466138" cy="741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0675" y="1122363"/>
            <a:ext cx="8466138" cy="267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675" y="3951288"/>
            <a:ext cx="8466138" cy="267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675" y="228600"/>
            <a:ext cx="8466138" cy="741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675" y="1122363"/>
            <a:ext cx="4156075"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22363"/>
            <a:ext cx="4157663"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4650"/>
            <a:ext cx="8388350" cy="475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4650"/>
            <a:ext cx="8388350" cy="4756150"/>
          </a:xfrm>
        </p:spPr>
        <p:txBody>
          <a:bodyPr/>
          <a:lstStyle>
            <a:lvl1pPr>
              <a:buClr>
                <a:srgbClr val="CFECFF"/>
              </a:buClr>
              <a:defRPr/>
            </a:lvl1pPr>
            <a:lvl2pPr>
              <a:buClr>
                <a:srgbClr val="CFECFF"/>
              </a:buClr>
              <a:defRPr/>
            </a:lvl2pPr>
            <a:lvl3pPr>
              <a:buClr>
                <a:srgbClr val="CFECFF"/>
              </a:buClr>
              <a:defRPr/>
            </a:lvl3pPr>
            <a:lvl4pPr>
              <a:buClr>
                <a:srgbClr val="CFECFF"/>
              </a:buClr>
              <a:defRPr/>
            </a:lvl4pPr>
            <a:lvl5pPr>
              <a:buClr>
                <a:srgbClr val="CFEC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F7D3D513-8D2D-4A03-912B-B32390C27EC7}" type="slidenum">
              <a:rPr lang="ko-KR" altLang="en-US"/>
              <a:pPr>
                <a:defRPr/>
              </a:pPr>
              <a:t>‹#›</a:t>
            </a:fld>
            <a:endParaRPr lang="en-US" altLang="ko-K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44650"/>
            <a:ext cx="8388350" cy="475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FFD2290-8C76-4429-93F6-7E5F44F8D206}" type="slidenum">
              <a:rPr lang="ko-KR" altLang="en-US"/>
              <a:pPr>
                <a:defRPr/>
              </a:pPr>
              <a:t>‹#›</a:t>
            </a:fld>
            <a:endParaRPr lang="en-US" altLang="ko-K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6040CBF-62C7-4774-9898-7AF0061ED361}" type="slidenum">
              <a:rPr lang="ko-KR" altLang="en-US"/>
              <a:pPr>
                <a:defRPr/>
              </a:pPr>
              <a:t>‹#›</a:t>
            </a:fld>
            <a:endParaRPr lang="en-US" altLang="ko-K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2EBB4A9-835C-4931-BF6C-42D789D0074F}" type="slidenum">
              <a:rPr lang="ko-KR" altLang="en-US"/>
              <a:pPr>
                <a:defRPr/>
              </a:pPr>
              <a:t>‹#›</a:t>
            </a:fld>
            <a:endParaRPr lang="en-US" altLang="ko-K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2" name="Title 1"/>
          <p:cNvSpPr>
            <a:spLocks noGrp="1"/>
          </p:cNvSpPr>
          <p:nvPr>
            <p:ph type="title"/>
          </p:nvPr>
        </p:nvSpPr>
        <p:spPr>
          <a:xfrm>
            <a:off x="400050" y="2286000"/>
            <a:ext cx="8308975" cy="1022350"/>
          </a:xfrm>
        </p:spPr>
        <p:txBody>
          <a:bodyPr/>
          <a:lstStyle>
            <a:lvl1pPr algn="ctr">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0DBA62BB-12FF-435C-AE29-E55A03C832FB}" type="slidenum">
              <a:rPr lang="ko-KR" altLang="en-US"/>
              <a:pPr>
                <a:defRPr/>
              </a:pPr>
              <a:t>‹#›</a:t>
            </a:fld>
            <a:endParaRPr lang="en-US" altLang="ko-K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B9EA814-D755-4E6D-9F9E-0525C1D15D66}" type="slidenum">
              <a:rPr lang="ko-KR" altLang="en-US"/>
              <a:pPr>
                <a:defRPr/>
              </a:pPr>
              <a:t>‹#›</a:t>
            </a:fld>
            <a:endParaRPr lang="en-US" altLang="ko-K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F67F0DF-DE41-40D1-8214-202445DF2156}" type="slidenum">
              <a:rPr lang="ko-KR" altLang="en-US"/>
              <a:pPr>
                <a:defRPr/>
              </a:pPr>
              <a:t>‹#›</a:t>
            </a:fld>
            <a:endParaRPr lang="en-US" altLang="ko-K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D6E7F5C-41FF-4694-8642-9CDFE7017147}" type="slidenum">
              <a:rPr lang="ko-KR" altLang="en-US"/>
              <a:pPr>
                <a:defRPr/>
              </a:pPr>
              <a:t>‹#›</a:t>
            </a:fld>
            <a:endParaRPr lang="en-US" altLang="ko-K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386052" name="Rectangle 4"/>
          <p:cNvSpPr>
            <a:spLocks noGrp="1" noChangeArrowheads="1"/>
          </p:cNvSpPr>
          <p:nvPr>
            <p:ph type="sldNum" sz="quarter" idx="4"/>
          </p:nvPr>
        </p:nvSpPr>
        <p:spPr bwMode="auto">
          <a:xfrm>
            <a:off x="8077200" y="6513513"/>
            <a:ext cx="7620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accent2"/>
                </a:solidFill>
                <a:ea typeface="굴림" pitchFamily="-65" charset="-127"/>
              </a:defRPr>
            </a:lvl1pPr>
          </a:lstStyle>
          <a:p>
            <a:pPr>
              <a:defRPr/>
            </a:pPr>
            <a:fld id="{D05BD5BF-504D-4E72-A9F8-C57B8405B3BD}" type="slidenum">
              <a:rPr lang="ko-KR" altLang="en-US"/>
              <a:pPr>
                <a:defRPr/>
              </a:pPr>
              <a:t>‹#›</a:t>
            </a:fld>
            <a:endParaRPr lang="en-US" altLang="ko-KR"/>
          </a:p>
        </p:txBody>
      </p:sp>
      <p:sp>
        <p:nvSpPr>
          <p:cNvPr id="1027" name="Rectangle 5"/>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1028" name="Rectangle 6"/>
          <p:cNvSpPr>
            <a:spLocks noGrp="1" noRot="1" noChangeArrowheads="1"/>
          </p:cNvSpPr>
          <p:nvPr>
            <p:ph type="body" idx="1"/>
          </p:nvPr>
        </p:nvSpPr>
        <p:spPr bwMode="auto">
          <a:xfrm>
            <a:off x="457200" y="1644650"/>
            <a:ext cx="8388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386074" name="Arc 26"/>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5" name="Arc 27"/>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6" name="Arc 28"/>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7" name="Arc 29"/>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Tree>
  </p:cSld>
  <p:clrMap bg1="dk2" tx1="lt1" bg2="dk1" tx2="lt2" accent1="accent1" accent2="accent2" accent3="accent3" accent4="accent4" accent5="accent5" accent6="accent6" hlink="hlink" folHlink="folHlink"/>
  <p:sldLayoutIdLst>
    <p:sldLayoutId id="2147484471"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72" r:id="rId12"/>
    <p:sldLayoutId id="2147484473" r:id="rId13"/>
  </p:sldLayoutIdLst>
  <p:transition>
    <p:fade/>
  </p:transition>
  <p:txStyles>
    <p:titleStyle>
      <a:lvl1pPr algn="l" rtl="0" eaLnBrk="0" fontAlgn="base" hangingPunct="0">
        <a:spcBef>
          <a:spcPct val="0"/>
        </a:spcBef>
        <a:spcAft>
          <a:spcPct val="0"/>
        </a:spcAft>
        <a:defRPr sz="4600" b="1">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2pPr>
      <a:lvl3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3pPr>
      <a:lvl4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4pPr>
      <a:lvl5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5pPr>
      <a:lvl6pPr marL="457200" algn="l" rtl="0" fontAlgn="base">
        <a:spcBef>
          <a:spcPct val="0"/>
        </a:spcBef>
        <a:spcAft>
          <a:spcPct val="0"/>
        </a:spcAft>
        <a:defRPr sz="4600" b="1">
          <a:solidFill>
            <a:schemeClr val="tx2"/>
          </a:solidFill>
          <a:latin typeface="Neutra Text" pitchFamily="50" charset="0"/>
        </a:defRPr>
      </a:lvl6pPr>
      <a:lvl7pPr marL="914400" algn="l" rtl="0" fontAlgn="base">
        <a:spcBef>
          <a:spcPct val="0"/>
        </a:spcBef>
        <a:spcAft>
          <a:spcPct val="0"/>
        </a:spcAft>
        <a:defRPr sz="4600" b="1">
          <a:solidFill>
            <a:schemeClr val="tx2"/>
          </a:solidFill>
          <a:latin typeface="Neutra Text" pitchFamily="50" charset="0"/>
        </a:defRPr>
      </a:lvl7pPr>
      <a:lvl8pPr marL="1371600" algn="l" rtl="0" fontAlgn="base">
        <a:spcBef>
          <a:spcPct val="0"/>
        </a:spcBef>
        <a:spcAft>
          <a:spcPct val="0"/>
        </a:spcAft>
        <a:defRPr sz="4600" b="1">
          <a:solidFill>
            <a:schemeClr val="tx2"/>
          </a:solidFill>
          <a:latin typeface="Neutra Text" pitchFamily="50" charset="0"/>
        </a:defRPr>
      </a:lvl8pPr>
      <a:lvl9pPr marL="1828800" algn="l" rtl="0" fontAlgn="base">
        <a:spcBef>
          <a:spcPct val="0"/>
        </a:spcBef>
        <a:spcAft>
          <a:spcPct val="0"/>
        </a:spcAft>
        <a:defRPr sz="4600" b="1">
          <a:solidFill>
            <a:schemeClr val="tx2"/>
          </a:solidFill>
          <a:latin typeface="Neutra Text" pitchFamily="50" charset="0"/>
        </a:defRPr>
      </a:lvl9pPr>
    </p:titleStyle>
    <p:body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94859"/>
            </a:gs>
            <a:gs pos="100000">
              <a:srgbClr val="3D4F63"/>
            </a:gs>
          </a:gsLst>
          <a:lin ang="5400000" scaled="1"/>
        </a:gradFill>
        <a:effectLst/>
      </p:bgPr>
    </p:bg>
    <p:spTree>
      <p:nvGrpSpPr>
        <p:cNvPr id="1" name=""/>
        <p:cNvGrpSpPr/>
        <p:nvPr/>
      </p:nvGrpSpPr>
      <p:grpSpPr>
        <a:xfrm>
          <a:off x="0" y="0"/>
          <a:ext cx="0" cy="0"/>
          <a:chOff x="0" y="0"/>
          <a:chExt cx="0" cy="0"/>
        </a:xfrm>
      </p:grpSpPr>
      <p:sp>
        <p:nvSpPr>
          <p:cNvPr id="2050" name="Rectangle 9"/>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2051" name="Rectangle 10"/>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ransition>
    <p:fade/>
  </p:transition>
  <p:txStyles>
    <p:titleStyle>
      <a:lvl1pPr algn="l" rtl="0" eaLnBrk="0" fontAlgn="base" hangingPunct="0">
        <a:spcBef>
          <a:spcPct val="0"/>
        </a:spcBef>
        <a:spcAft>
          <a:spcPct val="0"/>
        </a:spcAft>
        <a:defRPr sz="4400" b="1">
          <a:solidFill>
            <a:schemeClr val="bg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2pPr>
      <a:lvl3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3pPr>
      <a:lvl4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4pPr>
      <a:lvl5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00050" y="533400"/>
            <a:ext cx="8439150" cy="1022350"/>
          </a:xfrm>
        </p:spPr>
        <p:txBody>
          <a:bodyPr/>
          <a:lstStyle/>
          <a:p>
            <a:pPr algn="l"/>
            <a:r>
              <a:rPr lang="en-US" sz="100" b="0" dirty="0" smtClean="0">
                <a:solidFill>
                  <a:schemeClr val="tx1"/>
                </a:solidFill>
              </a:rPr>
              <a:t/>
            </a:r>
            <a:br>
              <a:rPr lang="en-US" sz="100" b="0" dirty="0" smtClean="0">
                <a:solidFill>
                  <a:schemeClr val="tx1"/>
                </a:solidFill>
              </a:rPr>
            </a:br>
            <a:r>
              <a:rPr lang="en-US" sz="4000" dirty="0" err="1" smtClean="0">
                <a:solidFill>
                  <a:schemeClr val="tx1"/>
                </a:solidFill>
              </a:rPr>
              <a:t>Crowdsourcing</a:t>
            </a:r>
            <a:r>
              <a:rPr lang="en-US" sz="4000" dirty="0" smtClean="0">
                <a:solidFill>
                  <a:schemeClr val="tx1"/>
                </a:solidFill>
              </a:rPr>
              <a:t> Graphical Perception</a:t>
            </a:r>
            <a:r>
              <a:rPr lang="en-US" sz="4000" b="0" dirty="0" smtClean="0">
                <a:solidFill>
                  <a:schemeClr val="tx1"/>
                </a:solidFill>
              </a:rPr>
              <a:t> </a:t>
            </a:r>
            <a:r>
              <a:rPr lang="en-US" sz="2900" b="0" dirty="0" smtClean="0">
                <a:solidFill>
                  <a:schemeClr val="tx1"/>
                </a:solidFill>
              </a:rPr>
              <a:t>Using Mechanical Turk to Assess Visualization Design</a:t>
            </a:r>
            <a:endParaRPr lang="en-US" sz="2900" b="0" i="1" dirty="0" smtClean="0">
              <a:solidFill>
                <a:schemeClr val="tx1"/>
              </a:solidFill>
            </a:endParaRPr>
          </a:p>
        </p:txBody>
      </p:sp>
      <p:sp>
        <p:nvSpPr>
          <p:cNvPr id="6147" name="TextBox 2"/>
          <p:cNvSpPr txBox="1">
            <a:spLocks noChangeArrowheads="1"/>
          </p:cNvSpPr>
          <p:nvPr/>
        </p:nvSpPr>
        <p:spPr bwMode="auto">
          <a:xfrm>
            <a:off x="444500" y="5247382"/>
            <a:ext cx="7861300" cy="1077218"/>
          </a:xfrm>
          <a:prstGeom prst="rect">
            <a:avLst/>
          </a:prstGeom>
          <a:noFill/>
          <a:ln w="9525">
            <a:noFill/>
            <a:miter lim="800000"/>
            <a:headEnd/>
            <a:tailEnd/>
          </a:ln>
        </p:spPr>
        <p:txBody>
          <a:bodyPr wrap="square">
            <a:spAutoFit/>
          </a:bodyPr>
          <a:lstStyle/>
          <a:p>
            <a:r>
              <a:rPr lang="en-US" sz="3200" b="0" dirty="0"/>
              <a:t>Jeffrey </a:t>
            </a:r>
            <a:r>
              <a:rPr lang="en-US" sz="3200" b="0" dirty="0" err="1" smtClean="0"/>
              <a:t>Heer</a:t>
            </a:r>
            <a:r>
              <a:rPr lang="en-US" sz="3200" b="0" dirty="0" smtClean="0"/>
              <a:t> &amp; Michael </a:t>
            </a:r>
            <a:r>
              <a:rPr lang="en-US" sz="3200" b="0" dirty="0" err="1" smtClean="0"/>
              <a:t>Bostock</a:t>
            </a:r>
            <a:endParaRPr lang="en-US" sz="3200" b="0" dirty="0" smtClean="0"/>
          </a:p>
          <a:p>
            <a:r>
              <a:rPr lang="en-US" sz="3200" b="0" dirty="0" smtClean="0">
                <a:solidFill>
                  <a:srgbClr val="FF7C80"/>
                </a:solidFill>
              </a:rPr>
              <a:t>Stanford University</a:t>
            </a:r>
            <a:endParaRPr lang="en-US" sz="3200" b="0" dirty="0">
              <a:solidFill>
                <a:srgbClr val="FF7C80"/>
              </a:solidFill>
            </a:endParaRPr>
          </a:p>
        </p:txBody>
      </p:sp>
      <p:pic>
        <p:nvPicPr>
          <p:cNvPr id="6148" name="Picture 2"/>
          <p:cNvPicPr>
            <a:picLocks noChangeAspect="1" noChangeArrowheads="1"/>
          </p:cNvPicPr>
          <p:nvPr/>
        </p:nvPicPr>
        <p:blipFill>
          <a:blip r:embed="rId3"/>
          <a:srcRect/>
          <a:stretch>
            <a:fillRect/>
          </a:stretch>
        </p:blipFill>
        <p:spPr bwMode="auto">
          <a:xfrm>
            <a:off x="533400" y="1966124"/>
            <a:ext cx="6629400" cy="30440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0483" name="Title 1"/>
          <p:cNvSpPr>
            <a:spLocks noGrp="1"/>
          </p:cNvSpPr>
          <p:nvPr>
            <p:ph type="title"/>
          </p:nvPr>
        </p:nvSpPr>
        <p:spPr/>
        <p:txBody>
          <a:bodyPr/>
          <a:lstStyle/>
          <a:p>
            <a:r>
              <a:rPr lang="en-US" b="0" smtClean="0">
                <a:solidFill>
                  <a:srgbClr val="000000"/>
                </a:solidFill>
                <a:ea typeface="ＭＳ Ｐゴシック"/>
                <a:cs typeface="ＭＳ Ｐゴシック"/>
              </a:rPr>
              <a:t>Visualizing Genealogical Graphs</a:t>
            </a:r>
          </a:p>
        </p:txBody>
      </p:sp>
      <p:sp>
        <p:nvSpPr>
          <p:cNvPr id="20484" name="Content Placeholder 2"/>
          <p:cNvSpPr>
            <a:spLocks noGrp="1"/>
          </p:cNvSpPr>
          <p:nvPr>
            <p:ph idx="1"/>
          </p:nvPr>
        </p:nvSpPr>
        <p:spPr/>
        <p:txBody>
          <a:bodyPr/>
          <a:lstStyle/>
          <a:p>
            <a:endParaRPr lang="en-US" smtClean="0">
              <a:ea typeface="ＭＳ Ｐゴシック"/>
              <a:cs typeface="ＭＳ Ｐゴシック"/>
            </a:endParaRPr>
          </a:p>
        </p:txBody>
      </p:sp>
      <p:pic>
        <p:nvPicPr>
          <p:cNvPr id="20485" name="Picture 2" descr="Z:\jheer On My Mac\Downloads\british_loyal_family\std_family_tree_elizabeth.jpg"/>
          <p:cNvPicPr>
            <a:picLocks noChangeAspect="1" noChangeArrowheads="1"/>
          </p:cNvPicPr>
          <p:nvPr/>
        </p:nvPicPr>
        <p:blipFill>
          <a:blip r:embed="rId2"/>
          <a:srcRect/>
          <a:stretch>
            <a:fillRect/>
          </a:stretch>
        </p:blipFill>
        <p:spPr bwMode="auto">
          <a:xfrm>
            <a:off x="0" y="2514600"/>
            <a:ext cx="9201150" cy="1771650"/>
          </a:xfrm>
          <a:prstGeom prst="rect">
            <a:avLst/>
          </a:prstGeom>
          <a:noFill/>
          <a:ln w="9525">
            <a:noFill/>
            <a:miter lim="800000"/>
            <a:headEnd/>
            <a:tailEnd/>
          </a:ln>
        </p:spPr>
      </p:pic>
      <p:sp>
        <p:nvSpPr>
          <p:cNvPr id="20486" name="Rectangle 5"/>
          <p:cNvSpPr>
            <a:spLocks noChangeArrowheads="1"/>
          </p:cNvSpPr>
          <p:nvPr/>
        </p:nvSpPr>
        <p:spPr bwMode="auto">
          <a:xfrm>
            <a:off x="2571750" y="3238500"/>
            <a:ext cx="381000" cy="304800"/>
          </a:xfrm>
          <a:prstGeom prst="rect">
            <a:avLst/>
          </a:prstGeom>
          <a:solidFill>
            <a:schemeClr val="tx1"/>
          </a:solidFill>
          <a:ln w="9525" algn="ctr">
            <a:noFill/>
            <a:round/>
            <a:headEnd/>
            <a:tailEnd/>
          </a:ln>
        </p:spPr>
        <p:txBody>
          <a:bodyPr/>
          <a:lstStyle/>
          <a:p>
            <a:pPr eaLnBrk="0" hangingPunct="0"/>
            <a:endParaRPr lang="en-US"/>
          </a:p>
        </p:txBody>
      </p:sp>
      <p:cxnSp>
        <p:nvCxnSpPr>
          <p:cNvPr id="20487" name="Straight Connector 7"/>
          <p:cNvCxnSpPr>
            <a:cxnSpLocks noChangeShapeType="1"/>
          </p:cNvCxnSpPr>
          <p:nvPr/>
        </p:nvCxnSpPr>
        <p:spPr bwMode="auto">
          <a:xfrm rot="10800000" flipV="1">
            <a:off x="2514600" y="3209925"/>
            <a:ext cx="400050" cy="142875"/>
          </a:xfrm>
          <a:prstGeom prst="line">
            <a:avLst/>
          </a:prstGeom>
          <a:noFill/>
          <a:ln w="9525" algn="ctr">
            <a:solidFill>
              <a:srgbClr val="000000"/>
            </a:solidFill>
            <a:round/>
            <a:headEnd/>
            <a:tailEnd/>
          </a:ln>
        </p:spPr>
      </p:cxnSp>
      <p:cxnSp>
        <p:nvCxnSpPr>
          <p:cNvPr id="20488" name="Straight Connector 10"/>
          <p:cNvCxnSpPr>
            <a:cxnSpLocks noChangeShapeType="1"/>
          </p:cNvCxnSpPr>
          <p:nvPr/>
        </p:nvCxnSpPr>
        <p:spPr bwMode="auto">
          <a:xfrm rot="10620000" flipV="1">
            <a:off x="2514600" y="3295650"/>
            <a:ext cx="476250" cy="66675"/>
          </a:xfrm>
          <a:prstGeom prst="line">
            <a:avLst/>
          </a:prstGeom>
          <a:noFill/>
          <a:ln w="9525" algn="ctr">
            <a:solidFill>
              <a:srgbClr val="000000"/>
            </a:solidFill>
            <a:round/>
            <a:headEnd/>
            <a:tailEnd/>
          </a:ln>
        </p:spPr>
      </p:cxnSp>
      <p:pic>
        <p:nvPicPr>
          <p:cNvPr id="20489" name="Picture 3" descr="Z:\jheer On My Mac\Downloads\british_loyal_family\std_family_tree_charles.jpg"/>
          <p:cNvPicPr>
            <a:picLocks noChangeAspect="1" noChangeArrowheads="1"/>
          </p:cNvPicPr>
          <p:nvPr/>
        </p:nvPicPr>
        <p:blipFill>
          <a:blip r:embed="rId3"/>
          <a:srcRect r="4124" b="9091"/>
          <a:stretch>
            <a:fillRect/>
          </a:stretch>
        </p:blipFill>
        <p:spPr bwMode="auto">
          <a:xfrm>
            <a:off x="238125" y="3124200"/>
            <a:ext cx="2338388"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1507" name="Title 1"/>
          <p:cNvSpPr>
            <a:spLocks noGrp="1"/>
          </p:cNvSpPr>
          <p:nvPr>
            <p:ph type="title"/>
          </p:nvPr>
        </p:nvSpPr>
        <p:spPr/>
        <p:txBody>
          <a:bodyPr/>
          <a:lstStyle/>
          <a:p>
            <a:endParaRPr lang="en-US" smtClean="0">
              <a:ea typeface="ＭＳ Ｐゴシック"/>
              <a:cs typeface="ＭＳ Ｐゴシック"/>
            </a:endParaRPr>
          </a:p>
        </p:txBody>
      </p:sp>
      <p:sp>
        <p:nvSpPr>
          <p:cNvPr id="21508" name="Content Placeholder 2"/>
          <p:cNvSpPr>
            <a:spLocks noGrp="1"/>
          </p:cNvSpPr>
          <p:nvPr>
            <p:ph idx="1"/>
          </p:nvPr>
        </p:nvSpPr>
        <p:spPr/>
        <p:txBody>
          <a:bodyPr/>
          <a:lstStyle/>
          <a:p>
            <a:endParaRPr lang="en-US" smtClean="0">
              <a:ea typeface="ＭＳ Ｐゴシック"/>
              <a:cs typeface="ＭＳ Ｐゴシック"/>
            </a:endParaRPr>
          </a:p>
        </p:txBody>
      </p:sp>
      <p:pic>
        <p:nvPicPr>
          <p:cNvPr id="21509" name="Picture 2" descr="Z:\jheer On My Mac\Downloads\british_loyal_family\descendantchart.jpg"/>
          <p:cNvPicPr>
            <a:picLocks noChangeAspect="1" noChangeArrowheads="1"/>
          </p:cNvPicPr>
          <p:nvPr/>
        </p:nvPicPr>
        <p:blipFill>
          <a:blip r:embed="rId2"/>
          <a:srcRect/>
          <a:stretch>
            <a:fillRect/>
          </a:stretch>
        </p:blipFill>
        <p:spPr bwMode="auto">
          <a:xfrm>
            <a:off x="457200" y="0"/>
            <a:ext cx="7543800" cy="6819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 name="Title 1"/>
          <p:cNvSpPr>
            <a:spLocks noGrp="1"/>
          </p:cNvSpPr>
          <p:nvPr>
            <p:ph type="title"/>
          </p:nvPr>
        </p:nvSpPr>
        <p:spPr/>
        <p:txBody>
          <a:bodyPr/>
          <a:lstStyle/>
          <a:p>
            <a:r>
              <a:rPr lang="en-US" dirty="0" err="1" smtClean="0">
                <a:solidFill>
                  <a:srgbClr val="323232"/>
                </a:solidFill>
              </a:rPr>
              <a:t>TimeNets</a:t>
            </a:r>
            <a:r>
              <a:rPr lang="en-US" b="0" dirty="0" smtClean="0">
                <a:solidFill>
                  <a:srgbClr val="323232"/>
                </a:solidFill>
              </a:rPr>
              <a:t> = Time x Family Trees</a:t>
            </a:r>
            <a:endParaRPr lang="en-US" b="0" dirty="0">
              <a:solidFill>
                <a:srgbClr val="323232"/>
              </a:solidFill>
            </a:endParaRPr>
          </a:p>
        </p:txBody>
      </p:sp>
      <p:sp>
        <p:nvSpPr>
          <p:cNvPr id="3" name="Content Placeholder 2"/>
          <p:cNvSpPr>
            <a:spLocks noGrp="1"/>
          </p:cNvSpPr>
          <p:nvPr>
            <p:ph idx="1"/>
          </p:nvPr>
        </p:nvSpPr>
        <p:spPr/>
        <p:txBody>
          <a:bodyPr/>
          <a:lstStyle/>
          <a:p>
            <a:endParaRPr lang="en-US"/>
          </a:p>
        </p:txBody>
      </p:sp>
      <p:pic>
        <p:nvPicPr>
          <p:cNvPr id="1026" name="Picture 2" descr="Z:\work\stanford\infovis\papers\avi10\genealogy\images\family.png"/>
          <p:cNvPicPr>
            <a:picLocks noChangeAspect="1" noChangeArrowheads="1"/>
          </p:cNvPicPr>
          <p:nvPr/>
        </p:nvPicPr>
        <p:blipFill>
          <a:blip r:embed="rId2"/>
          <a:srcRect/>
          <a:stretch>
            <a:fillRect/>
          </a:stretch>
        </p:blipFill>
        <p:spPr bwMode="auto">
          <a:xfrm>
            <a:off x="381000" y="2438400"/>
            <a:ext cx="8124826" cy="3228975"/>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smtClean="0">
                <a:solidFill>
                  <a:schemeClr val="tx1">
                    <a:lumMod val="50000"/>
                  </a:schemeClr>
                </a:solidFill>
                <a:ea typeface="ＭＳ Ｐゴシック"/>
                <a:cs typeface="ＭＳ Ｐゴシック"/>
              </a:rPr>
              <a:t>(Out-of-Wedlock Births)</a:t>
            </a:r>
          </a:p>
        </p:txBody>
      </p:sp>
      <p:sp>
        <p:nvSpPr>
          <p:cNvPr id="5" name="Content Placeholder 4"/>
          <p:cNvSpPr>
            <a:spLocks noGrp="1"/>
          </p:cNvSpPr>
          <p:nvPr>
            <p:ph idx="1"/>
          </p:nvPr>
        </p:nvSpPr>
        <p:spPr/>
        <p:txBody>
          <a:bodyPr/>
          <a:lstStyle/>
          <a:p>
            <a:endParaRPr lang="en-US"/>
          </a:p>
        </p:txBody>
      </p:sp>
      <p:pic>
        <p:nvPicPr>
          <p:cNvPr id="3074" name="Picture 2" descr="Z:\work\stanford\infovis\papers\avi10\genealogy\images\wedlock.png"/>
          <p:cNvPicPr>
            <a:picLocks noChangeAspect="1" noChangeArrowheads="1"/>
          </p:cNvPicPr>
          <p:nvPr/>
        </p:nvPicPr>
        <p:blipFill>
          <a:blip r:embed="rId2"/>
          <a:srcRect/>
          <a:stretch>
            <a:fillRect/>
          </a:stretch>
        </p:blipFill>
        <p:spPr bwMode="auto">
          <a:xfrm>
            <a:off x="762000" y="1905000"/>
            <a:ext cx="5410200" cy="4172573"/>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smtClean="0">
                <a:solidFill>
                  <a:srgbClr val="000000"/>
                </a:solidFill>
                <a:ea typeface="ＭＳ Ｐゴシック"/>
                <a:cs typeface="ＭＳ Ｐゴシック"/>
              </a:rPr>
              <a:t>Elizabeth Taylor </a:t>
            </a:r>
            <a:r>
              <a:rPr lang="en-US" b="0" dirty="0" smtClean="0">
                <a:solidFill>
                  <a:schemeClr val="tx1">
                    <a:lumMod val="50000"/>
                  </a:schemeClr>
                </a:solidFill>
                <a:ea typeface="ＭＳ Ｐゴシック"/>
                <a:cs typeface="ＭＳ Ｐゴシック"/>
              </a:rPr>
              <a:t>(Remarriage)</a:t>
            </a:r>
          </a:p>
        </p:txBody>
      </p:sp>
      <p:pic>
        <p:nvPicPr>
          <p:cNvPr id="22532" name="Content Placeholder 5" descr="elizabeth_taylor.jpg"/>
          <p:cNvPicPr>
            <a:picLocks noGrp="1" noChangeAspect="1"/>
          </p:cNvPicPr>
          <p:nvPr>
            <p:ph idx="1"/>
          </p:nvPr>
        </p:nvPicPr>
        <p:blipFill>
          <a:blip r:embed="rId2"/>
          <a:srcRect l="1802" t="1981" r="900" b="2951"/>
          <a:stretch>
            <a:fillRect/>
          </a:stretch>
        </p:blipFill>
        <p:spPr>
          <a:xfrm>
            <a:off x="442913" y="1981200"/>
            <a:ext cx="8229600" cy="3657600"/>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smtClean="0">
                <a:solidFill>
                  <a:srgbClr val="000000"/>
                </a:solidFill>
                <a:ea typeface="ＭＳ Ｐゴシック"/>
                <a:cs typeface="ＭＳ Ｐゴシック"/>
              </a:rPr>
              <a:t>Osama bin Laden </a:t>
            </a:r>
            <a:r>
              <a:rPr lang="en-US" b="0" dirty="0" smtClean="0">
                <a:solidFill>
                  <a:schemeClr val="tx1">
                    <a:lumMod val="50000"/>
                  </a:schemeClr>
                </a:solidFill>
                <a:ea typeface="ＭＳ Ｐゴシック"/>
                <a:cs typeface="ＭＳ Ｐゴシック"/>
              </a:rPr>
              <a:t>(Polygamy)</a:t>
            </a:r>
          </a:p>
        </p:txBody>
      </p:sp>
      <p:pic>
        <p:nvPicPr>
          <p:cNvPr id="2050" name="Picture 2" descr="Z:\work\stanford\infovis\papers\avi10\genealogy\images\polygamy.png"/>
          <p:cNvPicPr>
            <a:picLocks noChangeAspect="1" noChangeArrowheads="1"/>
          </p:cNvPicPr>
          <p:nvPr/>
        </p:nvPicPr>
        <p:blipFill>
          <a:blip r:embed="rId2"/>
          <a:srcRect/>
          <a:stretch>
            <a:fillRect/>
          </a:stretch>
        </p:blipFill>
        <p:spPr bwMode="auto">
          <a:xfrm>
            <a:off x="89337" y="2133600"/>
            <a:ext cx="10515599" cy="3461876"/>
          </a:xfrm>
          <a:prstGeom prst="rect">
            <a:avLst/>
          </a:prstGeom>
          <a:noFill/>
        </p:spPr>
      </p:pic>
      <p:sp>
        <p:nvSpPr>
          <p:cNvPr id="6" name="Content Placeholder 5"/>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smtClean="0">
                <a:solidFill>
                  <a:srgbClr val="000000"/>
                </a:solidFill>
                <a:ea typeface="ＭＳ Ｐゴシック"/>
                <a:cs typeface="ＭＳ Ｐゴシック"/>
              </a:rPr>
              <a:t>Family Tree</a:t>
            </a:r>
            <a:endParaRPr lang="en-US" b="0" dirty="0" smtClean="0">
              <a:solidFill>
                <a:schemeClr val="tx1">
                  <a:lumMod val="50000"/>
                </a:schemeClr>
              </a:solidFill>
              <a:ea typeface="ＭＳ Ｐゴシック"/>
              <a:cs typeface="ＭＳ Ｐゴシック"/>
            </a:endParaRPr>
          </a:p>
        </p:txBody>
      </p:sp>
      <p:sp>
        <p:nvSpPr>
          <p:cNvPr id="6" name="Content Placeholder 5"/>
          <p:cNvSpPr>
            <a:spLocks noGrp="1"/>
          </p:cNvSpPr>
          <p:nvPr>
            <p:ph idx="1"/>
          </p:nvPr>
        </p:nvSpPr>
        <p:spPr/>
        <p:txBody>
          <a:bodyPr/>
          <a:lstStyle/>
          <a:p>
            <a:endParaRPr lang="en-US" dirty="0"/>
          </a:p>
        </p:txBody>
      </p:sp>
      <p:sp>
        <p:nvSpPr>
          <p:cNvPr id="7" name="Rectangle 6"/>
          <p:cNvSpPr/>
          <p:nvPr/>
        </p:nvSpPr>
        <p:spPr bwMode="auto">
          <a:xfrm>
            <a:off x="381000" y="457200"/>
            <a:ext cx="1447800" cy="1219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5122" name="Picture 2"/>
          <p:cNvPicPr>
            <a:picLocks noChangeAspect="1" noChangeArrowheads="1"/>
          </p:cNvPicPr>
          <p:nvPr/>
        </p:nvPicPr>
        <p:blipFill>
          <a:blip r:embed="rId2"/>
          <a:srcRect/>
          <a:stretch>
            <a:fillRect/>
          </a:stretch>
        </p:blipFill>
        <p:spPr bwMode="auto">
          <a:xfrm>
            <a:off x="609600" y="-63064"/>
            <a:ext cx="7086600" cy="69589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err="1" smtClean="0">
                <a:solidFill>
                  <a:srgbClr val="000000"/>
                </a:solidFill>
                <a:ea typeface="ＭＳ Ｐゴシック"/>
                <a:cs typeface="ＭＳ Ｐゴシック"/>
              </a:rPr>
              <a:t>TimeNets</a:t>
            </a:r>
            <a:endParaRPr lang="en-US" b="0" dirty="0" smtClean="0">
              <a:solidFill>
                <a:schemeClr val="tx1">
                  <a:lumMod val="50000"/>
                </a:schemeClr>
              </a:solidFill>
              <a:ea typeface="ＭＳ Ｐゴシック"/>
              <a:cs typeface="ＭＳ Ｐゴシック"/>
            </a:endParaRPr>
          </a:p>
        </p:txBody>
      </p:sp>
      <p:sp>
        <p:nvSpPr>
          <p:cNvPr id="6" name="Content Placeholder 5"/>
          <p:cNvSpPr>
            <a:spLocks noGrp="1"/>
          </p:cNvSpPr>
          <p:nvPr>
            <p:ph idx="1"/>
          </p:nvPr>
        </p:nvSpPr>
        <p:spPr/>
        <p:txBody>
          <a:bodyPr/>
          <a:lstStyle/>
          <a:p>
            <a:endParaRPr lang="en-US" dirty="0"/>
          </a:p>
        </p:txBody>
      </p:sp>
      <p:sp>
        <p:nvSpPr>
          <p:cNvPr id="7" name="Rectangle 6"/>
          <p:cNvSpPr/>
          <p:nvPr/>
        </p:nvSpPr>
        <p:spPr bwMode="auto">
          <a:xfrm>
            <a:off x="381000" y="457200"/>
            <a:ext cx="1447800" cy="1219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4098" name="Picture 2"/>
          <p:cNvPicPr>
            <a:picLocks noChangeAspect="1" noChangeArrowheads="1"/>
          </p:cNvPicPr>
          <p:nvPr/>
        </p:nvPicPr>
        <p:blipFill>
          <a:blip r:embed="rId2"/>
          <a:srcRect/>
          <a:stretch>
            <a:fillRect/>
          </a:stretch>
        </p:blipFill>
        <p:spPr bwMode="auto">
          <a:xfrm>
            <a:off x="691634" y="0"/>
            <a:ext cx="76746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2531" name="Title 1"/>
          <p:cNvSpPr>
            <a:spLocks noGrp="1"/>
          </p:cNvSpPr>
          <p:nvPr>
            <p:ph type="title"/>
          </p:nvPr>
        </p:nvSpPr>
        <p:spPr/>
        <p:txBody>
          <a:bodyPr/>
          <a:lstStyle/>
          <a:p>
            <a:r>
              <a:rPr lang="en-US" b="0" dirty="0" smtClean="0">
                <a:solidFill>
                  <a:srgbClr val="000000"/>
                </a:solidFill>
                <a:ea typeface="ＭＳ Ｐゴシック"/>
                <a:cs typeface="ＭＳ Ｐゴシック"/>
              </a:rPr>
              <a:t>Family Tree</a:t>
            </a:r>
            <a:endParaRPr lang="en-US" b="0" dirty="0" smtClean="0">
              <a:solidFill>
                <a:schemeClr val="tx1">
                  <a:lumMod val="50000"/>
                </a:schemeClr>
              </a:solidFill>
              <a:ea typeface="ＭＳ Ｐゴシック"/>
              <a:cs typeface="ＭＳ Ｐゴシック"/>
            </a:endParaRPr>
          </a:p>
        </p:txBody>
      </p:sp>
      <p:sp>
        <p:nvSpPr>
          <p:cNvPr id="6" name="Content Placeholder 5"/>
          <p:cNvSpPr>
            <a:spLocks noGrp="1"/>
          </p:cNvSpPr>
          <p:nvPr>
            <p:ph idx="1"/>
          </p:nvPr>
        </p:nvSpPr>
        <p:spPr>
          <a:xfrm>
            <a:off x="457200" y="4343400"/>
            <a:ext cx="8388350" cy="2209800"/>
          </a:xfrm>
        </p:spPr>
        <p:txBody>
          <a:bodyPr/>
          <a:lstStyle/>
          <a:p>
            <a:pPr>
              <a:buNone/>
            </a:pPr>
            <a:r>
              <a:rPr lang="en-US" dirty="0" smtClean="0">
                <a:solidFill>
                  <a:srgbClr val="323232"/>
                </a:solidFill>
              </a:rPr>
              <a:t>Asked </a:t>
            </a:r>
            <a:r>
              <a:rPr lang="en-US" i="1" dirty="0" smtClean="0">
                <a:solidFill>
                  <a:srgbClr val="323232"/>
                </a:solidFill>
              </a:rPr>
              <a:t>structural</a:t>
            </a:r>
            <a:r>
              <a:rPr lang="en-US" dirty="0" smtClean="0">
                <a:solidFill>
                  <a:srgbClr val="323232"/>
                </a:solidFill>
              </a:rPr>
              <a:t>, </a:t>
            </a:r>
            <a:r>
              <a:rPr lang="en-US" i="1" dirty="0" smtClean="0">
                <a:solidFill>
                  <a:srgbClr val="323232"/>
                </a:solidFill>
              </a:rPr>
              <a:t>temporal</a:t>
            </a:r>
            <a:r>
              <a:rPr lang="en-US" dirty="0" smtClean="0">
                <a:solidFill>
                  <a:srgbClr val="323232"/>
                </a:solidFill>
              </a:rPr>
              <a:t> &amp; </a:t>
            </a:r>
            <a:r>
              <a:rPr lang="en-US" i="1" dirty="0" err="1" smtClean="0">
                <a:solidFill>
                  <a:srgbClr val="323232"/>
                </a:solidFill>
              </a:rPr>
              <a:t>struct</a:t>
            </a:r>
            <a:r>
              <a:rPr lang="en-US" i="1" dirty="0" smtClean="0">
                <a:solidFill>
                  <a:srgbClr val="323232"/>
                </a:solidFill>
              </a:rPr>
              <a:t> x temp</a:t>
            </a:r>
            <a:r>
              <a:rPr lang="en-US" dirty="0" smtClean="0">
                <a:solidFill>
                  <a:srgbClr val="323232"/>
                </a:solidFill>
              </a:rPr>
              <a:t> tasks</a:t>
            </a:r>
          </a:p>
          <a:p>
            <a:pPr>
              <a:buNone/>
            </a:pPr>
            <a:r>
              <a:rPr lang="en-US" b="1" dirty="0" smtClean="0">
                <a:solidFill>
                  <a:srgbClr val="323232"/>
                </a:solidFill>
              </a:rPr>
              <a:t>No accuracy differences</a:t>
            </a:r>
            <a:r>
              <a:rPr lang="en-US" dirty="0" smtClean="0">
                <a:solidFill>
                  <a:srgbClr val="323232"/>
                </a:solidFill>
              </a:rPr>
              <a:t> between visuals</a:t>
            </a:r>
          </a:p>
          <a:p>
            <a:pPr>
              <a:buNone/>
            </a:pPr>
            <a:r>
              <a:rPr lang="en-US" b="1" dirty="0" err="1" smtClean="0">
                <a:solidFill>
                  <a:srgbClr val="323232"/>
                </a:solidFill>
              </a:rPr>
              <a:t>TimeNets</a:t>
            </a:r>
            <a:r>
              <a:rPr lang="en-US" b="1" dirty="0" smtClean="0">
                <a:solidFill>
                  <a:srgbClr val="323232"/>
                </a:solidFill>
              </a:rPr>
              <a:t> were significantly faster</a:t>
            </a:r>
            <a:r>
              <a:rPr lang="en-US" dirty="0" smtClean="0">
                <a:solidFill>
                  <a:srgbClr val="323232"/>
                </a:solidFill>
              </a:rPr>
              <a:t> (~25%) for tasks with a </a:t>
            </a:r>
            <a:r>
              <a:rPr lang="en-US" i="1" dirty="0" smtClean="0">
                <a:solidFill>
                  <a:srgbClr val="323232"/>
                </a:solidFill>
              </a:rPr>
              <a:t>temporal</a:t>
            </a:r>
            <a:r>
              <a:rPr lang="en-US" dirty="0" smtClean="0">
                <a:solidFill>
                  <a:srgbClr val="323232"/>
                </a:solidFill>
              </a:rPr>
              <a:t> component</a:t>
            </a:r>
            <a:endParaRPr lang="en-US" dirty="0">
              <a:solidFill>
                <a:srgbClr val="323232"/>
              </a:solidFill>
            </a:endParaRPr>
          </a:p>
        </p:txBody>
      </p:sp>
      <p:pic>
        <p:nvPicPr>
          <p:cNvPr id="5122" name="Picture 2"/>
          <p:cNvPicPr>
            <a:picLocks noChangeAspect="1" noChangeArrowheads="1"/>
          </p:cNvPicPr>
          <p:nvPr/>
        </p:nvPicPr>
        <p:blipFill>
          <a:blip r:embed="rId2"/>
          <a:srcRect/>
          <a:stretch>
            <a:fillRect/>
          </a:stretch>
        </p:blipFill>
        <p:spPr bwMode="auto">
          <a:xfrm>
            <a:off x="152400" y="304800"/>
            <a:ext cx="3962400" cy="3891043"/>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572000" y="304800"/>
            <a:ext cx="4434213" cy="3962400"/>
          </a:xfrm>
          <a:prstGeom prst="rect">
            <a:avLst/>
          </a:prstGeom>
          <a:noFill/>
          <a:ln w="9525">
            <a:noFill/>
            <a:miter lim="800000"/>
            <a:headEnd/>
            <a:tailEnd/>
          </a:ln>
          <a:effectLst/>
        </p:spPr>
      </p:pic>
      <p:sp>
        <p:nvSpPr>
          <p:cNvPr id="8" name="TextBox 7"/>
          <p:cNvSpPr txBox="1"/>
          <p:nvPr/>
        </p:nvSpPr>
        <p:spPr>
          <a:xfrm>
            <a:off x="4191000" y="1524000"/>
            <a:ext cx="1066800" cy="1015663"/>
          </a:xfrm>
          <a:prstGeom prst="rect">
            <a:avLst/>
          </a:prstGeom>
          <a:noFill/>
        </p:spPr>
        <p:txBody>
          <a:bodyPr wrap="square" rtlCol="0">
            <a:spAutoFit/>
          </a:bodyPr>
          <a:lstStyle/>
          <a:p>
            <a:r>
              <a:rPr lang="en-US" sz="6000" dirty="0" smtClean="0">
                <a:solidFill>
                  <a:srgbClr val="323232"/>
                </a:solidFill>
              </a:rPr>
              <a:t>vs.</a:t>
            </a:r>
            <a:endParaRPr lang="en-US" dirty="0">
              <a:solidFill>
                <a:srgbClr val="32323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pic>
        <p:nvPicPr>
          <p:cNvPr id="41986" name="Picture 1"/>
          <p:cNvPicPr>
            <a:picLocks noChangeAspect="1"/>
          </p:cNvPicPr>
          <p:nvPr/>
        </p:nvPicPr>
        <p:blipFill>
          <a:blip r:embed="rId3" cstate="print"/>
          <a:srcRect/>
          <a:stretch>
            <a:fillRect/>
          </a:stretch>
        </p:blipFill>
        <p:spPr bwMode="auto">
          <a:xfrm>
            <a:off x="162898" y="319199"/>
            <a:ext cx="2671525" cy="2090660"/>
          </a:xfrm>
          <a:prstGeom prst="rect">
            <a:avLst/>
          </a:prstGeom>
          <a:noFill/>
          <a:ln w="9525">
            <a:noFill/>
            <a:miter lim="800000"/>
            <a:headEnd/>
            <a:tailEnd/>
          </a:ln>
        </p:spPr>
      </p:pic>
      <p:pic>
        <p:nvPicPr>
          <p:cNvPr id="41988" name="Picture 8"/>
          <p:cNvPicPr>
            <a:picLocks noChangeAspect="1"/>
          </p:cNvPicPr>
          <p:nvPr/>
        </p:nvPicPr>
        <p:blipFill>
          <a:blip r:embed="rId4"/>
          <a:srcRect l="21812" t="10147"/>
          <a:stretch>
            <a:fillRect/>
          </a:stretch>
        </p:blipFill>
        <p:spPr bwMode="auto">
          <a:xfrm>
            <a:off x="2964742" y="304800"/>
            <a:ext cx="3316329" cy="1313142"/>
          </a:xfrm>
          <a:prstGeom prst="rect">
            <a:avLst/>
          </a:prstGeom>
          <a:noFill/>
          <a:ln w="9525">
            <a:noFill/>
            <a:miter lim="800000"/>
            <a:headEnd/>
            <a:tailEnd/>
          </a:ln>
        </p:spPr>
      </p:pic>
      <p:pic>
        <p:nvPicPr>
          <p:cNvPr id="41989" name="Picture 9"/>
          <p:cNvPicPr>
            <a:picLocks noChangeAspect="1"/>
          </p:cNvPicPr>
          <p:nvPr/>
        </p:nvPicPr>
        <p:blipFill>
          <a:blip r:embed="rId5"/>
          <a:srcRect/>
          <a:stretch>
            <a:fillRect/>
          </a:stretch>
        </p:blipFill>
        <p:spPr bwMode="auto">
          <a:xfrm>
            <a:off x="2964741" y="2133344"/>
            <a:ext cx="3323116" cy="2133856"/>
          </a:xfrm>
          <a:prstGeom prst="rect">
            <a:avLst/>
          </a:prstGeom>
          <a:noFill/>
          <a:ln w="9525">
            <a:noFill/>
            <a:miter lim="800000"/>
            <a:headEnd/>
            <a:tailEnd/>
          </a:ln>
        </p:spPr>
      </p:pic>
      <p:pic>
        <p:nvPicPr>
          <p:cNvPr id="41990" name="Picture 11"/>
          <p:cNvPicPr>
            <a:picLocks noChangeAspect="1"/>
          </p:cNvPicPr>
          <p:nvPr/>
        </p:nvPicPr>
        <p:blipFill>
          <a:blip r:embed="rId6"/>
          <a:srcRect/>
          <a:stretch>
            <a:fillRect/>
          </a:stretch>
        </p:blipFill>
        <p:spPr bwMode="auto">
          <a:xfrm>
            <a:off x="6418176" y="304800"/>
            <a:ext cx="2561569" cy="2211608"/>
          </a:xfrm>
          <a:prstGeom prst="rect">
            <a:avLst/>
          </a:prstGeom>
          <a:noFill/>
          <a:ln w="9525">
            <a:noFill/>
            <a:miter lim="800000"/>
            <a:headEnd/>
            <a:tailEnd/>
          </a:ln>
        </p:spPr>
      </p:pic>
      <p:pic>
        <p:nvPicPr>
          <p:cNvPr id="41994" name="Picture 10"/>
          <p:cNvPicPr>
            <a:picLocks noChangeAspect="1"/>
          </p:cNvPicPr>
          <p:nvPr/>
        </p:nvPicPr>
        <p:blipFill>
          <a:blip r:embed="rId7"/>
          <a:srcRect/>
          <a:stretch>
            <a:fillRect/>
          </a:stretch>
        </p:blipFill>
        <p:spPr bwMode="auto">
          <a:xfrm>
            <a:off x="162898" y="2864899"/>
            <a:ext cx="2686458" cy="1326101"/>
          </a:xfrm>
          <a:prstGeom prst="rect">
            <a:avLst/>
          </a:prstGeom>
          <a:noFill/>
          <a:ln w="9525">
            <a:noFill/>
            <a:miter lim="800000"/>
            <a:headEnd/>
            <a:tailEnd/>
          </a:ln>
        </p:spPr>
      </p:pic>
      <p:pic>
        <p:nvPicPr>
          <p:cNvPr id="41996" name="Picture 12"/>
          <p:cNvPicPr>
            <a:picLocks noChangeAspect="1"/>
          </p:cNvPicPr>
          <p:nvPr/>
        </p:nvPicPr>
        <p:blipFill>
          <a:blip r:embed="rId8"/>
          <a:srcRect/>
          <a:stretch>
            <a:fillRect/>
          </a:stretch>
        </p:blipFill>
        <p:spPr bwMode="auto">
          <a:xfrm>
            <a:off x="6418176" y="3124200"/>
            <a:ext cx="2573786" cy="1202273"/>
          </a:xfrm>
          <a:prstGeom prst="rect">
            <a:avLst/>
          </a:prstGeom>
          <a:noFill/>
          <a:ln w="9525">
            <a:noFill/>
            <a:miter lim="800000"/>
            <a:headEnd/>
            <a:tailEnd/>
          </a:ln>
        </p:spPr>
      </p:pic>
      <p:pic>
        <p:nvPicPr>
          <p:cNvPr id="41998" name="Picture 2"/>
          <p:cNvPicPr>
            <a:picLocks noChangeAspect="1"/>
          </p:cNvPicPr>
          <p:nvPr/>
        </p:nvPicPr>
        <p:blipFill>
          <a:blip r:embed="rId9"/>
          <a:srcRect/>
          <a:stretch>
            <a:fillRect/>
          </a:stretch>
        </p:blipFill>
        <p:spPr bwMode="auto">
          <a:xfrm>
            <a:off x="295931" y="5778113"/>
            <a:ext cx="4601865" cy="378680"/>
          </a:xfrm>
          <a:prstGeom prst="rect">
            <a:avLst/>
          </a:prstGeom>
          <a:noFill/>
          <a:ln w="9525">
            <a:noFill/>
            <a:miter lim="800000"/>
            <a:headEnd/>
            <a:tailEnd/>
          </a:ln>
        </p:spPr>
      </p:pic>
      <p:pic>
        <p:nvPicPr>
          <p:cNvPr id="41999" name="Picture 10"/>
          <p:cNvPicPr>
            <a:picLocks noChangeAspect="1"/>
          </p:cNvPicPr>
          <p:nvPr/>
        </p:nvPicPr>
        <p:blipFill>
          <a:blip r:embed="rId10"/>
          <a:srcRect/>
          <a:stretch>
            <a:fillRect/>
          </a:stretch>
        </p:blipFill>
        <p:spPr bwMode="auto">
          <a:xfrm>
            <a:off x="336656" y="5225212"/>
            <a:ext cx="8535848" cy="380120"/>
          </a:xfrm>
          <a:prstGeom prst="rect">
            <a:avLst/>
          </a:prstGeom>
          <a:noFill/>
          <a:ln w="9525">
            <a:noFill/>
            <a:miter lim="800000"/>
            <a:headEnd/>
            <a:tailEnd/>
          </a:ln>
        </p:spPr>
      </p:pic>
      <p:pic>
        <p:nvPicPr>
          <p:cNvPr id="42000" name="Picture 5"/>
          <p:cNvPicPr>
            <a:picLocks noChangeAspect="1"/>
          </p:cNvPicPr>
          <p:nvPr/>
        </p:nvPicPr>
        <p:blipFill>
          <a:blip r:embed="rId11"/>
          <a:srcRect b="12363"/>
          <a:stretch>
            <a:fillRect/>
          </a:stretch>
        </p:blipFill>
        <p:spPr bwMode="auto">
          <a:xfrm>
            <a:off x="336655" y="4728463"/>
            <a:ext cx="3453435" cy="358523"/>
          </a:xfrm>
          <a:prstGeom prst="rect">
            <a:avLst/>
          </a:prstGeom>
          <a:noFill/>
          <a:ln w="9525">
            <a:noFill/>
            <a:miter lim="800000"/>
            <a:headEnd/>
            <a:tailEnd/>
          </a:ln>
        </p:spPr>
      </p:pic>
      <p:pic>
        <p:nvPicPr>
          <p:cNvPr id="42001" name="Picture 6"/>
          <p:cNvPicPr>
            <a:picLocks noChangeAspect="1"/>
          </p:cNvPicPr>
          <p:nvPr/>
        </p:nvPicPr>
        <p:blipFill>
          <a:blip r:embed="rId12"/>
          <a:srcRect/>
          <a:stretch>
            <a:fillRect/>
          </a:stretch>
        </p:blipFill>
        <p:spPr bwMode="auto">
          <a:xfrm>
            <a:off x="3920409" y="4741422"/>
            <a:ext cx="4924945" cy="345564"/>
          </a:xfrm>
          <a:prstGeom prst="rect">
            <a:avLst/>
          </a:prstGeom>
          <a:noFill/>
          <a:ln w="9525">
            <a:noFill/>
            <a:miter lim="800000"/>
            <a:headEnd/>
            <a:tailEnd/>
          </a:ln>
        </p:spPr>
      </p:pic>
      <p:pic>
        <p:nvPicPr>
          <p:cNvPr id="42002" name="Picture 15"/>
          <p:cNvPicPr>
            <a:picLocks noChangeAspect="1"/>
          </p:cNvPicPr>
          <p:nvPr/>
        </p:nvPicPr>
        <p:blipFill>
          <a:blip r:embed="rId13"/>
          <a:srcRect/>
          <a:stretch>
            <a:fillRect/>
          </a:stretch>
        </p:blipFill>
        <p:spPr bwMode="auto">
          <a:xfrm>
            <a:off x="336656" y="6331016"/>
            <a:ext cx="8535848" cy="289409"/>
          </a:xfrm>
          <a:prstGeom prst="rect">
            <a:avLst/>
          </a:prstGeom>
          <a:noFill/>
          <a:ln w="9525">
            <a:noFill/>
            <a:miter lim="800000"/>
            <a:headEnd/>
            <a:tailEnd/>
          </a:ln>
        </p:spPr>
      </p:pic>
      <p:pic>
        <p:nvPicPr>
          <p:cNvPr id="42003" name="Picture 7"/>
          <p:cNvPicPr>
            <a:picLocks noChangeAspect="1"/>
          </p:cNvPicPr>
          <p:nvPr/>
        </p:nvPicPr>
        <p:blipFill>
          <a:blip r:embed="rId14"/>
          <a:srcRect t="-192" r="62328" b="27115"/>
          <a:stretch>
            <a:fillRect/>
          </a:stretch>
        </p:blipFill>
        <p:spPr bwMode="auto">
          <a:xfrm>
            <a:off x="5093273" y="5778114"/>
            <a:ext cx="3790090" cy="3178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0900" y="533400"/>
            <a:ext cx="957263"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A</a:t>
            </a:r>
          </a:p>
        </p:txBody>
      </p:sp>
      <p:sp>
        <p:nvSpPr>
          <p:cNvPr id="6" name="TextBox 5"/>
          <p:cNvSpPr txBox="1"/>
          <p:nvPr/>
        </p:nvSpPr>
        <p:spPr>
          <a:xfrm>
            <a:off x="3084513" y="533400"/>
            <a:ext cx="941387"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B</a:t>
            </a:r>
          </a:p>
        </p:txBody>
      </p:sp>
      <p:sp>
        <p:nvSpPr>
          <p:cNvPr id="7" name="TextBox 6"/>
          <p:cNvSpPr txBox="1"/>
          <p:nvPr/>
        </p:nvSpPr>
        <p:spPr>
          <a:xfrm>
            <a:off x="5229225" y="533400"/>
            <a:ext cx="930275"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C</a:t>
            </a:r>
          </a:p>
        </p:txBody>
      </p:sp>
      <p:sp>
        <p:nvSpPr>
          <p:cNvPr id="8" name="TextBox 7"/>
          <p:cNvSpPr txBox="1"/>
          <p:nvPr/>
        </p:nvSpPr>
        <p:spPr>
          <a:xfrm>
            <a:off x="7378700" y="533400"/>
            <a:ext cx="966788"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D</a:t>
            </a:r>
          </a:p>
        </p:txBody>
      </p:sp>
      <p:graphicFrame>
        <p:nvGraphicFramePr>
          <p:cNvPr id="10" name="Table 9"/>
          <p:cNvGraphicFramePr>
            <a:graphicFrameLocks noGrp="1"/>
          </p:cNvGraphicFramePr>
          <p:nvPr/>
        </p:nvGraphicFramePr>
        <p:xfrm>
          <a:off x="533400" y="1011238"/>
          <a:ext cx="8064501" cy="4183296"/>
        </p:xfrm>
        <a:graphic>
          <a:graphicData uri="http://schemas.openxmlformats.org/drawingml/2006/table">
            <a:tbl>
              <a:tblPr/>
              <a:tblGrid>
                <a:gridCol w="790182"/>
                <a:gridCol w="790182"/>
                <a:gridCol w="581015"/>
                <a:gridCol w="790182"/>
                <a:gridCol w="790182"/>
                <a:gridCol w="581015"/>
                <a:gridCol w="790182"/>
                <a:gridCol w="790182"/>
                <a:gridCol w="581015"/>
                <a:gridCol w="790182"/>
                <a:gridCol w="790182"/>
              </a:tblGrid>
              <a:tr h="348608">
                <a:tc>
                  <a:txBody>
                    <a:bodyPr/>
                    <a:lstStyle/>
                    <a:p>
                      <a:pPr algn="ctr" fontAlgn="b"/>
                      <a:r>
                        <a:rPr lang="en-US" sz="1900" b="0" i="0" u="none" strike="noStrike" dirty="0">
                          <a:solidFill>
                            <a:schemeClr val="tx1">
                              <a:lumMod val="95000"/>
                            </a:schemeClr>
                          </a:solidFill>
                          <a:latin typeface="Calibri"/>
                        </a:rPr>
                        <a:t>X</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chemeClr val="tx1">
                              <a:lumMod val="95000"/>
                            </a:schemeClr>
                          </a:solidFill>
                          <a:latin typeface="Calibri"/>
                        </a:rPr>
                        <a:t>Y</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ctr" fontAlgn="b"/>
                      <a:r>
                        <a:rPr lang="en-US" sz="1900" b="0" i="0" u="none" strike="noStrike" dirty="0">
                          <a:solidFill>
                            <a:schemeClr val="tx1">
                              <a:lumMod val="95000"/>
                            </a:schemeClr>
                          </a:solidFill>
                          <a:latin typeface="Calibri"/>
                        </a:rPr>
                        <a:t>X</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chemeClr val="tx1">
                              <a:lumMod val="95000"/>
                            </a:schemeClr>
                          </a:solidFill>
                          <a:latin typeface="Calibri"/>
                        </a:rPr>
                        <a:t>Y</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ctr" fontAlgn="b"/>
                      <a:r>
                        <a:rPr lang="en-US" sz="1900" b="0" i="0" u="none" strike="noStrike" dirty="0">
                          <a:solidFill>
                            <a:schemeClr val="tx1">
                              <a:lumMod val="95000"/>
                            </a:schemeClr>
                          </a:solidFill>
                          <a:latin typeface="Calibri"/>
                        </a:rPr>
                        <a:t>X</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chemeClr val="tx1">
                              <a:lumMod val="95000"/>
                            </a:schemeClr>
                          </a:solidFill>
                          <a:latin typeface="Calibri"/>
                        </a:rPr>
                        <a:t>Y</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ctr" fontAlgn="b"/>
                      <a:r>
                        <a:rPr lang="en-US" sz="1900" b="0" i="0" u="none" strike="noStrike" dirty="0">
                          <a:solidFill>
                            <a:schemeClr val="tx1">
                              <a:lumMod val="95000"/>
                            </a:schemeClr>
                          </a:solidFill>
                          <a:latin typeface="Calibri"/>
                        </a:rPr>
                        <a:t>X</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chemeClr val="tx1">
                              <a:lumMod val="95000"/>
                            </a:schemeClr>
                          </a:solidFill>
                          <a:latin typeface="Calibri"/>
                        </a:rPr>
                        <a:t>Y</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r h="348608">
                <a:tc>
                  <a:txBody>
                    <a:bodyPr/>
                    <a:lstStyle/>
                    <a:p>
                      <a:pPr algn="r" fontAlgn="b"/>
                      <a:r>
                        <a:rPr lang="en-US" sz="1900" b="0" i="0" u="none" strike="noStrike">
                          <a:solidFill>
                            <a:schemeClr val="tx1">
                              <a:lumMod val="95000"/>
                            </a:schemeClr>
                          </a:solidFill>
                          <a:latin typeface="Calibri"/>
                        </a:rPr>
                        <a:t>10</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900" b="0" i="0" u="none" strike="noStrike" dirty="0">
                          <a:solidFill>
                            <a:schemeClr val="tx1">
                              <a:lumMod val="95000"/>
                            </a:schemeClr>
                          </a:solidFill>
                          <a:latin typeface="Calibri"/>
                        </a:rPr>
                        <a:t>8.04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10</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900" b="0" i="0" u="none" strike="noStrike">
                          <a:solidFill>
                            <a:schemeClr val="tx1">
                              <a:lumMod val="95000"/>
                            </a:schemeClr>
                          </a:solidFill>
                          <a:latin typeface="Calibri"/>
                        </a:rPr>
                        <a:t>9.14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10</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900" b="0" i="0" u="none" strike="noStrike" dirty="0">
                          <a:solidFill>
                            <a:schemeClr val="tx1">
                              <a:lumMod val="95000"/>
                            </a:schemeClr>
                          </a:solidFill>
                          <a:latin typeface="Calibri"/>
                        </a:rPr>
                        <a:t>7.46</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900" b="0" i="0" u="none" strike="noStrike">
                          <a:solidFill>
                            <a:schemeClr val="tx1">
                              <a:lumMod val="95000"/>
                            </a:schemeClr>
                          </a:solidFill>
                          <a:latin typeface="Calibri"/>
                        </a:rPr>
                        <a:t>6.58</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r>
              <a:tr h="348608">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6.95</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8.14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6.77</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5.76</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13</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7.58</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13</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8.74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13</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12.74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7.71</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9</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8.81</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9</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8.77</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9</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7.11</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8.84</a:t>
                      </a:r>
                    </a:p>
                  </a:txBody>
                  <a:tcPr marL="0" marR="0" marT="0" marB="0" anchor="b">
                    <a:lnL>
                      <a:noFill/>
                    </a:lnL>
                    <a:lnR>
                      <a:noFill/>
                    </a:lnR>
                    <a:lnT>
                      <a:noFill/>
                    </a:lnT>
                    <a:lnB>
                      <a:noFill/>
                    </a:lnB>
                  </a:tcPr>
                </a:tc>
              </a:tr>
              <a:tr h="348608">
                <a:tc>
                  <a:txBody>
                    <a:bodyPr/>
                    <a:lstStyle/>
                    <a:p>
                      <a:pPr algn="r" fontAlgn="b"/>
                      <a:r>
                        <a:rPr lang="en-US" sz="1900" b="0" i="0" u="none" strike="noStrike" dirty="0">
                          <a:solidFill>
                            <a:schemeClr val="tx1">
                              <a:lumMod val="95000"/>
                            </a:schemeClr>
                          </a:solidFill>
                          <a:latin typeface="Calibri"/>
                        </a:rPr>
                        <a:t>11</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8.33</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11</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9.26</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11</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7.81</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8.47</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14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9.96</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8.1</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8.84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7.04</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6</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7.24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6.13</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6.08</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dirty="0">
                          <a:solidFill>
                            <a:schemeClr val="tx1">
                              <a:lumMod val="95000"/>
                            </a:schemeClr>
                          </a:solidFill>
                          <a:latin typeface="Calibri"/>
                        </a:rPr>
                        <a:t>5.25</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4.26</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3.1</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4</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5.39</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19</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12.5</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12</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10.84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12</a:t>
                      </a:r>
                    </a:p>
                  </a:txBody>
                  <a:tcPr marL="0" marR="0" marT="0" marB="0" anchor="b">
                    <a:lnL>
                      <a:noFill/>
                    </a:lnL>
                    <a:lnR>
                      <a:noFill/>
                    </a:lnR>
                    <a:lnT>
                      <a:noFill/>
                    </a:lnT>
                    <a:lnB>
                      <a:noFill/>
                    </a:lnB>
                  </a:tcPr>
                </a:tc>
                <a:tc>
                  <a:txBody>
                    <a:bodyPr/>
                    <a:lstStyle/>
                    <a:p>
                      <a:pPr algn="r" fontAlgn="b"/>
                      <a:r>
                        <a:rPr lang="en-US" sz="1900" b="0" i="0" u="none" strike="noStrike" dirty="0" smtClean="0">
                          <a:solidFill>
                            <a:schemeClr val="tx1">
                              <a:lumMod val="95000"/>
                            </a:schemeClr>
                          </a:solidFill>
                          <a:latin typeface="Calibri"/>
                        </a:rPr>
                        <a:t>9.11</a:t>
                      </a:r>
                      <a:endParaRPr lang="en-US" sz="1900" b="0" i="0" u="none" strike="noStrike" dirty="0">
                        <a:solidFill>
                          <a:schemeClr val="tx1">
                            <a:lumMod val="95000"/>
                          </a:schemeClr>
                        </a:solidFill>
                        <a:latin typeface="Calibri"/>
                      </a:endParaRP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12</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8.15</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5.56</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7</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4.82</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7.26</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6.42</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7.91</a:t>
                      </a:r>
                    </a:p>
                  </a:txBody>
                  <a:tcPr marL="0" marR="0" marT="0" marB="0" anchor="b">
                    <a:lnL>
                      <a:noFill/>
                    </a:lnL>
                    <a:lnR>
                      <a:noFill/>
                    </a:lnR>
                    <a:lnT>
                      <a:noFill/>
                    </a:lnT>
                    <a:lnB>
                      <a:noFill/>
                    </a:lnB>
                  </a:tcPr>
                </a:tc>
              </a:tr>
              <a:tr h="348608">
                <a:tc>
                  <a:txBody>
                    <a:bodyPr/>
                    <a:lstStyle/>
                    <a:p>
                      <a:pPr algn="r" fontAlgn="b"/>
                      <a:r>
                        <a:rPr lang="en-US" sz="1900" b="0" i="0" u="none" strike="noStrike">
                          <a:solidFill>
                            <a:schemeClr val="tx1">
                              <a:lumMod val="95000"/>
                            </a:schemeClr>
                          </a:solidFill>
                          <a:latin typeface="Calibri"/>
                        </a:rPr>
                        <a:t>5</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5.68</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4.74</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a:t>
                      </a: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5.73</a:t>
                      </a:r>
                    </a:p>
                  </a:txBody>
                  <a:tcPr marL="0" marR="0" marT="0" marB="0" anchor="b">
                    <a:lnL>
                      <a:noFill/>
                    </a:lnL>
                    <a:lnR>
                      <a:noFill/>
                    </a:lnR>
                    <a:lnT>
                      <a:noFill/>
                    </a:lnT>
                    <a:lnB>
                      <a:noFill/>
                    </a:lnB>
                  </a:tcPr>
                </a:tc>
                <a:tc>
                  <a:txBody>
                    <a:bodyPr/>
                    <a:lstStyle/>
                    <a:p>
                      <a:pPr algn="l" fontAlgn="b"/>
                      <a:endParaRPr lang="en-US" sz="1900" b="0" i="0" u="none" strike="noStrike">
                        <a:solidFill>
                          <a:schemeClr val="tx1">
                            <a:lumMod val="95000"/>
                          </a:schemeClr>
                        </a:solidFill>
                        <a:latin typeface="Calibri"/>
                      </a:endParaRPr>
                    </a:p>
                  </a:txBody>
                  <a:tcPr marL="0" marR="0" marT="0" marB="0" anchor="b">
                    <a:lnL>
                      <a:noFill/>
                    </a:lnL>
                    <a:lnR>
                      <a:noFill/>
                    </a:lnR>
                    <a:lnT>
                      <a:noFill/>
                    </a:lnT>
                    <a:lnB>
                      <a:noFill/>
                    </a:lnB>
                  </a:tcPr>
                </a:tc>
                <a:tc>
                  <a:txBody>
                    <a:bodyPr/>
                    <a:lstStyle/>
                    <a:p>
                      <a:pPr algn="r" fontAlgn="b"/>
                      <a:r>
                        <a:rPr lang="en-US" sz="1900" b="0" i="0" u="none" strike="noStrike">
                          <a:solidFill>
                            <a:schemeClr val="tx1">
                              <a:lumMod val="95000"/>
                            </a:schemeClr>
                          </a:solidFill>
                          <a:latin typeface="Calibri"/>
                        </a:rPr>
                        <a:t>8</a:t>
                      </a:r>
                    </a:p>
                  </a:txBody>
                  <a:tcPr marL="0" marR="0" marT="0" marB="0" anchor="b">
                    <a:lnL>
                      <a:noFill/>
                    </a:lnL>
                    <a:lnR>
                      <a:noFill/>
                    </a:lnR>
                    <a:lnT>
                      <a:noFill/>
                    </a:lnT>
                    <a:lnB>
                      <a:noFill/>
                    </a:lnB>
                  </a:tcPr>
                </a:tc>
                <a:tc>
                  <a:txBody>
                    <a:bodyPr/>
                    <a:lstStyle/>
                    <a:p>
                      <a:pPr algn="r" fontAlgn="b"/>
                      <a:r>
                        <a:rPr lang="en-US" sz="1900" b="0" i="0" u="none" strike="noStrike" dirty="0">
                          <a:solidFill>
                            <a:schemeClr val="tx1">
                              <a:lumMod val="95000"/>
                            </a:schemeClr>
                          </a:solidFill>
                          <a:latin typeface="Calibri"/>
                        </a:rPr>
                        <a:t>6.89</a:t>
                      </a:r>
                    </a:p>
                  </a:txBody>
                  <a:tcPr marL="0" marR="0" marT="0" marB="0" anchor="b">
                    <a:lnL>
                      <a:noFill/>
                    </a:lnL>
                    <a:lnR>
                      <a:noFill/>
                    </a:lnR>
                    <a:lnT>
                      <a:noFill/>
                    </a:lnT>
                    <a:lnB>
                      <a:noFill/>
                    </a:lnB>
                  </a:tcPr>
                </a:tc>
              </a:tr>
            </a:tbl>
          </a:graphicData>
        </a:graphic>
      </p:graphicFrame>
      <p:sp>
        <p:nvSpPr>
          <p:cNvPr id="12" name="TextBox 11"/>
          <p:cNvSpPr txBox="1"/>
          <p:nvPr/>
        </p:nvSpPr>
        <p:spPr>
          <a:xfrm>
            <a:off x="6629400" y="6064250"/>
            <a:ext cx="2133600" cy="400050"/>
          </a:xfrm>
          <a:prstGeom prst="rect">
            <a:avLst/>
          </a:prstGeom>
          <a:noFill/>
        </p:spPr>
        <p:txBody>
          <a:bodyPr>
            <a:spAutoFit/>
          </a:bodyPr>
          <a:lstStyle/>
          <a:p>
            <a:pPr algn="r">
              <a:defRPr/>
            </a:pPr>
            <a:r>
              <a:rPr lang="en-US" sz="2000" dirty="0">
                <a:solidFill>
                  <a:schemeClr val="tx1">
                    <a:lumMod val="75000"/>
                    <a:lumOff val="25000"/>
                  </a:schemeClr>
                </a:solidFill>
                <a:latin typeface="+mn-lt"/>
                <a:ea typeface="ＭＳ Ｐゴシック" pitchFamily="-65" charset="-128"/>
                <a:cs typeface="+mn-cs"/>
              </a:rPr>
              <a:t>[</a:t>
            </a:r>
            <a:r>
              <a:rPr lang="en-US" sz="2000" dirty="0" err="1">
                <a:solidFill>
                  <a:schemeClr val="tx1">
                    <a:lumMod val="75000"/>
                    <a:lumOff val="25000"/>
                  </a:schemeClr>
                </a:solidFill>
                <a:latin typeface="+mn-lt"/>
                <a:ea typeface="ＭＳ Ｐゴシック" pitchFamily="-65" charset="-128"/>
                <a:cs typeface="+mn-cs"/>
              </a:rPr>
              <a:t>Anscombe</a:t>
            </a:r>
            <a:r>
              <a:rPr lang="en-US" sz="2000" dirty="0">
                <a:solidFill>
                  <a:schemeClr val="tx1">
                    <a:lumMod val="75000"/>
                    <a:lumOff val="25000"/>
                  </a:schemeClr>
                </a:solidFill>
                <a:latin typeface="+mn-lt"/>
                <a:ea typeface="ＭＳ Ｐゴシック" pitchFamily="-65" charset="-128"/>
                <a:cs typeface="+mn-cs"/>
              </a:rPr>
              <a:t> 73]</a:t>
            </a:r>
          </a:p>
        </p:txBody>
      </p:sp>
      <p:sp>
        <p:nvSpPr>
          <p:cNvPr id="15" name="TextBox 14"/>
          <p:cNvSpPr txBox="1"/>
          <p:nvPr/>
        </p:nvSpPr>
        <p:spPr>
          <a:xfrm>
            <a:off x="533400" y="5461000"/>
            <a:ext cx="5791200" cy="1016000"/>
          </a:xfrm>
          <a:prstGeom prst="rect">
            <a:avLst/>
          </a:prstGeom>
          <a:noFill/>
        </p:spPr>
        <p:txBody>
          <a:bodyPr>
            <a:spAutoFit/>
          </a:bodyPr>
          <a:lstStyle/>
          <a:p>
            <a:pPr>
              <a:defRPr/>
            </a:pPr>
            <a:r>
              <a:rPr lang="en-US" sz="2000" dirty="0">
                <a:latin typeface="+mn-lt"/>
                <a:ea typeface="ＭＳ Ｐゴシック" pitchFamily="-65" charset="-128"/>
                <a:cs typeface="+mn-cs"/>
              </a:rPr>
              <a:t>Summary Statistics	Linear Regression</a:t>
            </a:r>
            <a:endParaRPr lang="en-US" sz="500" dirty="0">
              <a:latin typeface="+mn-lt"/>
              <a:ea typeface="ＭＳ Ｐゴシック" pitchFamily="-65" charset="-128"/>
              <a:cs typeface="+mn-cs"/>
            </a:endParaRPr>
          </a:p>
          <a:p>
            <a:pPr>
              <a:defRPr/>
            </a:pPr>
            <a:r>
              <a:rPr lang="en-US" sz="2000" dirty="0" err="1">
                <a:latin typeface="+mn-lt"/>
                <a:ea typeface="ＭＳ Ｐゴシック" pitchFamily="-65" charset="-128"/>
                <a:cs typeface="+mn-cs"/>
              </a:rPr>
              <a:t>u</a:t>
            </a:r>
            <a:r>
              <a:rPr lang="en-US" sz="2000" baseline="-25000" dirty="0" err="1">
                <a:latin typeface="+mn-lt"/>
                <a:ea typeface="ＭＳ Ｐゴシック" pitchFamily="-65" charset="-128"/>
                <a:cs typeface="+mn-cs"/>
              </a:rPr>
              <a:t>X</a:t>
            </a:r>
            <a:r>
              <a:rPr lang="en-US" sz="2000" dirty="0">
                <a:latin typeface="+mn-lt"/>
                <a:ea typeface="ＭＳ Ｐゴシック" pitchFamily="-65" charset="-128"/>
                <a:cs typeface="+mn-cs"/>
              </a:rPr>
              <a:t> = 9.0	</a:t>
            </a:r>
            <a:r>
              <a:rPr lang="el-GR" sz="2000" dirty="0">
                <a:latin typeface="+mn-lt"/>
                <a:ea typeface="ＭＳ Ｐゴシック" pitchFamily="-65" charset="-128"/>
                <a:cs typeface="+mn-cs"/>
              </a:rPr>
              <a:t>σ</a:t>
            </a:r>
            <a:r>
              <a:rPr lang="en-US" sz="2000" baseline="-25000" dirty="0">
                <a:latin typeface="+mn-lt"/>
                <a:ea typeface="ＭＳ Ｐゴシック" pitchFamily="-65" charset="-128"/>
                <a:cs typeface="+mn-cs"/>
              </a:rPr>
              <a:t>X </a:t>
            </a:r>
            <a:r>
              <a:rPr lang="en-US" sz="2000" dirty="0">
                <a:latin typeface="+mn-lt"/>
                <a:ea typeface="ＭＳ Ｐゴシック" pitchFamily="-65" charset="-128"/>
                <a:cs typeface="+mn-cs"/>
              </a:rPr>
              <a:t>= 3.317	Y</a:t>
            </a:r>
            <a:r>
              <a:rPr lang="en-US" sz="2000" baseline="30000" dirty="0">
                <a:solidFill>
                  <a:schemeClr val="tx1">
                    <a:lumMod val="95000"/>
                  </a:schemeClr>
                </a:solidFill>
                <a:latin typeface="+mn-lt"/>
                <a:ea typeface="ＭＳ Ｐゴシック" pitchFamily="-65" charset="-128"/>
                <a:cs typeface="+mn-cs"/>
              </a:rPr>
              <a:t>2</a:t>
            </a:r>
            <a:r>
              <a:rPr lang="en-US" sz="2000" dirty="0">
                <a:latin typeface="+mn-lt"/>
                <a:ea typeface="ＭＳ Ｐゴシック" pitchFamily="-65" charset="-128"/>
                <a:cs typeface="+mn-cs"/>
              </a:rPr>
              <a:t> = 3 + 0.5 X</a:t>
            </a:r>
            <a:endParaRPr lang="en-US" sz="500" dirty="0">
              <a:latin typeface="+mn-lt"/>
              <a:ea typeface="ＭＳ Ｐゴシック" pitchFamily="-65" charset="-128"/>
              <a:cs typeface="+mn-cs"/>
            </a:endParaRPr>
          </a:p>
          <a:p>
            <a:pPr>
              <a:defRPr/>
            </a:pPr>
            <a:r>
              <a:rPr lang="en-US" sz="2000" dirty="0" err="1">
                <a:latin typeface="+mn-lt"/>
                <a:ea typeface="ＭＳ Ｐゴシック" pitchFamily="-65" charset="-128"/>
                <a:cs typeface="+mn-cs"/>
              </a:rPr>
              <a:t>u</a:t>
            </a:r>
            <a:r>
              <a:rPr lang="en-US" sz="2000" baseline="-25000" dirty="0" err="1">
                <a:latin typeface="+mn-lt"/>
                <a:ea typeface="ＭＳ Ｐゴシック" pitchFamily="-65" charset="-128"/>
                <a:cs typeface="+mn-cs"/>
              </a:rPr>
              <a:t>Y</a:t>
            </a:r>
            <a:r>
              <a:rPr lang="en-US" sz="2000" dirty="0">
                <a:latin typeface="+mn-lt"/>
                <a:ea typeface="ＭＳ Ｐゴシック" pitchFamily="-65" charset="-128"/>
                <a:cs typeface="+mn-cs"/>
              </a:rPr>
              <a:t> = 7.5	</a:t>
            </a:r>
            <a:r>
              <a:rPr lang="el-GR" sz="2000" dirty="0">
                <a:latin typeface="+mn-lt"/>
                <a:ea typeface="ＭＳ Ｐゴシック" pitchFamily="-65" charset="-128"/>
                <a:cs typeface="+mn-cs"/>
              </a:rPr>
              <a:t>σ</a:t>
            </a:r>
            <a:r>
              <a:rPr lang="en-US" sz="2000" baseline="-25000" dirty="0">
                <a:latin typeface="+mn-lt"/>
                <a:ea typeface="ＭＳ Ｐゴシック" pitchFamily="-65" charset="-128"/>
                <a:cs typeface="+mn-cs"/>
              </a:rPr>
              <a:t>Y </a:t>
            </a:r>
            <a:r>
              <a:rPr lang="en-US" sz="2000" dirty="0">
                <a:latin typeface="+mn-lt"/>
                <a:ea typeface="ＭＳ Ｐゴシック" pitchFamily="-65" charset="-128"/>
                <a:cs typeface="+mn-cs"/>
              </a:rPr>
              <a:t>= 2.03	R</a:t>
            </a:r>
            <a:r>
              <a:rPr lang="en-US" sz="2000" baseline="30000" dirty="0">
                <a:latin typeface="+mn-lt"/>
                <a:ea typeface="ＭＳ Ｐゴシック" pitchFamily="-65" charset="-128"/>
                <a:cs typeface="+mn-cs"/>
              </a:rPr>
              <a:t>2</a:t>
            </a:r>
            <a:r>
              <a:rPr lang="en-US" sz="2000" dirty="0">
                <a:latin typeface="+mn-lt"/>
                <a:ea typeface="ＭＳ Ｐゴシック" pitchFamily="-65" charset="-128"/>
                <a:cs typeface="+mn-cs"/>
              </a:rPr>
              <a:t> = 0.67</a:t>
            </a:r>
            <a:endParaRPr lang="en-US" sz="1000" dirty="0">
              <a:latin typeface="+mn-lt"/>
              <a:ea typeface="ＭＳ Ｐゴシック" pitchFamily="-65"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p:cNvPicPr>
            <a:picLocks noChangeAspect="1" noChangeArrowheads="1"/>
          </p:cNvPicPr>
          <p:nvPr/>
        </p:nvPicPr>
        <p:blipFill>
          <a:blip r:embed="rId3"/>
          <a:srcRect/>
          <a:stretch>
            <a:fillRect/>
          </a:stretch>
        </p:blipFill>
        <p:spPr bwMode="auto">
          <a:xfrm>
            <a:off x="0" y="0"/>
            <a:ext cx="9144000" cy="6865121"/>
          </a:xfrm>
          <a:prstGeom prst="rect">
            <a:avLst/>
          </a:prstGeom>
          <a:noFill/>
          <a:ln w="9525">
            <a:noFill/>
            <a:miter lim="800000"/>
            <a:headEnd/>
            <a:tailEnd/>
          </a:ln>
          <a:effectLst/>
        </p:spPr>
      </p:pic>
      <p:sp>
        <p:nvSpPr>
          <p:cNvPr id="5" name="TextBox 4"/>
          <p:cNvSpPr txBox="1"/>
          <p:nvPr/>
        </p:nvSpPr>
        <p:spPr>
          <a:xfrm>
            <a:off x="4309535" y="6396335"/>
            <a:ext cx="4834465" cy="461665"/>
          </a:xfrm>
          <a:prstGeom prst="rect">
            <a:avLst/>
          </a:prstGeom>
          <a:solidFill>
            <a:schemeClr val="accent4">
              <a:lumMod val="10000"/>
            </a:schemeClr>
          </a:solidFill>
        </p:spPr>
        <p:txBody>
          <a:bodyPr wrap="none" rtlCol="0">
            <a:spAutoFit/>
          </a:bodyPr>
          <a:lstStyle/>
          <a:p>
            <a:r>
              <a:rPr lang="en-US" sz="2400" b="0" dirty="0" smtClean="0"/>
              <a:t>hawaii.naist.jp/research/visual_e.html</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smtClean="0"/>
              <a:t>Research Goals</a:t>
            </a:r>
          </a:p>
        </p:txBody>
      </p:sp>
      <p:sp>
        <p:nvSpPr>
          <p:cNvPr id="13315" name="Content Placeholder 3"/>
          <p:cNvSpPr>
            <a:spLocks noGrp="1"/>
          </p:cNvSpPr>
          <p:nvPr>
            <p:ph idx="1"/>
          </p:nvPr>
        </p:nvSpPr>
        <p:spPr/>
        <p:txBody>
          <a:bodyPr/>
          <a:lstStyle/>
          <a:p>
            <a:pPr marL="342900" indent="-342900">
              <a:buFont typeface="Wingdings" pitchFamily="2" charset="2"/>
              <a:buNone/>
            </a:pPr>
            <a:r>
              <a:rPr lang="en-US" b="1" dirty="0" smtClean="0"/>
              <a:t>1.</a:t>
            </a:r>
            <a:r>
              <a:rPr lang="en-US" dirty="0" smtClean="0"/>
              <a:t> </a:t>
            </a:r>
            <a:r>
              <a:rPr lang="en-US" b="1" dirty="0" smtClean="0"/>
              <a:t>Assess the viability</a:t>
            </a:r>
            <a:r>
              <a:rPr lang="en-US" dirty="0" smtClean="0"/>
              <a:t> of </a:t>
            </a:r>
            <a:r>
              <a:rPr lang="en-US" dirty="0" err="1" smtClean="0"/>
              <a:t>crowdsourced</a:t>
            </a:r>
            <a:r>
              <a:rPr lang="en-US" dirty="0" smtClean="0"/>
              <a:t> perception experiments on Mechanical Turk.</a:t>
            </a:r>
          </a:p>
          <a:p>
            <a:pPr marL="0" indent="0">
              <a:buFont typeface="Wingdings" pitchFamily="2" charset="2"/>
              <a:buNone/>
            </a:pPr>
            <a:endParaRPr lang="en-US" sz="1200" dirty="0" smtClean="0"/>
          </a:p>
          <a:p>
            <a:pPr marL="400050" indent="-400050">
              <a:buFont typeface="Wingdings" pitchFamily="2" charset="2"/>
              <a:buNone/>
            </a:pPr>
            <a:r>
              <a:rPr lang="en-US" b="1" dirty="0" smtClean="0"/>
              <a:t>2.</a:t>
            </a:r>
            <a:r>
              <a:rPr lang="en-US" dirty="0" smtClean="0"/>
              <a:t> Demonstrate the use of </a:t>
            </a:r>
            <a:r>
              <a:rPr lang="en-US" dirty="0" err="1" smtClean="0"/>
              <a:t>MTurk</a:t>
            </a:r>
            <a:r>
              <a:rPr lang="en-US" dirty="0" smtClean="0"/>
              <a:t> to </a:t>
            </a:r>
            <a:r>
              <a:rPr lang="en-US" b="1" dirty="0" smtClean="0"/>
              <a:t>gain novel insights</a:t>
            </a:r>
            <a:r>
              <a:rPr lang="en-US" dirty="0" smtClean="0"/>
              <a:t> for visualization design.</a:t>
            </a:r>
          </a:p>
          <a:p>
            <a:pPr marL="0" indent="0">
              <a:buFont typeface="Wingdings" pitchFamily="2" charset="2"/>
              <a:buNone/>
            </a:pPr>
            <a:endParaRPr lang="en-US" sz="1200" dirty="0" smtClean="0"/>
          </a:p>
          <a:p>
            <a:pPr marL="400050" indent="-400050">
              <a:buFont typeface="Wingdings" pitchFamily="2" charset="2"/>
              <a:buNone/>
            </a:pPr>
            <a:r>
              <a:rPr lang="en-US" b="1" dirty="0" smtClean="0"/>
              <a:t>3.</a:t>
            </a:r>
            <a:r>
              <a:rPr lang="en-US" dirty="0" smtClean="0"/>
              <a:t> Analyze experimental data to </a:t>
            </a:r>
            <a:r>
              <a:rPr lang="en-US" b="1" dirty="0" smtClean="0"/>
              <a:t>characterize </a:t>
            </a:r>
            <a:r>
              <a:rPr lang="en-US" b="1" dirty="0" err="1" smtClean="0"/>
              <a:t>MTurk</a:t>
            </a:r>
            <a:r>
              <a:rPr lang="en-US" b="1" dirty="0" smtClean="0"/>
              <a:t> as an experimental platform</a:t>
            </a:r>
            <a:r>
              <a:rPr lang="en-US"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4" end="4"/>
                                            </p:txEl>
                                          </p:spTgt>
                                        </p:tgtEl>
                                        <p:attrNameLst>
                                          <p:attrName>style.visibility</p:attrName>
                                        </p:attrNameLst>
                                      </p:cBhvr>
                                      <p:to>
                                        <p:strVal val="visible"/>
                                      </p:to>
                                    </p:set>
                                    <p:animEffect transition="in" filter="fade">
                                      <p:cBhvr>
                                        <p:cTn id="12"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chemeClr val="tx1"/>
                </a:solidFill>
              </a:rPr>
              <a:t>Experiment 1:</a:t>
            </a:r>
            <a:r>
              <a:rPr lang="en-US" b="0" dirty="0" smtClean="0">
                <a:solidFill>
                  <a:schemeClr val="tx1"/>
                </a:solidFill>
              </a:rPr>
              <a:t/>
            </a:r>
            <a:br>
              <a:rPr lang="en-US" b="0" dirty="0" smtClean="0">
                <a:solidFill>
                  <a:schemeClr val="tx1"/>
                </a:solidFill>
              </a:rPr>
            </a:br>
            <a:r>
              <a:rPr lang="en-US" b="0" dirty="0" smtClean="0">
                <a:solidFill>
                  <a:schemeClr val="tx1"/>
                </a:solidFill>
              </a:rPr>
              <a:t>Proportional Judgments of </a:t>
            </a:r>
            <a:br>
              <a:rPr lang="en-US" b="0" dirty="0" smtClean="0">
                <a:solidFill>
                  <a:schemeClr val="tx1"/>
                </a:solidFill>
              </a:rPr>
            </a:br>
            <a:r>
              <a:rPr lang="en-US" b="0" dirty="0" smtClean="0">
                <a:solidFill>
                  <a:schemeClr val="tx1"/>
                </a:solidFill>
              </a:rPr>
              <a:t>Spatial Data Encodings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88988" y="614363"/>
            <a:ext cx="8050212" cy="5253037"/>
          </a:xfrm>
        </p:spPr>
        <p:txBody>
          <a:bodyPr/>
          <a:lstStyle/>
          <a:p>
            <a:pPr>
              <a:buFont typeface="Wingdings" pitchFamily="2" charset="2"/>
              <a:buNone/>
            </a:pPr>
            <a:r>
              <a:rPr lang="en-US" sz="2000" smtClean="0">
                <a:ea typeface="ＭＳ Ｐゴシック"/>
                <a:cs typeface="ＭＳ Ｐゴシック"/>
              </a:rPr>
              <a:t>Most accurate			Position (common) scale</a:t>
            </a:r>
          </a:p>
          <a:p>
            <a:pPr>
              <a:buFont typeface="Wingdings" pitchFamily="2" charset="2"/>
              <a:buNone/>
            </a:pPr>
            <a:r>
              <a:rPr lang="en-US" sz="2000" smtClean="0">
                <a:ea typeface="ＭＳ Ｐゴシック"/>
                <a:cs typeface="ＭＳ Ｐゴシック"/>
              </a:rPr>
              <a:t>					Position (non-aligned) scale	</a:t>
            </a:r>
          </a:p>
          <a:p>
            <a:endParaRPr lang="en-US" sz="16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Length</a:t>
            </a:r>
          </a:p>
          <a:p>
            <a:pPr>
              <a:spcBef>
                <a:spcPct val="0"/>
              </a:spcBef>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Slope</a:t>
            </a:r>
          </a:p>
          <a:p>
            <a:pPr>
              <a:spcBef>
                <a:spcPct val="0"/>
              </a:spcBef>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Angle</a:t>
            </a:r>
          </a:p>
          <a:p>
            <a:pPr>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					Area</a:t>
            </a:r>
          </a:p>
          <a:p>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					Volume</a:t>
            </a:r>
          </a:p>
          <a:p>
            <a:pPr>
              <a:buFont typeface="Wingdings" pitchFamily="2" charset="2"/>
              <a:buNone/>
            </a:pPr>
            <a:r>
              <a:rPr lang="en-US" sz="2000" smtClean="0">
                <a:ea typeface="ＭＳ Ｐゴシック"/>
                <a:cs typeface="ＭＳ Ｐゴシック"/>
              </a:rPr>
              <a:t>  </a:t>
            </a:r>
            <a:r>
              <a:rPr lang="en-US" sz="2800" smtClean="0">
                <a:ea typeface="ＭＳ Ｐゴシック"/>
                <a:cs typeface="ＭＳ Ｐゴシック"/>
              </a:rPr>
              <a:t> </a:t>
            </a:r>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Least accurate			Color hue-saturation-density</a:t>
            </a:r>
          </a:p>
        </p:txBody>
      </p:sp>
      <p:sp>
        <p:nvSpPr>
          <p:cNvPr id="11267" name="Line 35"/>
          <p:cNvSpPr>
            <a:spLocks noChangeShapeType="1"/>
          </p:cNvSpPr>
          <p:nvPr/>
        </p:nvSpPr>
        <p:spPr bwMode="auto">
          <a:xfrm flipV="1">
            <a:off x="1697038" y="1042988"/>
            <a:ext cx="0" cy="4267200"/>
          </a:xfrm>
          <a:prstGeom prst="line">
            <a:avLst/>
          </a:prstGeom>
          <a:noFill/>
          <a:ln w="25400">
            <a:solidFill>
              <a:schemeClr val="tx2"/>
            </a:solidFill>
            <a:round/>
            <a:headEnd/>
            <a:tailEnd type="triangle" w="lg" len="lg"/>
          </a:ln>
        </p:spPr>
        <p:txBody>
          <a:bodyPr lIns="60954" tIns="30477" rIns="60954" bIns="30477">
            <a:spAutoFit/>
          </a:bodyPr>
          <a:lstStyle/>
          <a:p>
            <a:endParaRPr lang="en-US"/>
          </a:p>
        </p:txBody>
      </p:sp>
      <p:pic>
        <p:nvPicPr>
          <p:cNvPr id="11268" name="Picture 2"/>
          <p:cNvPicPr>
            <a:picLocks noChangeAspect="1" noChangeArrowheads="1"/>
          </p:cNvPicPr>
          <p:nvPr/>
        </p:nvPicPr>
        <p:blipFill>
          <a:blip r:embed="rId3"/>
          <a:srcRect/>
          <a:stretch>
            <a:fillRect/>
          </a:stretch>
        </p:blipFill>
        <p:spPr bwMode="auto">
          <a:xfrm>
            <a:off x="3252788" y="685800"/>
            <a:ext cx="638175" cy="5119688"/>
          </a:xfrm>
          <a:prstGeom prst="rect">
            <a:avLst/>
          </a:prstGeom>
          <a:noFill/>
          <a:ln w="9525">
            <a:noFill/>
            <a:miter lim="800000"/>
            <a:headEnd/>
            <a:tailEnd/>
          </a:ln>
        </p:spPr>
      </p:pic>
      <p:sp>
        <p:nvSpPr>
          <p:cNvPr id="11269" name="TextBox 18"/>
          <p:cNvSpPr txBox="1">
            <a:spLocks noChangeArrowheads="1"/>
          </p:cNvSpPr>
          <p:nvPr/>
        </p:nvSpPr>
        <p:spPr bwMode="auto">
          <a:xfrm>
            <a:off x="4619625" y="6054725"/>
            <a:ext cx="4219575" cy="461963"/>
          </a:xfrm>
          <a:prstGeom prst="rect">
            <a:avLst/>
          </a:prstGeom>
          <a:noFill/>
          <a:ln w="9525">
            <a:noFill/>
            <a:miter lim="800000"/>
            <a:headEnd/>
            <a:tailEnd/>
          </a:ln>
        </p:spPr>
        <p:txBody>
          <a:bodyPr>
            <a:spAutoFit/>
          </a:bodyPr>
          <a:lstStyle/>
          <a:p>
            <a:pPr algn="r"/>
            <a:r>
              <a:rPr lang="en-US" sz="2400" b="0"/>
              <a:t>Cleveland &amp; McGill ‘84</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smtClean="0"/>
              <a:t>Cleveland &amp; McGill, 1984</a:t>
            </a:r>
          </a:p>
        </p:txBody>
      </p:sp>
      <p:sp>
        <p:nvSpPr>
          <p:cNvPr id="16387" name="Content Placeholder 3"/>
          <p:cNvSpPr>
            <a:spLocks noGrp="1"/>
          </p:cNvSpPr>
          <p:nvPr>
            <p:ph idx="1"/>
          </p:nvPr>
        </p:nvSpPr>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r>
              <a:rPr lang="en-US" dirty="0" smtClean="0"/>
              <a:t>Stimuli for position encodings.</a:t>
            </a:r>
          </a:p>
          <a:p>
            <a:pPr>
              <a:buFont typeface="Wingdings" pitchFamily="2" charset="2"/>
              <a:buNone/>
            </a:pPr>
            <a:r>
              <a:rPr lang="en-US" dirty="0" smtClean="0"/>
              <a:t>Task: estimate </a:t>
            </a:r>
            <a:r>
              <a:rPr lang="en-US" b="1" dirty="0" smtClean="0"/>
              <a:t>%</a:t>
            </a:r>
            <a:r>
              <a:rPr lang="en-US" dirty="0" smtClean="0"/>
              <a:t> smaller element is of the larger</a:t>
            </a:r>
          </a:p>
        </p:txBody>
      </p:sp>
      <p:pic>
        <p:nvPicPr>
          <p:cNvPr id="16388" name="Picture 2"/>
          <p:cNvPicPr>
            <a:picLocks noChangeAspect="1" noChangeArrowheads="1"/>
          </p:cNvPicPr>
          <p:nvPr/>
        </p:nvPicPr>
        <p:blipFill>
          <a:blip r:embed="rId3"/>
          <a:srcRect/>
          <a:stretch>
            <a:fillRect/>
          </a:stretch>
        </p:blipFill>
        <p:spPr bwMode="auto">
          <a:xfrm>
            <a:off x="0" y="1804988"/>
            <a:ext cx="9144000" cy="3071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Experiment 1A: Proportions</a:t>
            </a:r>
          </a:p>
        </p:txBody>
      </p:sp>
      <p:sp>
        <p:nvSpPr>
          <p:cNvPr id="17411" name="Content Placeholder 2"/>
          <p:cNvSpPr>
            <a:spLocks noGrp="1"/>
          </p:cNvSpPr>
          <p:nvPr>
            <p:ph idx="1"/>
          </p:nvPr>
        </p:nvSpPr>
        <p:spPr/>
        <p:txBody>
          <a:bodyPr/>
          <a:lstStyle/>
          <a:p>
            <a:pPr>
              <a:spcBef>
                <a:spcPts val="400"/>
              </a:spcBef>
              <a:buFont typeface="Wingdings" pitchFamily="2" charset="2"/>
              <a:buNone/>
            </a:pPr>
            <a:r>
              <a:rPr lang="en-US" dirty="0" smtClean="0"/>
              <a:t>Goal: replicate Cleveland &amp; McGill, 1984</a:t>
            </a:r>
          </a:p>
          <a:p>
            <a:pPr>
              <a:spcBef>
                <a:spcPts val="400"/>
              </a:spcBef>
              <a:buFont typeface="Wingdings" pitchFamily="2" charset="2"/>
              <a:buNone/>
            </a:pPr>
            <a:endParaRPr lang="en-US" sz="1200" dirty="0" smtClean="0"/>
          </a:p>
          <a:p>
            <a:pPr>
              <a:spcBef>
                <a:spcPts val="400"/>
              </a:spcBef>
              <a:buFont typeface="Wingdings" pitchFamily="2" charset="2"/>
              <a:buNone/>
            </a:pPr>
            <a:r>
              <a:rPr lang="en-US" dirty="0" smtClean="0"/>
              <a:t>	5	</a:t>
            </a:r>
            <a:r>
              <a:rPr lang="en-US" i="1" dirty="0" smtClean="0"/>
              <a:t>original types</a:t>
            </a:r>
            <a:r>
              <a:rPr lang="en-US" dirty="0" smtClean="0"/>
              <a:t>: position (3) + length (2)</a:t>
            </a:r>
          </a:p>
          <a:p>
            <a:pPr>
              <a:spcBef>
                <a:spcPts val="400"/>
              </a:spcBef>
              <a:buFont typeface="Wingdings" pitchFamily="2" charset="2"/>
              <a:buNone/>
            </a:pPr>
            <a:r>
              <a:rPr lang="en-US" dirty="0" smtClean="0"/>
              <a:t>+	2	</a:t>
            </a:r>
            <a:r>
              <a:rPr lang="en-US" i="1" dirty="0" smtClean="0"/>
              <a:t>new types</a:t>
            </a:r>
            <a:r>
              <a:rPr lang="en-US" dirty="0" smtClean="0"/>
              <a:t>: angle + circular area</a:t>
            </a:r>
          </a:p>
          <a:p>
            <a:pPr>
              <a:spcBef>
                <a:spcPts val="400"/>
              </a:spcBef>
              <a:buFont typeface="Wingdings" pitchFamily="2" charset="2"/>
              <a:buNone/>
            </a:pPr>
            <a:r>
              <a:rPr lang="en-US" dirty="0" smtClean="0"/>
              <a:t>x	10	</a:t>
            </a:r>
            <a:r>
              <a:rPr lang="en-US" i="1" dirty="0" smtClean="0"/>
              <a:t>proportional differences</a:t>
            </a:r>
          </a:p>
          <a:p>
            <a:pPr>
              <a:spcBef>
                <a:spcPts val="400"/>
              </a:spcBef>
              <a:buFont typeface="Wingdings" pitchFamily="2" charset="2"/>
              <a:buNone/>
            </a:pPr>
            <a:endParaRPr lang="en-US" sz="1200" dirty="0" smtClean="0"/>
          </a:p>
          <a:p>
            <a:pPr>
              <a:spcBef>
                <a:spcPts val="400"/>
              </a:spcBef>
              <a:buFont typeface="Wingdings" pitchFamily="2" charset="2"/>
              <a:buNone/>
            </a:pPr>
            <a:r>
              <a:rPr lang="en-US" dirty="0" smtClean="0"/>
              <a:t>N=50 assignments, $0.05 per HIT</a:t>
            </a:r>
          </a:p>
          <a:p>
            <a:pPr>
              <a:spcBef>
                <a:spcPts val="400"/>
              </a:spcBef>
              <a:buFont typeface="Wingdings" pitchFamily="2" charset="2"/>
              <a:buNone/>
            </a:pPr>
            <a:endParaRPr lang="en-US" sz="1200" dirty="0" smtClean="0"/>
          </a:p>
          <a:p>
            <a:pPr>
              <a:spcBef>
                <a:spcPts val="400"/>
              </a:spcBef>
              <a:buNone/>
            </a:pPr>
            <a:r>
              <a:rPr lang="en-US" b="1" dirty="0" smtClean="0"/>
              <a:t>Task:</a:t>
            </a:r>
            <a:r>
              <a:rPr lang="en-US" dirty="0" smtClean="0"/>
              <a:t> estimate </a:t>
            </a:r>
            <a:r>
              <a:rPr lang="en-US" b="1" dirty="0" smtClean="0"/>
              <a:t>%</a:t>
            </a:r>
            <a:r>
              <a:rPr lang="en-US" dirty="0" smtClean="0"/>
              <a:t> smaller element is of the larger</a:t>
            </a:r>
            <a:endParaRPr lang="en-US" b="1" dirty="0" smtClean="0"/>
          </a:p>
          <a:p>
            <a:pPr>
              <a:spcBef>
                <a:spcPts val="400"/>
              </a:spcBef>
              <a:buFont typeface="Wingdings" pitchFamily="2" charset="2"/>
              <a:buNone/>
            </a:pPr>
            <a:r>
              <a:rPr lang="en-US" b="1" dirty="0" smtClean="0"/>
              <a:t>Error = log</a:t>
            </a:r>
            <a:r>
              <a:rPr lang="en-US" b="1" baseline="-25000" dirty="0" smtClean="0"/>
              <a:t>2</a:t>
            </a:r>
            <a:r>
              <a:rPr lang="en-US" b="1" dirty="0" smtClean="0"/>
              <a:t>( | true% - estimated% | + 1/8)</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pic>
        <p:nvPicPr>
          <p:cNvPr id="5" name="Picture 2"/>
          <p:cNvPicPr>
            <a:picLocks noChangeAspect="1" noChangeArrowheads="1"/>
          </p:cNvPicPr>
          <p:nvPr/>
        </p:nvPicPr>
        <p:blipFill>
          <a:blip r:embed="rId2"/>
          <a:srcRect b="55498"/>
          <a:stretch>
            <a:fillRect/>
          </a:stretch>
        </p:blipFill>
        <p:spPr bwMode="auto">
          <a:xfrm>
            <a:off x="571500" y="3923758"/>
            <a:ext cx="6286500" cy="1527555"/>
          </a:xfrm>
          <a:prstGeom prst="rect">
            <a:avLst/>
          </a:prstGeom>
          <a:noFill/>
          <a:ln w="9525">
            <a:noFill/>
            <a:miter lim="800000"/>
            <a:headEnd/>
            <a:tailEnd/>
          </a:ln>
        </p:spPr>
      </p:pic>
      <p:pic>
        <p:nvPicPr>
          <p:cNvPr id="21510" name="Picture 2"/>
          <p:cNvPicPr>
            <a:picLocks noChangeAspect="1" noChangeArrowheads="1"/>
          </p:cNvPicPr>
          <p:nvPr/>
        </p:nvPicPr>
        <p:blipFill>
          <a:blip r:embed="rId3"/>
          <a:srcRect b="1875"/>
          <a:stretch>
            <a:fillRect/>
          </a:stretch>
        </p:blipFill>
        <p:spPr bwMode="auto">
          <a:xfrm>
            <a:off x="685800" y="921349"/>
            <a:ext cx="6167437" cy="2279051"/>
          </a:xfrm>
          <a:prstGeom prst="rect">
            <a:avLst/>
          </a:prstGeom>
          <a:noFill/>
          <a:ln w="9525">
            <a:noFill/>
            <a:miter lim="800000"/>
            <a:headEnd/>
            <a:tailEnd/>
          </a:ln>
        </p:spPr>
      </p:pic>
      <p:sp>
        <p:nvSpPr>
          <p:cNvPr id="8" name="TextBox 7"/>
          <p:cNvSpPr txBox="1"/>
          <p:nvPr/>
        </p:nvSpPr>
        <p:spPr>
          <a:xfrm>
            <a:off x="533400" y="533400"/>
            <a:ext cx="7467600" cy="523220"/>
          </a:xfrm>
          <a:prstGeom prst="rect">
            <a:avLst/>
          </a:prstGeom>
          <a:noFill/>
        </p:spPr>
        <p:txBody>
          <a:bodyPr wrap="square" rtlCol="0">
            <a:spAutoFit/>
          </a:bodyPr>
          <a:lstStyle/>
          <a:p>
            <a:r>
              <a:rPr lang="en-US" sz="2800" b="0" dirty="0" smtClean="0">
                <a:solidFill>
                  <a:schemeClr val="accent2">
                    <a:lumMod val="10000"/>
                  </a:schemeClr>
                </a:solidFill>
              </a:rPr>
              <a:t>Cleveland &amp; McGill, 1984 (Lab Study)</a:t>
            </a:r>
            <a:endParaRPr lang="en-US" b="0" dirty="0">
              <a:solidFill>
                <a:schemeClr val="accent2">
                  <a:lumMod val="10000"/>
                </a:schemeClr>
              </a:solidFill>
            </a:endParaRPr>
          </a:p>
        </p:txBody>
      </p:sp>
      <p:sp>
        <p:nvSpPr>
          <p:cNvPr id="9" name="TextBox 8"/>
          <p:cNvSpPr txBox="1"/>
          <p:nvPr/>
        </p:nvSpPr>
        <p:spPr>
          <a:xfrm>
            <a:off x="533400" y="3451063"/>
            <a:ext cx="7467600" cy="523220"/>
          </a:xfrm>
          <a:prstGeom prst="rect">
            <a:avLst/>
          </a:prstGeom>
          <a:noFill/>
        </p:spPr>
        <p:txBody>
          <a:bodyPr wrap="square" rtlCol="0">
            <a:spAutoFit/>
          </a:bodyPr>
          <a:lstStyle/>
          <a:p>
            <a:r>
              <a:rPr lang="en-US" sz="2800" b="0" dirty="0" smtClean="0">
                <a:solidFill>
                  <a:schemeClr val="accent2">
                    <a:lumMod val="10000"/>
                  </a:schemeClr>
                </a:solidFill>
              </a:rPr>
              <a:t>Our </a:t>
            </a:r>
            <a:r>
              <a:rPr lang="en-US" sz="2800" b="0" dirty="0" err="1" smtClean="0">
                <a:solidFill>
                  <a:schemeClr val="accent2">
                    <a:lumMod val="10000"/>
                  </a:schemeClr>
                </a:solidFill>
              </a:rPr>
              <a:t>Crowdsourced</a:t>
            </a:r>
            <a:r>
              <a:rPr lang="en-US" sz="2800" b="0" dirty="0" smtClean="0">
                <a:solidFill>
                  <a:schemeClr val="accent2">
                    <a:lumMod val="10000"/>
                  </a:schemeClr>
                </a:solidFill>
              </a:rPr>
              <a:t> Study</a:t>
            </a:r>
            <a:endParaRPr lang="en-US" b="0" dirty="0">
              <a:solidFill>
                <a:schemeClr val="accent2">
                  <a:lumMod val="10000"/>
                </a:schemeClr>
              </a:solidFill>
            </a:endParaRPr>
          </a:p>
        </p:txBody>
      </p:sp>
      <p:pic>
        <p:nvPicPr>
          <p:cNvPr id="11" name="Picture 2"/>
          <p:cNvPicPr>
            <a:picLocks noChangeAspect="1" noChangeArrowheads="1"/>
          </p:cNvPicPr>
          <p:nvPr/>
        </p:nvPicPr>
        <p:blipFill>
          <a:blip r:embed="rId2"/>
          <a:srcRect t="77697"/>
          <a:stretch>
            <a:fillRect/>
          </a:stretch>
        </p:blipFill>
        <p:spPr bwMode="auto">
          <a:xfrm>
            <a:off x="596464" y="5482845"/>
            <a:ext cx="6286500" cy="7655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1507" name="Title 1"/>
          <p:cNvSpPr>
            <a:spLocks noGrp="1"/>
          </p:cNvSpPr>
          <p:nvPr>
            <p:ph type="title"/>
          </p:nvPr>
        </p:nvSpPr>
        <p:spPr/>
        <p:txBody>
          <a:bodyPr/>
          <a:lstStyle/>
          <a:p>
            <a:endParaRPr lang="en-US" smtClean="0"/>
          </a:p>
        </p:txBody>
      </p:sp>
      <p:sp>
        <p:nvSpPr>
          <p:cNvPr id="21508" name="Content Placeholder 2"/>
          <p:cNvSpPr>
            <a:spLocks noGrp="1"/>
          </p:cNvSpPr>
          <p:nvPr>
            <p:ph idx="1"/>
          </p:nvPr>
        </p:nvSpPr>
        <p:spPr/>
        <p:txBody>
          <a:bodyPr/>
          <a:lstStyle/>
          <a:p>
            <a:endParaRPr lang="en-US" smtClean="0"/>
          </a:p>
        </p:txBody>
      </p:sp>
      <p:pic>
        <p:nvPicPr>
          <p:cNvPr id="5" name="Picture 2"/>
          <p:cNvPicPr>
            <a:picLocks noChangeAspect="1" noChangeArrowheads="1"/>
          </p:cNvPicPr>
          <p:nvPr/>
        </p:nvPicPr>
        <p:blipFill>
          <a:blip r:embed="rId2"/>
          <a:srcRect/>
          <a:stretch>
            <a:fillRect/>
          </a:stretch>
        </p:blipFill>
        <p:spPr bwMode="auto">
          <a:xfrm>
            <a:off x="571500" y="3425445"/>
            <a:ext cx="6286500" cy="3432555"/>
          </a:xfrm>
          <a:prstGeom prst="rect">
            <a:avLst/>
          </a:prstGeom>
          <a:noFill/>
          <a:ln w="9525">
            <a:noFill/>
            <a:miter lim="800000"/>
            <a:headEnd/>
            <a:tailEnd/>
          </a:ln>
        </p:spPr>
      </p:pic>
      <p:pic>
        <p:nvPicPr>
          <p:cNvPr id="21510" name="Picture 2"/>
          <p:cNvPicPr>
            <a:picLocks noChangeAspect="1" noChangeArrowheads="1"/>
          </p:cNvPicPr>
          <p:nvPr/>
        </p:nvPicPr>
        <p:blipFill>
          <a:blip r:embed="rId3"/>
          <a:srcRect b="1875"/>
          <a:stretch>
            <a:fillRect/>
          </a:stretch>
        </p:blipFill>
        <p:spPr bwMode="auto">
          <a:xfrm>
            <a:off x="685800" y="540349"/>
            <a:ext cx="6167437" cy="2279051"/>
          </a:xfrm>
          <a:prstGeom prst="rect">
            <a:avLst/>
          </a:prstGeom>
          <a:noFill/>
          <a:ln w="9525">
            <a:noFill/>
            <a:miter lim="800000"/>
            <a:headEnd/>
            <a:tailEnd/>
          </a:ln>
        </p:spPr>
      </p:pic>
      <p:sp>
        <p:nvSpPr>
          <p:cNvPr id="8" name="TextBox 7"/>
          <p:cNvSpPr txBox="1"/>
          <p:nvPr/>
        </p:nvSpPr>
        <p:spPr>
          <a:xfrm>
            <a:off x="533400" y="152400"/>
            <a:ext cx="7467600" cy="523220"/>
          </a:xfrm>
          <a:prstGeom prst="rect">
            <a:avLst/>
          </a:prstGeom>
          <a:noFill/>
        </p:spPr>
        <p:txBody>
          <a:bodyPr wrap="square" rtlCol="0">
            <a:spAutoFit/>
          </a:bodyPr>
          <a:lstStyle/>
          <a:p>
            <a:r>
              <a:rPr lang="en-US" sz="2800" b="0" dirty="0" smtClean="0">
                <a:solidFill>
                  <a:schemeClr val="accent2">
                    <a:lumMod val="10000"/>
                  </a:schemeClr>
                </a:solidFill>
              </a:rPr>
              <a:t>Cleveland &amp; McGill, 1984 (Lab Study)</a:t>
            </a:r>
            <a:endParaRPr lang="en-US" b="0" dirty="0">
              <a:solidFill>
                <a:schemeClr val="accent2">
                  <a:lumMod val="10000"/>
                </a:schemeClr>
              </a:solidFill>
            </a:endParaRPr>
          </a:p>
        </p:txBody>
      </p:sp>
      <p:sp>
        <p:nvSpPr>
          <p:cNvPr id="9" name="TextBox 8"/>
          <p:cNvSpPr txBox="1"/>
          <p:nvPr/>
        </p:nvSpPr>
        <p:spPr>
          <a:xfrm>
            <a:off x="533400" y="2952750"/>
            <a:ext cx="7467600" cy="523220"/>
          </a:xfrm>
          <a:prstGeom prst="rect">
            <a:avLst/>
          </a:prstGeom>
          <a:noFill/>
        </p:spPr>
        <p:txBody>
          <a:bodyPr wrap="square" rtlCol="0">
            <a:spAutoFit/>
          </a:bodyPr>
          <a:lstStyle/>
          <a:p>
            <a:r>
              <a:rPr lang="en-US" sz="2800" b="0" dirty="0" smtClean="0">
                <a:solidFill>
                  <a:schemeClr val="accent2">
                    <a:lumMod val="10000"/>
                  </a:schemeClr>
                </a:solidFill>
              </a:rPr>
              <a:t>Our </a:t>
            </a:r>
            <a:r>
              <a:rPr lang="en-US" sz="2800" b="0" dirty="0" err="1" smtClean="0">
                <a:solidFill>
                  <a:schemeClr val="accent2">
                    <a:lumMod val="10000"/>
                  </a:schemeClr>
                </a:solidFill>
              </a:rPr>
              <a:t>Crowdsourced</a:t>
            </a:r>
            <a:r>
              <a:rPr lang="en-US" sz="2800" b="0" dirty="0" smtClean="0">
                <a:solidFill>
                  <a:schemeClr val="accent2">
                    <a:lumMod val="10000"/>
                  </a:schemeClr>
                </a:solidFill>
              </a:rPr>
              <a:t> Study</a:t>
            </a:r>
            <a:endParaRPr lang="en-US" b="0" dirty="0">
              <a:solidFill>
                <a:schemeClr val="accent2">
                  <a:lumMod val="10000"/>
                </a:schemeClr>
              </a:solidFill>
            </a:endParaRPr>
          </a:p>
        </p:txBody>
      </p:sp>
      <p:sp>
        <p:nvSpPr>
          <p:cNvPr id="10" name="Rectangle 9"/>
          <p:cNvSpPr>
            <a:spLocks noChangeArrowheads="1"/>
          </p:cNvSpPr>
          <p:nvPr/>
        </p:nvSpPr>
        <p:spPr bwMode="auto">
          <a:xfrm>
            <a:off x="0" y="4972050"/>
            <a:ext cx="8305800" cy="1143000"/>
          </a:xfrm>
          <a:prstGeom prst="rect">
            <a:avLst/>
          </a:prstGeom>
          <a:solidFill>
            <a:schemeClr val="tx1"/>
          </a:solidFill>
          <a:ln w="9525" algn="ctr">
            <a:noFill/>
            <a:round/>
            <a:headEnd/>
            <a:tailEnd/>
          </a:ln>
        </p:spPr>
        <p:txBody>
          <a:bodyPr/>
          <a:lstStyle/>
          <a:p>
            <a:pPr eaLnBrk="0" hangingPunct="0"/>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dirty="0" smtClean="0">
                <a:solidFill>
                  <a:schemeClr val="tx1"/>
                </a:solidFill>
              </a:rPr>
              <a:t>Experiment 2: </a:t>
            </a:r>
            <a:r>
              <a:rPr lang="en-US" b="0" dirty="0" smtClean="0">
                <a:solidFill>
                  <a:schemeClr val="tx1"/>
                </a:solidFill>
              </a:rPr>
              <a:t/>
            </a:r>
            <a:br>
              <a:rPr lang="en-US" b="0" dirty="0" smtClean="0">
                <a:solidFill>
                  <a:schemeClr val="tx1"/>
                </a:solidFill>
              </a:rPr>
            </a:br>
            <a:r>
              <a:rPr lang="en-US" b="0" dirty="0" smtClean="0">
                <a:solidFill>
                  <a:schemeClr val="tx1"/>
                </a:solidFill>
              </a:rPr>
              <a:t>Gridline Alpha Contrast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p:cNvPicPr>
            <a:picLocks noChangeAspect="1" noChangeArrowheads="1"/>
          </p:cNvPicPr>
          <p:nvPr/>
        </p:nvPicPr>
        <p:blipFill>
          <a:blip r:embed="rId3"/>
          <a:srcRect/>
          <a:stretch>
            <a:fillRect/>
          </a:stretch>
        </p:blipFill>
        <p:spPr bwMode="auto">
          <a:xfrm>
            <a:off x="0" y="304800"/>
            <a:ext cx="9144000" cy="6184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nvGraphicFramePr>
        <p:xfrm>
          <a:off x="4749023" y="1011866"/>
          <a:ext cx="4114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591691" y="3770064"/>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553591" y="1014082"/>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nvGraphicFramePr>
        <p:xfrm>
          <a:off x="4759656" y="3766876"/>
          <a:ext cx="41148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873125" y="609600"/>
            <a:ext cx="958850"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A</a:t>
            </a:r>
          </a:p>
        </p:txBody>
      </p:sp>
      <p:sp>
        <p:nvSpPr>
          <p:cNvPr id="18" name="TextBox 17"/>
          <p:cNvSpPr txBox="1"/>
          <p:nvPr/>
        </p:nvSpPr>
        <p:spPr>
          <a:xfrm>
            <a:off x="873125" y="3362325"/>
            <a:ext cx="931863"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C</a:t>
            </a:r>
          </a:p>
        </p:txBody>
      </p:sp>
      <p:sp>
        <p:nvSpPr>
          <p:cNvPr id="19" name="TextBox 18"/>
          <p:cNvSpPr txBox="1"/>
          <p:nvPr/>
        </p:nvSpPr>
        <p:spPr>
          <a:xfrm>
            <a:off x="5041900" y="3360738"/>
            <a:ext cx="965200"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D</a:t>
            </a:r>
          </a:p>
        </p:txBody>
      </p:sp>
      <p:sp>
        <p:nvSpPr>
          <p:cNvPr id="20" name="TextBox 19"/>
          <p:cNvSpPr txBox="1"/>
          <p:nvPr/>
        </p:nvSpPr>
        <p:spPr>
          <a:xfrm>
            <a:off x="5046663" y="598488"/>
            <a:ext cx="942975" cy="523875"/>
          </a:xfrm>
          <a:prstGeom prst="rect">
            <a:avLst/>
          </a:prstGeom>
          <a:noFill/>
        </p:spPr>
        <p:txBody>
          <a:bodyPr wrap="none">
            <a:spAutoFit/>
          </a:bodyPr>
          <a:lstStyle/>
          <a:p>
            <a:pPr>
              <a:defRPr/>
            </a:pPr>
            <a:r>
              <a:rPr lang="en-US" sz="2800" dirty="0">
                <a:latin typeface="+mn-lt"/>
                <a:ea typeface="ＭＳ Ｐゴシック" pitchFamily="-65" charset="-128"/>
                <a:cs typeface="+mn-cs"/>
              </a:rPr>
              <a:t>Set B</a:t>
            </a:r>
          </a:p>
        </p:txBody>
      </p:sp>
      <p:sp>
        <p:nvSpPr>
          <p:cNvPr id="9226" name="TextBox 9"/>
          <p:cNvSpPr txBox="1">
            <a:spLocks noChangeArrowheads="1"/>
          </p:cNvSpPr>
          <p:nvPr/>
        </p:nvSpPr>
        <p:spPr bwMode="auto">
          <a:xfrm>
            <a:off x="2320925" y="5943600"/>
            <a:ext cx="914400" cy="338138"/>
          </a:xfrm>
          <a:prstGeom prst="rect">
            <a:avLst/>
          </a:prstGeom>
          <a:noFill/>
          <a:ln w="9525">
            <a:noFill/>
            <a:miter lim="800000"/>
            <a:headEnd/>
            <a:tailEnd/>
          </a:ln>
        </p:spPr>
        <p:txBody>
          <a:bodyPr>
            <a:spAutoFit/>
          </a:bodyPr>
          <a:lstStyle/>
          <a:p>
            <a:pPr algn="ctr"/>
            <a:r>
              <a:rPr lang="en-US" sz="1600"/>
              <a:t>X</a:t>
            </a:r>
          </a:p>
        </p:txBody>
      </p:sp>
      <p:sp>
        <p:nvSpPr>
          <p:cNvPr id="9227" name="TextBox 10"/>
          <p:cNvSpPr txBox="1">
            <a:spLocks noChangeArrowheads="1"/>
          </p:cNvSpPr>
          <p:nvPr/>
        </p:nvSpPr>
        <p:spPr bwMode="auto">
          <a:xfrm>
            <a:off x="6892925" y="5943600"/>
            <a:ext cx="914400" cy="338138"/>
          </a:xfrm>
          <a:prstGeom prst="rect">
            <a:avLst/>
          </a:prstGeom>
          <a:noFill/>
          <a:ln w="9525">
            <a:noFill/>
            <a:miter lim="800000"/>
            <a:headEnd/>
            <a:tailEnd/>
          </a:ln>
        </p:spPr>
        <p:txBody>
          <a:bodyPr>
            <a:spAutoFit/>
          </a:bodyPr>
          <a:lstStyle/>
          <a:p>
            <a:pPr algn="ctr"/>
            <a:r>
              <a:rPr lang="en-US" sz="1600"/>
              <a:t>X</a:t>
            </a:r>
          </a:p>
        </p:txBody>
      </p:sp>
      <p:sp>
        <p:nvSpPr>
          <p:cNvPr id="9228" name="TextBox 11"/>
          <p:cNvSpPr txBox="1">
            <a:spLocks noChangeArrowheads="1"/>
          </p:cNvSpPr>
          <p:nvPr/>
        </p:nvSpPr>
        <p:spPr bwMode="auto">
          <a:xfrm>
            <a:off x="-68263" y="1905000"/>
            <a:ext cx="914401" cy="338138"/>
          </a:xfrm>
          <a:prstGeom prst="rect">
            <a:avLst/>
          </a:prstGeom>
          <a:noFill/>
          <a:ln w="9525">
            <a:noFill/>
            <a:miter lim="800000"/>
            <a:headEnd/>
            <a:tailEnd/>
          </a:ln>
        </p:spPr>
        <p:txBody>
          <a:bodyPr>
            <a:spAutoFit/>
          </a:bodyPr>
          <a:lstStyle/>
          <a:p>
            <a:pPr algn="ctr"/>
            <a:r>
              <a:rPr lang="en-US" sz="1600"/>
              <a:t>Y</a:t>
            </a:r>
          </a:p>
        </p:txBody>
      </p:sp>
      <p:sp>
        <p:nvSpPr>
          <p:cNvPr id="9229" name="TextBox 13"/>
          <p:cNvSpPr txBox="1">
            <a:spLocks noChangeArrowheads="1"/>
          </p:cNvSpPr>
          <p:nvPr/>
        </p:nvSpPr>
        <p:spPr bwMode="auto">
          <a:xfrm>
            <a:off x="-68263" y="4606925"/>
            <a:ext cx="914401" cy="338138"/>
          </a:xfrm>
          <a:prstGeom prst="rect">
            <a:avLst/>
          </a:prstGeom>
          <a:noFill/>
          <a:ln w="9525">
            <a:noFill/>
            <a:miter lim="800000"/>
            <a:headEnd/>
            <a:tailEnd/>
          </a:ln>
        </p:spPr>
        <p:txBody>
          <a:bodyPr>
            <a:spAutoFit/>
          </a:bodyPr>
          <a:lstStyle/>
          <a:p>
            <a:pPr algn="ctr"/>
            <a:r>
              <a:rPr lang="en-US" sz="1600"/>
              <a:t>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Experiment 2 Tasks</a:t>
            </a:r>
          </a:p>
        </p:txBody>
      </p:sp>
      <p:sp>
        <p:nvSpPr>
          <p:cNvPr id="24579" name="Content Placeholder 2"/>
          <p:cNvSpPr>
            <a:spLocks noGrp="1"/>
          </p:cNvSpPr>
          <p:nvPr>
            <p:ph idx="1"/>
          </p:nvPr>
        </p:nvSpPr>
        <p:spPr/>
        <p:txBody>
          <a:bodyPr/>
          <a:lstStyle/>
          <a:p>
            <a:pPr>
              <a:buFont typeface="Wingdings" pitchFamily="2" charset="2"/>
              <a:buNone/>
            </a:pPr>
            <a:r>
              <a:rPr lang="en-US" b="1" smtClean="0"/>
              <a:t>2L</a:t>
            </a:r>
            <a:r>
              <a:rPr lang="en-US" smtClean="0"/>
              <a:t>: Adjust the grid so that it is as light as possible while still being usably perceptible.</a:t>
            </a:r>
          </a:p>
          <a:p>
            <a:pPr>
              <a:buFont typeface="Wingdings" pitchFamily="2" charset="2"/>
              <a:buNone/>
            </a:pPr>
            <a:endParaRPr lang="en-US" sz="1200" smtClean="0"/>
          </a:p>
          <a:p>
            <a:pPr>
              <a:buFont typeface="Wingdings" pitchFamily="2" charset="2"/>
              <a:buNone/>
            </a:pPr>
            <a:r>
              <a:rPr lang="en-US" b="1" smtClean="0"/>
              <a:t>2D</a:t>
            </a:r>
            <a:r>
              <a:rPr lang="en-US" smtClean="0"/>
              <a:t>: Adjust the grid strength to meet your best judgment of how obvious it can be before it becomes too intrusive and sits in front of the image; some users have called this a ‘fence’.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Experiment 2: Gridline Alpha</a:t>
            </a:r>
          </a:p>
        </p:txBody>
      </p:sp>
      <p:sp>
        <p:nvSpPr>
          <p:cNvPr id="26627" name="Content Placeholder 2"/>
          <p:cNvSpPr>
            <a:spLocks noGrp="1"/>
          </p:cNvSpPr>
          <p:nvPr>
            <p:ph idx="1"/>
          </p:nvPr>
        </p:nvSpPr>
        <p:spPr/>
        <p:txBody>
          <a:bodyPr/>
          <a:lstStyle/>
          <a:p>
            <a:pPr>
              <a:buFont typeface="Wingdings" pitchFamily="2" charset="2"/>
              <a:buNone/>
            </a:pPr>
            <a:r>
              <a:rPr lang="en-US" dirty="0" smtClean="0"/>
              <a:t>	4  </a:t>
            </a:r>
            <a:r>
              <a:rPr lang="en-US" i="1" dirty="0" smtClean="0"/>
              <a:t>plot density</a:t>
            </a:r>
            <a:r>
              <a:rPr lang="en-US" dirty="0" smtClean="0"/>
              <a:t>: none, sparse, medium, dense</a:t>
            </a:r>
          </a:p>
          <a:p>
            <a:pPr>
              <a:buFont typeface="Wingdings" pitchFamily="2" charset="2"/>
              <a:buNone/>
            </a:pPr>
            <a:r>
              <a:rPr lang="en-US" dirty="0" smtClean="0"/>
              <a:t>x	5  </a:t>
            </a:r>
            <a:r>
              <a:rPr lang="en-US" i="1" dirty="0" smtClean="0"/>
              <a:t>background</a:t>
            </a:r>
            <a:r>
              <a:rPr lang="en-US" dirty="0" smtClean="0"/>
              <a:t>: #f3, #d8, #be, #a5, #8e</a:t>
            </a:r>
          </a:p>
          <a:p>
            <a:pPr>
              <a:buFont typeface="Wingdings" pitchFamily="2" charset="2"/>
              <a:buNone/>
            </a:pPr>
            <a:r>
              <a:rPr lang="en-US" dirty="0" smtClean="0"/>
              <a:t>x	3  </a:t>
            </a:r>
            <a:r>
              <a:rPr lang="en-US" i="1" dirty="0" smtClean="0"/>
              <a:t>replications</a:t>
            </a:r>
          </a:p>
          <a:p>
            <a:pPr>
              <a:buFont typeface="Wingdings" pitchFamily="2" charset="2"/>
              <a:buNone/>
            </a:pPr>
            <a:endParaRPr lang="en-US" sz="1200" dirty="0" smtClean="0"/>
          </a:p>
          <a:p>
            <a:pPr>
              <a:buFont typeface="Wingdings" pitchFamily="2" charset="2"/>
              <a:buNone/>
            </a:pPr>
            <a:r>
              <a:rPr lang="en-US" dirty="0" smtClean="0"/>
              <a:t>N=24 assignments, $0.02 per HIT</a:t>
            </a:r>
          </a:p>
          <a:p>
            <a:pPr>
              <a:buFont typeface="Wingdings" pitchFamily="2" charset="2"/>
              <a:buNone/>
            </a:pPr>
            <a:endParaRPr lang="en-US" sz="400" dirty="0" smtClean="0"/>
          </a:p>
          <a:p>
            <a:pPr>
              <a:buFont typeface="Wingdings" pitchFamily="2" charset="2"/>
              <a:buNone/>
            </a:pPr>
            <a:r>
              <a:rPr lang="en-US" dirty="0" smtClean="0"/>
              <a:t>Record alpha value, User-Agent, JS “screen” info</a:t>
            </a:r>
          </a:p>
        </p:txBody>
      </p:sp>
      <p:pic>
        <p:nvPicPr>
          <p:cNvPr id="26628" name="Picture 2"/>
          <p:cNvPicPr>
            <a:picLocks noChangeAspect="1" noChangeArrowheads="1"/>
          </p:cNvPicPr>
          <p:nvPr/>
        </p:nvPicPr>
        <p:blipFill>
          <a:blip r:embed="rId2"/>
          <a:srcRect/>
          <a:stretch>
            <a:fillRect/>
          </a:stretch>
        </p:blipFill>
        <p:spPr bwMode="auto">
          <a:xfrm>
            <a:off x="533400" y="5105400"/>
            <a:ext cx="8001000" cy="13795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a:lstStyle/>
          <a:p>
            <a:pPr eaLnBrk="0" hangingPunct="0"/>
            <a:endParaRPr lang="en-US"/>
          </a:p>
        </p:txBody>
      </p:sp>
      <p:sp>
        <p:nvSpPr>
          <p:cNvPr id="27651" name="Title 1"/>
          <p:cNvSpPr>
            <a:spLocks noGrp="1"/>
          </p:cNvSpPr>
          <p:nvPr>
            <p:ph type="title"/>
          </p:nvPr>
        </p:nvSpPr>
        <p:spPr/>
        <p:txBody>
          <a:bodyPr/>
          <a:lstStyle/>
          <a:p>
            <a:endParaRPr lang="en-US" smtClean="0"/>
          </a:p>
        </p:txBody>
      </p:sp>
      <p:sp>
        <p:nvSpPr>
          <p:cNvPr id="27652" name="Content Placeholder 2"/>
          <p:cNvSpPr>
            <a:spLocks noGrp="1"/>
          </p:cNvSpPr>
          <p:nvPr>
            <p:ph idx="1"/>
          </p:nvPr>
        </p:nvSpPr>
        <p:spPr/>
        <p:txBody>
          <a:bodyPr/>
          <a:lstStyle/>
          <a:p>
            <a:endParaRPr lang="en-US" smtClean="0"/>
          </a:p>
        </p:txBody>
      </p:sp>
      <p:pic>
        <p:nvPicPr>
          <p:cNvPr id="27653" name="Picture 2"/>
          <p:cNvPicPr>
            <a:picLocks noChangeAspect="1" noChangeArrowheads="1"/>
          </p:cNvPicPr>
          <p:nvPr/>
        </p:nvPicPr>
        <p:blipFill>
          <a:blip r:embed="rId2"/>
          <a:srcRect b="52113"/>
          <a:stretch>
            <a:fillRect/>
          </a:stretch>
        </p:blipFill>
        <p:spPr bwMode="auto">
          <a:xfrm>
            <a:off x="381000" y="838200"/>
            <a:ext cx="8434388" cy="2590800"/>
          </a:xfrm>
          <a:prstGeom prst="rect">
            <a:avLst/>
          </a:prstGeom>
          <a:noFill/>
          <a:ln w="9525">
            <a:noFill/>
            <a:miter lim="800000"/>
            <a:headEnd/>
            <a:tailEnd/>
          </a:ln>
        </p:spPr>
      </p:pic>
      <p:sp>
        <p:nvSpPr>
          <p:cNvPr id="6" name="TextBox 5"/>
          <p:cNvSpPr txBox="1"/>
          <p:nvPr/>
        </p:nvSpPr>
        <p:spPr>
          <a:xfrm>
            <a:off x="533400" y="361950"/>
            <a:ext cx="7467600" cy="523220"/>
          </a:xfrm>
          <a:prstGeom prst="rect">
            <a:avLst/>
          </a:prstGeom>
          <a:noFill/>
        </p:spPr>
        <p:txBody>
          <a:bodyPr wrap="square" rtlCol="0">
            <a:spAutoFit/>
          </a:bodyPr>
          <a:lstStyle/>
          <a:p>
            <a:r>
              <a:rPr lang="en-US" sz="2800" b="0" dirty="0" smtClean="0">
                <a:solidFill>
                  <a:schemeClr val="accent2">
                    <a:lumMod val="10000"/>
                  </a:schemeClr>
                </a:solidFill>
              </a:rPr>
              <a:t>Stone &amp; Bartram, 2009 (Lab Study)</a:t>
            </a:r>
            <a:endParaRPr lang="en-US" b="0" dirty="0">
              <a:solidFill>
                <a:schemeClr val="accent2">
                  <a:lumMod val="10000"/>
                </a:schemeClr>
              </a:solidFill>
            </a:endParaRPr>
          </a:p>
        </p:txBody>
      </p:sp>
      <p:pic>
        <p:nvPicPr>
          <p:cNvPr id="7" name="Picture 2"/>
          <p:cNvPicPr>
            <a:picLocks noChangeAspect="1" noChangeArrowheads="1"/>
          </p:cNvPicPr>
          <p:nvPr/>
        </p:nvPicPr>
        <p:blipFill>
          <a:blip r:embed="rId2"/>
          <a:srcRect t="52113"/>
          <a:stretch>
            <a:fillRect/>
          </a:stretch>
        </p:blipFill>
        <p:spPr bwMode="auto">
          <a:xfrm>
            <a:off x="457200" y="4038600"/>
            <a:ext cx="8434388" cy="2590800"/>
          </a:xfrm>
          <a:prstGeom prst="rect">
            <a:avLst/>
          </a:prstGeom>
          <a:noFill/>
          <a:ln w="9525">
            <a:noFill/>
            <a:miter lim="800000"/>
            <a:headEnd/>
            <a:tailEnd/>
          </a:ln>
        </p:spPr>
      </p:pic>
      <p:sp>
        <p:nvSpPr>
          <p:cNvPr id="8" name="TextBox 7"/>
          <p:cNvSpPr txBox="1"/>
          <p:nvPr/>
        </p:nvSpPr>
        <p:spPr>
          <a:xfrm>
            <a:off x="533400" y="3515380"/>
            <a:ext cx="7467600" cy="523220"/>
          </a:xfrm>
          <a:prstGeom prst="rect">
            <a:avLst/>
          </a:prstGeom>
          <a:noFill/>
        </p:spPr>
        <p:txBody>
          <a:bodyPr wrap="square" rtlCol="0">
            <a:spAutoFit/>
          </a:bodyPr>
          <a:lstStyle/>
          <a:p>
            <a:r>
              <a:rPr lang="en-US" sz="2800" b="0" dirty="0" smtClean="0">
                <a:solidFill>
                  <a:schemeClr val="accent2">
                    <a:lumMod val="10000"/>
                  </a:schemeClr>
                </a:solidFill>
              </a:rPr>
              <a:t>Our </a:t>
            </a:r>
            <a:r>
              <a:rPr lang="en-US" sz="2800" b="0" dirty="0" err="1" smtClean="0">
                <a:solidFill>
                  <a:schemeClr val="accent2">
                    <a:lumMod val="10000"/>
                  </a:schemeClr>
                </a:solidFill>
              </a:rPr>
              <a:t>Crowdsourced</a:t>
            </a:r>
            <a:r>
              <a:rPr lang="en-US" sz="2800" b="0" dirty="0" smtClean="0">
                <a:solidFill>
                  <a:schemeClr val="accent2">
                    <a:lumMod val="10000"/>
                  </a:schemeClr>
                </a:solidFill>
              </a:rPr>
              <a:t> Study</a:t>
            </a:r>
            <a:endParaRPr lang="en-US" b="0" dirty="0">
              <a:solidFill>
                <a:schemeClr val="accent2">
                  <a:lumMod val="10000"/>
                </a:schemeClr>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Inferred Display Configuration</a:t>
            </a:r>
          </a:p>
        </p:txBody>
      </p:sp>
      <p:sp>
        <p:nvSpPr>
          <p:cNvPr id="28675" name="Content Placeholder 2"/>
          <p:cNvSpPr>
            <a:spLocks noGrp="1"/>
          </p:cNvSpPr>
          <p:nvPr>
            <p:ph idx="1"/>
          </p:nvPr>
        </p:nvSpPr>
        <p:spPr/>
        <p:txBody>
          <a:bodyPr/>
          <a:lstStyle/>
          <a:p>
            <a:pPr>
              <a:buFont typeface="Wingdings" pitchFamily="2" charset="2"/>
              <a:buNone/>
            </a:pPr>
            <a:r>
              <a:rPr lang="en-US" dirty="0" smtClean="0"/>
              <a:t>Operating System (&amp; gamma?) from User-Agent</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sz="1800" dirty="0" smtClean="0"/>
          </a:p>
          <a:p>
            <a:pPr>
              <a:buNone/>
            </a:pPr>
            <a:r>
              <a:rPr lang="en-US" dirty="0" err="1" smtClean="0"/>
              <a:t>MacOS</a:t>
            </a:r>
            <a:r>
              <a:rPr lang="en-US" dirty="0" smtClean="0"/>
              <a:t> &lt; 10.6: </a:t>
            </a:r>
            <a:r>
              <a:rPr lang="en-US" dirty="0" smtClean="0">
                <a:sym typeface="Symbol"/>
              </a:rPr>
              <a:t> = </a:t>
            </a:r>
            <a:r>
              <a:rPr lang="en-US" dirty="0" smtClean="0"/>
              <a:t>1.8  vs.  PC: </a:t>
            </a:r>
            <a:r>
              <a:rPr lang="en-US" dirty="0" smtClean="0">
                <a:sym typeface="Symbol"/>
              </a:rPr>
              <a:t> = </a:t>
            </a:r>
            <a:r>
              <a:rPr lang="en-US" dirty="0" smtClean="0"/>
              <a:t>2.2</a:t>
            </a:r>
          </a:p>
          <a:p>
            <a:pPr>
              <a:buNone/>
            </a:pPr>
            <a:endParaRPr lang="en-US" sz="1600" dirty="0" smtClean="0"/>
          </a:p>
          <a:p>
            <a:pPr>
              <a:buFont typeface="Wingdings" pitchFamily="2" charset="2"/>
              <a:buNone/>
            </a:pPr>
            <a:r>
              <a:rPr lang="en-US" b="1" dirty="0" smtClean="0"/>
              <a:t>Alpha x pixel resolution</a:t>
            </a:r>
            <a:r>
              <a:rPr lang="en-US" dirty="0" smtClean="0"/>
              <a:t>: </a:t>
            </a:r>
            <a:r>
              <a:rPr lang="en-US" i="1" dirty="0" smtClean="0"/>
              <a:t>r</a:t>
            </a:r>
            <a:r>
              <a:rPr lang="en-US" dirty="0" smtClean="0"/>
              <a:t> = 0.07, </a:t>
            </a:r>
            <a:r>
              <a:rPr lang="en-US" i="1" dirty="0" smtClean="0"/>
              <a:t>p</a:t>
            </a:r>
            <a:r>
              <a:rPr lang="en-US" dirty="0" smtClean="0"/>
              <a:t> &lt; 0.01</a:t>
            </a:r>
          </a:p>
          <a:p>
            <a:pPr>
              <a:buFont typeface="Wingdings" pitchFamily="2" charset="2"/>
              <a:buNone/>
            </a:pPr>
            <a:r>
              <a:rPr lang="en-US" b="1" dirty="0" smtClean="0"/>
              <a:t>Alpha x color depth</a:t>
            </a:r>
            <a:r>
              <a:rPr lang="en-US" dirty="0" smtClean="0"/>
              <a:t>: </a:t>
            </a:r>
            <a:r>
              <a:rPr lang="en-US" i="1" dirty="0" smtClean="0"/>
              <a:t>r</a:t>
            </a:r>
            <a:r>
              <a:rPr lang="en-US" dirty="0" smtClean="0"/>
              <a:t> = -0.18, </a:t>
            </a:r>
            <a:r>
              <a:rPr lang="en-US" i="1" dirty="0" smtClean="0"/>
              <a:t>p</a:t>
            </a:r>
            <a:r>
              <a:rPr lang="en-US" dirty="0" smtClean="0"/>
              <a:t> &lt; 0.01</a:t>
            </a:r>
          </a:p>
        </p:txBody>
      </p:sp>
      <p:pic>
        <p:nvPicPr>
          <p:cNvPr id="28676" name="Picture 2"/>
          <p:cNvPicPr>
            <a:picLocks noChangeAspect="1" noChangeArrowheads="1"/>
          </p:cNvPicPr>
          <p:nvPr/>
        </p:nvPicPr>
        <p:blipFill>
          <a:blip r:embed="rId3"/>
          <a:srcRect/>
          <a:stretch>
            <a:fillRect/>
          </a:stretch>
        </p:blipFill>
        <p:spPr bwMode="auto">
          <a:xfrm>
            <a:off x="561975" y="2362200"/>
            <a:ext cx="7210425" cy="18478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7" end="7"/>
                                            </p:txEl>
                                          </p:spTgt>
                                        </p:tgtEl>
                                        <p:attrNameLst>
                                          <p:attrName>style.visibility</p:attrName>
                                        </p:attrNameLst>
                                      </p:cBhvr>
                                      <p:to>
                                        <p:strVal val="visible"/>
                                      </p:to>
                                    </p:set>
                                    <p:animEffect transition="in" filter="fade">
                                      <p:cBhvr>
                                        <p:cTn id="7" dur="500"/>
                                        <p:tgtEl>
                                          <p:spTgt spid="2867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8" end="8"/>
                                            </p:txEl>
                                          </p:spTgt>
                                        </p:tgtEl>
                                        <p:attrNameLst>
                                          <p:attrName>style.visibility</p:attrName>
                                        </p:attrNameLst>
                                      </p:cBhvr>
                                      <p:to>
                                        <p:strVal val="visible"/>
                                      </p:to>
                                    </p:set>
                                    <p:animEffect transition="in" filter="fade">
                                      <p:cBhvr>
                                        <p:cTn id="10"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00050" y="1720850"/>
            <a:ext cx="8308975" cy="1022350"/>
          </a:xfrm>
        </p:spPr>
        <p:txBody>
          <a:bodyPr/>
          <a:lstStyle/>
          <a:p>
            <a:r>
              <a:rPr lang="en-US" dirty="0" smtClean="0">
                <a:solidFill>
                  <a:schemeClr val="tx1"/>
                </a:solidFill>
              </a:rPr>
              <a:t>Experiment 3:</a:t>
            </a:r>
            <a:r>
              <a:rPr lang="en-US" b="0" dirty="0" smtClean="0">
                <a:solidFill>
                  <a:schemeClr val="tx1"/>
                </a:solidFill>
              </a:rPr>
              <a:t/>
            </a:r>
            <a:br>
              <a:rPr lang="en-US" b="0" dirty="0" smtClean="0">
                <a:solidFill>
                  <a:schemeClr val="tx1"/>
                </a:solidFill>
              </a:rPr>
            </a:br>
            <a:r>
              <a:rPr lang="en-US" b="0" dirty="0" smtClean="0">
                <a:solidFill>
                  <a:schemeClr val="tx1"/>
                </a:solidFill>
              </a:rPr>
              <a:t>Chart Size &amp; Gridline Spacing</a:t>
            </a:r>
          </a:p>
        </p:txBody>
      </p:sp>
      <p:pic>
        <p:nvPicPr>
          <p:cNvPr id="29699" name="Picture 2"/>
          <p:cNvPicPr>
            <a:picLocks noChangeAspect="1" noChangeArrowheads="1"/>
          </p:cNvPicPr>
          <p:nvPr/>
        </p:nvPicPr>
        <p:blipFill>
          <a:blip r:embed="rId2"/>
          <a:srcRect/>
          <a:stretch>
            <a:fillRect/>
          </a:stretch>
        </p:blipFill>
        <p:spPr bwMode="auto">
          <a:xfrm>
            <a:off x="457200" y="3776663"/>
            <a:ext cx="8382000" cy="2395537"/>
          </a:xfrm>
          <a:prstGeom prst="rect">
            <a:avLst/>
          </a:prstGeom>
          <a:noFill/>
          <a:ln w="9525">
            <a:noFill/>
            <a:miter lim="800000"/>
            <a:headEnd/>
            <a:tailEnd/>
          </a:ln>
        </p:spPr>
      </p:pic>
      <p:sp>
        <p:nvSpPr>
          <p:cNvPr id="4" name="TextBox 3"/>
          <p:cNvSpPr txBox="1"/>
          <p:nvPr/>
        </p:nvSpPr>
        <p:spPr>
          <a:xfrm rot="21171491">
            <a:off x="660831" y="4226031"/>
            <a:ext cx="8001000"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dirty="0" smtClean="0">
                <a:solidFill>
                  <a:srgbClr val="FF0000"/>
                </a:solidFill>
              </a:rPr>
              <a:t>Read our paper….</a:t>
            </a:r>
            <a:endParaRPr lang="en-US" sz="80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dirty="0" smtClean="0">
                <a:solidFill>
                  <a:schemeClr val="tx1"/>
                </a:solidFill>
              </a:rPr>
              <a:t>Mechanical Turk:</a:t>
            </a:r>
            <a:r>
              <a:rPr lang="en-US" b="0" dirty="0" smtClean="0">
                <a:solidFill>
                  <a:schemeClr val="tx1"/>
                </a:solidFill>
              </a:rPr>
              <a:t> </a:t>
            </a:r>
            <a:br>
              <a:rPr lang="en-US" b="0" dirty="0" smtClean="0">
                <a:solidFill>
                  <a:schemeClr val="tx1"/>
                </a:solidFill>
              </a:rPr>
            </a:br>
            <a:r>
              <a:rPr lang="en-US" b="0" dirty="0" smtClean="0">
                <a:solidFill>
                  <a:schemeClr val="tx1"/>
                </a:solidFill>
              </a:rPr>
              <a:t>Performance and Cost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Turkers Overlap Across Studies</a:t>
            </a:r>
          </a:p>
        </p:txBody>
      </p:sp>
      <p:sp>
        <p:nvSpPr>
          <p:cNvPr id="33795" name="Content Placeholder 2"/>
          <p:cNvSpPr>
            <a:spLocks noGrp="1"/>
          </p:cNvSpPr>
          <p:nvPr>
            <p:ph idx="1"/>
          </p:nvPr>
        </p:nvSpPr>
        <p:spPr/>
        <p:txBody>
          <a:bodyPr/>
          <a:lstStyle/>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z="1200" smtClean="0"/>
          </a:p>
          <a:p>
            <a:pPr>
              <a:buFont typeface="Wingdings" pitchFamily="2" charset="2"/>
              <a:buNone/>
            </a:pPr>
            <a:r>
              <a:rPr lang="en-US" smtClean="0"/>
              <a:t>31% (51/186) Turkers participated in 2 or more</a:t>
            </a:r>
          </a:p>
          <a:p>
            <a:pPr>
              <a:buFont typeface="Wingdings" pitchFamily="2" charset="2"/>
              <a:buNone/>
            </a:pPr>
            <a:r>
              <a:rPr lang="en-US" smtClean="0"/>
              <a:t>Only 7% (13) from Exp. 1A participated later</a:t>
            </a:r>
          </a:p>
        </p:txBody>
      </p:sp>
      <p:pic>
        <p:nvPicPr>
          <p:cNvPr id="33796" name="Picture 3"/>
          <p:cNvPicPr>
            <a:picLocks noChangeAspect="1" noChangeArrowheads="1"/>
          </p:cNvPicPr>
          <p:nvPr/>
        </p:nvPicPr>
        <p:blipFill>
          <a:blip r:embed="rId2"/>
          <a:srcRect/>
          <a:stretch>
            <a:fillRect/>
          </a:stretch>
        </p:blipFill>
        <p:spPr bwMode="auto">
          <a:xfrm>
            <a:off x="457200" y="1649413"/>
            <a:ext cx="8424863" cy="30749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i="1" dirty="0" smtClean="0"/>
              <a:t>Samplers</a:t>
            </a:r>
            <a:r>
              <a:rPr lang="en-US" dirty="0" smtClean="0"/>
              <a:t> and </a:t>
            </a:r>
            <a:r>
              <a:rPr lang="en-US" i="1" dirty="0" err="1" smtClean="0"/>
              <a:t>Streakers</a:t>
            </a:r>
            <a:endParaRPr lang="en-US" i="1" dirty="0" smtClean="0"/>
          </a:p>
        </p:txBody>
      </p:sp>
      <p:sp>
        <p:nvSpPr>
          <p:cNvPr id="34819" name="Content Placeholder 2"/>
          <p:cNvSpPr>
            <a:spLocks noGrp="1"/>
          </p:cNvSpPr>
          <p:nvPr>
            <p:ph idx="1"/>
          </p:nvPr>
        </p:nvSpPr>
        <p:spPr/>
        <p:txBody>
          <a:bodyPr/>
          <a:lstStyle/>
          <a:p>
            <a:endParaRPr lang="en-US" smtClean="0"/>
          </a:p>
        </p:txBody>
      </p:sp>
      <p:pic>
        <p:nvPicPr>
          <p:cNvPr id="1026" name="Picture 2"/>
          <p:cNvPicPr>
            <a:picLocks noChangeAspect="1" noChangeArrowheads="1"/>
          </p:cNvPicPr>
          <p:nvPr/>
        </p:nvPicPr>
        <p:blipFill>
          <a:blip r:embed="rId2"/>
          <a:srcRect/>
          <a:stretch>
            <a:fillRect/>
          </a:stretch>
        </p:blipFill>
        <p:spPr bwMode="auto">
          <a:xfrm>
            <a:off x="457200" y="1600200"/>
            <a:ext cx="8404553" cy="4305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Quality with Qualification</a:t>
            </a:r>
          </a:p>
        </p:txBody>
      </p:sp>
      <p:sp>
        <p:nvSpPr>
          <p:cNvPr id="35843" name="Content Placeholder 2"/>
          <p:cNvSpPr>
            <a:spLocks noGrp="1"/>
          </p:cNvSpPr>
          <p:nvPr>
            <p:ph idx="1"/>
          </p:nvPr>
        </p:nvSpPr>
        <p:spPr/>
        <p:txBody>
          <a:bodyPr/>
          <a:lstStyle/>
          <a:p>
            <a:pPr marL="0" indent="0">
              <a:buFont typeface="Wingdings" pitchFamily="2" charset="2"/>
              <a:buNone/>
            </a:pPr>
            <a:r>
              <a:rPr lang="en-US" sz="4000" b="1" dirty="0" smtClean="0"/>
              <a:t>High quality results</a:t>
            </a:r>
            <a:r>
              <a:rPr lang="en-US" sz="4000" dirty="0" smtClean="0"/>
              <a:t>: Only </a:t>
            </a:r>
            <a:r>
              <a:rPr lang="en-US" sz="4000" i="1" dirty="0" smtClean="0"/>
              <a:t>0.75%</a:t>
            </a:r>
            <a:r>
              <a:rPr lang="en-US" sz="4000" dirty="0" smtClean="0"/>
              <a:t> of responses were rejected outliers.</a:t>
            </a:r>
          </a:p>
          <a:p>
            <a:pPr marL="0" indent="0">
              <a:buFont typeface="Wingdings" pitchFamily="2" charset="2"/>
              <a:buNone/>
            </a:pPr>
            <a:endParaRPr lang="en-US" sz="1600" dirty="0" smtClean="0"/>
          </a:p>
          <a:p>
            <a:pPr marL="0" indent="0">
              <a:buFont typeface="Wingdings" pitchFamily="2" charset="2"/>
              <a:buNone/>
            </a:pPr>
            <a:r>
              <a:rPr lang="en-US" sz="4000" dirty="0" smtClean="0"/>
              <a:t>Removing qualification tasks resulted in </a:t>
            </a:r>
            <a:r>
              <a:rPr lang="en-US" sz="4000" b="1" i="1" dirty="0" smtClean="0"/>
              <a:t>over 10%</a:t>
            </a:r>
            <a:r>
              <a:rPr lang="en-US" sz="4000" b="1" dirty="0" smtClean="0"/>
              <a:t> unusable responses.</a:t>
            </a:r>
          </a:p>
          <a:p>
            <a:pPr marL="0" indent="0">
              <a:buFont typeface="Wingdings" pitchFamily="2" charset="2"/>
              <a:buNone/>
            </a:pPr>
            <a:endParaRPr lang="en-US" sz="1600" dirty="0" smtClean="0"/>
          </a:p>
          <a:p>
            <a:pPr marL="0" indent="0">
              <a:buFont typeface="Wingdings" pitchFamily="2" charset="2"/>
              <a:buNone/>
            </a:pPr>
            <a:r>
              <a:rPr lang="en-US" sz="4000" b="1" dirty="0" smtClean="0"/>
              <a:t>Verifiable answers </a:t>
            </a:r>
            <a:r>
              <a:rPr lang="en-US" sz="4000" dirty="0" smtClean="0"/>
              <a:t>reduce gaming incentive and insincere responses.</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Standard HITs Frustrate Timing</a:t>
            </a:r>
          </a:p>
        </p:txBody>
      </p:sp>
      <p:sp>
        <p:nvSpPr>
          <p:cNvPr id="36867" name="Content Placeholder 2"/>
          <p:cNvSpPr>
            <a:spLocks noGrp="1"/>
          </p:cNvSpPr>
          <p:nvPr>
            <p:ph idx="1"/>
          </p:nvPr>
        </p:nvSpPr>
        <p:spPr/>
        <p:txBody>
          <a:bodyPr/>
          <a:lstStyle/>
          <a:p>
            <a:pPr>
              <a:spcBef>
                <a:spcPts val="200"/>
              </a:spcBef>
              <a:buFont typeface="Wingdings" pitchFamily="2" charset="2"/>
              <a:buNone/>
            </a:pPr>
            <a:r>
              <a:rPr lang="en-US" sz="3600" dirty="0" smtClean="0"/>
              <a:t>Expected time per HIT: 	10s</a:t>
            </a:r>
          </a:p>
          <a:p>
            <a:pPr>
              <a:spcBef>
                <a:spcPts val="200"/>
              </a:spcBef>
              <a:buFont typeface="Wingdings" pitchFamily="2" charset="2"/>
              <a:buNone/>
            </a:pPr>
            <a:r>
              <a:rPr lang="en-US" sz="3600" dirty="0" smtClean="0"/>
              <a:t>Observed time per HIT:	42s (</a:t>
            </a:r>
            <a:r>
              <a:rPr lang="en-US" sz="3600" dirty="0" smtClean="0">
                <a:sym typeface="Symbol" pitchFamily="18" charset="2"/>
              </a:rPr>
              <a:t></a:t>
            </a:r>
            <a:r>
              <a:rPr lang="en-US" sz="3600" dirty="0" smtClean="0"/>
              <a:t>=54s, </a:t>
            </a:r>
            <a:r>
              <a:rPr lang="en-US" sz="3600" dirty="0" smtClean="0">
                <a:sym typeface="Symbol" pitchFamily="18" charset="2"/>
              </a:rPr>
              <a:t></a:t>
            </a:r>
            <a:r>
              <a:rPr lang="en-US" sz="3600" dirty="0" smtClean="0"/>
              <a:t>=41s)</a:t>
            </a:r>
          </a:p>
          <a:p>
            <a:pPr>
              <a:spcBef>
                <a:spcPts val="200"/>
              </a:spcBef>
              <a:buFont typeface="Wingdings" pitchFamily="2" charset="2"/>
              <a:buNone/>
            </a:pPr>
            <a:endParaRPr lang="en-US" sz="500" dirty="0" smtClean="0">
              <a:sym typeface="Wingdings" pitchFamily="2" charset="2"/>
            </a:endParaRPr>
          </a:p>
          <a:p>
            <a:pPr>
              <a:spcBef>
                <a:spcPts val="200"/>
              </a:spcBef>
              <a:buFont typeface="Wingdings" pitchFamily="2" charset="2"/>
              <a:buNone/>
            </a:pPr>
            <a:r>
              <a:rPr lang="en-US" sz="3600" b="1" dirty="0" smtClean="0">
                <a:sym typeface="Wingdings" pitchFamily="2" charset="2"/>
              </a:rPr>
              <a:t> </a:t>
            </a:r>
            <a:r>
              <a:rPr lang="en-US" sz="3600" b="1" dirty="0" smtClean="0"/>
              <a:t>Timing data is not reliable.</a:t>
            </a:r>
          </a:p>
          <a:p>
            <a:pPr>
              <a:spcBef>
                <a:spcPts val="200"/>
              </a:spcBef>
              <a:buFont typeface="Wingdings" pitchFamily="2" charset="2"/>
              <a:buNone/>
            </a:pPr>
            <a:endParaRPr lang="en-US" sz="1800" dirty="0" smtClean="0"/>
          </a:p>
          <a:p>
            <a:pPr>
              <a:spcBef>
                <a:spcPts val="200"/>
              </a:spcBef>
              <a:buFont typeface="Wingdings" pitchFamily="2" charset="2"/>
              <a:buNone/>
            </a:pPr>
            <a:r>
              <a:rPr lang="en-US" sz="3600" dirty="0" smtClean="0"/>
              <a:t>Strategies for Fine-Grained Timing</a:t>
            </a:r>
          </a:p>
          <a:p>
            <a:pPr>
              <a:spcBef>
                <a:spcPts val="200"/>
              </a:spcBef>
              <a:buFont typeface="Arial" pitchFamily="34" charset="0"/>
              <a:buChar char="•"/>
            </a:pPr>
            <a:r>
              <a:rPr lang="en-US" sz="3600" i="1" dirty="0" smtClean="0"/>
              <a:t>Macro-Task</a:t>
            </a:r>
            <a:r>
              <a:rPr lang="en-US" sz="3600" dirty="0" smtClean="0"/>
              <a:t> (batch of micro-tasks)</a:t>
            </a:r>
          </a:p>
          <a:p>
            <a:pPr>
              <a:spcBef>
                <a:spcPts val="200"/>
              </a:spcBef>
              <a:buFont typeface="Arial" pitchFamily="34" charset="0"/>
              <a:buChar char="•"/>
            </a:pPr>
            <a:r>
              <a:rPr lang="en-US" sz="3600" i="1" dirty="0" smtClean="0"/>
              <a:t>Ready-Set-Go</a:t>
            </a:r>
            <a:r>
              <a:rPr lang="en-US" sz="3600" dirty="0" smtClean="0"/>
              <a:t> HIT interface</a:t>
            </a:r>
          </a:p>
          <a:p>
            <a:pPr>
              <a:spcBef>
                <a:spcPts val="200"/>
              </a:spcBef>
              <a:buNone/>
            </a:pPr>
            <a:r>
              <a:rPr lang="en-US" sz="3600" dirty="0" smtClean="0">
                <a:sym typeface="Wingdings" pitchFamily="2" charset="2"/>
              </a:rPr>
              <a:t>	 Successful in subsequent studies.</a:t>
            </a:r>
            <a:endParaRPr lang="en-US" sz="3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fade">
                                      <p:cBhvr>
                                        <p:cTn id="12" dur="500"/>
                                        <p:tgtEl>
                                          <p:spTgt spid="368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animEffect transition="in" filter="fade">
                                      <p:cBhvr>
                                        <p:cTn id="17" dur="500"/>
                                        <p:tgtEl>
                                          <p:spTgt spid="3686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6867">
                                            <p:txEl>
                                              <p:pRg st="6" end="6"/>
                                            </p:txEl>
                                          </p:spTgt>
                                        </p:tgtEl>
                                        <p:attrNameLst>
                                          <p:attrName>style.visibility</p:attrName>
                                        </p:attrNameLst>
                                      </p:cBhvr>
                                      <p:to>
                                        <p:strVal val="visible"/>
                                      </p:to>
                                    </p:set>
                                    <p:animEffect transition="in" filter="fade">
                                      <p:cBhvr>
                                        <p:cTn id="20" dur="500"/>
                                        <p:tgtEl>
                                          <p:spTgt spid="3686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animEffect transition="in" filter="fade">
                                      <p:cBhvr>
                                        <p:cTn id="23" dur="500"/>
                                        <p:tgtEl>
                                          <p:spTgt spid="36867">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867">
                                            <p:txEl>
                                              <p:pRg st="8" end="8"/>
                                            </p:txEl>
                                          </p:spTgt>
                                        </p:tgtEl>
                                        <p:attrNameLst>
                                          <p:attrName>style.visibility</p:attrName>
                                        </p:attrNameLst>
                                      </p:cBhvr>
                                      <p:to>
                                        <p:strVal val="visible"/>
                                      </p:to>
                                    </p:set>
                                    <p:animEffect transition="in" filter="fade">
                                      <p:cBhvr>
                                        <p:cTn id="28"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a:cs typeface="ＭＳ Ｐゴシック"/>
              </a:rPr>
              <a:t>Panopoly of visualizations</a:t>
            </a:r>
          </a:p>
        </p:txBody>
      </p:sp>
      <p:pic>
        <p:nvPicPr>
          <p:cNvPr id="34819" name="Picture 2"/>
          <p:cNvPicPr>
            <a:picLocks noChangeAspect="1" noChangeArrowheads="1"/>
          </p:cNvPicPr>
          <p:nvPr/>
        </p:nvPicPr>
        <p:blipFill>
          <a:blip r:embed="rId3"/>
          <a:srcRect/>
          <a:stretch>
            <a:fillRect/>
          </a:stretch>
        </p:blipFill>
        <p:spPr bwMode="auto">
          <a:xfrm>
            <a:off x="0" y="0"/>
            <a:ext cx="2286000" cy="1143000"/>
          </a:xfrm>
          <a:prstGeom prst="rect">
            <a:avLst/>
          </a:prstGeom>
          <a:noFill/>
          <a:ln w="9525">
            <a:noFill/>
            <a:miter lim="800000"/>
            <a:headEnd/>
            <a:tailEnd/>
          </a:ln>
        </p:spPr>
      </p:pic>
      <p:pic>
        <p:nvPicPr>
          <p:cNvPr id="34820" name="Picture 3"/>
          <p:cNvPicPr>
            <a:picLocks noChangeAspect="1" noChangeArrowheads="1"/>
          </p:cNvPicPr>
          <p:nvPr/>
        </p:nvPicPr>
        <p:blipFill>
          <a:blip r:embed="rId4"/>
          <a:srcRect/>
          <a:stretch>
            <a:fillRect/>
          </a:stretch>
        </p:blipFill>
        <p:spPr bwMode="auto">
          <a:xfrm>
            <a:off x="2286000" y="0"/>
            <a:ext cx="2286000" cy="1143000"/>
          </a:xfrm>
          <a:prstGeom prst="rect">
            <a:avLst/>
          </a:prstGeom>
          <a:noFill/>
          <a:ln w="9525">
            <a:noFill/>
            <a:miter lim="800000"/>
            <a:headEnd/>
            <a:tailEnd/>
          </a:ln>
        </p:spPr>
      </p:pic>
      <p:pic>
        <p:nvPicPr>
          <p:cNvPr id="34821" name="Picture 5"/>
          <p:cNvPicPr>
            <a:picLocks noChangeAspect="1" noChangeArrowheads="1"/>
          </p:cNvPicPr>
          <p:nvPr/>
        </p:nvPicPr>
        <p:blipFill>
          <a:blip r:embed="rId5"/>
          <a:srcRect/>
          <a:stretch>
            <a:fillRect/>
          </a:stretch>
        </p:blipFill>
        <p:spPr bwMode="auto">
          <a:xfrm>
            <a:off x="6858000" y="0"/>
            <a:ext cx="2286000" cy="1143000"/>
          </a:xfrm>
          <a:prstGeom prst="rect">
            <a:avLst/>
          </a:prstGeom>
          <a:noFill/>
          <a:ln w="9525">
            <a:noFill/>
            <a:miter lim="800000"/>
            <a:headEnd/>
            <a:tailEnd/>
          </a:ln>
        </p:spPr>
      </p:pic>
      <p:pic>
        <p:nvPicPr>
          <p:cNvPr id="34822" name="Picture 6"/>
          <p:cNvPicPr>
            <a:picLocks noChangeAspect="1" noChangeArrowheads="1"/>
          </p:cNvPicPr>
          <p:nvPr/>
        </p:nvPicPr>
        <p:blipFill>
          <a:blip r:embed="rId6"/>
          <a:srcRect/>
          <a:stretch>
            <a:fillRect/>
          </a:stretch>
        </p:blipFill>
        <p:spPr bwMode="auto">
          <a:xfrm>
            <a:off x="4572000" y="0"/>
            <a:ext cx="2286000" cy="1143000"/>
          </a:xfrm>
          <a:prstGeom prst="rect">
            <a:avLst/>
          </a:prstGeom>
          <a:noFill/>
          <a:ln w="9525">
            <a:noFill/>
            <a:miter lim="800000"/>
            <a:headEnd/>
            <a:tailEnd/>
          </a:ln>
        </p:spPr>
      </p:pic>
      <p:pic>
        <p:nvPicPr>
          <p:cNvPr id="34823" name="Picture 7"/>
          <p:cNvPicPr>
            <a:picLocks noGrp="1" noChangeAspect="1" noChangeArrowheads="1"/>
          </p:cNvPicPr>
          <p:nvPr>
            <p:ph idx="1"/>
          </p:nvPr>
        </p:nvPicPr>
        <p:blipFill>
          <a:blip r:embed="rId7"/>
          <a:srcRect/>
          <a:stretch>
            <a:fillRect/>
          </a:stretch>
        </p:blipFill>
        <p:spPr>
          <a:xfrm>
            <a:off x="0" y="1143000"/>
            <a:ext cx="2286000" cy="1143000"/>
          </a:xfrm>
        </p:spPr>
      </p:pic>
      <p:pic>
        <p:nvPicPr>
          <p:cNvPr id="34824" name="Picture 9"/>
          <p:cNvPicPr>
            <a:picLocks noChangeAspect="1" noChangeArrowheads="1"/>
          </p:cNvPicPr>
          <p:nvPr/>
        </p:nvPicPr>
        <p:blipFill>
          <a:blip r:embed="rId8"/>
          <a:srcRect/>
          <a:stretch>
            <a:fillRect/>
          </a:stretch>
        </p:blipFill>
        <p:spPr bwMode="auto">
          <a:xfrm>
            <a:off x="4572000" y="1143000"/>
            <a:ext cx="2286000" cy="1143000"/>
          </a:xfrm>
          <a:prstGeom prst="rect">
            <a:avLst/>
          </a:prstGeom>
          <a:noFill/>
          <a:ln w="9525">
            <a:noFill/>
            <a:miter lim="800000"/>
            <a:headEnd/>
            <a:tailEnd/>
          </a:ln>
        </p:spPr>
      </p:pic>
      <p:pic>
        <p:nvPicPr>
          <p:cNvPr id="34825" name="Picture 10"/>
          <p:cNvPicPr>
            <a:picLocks noChangeAspect="1" noChangeArrowheads="1"/>
          </p:cNvPicPr>
          <p:nvPr/>
        </p:nvPicPr>
        <p:blipFill>
          <a:blip r:embed="rId9"/>
          <a:srcRect/>
          <a:stretch>
            <a:fillRect/>
          </a:stretch>
        </p:blipFill>
        <p:spPr bwMode="auto">
          <a:xfrm>
            <a:off x="6858000" y="1143000"/>
            <a:ext cx="2286000" cy="1143000"/>
          </a:xfrm>
          <a:prstGeom prst="rect">
            <a:avLst/>
          </a:prstGeom>
          <a:noFill/>
          <a:ln w="9525">
            <a:noFill/>
            <a:miter lim="800000"/>
            <a:headEnd/>
            <a:tailEnd/>
          </a:ln>
        </p:spPr>
      </p:pic>
      <p:pic>
        <p:nvPicPr>
          <p:cNvPr id="34826" name="Picture 11"/>
          <p:cNvPicPr>
            <a:picLocks noChangeAspect="1" noChangeArrowheads="1"/>
          </p:cNvPicPr>
          <p:nvPr/>
        </p:nvPicPr>
        <p:blipFill>
          <a:blip r:embed="rId10"/>
          <a:srcRect/>
          <a:stretch>
            <a:fillRect/>
          </a:stretch>
        </p:blipFill>
        <p:spPr bwMode="auto">
          <a:xfrm>
            <a:off x="6858000" y="3429000"/>
            <a:ext cx="2286000" cy="1143000"/>
          </a:xfrm>
          <a:prstGeom prst="rect">
            <a:avLst/>
          </a:prstGeom>
          <a:noFill/>
          <a:ln w="9525">
            <a:noFill/>
            <a:miter lim="800000"/>
            <a:headEnd/>
            <a:tailEnd/>
          </a:ln>
        </p:spPr>
      </p:pic>
      <p:pic>
        <p:nvPicPr>
          <p:cNvPr id="34827" name="Picture 12"/>
          <p:cNvPicPr>
            <a:picLocks noChangeAspect="1" noChangeArrowheads="1"/>
          </p:cNvPicPr>
          <p:nvPr/>
        </p:nvPicPr>
        <p:blipFill>
          <a:blip r:embed="rId11"/>
          <a:srcRect/>
          <a:stretch>
            <a:fillRect/>
          </a:stretch>
        </p:blipFill>
        <p:spPr bwMode="auto">
          <a:xfrm>
            <a:off x="2286000" y="2297113"/>
            <a:ext cx="2286000" cy="1143000"/>
          </a:xfrm>
          <a:prstGeom prst="rect">
            <a:avLst/>
          </a:prstGeom>
          <a:noFill/>
          <a:ln w="9525">
            <a:noFill/>
            <a:miter lim="800000"/>
            <a:headEnd/>
            <a:tailEnd/>
          </a:ln>
        </p:spPr>
      </p:pic>
      <p:pic>
        <p:nvPicPr>
          <p:cNvPr id="34828" name="Picture 13"/>
          <p:cNvPicPr>
            <a:picLocks noChangeAspect="1" noChangeArrowheads="1"/>
          </p:cNvPicPr>
          <p:nvPr/>
        </p:nvPicPr>
        <p:blipFill>
          <a:blip r:embed="rId12"/>
          <a:srcRect/>
          <a:stretch>
            <a:fillRect/>
          </a:stretch>
        </p:blipFill>
        <p:spPr bwMode="auto">
          <a:xfrm>
            <a:off x="0" y="2286000"/>
            <a:ext cx="2286000" cy="1143000"/>
          </a:xfrm>
          <a:prstGeom prst="rect">
            <a:avLst/>
          </a:prstGeom>
          <a:noFill/>
          <a:ln w="9525">
            <a:noFill/>
            <a:miter lim="800000"/>
            <a:headEnd/>
            <a:tailEnd/>
          </a:ln>
        </p:spPr>
      </p:pic>
      <p:pic>
        <p:nvPicPr>
          <p:cNvPr id="34829" name="Picture 14"/>
          <p:cNvPicPr>
            <a:picLocks noChangeAspect="1" noChangeArrowheads="1"/>
          </p:cNvPicPr>
          <p:nvPr/>
        </p:nvPicPr>
        <p:blipFill>
          <a:blip r:embed="rId13"/>
          <a:srcRect/>
          <a:stretch>
            <a:fillRect/>
          </a:stretch>
        </p:blipFill>
        <p:spPr bwMode="auto">
          <a:xfrm>
            <a:off x="2286000" y="3429000"/>
            <a:ext cx="2286000" cy="1143000"/>
          </a:xfrm>
          <a:prstGeom prst="rect">
            <a:avLst/>
          </a:prstGeom>
          <a:noFill/>
          <a:ln w="9525">
            <a:noFill/>
            <a:miter lim="800000"/>
            <a:headEnd/>
            <a:tailEnd/>
          </a:ln>
        </p:spPr>
      </p:pic>
      <p:pic>
        <p:nvPicPr>
          <p:cNvPr id="34830" name="Picture 15"/>
          <p:cNvPicPr>
            <a:picLocks noChangeAspect="1" noChangeArrowheads="1"/>
          </p:cNvPicPr>
          <p:nvPr/>
        </p:nvPicPr>
        <p:blipFill>
          <a:blip r:embed="rId14"/>
          <a:srcRect/>
          <a:stretch>
            <a:fillRect/>
          </a:stretch>
        </p:blipFill>
        <p:spPr bwMode="auto">
          <a:xfrm>
            <a:off x="4572000" y="2286000"/>
            <a:ext cx="2286000" cy="1143000"/>
          </a:xfrm>
          <a:prstGeom prst="rect">
            <a:avLst/>
          </a:prstGeom>
          <a:noFill/>
          <a:ln w="9525">
            <a:noFill/>
            <a:miter lim="800000"/>
            <a:headEnd/>
            <a:tailEnd/>
          </a:ln>
        </p:spPr>
      </p:pic>
      <p:pic>
        <p:nvPicPr>
          <p:cNvPr id="34831" name="Picture 16"/>
          <p:cNvPicPr>
            <a:picLocks noChangeAspect="1" noChangeArrowheads="1"/>
          </p:cNvPicPr>
          <p:nvPr/>
        </p:nvPicPr>
        <p:blipFill>
          <a:blip r:embed="rId15"/>
          <a:srcRect/>
          <a:stretch>
            <a:fillRect/>
          </a:stretch>
        </p:blipFill>
        <p:spPr bwMode="auto">
          <a:xfrm>
            <a:off x="6858000" y="5715000"/>
            <a:ext cx="2286000" cy="1143000"/>
          </a:xfrm>
          <a:prstGeom prst="rect">
            <a:avLst/>
          </a:prstGeom>
          <a:noFill/>
          <a:ln w="9525">
            <a:noFill/>
            <a:miter lim="800000"/>
            <a:headEnd/>
            <a:tailEnd/>
          </a:ln>
        </p:spPr>
      </p:pic>
      <p:pic>
        <p:nvPicPr>
          <p:cNvPr id="34832" name="Picture 17"/>
          <p:cNvPicPr>
            <a:picLocks noChangeAspect="1" noChangeArrowheads="1"/>
          </p:cNvPicPr>
          <p:nvPr/>
        </p:nvPicPr>
        <p:blipFill>
          <a:blip r:embed="rId16"/>
          <a:srcRect/>
          <a:stretch>
            <a:fillRect/>
          </a:stretch>
        </p:blipFill>
        <p:spPr bwMode="auto">
          <a:xfrm>
            <a:off x="4572000" y="3429000"/>
            <a:ext cx="2286000" cy="1143000"/>
          </a:xfrm>
          <a:prstGeom prst="rect">
            <a:avLst/>
          </a:prstGeom>
          <a:noFill/>
          <a:ln w="9525">
            <a:noFill/>
            <a:miter lim="800000"/>
            <a:headEnd/>
            <a:tailEnd/>
          </a:ln>
        </p:spPr>
      </p:pic>
      <p:pic>
        <p:nvPicPr>
          <p:cNvPr id="34833" name="Picture 18"/>
          <p:cNvPicPr>
            <a:picLocks noChangeAspect="1" noChangeArrowheads="1"/>
          </p:cNvPicPr>
          <p:nvPr/>
        </p:nvPicPr>
        <p:blipFill>
          <a:blip r:embed="rId17"/>
          <a:srcRect/>
          <a:stretch>
            <a:fillRect/>
          </a:stretch>
        </p:blipFill>
        <p:spPr bwMode="auto">
          <a:xfrm>
            <a:off x="0" y="3429000"/>
            <a:ext cx="2286000" cy="1143000"/>
          </a:xfrm>
          <a:prstGeom prst="rect">
            <a:avLst/>
          </a:prstGeom>
          <a:noFill/>
          <a:ln w="9525">
            <a:noFill/>
            <a:miter lim="800000"/>
            <a:headEnd/>
            <a:tailEnd/>
          </a:ln>
        </p:spPr>
      </p:pic>
      <p:pic>
        <p:nvPicPr>
          <p:cNvPr id="34834" name="Picture 19"/>
          <p:cNvPicPr>
            <a:picLocks noChangeAspect="1" noChangeArrowheads="1"/>
          </p:cNvPicPr>
          <p:nvPr/>
        </p:nvPicPr>
        <p:blipFill>
          <a:blip r:embed="rId18"/>
          <a:srcRect/>
          <a:stretch>
            <a:fillRect/>
          </a:stretch>
        </p:blipFill>
        <p:spPr bwMode="auto">
          <a:xfrm>
            <a:off x="0" y="4572000"/>
            <a:ext cx="2286000" cy="1143000"/>
          </a:xfrm>
          <a:prstGeom prst="rect">
            <a:avLst/>
          </a:prstGeom>
          <a:noFill/>
          <a:ln w="9525">
            <a:noFill/>
            <a:miter lim="800000"/>
            <a:headEnd/>
            <a:tailEnd/>
          </a:ln>
        </p:spPr>
      </p:pic>
      <p:pic>
        <p:nvPicPr>
          <p:cNvPr id="34835" name="Picture 20"/>
          <p:cNvPicPr>
            <a:picLocks noChangeAspect="1" noChangeArrowheads="1"/>
          </p:cNvPicPr>
          <p:nvPr/>
        </p:nvPicPr>
        <p:blipFill>
          <a:blip r:embed="rId19"/>
          <a:srcRect/>
          <a:stretch>
            <a:fillRect/>
          </a:stretch>
        </p:blipFill>
        <p:spPr bwMode="auto">
          <a:xfrm>
            <a:off x="4572000" y="4572000"/>
            <a:ext cx="2286000" cy="1143000"/>
          </a:xfrm>
          <a:prstGeom prst="rect">
            <a:avLst/>
          </a:prstGeom>
          <a:noFill/>
          <a:ln w="9525">
            <a:noFill/>
            <a:miter lim="800000"/>
            <a:headEnd/>
            <a:tailEnd/>
          </a:ln>
        </p:spPr>
      </p:pic>
      <p:pic>
        <p:nvPicPr>
          <p:cNvPr id="34836" name="Picture 21"/>
          <p:cNvPicPr>
            <a:picLocks noChangeAspect="1" noChangeArrowheads="1"/>
          </p:cNvPicPr>
          <p:nvPr/>
        </p:nvPicPr>
        <p:blipFill>
          <a:blip r:embed="rId20"/>
          <a:srcRect/>
          <a:stretch>
            <a:fillRect/>
          </a:stretch>
        </p:blipFill>
        <p:spPr bwMode="auto">
          <a:xfrm>
            <a:off x="2286000" y="4572000"/>
            <a:ext cx="2286000" cy="1143000"/>
          </a:xfrm>
          <a:prstGeom prst="rect">
            <a:avLst/>
          </a:prstGeom>
          <a:noFill/>
          <a:ln w="9525">
            <a:noFill/>
            <a:miter lim="800000"/>
            <a:headEnd/>
            <a:tailEnd/>
          </a:ln>
        </p:spPr>
      </p:pic>
      <p:pic>
        <p:nvPicPr>
          <p:cNvPr id="34837" name="Picture 23"/>
          <p:cNvPicPr>
            <a:picLocks noChangeAspect="1" noChangeArrowheads="1"/>
          </p:cNvPicPr>
          <p:nvPr/>
        </p:nvPicPr>
        <p:blipFill>
          <a:blip r:embed="rId21"/>
          <a:srcRect/>
          <a:stretch>
            <a:fillRect/>
          </a:stretch>
        </p:blipFill>
        <p:spPr bwMode="auto">
          <a:xfrm>
            <a:off x="6858000" y="2286000"/>
            <a:ext cx="2286000" cy="1143000"/>
          </a:xfrm>
          <a:prstGeom prst="rect">
            <a:avLst/>
          </a:prstGeom>
          <a:noFill/>
          <a:ln w="9525">
            <a:noFill/>
            <a:miter lim="800000"/>
            <a:headEnd/>
            <a:tailEnd/>
          </a:ln>
        </p:spPr>
      </p:pic>
      <p:pic>
        <p:nvPicPr>
          <p:cNvPr id="34838" name="Picture 24"/>
          <p:cNvPicPr>
            <a:picLocks noChangeAspect="1" noChangeArrowheads="1"/>
          </p:cNvPicPr>
          <p:nvPr/>
        </p:nvPicPr>
        <p:blipFill>
          <a:blip r:embed="rId22"/>
          <a:srcRect/>
          <a:stretch>
            <a:fillRect/>
          </a:stretch>
        </p:blipFill>
        <p:spPr bwMode="auto">
          <a:xfrm>
            <a:off x="6858000" y="4572000"/>
            <a:ext cx="2286000" cy="1143000"/>
          </a:xfrm>
          <a:prstGeom prst="rect">
            <a:avLst/>
          </a:prstGeom>
          <a:noFill/>
          <a:ln w="9525">
            <a:noFill/>
            <a:miter lim="800000"/>
            <a:headEnd/>
            <a:tailEnd/>
          </a:ln>
        </p:spPr>
      </p:pic>
      <p:pic>
        <p:nvPicPr>
          <p:cNvPr id="34839" name="Picture 25"/>
          <p:cNvPicPr>
            <a:picLocks noChangeAspect="1" noChangeArrowheads="1"/>
          </p:cNvPicPr>
          <p:nvPr/>
        </p:nvPicPr>
        <p:blipFill>
          <a:blip r:embed="rId23"/>
          <a:srcRect/>
          <a:stretch>
            <a:fillRect/>
          </a:stretch>
        </p:blipFill>
        <p:spPr bwMode="auto">
          <a:xfrm>
            <a:off x="4572000" y="5715000"/>
            <a:ext cx="2286000" cy="1143000"/>
          </a:xfrm>
          <a:prstGeom prst="rect">
            <a:avLst/>
          </a:prstGeom>
          <a:noFill/>
          <a:ln w="9525">
            <a:noFill/>
            <a:miter lim="800000"/>
            <a:headEnd/>
            <a:tailEnd/>
          </a:ln>
        </p:spPr>
      </p:pic>
      <p:pic>
        <p:nvPicPr>
          <p:cNvPr id="34840" name="Picture 26"/>
          <p:cNvPicPr>
            <a:picLocks noChangeAspect="1" noChangeArrowheads="1"/>
          </p:cNvPicPr>
          <p:nvPr/>
        </p:nvPicPr>
        <p:blipFill>
          <a:blip r:embed="rId24"/>
          <a:srcRect/>
          <a:stretch>
            <a:fillRect/>
          </a:stretch>
        </p:blipFill>
        <p:spPr bwMode="auto">
          <a:xfrm>
            <a:off x="0" y="5715000"/>
            <a:ext cx="2286000" cy="1143000"/>
          </a:xfrm>
          <a:prstGeom prst="rect">
            <a:avLst/>
          </a:prstGeom>
          <a:noFill/>
          <a:ln w="9525">
            <a:noFill/>
            <a:miter lim="800000"/>
            <a:headEnd/>
            <a:tailEnd/>
          </a:ln>
        </p:spPr>
      </p:pic>
      <p:pic>
        <p:nvPicPr>
          <p:cNvPr id="34841" name="Picture 28"/>
          <p:cNvPicPr>
            <a:picLocks noChangeAspect="1" noChangeArrowheads="1"/>
          </p:cNvPicPr>
          <p:nvPr/>
        </p:nvPicPr>
        <p:blipFill>
          <a:blip r:embed="rId25"/>
          <a:srcRect/>
          <a:stretch>
            <a:fillRect/>
          </a:stretch>
        </p:blipFill>
        <p:spPr bwMode="auto">
          <a:xfrm>
            <a:off x="2286000" y="5715000"/>
            <a:ext cx="2286000" cy="1143000"/>
          </a:xfrm>
          <a:prstGeom prst="rect">
            <a:avLst/>
          </a:prstGeom>
          <a:noFill/>
          <a:ln w="9525">
            <a:noFill/>
            <a:miter lim="800000"/>
            <a:headEnd/>
            <a:tailEnd/>
          </a:ln>
        </p:spPr>
      </p:pic>
      <p:pic>
        <p:nvPicPr>
          <p:cNvPr id="34842" name="Picture 29"/>
          <p:cNvPicPr>
            <a:picLocks noChangeAspect="1" noChangeArrowheads="1"/>
          </p:cNvPicPr>
          <p:nvPr/>
        </p:nvPicPr>
        <p:blipFill>
          <a:blip r:embed="rId26"/>
          <a:srcRect l="-1666" t="38972" r="53333" b="35341"/>
          <a:stretch>
            <a:fillRect/>
          </a:stretch>
        </p:blipFill>
        <p:spPr bwMode="auto">
          <a:xfrm>
            <a:off x="2286000" y="1143000"/>
            <a:ext cx="2286000" cy="1152525"/>
          </a:xfrm>
          <a:prstGeom prst="rect">
            <a:avLst/>
          </a:prstGeom>
          <a:solidFill>
            <a:schemeClr val="tx1"/>
          </a:solid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HIT Completion Rates</a:t>
            </a:r>
          </a:p>
        </p:txBody>
      </p:sp>
      <p:sp>
        <p:nvSpPr>
          <p:cNvPr id="37891" name="Content Placeholder 2"/>
          <p:cNvSpPr>
            <a:spLocks noGrp="1"/>
          </p:cNvSpPr>
          <p:nvPr>
            <p:ph idx="1"/>
          </p:nvPr>
        </p:nvSpPr>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lgn="r">
              <a:spcBef>
                <a:spcPts val="0"/>
              </a:spcBef>
              <a:buNone/>
            </a:pPr>
            <a:r>
              <a:rPr lang="en-US" sz="2800" dirty="0" smtClean="0">
                <a:solidFill>
                  <a:srgbClr val="FF9933"/>
                </a:solidFill>
              </a:rPr>
              <a:t>Orange </a:t>
            </a:r>
            <a:r>
              <a:rPr lang="en-US" sz="2800" dirty="0" smtClean="0">
                <a:solidFill>
                  <a:srgbClr val="FF9933"/>
                </a:solidFill>
                <a:sym typeface="Symbol"/>
              </a:rPr>
              <a:t></a:t>
            </a:r>
            <a:r>
              <a:rPr lang="en-US" sz="2800" dirty="0" smtClean="0">
                <a:solidFill>
                  <a:srgbClr val="FF9933"/>
                </a:solidFill>
              </a:rPr>
              <a:t> 4¢</a:t>
            </a:r>
            <a:r>
              <a:rPr lang="en-US" sz="2800" dirty="0" smtClean="0"/>
              <a:t>   </a:t>
            </a:r>
            <a:r>
              <a:rPr lang="en-US" sz="2800" dirty="0" smtClean="0">
                <a:solidFill>
                  <a:schemeClr val="accent2">
                    <a:lumMod val="90000"/>
                  </a:schemeClr>
                </a:solidFill>
              </a:rPr>
              <a:t>Blue = 2¢</a:t>
            </a:r>
          </a:p>
          <a:p>
            <a:pPr>
              <a:spcBef>
                <a:spcPts val="0"/>
              </a:spcBef>
              <a:buFont typeface="Wingdings" pitchFamily="2" charset="2"/>
              <a:buNone/>
            </a:pPr>
            <a:endParaRPr lang="en-US" sz="600" dirty="0" smtClean="0"/>
          </a:p>
          <a:p>
            <a:pPr>
              <a:spcBef>
                <a:spcPts val="0"/>
              </a:spcBef>
              <a:buFont typeface="Wingdings" pitchFamily="2" charset="2"/>
              <a:buNone/>
            </a:pPr>
            <a:r>
              <a:rPr lang="en-US" sz="3600" dirty="0" smtClean="0"/>
              <a:t>Raise reward </a:t>
            </a:r>
            <a:r>
              <a:rPr lang="en-US" sz="3600" dirty="0" smtClean="0">
                <a:sym typeface="Wingdings" pitchFamily="2" charset="2"/>
              </a:rPr>
              <a:t> faster results; </a:t>
            </a:r>
            <a:r>
              <a:rPr lang="en-US" sz="3600" dirty="0" smtClean="0">
                <a:sym typeface="Symbol"/>
              </a:rPr>
              <a:t></a:t>
            </a:r>
            <a:r>
              <a:rPr lang="en-US" sz="3600" dirty="0" smtClean="0">
                <a:sym typeface="Wingdings" pitchFamily="2" charset="2"/>
              </a:rPr>
              <a:t> quality</a:t>
            </a:r>
            <a:endParaRPr lang="en-US" sz="3600" dirty="0" smtClean="0"/>
          </a:p>
          <a:p>
            <a:pPr>
              <a:buFont typeface="Wingdings" pitchFamily="2" charset="2"/>
              <a:buNone/>
            </a:pPr>
            <a:endParaRPr lang="en-US" dirty="0" smtClean="0"/>
          </a:p>
        </p:txBody>
      </p:sp>
      <p:pic>
        <p:nvPicPr>
          <p:cNvPr id="37892" name="Picture 2"/>
          <p:cNvPicPr>
            <a:picLocks noChangeAspect="1" noChangeArrowheads="1"/>
          </p:cNvPicPr>
          <p:nvPr/>
        </p:nvPicPr>
        <p:blipFill>
          <a:blip r:embed="rId2"/>
          <a:srcRect/>
          <a:stretch>
            <a:fillRect/>
          </a:stretch>
        </p:blipFill>
        <p:spPr bwMode="auto">
          <a:xfrm>
            <a:off x="457200" y="1524000"/>
            <a:ext cx="8442325" cy="350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Crowdsourcing Reduces Costs</a:t>
            </a:r>
          </a:p>
        </p:txBody>
      </p:sp>
      <p:sp>
        <p:nvSpPr>
          <p:cNvPr id="3" name="Content Placeholder 2"/>
          <p:cNvSpPr>
            <a:spLocks noGrp="1"/>
          </p:cNvSpPr>
          <p:nvPr>
            <p:ph idx="1"/>
          </p:nvPr>
        </p:nvSpPr>
        <p:spPr/>
        <p:txBody>
          <a:bodyPr/>
          <a:lstStyle/>
          <a:p>
            <a:pPr>
              <a:spcBef>
                <a:spcPts val="200"/>
              </a:spcBef>
              <a:buNone/>
              <a:defRPr/>
            </a:pPr>
            <a:r>
              <a:rPr lang="en-US" sz="3600" b="1" dirty="0" smtClean="0"/>
              <a:t>6x</a:t>
            </a:r>
            <a:r>
              <a:rPr lang="en-US" sz="3600" dirty="0" smtClean="0"/>
              <a:t> cost savings (vs. $15/subject lab rate)</a:t>
            </a:r>
          </a:p>
          <a:p>
            <a:pPr>
              <a:spcBef>
                <a:spcPts val="200"/>
              </a:spcBef>
              <a:buNone/>
              <a:defRPr/>
            </a:pPr>
            <a:r>
              <a:rPr lang="en-US" sz="3600" b="1" dirty="0" smtClean="0"/>
              <a:t>9x</a:t>
            </a:r>
            <a:r>
              <a:rPr lang="en-US" sz="3600" dirty="0" smtClean="0"/>
              <a:t> savings possible (using $0.02 rewards)</a:t>
            </a:r>
          </a:p>
          <a:p>
            <a:pPr>
              <a:spcBef>
                <a:spcPts val="200"/>
              </a:spcBef>
              <a:buNone/>
              <a:defRPr/>
            </a:pPr>
            <a:r>
              <a:rPr lang="en-US" sz="3600" dirty="0" smtClean="0"/>
              <a:t>Study time drops </a:t>
            </a:r>
            <a:r>
              <a:rPr lang="en-US" sz="3600" b="1" dirty="0" smtClean="0"/>
              <a:t>from 2 weeks to 1-3 days</a:t>
            </a:r>
          </a:p>
          <a:p>
            <a:pPr>
              <a:spcBef>
                <a:spcPts val="200"/>
              </a:spcBef>
              <a:buNone/>
              <a:defRPr/>
            </a:pPr>
            <a:endParaRPr lang="en-US" sz="800" b="1" dirty="0" smtClean="0"/>
          </a:p>
          <a:p>
            <a:pPr>
              <a:spcBef>
                <a:spcPts val="200"/>
              </a:spcBef>
              <a:buFont typeface="Wingdings" pitchFamily="2" charset="2"/>
              <a:buNone/>
              <a:defRPr/>
            </a:pPr>
            <a:endParaRPr lang="en-US" sz="900" dirty="0" smtClean="0"/>
          </a:p>
          <a:p>
            <a:pPr>
              <a:spcBef>
                <a:spcPts val="200"/>
              </a:spcBef>
              <a:buFont typeface="Wingdings" pitchFamily="2" charset="2"/>
              <a:buNone/>
              <a:defRPr/>
            </a:pPr>
            <a:r>
              <a:rPr lang="en-US" sz="3600" b="1" dirty="0" smtClean="0">
                <a:sym typeface="Wingdings" pitchFamily="2" charset="2"/>
              </a:rPr>
              <a:t> </a:t>
            </a:r>
            <a:r>
              <a:rPr lang="en-US" sz="3600" b="1" dirty="0" err="1" smtClean="0">
                <a:sym typeface="Wingdings" pitchFamily="2" charset="2"/>
              </a:rPr>
              <a:t>Crowdsourcing</a:t>
            </a:r>
            <a:r>
              <a:rPr lang="en-US" sz="3600" b="1" dirty="0" smtClean="0">
                <a:sym typeface="Wingdings" pitchFamily="2" charset="2"/>
              </a:rPr>
              <a:t> provides up to an order of magnitude $$ and time savings</a:t>
            </a:r>
          </a:p>
          <a:p>
            <a:pPr>
              <a:spcBef>
                <a:spcPts val="200"/>
              </a:spcBef>
              <a:buFont typeface="Wingdings" pitchFamily="2" charset="2"/>
              <a:buNone/>
              <a:defRPr/>
            </a:pPr>
            <a:endParaRPr lang="en-US" sz="800" dirty="0" smtClean="0"/>
          </a:p>
          <a:p>
            <a:pPr marL="284163" indent="-284163">
              <a:spcBef>
                <a:spcPts val="200"/>
              </a:spcBef>
              <a:buFont typeface="Wingdings" pitchFamily="2" charset="2"/>
              <a:buNone/>
              <a:defRPr/>
            </a:pPr>
            <a:r>
              <a:rPr lang="en-US" sz="3600" b="1" dirty="0" smtClean="0">
                <a:sym typeface="Wingdings" pitchFamily="2" charset="2"/>
              </a:rPr>
              <a:t> </a:t>
            </a:r>
            <a:r>
              <a:rPr lang="en-US" sz="3600" dirty="0" smtClean="0"/>
              <a:t>With constant cost, it enables </a:t>
            </a:r>
            <a:r>
              <a:rPr lang="en-US" sz="3600" b="1" dirty="0" smtClean="0"/>
              <a:t>more studies, more variables, more subjects</a:t>
            </a:r>
            <a:endParaRPr lang="en-US" sz="3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pPr>
              <a:buNone/>
            </a:pPr>
            <a:r>
              <a:rPr lang="en-US" b="1" dirty="0" smtClean="0"/>
              <a:t>Multiple methods studies</a:t>
            </a:r>
            <a:r>
              <a:rPr lang="en-US" dirty="0" smtClean="0"/>
              <a:t>: how to best balance the laboratory with online </a:t>
            </a:r>
            <a:r>
              <a:rPr lang="en-US" dirty="0" err="1" smtClean="0"/>
              <a:t>crowdsourcing</a:t>
            </a:r>
            <a:r>
              <a:rPr lang="en-US" dirty="0" smtClean="0"/>
              <a:t>?</a:t>
            </a:r>
          </a:p>
          <a:p>
            <a:pPr>
              <a:buNone/>
            </a:pPr>
            <a:endParaRPr lang="en-US" sz="1600" dirty="0" smtClean="0"/>
          </a:p>
          <a:p>
            <a:pPr>
              <a:buNone/>
            </a:pPr>
            <a:r>
              <a:rPr lang="en-US" b="1" dirty="0" smtClean="0"/>
              <a:t>Better tools </a:t>
            </a:r>
            <a:r>
              <a:rPr lang="en-US" dirty="0" smtClean="0"/>
              <a:t>for </a:t>
            </a:r>
            <a:r>
              <a:rPr lang="en-US" dirty="0" err="1" smtClean="0"/>
              <a:t>crowdsourced</a:t>
            </a:r>
            <a:r>
              <a:rPr lang="en-US" dirty="0" smtClean="0"/>
              <a:t> experimentation. Facilitate experimental control and adaptation.</a:t>
            </a:r>
          </a:p>
          <a:p>
            <a:pPr>
              <a:buNone/>
            </a:pPr>
            <a:endParaRPr lang="en-US" sz="1600" dirty="0" smtClean="0"/>
          </a:p>
          <a:p>
            <a:pPr>
              <a:buNone/>
            </a:pPr>
            <a:r>
              <a:rPr lang="en-US" b="1" dirty="0" smtClean="0"/>
              <a:t>Community resources for evaluation</a:t>
            </a:r>
            <a:r>
              <a:rPr lang="en-US" dirty="0" smtClean="0"/>
              <a:t>: share “market” data, share experimental designs, facilitate replication and meta-analysis.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263650"/>
            <a:ext cx="8388350" cy="4756150"/>
          </a:xfrm>
        </p:spPr>
        <p:txBody>
          <a:bodyPr/>
          <a:lstStyle/>
          <a:p>
            <a:pPr marL="0" indent="0" algn="ctr">
              <a:spcBef>
                <a:spcPts val="0"/>
              </a:spcBef>
              <a:buNone/>
            </a:pPr>
            <a:endParaRPr lang="en-US" sz="4400" b="1" dirty="0" smtClean="0"/>
          </a:p>
          <a:p>
            <a:pPr marL="0" indent="0" algn="ctr">
              <a:spcBef>
                <a:spcPts val="0"/>
              </a:spcBef>
              <a:buNone/>
            </a:pPr>
            <a:r>
              <a:rPr lang="en-US" sz="4400" b="1" dirty="0" smtClean="0"/>
              <a:t>Extend </a:t>
            </a:r>
            <a:r>
              <a:rPr lang="en-US" sz="4400" b="1" dirty="0" err="1" smtClean="0"/>
              <a:t>crowdsourcing</a:t>
            </a:r>
            <a:r>
              <a:rPr lang="en-US" sz="4400" b="1" dirty="0" smtClean="0"/>
              <a:t> methods</a:t>
            </a:r>
            <a:r>
              <a:rPr lang="en-US" sz="4400" dirty="0" smtClean="0"/>
              <a:t> to an even greater diversity</a:t>
            </a:r>
          </a:p>
          <a:p>
            <a:pPr marL="0" indent="0" algn="ctr">
              <a:spcBef>
                <a:spcPts val="0"/>
              </a:spcBef>
              <a:buNone/>
            </a:pPr>
            <a:r>
              <a:rPr lang="en-US" sz="4400" dirty="0" smtClean="0"/>
              <a:t>of experimental designs.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1295400" y="0"/>
            <a:ext cx="6396037" cy="68804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295400" y="0"/>
            <a:ext cx="6361145"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272330" y="0"/>
            <a:ext cx="634767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 y="609601"/>
            <a:ext cx="10444063" cy="57911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0" y="609600"/>
            <a:ext cx="10363199" cy="573533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762000" y="0"/>
            <a:ext cx="7511884"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p:cNvPicPr>
            <a:picLocks noChangeAspect="1" noChangeArrowheads="1"/>
          </p:cNvPicPr>
          <p:nvPr/>
        </p:nvPicPr>
        <p:blipFill>
          <a:blip r:embed="rId3"/>
          <a:srcRect/>
          <a:stretch>
            <a:fillRect/>
          </a:stretch>
        </p:blipFill>
        <p:spPr bwMode="auto">
          <a:xfrm>
            <a:off x="0" y="0"/>
            <a:ext cx="9144000" cy="6865121"/>
          </a:xfrm>
          <a:prstGeom prst="rect">
            <a:avLst/>
          </a:prstGeom>
          <a:noFill/>
          <a:ln w="9525">
            <a:noFill/>
            <a:miter lim="800000"/>
            <a:headEnd/>
            <a:tailEnd/>
          </a:ln>
          <a:effectLst/>
        </p:spPr>
      </p:pic>
      <p:sp>
        <p:nvSpPr>
          <p:cNvPr id="5" name="TextBox 4"/>
          <p:cNvSpPr txBox="1"/>
          <p:nvPr/>
        </p:nvSpPr>
        <p:spPr>
          <a:xfrm>
            <a:off x="4309535" y="6396335"/>
            <a:ext cx="4834465" cy="461665"/>
          </a:xfrm>
          <a:prstGeom prst="rect">
            <a:avLst/>
          </a:prstGeom>
          <a:solidFill>
            <a:schemeClr val="accent4">
              <a:lumMod val="10000"/>
            </a:schemeClr>
          </a:solidFill>
        </p:spPr>
        <p:txBody>
          <a:bodyPr wrap="none" rtlCol="0">
            <a:spAutoFit/>
          </a:bodyPr>
          <a:lstStyle/>
          <a:p>
            <a:r>
              <a:rPr lang="en-US" sz="2400" b="0" dirty="0" smtClean="0"/>
              <a:t>hawaii.naist.jp/research/visual_e.html</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00050" y="533400"/>
            <a:ext cx="8439150" cy="1022350"/>
          </a:xfrm>
        </p:spPr>
        <p:txBody>
          <a:bodyPr/>
          <a:lstStyle/>
          <a:p>
            <a:pPr algn="l"/>
            <a:r>
              <a:rPr lang="en-US" sz="100" b="0" dirty="0" smtClean="0">
                <a:solidFill>
                  <a:schemeClr val="tx1"/>
                </a:solidFill>
              </a:rPr>
              <a:t/>
            </a:r>
            <a:br>
              <a:rPr lang="en-US" sz="100" b="0" dirty="0" smtClean="0">
                <a:solidFill>
                  <a:schemeClr val="tx1"/>
                </a:solidFill>
              </a:rPr>
            </a:br>
            <a:r>
              <a:rPr lang="en-US" sz="4000" dirty="0" err="1" smtClean="0">
                <a:solidFill>
                  <a:schemeClr val="tx1"/>
                </a:solidFill>
              </a:rPr>
              <a:t>Crowdsourcing</a:t>
            </a:r>
            <a:r>
              <a:rPr lang="en-US" sz="4000" dirty="0" smtClean="0">
                <a:solidFill>
                  <a:schemeClr val="tx1"/>
                </a:solidFill>
              </a:rPr>
              <a:t> Graphical Perception</a:t>
            </a:r>
            <a:r>
              <a:rPr lang="en-US" sz="4000" b="0" dirty="0" smtClean="0">
                <a:solidFill>
                  <a:schemeClr val="tx1"/>
                </a:solidFill>
              </a:rPr>
              <a:t> </a:t>
            </a:r>
            <a:r>
              <a:rPr lang="en-US" sz="2900" b="0" dirty="0" smtClean="0">
                <a:solidFill>
                  <a:schemeClr val="tx1"/>
                </a:solidFill>
              </a:rPr>
              <a:t>Using Mechanical Turk to Assess Visualization Design</a:t>
            </a:r>
            <a:endParaRPr lang="en-US" sz="2900" b="0" i="1" dirty="0" smtClean="0">
              <a:solidFill>
                <a:schemeClr val="tx1"/>
              </a:solidFill>
            </a:endParaRPr>
          </a:p>
        </p:txBody>
      </p:sp>
      <p:sp>
        <p:nvSpPr>
          <p:cNvPr id="6147" name="TextBox 2"/>
          <p:cNvSpPr txBox="1">
            <a:spLocks noChangeArrowheads="1"/>
          </p:cNvSpPr>
          <p:nvPr/>
        </p:nvSpPr>
        <p:spPr bwMode="auto">
          <a:xfrm>
            <a:off x="444500" y="5247382"/>
            <a:ext cx="7861300" cy="1077218"/>
          </a:xfrm>
          <a:prstGeom prst="rect">
            <a:avLst/>
          </a:prstGeom>
          <a:noFill/>
          <a:ln w="9525">
            <a:noFill/>
            <a:miter lim="800000"/>
            <a:headEnd/>
            <a:tailEnd/>
          </a:ln>
        </p:spPr>
        <p:txBody>
          <a:bodyPr wrap="square">
            <a:spAutoFit/>
          </a:bodyPr>
          <a:lstStyle/>
          <a:p>
            <a:r>
              <a:rPr lang="en-US" sz="3200" b="0" dirty="0"/>
              <a:t>Jeffrey </a:t>
            </a:r>
            <a:r>
              <a:rPr lang="en-US" sz="3200" b="0" dirty="0" err="1" smtClean="0"/>
              <a:t>Heer</a:t>
            </a:r>
            <a:r>
              <a:rPr lang="en-US" sz="3200" b="0" dirty="0" smtClean="0"/>
              <a:t> &amp; Michael </a:t>
            </a:r>
            <a:r>
              <a:rPr lang="en-US" sz="3200" b="0" dirty="0" err="1" smtClean="0"/>
              <a:t>Bostock</a:t>
            </a:r>
            <a:endParaRPr lang="en-US" sz="3200" b="0" dirty="0" smtClean="0"/>
          </a:p>
          <a:p>
            <a:r>
              <a:rPr lang="en-US" sz="3200" dirty="0" smtClean="0">
                <a:solidFill>
                  <a:srgbClr val="FF7C80"/>
                </a:solidFill>
              </a:rPr>
              <a:t>http://hci.stanford.edu/jheer</a:t>
            </a:r>
            <a:endParaRPr lang="en-US" sz="3200" dirty="0">
              <a:solidFill>
                <a:srgbClr val="FF7C80"/>
              </a:solidFill>
            </a:endParaRPr>
          </a:p>
        </p:txBody>
      </p:sp>
      <p:pic>
        <p:nvPicPr>
          <p:cNvPr id="6148" name="Picture 2"/>
          <p:cNvPicPr>
            <a:picLocks noChangeAspect="1" noChangeArrowheads="1"/>
          </p:cNvPicPr>
          <p:nvPr/>
        </p:nvPicPr>
        <p:blipFill>
          <a:blip r:embed="rId3"/>
          <a:srcRect/>
          <a:stretch>
            <a:fillRect/>
          </a:stretch>
        </p:blipFill>
        <p:spPr bwMode="auto">
          <a:xfrm>
            <a:off x="533400" y="1966124"/>
            <a:ext cx="6629400" cy="30440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p:cNvPicPr>
            <a:picLocks noChangeAspect="1" noChangeArrowheads="1"/>
          </p:cNvPicPr>
          <p:nvPr/>
        </p:nvPicPr>
        <p:blipFill>
          <a:blip r:embed="rId3"/>
          <a:srcRect/>
          <a:stretch>
            <a:fillRect/>
          </a:stretch>
        </p:blipFill>
        <p:spPr bwMode="auto">
          <a:xfrm>
            <a:off x="1" y="580030"/>
            <a:ext cx="9143999" cy="56683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3"/>
          <a:srcRect/>
          <a:stretch>
            <a:fillRect/>
          </a:stretch>
        </p:blipFill>
        <p:spPr bwMode="auto">
          <a:xfrm>
            <a:off x="0" y="76200"/>
            <a:ext cx="9144000" cy="22631399"/>
          </a:xfrm>
          <a:prstGeom prst="rect">
            <a:avLst/>
          </a:prstGeom>
          <a:noFill/>
          <a:ln w="9525">
            <a:noFill/>
            <a:miter lim="800000"/>
            <a:headEnd/>
            <a:tailEnd/>
          </a:ln>
          <a:effectLst/>
        </p:spPr>
      </p:pic>
      <p:sp>
        <p:nvSpPr>
          <p:cNvPr id="5" name="TextBox 4"/>
          <p:cNvSpPr txBox="1"/>
          <p:nvPr/>
        </p:nvSpPr>
        <p:spPr>
          <a:xfrm>
            <a:off x="6172200" y="1"/>
            <a:ext cx="2971800" cy="457200"/>
          </a:xfrm>
          <a:prstGeom prst="rect">
            <a:avLst/>
          </a:prstGeom>
          <a:solidFill>
            <a:schemeClr val="accent4">
              <a:lumMod val="10000"/>
            </a:schemeClr>
          </a:solidFill>
        </p:spPr>
        <p:txBody>
          <a:bodyPr wrap="square" rtlCol="0">
            <a:spAutoFit/>
          </a:bodyPr>
          <a:lstStyle/>
          <a:p>
            <a:pPr algn="r"/>
            <a:r>
              <a:rPr lang="en-US" sz="2400" dirty="0" smtClean="0"/>
              <a:t>Andy </a:t>
            </a:r>
            <a:r>
              <a:rPr lang="en-US" sz="2400" dirty="0" err="1" smtClean="0"/>
              <a:t>Baio</a:t>
            </a:r>
            <a:r>
              <a:rPr lang="en-US" sz="2400" dirty="0" smtClean="0"/>
              <a:t> - Waxy.org</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MTurk</a:t>
            </a:r>
            <a:r>
              <a:rPr lang="en-US" dirty="0" smtClean="0"/>
              <a:t> for Research</a:t>
            </a:r>
            <a:endParaRPr lang="en-US" dirty="0"/>
          </a:p>
        </p:txBody>
      </p:sp>
      <p:sp>
        <p:nvSpPr>
          <p:cNvPr id="3" name="Content Placeholder 2"/>
          <p:cNvSpPr>
            <a:spLocks noGrp="1"/>
          </p:cNvSpPr>
          <p:nvPr>
            <p:ph idx="1"/>
          </p:nvPr>
        </p:nvSpPr>
        <p:spPr>
          <a:xfrm>
            <a:off x="457200" y="1644650"/>
            <a:ext cx="8686800" cy="4756150"/>
          </a:xfrm>
        </p:spPr>
        <p:txBody>
          <a:bodyPr/>
          <a:lstStyle/>
          <a:p>
            <a:pPr>
              <a:spcBef>
                <a:spcPts val="400"/>
              </a:spcBef>
              <a:buNone/>
            </a:pPr>
            <a:r>
              <a:rPr lang="en-US" i="1" dirty="0" smtClean="0"/>
              <a:t>Machine Learning, Comp. Vision &amp; Info. Retrieval</a:t>
            </a:r>
          </a:p>
          <a:p>
            <a:pPr>
              <a:spcBef>
                <a:spcPts val="400"/>
              </a:spcBef>
              <a:buNone/>
            </a:pPr>
            <a:r>
              <a:rPr lang="en-US" dirty="0" smtClean="0"/>
              <a:t>User-Generated Metadata, Labeling Data</a:t>
            </a:r>
          </a:p>
          <a:p>
            <a:pPr>
              <a:spcBef>
                <a:spcPts val="400"/>
              </a:spcBef>
              <a:buNone/>
            </a:pPr>
            <a:endParaRPr lang="en-US" sz="2400" dirty="0" smtClean="0"/>
          </a:p>
          <a:p>
            <a:pPr>
              <a:spcBef>
                <a:spcPts val="400"/>
              </a:spcBef>
              <a:buNone/>
            </a:pPr>
            <a:r>
              <a:rPr lang="en-US" i="1" dirty="0" err="1" smtClean="0"/>
              <a:t>Kittur</a:t>
            </a:r>
            <a:r>
              <a:rPr lang="en-US" i="1" dirty="0" smtClean="0"/>
              <a:t>, Chi &amp; </a:t>
            </a:r>
            <a:r>
              <a:rPr lang="en-US" i="1" dirty="0" err="1" smtClean="0"/>
              <a:t>Suh</a:t>
            </a:r>
            <a:r>
              <a:rPr lang="en-US" i="1" dirty="0" smtClean="0"/>
              <a:t>: Wikipedia Article Quality</a:t>
            </a:r>
          </a:p>
          <a:p>
            <a:pPr>
              <a:spcBef>
                <a:spcPts val="400"/>
              </a:spcBef>
              <a:buNone/>
            </a:pPr>
            <a:r>
              <a:rPr lang="en-US" dirty="0" smtClean="0"/>
              <a:t>Use verifiable questions to reduce gaming</a:t>
            </a:r>
          </a:p>
          <a:p>
            <a:pPr>
              <a:spcBef>
                <a:spcPts val="400"/>
              </a:spcBef>
              <a:buNone/>
            </a:pPr>
            <a:r>
              <a:rPr lang="en-US" dirty="0" smtClean="0"/>
              <a:t>Make sincere responses as easy as insincere ones</a:t>
            </a:r>
          </a:p>
          <a:p>
            <a:pPr>
              <a:spcBef>
                <a:spcPts val="400"/>
              </a:spcBef>
              <a:buNone/>
            </a:pPr>
            <a:endParaRPr lang="en-US" sz="2400" dirty="0" smtClean="0"/>
          </a:p>
          <a:p>
            <a:pPr>
              <a:spcBef>
                <a:spcPts val="400"/>
              </a:spcBef>
              <a:buNone/>
            </a:pPr>
            <a:r>
              <a:rPr lang="en-US" i="1" dirty="0" smtClean="0"/>
              <a:t>Mason &amp; Watts: Financial Incentives</a:t>
            </a:r>
          </a:p>
          <a:p>
            <a:pPr>
              <a:spcBef>
                <a:spcPts val="400"/>
              </a:spcBef>
              <a:buNone/>
            </a:pPr>
            <a:r>
              <a:rPr lang="en-US" dirty="0" smtClean="0"/>
              <a:t>Higher reward </a:t>
            </a:r>
            <a:r>
              <a:rPr lang="en-US" dirty="0" smtClean="0">
                <a:sym typeface="Wingdings" pitchFamily="2" charset="2"/>
              </a:rPr>
              <a:t> </a:t>
            </a:r>
            <a:r>
              <a:rPr lang="en-US" dirty="0" smtClean="0"/>
              <a:t>faster completion, same quality</a:t>
            </a:r>
          </a:p>
          <a:p>
            <a:pPr>
              <a:spcBef>
                <a:spcPts val="400"/>
              </a:spcBef>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spc="200" dirty="0" smtClean="0">
                <a:solidFill>
                  <a:schemeClr val="tx1"/>
                </a:solidFill>
              </a:rPr>
              <a:t>an example</a:t>
            </a:r>
            <a:r>
              <a:rPr lang="en-US" b="0" dirty="0" smtClean="0">
                <a:solidFill>
                  <a:schemeClr val="tx1"/>
                </a:solidFill>
              </a:rPr>
              <a:t>:</a:t>
            </a:r>
            <a:br>
              <a:rPr lang="en-US" b="0" dirty="0" smtClean="0">
                <a:solidFill>
                  <a:schemeClr val="tx1"/>
                </a:solidFill>
              </a:rPr>
            </a:br>
            <a:r>
              <a:rPr lang="en-US" dirty="0" err="1" smtClean="0">
                <a:solidFill>
                  <a:schemeClr val="tx1"/>
                </a:solidFill>
              </a:rPr>
              <a:t>TimeNets</a:t>
            </a:r>
            <a:r>
              <a:rPr lang="en-US" b="0" dirty="0" smtClean="0">
                <a:solidFill>
                  <a:schemeClr val="tx1"/>
                </a:solidFill>
              </a:rPr>
              <a:t> for </a:t>
            </a:r>
            <a:r>
              <a:rPr lang="en-US" dirty="0" smtClean="0">
                <a:solidFill>
                  <a:schemeClr val="tx1"/>
                </a:solidFill>
              </a:rPr>
              <a:t>Genealogical Data</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lass Layers">
  <a:themeElements>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fontScheme name="1_Glass Layers">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1_Glass Layers 9">
        <a:dk1>
          <a:srgbClr val="006600"/>
        </a:dk1>
        <a:lt1>
          <a:srgbClr val="FFFFFF"/>
        </a:lt1>
        <a:dk2>
          <a:srgbClr val="275485"/>
        </a:dk2>
        <a:lt2>
          <a:srgbClr val="FFFFB7"/>
        </a:lt2>
        <a:accent1>
          <a:srgbClr val="99CC00"/>
        </a:accent1>
        <a:accent2>
          <a:srgbClr val="00CC00"/>
        </a:accent2>
        <a:accent3>
          <a:srgbClr val="ACB3C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0">
        <a:dk1>
          <a:srgbClr val="006600"/>
        </a:dk1>
        <a:lt1>
          <a:srgbClr val="FFFFFF"/>
        </a:lt1>
        <a:dk2>
          <a:srgbClr val="275485"/>
        </a:dk2>
        <a:lt2>
          <a:srgbClr val="FFFFB7"/>
        </a:lt2>
        <a:accent1>
          <a:srgbClr val="99CC00"/>
        </a:accent1>
        <a:accent2>
          <a:srgbClr val="C9E9FF"/>
        </a:accent2>
        <a:accent3>
          <a:srgbClr val="ACB3C2"/>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1">
        <a:dk1>
          <a:srgbClr val="006600"/>
        </a:dk1>
        <a:lt1>
          <a:srgbClr val="FFFFFF"/>
        </a:lt1>
        <a:dk2>
          <a:srgbClr val="008000"/>
        </a:dk2>
        <a:lt2>
          <a:srgbClr val="FFFFB7"/>
        </a:lt2>
        <a:accent1>
          <a:srgbClr val="99CC00"/>
        </a:accent1>
        <a:accent2>
          <a:srgbClr val="C9E9FF"/>
        </a:accent2>
        <a:accent3>
          <a:srgbClr val="AAC0AA"/>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2">
        <a:dk1>
          <a:srgbClr val="006600"/>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54815</TotalTime>
  <Words>1971</Words>
  <Application>Microsoft PowerPoint</Application>
  <PresentationFormat>On-screen Show (4:3)</PresentationFormat>
  <Paragraphs>325</Paragraphs>
  <Slides>50</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Neutra Text</vt:lpstr>
      <vt:lpstr>ＭＳ Ｐゴシック</vt:lpstr>
      <vt:lpstr>Calibri</vt:lpstr>
      <vt:lpstr>Wingdings</vt:lpstr>
      <vt:lpstr>Symbol</vt:lpstr>
      <vt:lpstr>굴림</vt:lpstr>
      <vt:lpstr>Neutra Text SC</vt:lpstr>
      <vt:lpstr>1_Glass Layers</vt:lpstr>
      <vt:lpstr>Custom Design</vt:lpstr>
      <vt:lpstr> Crowdsourcing Graphical Perception Using Mechanical Turk to Assess Visualization Design</vt:lpstr>
      <vt:lpstr>Slide 2</vt:lpstr>
      <vt:lpstr>Slide 3</vt:lpstr>
      <vt:lpstr>Panopoly of visualizations</vt:lpstr>
      <vt:lpstr>Slide 5</vt:lpstr>
      <vt:lpstr>Slide 6</vt:lpstr>
      <vt:lpstr>Slide 7</vt:lpstr>
      <vt:lpstr>Using MTurk for Research</vt:lpstr>
      <vt:lpstr>an example: TimeNets for Genealogical Data</vt:lpstr>
      <vt:lpstr>Visualizing Genealogical Graphs</vt:lpstr>
      <vt:lpstr>Slide 11</vt:lpstr>
      <vt:lpstr>TimeNets = Time x Family Trees</vt:lpstr>
      <vt:lpstr>(Out-of-Wedlock Births)</vt:lpstr>
      <vt:lpstr>Elizabeth Taylor (Remarriage)</vt:lpstr>
      <vt:lpstr>Osama bin Laden (Polygamy)</vt:lpstr>
      <vt:lpstr>Family Tree</vt:lpstr>
      <vt:lpstr>TimeNets</vt:lpstr>
      <vt:lpstr>Family Tree</vt:lpstr>
      <vt:lpstr>Slide 19</vt:lpstr>
      <vt:lpstr>Slide 20</vt:lpstr>
      <vt:lpstr>Research Goals</vt:lpstr>
      <vt:lpstr>Experiment 1: Proportional Judgments of  Spatial Data Encodings</vt:lpstr>
      <vt:lpstr>Slide 23</vt:lpstr>
      <vt:lpstr>Cleveland &amp; McGill, 1984</vt:lpstr>
      <vt:lpstr>Experiment 1A: Proportions</vt:lpstr>
      <vt:lpstr>Slide 26</vt:lpstr>
      <vt:lpstr>Slide 27</vt:lpstr>
      <vt:lpstr>Experiment 2:  Gridline Alpha Contrast</vt:lpstr>
      <vt:lpstr>Slide 29</vt:lpstr>
      <vt:lpstr>Experiment 2 Tasks</vt:lpstr>
      <vt:lpstr>Experiment 2: Gridline Alpha</vt:lpstr>
      <vt:lpstr>Slide 32</vt:lpstr>
      <vt:lpstr>Inferred Display Configuration</vt:lpstr>
      <vt:lpstr>Experiment 3: Chart Size &amp; Gridline Spacing</vt:lpstr>
      <vt:lpstr>Mechanical Turk:  Performance and Cost</vt:lpstr>
      <vt:lpstr>Turkers Overlap Across Studies</vt:lpstr>
      <vt:lpstr>Samplers and Streakers</vt:lpstr>
      <vt:lpstr>Quality with Qualification</vt:lpstr>
      <vt:lpstr>Standard HITs Frustrate Timing</vt:lpstr>
      <vt:lpstr>HIT Completion Rates</vt:lpstr>
      <vt:lpstr>Crowdsourcing Reduces Costs</vt:lpstr>
      <vt:lpstr>Future Work</vt:lpstr>
      <vt:lpstr>Slide 43</vt:lpstr>
      <vt:lpstr>Slide 44</vt:lpstr>
      <vt:lpstr>Slide 45</vt:lpstr>
      <vt:lpstr>Slide 46</vt:lpstr>
      <vt:lpstr>Slide 47</vt:lpstr>
      <vt:lpstr>Slide 48</vt:lpstr>
      <vt:lpstr>Slide 49</vt:lpstr>
      <vt:lpstr> Crowdsourcing Graphical Perception Using Mechanical Turk to Assess Visualization Design</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Data Visualization</dc:title>
  <dc:creator>Jeffrey Heer</dc:creator>
  <cp:lastModifiedBy>Jeffrey Heer</cp:lastModifiedBy>
  <cp:revision>660</cp:revision>
  <dcterms:created xsi:type="dcterms:W3CDTF">2008-09-23T17:07:57Z</dcterms:created>
  <dcterms:modified xsi:type="dcterms:W3CDTF">2010-07-19T19:13:21Z</dcterms:modified>
</cp:coreProperties>
</file>