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1284" r:id="rId2"/>
    <p:sldId id="1285" r:id="rId3"/>
    <p:sldId id="1286" r:id="rId4"/>
    <p:sldId id="1287" r:id="rId5"/>
    <p:sldId id="1288" r:id="rId6"/>
    <p:sldId id="1289" r:id="rId7"/>
    <p:sldId id="1291" r:id="rId8"/>
    <p:sldId id="1290" r:id="rId9"/>
    <p:sldId id="1283" r:id="rId10"/>
  </p:sldIdLst>
  <p:sldSz cx="9144000" cy="6858000" type="screen4x3"/>
  <p:notesSz cx="9144000" cy="6858000"/>
  <p:defaultTextStyle>
    <a:defPPr>
      <a:defRPr lang="en-US"/>
    </a:defPPr>
    <a:lvl1pPr algn="l" defTabSz="457200" rtl="0" fontAlgn="base">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1pPr>
    <a:lvl2pPr marL="457200" algn="l" defTabSz="457200" rtl="0" fontAlgn="base">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2pPr>
    <a:lvl3pPr marL="914400" algn="l" defTabSz="457200" rtl="0" fontAlgn="base">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3pPr>
    <a:lvl4pPr marL="1371600" algn="l" defTabSz="457200" rtl="0" fontAlgn="base">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4pPr>
    <a:lvl5pPr marL="1828800" algn="l" defTabSz="457200" rtl="0" fontAlgn="base">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5pPr>
    <a:lvl6pPr marL="22860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6pPr>
    <a:lvl7pPr marL="27432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7pPr>
    <a:lvl8pPr marL="32004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8pPr>
    <a:lvl9pPr marL="36576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848384"/>
    <a:srgbClr val="353535"/>
    <a:srgbClr val="181818"/>
    <a:srgbClr val="AD0000"/>
    <a:srgbClr val="96060B"/>
    <a:srgbClr val="E2FDBE"/>
    <a:srgbClr val="FEFABE"/>
    <a:srgbClr val="FFFFFF"/>
    <a:srgbClr val="3025FF"/>
    <a:srgbClr val="51F7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snapVertSplitter="1">
    <p:restoredLeft sz="20766" autoAdjust="0"/>
    <p:restoredTop sz="90934" autoAdjust="0"/>
  </p:normalViewPr>
  <p:slideViewPr>
    <p:cSldViewPr snapToGrid="0">
      <p:cViewPr>
        <p:scale>
          <a:sx n="80" d="100"/>
          <a:sy n="80" d="100"/>
        </p:scale>
        <p:origin x="-1770" y="-906"/>
      </p:cViewPr>
      <p:guideLst>
        <p:guide orient="horz" pos="2160"/>
        <p:guide pos="2880"/>
      </p:guideLst>
    </p:cSldViewPr>
  </p:slideViewPr>
  <p:outlineViewPr>
    <p:cViewPr>
      <p:scale>
        <a:sx n="33" d="100"/>
        <a:sy n="33" d="100"/>
      </p:scale>
      <p:origin x="352" y="38776"/>
    </p:cViewPr>
  </p:outlineViewPr>
  <p:notesTextViewPr>
    <p:cViewPr>
      <p:scale>
        <a:sx n="100" d="100"/>
        <a:sy n="100" d="100"/>
      </p:scale>
      <p:origin x="12" y="384"/>
    </p:cViewPr>
  </p:notesTextViewPr>
  <p:sorterViewPr>
    <p:cViewPr>
      <p:scale>
        <a:sx n="150" d="100"/>
        <a:sy n="150" d="100"/>
      </p:scale>
      <p:origin x="0" y="0"/>
    </p:cViewPr>
  </p:sorterViewPr>
  <p:notesViewPr>
    <p:cSldViewPr snapToObjects="1">
      <p:cViewPr varScale="1">
        <p:scale>
          <a:sx n="125" d="100"/>
          <a:sy n="125" d="100"/>
        </p:scale>
        <p:origin x="-3960" y="-11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CB69C4B-EC5A-BA4C-B83C-9270746811F3}" type="datetimeFigureOut">
              <a:rPr lang="en-US" smtClean="0"/>
              <a:pPr/>
              <a:t>6/1/2010</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1BECE5B-4CC4-F446-93E7-1DC269D82A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38D36DFA-3B2C-F743-90CA-9BD1CAE78F1A}" type="datetime1">
              <a:rPr lang="en-US"/>
              <a:pPr>
                <a:defRPr/>
              </a:pPr>
              <a:t>6/1/2010</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617EB13C-F963-D44E-AB67-20FAD2F50C9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Collaboration</a:t>
            </a:r>
            <a:r>
              <a:rPr lang="en-US" baseline="0" dirty="0" smtClean="0"/>
              <a:t> between HCI and </a:t>
            </a:r>
            <a:r>
              <a:rPr lang="en-US" baseline="0" dirty="0" err="1" smtClean="0"/>
              <a:t>PrPl</a:t>
            </a:r>
            <a:r>
              <a:rPr lang="en-US" baseline="0" dirty="0" smtClean="0"/>
              <a:t>.</a:t>
            </a:r>
            <a:endParaRPr lang="en-US" dirty="0"/>
          </a:p>
        </p:txBody>
      </p:sp>
      <p:sp>
        <p:nvSpPr>
          <p:cNvPr id="4" name="Slide Number Placeholder 3"/>
          <p:cNvSpPr>
            <a:spLocks noGrp="1"/>
          </p:cNvSpPr>
          <p:nvPr>
            <p:ph type="sldNum" sz="quarter" idx="10"/>
          </p:nvPr>
        </p:nvSpPr>
        <p:spPr/>
        <p:txBody>
          <a:bodyPr/>
          <a:lstStyle/>
          <a:p>
            <a:pPr>
              <a:defRPr/>
            </a:pPr>
            <a:fld id="{617EB13C-F963-D44E-AB67-20FAD2F50C92}"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what your social landscape looks like according to current community detection approaches based on network partitioning – note that each person is grouped into a single, homogenous community.</a:t>
            </a:r>
            <a:endParaRPr lang="en-US" dirty="0"/>
          </a:p>
        </p:txBody>
      </p:sp>
      <p:sp>
        <p:nvSpPr>
          <p:cNvPr id="4" name="Slide Number Placeholder 3"/>
          <p:cNvSpPr>
            <a:spLocks noGrp="1"/>
          </p:cNvSpPr>
          <p:nvPr>
            <p:ph type="sldNum" sz="quarter" idx="10"/>
          </p:nvPr>
        </p:nvSpPr>
        <p:spPr/>
        <p:txBody>
          <a:bodyPr/>
          <a:lstStyle/>
          <a:p>
            <a:pPr>
              <a:defRPr/>
            </a:pPr>
            <a:fld id="{617EB13C-F963-D44E-AB67-20FAD2F50C92}"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 in reality our social</a:t>
            </a:r>
            <a:r>
              <a:rPr lang="en-US" baseline="0" dirty="0" smtClean="0"/>
              <a:t> relations are more like this.</a:t>
            </a:r>
          </a:p>
          <a:p>
            <a:pPr>
              <a:buFontTx/>
              <a:buChar char="-"/>
            </a:pPr>
            <a:r>
              <a:rPr lang="en-US" baseline="0" dirty="0" smtClean="0"/>
              <a:t>Communities overlap, often significantly. For example, work colleagues may also be hiking buddies, but communicate in very different contexts.</a:t>
            </a:r>
          </a:p>
          <a:p>
            <a:pPr>
              <a:buFontTx/>
              <a:buChar char="-"/>
            </a:pPr>
            <a:r>
              <a:rPr lang="en-US" baseline="0" dirty="0" smtClean="0"/>
              <a:t>People have varying tie strengths. For example, you might have a core groups of close friends within your wider friendship circle.</a:t>
            </a:r>
          </a:p>
          <a:p>
            <a:pPr>
              <a:buFontTx/>
              <a:buChar char="-"/>
            </a:pPr>
            <a:endParaRPr lang="en-US" baseline="0" dirty="0" smtClean="0"/>
          </a:p>
          <a:p>
            <a:pPr>
              <a:buFontTx/>
              <a:buNone/>
            </a:pPr>
            <a:r>
              <a:rPr lang="en-US" baseline="0" dirty="0" smtClean="0"/>
              <a:t>It is not feasible to ask people to communicate these relationships by hand, as people may have hundreds or even thousands of contacts.</a:t>
            </a:r>
            <a:endParaRPr lang="en-US" dirty="0"/>
          </a:p>
        </p:txBody>
      </p:sp>
      <p:sp>
        <p:nvSpPr>
          <p:cNvPr id="4" name="Slide Number Placeholder 3"/>
          <p:cNvSpPr>
            <a:spLocks noGrp="1"/>
          </p:cNvSpPr>
          <p:nvPr>
            <p:ph type="sldNum" sz="quarter" idx="10"/>
          </p:nvPr>
        </p:nvSpPr>
        <p:spPr/>
        <p:txBody>
          <a:bodyPr/>
          <a:lstStyle/>
          <a:p>
            <a:pPr>
              <a:defRPr/>
            </a:pPr>
            <a:fld id="{617EB13C-F963-D44E-AB67-20FAD2F50C92}"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 in reality our social</a:t>
            </a:r>
            <a:r>
              <a:rPr lang="en-US" baseline="0" dirty="0" smtClean="0"/>
              <a:t> relations are more like this.</a:t>
            </a:r>
          </a:p>
          <a:p>
            <a:pPr>
              <a:buFontTx/>
              <a:buChar char="-"/>
            </a:pPr>
            <a:r>
              <a:rPr lang="en-US" baseline="0" dirty="0" smtClean="0"/>
              <a:t>Communities overlap, often significantly. For example, work colleagues may also be hiking buddies, but communicate in very different contexts.</a:t>
            </a:r>
          </a:p>
          <a:p>
            <a:pPr>
              <a:buFontTx/>
              <a:buChar char="-"/>
            </a:pPr>
            <a:r>
              <a:rPr lang="en-US" baseline="0" dirty="0" smtClean="0"/>
              <a:t>People have varying tie strengths. For example, you might have a core groups of close friends within your wider friendship circle.</a:t>
            </a:r>
          </a:p>
          <a:p>
            <a:pPr>
              <a:buFontTx/>
              <a:buNone/>
            </a:pPr>
            <a:endParaRPr lang="en-US" baseline="0" dirty="0" smtClean="0"/>
          </a:p>
          <a:p>
            <a:pPr>
              <a:buFontTx/>
              <a:buNone/>
            </a:pPr>
            <a:r>
              <a:rPr lang="en-US" baseline="0" dirty="0" smtClean="0"/>
              <a:t>We refer to these structures as “social topologies”.</a:t>
            </a:r>
          </a:p>
          <a:p>
            <a:pPr>
              <a:buFontTx/>
              <a:buNone/>
            </a:pPr>
            <a:r>
              <a:rPr lang="en-US" baseline="0" dirty="0" smtClean="0"/>
              <a:t>It is not feasible to ask people to specify topologies by hand, as people may have hundreds or even thousands of contacts.</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617EB13C-F963-D44E-AB67-20FAD2F50C92}"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we have created a new algorithm for inferring these social topologies from co-occurrence of individuals within social media. In particular, we have focused on mining topologies from e-mail, as it provides a rich source of social interaction data often involving a variety of social contexts. Moreover, e-mail requires some investment of effort on the part of the writer, thus providing a better cue of tie strength than a one time friend request.</a:t>
            </a:r>
          </a:p>
          <a:p>
            <a:endParaRPr lang="en-US" baseline="0" dirty="0" smtClean="0"/>
          </a:p>
          <a:p>
            <a:r>
              <a:rPr lang="en-US" baseline="0" dirty="0" smtClean="0"/>
              <a:t>I’d like to now give a sketch of how our algorithm works. We start by…</a:t>
            </a:r>
          </a:p>
          <a:p>
            <a:endParaRPr lang="en-US" baseline="0" dirty="0" smtClean="0"/>
          </a:p>
          <a:p>
            <a:r>
              <a:rPr lang="en-US" baseline="0" dirty="0" smtClean="0"/>
              <a:t>While we have initially focused on email data, I should note that in principle our approach is applicable to any data source involving social co-occurrence in which the frequency of interaction is a meaningful indicator of connection strength.</a:t>
            </a:r>
            <a:endParaRPr lang="en-US" dirty="0"/>
          </a:p>
        </p:txBody>
      </p:sp>
      <p:sp>
        <p:nvSpPr>
          <p:cNvPr id="4" name="Slide Number Placeholder 3"/>
          <p:cNvSpPr>
            <a:spLocks noGrp="1"/>
          </p:cNvSpPr>
          <p:nvPr>
            <p:ph type="sldNum" sz="quarter" idx="10"/>
          </p:nvPr>
        </p:nvSpPr>
        <p:spPr/>
        <p:txBody>
          <a:bodyPr/>
          <a:lstStyle/>
          <a:p>
            <a:pPr>
              <a:defRPr/>
            </a:pPr>
            <a:fld id="{617EB13C-F963-D44E-AB67-20FAD2F50C92}"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a:t>
            </a:r>
            <a:r>
              <a:rPr lang="en-US" baseline="0" dirty="0" smtClean="0"/>
              <a:t> enable users to view and refine their social topologies, we built a browser interface call </a:t>
            </a:r>
            <a:r>
              <a:rPr lang="en-US" baseline="0" dirty="0" err="1" smtClean="0"/>
              <a:t>SocialFlows</a:t>
            </a:r>
            <a:r>
              <a:rPr lang="en-US" baseline="0" dirty="0" smtClean="0"/>
              <a:t>. Using this interface, users can drill down from large communities into smaller groups, label and organize those groups, and also edit group memberships.</a:t>
            </a:r>
          </a:p>
          <a:p>
            <a:endParaRPr lang="en-US" baseline="0" dirty="0" smtClean="0"/>
          </a:p>
          <a:p>
            <a:r>
              <a:rPr lang="en-US" baseline="0" dirty="0" smtClean="0"/>
              <a:t>We then ran a user study comparing the use of Social Flows and a state-of-the-art contacts management UI—in this case the Gmail contacts manager—to create social topologies in response to a variety of sharing scenarios. We found that users were able to quickly make sense of their social topology with our UI and make a number of small refinements. This resulted in significantly faster topology construction for those who completed tasks in both conditions. However, 6 out of 19 subjects found the Gmail interface intolerable and refused to complete the task with that interface. Moreover, users rated the social models made with our algorithm and interface as more accurate and useful.</a:t>
            </a:r>
            <a:endParaRPr lang="en-US" dirty="0"/>
          </a:p>
        </p:txBody>
      </p:sp>
      <p:sp>
        <p:nvSpPr>
          <p:cNvPr id="4" name="Slide Number Placeholder 3"/>
          <p:cNvSpPr>
            <a:spLocks noGrp="1"/>
          </p:cNvSpPr>
          <p:nvPr>
            <p:ph type="sldNum" sz="quarter" idx="10"/>
          </p:nvPr>
        </p:nvSpPr>
        <p:spPr/>
        <p:txBody>
          <a:bodyPr/>
          <a:lstStyle/>
          <a:p>
            <a:fld id="{8E58D302-C653-4D0A-9370-49D528349A70}"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F875DFC8-652C-2A41-ABFD-B1F021817DFC}" type="datetime1">
              <a:rPr lang="en-US"/>
              <a:pPr>
                <a:defRPr/>
              </a:pPr>
              <a:t>6/1/2010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F6E5B5C-DED7-1642-8D38-762AABC53A44}" type="slidenum">
              <a:rPr lang="en-US"/>
              <a:pPr>
                <a:defRPr/>
              </a:pPr>
              <a:t>‹#›</a:t>
            </a:fld>
            <a:endParaRPr lang="en-US"/>
          </a:p>
        </p:txBody>
      </p:sp>
      <p:sp>
        <p:nvSpPr>
          <p:cNvPr id="8" name="Rectangle 7"/>
          <p:cNvSpPr/>
          <p:nvPr userDrawn="1"/>
        </p:nvSpPr>
        <p:spPr>
          <a:xfrm>
            <a:off x="0" y="1945797"/>
            <a:ext cx="9144000" cy="1762501"/>
          </a:xfrm>
          <a:prstGeom prst="rect">
            <a:avLst/>
          </a:prstGeom>
          <a:solidFill>
            <a:srgbClr val="5A1591"/>
          </a:solidFill>
        </p:spPr>
        <p:style>
          <a:lnRef idx="1">
            <a:schemeClr val="accent1"/>
          </a:lnRef>
          <a:fillRef idx="3">
            <a:schemeClr val="accent1"/>
          </a:fillRef>
          <a:effectRef idx="2">
            <a:schemeClr val="accent1"/>
          </a:effectRef>
          <a:fontRef idx="minor">
            <a:schemeClr val="lt1"/>
          </a:fontRef>
        </p:style>
        <p:txBody>
          <a:bodyPr wrap="none" anchor="ctr">
            <a:normAutofit/>
          </a:bodyPr>
          <a:lstStyle/>
          <a:p>
            <a:pPr algn="ctr">
              <a:defRPr/>
            </a:pPr>
            <a:endParaRPr lang="en-US" b="0" dirty="0">
              <a:solidFill>
                <a:schemeClr val="bg1"/>
              </a:solidFill>
            </a:endParaRPr>
          </a:p>
        </p:txBody>
      </p:sp>
      <p:sp>
        <p:nvSpPr>
          <p:cNvPr id="2" name="Title 1"/>
          <p:cNvSpPr>
            <a:spLocks noGrp="1"/>
          </p:cNvSpPr>
          <p:nvPr>
            <p:ph type="ctrTitle"/>
          </p:nvPr>
        </p:nvSpPr>
        <p:spPr>
          <a:xfrm>
            <a:off x="685800" y="2411479"/>
            <a:ext cx="7772400" cy="927157"/>
          </a:xfrm>
          <a:prstGeom prst="rect">
            <a:avLst/>
          </a:prstGeom>
        </p:spPr>
        <p:txBody>
          <a:bodyPr/>
          <a:lstStyle>
            <a:lvl1pPr>
              <a:defRPr>
                <a:solidFill>
                  <a:schemeClr val="bg1"/>
                </a:solidFill>
              </a:defRPr>
            </a:lvl1pPr>
          </a:lstStyle>
          <a:p>
            <a:r>
              <a:rPr lang="en-US" dirty="0" smtClean="0"/>
              <a:t>Click to edit Master 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FDED0F-7C0B-544B-89A9-AD0794B56660}" type="datetime1">
              <a:rPr lang="en-US"/>
              <a:pPr>
                <a:defRPr/>
              </a:pPr>
              <a:t>6/1/2010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A7FDEB-364A-B442-8153-2CD4689CFF68}"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D8C818E-A286-6248-A7A6-E3C953D3C557}" type="datetime1">
              <a:rPr lang="en-US"/>
              <a:pPr>
                <a:defRPr/>
              </a:pPr>
              <a:t>6/1/2010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509D7C-FB2F-0040-953E-E4C6A2FBB2E3}"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ounded Rectangle 3"/>
          <p:cNvSpPr/>
          <p:nvPr userDrawn="1"/>
        </p:nvSpPr>
        <p:spPr>
          <a:xfrm>
            <a:off x="365124" y="1"/>
            <a:ext cx="8350251" cy="1080798"/>
          </a:xfrm>
          <a:prstGeom prst="roundRect">
            <a:avLst/>
          </a:prstGeom>
          <a:noFill/>
          <a:ln w="9525" cap="flat" cmpd="sng" algn="ctr">
            <a:solidFill>
              <a:srgbClr val="8064A2">
                <a:shade val="95000"/>
                <a:satMod val="105000"/>
              </a:srgbClr>
            </a:solidFill>
            <a:prstDash val="solid"/>
          </a:ln>
          <a:effectLst>
            <a:outerShdw blurRad="40000" dist="23000" dir="5400000" rotWithShape="0">
              <a:srgbClr val="000000">
                <a:alpha val="35000"/>
              </a:srgbClr>
            </a:outerShdw>
          </a:effectLst>
          <a:scene3d>
            <a:camera prst="orthographicFront"/>
            <a:lightRig rig="threePt" dir="t"/>
          </a:scene3d>
          <a:sp3d>
            <a:bevelT/>
          </a:sp3d>
        </p:spPr>
        <p:txBody>
          <a:bodyPr anchor="ctr"/>
          <a:lstStyle/>
          <a:p>
            <a:pPr algn="ctr" fontAlgn="auto">
              <a:spcBef>
                <a:spcPts val="0"/>
              </a:spcBef>
              <a:spcAft>
                <a:spcPts val="0"/>
              </a:spcAft>
              <a:defRPr/>
            </a:pPr>
            <a:endParaRPr lang="en-US" sz="3200" kern="0" dirty="0">
              <a:solidFill>
                <a:schemeClr val="bg1"/>
              </a:solidFill>
              <a:latin typeface="Calibri"/>
              <a:ea typeface="+mn-ea"/>
              <a:cs typeface="+mn-cs"/>
            </a:endParaRPr>
          </a:p>
        </p:txBody>
      </p:sp>
      <p:sp>
        <p:nvSpPr>
          <p:cNvPr id="5" name="Rectangle 4"/>
          <p:cNvSpPr/>
          <p:nvPr userDrawn="1"/>
        </p:nvSpPr>
        <p:spPr>
          <a:xfrm>
            <a:off x="0" y="-6350"/>
            <a:ext cx="9144000" cy="1117600"/>
          </a:xfrm>
          <a:prstGeom prst="rect">
            <a:avLst/>
          </a:prstGeom>
          <a:solidFill>
            <a:srgbClr val="990000"/>
          </a:solidFill>
        </p:spPr>
        <p:style>
          <a:lnRef idx="1">
            <a:schemeClr val="accent1"/>
          </a:lnRef>
          <a:fillRef idx="3">
            <a:schemeClr val="accent1"/>
          </a:fillRef>
          <a:effectRef idx="2">
            <a:schemeClr val="accent1"/>
          </a:effectRef>
          <a:fontRef idx="minor">
            <a:schemeClr val="lt1"/>
          </a:fontRef>
        </p:style>
        <p:txBody>
          <a:bodyPr wrap="none" anchor="ctr">
            <a:normAutofit/>
          </a:bodyPr>
          <a:lstStyle/>
          <a:p>
            <a:pPr algn="ctr">
              <a:defRPr/>
            </a:pPr>
            <a:endParaRPr lang="en-US" dirty="0">
              <a:solidFill>
                <a:schemeClr val="bg1"/>
              </a:solidFill>
            </a:endParaRPr>
          </a:p>
        </p:txBody>
      </p:sp>
      <p:sp>
        <p:nvSpPr>
          <p:cNvPr id="2" name="Title 1"/>
          <p:cNvSpPr>
            <a:spLocks noGrp="1"/>
          </p:cNvSpPr>
          <p:nvPr>
            <p:ph type="title"/>
          </p:nvPr>
        </p:nvSpPr>
        <p:spPr>
          <a:xfrm>
            <a:off x="457200" y="166558"/>
            <a:ext cx="8229600" cy="830796"/>
          </a:xfrm>
          <a:prstGeom prst="rect">
            <a:avLst/>
          </a:prstGeom>
        </p:spPr>
        <p:txBody>
          <a:bodyPr wrap="none">
            <a:normAutofit/>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E30BA7B1-3A81-3540-BCD0-52C912E9A9B8}" type="datetime1">
              <a:rPr lang="en-US"/>
              <a:pPr>
                <a:defRPr/>
              </a:pPr>
              <a:t>6/1/2010</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25EAAF7-E907-EF47-9376-F956DC3F0282}" type="slidenum">
              <a:rPr lang="en-US"/>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8B54903-BE9A-2D46-A2A5-7486A5FE8192}" type="datetime1">
              <a:rPr lang="en-US"/>
              <a:pPr>
                <a:defRPr/>
              </a:pPr>
              <a:t>6/1/2010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D1B18A3-D5D6-4043-8C9B-21F11BE5208B}" type="slidenum">
              <a:rPr lang="en-US"/>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65555E2-9B8B-A74A-A0C6-DF2A56A1CEB9}" type="datetime1">
              <a:rPr lang="en-US"/>
              <a:pPr>
                <a:defRPr/>
              </a:pPr>
              <a:t>6/1/2010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2DC0BA1-4D10-1E4E-9CB1-1E8FE84A66A5}" type="slidenum">
              <a:rPr lang="en-US"/>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C7875D1-5108-D640-B5F8-9CA04AE67624}" type="datetime1">
              <a:rPr lang="en-US"/>
              <a:pPr>
                <a:defRPr/>
              </a:pPr>
              <a:t>6/1/2010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69A769E-1472-9F4A-B8A7-652EC07CB861}" type="slidenum">
              <a:rPr lang="en-US"/>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55BA424-D7E7-4248-8CD5-2991292653B5}" type="datetime1">
              <a:rPr lang="en-US"/>
              <a:pPr>
                <a:defRPr/>
              </a:pPr>
              <a:t>6/1/2010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4919865-AC56-9E4C-93A5-5CAEFDF0CEB0}"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BAF94FB-DBAC-5A49-BBDE-DEB602A733FE}" type="datetime1">
              <a:rPr lang="en-US"/>
              <a:pPr>
                <a:defRPr/>
              </a:pPr>
              <a:t>6/1/2010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474F64E-2EE5-7440-95DF-06B2C2E4B040}"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CE6EC5-A7DA-9544-A1E0-F165114F31EF}" type="datetime1">
              <a:rPr lang="en-US"/>
              <a:pPr>
                <a:defRPr/>
              </a:pPr>
              <a:t>6/1/2010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A3B7DBA-A90E-3C4A-B86D-FF4CB8C58583}"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45211C3-7D41-DA41-9982-CF9EB73C367C}" type="datetime1">
              <a:rPr lang="en-US"/>
              <a:pPr>
                <a:defRPr/>
              </a:pPr>
              <a:t>6/1/2010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FEDF340-15F2-D541-AFEA-8BBEC11656B6}" type="slidenum">
              <a:rPr lang="en-US"/>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0793E1D0-547A-D244-A03A-F935803C2C43}" type="datetime1">
              <a:rPr lang="en-US"/>
              <a:pPr>
                <a:defRPr/>
              </a:pPr>
              <a:t>6/1/2010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9A64D269-B643-834D-96C1-658E4275C08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00" r:id="rId1"/>
    <p:sldLayoutId id="2147484101"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ransition>
    <p:fade/>
  </p:transition>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112" charset="-128"/>
          <a:cs typeface="ＭＳ Ｐゴシック" pitchFamily="-112" charset="-128"/>
        </a:defRPr>
      </a:lvl1pPr>
      <a:lvl2pPr algn="ctr" defTabSz="457200" rtl="0" eaLnBrk="0" fontAlgn="base" hangingPunct="0">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2pPr>
      <a:lvl3pPr algn="ctr" defTabSz="457200" rtl="0" eaLnBrk="0" fontAlgn="base" hangingPunct="0">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3pPr>
      <a:lvl4pPr algn="ctr" defTabSz="457200" rtl="0" eaLnBrk="0" fontAlgn="base" hangingPunct="0">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4pPr>
      <a:lvl5pPr algn="ctr" defTabSz="457200" rtl="0" eaLnBrk="0" fontAlgn="base" hangingPunct="0">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5pPr>
      <a:lvl6pPr marL="457200" algn="ctr" defTabSz="457200" rtl="0" fontAlgn="base">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6pPr>
      <a:lvl7pPr marL="914400" algn="ctr" defTabSz="457200" rtl="0" fontAlgn="base">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7pPr>
      <a:lvl8pPr marL="1371600" algn="ctr" defTabSz="457200" rtl="0" fontAlgn="base">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8pPr>
      <a:lvl9pPr marL="1828800" algn="ctr" defTabSz="457200" rtl="0" fontAlgn="base">
        <a:spcBef>
          <a:spcPct val="0"/>
        </a:spcBef>
        <a:spcAft>
          <a:spcPct val="0"/>
        </a:spcAft>
        <a:defRPr sz="4400">
          <a:solidFill>
            <a:schemeClr val="tx1"/>
          </a:solidFill>
          <a:latin typeface="Calibri" pitchFamily="-112" charset="0"/>
          <a:ea typeface="ＭＳ Ｐゴシック" pitchFamily="-112" charset="-128"/>
          <a:cs typeface="ＭＳ Ｐゴシック" pitchFamily="-112" charset="-128"/>
        </a:defRPr>
      </a:lvl9pPr>
    </p:titleStyle>
    <p:bodyStyle>
      <a:lvl1pPr marL="342900" indent="-342900" algn="l" defTabSz="457200" rtl="0" eaLnBrk="0" fontAlgn="base" hangingPunct="0">
        <a:spcBef>
          <a:spcPct val="20000"/>
        </a:spcBef>
        <a:spcAft>
          <a:spcPct val="0"/>
        </a:spcAft>
        <a:buFont typeface="Arial"/>
        <a:buChar char="•"/>
        <a:defRPr sz="2800" kern="1200">
          <a:solidFill>
            <a:schemeClr val="tx1"/>
          </a:solidFill>
          <a:latin typeface="+mn-lt"/>
          <a:ea typeface="ＭＳ Ｐゴシック" pitchFamily="-112" charset="-128"/>
          <a:cs typeface="ＭＳ Ｐゴシック" pitchFamily="-112" charset="-128"/>
        </a:defRPr>
      </a:lvl1pPr>
      <a:lvl2pPr marL="742950" indent="-285750" algn="l" defTabSz="457200" rtl="0" eaLnBrk="0" fontAlgn="base" hangingPunct="0">
        <a:spcBef>
          <a:spcPct val="20000"/>
        </a:spcBef>
        <a:spcAft>
          <a:spcPct val="0"/>
        </a:spcAft>
        <a:buFont typeface="Arial"/>
        <a:buChar char="•"/>
        <a:defRPr sz="2800" kern="1200">
          <a:solidFill>
            <a:schemeClr val="tx1"/>
          </a:solidFill>
          <a:latin typeface="+mn-lt"/>
          <a:ea typeface="ＭＳ Ｐゴシック" pitchFamily="-112" charset="-128"/>
          <a:cs typeface="+mn-cs"/>
        </a:defRPr>
      </a:lvl2pPr>
      <a:lvl3pPr marL="1143000" indent="-228600" algn="l" defTabSz="457200" rtl="0" eaLnBrk="0" fontAlgn="base" hangingPunct="0">
        <a:spcBef>
          <a:spcPct val="20000"/>
        </a:spcBef>
        <a:spcAft>
          <a:spcPct val="0"/>
        </a:spcAft>
        <a:buFont typeface="Arial"/>
        <a:buChar char="•"/>
        <a:defRPr sz="2800" kern="1200">
          <a:solidFill>
            <a:schemeClr val="tx1"/>
          </a:solidFill>
          <a:latin typeface="+mn-lt"/>
          <a:ea typeface="ＭＳ Ｐゴシック" pitchFamily="-112" charset="-128"/>
          <a:cs typeface="+mn-cs"/>
        </a:defRPr>
      </a:lvl3pPr>
      <a:lvl4pPr marL="1600200" indent="-228600" algn="l" defTabSz="457200" rtl="0" eaLnBrk="0" fontAlgn="base" hangingPunct="0">
        <a:spcBef>
          <a:spcPct val="20000"/>
        </a:spcBef>
        <a:spcAft>
          <a:spcPct val="0"/>
        </a:spcAft>
        <a:buFont typeface="Arial"/>
        <a:buChar char="•"/>
        <a:defRPr sz="2800" kern="1200">
          <a:solidFill>
            <a:schemeClr val="tx1"/>
          </a:solidFill>
          <a:latin typeface="+mn-lt"/>
          <a:ea typeface="ＭＳ Ｐゴシック" pitchFamily="-112" charset="-128"/>
          <a:cs typeface="+mn-cs"/>
        </a:defRPr>
      </a:lvl4pPr>
      <a:lvl5pPr marL="2057400" indent="-228600" algn="l" defTabSz="457200" rtl="0" eaLnBrk="0" fontAlgn="base" hangingPunct="0">
        <a:spcBef>
          <a:spcPct val="20000"/>
        </a:spcBef>
        <a:spcAft>
          <a:spcPct val="0"/>
        </a:spcAft>
        <a:buFont typeface="Arial"/>
        <a:buChar char="•"/>
        <a:defRPr sz="2800" kern="1200">
          <a:solidFill>
            <a:schemeClr val="tx1"/>
          </a:solidFill>
          <a:latin typeface="+mn-lt"/>
          <a:ea typeface="ＭＳ Ｐゴシック" pitchFamily="-11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(Awkward) Social Software</a:t>
            </a:r>
            <a:endParaRPr lang="en-US" dirty="0"/>
          </a:p>
        </p:txBody>
      </p:sp>
      <p:sp>
        <p:nvSpPr>
          <p:cNvPr id="3" name="Content Placeholder 2"/>
          <p:cNvSpPr>
            <a:spLocks noGrp="1"/>
          </p:cNvSpPr>
          <p:nvPr>
            <p:ph idx="1"/>
          </p:nvPr>
        </p:nvSpPr>
        <p:spPr/>
        <p:txBody>
          <a:bodyPr>
            <a:normAutofit/>
          </a:bodyPr>
          <a:lstStyle/>
          <a:p>
            <a:pPr>
              <a:buNone/>
            </a:pPr>
            <a:r>
              <a:rPr lang="en-US" dirty="0" smtClean="0"/>
              <a:t>Most social software is </a:t>
            </a:r>
            <a:r>
              <a:rPr lang="en-US" b="1" dirty="0" smtClean="0"/>
              <a:t>arguably autistic</a:t>
            </a:r>
            <a:r>
              <a:rPr lang="en-US" dirty="0" smtClean="0"/>
              <a:t>…</a:t>
            </a:r>
          </a:p>
          <a:p>
            <a:pPr>
              <a:buNone/>
            </a:pPr>
            <a:r>
              <a:rPr lang="en-US" dirty="0"/>
              <a:t>	</a:t>
            </a:r>
            <a:r>
              <a:rPr lang="en-US" i="1" dirty="0" smtClean="0"/>
              <a:t>Are you my friend? </a:t>
            </a:r>
            <a:r>
              <a:rPr lang="en-US" b="1" dirty="0" smtClean="0"/>
              <a:t>YES</a:t>
            </a:r>
            <a:r>
              <a:rPr lang="en-US" dirty="0" smtClean="0"/>
              <a:t> or </a:t>
            </a:r>
            <a:r>
              <a:rPr lang="en-US" b="1" dirty="0" smtClean="0"/>
              <a:t>NO.</a:t>
            </a:r>
            <a:endParaRPr lang="en-US" dirty="0" smtClean="0"/>
          </a:p>
          <a:p>
            <a:pPr>
              <a:buNone/>
            </a:pPr>
            <a:r>
              <a:rPr lang="en-US" dirty="0" smtClean="0"/>
              <a:t>	</a:t>
            </a:r>
            <a:r>
              <a:rPr lang="en-US" i="1" dirty="0" smtClean="0"/>
              <a:t>Friend recommendation: </a:t>
            </a:r>
            <a:r>
              <a:rPr lang="en-US" b="1" dirty="0" smtClean="0"/>
              <a:t>your ex</a:t>
            </a:r>
            <a:r>
              <a:rPr lang="en-US" dirty="0" smtClean="0"/>
              <a:t>.</a:t>
            </a:r>
          </a:p>
          <a:p>
            <a:pPr>
              <a:buNone/>
            </a:pPr>
            <a:endParaRPr lang="en-US" sz="600" dirty="0" smtClean="0"/>
          </a:p>
          <a:p>
            <a:pPr>
              <a:buNone/>
            </a:pPr>
            <a:r>
              <a:rPr lang="en-US" dirty="0" smtClean="0"/>
              <a:t>How might social services generate and utilize more </a:t>
            </a:r>
            <a:r>
              <a:rPr lang="en-US" b="1" dirty="0" smtClean="0"/>
              <a:t>nuanced models of communities</a:t>
            </a:r>
            <a:r>
              <a:rPr lang="en-US" dirty="0" smtClean="0"/>
              <a:t> and relations?</a:t>
            </a:r>
          </a:p>
          <a:p>
            <a:pPr>
              <a:buNone/>
            </a:pPr>
            <a:endParaRPr lang="en-US" sz="600" dirty="0" smtClean="0"/>
          </a:p>
          <a:p>
            <a:pPr>
              <a:buNone/>
            </a:pPr>
            <a:r>
              <a:rPr lang="en-US" dirty="0" smtClean="0"/>
              <a:t>Applications to </a:t>
            </a:r>
            <a:r>
              <a:rPr lang="en-US" b="1" dirty="0" smtClean="0"/>
              <a:t>online sharing, access control, privacy management, </a:t>
            </a:r>
            <a:r>
              <a:rPr lang="en-US" dirty="0" smtClean="0"/>
              <a:t>and</a:t>
            </a:r>
            <a:r>
              <a:rPr lang="en-US" b="1" dirty="0" smtClean="0"/>
              <a:t> recommenders</a:t>
            </a:r>
            <a:r>
              <a:rPr lang="en-US" dirty="0" smtClean="0"/>
              <a:t>.</a:t>
            </a:r>
          </a:p>
          <a:p>
            <a:pPr>
              <a:buNone/>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9"/>
          <p:cNvGrpSpPr/>
          <p:nvPr/>
        </p:nvGrpSpPr>
        <p:grpSpPr>
          <a:xfrm>
            <a:off x="381723" y="-197465"/>
            <a:ext cx="7657876" cy="7462486"/>
            <a:chOff x="228600" y="123825"/>
            <a:chExt cx="6781800" cy="6608763"/>
          </a:xfrm>
        </p:grpSpPr>
        <p:pic>
          <p:nvPicPr>
            <p:cNvPr id="7" name="Picture 4" descr="infoviz_community"/>
            <p:cNvPicPr>
              <a:picLocks noChangeAspect="1" noChangeArrowheads="1"/>
            </p:cNvPicPr>
            <p:nvPr/>
          </p:nvPicPr>
          <p:blipFill>
            <a:blip r:embed="rId3"/>
            <a:srcRect r="8424"/>
            <a:stretch>
              <a:fillRect/>
            </a:stretch>
          </p:blipFill>
          <p:spPr bwMode="auto">
            <a:xfrm>
              <a:off x="228600" y="123825"/>
              <a:ext cx="6781800" cy="6608763"/>
            </a:xfrm>
            <a:prstGeom prst="rect">
              <a:avLst/>
            </a:prstGeom>
            <a:noFill/>
          </p:spPr>
        </p:pic>
        <p:sp>
          <p:nvSpPr>
            <p:cNvPr id="9" name="Rectangle 8"/>
            <p:cNvSpPr/>
            <p:nvPr/>
          </p:nvSpPr>
          <p:spPr>
            <a:xfrm>
              <a:off x="228600" y="228600"/>
              <a:ext cx="15240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pSp>
        <p:nvGrpSpPr>
          <p:cNvPr id="4" name="Group 6"/>
          <p:cNvGrpSpPr/>
          <p:nvPr/>
        </p:nvGrpSpPr>
        <p:grpSpPr>
          <a:xfrm>
            <a:off x="0" y="304800"/>
            <a:ext cx="9144000" cy="6225848"/>
            <a:chOff x="0" y="304800"/>
            <a:chExt cx="9144000" cy="6225848"/>
          </a:xfrm>
        </p:grpSpPr>
        <p:pic>
          <p:nvPicPr>
            <p:cNvPr id="1026" name="Picture 2"/>
            <p:cNvPicPr>
              <a:picLocks noChangeAspect="1" noChangeArrowheads="1"/>
            </p:cNvPicPr>
            <p:nvPr/>
          </p:nvPicPr>
          <p:blipFill>
            <a:blip r:embed="rId3"/>
            <a:srcRect/>
            <a:stretch>
              <a:fillRect/>
            </a:stretch>
          </p:blipFill>
          <p:spPr bwMode="auto">
            <a:xfrm>
              <a:off x="0" y="304800"/>
              <a:ext cx="9144000" cy="6225848"/>
            </a:xfrm>
            <a:prstGeom prst="rect">
              <a:avLst/>
            </a:prstGeom>
            <a:noFill/>
            <a:ln w="9525">
              <a:noFill/>
              <a:miter lim="800000"/>
              <a:headEnd/>
              <a:tailEnd/>
            </a:ln>
          </p:spPr>
        </p:pic>
        <p:sp>
          <p:nvSpPr>
            <p:cNvPr id="6" name="Rectangle 5"/>
            <p:cNvSpPr/>
            <p:nvPr/>
          </p:nvSpPr>
          <p:spPr>
            <a:xfrm>
              <a:off x="304800" y="4800600"/>
              <a:ext cx="1447800" cy="1371600"/>
            </a:xfrm>
            <a:prstGeom prst="rect">
              <a:avLst/>
            </a:prstGeom>
            <a:solidFill>
              <a:srgbClr val="0E10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pSp>
        <p:nvGrpSpPr>
          <p:cNvPr id="4" name="Group 7"/>
          <p:cNvGrpSpPr/>
          <p:nvPr/>
        </p:nvGrpSpPr>
        <p:grpSpPr>
          <a:xfrm>
            <a:off x="0" y="304800"/>
            <a:ext cx="9144000" cy="6225848"/>
            <a:chOff x="0" y="304800"/>
            <a:chExt cx="9144000" cy="6225848"/>
          </a:xfrm>
        </p:grpSpPr>
        <p:pic>
          <p:nvPicPr>
            <p:cNvPr id="1026" name="Picture 2"/>
            <p:cNvPicPr>
              <a:picLocks noChangeAspect="1" noChangeArrowheads="1"/>
            </p:cNvPicPr>
            <p:nvPr/>
          </p:nvPicPr>
          <p:blipFill>
            <a:blip r:embed="rId3"/>
            <a:srcRect/>
            <a:stretch>
              <a:fillRect/>
            </a:stretch>
          </p:blipFill>
          <p:spPr bwMode="auto">
            <a:xfrm>
              <a:off x="0" y="304800"/>
              <a:ext cx="9144000" cy="6225848"/>
            </a:xfrm>
            <a:prstGeom prst="rect">
              <a:avLst/>
            </a:prstGeom>
            <a:noFill/>
            <a:ln w="9525">
              <a:noFill/>
              <a:miter lim="800000"/>
              <a:headEnd/>
              <a:tailEnd/>
            </a:ln>
          </p:spPr>
        </p:pic>
        <p:sp>
          <p:nvSpPr>
            <p:cNvPr id="6" name="Rectangle 5"/>
            <p:cNvSpPr/>
            <p:nvPr/>
          </p:nvSpPr>
          <p:spPr>
            <a:xfrm>
              <a:off x="304800" y="4800600"/>
              <a:ext cx="1447800" cy="1371600"/>
            </a:xfrm>
            <a:prstGeom prst="rect">
              <a:avLst/>
            </a:prstGeom>
            <a:solidFill>
              <a:srgbClr val="0E10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81000" y="3581400"/>
            <a:ext cx="5688027" cy="2308324"/>
          </a:xfrm>
          <a:prstGeom prst="rect">
            <a:avLst/>
          </a:prstGeom>
          <a:solidFill>
            <a:srgbClr val="000000">
              <a:alpha val="50196"/>
            </a:srgbClr>
          </a:solidFill>
        </p:spPr>
        <p:txBody>
          <a:bodyPr wrap="square" rtlCol="0">
            <a:spAutoFit/>
          </a:bodyPr>
          <a:lstStyle/>
          <a:p>
            <a:r>
              <a:rPr lang="en-US" sz="3600" dirty="0" smtClean="0">
                <a:solidFill>
                  <a:schemeClr val="bg1"/>
                </a:solidFill>
                <a:latin typeface="+mj-lt"/>
              </a:rPr>
              <a:t>Real-world </a:t>
            </a:r>
            <a:r>
              <a:rPr lang="en-US" sz="3600" dirty="0">
                <a:solidFill>
                  <a:schemeClr val="bg1"/>
                </a:solidFill>
                <a:latin typeface="+mj-lt"/>
              </a:rPr>
              <a:t>s</a:t>
            </a:r>
            <a:r>
              <a:rPr lang="en-US" sz="3600" dirty="0" smtClean="0">
                <a:solidFill>
                  <a:schemeClr val="bg1"/>
                </a:solidFill>
                <a:latin typeface="+mj-lt"/>
              </a:rPr>
              <a:t>ocial </a:t>
            </a:r>
            <a:r>
              <a:rPr lang="en-US" sz="3600" dirty="0">
                <a:solidFill>
                  <a:schemeClr val="bg1"/>
                </a:solidFill>
                <a:latin typeface="+mj-lt"/>
              </a:rPr>
              <a:t>g</a:t>
            </a:r>
            <a:r>
              <a:rPr lang="en-US" sz="3600" dirty="0" smtClean="0">
                <a:solidFill>
                  <a:schemeClr val="bg1"/>
                </a:solidFill>
                <a:latin typeface="+mj-lt"/>
              </a:rPr>
              <a:t>roups are:</a:t>
            </a:r>
          </a:p>
          <a:p>
            <a:pPr>
              <a:buFont typeface="Arial" pitchFamily="34" charset="0"/>
              <a:buChar char="•"/>
            </a:pPr>
            <a:r>
              <a:rPr lang="en-US" sz="3600" dirty="0" smtClean="0">
                <a:solidFill>
                  <a:schemeClr val="bg1"/>
                </a:solidFill>
                <a:latin typeface="+mj-lt"/>
              </a:rPr>
              <a:t> Overlapping</a:t>
            </a:r>
          </a:p>
          <a:p>
            <a:pPr>
              <a:buFont typeface="Arial" pitchFamily="34" charset="0"/>
              <a:buChar char="•"/>
            </a:pPr>
            <a:r>
              <a:rPr lang="en-US" sz="3600" dirty="0" smtClean="0">
                <a:solidFill>
                  <a:schemeClr val="bg1"/>
                </a:solidFill>
                <a:latin typeface="+mj-lt"/>
              </a:rPr>
              <a:t> Nested</a:t>
            </a:r>
          </a:p>
          <a:p>
            <a:pPr>
              <a:buFont typeface="Arial" pitchFamily="34" charset="0"/>
              <a:buChar char="•"/>
            </a:pPr>
            <a:r>
              <a:rPr lang="en-US" sz="3600" dirty="0" smtClean="0">
                <a:solidFill>
                  <a:schemeClr val="bg1"/>
                </a:solidFill>
                <a:latin typeface="+mj-lt"/>
              </a:rPr>
              <a:t> Highly Contextual</a:t>
            </a:r>
            <a:endParaRPr lang="en-US" sz="3600" dirty="0">
              <a:solidFill>
                <a:schemeClr val="bg1"/>
              </a:solidFill>
              <a:latin typeface="+mj-lt"/>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New Algorithm for Social Topologies</a:t>
            </a:r>
            <a:endParaRPr lang="en-US" dirty="0"/>
          </a:p>
        </p:txBody>
      </p:sp>
      <p:sp>
        <p:nvSpPr>
          <p:cNvPr id="3" name="Content Placeholder 2"/>
          <p:cNvSpPr>
            <a:spLocks noGrp="1"/>
          </p:cNvSpPr>
          <p:nvPr>
            <p:ph idx="1"/>
          </p:nvPr>
        </p:nvSpPr>
        <p:spPr/>
        <p:txBody>
          <a:bodyPr>
            <a:normAutofit/>
          </a:bodyPr>
          <a:lstStyle/>
          <a:p>
            <a:pPr>
              <a:buNone/>
            </a:pPr>
            <a:r>
              <a:rPr lang="en-US" dirty="0" smtClean="0"/>
              <a:t>Analyze </a:t>
            </a:r>
            <a:r>
              <a:rPr lang="en-US" b="1" dirty="0" smtClean="0"/>
              <a:t>co-occurrence</a:t>
            </a:r>
            <a:r>
              <a:rPr lang="en-US" dirty="0" smtClean="0"/>
              <a:t> in communication.</a:t>
            </a:r>
          </a:p>
          <a:p>
            <a:pPr>
              <a:buNone/>
            </a:pPr>
            <a:endParaRPr lang="en-US" sz="600" dirty="0" smtClean="0"/>
          </a:p>
          <a:p>
            <a:pPr>
              <a:buNone/>
            </a:pPr>
            <a:r>
              <a:rPr lang="en-US" dirty="0" smtClean="0"/>
              <a:t>1. Identify and infer </a:t>
            </a:r>
            <a:r>
              <a:rPr lang="en-US" b="1" dirty="0" smtClean="0"/>
              <a:t>repeated recipient </a:t>
            </a:r>
            <a:r>
              <a:rPr lang="en-US" dirty="0" smtClean="0"/>
              <a:t>groups</a:t>
            </a:r>
          </a:p>
          <a:p>
            <a:pPr>
              <a:buNone/>
            </a:pPr>
            <a:r>
              <a:rPr lang="en-US" dirty="0" smtClean="0"/>
              <a:t>2. Prune groups according to a </a:t>
            </a:r>
            <a:r>
              <a:rPr lang="en-US" b="1" dirty="0" smtClean="0"/>
              <a:t>sharing error</a:t>
            </a:r>
          </a:p>
          <a:p>
            <a:pPr>
              <a:buNone/>
            </a:pPr>
            <a:r>
              <a:rPr lang="en-US" dirty="0" smtClean="0"/>
              <a:t>3. Infer </a:t>
            </a:r>
            <a:r>
              <a:rPr lang="en-US" b="1" dirty="0" smtClean="0"/>
              <a:t>macro-structure</a:t>
            </a:r>
            <a:r>
              <a:rPr lang="en-US" dirty="0" smtClean="0"/>
              <a:t> via group unions</a:t>
            </a:r>
          </a:p>
          <a:p>
            <a:pPr>
              <a:buNone/>
            </a:pPr>
            <a:r>
              <a:rPr lang="en-US" dirty="0" smtClean="0"/>
              <a:t>4. Organize results into a </a:t>
            </a:r>
            <a:r>
              <a:rPr lang="en-US" b="1" dirty="0" smtClean="0"/>
              <a:t>hierarchy</a:t>
            </a:r>
          </a:p>
          <a:p>
            <a:pPr>
              <a:buNone/>
            </a:pPr>
            <a:endParaRPr lang="en-US" sz="1200" dirty="0" smtClean="0"/>
          </a:p>
          <a:p>
            <a:pPr marL="0" indent="0">
              <a:buNone/>
            </a:pPr>
            <a:r>
              <a:rPr lang="en-US" dirty="0" smtClean="0"/>
              <a:t>Developed and evaluated on </a:t>
            </a:r>
            <a:r>
              <a:rPr lang="en-US" b="1" dirty="0" smtClean="0"/>
              <a:t>e-mail archives</a:t>
            </a:r>
            <a:r>
              <a:rPr lang="en-US" dirty="0" smtClean="0"/>
              <a:t>, but generally applicable to </a:t>
            </a:r>
            <a:r>
              <a:rPr lang="en-US" b="1" dirty="0" smtClean="0"/>
              <a:t>social co-occurrence</a:t>
            </a:r>
            <a:r>
              <a:rPr lang="en-US" dirty="0" smtClean="0"/>
              <a:t>.</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5"/>
          <p:cNvGrpSpPr/>
          <p:nvPr/>
        </p:nvGrpSpPr>
        <p:grpSpPr>
          <a:xfrm>
            <a:off x="105196" y="1174160"/>
            <a:ext cx="8885055" cy="3500810"/>
            <a:chOff x="0" y="1295400"/>
            <a:chExt cx="9144000" cy="3602837"/>
          </a:xfrm>
        </p:grpSpPr>
        <p:pic>
          <p:nvPicPr>
            <p:cNvPr id="2050" name="Picture 2"/>
            <p:cNvPicPr>
              <a:picLocks noChangeAspect="1" noChangeArrowheads="1"/>
            </p:cNvPicPr>
            <p:nvPr/>
          </p:nvPicPr>
          <p:blipFill>
            <a:blip r:embed="rId3"/>
            <a:srcRect/>
            <a:stretch>
              <a:fillRect/>
            </a:stretch>
          </p:blipFill>
          <p:spPr bwMode="auto">
            <a:xfrm>
              <a:off x="0" y="1295400"/>
              <a:ext cx="9144000" cy="3602837"/>
            </a:xfrm>
            <a:prstGeom prst="rect">
              <a:avLst/>
            </a:prstGeom>
            <a:noFill/>
            <a:ln w="9525">
              <a:noFill/>
              <a:miter lim="800000"/>
              <a:headEnd/>
              <a:tailEnd/>
            </a:ln>
          </p:spPr>
        </p:pic>
        <p:sp>
          <p:nvSpPr>
            <p:cNvPr id="5" name="Rectangle 4"/>
            <p:cNvSpPr/>
            <p:nvPr/>
          </p:nvSpPr>
          <p:spPr>
            <a:xfrm>
              <a:off x="304800" y="1600200"/>
              <a:ext cx="1295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pPr algn="l"/>
            <a:r>
              <a:rPr lang="en-US" dirty="0" err="1" smtClean="0"/>
              <a:t>SocialFlows</a:t>
            </a:r>
            <a:r>
              <a:rPr lang="en-US" dirty="0" smtClean="0"/>
              <a:t> Topology Browser</a:t>
            </a:r>
            <a:endParaRPr lang="en-US" dirty="0"/>
          </a:p>
        </p:txBody>
      </p:sp>
      <p:sp>
        <p:nvSpPr>
          <p:cNvPr id="3" name="Content Placeholder 2"/>
          <p:cNvSpPr>
            <a:spLocks noGrp="1"/>
          </p:cNvSpPr>
          <p:nvPr>
            <p:ph idx="1"/>
          </p:nvPr>
        </p:nvSpPr>
        <p:spPr>
          <a:xfrm>
            <a:off x="449108" y="4097941"/>
            <a:ext cx="8229600" cy="2529437"/>
          </a:xfrm>
        </p:spPr>
        <p:txBody>
          <a:bodyPr>
            <a:noAutofit/>
          </a:bodyPr>
          <a:lstStyle/>
          <a:p>
            <a:pPr>
              <a:buNone/>
            </a:pPr>
            <a:endParaRPr lang="en-US" sz="3100" dirty="0" smtClean="0"/>
          </a:p>
          <a:p>
            <a:pPr>
              <a:buNone/>
            </a:pPr>
            <a:r>
              <a:rPr lang="en-US" dirty="0" smtClean="0"/>
              <a:t>User study found </a:t>
            </a:r>
            <a:r>
              <a:rPr lang="en-US" dirty="0" err="1" smtClean="0"/>
              <a:t>SocialFlows</a:t>
            </a:r>
            <a:r>
              <a:rPr lang="en-US" dirty="0" smtClean="0"/>
              <a:t> </a:t>
            </a:r>
            <a:r>
              <a:rPr lang="en-US" b="1" dirty="0" smtClean="0"/>
              <a:t>significantly faster and more useful</a:t>
            </a:r>
            <a:r>
              <a:rPr lang="en-US" dirty="0" smtClean="0"/>
              <a:t> than </a:t>
            </a:r>
            <a:r>
              <a:rPr lang="en-US" dirty="0" smtClean="0"/>
              <a:t>the Gmail contact management </a:t>
            </a:r>
            <a:r>
              <a:rPr lang="en-US" dirty="0" smtClean="0"/>
              <a:t>UI</a:t>
            </a:r>
          </a:p>
          <a:p>
            <a:pPr>
              <a:buNone/>
            </a:pPr>
            <a:r>
              <a:rPr lang="en-US" dirty="0" smtClean="0"/>
              <a:t>In addition, 6 </a:t>
            </a:r>
            <a:r>
              <a:rPr lang="en-US" dirty="0" smtClean="0"/>
              <a:t>out of 19 users found the Gmail </a:t>
            </a:r>
            <a:r>
              <a:rPr lang="en-US" dirty="0" smtClean="0"/>
              <a:t>intolerable </a:t>
            </a:r>
            <a:r>
              <a:rPr lang="en-US" dirty="0" smtClean="0"/>
              <a:t>and </a:t>
            </a:r>
            <a:r>
              <a:rPr lang="en-US" b="1" dirty="0" smtClean="0"/>
              <a:t>quit the </a:t>
            </a:r>
            <a:r>
              <a:rPr lang="en-US" b="1" dirty="0" smtClean="0"/>
              <a:t>task!</a:t>
            </a:r>
            <a:endParaRPr lang="en-US" dirty="0" smtClean="0"/>
          </a:p>
          <a:p>
            <a:pPr>
              <a:buNone/>
            </a:pPr>
            <a:endParaRPr lang="en-US"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Collaboration via POMI</a:t>
            </a:r>
            <a:endParaRPr lang="en-US" dirty="0"/>
          </a:p>
        </p:txBody>
      </p:sp>
      <p:sp>
        <p:nvSpPr>
          <p:cNvPr id="3" name="Content Placeholder 2"/>
          <p:cNvSpPr>
            <a:spLocks noGrp="1"/>
          </p:cNvSpPr>
          <p:nvPr>
            <p:ph idx="1"/>
          </p:nvPr>
        </p:nvSpPr>
        <p:spPr/>
        <p:txBody>
          <a:bodyPr/>
          <a:lstStyle/>
          <a:p>
            <a:pPr marL="0" indent="0">
              <a:buNone/>
            </a:pPr>
            <a:r>
              <a:rPr lang="en-US" sz="3200" b="1" dirty="0" smtClean="0"/>
              <a:t>Collaborative research</a:t>
            </a:r>
            <a:r>
              <a:rPr lang="en-US" sz="3200" dirty="0" smtClean="0"/>
              <a:t> between POMI team and the Stanford Visualization and HCI groups.</a:t>
            </a:r>
          </a:p>
          <a:p>
            <a:pPr marL="0" indent="0">
              <a:buNone/>
            </a:pPr>
            <a:endParaRPr lang="en-US" sz="1200" dirty="0" smtClean="0"/>
          </a:p>
          <a:p>
            <a:pPr marL="0" indent="0">
              <a:buNone/>
            </a:pPr>
            <a:r>
              <a:rPr lang="en-US" sz="3200" b="1" dirty="0" smtClean="0"/>
              <a:t>Diverse, multi-disciplinary</a:t>
            </a:r>
            <a:r>
              <a:rPr lang="en-US" sz="3200" dirty="0" smtClean="0"/>
              <a:t> faculty and students.</a:t>
            </a:r>
          </a:p>
          <a:p>
            <a:pPr marL="0" indent="0">
              <a:buNone/>
            </a:pPr>
            <a:endParaRPr lang="en-US" sz="1200" dirty="0" smtClean="0"/>
          </a:p>
          <a:p>
            <a:pPr marL="0" indent="0">
              <a:buNone/>
            </a:pPr>
            <a:r>
              <a:rPr lang="en-US" sz="3200" b="1" dirty="0" smtClean="0"/>
              <a:t>Multiple publications</a:t>
            </a:r>
            <a:r>
              <a:rPr lang="en-US" sz="3200" dirty="0" smtClean="0"/>
              <a:t> and demos (KDD, UIST).</a:t>
            </a:r>
          </a:p>
          <a:p>
            <a:pPr marL="0" indent="0">
              <a:buNone/>
            </a:pPr>
            <a:endParaRPr lang="en-US" sz="1200" dirty="0" smtClean="0"/>
          </a:p>
          <a:p>
            <a:pPr marL="0" indent="0">
              <a:buNone/>
            </a:pPr>
            <a:r>
              <a:rPr lang="en-US" sz="3200" b="1" dirty="0" smtClean="0"/>
              <a:t>Applications</a:t>
            </a:r>
            <a:r>
              <a:rPr lang="en-US" sz="3200" dirty="0" smtClean="0"/>
              <a:t> to social sharing, access control, visualization, and social media analysis.</a:t>
            </a:r>
          </a:p>
          <a:p>
            <a:pPr marL="0" indent="0">
              <a:buNone/>
            </a:pPr>
            <a:endParaRPr lang="en-US" dirty="0" smtClean="0"/>
          </a:p>
          <a:p>
            <a:pPr marL="0" indent="0">
              <a:buNone/>
            </a:pP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Topology</a:t>
            </a:r>
            <a:endParaRPr lang="en-US" dirty="0"/>
          </a:p>
        </p:txBody>
      </p:sp>
      <p:sp>
        <p:nvSpPr>
          <p:cNvPr id="3" name="Content Placeholder 2"/>
          <p:cNvSpPr>
            <a:spLocks noGrp="1"/>
          </p:cNvSpPr>
          <p:nvPr>
            <p:ph idx="1"/>
          </p:nvPr>
        </p:nvSpPr>
        <p:spPr>
          <a:xfrm>
            <a:off x="457199" y="1600200"/>
            <a:ext cx="5733851" cy="4525963"/>
          </a:xfrm>
        </p:spPr>
        <p:txBody>
          <a:bodyPr>
            <a:normAutofit/>
          </a:bodyPr>
          <a:lstStyle/>
          <a:p>
            <a:r>
              <a:rPr lang="en-US" sz="2400" dirty="0" smtClean="0"/>
              <a:t>Derive our social topology naturally from our email communication</a:t>
            </a:r>
          </a:p>
          <a:p>
            <a:r>
              <a:rPr lang="en-US" sz="2400" dirty="0" smtClean="0"/>
              <a:t>Can keep up to date continuously</a:t>
            </a:r>
          </a:p>
          <a:p>
            <a:r>
              <a:rPr lang="en-US" sz="2400" dirty="0" smtClean="0"/>
              <a:t>Novel algorithm: </a:t>
            </a:r>
            <a:br>
              <a:rPr lang="en-US" sz="2400" dirty="0" smtClean="0"/>
            </a:br>
            <a:r>
              <a:rPr lang="en-US" sz="2400" dirty="0" smtClean="0"/>
              <a:t>finds overlapping / nested groups</a:t>
            </a:r>
          </a:p>
          <a:p>
            <a:r>
              <a:rPr lang="en-US" sz="2400" dirty="0" smtClean="0"/>
              <a:t>UI: allows users to drill down</a:t>
            </a:r>
          </a:p>
          <a:p>
            <a:r>
              <a:rPr lang="en-US" sz="2400" dirty="0" smtClean="0"/>
              <a:t>Comparison with Gmail mailing list UI</a:t>
            </a:r>
          </a:p>
          <a:p>
            <a:pPr lvl="1"/>
            <a:r>
              <a:rPr lang="en-US" sz="2400" dirty="0" smtClean="0"/>
              <a:t>6 out of 19 found Gmail inferior</a:t>
            </a:r>
            <a:br>
              <a:rPr lang="en-US" sz="2400" dirty="0" smtClean="0"/>
            </a:br>
            <a:r>
              <a:rPr lang="en-US" sz="2400" dirty="0" smtClean="0"/>
              <a:t>and quit</a:t>
            </a:r>
          </a:p>
          <a:p>
            <a:pPr lvl="1"/>
            <a:endParaRPr lang="en-US" sz="2400" dirty="0"/>
          </a:p>
        </p:txBody>
      </p:sp>
      <p:pic>
        <p:nvPicPr>
          <p:cNvPr id="4" name="Picture 3" descr="SocialTopology.png"/>
          <p:cNvPicPr>
            <a:picLocks noChangeAspect="1"/>
          </p:cNvPicPr>
          <p:nvPr/>
        </p:nvPicPr>
        <p:blipFill>
          <a:blip r:embed="rId2"/>
          <a:srcRect r="18228"/>
          <a:stretch>
            <a:fillRect/>
          </a:stretch>
        </p:blipFill>
        <p:spPr>
          <a:xfrm>
            <a:off x="5620755" y="2375068"/>
            <a:ext cx="3274848" cy="2884051"/>
          </a:xfrm>
          <a:prstGeom prst="rect">
            <a:avLst/>
          </a:prstGeom>
          <a:effectLst>
            <a:outerShdw blurRad="50800" dist="76200" dir="2700000">
              <a:srgbClr val="000000">
                <a:alpha val="43000"/>
              </a:srgbClr>
            </a:outerShdw>
          </a:effectLst>
        </p:spPr>
      </p:pic>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80464</TotalTime>
  <Words>705</Words>
  <Application>Microsoft Macintosh PowerPoint</Application>
  <PresentationFormat>On-screen Show (4:3)</PresentationFormat>
  <Paragraphs>67</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(Awkward) Social Software</vt:lpstr>
      <vt:lpstr>Slide 2</vt:lpstr>
      <vt:lpstr>Slide 3</vt:lpstr>
      <vt:lpstr>Slide 4</vt:lpstr>
      <vt:lpstr>New Algorithm for Social Topologies</vt:lpstr>
      <vt:lpstr>SocialFlows Topology Browser</vt:lpstr>
      <vt:lpstr>Slide 7</vt:lpstr>
      <vt:lpstr>Collaboration via POMI</vt:lpstr>
      <vt:lpstr>Social Topology</vt:lpstr>
    </vt:vector>
  </TitlesOfParts>
  <Company>Stanford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Monica Lam</dc:creator>
  <cp:lastModifiedBy>Jeffrey Heer</cp:lastModifiedBy>
  <cp:revision>287</cp:revision>
  <cp:lastPrinted>2010-03-29T17:24:49Z</cp:lastPrinted>
  <dcterms:created xsi:type="dcterms:W3CDTF">2010-06-01T08:52:10Z</dcterms:created>
  <dcterms:modified xsi:type="dcterms:W3CDTF">2010-06-02T00:41:34Z</dcterms:modified>
</cp:coreProperties>
</file>