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3" r:id="rId4"/>
    <p:sldId id="264" r:id="rId5"/>
    <p:sldId id="260" r:id="rId6"/>
    <p:sldId id="261" r:id="rId7"/>
    <p:sldId id="266" r:id="rId8"/>
    <p:sldId id="265"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20" d="100"/>
          <a:sy n="120" d="100"/>
        </p:scale>
        <p:origin x="-1290"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606287-13BC-4CE1-91F9-D882EA067BF8}" type="datetimeFigureOut">
              <a:rPr lang="en-US" smtClean="0"/>
              <a:t>5/4/2010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026C-2F19-423D-9FB1-2334E2AC7205}" type="slidenum">
              <a:rPr lang="en-US" smtClean="0"/>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06287-13BC-4CE1-91F9-D882EA067BF8}" type="datetimeFigureOut">
              <a:rPr lang="en-US" smtClean="0"/>
              <a:t>5/4/2010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026C-2F19-423D-9FB1-2334E2AC7205}" type="slidenum">
              <a:rPr lang="en-US" smtClean="0"/>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06287-13BC-4CE1-91F9-D882EA067BF8}" type="datetimeFigureOut">
              <a:rPr lang="en-US" smtClean="0"/>
              <a:t>5/4/2010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026C-2F19-423D-9FB1-2334E2AC7205}" type="slidenum">
              <a:rPr lang="en-US" smtClean="0"/>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06287-13BC-4CE1-91F9-D882EA067BF8}" type="datetimeFigureOut">
              <a:rPr lang="en-US" smtClean="0"/>
              <a:t>5/4/2010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026C-2F19-423D-9FB1-2334E2AC7205}" type="slidenum">
              <a:rPr lang="en-US" smtClean="0"/>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606287-13BC-4CE1-91F9-D882EA067BF8}" type="datetimeFigureOut">
              <a:rPr lang="en-US" smtClean="0"/>
              <a:t>5/4/2010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026C-2F19-423D-9FB1-2334E2AC7205}" type="slidenum">
              <a:rPr lang="en-US" smtClean="0"/>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606287-13BC-4CE1-91F9-D882EA067BF8}" type="datetimeFigureOut">
              <a:rPr lang="en-US" smtClean="0"/>
              <a:t>5/4/2010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026C-2F19-423D-9FB1-2334E2AC7205}" type="slidenum">
              <a:rPr lang="en-US" smtClean="0"/>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606287-13BC-4CE1-91F9-D882EA067BF8}" type="datetimeFigureOut">
              <a:rPr lang="en-US" smtClean="0"/>
              <a:t>5/4/2010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78026C-2F19-423D-9FB1-2334E2AC7205}" type="slidenum">
              <a:rPr lang="en-US" smtClean="0"/>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606287-13BC-4CE1-91F9-D882EA067BF8}" type="datetimeFigureOut">
              <a:rPr lang="en-US" smtClean="0"/>
              <a:t>5/4/2010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78026C-2F19-423D-9FB1-2334E2AC7205}" type="slidenum">
              <a:rPr lang="en-US" smtClean="0"/>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606287-13BC-4CE1-91F9-D882EA067BF8}" type="datetimeFigureOut">
              <a:rPr lang="en-US" smtClean="0"/>
              <a:t>5/4/2010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78026C-2F19-423D-9FB1-2334E2AC7205}" type="slidenum">
              <a:rPr lang="en-US" smtClean="0"/>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606287-13BC-4CE1-91F9-D882EA067BF8}" type="datetimeFigureOut">
              <a:rPr lang="en-US" smtClean="0"/>
              <a:t>5/4/2010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026C-2F19-423D-9FB1-2334E2AC7205}" type="slidenum">
              <a:rPr lang="en-US" smtClean="0"/>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606287-13BC-4CE1-91F9-D882EA067BF8}" type="datetimeFigureOut">
              <a:rPr lang="en-US" smtClean="0"/>
              <a:t>5/4/2010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026C-2F19-423D-9FB1-2334E2AC7205}" type="slidenum">
              <a:rPr lang="en-US" smtClean="0"/>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606287-13BC-4CE1-91F9-D882EA067BF8}" type="datetimeFigureOut">
              <a:rPr lang="en-US" smtClean="0"/>
              <a:t>5/4/2010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78026C-2F19-423D-9FB1-2334E2AC720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1" name="Group 140"/>
          <p:cNvGrpSpPr/>
          <p:nvPr/>
        </p:nvGrpSpPr>
        <p:grpSpPr>
          <a:xfrm>
            <a:off x="2057400" y="1219200"/>
            <a:ext cx="4454610" cy="5150644"/>
            <a:chOff x="2209800" y="785853"/>
            <a:chExt cx="4454610" cy="5150644"/>
          </a:xfrm>
        </p:grpSpPr>
        <p:pic>
          <p:nvPicPr>
            <p:cNvPr id="137" name="Picture 2"/>
            <p:cNvPicPr>
              <a:picLocks noChangeAspect="1" noChangeArrowheads="1"/>
            </p:cNvPicPr>
            <p:nvPr/>
          </p:nvPicPr>
          <p:blipFill>
            <a:blip r:embed="rId2"/>
            <a:srcRect/>
            <a:stretch>
              <a:fillRect/>
            </a:stretch>
          </p:blipFill>
          <p:spPr bwMode="auto">
            <a:xfrm>
              <a:off x="2209800" y="785853"/>
              <a:ext cx="4454610" cy="5150644"/>
            </a:xfrm>
            <a:prstGeom prst="rect">
              <a:avLst/>
            </a:prstGeom>
            <a:noFill/>
            <a:ln w="9525">
              <a:noFill/>
              <a:miter lim="800000"/>
              <a:headEnd/>
              <a:tailEnd/>
            </a:ln>
            <a:effectLst/>
          </p:spPr>
        </p:pic>
        <p:sp>
          <p:nvSpPr>
            <p:cNvPr id="138" name="Rectangle 137"/>
            <p:cNvSpPr/>
            <p:nvPr/>
          </p:nvSpPr>
          <p:spPr>
            <a:xfrm>
              <a:off x="5521410" y="5334000"/>
              <a:ext cx="457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p:nvPr/>
          </p:nvSpPr>
          <p:spPr>
            <a:xfrm>
              <a:off x="4887956" y="2843253"/>
              <a:ext cx="769951"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2397210" y="2971800"/>
              <a:ext cx="12192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2" name="Rectangle 141"/>
          <p:cNvSpPr/>
          <p:nvPr/>
        </p:nvSpPr>
        <p:spPr>
          <a:xfrm>
            <a:off x="2438400" y="1271547"/>
            <a:ext cx="4267200" cy="5029200"/>
          </a:xfrm>
          <a:prstGeom prst="rect">
            <a:avLst/>
          </a:prstGeom>
          <a:solidFill>
            <a:schemeClr val="bg1">
              <a:alpha val="7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p:cNvSpPr txBox="1"/>
          <p:nvPr/>
        </p:nvSpPr>
        <p:spPr>
          <a:xfrm>
            <a:off x="3733800" y="1668442"/>
            <a:ext cx="2667000" cy="1415772"/>
          </a:xfrm>
          <a:prstGeom prst="rect">
            <a:avLst/>
          </a:prstGeom>
          <a:noFill/>
        </p:spPr>
        <p:txBody>
          <a:bodyPr wrap="square" rtlCol="0">
            <a:spAutoFit/>
          </a:bodyPr>
          <a:lstStyle/>
          <a:p>
            <a:r>
              <a:rPr lang="en-US" sz="5400" b="1" dirty="0" smtClean="0">
                <a:latin typeface="Century Gothic" pitchFamily="34" charset="0"/>
              </a:rPr>
              <a:t>ORION</a:t>
            </a:r>
            <a:endParaRPr lang="en-US" sz="2400" b="1" dirty="0" smtClean="0">
              <a:latin typeface="Century Gothic" pitchFamily="34" charset="0"/>
            </a:endParaRPr>
          </a:p>
          <a:p>
            <a:r>
              <a:rPr lang="en-US" sz="1600" dirty="0" smtClean="0"/>
              <a:t>Query, Analysis, and Visualization of Networks</a:t>
            </a:r>
            <a:endParaRPr lang="en-US" sz="1600" dirty="0"/>
          </a:p>
        </p:txBody>
      </p:sp>
      <p:grpSp>
        <p:nvGrpSpPr>
          <p:cNvPr id="144" name="Group 143"/>
          <p:cNvGrpSpPr/>
          <p:nvPr/>
        </p:nvGrpSpPr>
        <p:grpSpPr>
          <a:xfrm>
            <a:off x="2667000" y="1663679"/>
            <a:ext cx="971836" cy="1376363"/>
            <a:chOff x="6586537" y="1824037"/>
            <a:chExt cx="1933578" cy="2738429"/>
          </a:xfrm>
        </p:grpSpPr>
        <p:sp>
          <p:nvSpPr>
            <p:cNvPr id="145" name="Oval 144"/>
            <p:cNvSpPr/>
            <p:nvPr/>
          </p:nvSpPr>
          <p:spPr>
            <a:xfrm>
              <a:off x="6586537" y="1876422"/>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6629396" y="232409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p:cNvSpPr/>
            <p:nvPr/>
          </p:nvSpPr>
          <p:spPr>
            <a:xfrm>
              <a:off x="6986589" y="29527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7653337" y="3048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7419974" y="275272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7296144" y="37909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7153278" y="448626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7891463" y="435291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7405685" y="371951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7505700" y="36385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6815137" y="18240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p:cNvSpPr/>
            <p:nvPr/>
          </p:nvSpPr>
          <p:spPr>
            <a:xfrm>
              <a:off x="8443915" y="298608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p:cNvSpPr/>
            <p:nvPr/>
          </p:nvSpPr>
          <p:spPr>
            <a:xfrm>
              <a:off x="8429626" y="280987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p:cNvSpPr/>
            <p:nvPr/>
          </p:nvSpPr>
          <p:spPr>
            <a:xfrm>
              <a:off x="8315322" y="268604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8417726" y="311705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8386762" y="33599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8243885" y="346233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6738937" y="2286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3" name="Straight Connector 162"/>
            <p:cNvCxnSpPr>
              <a:stCxn id="145" idx="4"/>
              <a:endCxn id="146" idx="0"/>
            </p:cNvCxnSpPr>
            <p:nvPr/>
          </p:nvCxnSpPr>
          <p:spPr>
            <a:xfrm rot="16200000" flipH="1">
              <a:off x="6460329" y="2116929"/>
              <a:ext cx="371474" cy="428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a:stCxn id="155" idx="4"/>
              <a:endCxn id="162" idx="0"/>
            </p:cNvCxnSpPr>
            <p:nvPr/>
          </p:nvCxnSpPr>
          <p:spPr>
            <a:xfrm rot="5400000">
              <a:off x="6622256" y="2055018"/>
              <a:ext cx="385763"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stCxn id="146" idx="6"/>
              <a:endCxn id="162" idx="3"/>
            </p:cNvCxnSpPr>
            <p:nvPr/>
          </p:nvCxnSpPr>
          <p:spPr>
            <a:xfrm flipV="1">
              <a:off x="6705596" y="2351041"/>
              <a:ext cx="44500" cy="111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a:stCxn id="146" idx="4"/>
              <a:endCxn id="147" idx="1"/>
            </p:cNvCxnSpPr>
            <p:nvPr/>
          </p:nvCxnSpPr>
          <p:spPr>
            <a:xfrm rot="16200000" flipH="1">
              <a:off x="6550817" y="2516975"/>
              <a:ext cx="563611" cy="3302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a:stCxn id="147" idx="7"/>
              <a:endCxn id="149" idx="2"/>
            </p:cNvCxnSpPr>
            <p:nvPr/>
          </p:nvCxnSpPr>
          <p:spPr>
            <a:xfrm rot="5400000" flipH="1" flipV="1">
              <a:off x="7149262" y="2693195"/>
              <a:ext cx="173081" cy="368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a:stCxn id="149" idx="5"/>
              <a:endCxn id="148" idx="1"/>
            </p:cNvCxnSpPr>
            <p:nvPr/>
          </p:nvCxnSpPr>
          <p:spPr>
            <a:xfrm rot="16200000" flipH="1">
              <a:off x="7454059" y="2848722"/>
              <a:ext cx="241392" cy="179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a:stCxn id="148" idx="6"/>
              <a:endCxn id="156" idx="2"/>
            </p:cNvCxnSpPr>
            <p:nvPr/>
          </p:nvCxnSpPr>
          <p:spPr>
            <a:xfrm flipV="1">
              <a:off x="7729537" y="3024181"/>
              <a:ext cx="714378" cy="61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a:stCxn id="160" idx="3"/>
              <a:endCxn id="161" idx="7"/>
            </p:cNvCxnSpPr>
            <p:nvPr/>
          </p:nvCxnSpPr>
          <p:spPr>
            <a:xfrm rot="5400000">
              <a:off x="8329167" y="3404738"/>
              <a:ext cx="48514" cy="889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a:stCxn id="160" idx="0"/>
              <a:endCxn id="159" idx="4"/>
            </p:cNvCxnSpPr>
            <p:nvPr/>
          </p:nvCxnSpPr>
          <p:spPr>
            <a:xfrm rot="5400000" flipH="1" flipV="1">
              <a:off x="8357001" y="3261112"/>
              <a:ext cx="166686" cy="30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a:stCxn id="156" idx="4"/>
              <a:endCxn id="159" idx="0"/>
            </p:cNvCxnSpPr>
            <p:nvPr/>
          </p:nvCxnSpPr>
          <p:spPr>
            <a:xfrm rot="5400000">
              <a:off x="8441536" y="3076572"/>
              <a:ext cx="54770" cy="26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a:stCxn id="157" idx="4"/>
              <a:endCxn id="156" idx="0"/>
            </p:cNvCxnSpPr>
            <p:nvPr/>
          </p:nvCxnSpPr>
          <p:spPr>
            <a:xfrm rot="16200000" flipH="1">
              <a:off x="8424867" y="2928932"/>
              <a:ext cx="100007" cy="142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a:stCxn id="158" idx="5"/>
              <a:endCxn id="157" idx="1"/>
            </p:cNvCxnSpPr>
            <p:nvPr/>
          </p:nvCxnSpPr>
          <p:spPr>
            <a:xfrm rot="16200000" flipH="1">
              <a:off x="8375600" y="2755848"/>
              <a:ext cx="69948" cy="60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a:stCxn id="150" idx="4"/>
              <a:endCxn id="151" idx="0"/>
            </p:cNvCxnSpPr>
            <p:nvPr/>
          </p:nvCxnSpPr>
          <p:spPr>
            <a:xfrm rot="5400000">
              <a:off x="6953252" y="4105274"/>
              <a:ext cx="619118" cy="142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a:stCxn id="153" idx="3"/>
              <a:endCxn id="150" idx="7"/>
            </p:cNvCxnSpPr>
            <p:nvPr/>
          </p:nvCxnSpPr>
          <p:spPr>
            <a:xfrm rot="5400000">
              <a:off x="7380238" y="3765500"/>
              <a:ext cx="17555" cy="55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a:stCxn id="154" idx="3"/>
              <a:endCxn id="153" idx="7"/>
            </p:cNvCxnSpPr>
            <p:nvPr/>
          </p:nvCxnSpPr>
          <p:spPr>
            <a:xfrm rot="5400000">
              <a:off x="7480253" y="3694063"/>
              <a:ext cx="27081" cy="461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a:stCxn id="148" idx="4"/>
              <a:endCxn id="154" idx="0"/>
            </p:cNvCxnSpPr>
            <p:nvPr/>
          </p:nvCxnSpPr>
          <p:spPr>
            <a:xfrm rot="5400000">
              <a:off x="7360445" y="3307556"/>
              <a:ext cx="514348" cy="1476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a:stCxn id="147" idx="4"/>
              <a:endCxn id="150" idx="1"/>
            </p:cNvCxnSpPr>
            <p:nvPr/>
          </p:nvCxnSpPr>
          <p:spPr>
            <a:xfrm rot="16200000" flipH="1">
              <a:off x="6779417" y="3274220"/>
              <a:ext cx="773159" cy="2826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a:stCxn id="154" idx="5"/>
              <a:endCxn id="152" idx="0"/>
            </p:cNvCxnSpPr>
            <p:nvPr/>
          </p:nvCxnSpPr>
          <p:spPr>
            <a:xfrm rot="16200000" flipH="1">
              <a:off x="7425488" y="3848842"/>
              <a:ext cx="649329" cy="358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a:stCxn id="152" idx="2"/>
              <a:endCxn id="151" idx="6"/>
            </p:cNvCxnSpPr>
            <p:nvPr/>
          </p:nvCxnSpPr>
          <p:spPr>
            <a:xfrm rot="10800000" flipV="1">
              <a:off x="7229479" y="4391018"/>
              <a:ext cx="661985" cy="133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2" name="TextBox 181"/>
          <p:cNvSpPr txBox="1"/>
          <p:nvPr/>
        </p:nvSpPr>
        <p:spPr>
          <a:xfrm>
            <a:off x="2743200" y="3405147"/>
            <a:ext cx="3657600" cy="830997"/>
          </a:xfrm>
          <a:prstGeom prst="rect">
            <a:avLst/>
          </a:prstGeom>
          <a:noFill/>
        </p:spPr>
        <p:txBody>
          <a:bodyPr wrap="square" rtlCol="0">
            <a:spAutoFit/>
          </a:bodyPr>
          <a:lstStyle/>
          <a:p>
            <a:r>
              <a:rPr lang="en-US" sz="1600" b="1" dirty="0" smtClean="0"/>
              <a:t>Database</a:t>
            </a:r>
            <a:r>
              <a:rPr lang="en-US" sz="1600" dirty="0" smtClean="0"/>
              <a:t>	</a:t>
            </a:r>
            <a:r>
              <a:rPr lang="en-US" sz="1600" dirty="0" err="1" smtClean="0"/>
              <a:t>movies@localhost</a:t>
            </a:r>
            <a:endParaRPr lang="en-US" sz="1600" dirty="0" smtClean="0"/>
          </a:p>
          <a:p>
            <a:r>
              <a:rPr lang="en-US" sz="1600" b="1" dirty="0" smtClean="0"/>
              <a:t>Login</a:t>
            </a:r>
            <a:r>
              <a:rPr lang="en-US" sz="1600" dirty="0" smtClean="0"/>
              <a:t>	user.name	</a:t>
            </a:r>
          </a:p>
          <a:p>
            <a:r>
              <a:rPr lang="en-US" sz="1600" b="1" dirty="0" smtClean="0"/>
              <a:t>Password</a:t>
            </a:r>
            <a:r>
              <a:rPr lang="en-US" sz="1600" dirty="0" smtClean="0"/>
              <a:t>	********</a:t>
            </a:r>
            <a:endParaRPr lang="en-US" sz="1600" dirty="0"/>
          </a:p>
        </p:txBody>
      </p:sp>
      <p:sp>
        <p:nvSpPr>
          <p:cNvPr id="183" name="TextBox 182"/>
          <p:cNvSpPr txBox="1"/>
          <p:nvPr/>
        </p:nvSpPr>
        <p:spPr>
          <a:xfrm>
            <a:off x="2819400" y="4624347"/>
            <a:ext cx="3657600" cy="923330"/>
          </a:xfrm>
          <a:prstGeom prst="rect">
            <a:avLst/>
          </a:prstGeom>
          <a:noFill/>
          <a:effectLst>
            <a:outerShdw blurRad="50800" dist="25400" dir="2700000" algn="tl" rotWithShape="0">
              <a:prstClr val="black">
                <a:alpha val="40000"/>
              </a:prstClr>
            </a:outerShdw>
          </a:effectLst>
        </p:spPr>
        <p:txBody>
          <a:bodyPr wrap="square" rtlCol="0">
            <a:spAutoFit/>
          </a:bodyPr>
          <a:lstStyle/>
          <a:p>
            <a:r>
              <a:rPr lang="en-US" i="1" dirty="0" smtClean="0">
                <a:latin typeface="Century Gothic" pitchFamily="34" charset="0"/>
              </a:rPr>
              <a:t>(or alternatively, uses a form for data upload: </a:t>
            </a:r>
            <a:r>
              <a:rPr lang="en-US" i="1" dirty="0" err="1" smtClean="0">
                <a:latin typeface="Century Gothic" pitchFamily="34" charset="0"/>
              </a:rPr>
              <a:t>GraphML</a:t>
            </a:r>
            <a:r>
              <a:rPr lang="en-US" i="1" dirty="0" smtClean="0">
                <a:latin typeface="Century Gothic" pitchFamily="34" charset="0"/>
              </a:rPr>
              <a:t>, CSV tables, etc…)</a:t>
            </a:r>
            <a:endParaRPr lang="en-US" i="1" dirty="0">
              <a:latin typeface="Century Gothic" pitchFamily="34" charset="0"/>
            </a:endParaRPr>
          </a:p>
        </p:txBody>
      </p:sp>
      <p:sp>
        <p:nvSpPr>
          <p:cNvPr id="184" name="Title 1"/>
          <p:cNvSpPr>
            <a:spLocks noGrp="1"/>
          </p:cNvSpPr>
          <p:nvPr>
            <p:ph type="title"/>
          </p:nvPr>
        </p:nvSpPr>
        <p:spPr>
          <a:xfrm>
            <a:off x="228600" y="350838"/>
            <a:ext cx="8229600" cy="563562"/>
          </a:xfrm>
          <a:effectLst>
            <a:outerShdw blurRad="50800" dist="25400" dir="2700000" algn="tl" rotWithShape="0">
              <a:prstClr val="black">
                <a:alpha val="40000"/>
              </a:prstClr>
            </a:outerShdw>
          </a:effectLst>
        </p:spPr>
        <p:txBody>
          <a:bodyPr>
            <a:normAutofit/>
          </a:bodyPr>
          <a:lstStyle/>
          <a:p>
            <a:pPr algn="l"/>
            <a:r>
              <a:rPr lang="en-US" sz="2800" i="1" dirty="0" smtClean="0">
                <a:latin typeface="Comic Sans MS" pitchFamily="66" charset="0"/>
              </a:rPr>
              <a:t>A user logs in to Orion, ready to analyze.</a:t>
            </a:r>
            <a:endParaRPr lang="en-US" sz="2800" i="1" dirty="0" smtClean="0">
              <a:latin typeface="Comic Sans MS" pitchFamily="66"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1" y="1192530"/>
          <a:ext cx="2514600" cy="1703070"/>
        </p:xfrm>
        <a:graphic>
          <a:graphicData uri="http://schemas.openxmlformats.org/drawingml/2006/table">
            <a:tbl>
              <a:tblPr/>
              <a:tblGrid>
                <a:gridCol w="977900"/>
                <a:gridCol w="1536700"/>
              </a:tblGrid>
              <a:tr h="190500">
                <a:tc gridSpan="2">
                  <a:txBody>
                    <a:bodyPr/>
                    <a:lstStyle/>
                    <a:p>
                      <a:pPr algn="ctr" fontAlgn="b"/>
                      <a:r>
                        <a:rPr lang="en-US" sz="1800" b="1" i="0" u="none" strike="noStrike" dirty="0">
                          <a:solidFill>
                            <a:schemeClr val="tx1"/>
                          </a:solidFill>
                          <a:latin typeface="Calibri"/>
                        </a:rPr>
                        <a:t>ACTORS</a:t>
                      </a:r>
                    </a:p>
                  </a:txBody>
                  <a:tcPr marL="9525" marR="9525" marT="9525" marB="0" anchor="b">
                    <a:lnL>
                      <a:noFill/>
                    </a:lnL>
                    <a:lnR>
                      <a:noFill/>
                    </a:lnR>
                    <a:lnT>
                      <a:noFill/>
                    </a:lnT>
                    <a:lnB>
                      <a:noFill/>
                    </a:lnB>
                  </a:tcPr>
                </a:tc>
                <a:tc hMerge="1">
                  <a:txBody>
                    <a:bodyPr/>
                    <a:lstStyle/>
                    <a:p>
                      <a:pPr algn="l" fontAlgn="b"/>
                      <a:endParaRPr lang="en-US" sz="1100" b="0" i="0" u="none" strike="noStrike" dirty="0">
                        <a:solidFill>
                          <a:schemeClr val="tx1"/>
                        </a:solidFill>
                        <a:latin typeface="Calibri"/>
                      </a:endParaRPr>
                    </a:p>
                  </a:txBody>
                  <a:tcPr marL="9525" marR="9525" marT="9525" marB="0" anchor="b">
                    <a:lnL>
                      <a:noFill/>
                    </a:lnL>
                    <a:lnR>
                      <a:noFill/>
                    </a:lnR>
                    <a:lnT>
                      <a:noFill/>
                    </a:lnT>
                    <a:lnB>
                      <a:noFill/>
                    </a:lnB>
                  </a:tcPr>
                </a:tc>
              </a:tr>
              <a:tr h="190500">
                <a:tc>
                  <a:txBody>
                    <a:bodyPr/>
                    <a:lstStyle/>
                    <a:p>
                      <a:pPr algn="ctr" fontAlgn="b"/>
                      <a:r>
                        <a:rPr lang="en-US" sz="1800" b="0" i="1" u="none" strike="noStrike" dirty="0" err="1" smtClean="0">
                          <a:solidFill>
                            <a:schemeClr val="tx1"/>
                          </a:solidFill>
                          <a:latin typeface="Calibri"/>
                        </a:rPr>
                        <a:t>actor_id</a:t>
                      </a:r>
                      <a:endParaRPr lang="en-US" sz="1800" b="0" i="1" u="none" strike="noStrike" dirty="0">
                        <a:solidFill>
                          <a:schemeClr val="tx1"/>
                        </a:solidFill>
                        <a:latin typeface="Calibri"/>
                      </a:endParaRPr>
                    </a:p>
                  </a:txBody>
                  <a:tcPr marL="9525" marR="9525" marT="9525" marB="0" anchor="b">
                    <a:lnL>
                      <a:noFill/>
                    </a:lnL>
                    <a:lnR w="6350" cap="flat" cmpd="sng" algn="ctr">
                      <a:no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tcPr>
                </a:tc>
                <a:tc>
                  <a:txBody>
                    <a:bodyPr/>
                    <a:lstStyle/>
                    <a:p>
                      <a:pPr algn="ctr" fontAlgn="b"/>
                      <a:r>
                        <a:rPr lang="en-US" sz="1800" b="0" i="1" u="none" strike="noStrike" dirty="0" err="1" smtClean="0">
                          <a:solidFill>
                            <a:schemeClr val="tx1"/>
                          </a:solidFill>
                          <a:latin typeface="Calibri"/>
                        </a:rPr>
                        <a:t>actor_name</a:t>
                      </a:r>
                      <a:endParaRPr lang="en-US" sz="1800" b="0" i="1" u="none" strike="noStrike" dirty="0">
                        <a:solidFill>
                          <a:schemeClr val="tx1"/>
                        </a:solidFill>
                        <a:latin typeface="Calibri"/>
                      </a:endParaRPr>
                    </a:p>
                  </a:txBody>
                  <a:tcPr marL="9525" marR="9525" marT="9525" marB="0" anchor="b">
                    <a:lnL w="6350" cap="flat" cmpd="sng" algn="ctr">
                      <a:noFill/>
                      <a:prstDash val="solid"/>
                      <a:round/>
                      <a:headEnd type="none" w="med" len="med"/>
                      <a:tailEnd type="none" w="med" len="med"/>
                    </a:lnL>
                    <a:lnR>
                      <a:noFill/>
                    </a:lnR>
                    <a:lnT>
                      <a:noFill/>
                    </a:lnT>
                    <a:lnB w="6350" cap="flat" cmpd="sng" algn="ctr">
                      <a:solidFill>
                        <a:schemeClr val="tx1"/>
                      </a:solidFill>
                      <a:prstDash val="solid"/>
                      <a:round/>
                      <a:headEnd type="none" w="med" len="med"/>
                      <a:tailEnd type="none" w="med" len="med"/>
                    </a:lnB>
                  </a:tcPr>
                </a:tc>
              </a:tr>
              <a:tr h="190500">
                <a:tc>
                  <a:txBody>
                    <a:bodyPr/>
                    <a:lstStyle/>
                    <a:p>
                      <a:pPr algn="ctr" fontAlgn="b"/>
                      <a:r>
                        <a:rPr lang="en-US" sz="1800" b="0" i="0" u="none" strike="noStrike">
                          <a:solidFill>
                            <a:schemeClr val="tx1"/>
                          </a:solidFill>
                          <a:latin typeface="Calibri"/>
                        </a:rPr>
                        <a:t>1</a:t>
                      </a: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c>
                  <a:txBody>
                    <a:bodyPr/>
                    <a:lstStyle/>
                    <a:p>
                      <a:pPr algn="ctr" fontAlgn="b"/>
                      <a:r>
                        <a:rPr lang="en-US" sz="1800" b="0" i="0" u="none" strike="noStrike" dirty="0">
                          <a:solidFill>
                            <a:schemeClr val="tx1"/>
                          </a:solidFill>
                          <a:latin typeface="Calibri"/>
                        </a:rPr>
                        <a:t>Jack</a:t>
                      </a: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r>
              <a:tr h="190500">
                <a:tc>
                  <a:txBody>
                    <a:bodyPr/>
                    <a:lstStyle/>
                    <a:p>
                      <a:pPr algn="ctr" fontAlgn="b"/>
                      <a:r>
                        <a:rPr lang="en-US" sz="1800" b="0" i="0" u="none" strike="noStrike">
                          <a:solidFill>
                            <a:schemeClr val="tx1"/>
                          </a:solidFill>
                          <a:latin typeface="Calibri"/>
                        </a:rPr>
                        <a:t>2</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tx1"/>
                          </a:solidFill>
                          <a:latin typeface="Calibri"/>
                        </a:rPr>
                        <a:t>Meryl</a:t>
                      </a:r>
                    </a:p>
                  </a:txBody>
                  <a:tcPr marL="9525" marR="9525" marT="9525" marB="0" anchor="b">
                    <a:lnL>
                      <a:noFill/>
                    </a:lnL>
                    <a:lnR>
                      <a:noFill/>
                    </a:lnR>
                    <a:lnT>
                      <a:noFill/>
                    </a:lnT>
                    <a:lnB>
                      <a:noFill/>
                    </a:lnB>
                  </a:tcPr>
                </a:tc>
              </a:tr>
              <a:tr h="190500">
                <a:tc>
                  <a:txBody>
                    <a:bodyPr/>
                    <a:lstStyle/>
                    <a:p>
                      <a:pPr algn="ctr" fontAlgn="b"/>
                      <a:r>
                        <a:rPr lang="en-US" sz="1800" b="0" i="0" u="none" strike="noStrike">
                          <a:solidFill>
                            <a:schemeClr val="tx1"/>
                          </a:solidFill>
                          <a:latin typeface="Calibri"/>
                        </a:rPr>
                        <a:t>3</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tx1"/>
                          </a:solidFill>
                          <a:latin typeface="Calibri"/>
                        </a:rPr>
                        <a:t>Audrey</a:t>
                      </a:r>
                    </a:p>
                  </a:txBody>
                  <a:tcPr marL="9525" marR="9525" marT="9525" marB="0" anchor="b">
                    <a:lnL>
                      <a:noFill/>
                    </a:lnL>
                    <a:lnR>
                      <a:noFill/>
                    </a:lnR>
                    <a:lnT>
                      <a:noFill/>
                    </a:lnT>
                    <a:lnB>
                      <a:noFill/>
                    </a:lnB>
                  </a:tcPr>
                </a:tc>
              </a:tr>
              <a:tr h="190500">
                <a:tc>
                  <a:txBody>
                    <a:bodyPr/>
                    <a:lstStyle/>
                    <a:p>
                      <a:pPr algn="ctr" fontAlgn="b"/>
                      <a:r>
                        <a:rPr lang="en-US" sz="1800" b="0" i="0" u="none" strike="noStrike">
                          <a:solidFill>
                            <a:schemeClr val="tx1"/>
                          </a:solidFill>
                          <a:latin typeface="Calibri"/>
                        </a:rPr>
                        <a:t>4</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tx1"/>
                          </a:solidFill>
                          <a:latin typeface="Calibri"/>
                        </a:rPr>
                        <a:t>Fred</a:t>
                      </a:r>
                    </a:p>
                  </a:txBody>
                  <a:tcPr marL="9525" marR="9525" marT="9525" marB="0" anchor="b">
                    <a:lnL>
                      <a:noFill/>
                    </a:lnL>
                    <a:lnR>
                      <a:noFill/>
                    </a:lnR>
                    <a:lnT>
                      <a:noFill/>
                    </a:lnT>
                    <a:lnB>
                      <a:noFill/>
                    </a:lnB>
                  </a:tcPr>
                </a:tc>
              </a:tr>
            </a:tbl>
          </a:graphicData>
        </a:graphic>
      </p:graphicFrame>
      <p:graphicFrame>
        <p:nvGraphicFramePr>
          <p:cNvPr id="5" name="Table 4"/>
          <p:cNvGraphicFramePr>
            <a:graphicFrameLocks noGrp="1"/>
          </p:cNvGraphicFramePr>
          <p:nvPr/>
        </p:nvGraphicFramePr>
        <p:xfrm>
          <a:off x="533400" y="3152775"/>
          <a:ext cx="5486401" cy="1419225"/>
        </p:xfrm>
        <a:graphic>
          <a:graphicData uri="http://schemas.openxmlformats.org/drawingml/2006/table">
            <a:tbl>
              <a:tblPr/>
              <a:tblGrid>
                <a:gridCol w="990599"/>
                <a:gridCol w="2133600"/>
                <a:gridCol w="1371600"/>
                <a:gridCol w="990602"/>
              </a:tblGrid>
              <a:tr h="190500">
                <a:tc gridSpan="4">
                  <a:txBody>
                    <a:bodyPr/>
                    <a:lstStyle/>
                    <a:p>
                      <a:pPr algn="ctr" fontAlgn="b"/>
                      <a:r>
                        <a:rPr lang="en-US" sz="1800" b="1" i="0" u="none" strike="noStrike" dirty="0">
                          <a:solidFill>
                            <a:schemeClr val="tx1"/>
                          </a:solidFill>
                          <a:latin typeface="Calibri"/>
                        </a:rPr>
                        <a:t>MOVIES</a:t>
                      </a:r>
                    </a:p>
                  </a:txBody>
                  <a:tcPr marL="9525" marR="9525" marT="9525" marB="0" anchor="b">
                    <a:lnL>
                      <a:noFill/>
                    </a:lnL>
                    <a:lnR>
                      <a:noFill/>
                    </a:lnR>
                    <a:lnT>
                      <a:noFill/>
                    </a:lnT>
                    <a:lnB>
                      <a:noFill/>
                    </a:lnB>
                  </a:tcPr>
                </a:tc>
                <a:tc hMerge="1">
                  <a:txBody>
                    <a:bodyPr/>
                    <a:lstStyle/>
                    <a:p>
                      <a:pPr algn="ctr" fontAlgn="b"/>
                      <a:endParaRPr lang="en-US" sz="1800" b="0" i="0" u="none" strike="noStrike" dirty="0">
                        <a:solidFill>
                          <a:schemeClr val="tx1"/>
                        </a:solidFill>
                        <a:latin typeface="Calibri"/>
                      </a:endParaRPr>
                    </a:p>
                  </a:txBody>
                  <a:tcPr marL="9525" marR="9525" marT="9525" marB="0" anchor="b">
                    <a:lnL>
                      <a:noFill/>
                    </a:lnL>
                    <a:lnR>
                      <a:noFill/>
                    </a:lnR>
                    <a:lnT>
                      <a:noFill/>
                    </a:lnT>
                    <a:lnB>
                      <a:noFill/>
                    </a:lnB>
                  </a:tcPr>
                </a:tc>
                <a:tc hMerge="1">
                  <a:txBody>
                    <a:bodyPr/>
                    <a:lstStyle/>
                    <a:p>
                      <a:pPr algn="ctr" fontAlgn="b"/>
                      <a:endParaRPr lang="en-US" sz="1800" b="1" i="0" u="none" strike="noStrike" dirty="0">
                        <a:solidFill>
                          <a:schemeClr val="tx1"/>
                        </a:solidFill>
                        <a:latin typeface="Calibri"/>
                      </a:endParaRPr>
                    </a:p>
                  </a:txBody>
                  <a:tcPr marL="9525" marR="9525" marT="9525" marB="0" anchor="b">
                    <a:lnL>
                      <a:noFill/>
                    </a:lnL>
                    <a:lnR>
                      <a:noFill/>
                    </a:lnR>
                    <a:lnT>
                      <a:noFill/>
                    </a:lnT>
                    <a:lnB>
                      <a:noFill/>
                    </a:lnB>
                  </a:tcPr>
                </a:tc>
                <a:tc hMerge="1">
                  <a:txBody>
                    <a:bodyPr/>
                    <a:lstStyle/>
                    <a:p>
                      <a:pPr algn="ctr" fontAlgn="b"/>
                      <a:endParaRPr lang="en-US" sz="1800" b="1" i="0" u="none" strike="noStrike" dirty="0">
                        <a:solidFill>
                          <a:schemeClr val="tx1"/>
                        </a:solidFill>
                        <a:latin typeface="Calibri"/>
                      </a:endParaRPr>
                    </a:p>
                  </a:txBody>
                  <a:tcPr marL="9525" marR="9525" marT="9525" marB="0" anchor="b">
                    <a:lnL>
                      <a:noFill/>
                    </a:lnL>
                    <a:lnR>
                      <a:noFill/>
                    </a:lnR>
                    <a:lnT>
                      <a:noFill/>
                    </a:lnT>
                    <a:lnB>
                      <a:noFill/>
                    </a:lnB>
                  </a:tcPr>
                </a:tc>
              </a:tr>
              <a:tr h="190500">
                <a:tc>
                  <a:txBody>
                    <a:bodyPr/>
                    <a:lstStyle/>
                    <a:p>
                      <a:pPr algn="ctr" fontAlgn="b"/>
                      <a:r>
                        <a:rPr lang="en-US" sz="1800" b="0" i="1" u="none" strike="noStrike" dirty="0" err="1">
                          <a:solidFill>
                            <a:schemeClr val="tx1"/>
                          </a:solidFill>
                          <a:latin typeface="Calibri"/>
                        </a:rPr>
                        <a:t>movie_id</a:t>
                      </a:r>
                      <a:endParaRPr lang="en-US" sz="1800" b="0" i="1" u="none" strike="noStrike" dirty="0">
                        <a:solidFill>
                          <a:schemeClr val="tx1"/>
                        </a:solidFill>
                        <a:latin typeface="Calibri"/>
                      </a:endParaRPr>
                    </a:p>
                  </a:txBody>
                  <a:tcPr marL="9525" marR="9525" marT="9525" marB="0" anchor="b">
                    <a:lnL>
                      <a:noFill/>
                    </a:lnL>
                    <a:lnR>
                      <a:noFill/>
                    </a:lnR>
                    <a:lnT>
                      <a:noFill/>
                    </a:lnT>
                    <a:lnB w="6350" cap="flat" cmpd="sng" algn="ctr">
                      <a:solidFill>
                        <a:schemeClr val="tx1"/>
                      </a:solidFill>
                      <a:prstDash val="solid"/>
                      <a:round/>
                      <a:headEnd type="none" w="med" len="med"/>
                      <a:tailEnd type="none" w="med" len="med"/>
                    </a:lnB>
                  </a:tcPr>
                </a:tc>
                <a:tc>
                  <a:txBody>
                    <a:bodyPr/>
                    <a:lstStyle/>
                    <a:p>
                      <a:pPr algn="ctr" fontAlgn="b"/>
                      <a:r>
                        <a:rPr lang="en-US" sz="1800" b="0" i="1" u="none" strike="noStrike" dirty="0" err="1">
                          <a:solidFill>
                            <a:schemeClr val="tx1"/>
                          </a:solidFill>
                          <a:latin typeface="Calibri"/>
                        </a:rPr>
                        <a:t>movie_name</a:t>
                      </a:r>
                      <a:endParaRPr lang="en-US" sz="1800" b="0" i="1" u="none" strike="noStrike" dirty="0">
                        <a:solidFill>
                          <a:schemeClr val="tx1"/>
                        </a:solidFill>
                        <a:latin typeface="Calibri"/>
                      </a:endParaRPr>
                    </a:p>
                  </a:txBody>
                  <a:tcPr marL="9525" marR="9525" marT="9525" marB="0" anchor="b">
                    <a:lnL>
                      <a:noFill/>
                    </a:lnL>
                    <a:lnR>
                      <a:noFill/>
                    </a:lnR>
                    <a:lnT>
                      <a:noFill/>
                    </a:lnT>
                    <a:lnB w="6350" cap="flat" cmpd="sng" algn="ctr">
                      <a:solidFill>
                        <a:schemeClr val="tx1"/>
                      </a:solidFill>
                      <a:prstDash val="solid"/>
                      <a:round/>
                      <a:headEnd type="none" w="med" len="med"/>
                      <a:tailEnd type="none" w="med" len="med"/>
                    </a:lnB>
                  </a:tcPr>
                </a:tc>
                <a:tc>
                  <a:txBody>
                    <a:bodyPr/>
                    <a:lstStyle/>
                    <a:p>
                      <a:pPr algn="ctr" fontAlgn="b"/>
                      <a:r>
                        <a:rPr lang="en-US" sz="1800" b="0" i="1" u="none" strike="noStrike" dirty="0" smtClean="0">
                          <a:solidFill>
                            <a:schemeClr val="tx1"/>
                          </a:solidFill>
                          <a:latin typeface="Calibri"/>
                        </a:rPr>
                        <a:t>director</a:t>
                      </a:r>
                      <a:endParaRPr lang="en-US" sz="1800" b="0" i="1" u="none" strike="noStrike" dirty="0">
                        <a:solidFill>
                          <a:schemeClr val="tx1"/>
                        </a:solidFill>
                        <a:latin typeface="Calibri"/>
                      </a:endParaRPr>
                    </a:p>
                  </a:txBody>
                  <a:tcPr marL="9525" marR="9525" marT="9525" marB="0" anchor="b">
                    <a:lnL>
                      <a:noFill/>
                    </a:lnL>
                    <a:lnR>
                      <a:noFill/>
                    </a:lnR>
                    <a:lnT>
                      <a:noFill/>
                    </a:lnT>
                    <a:lnB w="6350" cap="flat" cmpd="sng" algn="ctr">
                      <a:solidFill>
                        <a:schemeClr val="tx1"/>
                      </a:solidFill>
                      <a:prstDash val="solid"/>
                      <a:round/>
                      <a:headEnd type="none" w="med" len="med"/>
                      <a:tailEnd type="none" w="med" len="med"/>
                    </a:lnB>
                  </a:tcPr>
                </a:tc>
                <a:tc>
                  <a:txBody>
                    <a:bodyPr/>
                    <a:lstStyle/>
                    <a:p>
                      <a:pPr algn="ctr" fontAlgn="b"/>
                      <a:r>
                        <a:rPr lang="en-US" sz="1800" b="0" i="1" u="none" strike="noStrike" dirty="0" smtClean="0">
                          <a:solidFill>
                            <a:schemeClr val="tx1"/>
                          </a:solidFill>
                          <a:latin typeface="Calibri"/>
                        </a:rPr>
                        <a:t>year</a:t>
                      </a:r>
                      <a:endParaRPr lang="en-US" sz="1800" b="0" i="1" u="none" strike="noStrike" dirty="0">
                        <a:solidFill>
                          <a:schemeClr val="tx1"/>
                        </a:solidFill>
                        <a:latin typeface="Calibri"/>
                      </a:endParaRPr>
                    </a:p>
                  </a:txBody>
                  <a:tcPr marL="9525" marR="9525" marT="9525" marB="0" anchor="b">
                    <a:lnL>
                      <a:noFill/>
                    </a:lnL>
                    <a:lnR>
                      <a:noFill/>
                    </a:lnR>
                    <a:lnT>
                      <a:noFill/>
                    </a:lnT>
                    <a:lnB w="6350" cap="flat" cmpd="sng" algn="ctr">
                      <a:solidFill>
                        <a:schemeClr val="tx1"/>
                      </a:solidFill>
                      <a:prstDash val="solid"/>
                      <a:round/>
                      <a:headEnd type="none" w="med" len="med"/>
                      <a:tailEnd type="none" w="med" len="med"/>
                    </a:lnB>
                  </a:tcPr>
                </a:tc>
              </a:tr>
              <a:tr h="190500">
                <a:tc>
                  <a:txBody>
                    <a:bodyPr/>
                    <a:lstStyle/>
                    <a:p>
                      <a:pPr algn="ctr" fontAlgn="b"/>
                      <a:r>
                        <a:rPr lang="en-US" sz="1800" b="0" i="0" u="none" strike="noStrike">
                          <a:solidFill>
                            <a:schemeClr val="tx1"/>
                          </a:solidFill>
                          <a:latin typeface="Calibri"/>
                        </a:rPr>
                        <a:t>1</a:t>
                      </a: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c>
                  <a:txBody>
                    <a:bodyPr/>
                    <a:lstStyle/>
                    <a:p>
                      <a:pPr algn="ctr" fontAlgn="b"/>
                      <a:r>
                        <a:rPr lang="en-US" sz="1800" b="0" i="0" u="none" strike="noStrike" dirty="0">
                          <a:solidFill>
                            <a:schemeClr val="tx1"/>
                          </a:solidFill>
                          <a:latin typeface="Calibri"/>
                        </a:rPr>
                        <a:t>One Hot Winter</a:t>
                      </a: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c>
                  <a:txBody>
                    <a:bodyPr/>
                    <a:lstStyle/>
                    <a:p>
                      <a:pPr algn="ctr" fontAlgn="b"/>
                      <a:r>
                        <a:rPr lang="en-US" sz="1800" b="0" i="0" u="none" strike="noStrike" dirty="0" err="1" smtClean="0">
                          <a:solidFill>
                            <a:schemeClr val="tx1"/>
                          </a:solidFill>
                          <a:latin typeface="Calibri"/>
                        </a:rPr>
                        <a:t>Qubrick</a:t>
                      </a:r>
                      <a:endParaRPr lang="en-US" sz="1800" b="0" i="0" u="none" strike="noStrike" dirty="0">
                        <a:solidFill>
                          <a:schemeClr val="tx1"/>
                        </a:solidFill>
                        <a:latin typeface="Calibri"/>
                      </a:endParaRP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c>
                  <a:txBody>
                    <a:bodyPr/>
                    <a:lstStyle/>
                    <a:p>
                      <a:pPr algn="ctr" fontAlgn="b"/>
                      <a:r>
                        <a:rPr lang="en-US" sz="1800" b="0" i="0" u="none" strike="noStrike" dirty="0" smtClean="0">
                          <a:solidFill>
                            <a:schemeClr val="tx1"/>
                          </a:solidFill>
                          <a:latin typeface="Calibri"/>
                        </a:rPr>
                        <a:t>1969</a:t>
                      </a:r>
                      <a:endParaRPr lang="en-US" sz="1800" b="0" i="0" u="none" strike="noStrike" dirty="0">
                        <a:solidFill>
                          <a:schemeClr val="tx1"/>
                        </a:solidFill>
                        <a:latin typeface="Calibri"/>
                      </a:endParaRP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r>
              <a:tr h="190500">
                <a:tc>
                  <a:txBody>
                    <a:bodyPr/>
                    <a:lstStyle/>
                    <a:p>
                      <a:pPr algn="ctr" fontAlgn="b"/>
                      <a:r>
                        <a:rPr lang="en-US" sz="1800" b="0" i="0" u="none" strike="noStrike" dirty="0">
                          <a:solidFill>
                            <a:schemeClr val="tx1"/>
                          </a:solidFill>
                          <a:latin typeface="Calibri"/>
                        </a:rPr>
                        <a:t>2</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tx1"/>
                          </a:solidFill>
                          <a:latin typeface="Calibri"/>
                        </a:rPr>
                        <a:t>Electric Blanket</a:t>
                      </a:r>
                    </a:p>
                  </a:txBody>
                  <a:tcPr marL="9525" marR="9525" marT="9525" marB="0" anchor="b">
                    <a:lnL>
                      <a:noFill/>
                    </a:lnL>
                    <a:lnR>
                      <a:noFill/>
                    </a:lnR>
                    <a:lnT>
                      <a:noFill/>
                    </a:lnT>
                    <a:lnB>
                      <a:noFill/>
                    </a:lnB>
                  </a:tcPr>
                </a:tc>
                <a:tc>
                  <a:txBody>
                    <a:bodyPr/>
                    <a:lstStyle/>
                    <a:p>
                      <a:pPr algn="ctr" fontAlgn="b"/>
                      <a:r>
                        <a:rPr lang="en-US" sz="1800" b="0" i="0" u="none" strike="noStrike" dirty="0" smtClean="0">
                          <a:solidFill>
                            <a:schemeClr val="tx1"/>
                          </a:solidFill>
                          <a:latin typeface="Calibri"/>
                        </a:rPr>
                        <a:t>van </a:t>
                      </a:r>
                      <a:r>
                        <a:rPr lang="en-US" sz="1800" b="0" i="0" u="none" strike="noStrike" dirty="0" err="1" smtClean="0">
                          <a:solidFill>
                            <a:schemeClr val="tx1"/>
                          </a:solidFill>
                          <a:latin typeface="Calibri"/>
                        </a:rPr>
                        <a:t>Shant</a:t>
                      </a:r>
                      <a:endParaRPr lang="en-US" sz="1800" b="0" i="0" u="none" strike="noStrike" dirty="0">
                        <a:solidFill>
                          <a:schemeClr val="tx1"/>
                        </a:solidFill>
                        <a:latin typeface="Calibri"/>
                      </a:endParaRPr>
                    </a:p>
                  </a:txBody>
                  <a:tcPr marL="9525" marR="9525" marT="9525" marB="0" anchor="b">
                    <a:lnL>
                      <a:noFill/>
                    </a:lnL>
                    <a:lnR>
                      <a:noFill/>
                    </a:lnR>
                    <a:lnT>
                      <a:noFill/>
                    </a:lnT>
                    <a:lnB>
                      <a:noFill/>
                    </a:lnB>
                  </a:tcPr>
                </a:tc>
                <a:tc>
                  <a:txBody>
                    <a:bodyPr/>
                    <a:lstStyle/>
                    <a:p>
                      <a:pPr algn="ctr" fontAlgn="b"/>
                      <a:r>
                        <a:rPr lang="en-US" sz="1800" b="0" i="0" u="none" strike="noStrike" dirty="0" smtClean="0">
                          <a:solidFill>
                            <a:schemeClr val="tx1"/>
                          </a:solidFill>
                          <a:latin typeface="Calibri"/>
                        </a:rPr>
                        <a:t>1977</a:t>
                      </a:r>
                      <a:endParaRPr lang="en-US" sz="1800" b="0" i="0" u="none" strike="noStrike" dirty="0">
                        <a:solidFill>
                          <a:schemeClr val="tx1"/>
                        </a:solidFill>
                        <a:latin typeface="Calibri"/>
                      </a:endParaRPr>
                    </a:p>
                  </a:txBody>
                  <a:tcPr marL="9525" marR="9525" marT="9525" marB="0" anchor="b">
                    <a:lnL>
                      <a:noFill/>
                    </a:lnL>
                    <a:lnR>
                      <a:noFill/>
                    </a:lnR>
                    <a:lnT>
                      <a:noFill/>
                    </a:lnT>
                    <a:lnB>
                      <a:noFill/>
                    </a:lnB>
                  </a:tcPr>
                </a:tc>
              </a:tr>
              <a:tr h="190500">
                <a:tc>
                  <a:txBody>
                    <a:bodyPr/>
                    <a:lstStyle/>
                    <a:p>
                      <a:pPr algn="ctr" fontAlgn="b"/>
                      <a:r>
                        <a:rPr lang="en-US" sz="1800" b="0" i="0" u="none" strike="noStrike">
                          <a:solidFill>
                            <a:schemeClr val="tx1"/>
                          </a:solidFill>
                          <a:latin typeface="Calibri"/>
                        </a:rPr>
                        <a:t>3</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tx1"/>
                          </a:solidFill>
                          <a:latin typeface="Calibri"/>
                        </a:rPr>
                        <a:t>Home for Halloween</a:t>
                      </a:r>
                    </a:p>
                  </a:txBody>
                  <a:tcPr marL="9525" marR="9525" marT="9525" marB="0" anchor="b">
                    <a:lnL>
                      <a:noFill/>
                    </a:lnL>
                    <a:lnR>
                      <a:noFill/>
                    </a:lnR>
                    <a:lnT>
                      <a:noFill/>
                    </a:lnT>
                    <a:lnB>
                      <a:noFill/>
                    </a:lnB>
                  </a:tcPr>
                </a:tc>
                <a:tc>
                  <a:txBody>
                    <a:bodyPr/>
                    <a:lstStyle/>
                    <a:p>
                      <a:pPr algn="ctr" fontAlgn="b"/>
                      <a:r>
                        <a:rPr lang="en-US" sz="1800" b="0" i="0" u="none" strike="noStrike" dirty="0" smtClean="0">
                          <a:solidFill>
                            <a:schemeClr val="tx1"/>
                          </a:solidFill>
                          <a:latin typeface="Calibri"/>
                        </a:rPr>
                        <a:t>van </a:t>
                      </a:r>
                      <a:r>
                        <a:rPr lang="en-US" sz="1800" b="0" i="0" u="none" strike="noStrike" dirty="0" err="1" smtClean="0">
                          <a:solidFill>
                            <a:schemeClr val="tx1"/>
                          </a:solidFill>
                          <a:latin typeface="Calibri"/>
                        </a:rPr>
                        <a:t>Shant</a:t>
                      </a:r>
                      <a:endParaRPr lang="en-US" sz="1800" b="0" i="0" u="none" strike="noStrike" dirty="0">
                        <a:solidFill>
                          <a:schemeClr val="tx1"/>
                        </a:solidFill>
                        <a:latin typeface="Calibri"/>
                      </a:endParaRPr>
                    </a:p>
                  </a:txBody>
                  <a:tcPr marL="9525" marR="9525" marT="9525" marB="0" anchor="b">
                    <a:lnL>
                      <a:noFill/>
                    </a:lnL>
                    <a:lnR>
                      <a:noFill/>
                    </a:lnR>
                    <a:lnT>
                      <a:noFill/>
                    </a:lnT>
                    <a:lnB>
                      <a:noFill/>
                    </a:lnB>
                  </a:tcPr>
                </a:tc>
                <a:tc>
                  <a:txBody>
                    <a:bodyPr/>
                    <a:lstStyle/>
                    <a:p>
                      <a:pPr algn="ctr" fontAlgn="b"/>
                      <a:r>
                        <a:rPr lang="en-US" sz="1800" b="0" i="0" u="none" strike="noStrike" dirty="0" smtClean="0">
                          <a:solidFill>
                            <a:schemeClr val="tx1"/>
                          </a:solidFill>
                          <a:latin typeface="Calibri"/>
                        </a:rPr>
                        <a:t>1981</a:t>
                      </a:r>
                      <a:endParaRPr lang="en-US" sz="1800" b="0" i="0" u="none" strike="noStrike" dirty="0">
                        <a:solidFill>
                          <a:schemeClr val="tx1"/>
                        </a:solidFill>
                        <a:latin typeface="Calibri"/>
                      </a:endParaRPr>
                    </a:p>
                  </a:txBody>
                  <a:tcPr marL="9525" marR="9525" marT="9525" marB="0" anchor="b">
                    <a:lnL>
                      <a:noFill/>
                    </a:lnL>
                    <a:lnR>
                      <a:noFill/>
                    </a:lnR>
                    <a:lnT>
                      <a:noFill/>
                    </a:lnT>
                    <a:lnB>
                      <a:noFill/>
                    </a:lnB>
                  </a:tcPr>
                </a:tc>
              </a:tr>
            </a:tbl>
          </a:graphicData>
        </a:graphic>
      </p:graphicFrame>
      <p:graphicFrame>
        <p:nvGraphicFramePr>
          <p:cNvPr id="6" name="Table 5"/>
          <p:cNvGraphicFramePr>
            <a:graphicFrameLocks noGrp="1"/>
          </p:cNvGraphicFramePr>
          <p:nvPr/>
        </p:nvGraphicFramePr>
        <p:xfrm>
          <a:off x="6324599" y="1171244"/>
          <a:ext cx="2209801" cy="2554605"/>
        </p:xfrm>
        <a:graphic>
          <a:graphicData uri="http://schemas.openxmlformats.org/drawingml/2006/table">
            <a:tbl>
              <a:tblPr/>
              <a:tblGrid>
                <a:gridCol w="1066800"/>
                <a:gridCol w="1143001"/>
              </a:tblGrid>
              <a:tr h="190500">
                <a:tc gridSpan="2">
                  <a:txBody>
                    <a:bodyPr/>
                    <a:lstStyle/>
                    <a:p>
                      <a:pPr algn="ctr" fontAlgn="b"/>
                      <a:r>
                        <a:rPr lang="en-US" sz="1800" b="1" i="0" u="none" strike="noStrike" dirty="0" smtClean="0">
                          <a:solidFill>
                            <a:schemeClr val="tx1"/>
                          </a:solidFill>
                          <a:latin typeface="Calibri"/>
                        </a:rPr>
                        <a:t>ACTORS_MOVIES</a:t>
                      </a:r>
                      <a:endParaRPr lang="en-US" sz="1800" b="1" i="0" u="none" strike="noStrike" dirty="0">
                        <a:solidFill>
                          <a:schemeClr val="tx1"/>
                        </a:solidFill>
                        <a:latin typeface="Calibri"/>
                      </a:endParaRPr>
                    </a:p>
                  </a:txBody>
                  <a:tcPr marL="9525" marR="9525" marT="9525" marB="0" anchor="b">
                    <a:lnL>
                      <a:noFill/>
                    </a:lnL>
                    <a:lnR>
                      <a:noFill/>
                    </a:lnR>
                    <a:lnT>
                      <a:noFill/>
                    </a:lnT>
                    <a:lnB>
                      <a:noFill/>
                    </a:lnB>
                  </a:tcPr>
                </a:tc>
                <a:tc hMerge="1">
                  <a:txBody>
                    <a:bodyPr/>
                    <a:lstStyle/>
                    <a:p>
                      <a:endParaRPr lang="en-US"/>
                    </a:p>
                  </a:txBody>
                  <a:tcPr/>
                </a:tc>
              </a:tr>
              <a:tr h="190500">
                <a:tc>
                  <a:txBody>
                    <a:bodyPr/>
                    <a:lstStyle/>
                    <a:p>
                      <a:pPr algn="ctr" fontAlgn="b"/>
                      <a:r>
                        <a:rPr lang="en-US" sz="1800" b="0" i="1" u="none" strike="noStrike" dirty="0" err="1" smtClean="0">
                          <a:solidFill>
                            <a:schemeClr val="tx1"/>
                          </a:solidFill>
                          <a:latin typeface="Calibri"/>
                        </a:rPr>
                        <a:t>actor_id</a:t>
                      </a:r>
                      <a:endParaRPr lang="en-US" sz="1800" b="0" i="1" u="none" strike="noStrike" dirty="0">
                        <a:solidFill>
                          <a:schemeClr val="tx1"/>
                        </a:solidFill>
                        <a:latin typeface="Calibri"/>
                      </a:endParaRPr>
                    </a:p>
                  </a:txBody>
                  <a:tcPr marL="9525" marR="9525" marT="9525" marB="0" anchor="b">
                    <a:lnL>
                      <a:noFill/>
                    </a:lnL>
                    <a:lnR>
                      <a:noFill/>
                    </a:lnR>
                    <a:lnT>
                      <a:noFill/>
                    </a:lnT>
                    <a:lnB w="6350" cap="flat" cmpd="sng" algn="ctr">
                      <a:solidFill>
                        <a:schemeClr val="tx1"/>
                      </a:solidFill>
                      <a:prstDash val="solid"/>
                      <a:round/>
                      <a:headEnd type="none" w="med" len="med"/>
                      <a:tailEnd type="none" w="med" len="med"/>
                    </a:lnB>
                  </a:tcPr>
                </a:tc>
                <a:tc>
                  <a:txBody>
                    <a:bodyPr/>
                    <a:lstStyle/>
                    <a:p>
                      <a:pPr algn="ctr" fontAlgn="b"/>
                      <a:r>
                        <a:rPr lang="en-US" sz="1800" b="0" i="1" u="none" strike="noStrike" dirty="0" err="1" smtClean="0">
                          <a:solidFill>
                            <a:schemeClr val="tx1"/>
                          </a:solidFill>
                          <a:latin typeface="Calibri"/>
                        </a:rPr>
                        <a:t>movie_id</a:t>
                      </a:r>
                      <a:endParaRPr lang="en-US" sz="1800" b="0" i="1" u="none" strike="noStrike" dirty="0">
                        <a:solidFill>
                          <a:schemeClr val="tx1"/>
                        </a:solidFill>
                        <a:latin typeface="Calibri"/>
                      </a:endParaRPr>
                    </a:p>
                  </a:txBody>
                  <a:tcPr marL="9525" marR="9525" marT="9525" marB="0" anchor="b">
                    <a:lnL>
                      <a:noFill/>
                    </a:lnL>
                    <a:lnR>
                      <a:noFill/>
                    </a:lnR>
                    <a:lnT>
                      <a:noFill/>
                    </a:lnT>
                    <a:lnB w="6350" cap="flat" cmpd="sng" algn="ctr">
                      <a:solidFill>
                        <a:schemeClr val="tx1"/>
                      </a:solidFill>
                      <a:prstDash val="solid"/>
                      <a:round/>
                      <a:headEnd type="none" w="med" len="med"/>
                      <a:tailEnd type="none" w="med" len="med"/>
                    </a:lnB>
                  </a:tcPr>
                </a:tc>
              </a:tr>
              <a:tr h="190500">
                <a:tc>
                  <a:txBody>
                    <a:bodyPr/>
                    <a:lstStyle/>
                    <a:p>
                      <a:pPr algn="ctr" fontAlgn="b"/>
                      <a:r>
                        <a:rPr lang="en-US" sz="1800" b="0" i="0" u="none" strike="noStrike" dirty="0">
                          <a:solidFill>
                            <a:schemeClr val="tx1"/>
                          </a:solidFill>
                          <a:latin typeface="Calibri"/>
                        </a:rPr>
                        <a:t>1</a:t>
                      </a: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c>
                  <a:txBody>
                    <a:bodyPr/>
                    <a:lstStyle/>
                    <a:p>
                      <a:pPr algn="ctr" fontAlgn="b"/>
                      <a:r>
                        <a:rPr lang="en-US" sz="1800" b="0" i="0" u="none" strike="noStrike">
                          <a:solidFill>
                            <a:schemeClr val="tx1"/>
                          </a:solidFill>
                          <a:latin typeface="Calibri"/>
                        </a:rPr>
                        <a:t>1</a:t>
                      </a: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r>
              <a:tr h="190500">
                <a:tc>
                  <a:txBody>
                    <a:bodyPr/>
                    <a:lstStyle/>
                    <a:p>
                      <a:pPr algn="ctr" fontAlgn="b"/>
                      <a:r>
                        <a:rPr lang="en-US" sz="1800" b="0" i="0" u="none" strike="noStrike" dirty="0">
                          <a:solidFill>
                            <a:schemeClr val="tx1"/>
                          </a:solidFill>
                          <a:latin typeface="Calibri"/>
                        </a:rPr>
                        <a:t>1</a:t>
                      </a:r>
                    </a:p>
                  </a:txBody>
                  <a:tcPr marL="9525" marR="9525" marT="9525" marB="0" anchor="b">
                    <a:lnL>
                      <a:noFill/>
                    </a:lnL>
                    <a:lnR>
                      <a:noFill/>
                    </a:lnR>
                    <a:lnT>
                      <a:noFill/>
                    </a:lnT>
                    <a:lnB>
                      <a:noFill/>
                    </a:lnB>
                  </a:tcPr>
                </a:tc>
                <a:tc>
                  <a:txBody>
                    <a:bodyPr/>
                    <a:lstStyle/>
                    <a:p>
                      <a:pPr algn="ctr" fontAlgn="b"/>
                      <a:r>
                        <a:rPr lang="en-US" sz="1800" b="0" i="0" u="none" strike="noStrike">
                          <a:solidFill>
                            <a:schemeClr val="tx1"/>
                          </a:solidFill>
                          <a:latin typeface="Calibri"/>
                        </a:rPr>
                        <a:t>3</a:t>
                      </a:r>
                    </a:p>
                  </a:txBody>
                  <a:tcPr marL="9525" marR="9525" marT="9525" marB="0" anchor="b">
                    <a:lnL>
                      <a:noFill/>
                    </a:lnL>
                    <a:lnR>
                      <a:noFill/>
                    </a:lnR>
                    <a:lnT>
                      <a:noFill/>
                    </a:lnT>
                    <a:lnB>
                      <a:noFill/>
                    </a:lnB>
                  </a:tcPr>
                </a:tc>
              </a:tr>
              <a:tr h="190500">
                <a:tc>
                  <a:txBody>
                    <a:bodyPr/>
                    <a:lstStyle/>
                    <a:p>
                      <a:pPr algn="ctr" fontAlgn="b"/>
                      <a:r>
                        <a:rPr lang="en-US" sz="1800" b="0" i="0" u="none" strike="noStrike">
                          <a:solidFill>
                            <a:schemeClr val="tx1"/>
                          </a:solidFill>
                          <a:latin typeface="Calibri"/>
                        </a:rPr>
                        <a:t>2</a:t>
                      </a:r>
                    </a:p>
                  </a:txBody>
                  <a:tcPr marL="9525" marR="9525" marT="9525" marB="0" anchor="b">
                    <a:lnL>
                      <a:noFill/>
                    </a:lnL>
                    <a:lnR>
                      <a:noFill/>
                    </a:lnR>
                    <a:lnT>
                      <a:noFill/>
                    </a:lnT>
                    <a:lnB>
                      <a:noFill/>
                    </a:lnB>
                  </a:tcPr>
                </a:tc>
                <a:tc>
                  <a:txBody>
                    <a:bodyPr/>
                    <a:lstStyle/>
                    <a:p>
                      <a:pPr algn="ctr" fontAlgn="b"/>
                      <a:r>
                        <a:rPr lang="en-US" sz="1800" b="0" i="0" u="none" strike="noStrike">
                          <a:solidFill>
                            <a:schemeClr val="tx1"/>
                          </a:solidFill>
                          <a:latin typeface="Calibri"/>
                        </a:rPr>
                        <a:t>2</a:t>
                      </a:r>
                    </a:p>
                  </a:txBody>
                  <a:tcPr marL="9525" marR="9525" marT="9525" marB="0" anchor="b">
                    <a:lnL>
                      <a:noFill/>
                    </a:lnL>
                    <a:lnR>
                      <a:noFill/>
                    </a:lnR>
                    <a:lnT>
                      <a:noFill/>
                    </a:lnT>
                    <a:lnB>
                      <a:noFill/>
                    </a:lnB>
                  </a:tcPr>
                </a:tc>
              </a:tr>
              <a:tr h="190500">
                <a:tc>
                  <a:txBody>
                    <a:bodyPr/>
                    <a:lstStyle/>
                    <a:p>
                      <a:pPr algn="ctr" fontAlgn="b"/>
                      <a:r>
                        <a:rPr lang="en-US" sz="1800" b="0" i="0" u="none" strike="noStrike">
                          <a:solidFill>
                            <a:schemeClr val="tx1"/>
                          </a:solidFill>
                          <a:latin typeface="Calibri"/>
                        </a:rPr>
                        <a:t>2</a:t>
                      </a:r>
                    </a:p>
                  </a:txBody>
                  <a:tcPr marL="9525" marR="9525" marT="9525" marB="0" anchor="b">
                    <a:lnL>
                      <a:noFill/>
                    </a:lnL>
                    <a:lnR>
                      <a:noFill/>
                    </a:lnR>
                    <a:lnT>
                      <a:noFill/>
                    </a:lnT>
                    <a:lnB>
                      <a:noFill/>
                    </a:lnB>
                  </a:tcPr>
                </a:tc>
                <a:tc>
                  <a:txBody>
                    <a:bodyPr/>
                    <a:lstStyle/>
                    <a:p>
                      <a:pPr algn="ctr" fontAlgn="b"/>
                      <a:r>
                        <a:rPr lang="en-US" sz="1800" b="0" i="0" u="none" strike="noStrike">
                          <a:solidFill>
                            <a:schemeClr val="tx1"/>
                          </a:solidFill>
                          <a:latin typeface="Calibri"/>
                        </a:rPr>
                        <a:t>3</a:t>
                      </a:r>
                    </a:p>
                  </a:txBody>
                  <a:tcPr marL="9525" marR="9525" marT="9525" marB="0" anchor="b">
                    <a:lnL>
                      <a:noFill/>
                    </a:lnL>
                    <a:lnR>
                      <a:noFill/>
                    </a:lnR>
                    <a:lnT>
                      <a:noFill/>
                    </a:lnT>
                    <a:lnB>
                      <a:noFill/>
                    </a:lnB>
                  </a:tcPr>
                </a:tc>
              </a:tr>
              <a:tr h="190500">
                <a:tc>
                  <a:txBody>
                    <a:bodyPr/>
                    <a:lstStyle/>
                    <a:p>
                      <a:pPr algn="ctr" fontAlgn="b"/>
                      <a:r>
                        <a:rPr lang="en-US" sz="1800" b="0" i="0" u="none" strike="noStrike">
                          <a:solidFill>
                            <a:schemeClr val="tx1"/>
                          </a:solidFill>
                          <a:latin typeface="Calibri"/>
                        </a:rPr>
                        <a:t>3</a:t>
                      </a:r>
                    </a:p>
                  </a:txBody>
                  <a:tcPr marL="9525" marR="9525" marT="9525" marB="0" anchor="b">
                    <a:lnL>
                      <a:noFill/>
                    </a:lnL>
                    <a:lnR>
                      <a:noFill/>
                    </a:lnR>
                    <a:lnT>
                      <a:noFill/>
                    </a:lnT>
                    <a:lnB>
                      <a:noFill/>
                    </a:lnB>
                  </a:tcPr>
                </a:tc>
                <a:tc>
                  <a:txBody>
                    <a:bodyPr/>
                    <a:lstStyle/>
                    <a:p>
                      <a:pPr algn="ctr" fontAlgn="b"/>
                      <a:r>
                        <a:rPr lang="en-US" sz="1800" b="0" i="0" u="none" strike="noStrike">
                          <a:solidFill>
                            <a:schemeClr val="tx1"/>
                          </a:solidFill>
                          <a:latin typeface="Calibri"/>
                        </a:rPr>
                        <a:t>1</a:t>
                      </a:r>
                    </a:p>
                  </a:txBody>
                  <a:tcPr marL="9525" marR="9525" marT="9525" marB="0" anchor="b">
                    <a:lnL>
                      <a:noFill/>
                    </a:lnL>
                    <a:lnR>
                      <a:noFill/>
                    </a:lnR>
                    <a:lnT>
                      <a:noFill/>
                    </a:lnT>
                    <a:lnB>
                      <a:noFill/>
                    </a:lnB>
                  </a:tcPr>
                </a:tc>
              </a:tr>
              <a:tr h="190500">
                <a:tc>
                  <a:txBody>
                    <a:bodyPr/>
                    <a:lstStyle/>
                    <a:p>
                      <a:pPr algn="ctr" fontAlgn="b"/>
                      <a:r>
                        <a:rPr lang="en-US" sz="1800" b="0" i="0" u="none" strike="noStrike">
                          <a:solidFill>
                            <a:schemeClr val="tx1"/>
                          </a:solidFill>
                          <a:latin typeface="Calibri"/>
                        </a:rPr>
                        <a:t>3</a:t>
                      </a:r>
                    </a:p>
                  </a:txBody>
                  <a:tcPr marL="9525" marR="9525" marT="9525" marB="0" anchor="b">
                    <a:lnL>
                      <a:noFill/>
                    </a:lnL>
                    <a:lnR>
                      <a:noFill/>
                    </a:lnR>
                    <a:lnT>
                      <a:noFill/>
                    </a:lnT>
                    <a:lnB>
                      <a:noFill/>
                    </a:lnB>
                  </a:tcPr>
                </a:tc>
                <a:tc>
                  <a:txBody>
                    <a:bodyPr/>
                    <a:lstStyle/>
                    <a:p>
                      <a:pPr algn="ctr" fontAlgn="b"/>
                      <a:r>
                        <a:rPr lang="en-US" sz="1800" b="0" i="0" u="none" strike="noStrike">
                          <a:solidFill>
                            <a:schemeClr val="tx1"/>
                          </a:solidFill>
                          <a:latin typeface="Calibri"/>
                        </a:rPr>
                        <a:t>2</a:t>
                      </a:r>
                    </a:p>
                  </a:txBody>
                  <a:tcPr marL="9525" marR="9525" marT="9525" marB="0" anchor="b">
                    <a:lnL>
                      <a:noFill/>
                    </a:lnL>
                    <a:lnR>
                      <a:noFill/>
                    </a:lnR>
                    <a:lnT>
                      <a:noFill/>
                    </a:lnT>
                    <a:lnB>
                      <a:noFill/>
                    </a:lnB>
                  </a:tcPr>
                </a:tc>
              </a:tr>
              <a:tr h="190500">
                <a:tc>
                  <a:txBody>
                    <a:bodyPr/>
                    <a:lstStyle/>
                    <a:p>
                      <a:pPr algn="ctr" fontAlgn="b"/>
                      <a:r>
                        <a:rPr lang="en-US" sz="1800" b="0" i="0" u="none" strike="noStrike">
                          <a:solidFill>
                            <a:schemeClr val="tx1"/>
                          </a:solidFill>
                          <a:latin typeface="Calibri"/>
                        </a:rPr>
                        <a:t>4</a:t>
                      </a: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tx1"/>
                          </a:solidFill>
                          <a:latin typeface="Calibri"/>
                        </a:rPr>
                        <a:t>2</a:t>
                      </a:r>
                    </a:p>
                  </a:txBody>
                  <a:tcPr marL="9525" marR="9525" marT="9525" marB="0" anchor="b">
                    <a:lnL>
                      <a:noFill/>
                    </a:lnL>
                    <a:lnR>
                      <a:noFill/>
                    </a:lnR>
                    <a:lnT>
                      <a:noFill/>
                    </a:lnT>
                    <a:lnB>
                      <a:noFill/>
                    </a:lnB>
                  </a:tcPr>
                </a:tc>
              </a:tr>
            </a:tbl>
          </a:graphicData>
        </a:graphic>
      </p:graphicFrame>
      <p:graphicFrame>
        <p:nvGraphicFramePr>
          <p:cNvPr id="7" name="Table 6"/>
          <p:cNvGraphicFramePr>
            <a:graphicFrameLocks noGrp="1"/>
          </p:cNvGraphicFramePr>
          <p:nvPr/>
        </p:nvGraphicFramePr>
        <p:xfrm>
          <a:off x="3276601" y="1192530"/>
          <a:ext cx="2514599" cy="1135380"/>
        </p:xfrm>
        <a:graphic>
          <a:graphicData uri="http://schemas.openxmlformats.org/drawingml/2006/table">
            <a:tbl>
              <a:tblPr/>
              <a:tblGrid>
                <a:gridCol w="990599"/>
                <a:gridCol w="1524000"/>
              </a:tblGrid>
              <a:tr h="190500">
                <a:tc gridSpan="2">
                  <a:txBody>
                    <a:bodyPr/>
                    <a:lstStyle/>
                    <a:p>
                      <a:pPr algn="ctr" fontAlgn="b"/>
                      <a:r>
                        <a:rPr lang="en-US" sz="1800" b="1" i="0" u="none" strike="noStrike" dirty="0" smtClean="0">
                          <a:solidFill>
                            <a:schemeClr val="tx1"/>
                          </a:solidFill>
                          <a:latin typeface="Calibri"/>
                        </a:rPr>
                        <a:t>AWARDS</a:t>
                      </a:r>
                      <a:endParaRPr lang="en-US" sz="1800" b="1" i="0" u="none" strike="noStrike" dirty="0">
                        <a:solidFill>
                          <a:schemeClr val="tx1"/>
                        </a:solidFill>
                        <a:latin typeface="Calibri"/>
                      </a:endParaRPr>
                    </a:p>
                  </a:txBody>
                  <a:tcPr marL="9525" marR="9525" marT="9525" marB="0" anchor="b">
                    <a:lnL>
                      <a:noFill/>
                    </a:lnL>
                    <a:lnR>
                      <a:noFill/>
                    </a:lnR>
                    <a:lnT>
                      <a:noFill/>
                    </a:lnT>
                    <a:lnB>
                      <a:noFill/>
                    </a:lnB>
                  </a:tcPr>
                </a:tc>
                <a:tc hMerge="1">
                  <a:txBody>
                    <a:bodyPr/>
                    <a:lstStyle/>
                    <a:p>
                      <a:pPr algn="ctr" fontAlgn="b"/>
                      <a:endParaRPr lang="en-US" sz="1800" b="0" i="0" u="none" strike="noStrike" dirty="0">
                        <a:solidFill>
                          <a:schemeClr val="tx1"/>
                        </a:solidFill>
                        <a:latin typeface="Calibri"/>
                      </a:endParaRPr>
                    </a:p>
                  </a:txBody>
                  <a:tcPr marL="9525" marR="9525" marT="9525" marB="0" anchor="b">
                    <a:lnL>
                      <a:noFill/>
                    </a:lnL>
                    <a:lnR>
                      <a:noFill/>
                    </a:lnR>
                    <a:lnT>
                      <a:noFill/>
                    </a:lnT>
                    <a:lnB>
                      <a:noFill/>
                    </a:lnB>
                  </a:tcPr>
                </a:tc>
              </a:tr>
              <a:tr h="190500">
                <a:tc>
                  <a:txBody>
                    <a:bodyPr/>
                    <a:lstStyle/>
                    <a:p>
                      <a:pPr algn="ctr" fontAlgn="b"/>
                      <a:r>
                        <a:rPr lang="en-US" sz="1800" b="0" i="1" u="none" strike="noStrike" dirty="0" err="1" smtClean="0">
                          <a:solidFill>
                            <a:schemeClr val="tx1"/>
                          </a:solidFill>
                          <a:latin typeface="Calibri"/>
                        </a:rPr>
                        <a:t>award_id</a:t>
                      </a:r>
                      <a:endParaRPr lang="en-US" sz="1800" b="0" i="1" u="none" strike="noStrike" dirty="0">
                        <a:solidFill>
                          <a:schemeClr val="tx1"/>
                        </a:solidFill>
                        <a:latin typeface="Calibri"/>
                      </a:endParaRPr>
                    </a:p>
                  </a:txBody>
                  <a:tcPr marL="9525" marR="9525" marT="9525" marB="0" anchor="b">
                    <a:lnL>
                      <a:noFill/>
                    </a:lnL>
                    <a:lnR>
                      <a:noFill/>
                    </a:lnR>
                    <a:lnT>
                      <a:noFill/>
                    </a:lnT>
                    <a:lnB w="6350" cap="flat" cmpd="sng" algn="ctr">
                      <a:solidFill>
                        <a:schemeClr val="tx1"/>
                      </a:solidFill>
                      <a:prstDash val="solid"/>
                      <a:round/>
                      <a:headEnd type="none" w="med" len="med"/>
                      <a:tailEnd type="none" w="med" len="med"/>
                    </a:lnB>
                  </a:tcPr>
                </a:tc>
                <a:tc>
                  <a:txBody>
                    <a:bodyPr/>
                    <a:lstStyle/>
                    <a:p>
                      <a:pPr algn="ctr" fontAlgn="b"/>
                      <a:r>
                        <a:rPr lang="en-US" sz="1800" b="0" i="1" u="none" strike="noStrike" dirty="0" err="1" smtClean="0">
                          <a:solidFill>
                            <a:schemeClr val="tx1"/>
                          </a:solidFill>
                          <a:latin typeface="Calibri"/>
                        </a:rPr>
                        <a:t>award_type</a:t>
                      </a:r>
                      <a:endParaRPr lang="en-US" sz="1800" b="0" i="1" u="none" strike="noStrike" dirty="0">
                        <a:solidFill>
                          <a:schemeClr val="tx1"/>
                        </a:solidFill>
                        <a:latin typeface="Calibri"/>
                      </a:endParaRPr>
                    </a:p>
                  </a:txBody>
                  <a:tcPr marL="9525" marR="9525" marT="9525" marB="0" anchor="b">
                    <a:lnL>
                      <a:noFill/>
                    </a:lnL>
                    <a:lnR>
                      <a:noFill/>
                    </a:lnR>
                    <a:lnT>
                      <a:noFill/>
                    </a:lnT>
                    <a:lnB w="6350" cap="flat" cmpd="sng" algn="ctr">
                      <a:solidFill>
                        <a:schemeClr val="tx1"/>
                      </a:solidFill>
                      <a:prstDash val="solid"/>
                      <a:round/>
                      <a:headEnd type="none" w="med" len="med"/>
                      <a:tailEnd type="none" w="med" len="med"/>
                    </a:lnB>
                  </a:tcPr>
                </a:tc>
              </a:tr>
              <a:tr h="190500">
                <a:tc>
                  <a:txBody>
                    <a:bodyPr/>
                    <a:lstStyle/>
                    <a:p>
                      <a:pPr algn="ctr" fontAlgn="b"/>
                      <a:r>
                        <a:rPr lang="en-US" sz="1800" b="0" i="0" u="none" strike="noStrike">
                          <a:solidFill>
                            <a:schemeClr val="tx1"/>
                          </a:solidFill>
                          <a:latin typeface="Calibri"/>
                        </a:rPr>
                        <a:t>1</a:t>
                      </a: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c>
                  <a:txBody>
                    <a:bodyPr/>
                    <a:lstStyle/>
                    <a:p>
                      <a:pPr algn="ctr" fontAlgn="b"/>
                      <a:r>
                        <a:rPr lang="en-US" sz="1800" b="0" i="0" u="none" strike="noStrike" dirty="0" smtClean="0">
                          <a:solidFill>
                            <a:schemeClr val="tx1"/>
                          </a:solidFill>
                          <a:latin typeface="Calibri"/>
                        </a:rPr>
                        <a:t>Oscar</a:t>
                      </a:r>
                      <a:endParaRPr lang="en-US" sz="1800" b="0" i="0" u="none" strike="noStrike" dirty="0">
                        <a:solidFill>
                          <a:schemeClr val="tx1"/>
                        </a:solidFill>
                        <a:latin typeface="Calibri"/>
                      </a:endParaRP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r>
              <a:tr h="190500">
                <a:tc>
                  <a:txBody>
                    <a:bodyPr/>
                    <a:lstStyle/>
                    <a:p>
                      <a:pPr algn="ctr" fontAlgn="b"/>
                      <a:r>
                        <a:rPr lang="en-US" sz="1800" b="0" i="0" u="none" strike="noStrike" dirty="0">
                          <a:solidFill>
                            <a:schemeClr val="tx1"/>
                          </a:solidFill>
                          <a:latin typeface="Calibri"/>
                        </a:rPr>
                        <a:t>2</a:t>
                      </a:r>
                    </a:p>
                  </a:txBody>
                  <a:tcPr marL="9525" marR="9525" marT="9525" marB="0" anchor="b">
                    <a:lnL>
                      <a:noFill/>
                    </a:lnL>
                    <a:lnR>
                      <a:noFill/>
                    </a:lnR>
                    <a:lnT>
                      <a:noFill/>
                    </a:lnT>
                    <a:lnB>
                      <a:noFill/>
                    </a:lnB>
                  </a:tcPr>
                </a:tc>
                <a:tc>
                  <a:txBody>
                    <a:bodyPr/>
                    <a:lstStyle/>
                    <a:p>
                      <a:pPr algn="ctr" fontAlgn="b"/>
                      <a:r>
                        <a:rPr lang="en-US" sz="1800" b="0" i="0" u="none" strike="noStrike" dirty="0" smtClean="0">
                          <a:solidFill>
                            <a:schemeClr val="tx1"/>
                          </a:solidFill>
                          <a:latin typeface="Calibri"/>
                        </a:rPr>
                        <a:t>Emmy</a:t>
                      </a:r>
                      <a:endParaRPr lang="en-US" sz="1800" b="0" i="0" u="none" strike="noStrike" dirty="0">
                        <a:solidFill>
                          <a:schemeClr val="tx1"/>
                        </a:solidFill>
                        <a:latin typeface="Calibri"/>
                      </a:endParaRPr>
                    </a:p>
                  </a:txBody>
                  <a:tcPr marL="9525" marR="9525" marT="9525" marB="0" anchor="b">
                    <a:lnL>
                      <a:noFill/>
                    </a:lnL>
                    <a:lnR>
                      <a:noFill/>
                    </a:lnR>
                    <a:lnT>
                      <a:noFill/>
                    </a:lnT>
                    <a:lnB>
                      <a:noFill/>
                    </a:lnB>
                  </a:tcPr>
                </a:tc>
              </a:tr>
            </a:tbl>
          </a:graphicData>
        </a:graphic>
      </p:graphicFrame>
      <p:graphicFrame>
        <p:nvGraphicFramePr>
          <p:cNvPr id="8" name="Table 7"/>
          <p:cNvGraphicFramePr>
            <a:graphicFrameLocks noGrp="1"/>
          </p:cNvGraphicFramePr>
          <p:nvPr/>
        </p:nvGraphicFramePr>
        <p:xfrm>
          <a:off x="533400" y="4953000"/>
          <a:ext cx="3124199" cy="1135380"/>
        </p:xfrm>
        <a:graphic>
          <a:graphicData uri="http://schemas.openxmlformats.org/drawingml/2006/table">
            <a:tbl>
              <a:tblPr/>
              <a:tblGrid>
                <a:gridCol w="994063"/>
                <a:gridCol w="1065068"/>
                <a:gridCol w="1065068"/>
              </a:tblGrid>
              <a:tr h="190500">
                <a:tc gridSpan="3">
                  <a:txBody>
                    <a:bodyPr/>
                    <a:lstStyle/>
                    <a:p>
                      <a:pPr algn="ctr" fontAlgn="b"/>
                      <a:r>
                        <a:rPr lang="en-US" sz="1800" b="1" i="0" u="none" strike="noStrike" dirty="0" smtClean="0">
                          <a:solidFill>
                            <a:schemeClr val="tx1"/>
                          </a:solidFill>
                          <a:latin typeface="Calibri"/>
                        </a:rPr>
                        <a:t>ACTORS_AWARDS</a:t>
                      </a:r>
                      <a:endParaRPr lang="en-US" sz="1800" b="1" i="0" u="none" strike="noStrike" dirty="0">
                        <a:solidFill>
                          <a:schemeClr val="tx1"/>
                        </a:solidFill>
                        <a:latin typeface="Calibri"/>
                      </a:endParaRPr>
                    </a:p>
                  </a:txBody>
                  <a:tcPr marL="9525" marR="9525" marT="9525" marB="0" anchor="b">
                    <a:lnL>
                      <a:noFill/>
                    </a:lnL>
                    <a:lnR>
                      <a:noFill/>
                    </a:lnR>
                    <a:lnT>
                      <a:noFill/>
                    </a:lnT>
                    <a:lnB>
                      <a:noFill/>
                    </a:lnB>
                  </a:tcPr>
                </a:tc>
                <a:tc hMerge="1">
                  <a:txBody>
                    <a:bodyPr/>
                    <a:lstStyle/>
                    <a:p>
                      <a:endParaRPr lang="en-US"/>
                    </a:p>
                  </a:txBody>
                  <a:tcPr/>
                </a:tc>
                <a:tc hMerge="1">
                  <a:txBody>
                    <a:bodyPr/>
                    <a:lstStyle/>
                    <a:p>
                      <a:pPr algn="ctr" fontAlgn="b"/>
                      <a:endParaRPr lang="en-US" sz="1800" b="1" i="0" u="none" strike="noStrike" dirty="0">
                        <a:solidFill>
                          <a:schemeClr val="tx1"/>
                        </a:solidFill>
                        <a:latin typeface="Calibri"/>
                      </a:endParaRPr>
                    </a:p>
                  </a:txBody>
                  <a:tcPr marL="9525" marR="9525" marT="9525" marB="0" anchor="b">
                    <a:lnL>
                      <a:noFill/>
                    </a:lnL>
                    <a:lnR>
                      <a:noFill/>
                    </a:lnR>
                    <a:lnT>
                      <a:noFill/>
                    </a:lnT>
                    <a:lnB>
                      <a:noFill/>
                    </a:lnB>
                  </a:tcPr>
                </a:tc>
              </a:tr>
              <a:tr h="190500">
                <a:tc>
                  <a:txBody>
                    <a:bodyPr/>
                    <a:lstStyle/>
                    <a:p>
                      <a:pPr algn="ctr" fontAlgn="b"/>
                      <a:r>
                        <a:rPr lang="en-US" sz="1800" b="0" i="1" u="none" strike="noStrike" dirty="0" err="1" smtClean="0">
                          <a:solidFill>
                            <a:schemeClr val="tx1"/>
                          </a:solidFill>
                          <a:latin typeface="Calibri"/>
                        </a:rPr>
                        <a:t>actor_id</a:t>
                      </a:r>
                      <a:endParaRPr lang="en-US" sz="1800" b="0" i="1" u="none" strike="noStrike" dirty="0">
                        <a:solidFill>
                          <a:schemeClr val="tx1"/>
                        </a:solidFill>
                        <a:latin typeface="Calibri"/>
                      </a:endParaRPr>
                    </a:p>
                  </a:txBody>
                  <a:tcPr marL="9525" marR="9525" marT="9525" marB="0" anchor="b">
                    <a:lnL>
                      <a:noFill/>
                    </a:lnL>
                    <a:lnR>
                      <a:noFill/>
                    </a:lnR>
                    <a:lnT>
                      <a:noFill/>
                    </a:lnT>
                    <a:lnB w="6350" cap="flat" cmpd="sng" algn="ctr">
                      <a:solidFill>
                        <a:schemeClr val="tx1"/>
                      </a:solidFill>
                      <a:prstDash val="solid"/>
                      <a:round/>
                      <a:headEnd type="none" w="med" len="med"/>
                      <a:tailEnd type="none" w="med" len="med"/>
                    </a:lnB>
                  </a:tcPr>
                </a:tc>
                <a:tc>
                  <a:txBody>
                    <a:bodyPr/>
                    <a:lstStyle/>
                    <a:p>
                      <a:pPr algn="ctr" fontAlgn="b"/>
                      <a:r>
                        <a:rPr lang="en-US" sz="1800" b="0" i="1" u="none" strike="noStrike" dirty="0" err="1" smtClean="0">
                          <a:solidFill>
                            <a:schemeClr val="tx1"/>
                          </a:solidFill>
                          <a:latin typeface="Calibri"/>
                        </a:rPr>
                        <a:t>award_id</a:t>
                      </a:r>
                      <a:endParaRPr lang="en-US" sz="1800" b="0" i="1" u="none" strike="noStrike" dirty="0">
                        <a:solidFill>
                          <a:schemeClr val="tx1"/>
                        </a:solidFill>
                        <a:latin typeface="Calibri"/>
                      </a:endParaRPr>
                    </a:p>
                  </a:txBody>
                  <a:tcPr marL="9525" marR="9525" marT="9525" marB="0" anchor="b">
                    <a:lnL>
                      <a:noFill/>
                    </a:lnL>
                    <a:lnR>
                      <a:noFill/>
                    </a:lnR>
                    <a:lnT>
                      <a:noFill/>
                    </a:lnT>
                    <a:lnB w="6350" cap="flat" cmpd="sng" algn="ctr">
                      <a:solidFill>
                        <a:schemeClr val="tx1"/>
                      </a:solidFill>
                      <a:prstDash val="solid"/>
                      <a:round/>
                      <a:headEnd type="none" w="med" len="med"/>
                      <a:tailEnd type="none" w="med" len="med"/>
                    </a:lnB>
                  </a:tcPr>
                </a:tc>
                <a:tc>
                  <a:txBody>
                    <a:bodyPr/>
                    <a:lstStyle/>
                    <a:p>
                      <a:pPr algn="ctr" fontAlgn="b"/>
                      <a:r>
                        <a:rPr lang="en-US" sz="1800" b="0" i="1" u="none" strike="noStrike" dirty="0" smtClean="0">
                          <a:solidFill>
                            <a:schemeClr val="tx1"/>
                          </a:solidFill>
                          <a:latin typeface="Calibri"/>
                        </a:rPr>
                        <a:t>year</a:t>
                      </a:r>
                      <a:endParaRPr lang="en-US" sz="1800" b="0" i="1" u="none" strike="noStrike" dirty="0">
                        <a:solidFill>
                          <a:schemeClr val="tx1"/>
                        </a:solidFill>
                        <a:latin typeface="Calibri"/>
                      </a:endParaRPr>
                    </a:p>
                  </a:txBody>
                  <a:tcPr marL="9525" marR="9525" marT="9525" marB="0" anchor="b">
                    <a:lnL>
                      <a:noFill/>
                    </a:lnL>
                    <a:lnR>
                      <a:noFill/>
                    </a:lnR>
                    <a:lnT>
                      <a:noFill/>
                    </a:lnT>
                    <a:lnB w="6350" cap="flat" cmpd="sng" algn="ctr">
                      <a:solidFill>
                        <a:schemeClr val="tx1"/>
                      </a:solidFill>
                      <a:prstDash val="solid"/>
                      <a:round/>
                      <a:headEnd type="none" w="med" len="med"/>
                      <a:tailEnd type="none" w="med" len="med"/>
                    </a:lnB>
                  </a:tcPr>
                </a:tc>
              </a:tr>
              <a:tr h="190500">
                <a:tc>
                  <a:txBody>
                    <a:bodyPr/>
                    <a:lstStyle/>
                    <a:p>
                      <a:pPr algn="ctr" fontAlgn="b"/>
                      <a:r>
                        <a:rPr lang="en-US" sz="1800" b="0" i="0" u="none" strike="noStrike">
                          <a:solidFill>
                            <a:schemeClr val="tx1"/>
                          </a:solidFill>
                          <a:latin typeface="Calibri"/>
                        </a:rPr>
                        <a:t>1</a:t>
                      </a: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c>
                  <a:txBody>
                    <a:bodyPr/>
                    <a:lstStyle/>
                    <a:p>
                      <a:pPr algn="ctr" fontAlgn="b"/>
                      <a:r>
                        <a:rPr lang="en-US" sz="1800" b="0" i="0" u="none" strike="noStrike" dirty="0">
                          <a:solidFill>
                            <a:schemeClr val="tx1"/>
                          </a:solidFill>
                          <a:latin typeface="Calibri"/>
                        </a:rPr>
                        <a:t>2</a:t>
                      </a:r>
                      <a:endParaRPr lang="en-US" sz="1800" b="0" i="0" u="none" strike="noStrike" dirty="0">
                        <a:solidFill>
                          <a:schemeClr val="tx1"/>
                        </a:solidFill>
                        <a:latin typeface="Calibri"/>
                      </a:endParaRP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c>
                  <a:txBody>
                    <a:bodyPr/>
                    <a:lstStyle/>
                    <a:p>
                      <a:pPr algn="ctr" fontAlgn="b"/>
                      <a:r>
                        <a:rPr lang="en-US" sz="1800" b="0" i="0" u="none" strike="noStrike" dirty="0" smtClean="0">
                          <a:solidFill>
                            <a:schemeClr val="tx1"/>
                          </a:solidFill>
                          <a:latin typeface="Calibri"/>
                        </a:rPr>
                        <a:t>1969</a:t>
                      </a:r>
                      <a:endParaRPr lang="en-US" sz="1800" b="0" i="0" u="none" strike="noStrike" dirty="0">
                        <a:solidFill>
                          <a:schemeClr val="tx1"/>
                        </a:solidFill>
                        <a:latin typeface="Calibri"/>
                      </a:endParaRPr>
                    </a:p>
                  </a:txBody>
                  <a:tcPr marL="9525" marR="9525" marT="9525" marB="0" anchor="b">
                    <a:lnL>
                      <a:noFill/>
                    </a:lnL>
                    <a:lnR>
                      <a:noFill/>
                    </a:lnR>
                    <a:lnT w="6350" cap="flat" cmpd="sng" algn="ctr">
                      <a:solidFill>
                        <a:schemeClr val="tx1"/>
                      </a:solidFill>
                      <a:prstDash val="solid"/>
                      <a:round/>
                      <a:headEnd type="none" w="med" len="med"/>
                      <a:tailEnd type="none" w="med" len="med"/>
                    </a:lnT>
                    <a:lnB>
                      <a:noFill/>
                    </a:lnB>
                  </a:tcPr>
                </a:tc>
              </a:tr>
              <a:tr h="190500">
                <a:tc>
                  <a:txBody>
                    <a:bodyPr/>
                    <a:lstStyle/>
                    <a:p>
                      <a:pPr algn="ctr" fontAlgn="b"/>
                      <a:r>
                        <a:rPr lang="en-US" sz="1800" b="0" i="0" u="none" strike="noStrike" dirty="0">
                          <a:solidFill>
                            <a:schemeClr val="tx1"/>
                          </a:solidFill>
                          <a:latin typeface="Calibri"/>
                        </a:rPr>
                        <a:t>2</a:t>
                      </a:r>
                      <a:endParaRPr lang="en-US" sz="1800" b="0" i="0" u="none" strike="noStrike" dirty="0">
                        <a:solidFill>
                          <a:schemeClr val="tx1"/>
                        </a:solidFill>
                        <a:latin typeface="Calibri"/>
                      </a:endParaRPr>
                    </a:p>
                  </a:txBody>
                  <a:tcPr marL="9525" marR="9525" marT="9525" marB="0" anchor="b">
                    <a:lnL>
                      <a:noFill/>
                    </a:lnL>
                    <a:lnR>
                      <a:noFill/>
                    </a:lnR>
                    <a:lnT>
                      <a:noFill/>
                    </a:lnT>
                    <a:lnB>
                      <a:noFill/>
                    </a:lnB>
                  </a:tcPr>
                </a:tc>
                <a:tc>
                  <a:txBody>
                    <a:bodyPr/>
                    <a:lstStyle/>
                    <a:p>
                      <a:pPr algn="ctr" fontAlgn="b"/>
                      <a:r>
                        <a:rPr lang="en-US" sz="1800" b="0" i="0" u="none" strike="noStrike" dirty="0">
                          <a:solidFill>
                            <a:schemeClr val="tx1"/>
                          </a:solidFill>
                          <a:latin typeface="Calibri"/>
                        </a:rPr>
                        <a:t>1</a:t>
                      </a:r>
                      <a:endParaRPr lang="en-US" sz="1800" b="0" i="0" u="none" strike="noStrike" dirty="0">
                        <a:solidFill>
                          <a:schemeClr val="tx1"/>
                        </a:solidFill>
                        <a:latin typeface="Calibri"/>
                      </a:endParaRPr>
                    </a:p>
                  </a:txBody>
                  <a:tcPr marL="9525" marR="9525" marT="9525" marB="0" anchor="b">
                    <a:lnL>
                      <a:noFill/>
                    </a:lnL>
                    <a:lnR>
                      <a:noFill/>
                    </a:lnR>
                    <a:lnT>
                      <a:noFill/>
                    </a:lnT>
                    <a:lnB>
                      <a:noFill/>
                    </a:lnB>
                  </a:tcPr>
                </a:tc>
                <a:tc>
                  <a:txBody>
                    <a:bodyPr/>
                    <a:lstStyle/>
                    <a:p>
                      <a:pPr algn="ctr" fontAlgn="b"/>
                      <a:r>
                        <a:rPr lang="en-US" sz="1800" b="0" i="0" u="none" strike="noStrike" dirty="0" smtClean="0">
                          <a:solidFill>
                            <a:schemeClr val="tx1"/>
                          </a:solidFill>
                          <a:latin typeface="Calibri"/>
                        </a:rPr>
                        <a:t>1977</a:t>
                      </a:r>
                      <a:endParaRPr lang="en-US" sz="1800" b="0" i="0" u="none" strike="noStrike" dirty="0">
                        <a:solidFill>
                          <a:schemeClr val="tx1"/>
                        </a:solidFill>
                        <a:latin typeface="Calibri"/>
                      </a:endParaRPr>
                    </a:p>
                  </a:txBody>
                  <a:tcPr marL="9525" marR="9525" marT="9525" marB="0" anchor="b">
                    <a:lnL>
                      <a:noFill/>
                    </a:lnL>
                    <a:lnR>
                      <a:noFill/>
                    </a:lnR>
                    <a:lnT>
                      <a:noFill/>
                    </a:lnT>
                    <a:lnB>
                      <a:noFill/>
                    </a:lnB>
                  </a:tcPr>
                </a:tc>
              </a:tr>
            </a:tbl>
          </a:graphicData>
        </a:graphic>
      </p:graphicFrame>
      <p:sp>
        <p:nvSpPr>
          <p:cNvPr id="10" name="Title 1"/>
          <p:cNvSpPr txBox="1">
            <a:spLocks/>
          </p:cNvSpPr>
          <p:nvPr/>
        </p:nvSpPr>
        <p:spPr>
          <a:xfrm>
            <a:off x="228600" y="350838"/>
            <a:ext cx="8229600" cy="563562"/>
          </a:xfrm>
          <a:prstGeom prst="rect">
            <a:avLst/>
          </a:prstGeom>
          <a:effectLst>
            <a:outerShdw blurRad="50800" dist="25400" dir="2700000" algn="tl" rotWithShape="0">
              <a:prstClr val="black">
                <a:alpha val="40000"/>
              </a:prstClr>
            </a:outerShdw>
          </a:effectLst>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omic Sans MS" pitchFamily="66" charset="0"/>
                <a:ea typeface="+mj-ea"/>
                <a:cs typeface="+mj-cs"/>
              </a:rPr>
              <a:t>Meanwhile, in the database</a:t>
            </a:r>
            <a:r>
              <a:rPr kumimoji="0" lang="en-US" sz="2800" b="0" i="1" u="none" strike="noStrike" kern="1200" cap="none" spc="0" normalizeH="0" noProof="0" dirty="0" smtClean="0">
                <a:ln>
                  <a:noFill/>
                </a:ln>
                <a:solidFill>
                  <a:schemeClr val="tx1"/>
                </a:solidFill>
                <a:effectLst/>
                <a:uLnTx/>
                <a:uFillTx/>
                <a:latin typeface="Comic Sans MS" pitchFamily="66" charset="0"/>
                <a:ea typeface="+mj-ea"/>
                <a:cs typeface="+mj-cs"/>
              </a:rPr>
              <a:t> lie a set of tables…</a:t>
            </a:r>
            <a:endParaRPr kumimoji="0" lang="en-US" sz="2800" b="0" i="1" u="none" strike="noStrike" kern="1200" cap="none" spc="0" normalizeH="0" baseline="0" noProof="0" dirty="0" smtClean="0">
              <a:ln>
                <a:noFill/>
              </a:ln>
              <a:solidFill>
                <a:schemeClr val="tx1"/>
              </a:solidFill>
              <a:effectLst/>
              <a:uLnTx/>
              <a:uFillTx/>
              <a:latin typeface="Comic Sans MS" pitchFamily="66" charset="0"/>
              <a:ea typeface="+mj-ea"/>
              <a:cs typeface="+mj-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10600" cy="6400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77902" y="268069"/>
            <a:ext cx="4708498" cy="646331"/>
          </a:xfrm>
          <a:prstGeom prst="rect">
            <a:avLst/>
          </a:prstGeom>
          <a:noFill/>
        </p:spPr>
        <p:txBody>
          <a:bodyPr wrap="square" rtlCol="0">
            <a:spAutoFit/>
          </a:bodyPr>
          <a:lstStyle/>
          <a:p>
            <a:r>
              <a:rPr lang="en-US" sz="3600" b="1" dirty="0" smtClean="0">
                <a:latin typeface="Century Gothic" pitchFamily="34" charset="0"/>
              </a:rPr>
              <a:t>ORION   </a:t>
            </a:r>
            <a:r>
              <a:rPr lang="en-US" sz="2400" b="1" dirty="0" smtClean="0">
                <a:latin typeface="Century Gothic" pitchFamily="34" charset="0"/>
              </a:rPr>
              <a:t>Entity Builder</a:t>
            </a:r>
            <a:endParaRPr lang="en-US" sz="1400" b="1" dirty="0" smtClean="0">
              <a:latin typeface="Century Gothic" pitchFamily="34" charset="0"/>
            </a:endParaRPr>
          </a:p>
        </p:txBody>
      </p:sp>
      <p:grpSp>
        <p:nvGrpSpPr>
          <p:cNvPr id="2" name="Group 5"/>
          <p:cNvGrpSpPr/>
          <p:nvPr/>
        </p:nvGrpSpPr>
        <p:grpSpPr>
          <a:xfrm>
            <a:off x="381000" y="288612"/>
            <a:ext cx="381000" cy="539591"/>
            <a:chOff x="6586537" y="1824037"/>
            <a:chExt cx="1933578" cy="2738429"/>
          </a:xfrm>
        </p:grpSpPr>
        <p:sp>
          <p:nvSpPr>
            <p:cNvPr id="7" name="Oval 6"/>
            <p:cNvSpPr/>
            <p:nvPr/>
          </p:nvSpPr>
          <p:spPr>
            <a:xfrm>
              <a:off x="6586537" y="1876422"/>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629396" y="232409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986589" y="29527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53337" y="3048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419974" y="275272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296144" y="37909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153278" y="448626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891463" y="435291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05685" y="371951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05700" y="36385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815137" y="18240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8443915" y="298608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429626" y="280987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8315322" y="268604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8417726" y="311705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8386762" y="33599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8243885" y="346233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738937" y="2286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a:stCxn id="7" idx="4"/>
              <a:endCxn id="8" idx="0"/>
            </p:cNvCxnSpPr>
            <p:nvPr/>
          </p:nvCxnSpPr>
          <p:spPr>
            <a:xfrm rot="16200000" flipH="1">
              <a:off x="6460329" y="2116929"/>
              <a:ext cx="371474" cy="428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7" idx="4"/>
              <a:endCxn id="24" idx="0"/>
            </p:cNvCxnSpPr>
            <p:nvPr/>
          </p:nvCxnSpPr>
          <p:spPr>
            <a:xfrm rot="5400000">
              <a:off x="6622256" y="2055018"/>
              <a:ext cx="385763"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8" idx="6"/>
              <a:endCxn id="24" idx="3"/>
            </p:cNvCxnSpPr>
            <p:nvPr/>
          </p:nvCxnSpPr>
          <p:spPr>
            <a:xfrm flipV="1">
              <a:off x="6705596" y="2351041"/>
              <a:ext cx="44500" cy="111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4"/>
              <a:endCxn id="9" idx="1"/>
            </p:cNvCxnSpPr>
            <p:nvPr/>
          </p:nvCxnSpPr>
          <p:spPr>
            <a:xfrm rot="16200000" flipH="1">
              <a:off x="6550817" y="2516975"/>
              <a:ext cx="563611" cy="3302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9" idx="7"/>
              <a:endCxn id="11" idx="2"/>
            </p:cNvCxnSpPr>
            <p:nvPr/>
          </p:nvCxnSpPr>
          <p:spPr>
            <a:xfrm rot="5400000" flipH="1" flipV="1">
              <a:off x="7149262" y="2693195"/>
              <a:ext cx="173081" cy="368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1" idx="5"/>
              <a:endCxn id="10" idx="1"/>
            </p:cNvCxnSpPr>
            <p:nvPr/>
          </p:nvCxnSpPr>
          <p:spPr>
            <a:xfrm rot="16200000" flipH="1">
              <a:off x="7454059" y="2848722"/>
              <a:ext cx="241392" cy="179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0" idx="6"/>
              <a:endCxn id="18" idx="2"/>
            </p:cNvCxnSpPr>
            <p:nvPr/>
          </p:nvCxnSpPr>
          <p:spPr>
            <a:xfrm flipV="1">
              <a:off x="7729537" y="3024181"/>
              <a:ext cx="714378" cy="61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2" idx="3"/>
              <a:endCxn id="23" idx="7"/>
            </p:cNvCxnSpPr>
            <p:nvPr/>
          </p:nvCxnSpPr>
          <p:spPr>
            <a:xfrm rot="5400000">
              <a:off x="8329167" y="3404738"/>
              <a:ext cx="48514" cy="889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2" idx="0"/>
              <a:endCxn id="21" idx="4"/>
            </p:cNvCxnSpPr>
            <p:nvPr/>
          </p:nvCxnSpPr>
          <p:spPr>
            <a:xfrm rot="5400000" flipH="1" flipV="1">
              <a:off x="8357001" y="3261112"/>
              <a:ext cx="166686" cy="30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8" idx="4"/>
              <a:endCxn id="21" idx="0"/>
            </p:cNvCxnSpPr>
            <p:nvPr/>
          </p:nvCxnSpPr>
          <p:spPr>
            <a:xfrm rot="5400000">
              <a:off x="8441536" y="3076572"/>
              <a:ext cx="54770" cy="26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9" idx="4"/>
              <a:endCxn id="18" idx="0"/>
            </p:cNvCxnSpPr>
            <p:nvPr/>
          </p:nvCxnSpPr>
          <p:spPr>
            <a:xfrm rot="16200000" flipH="1">
              <a:off x="8424867" y="2928932"/>
              <a:ext cx="100007" cy="142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0" idx="5"/>
              <a:endCxn id="19" idx="1"/>
            </p:cNvCxnSpPr>
            <p:nvPr/>
          </p:nvCxnSpPr>
          <p:spPr>
            <a:xfrm rot="16200000" flipH="1">
              <a:off x="8375600" y="2755848"/>
              <a:ext cx="69948" cy="60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2" idx="4"/>
              <a:endCxn id="13" idx="0"/>
            </p:cNvCxnSpPr>
            <p:nvPr/>
          </p:nvCxnSpPr>
          <p:spPr>
            <a:xfrm rot="5400000">
              <a:off x="6953252" y="4105274"/>
              <a:ext cx="619118" cy="142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5" idx="3"/>
              <a:endCxn id="12" idx="7"/>
            </p:cNvCxnSpPr>
            <p:nvPr/>
          </p:nvCxnSpPr>
          <p:spPr>
            <a:xfrm rot="5400000">
              <a:off x="7380238" y="3765500"/>
              <a:ext cx="17555" cy="55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6" idx="3"/>
              <a:endCxn id="15" idx="7"/>
            </p:cNvCxnSpPr>
            <p:nvPr/>
          </p:nvCxnSpPr>
          <p:spPr>
            <a:xfrm rot="5400000">
              <a:off x="7480253" y="3694063"/>
              <a:ext cx="27081" cy="461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0" idx="4"/>
              <a:endCxn id="16" idx="0"/>
            </p:cNvCxnSpPr>
            <p:nvPr/>
          </p:nvCxnSpPr>
          <p:spPr>
            <a:xfrm rot="5400000">
              <a:off x="7360445" y="3307556"/>
              <a:ext cx="514348" cy="1476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9" idx="4"/>
              <a:endCxn id="12" idx="1"/>
            </p:cNvCxnSpPr>
            <p:nvPr/>
          </p:nvCxnSpPr>
          <p:spPr>
            <a:xfrm rot="16200000" flipH="1">
              <a:off x="6779417" y="3274220"/>
              <a:ext cx="773159" cy="2826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6" idx="5"/>
              <a:endCxn id="14" idx="0"/>
            </p:cNvCxnSpPr>
            <p:nvPr/>
          </p:nvCxnSpPr>
          <p:spPr>
            <a:xfrm rot="16200000" flipH="1">
              <a:off x="7425488" y="3848842"/>
              <a:ext cx="649329" cy="358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4" idx="2"/>
              <a:endCxn id="13" idx="6"/>
            </p:cNvCxnSpPr>
            <p:nvPr/>
          </p:nvCxnSpPr>
          <p:spPr>
            <a:xfrm rot="10800000" flipV="1">
              <a:off x="7229479" y="4391018"/>
              <a:ext cx="661985" cy="133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5562600" y="228600"/>
            <a:ext cx="3352800" cy="369332"/>
          </a:xfrm>
          <a:prstGeom prst="rect">
            <a:avLst/>
          </a:prstGeom>
          <a:noFill/>
        </p:spPr>
        <p:txBody>
          <a:bodyPr wrap="square" rtlCol="0">
            <a:spAutoFit/>
          </a:bodyPr>
          <a:lstStyle/>
          <a:p>
            <a:pPr algn="ctr"/>
            <a:r>
              <a:rPr lang="en-US" dirty="0" smtClean="0">
                <a:sym typeface="Wingdings" pitchFamily="2" charset="2"/>
              </a:rPr>
              <a:t> u</a:t>
            </a:r>
            <a:r>
              <a:rPr lang="en-US" dirty="0" smtClean="0"/>
              <a:t>ser.name | Settings | Logout</a:t>
            </a:r>
            <a:endParaRPr lang="en-US" dirty="0"/>
          </a:p>
        </p:txBody>
      </p:sp>
      <p:sp>
        <p:nvSpPr>
          <p:cNvPr id="46" name="TextBox 45"/>
          <p:cNvSpPr txBox="1"/>
          <p:nvPr/>
        </p:nvSpPr>
        <p:spPr>
          <a:xfrm>
            <a:off x="304800" y="956846"/>
            <a:ext cx="3657600" cy="338554"/>
          </a:xfrm>
          <a:prstGeom prst="rect">
            <a:avLst/>
          </a:prstGeom>
          <a:noFill/>
        </p:spPr>
        <p:txBody>
          <a:bodyPr wrap="square" rtlCol="0">
            <a:spAutoFit/>
          </a:bodyPr>
          <a:lstStyle/>
          <a:p>
            <a:r>
              <a:rPr lang="en-US" sz="1600" dirty="0"/>
              <a:t>d</a:t>
            </a:r>
            <a:r>
              <a:rPr lang="en-US" sz="1600" dirty="0" smtClean="0"/>
              <a:t>atabase	</a:t>
            </a:r>
            <a:r>
              <a:rPr lang="en-US" sz="1600" b="1" dirty="0" err="1" smtClean="0"/>
              <a:t>movies@localhost</a:t>
            </a:r>
            <a:endParaRPr lang="en-US" sz="1600" b="1" dirty="0" smtClean="0"/>
          </a:p>
        </p:txBody>
      </p:sp>
      <p:sp>
        <p:nvSpPr>
          <p:cNvPr id="47" name="TextBox 46"/>
          <p:cNvSpPr txBox="1"/>
          <p:nvPr/>
        </p:nvSpPr>
        <p:spPr>
          <a:xfrm>
            <a:off x="381000" y="1447800"/>
            <a:ext cx="1752600" cy="5078313"/>
          </a:xfrm>
          <a:prstGeom prst="rect">
            <a:avLst/>
          </a:prstGeom>
          <a:noFill/>
          <a:ln w="9525">
            <a:solidFill>
              <a:schemeClr val="tx1">
                <a:lumMod val="50000"/>
                <a:lumOff val="50000"/>
              </a:schemeClr>
            </a:solidFill>
          </a:ln>
        </p:spPr>
        <p:txBody>
          <a:bodyPr wrap="square" rtlCol="0">
            <a:spAutoFit/>
          </a:bodyPr>
          <a:lstStyle/>
          <a:p>
            <a:r>
              <a:rPr lang="en-US" sz="1600" b="1" dirty="0" smtClean="0"/>
              <a:t>SCHEMA</a:t>
            </a:r>
          </a:p>
          <a:p>
            <a:endParaRPr lang="en-US" sz="400" b="1" dirty="0" smtClean="0"/>
          </a:p>
          <a:p>
            <a:r>
              <a:rPr lang="en-US" sz="1600" b="1" dirty="0"/>
              <a:t>a</a:t>
            </a:r>
            <a:r>
              <a:rPr lang="en-US" sz="1600" b="1" dirty="0" smtClean="0"/>
              <a:t>ctors</a:t>
            </a:r>
          </a:p>
          <a:p>
            <a:r>
              <a:rPr lang="en-US" sz="1600" dirty="0" smtClean="0"/>
              <a:t>   </a:t>
            </a:r>
            <a:r>
              <a:rPr lang="en-US" sz="1600" dirty="0" smtClean="0">
                <a:solidFill>
                  <a:schemeClr val="bg1">
                    <a:lumMod val="50000"/>
                  </a:schemeClr>
                </a:solidFill>
              </a:rPr>
              <a:t>(&amp;)</a:t>
            </a:r>
            <a:r>
              <a:rPr lang="en-US" sz="1600" dirty="0" smtClean="0"/>
              <a:t> </a:t>
            </a:r>
            <a:r>
              <a:rPr lang="en-US" sz="1600" dirty="0" err="1" smtClean="0"/>
              <a:t>actor_id</a:t>
            </a:r>
            <a:endParaRPr lang="en-US" sz="1600" dirty="0" smtClean="0"/>
          </a:p>
          <a:p>
            <a:r>
              <a:rPr lang="en-US" sz="1600" dirty="0" smtClean="0"/>
              <a:t>   </a:t>
            </a:r>
            <a:r>
              <a:rPr lang="en-US" sz="1600" dirty="0" smtClean="0">
                <a:solidFill>
                  <a:schemeClr val="bg1">
                    <a:lumMod val="50000"/>
                  </a:schemeClr>
                </a:solidFill>
              </a:rPr>
              <a:t>(T)</a:t>
            </a:r>
            <a:r>
              <a:rPr lang="en-US" sz="1600" dirty="0" smtClean="0"/>
              <a:t> </a:t>
            </a:r>
            <a:r>
              <a:rPr lang="en-US" sz="1600" dirty="0" err="1" smtClean="0"/>
              <a:t>actor_name</a:t>
            </a:r>
            <a:endParaRPr lang="en-US" sz="1600" dirty="0" smtClean="0"/>
          </a:p>
          <a:p>
            <a:endParaRPr lang="en-US" sz="400" dirty="0" smtClean="0"/>
          </a:p>
          <a:p>
            <a:r>
              <a:rPr lang="en-US" sz="1600" b="1" dirty="0" smtClean="0"/>
              <a:t>movies</a:t>
            </a:r>
          </a:p>
          <a:p>
            <a:r>
              <a:rPr lang="en-US" sz="1600" dirty="0"/>
              <a:t> </a:t>
            </a:r>
            <a:r>
              <a:rPr lang="en-US" sz="1600" dirty="0" smtClean="0"/>
              <a:t>  </a:t>
            </a:r>
            <a:r>
              <a:rPr lang="en-US" sz="1600" dirty="0" smtClean="0">
                <a:solidFill>
                  <a:schemeClr val="bg1">
                    <a:lumMod val="50000"/>
                  </a:schemeClr>
                </a:solidFill>
              </a:rPr>
              <a:t>(&amp;)</a:t>
            </a:r>
            <a:r>
              <a:rPr lang="en-US" sz="1600" dirty="0" smtClean="0"/>
              <a:t> </a:t>
            </a:r>
            <a:r>
              <a:rPr lang="en-US" sz="1600" dirty="0" err="1" smtClean="0"/>
              <a:t>movie_id</a:t>
            </a:r>
            <a:endParaRPr lang="en-US" sz="1600" dirty="0" smtClean="0"/>
          </a:p>
          <a:p>
            <a:r>
              <a:rPr lang="en-US" sz="1600" dirty="0"/>
              <a:t> </a:t>
            </a:r>
            <a:r>
              <a:rPr lang="en-US" sz="1600" dirty="0" smtClean="0"/>
              <a:t>  </a:t>
            </a:r>
            <a:r>
              <a:rPr lang="en-US" sz="1600" dirty="0" smtClean="0">
                <a:solidFill>
                  <a:schemeClr val="bg1">
                    <a:lumMod val="50000"/>
                  </a:schemeClr>
                </a:solidFill>
              </a:rPr>
              <a:t>(T)</a:t>
            </a:r>
            <a:r>
              <a:rPr lang="en-US" sz="1600" dirty="0" smtClean="0"/>
              <a:t> </a:t>
            </a:r>
            <a:r>
              <a:rPr lang="en-US" sz="1600" dirty="0" err="1" smtClean="0"/>
              <a:t>movie_name</a:t>
            </a:r>
            <a:endParaRPr lang="en-US" sz="1600" dirty="0" smtClean="0"/>
          </a:p>
          <a:p>
            <a:r>
              <a:rPr lang="en-US" sz="1600" dirty="0"/>
              <a:t> </a:t>
            </a:r>
            <a:r>
              <a:rPr lang="en-US" sz="1600" dirty="0" smtClean="0"/>
              <a:t>  </a:t>
            </a:r>
            <a:r>
              <a:rPr lang="en-US" sz="1600" dirty="0" smtClean="0">
                <a:solidFill>
                  <a:schemeClr val="bg1">
                    <a:lumMod val="50000"/>
                  </a:schemeClr>
                </a:solidFill>
              </a:rPr>
              <a:t>(T)</a:t>
            </a:r>
            <a:r>
              <a:rPr lang="en-US" sz="1600" dirty="0" smtClean="0"/>
              <a:t> director</a:t>
            </a:r>
          </a:p>
          <a:p>
            <a:r>
              <a:rPr lang="en-US" sz="1600" dirty="0"/>
              <a:t> </a:t>
            </a:r>
            <a:r>
              <a:rPr lang="en-US" sz="1600" dirty="0" smtClean="0"/>
              <a:t>  </a:t>
            </a:r>
            <a:r>
              <a:rPr lang="en-US" sz="1600" dirty="0" smtClean="0">
                <a:solidFill>
                  <a:schemeClr val="bg1">
                    <a:lumMod val="50000"/>
                  </a:schemeClr>
                </a:solidFill>
              </a:rPr>
              <a:t>(#)</a:t>
            </a:r>
            <a:r>
              <a:rPr lang="en-US" sz="1600" dirty="0" smtClean="0"/>
              <a:t> year</a:t>
            </a:r>
          </a:p>
          <a:p>
            <a:endParaRPr lang="en-US" sz="400" dirty="0" smtClean="0"/>
          </a:p>
          <a:p>
            <a:r>
              <a:rPr lang="en-US" sz="1600" b="1" dirty="0"/>
              <a:t>a</a:t>
            </a:r>
            <a:r>
              <a:rPr lang="en-US" sz="1600" b="1" dirty="0" smtClean="0"/>
              <a:t>wards</a:t>
            </a:r>
          </a:p>
          <a:p>
            <a:r>
              <a:rPr lang="en-US" sz="1600" dirty="0" smtClean="0"/>
              <a:t>   </a:t>
            </a:r>
            <a:r>
              <a:rPr lang="en-US" sz="1600" dirty="0" smtClean="0">
                <a:solidFill>
                  <a:schemeClr val="bg1">
                    <a:lumMod val="50000"/>
                  </a:schemeClr>
                </a:solidFill>
              </a:rPr>
              <a:t>(&amp;)</a:t>
            </a:r>
            <a:r>
              <a:rPr lang="en-US" sz="1600" dirty="0" smtClean="0"/>
              <a:t> </a:t>
            </a:r>
            <a:r>
              <a:rPr lang="en-US" sz="1600" dirty="0" err="1" smtClean="0"/>
              <a:t>award_id</a:t>
            </a:r>
            <a:endParaRPr lang="en-US" sz="1600" dirty="0" smtClean="0"/>
          </a:p>
          <a:p>
            <a:r>
              <a:rPr lang="en-US" sz="1600" dirty="0"/>
              <a:t> </a:t>
            </a:r>
            <a:r>
              <a:rPr lang="en-US" sz="1600" dirty="0" smtClean="0"/>
              <a:t>  </a:t>
            </a:r>
            <a:r>
              <a:rPr lang="en-US" sz="1600" dirty="0" smtClean="0">
                <a:solidFill>
                  <a:schemeClr val="bg1">
                    <a:lumMod val="50000"/>
                  </a:schemeClr>
                </a:solidFill>
              </a:rPr>
              <a:t>(T)</a:t>
            </a:r>
            <a:r>
              <a:rPr lang="en-US" sz="1600" dirty="0" smtClean="0"/>
              <a:t> </a:t>
            </a:r>
            <a:r>
              <a:rPr lang="en-US" sz="1600" dirty="0" err="1" smtClean="0"/>
              <a:t>award_type</a:t>
            </a:r>
            <a:endParaRPr lang="en-US" sz="1600" dirty="0" smtClean="0"/>
          </a:p>
          <a:p>
            <a:endParaRPr lang="en-US" sz="400" dirty="0" smtClean="0"/>
          </a:p>
          <a:p>
            <a:r>
              <a:rPr lang="en-US" sz="1600" b="1" dirty="0" err="1" smtClean="0"/>
              <a:t>actors_movies</a:t>
            </a:r>
            <a:endParaRPr lang="en-US" sz="1600" b="1" dirty="0" smtClean="0"/>
          </a:p>
          <a:p>
            <a:r>
              <a:rPr lang="en-US" sz="1600" dirty="0" smtClean="0"/>
              <a:t>   </a:t>
            </a:r>
            <a:r>
              <a:rPr lang="en-US" sz="1600" dirty="0" smtClean="0">
                <a:solidFill>
                  <a:schemeClr val="bg1">
                    <a:lumMod val="50000"/>
                  </a:schemeClr>
                </a:solidFill>
              </a:rPr>
              <a:t>(</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t>actor_id</a:t>
            </a:r>
            <a:endParaRPr lang="en-US" sz="1600" dirty="0" smtClean="0"/>
          </a:p>
          <a:p>
            <a:r>
              <a:rPr lang="en-US" sz="1600" dirty="0" smtClean="0"/>
              <a:t>   </a:t>
            </a:r>
            <a:r>
              <a:rPr lang="en-US" sz="1600" dirty="0" smtClean="0">
                <a:solidFill>
                  <a:schemeClr val="bg1">
                    <a:lumMod val="50000"/>
                  </a:schemeClr>
                </a:solidFill>
              </a:rPr>
              <a:t>(</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t>movie_id</a:t>
            </a:r>
            <a:endParaRPr lang="en-US" sz="1600" dirty="0" smtClean="0">
              <a:sym typeface="Wingdings" pitchFamily="2" charset="2"/>
            </a:endParaRPr>
          </a:p>
          <a:p>
            <a:endParaRPr lang="en-US" sz="400" dirty="0" smtClean="0">
              <a:sym typeface="Wingdings" pitchFamily="2" charset="2"/>
            </a:endParaRPr>
          </a:p>
          <a:p>
            <a:r>
              <a:rPr lang="en-US" sz="1600" b="1" dirty="0" err="1" smtClean="0">
                <a:sym typeface="Wingdings" pitchFamily="2" charset="2"/>
              </a:rPr>
              <a:t>actors_awards</a:t>
            </a:r>
            <a:endParaRPr lang="en-US" sz="1600" b="1" dirty="0" smtClean="0">
              <a:sym typeface="Wingdings" pitchFamily="2" charset="2"/>
            </a:endParaRPr>
          </a:p>
          <a:p>
            <a:r>
              <a:rPr lang="en-US" sz="1600" dirty="0" smtClean="0">
                <a:sym typeface="Wingdings" pitchFamily="2" charset="2"/>
              </a:rPr>
              <a:t>   </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sym typeface="Wingdings" pitchFamily="2" charset="2"/>
              </a:rPr>
              <a:t>actor_id</a:t>
            </a:r>
            <a:endParaRPr lang="en-US" sz="1600" dirty="0" smtClean="0">
              <a:sym typeface="Wingdings" pitchFamily="2" charset="2"/>
            </a:endParaRPr>
          </a:p>
          <a:p>
            <a:r>
              <a:rPr lang="en-US" sz="1600" dirty="0" smtClean="0">
                <a:sym typeface="Wingdings" pitchFamily="2" charset="2"/>
              </a:rPr>
              <a:t>   </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sym typeface="Wingdings" pitchFamily="2" charset="2"/>
              </a:rPr>
              <a:t>award_id</a:t>
            </a:r>
            <a:endParaRPr lang="en-US" sz="1600" dirty="0" smtClean="0">
              <a:sym typeface="Wingdings" pitchFamily="2" charset="2"/>
            </a:endParaRPr>
          </a:p>
          <a:p>
            <a:r>
              <a:rPr lang="en-US" sz="1600" dirty="0" smtClean="0"/>
              <a:t>   </a:t>
            </a:r>
            <a:r>
              <a:rPr lang="en-US" sz="1600" dirty="0" smtClean="0">
                <a:solidFill>
                  <a:schemeClr val="bg1">
                    <a:lumMod val="50000"/>
                  </a:schemeClr>
                </a:solidFill>
              </a:rPr>
              <a:t>(#)</a:t>
            </a:r>
            <a:r>
              <a:rPr lang="en-US" sz="1600" dirty="0" smtClean="0"/>
              <a:t> year</a:t>
            </a:r>
          </a:p>
        </p:txBody>
      </p:sp>
      <p:sp>
        <p:nvSpPr>
          <p:cNvPr id="48" name="TextBox 47"/>
          <p:cNvSpPr txBox="1"/>
          <p:nvPr/>
        </p:nvSpPr>
        <p:spPr>
          <a:xfrm>
            <a:off x="2362200" y="1447800"/>
            <a:ext cx="6096000" cy="1631216"/>
          </a:xfrm>
          <a:prstGeom prst="rect">
            <a:avLst/>
          </a:prstGeom>
          <a:noFill/>
          <a:ln>
            <a:solidFill>
              <a:schemeClr val="tx1">
                <a:lumMod val="50000"/>
                <a:lumOff val="50000"/>
              </a:schemeClr>
            </a:solidFill>
          </a:ln>
        </p:spPr>
        <p:txBody>
          <a:bodyPr wrap="square" rtlCol="0">
            <a:spAutoFit/>
          </a:bodyPr>
          <a:lstStyle/>
          <a:p>
            <a:r>
              <a:rPr lang="en-US" sz="1600" b="1" dirty="0" smtClean="0"/>
              <a:t>ENTITIES</a:t>
            </a:r>
          </a:p>
          <a:p>
            <a:endParaRPr lang="en-US" sz="400" dirty="0" smtClean="0"/>
          </a:p>
          <a:p>
            <a:r>
              <a:rPr lang="en-US" sz="1600" i="1" dirty="0" smtClean="0"/>
              <a:t>Name</a:t>
            </a:r>
            <a:r>
              <a:rPr lang="en-US" sz="1600" i="1" dirty="0"/>
              <a:t>	</a:t>
            </a:r>
            <a:r>
              <a:rPr lang="en-US" sz="1600" i="1" dirty="0" smtClean="0"/>
              <a:t>	Identifier		Match By	            Size</a:t>
            </a:r>
          </a:p>
          <a:p>
            <a:r>
              <a:rPr lang="en-US" sz="1600" dirty="0" smtClean="0"/>
              <a:t>actors		</a:t>
            </a:r>
            <a:r>
              <a:rPr lang="en-US" sz="1600" dirty="0" err="1" smtClean="0"/>
              <a:t>actors</a:t>
            </a:r>
            <a:r>
              <a:rPr lang="en-US" sz="1600" dirty="0" smtClean="0"/>
              <a:t>/</a:t>
            </a:r>
            <a:r>
              <a:rPr lang="en-US" sz="1600" dirty="0" err="1" smtClean="0"/>
              <a:t>actor_id</a:t>
            </a:r>
            <a:r>
              <a:rPr lang="en-US" sz="1600" dirty="0" smtClean="0"/>
              <a:t>	equal	    v      4</a:t>
            </a:r>
          </a:p>
          <a:p>
            <a:r>
              <a:rPr lang="en-US" sz="1600" dirty="0" smtClean="0"/>
              <a:t>movies		</a:t>
            </a:r>
            <a:r>
              <a:rPr lang="en-US" sz="1600" dirty="0" err="1" smtClean="0"/>
              <a:t>movies</a:t>
            </a:r>
            <a:r>
              <a:rPr lang="en-US" sz="1600" dirty="0" smtClean="0"/>
              <a:t>/</a:t>
            </a:r>
            <a:r>
              <a:rPr lang="en-US" sz="1600" dirty="0" err="1" smtClean="0"/>
              <a:t>movie_id</a:t>
            </a:r>
            <a:r>
              <a:rPr lang="en-US" sz="1600" dirty="0" smtClean="0"/>
              <a:t>	equal	    v      3</a:t>
            </a:r>
          </a:p>
          <a:p>
            <a:r>
              <a:rPr lang="en-US" sz="1600" dirty="0" smtClean="0"/>
              <a:t>awards		</a:t>
            </a:r>
            <a:r>
              <a:rPr lang="en-US" sz="1600" dirty="0" err="1" smtClean="0"/>
              <a:t>awards</a:t>
            </a:r>
            <a:r>
              <a:rPr lang="en-US" sz="1600" dirty="0" smtClean="0"/>
              <a:t>/</a:t>
            </a:r>
            <a:r>
              <a:rPr lang="en-US" sz="1600" dirty="0" err="1" smtClean="0"/>
              <a:t>award_id</a:t>
            </a:r>
            <a:r>
              <a:rPr lang="en-US" sz="1600" dirty="0" smtClean="0"/>
              <a:t>	equal	    v      2</a:t>
            </a:r>
          </a:p>
          <a:p>
            <a:r>
              <a:rPr lang="en-US" sz="1600" dirty="0" smtClean="0">
                <a:solidFill>
                  <a:schemeClr val="bg1"/>
                </a:solidFill>
              </a:rPr>
              <a:t>directors		movies/director	</a:t>
            </a:r>
            <a:r>
              <a:rPr lang="en-US" sz="1600" dirty="0" err="1" smtClean="0">
                <a:solidFill>
                  <a:schemeClr val="bg1"/>
                </a:solidFill>
              </a:rPr>
              <a:t>edit_dist</a:t>
            </a:r>
            <a:r>
              <a:rPr lang="en-US" sz="1600" dirty="0" smtClean="0">
                <a:solidFill>
                  <a:schemeClr val="bg1"/>
                </a:solidFill>
              </a:rPr>
              <a:t>	    v      2</a:t>
            </a:r>
            <a:endParaRPr lang="en-US" sz="1600" dirty="0">
              <a:solidFill>
                <a:schemeClr val="bg1"/>
              </a:solidFill>
            </a:endParaRPr>
          </a:p>
        </p:txBody>
      </p:sp>
      <p:sp>
        <p:nvSpPr>
          <p:cNvPr id="51" name="Rectangle 50"/>
          <p:cNvSpPr/>
          <p:nvPr/>
        </p:nvSpPr>
        <p:spPr>
          <a:xfrm>
            <a:off x="6056245" y="2049449"/>
            <a:ext cx="1295400"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6056245" y="2297261"/>
            <a:ext cx="1295400"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056245" y="2545073"/>
            <a:ext cx="1295400"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2819400" y="3352800"/>
            <a:ext cx="4724400" cy="2677656"/>
          </a:xfrm>
          <a:prstGeom prst="rect">
            <a:avLst/>
          </a:prstGeom>
          <a:noFill/>
          <a:effectLst>
            <a:outerShdw blurRad="50800" dist="25400" dir="2700000" algn="tl" rotWithShape="0">
              <a:prstClr val="black">
                <a:alpha val="40000"/>
              </a:prstClr>
            </a:outerShdw>
          </a:effectLst>
        </p:spPr>
        <p:txBody>
          <a:bodyPr wrap="square" rtlCol="0">
            <a:spAutoFit/>
          </a:bodyPr>
          <a:lstStyle/>
          <a:p>
            <a:r>
              <a:rPr lang="en-US" i="1" dirty="0" smtClean="0">
                <a:latin typeface="Century Gothic" pitchFamily="34" charset="0"/>
              </a:rPr>
              <a:t>The user uses the Entity Builder to define “node” types. By default, the list is populated with table primary keys. </a:t>
            </a:r>
          </a:p>
          <a:p>
            <a:endParaRPr lang="en-US" sz="600" i="1" dirty="0">
              <a:latin typeface="Century Gothic" pitchFamily="34" charset="0"/>
            </a:endParaRPr>
          </a:p>
          <a:p>
            <a:r>
              <a:rPr lang="en-US" i="1" dirty="0" smtClean="0">
                <a:latin typeface="Century Gothic" pitchFamily="34" charset="0"/>
              </a:rPr>
              <a:t>The </a:t>
            </a:r>
            <a:r>
              <a:rPr lang="en-US" b="1" i="1" dirty="0" smtClean="0">
                <a:latin typeface="Century Gothic" pitchFamily="34" charset="0"/>
              </a:rPr>
              <a:t>name</a:t>
            </a:r>
            <a:r>
              <a:rPr lang="en-US" i="1" dirty="0" smtClean="0">
                <a:latin typeface="Century Gothic" pitchFamily="34" charset="0"/>
              </a:rPr>
              <a:t> can be user-edited; the </a:t>
            </a:r>
            <a:r>
              <a:rPr lang="en-US" b="1" i="1" dirty="0" smtClean="0">
                <a:latin typeface="Century Gothic" pitchFamily="34" charset="0"/>
              </a:rPr>
              <a:t>identifier</a:t>
            </a:r>
            <a:r>
              <a:rPr lang="en-US" i="1" dirty="0" smtClean="0">
                <a:latin typeface="Century Gothic" pitchFamily="34" charset="0"/>
              </a:rPr>
              <a:t> field uses a uniquely identifying column value; </a:t>
            </a:r>
            <a:r>
              <a:rPr lang="en-US" b="1" i="1" dirty="0" smtClean="0">
                <a:latin typeface="Century Gothic" pitchFamily="34" charset="0"/>
              </a:rPr>
              <a:t>match by </a:t>
            </a:r>
            <a:r>
              <a:rPr lang="en-US" i="1" dirty="0" smtClean="0">
                <a:latin typeface="Century Gothic" pitchFamily="34" charset="0"/>
              </a:rPr>
              <a:t>determines how record </a:t>
            </a:r>
            <a:r>
              <a:rPr lang="en-US" i="1" dirty="0" err="1" smtClean="0">
                <a:latin typeface="Century Gothic" pitchFamily="34" charset="0"/>
              </a:rPr>
              <a:t>equivalance</a:t>
            </a:r>
            <a:r>
              <a:rPr lang="en-US" i="1" dirty="0" smtClean="0">
                <a:latin typeface="Century Gothic" pitchFamily="34" charset="0"/>
              </a:rPr>
              <a:t> is established; </a:t>
            </a:r>
            <a:r>
              <a:rPr lang="en-US" b="1" i="1" dirty="0" smtClean="0">
                <a:latin typeface="Century Gothic" pitchFamily="34" charset="0"/>
              </a:rPr>
              <a:t>size</a:t>
            </a:r>
            <a:r>
              <a:rPr lang="en-US" i="1" dirty="0" smtClean="0">
                <a:latin typeface="Century Gothic" pitchFamily="34" charset="0"/>
              </a:rPr>
              <a:t> (and </a:t>
            </a:r>
            <a:r>
              <a:rPr lang="en-US" i="1" smtClean="0">
                <a:latin typeface="Century Gothic" pitchFamily="34" charset="0"/>
              </a:rPr>
              <a:t>potentially other fields) </a:t>
            </a:r>
            <a:r>
              <a:rPr lang="en-US" i="1" dirty="0" smtClean="0">
                <a:latin typeface="Century Gothic" pitchFamily="34" charset="0"/>
              </a:rPr>
              <a:t>previews properties of the node set.</a:t>
            </a:r>
            <a:endParaRPr lang="en-US" i="1" dirty="0">
              <a:latin typeface="Century Gothic"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10600" cy="6400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77902" y="268069"/>
            <a:ext cx="4708498" cy="646331"/>
          </a:xfrm>
          <a:prstGeom prst="rect">
            <a:avLst/>
          </a:prstGeom>
          <a:noFill/>
        </p:spPr>
        <p:txBody>
          <a:bodyPr wrap="square" rtlCol="0">
            <a:spAutoFit/>
          </a:bodyPr>
          <a:lstStyle/>
          <a:p>
            <a:r>
              <a:rPr lang="en-US" sz="3600" b="1" dirty="0" smtClean="0">
                <a:latin typeface="Century Gothic" pitchFamily="34" charset="0"/>
              </a:rPr>
              <a:t>ORION   </a:t>
            </a:r>
            <a:r>
              <a:rPr lang="en-US" sz="2400" b="1" dirty="0" smtClean="0">
                <a:latin typeface="Century Gothic" pitchFamily="34" charset="0"/>
              </a:rPr>
              <a:t>Entity Builder</a:t>
            </a:r>
            <a:endParaRPr lang="en-US" sz="1400" b="1" dirty="0" smtClean="0">
              <a:latin typeface="Century Gothic" pitchFamily="34" charset="0"/>
            </a:endParaRPr>
          </a:p>
        </p:txBody>
      </p:sp>
      <p:grpSp>
        <p:nvGrpSpPr>
          <p:cNvPr id="2" name="Group 5"/>
          <p:cNvGrpSpPr/>
          <p:nvPr/>
        </p:nvGrpSpPr>
        <p:grpSpPr>
          <a:xfrm>
            <a:off x="381000" y="288612"/>
            <a:ext cx="381000" cy="539591"/>
            <a:chOff x="6586537" y="1824037"/>
            <a:chExt cx="1933578" cy="2738429"/>
          </a:xfrm>
        </p:grpSpPr>
        <p:sp>
          <p:nvSpPr>
            <p:cNvPr id="7" name="Oval 6"/>
            <p:cNvSpPr/>
            <p:nvPr/>
          </p:nvSpPr>
          <p:spPr>
            <a:xfrm>
              <a:off x="6586537" y="1876422"/>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629396" y="232409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986589" y="29527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53337" y="3048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419974" y="275272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296144" y="37909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153278" y="448626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891463" y="435291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05685" y="371951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05700" y="36385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815137" y="18240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8443915" y="298608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429626" y="280987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8315322" y="268604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8417726" y="311705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8386762" y="33599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8243885" y="346233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738937" y="2286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a:stCxn id="7" idx="4"/>
              <a:endCxn id="8" idx="0"/>
            </p:cNvCxnSpPr>
            <p:nvPr/>
          </p:nvCxnSpPr>
          <p:spPr>
            <a:xfrm rot="16200000" flipH="1">
              <a:off x="6460329" y="2116929"/>
              <a:ext cx="371474" cy="428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7" idx="4"/>
              <a:endCxn id="24" idx="0"/>
            </p:cNvCxnSpPr>
            <p:nvPr/>
          </p:nvCxnSpPr>
          <p:spPr>
            <a:xfrm rot="5400000">
              <a:off x="6622256" y="2055018"/>
              <a:ext cx="385763"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8" idx="6"/>
              <a:endCxn id="24" idx="3"/>
            </p:cNvCxnSpPr>
            <p:nvPr/>
          </p:nvCxnSpPr>
          <p:spPr>
            <a:xfrm flipV="1">
              <a:off x="6705596" y="2351041"/>
              <a:ext cx="44500" cy="111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4"/>
              <a:endCxn id="9" idx="1"/>
            </p:cNvCxnSpPr>
            <p:nvPr/>
          </p:nvCxnSpPr>
          <p:spPr>
            <a:xfrm rot="16200000" flipH="1">
              <a:off x="6550817" y="2516975"/>
              <a:ext cx="563611" cy="3302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9" idx="7"/>
              <a:endCxn id="11" idx="2"/>
            </p:cNvCxnSpPr>
            <p:nvPr/>
          </p:nvCxnSpPr>
          <p:spPr>
            <a:xfrm rot="5400000" flipH="1" flipV="1">
              <a:off x="7149262" y="2693195"/>
              <a:ext cx="173081" cy="368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1" idx="5"/>
              <a:endCxn id="10" idx="1"/>
            </p:cNvCxnSpPr>
            <p:nvPr/>
          </p:nvCxnSpPr>
          <p:spPr>
            <a:xfrm rot="16200000" flipH="1">
              <a:off x="7454059" y="2848722"/>
              <a:ext cx="241392" cy="179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0" idx="6"/>
              <a:endCxn id="18" idx="2"/>
            </p:cNvCxnSpPr>
            <p:nvPr/>
          </p:nvCxnSpPr>
          <p:spPr>
            <a:xfrm flipV="1">
              <a:off x="7729537" y="3024181"/>
              <a:ext cx="714378" cy="61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2" idx="3"/>
              <a:endCxn id="23" idx="7"/>
            </p:cNvCxnSpPr>
            <p:nvPr/>
          </p:nvCxnSpPr>
          <p:spPr>
            <a:xfrm rot="5400000">
              <a:off x="8329167" y="3404738"/>
              <a:ext cx="48514" cy="889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2" idx="0"/>
              <a:endCxn id="21" idx="4"/>
            </p:cNvCxnSpPr>
            <p:nvPr/>
          </p:nvCxnSpPr>
          <p:spPr>
            <a:xfrm rot="5400000" flipH="1" flipV="1">
              <a:off x="8357001" y="3261112"/>
              <a:ext cx="166686" cy="30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8" idx="4"/>
              <a:endCxn id="21" idx="0"/>
            </p:cNvCxnSpPr>
            <p:nvPr/>
          </p:nvCxnSpPr>
          <p:spPr>
            <a:xfrm rot="5400000">
              <a:off x="8441536" y="3076572"/>
              <a:ext cx="54770" cy="26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9" idx="4"/>
              <a:endCxn id="18" idx="0"/>
            </p:cNvCxnSpPr>
            <p:nvPr/>
          </p:nvCxnSpPr>
          <p:spPr>
            <a:xfrm rot="16200000" flipH="1">
              <a:off x="8424867" y="2928932"/>
              <a:ext cx="100007" cy="142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0" idx="5"/>
              <a:endCxn id="19" idx="1"/>
            </p:cNvCxnSpPr>
            <p:nvPr/>
          </p:nvCxnSpPr>
          <p:spPr>
            <a:xfrm rot="16200000" flipH="1">
              <a:off x="8375600" y="2755848"/>
              <a:ext cx="69948" cy="60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2" idx="4"/>
              <a:endCxn id="13" idx="0"/>
            </p:cNvCxnSpPr>
            <p:nvPr/>
          </p:nvCxnSpPr>
          <p:spPr>
            <a:xfrm rot="5400000">
              <a:off x="6953252" y="4105274"/>
              <a:ext cx="619118" cy="142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5" idx="3"/>
              <a:endCxn id="12" idx="7"/>
            </p:cNvCxnSpPr>
            <p:nvPr/>
          </p:nvCxnSpPr>
          <p:spPr>
            <a:xfrm rot="5400000">
              <a:off x="7380238" y="3765500"/>
              <a:ext cx="17555" cy="55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6" idx="3"/>
              <a:endCxn id="15" idx="7"/>
            </p:cNvCxnSpPr>
            <p:nvPr/>
          </p:nvCxnSpPr>
          <p:spPr>
            <a:xfrm rot="5400000">
              <a:off x="7480253" y="3694063"/>
              <a:ext cx="27081" cy="461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0" idx="4"/>
              <a:endCxn id="16" idx="0"/>
            </p:cNvCxnSpPr>
            <p:nvPr/>
          </p:nvCxnSpPr>
          <p:spPr>
            <a:xfrm rot="5400000">
              <a:off x="7360445" y="3307556"/>
              <a:ext cx="514348" cy="1476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9" idx="4"/>
              <a:endCxn id="12" idx="1"/>
            </p:cNvCxnSpPr>
            <p:nvPr/>
          </p:nvCxnSpPr>
          <p:spPr>
            <a:xfrm rot="16200000" flipH="1">
              <a:off x="6779417" y="3274220"/>
              <a:ext cx="773159" cy="2826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6" idx="5"/>
              <a:endCxn id="14" idx="0"/>
            </p:cNvCxnSpPr>
            <p:nvPr/>
          </p:nvCxnSpPr>
          <p:spPr>
            <a:xfrm rot="16200000" flipH="1">
              <a:off x="7425488" y="3848842"/>
              <a:ext cx="649329" cy="358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4" idx="2"/>
              <a:endCxn id="13" idx="6"/>
            </p:cNvCxnSpPr>
            <p:nvPr/>
          </p:nvCxnSpPr>
          <p:spPr>
            <a:xfrm rot="10800000" flipV="1">
              <a:off x="7229479" y="4391018"/>
              <a:ext cx="661985" cy="133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5562600" y="228600"/>
            <a:ext cx="3352800" cy="369332"/>
          </a:xfrm>
          <a:prstGeom prst="rect">
            <a:avLst/>
          </a:prstGeom>
          <a:noFill/>
        </p:spPr>
        <p:txBody>
          <a:bodyPr wrap="square" rtlCol="0">
            <a:spAutoFit/>
          </a:bodyPr>
          <a:lstStyle/>
          <a:p>
            <a:pPr algn="ctr"/>
            <a:r>
              <a:rPr lang="en-US" dirty="0" smtClean="0">
                <a:sym typeface="Wingdings" pitchFamily="2" charset="2"/>
              </a:rPr>
              <a:t> u</a:t>
            </a:r>
            <a:r>
              <a:rPr lang="en-US" dirty="0" smtClean="0"/>
              <a:t>ser.name | Settings | Logout</a:t>
            </a:r>
            <a:endParaRPr lang="en-US" dirty="0"/>
          </a:p>
        </p:txBody>
      </p:sp>
      <p:sp>
        <p:nvSpPr>
          <p:cNvPr id="46" name="TextBox 45"/>
          <p:cNvSpPr txBox="1"/>
          <p:nvPr/>
        </p:nvSpPr>
        <p:spPr>
          <a:xfrm>
            <a:off x="304800" y="956846"/>
            <a:ext cx="3657600" cy="338554"/>
          </a:xfrm>
          <a:prstGeom prst="rect">
            <a:avLst/>
          </a:prstGeom>
          <a:noFill/>
        </p:spPr>
        <p:txBody>
          <a:bodyPr wrap="square" rtlCol="0">
            <a:spAutoFit/>
          </a:bodyPr>
          <a:lstStyle/>
          <a:p>
            <a:r>
              <a:rPr lang="en-US" sz="1600" dirty="0"/>
              <a:t>d</a:t>
            </a:r>
            <a:r>
              <a:rPr lang="en-US" sz="1600" dirty="0" smtClean="0"/>
              <a:t>atabase	</a:t>
            </a:r>
            <a:r>
              <a:rPr lang="en-US" sz="1600" b="1" dirty="0" err="1" smtClean="0"/>
              <a:t>movies@localhost</a:t>
            </a:r>
            <a:endParaRPr lang="en-US" sz="1600" b="1" dirty="0" smtClean="0"/>
          </a:p>
        </p:txBody>
      </p:sp>
      <p:sp>
        <p:nvSpPr>
          <p:cNvPr id="47" name="TextBox 46"/>
          <p:cNvSpPr txBox="1"/>
          <p:nvPr/>
        </p:nvSpPr>
        <p:spPr>
          <a:xfrm>
            <a:off x="381000" y="1447800"/>
            <a:ext cx="1752600" cy="5078313"/>
          </a:xfrm>
          <a:prstGeom prst="rect">
            <a:avLst/>
          </a:prstGeom>
          <a:noFill/>
          <a:ln w="9525">
            <a:solidFill>
              <a:schemeClr val="tx1">
                <a:lumMod val="50000"/>
                <a:lumOff val="50000"/>
              </a:schemeClr>
            </a:solidFill>
          </a:ln>
        </p:spPr>
        <p:txBody>
          <a:bodyPr wrap="square" rtlCol="0">
            <a:spAutoFit/>
          </a:bodyPr>
          <a:lstStyle/>
          <a:p>
            <a:r>
              <a:rPr lang="en-US" sz="1600" b="1" dirty="0" smtClean="0"/>
              <a:t>SCHEMA</a:t>
            </a:r>
          </a:p>
          <a:p>
            <a:endParaRPr lang="en-US" sz="400" b="1" dirty="0" smtClean="0"/>
          </a:p>
          <a:p>
            <a:r>
              <a:rPr lang="en-US" sz="1600" b="1" dirty="0"/>
              <a:t>a</a:t>
            </a:r>
            <a:r>
              <a:rPr lang="en-US" sz="1600" b="1" dirty="0" smtClean="0"/>
              <a:t>ctors</a:t>
            </a:r>
          </a:p>
          <a:p>
            <a:r>
              <a:rPr lang="en-US" sz="1600" dirty="0" smtClean="0"/>
              <a:t>   </a:t>
            </a:r>
            <a:r>
              <a:rPr lang="en-US" sz="1600" dirty="0" smtClean="0">
                <a:solidFill>
                  <a:schemeClr val="bg1">
                    <a:lumMod val="50000"/>
                  </a:schemeClr>
                </a:solidFill>
              </a:rPr>
              <a:t>(&amp;)</a:t>
            </a:r>
            <a:r>
              <a:rPr lang="en-US" sz="1600" dirty="0" smtClean="0"/>
              <a:t> </a:t>
            </a:r>
            <a:r>
              <a:rPr lang="en-US" sz="1600" dirty="0" err="1" smtClean="0"/>
              <a:t>actor_id</a:t>
            </a:r>
            <a:endParaRPr lang="en-US" sz="1600" dirty="0" smtClean="0"/>
          </a:p>
          <a:p>
            <a:r>
              <a:rPr lang="en-US" sz="1600" dirty="0" smtClean="0"/>
              <a:t>   </a:t>
            </a:r>
            <a:r>
              <a:rPr lang="en-US" sz="1600" dirty="0" smtClean="0">
                <a:solidFill>
                  <a:schemeClr val="bg1">
                    <a:lumMod val="50000"/>
                  </a:schemeClr>
                </a:solidFill>
              </a:rPr>
              <a:t>(T)</a:t>
            </a:r>
            <a:r>
              <a:rPr lang="en-US" sz="1600" dirty="0" smtClean="0"/>
              <a:t> </a:t>
            </a:r>
            <a:r>
              <a:rPr lang="en-US" sz="1600" dirty="0" err="1" smtClean="0"/>
              <a:t>actor_name</a:t>
            </a:r>
            <a:endParaRPr lang="en-US" sz="1600" dirty="0" smtClean="0"/>
          </a:p>
          <a:p>
            <a:endParaRPr lang="en-US" sz="400" dirty="0" smtClean="0"/>
          </a:p>
          <a:p>
            <a:r>
              <a:rPr lang="en-US" sz="1600" b="1" dirty="0" smtClean="0"/>
              <a:t>movies</a:t>
            </a:r>
          </a:p>
          <a:p>
            <a:r>
              <a:rPr lang="en-US" sz="1600" dirty="0"/>
              <a:t> </a:t>
            </a:r>
            <a:r>
              <a:rPr lang="en-US" sz="1600" dirty="0" smtClean="0"/>
              <a:t>  </a:t>
            </a:r>
            <a:r>
              <a:rPr lang="en-US" sz="1600" dirty="0" smtClean="0">
                <a:solidFill>
                  <a:schemeClr val="bg1">
                    <a:lumMod val="50000"/>
                  </a:schemeClr>
                </a:solidFill>
              </a:rPr>
              <a:t>(&amp;)</a:t>
            </a:r>
            <a:r>
              <a:rPr lang="en-US" sz="1600" dirty="0" smtClean="0"/>
              <a:t> </a:t>
            </a:r>
            <a:r>
              <a:rPr lang="en-US" sz="1600" dirty="0" err="1" smtClean="0"/>
              <a:t>movie_id</a:t>
            </a:r>
            <a:endParaRPr lang="en-US" sz="1600" dirty="0" smtClean="0"/>
          </a:p>
          <a:p>
            <a:r>
              <a:rPr lang="en-US" sz="1600" dirty="0"/>
              <a:t> </a:t>
            </a:r>
            <a:r>
              <a:rPr lang="en-US" sz="1600" dirty="0" smtClean="0"/>
              <a:t>  </a:t>
            </a:r>
            <a:r>
              <a:rPr lang="en-US" sz="1600" dirty="0" smtClean="0">
                <a:solidFill>
                  <a:schemeClr val="bg1">
                    <a:lumMod val="50000"/>
                  </a:schemeClr>
                </a:solidFill>
              </a:rPr>
              <a:t>(T)</a:t>
            </a:r>
            <a:r>
              <a:rPr lang="en-US" sz="1600" dirty="0" smtClean="0"/>
              <a:t> </a:t>
            </a:r>
            <a:r>
              <a:rPr lang="en-US" sz="1600" dirty="0" err="1" smtClean="0"/>
              <a:t>movie_name</a:t>
            </a:r>
            <a:endParaRPr lang="en-US" sz="1600" dirty="0" smtClean="0"/>
          </a:p>
          <a:p>
            <a:r>
              <a:rPr lang="en-US" sz="1600" dirty="0"/>
              <a:t> </a:t>
            </a:r>
            <a:r>
              <a:rPr lang="en-US" sz="1600" dirty="0" smtClean="0"/>
              <a:t>  </a:t>
            </a:r>
            <a:r>
              <a:rPr lang="en-US" sz="1600" dirty="0" smtClean="0">
                <a:solidFill>
                  <a:schemeClr val="bg1">
                    <a:lumMod val="50000"/>
                  </a:schemeClr>
                </a:solidFill>
              </a:rPr>
              <a:t>(T)</a:t>
            </a:r>
            <a:r>
              <a:rPr lang="en-US" sz="1600" dirty="0" smtClean="0"/>
              <a:t> director</a:t>
            </a:r>
          </a:p>
          <a:p>
            <a:r>
              <a:rPr lang="en-US" sz="1600" dirty="0"/>
              <a:t> </a:t>
            </a:r>
            <a:r>
              <a:rPr lang="en-US" sz="1600" dirty="0" smtClean="0"/>
              <a:t>  </a:t>
            </a:r>
            <a:r>
              <a:rPr lang="en-US" sz="1600" dirty="0" smtClean="0">
                <a:solidFill>
                  <a:schemeClr val="bg1">
                    <a:lumMod val="50000"/>
                  </a:schemeClr>
                </a:solidFill>
              </a:rPr>
              <a:t>(#)</a:t>
            </a:r>
            <a:r>
              <a:rPr lang="en-US" sz="1600" dirty="0" smtClean="0"/>
              <a:t> year</a:t>
            </a:r>
          </a:p>
          <a:p>
            <a:endParaRPr lang="en-US" sz="400" dirty="0" smtClean="0"/>
          </a:p>
          <a:p>
            <a:r>
              <a:rPr lang="en-US" sz="1600" b="1" dirty="0"/>
              <a:t>a</a:t>
            </a:r>
            <a:r>
              <a:rPr lang="en-US" sz="1600" b="1" dirty="0" smtClean="0"/>
              <a:t>wards</a:t>
            </a:r>
          </a:p>
          <a:p>
            <a:r>
              <a:rPr lang="en-US" sz="1600" dirty="0" smtClean="0"/>
              <a:t>   </a:t>
            </a:r>
            <a:r>
              <a:rPr lang="en-US" sz="1600" dirty="0" smtClean="0">
                <a:solidFill>
                  <a:schemeClr val="bg1">
                    <a:lumMod val="50000"/>
                  </a:schemeClr>
                </a:solidFill>
              </a:rPr>
              <a:t>(&amp;)</a:t>
            </a:r>
            <a:r>
              <a:rPr lang="en-US" sz="1600" dirty="0" smtClean="0"/>
              <a:t> </a:t>
            </a:r>
            <a:r>
              <a:rPr lang="en-US" sz="1600" dirty="0" err="1" smtClean="0"/>
              <a:t>award_id</a:t>
            </a:r>
            <a:endParaRPr lang="en-US" sz="1600" dirty="0" smtClean="0"/>
          </a:p>
          <a:p>
            <a:r>
              <a:rPr lang="en-US" sz="1600" dirty="0"/>
              <a:t> </a:t>
            </a:r>
            <a:r>
              <a:rPr lang="en-US" sz="1600" dirty="0" smtClean="0"/>
              <a:t>  </a:t>
            </a:r>
            <a:r>
              <a:rPr lang="en-US" sz="1600" dirty="0" smtClean="0">
                <a:solidFill>
                  <a:schemeClr val="bg1">
                    <a:lumMod val="50000"/>
                  </a:schemeClr>
                </a:solidFill>
              </a:rPr>
              <a:t>(T)</a:t>
            </a:r>
            <a:r>
              <a:rPr lang="en-US" sz="1600" dirty="0" smtClean="0"/>
              <a:t> </a:t>
            </a:r>
            <a:r>
              <a:rPr lang="en-US" sz="1600" dirty="0" err="1" smtClean="0"/>
              <a:t>award_type</a:t>
            </a:r>
            <a:endParaRPr lang="en-US" sz="1600" dirty="0" smtClean="0"/>
          </a:p>
          <a:p>
            <a:endParaRPr lang="en-US" sz="400" dirty="0" smtClean="0"/>
          </a:p>
          <a:p>
            <a:r>
              <a:rPr lang="en-US" sz="1600" b="1" dirty="0" err="1" smtClean="0"/>
              <a:t>actors_movies</a:t>
            </a:r>
            <a:endParaRPr lang="en-US" sz="1600" b="1" dirty="0" smtClean="0"/>
          </a:p>
          <a:p>
            <a:r>
              <a:rPr lang="en-US" sz="1600" dirty="0" smtClean="0"/>
              <a:t>   </a:t>
            </a:r>
            <a:r>
              <a:rPr lang="en-US" sz="1600" dirty="0" smtClean="0">
                <a:solidFill>
                  <a:schemeClr val="bg1">
                    <a:lumMod val="50000"/>
                  </a:schemeClr>
                </a:solidFill>
              </a:rPr>
              <a:t>(</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t>actor_id</a:t>
            </a:r>
            <a:endParaRPr lang="en-US" sz="1600" dirty="0" smtClean="0"/>
          </a:p>
          <a:p>
            <a:r>
              <a:rPr lang="en-US" sz="1600" dirty="0" smtClean="0"/>
              <a:t>   </a:t>
            </a:r>
            <a:r>
              <a:rPr lang="en-US" sz="1600" dirty="0" smtClean="0">
                <a:solidFill>
                  <a:schemeClr val="bg1">
                    <a:lumMod val="50000"/>
                  </a:schemeClr>
                </a:solidFill>
              </a:rPr>
              <a:t>(</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t>movie_id</a:t>
            </a:r>
            <a:endParaRPr lang="en-US" sz="1600" dirty="0" smtClean="0">
              <a:sym typeface="Wingdings" pitchFamily="2" charset="2"/>
            </a:endParaRPr>
          </a:p>
          <a:p>
            <a:endParaRPr lang="en-US" sz="400" dirty="0" smtClean="0">
              <a:sym typeface="Wingdings" pitchFamily="2" charset="2"/>
            </a:endParaRPr>
          </a:p>
          <a:p>
            <a:r>
              <a:rPr lang="en-US" sz="1600" b="1" dirty="0" err="1" smtClean="0">
                <a:sym typeface="Wingdings" pitchFamily="2" charset="2"/>
              </a:rPr>
              <a:t>actors_awards</a:t>
            </a:r>
            <a:endParaRPr lang="en-US" sz="1600" b="1" dirty="0" smtClean="0">
              <a:sym typeface="Wingdings" pitchFamily="2" charset="2"/>
            </a:endParaRPr>
          </a:p>
          <a:p>
            <a:r>
              <a:rPr lang="en-US" sz="1600" dirty="0" smtClean="0">
                <a:sym typeface="Wingdings" pitchFamily="2" charset="2"/>
              </a:rPr>
              <a:t>   </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sym typeface="Wingdings" pitchFamily="2" charset="2"/>
              </a:rPr>
              <a:t>actor_id</a:t>
            </a:r>
            <a:endParaRPr lang="en-US" sz="1600" dirty="0" smtClean="0">
              <a:sym typeface="Wingdings" pitchFamily="2" charset="2"/>
            </a:endParaRPr>
          </a:p>
          <a:p>
            <a:r>
              <a:rPr lang="en-US" sz="1600" dirty="0" smtClean="0">
                <a:sym typeface="Wingdings" pitchFamily="2" charset="2"/>
              </a:rPr>
              <a:t>   </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sym typeface="Wingdings" pitchFamily="2" charset="2"/>
              </a:rPr>
              <a:t>award_id</a:t>
            </a:r>
            <a:endParaRPr lang="en-US" sz="1600" dirty="0" smtClean="0">
              <a:sym typeface="Wingdings" pitchFamily="2" charset="2"/>
            </a:endParaRPr>
          </a:p>
          <a:p>
            <a:r>
              <a:rPr lang="en-US" sz="1600" dirty="0" smtClean="0"/>
              <a:t>   </a:t>
            </a:r>
            <a:r>
              <a:rPr lang="en-US" sz="1600" dirty="0" smtClean="0">
                <a:solidFill>
                  <a:schemeClr val="bg1">
                    <a:lumMod val="50000"/>
                  </a:schemeClr>
                </a:solidFill>
              </a:rPr>
              <a:t>(#)</a:t>
            </a:r>
            <a:r>
              <a:rPr lang="en-US" sz="1600" dirty="0" smtClean="0"/>
              <a:t> year</a:t>
            </a:r>
          </a:p>
        </p:txBody>
      </p:sp>
      <p:sp>
        <p:nvSpPr>
          <p:cNvPr id="48" name="TextBox 47"/>
          <p:cNvSpPr txBox="1"/>
          <p:nvPr/>
        </p:nvSpPr>
        <p:spPr>
          <a:xfrm>
            <a:off x="2362200" y="1447800"/>
            <a:ext cx="6096000" cy="1631216"/>
          </a:xfrm>
          <a:prstGeom prst="rect">
            <a:avLst/>
          </a:prstGeom>
          <a:noFill/>
          <a:ln>
            <a:solidFill>
              <a:schemeClr val="tx1">
                <a:lumMod val="50000"/>
                <a:lumOff val="50000"/>
              </a:schemeClr>
            </a:solidFill>
          </a:ln>
        </p:spPr>
        <p:txBody>
          <a:bodyPr wrap="square" rtlCol="0">
            <a:spAutoFit/>
          </a:bodyPr>
          <a:lstStyle/>
          <a:p>
            <a:r>
              <a:rPr lang="en-US" sz="1600" b="1" dirty="0" smtClean="0"/>
              <a:t>ENTITIES</a:t>
            </a:r>
          </a:p>
          <a:p>
            <a:endParaRPr lang="en-US" sz="400" dirty="0" smtClean="0"/>
          </a:p>
          <a:p>
            <a:r>
              <a:rPr lang="en-US" sz="1600" i="1" dirty="0" smtClean="0"/>
              <a:t>Name</a:t>
            </a:r>
            <a:r>
              <a:rPr lang="en-US" sz="1600" i="1" dirty="0"/>
              <a:t>	</a:t>
            </a:r>
            <a:r>
              <a:rPr lang="en-US" sz="1600" i="1" dirty="0" smtClean="0"/>
              <a:t>	Identifier		Match By	            Size</a:t>
            </a:r>
          </a:p>
          <a:p>
            <a:r>
              <a:rPr lang="en-US" sz="1600" dirty="0" smtClean="0"/>
              <a:t>actors		</a:t>
            </a:r>
            <a:r>
              <a:rPr lang="en-US" sz="1600" dirty="0" err="1" smtClean="0"/>
              <a:t>actors</a:t>
            </a:r>
            <a:r>
              <a:rPr lang="en-US" sz="1600" dirty="0" smtClean="0"/>
              <a:t>/</a:t>
            </a:r>
            <a:r>
              <a:rPr lang="en-US" sz="1600" dirty="0" err="1" smtClean="0"/>
              <a:t>actor_id</a:t>
            </a:r>
            <a:r>
              <a:rPr lang="en-US" sz="1600" dirty="0" smtClean="0"/>
              <a:t>	equal	    v      4</a:t>
            </a:r>
          </a:p>
          <a:p>
            <a:r>
              <a:rPr lang="en-US" sz="1600" dirty="0" smtClean="0"/>
              <a:t>movies		</a:t>
            </a:r>
            <a:r>
              <a:rPr lang="en-US" sz="1600" dirty="0" err="1" smtClean="0"/>
              <a:t>movies</a:t>
            </a:r>
            <a:r>
              <a:rPr lang="en-US" sz="1600" dirty="0" smtClean="0"/>
              <a:t>/</a:t>
            </a:r>
            <a:r>
              <a:rPr lang="en-US" sz="1600" dirty="0" err="1" smtClean="0"/>
              <a:t>movie_id</a:t>
            </a:r>
            <a:r>
              <a:rPr lang="en-US" sz="1600" dirty="0" smtClean="0"/>
              <a:t>	equal	    v      3</a:t>
            </a:r>
          </a:p>
          <a:p>
            <a:r>
              <a:rPr lang="en-US" sz="1600" dirty="0" smtClean="0"/>
              <a:t>awards		</a:t>
            </a:r>
            <a:r>
              <a:rPr lang="en-US" sz="1600" dirty="0" err="1" smtClean="0"/>
              <a:t>awards</a:t>
            </a:r>
            <a:r>
              <a:rPr lang="en-US" sz="1600" dirty="0" smtClean="0"/>
              <a:t>/</a:t>
            </a:r>
            <a:r>
              <a:rPr lang="en-US" sz="1600" dirty="0" err="1" smtClean="0"/>
              <a:t>award_id</a:t>
            </a:r>
            <a:r>
              <a:rPr lang="en-US" sz="1600" dirty="0" smtClean="0"/>
              <a:t>	equal	    v      2</a:t>
            </a:r>
          </a:p>
          <a:p>
            <a:r>
              <a:rPr lang="en-US" sz="1600" dirty="0" smtClean="0">
                <a:solidFill>
                  <a:schemeClr val="bg1"/>
                </a:solidFill>
              </a:rPr>
              <a:t>directors		movies/director	</a:t>
            </a:r>
            <a:r>
              <a:rPr lang="en-US" sz="1600" dirty="0" err="1" smtClean="0">
                <a:solidFill>
                  <a:schemeClr val="bg1"/>
                </a:solidFill>
              </a:rPr>
              <a:t>edit_dist</a:t>
            </a:r>
            <a:r>
              <a:rPr lang="en-US" sz="1600" dirty="0" smtClean="0">
                <a:solidFill>
                  <a:schemeClr val="bg1"/>
                </a:solidFill>
              </a:rPr>
              <a:t>	    v      2</a:t>
            </a:r>
            <a:endParaRPr lang="en-US" sz="1600" dirty="0">
              <a:solidFill>
                <a:schemeClr val="bg1"/>
              </a:solidFill>
            </a:endParaRPr>
          </a:p>
        </p:txBody>
      </p:sp>
      <p:sp>
        <p:nvSpPr>
          <p:cNvPr id="51" name="Rectangle 50"/>
          <p:cNvSpPr/>
          <p:nvPr/>
        </p:nvSpPr>
        <p:spPr>
          <a:xfrm>
            <a:off x="6056245" y="2049449"/>
            <a:ext cx="1295400"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6056245" y="2297261"/>
            <a:ext cx="1295400"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056245" y="2545073"/>
            <a:ext cx="1295400"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667000" y="2743200"/>
            <a:ext cx="1066800" cy="369332"/>
          </a:xfrm>
          <a:prstGeom prst="rect">
            <a:avLst/>
          </a:prstGeom>
          <a:solidFill>
            <a:schemeClr val="tx2">
              <a:lumMod val="20000"/>
              <a:lumOff val="80000"/>
            </a:schemeClr>
          </a:solidFill>
          <a:ln>
            <a:solidFill>
              <a:schemeClr val="tx1">
                <a:lumMod val="50000"/>
                <a:lumOff val="50000"/>
              </a:schemeClr>
            </a:solidFill>
          </a:ln>
          <a:effectLst>
            <a:outerShdw blurRad="50800" dist="38100" dir="2700000" algn="tl" rotWithShape="0">
              <a:prstClr val="black">
                <a:alpha val="40000"/>
              </a:prstClr>
            </a:outerShdw>
          </a:effectLst>
        </p:spPr>
        <p:txBody>
          <a:bodyPr wrap="square" rtlCol="0">
            <a:spAutoFit/>
          </a:bodyPr>
          <a:lstStyle/>
          <a:p>
            <a:pPr algn="ctr"/>
            <a:r>
              <a:rPr lang="en-US" dirty="0" smtClean="0"/>
              <a:t>director</a:t>
            </a:r>
            <a:endParaRPr lang="en-US" dirty="0"/>
          </a:p>
        </p:txBody>
      </p:sp>
      <p:cxnSp>
        <p:nvCxnSpPr>
          <p:cNvPr id="56" name="Curved Connector 55"/>
          <p:cNvCxnSpPr/>
          <p:nvPr/>
        </p:nvCxnSpPr>
        <p:spPr>
          <a:xfrm flipV="1">
            <a:off x="1676400" y="2895600"/>
            <a:ext cx="990600" cy="533400"/>
          </a:xfrm>
          <a:prstGeom prst="curvedConnector3">
            <a:avLst>
              <a:gd name="adj1" fmla="val 50000"/>
            </a:avLst>
          </a:prstGeom>
          <a:ln w="381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2819400" y="3352800"/>
            <a:ext cx="4495800" cy="2954655"/>
          </a:xfrm>
          <a:prstGeom prst="rect">
            <a:avLst/>
          </a:prstGeom>
          <a:noFill/>
          <a:effectLst>
            <a:outerShdw blurRad="50800" dist="25400" dir="2700000" algn="tl" rotWithShape="0">
              <a:prstClr val="black">
                <a:alpha val="40000"/>
              </a:prstClr>
            </a:outerShdw>
          </a:effectLst>
        </p:spPr>
        <p:txBody>
          <a:bodyPr wrap="square" rtlCol="0">
            <a:spAutoFit/>
          </a:bodyPr>
          <a:lstStyle/>
          <a:p>
            <a:r>
              <a:rPr lang="en-US" i="1" dirty="0" smtClean="0">
                <a:latin typeface="Century Gothic" pitchFamily="34" charset="0"/>
              </a:rPr>
              <a:t>Users can drag-and-drop a field to add or remove entity types.</a:t>
            </a:r>
          </a:p>
          <a:p>
            <a:endParaRPr lang="en-US" sz="600" i="1" dirty="0">
              <a:latin typeface="Century Gothic" pitchFamily="34" charset="0"/>
            </a:endParaRPr>
          </a:p>
          <a:p>
            <a:r>
              <a:rPr lang="en-US" i="1" dirty="0" smtClean="0">
                <a:latin typeface="Century Gothic" pitchFamily="34" charset="0"/>
              </a:rPr>
              <a:t>Here, the film director is just a string variable. We can infer a node type from this column. Underneath the hood, we could even extract the values, build a new table, and assign new keys. In the future, we might expose this type of data cleaning and transformation.</a:t>
            </a:r>
            <a:endParaRPr lang="en-US" i="1" dirty="0">
              <a:latin typeface="Century Gothic"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10600" cy="6400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77902" y="268069"/>
            <a:ext cx="4708498" cy="646331"/>
          </a:xfrm>
          <a:prstGeom prst="rect">
            <a:avLst/>
          </a:prstGeom>
          <a:noFill/>
        </p:spPr>
        <p:txBody>
          <a:bodyPr wrap="square" rtlCol="0">
            <a:spAutoFit/>
          </a:bodyPr>
          <a:lstStyle/>
          <a:p>
            <a:r>
              <a:rPr lang="en-US" sz="3600" b="1" dirty="0" smtClean="0">
                <a:latin typeface="Century Gothic" pitchFamily="34" charset="0"/>
              </a:rPr>
              <a:t>ORION   </a:t>
            </a:r>
            <a:r>
              <a:rPr lang="en-US" sz="2400" b="1" dirty="0" smtClean="0">
                <a:latin typeface="Century Gothic" pitchFamily="34" charset="0"/>
              </a:rPr>
              <a:t>Entity Builder</a:t>
            </a:r>
            <a:endParaRPr lang="en-US" sz="1400" b="1" dirty="0" smtClean="0">
              <a:latin typeface="Century Gothic" pitchFamily="34" charset="0"/>
            </a:endParaRPr>
          </a:p>
        </p:txBody>
      </p:sp>
      <p:grpSp>
        <p:nvGrpSpPr>
          <p:cNvPr id="6" name="Group 5"/>
          <p:cNvGrpSpPr/>
          <p:nvPr/>
        </p:nvGrpSpPr>
        <p:grpSpPr>
          <a:xfrm>
            <a:off x="381000" y="288612"/>
            <a:ext cx="381000" cy="539591"/>
            <a:chOff x="6586537" y="1824037"/>
            <a:chExt cx="1933578" cy="2738429"/>
          </a:xfrm>
        </p:grpSpPr>
        <p:sp>
          <p:nvSpPr>
            <p:cNvPr id="7" name="Oval 6"/>
            <p:cNvSpPr/>
            <p:nvPr/>
          </p:nvSpPr>
          <p:spPr>
            <a:xfrm>
              <a:off x="6586537" y="1876422"/>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629396" y="232409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986589" y="29527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53337" y="3048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419974" y="275272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296144" y="37909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153278" y="448626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891463" y="435291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05685" y="371951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05700" y="36385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815137" y="18240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8443915" y="298608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429626" y="280987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8315322" y="268604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8417726" y="311705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8386762" y="33599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8243885" y="346233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738937" y="2286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a:stCxn id="7" idx="4"/>
              <a:endCxn id="8" idx="0"/>
            </p:cNvCxnSpPr>
            <p:nvPr/>
          </p:nvCxnSpPr>
          <p:spPr>
            <a:xfrm rot="16200000" flipH="1">
              <a:off x="6460329" y="2116929"/>
              <a:ext cx="371474" cy="428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7" idx="4"/>
              <a:endCxn id="24" idx="0"/>
            </p:cNvCxnSpPr>
            <p:nvPr/>
          </p:nvCxnSpPr>
          <p:spPr>
            <a:xfrm rot="5400000">
              <a:off x="6622256" y="2055018"/>
              <a:ext cx="385763"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8" idx="6"/>
              <a:endCxn id="24" idx="3"/>
            </p:cNvCxnSpPr>
            <p:nvPr/>
          </p:nvCxnSpPr>
          <p:spPr>
            <a:xfrm flipV="1">
              <a:off x="6705596" y="2351041"/>
              <a:ext cx="44500" cy="111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4"/>
              <a:endCxn id="9" idx="1"/>
            </p:cNvCxnSpPr>
            <p:nvPr/>
          </p:nvCxnSpPr>
          <p:spPr>
            <a:xfrm rot="16200000" flipH="1">
              <a:off x="6550817" y="2516975"/>
              <a:ext cx="563611" cy="3302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9" idx="7"/>
              <a:endCxn id="11" idx="2"/>
            </p:cNvCxnSpPr>
            <p:nvPr/>
          </p:nvCxnSpPr>
          <p:spPr>
            <a:xfrm rot="5400000" flipH="1" flipV="1">
              <a:off x="7149262" y="2693195"/>
              <a:ext cx="173081" cy="368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1" idx="5"/>
              <a:endCxn id="10" idx="1"/>
            </p:cNvCxnSpPr>
            <p:nvPr/>
          </p:nvCxnSpPr>
          <p:spPr>
            <a:xfrm rot="16200000" flipH="1">
              <a:off x="7454059" y="2848722"/>
              <a:ext cx="241392" cy="179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0" idx="6"/>
              <a:endCxn id="18" idx="2"/>
            </p:cNvCxnSpPr>
            <p:nvPr/>
          </p:nvCxnSpPr>
          <p:spPr>
            <a:xfrm flipV="1">
              <a:off x="7729537" y="3024181"/>
              <a:ext cx="714378" cy="61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2" idx="3"/>
              <a:endCxn id="23" idx="7"/>
            </p:cNvCxnSpPr>
            <p:nvPr/>
          </p:nvCxnSpPr>
          <p:spPr>
            <a:xfrm rot="5400000">
              <a:off x="8329167" y="3404738"/>
              <a:ext cx="48514" cy="889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2" idx="0"/>
              <a:endCxn id="21" idx="4"/>
            </p:cNvCxnSpPr>
            <p:nvPr/>
          </p:nvCxnSpPr>
          <p:spPr>
            <a:xfrm rot="5400000" flipH="1" flipV="1">
              <a:off x="8357001" y="3261112"/>
              <a:ext cx="166686" cy="30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8" idx="4"/>
              <a:endCxn id="21" idx="0"/>
            </p:cNvCxnSpPr>
            <p:nvPr/>
          </p:nvCxnSpPr>
          <p:spPr>
            <a:xfrm rot="5400000">
              <a:off x="8441536" y="3076572"/>
              <a:ext cx="54770" cy="26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9" idx="4"/>
              <a:endCxn id="18" idx="0"/>
            </p:cNvCxnSpPr>
            <p:nvPr/>
          </p:nvCxnSpPr>
          <p:spPr>
            <a:xfrm rot="16200000" flipH="1">
              <a:off x="8424867" y="2928932"/>
              <a:ext cx="100007" cy="142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0" idx="5"/>
              <a:endCxn id="19" idx="1"/>
            </p:cNvCxnSpPr>
            <p:nvPr/>
          </p:nvCxnSpPr>
          <p:spPr>
            <a:xfrm rot="16200000" flipH="1">
              <a:off x="8375600" y="2755848"/>
              <a:ext cx="69948" cy="60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2" idx="4"/>
              <a:endCxn id="13" idx="0"/>
            </p:cNvCxnSpPr>
            <p:nvPr/>
          </p:nvCxnSpPr>
          <p:spPr>
            <a:xfrm rot="5400000">
              <a:off x="6953252" y="4105274"/>
              <a:ext cx="619118" cy="142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5" idx="3"/>
              <a:endCxn id="12" idx="7"/>
            </p:cNvCxnSpPr>
            <p:nvPr/>
          </p:nvCxnSpPr>
          <p:spPr>
            <a:xfrm rot="5400000">
              <a:off x="7380238" y="3765500"/>
              <a:ext cx="17555" cy="55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6" idx="3"/>
              <a:endCxn id="15" idx="7"/>
            </p:cNvCxnSpPr>
            <p:nvPr/>
          </p:nvCxnSpPr>
          <p:spPr>
            <a:xfrm rot="5400000">
              <a:off x="7480253" y="3694063"/>
              <a:ext cx="27081" cy="461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0" idx="4"/>
              <a:endCxn id="16" idx="0"/>
            </p:cNvCxnSpPr>
            <p:nvPr/>
          </p:nvCxnSpPr>
          <p:spPr>
            <a:xfrm rot="5400000">
              <a:off x="7360445" y="3307556"/>
              <a:ext cx="514348" cy="1476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9" idx="4"/>
              <a:endCxn id="12" idx="1"/>
            </p:cNvCxnSpPr>
            <p:nvPr/>
          </p:nvCxnSpPr>
          <p:spPr>
            <a:xfrm rot="16200000" flipH="1">
              <a:off x="6779417" y="3274220"/>
              <a:ext cx="773159" cy="2826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6" idx="5"/>
              <a:endCxn id="14" idx="0"/>
            </p:cNvCxnSpPr>
            <p:nvPr/>
          </p:nvCxnSpPr>
          <p:spPr>
            <a:xfrm rot="16200000" flipH="1">
              <a:off x="7425488" y="3848842"/>
              <a:ext cx="649329" cy="358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4" idx="2"/>
              <a:endCxn id="13" idx="6"/>
            </p:cNvCxnSpPr>
            <p:nvPr/>
          </p:nvCxnSpPr>
          <p:spPr>
            <a:xfrm rot="10800000" flipV="1">
              <a:off x="7229479" y="4391018"/>
              <a:ext cx="661985" cy="133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5562600" y="228600"/>
            <a:ext cx="3352800" cy="369332"/>
          </a:xfrm>
          <a:prstGeom prst="rect">
            <a:avLst/>
          </a:prstGeom>
          <a:noFill/>
        </p:spPr>
        <p:txBody>
          <a:bodyPr wrap="square" rtlCol="0">
            <a:spAutoFit/>
          </a:bodyPr>
          <a:lstStyle/>
          <a:p>
            <a:pPr algn="ctr"/>
            <a:r>
              <a:rPr lang="en-US" dirty="0" smtClean="0">
                <a:sym typeface="Wingdings" pitchFamily="2" charset="2"/>
              </a:rPr>
              <a:t> u</a:t>
            </a:r>
            <a:r>
              <a:rPr lang="en-US" dirty="0" smtClean="0"/>
              <a:t>ser.name | Settings | Logout</a:t>
            </a:r>
            <a:endParaRPr lang="en-US" dirty="0"/>
          </a:p>
        </p:txBody>
      </p:sp>
      <p:sp>
        <p:nvSpPr>
          <p:cNvPr id="46" name="TextBox 45"/>
          <p:cNvSpPr txBox="1"/>
          <p:nvPr/>
        </p:nvSpPr>
        <p:spPr>
          <a:xfrm>
            <a:off x="304800" y="956846"/>
            <a:ext cx="3657600" cy="338554"/>
          </a:xfrm>
          <a:prstGeom prst="rect">
            <a:avLst/>
          </a:prstGeom>
          <a:noFill/>
        </p:spPr>
        <p:txBody>
          <a:bodyPr wrap="square" rtlCol="0">
            <a:spAutoFit/>
          </a:bodyPr>
          <a:lstStyle/>
          <a:p>
            <a:r>
              <a:rPr lang="en-US" sz="1600" dirty="0"/>
              <a:t>d</a:t>
            </a:r>
            <a:r>
              <a:rPr lang="en-US" sz="1600" dirty="0" smtClean="0"/>
              <a:t>atabase	</a:t>
            </a:r>
            <a:r>
              <a:rPr lang="en-US" sz="1600" b="1" dirty="0" err="1" smtClean="0"/>
              <a:t>movies@localhost</a:t>
            </a:r>
            <a:endParaRPr lang="en-US" sz="1600" b="1" dirty="0" smtClean="0"/>
          </a:p>
        </p:txBody>
      </p:sp>
      <p:sp>
        <p:nvSpPr>
          <p:cNvPr id="47" name="TextBox 46"/>
          <p:cNvSpPr txBox="1"/>
          <p:nvPr/>
        </p:nvSpPr>
        <p:spPr>
          <a:xfrm>
            <a:off x="381000" y="1447800"/>
            <a:ext cx="1752600" cy="5078313"/>
          </a:xfrm>
          <a:prstGeom prst="rect">
            <a:avLst/>
          </a:prstGeom>
          <a:noFill/>
          <a:ln w="9525">
            <a:solidFill>
              <a:schemeClr val="tx1">
                <a:lumMod val="50000"/>
                <a:lumOff val="50000"/>
              </a:schemeClr>
            </a:solidFill>
          </a:ln>
        </p:spPr>
        <p:txBody>
          <a:bodyPr wrap="square" rtlCol="0">
            <a:spAutoFit/>
          </a:bodyPr>
          <a:lstStyle/>
          <a:p>
            <a:r>
              <a:rPr lang="en-US" sz="1600" b="1" dirty="0" smtClean="0"/>
              <a:t>SCHEMA</a:t>
            </a:r>
          </a:p>
          <a:p>
            <a:endParaRPr lang="en-US" sz="400" b="1" dirty="0" smtClean="0"/>
          </a:p>
          <a:p>
            <a:r>
              <a:rPr lang="en-US" sz="1600" b="1" dirty="0"/>
              <a:t>a</a:t>
            </a:r>
            <a:r>
              <a:rPr lang="en-US" sz="1600" b="1" dirty="0" smtClean="0"/>
              <a:t>ctors</a:t>
            </a:r>
          </a:p>
          <a:p>
            <a:r>
              <a:rPr lang="en-US" sz="1600" dirty="0" smtClean="0"/>
              <a:t>   </a:t>
            </a:r>
            <a:r>
              <a:rPr lang="en-US" sz="1600" dirty="0" smtClean="0">
                <a:solidFill>
                  <a:schemeClr val="bg1">
                    <a:lumMod val="50000"/>
                  </a:schemeClr>
                </a:solidFill>
              </a:rPr>
              <a:t>(&amp;)</a:t>
            </a:r>
            <a:r>
              <a:rPr lang="en-US" sz="1600" dirty="0" smtClean="0"/>
              <a:t> </a:t>
            </a:r>
            <a:r>
              <a:rPr lang="en-US" sz="1600" dirty="0" err="1" smtClean="0"/>
              <a:t>actor_id</a:t>
            </a:r>
            <a:endParaRPr lang="en-US" sz="1600" dirty="0" smtClean="0"/>
          </a:p>
          <a:p>
            <a:r>
              <a:rPr lang="en-US" sz="1600" dirty="0" smtClean="0"/>
              <a:t>   </a:t>
            </a:r>
            <a:r>
              <a:rPr lang="en-US" sz="1600" dirty="0" smtClean="0">
                <a:solidFill>
                  <a:schemeClr val="bg1">
                    <a:lumMod val="50000"/>
                  </a:schemeClr>
                </a:solidFill>
              </a:rPr>
              <a:t>(T)</a:t>
            </a:r>
            <a:r>
              <a:rPr lang="en-US" sz="1600" dirty="0" smtClean="0"/>
              <a:t> </a:t>
            </a:r>
            <a:r>
              <a:rPr lang="en-US" sz="1600" dirty="0" err="1" smtClean="0"/>
              <a:t>actor_name</a:t>
            </a:r>
            <a:endParaRPr lang="en-US" sz="1600" dirty="0" smtClean="0"/>
          </a:p>
          <a:p>
            <a:endParaRPr lang="en-US" sz="400" dirty="0" smtClean="0"/>
          </a:p>
          <a:p>
            <a:r>
              <a:rPr lang="en-US" sz="1600" b="1" dirty="0" smtClean="0"/>
              <a:t>movies</a:t>
            </a:r>
          </a:p>
          <a:p>
            <a:r>
              <a:rPr lang="en-US" sz="1600" dirty="0"/>
              <a:t> </a:t>
            </a:r>
            <a:r>
              <a:rPr lang="en-US" sz="1600" dirty="0" smtClean="0"/>
              <a:t>  </a:t>
            </a:r>
            <a:r>
              <a:rPr lang="en-US" sz="1600" dirty="0" smtClean="0">
                <a:solidFill>
                  <a:schemeClr val="bg1">
                    <a:lumMod val="50000"/>
                  </a:schemeClr>
                </a:solidFill>
              </a:rPr>
              <a:t>(&amp;)</a:t>
            </a:r>
            <a:r>
              <a:rPr lang="en-US" sz="1600" dirty="0" smtClean="0"/>
              <a:t> </a:t>
            </a:r>
            <a:r>
              <a:rPr lang="en-US" sz="1600" dirty="0" err="1" smtClean="0"/>
              <a:t>movie_id</a:t>
            </a:r>
            <a:endParaRPr lang="en-US" sz="1600" dirty="0" smtClean="0"/>
          </a:p>
          <a:p>
            <a:r>
              <a:rPr lang="en-US" sz="1600" dirty="0"/>
              <a:t> </a:t>
            </a:r>
            <a:r>
              <a:rPr lang="en-US" sz="1600" dirty="0" smtClean="0"/>
              <a:t>  </a:t>
            </a:r>
            <a:r>
              <a:rPr lang="en-US" sz="1600" dirty="0" smtClean="0">
                <a:solidFill>
                  <a:schemeClr val="bg1">
                    <a:lumMod val="50000"/>
                  </a:schemeClr>
                </a:solidFill>
              </a:rPr>
              <a:t>(T)</a:t>
            </a:r>
            <a:r>
              <a:rPr lang="en-US" sz="1600" dirty="0" smtClean="0"/>
              <a:t> </a:t>
            </a:r>
            <a:r>
              <a:rPr lang="en-US" sz="1600" dirty="0" err="1" smtClean="0"/>
              <a:t>movie_name</a:t>
            </a:r>
            <a:endParaRPr lang="en-US" sz="1600" dirty="0" smtClean="0"/>
          </a:p>
          <a:p>
            <a:r>
              <a:rPr lang="en-US" sz="1600" dirty="0"/>
              <a:t> </a:t>
            </a:r>
            <a:r>
              <a:rPr lang="en-US" sz="1600" dirty="0" smtClean="0"/>
              <a:t>  </a:t>
            </a:r>
            <a:r>
              <a:rPr lang="en-US" sz="1600" dirty="0" smtClean="0">
                <a:solidFill>
                  <a:schemeClr val="bg1">
                    <a:lumMod val="50000"/>
                  </a:schemeClr>
                </a:solidFill>
              </a:rPr>
              <a:t>(T)</a:t>
            </a:r>
            <a:r>
              <a:rPr lang="en-US" sz="1600" dirty="0" smtClean="0"/>
              <a:t> director</a:t>
            </a:r>
          </a:p>
          <a:p>
            <a:r>
              <a:rPr lang="en-US" sz="1600" dirty="0"/>
              <a:t> </a:t>
            </a:r>
            <a:r>
              <a:rPr lang="en-US" sz="1600" dirty="0" smtClean="0"/>
              <a:t>  </a:t>
            </a:r>
            <a:r>
              <a:rPr lang="en-US" sz="1600" dirty="0" smtClean="0">
                <a:solidFill>
                  <a:schemeClr val="bg1">
                    <a:lumMod val="50000"/>
                  </a:schemeClr>
                </a:solidFill>
              </a:rPr>
              <a:t>(#)</a:t>
            </a:r>
            <a:r>
              <a:rPr lang="en-US" sz="1600" dirty="0" smtClean="0"/>
              <a:t> year</a:t>
            </a:r>
          </a:p>
          <a:p>
            <a:endParaRPr lang="en-US" sz="400" dirty="0" smtClean="0"/>
          </a:p>
          <a:p>
            <a:r>
              <a:rPr lang="en-US" sz="1600" b="1" dirty="0"/>
              <a:t>a</a:t>
            </a:r>
            <a:r>
              <a:rPr lang="en-US" sz="1600" b="1" dirty="0" smtClean="0"/>
              <a:t>wards</a:t>
            </a:r>
          </a:p>
          <a:p>
            <a:r>
              <a:rPr lang="en-US" sz="1600" dirty="0" smtClean="0"/>
              <a:t>   </a:t>
            </a:r>
            <a:r>
              <a:rPr lang="en-US" sz="1600" dirty="0" smtClean="0">
                <a:solidFill>
                  <a:schemeClr val="bg1">
                    <a:lumMod val="50000"/>
                  </a:schemeClr>
                </a:solidFill>
              </a:rPr>
              <a:t>(&amp;)</a:t>
            </a:r>
            <a:r>
              <a:rPr lang="en-US" sz="1600" dirty="0" smtClean="0"/>
              <a:t> </a:t>
            </a:r>
            <a:r>
              <a:rPr lang="en-US" sz="1600" dirty="0" err="1" smtClean="0"/>
              <a:t>award_id</a:t>
            </a:r>
            <a:endParaRPr lang="en-US" sz="1600" dirty="0" smtClean="0"/>
          </a:p>
          <a:p>
            <a:r>
              <a:rPr lang="en-US" sz="1600" dirty="0"/>
              <a:t> </a:t>
            </a:r>
            <a:r>
              <a:rPr lang="en-US" sz="1600" dirty="0" smtClean="0"/>
              <a:t>  </a:t>
            </a:r>
            <a:r>
              <a:rPr lang="en-US" sz="1600" dirty="0" smtClean="0">
                <a:solidFill>
                  <a:schemeClr val="bg1">
                    <a:lumMod val="50000"/>
                  </a:schemeClr>
                </a:solidFill>
              </a:rPr>
              <a:t>(T)</a:t>
            </a:r>
            <a:r>
              <a:rPr lang="en-US" sz="1600" dirty="0" smtClean="0"/>
              <a:t> </a:t>
            </a:r>
            <a:r>
              <a:rPr lang="en-US" sz="1600" dirty="0" err="1" smtClean="0"/>
              <a:t>award_type</a:t>
            </a:r>
            <a:endParaRPr lang="en-US" sz="1600" dirty="0" smtClean="0"/>
          </a:p>
          <a:p>
            <a:endParaRPr lang="en-US" sz="400" dirty="0" smtClean="0"/>
          </a:p>
          <a:p>
            <a:r>
              <a:rPr lang="en-US" sz="1600" b="1" dirty="0" err="1" smtClean="0"/>
              <a:t>actors_movies</a:t>
            </a:r>
            <a:endParaRPr lang="en-US" sz="1600" b="1" dirty="0" smtClean="0"/>
          </a:p>
          <a:p>
            <a:r>
              <a:rPr lang="en-US" sz="1600" dirty="0" smtClean="0"/>
              <a:t>   </a:t>
            </a:r>
            <a:r>
              <a:rPr lang="en-US" sz="1600" dirty="0" smtClean="0">
                <a:solidFill>
                  <a:schemeClr val="bg1">
                    <a:lumMod val="50000"/>
                  </a:schemeClr>
                </a:solidFill>
              </a:rPr>
              <a:t>(</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t>actor_id</a:t>
            </a:r>
            <a:endParaRPr lang="en-US" sz="1600" dirty="0" smtClean="0"/>
          </a:p>
          <a:p>
            <a:r>
              <a:rPr lang="en-US" sz="1600" dirty="0" smtClean="0"/>
              <a:t>   </a:t>
            </a:r>
            <a:r>
              <a:rPr lang="en-US" sz="1600" dirty="0" smtClean="0">
                <a:solidFill>
                  <a:schemeClr val="bg1">
                    <a:lumMod val="50000"/>
                  </a:schemeClr>
                </a:solidFill>
              </a:rPr>
              <a:t>(</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t>movie_id</a:t>
            </a:r>
            <a:endParaRPr lang="en-US" sz="1600" dirty="0" smtClean="0">
              <a:sym typeface="Wingdings" pitchFamily="2" charset="2"/>
            </a:endParaRPr>
          </a:p>
          <a:p>
            <a:endParaRPr lang="en-US" sz="400" dirty="0" smtClean="0">
              <a:sym typeface="Wingdings" pitchFamily="2" charset="2"/>
            </a:endParaRPr>
          </a:p>
          <a:p>
            <a:r>
              <a:rPr lang="en-US" sz="1600" b="1" dirty="0" err="1" smtClean="0">
                <a:sym typeface="Wingdings" pitchFamily="2" charset="2"/>
              </a:rPr>
              <a:t>actors_awards</a:t>
            </a:r>
            <a:endParaRPr lang="en-US" sz="1600" b="1" dirty="0" smtClean="0">
              <a:sym typeface="Wingdings" pitchFamily="2" charset="2"/>
            </a:endParaRPr>
          </a:p>
          <a:p>
            <a:r>
              <a:rPr lang="en-US" sz="1600" dirty="0" smtClean="0">
                <a:sym typeface="Wingdings" pitchFamily="2" charset="2"/>
              </a:rPr>
              <a:t>   </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sym typeface="Wingdings" pitchFamily="2" charset="2"/>
              </a:rPr>
              <a:t>actor_id</a:t>
            </a:r>
            <a:endParaRPr lang="en-US" sz="1600" dirty="0" smtClean="0">
              <a:sym typeface="Wingdings" pitchFamily="2" charset="2"/>
            </a:endParaRPr>
          </a:p>
          <a:p>
            <a:r>
              <a:rPr lang="en-US" sz="1600" dirty="0" smtClean="0">
                <a:sym typeface="Wingdings" pitchFamily="2" charset="2"/>
              </a:rPr>
              <a:t>   </a:t>
            </a:r>
            <a:r>
              <a:rPr lang="en-US" sz="1600" dirty="0" smtClean="0">
                <a:solidFill>
                  <a:schemeClr val="bg1">
                    <a:lumMod val="50000"/>
                  </a:schemeClr>
                </a:solidFill>
                <a:sym typeface="Wingdings" pitchFamily="2" charset="2"/>
              </a:rPr>
              <a:t>()</a:t>
            </a:r>
            <a:r>
              <a:rPr lang="en-US" sz="1600" dirty="0" smtClean="0">
                <a:sym typeface="Wingdings" pitchFamily="2" charset="2"/>
              </a:rPr>
              <a:t> </a:t>
            </a:r>
            <a:r>
              <a:rPr lang="en-US" sz="1600" dirty="0" err="1" smtClean="0">
                <a:sym typeface="Wingdings" pitchFamily="2" charset="2"/>
              </a:rPr>
              <a:t>award_id</a:t>
            </a:r>
            <a:endParaRPr lang="en-US" sz="1600" dirty="0" smtClean="0">
              <a:sym typeface="Wingdings" pitchFamily="2" charset="2"/>
            </a:endParaRPr>
          </a:p>
          <a:p>
            <a:r>
              <a:rPr lang="en-US" sz="1600" dirty="0" smtClean="0"/>
              <a:t>   </a:t>
            </a:r>
            <a:r>
              <a:rPr lang="en-US" sz="1600" dirty="0" smtClean="0">
                <a:solidFill>
                  <a:schemeClr val="bg1">
                    <a:lumMod val="50000"/>
                  </a:schemeClr>
                </a:solidFill>
              </a:rPr>
              <a:t>(#)</a:t>
            </a:r>
            <a:r>
              <a:rPr lang="en-US" sz="1600" dirty="0" smtClean="0"/>
              <a:t> year</a:t>
            </a:r>
          </a:p>
        </p:txBody>
      </p:sp>
      <p:sp>
        <p:nvSpPr>
          <p:cNvPr id="48" name="TextBox 47"/>
          <p:cNvSpPr txBox="1"/>
          <p:nvPr/>
        </p:nvSpPr>
        <p:spPr>
          <a:xfrm>
            <a:off x="2362200" y="1447800"/>
            <a:ext cx="6096000" cy="1631216"/>
          </a:xfrm>
          <a:prstGeom prst="rect">
            <a:avLst/>
          </a:prstGeom>
          <a:noFill/>
          <a:ln>
            <a:solidFill>
              <a:schemeClr val="tx1">
                <a:lumMod val="50000"/>
                <a:lumOff val="50000"/>
              </a:schemeClr>
            </a:solidFill>
          </a:ln>
        </p:spPr>
        <p:txBody>
          <a:bodyPr wrap="square" rtlCol="0">
            <a:spAutoFit/>
          </a:bodyPr>
          <a:lstStyle/>
          <a:p>
            <a:r>
              <a:rPr lang="en-US" sz="1600" b="1" dirty="0" smtClean="0"/>
              <a:t>ENTITIES</a:t>
            </a:r>
          </a:p>
          <a:p>
            <a:endParaRPr lang="en-US" sz="400" dirty="0" smtClean="0"/>
          </a:p>
          <a:p>
            <a:r>
              <a:rPr lang="en-US" sz="1600" i="1" dirty="0" smtClean="0"/>
              <a:t>Name</a:t>
            </a:r>
            <a:r>
              <a:rPr lang="en-US" sz="1600" i="1" dirty="0"/>
              <a:t>	</a:t>
            </a:r>
            <a:r>
              <a:rPr lang="en-US" sz="1600" i="1" dirty="0" smtClean="0"/>
              <a:t>	Identifier		Match By	            Size</a:t>
            </a:r>
          </a:p>
          <a:p>
            <a:r>
              <a:rPr lang="en-US" sz="1600" dirty="0" smtClean="0"/>
              <a:t>actors		</a:t>
            </a:r>
            <a:r>
              <a:rPr lang="en-US" sz="1600" dirty="0" err="1" smtClean="0"/>
              <a:t>actors</a:t>
            </a:r>
            <a:r>
              <a:rPr lang="en-US" sz="1600" dirty="0" smtClean="0"/>
              <a:t>/</a:t>
            </a:r>
            <a:r>
              <a:rPr lang="en-US" sz="1600" dirty="0" err="1" smtClean="0"/>
              <a:t>actor_id</a:t>
            </a:r>
            <a:r>
              <a:rPr lang="en-US" sz="1600" dirty="0" smtClean="0"/>
              <a:t>	equal	    v      4</a:t>
            </a:r>
          </a:p>
          <a:p>
            <a:r>
              <a:rPr lang="en-US" sz="1600" dirty="0" smtClean="0"/>
              <a:t>movies		</a:t>
            </a:r>
            <a:r>
              <a:rPr lang="en-US" sz="1600" dirty="0" err="1" smtClean="0"/>
              <a:t>movies</a:t>
            </a:r>
            <a:r>
              <a:rPr lang="en-US" sz="1600" dirty="0" smtClean="0"/>
              <a:t>/</a:t>
            </a:r>
            <a:r>
              <a:rPr lang="en-US" sz="1600" dirty="0" err="1" smtClean="0"/>
              <a:t>movie_id</a:t>
            </a:r>
            <a:r>
              <a:rPr lang="en-US" sz="1600" dirty="0" smtClean="0"/>
              <a:t>	equal	    v      3</a:t>
            </a:r>
          </a:p>
          <a:p>
            <a:r>
              <a:rPr lang="en-US" sz="1600" dirty="0" smtClean="0"/>
              <a:t>awards		</a:t>
            </a:r>
            <a:r>
              <a:rPr lang="en-US" sz="1600" dirty="0" err="1" smtClean="0"/>
              <a:t>awards</a:t>
            </a:r>
            <a:r>
              <a:rPr lang="en-US" sz="1600" dirty="0" smtClean="0"/>
              <a:t>/</a:t>
            </a:r>
            <a:r>
              <a:rPr lang="en-US" sz="1600" dirty="0" err="1" smtClean="0"/>
              <a:t>award_id</a:t>
            </a:r>
            <a:r>
              <a:rPr lang="en-US" sz="1600" dirty="0" smtClean="0"/>
              <a:t>	equal	    v      2</a:t>
            </a:r>
          </a:p>
          <a:p>
            <a:r>
              <a:rPr lang="en-US" sz="1600" dirty="0" smtClean="0"/>
              <a:t>directors		movies/director	</a:t>
            </a:r>
            <a:r>
              <a:rPr lang="en-US" sz="1600" dirty="0" err="1" smtClean="0"/>
              <a:t>edit_dist</a:t>
            </a:r>
            <a:r>
              <a:rPr lang="en-US" sz="1600" dirty="0" smtClean="0"/>
              <a:t>	    v      2</a:t>
            </a:r>
            <a:endParaRPr lang="en-US" sz="1600" dirty="0"/>
          </a:p>
        </p:txBody>
      </p:sp>
      <p:sp>
        <p:nvSpPr>
          <p:cNvPr id="51" name="Rectangle 50"/>
          <p:cNvSpPr/>
          <p:nvPr/>
        </p:nvSpPr>
        <p:spPr>
          <a:xfrm>
            <a:off x="6056245" y="2049449"/>
            <a:ext cx="1295400"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6056245" y="2297261"/>
            <a:ext cx="1295400"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056245" y="2545073"/>
            <a:ext cx="1295400"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6056245" y="2792885"/>
            <a:ext cx="1295400"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10600" cy="6400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77902" y="268069"/>
            <a:ext cx="4708498" cy="646331"/>
          </a:xfrm>
          <a:prstGeom prst="rect">
            <a:avLst/>
          </a:prstGeom>
          <a:noFill/>
        </p:spPr>
        <p:txBody>
          <a:bodyPr wrap="square" rtlCol="0">
            <a:spAutoFit/>
          </a:bodyPr>
          <a:lstStyle/>
          <a:p>
            <a:r>
              <a:rPr lang="en-US" sz="3600" b="1" dirty="0" smtClean="0">
                <a:latin typeface="Century Gothic" pitchFamily="34" charset="0"/>
              </a:rPr>
              <a:t>ORION   </a:t>
            </a:r>
            <a:r>
              <a:rPr lang="en-US" sz="2400" b="1" dirty="0" smtClean="0">
                <a:latin typeface="Century Gothic" pitchFamily="34" charset="0"/>
              </a:rPr>
              <a:t>Graph Builder</a:t>
            </a:r>
            <a:endParaRPr lang="en-US" sz="1400" b="1" dirty="0" smtClean="0">
              <a:latin typeface="Century Gothic" pitchFamily="34" charset="0"/>
            </a:endParaRPr>
          </a:p>
        </p:txBody>
      </p:sp>
      <p:grpSp>
        <p:nvGrpSpPr>
          <p:cNvPr id="2" name="Group 5"/>
          <p:cNvGrpSpPr/>
          <p:nvPr/>
        </p:nvGrpSpPr>
        <p:grpSpPr>
          <a:xfrm>
            <a:off x="381000" y="288612"/>
            <a:ext cx="381000" cy="539591"/>
            <a:chOff x="6586537" y="1824037"/>
            <a:chExt cx="1933578" cy="2738429"/>
          </a:xfrm>
        </p:grpSpPr>
        <p:sp>
          <p:nvSpPr>
            <p:cNvPr id="7" name="Oval 6"/>
            <p:cNvSpPr/>
            <p:nvPr/>
          </p:nvSpPr>
          <p:spPr>
            <a:xfrm>
              <a:off x="6586537" y="1876422"/>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629396" y="232409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986589" y="29527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53337" y="3048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419974" y="275272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296144" y="37909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153278" y="448626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891463" y="435291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05685" y="371951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05700" y="36385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815137" y="18240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8443915" y="298608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429626" y="280987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8315322" y="268604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8417726" y="311705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8386762" y="33599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8243885" y="346233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738937" y="2286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a:stCxn id="7" idx="4"/>
              <a:endCxn id="8" idx="0"/>
            </p:cNvCxnSpPr>
            <p:nvPr/>
          </p:nvCxnSpPr>
          <p:spPr>
            <a:xfrm rot="16200000" flipH="1">
              <a:off x="6460329" y="2116929"/>
              <a:ext cx="371474" cy="428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7" idx="4"/>
              <a:endCxn id="24" idx="0"/>
            </p:cNvCxnSpPr>
            <p:nvPr/>
          </p:nvCxnSpPr>
          <p:spPr>
            <a:xfrm rot="5400000">
              <a:off x="6622256" y="2055018"/>
              <a:ext cx="385763"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8" idx="6"/>
              <a:endCxn id="24" idx="3"/>
            </p:cNvCxnSpPr>
            <p:nvPr/>
          </p:nvCxnSpPr>
          <p:spPr>
            <a:xfrm flipV="1">
              <a:off x="6705596" y="2351041"/>
              <a:ext cx="44500" cy="111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4"/>
              <a:endCxn id="9" idx="1"/>
            </p:cNvCxnSpPr>
            <p:nvPr/>
          </p:nvCxnSpPr>
          <p:spPr>
            <a:xfrm rot="16200000" flipH="1">
              <a:off x="6550817" y="2516975"/>
              <a:ext cx="563611" cy="3302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9" idx="7"/>
              <a:endCxn id="11" idx="2"/>
            </p:cNvCxnSpPr>
            <p:nvPr/>
          </p:nvCxnSpPr>
          <p:spPr>
            <a:xfrm rot="5400000" flipH="1" flipV="1">
              <a:off x="7149262" y="2693195"/>
              <a:ext cx="173081" cy="368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1" idx="5"/>
              <a:endCxn id="10" idx="1"/>
            </p:cNvCxnSpPr>
            <p:nvPr/>
          </p:nvCxnSpPr>
          <p:spPr>
            <a:xfrm rot="16200000" flipH="1">
              <a:off x="7454059" y="2848722"/>
              <a:ext cx="241392" cy="179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0" idx="6"/>
              <a:endCxn id="18" idx="2"/>
            </p:cNvCxnSpPr>
            <p:nvPr/>
          </p:nvCxnSpPr>
          <p:spPr>
            <a:xfrm flipV="1">
              <a:off x="7729537" y="3024181"/>
              <a:ext cx="714378" cy="61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2" idx="3"/>
              <a:endCxn id="23" idx="7"/>
            </p:cNvCxnSpPr>
            <p:nvPr/>
          </p:nvCxnSpPr>
          <p:spPr>
            <a:xfrm rot="5400000">
              <a:off x="8329167" y="3404738"/>
              <a:ext cx="48514" cy="889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2" idx="0"/>
              <a:endCxn id="21" idx="4"/>
            </p:cNvCxnSpPr>
            <p:nvPr/>
          </p:nvCxnSpPr>
          <p:spPr>
            <a:xfrm rot="5400000" flipH="1" flipV="1">
              <a:off x="8357001" y="3261112"/>
              <a:ext cx="166686" cy="30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8" idx="4"/>
              <a:endCxn id="21" idx="0"/>
            </p:cNvCxnSpPr>
            <p:nvPr/>
          </p:nvCxnSpPr>
          <p:spPr>
            <a:xfrm rot="5400000">
              <a:off x="8441536" y="3076572"/>
              <a:ext cx="54770" cy="26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9" idx="4"/>
              <a:endCxn id="18" idx="0"/>
            </p:cNvCxnSpPr>
            <p:nvPr/>
          </p:nvCxnSpPr>
          <p:spPr>
            <a:xfrm rot="16200000" flipH="1">
              <a:off x="8424867" y="2928932"/>
              <a:ext cx="100007" cy="142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0" idx="5"/>
              <a:endCxn id="19" idx="1"/>
            </p:cNvCxnSpPr>
            <p:nvPr/>
          </p:nvCxnSpPr>
          <p:spPr>
            <a:xfrm rot="16200000" flipH="1">
              <a:off x="8375600" y="2755848"/>
              <a:ext cx="69948" cy="60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2" idx="4"/>
              <a:endCxn id="13" idx="0"/>
            </p:cNvCxnSpPr>
            <p:nvPr/>
          </p:nvCxnSpPr>
          <p:spPr>
            <a:xfrm rot="5400000">
              <a:off x="6953252" y="4105274"/>
              <a:ext cx="619118" cy="142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5" idx="3"/>
              <a:endCxn id="12" idx="7"/>
            </p:cNvCxnSpPr>
            <p:nvPr/>
          </p:nvCxnSpPr>
          <p:spPr>
            <a:xfrm rot="5400000">
              <a:off x="7380238" y="3765500"/>
              <a:ext cx="17555" cy="55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6" idx="3"/>
              <a:endCxn id="15" idx="7"/>
            </p:cNvCxnSpPr>
            <p:nvPr/>
          </p:nvCxnSpPr>
          <p:spPr>
            <a:xfrm rot="5400000">
              <a:off x="7480253" y="3694063"/>
              <a:ext cx="27081" cy="461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0" idx="4"/>
              <a:endCxn id="16" idx="0"/>
            </p:cNvCxnSpPr>
            <p:nvPr/>
          </p:nvCxnSpPr>
          <p:spPr>
            <a:xfrm rot="5400000">
              <a:off x="7360445" y="3307556"/>
              <a:ext cx="514348" cy="1476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9" idx="4"/>
              <a:endCxn id="12" idx="1"/>
            </p:cNvCxnSpPr>
            <p:nvPr/>
          </p:nvCxnSpPr>
          <p:spPr>
            <a:xfrm rot="16200000" flipH="1">
              <a:off x="6779417" y="3274220"/>
              <a:ext cx="773159" cy="2826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6" idx="5"/>
              <a:endCxn id="14" idx="0"/>
            </p:cNvCxnSpPr>
            <p:nvPr/>
          </p:nvCxnSpPr>
          <p:spPr>
            <a:xfrm rot="16200000" flipH="1">
              <a:off x="7425488" y="3848842"/>
              <a:ext cx="649329" cy="358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4" idx="2"/>
              <a:endCxn id="13" idx="6"/>
            </p:cNvCxnSpPr>
            <p:nvPr/>
          </p:nvCxnSpPr>
          <p:spPr>
            <a:xfrm rot="10800000" flipV="1">
              <a:off x="7229479" y="4391018"/>
              <a:ext cx="661985" cy="133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5562600" y="228600"/>
            <a:ext cx="3352800" cy="369332"/>
          </a:xfrm>
          <a:prstGeom prst="rect">
            <a:avLst/>
          </a:prstGeom>
          <a:noFill/>
        </p:spPr>
        <p:txBody>
          <a:bodyPr wrap="square" rtlCol="0">
            <a:spAutoFit/>
          </a:bodyPr>
          <a:lstStyle/>
          <a:p>
            <a:pPr algn="ctr"/>
            <a:r>
              <a:rPr lang="en-US" dirty="0" smtClean="0">
                <a:sym typeface="Wingdings" pitchFamily="2" charset="2"/>
              </a:rPr>
              <a:t> u</a:t>
            </a:r>
            <a:r>
              <a:rPr lang="en-US" dirty="0" smtClean="0"/>
              <a:t>ser.name | Settings | Logout</a:t>
            </a:r>
            <a:endParaRPr lang="en-US" dirty="0"/>
          </a:p>
        </p:txBody>
      </p:sp>
      <p:sp>
        <p:nvSpPr>
          <p:cNvPr id="46" name="TextBox 45"/>
          <p:cNvSpPr txBox="1"/>
          <p:nvPr/>
        </p:nvSpPr>
        <p:spPr>
          <a:xfrm>
            <a:off x="304800" y="956846"/>
            <a:ext cx="3657600" cy="338554"/>
          </a:xfrm>
          <a:prstGeom prst="rect">
            <a:avLst/>
          </a:prstGeom>
          <a:noFill/>
        </p:spPr>
        <p:txBody>
          <a:bodyPr wrap="square" rtlCol="0">
            <a:spAutoFit/>
          </a:bodyPr>
          <a:lstStyle/>
          <a:p>
            <a:r>
              <a:rPr lang="en-US" sz="1600" dirty="0"/>
              <a:t>d</a:t>
            </a:r>
            <a:r>
              <a:rPr lang="en-US" sz="1600" dirty="0" smtClean="0"/>
              <a:t>atabase	</a:t>
            </a:r>
            <a:r>
              <a:rPr lang="en-US" sz="1600" b="1" dirty="0" err="1" smtClean="0"/>
              <a:t>movies@localhost</a:t>
            </a:r>
            <a:endParaRPr lang="en-US" sz="1600" b="1" dirty="0" smtClean="0"/>
          </a:p>
        </p:txBody>
      </p:sp>
      <p:sp>
        <p:nvSpPr>
          <p:cNvPr id="47" name="TextBox 46"/>
          <p:cNvSpPr txBox="1"/>
          <p:nvPr/>
        </p:nvSpPr>
        <p:spPr>
          <a:xfrm>
            <a:off x="381000" y="1447800"/>
            <a:ext cx="1752600" cy="1384995"/>
          </a:xfrm>
          <a:prstGeom prst="rect">
            <a:avLst/>
          </a:prstGeom>
          <a:noFill/>
          <a:ln w="9525">
            <a:solidFill>
              <a:schemeClr val="tx1">
                <a:lumMod val="50000"/>
                <a:lumOff val="50000"/>
              </a:schemeClr>
            </a:solidFill>
          </a:ln>
        </p:spPr>
        <p:txBody>
          <a:bodyPr wrap="square" rtlCol="0">
            <a:spAutoFit/>
          </a:bodyPr>
          <a:lstStyle/>
          <a:p>
            <a:r>
              <a:rPr lang="en-US" sz="1600" b="1" dirty="0" smtClean="0"/>
              <a:t>ENTITIES</a:t>
            </a:r>
          </a:p>
          <a:p>
            <a:endParaRPr lang="en-US" sz="400" b="1" dirty="0" smtClean="0"/>
          </a:p>
          <a:p>
            <a:r>
              <a:rPr lang="en-US" sz="1600" b="1" dirty="0" smtClean="0"/>
              <a:t>Actors</a:t>
            </a:r>
          </a:p>
          <a:p>
            <a:r>
              <a:rPr lang="en-US" sz="1600" b="1" dirty="0" smtClean="0"/>
              <a:t>Movies</a:t>
            </a:r>
          </a:p>
          <a:p>
            <a:r>
              <a:rPr lang="en-US" sz="1600" b="1" dirty="0" smtClean="0"/>
              <a:t>Awards</a:t>
            </a:r>
          </a:p>
          <a:p>
            <a:r>
              <a:rPr lang="en-US" sz="1600" b="1" dirty="0" smtClean="0"/>
              <a:t>Directors</a:t>
            </a:r>
          </a:p>
        </p:txBody>
      </p:sp>
      <p:sp>
        <p:nvSpPr>
          <p:cNvPr id="48" name="TextBox 47"/>
          <p:cNvSpPr txBox="1"/>
          <p:nvPr/>
        </p:nvSpPr>
        <p:spPr>
          <a:xfrm>
            <a:off x="2362200" y="1447800"/>
            <a:ext cx="6096000" cy="1908215"/>
          </a:xfrm>
          <a:prstGeom prst="rect">
            <a:avLst/>
          </a:prstGeom>
          <a:noFill/>
          <a:ln>
            <a:solidFill>
              <a:schemeClr val="tx1">
                <a:lumMod val="50000"/>
                <a:lumOff val="50000"/>
              </a:schemeClr>
            </a:solidFill>
          </a:ln>
        </p:spPr>
        <p:txBody>
          <a:bodyPr wrap="square" rtlCol="0">
            <a:spAutoFit/>
          </a:bodyPr>
          <a:lstStyle/>
          <a:p>
            <a:r>
              <a:rPr lang="en-US" sz="1600" b="1" dirty="0" smtClean="0"/>
              <a:t>GRAPH BUILDER</a:t>
            </a:r>
          </a:p>
          <a:p>
            <a:endParaRPr lang="en-US" sz="400" dirty="0" smtClean="0"/>
          </a:p>
          <a:p>
            <a:r>
              <a:rPr lang="en-US" sz="1600" dirty="0" smtClean="0"/>
              <a:t>Query	</a:t>
            </a:r>
            <a:r>
              <a:rPr lang="en-US" sz="1600" dirty="0" smtClean="0">
                <a:solidFill>
                  <a:schemeClr val="bg1">
                    <a:lumMod val="65000"/>
                  </a:schemeClr>
                </a:solidFill>
              </a:rPr>
              <a:t>[Drop Entities Here]</a:t>
            </a:r>
            <a:endParaRPr lang="en-US" sz="1600" dirty="0" smtClean="0">
              <a:solidFill>
                <a:schemeClr val="bg1">
                  <a:lumMod val="65000"/>
                </a:schemeClr>
              </a:solidFill>
              <a:sym typeface="Wingdings" pitchFamily="2" charset="2"/>
            </a:endParaRPr>
          </a:p>
          <a:p>
            <a:endParaRPr lang="en-US" sz="400" dirty="0">
              <a:sym typeface="Wingdings" pitchFamily="2" charset="2"/>
            </a:endParaRPr>
          </a:p>
          <a:p>
            <a:r>
              <a:rPr lang="en-US" sz="1400" dirty="0" smtClean="0">
                <a:solidFill>
                  <a:schemeClr val="bg1"/>
                </a:solidFill>
                <a:sym typeface="Wingdings" pitchFamily="2" charset="2"/>
              </a:rPr>
              <a:t>[x]</a:t>
            </a:r>
          </a:p>
          <a:p>
            <a:endParaRPr lang="en-US" sz="1600" i="1" dirty="0">
              <a:sym typeface="Wingdings" pitchFamily="2" charset="2"/>
            </a:endParaRPr>
          </a:p>
          <a:p>
            <a:endParaRPr lang="en-US" sz="1600" i="1" dirty="0" smtClean="0">
              <a:sym typeface="Wingdings" pitchFamily="2" charset="2"/>
            </a:endParaRPr>
          </a:p>
          <a:p>
            <a:endParaRPr lang="en-US" sz="1600" i="1" dirty="0">
              <a:sym typeface="Wingdings" pitchFamily="2" charset="2"/>
            </a:endParaRPr>
          </a:p>
          <a:p>
            <a:endParaRPr lang="en-US" sz="1600" i="1" dirty="0" smtClean="0">
              <a:sym typeface="Wingdings" pitchFamily="2" charset="2"/>
            </a:endParaRPr>
          </a:p>
        </p:txBody>
      </p:sp>
      <p:sp>
        <p:nvSpPr>
          <p:cNvPr id="65" name="Rectangle 64"/>
          <p:cNvSpPr/>
          <p:nvPr/>
        </p:nvSpPr>
        <p:spPr>
          <a:xfrm>
            <a:off x="3328947" y="1812898"/>
            <a:ext cx="3444902"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2819400" y="4038600"/>
            <a:ext cx="4800600" cy="646331"/>
          </a:xfrm>
          <a:prstGeom prst="rect">
            <a:avLst/>
          </a:prstGeom>
          <a:noFill/>
          <a:effectLst>
            <a:outerShdw blurRad="50800" dist="25400" dir="2700000" algn="tl" rotWithShape="0">
              <a:prstClr val="black">
                <a:alpha val="40000"/>
              </a:prstClr>
            </a:outerShdw>
          </a:effectLst>
        </p:spPr>
        <p:txBody>
          <a:bodyPr wrap="square" rtlCol="0">
            <a:spAutoFit/>
          </a:bodyPr>
          <a:lstStyle/>
          <a:p>
            <a:r>
              <a:rPr lang="en-US" i="1" dirty="0" smtClean="0">
                <a:latin typeface="Century Gothic" pitchFamily="34" charset="0"/>
              </a:rPr>
              <a:t>In the Graph Builder, users drag-and-drop entities to specify a network to analyze.</a:t>
            </a:r>
            <a:endParaRPr lang="en-US" sz="600" i="1" dirty="0">
              <a:latin typeface="Century Gothic"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10600" cy="6400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77902" y="268069"/>
            <a:ext cx="4708498" cy="646331"/>
          </a:xfrm>
          <a:prstGeom prst="rect">
            <a:avLst/>
          </a:prstGeom>
          <a:noFill/>
        </p:spPr>
        <p:txBody>
          <a:bodyPr wrap="square" rtlCol="0">
            <a:spAutoFit/>
          </a:bodyPr>
          <a:lstStyle/>
          <a:p>
            <a:r>
              <a:rPr lang="en-US" sz="3600" b="1" dirty="0" smtClean="0">
                <a:latin typeface="Century Gothic" pitchFamily="34" charset="0"/>
              </a:rPr>
              <a:t>ORION   </a:t>
            </a:r>
            <a:r>
              <a:rPr lang="en-US" sz="2400" b="1" dirty="0" smtClean="0">
                <a:latin typeface="Century Gothic" pitchFamily="34" charset="0"/>
              </a:rPr>
              <a:t>Graph Builder</a:t>
            </a:r>
            <a:endParaRPr lang="en-US" sz="1400" b="1" dirty="0" smtClean="0">
              <a:latin typeface="Century Gothic" pitchFamily="34" charset="0"/>
            </a:endParaRPr>
          </a:p>
        </p:txBody>
      </p:sp>
      <p:grpSp>
        <p:nvGrpSpPr>
          <p:cNvPr id="2" name="Group 5"/>
          <p:cNvGrpSpPr/>
          <p:nvPr/>
        </p:nvGrpSpPr>
        <p:grpSpPr>
          <a:xfrm>
            <a:off x="381000" y="288612"/>
            <a:ext cx="381000" cy="539591"/>
            <a:chOff x="6586537" y="1824037"/>
            <a:chExt cx="1933578" cy="2738429"/>
          </a:xfrm>
        </p:grpSpPr>
        <p:sp>
          <p:nvSpPr>
            <p:cNvPr id="7" name="Oval 6"/>
            <p:cNvSpPr/>
            <p:nvPr/>
          </p:nvSpPr>
          <p:spPr>
            <a:xfrm>
              <a:off x="6586537" y="1876422"/>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629396" y="232409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986589" y="29527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53337" y="3048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419974" y="275272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296144" y="37909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153278" y="448626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891463" y="435291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05685" y="371951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05700" y="36385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815137" y="18240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8443915" y="298608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429626" y="280987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8315322" y="268604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8417726" y="311705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8386762" y="33599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8243885" y="346233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738937" y="2286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a:stCxn id="7" idx="4"/>
              <a:endCxn id="8" idx="0"/>
            </p:cNvCxnSpPr>
            <p:nvPr/>
          </p:nvCxnSpPr>
          <p:spPr>
            <a:xfrm rot="16200000" flipH="1">
              <a:off x="6460329" y="2116929"/>
              <a:ext cx="371474" cy="428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7" idx="4"/>
              <a:endCxn id="24" idx="0"/>
            </p:cNvCxnSpPr>
            <p:nvPr/>
          </p:nvCxnSpPr>
          <p:spPr>
            <a:xfrm rot="5400000">
              <a:off x="6622256" y="2055018"/>
              <a:ext cx="385763"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8" idx="6"/>
              <a:endCxn id="24" idx="3"/>
            </p:cNvCxnSpPr>
            <p:nvPr/>
          </p:nvCxnSpPr>
          <p:spPr>
            <a:xfrm flipV="1">
              <a:off x="6705596" y="2351041"/>
              <a:ext cx="44500" cy="111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4"/>
              <a:endCxn id="9" idx="1"/>
            </p:cNvCxnSpPr>
            <p:nvPr/>
          </p:nvCxnSpPr>
          <p:spPr>
            <a:xfrm rot="16200000" flipH="1">
              <a:off x="6550817" y="2516975"/>
              <a:ext cx="563611" cy="3302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9" idx="7"/>
              <a:endCxn id="11" idx="2"/>
            </p:cNvCxnSpPr>
            <p:nvPr/>
          </p:nvCxnSpPr>
          <p:spPr>
            <a:xfrm rot="5400000" flipH="1" flipV="1">
              <a:off x="7149262" y="2693195"/>
              <a:ext cx="173081" cy="368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1" idx="5"/>
              <a:endCxn id="10" idx="1"/>
            </p:cNvCxnSpPr>
            <p:nvPr/>
          </p:nvCxnSpPr>
          <p:spPr>
            <a:xfrm rot="16200000" flipH="1">
              <a:off x="7454059" y="2848722"/>
              <a:ext cx="241392" cy="179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0" idx="6"/>
              <a:endCxn id="18" idx="2"/>
            </p:cNvCxnSpPr>
            <p:nvPr/>
          </p:nvCxnSpPr>
          <p:spPr>
            <a:xfrm flipV="1">
              <a:off x="7729537" y="3024181"/>
              <a:ext cx="714378" cy="61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2" idx="3"/>
              <a:endCxn id="23" idx="7"/>
            </p:cNvCxnSpPr>
            <p:nvPr/>
          </p:nvCxnSpPr>
          <p:spPr>
            <a:xfrm rot="5400000">
              <a:off x="8329167" y="3404738"/>
              <a:ext cx="48514" cy="889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2" idx="0"/>
              <a:endCxn id="21" idx="4"/>
            </p:cNvCxnSpPr>
            <p:nvPr/>
          </p:nvCxnSpPr>
          <p:spPr>
            <a:xfrm rot="5400000" flipH="1" flipV="1">
              <a:off x="8357001" y="3261112"/>
              <a:ext cx="166686" cy="30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8" idx="4"/>
              <a:endCxn id="21" idx="0"/>
            </p:cNvCxnSpPr>
            <p:nvPr/>
          </p:nvCxnSpPr>
          <p:spPr>
            <a:xfrm rot="5400000">
              <a:off x="8441536" y="3076572"/>
              <a:ext cx="54770" cy="26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9" idx="4"/>
              <a:endCxn id="18" idx="0"/>
            </p:cNvCxnSpPr>
            <p:nvPr/>
          </p:nvCxnSpPr>
          <p:spPr>
            <a:xfrm rot="16200000" flipH="1">
              <a:off x="8424867" y="2928932"/>
              <a:ext cx="100007" cy="142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0" idx="5"/>
              <a:endCxn id="19" idx="1"/>
            </p:cNvCxnSpPr>
            <p:nvPr/>
          </p:nvCxnSpPr>
          <p:spPr>
            <a:xfrm rot="16200000" flipH="1">
              <a:off x="8375600" y="2755848"/>
              <a:ext cx="69948" cy="60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2" idx="4"/>
              <a:endCxn id="13" idx="0"/>
            </p:cNvCxnSpPr>
            <p:nvPr/>
          </p:nvCxnSpPr>
          <p:spPr>
            <a:xfrm rot="5400000">
              <a:off x="6953252" y="4105274"/>
              <a:ext cx="619118" cy="142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5" idx="3"/>
              <a:endCxn id="12" idx="7"/>
            </p:cNvCxnSpPr>
            <p:nvPr/>
          </p:nvCxnSpPr>
          <p:spPr>
            <a:xfrm rot="5400000">
              <a:off x="7380238" y="3765500"/>
              <a:ext cx="17555" cy="55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6" idx="3"/>
              <a:endCxn id="15" idx="7"/>
            </p:cNvCxnSpPr>
            <p:nvPr/>
          </p:nvCxnSpPr>
          <p:spPr>
            <a:xfrm rot="5400000">
              <a:off x="7480253" y="3694063"/>
              <a:ext cx="27081" cy="461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0" idx="4"/>
              <a:endCxn id="16" idx="0"/>
            </p:cNvCxnSpPr>
            <p:nvPr/>
          </p:nvCxnSpPr>
          <p:spPr>
            <a:xfrm rot="5400000">
              <a:off x="7360445" y="3307556"/>
              <a:ext cx="514348" cy="1476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9" idx="4"/>
              <a:endCxn id="12" idx="1"/>
            </p:cNvCxnSpPr>
            <p:nvPr/>
          </p:nvCxnSpPr>
          <p:spPr>
            <a:xfrm rot="16200000" flipH="1">
              <a:off x="6779417" y="3274220"/>
              <a:ext cx="773159" cy="2826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6" idx="5"/>
              <a:endCxn id="14" idx="0"/>
            </p:cNvCxnSpPr>
            <p:nvPr/>
          </p:nvCxnSpPr>
          <p:spPr>
            <a:xfrm rot="16200000" flipH="1">
              <a:off x="7425488" y="3848842"/>
              <a:ext cx="649329" cy="358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4" idx="2"/>
              <a:endCxn id="13" idx="6"/>
            </p:cNvCxnSpPr>
            <p:nvPr/>
          </p:nvCxnSpPr>
          <p:spPr>
            <a:xfrm rot="10800000" flipV="1">
              <a:off x="7229479" y="4391018"/>
              <a:ext cx="661985" cy="133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5562600" y="228600"/>
            <a:ext cx="3352800" cy="369332"/>
          </a:xfrm>
          <a:prstGeom prst="rect">
            <a:avLst/>
          </a:prstGeom>
          <a:noFill/>
        </p:spPr>
        <p:txBody>
          <a:bodyPr wrap="square" rtlCol="0">
            <a:spAutoFit/>
          </a:bodyPr>
          <a:lstStyle/>
          <a:p>
            <a:pPr algn="ctr"/>
            <a:r>
              <a:rPr lang="en-US" dirty="0" smtClean="0">
                <a:sym typeface="Wingdings" pitchFamily="2" charset="2"/>
              </a:rPr>
              <a:t> u</a:t>
            </a:r>
            <a:r>
              <a:rPr lang="en-US" dirty="0" smtClean="0"/>
              <a:t>ser.name | Settings | Logout</a:t>
            </a:r>
            <a:endParaRPr lang="en-US" dirty="0"/>
          </a:p>
        </p:txBody>
      </p:sp>
      <p:sp>
        <p:nvSpPr>
          <p:cNvPr id="46" name="TextBox 45"/>
          <p:cNvSpPr txBox="1"/>
          <p:nvPr/>
        </p:nvSpPr>
        <p:spPr>
          <a:xfrm>
            <a:off x="304800" y="956846"/>
            <a:ext cx="3657600" cy="338554"/>
          </a:xfrm>
          <a:prstGeom prst="rect">
            <a:avLst/>
          </a:prstGeom>
          <a:noFill/>
        </p:spPr>
        <p:txBody>
          <a:bodyPr wrap="square" rtlCol="0">
            <a:spAutoFit/>
          </a:bodyPr>
          <a:lstStyle/>
          <a:p>
            <a:r>
              <a:rPr lang="en-US" sz="1600" dirty="0"/>
              <a:t>d</a:t>
            </a:r>
            <a:r>
              <a:rPr lang="en-US" sz="1600" dirty="0" smtClean="0"/>
              <a:t>atabase	</a:t>
            </a:r>
            <a:r>
              <a:rPr lang="en-US" sz="1600" b="1" dirty="0" err="1" smtClean="0"/>
              <a:t>movies@localhost</a:t>
            </a:r>
            <a:endParaRPr lang="en-US" sz="1600" b="1" dirty="0" smtClean="0"/>
          </a:p>
        </p:txBody>
      </p:sp>
      <p:sp>
        <p:nvSpPr>
          <p:cNvPr id="47" name="TextBox 46"/>
          <p:cNvSpPr txBox="1"/>
          <p:nvPr/>
        </p:nvSpPr>
        <p:spPr>
          <a:xfrm>
            <a:off x="381000" y="1447800"/>
            <a:ext cx="1752600" cy="1384995"/>
          </a:xfrm>
          <a:prstGeom prst="rect">
            <a:avLst/>
          </a:prstGeom>
          <a:noFill/>
          <a:ln w="9525">
            <a:solidFill>
              <a:schemeClr val="tx1">
                <a:lumMod val="50000"/>
                <a:lumOff val="50000"/>
              </a:schemeClr>
            </a:solidFill>
          </a:ln>
        </p:spPr>
        <p:txBody>
          <a:bodyPr wrap="square" rtlCol="0">
            <a:spAutoFit/>
          </a:bodyPr>
          <a:lstStyle/>
          <a:p>
            <a:r>
              <a:rPr lang="en-US" sz="1600" b="1" dirty="0" smtClean="0"/>
              <a:t>ENTITIES</a:t>
            </a:r>
          </a:p>
          <a:p>
            <a:endParaRPr lang="en-US" sz="400" b="1" dirty="0" smtClean="0"/>
          </a:p>
          <a:p>
            <a:r>
              <a:rPr lang="en-US" sz="1600" b="1" dirty="0" smtClean="0"/>
              <a:t>Actors</a:t>
            </a:r>
          </a:p>
          <a:p>
            <a:r>
              <a:rPr lang="en-US" sz="1600" b="1" dirty="0" smtClean="0"/>
              <a:t>Movies</a:t>
            </a:r>
          </a:p>
          <a:p>
            <a:r>
              <a:rPr lang="en-US" sz="1600" b="1" dirty="0" smtClean="0"/>
              <a:t>Awards</a:t>
            </a:r>
          </a:p>
          <a:p>
            <a:r>
              <a:rPr lang="en-US" sz="1600" b="1" dirty="0" smtClean="0"/>
              <a:t>Directors</a:t>
            </a:r>
          </a:p>
        </p:txBody>
      </p:sp>
      <p:sp>
        <p:nvSpPr>
          <p:cNvPr id="48" name="TextBox 47"/>
          <p:cNvSpPr txBox="1"/>
          <p:nvPr/>
        </p:nvSpPr>
        <p:spPr>
          <a:xfrm>
            <a:off x="2362200" y="1447800"/>
            <a:ext cx="6096000" cy="1908215"/>
          </a:xfrm>
          <a:prstGeom prst="rect">
            <a:avLst/>
          </a:prstGeom>
          <a:noFill/>
          <a:ln>
            <a:solidFill>
              <a:schemeClr val="tx1">
                <a:lumMod val="50000"/>
                <a:lumOff val="50000"/>
              </a:schemeClr>
            </a:solidFill>
          </a:ln>
        </p:spPr>
        <p:txBody>
          <a:bodyPr wrap="square" rtlCol="0">
            <a:spAutoFit/>
          </a:bodyPr>
          <a:lstStyle/>
          <a:p>
            <a:r>
              <a:rPr lang="en-US" sz="1600" b="1" dirty="0" smtClean="0"/>
              <a:t>GRAPH BUILDER</a:t>
            </a:r>
          </a:p>
          <a:p>
            <a:endParaRPr lang="en-US" sz="400" dirty="0" smtClean="0"/>
          </a:p>
          <a:p>
            <a:r>
              <a:rPr lang="en-US" sz="1600" dirty="0" smtClean="0"/>
              <a:t>Query	(Actors)</a:t>
            </a:r>
            <a:endParaRPr lang="en-US" sz="1600" dirty="0" smtClean="0">
              <a:sym typeface="Wingdings" pitchFamily="2" charset="2"/>
            </a:endParaRPr>
          </a:p>
          <a:p>
            <a:endParaRPr lang="en-US" sz="400" dirty="0">
              <a:sym typeface="Wingdings" pitchFamily="2" charset="2"/>
            </a:endParaRPr>
          </a:p>
          <a:p>
            <a:r>
              <a:rPr lang="en-US" sz="1400" dirty="0" smtClean="0">
                <a:solidFill>
                  <a:schemeClr val="bg1"/>
                </a:solidFill>
                <a:sym typeface="Wingdings" pitchFamily="2" charset="2"/>
              </a:rPr>
              <a:t>[x]</a:t>
            </a:r>
          </a:p>
          <a:p>
            <a:endParaRPr lang="en-US" sz="1600" i="1" dirty="0">
              <a:sym typeface="Wingdings" pitchFamily="2" charset="2"/>
            </a:endParaRPr>
          </a:p>
          <a:p>
            <a:endParaRPr lang="en-US" sz="1600" i="1" dirty="0" smtClean="0">
              <a:sym typeface="Wingdings" pitchFamily="2" charset="2"/>
            </a:endParaRPr>
          </a:p>
          <a:p>
            <a:endParaRPr lang="en-US" sz="1600" i="1" dirty="0">
              <a:sym typeface="Wingdings" pitchFamily="2" charset="2"/>
            </a:endParaRPr>
          </a:p>
          <a:p>
            <a:endParaRPr lang="en-US" sz="1600" i="1" dirty="0" smtClean="0">
              <a:sym typeface="Wingdings" pitchFamily="2" charset="2"/>
            </a:endParaRPr>
          </a:p>
        </p:txBody>
      </p:sp>
      <p:sp>
        <p:nvSpPr>
          <p:cNvPr id="65" name="Rectangle 64"/>
          <p:cNvSpPr/>
          <p:nvPr/>
        </p:nvSpPr>
        <p:spPr>
          <a:xfrm>
            <a:off x="3328947" y="1812898"/>
            <a:ext cx="3444902"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2819400" y="4038600"/>
            <a:ext cx="4800600" cy="923330"/>
          </a:xfrm>
          <a:prstGeom prst="rect">
            <a:avLst/>
          </a:prstGeom>
          <a:noFill/>
          <a:effectLst>
            <a:outerShdw blurRad="50800" dist="25400" dir="2700000" algn="tl" rotWithShape="0">
              <a:prstClr val="black">
                <a:alpha val="40000"/>
              </a:prstClr>
            </a:outerShdw>
          </a:effectLst>
        </p:spPr>
        <p:txBody>
          <a:bodyPr wrap="square" rtlCol="0">
            <a:spAutoFit/>
          </a:bodyPr>
          <a:lstStyle/>
          <a:p>
            <a:r>
              <a:rPr lang="en-US" i="1" dirty="0" smtClean="0">
                <a:latin typeface="Century Gothic" pitchFamily="34" charset="0"/>
              </a:rPr>
              <a:t>Here, a user requests a social network of actors; the query specifies links from actors to actors.</a:t>
            </a:r>
          </a:p>
        </p:txBody>
      </p:sp>
      <p:sp>
        <p:nvSpPr>
          <p:cNvPr id="68" name="TextBox 67"/>
          <p:cNvSpPr txBox="1"/>
          <p:nvPr/>
        </p:nvSpPr>
        <p:spPr>
          <a:xfrm>
            <a:off x="4267200" y="1752600"/>
            <a:ext cx="1066800" cy="369332"/>
          </a:xfrm>
          <a:prstGeom prst="rect">
            <a:avLst/>
          </a:prstGeom>
          <a:solidFill>
            <a:schemeClr val="tx2">
              <a:lumMod val="20000"/>
              <a:lumOff val="80000"/>
            </a:schemeClr>
          </a:solidFill>
          <a:ln>
            <a:solidFill>
              <a:schemeClr val="tx1">
                <a:lumMod val="50000"/>
                <a:lumOff val="50000"/>
              </a:schemeClr>
            </a:solidFill>
          </a:ln>
          <a:effectLst>
            <a:outerShdw blurRad="50800" dist="38100" dir="2700000" algn="tl" rotWithShape="0">
              <a:prstClr val="black">
                <a:alpha val="40000"/>
              </a:prstClr>
            </a:outerShdw>
          </a:effectLst>
        </p:spPr>
        <p:txBody>
          <a:bodyPr wrap="square" rtlCol="0">
            <a:spAutoFit/>
          </a:bodyPr>
          <a:lstStyle/>
          <a:p>
            <a:pPr algn="ctr"/>
            <a:r>
              <a:rPr lang="en-US" dirty="0" smtClean="0"/>
              <a:t>(Actors)</a:t>
            </a:r>
            <a:endParaRPr lang="en-US" dirty="0"/>
          </a:p>
        </p:txBody>
      </p:sp>
      <p:cxnSp>
        <p:nvCxnSpPr>
          <p:cNvPr id="69" name="Curved Connector 68"/>
          <p:cNvCxnSpPr/>
          <p:nvPr/>
        </p:nvCxnSpPr>
        <p:spPr>
          <a:xfrm flipV="1">
            <a:off x="2209800" y="1905000"/>
            <a:ext cx="1981200" cy="1143000"/>
          </a:xfrm>
          <a:prstGeom prst="curvedConnector3">
            <a:avLst>
              <a:gd name="adj1" fmla="val 50000"/>
            </a:avLst>
          </a:prstGeom>
          <a:ln w="381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5" name="Curved Connector 74"/>
          <p:cNvCxnSpPr/>
          <p:nvPr/>
        </p:nvCxnSpPr>
        <p:spPr>
          <a:xfrm>
            <a:off x="1066800" y="1905000"/>
            <a:ext cx="1219200" cy="1143000"/>
          </a:xfrm>
          <a:prstGeom prst="curvedConnector3">
            <a:avLst>
              <a:gd name="adj1" fmla="val 50000"/>
            </a:avLst>
          </a:prstGeom>
          <a:ln w="3810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10600" cy="6400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77902" y="268069"/>
            <a:ext cx="4708498" cy="646331"/>
          </a:xfrm>
          <a:prstGeom prst="rect">
            <a:avLst/>
          </a:prstGeom>
          <a:noFill/>
        </p:spPr>
        <p:txBody>
          <a:bodyPr wrap="square" rtlCol="0">
            <a:spAutoFit/>
          </a:bodyPr>
          <a:lstStyle/>
          <a:p>
            <a:r>
              <a:rPr lang="en-US" sz="3600" b="1" dirty="0" smtClean="0">
                <a:latin typeface="Century Gothic" pitchFamily="34" charset="0"/>
              </a:rPr>
              <a:t>ORION   </a:t>
            </a:r>
            <a:r>
              <a:rPr lang="en-US" sz="2400" b="1" dirty="0" smtClean="0">
                <a:latin typeface="Century Gothic" pitchFamily="34" charset="0"/>
              </a:rPr>
              <a:t>Graph Builder</a:t>
            </a:r>
            <a:endParaRPr lang="en-US" sz="1400" b="1" dirty="0" smtClean="0">
              <a:latin typeface="Century Gothic" pitchFamily="34" charset="0"/>
            </a:endParaRPr>
          </a:p>
        </p:txBody>
      </p:sp>
      <p:grpSp>
        <p:nvGrpSpPr>
          <p:cNvPr id="2" name="Group 5"/>
          <p:cNvGrpSpPr/>
          <p:nvPr/>
        </p:nvGrpSpPr>
        <p:grpSpPr>
          <a:xfrm>
            <a:off x="381000" y="288612"/>
            <a:ext cx="381000" cy="539591"/>
            <a:chOff x="6586537" y="1824037"/>
            <a:chExt cx="1933578" cy="2738429"/>
          </a:xfrm>
        </p:grpSpPr>
        <p:sp>
          <p:nvSpPr>
            <p:cNvPr id="7" name="Oval 6"/>
            <p:cNvSpPr/>
            <p:nvPr/>
          </p:nvSpPr>
          <p:spPr>
            <a:xfrm>
              <a:off x="6586537" y="1876422"/>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629396" y="232409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986589" y="29527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53337" y="3048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419974" y="275272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296144" y="37909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153278" y="448626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891463" y="435291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05685" y="371951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05700" y="36385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815137" y="18240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8443915" y="298608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429626" y="280987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8315322" y="268604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8417726" y="311705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8386762" y="33599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8243885" y="346233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738937" y="2286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a:stCxn id="7" idx="4"/>
              <a:endCxn id="8" idx="0"/>
            </p:cNvCxnSpPr>
            <p:nvPr/>
          </p:nvCxnSpPr>
          <p:spPr>
            <a:xfrm rot="16200000" flipH="1">
              <a:off x="6460329" y="2116929"/>
              <a:ext cx="371474" cy="428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7" idx="4"/>
              <a:endCxn id="24" idx="0"/>
            </p:cNvCxnSpPr>
            <p:nvPr/>
          </p:nvCxnSpPr>
          <p:spPr>
            <a:xfrm rot="5400000">
              <a:off x="6622256" y="2055018"/>
              <a:ext cx="385763"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8" idx="6"/>
              <a:endCxn id="24" idx="3"/>
            </p:cNvCxnSpPr>
            <p:nvPr/>
          </p:nvCxnSpPr>
          <p:spPr>
            <a:xfrm flipV="1">
              <a:off x="6705596" y="2351041"/>
              <a:ext cx="44500" cy="111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4"/>
              <a:endCxn id="9" idx="1"/>
            </p:cNvCxnSpPr>
            <p:nvPr/>
          </p:nvCxnSpPr>
          <p:spPr>
            <a:xfrm rot="16200000" flipH="1">
              <a:off x="6550817" y="2516975"/>
              <a:ext cx="563611" cy="3302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9" idx="7"/>
              <a:endCxn id="11" idx="2"/>
            </p:cNvCxnSpPr>
            <p:nvPr/>
          </p:nvCxnSpPr>
          <p:spPr>
            <a:xfrm rot="5400000" flipH="1" flipV="1">
              <a:off x="7149262" y="2693195"/>
              <a:ext cx="173081" cy="368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1" idx="5"/>
              <a:endCxn id="10" idx="1"/>
            </p:cNvCxnSpPr>
            <p:nvPr/>
          </p:nvCxnSpPr>
          <p:spPr>
            <a:xfrm rot="16200000" flipH="1">
              <a:off x="7454059" y="2848722"/>
              <a:ext cx="241392" cy="179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0" idx="6"/>
              <a:endCxn id="18" idx="2"/>
            </p:cNvCxnSpPr>
            <p:nvPr/>
          </p:nvCxnSpPr>
          <p:spPr>
            <a:xfrm flipV="1">
              <a:off x="7729537" y="3024181"/>
              <a:ext cx="714378" cy="61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2" idx="3"/>
              <a:endCxn id="23" idx="7"/>
            </p:cNvCxnSpPr>
            <p:nvPr/>
          </p:nvCxnSpPr>
          <p:spPr>
            <a:xfrm rot="5400000">
              <a:off x="8329167" y="3404738"/>
              <a:ext cx="48514" cy="889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2" idx="0"/>
              <a:endCxn id="21" idx="4"/>
            </p:cNvCxnSpPr>
            <p:nvPr/>
          </p:nvCxnSpPr>
          <p:spPr>
            <a:xfrm rot="5400000" flipH="1" flipV="1">
              <a:off x="8357001" y="3261112"/>
              <a:ext cx="166686" cy="30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8" idx="4"/>
              <a:endCxn id="21" idx="0"/>
            </p:cNvCxnSpPr>
            <p:nvPr/>
          </p:nvCxnSpPr>
          <p:spPr>
            <a:xfrm rot="5400000">
              <a:off x="8441536" y="3076572"/>
              <a:ext cx="54770" cy="26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9" idx="4"/>
              <a:endCxn id="18" idx="0"/>
            </p:cNvCxnSpPr>
            <p:nvPr/>
          </p:nvCxnSpPr>
          <p:spPr>
            <a:xfrm rot="16200000" flipH="1">
              <a:off x="8424867" y="2928932"/>
              <a:ext cx="100007" cy="142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0" idx="5"/>
              <a:endCxn id="19" idx="1"/>
            </p:cNvCxnSpPr>
            <p:nvPr/>
          </p:nvCxnSpPr>
          <p:spPr>
            <a:xfrm rot="16200000" flipH="1">
              <a:off x="8375600" y="2755848"/>
              <a:ext cx="69948" cy="60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2" idx="4"/>
              <a:endCxn id="13" idx="0"/>
            </p:cNvCxnSpPr>
            <p:nvPr/>
          </p:nvCxnSpPr>
          <p:spPr>
            <a:xfrm rot="5400000">
              <a:off x="6953252" y="4105274"/>
              <a:ext cx="619118" cy="142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5" idx="3"/>
              <a:endCxn id="12" idx="7"/>
            </p:cNvCxnSpPr>
            <p:nvPr/>
          </p:nvCxnSpPr>
          <p:spPr>
            <a:xfrm rot="5400000">
              <a:off x="7380238" y="3765500"/>
              <a:ext cx="17555" cy="55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6" idx="3"/>
              <a:endCxn id="15" idx="7"/>
            </p:cNvCxnSpPr>
            <p:nvPr/>
          </p:nvCxnSpPr>
          <p:spPr>
            <a:xfrm rot="5400000">
              <a:off x="7480253" y="3694063"/>
              <a:ext cx="27081" cy="461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0" idx="4"/>
              <a:endCxn id="16" idx="0"/>
            </p:cNvCxnSpPr>
            <p:nvPr/>
          </p:nvCxnSpPr>
          <p:spPr>
            <a:xfrm rot="5400000">
              <a:off x="7360445" y="3307556"/>
              <a:ext cx="514348" cy="1476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9" idx="4"/>
              <a:endCxn id="12" idx="1"/>
            </p:cNvCxnSpPr>
            <p:nvPr/>
          </p:nvCxnSpPr>
          <p:spPr>
            <a:xfrm rot="16200000" flipH="1">
              <a:off x="6779417" y="3274220"/>
              <a:ext cx="773159" cy="2826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6" idx="5"/>
              <a:endCxn id="14" idx="0"/>
            </p:cNvCxnSpPr>
            <p:nvPr/>
          </p:nvCxnSpPr>
          <p:spPr>
            <a:xfrm rot="16200000" flipH="1">
              <a:off x="7425488" y="3848842"/>
              <a:ext cx="649329" cy="358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4" idx="2"/>
              <a:endCxn id="13" idx="6"/>
            </p:cNvCxnSpPr>
            <p:nvPr/>
          </p:nvCxnSpPr>
          <p:spPr>
            <a:xfrm rot="10800000" flipV="1">
              <a:off x="7229479" y="4391018"/>
              <a:ext cx="661985" cy="133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5562600" y="228600"/>
            <a:ext cx="3352800" cy="369332"/>
          </a:xfrm>
          <a:prstGeom prst="rect">
            <a:avLst/>
          </a:prstGeom>
          <a:noFill/>
        </p:spPr>
        <p:txBody>
          <a:bodyPr wrap="square" rtlCol="0">
            <a:spAutoFit/>
          </a:bodyPr>
          <a:lstStyle/>
          <a:p>
            <a:pPr algn="ctr"/>
            <a:r>
              <a:rPr lang="en-US" dirty="0" smtClean="0">
                <a:sym typeface="Wingdings" pitchFamily="2" charset="2"/>
              </a:rPr>
              <a:t> u</a:t>
            </a:r>
            <a:r>
              <a:rPr lang="en-US" dirty="0" smtClean="0"/>
              <a:t>ser.name | Settings | Logout</a:t>
            </a:r>
            <a:endParaRPr lang="en-US" dirty="0"/>
          </a:p>
        </p:txBody>
      </p:sp>
      <p:sp>
        <p:nvSpPr>
          <p:cNvPr id="46" name="TextBox 45"/>
          <p:cNvSpPr txBox="1"/>
          <p:nvPr/>
        </p:nvSpPr>
        <p:spPr>
          <a:xfrm>
            <a:off x="304800" y="956846"/>
            <a:ext cx="3657600" cy="338554"/>
          </a:xfrm>
          <a:prstGeom prst="rect">
            <a:avLst/>
          </a:prstGeom>
          <a:noFill/>
        </p:spPr>
        <p:txBody>
          <a:bodyPr wrap="square" rtlCol="0">
            <a:spAutoFit/>
          </a:bodyPr>
          <a:lstStyle/>
          <a:p>
            <a:r>
              <a:rPr lang="en-US" sz="1600" dirty="0"/>
              <a:t>d</a:t>
            </a:r>
            <a:r>
              <a:rPr lang="en-US" sz="1600" dirty="0" smtClean="0"/>
              <a:t>atabase	</a:t>
            </a:r>
            <a:r>
              <a:rPr lang="en-US" sz="1600" b="1" dirty="0" err="1" smtClean="0"/>
              <a:t>movies@localhost</a:t>
            </a:r>
            <a:endParaRPr lang="en-US" sz="1600" b="1" dirty="0" smtClean="0"/>
          </a:p>
        </p:txBody>
      </p:sp>
      <p:sp>
        <p:nvSpPr>
          <p:cNvPr id="47" name="TextBox 46"/>
          <p:cNvSpPr txBox="1"/>
          <p:nvPr/>
        </p:nvSpPr>
        <p:spPr>
          <a:xfrm>
            <a:off x="381000" y="1447800"/>
            <a:ext cx="1752600" cy="1384995"/>
          </a:xfrm>
          <a:prstGeom prst="rect">
            <a:avLst/>
          </a:prstGeom>
          <a:noFill/>
          <a:ln w="9525">
            <a:solidFill>
              <a:schemeClr val="tx1">
                <a:lumMod val="50000"/>
                <a:lumOff val="50000"/>
              </a:schemeClr>
            </a:solidFill>
          </a:ln>
        </p:spPr>
        <p:txBody>
          <a:bodyPr wrap="square" rtlCol="0">
            <a:spAutoFit/>
          </a:bodyPr>
          <a:lstStyle/>
          <a:p>
            <a:r>
              <a:rPr lang="en-US" sz="1600" b="1" dirty="0" smtClean="0"/>
              <a:t>ENTITIES</a:t>
            </a:r>
          </a:p>
          <a:p>
            <a:endParaRPr lang="en-US" sz="400" b="1" dirty="0" smtClean="0"/>
          </a:p>
          <a:p>
            <a:r>
              <a:rPr lang="en-US" sz="1600" b="1" dirty="0" smtClean="0"/>
              <a:t>Actors</a:t>
            </a:r>
          </a:p>
          <a:p>
            <a:r>
              <a:rPr lang="en-US" sz="1600" b="1" dirty="0" smtClean="0"/>
              <a:t>Movies</a:t>
            </a:r>
          </a:p>
          <a:p>
            <a:r>
              <a:rPr lang="en-US" sz="1600" b="1" dirty="0" smtClean="0"/>
              <a:t>Awards</a:t>
            </a:r>
          </a:p>
          <a:p>
            <a:r>
              <a:rPr lang="en-US" sz="1600" b="1" dirty="0" smtClean="0"/>
              <a:t>Directors</a:t>
            </a:r>
          </a:p>
        </p:txBody>
      </p:sp>
      <p:sp>
        <p:nvSpPr>
          <p:cNvPr id="48" name="TextBox 47"/>
          <p:cNvSpPr txBox="1"/>
          <p:nvPr/>
        </p:nvSpPr>
        <p:spPr>
          <a:xfrm>
            <a:off x="2362200" y="1447800"/>
            <a:ext cx="6096000" cy="1846659"/>
          </a:xfrm>
          <a:prstGeom prst="rect">
            <a:avLst/>
          </a:prstGeom>
          <a:noFill/>
          <a:ln>
            <a:solidFill>
              <a:schemeClr val="tx1">
                <a:lumMod val="50000"/>
                <a:lumOff val="50000"/>
              </a:schemeClr>
            </a:solidFill>
          </a:ln>
        </p:spPr>
        <p:txBody>
          <a:bodyPr wrap="square" rtlCol="0">
            <a:spAutoFit/>
          </a:bodyPr>
          <a:lstStyle/>
          <a:p>
            <a:r>
              <a:rPr lang="en-US" sz="1600" b="1" dirty="0" smtClean="0"/>
              <a:t>GRAPH BUILDER</a:t>
            </a:r>
          </a:p>
          <a:p>
            <a:endParaRPr lang="en-US" sz="400" dirty="0" smtClean="0"/>
          </a:p>
          <a:p>
            <a:r>
              <a:rPr lang="en-US" sz="1600" dirty="0" smtClean="0"/>
              <a:t>Query	(Actors) </a:t>
            </a:r>
            <a:r>
              <a:rPr lang="en-US" sz="1600" dirty="0" smtClean="0">
                <a:sym typeface="Wingdings" pitchFamily="2" charset="2"/>
              </a:rPr>
              <a:t> (Actors)</a:t>
            </a:r>
          </a:p>
          <a:p>
            <a:endParaRPr lang="en-US" sz="400" dirty="0">
              <a:sym typeface="Wingdings" pitchFamily="2" charset="2"/>
            </a:endParaRPr>
          </a:p>
          <a:p>
            <a:r>
              <a:rPr lang="en-US" sz="1400" dirty="0" smtClean="0">
                <a:solidFill>
                  <a:schemeClr val="bg1"/>
                </a:solidFill>
                <a:sym typeface="Wingdings" pitchFamily="2" charset="2"/>
              </a:rPr>
              <a:t>[x]</a:t>
            </a:r>
            <a:r>
              <a:rPr lang="en-US" sz="1400" dirty="0" smtClean="0">
                <a:sym typeface="Wingdings" pitchFamily="2" charset="2"/>
              </a:rPr>
              <a:t>   </a:t>
            </a:r>
            <a:r>
              <a:rPr lang="en-US" sz="1600" i="1" dirty="0" smtClean="0">
                <a:sym typeface="Wingdings" pitchFamily="2" charset="2"/>
              </a:rPr>
              <a:t>Path			Value	Weight	</a:t>
            </a:r>
          </a:p>
          <a:p>
            <a:r>
              <a:rPr lang="en-US" sz="1400" dirty="0" smtClean="0"/>
              <a:t>[x]   </a:t>
            </a:r>
            <a:r>
              <a:rPr lang="en-US" sz="1400" dirty="0" err="1" smtClean="0"/>
              <a:t>actors_movies</a:t>
            </a:r>
            <a:r>
              <a:rPr lang="en-US" sz="1400" dirty="0"/>
              <a:t> </a:t>
            </a:r>
            <a:r>
              <a:rPr lang="en-US" sz="1400" dirty="0" smtClean="0">
                <a:sym typeface="Symbol"/>
              </a:rPr>
              <a:t></a:t>
            </a:r>
            <a:r>
              <a:rPr lang="en-US" sz="1400" dirty="0" smtClean="0"/>
              <a:t> </a:t>
            </a:r>
            <a:r>
              <a:rPr lang="en-US" sz="1400" dirty="0" err="1" smtClean="0"/>
              <a:t>actors_movies</a:t>
            </a:r>
            <a:r>
              <a:rPr lang="en-US" sz="1400" dirty="0" smtClean="0"/>
              <a:t>	 --	 1.0</a:t>
            </a:r>
          </a:p>
          <a:p>
            <a:r>
              <a:rPr lang="en-US" sz="1400" dirty="0" smtClean="0"/>
              <a:t>[</a:t>
            </a:r>
            <a:r>
              <a:rPr lang="en-US" sz="1400" dirty="0" smtClean="0">
                <a:solidFill>
                  <a:schemeClr val="bg1"/>
                </a:solidFill>
              </a:rPr>
              <a:t>x</a:t>
            </a:r>
            <a:r>
              <a:rPr lang="en-US" sz="1400" dirty="0" smtClean="0"/>
              <a:t>]   </a:t>
            </a:r>
            <a:r>
              <a:rPr lang="en-US" sz="1400" dirty="0" err="1" smtClean="0">
                <a:solidFill>
                  <a:schemeClr val="bg1">
                    <a:lumMod val="50000"/>
                  </a:schemeClr>
                </a:solidFill>
              </a:rPr>
              <a:t>actors_awards</a:t>
            </a:r>
            <a:r>
              <a:rPr lang="en-US" sz="1400" dirty="0" smtClean="0">
                <a:solidFill>
                  <a:schemeClr val="bg1">
                    <a:lumMod val="50000"/>
                  </a:schemeClr>
                </a:solidFill>
              </a:rPr>
              <a:t> </a:t>
            </a:r>
            <a:r>
              <a:rPr lang="en-US" sz="1400" dirty="0" smtClean="0">
                <a:solidFill>
                  <a:schemeClr val="bg1">
                    <a:lumMod val="50000"/>
                  </a:schemeClr>
                </a:solidFill>
                <a:sym typeface="Symbol"/>
              </a:rPr>
              <a:t></a:t>
            </a:r>
            <a:r>
              <a:rPr lang="en-US" sz="1400" dirty="0" smtClean="0">
                <a:solidFill>
                  <a:schemeClr val="bg1">
                    <a:lumMod val="50000"/>
                  </a:schemeClr>
                </a:solidFill>
              </a:rPr>
              <a:t> </a:t>
            </a:r>
            <a:r>
              <a:rPr lang="en-US" sz="1400" dirty="0" err="1" smtClean="0">
                <a:solidFill>
                  <a:schemeClr val="bg1">
                    <a:lumMod val="50000"/>
                  </a:schemeClr>
                </a:solidFill>
              </a:rPr>
              <a:t>actors_awards</a:t>
            </a:r>
            <a:r>
              <a:rPr lang="en-US" sz="1400" dirty="0" smtClean="0">
                <a:solidFill>
                  <a:schemeClr val="bg1">
                    <a:lumMod val="50000"/>
                  </a:schemeClr>
                </a:solidFill>
              </a:rPr>
              <a:t>	 --	 1.0</a:t>
            </a:r>
          </a:p>
          <a:p>
            <a:endParaRPr lang="en-US" sz="1400" dirty="0" smtClean="0"/>
          </a:p>
          <a:p>
            <a:r>
              <a:rPr lang="en-US" sz="1600" dirty="0" smtClean="0"/>
              <a:t>Function	</a:t>
            </a:r>
            <a:r>
              <a:rPr lang="en-US" sz="1600" dirty="0" smtClean="0">
                <a:sym typeface="Symbol"/>
              </a:rPr>
              <a:t> UNION	      </a:t>
            </a:r>
            <a:r>
              <a:rPr lang="en-US" sz="1600" dirty="0" smtClean="0"/>
              <a:t>v</a:t>
            </a:r>
            <a:endParaRPr lang="en-US" sz="1600" dirty="0"/>
          </a:p>
        </p:txBody>
      </p:sp>
      <p:sp>
        <p:nvSpPr>
          <p:cNvPr id="50" name="Rectangle 49"/>
          <p:cNvSpPr/>
          <p:nvPr/>
        </p:nvSpPr>
        <p:spPr>
          <a:xfrm>
            <a:off x="3308404" y="3000294"/>
            <a:ext cx="1415996"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3308404" y="3232204"/>
            <a:ext cx="1415996" cy="228600"/>
          </a:xfrm>
          <a:prstGeom prst="rect">
            <a:avLst/>
          </a:prstGeom>
          <a:solidFill>
            <a:schemeClr val="bg1"/>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3276600" y="3176547"/>
            <a:ext cx="1524000" cy="338554"/>
          </a:xfrm>
          <a:prstGeom prst="rect">
            <a:avLst/>
          </a:prstGeom>
          <a:noFill/>
        </p:spPr>
        <p:txBody>
          <a:bodyPr wrap="square" rtlCol="0">
            <a:spAutoFit/>
          </a:bodyPr>
          <a:lstStyle/>
          <a:p>
            <a:r>
              <a:rPr lang="en-US" sz="1600" dirty="0" smtClean="0">
                <a:sym typeface="Symbol"/>
              </a:rPr>
              <a:t> INTERSECT</a:t>
            </a:r>
            <a:endParaRPr lang="en-US" sz="1600" dirty="0"/>
          </a:p>
        </p:txBody>
      </p:sp>
      <p:sp>
        <p:nvSpPr>
          <p:cNvPr id="57" name="Rectangle 56"/>
          <p:cNvSpPr/>
          <p:nvPr/>
        </p:nvSpPr>
        <p:spPr>
          <a:xfrm>
            <a:off x="3308404" y="3460804"/>
            <a:ext cx="1415996" cy="228600"/>
          </a:xfrm>
          <a:prstGeom prst="rect">
            <a:avLst/>
          </a:prstGeom>
          <a:solidFill>
            <a:schemeClr val="bg1"/>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3276600" y="3405147"/>
            <a:ext cx="1371600" cy="338554"/>
          </a:xfrm>
          <a:prstGeom prst="rect">
            <a:avLst/>
          </a:prstGeom>
          <a:noFill/>
        </p:spPr>
        <p:txBody>
          <a:bodyPr wrap="square" rtlCol="0">
            <a:spAutoFit/>
          </a:bodyPr>
          <a:lstStyle/>
          <a:p>
            <a:r>
              <a:rPr lang="en-US" sz="1600" dirty="0" smtClean="0">
                <a:sym typeface="Symbol"/>
              </a:rPr>
              <a:t> ADD</a:t>
            </a:r>
            <a:endParaRPr lang="en-US" sz="1600" dirty="0"/>
          </a:p>
        </p:txBody>
      </p:sp>
      <p:sp>
        <p:nvSpPr>
          <p:cNvPr id="59" name="Rectangle 58"/>
          <p:cNvSpPr/>
          <p:nvPr/>
        </p:nvSpPr>
        <p:spPr>
          <a:xfrm>
            <a:off x="3308404" y="3689404"/>
            <a:ext cx="1415996" cy="228600"/>
          </a:xfrm>
          <a:prstGeom prst="rect">
            <a:avLst/>
          </a:prstGeom>
          <a:solidFill>
            <a:schemeClr val="bg1"/>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3276600" y="3633747"/>
            <a:ext cx="1447800" cy="338554"/>
          </a:xfrm>
          <a:prstGeom prst="rect">
            <a:avLst/>
          </a:prstGeom>
          <a:noFill/>
        </p:spPr>
        <p:txBody>
          <a:bodyPr wrap="square" rtlCol="0">
            <a:spAutoFit/>
          </a:bodyPr>
          <a:lstStyle/>
          <a:p>
            <a:r>
              <a:rPr lang="en-US" sz="1600" dirty="0" smtClean="0">
                <a:sym typeface="Symbol"/>
              </a:rPr>
              <a:t> MULTIPLY</a:t>
            </a:r>
            <a:endParaRPr lang="en-US" sz="1600" dirty="0"/>
          </a:p>
        </p:txBody>
      </p:sp>
      <p:sp>
        <p:nvSpPr>
          <p:cNvPr id="65" name="Rectangle 64"/>
          <p:cNvSpPr/>
          <p:nvPr/>
        </p:nvSpPr>
        <p:spPr>
          <a:xfrm>
            <a:off x="3328947" y="1812898"/>
            <a:ext cx="3444902" cy="228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2819400" y="4038600"/>
            <a:ext cx="5029200" cy="1754326"/>
          </a:xfrm>
          <a:prstGeom prst="rect">
            <a:avLst/>
          </a:prstGeom>
          <a:noFill/>
          <a:effectLst>
            <a:outerShdw blurRad="50800" dist="25400" dir="2700000" algn="tl" rotWithShape="0">
              <a:prstClr val="black">
                <a:alpha val="40000"/>
              </a:prstClr>
            </a:outerShdw>
          </a:effectLst>
        </p:spPr>
        <p:txBody>
          <a:bodyPr wrap="square" rtlCol="0">
            <a:spAutoFit/>
          </a:bodyPr>
          <a:lstStyle/>
          <a:p>
            <a:r>
              <a:rPr lang="en-US" i="1" dirty="0" smtClean="0">
                <a:latin typeface="Century Gothic" pitchFamily="34" charset="0"/>
              </a:rPr>
              <a:t>Based on the entity connections requested, the Orion backend determines the possible linking relations and presents them back to the user. Multiple edge sets can (optionally) be weighted and then combined using a mixing function.</a:t>
            </a:r>
            <a:endParaRPr lang="en-US" i="1" dirty="0">
              <a:latin typeface="Century Gothic" pitchFamily="34"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10600" cy="6400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77902" y="268069"/>
            <a:ext cx="4708498" cy="646331"/>
          </a:xfrm>
          <a:prstGeom prst="rect">
            <a:avLst/>
          </a:prstGeom>
          <a:noFill/>
        </p:spPr>
        <p:txBody>
          <a:bodyPr wrap="square" rtlCol="0">
            <a:spAutoFit/>
          </a:bodyPr>
          <a:lstStyle/>
          <a:p>
            <a:r>
              <a:rPr lang="en-US" sz="3600" b="1" dirty="0" smtClean="0">
                <a:latin typeface="Century Gothic" pitchFamily="34" charset="0"/>
              </a:rPr>
              <a:t>ORION   </a:t>
            </a:r>
            <a:r>
              <a:rPr lang="en-US" sz="2400" b="1" dirty="0" smtClean="0">
                <a:latin typeface="Century Gothic" pitchFamily="34" charset="0"/>
              </a:rPr>
              <a:t>Actors </a:t>
            </a:r>
            <a:r>
              <a:rPr lang="en-US" sz="2400" b="1" dirty="0" smtClean="0">
                <a:latin typeface="Century Gothic" pitchFamily="34" charset="0"/>
                <a:sym typeface="Wingdings" pitchFamily="2" charset="2"/>
              </a:rPr>
              <a:t> Actors</a:t>
            </a:r>
            <a:endParaRPr lang="en-US" sz="1400" b="1" dirty="0" smtClean="0">
              <a:latin typeface="Century Gothic" pitchFamily="34" charset="0"/>
            </a:endParaRPr>
          </a:p>
        </p:txBody>
      </p:sp>
      <p:grpSp>
        <p:nvGrpSpPr>
          <p:cNvPr id="2" name="Group 5"/>
          <p:cNvGrpSpPr/>
          <p:nvPr/>
        </p:nvGrpSpPr>
        <p:grpSpPr>
          <a:xfrm>
            <a:off x="381000" y="288612"/>
            <a:ext cx="381000" cy="539591"/>
            <a:chOff x="6586537" y="1824037"/>
            <a:chExt cx="1933578" cy="2738429"/>
          </a:xfrm>
        </p:grpSpPr>
        <p:sp>
          <p:nvSpPr>
            <p:cNvPr id="7" name="Oval 6"/>
            <p:cNvSpPr/>
            <p:nvPr/>
          </p:nvSpPr>
          <p:spPr>
            <a:xfrm>
              <a:off x="6586537" y="1876422"/>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629396" y="232409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986589" y="29527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53337" y="3048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419974" y="275272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296144" y="37909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153278" y="4486266"/>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891463" y="435291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405685" y="371951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05700" y="363854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815137" y="18240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8443915" y="298608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429626" y="280987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8315322" y="2686044"/>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8417726" y="3117051"/>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8386762" y="3359937"/>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8243885" y="346233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738937" y="228600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a:stCxn id="7" idx="4"/>
              <a:endCxn id="8" idx="0"/>
            </p:cNvCxnSpPr>
            <p:nvPr/>
          </p:nvCxnSpPr>
          <p:spPr>
            <a:xfrm rot="16200000" flipH="1">
              <a:off x="6460329" y="2116929"/>
              <a:ext cx="371474" cy="428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7" idx="4"/>
              <a:endCxn id="24" idx="0"/>
            </p:cNvCxnSpPr>
            <p:nvPr/>
          </p:nvCxnSpPr>
          <p:spPr>
            <a:xfrm rot="5400000">
              <a:off x="6622256" y="2055018"/>
              <a:ext cx="385763"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8" idx="6"/>
              <a:endCxn id="24" idx="3"/>
            </p:cNvCxnSpPr>
            <p:nvPr/>
          </p:nvCxnSpPr>
          <p:spPr>
            <a:xfrm flipV="1">
              <a:off x="6705596" y="2351041"/>
              <a:ext cx="44500" cy="111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4"/>
              <a:endCxn id="9" idx="1"/>
            </p:cNvCxnSpPr>
            <p:nvPr/>
          </p:nvCxnSpPr>
          <p:spPr>
            <a:xfrm rot="16200000" flipH="1">
              <a:off x="6550817" y="2516975"/>
              <a:ext cx="563611" cy="3302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9" idx="7"/>
              <a:endCxn id="11" idx="2"/>
            </p:cNvCxnSpPr>
            <p:nvPr/>
          </p:nvCxnSpPr>
          <p:spPr>
            <a:xfrm rot="5400000" flipH="1" flipV="1">
              <a:off x="7149262" y="2693195"/>
              <a:ext cx="173081" cy="368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1" idx="5"/>
              <a:endCxn id="10" idx="1"/>
            </p:cNvCxnSpPr>
            <p:nvPr/>
          </p:nvCxnSpPr>
          <p:spPr>
            <a:xfrm rot="16200000" flipH="1">
              <a:off x="7454059" y="2848722"/>
              <a:ext cx="241392" cy="1794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0" idx="6"/>
              <a:endCxn id="18" idx="2"/>
            </p:cNvCxnSpPr>
            <p:nvPr/>
          </p:nvCxnSpPr>
          <p:spPr>
            <a:xfrm flipV="1">
              <a:off x="7729537" y="3024181"/>
              <a:ext cx="714378" cy="61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2" idx="3"/>
              <a:endCxn id="23" idx="7"/>
            </p:cNvCxnSpPr>
            <p:nvPr/>
          </p:nvCxnSpPr>
          <p:spPr>
            <a:xfrm rot="5400000">
              <a:off x="8329167" y="3404738"/>
              <a:ext cx="48514" cy="889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2" idx="0"/>
              <a:endCxn id="21" idx="4"/>
            </p:cNvCxnSpPr>
            <p:nvPr/>
          </p:nvCxnSpPr>
          <p:spPr>
            <a:xfrm rot="5400000" flipH="1" flipV="1">
              <a:off x="8357001" y="3261112"/>
              <a:ext cx="166686" cy="30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8" idx="4"/>
              <a:endCxn id="21" idx="0"/>
            </p:cNvCxnSpPr>
            <p:nvPr/>
          </p:nvCxnSpPr>
          <p:spPr>
            <a:xfrm rot="5400000">
              <a:off x="8441536" y="3076572"/>
              <a:ext cx="54770" cy="26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9" idx="4"/>
              <a:endCxn id="18" idx="0"/>
            </p:cNvCxnSpPr>
            <p:nvPr/>
          </p:nvCxnSpPr>
          <p:spPr>
            <a:xfrm rot="16200000" flipH="1">
              <a:off x="8424867" y="2928932"/>
              <a:ext cx="100007" cy="142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0" idx="5"/>
              <a:endCxn id="19" idx="1"/>
            </p:cNvCxnSpPr>
            <p:nvPr/>
          </p:nvCxnSpPr>
          <p:spPr>
            <a:xfrm rot="16200000" flipH="1">
              <a:off x="8375600" y="2755848"/>
              <a:ext cx="69948" cy="604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2" idx="4"/>
              <a:endCxn id="13" idx="0"/>
            </p:cNvCxnSpPr>
            <p:nvPr/>
          </p:nvCxnSpPr>
          <p:spPr>
            <a:xfrm rot="5400000">
              <a:off x="6953252" y="4105274"/>
              <a:ext cx="619118" cy="142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5" idx="3"/>
              <a:endCxn id="12" idx="7"/>
            </p:cNvCxnSpPr>
            <p:nvPr/>
          </p:nvCxnSpPr>
          <p:spPr>
            <a:xfrm rot="5400000">
              <a:off x="7380238" y="3765500"/>
              <a:ext cx="17555" cy="55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6" idx="3"/>
              <a:endCxn id="15" idx="7"/>
            </p:cNvCxnSpPr>
            <p:nvPr/>
          </p:nvCxnSpPr>
          <p:spPr>
            <a:xfrm rot="5400000">
              <a:off x="7480253" y="3694063"/>
              <a:ext cx="27081" cy="461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0" idx="4"/>
              <a:endCxn id="16" idx="0"/>
            </p:cNvCxnSpPr>
            <p:nvPr/>
          </p:nvCxnSpPr>
          <p:spPr>
            <a:xfrm rot="5400000">
              <a:off x="7360445" y="3307556"/>
              <a:ext cx="514348" cy="1476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9" idx="4"/>
              <a:endCxn id="12" idx="1"/>
            </p:cNvCxnSpPr>
            <p:nvPr/>
          </p:nvCxnSpPr>
          <p:spPr>
            <a:xfrm rot="16200000" flipH="1">
              <a:off x="6779417" y="3274220"/>
              <a:ext cx="773159" cy="2826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6" idx="5"/>
              <a:endCxn id="14" idx="0"/>
            </p:cNvCxnSpPr>
            <p:nvPr/>
          </p:nvCxnSpPr>
          <p:spPr>
            <a:xfrm rot="16200000" flipH="1">
              <a:off x="7425488" y="3848842"/>
              <a:ext cx="649329" cy="358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4" idx="2"/>
              <a:endCxn id="13" idx="6"/>
            </p:cNvCxnSpPr>
            <p:nvPr/>
          </p:nvCxnSpPr>
          <p:spPr>
            <a:xfrm rot="10800000" flipV="1">
              <a:off x="7229479" y="4391018"/>
              <a:ext cx="661985" cy="133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5562600" y="228600"/>
            <a:ext cx="3352800" cy="369332"/>
          </a:xfrm>
          <a:prstGeom prst="rect">
            <a:avLst/>
          </a:prstGeom>
          <a:noFill/>
        </p:spPr>
        <p:txBody>
          <a:bodyPr wrap="square" rtlCol="0">
            <a:spAutoFit/>
          </a:bodyPr>
          <a:lstStyle/>
          <a:p>
            <a:pPr algn="ctr"/>
            <a:r>
              <a:rPr lang="en-US" dirty="0" smtClean="0">
                <a:sym typeface="Wingdings" pitchFamily="2" charset="2"/>
              </a:rPr>
              <a:t> u</a:t>
            </a:r>
            <a:r>
              <a:rPr lang="en-US" dirty="0" smtClean="0"/>
              <a:t>ser.name | Settings | Logout</a:t>
            </a:r>
            <a:endParaRPr lang="en-US" dirty="0"/>
          </a:p>
        </p:txBody>
      </p:sp>
      <p:sp>
        <p:nvSpPr>
          <p:cNvPr id="47" name="TextBox 46"/>
          <p:cNvSpPr txBox="1"/>
          <p:nvPr/>
        </p:nvSpPr>
        <p:spPr>
          <a:xfrm>
            <a:off x="381000" y="1447800"/>
            <a:ext cx="1752600" cy="2985433"/>
          </a:xfrm>
          <a:prstGeom prst="rect">
            <a:avLst/>
          </a:prstGeom>
          <a:noFill/>
          <a:ln w="9525">
            <a:solidFill>
              <a:schemeClr val="tx1">
                <a:lumMod val="50000"/>
                <a:lumOff val="50000"/>
              </a:schemeClr>
            </a:solidFill>
          </a:ln>
        </p:spPr>
        <p:txBody>
          <a:bodyPr wrap="square" rtlCol="0">
            <a:spAutoFit/>
          </a:bodyPr>
          <a:lstStyle/>
          <a:p>
            <a:r>
              <a:rPr lang="en-US" sz="1600" b="1" dirty="0" smtClean="0"/>
              <a:t>NODES</a:t>
            </a:r>
          </a:p>
          <a:p>
            <a:endParaRPr lang="en-US" sz="400" b="1" dirty="0" smtClean="0"/>
          </a:p>
          <a:p>
            <a:r>
              <a:rPr lang="en-US" sz="1600" b="1" dirty="0" smtClean="0"/>
              <a:t>Actors</a:t>
            </a:r>
          </a:p>
          <a:p>
            <a:r>
              <a:rPr lang="en-US" sz="1600" dirty="0" smtClean="0"/>
              <a:t>  (@) </a:t>
            </a:r>
            <a:r>
              <a:rPr lang="en-US" sz="1600" dirty="0" err="1" smtClean="0"/>
              <a:t>actor_id</a:t>
            </a:r>
            <a:endParaRPr lang="en-US" sz="1600" dirty="0" smtClean="0"/>
          </a:p>
          <a:p>
            <a:r>
              <a:rPr lang="en-US" sz="1600" dirty="0"/>
              <a:t> </a:t>
            </a:r>
            <a:r>
              <a:rPr lang="en-US" sz="1600" dirty="0" smtClean="0"/>
              <a:t> (T) </a:t>
            </a:r>
            <a:r>
              <a:rPr lang="en-US" sz="1600" dirty="0" err="1" smtClean="0"/>
              <a:t>actor_name</a:t>
            </a:r>
            <a:endParaRPr lang="en-US" sz="1600" dirty="0" smtClean="0"/>
          </a:p>
          <a:p>
            <a:r>
              <a:rPr lang="en-US" sz="1600" dirty="0"/>
              <a:t> </a:t>
            </a:r>
            <a:r>
              <a:rPr lang="en-US" sz="1600" dirty="0" smtClean="0"/>
              <a:t> (#) </a:t>
            </a:r>
            <a:r>
              <a:rPr lang="en-US" sz="1600" dirty="0" err="1" smtClean="0"/>
              <a:t>commCluster</a:t>
            </a:r>
            <a:endParaRPr lang="en-US" sz="1600" dirty="0" smtClean="0"/>
          </a:p>
          <a:p>
            <a:r>
              <a:rPr lang="en-US" sz="1600" dirty="0"/>
              <a:t> </a:t>
            </a:r>
            <a:r>
              <a:rPr lang="en-US" sz="1600" dirty="0" smtClean="0"/>
              <a:t> (#) </a:t>
            </a:r>
            <a:r>
              <a:rPr lang="en-US" sz="1600" dirty="0" err="1" smtClean="0"/>
              <a:t>btwCentrality</a:t>
            </a:r>
            <a:endParaRPr lang="en-US" sz="1600" dirty="0" smtClean="0"/>
          </a:p>
          <a:p>
            <a:endParaRPr lang="en-US" sz="400" b="1" dirty="0" smtClean="0"/>
          </a:p>
          <a:p>
            <a:endParaRPr lang="en-US" sz="400" b="1" dirty="0"/>
          </a:p>
          <a:p>
            <a:r>
              <a:rPr lang="en-US" sz="1600" b="1" dirty="0" smtClean="0"/>
              <a:t>EDGES</a:t>
            </a:r>
          </a:p>
          <a:p>
            <a:r>
              <a:rPr lang="en-US" sz="1600" dirty="0" smtClean="0"/>
              <a:t>  (#) </a:t>
            </a:r>
            <a:r>
              <a:rPr lang="en-US" sz="1600" dirty="0" err="1" smtClean="0"/>
              <a:t>linkDegree</a:t>
            </a:r>
            <a:endParaRPr lang="en-US" sz="1600" dirty="0" smtClean="0"/>
          </a:p>
          <a:p>
            <a:r>
              <a:rPr lang="en-US" sz="1600" dirty="0"/>
              <a:t> </a:t>
            </a:r>
            <a:r>
              <a:rPr lang="en-US" sz="1600" dirty="0" smtClean="0"/>
              <a:t> (#) </a:t>
            </a:r>
            <a:r>
              <a:rPr lang="en-US" sz="1600" dirty="0" err="1" smtClean="0"/>
              <a:t>inDegree</a:t>
            </a:r>
            <a:endParaRPr lang="en-US" sz="1600" dirty="0" smtClean="0"/>
          </a:p>
          <a:p>
            <a:r>
              <a:rPr lang="en-US" sz="1600" dirty="0"/>
              <a:t> </a:t>
            </a:r>
            <a:r>
              <a:rPr lang="en-US" sz="1600" dirty="0" smtClean="0"/>
              <a:t> (#) </a:t>
            </a:r>
            <a:r>
              <a:rPr lang="en-US" sz="1600" dirty="0" err="1" smtClean="0"/>
              <a:t>outDegree</a:t>
            </a:r>
            <a:endParaRPr lang="en-US" sz="1600" dirty="0" smtClean="0"/>
          </a:p>
          <a:p>
            <a:r>
              <a:rPr lang="en-US" sz="1600" dirty="0"/>
              <a:t> </a:t>
            </a:r>
            <a:r>
              <a:rPr lang="en-US" sz="1600" dirty="0" smtClean="0"/>
              <a:t> (#) </a:t>
            </a:r>
            <a:r>
              <a:rPr lang="en-US" sz="1600" dirty="0" err="1" smtClean="0"/>
              <a:t>btwCentrality</a:t>
            </a:r>
            <a:endParaRPr lang="en-US" sz="1600" dirty="0" smtClean="0"/>
          </a:p>
        </p:txBody>
      </p:sp>
      <p:sp>
        <p:nvSpPr>
          <p:cNvPr id="65" name="Rectangle 64"/>
          <p:cNvSpPr/>
          <p:nvPr/>
        </p:nvSpPr>
        <p:spPr>
          <a:xfrm>
            <a:off x="2362200" y="1447800"/>
            <a:ext cx="6096000" cy="6096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5899204" y="533400"/>
            <a:ext cx="2667000" cy="338554"/>
          </a:xfrm>
          <a:prstGeom prst="rect">
            <a:avLst/>
          </a:prstGeom>
          <a:noFill/>
        </p:spPr>
        <p:txBody>
          <a:bodyPr wrap="square" rtlCol="0">
            <a:spAutoFit/>
          </a:bodyPr>
          <a:lstStyle/>
          <a:p>
            <a:r>
              <a:rPr lang="en-US" sz="1600" dirty="0" smtClean="0"/>
              <a:t>Graph Builder | Entity Builder</a:t>
            </a:r>
          </a:p>
        </p:txBody>
      </p:sp>
      <p:sp>
        <p:nvSpPr>
          <p:cNvPr id="61" name="Rectangle 60"/>
          <p:cNvSpPr/>
          <p:nvPr/>
        </p:nvSpPr>
        <p:spPr>
          <a:xfrm>
            <a:off x="2362200" y="2057400"/>
            <a:ext cx="6096000" cy="426720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p:cNvPicPr>
            <a:picLocks noChangeAspect="1" noChangeArrowheads="1"/>
          </p:cNvPicPr>
          <p:nvPr/>
        </p:nvPicPr>
        <p:blipFill>
          <a:blip r:embed="rId2"/>
          <a:srcRect/>
          <a:stretch>
            <a:fillRect/>
          </a:stretch>
        </p:blipFill>
        <p:spPr bwMode="auto">
          <a:xfrm>
            <a:off x="2895600" y="2362200"/>
            <a:ext cx="5019675" cy="3657600"/>
          </a:xfrm>
          <a:prstGeom prst="rect">
            <a:avLst/>
          </a:prstGeom>
          <a:noFill/>
          <a:ln w="9525">
            <a:noFill/>
            <a:miter lim="800000"/>
            <a:headEnd/>
            <a:tailEnd/>
          </a:ln>
          <a:effectLst/>
        </p:spPr>
      </p:pic>
      <p:sp>
        <p:nvSpPr>
          <p:cNvPr id="62" name="TextBox 61"/>
          <p:cNvSpPr txBox="1"/>
          <p:nvPr/>
        </p:nvSpPr>
        <p:spPr>
          <a:xfrm>
            <a:off x="2362200" y="1447800"/>
            <a:ext cx="3462999" cy="584775"/>
          </a:xfrm>
          <a:prstGeom prst="rect">
            <a:avLst/>
          </a:prstGeom>
          <a:noFill/>
        </p:spPr>
        <p:txBody>
          <a:bodyPr wrap="none" rtlCol="0">
            <a:spAutoFit/>
          </a:bodyPr>
          <a:lstStyle/>
          <a:p>
            <a:r>
              <a:rPr lang="en-US" sz="1600" b="1" dirty="0" smtClean="0"/>
              <a:t>NODES</a:t>
            </a:r>
            <a:r>
              <a:rPr lang="en-US" sz="1600" dirty="0" smtClean="0"/>
              <a:t>	X:		Y:</a:t>
            </a:r>
          </a:p>
          <a:p>
            <a:r>
              <a:rPr lang="en-US" sz="1600" dirty="0"/>
              <a:t>	</a:t>
            </a:r>
            <a:r>
              <a:rPr lang="en-US" sz="1600" dirty="0" smtClean="0"/>
              <a:t>Label ….	Color …	Size …</a:t>
            </a:r>
            <a:endParaRPr lang="en-US" sz="1600" dirty="0"/>
          </a:p>
        </p:txBody>
      </p:sp>
      <p:sp>
        <p:nvSpPr>
          <p:cNvPr id="63" name="TextBox 62"/>
          <p:cNvSpPr txBox="1"/>
          <p:nvPr/>
        </p:nvSpPr>
        <p:spPr>
          <a:xfrm>
            <a:off x="457200" y="914400"/>
            <a:ext cx="8077200" cy="369332"/>
          </a:xfrm>
          <a:prstGeom prst="rect">
            <a:avLst/>
          </a:prstGeom>
          <a:noFill/>
          <a:effectLst>
            <a:outerShdw blurRad="50800" dist="25400" dir="2700000" algn="tl" rotWithShape="0">
              <a:prstClr val="black">
                <a:alpha val="40000"/>
              </a:prstClr>
            </a:outerShdw>
          </a:effectLst>
        </p:spPr>
        <p:txBody>
          <a:bodyPr wrap="square" rtlCol="0">
            <a:spAutoFit/>
          </a:bodyPr>
          <a:lstStyle/>
          <a:p>
            <a:pPr algn="r"/>
            <a:r>
              <a:rPr lang="en-US" i="1" dirty="0" smtClean="0">
                <a:latin typeface="Century Gothic" pitchFamily="34" charset="0"/>
              </a:rPr>
              <a:t>Now the user can visualize the network and start exploring…</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666</Words>
  <Application>Microsoft Office PowerPoint</Application>
  <PresentationFormat>On-screen Show (4:3)</PresentationFormat>
  <Paragraphs>256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 user logs in to Orion, ready to analyze.</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Orion</dc:title>
  <dc:creator>Jeffrey Heer</dc:creator>
  <cp:lastModifiedBy>Jeffrey Heer</cp:lastModifiedBy>
  <cp:revision>29</cp:revision>
  <dcterms:created xsi:type="dcterms:W3CDTF">2010-05-04T16:28:13Z</dcterms:created>
  <dcterms:modified xsi:type="dcterms:W3CDTF">2010-05-04T20:52:08Z</dcterms:modified>
</cp:coreProperties>
</file>