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charts/chart8.xml" ContentType="application/vnd.openxmlformats-officedocument.drawingml.chart+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charts/chart10.xml" ContentType="application/vnd.openxmlformats-officedocument.drawingml.chart+xml"/>
  <Override PartName="/ppt/notesSlides/notesSlide31.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59" r:id="rId1"/>
    <p:sldMasterId id="2147483661" r:id="rId2"/>
    <p:sldMasterId id="2147484420" r:id="rId3"/>
  </p:sldMasterIdLst>
  <p:notesMasterIdLst>
    <p:notesMasterId r:id="rId86"/>
  </p:notesMasterIdLst>
  <p:handoutMasterIdLst>
    <p:handoutMasterId r:id="rId87"/>
  </p:handoutMasterIdLst>
  <p:sldIdLst>
    <p:sldId id="1241" r:id="rId4"/>
    <p:sldId id="1290" r:id="rId5"/>
    <p:sldId id="1291" r:id="rId6"/>
    <p:sldId id="1297" r:id="rId7"/>
    <p:sldId id="1135" r:id="rId8"/>
    <p:sldId id="1307" r:id="rId9"/>
    <p:sldId id="1089" r:id="rId10"/>
    <p:sldId id="1289" r:id="rId11"/>
    <p:sldId id="1309" r:id="rId12"/>
    <p:sldId id="1277" r:id="rId13"/>
    <p:sldId id="1278" r:id="rId14"/>
    <p:sldId id="1256" r:id="rId15"/>
    <p:sldId id="1243" r:id="rId16"/>
    <p:sldId id="1257" r:id="rId17"/>
    <p:sldId id="1312" r:id="rId18"/>
    <p:sldId id="1244" r:id="rId19"/>
    <p:sldId id="1245" r:id="rId20"/>
    <p:sldId id="1249" r:id="rId21"/>
    <p:sldId id="1250" r:id="rId22"/>
    <p:sldId id="1251" r:id="rId23"/>
    <p:sldId id="1252" r:id="rId24"/>
    <p:sldId id="1253" r:id="rId25"/>
    <p:sldId id="1255" r:id="rId26"/>
    <p:sldId id="1258" r:id="rId27"/>
    <p:sldId id="1261" r:id="rId28"/>
    <p:sldId id="1263" r:id="rId29"/>
    <p:sldId id="1264" r:id="rId30"/>
    <p:sldId id="1265" r:id="rId31"/>
    <p:sldId id="1266" r:id="rId32"/>
    <p:sldId id="1267" r:id="rId33"/>
    <p:sldId id="1268" r:id="rId34"/>
    <p:sldId id="1269" r:id="rId35"/>
    <p:sldId id="1270" r:id="rId36"/>
    <p:sldId id="1273" r:id="rId37"/>
    <p:sldId id="1271" r:id="rId38"/>
    <p:sldId id="1272" r:id="rId39"/>
    <p:sldId id="1276" r:id="rId40"/>
    <p:sldId id="1275" r:id="rId41"/>
    <p:sldId id="1279" r:id="rId42"/>
    <p:sldId id="1280" r:id="rId43"/>
    <p:sldId id="1204" r:id="rId44"/>
    <p:sldId id="1205" r:id="rId45"/>
    <p:sldId id="1206" r:id="rId46"/>
    <p:sldId id="1207" r:id="rId47"/>
    <p:sldId id="1208" r:id="rId48"/>
    <p:sldId id="1209" r:id="rId49"/>
    <p:sldId id="1210" r:id="rId50"/>
    <p:sldId id="1211" r:id="rId51"/>
    <p:sldId id="1212" r:id="rId52"/>
    <p:sldId id="1213" r:id="rId53"/>
    <p:sldId id="1214" r:id="rId54"/>
    <p:sldId id="1215" r:id="rId55"/>
    <p:sldId id="1216" r:id="rId56"/>
    <p:sldId id="1217" r:id="rId57"/>
    <p:sldId id="1218" r:id="rId58"/>
    <p:sldId id="1219" r:id="rId59"/>
    <p:sldId id="1220" r:id="rId60"/>
    <p:sldId id="1221" r:id="rId61"/>
    <p:sldId id="1222" r:id="rId62"/>
    <p:sldId id="1223" r:id="rId63"/>
    <p:sldId id="1237" r:id="rId64"/>
    <p:sldId id="1238" r:id="rId65"/>
    <p:sldId id="1281" r:id="rId66"/>
    <p:sldId id="1282" r:id="rId67"/>
    <p:sldId id="1286" r:id="rId68"/>
    <p:sldId id="1287" r:id="rId69"/>
    <p:sldId id="1284" r:id="rId70"/>
    <p:sldId id="1285" r:id="rId71"/>
    <p:sldId id="1299" r:id="rId72"/>
    <p:sldId id="1303" r:id="rId73"/>
    <p:sldId id="1320" r:id="rId74"/>
    <p:sldId id="1301" r:id="rId75"/>
    <p:sldId id="1302" r:id="rId76"/>
    <p:sldId id="1304" r:id="rId77"/>
    <p:sldId id="1305" r:id="rId78"/>
    <p:sldId id="1229" r:id="rId79"/>
    <p:sldId id="1298" r:id="rId80"/>
    <p:sldId id="1316" r:id="rId81"/>
    <p:sldId id="1317" r:id="rId82"/>
    <p:sldId id="1318" r:id="rId83"/>
    <p:sldId id="1319" r:id="rId84"/>
    <p:sldId id="1315" r:id="rId85"/>
  </p:sldIdLst>
  <p:sldSz cx="9144000" cy="6858000" type="screen4x3"/>
  <p:notesSz cx="9283700" cy="7034213"/>
  <p:embeddedFontLst>
    <p:embeddedFont>
      <p:font typeface="ＭＳ Ｐゴシック" charset="-128"/>
      <p:regular r:id="rId88"/>
    </p:embeddedFont>
    <p:embeddedFont>
      <p:font typeface="Andale Mono" pitchFamily="49" charset="0"/>
      <p:regular r:id="rId89"/>
    </p:embeddedFont>
    <p:embeddedFont>
      <p:font typeface="굴림" charset="-127"/>
      <p:regular r:id="rId90"/>
    </p:embeddedFont>
  </p:embeddedFontLst>
  <p:defaultTextStyle>
    <a:defPPr>
      <a:defRPr lang="en-US"/>
    </a:defPPr>
    <a:lvl1pPr algn="l" rtl="0" fontAlgn="base">
      <a:spcBef>
        <a:spcPct val="0"/>
      </a:spcBef>
      <a:spcAft>
        <a:spcPct val="0"/>
      </a:spcAft>
      <a:defRPr b="1" kern="1200">
        <a:solidFill>
          <a:schemeClr val="tx1"/>
        </a:solidFill>
        <a:latin typeface="Neutra Text" pitchFamily="50" charset="0"/>
        <a:ea typeface="ＭＳ Ｐゴシック" pitchFamily="-65" charset="-128"/>
        <a:cs typeface="+mn-cs"/>
      </a:defRPr>
    </a:lvl1pPr>
    <a:lvl2pPr marL="457200" algn="l" rtl="0" fontAlgn="base">
      <a:spcBef>
        <a:spcPct val="0"/>
      </a:spcBef>
      <a:spcAft>
        <a:spcPct val="0"/>
      </a:spcAft>
      <a:defRPr b="1" kern="1200">
        <a:solidFill>
          <a:schemeClr val="tx1"/>
        </a:solidFill>
        <a:latin typeface="Neutra Text" pitchFamily="50" charset="0"/>
        <a:ea typeface="ＭＳ Ｐゴシック" pitchFamily="-65" charset="-128"/>
        <a:cs typeface="+mn-cs"/>
      </a:defRPr>
    </a:lvl2pPr>
    <a:lvl3pPr marL="914400" algn="l" rtl="0" fontAlgn="base">
      <a:spcBef>
        <a:spcPct val="0"/>
      </a:spcBef>
      <a:spcAft>
        <a:spcPct val="0"/>
      </a:spcAft>
      <a:defRPr b="1" kern="1200">
        <a:solidFill>
          <a:schemeClr val="tx1"/>
        </a:solidFill>
        <a:latin typeface="Neutra Text" pitchFamily="50" charset="0"/>
        <a:ea typeface="ＭＳ Ｐゴシック" pitchFamily="-65" charset="-128"/>
        <a:cs typeface="+mn-cs"/>
      </a:defRPr>
    </a:lvl3pPr>
    <a:lvl4pPr marL="1371600" algn="l" rtl="0" fontAlgn="base">
      <a:spcBef>
        <a:spcPct val="0"/>
      </a:spcBef>
      <a:spcAft>
        <a:spcPct val="0"/>
      </a:spcAft>
      <a:defRPr b="1" kern="1200">
        <a:solidFill>
          <a:schemeClr val="tx1"/>
        </a:solidFill>
        <a:latin typeface="Neutra Text" pitchFamily="50" charset="0"/>
        <a:ea typeface="ＭＳ Ｐゴシック" pitchFamily="-65" charset="-128"/>
        <a:cs typeface="+mn-cs"/>
      </a:defRPr>
    </a:lvl4pPr>
    <a:lvl5pPr marL="1828800" algn="l" rtl="0" fontAlgn="base">
      <a:spcBef>
        <a:spcPct val="0"/>
      </a:spcBef>
      <a:spcAft>
        <a:spcPct val="0"/>
      </a:spcAft>
      <a:defRPr b="1" kern="1200">
        <a:solidFill>
          <a:schemeClr val="tx1"/>
        </a:solidFill>
        <a:latin typeface="Neutra Text" pitchFamily="50" charset="0"/>
        <a:ea typeface="ＭＳ Ｐゴシック" pitchFamily="-65" charset="-128"/>
        <a:cs typeface="+mn-cs"/>
      </a:defRPr>
    </a:lvl5pPr>
    <a:lvl6pPr marL="2286000" algn="l" defTabSz="914400" rtl="0" eaLnBrk="1" latinLnBrk="0" hangingPunct="1">
      <a:defRPr b="1" kern="1200">
        <a:solidFill>
          <a:schemeClr val="tx1"/>
        </a:solidFill>
        <a:latin typeface="Neutra Text" pitchFamily="50" charset="0"/>
        <a:ea typeface="ＭＳ Ｐゴシック" pitchFamily="-65" charset="-128"/>
        <a:cs typeface="+mn-cs"/>
      </a:defRPr>
    </a:lvl6pPr>
    <a:lvl7pPr marL="2743200" algn="l" defTabSz="914400" rtl="0" eaLnBrk="1" latinLnBrk="0" hangingPunct="1">
      <a:defRPr b="1" kern="1200">
        <a:solidFill>
          <a:schemeClr val="tx1"/>
        </a:solidFill>
        <a:latin typeface="Neutra Text" pitchFamily="50" charset="0"/>
        <a:ea typeface="ＭＳ Ｐゴシック" pitchFamily="-65" charset="-128"/>
        <a:cs typeface="+mn-cs"/>
      </a:defRPr>
    </a:lvl7pPr>
    <a:lvl8pPr marL="3200400" algn="l" defTabSz="914400" rtl="0" eaLnBrk="1" latinLnBrk="0" hangingPunct="1">
      <a:defRPr b="1" kern="1200">
        <a:solidFill>
          <a:schemeClr val="tx1"/>
        </a:solidFill>
        <a:latin typeface="Neutra Text" pitchFamily="50" charset="0"/>
        <a:ea typeface="ＭＳ Ｐゴシック" pitchFamily="-65" charset="-128"/>
        <a:cs typeface="+mn-cs"/>
      </a:defRPr>
    </a:lvl8pPr>
    <a:lvl9pPr marL="3657600" algn="l" defTabSz="914400" rtl="0" eaLnBrk="1" latinLnBrk="0" hangingPunct="1">
      <a:defRPr b="1" kern="1200">
        <a:solidFill>
          <a:schemeClr val="tx1"/>
        </a:solidFill>
        <a:latin typeface="Neutra Text" pitchFamily="50" charset="0"/>
        <a:ea typeface="ＭＳ Ｐゴシック" pitchFamily="-65"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00"/>
    <a:srgbClr val="585858"/>
    <a:srgbClr val="FFFFFF"/>
    <a:srgbClr val="585808"/>
    <a:srgbClr val="FF5353"/>
    <a:srgbClr val="6EA7CC"/>
    <a:srgbClr val="295875"/>
    <a:srgbClr val="FF0000"/>
    <a:srgbClr val="25405D"/>
    <a:srgbClr val="FF7C8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989" autoAdjust="0"/>
    <p:restoredTop sz="88536" autoAdjust="0"/>
  </p:normalViewPr>
  <p:slideViewPr>
    <p:cSldViewPr snapToGrid="0">
      <p:cViewPr>
        <p:scale>
          <a:sx n="50" d="100"/>
          <a:sy n="50" d="100"/>
        </p:scale>
        <p:origin x="-486" y="-3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0" d="100"/>
        <a:sy n="30" d="100"/>
      </p:scale>
      <p:origin x="0" y="0"/>
    </p:cViewPr>
  </p:sorterViewPr>
  <p:notesViewPr>
    <p:cSldViewPr snapToGrid="0">
      <p:cViewPr varScale="1">
        <p:scale>
          <a:sx n="165" d="100"/>
          <a:sy n="165" d="100"/>
        </p:scale>
        <p:origin x="-2574" y="-108"/>
      </p:cViewPr>
      <p:guideLst>
        <p:guide orient="horz" pos="2216"/>
        <p:guide pos="292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font" Target="fonts/font2.fntdata"/><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handoutMaster" Target="handoutMasters/handoutMaster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font" Target="fonts/font3.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font" Target="fonts/font1.fntdata"/><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notesMaster" Target="notesMasters/notesMaster1.xml"/><Relationship Id="rId9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oleObject" Target="Deathspell:Users:nick:Documents:Projects:VisionCharts:revision:figs:graffle:histogram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Deathspell:Users:nick:Documents:Projects:VisionCharts:revision:uist-presentation:figures:resul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Deathspell:Users:nick:Documents:Projects:VisionCharts:revision:figs:graffle:histogram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Deathspell:Users:nick:Documents:Projects:VisionCharts:revision:figs:graffle:histogram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Deathspell:Users:nick:Documents:Projects:VisionCharts:revision:figs:graffle:histogram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Deathspell:Users:nick:Documents:Projects:VisionCharts:revision:figs:graffle:histogram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Deathspell:Users:nick:Documents:Projects:VisionCharts:revision:uist-presentation:figures:histogram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Deathspell:Users:nick:Documents:Projects:VisionCharts:revision:uist-presentation:figures:histogram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Deathspell:Users:nick:Documents:Projects:VisionCharts:revision:uist-presentation:figures:histogram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Deathspell:Users:nick:Documents:Projects:VisionCharts:revision:uist-presentation:figures:histogram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516645945572607"/>
          <c:y val="3.9311870826273326E-2"/>
          <c:w val="0.79953216374268954"/>
          <c:h val="0.77370039271406799"/>
        </c:manualLayout>
      </c:layout>
      <c:barChart>
        <c:barDir val="col"/>
        <c:grouping val="clustered"/>
        <c:ser>
          <c:idx val="1"/>
          <c:order val="0"/>
          <c:tx>
            <c:v>Rectangle widths</c:v>
          </c:tx>
          <c:spPr>
            <a:ln w="9525">
              <a:solidFill>
                <a:srgbClr val="FF0000"/>
              </a:solidFill>
            </a:ln>
          </c:spPr>
          <c:val>
            <c:numRef>
              <c:f>Sheet1!$S$3:$S$351</c:f>
              <c:numCache>
                <c:formatCode>General</c:formatCode>
                <c:ptCount val="34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4</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numCache>
            </c:numRef>
          </c:val>
        </c:ser>
        <c:axId val="58993664"/>
        <c:axId val="58995456"/>
      </c:barChart>
      <c:catAx>
        <c:axId val="58993664"/>
        <c:scaling>
          <c:orientation val="minMax"/>
        </c:scaling>
        <c:axPos val="b"/>
        <c:numFmt formatCode="General" sourceLinked="1"/>
        <c:majorTickMark val="none"/>
        <c:tickLblPos val="none"/>
        <c:crossAx val="58995456"/>
        <c:crosses val="autoZero"/>
        <c:auto val="1"/>
        <c:lblAlgn val="ctr"/>
        <c:lblOffset val="100"/>
      </c:catAx>
      <c:valAx>
        <c:axId val="58995456"/>
        <c:scaling>
          <c:orientation val="minMax"/>
        </c:scaling>
        <c:axPos val="l"/>
        <c:numFmt formatCode="General" sourceLinked="1"/>
        <c:majorTickMark val="none"/>
        <c:tickLblPos val="none"/>
        <c:crossAx val="58993664"/>
        <c:crosses val="autoZero"/>
        <c:crossBetween val="between"/>
      </c:valAx>
    </c:plotArea>
    <c:plotVisOnly val="1"/>
    <c:dispBlanksAs val="gap"/>
  </c:chart>
  <c:spPr>
    <a:ln w="38100">
      <a:noFill/>
    </a:ln>
  </c:sp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barChart>
        <c:barDir val="col"/>
        <c:grouping val="clustered"/>
        <c:ser>
          <c:idx val="0"/>
          <c:order val="0"/>
          <c:tx>
            <c:v>Total charts</c:v>
          </c:tx>
          <c:dLbls>
            <c:showVal val="1"/>
          </c:dLbls>
          <c:cat>
            <c:strRef>
              <c:f>Sheet1!$A$1:$B$1</c:f>
              <c:strCache>
                <c:ptCount val="2"/>
                <c:pt idx="0">
                  <c:v>Bar</c:v>
                </c:pt>
                <c:pt idx="1">
                  <c:v>Pie</c:v>
                </c:pt>
              </c:strCache>
            </c:strRef>
          </c:cat>
          <c:val>
            <c:numRef>
              <c:f>Sheet1!$A$8:$A$9</c:f>
              <c:numCache>
                <c:formatCode>General</c:formatCode>
                <c:ptCount val="2"/>
                <c:pt idx="0">
                  <c:v>52</c:v>
                </c:pt>
                <c:pt idx="1">
                  <c:v>53</c:v>
                </c:pt>
              </c:numCache>
            </c:numRef>
          </c:val>
        </c:ser>
        <c:ser>
          <c:idx val="1"/>
          <c:order val="1"/>
          <c:tx>
            <c:v>Mark extractions</c:v>
          </c:tx>
          <c:dLbls>
            <c:showVal val="1"/>
          </c:dLbls>
          <c:cat>
            <c:strRef>
              <c:f>Sheet1!$A$1:$B$1</c:f>
              <c:strCache>
                <c:ptCount val="2"/>
                <c:pt idx="0">
                  <c:v>Bar</c:v>
                </c:pt>
                <c:pt idx="1">
                  <c:v>Pie</c:v>
                </c:pt>
              </c:strCache>
            </c:strRef>
          </c:cat>
          <c:val>
            <c:numRef>
              <c:f>Sheet1!$B$8:$B$9</c:f>
              <c:numCache>
                <c:formatCode>General</c:formatCode>
                <c:ptCount val="2"/>
                <c:pt idx="0">
                  <c:v>41</c:v>
                </c:pt>
                <c:pt idx="1">
                  <c:v>33</c:v>
                </c:pt>
              </c:numCache>
            </c:numRef>
          </c:val>
        </c:ser>
        <c:ser>
          <c:idx val="2"/>
          <c:order val="2"/>
          <c:tx>
            <c:v>Data extractions</c:v>
          </c:tx>
          <c:dLbls>
            <c:showVal val="1"/>
          </c:dLbls>
          <c:cat>
            <c:strRef>
              <c:f>Sheet1!$A$1:$B$1</c:f>
              <c:strCache>
                <c:ptCount val="2"/>
                <c:pt idx="0">
                  <c:v>Bar</c:v>
                </c:pt>
                <c:pt idx="1">
                  <c:v>Pie</c:v>
                </c:pt>
              </c:strCache>
            </c:strRef>
          </c:cat>
          <c:val>
            <c:numRef>
              <c:f>Sheet1!$C$8:$C$9</c:f>
              <c:numCache>
                <c:formatCode>General</c:formatCode>
                <c:ptCount val="2"/>
                <c:pt idx="0">
                  <c:v>29</c:v>
                </c:pt>
                <c:pt idx="1">
                  <c:v>21</c:v>
                </c:pt>
              </c:numCache>
            </c:numRef>
          </c:val>
        </c:ser>
        <c:axId val="59415168"/>
        <c:axId val="59429248"/>
      </c:barChart>
      <c:catAx>
        <c:axId val="59415168"/>
        <c:scaling>
          <c:orientation val="minMax"/>
        </c:scaling>
        <c:axPos val="b"/>
        <c:tickLblPos val="nextTo"/>
        <c:crossAx val="59429248"/>
        <c:crosses val="autoZero"/>
        <c:auto val="1"/>
        <c:lblAlgn val="ctr"/>
        <c:lblOffset val="100"/>
      </c:catAx>
      <c:valAx>
        <c:axId val="59429248"/>
        <c:scaling>
          <c:orientation val="minMax"/>
        </c:scaling>
        <c:axPos val="l"/>
        <c:majorGridlines>
          <c:spPr>
            <a:ln>
              <a:solidFill>
                <a:schemeClr val="tx1">
                  <a:lumMod val="50000"/>
                </a:schemeClr>
              </a:solidFill>
            </a:ln>
          </c:spPr>
        </c:majorGridlines>
        <c:title>
          <c:tx>
            <c:rich>
              <a:bodyPr rot="-5400000" vert="horz"/>
              <a:lstStyle/>
              <a:p>
                <a:pPr>
                  <a:defRPr/>
                </a:pPr>
                <a:r>
                  <a:rPr lang="en-US" b="0" dirty="0"/>
                  <a:t>Number of</a:t>
                </a:r>
                <a:r>
                  <a:rPr lang="en-US" b="0" baseline="0" dirty="0"/>
                  <a:t> Charts</a:t>
                </a:r>
                <a:endParaRPr lang="en-US" b="0" dirty="0"/>
              </a:p>
            </c:rich>
          </c:tx>
          <c:layout/>
        </c:title>
        <c:numFmt formatCode="General" sourceLinked="1"/>
        <c:tickLblPos val="nextTo"/>
        <c:crossAx val="59415168"/>
        <c:crosses val="autoZero"/>
        <c:crossBetween val="between"/>
      </c:valAx>
    </c:plotArea>
    <c:legend>
      <c:legendPos val="b"/>
      <c:layout/>
    </c:legend>
    <c:plotVisOnly val="1"/>
    <c:dispBlanksAs val="gap"/>
  </c:chart>
  <c:spPr>
    <a:ln>
      <a:noFill/>
    </a:ln>
  </c:spPr>
  <c:txPr>
    <a:bodyPr/>
    <a:lstStyle/>
    <a:p>
      <a:pPr>
        <a:defRPr sz="20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516645945572607"/>
          <c:y val="3.9311870826273319E-2"/>
          <c:w val="0.79953216374268954"/>
          <c:h val="0.77370039271406821"/>
        </c:manualLayout>
      </c:layout>
      <c:barChart>
        <c:barDir val="col"/>
        <c:grouping val="clustered"/>
        <c:ser>
          <c:idx val="1"/>
          <c:order val="0"/>
          <c:tx>
            <c:v>Rectangle widths</c:v>
          </c:tx>
          <c:spPr>
            <a:ln w="9525">
              <a:solidFill>
                <a:srgbClr val="FF0000"/>
              </a:solidFill>
            </a:ln>
          </c:spPr>
          <c:dPt>
            <c:idx val="66"/>
            <c:spPr>
              <a:ln w="50800">
                <a:solidFill>
                  <a:srgbClr val="FF7C80"/>
                </a:solidFill>
              </a:ln>
            </c:spPr>
          </c:dPt>
          <c:val>
            <c:numRef>
              <c:f>Sheet1!$S$3:$S$351</c:f>
              <c:numCache>
                <c:formatCode>General</c:formatCode>
                <c:ptCount val="34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4</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numCache>
            </c:numRef>
          </c:val>
        </c:ser>
        <c:axId val="58674560"/>
        <c:axId val="58684928"/>
      </c:barChart>
      <c:catAx>
        <c:axId val="58674560"/>
        <c:scaling>
          <c:orientation val="minMax"/>
        </c:scaling>
        <c:axPos val="b"/>
        <c:title>
          <c:tx>
            <c:rich>
              <a:bodyPr/>
              <a:lstStyle/>
              <a:p>
                <a:pPr>
                  <a:defRPr sz="1200"/>
                </a:pPr>
                <a:r>
                  <a:rPr lang="en-US" sz="1200" b="0" dirty="0"/>
                  <a:t>Width in Pixels</a:t>
                </a:r>
              </a:p>
            </c:rich>
          </c:tx>
          <c:layout>
            <c:manualLayout>
              <c:xMode val="edge"/>
              <c:yMode val="edge"/>
              <c:x val="0.3659550122024221"/>
              <c:y val="0.84921120303000119"/>
            </c:manualLayout>
          </c:layout>
        </c:title>
        <c:numFmt formatCode="General" sourceLinked="1"/>
        <c:majorTickMark val="none"/>
        <c:tickLblPos val="none"/>
        <c:crossAx val="58684928"/>
        <c:crosses val="autoZero"/>
        <c:auto val="1"/>
        <c:lblAlgn val="ctr"/>
        <c:lblOffset val="100"/>
      </c:catAx>
      <c:valAx>
        <c:axId val="58684928"/>
        <c:scaling>
          <c:orientation val="minMax"/>
        </c:scaling>
        <c:axPos val="l"/>
        <c:title>
          <c:tx>
            <c:rich>
              <a:bodyPr rot="-5400000" vert="horz"/>
              <a:lstStyle/>
              <a:p>
                <a:pPr>
                  <a:defRPr sz="1200"/>
                </a:pPr>
                <a:r>
                  <a:rPr lang="en-US" sz="1200" b="0" dirty="0"/>
                  <a:t>Number of components</a:t>
                </a:r>
              </a:p>
            </c:rich>
          </c:tx>
          <c:layout>
            <c:manualLayout>
              <c:xMode val="edge"/>
              <c:yMode val="edge"/>
              <c:x val="3.6480637288759921E-3"/>
              <c:y val="0.18447523173527411"/>
            </c:manualLayout>
          </c:layout>
        </c:title>
        <c:numFmt formatCode="General" sourceLinked="1"/>
        <c:majorTickMark val="none"/>
        <c:tickLblPos val="none"/>
        <c:crossAx val="58674560"/>
        <c:crosses val="autoZero"/>
        <c:crossBetween val="between"/>
      </c:valAx>
    </c:plotArea>
    <c:plotVisOnly val="1"/>
    <c:dispBlanksAs val="gap"/>
  </c:chart>
  <c:spPr>
    <a:ln>
      <a:no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516645945572607"/>
          <c:y val="3.9311870826273319E-2"/>
          <c:w val="0.79953216374268954"/>
          <c:h val="0.77370039271406821"/>
        </c:manualLayout>
      </c:layout>
      <c:barChart>
        <c:barDir val="col"/>
        <c:grouping val="clustered"/>
        <c:ser>
          <c:idx val="1"/>
          <c:order val="0"/>
          <c:tx>
            <c:v>Rectangle widths</c:v>
          </c:tx>
          <c:spPr>
            <a:ln w="50800">
              <a:solidFill>
                <a:schemeClr val="tx2">
                  <a:lumMod val="75000"/>
                </a:schemeClr>
              </a:solidFill>
            </a:ln>
          </c:spPr>
          <c:val>
            <c:numRef>
              <c:f>Sheet1!$T$3:$T$351</c:f>
              <c:numCache>
                <c:formatCode>General</c:formatCode>
                <c:ptCount val="349"/>
                <c:pt idx="0">
                  <c:v>0</c:v>
                </c:pt>
                <c:pt idx="1">
                  <c:v>0</c:v>
                </c:pt>
                <c:pt idx="2">
                  <c:v>0</c:v>
                </c:pt>
                <c:pt idx="3">
                  <c:v>0</c:v>
                </c:pt>
                <c:pt idx="4">
                  <c:v>0</c:v>
                </c:pt>
                <c:pt idx="5">
                  <c:v>0</c:v>
                </c:pt>
                <c:pt idx="6">
                  <c:v>0</c:v>
                </c:pt>
                <c:pt idx="7">
                  <c:v>0</c:v>
                </c:pt>
                <c:pt idx="8">
                  <c:v>0</c:v>
                </c:pt>
                <c:pt idx="9">
                  <c:v>0</c:v>
                </c:pt>
                <c:pt idx="10">
                  <c:v>0</c:v>
                </c:pt>
                <c:pt idx="11">
                  <c:v>0</c:v>
                </c:pt>
                <c:pt idx="12">
                  <c:v>1</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1</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1</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1</c:v>
                </c:pt>
                <c:pt idx="346">
                  <c:v>0</c:v>
                </c:pt>
                <c:pt idx="347">
                  <c:v>0</c:v>
                </c:pt>
                <c:pt idx="348">
                  <c:v>0</c:v>
                </c:pt>
              </c:numCache>
            </c:numRef>
          </c:val>
        </c:ser>
        <c:axId val="58709120"/>
        <c:axId val="58711040"/>
      </c:barChart>
      <c:catAx>
        <c:axId val="58709120"/>
        <c:scaling>
          <c:orientation val="minMax"/>
        </c:scaling>
        <c:axPos val="b"/>
        <c:title>
          <c:tx>
            <c:rich>
              <a:bodyPr/>
              <a:lstStyle/>
              <a:p>
                <a:pPr>
                  <a:defRPr sz="1200"/>
                </a:pPr>
                <a:r>
                  <a:rPr lang="en-US" sz="1200" b="0" dirty="0"/>
                  <a:t>Height in Pixels</a:t>
                </a:r>
              </a:p>
            </c:rich>
          </c:tx>
          <c:layout>
            <c:manualLayout>
              <c:xMode val="edge"/>
              <c:yMode val="edge"/>
              <c:x val="0.36887898881060932"/>
              <c:y val="0.84921120303000119"/>
            </c:manualLayout>
          </c:layout>
        </c:title>
        <c:numFmt formatCode="General" sourceLinked="1"/>
        <c:majorTickMark val="none"/>
        <c:tickLblPos val="none"/>
        <c:crossAx val="58711040"/>
        <c:crosses val="autoZero"/>
        <c:auto val="1"/>
        <c:lblAlgn val="ctr"/>
        <c:lblOffset val="100"/>
      </c:catAx>
      <c:valAx>
        <c:axId val="58711040"/>
        <c:scaling>
          <c:orientation val="minMax"/>
          <c:max val="4.5"/>
          <c:min val="0"/>
        </c:scaling>
        <c:axPos val="l"/>
        <c:title>
          <c:tx>
            <c:rich>
              <a:bodyPr rot="-5400000" vert="horz"/>
              <a:lstStyle/>
              <a:p>
                <a:pPr>
                  <a:defRPr sz="1200"/>
                </a:pPr>
                <a:r>
                  <a:rPr lang="en-US" sz="1200" b="0" dirty="0"/>
                  <a:t>Number of components</a:t>
                </a:r>
              </a:p>
            </c:rich>
          </c:tx>
          <c:layout>
            <c:manualLayout>
              <c:xMode val="edge"/>
              <c:yMode val="edge"/>
              <c:x val="3.6480637288759921E-3"/>
              <c:y val="0.18447523173527411"/>
            </c:manualLayout>
          </c:layout>
        </c:title>
        <c:numFmt formatCode="General" sourceLinked="1"/>
        <c:majorTickMark val="none"/>
        <c:tickLblPos val="none"/>
        <c:crossAx val="58709120"/>
        <c:crosses val="autoZero"/>
        <c:crossBetween val="between"/>
      </c:valAx>
    </c:plotArea>
    <c:plotVisOnly val="1"/>
    <c:dispBlanksAs val="gap"/>
  </c:chart>
  <c:spPr>
    <a:ln>
      <a:no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4516645945572607"/>
          <c:y val="3.9311870826273319E-2"/>
          <c:w val="0.79953216374268954"/>
          <c:h val="0.77370039271406821"/>
        </c:manualLayout>
      </c:layout>
      <c:barChart>
        <c:barDir val="col"/>
        <c:grouping val="clustered"/>
        <c:ser>
          <c:idx val="1"/>
          <c:order val="0"/>
          <c:tx>
            <c:v>Rectangle widths</c:v>
          </c:tx>
          <c:spPr>
            <a:ln w="9525">
              <a:solidFill>
                <a:srgbClr val="FF0000"/>
              </a:solidFill>
            </a:ln>
          </c:spPr>
          <c:dPt>
            <c:idx val="66"/>
            <c:spPr>
              <a:ln w="50800">
                <a:solidFill>
                  <a:srgbClr val="FF7C80"/>
                </a:solidFill>
              </a:ln>
            </c:spPr>
          </c:dPt>
          <c:val>
            <c:numRef>
              <c:f>Sheet1!$S$3:$S$351</c:f>
              <c:numCache>
                <c:formatCode>General</c:formatCode>
                <c:ptCount val="34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4</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numCache>
            </c:numRef>
          </c:val>
        </c:ser>
        <c:axId val="59178368"/>
        <c:axId val="59196928"/>
      </c:barChart>
      <c:catAx>
        <c:axId val="59178368"/>
        <c:scaling>
          <c:orientation val="minMax"/>
        </c:scaling>
        <c:axPos val="b"/>
        <c:title>
          <c:tx>
            <c:rich>
              <a:bodyPr/>
              <a:lstStyle/>
              <a:p>
                <a:pPr>
                  <a:defRPr sz="1200"/>
                </a:pPr>
                <a:r>
                  <a:rPr lang="en-US" sz="1200" b="0" dirty="0"/>
                  <a:t>Width in Pixels</a:t>
                </a:r>
              </a:p>
            </c:rich>
          </c:tx>
          <c:layout>
            <c:manualLayout>
              <c:xMode val="edge"/>
              <c:yMode val="edge"/>
              <c:x val="0.3659550122024221"/>
              <c:y val="0.84921120303000119"/>
            </c:manualLayout>
          </c:layout>
        </c:title>
        <c:numFmt formatCode="General" sourceLinked="1"/>
        <c:majorTickMark val="none"/>
        <c:tickLblPos val="none"/>
        <c:crossAx val="59196928"/>
        <c:crosses val="autoZero"/>
        <c:auto val="1"/>
        <c:lblAlgn val="ctr"/>
        <c:lblOffset val="100"/>
      </c:catAx>
      <c:valAx>
        <c:axId val="59196928"/>
        <c:scaling>
          <c:orientation val="minMax"/>
        </c:scaling>
        <c:axPos val="l"/>
        <c:title>
          <c:tx>
            <c:rich>
              <a:bodyPr rot="-5400000" vert="horz"/>
              <a:lstStyle/>
              <a:p>
                <a:pPr>
                  <a:defRPr sz="1200"/>
                </a:pPr>
                <a:r>
                  <a:rPr lang="en-US" sz="1200" b="0" dirty="0"/>
                  <a:t>Number of components</a:t>
                </a:r>
              </a:p>
            </c:rich>
          </c:tx>
          <c:layout>
            <c:manualLayout>
              <c:xMode val="edge"/>
              <c:yMode val="edge"/>
              <c:x val="3.6480637288759921E-3"/>
              <c:y val="0.18447523173527411"/>
            </c:manualLayout>
          </c:layout>
        </c:title>
        <c:numFmt formatCode="General" sourceLinked="1"/>
        <c:majorTickMark val="none"/>
        <c:tickLblPos val="none"/>
        <c:crossAx val="59178368"/>
        <c:crosses val="autoZero"/>
        <c:crossBetween val="between"/>
      </c:valAx>
    </c:plotArea>
    <c:plotVisOnly val="1"/>
    <c:dispBlanksAs val="gap"/>
  </c:chart>
  <c:spPr>
    <a:ln w="38100">
      <a:solidFill>
        <a:schemeClr val="bg2">
          <a:lumMod val="50000"/>
        </a:schemeClr>
      </a:solid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516645945572607"/>
          <c:y val="3.9311870826273319E-2"/>
          <c:w val="0.79953216374268954"/>
          <c:h val="0.77370039271406821"/>
        </c:manualLayout>
      </c:layout>
      <c:barChart>
        <c:barDir val="col"/>
        <c:grouping val="clustered"/>
        <c:ser>
          <c:idx val="1"/>
          <c:order val="0"/>
          <c:tx>
            <c:v>Rectangle widths</c:v>
          </c:tx>
          <c:spPr>
            <a:ln w="50800">
              <a:solidFill>
                <a:schemeClr val="tx2">
                  <a:lumMod val="75000"/>
                </a:schemeClr>
              </a:solidFill>
            </a:ln>
          </c:spPr>
          <c:val>
            <c:numRef>
              <c:f>Sheet1!$T$3:$T$351</c:f>
              <c:numCache>
                <c:formatCode>General</c:formatCode>
                <c:ptCount val="349"/>
                <c:pt idx="0">
                  <c:v>0</c:v>
                </c:pt>
                <c:pt idx="1">
                  <c:v>0</c:v>
                </c:pt>
                <c:pt idx="2">
                  <c:v>0</c:v>
                </c:pt>
                <c:pt idx="3">
                  <c:v>0</c:v>
                </c:pt>
                <c:pt idx="4">
                  <c:v>0</c:v>
                </c:pt>
                <c:pt idx="5">
                  <c:v>0</c:v>
                </c:pt>
                <c:pt idx="6">
                  <c:v>0</c:v>
                </c:pt>
                <c:pt idx="7">
                  <c:v>0</c:v>
                </c:pt>
                <c:pt idx="8">
                  <c:v>0</c:v>
                </c:pt>
                <c:pt idx="9">
                  <c:v>0</c:v>
                </c:pt>
                <c:pt idx="10">
                  <c:v>0</c:v>
                </c:pt>
                <c:pt idx="11">
                  <c:v>0</c:v>
                </c:pt>
                <c:pt idx="12">
                  <c:v>1</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1</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1</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1</c:v>
                </c:pt>
                <c:pt idx="346">
                  <c:v>0</c:v>
                </c:pt>
                <c:pt idx="347">
                  <c:v>0</c:v>
                </c:pt>
                <c:pt idx="348">
                  <c:v>0</c:v>
                </c:pt>
              </c:numCache>
            </c:numRef>
          </c:val>
        </c:ser>
        <c:axId val="59225216"/>
        <c:axId val="59227136"/>
      </c:barChart>
      <c:catAx>
        <c:axId val="59225216"/>
        <c:scaling>
          <c:orientation val="minMax"/>
        </c:scaling>
        <c:axPos val="b"/>
        <c:title>
          <c:tx>
            <c:rich>
              <a:bodyPr/>
              <a:lstStyle/>
              <a:p>
                <a:pPr>
                  <a:defRPr sz="1200"/>
                </a:pPr>
                <a:r>
                  <a:rPr lang="en-US" sz="1200" b="0" dirty="0"/>
                  <a:t>Height in Pixels</a:t>
                </a:r>
              </a:p>
            </c:rich>
          </c:tx>
          <c:layout>
            <c:manualLayout>
              <c:xMode val="edge"/>
              <c:yMode val="edge"/>
              <c:x val="0.36887898881060932"/>
              <c:y val="0.84921120303000119"/>
            </c:manualLayout>
          </c:layout>
        </c:title>
        <c:numFmt formatCode="General" sourceLinked="1"/>
        <c:majorTickMark val="none"/>
        <c:tickLblPos val="none"/>
        <c:crossAx val="59227136"/>
        <c:crosses val="autoZero"/>
        <c:auto val="1"/>
        <c:lblAlgn val="ctr"/>
        <c:lblOffset val="100"/>
      </c:catAx>
      <c:valAx>
        <c:axId val="59227136"/>
        <c:scaling>
          <c:orientation val="minMax"/>
          <c:max val="4.5"/>
          <c:min val="0"/>
        </c:scaling>
        <c:axPos val="l"/>
        <c:title>
          <c:tx>
            <c:rich>
              <a:bodyPr rot="-5400000" vert="horz"/>
              <a:lstStyle/>
              <a:p>
                <a:pPr>
                  <a:defRPr sz="1200"/>
                </a:pPr>
                <a:r>
                  <a:rPr lang="en-US" sz="1200" b="0" dirty="0"/>
                  <a:t>Number of components</a:t>
                </a:r>
              </a:p>
            </c:rich>
          </c:tx>
          <c:layout>
            <c:manualLayout>
              <c:xMode val="edge"/>
              <c:yMode val="edge"/>
              <c:x val="3.6480637288759921E-3"/>
              <c:y val="0.18447523173527411"/>
            </c:manualLayout>
          </c:layout>
        </c:title>
        <c:numFmt formatCode="General" sourceLinked="1"/>
        <c:majorTickMark val="none"/>
        <c:tickLblPos val="none"/>
        <c:crossAx val="59225216"/>
        <c:crosses val="autoZero"/>
        <c:crossBetween val="between"/>
      </c:valAx>
    </c:plotArea>
    <c:plotVisOnly val="1"/>
    <c:dispBlanksAs val="gap"/>
  </c:chart>
  <c:spPr>
    <a:ln>
      <a:noFill/>
    </a:ln>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3"/>
  <c:chart>
    <c:autoTitleDeleted val="1"/>
    <c:plotArea>
      <c:layout>
        <c:manualLayout>
          <c:layoutTarget val="inner"/>
          <c:xMode val="edge"/>
          <c:yMode val="edge"/>
          <c:x val="0.105189195100612"/>
          <c:y val="0.18820538057742822"/>
          <c:w val="0.8448108048993882"/>
          <c:h val="0.73683471857684424"/>
        </c:manualLayout>
      </c:layout>
      <c:barChart>
        <c:barDir val="bar"/>
        <c:grouping val="clustered"/>
        <c:ser>
          <c:idx val="0"/>
          <c:order val="0"/>
          <c:tx>
            <c:v>Bar y-values</c:v>
          </c:tx>
          <c:spPr>
            <a:ln w="50800">
              <a:solidFill>
                <a:srgbClr val="FFFF00"/>
              </a:solidFill>
            </a:ln>
          </c:spPr>
          <c:dPt>
            <c:idx val="134"/>
            <c:spPr>
              <a:ln w="50800" cmpd="sng">
                <a:solidFill>
                  <a:srgbClr val="FFFF00"/>
                </a:solidFill>
              </a:ln>
            </c:spPr>
          </c:dPt>
          <c:val>
            <c:numRef>
              <c:f>Sheet1!$AB$3:$AB$454</c:f>
              <c:numCache>
                <c:formatCode>General</c:formatCode>
                <c:ptCount val="45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1</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1</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1</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1</c:v>
                </c:pt>
                <c:pt idx="385">
                  <c:v>0</c:v>
                </c:pt>
                <c:pt idx="386">
                  <c:v>0</c:v>
                </c:pt>
                <c:pt idx="387">
                  <c:v>0</c:v>
                </c:pt>
                <c:pt idx="388">
                  <c:v>0</c:v>
                </c:pt>
                <c:pt idx="389">
                  <c:v>0</c:v>
                </c:pt>
                <c:pt idx="390">
                  <c:v>0</c:v>
                </c:pt>
                <c:pt idx="391">
                  <c:v>0</c:v>
                </c:pt>
                <c:pt idx="392">
                  <c:v>0</c:v>
                </c:pt>
                <c:pt idx="393">
                  <c:v>0</c:v>
                </c:pt>
                <c:pt idx="394">
                  <c:v>0</c:v>
                </c:pt>
                <c:pt idx="395">
                  <c:v>0</c:v>
                </c:pt>
                <c:pt idx="396">
                  <c:v>0</c:v>
                </c:pt>
                <c:pt idx="397">
                  <c:v>4</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numCache>
            </c:numRef>
          </c:val>
        </c:ser>
        <c:axId val="59321728"/>
        <c:axId val="59340288"/>
      </c:barChart>
      <c:catAx>
        <c:axId val="59321728"/>
        <c:scaling>
          <c:orientation val="maxMin"/>
        </c:scaling>
        <c:axPos val="l"/>
        <c:title>
          <c:tx>
            <c:rich>
              <a:bodyPr rot="-5400000" vert="horz"/>
              <a:lstStyle/>
              <a:p>
                <a:pPr>
                  <a:defRPr/>
                </a:pPr>
                <a:r>
                  <a:rPr lang="en-US" sz="1800" b="0" dirty="0"/>
                  <a:t>y-value</a:t>
                </a:r>
              </a:p>
            </c:rich>
          </c:tx>
          <c:layout/>
        </c:title>
        <c:majorTickMark val="none"/>
        <c:tickLblPos val="none"/>
        <c:spPr>
          <a:ln>
            <a:solidFill>
              <a:schemeClr val="tx1"/>
            </a:solidFill>
          </a:ln>
        </c:spPr>
        <c:crossAx val="59340288"/>
        <c:crosses val="autoZero"/>
        <c:auto val="1"/>
        <c:lblAlgn val="ctr"/>
        <c:lblOffset val="100"/>
      </c:catAx>
      <c:valAx>
        <c:axId val="59340288"/>
        <c:scaling>
          <c:orientation val="minMax"/>
        </c:scaling>
        <c:axPos val="t"/>
        <c:title>
          <c:tx>
            <c:rich>
              <a:bodyPr/>
              <a:lstStyle/>
              <a:p>
                <a:pPr>
                  <a:defRPr sz="1800"/>
                </a:pPr>
                <a:r>
                  <a:rPr lang="en-US" sz="1800" b="0" dirty="0"/>
                  <a:t>Number of components</a:t>
                </a:r>
              </a:p>
            </c:rich>
          </c:tx>
          <c:layout>
            <c:manualLayout>
              <c:xMode val="edge"/>
              <c:yMode val="edge"/>
              <c:x val="0.27222222222222198"/>
              <c:y val="3.5427602799650001E-2"/>
            </c:manualLayout>
          </c:layout>
        </c:title>
        <c:numFmt formatCode="General" sourceLinked="1"/>
        <c:majorTickMark val="none"/>
        <c:tickLblPos val="none"/>
        <c:crossAx val="59321728"/>
        <c:crosses val="autoZero"/>
        <c:crossBetween val="between"/>
      </c:valAx>
      <c:spPr>
        <a:ln w="50800"/>
      </c:spPr>
    </c:plotArea>
    <c:plotVisOnly val="1"/>
    <c:dispBlanksAs val="gap"/>
  </c:chart>
  <c:spPr>
    <a:ln>
      <a:noFill/>
    </a:ln>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3"/>
  <c:chart>
    <c:autoTitleDeleted val="1"/>
    <c:plotArea>
      <c:layout>
        <c:manualLayout>
          <c:layoutTarget val="inner"/>
          <c:xMode val="edge"/>
          <c:yMode val="edge"/>
          <c:x val="0.105189195100612"/>
          <c:y val="0.18820538057742822"/>
          <c:w val="0.8448108048993882"/>
          <c:h val="0.73683471857684424"/>
        </c:manualLayout>
      </c:layout>
      <c:barChart>
        <c:barDir val="bar"/>
        <c:grouping val="clustered"/>
        <c:ser>
          <c:idx val="0"/>
          <c:order val="0"/>
          <c:tx>
            <c:v>Bar y-values</c:v>
          </c:tx>
          <c:spPr>
            <a:ln w="50800">
              <a:solidFill>
                <a:srgbClr val="FFFF00"/>
              </a:solidFill>
            </a:ln>
          </c:spPr>
          <c:dPt>
            <c:idx val="51"/>
            <c:spPr>
              <a:ln w="50800">
                <a:solidFill>
                  <a:srgbClr val="FF7C80"/>
                </a:solidFill>
              </a:ln>
            </c:spPr>
          </c:dPt>
          <c:dPt>
            <c:idx val="134"/>
            <c:spPr>
              <a:ln w="50800" cmpd="sng">
                <a:solidFill>
                  <a:srgbClr val="FFFF00"/>
                </a:solidFill>
              </a:ln>
            </c:spPr>
          </c:dPt>
          <c:dPt>
            <c:idx val="167"/>
            <c:spPr>
              <a:ln w="50800">
                <a:solidFill>
                  <a:srgbClr val="FF7C80"/>
                </a:solidFill>
              </a:ln>
            </c:spPr>
          </c:dPt>
          <c:dPt>
            <c:idx val="283"/>
            <c:spPr>
              <a:ln w="50800">
                <a:solidFill>
                  <a:srgbClr val="FF7C80"/>
                </a:solidFill>
              </a:ln>
            </c:spPr>
          </c:dPt>
          <c:dPt>
            <c:idx val="384"/>
            <c:spPr>
              <a:ln w="50800">
                <a:solidFill>
                  <a:srgbClr val="FF7C80"/>
                </a:solidFill>
              </a:ln>
            </c:spPr>
          </c:dPt>
          <c:val>
            <c:numRef>
              <c:f>Sheet1!$AB$3:$AB$454</c:f>
              <c:numCache>
                <c:formatCode>General</c:formatCode>
                <c:ptCount val="45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1</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1</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1</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1</c:v>
                </c:pt>
                <c:pt idx="385">
                  <c:v>0</c:v>
                </c:pt>
                <c:pt idx="386">
                  <c:v>0</c:v>
                </c:pt>
                <c:pt idx="387">
                  <c:v>0</c:v>
                </c:pt>
                <c:pt idx="388">
                  <c:v>0</c:v>
                </c:pt>
                <c:pt idx="389">
                  <c:v>0</c:v>
                </c:pt>
                <c:pt idx="390">
                  <c:v>0</c:v>
                </c:pt>
                <c:pt idx="391">
                  <c:v>0</c:v>
                </c:pt>
                <c:pt idx="392">
                  <c:v>0</c:v>
                </c:pt>
                <c:pt idx="393">
                  <c:v>0</c:v>
                </c:pt>
                <c:pt idx="394">
                  <c:v>0</c:v>
                </c:pt>
                <c:pt idx="395">
                  <c:v>0</c:v>
                </c:pt>
                <c:pt idx="396">
                  <c:v>0</c:v>
                </c:pt>
                <c:pt idx="397">
                  <c:v>4</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numCache>
            </c:numRef>
          </c:val>
        </c:ser>
        <c:axId val="59100544"/>
        <c:axId val="59110912"/>
      </c:barChart>
      <c:catAx>
        <c:axId val="59100544"/>
        <c:scaling>
          <c:orientation val="maxMin"/>
        </c:scaling>
        <c:axPos val="l"/>
        <c:title>
          <c:tx>
            <c:rich>
              <a:bodyPr rot="-5400000" vert="horz"/>
              <a:lstStyle/>
              <a:p>
                <a:pPr>
                  <a:defRPr/>
                </a:pPr>
                <a:r>
                  <a:rPr lang="en-US" sz="1800" b="0" dirty="0"/>
                  <a:t>y-value</a:t>
                </a:r>
              </a:p>
            </c:rich>
          </c:tx>
          <c:layout/>
        </c:title>
        <c:majorTickMark val="none"/>
        <c:tickLblPos val="none"/>
        <c:spPr>
          <a:ln>
            <a:solidFill>
              <a:schemeClr val="tx1"/>
            </a:solidFill>
          </a:ln>
        </c:spPr>
        <c:crossAx val="59110912"/>
        <c:crosses val="autoZero"/>
        <c:auto val="1"/>
        <c:lblAlgn val="ctr"/>
        <c:lblOffset val="100"/>
      </c:catAx>
      <c:valAx>
        <c:axId val="59110912"/>
        <c:scaling>
          <c:orientation val="minMax"/>
        </c:scaling>
        <c:axPos val="t"/>
        <c:title>
          <c:tx>
            <c:rich>
              <a:bodyPr/>
              <a:lstStyle/>
              <a:p>
                <a:pPr>
                  <a:defRPr sz="1800"/>
                </a:pPr>
                <a:r>
                  <a:rPr lang="en-US" sz="1800" b="0" dirty="0"/>
                  <a:t>Number of components</a:t>
                </a:r>
              </a:p>
            </c:rich>
          </c:tx>
          <c:layout>
            <c:manualLayout>
              <c:xMode val="edge"/>
              <c:yMode val="edge"/>
              <c:x val="0.27222222222222198"/>
              <c:y val="3.5427602799650001E-2"/>
            </c:manualLayout>
          </c:layout>
        </c:title>
        <c:numFmt formatCode="General" sourceLinked="1"/>
        <c:majorTickMark val="none"/>
        <c:tickLblPos val="none"/>
        <c:crossAx val="59100544"/>
        <c:crosses val="autoZero"/>
        <c:crossBetween val="between"/>
      </c:valAx>
      <c:spPr>
        <a:ln w="50800"/>
      </c:spPr>
    </c:plotArea>
    <c:plotVisOnly val="1"/>
    <c:dispBlanksAs val="gap"/>
  </c:chart>
  <c:spPr>
    <a:ln>
      <a:noFill/>
    </a:ln>
  </c:sp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style val="3"/>
  <c:chart>
    <c:autoTitleDeleted val="1"/>
    <c:plotArea>
      <c:layout>
        <c:manualLayout>
          <c:layoutTarget val="inner"/>
          <c:xMode val="edge"/>
          <c:yMode val="edge"/>
          <c:x val="0.105189195100612"/>
          <c:y val="0.18820538057742822"/>
          <c:w val="0.8448108048993882"/>
          <c:h val="0.73683471857684424"/>
        </c:manualLayout>
      </c:layout>
      <c:barChart>
        <c:barDir val="bar"/>
        <c:grouping val="clustered"/>
        <c:ser>
          <c:idx val="0"/>
          <c:order val="0"/>
          <c:tx>
            <c:v>Bar y-values</c:v>
          </c:tx>
          <c:spPr>
            <a:ln w="50800">
              <a:solidFill>
                <a:srgbClr val="FFFF00"/>
              </a:solidFill>
            </a:ln>
          </c:spPr>
          <c:dPt>
            <c:idx val="134"/>
            <c:spPr>
              <a:ln w="50800" cmpd="sng">
                <a:solidFill>
                  <a:srgbClr val="FFFF00"/>
                </a:solidFill>
              </a:ln>
            </c:spPr>
          </c:dPt>
          <c:dPt>
            <c:idx val="397"/>
            <c:spPr>
              <a:ln w="50800">
                <a:solidFill>
                  <a:srgbClr val="FF7C80"/>
                </a:solidFill>
              </a:ln>
            </c:spPr>
          </c:dPt>
          <c:val>
            <c:numRef>
              <c:f>Sheet1!$AB$3:$AB$454</c:f>
              <c:numCache>
                <c:formatCode>General</c:formatCode>
                <c:ptCount val="45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1</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1</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1</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1</c:v>
                </c:pt>
                <c:pt idx="385">
                  <c:v>0</c:v>
                </c:pt>
                <c:pt idx="386">
                  <c:v>0</c:v>
                </c:pt>
                <c:pt idx="387">
                  <c:v>0</c:v>
                </c:pt>
                <c:pt idx="388">
                  <c:v>0</c:v>
                </c:pt>
                <c:pt idx="389">
                  <c:v>0</c:v>
                </c:pt>
                <c:pt idx="390">
                  <c:v>0</c:v>
                </c:pt>
                <c:pt idx="391">
                  <c:v>0</c:v>
                </c:pt>
                <c:pt idx="392">
                  <c:v>0</c:v>
                </c:pt>
                <c:pt idx="393">
                  <c:v>0</c:v>
                </c:pt>
                <c:pt idx="394">
                  <c:v>0</c:v>
                </c:pt>
                <c:pt idx="395">
                  <c:v>0</c:v>
                </c:pt>
                <c:pt idx="396">
                  <c:v>0</c:v>
                </c:pt>
                <c:pt idx="397">
                  <c:v>4</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numCache>
            </c:numRef>
          </c:val>
        </c:ser>
        <c:axId val="59578624"/>
        <c:axId val="59621760"/>
      </c:barChart>
      <c:catAx>
        <c:axId val="59578624"/>
        <c:scaling>
          <c:orientation val="maxMin"/>
        </c:scaling>
        <c:axPos val="l"/>
        <c:title>
          <c:tx>
            <c:rich>
              <a:bodyPr rot="-5400000" vert="horz"/>
              <a:lstStyle/>
              <a:p>
                <a:pPr>
                  <a:defRPr/>
                </a:pPr>
                <a:r>
                  <a:rPr lang="en-US" sz="1800" b="0" dirty="0"/>
                  <a:t>y-value</a:t>
                </a:r>
              </a:p>
            </c:rich>
          </c:tx>
          <c:layout/>
        </c:title>
        <c:majorTickMark val="none"/>
        <c:tickLblPos val="none"/>
        <c:crossAx val="59621760"/>
        <c:crosses val="autoZero"/>
        <c:auto val="1"/>
        <c:lblAlgn val="ctr"/>
        <c:lblOffset val="100"/>
      </c:catAx>
      <c:valAx>
        <c:axId val="59621760"/>
        <c:scaling>
          <c:orientation val="minMax"/>
        </c:scaling>
        <c:axPos val="t"/>
        <c:title>
          <c:tx>
            <c:rich>
              <a:bodyPr/>
              <a:lstStyle/>
              <a:p>
                <a:pPr>
                  <a:defRPr sz="1800"/>
                </a:pPr>
                <a:r>
                  <a:rPr lang="en-US" sz="1800" b="0" dirty="0"/>
                  <a:t>Number of components</a:t>
                </a:r>
              </a:p>
            </c:rich>
          </c:tx>
          <c:layout>
            <c:manualLayout>
              <c:xMode val="edge"/>
              <c:yMode val="edge"/>
              <c:x val="0.27222222222222198"/>
              <c:y val="3.5427602799650001E-2"/>
            </c:manualLayout>
          </c:layout>
        </c:title>
        <c:numFmt formatCode="General" sourceLinked="1"/>
        <c:majorTickMark val="none"/>
        <c:tickLblPos val="none"/>
        <c:crossAx val="59578624"/>
        <c:crosses val="autoZero"/>
        <c:crossBetween val="between"/>
      </c:valAx>
    </c:plotArea>
    <c:plotVisOnly val="1"/>
    <c:dispBlanksAs val="gap"/>
  </c:chart>
  <c:spPr>
    <a:ln>
      <a:noFill/>
    </a:ln>
  </c:sp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style val="3"/>
  <c:chart>
    <c:autoTitleDeleted val="1"/>
    <c:plotArea>
      <c:layout>
        <c:manualLayout>
          <c:layoutTarget val="inner"/>
          <c:xMode val="edge"/>
          <c:yMode val="edge"/>
          <c:x val="0.105189195100612"/>
          <c:y val="0.18820538057742822"/>
          <c:w val="0.8448108048993882"/>
          <c:h val="0.73683471857684424"/>
        </c:manualLayout>
      </c:layout>
      <c:barChart>
        <c:barDir val="bar"/>
        <c:grouping val="clustered"/>
        <c:ser>
          <c:idx val="0"/>
          <c:order val="0"/>
          <c:tx>
            <c:v>Bar y-values</c:v>
          </c:tx>
          <c:spPr>
            <a:ln w="50800">
              <a:solidFill>
                <a:srgbClr val="FFFF00"/>
              </a:solidFill>
            </a:ln>
          </c:spPr>
          <c:dPt>
            <c:idx val="134"/>
            <c:spPr>
              <a:ln w="50800" cmpd="sng">
                <a:solidFill>
                  <a:srgbClr val="FFFF00"/>
                </a:solidFill>
              </a:ln>
            </c:spPr>
          </c:dPt>
          <c:dPt>
            <c:idx val="397"/>
            <c:spPr>
              <a:ln w="50800">
                <a:solidFill>
                  <a:srgbClr val="FF7C80"/>
                </a:solidFill>
              </a:ln>
            </c:spPr>
          </c:dPt>
          <c:val>
            <c:numRef>
              <c:f>Sheet1!$AB$3:$AB$454</c:f>
              <c:numCache>
                <c:formatCode>General</c:formatCode>
                <c:ptCount val="45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1</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1</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1</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1</c:v>
                </c:pt>
                <c:pt idx="385">
                  <c:v>0</c:v>
                </c:pt>
                <c:pt idx="386">
                  <c:v>0</c:v>
                </c:pt>
                <c:pt idx="387">
                  <c:v>0</c:v>
                </c:pt>
                <c:pt idx="388">
                  <c:v>0</c:v>
                </c:pt>
                <c:pt idx="389">
                  <c:v>0</c:v>
                </c:pt>
                <c:pt idx="390">
                  <c:v>0</c:v>
                </c:pt>
                <c:pt idx="391">
                  <c:v>0</c:v>
                </c:pt>
                <c:pt idx="392">
                  <c:v>0</c:v>
                </c:pt>
                <c:pt idx="393">
                  <c:v>0</c:v>
                </c:pt>
                <c:pt idx="394">
                  <c:v>0</c:v>
                </c:pt>
                <c:pt idx="395">
                  <c:v>0</c:v>
                </c:pt>
                <c:pt idx="396">
                  <c:v>0</c:v>
                </c:pt>
                <c:pt idx="397">
                  <c:v>4</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numCache>
            </c:numRef>
          </c:val>
        </c:ser>
        <c:axId val="59729024"/>
        <c:axId val="59730944"/>
      </c:barChart>
      <c:catAx>
        <c:axId val="59729024"/>
        <c:scaling>
          <c:orientation val="maxMin"/>
        </c:scaling>
        <c:axPos val="l"/>
        <c:title>
          <c:tx>
            <c:rich>
              <a:bodyPr rot="-5400000" vert="horz"/>
              <a:lstStyle/>
              <a:p>
                <a:pPr>
                  <a:defRPr/>
                </a:pPr>
                <a:r>
                  <a:rPr lang="en-US" sz="1800" b="0" dirty="0"/>
                  <a:t>y-value</a:t>
                </a:r>
              </a:p>
            </c:rich>
          </c:tx>
          <c:layout/>
        </c:title>
        <c:majorTickMark val="none"/>
        <c:tickLblPos val="none"/>
        <c:crossAx val="59730944"/>
        <c:crosses val="autoZero"/>
        <c:auto val="1"/>
        <c:lblAlgn val="ctr"/>
        <c:lblOffset val="100"/>
      </c:catAx>
      <c:valAx>
        <c:axId val="59730944"/>
        <c:scaling>
          <c:orientation val="minMax"/>
        </c:scaling>
        <c:axPos val="t"/>
        <c:title>
          <c:tx>
            <c:rich>
              <a:bodyPr/>
              <a:lstStyle/>
              <a:p>
                <a:pPr>
                  <a:defRPr sz="1800"/>
                </a:pPr>
                <a:r>
                  <a:rPr lang="en-US" sz="1800" b="0" dirty="0"/>
                  <a:t>Number of components</a:t>
                </a:r>
              </a:p>
            </c:rich>
          </c:tx>
          <c:layout>
            <c:manualLayout>
              <c:xMode val="edge"/>
              <c:yMode val="edge"/>
              <c:x val="0.27222222222222198"/>
              <c:y val="3.5427602799650001E-2"/>
            </c:manualLayout>
          </c:layout>
        </c:title>
        <c:numFmt formatCode="General" sourceLinked="1"/>
        <c:majorTickMark val="none"/>
        <c:tickLblPos val="none"/>
        <c:crossAx val="59729024"/>
        <c:crosses val="autoZero"/>
        <c:crossBetween val="between"/>
      </c:valAx>
    </c:plotArea>
    <c:plotVisOnly val="1"/>
    <c:dispBlanksAs val="gap"/>
  </c:chart>
  <c:spPr>
    <a:ln>
      <a:noFill/>
    </a:ln>
  </c:sp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4023571" cy="350436"/>
          </a:xfrm>
          <a:prstGeom prst="rect">
            <a:avLst/>
          </a:prstGeom>
          <a:noFill/>
          <a:ln w="9525">
            <a:noFill/>
            <a:miter lim="800000"/>
            <a:headEnd/>
            <a:tailEnd/>
          </a:ln>
          <a:effectLst/>
        </p:spPr>
        <p:txBody>
          <a:bodyPr vert="horz" wrap="square" lIns="93152" tIns="46579" rIns="93152" bIns="46579" numCol="1" anchor="t" anchorCtr="0" compatLnSpc="1">
            <a:prstTxWarp prst="textNoShape">
              <a:avLst/>
            </a:prstTxWarp>
          </a:bodyPr>
          <a:lstStyle>
            <a:lvl1pPr defTabSz="931887">
              <a:defRPr sz="1200" b="0">
                <a:ea typeface="굴림" pitchFamily="-65" charset="-127"/>
              </a:defRPr>
            </a:lvl1pPr>
          </a:lstStyle>
          <a:p>
            <a:pPr>
              <a:defRPr/>
            </a:pPr>
            <a:endParaRPr lang="en-US" altLang="ko-KR"/>
          </a:p>
        </p:txBody>
      </p:sp>
      <p:sp>
        <p:nvSpPr>
          <p:cNvPr id="31747" name="Rectangle 3"/>
          <p:cNvSpPr>
            <a:spLocks noGrp="1" noChangeArrowheads="1"/>
          </p:cNvSpPr>
          <p:nvPr>
            <p:ph type="dt" sz="quarter" idx="1"/>
          </p:nvPr>
        </p:nvSpPr>
        <p:spPr bwMode="auto">
          <a:xfrm>
            <a:off x="5258545" y="0"/>
            <a:ext cx="4023571" cy="350436"/>
          </a:xfrm>
          <a:prstGeom prst="rect">
            <a:avLst/>
          </a:prstGeom>
          <a:noFill/>
          <a:ln w="9525">
            <a:noFill/>
            <a:miter lim="800000"/>
            <a:headEnd/>
            <a:tailEnd/>
          </a:ln>
          <a:effectLst/>
        </p:spPr>
        <p:txBody>
          <a:bodyPr vert="horz" wrap="square" lIns="93152" tIns="46579" rIns="93152" bIns="46579" numCol="1" anchor="t" anchorCtr="0" compatLnSpc="1">
            <a:prstTxWarp prst="textNoShape">
              <a:avLst/>
            </a:prstTxWarp>
          </a:bodyPr>
          <a:lstStyle>
            <a:lvl1pPr algn="r" defTabSz="931887">
              <a:defRPr sz="1200" b="0">
                <a:ea typeface="굴림" pitchFamily="-65" charset="-127"/>
              </a:defRPr>
            </a:lvl1pPr>
          </a:lstStyle>
          <a:p>
            <a:pPr>
              <a:defRPr/>
            </a:pPr>
            <a:endParaRPr lang="en-US" altLang="ko-KR"/>
          </a:p>
        </p:txBody>
      </p:sp>
      <p:sp>
        <p:nvSpPr>
          <p:cNvPr id="31748" name="Rectangle 4"/>
          <p:cNvSpPr>
            <a:spLocks noGrp="1" noChangeArrowheads="1"/>
          </p:cNvSpPr>
          <p:nvPr>
            <p:ph type="ftr" sz="quarter" idx="2"/>
          </p:nvPr>
        </p:nvSpPr>
        <p:spPr bwMode="auto">
          <a:xfrm>
            <a:off x="0" y="6682184"/>
            <a:ext cx="4023571" cy="350436"/>
          </a:xfrm>
          <a:prstGeom prst="rect">
            <a:avLst/>
          </a:prstGeom>
          <a:noFill/>
          <a:ln w="9525">
            <a:noFill/>
            <a:miter lim="800000"/>
            <a:headEnd/>
            <a:tailEnd/>
          </a:ln>
          <a:effectLst/>
        </p:spPr>
        <p:txBody>
          <a:bodyPr vert="horz" wrap="square" lIns="93152" tIns="46579" rIns="93152" bIns="46579" numCol="1" anchor="b" anchorCtr="0" compatLnSpc="1">
            <a:prstTxWarp prst="textNoShape">
              <a:avLst/>
            </a:prstTxWarp>
          </a:bodyPr>
          <a:lstStyle>
            <a:lvl1pPr defTabSz="931887">
              <a:defRPr sz="1200" b="0">
                <a:ea typeface="굴림" pitchFamily="-65" charset="-127"/>
              </a:defRPr>
            </a:lvl1pPr>
          </a:lstStyle>
          <a:p>
            <a:pPr>
              <a:defRPr/>
            </a:pPr>
            <a:endParaRPr lang="en-US" altLang="ko-KR"/>
          </a:p>
        </p:txBody>
      </p:sp>
      <p:sp>
        <p:nvSpPr>
          <p:cNvPr id="31749" name="Rectangle 5"/>
          <p:cNvSpPr>
            <a:spLocks noGrp="1" noChangeArrowheads="1"/>
          </p:cNvSpPr>
          <p:nvPr>
            <p:ph type="sldNum" sz="quarter" idx="3"/>
          </p:nvPr>
        </p:nvSpPr>
        <p:spPr bwMode="auto">
          <a:xfrm>
            <a:off x="5258545" y="6682184"/>
            <a:ext cx="4023571" cy="350436"/>
          </a:xfrm>
          <a:prstGeom prst="rect">
            <a:avLst/>
          </a:prstGeom>
          <a:noFill/>
          <a:ln w="9525">
            <a:noFill/>
            <a:miter lim="800000"/>
            <a:headEnd/>
            <a:tailEnd/>
          </a:ln>
          <a:effectLst/>
        </p:spPr>
        <p:txBody>
          <a:bodyPr vert="horz" wrap="square" lIns="93152" tIns="46579" rIns="93152" bIns="46579" numCol="1" anchor="b" anchorCtr="0" compatLnSpc="1">
            <a:prstTxWarp prst="textNoShape">
              <a:avLst/>
            </a:prstTxWarp>
          </a:bodyPr>
          <a:lstStyle>
            <a:lvl1pPr algn="r" defTabSz="931887">
              <a:defRPr sz="1200" b="0">
                <a:ea typeface="굴림" pitchFamily="-65" charset="-127"/>
              </a:defRPr>
            </a:lvl1pPr>
          </a:lstStyle>
          <a:p>
            <a:pPr>
              <a:defRPr/>
            </a:pPr>
            <a:fld id="{9527E4F1-515C-44FE-BDD0-620FEEFB8315}" type="slidenum">
              <a:rPr lang="ko-KR" altLang="en-US"/>
              <a:pPr>
                <a:defRPr/>
              </a:pPr>
              <a:t>‹#›</a:t>
            </a:fld>
            <a:endParaRPr lang="en-US" altLang="ko-KR"/>
          </a:p>
        </p:txBody>
      </p:sp>
    </p:spTree>
    <p:extLst>
      <p:ext uri="{BB962C8B-B14F-4D97-AF65-F5344CB8AC3E}">
        <p14:creationId xmlns="" xmlns:p14="http://schemas.microsoft.com/office/powerpoint/2010/main" val="592473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4"/>
          <p:cNvSpPr>
            <a:spLocks noGrp="1" noRot="1" noChangeAspect="1" noChangeArrowheads="1" noTextEdit="1"/>
          </p:cNvSpPr>
          <p:nvPr>
            <p:ph type="sldImg" idx="2"/>
          </p:nvPr>
        </p:nvSpPr>
        <p:spPr bwMode="auto">
          <a:xfrm>
            <a:off x="5316538" y="79375"/>
            <a:ext cx="3897312" cy="2924175"/>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72925" y="73274"/>
            <a:ext cx="5379030" cy="6960940"/>
          </a:xfrm>
          <a:prstGeom prst="rect">
            <a:avLst/>
          </a:prstGeom>
          <a:noFill/>
          <a:ln w="9525">
            <a:noFill/>
            <a:miter lim="800000"/>
            <a:headEnd/>
            <a:tailEnd/>
          </a:ln>
          <a:effectLst/>
        </p:spPr>
        <p:txBody>
          <a:bodyPr vert="horz" wrap="square" lIns="93152" tIns="46579" rIns="93152" bIns="46579" numCol="1" anchor="t" anchorCtr="0" compatLnSpc="1">
            <a:prstTxWarp prst="textNoShape">
              <a:avLst/>
            </a:prstTxWarp>
          </a:bodyPr>
          <a:lstStyle/>
          <a:p>
            <a:pPr lvl="0"/>
            <a:r>
              <a:rPr lang="en-US" altLang="ko-KR" noProof="0" smtClean="0"/>
              <a:t>Click to edit Master text styles</a:t>
            </a:r>
          </a:p>
          <a:p>
            <a:pPr lvl="1"/>
            <a:r>
              <a:rPr lang="en-US" altLang="ko-KR" noProof="0" smtClean="0"/>
              <a:t>Second level</a:t>
            </a:r>
          </a:p>
          <a:p>
            <a:pPr lvl="2"/>
            <a:r>
              <a:rPr lang="en-US" altLang="ko-KR" noProof="0" smtClean="0"/>
              <a:t>Third level</a:t>
            </a:r>
          </a:p>
          <a:p>
            <a:pPr lvl="3"/>
            <a:r>
              <a:rPr lang="en-US" altLang="ko-KR" noProof="0" smtClean="0"/>
              <a:t>Fourth level</a:t>
            </a:r>
          </a:p>
          <a:p>
            <a:pPr lvl="4"/>
            <a:r>
              <a:rPr lang="en-US" altLang="ko-KR" noProof="0" smtClean="0"/>
              <a:t>Fifth level</a:t>
            </a:r>
          </a:p>
        </p:txBody>
      </p:sp>
    </p:spTree>
    <p:extLst>
      <p:ext uri="{BB962C8B-B14F-4D97-AF65-F5344CB8AC3E}">
        <p14:creationId xmlns="" xmlns:p14="http://schemas.microsoft.com/office/powerpoint/2010/main" val="31539430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500" kern="1200">
        <a:solidFill>
          <a:schemeClr val="tx1"/>
        </a:solidFill>
        <a:latin typeface="Neutra Text" pitchFamily="50"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500" kern="1200">
        <a:solidFill>
          <a:schemeClr val="tx1"/>
        </a:solidFill>
        <a:latin typeface="Neutra Text" pitchFamily="50" charset="0"/>
        <a:ea typeface="ＭＳ Ｐゴシック" charset="-128"/>
        <a:cs typeface="+mn-cs"/>
      </a:defRPr>
    </a:lvl2pPr>
    <a:lvl3pPr marL="914400" algn="l" rtl="0" eaLnBrk="0" fontAlgn="base" hangingPunct="0">
      <a:spcBef>
        <a:spcPct val="30000"/>
      </a:spcBef>
      <a:spcAft>
        <a:spcPct val="0"/>
      </a:spcAft>
      <a:defRPr sz="1500" kern="1200">
        <a:solidFill>
          <a:schemeClr val="tx1"/>
        </a:solidFill>
        <a:latin typeface="Neutra Text" pitchFamily="50" charset="0"/>
        <a:ea typeface="ＭＳ Ｐゴシック" charset="-128"/>
        <a:cs typeface="+mn-cs"/>
      </a:defRPr>
    </a:lvl3pPr>
    <a:lvl4pPr marL="1371600" algn="l" rtl="0" eaLnBrk="0" fontAlgn="base" hangingPunct="0">
      <a:spcBef>
        <a:spcPct val="30000"/>
      </a:spcBef>
      <a:spcAft>
        <a:spcPct val="0"/>
      </a:spcAft>
      <a:defRPr sz="1500" kern="1200">
        <a:solidFill>
          <a:schemeClr val="tx1"/>
        </a:solidFill>
        <a:latin typeface="Neutra Text" pitchFamily="50" charset="0"/>
        <a:ea typeface="ＭＳ Ｐゴシック" charset="-128"/>
        <a:cs typeface="+mn-cs"/>
      </a:defRPr>
    </a:lvl4pPr>
    <a:lvl5pPr marL="1828800" algn="l" rtl="0" eaLnBrk="0" fontAlgn="base" hangingPunct="0">
      <a:spcBef>
        <a:spcPct val="30000"/>
      </a:spcBef>
      <a:spcAft>
        <a:spcPct val="0"/>
      </a:spcAft>
      <a:defRPr sz="1500" kern="1200">
        <a:solidFill>
          <a:schemeClr val="tx1"/>
        </a:solidFill>
        <a:latin typeface="Neutra Text" pitchFamily="50"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r>
              <a:rPr lang="en-US" dirty="0" smtClean="0">
                <a:ea typeface="ＭＳ Ｐゴシック" charset="-128"/>
              </a:rPr>
              <a:t>William </a:t>
            </a:r>
            <a:r>
              <a:rPr lang="en-US" dirty="0" err="1" smtClean="0">
                <a:ea typeface="ＭＳ Ｐゴシック" charset="-128"/>
              </a:rPr>
              <a:t>Playfair</a:t>
            </a:r>
            <a:r>
              <a:rPr lang="en-US" dirty="0" smtClean="0">
                <a:ea typeface="ＭＳ Ｐゴシック" charset="-128"/>
              </a:rPr>
              <a:t> (1786) </a:t>
            </a:r>
            <a:r>
              <a:rPr lang="en-US" i="1" dirty="0" smtClean="0">
                <a:ea typeface="ＭＳ Ｐゴシック" charset="-128"/>
              </a:rPr>
              <a:t>The Commercial and Political Atlas: Representing, by Means of Stained Copper-Plate Charts, the Progress of the Commerce, Revenues, Expenditure and Debts of England during the Whole of the Eighteenth Century</a:t>
            </a:r>
            <a:r>
              <a:rPr lang="en-US" dirty="0" smtClean="0">
                <a:ea typeface="ＭＳ Ｐゴシック" charset="-128"/>
              </a:rPr>
              <a:t>.</a:t>
            </a:r>
          </a:p>
          <a:p>
            <a:r>
              <a:rPr lang="en-US" dirty="0" smtClean="0">
                <a:ea typeface="ＭＳ Ｐゴシック" charset="-128"/>
              </a:rPr>
              <a:t>1786 </a:t>
            </a:r>
          </a:p>
          <a:p>
            <a:endParaRPr lang="en-US" dirty="0" smtClean="0">
              <a:ea typeface="ＭＳ Ｐゴシック" charset="-128"/>
            </a:endParaRPr>
          </a:p>
          <a:p>
            <a:r>
              <a:rPr lang="en-US" dirty="0" smtClean="0">
                <a:ea typeface="ＭＳ Ｐゴシック" charset="-128"/>
              </a:rPr>
              <a:t>Scotsman, invented the line graph, bar chart, and pie chart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4950" y="79375"/>
            <a:ext cx="3900488" cy="2924175"/>
          </a:xfrm>
        </p:spPr>
      </p:sp>
      <p:sp>
        <p:nvSpPr>
          <p:cNvPr id="3" name="Notes Placeholder 2"/>
          <p:cNvSpPr>
            <a:spLocks noGrp="1"/>
          </p:cNvSpPr>
          <p:nvPr>
            <p:ph type="body" idx="1"/>
          </p:nvPr>
        </p:nvSpPr>
        <p:spPr/>
        <p:txBody>
          <a:bodyPr/>
          <a:lstStyle/>
          <a:p>
            <a:r>
              <a:rPr lang="en-US" dirty="0" smtClean="0"/>
              <a:t>We</a:t>
            </a:r>
            <a:r>
              <a:rPr lang="en-US" baseline="0" dirty="0" smtClean="0"/>
              <a:t> first find the marks by finding the connected components, then identifying the bars (or foreground rectangles). We then extract the baseline axis. Finally, we extract the data table.</a:t>
            </a:r>
            <a:endParaRPr lang="en-US" dirty="0"/>
          </a:p>
        </p:txBody>
      </p:sp>
    </p:spTree>
    <p:extLst>
      <p:ext uri="{BB962C8B-B14F-4D97-AF65-F5344CB8AC3E}">
        <p14:creationId xmlns="" xmlns:p14="http://schemas.microsoft.com/office/powerpoint/2010/main" val="2129454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4950" y="79375"/>
            <a:ext cx="3900488" cy="2924175"/>
          </a:xfrm>
        </p:spPr>
      </p:sp>
      <p:sp>
        <p:nvSpPr>
          <p:cNvPr id="3" name="Notes Placeholder 2"/>
          <p:cNvSpPr>
            <a:spLocks noGrp="1"/>
          </p:cNvSpPr>
          <p:nvPr>
            <p:ph type="body" idx="1"/>
          </p:nvPr>
        </p:nvSpPr>
        <p:spPr/>
        <p:txBody>
          <a:bodyPr/>
          <a:lstStyle/>
          <a:p>
            <a:r>
              <a:rPr lang="en-US" dirty="0" smtClean="0"/>
              <a:t>We first</a:t>
            </a:r>
            <a:r>
              <a:rPr lang="en-US" baseline="0" dirty="0" smtClean="0"/>
              <a:t> find rectangular shapes by using a color connected components algorithm. </a:t>
            </a:r>
            <a:endParaRPr lang="en-US" dirty="0"/>
          </a:p>
        </p:txBody>
      </p:sp>
    </p:spTree>
    <p:extLst>
      <p:ext uri="{BB962C8B-B14F-4D97-AF65-F5344CB8AC3E}">
        <p14:creationId xmlns="" xmlns:p14="http://schemas.microsoft.com/office/powerpoint/2010/main" val="4111287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4950" y="79375"/>
            <a:ext cx="3900488" cy="2924175"/>
          </a:xfrm>
        </p:spPr>
      </p:sp>
      <p:sp>
        <p:nvSpPr>
          <p:cNvPr id="3" name="Notes Placeholder 2"/>
          <p:cNvSpPr>
            <a:spLocks noGrp="1"/>
          </p:cNvSpPr>
          <p:nvPr>
            <p:ph type="body" idx="1"/>
          </p:nvPr>
        </p:nvSpPr>
        <p:spPr/>
        <p:txBody>
          <a:bodyPr/>
          <a:lstStyle/>
          <a:p>
            <a:r>
              <a:rPr lang="en-US" baseline="0" dirty="0" smtClean="0"/>
              <a:t>We identify rectangles by keeping components that fill 90% or more of their bounding boxes, shown in this false color image.</a:t>
            </a:r>
            <a:endParaRPr lang="en-US" dirty="0"/>
          </a:p>
        </p:txBody>
      </p:sp>
    </p:spTree>
    <p:extLst>
      <p:ext uri="{BB962C8B-B14F-4D97-AF65-F5344CB8AC3E}">
        <p14:creationId xmlns="" xmlns:p14="http://schemas.microsoft.com/office/powerpoint/2010/main" val="4111287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4950" y="79375"/>
            <a:ext cx="3900488" cy="2924175"/>
          </a:xfrm>
        </p:spPr>
      </p:sp>
      <p:sp>
        <p:nvSpPr>
          <p:cNvPr id="3" name="Notes Placeholder 2"/>
          <p:cNvSpPr>
            <a:spLocks noGrp="1"/>
          </p:cNvSpPr>
          <p:nvPr>
            <p:ph type="body" idx="1"/>
          </p:nvPr>
        </p:nvSpPr>
        <p:spPr/>
        <p:txBody>
          <a:bodyPr/>
          <a:lstStyle/>
          <a:p>
            <a:r>
              <a:rPr lang="en-US" dirty="0" smtClean="0"/>
              <a:t>Many</a:t>
            </a:r>
            <a:r>
              <a:rPr lang="en-US" baseline="0" dirty="0" smtClean="0"/>
              <a:t> of the rectangles we extract may be part of the background, especially if the chart contains gridlines.</a:t>
            </a:r>
            <a:endParaRPr lang="en-US" sz="1500" kern="1200" dirty="0" smtClean="0">
              <a:solidFill>
                <a:schemeClr val="tx1"/>
              </a:solidFill>
              <a:latin typeface="Neutra Text" pitchFamily="50" charset="0"/>
              <a:ea typeface="ＭＳ Ｐゴシック" pitchFamily="-65" charset="-128"/>
              <a:cs typeface="ＭＳ Ｐゴシック" pitchFamily="-65" charset="-128"/>
            </a:endParaRPr>
          </a:p>
        </p:txBody>
      </p:sp>
    </p:spTree>
    <p:extLst>
      <p:ext uri="{BB962C8B-B14F-4D97-AF65-F5344CB8AC3E}">
        <p14:creationId xmlns="" xmlns:p14="http://schemas.microsoft.com/office/powerpoint/2010/main" val="2122522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4950" y="79375"/>
            <a:ext cx="3900488" cy="2924175"/>
          </a:xfrm>
        </p:spPr>
      </p:sp>
      <p:sp>
        <p:nvSpPr>
          <p:cNvPr id="3" name="Notes Placeholder 2"/>
          <p:cNvSpPr>
            <a:spLocks noGrp="1"/>
          </p:cNvSpPr>
          <p:nvPr>
            <p:ph type="body" idx="1"/>
          </p:nvPr>
        </p:nvSpPr>
        <p:spPr/>
        <p:txBody>
          <a:bodyPr/>
          <a:lstStyle/>
          <a:p>
            <a:r>
              <a:rPr lang="en-US" dirty="0" smtClean="0"/>
              <a:t>These are the rectangles with the actual</a:t>
            </a:r>
            <a:r>
              <a:rPr lang="en-US" baseline="0" dirty="0" smtClean="0"/>
              <a:t> colors of the bars. We separate the bars from the background by noting that for a bar, the surrounding pixels are all part of the background.</a:t>
            </a:r>
            <a:endParaRPr lang="en-US" sz="1500" kern="1200" dirty="0" smtClean="0">
              <a:solidFill>
                <a:schemeClr val="tx1"/>
              </a:solidFill>
              <a:latin typeface="Neutra Text" pitchFamily="50" charset="0"/>
              <a:ea typeface="ＭＳ Ｐゴシック" pitchFamily="-65" charset="-128"/>
              <a:cs typeface="ＭＳ Ｐゴシック" pitchFamily="-65" charset="-128"/>
            </a:endParaRPr>
          </a:p>
        </p:txBody>
      </p:sp>
    </p:spTree>
    <p:extLst>
      <p:ext uri="{BB962C8B-B14F-4D97-AF65-F5344CB8AC3E}">
        <p14:creationId xmlns="" xmlns:p14="http://schemas.microsoft.com/office/powerpoint/2010/main" val="2122522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4950" y="79375"/>
            <a:ext cx="3900488" cy="2924175"/>
          </a:xfrm>
        </p:spPr>
      </p:sp>
      <p:sp>
        <p:nvSpPr>
          <p:cNvPr id="3" name="Notes Placeholder 2"/>
          <p:cNvSpPr>
            <a:spLocks noGrp="1"/>
          </p:cNvSpPr>
          <p:nvPr>
            <p:ph type="body" idx="1"/>
          </p:nvPr>
        </p:nvSpPr>
        <p:spPr/>
        <p:txBody>
          <a:bodyPr/>
          <a:lstStyle/>
          <a:p>
            <a:r>
              <a:rPr lang="en-US" dirty="0" smtClean="0"/>
              <a:t>On the other hand, for a</a:t>
            </a:r>
            <a:r>
              <a:rPr lang="en-US" baseline="0" dirty="0" smtClean="0"/>
              <a:t> background rectangle, the surrounding pixels are either part of a bar or the background.</a:t>
            </a:r>
            <a:endParaRPr lang="en-US" sz="1500" kern="1200" dirty="0" smtClean="0">
              <a:solidFill>
                <a:schemeClr val="tx1"/>
              </a:solidFill>
              <a:latin typeface="Neutra Text" pitchFamily="50" charset="0"/>
              <a:ea typeface="ＭＳ Ｐゴシック" pitchFamily="-65" charset="-128"/>
              <a:cs typeface="ＭＳ Ｐゴシック" pitchFamily="-65" charset="-128"/>
            </a:endParaRPr>
          </a:p>
        </p:txBody>
      </p:sp>
    </p:spTree>
    <p:extLst>
      <p:ext uri="{BB962C8B-B14F-4D97-AF65-F5344CB8AC3E}">
        <p14:creationId xmlns="" xmlns:p14="http://schemas.microsoft.com/office/powerpoint/2010/main" val="2122522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4950" y="79375"/>
            <a:ext cx="3900488" cy="2924175"/>
          </a:xfrm>
        </p:spPr>
      </p:sp>
      <p:sp>
        <p:nvSpPr>
          <p:cNvPr id="3" name="Notes Placeholder 2"/>
          <p:cNvSpPr>
            <a:spLocks noGrp="1"/>
          </p:cNvSpPr>
          <p:nvPr>
            <p:ph type="body" idx="1"/>
          </p:nvPr>
        </p:nvSpPr>
        <p:spPr/>
        <p:txBody>
          <a:bodyPr/>
          <a:lstStyle/>
          <a:p>
            <a:r>
              <a:rPr lang="en-US" sz="1500" kern="1200" baseline="0" dirty="0" smtClean="0">
                <a:solidFill>
                  <a:schemeClr val="tx1"/>
                </a:solidFill>
                <a:latin typeface="Neutra Text" pitchFamily="50" charset="0"/>
                <a:ea typeface="ＭＳ Ｐゴシック" pitchFamily="-65" charset="-128"/>
                <a:cs typeface="ＭＳ Ｐゴシック" pitchFamily="-65" charset="-128"/>
              </a:rPr>
              <a:t>We use the observation to discard the background rectangles, leaving us with the final set of bars.</a:t>
            </a:r>
            <a:endParaRPr lang="en-US" sz="1500" kern="1200" dirty="0" smtClean="0">
              <a:solidFill>
                <a:schemeClr val="tx1"/>
              </a:solidFill>
              <a:latin typeface="Neutra Text" pitchFamily="50" charset="0"/>
              <a:ea typeface="ＭＳ Ｐゴシック" pitchFamily="-65" charset="-128"/>
              <a:cs typeface="ＭＳ Ｐゴシック" pitchFamily="-65" charset="-128"/>
            </a:endParaRPr>
          </a:p>
        </p:txBody>
      </p:sp>
    </p:spTree>
    <p:extLst>
      <p:ext uri="{BB962C8B-B14F-4D97-AF65-F5344CB8AC3E}">
        <p14:creationId xmlns="" xmlns:p14="http://schemas.microsoft.com/office/powerpoint/2010/main" val="2122522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4950" y="79375"/>
            <a:ext cx="3900488" cy="2924175"/>
          </a:xfrm>
        </p:spPr>
      </p:sp>
      <p:sp>
        <p:nvSpPr>
          <p:cNvPr id="3" name="Notes Placeholder 2"/>
          <p:cNvSpPr>
            <a:spLocks noGrp="1"/>
          </p:cNvSpPr>
          <p:nvPr>
            <p:ph type="body" idx="1"/>
          </p:nvPr>
        </p:nvSpPr>
        <p:spPr/>
        <p:txBody>
          <a:bodyPr/>
          <a:lstStyle/>
          <a:p>
            <a:r>
              <a:rPr lang="en-US" dirty="0" smtClean="0"/>
              <a:t>Bar</a:t>
            </a:r>
            <a:r>
              <a:rPr lang="en-US" baseline="0" dirty="0" smtClean="0"/>
              <a:t> charts can be vertical or horizontal. </a:t>
            </a:r>
            <a:r>
              <a:rPr lang="en-US" dirty="0" smtClean="0"/>
              <a:t>We infer</a:t>
            </a:r>
            <a:r>
              <a:rPr lang="en-US" baseline="0" dirty="0" smtClean="0"/>
              <a:t> the chart orientation by building a histogram of the widths and heights of the candidate bars. The histogram with the strongest mode gives us the orientation of the chart. In this example, the width histogram has a stronger mode than the height histogram, indicating that the bar chart is vertical, since the bars share the same width.</a:t>
            </a:r>
            <a:endParaRPr lang="en-US" dirty="0"/>
          </a:p>
        </p:txBody>
      </p:sp>
    </p:spTree>
    <p:extLst>
      <p:ext uri="{BB962C8B-B14F-4D97-AF65-F5344CB8AC3E}">
        <p14:creationId xmlns="" xmlns:p14="http://schemas.microsoft.com/office/powerpoint/2010/main" val="3225261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4950" y="79375"/>
            <a:ext cx="3900488" cy="2924175"/>
          </a:xfrm>
        </p:spPr>
      </p:sp>
      <p:sp>
        <p:nvSpPr>
          <p:cNvPr id="3" name="Notes Placeholder 2"/>
          <p:cNvSpPr>
            <a:spLocks noGrp="1"/>
          </p:cNvSpPr>
          <p:nvPr>
            <p:ph type="body" idx="1"/>
          </p:nvPr>
        </p:nvSpPr>
        <p:spPr/>
        <p:txBody>
          <a:bodyPr/>
          <a:lstStyle/>
          <a:p>
            <a:r>
              <a:rPr lang="en-US" dirty="0" smtClean="0"/>
              <a:t>We infer</a:t>
            </a:r>
            <a:r>
              <a:rPr lang="en-US" baseline="0" dirty="0" smtClean="0"/>
              <a:t> the chart orientation by building a histogram of the widths and heights of the candidate bars. The histogram with the strongest mode gives us the orientation of the chart. In this example, the width histogram has a stronger mode than the height histogram, indicating that the bar chart is vertical, since the bars share the same width.</a:t>
            </a:r>
            <a:endParaRPr lang="en-US" dirty="0"/>
          </a:p>
        </p:txBody>
      </p:sp>
    </p:spTree>
    <p:extLst>
      <p:ext uri="{BB962C8B-B14F-4D97-AF65-F5344CB8AC3E}">
        <p14:creationId xmlns="" xmlns:p14="http://schemas.microsoft.com/office/powerpoint/2010/main" val="3225261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4950" y="79375"/>
            <a:ext cx="3900488" cy="2924175"/>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Finally,</a:t>
            </a:r>
            <a:r>
              <a:rPr lang="en-US" baseline="0" dirty="0" smtClean="0"/>
              <a:t> we extract the baseline axis by using the chart orientation and the location of the candidate bars. Since all bars touch the baseline axis, this means that either the tops or bottoms of the bars touch the axis. We therefore build a histogram of the top and bottom y-values of the bars.</a:t>
            </a:r>
            <a:endParaRPr lang="en-US" dirty="0" smtClean="0"/>
          </a:p>
        </p:txBody>
      </p:sp>
    </p:spTree>
    <p:extLst>
      <p:ext uri="{BB962C8B-B14F-4D97-AF65-F5344CB8AC3E}">
        <p14:creationId xmlns="" xmlns:p14="http://schemas.microsoft.com/office/powerpoint/2010/main" val="3225261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r>
              <a:rPr lang="en-US" smtClean="0">
                <a:ea typeface="ＭＳ Ｐゴシック" charset="-128"/>
              </a:rPr>
              <a:t>Pie charts from Playfair's "Statistical Breviary“ 1801</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4950" y="79375"/>
            <a:ext cx="3900488" cy="2924175"/>
          </a:xfrm>
        </p:spPr>
      </p:sp>
      <p:sp>
        <p:nvSpPr>
          <p:cNvPr id="3" name="Notes Placeholder 2"/>
          <p:cNvSpPr>
            <a:spLocks noGrp="1"/>
          </p:cNvSpPr>
          <p:nvPr>
            <p:ph type="body" idx="1"/>
          </p:nvPr>
        </p:nvSpPr>
        <p:spPr/>
        <p:txBody>
          <a:bodyPr/>
          <a:lstStyle/>
          <a:p>
            <a:r>
              <a:rPr lang="en-US" baseline="0" dirty="0" smtClean="0"/>
              <a:t>These are the top values…</a:t>
            </a:r>
            <a:endParaRPr lang="en-US" dirty="0"/>
          </a:p>
        </p:txBody>
      </p:sp>
    </p:spTree>
    <p:extLst>
      <p:ext uri="{BB962C8B-B14F-4D97-AF65-F5344CB8AC3E}">
        <p14:creationId xmlns="" xmlns:p14="http://schemas.microsoft.com/office/powerpoint/2010/main" val="32252615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4950" y="79375"/>
            <a:ext cx="3900488" cy="2924175"/>
          </a:xfrm>
        </p:spPr>
      </p:sp>
      <p:sp>
        <p:nvSpPr>
          <p:cNvPr id="3" name="Notes Placeholder 2"/>
          <p:cNvSpPr>
            <a:spLocks noGrp="1"/>
          </p:cNvSpPr>
          <p:nvPr>
            <p:ph type="body" idx="1"/>
          </p:nvPr>
        </p:nvSpPr>
        <p:spPr/>
        <p:txBody>
          <a:bodyPr/>
          <a:lstStyle/>
          <a:p>
            <a:r>
              <a:rPr lang="en-US" dirty="0" smtClean="0"/>
              <a:t>… and these are the bottom values.</a:t>
            </a:r>
            <a:endParaRPr lang="en-US" dirty="0"/>
          </a:p>
        </p:txBody>
      </p:sp>
    </p:spTree>
    <p:extLst>
      <p:ext uri="{BB962C8B-B14F-4D97-AF65-F5344CB8AC3E}">
        <p14:creationId xmlns="" xmlns:p14="http://schemas.microsoft.com/office/powerpoint/2010/main" val="32252615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4950" y="79375"/>
            <a:ext cx="3900488" cy="2924175"/>
          </a:xfrm>
        </p:spPr>
      </p:sp>
      <p:sp>
        <p:nvSpPr>
          <p:cNvPr id="3" name="Notes Placeholder 2"/>
          <p:cNvSpPr>
            <a:spLocks noGrp="1"/>
          </p:cNvSpPr>
          <p:nvPr>
            <p:ph type="body" idx="1"/>
          </p:nvPr>
        </p:nvSpPr>
        <p:spPr/>
        <p:txBody>
          <a:bodyPr/>
          <a:lstStyle/>
          <a:p>
            <a:r>
              <a:rPr lang="en-US" dirty="0" smtClean="0"/>
              <a:t>The mode of</a:t>
            </a:r>
            <a:r>
              <a:rPr lang="en-US" baseline="0" dirty="0" smtClean="0"/>
              <a:t> the histogram gives us the baseline axis.</a:t>
            </a:r>
            <a:endParaRPr lang="en-US" dirty="0"/>
          </a:p>
        </p:txBody>
      </p:sp>
    </p:spTree>
    <p:extLst>
      <p:ext uri="{BB962C8B-B14F-4D97-AF65-F5344CB8AC3E}">
        <p14:creationId xmlns="" xmlns:p14="http://schemas.microsoft.com/office/powerpoint/2010/main" val="32252615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4950" y="79375"/>
            <a:ext cx="3900488" cy="2924175"/>
          </a:xfrm>
        </p:spPr>
      </p:sp>
      <p:sp>
        <p:nvSpPr>
          <p:cNvPr id="3" name="Notes Placeholder 2"/>
          <p:cNvSpPr>
            <a:spLocks noGrp="1"/>
          </p:cNvSpPr>
          <p:nvPr>
            <p:ph type="body" idx="1"/>
          </p:nvPr>
        </p:nvSpPr>
        <p:spPr/>
        <p:txBody>
          <a:bodyPr/>
          <a:lstStyle/>
          <a:p>
            <a:r>
              <a:rPr lang="en-US" dirty="0" smtClean="0"/>
              <a:t>In</a:t>
            </a:r>
            <a:r>
              <a:rPr lang="en-US" baseline="0" dirty="0" smtClean="0"/>
              <a:t> the data extraction step, we recover the data tuples that the marks encode. We first recover the quantitative value, or the value encoded by the height of the bar. To do this, we need a mapping from pixels to data space.</a:t>
            </a:r>
          </a:p>
        </p:txBody>
      </p:sp>
    </p:spTree>
    <p:extLst>
      <p:ext uri="{BB962C8B-B14F-4D97-AF65-F5344CB8AC3E}">
        <p14:creationId xmlns="" xmlns:p14="http://schemas.microsoft.com/office/powerpoint/2010/main" val="20202724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4950" y="79375"/>
            <a:ext cx="3900488" cy="2924175"/>
          </a:xfrm>
        </p:spPr>
      </p:sp>
      <p:sp>
        <p:nvSpPr>
          <p:cNvPr id="3" name="Notes Placeholder 2"/>
          <p:cNvSpPr>
            <a:spLocks noGrp="1"/>
          </p:cNvSpPr>
          <p:nvPr>
            <p:ph type="body" idx="1"/>
          </p:nvPr>
        </p:nvSpPr>
        <p:spPr/>
        <p:txBody>
          <a:bodyPr/>
          <a:lstStyle/>
          <a:p>
            <a:r>
              <a:rPr lang="en-US" baseline="0" dirty="0" smtClean="0"/>
              <a:t>We can use the axis labels to get this. We assume a linear mapping, although other mappings (e.g., logarithmic) are possible. In this example, the image distance between the “40” and “70” labels is 60 pixels, which implies a scaling factor of 2 pixels per data unit. We compute a scaling factor for each pair of labels and average these scaling factors together.</a:t>
            </a:r>
          </a:p>
        </p:txBody>
      </p:sp>
    </p:spTree>
    <p:extLst>
      <p:ext uri="{BB962C8B-B14F-4D97-AF65-F5344CB8AC3E}">
        <p14:creationId xmlns="" xmlns:p14="http://schemas.microsoft.com/office/powerpoint/2010/main" val="20202724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4950" y="79375"/>
            <a:ext cx="3900488" cy="2924175"/>
          </a:xfrm>
        </p:spPr>
      </p:sp>
      <p:sp>
        <p:nvSpPr>
          <p:cNvPr id="3" name="Notes Placeholder 2"/>
          <p:cNvSpPr>
            <a:spLocks noGrp="1"/>
          </p:cNvSpPr>
          <p:nvPr>
            <p:ph type="body" idx="1"/>
          </p:nvPr>
        </p:nvSpPr>
        <p:spPr/>
        <p:txBody>
          <a:bodyPr/>
          <a:lstStyle/>
          <a:p>
            <a:r>
              <a:rPr lang="en-US" baseline="0" dirty="0" smtClean="0"/>
              <a:t>We get the following y-encoded values for this bar chart.</a:t>
            </a:r>
          </a:p>
        </p:txBody>
      </p:sp>
    </p:spTree>
    <p:extLst>
      <p:ext uri="{BB962C8B-B14F-4D97-AF65-F5344CB8AC3E}">
        <p14:creationId xmlns="" xmlns:p14="http://schemas.microsoft.com/office/powerpoint/2010/main" val="20202724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4950" y="79375"/>
            <a:ext cx="3900488" cy="2924175"/>
          </a:xfrm>
        </p:spPr>
      </p:sp>
      <p:sp>
        <p:nvSpPr>
          <p:cNvPr id="3" name="Notes Placeholder 2"/>
          <p:cNvSpPr>
            <a:spLocks noGrp="1"/>
          </p:cNvSpPr>
          <p:nvPr>
            <p:ph type="body" idx="1"/>
          </p:nvPr>
        </p:nvSpPr>
        <p:spPr/>
        <p:txBody>
          <a:bodyPr/>
          <a:lstStyle/>
          <a:p>
            <a:r>
              <a:rPr lang="en-US" baseline="0" dirty="0" smtClean="0"/>
              <a:t>Next, we extract the x-encoded value by using the labels below the baseline axis. We associate each label below the baseline axis with the closest mark.</a:t>
            </a:r>
          </a:p>
        </p:txBody>
      </p:sp>
    </p:spTree>
    <p:extLst>
      <p:ext uri="{BB962C8B-B14F-4D97-AF65-F5344CB8AC3E}">
        <p14:creationId xmlns="" xmlns:p14="http://schemas.microsoft.com/office/powerpoint/2010/main" val="20202724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4950" y="79375"/>
            <a:ext cx="3900488" cy="2924175"/>
          </a:xfrm>
        </p:spPr>
      </p:sp>
      <p:sp>
        <p:nvSpPr>
          <p:cNvPr id="3" name="Notes Placeholder 2"/>
          <p:cNvSpPr>
            <a:spLocks noGrp="1"/>
          </p:cNvSpPr>
          <p:nvPr>
            <p:ph type="body" idx="1"/>
          </p:nvPr>
        </p:nvSpPr>
        <p:spPr/>
        <p:txBody>
          <a:bodyPr/>
          <a:lstStyle/>
          <a:p>
            <a:r>
              <a:rPr lang="en-US" dirty="0" smtClean="0"/>
              <a:t>This gives us</a:t>
            </a:r>
            <a:r>
              <a:rPr lang="en-US" baseline="0" dirty="0" smtClean="0"/>
              <a:t> the final data table.</a:t>
            </a:r>
          </a:p>
        </p:txBody>
      </p:sp>
    </p:spTree>
    <p:extLst>
      <p:ext uri="{BB962C8B-B14F-4D97-AF65-F5344CB8AC3E}">
        <p14:creationId xmlns="" xmlns:p14="http://schemas.microsoft.com/office/powerpoint/2010/main" val="20202724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4950" y="79375"/>
            <a:ext cx="3900488" cy="2924175"/>
          </a:xfrm>
        </p:spPr>
      </p:sp>
      <p:sp>
        <p:nvSpPr>
          <p:cNvPr id="3" name="Notes Placeholder 2"/>
          <p:cNvSpPr>
            <a:spLocks noGrp="1"/>
          </p:cNvSpPr>
          <p:nvPr>
            <p:ph type="body" idx="1"/>
          </p:nvPr>
        </p:nvSpPr>
        <p:spPr/>
        <p:txBody>
          <a:bodyPr/>
          <a:lstStyle/>
          <a:p>
            <a:r>
              <a:rPr lang="en-US" dirty="0" smtClean="0"/>
              <a:t>This</a:t>
            </a:r>
            <a:r>
              <a:rPr lang="en-US" baseline="0" dirty="0" smtClean="0"/>
              <a:t> is our pipeline for extracting pie charts. We first fit a pie by computing a gradient image and fitting an ellipse. We then find sector edges by tracing ellipses inside the pie and looking for horizontal derivatives. Finally, we associate labels with sectors. For more details, please refer to our paper.</a:t>
            </a:r>
            <a:endParaRPr lang="en-US" dirty="0"/>
          </a:p>
        </p:txBody>
      </p:sp>
    </p:spTree>
    <p:extLst>
      <p:ext uri="{BB962C8B-B14F-4D97-AF65-F5344CB8AC3E}">
        <p14:creationId xmlns="" xmlns:p14="http://schemas.microsoft.com/office/powerpoint/2010/main" val="21294549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4950" y="79375"/>
            <a:ext cx="3900488" cy="2924175"/>
          </a:xfrm>
        </p:spPr>
      </p:sp>
      <p:sp>
        <p:nvSpPr>
          <p:cNvPr id="3" name="Notes Placeholder 2"/>
          <p:cNvSpPr>
            <a:spLocks noGrp="1"/>
          </p:cNvSpPr>
          <p:nvPr>
            <p:ph type="body" idx="1"/>
          </p:nvPr>
        </p:nvSpPr>
        <p:spPr/>
        <p:txBody>
          <a:bodyPr/>
          <a:lstStyle/>
          <a:p>
            <a:r>
              <a:rPr lang="en-US" dirty="0" smtClean="0"/>
              <a:t>We evaluated our</a:t>
            </a:r>
            <a:r>
              <a:rPr lang="en-US" baseline="0" dirty="0" smtClean="0"/>
              <a:t> extraction algorithms using </a:t>
            </a:r>
            <a:r>
              <a:rPr lang="en-US" dirty="0" smtClean="0"/>
              <a:t>a subset of the Prasad corpus that met our assumptions.</a:t>
            </a:r>
            <a:r>
              <a:rPr lang="en-US" baseline="0" dirty="0" smtClean="0"/>
              <a:t> This chart shows the total number of tested charts, the number of charts from which we successfully extracted all the marks, and the number of charts from which we successfully extracted all the data. Successful data extraction depends on successful mark extraction.</a:t>
            </a:r>
          </a:p>
          <a:p>
            <a:endParaRPr lang="en-US" baseline="0" dirty="0" smtClean="0"/>
          </a:p>
          <a:p>
            <a:r>
              <a:rPr lang="en-US" baseline="0" dirty="0" smtClean="0"/>
              <a:t>Of the marks that</a:t>
            </a:r>
            <a:endParaRPr lang="en-US" dirty="0"/>
          </a:p>
        </p:txBody>
      </p:sp>
    </p:spTree>
    <p:extLst>
      <p:ext uri="{BB962C8B-B14F-4D97-AF65-F5344CB8AC3E}">
        <p14:creationId xmlns="" xmlns:p14="http://schemas.microsoft.com/office/powerpoint/2010/main" val="206258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62500" lnSpcReduction="20000"/>
          </a:bodyPr>
          <a:lstStyle/>
          <a:p>
            <a:pPr>
              <a:defRPr/>
            </a:pPr>
            <a:r>
              <a:rPr lang="en-US" dirty="0" smtClean="0"/>
              <a:t>1890 Statistical Atlas of Eleventh US Census</a:t>
            </a:r>
          </a:p>
          <a:p>
            <a:pPr>
              <a:defRPr/>
            </a:pPr>
            <a:endParaRPr lang="en-US" dirty="0" smtClean="0"/>
          </a:p>
          <a:p>
            <a:pPr>
              <a:defRPr/>
            </a:pPr>
            <a:r>
              <a:rPr lang="en-US" dirty="0" smtClean="0"/>
              <a:t>Interstate </a:t>
            </a:r>
            <a:r>
              <a:rPr lang="en-US" dirty="0" smtClean="0"/>
              <a:t>migration shown by back-to-back bar charts, sorted by emigration. </a:t>
            </a:r>
            <a:r>
              <a:rPr lang="en-US" dirty="0" smtClean="0"/>
              <a:t>Source:</a:t>
            </a:r>
          </a:p>
          <a:p>
            <a:pPr>
              <a:defRPr/>
            </a:pPr>
            <a:r>
              <a:rPr lang="en-US" dirty="0" smtClean="0"/>
              <a:t>Statistical Atlas of the Eleventh Census, 1890, diagram 66, p. 23 (author’s collection).</a:t>
            </a:r>
          </a:p>
          <a:p>
            <a:pPr>
              <a:defRPr/>
            </a:pPr>
            <a:endParaRPr lang="en-US" dirty="0" smtClean="0"/>
          </a:p>
          <a:p>
            <a:pPr>
              <a:defRPr/>
            </a:pPr>
            <a:r>
              <a:rPr lang="en-US" dirty="0" smtClean="0"/>
              <a:t>Among the many other national statistical albums and atlases, those from the U.S. Census</a:t>
            </a:r>
          </a:p>
          <a:p>
            <a:pPr>
              <a:defRPr/>
            </a:pPr>
            <a:r>
              <a:rPr lang="en-US" dirty="0" smtClean="0"/>
              <a:t>bureau also deserve special mention. The Statistical Atlas of the Ninth Census, produced in</a:t>
            </a:r>
          </a:p>
          <a:p>
            <a:pPr>
              <a:defRPr/>
            </a:pPr>
            <a:r>
              <a:rPr lang="en-US" dirty="0" smtClean="0"/>
              <a:t>1872–1874 under the direction of Francis </a:t>
            </a:r>
            <a:r>
              <a:rPr lang="en-US" dirty="0" err="1" smtClean="0"/>
              <a:t>A.Walker</a:t>
            </a:r>
            <a:r>
              <a:rPr lang="en-US" dirty="0" smtClean="0"/>
              <a:t> [1840–1897] contained 60 plates, including</a:t>
            </a:r>
          </a:p>
          <a:p>
            <a:pPr>
              <a:defRPr/>
            </a:pPr>
            <a:r>
              <a:rPr lang="en-US" dirty="0" smtClean="0"/>
              <a:t>several novel graphic forms. The ambitious goal was to present a graphic portrait of the nation,</a:t>
            </a:r>
          </a:p>
          <a:p>
            <a:pPr>
              <a:defRPr/>
            </a:pPr>
            <a:r>
              <a:rPr lang="en-US" dirty="0" smtClean="0"/>
              <a:t>and covered a wide range of physical and human topics: geology, minerals, weather; population</a:t>
            </a:r>
          </a:p>
          <a:p>
            <a:pPr>
              <a:defRPr/>
            </a:pPr>
            <a:r>
              <a:rPr lang="en-US" dirty="0" smtClean="0"/>
              <a:t>by ethnic origin, wealth, illiteracy, school attendance and religious affiliation; death rates by</a:t>
            </a:r>
          </a:p>
          <a:p>
            <a:pPr>
              <a:defRPr/>
            </a:pPr>
            <a:r>
              <a:rPr lang="en-US" dirty="0" smtClean="0"/>
              <a:t>age, sex, race and cause, prevalence of blindness, deaf </a:t>
            </a:r>
            <a:r>
              <a:rPr lang="en-US" dirty="0" err="1" smtClean="0"/>
              <a:t>mutism</a:t>
            </a:r>
            <a:r>
              <a:rPr lang="en-US" dirty="0" smtClean="0"/>
              <a:t> and insanity, and so forth. “Age</a:t>
            </a:r>
          </a:p>
          <a:p>
            <a:pPr>
              <a:defRPr/>
            </a:pPr>
            <a:r>
              <a:rPr lang="en-US" dirty="0" smtClean="0"/>
              <a:t>pyramids” (back-to-back, bilateral frequency histograms and polygons) were used effectively to</a:t>
            </a:r>
          </a:p>
          <a:p>
            <a:pPr>
              <a:defRPr/>
            </a:pPr>
            <a:r>
              <a:rPr lang="en-US" dirty="0" smtClean="0"/>
              <a:t>compare age distributions of the population for two classes (gender, married/single, etc.). Subdivided</a:t>
            </a:r>
          </a:p>
          <a:p>
            <a:pPr>
              <a:defRPr/>
            </a:pPr>
            <a:r>
              <a:rPr lang="en-US" dirty="0" smtClean="0"/>
              <a:t>squares and area-proportional pies of various forms were also used to provide comparisons</a:t>
            </a:r>
          </a:p>
          <a:p>
            <a:pPr>
              <a:defRPr/>
            </a:pPr>
            <a:r>
              <a:rPr lang="en-US" dirty="0" smtClean="0"/>
              <a:t>among the states on multiple dimensions simultaneously (employed/unemployed, sex,</a:t>
            </a:r>
          </a:p>
          <a:p>
            <a:pPr>
              <a:defRPr/>
            </a:pPr>
            <a:r>
              <a:rPr lang="en-US" dirty="0" smtClean="0"/>
              <a:t>schooling, occupational categories). The desire to provide for easy comparisons among states</a:t>
            </a:r>
          </a:p>
          <a:p>
            <a:pPr>
              <a:defRPr/>
            </a:pPr>
            <a:r>
              <a:rPr lang="en-US" dirty="0" smtClean="0"/>
              <a:t>and other categorizations was expressed by arranging multiple sub-figures as “small multiples”</a:t>
            </a:r>
          </a:p>
          <a:p>
            <a:pPr>
              <a:defRPr/>
            </a:pPr>
            <a:r>
              <a:rPr lang="en-US" dirty="0" smtClean="0"/>
              <a:t>in many plates.</a:t>
            </a:r>
          </a:p>
          <a:p>
            <a:pPr>
              <a:defRPr/>
            </a:pPr>
            <a:r>
              <a:rPr lang="en-US" dirty="0" smtClean="0"/>
              <a:t>Following each subsequent decennial census for 1880 to 1900, reports and statistical atlases</a:t>
            </a:r>
          </a:p>
          <a:p>
            <a:pPr>
              <a:defRPr/>
            </a:pPr>
            <a:r>
              <a:rPr lang="en-US" dirty="0" smtClean="0"/>
              <a:t>were produced with more numerous and varied graphic illustrations. The 1898 volume from</a:t>
            </a:r>
          </a:p>
          <a:p>
            <a:pPr>
              <a:defRPr/>
            </a:pPr>
            <a:r>
              <a:rPr lang="en-US" dirty="0" smtClean="0"/>
              <a:t>the Eleventh Census (1890), under the direction of Henry Gannett [1846–1914] contained over</a:t>
            </a:r>
          </a:p>
          <a:p>
            <a:pPr>
              <a:defRPr/>
            </a:pPr>
            <a:r>
              <a:rPr lang="en-US" dirty="0" smtClean="0"/>
              <a:t>400 graphs, cartograms and statistical diagrams. There were several ranked parallel coordinate</a:t>
            </a:r>
          </a:p>
          <a:p>
            <a:pPr>
              <a:defRPr/>
            </a:pPr>
            <a:r>
              <a:rPr lang="en-US" dirty="0" smtClean="0"/>
              <a:t>plots comparing states and cities over all censuses from 1790–1890. Trellis-like collections</a:t>
            </a:r>
          </a:p>
          <a:p>
            <a:pPr>
              <a:defRPr/>
            </a:pPr>
            <a:r>
              <a:rPr lang="en-US" dirty="0" smtClean="0"/>
              <a:t>of shaded maps showed interstate migration, distributions of religious membership, deaths by</a:t>
            </a:r>
          </a:p>
          <a:p>
            <a:pPr>
              <a:defRPr/>
            </a:pPr>
            <a:r>
              <a:rPr lang="en-US" dirty="0" smtClean="0"/>
              <a:t>known causes, and so forth.</a:t>
            </a:r>
          </a:p>
          <a:p>
            <a:pPr>
              <a:defRPr/>
            </a:pPr>
            <a:r>
              <a:rPr lang="en-US" dirty="0" smtClean="0"/>
              <a:t>The 1880 and 1890 volumes produced under Gannett’s direction are also notable for (a) the</a:t>
            </a:r>
          </a:p>
          <a:p>
            <a:pPr>
              <a:defRPr/>
            </a:pPr>
            <a:r>
              <a:rPr lang="en-US" dirty="0" smtClean="0"/>
              <a:t>multi-modal combination of different graphic forms (maps, tables, bar charts, bilateral polygons)</a:t>
            </a:r>
          </a:p>
          <a:p>
            <a:pPr>
              <a:defRPr/>
            </a:pPr>
            <a:r>
              <a:rPr lang="en-US" dirty="0" smtClean="0"/>
              <a:t>in numerous plates, and (b) the consistent use of effect-order sorting (Friendly and Kwan,</a:t>
            </a:r>
          </a:p>
          <a:p>
            <a:pPr>
              <a:defRPr/>
            </a:pPr>
            <a:r>
              <a:rPr lang="en-US" dirty="0" smtClean="0"/>
              <a:t>2003) to arrange states or other categories in relation to what was to be shown, rather than for</a:t>
            </a:r>
          </a:p>
          <a:p>
            <a:pPr>
              <a:defRPr/>
            </a:pPr>
            <a:r>
              <a:rPr lang="en-US" dirty="0" smtClean="0"/>
              <a:t>lookup (e.g., Alabama–Wyoming).</a:t>
            </a:r>
          </a:p>
          <a:p>
            <a:pPr>
              <a:defRPr/>
            </a:pPr>
            <a:r>
              <a:rPr lang="en-US" dirty="0" smtClean="0"/>
              <a:t>For example, Figure 13 shows interstate immigration in relation to emigration for the 49</a:t>
            </a:r>
          </a:p>
          <a:p>
            <a:pPr>
              <a:defRPr/>
            </a:pPr>
            <a:r>
              <a:rPr lang="en-US" dirty="0" smtClean="0"/>
              <a:t>states and territories in 1890. The right side shows population loss sorted by emigration, ranging</a:t>
            </a:r>
          </a:p>
          <a:p>
            <a:pPr>
              <a:defRPr/>
            </a:pPr>
            <a:r>
              <a:rPr lang="en-US" dirty="0" smtClean="0"/>
              <a:t>from NY, Ohio, Penn. and Illinois at the top to </a:t>
            </a:r>
            <a:r>
              <a:rPr lang="en-US" dirty="0" err="1" smtClean="0"/>
              <a:t>Idaho,Wyoming</a:t>
            </a:r>
            <a:r>
              <a:rPr lang="en-US" dirty="0" smtClean="0"/>
              <a:t> and Arizona at the bottom. The</a:t>
            </a:r>
          </a:p>
          <a:p>
            <a:pPr>
              <a:defRPr/>
            </a:pPr>
            <a:r>
              <a:rPr lang="en-US" dirty="0" smtClean="0"/>
              <a:t>left side shows where the emigrants went: Illinois, Missouri, Kansas and Texas had the biggest</a:t>
            </a:r>
          </a:p>
          <a:p>
            <a:pPr>
              <a:defRPr/>
            </a:pPr>
            <a:r>
              <a:rPr lang="en-US" dirty="0" smtClean="0"/>
              <a:t>gains, Virginia the biggest net loss. It is clear that people were leaving the eastern states and</a:t>
            </a:r>
          </a:p>
          <a:p>
            <a:pPr>
              <a:defRPr/>
            </a:pPr>
            <a:r>
              <a:rPr lang="en-US" dirty="0" smtClean="0"/>
              <a:t>were attracted to those of the </a:t>
            </a:r>
            <a:r>
              <a:rPr lang="en-US" dirty="0" err="1" smtClean="0"/>
              <a:t>midwest</a:t>
            </a:r>
            <a:r>
              <a:rPr lang="en-US" dirty="0" smtClean="0"/>
              <a:t> Mississippi valley. Other plates showed this data in</a:t>
            </a:r>
          </a:p>
          <a:p>
            <a:pPr>
              <a:defRPr/>
            </a:pPr>
            <a:r>
              <a:rPr lang="en-US" dirty="0" smtClean="0"/>
              <a:t>map-based formats.</a:t>
            </a:r>
          </a:p>
          <a:p>
            <a:pPr>
              <a:defRPr/>
            </a:pPr>
            <a:r>
              <a:rPr lang="en-US" dirty="0" smtClean="0"/>
              <a:t>However, the Age of Enthusiasm and the Golden Age were drawing to a close. The French</a:t>
            </a:r>
          </a:p>
          <a:p>
            <a:pPr>
              <a:defRPr/>
            </a:pPr>
            <a:r>
              <a:rPr lang="en-US" dirty="0" smtClean="0"/>
              <a:t>Albums de </a:t>
            </a:r>
            <a:r>
              <a:rPr lang="en-US" dirty="0" err="1" smtClean="0"/>
              <a:t>Statistique</a:t>
            </a:r>
            <a:r>
              <a:rPr lang="en-US" dirty="0" smtClean="0"/>
              <a:t> </a:t>
            </a:r>
            <a:r>
              <a:rPr lang="en-US" dirty="0" err="1" smtClean="0"/>
              <a:t>Graphique</a:t>
            </a:r>
            <a:r>
              <a:rPr lang="en-US" dirty="0" smtClean="0"/>
              <a:t> were discontinued in 1897 due to the high cost of production;</a:t>
            </a:r>
          </a:p>
          <a:p>
            <a:pPr>
              <a:defRPr/>
            </a:pPr>
            <a:r>
              <a:rPr lang="en-US" dirty="0" smtClean="0"/>
              <a:t>statistical atlases appeared in Switzerland in 1897 and 1914, but never again. The final two U.S.</a:t>
            </a:r>
          </a:p>
          <a:p>
            <a:pPr>
              <a:defRPr/>
            </a:pPr>
            <a:r>
              <a:rPr lang="en-US" dirty="0" smtClean="0"/>
              <a:t>Census atlases, issued after the 1910 and 1920 censuses, “were both </a:t>
            </a:r>
            <a:r>
              <a:rPr lang="en-US" dirty="0" err="1" smtClean="0"/>
              <a:t>routinized</a:t>
            </a:r>
            <a:r>
              <a:rPr lang="en-US" dirty="0" smtClean="0"/>
              <a:t> productions,</a:t>
            </a:r>
          </a:p>
          <a:p>
            <a:pPr>
              <a:defRPr/>
            </a:pPr>
            <a:r>
              <a:rPr lang="en-US" dirty="0" smtClean="0"/>
              <a:t>largely devoid of color and graphic imagination” (</a:t>
            </a:r>
            <a:r>
              <a:rPr lang="en-US" dirty="0" err="1" smtClean="0"/>
              <a:t>Dahmann</a:t>
            </a:r>
            <a:r>
              <a:rPr lang="en-US" dirty="0" smtClean="0"/>
              <a:t>, 2001).</a:t>
            </a:r>
          </a:p>
          <a:p>
            <a:pPr>
              <a:defRPr/>
            </a:pP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4950" y="79375"/>
            <a:ext cx="3900488" cy="2924175"/>
          </a:xfrm>
        </p:spPr>
      </p:sp>
      <p:sp>
        <p:nvSpPr>
          <p:cNvPr id="3" name="Notes Placeholder 2"/>
          <p:cNvSpPr>
            <a:spLocks noGrp="1"/>
          </p:cNvSpPr>
          <p:nvPr>
            <p:ph type="body" idx="1"/>
          </p:nvPr>
        </p:nvSpPr>
        <p:spPr/>
        <p:txBody>
          <a:bodyPr/>
          <a:lstStyle/>
          <a:p>
            <a:r>
              <a:rPr lang="en-US" dirty="0" smtClean="0"/>
              <a:t>We evaluated our</a:t>
            </a:r>
            <a:r>
              <a:rPr lang="en-US" baseline="0" dirty="0" smtClean="0"/>
              <a:t> extraction algorithms using </a:t>
            </a:r>
            <a:r>
              <a:rPr lang="en-US" dirty="0" smtClean="0"/>
              <a:t>a subset of the Prasad corpus that met our assumptions.</a:t>
            </a:r>
            <a:r>
              <a:rPr lang="en-US" baseline="0" dirty="0" smtClean="0"/>
              <a:t> This chart shows the total number of tested charts, the number of charts from which we successfully extracted all the marks, and the number of charts from which we successfully extracted all the data. Successful data extraction depends on successful mark extraction.</a:t>
            </a:r>
          </a:p>
          <a:p>
            <a:endParaRPr lang="en-US" baseline="0" dirty="0" smtClean="0"/>
          </a:p>
          <a:p>
            <a:r>
              <a:rPr lang="en-US" baseline="0" dirty="0" smtClean="0"/>
              <a:t>Of the marks that</a:t>
            </a:r>
            <a:endParaRPr lang="en-US" dirty="0"/>
          </a:p>
        </p:txBody>
      </p:sp>
    </p:spTree>
    <p:extLst>
      <p:ext uri="{BB962C8B-B14F-4D97-AF65-F5344CB8AC3E}">
        <p14:creationId xmlns="" xmlns:p14="http://schemas.microsoft.com/office/powerpoint/2010/main" val="2062584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4294967295"/>
          </p:nvPr>
        </p:nvSpPr>
        <p:spPr bwMode="auto">
          <a:xfrm>
            <a:off x="5258545" y="6682184"/>
            <a:ext cx="4023571" cy="350436"/>
          </a:xfrm>
          <a:prstGeom prst="rect">
            <a:avLst/>
          </a:prstGeom>
          <a:noFill/>
          <a:ln>
            <a:miter lim="800000"/>
            <a:headEnd/>
            <a:tailEnd/>
          </a:ln>
        </p:spPr>
        <p:txBody>
          <a:bodyPr/>
          <a:lstStyle/>
          <a:p>
            <a:fld id="{FC946E56-81A9-46C7-8423-CB8E79C7EA25}" type="slidenum">
              <a:rPr lang="en-US"/>
              <a:pPr/>
              <a:t>65</a:t>
            </a:fld>
            <a:endParaRPr lang="en-US"/>
          </a:p>
        </p:txBody>
      </p:sp>
      <p:sp>
        <p:nvSpPr>
          <p:cNvPr id="117763" name="Rectangle 2"/>
          <p:cNvSpPr>
            <a:spLocks noRo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r>
              <a:rPr lang="en-US" smtClean="0">
                <a:ea typeface="ＭＳ Ｐゴシック" charset="-128"/>
              </a:rPr>
              <a:t>1:7</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4294967295"/>
          </p:nvPr>
        </p:nvSpPr>
        <p:spPr bwMode="auto">
          <a:xfrm>
            <a:off x="5258545" y="6682184"/>
            <a:ext cx="4023571" cy="350436"/>
          </a:xfrm>
          <a:prstGeom prst="rect">
            <a:avLst/>
          </a:prstGeom>
          <a:noFill/>
          <a:ln>
            <a:miter lim="800000"/>
            <a:headEnd/>
            <a:tailEnd/>
          </a:ln>
        </p:spPr>
        <p:txBody>
          <a:bodyPr lIns="91418" tIns="45708" rIns="91418" bIns="45708"/>
          <a:lstStyle/>
          <a:p>
            <a:fld id="{255A1596-C060-4413-9F45-95701691FE53}" type="slidenum">
              <a:rPr lang="en-US"/>
              <a:pPr/>
              <a:t>66</a:t>
            </a:fld>
            <a:endParaRPr 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r>
              <a:rPr lang="en-US" smtClean="0">
                <a:ea typeface="ＭＳ Ｐゴシック" charset="-128"/>
              </a:rPr>
              <a:t>1:7</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4294967295"/>
          </p:nvPr>
        </p:nvSpPr>
        <p:spPr bwMode="auto">
          <a:xfrm>
            <a:off x="5258545" y="6682184"/>
            <a:ext cx="4023571" cy="350436"/>
          </a:xfrm>
          <a:prstGeom prst="rect">
            <a:avLst/>
          </a:prstGeom>
          <a:noFill/>
          <a:ln>
            <a:miter lim="800000"/>
            <a:headEnd/>
            <a:tailEnd/>
          </a:ln>
        </p:spPr>
        <p:txBody>
          <a:bodyPr/>
          <a:lstStyle/>
          <a:p>
            <a:fld id="{778D7165-A2C0-4597-9FB3-8AFB92C9A3A7}" type="slidenum">
              <a:rPr lang="en-US"/>
              <a:pPr/>
              <a:t>68</a:t>
            </a:fld>
            <a:endParaRPr lang="en-US"/>
          </a:p>
        </p:txBody>
      </p:sp>
      <p:sp>
        <p:nvSpPr>
          <p:cNvPr id="82947" name="Rectangle 2"/>
          <p:cNvSpPr>
            <a:spLocks noGrp="1" noRot="1" noChangeAspect="1" noChangeArrowheads="1" noTextEdit="1"/>
          </p:cNvSpPr>
          <p:nvPr>
            <p:ph type="sldImg"/>
          </p:nvPr>
        </p:nvSpPr>
        <p:spPr>
          <a:xfrm>
            <a:off x="2890838" y="533400"/>
            <a:ext cx="3502025" cy="2627313"/>
          </a:xfrm>
          <a:ln/>
        </p:spPr>
      </p:sp>
      <p:sp>
        <p:nvSpPr>
          <p:cNvPr id="82948" name="Rectangle 3"/>
          <p:cNvSpPr>
            <a:spLocks noGrp="1" noChangeArrowheads="1"/>
          </p:cNvSpPr>
          <p:nvPr>
            <p:ph type="body" idx="1"/>
          </p:nvPr>
        </p:nvSpPr>
        <p:spPr>
          <a:xfrm>
            <a:off x="1236559" y="3340296"/>
            <a:ext cx="6810583" cy="3166670"/>
          </a:xfrm>
          <a:noFill/>
          <a:ln/>
        </p:spPr>
        <p:txBody>
          <a:bodyPr/>
          <a:lstStyle/>
          <a:p>
            <a:r>
              <a:rPr lang="en-US" dirty="0" smtClean="0">
                <a:ea typeface="ＭＳ Ｐゴシック"/>
                <a:cs typeface="ＭＳ Ｐゴシック"/>
              </a:rPr>
              <a:t>One of the seminal results of graphical perception</a:t>
            </a:r>
            <a:r>
              <a:rPr lang="en-US" baseline="0" dirty="0" smtClean="0">
                <a:ea typeface="ＭＳ Ｐゴシック"/>
                <a:cs typeface="ＭＳ Ｐゴシック"/>
              </a:rPr>
              <a:t> research are guidelines for the effective use of different visual encoding variables. </a:t>
            </a:r>
            <a:r>
              <a:rPr lang="en-US" dirty="0" smtClean="0">
                <a:ea typeface="ＭＳ Ｐゴシック"/>
                <a:cs typeface="ＭＳ Ｐゴシック"/>
              </a:rPr>
              <a:t>Through a combination</a:t>
            </a:r>
            <a:r>
              <a:rPr lang="en-US" baseline="0" dirty="0" smtClean="0">
                <a:ea typeface="ＭＳ Ｐゴシック"/>
                <a:cs typeface="ＭＳ Ｐゴシック"/>
              </a:rPr>
              <a:t> of psychophysical theory and human subjects experiments</a:t>
            </a:r>
            <a:r>
              <a:rPr lang="en-US" dirty="0" smtClean="0">
                <a:ea typeface="ＭＳ Ｐゴシック"/>
                <a:cs typeface="ＭＳ Ｐゴシック"/>
              </a:rPr>
              <a:t>, the statistician William</a:t>
            </a:r>
            <a:r>
              <a:rPr lang="en-US" baseline="0" dirty="0" smtClean="0">
                <a:ea typeface="ＭＳ Ｐゴシック"/>
                <a:cs typeface="ＭＳ Ｐゴシック"/>
              </a:rPr>
              <a:t> </a:t>
            </a:r>
            <a:r>
              <a:rPr lang="en-US" dirty="0" smtClean="0">
                <a:ea typeface="ＭＳ Ｐゴシック"/>
                <a:cs typeface="ＭＳ Ｐゴシック"/>
              </a:rPr>
              <a:t>Cleveland and his contemporaries were able to establish a rank ordering of visual variables based on their effectiveness. This slide shows the resulting rank ordering of visual encodings for displaying quantitative data. </a:t>
            </a:r>
          </a:p>
          <a:p>
            <a:endParaRPr lang="en-US" dirty="0" smtClean="0">
              <a:ea typeface="ＭＳ Ｐゴシック"/>
              <a:cs typeface="ＭＳ Ｐゴシック"/>
            </a:endParaRPr>
          </a:p>
          <a:p>
            <a:r>
              <a:rPr lang="en-US" dirty="0" smtClean="0">
                <a:ea typeface="ＭＳ Ｐゴシック"/>
                <a:cs typeface="ＭＳ Ｐゴシック"/>
              </a:rPr>
              <a:t>-----</a:t>
            </a:r>
          </a:p>
          <a:p>
            <a:endParaRPr lang="en-US" dirty="0" smtClean="0">
              <a:ea typeface="ＭＳ Ｐゴシック"/>
              <a:cs typeface="ＭＳ Ｐゴシック"/>
            </a:endParaRPr>
          </a:p>
          <a:p>
            <a:r>
              <a:rPr lang="en-US" dirty="0" smtClean="0">
                <a:ea typeface="ＭＳ Ｐゴシック"/>
                <a:cs typeface="ＭＳ Ｐゴシック"/>
              </a:rPr>
              <a:t>Cleveland task: estimate the proportion of one element as a percentage of another element</a:t>
            </a:r>
          </a:p>
          <a:p>
            <a:endParaRPr lang="en-US" dirty="0" smtClean="0">
              <a:ea typeface="ＭＳ Ｐゴシック"/>
              <a:cs typeface="ＭＳ Ｐゴシック"/>
            </a:endParaRPr>
          </a:p>
          <a:p>
            <a:r>
              <a:rPr lang="en-US" dirty="0" smtClean="0">
                <a:ea typeface="ＭＳ Ｐゴシック"/>
                <a:cs typeface="ＭＳ Ｐゴシック"/>
              </a:rPr>
              <a:t>Are these the same as the ranking for discriminating which of two quantities are larger?</a:t>
            </a:r>
          </a:p>
          <a:p>
            <a:endParaRPr lang="en-US" dirty="0" smtClean="0">
              <a:ea typeface="ＭＳ Ｐゴシック"/>
              <a:cs typeface="ＭＳ Ｐゴシック"/>
            </a:endParaRPr>
          </a:p>
          <a:p>
            <a:r>
              <a:rPr lang="en-US" dirty="0" smtClean="0">
                <a:ea typeface="ＭＳ Ｐゴシック"/>
                <a:cs typeface="ＭＳ Ｐゴシック"/>
              </a:rPr>
              <a:t>The above ordering is based on the revised ranking in this paper (cites evidence that angle is not as good as slope)</a:t>
            </a:r>
          </a:p>
          <a:p>
            <a:r>
              <a:rPr lang="en-US" dirty="0" err="1" smtClean="0">
                <a:ea typeface="ＭＳ Ｐゴシック"/>
                <a:cs typeface="ＭＳ Ｐゴシック"/>
              </a:rPr>
              <a:t>Hollands</a:t>
            </a:r>
            <a:r>
              <a:rPr lang="en-US" dirty="0" smtClean="0">
                <a:ea typeface="ＭＳ Ｐゴシック"/>
                <a:cs typeface="ＭＳ Ｐゴシック"/>
              </a:rPr>
              <a:t>, J. &amp; Spence, I. (2001). The discrimination of graphical elements. </a:t>
            </a:r>
            <a:r>
              <a:rPr lang="en-US" i="1" dirty="0" smtClean="0">
                <a:ea typeface="ＭＳ Ｐゴシック"/>
                <a:cs typeface="ＭＳ Ｐゴシック"/>
              </a:rPr>
              <a:t>Applied Cognitive Psychology, 15</a:t>
            </a:r>
            <a:r>
              <a:rPr lang="en-US" dirty="0" smtClean="0">
                <a:ea typeface="ＭＳ Ｐゴシック"/>
                <a:cs typeface="ＭＳ Ｐゴシック"/>
              </a:rPr>
              <a:t>, 413-431. </a:t>
            </a:r>
            <a:br>
              <a:rPr lang="en-US" dirty="0" smtClean="0">
                <a:ea typeface="ＭＳ Ｐゴシック"/>
                <a:cs typeface="ＭＳ Ｐゴシック"/>
              </a:rPr>
            </a:br>
            <a:endParaRPr lang="en-US" dirty="0" smtClean="0">
              <a:ea typeface="ＭＳ Ｐゴシック"/>
              <a:cs typeface="ＭＳ Ｐゴシック"/>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4950" y="79375"/>
            <a:ext cx="3900488" cy="2924175"/>
          </a:xfrm>
        </p:spPr>
      </p:sp>
      <p:sp>
        <p:nvSpPr>
          <p:cNvPr id="3" name="Notes Placeholder 2"/>
          <p:cNvSpPr>
            <a:spLocks noGrp="1"/>
          </p:cNvSpPr>
          <p:nvPr>
            <p:ph type="body" idx="1"/>
          </p:nvPr>
        </p:nvSpPr>
        <p:spPr/>
        <p:txBody>
          <a:bodyPr/>
          <a:lstStyle/>
          <a:p>
            <a:r>
              <a:rPr lang="en-US" baseline="0" dirty="0" smtClean="0"/>
              <a:t>These are some further examples of </a:t>
            </a:r>
            <a:r>
              <a:rPr lang="en-US" baseline="0" dirty="0" err="1" smtClean="0"/>
              <a:t>ReVision</a:t>
            </a:r>
            <a:r>
              <a:rPr lang="en-US" baseline="0" dirty="0" smtClean="0"/>
              <a:t> redesigns. Thanks for your time, and we’d be happy to take questions.</a:t>
            </a:r>
            <a:endParaRPr lang="en-US" dirty="0"/>
          </a:p>
        </p:txBody>
      </p:sp>
    </p:spTree>
    <p:extLst>
      <p:ext uri="{BB962C8B-B14F-4D97-AF65-F5344CB8AC3E}">
        <p14:creationId xmlns="" xmlns:p14="http://schemas.microsoft.com/office/powerpoint/2010/main" val="18771220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4950" y="79375"/>
            <a:ext cx="3900488" cy="2924175"/>
          </a:xfrm>
        </p:spPr>
      </p:sp>
      <p:sp>
        <p:nvSpPr>
          <p:cNvPr id="3" name="Notes Placeholder 2"/>
          <p:cNvSpPr>
            <a:spLocks noGrp="1"/>
          </p:cNvSpPr>
          <p:nvPr>
            <p:ph type="body" idx="1"/>
          </p:nvPr>
        </p:nvSpPr>
        <p:spPr/>
        <p:txBody>
          <a:bodyPr/>
          <a:lstStyle/>
          <a:p>
            <a:r>
              <a:rPr lang="en-US" baseline="0" dirty="0" smtClean="0"/>
              <a:t>These are some further examples of </a:t>
            </a:r>
            <a:r>
              <a:rPr lang="en-US" baseline="0" dirty="0" err="1" smtClean="0"/>
              <a:t>ReVision</a:t>
            </a:r>
            <a:r>
              <a:rPr lang="en-US" baseline="0" dirty="0" smtClean="0"/>
              <a:t> redesigns. Thanks for your time, and we’d be happy to take questions.</a:t>
            </a:r>
            <a:endParaRPr lang="en-US" dirty="0"/>
          </a:p>
        </p:txBody>
      </p:sp>
    </p:spTree>
    <p:extLst>
      <p:ext uri="{BB962C8B-B14F-4D97-AF65-F5344CB8AC3E}">
        <p14:creationId xmlns="" xmlns:p14="http://schemas.microsoft.com/office/powerpoint/2010/main" val="18771220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xfrm>
            <a:off x="5314950" y="79375"/>
            <a:ext cx="3900488" cy="2924175"/>
          </a:xfrm>
          <a:ln/>
        </p:spPr>
      </p:sp>
      <p:sp>
        <p:nvSpPr>
          <p:cNvPr id="131075" name="Notes Placeholder 2"/>
          <p:cNvSpPr>
            <a:spLocks noGrp="1"/>
          </p:cNvSpPr>
          <p:nvPr>
            <p:ph type="body" idx="1"/>
          </p:nvPr>
        </p:nvSpPr>
        <p:spPr>
          <a:noFill/>
          <a:ln/>
        </p:spPr>
        <p:txBody>
          <a:bodyPr/>
          <a:lstStyle/>
          <a:p>
            <a:r>
              <a:rPr lang="en-US" dirty="0" smtClean="0"/>
              <a:t>I’ll briefly</a:t>
            </a:r>
            <a:r>
              <a:rPr lang="en-US" baseline="0" dirty="0" smtClean="0"/>
              <a:t> cover some of the limitations of the system.</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4950" y="79375"/>
            <a:ext cx="3900488" cy="2924175"/>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Poorly</a:t>
            </a:r>
            <a:r>
              <a:rPr lang="en-US" baseline="0" dirty="0" smtClean="0"/>
              <a:t> designed visualizations are prevalent d</a:t>
            </a:r>
            <a:r>
              <a:rPr lang="en-US" dirty="0" smtClean="0"/>
              <a:t>espite the fact that there are known design principles for effective visualization</a:t>
            </a:r>
            <a:r>
              <a:rPr lang="en-US" baseline="0" dirty="0" smtClean="0"/>
              <a:t>. Bad design choices do not only create unaesthetic images but they can also make it harder to effectively perceive the data.  For example, in the pie chart to the left, slices are ordered arbitrarily, and in the bar chart to the right, the foreground elements have to compete against a saturated background.</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And of</a:t>
            </a:r>
            <a:r>
              <a:rPr lang="en-US" baseline="0" dirty="0" smtClean="0"/>
              <a:t> course </a:t>
            </a:r>
            <a:r>
              <a:rPr lang="en-US" dirty="0" smtClean="0"/>
              <a:t>there’s so much more chart junk out in the wild.</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CLICK</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a:t>
            </a:r>
            <a:r>
              <a:rPr lang="en-US" baseline="0" dirty="0" smtClean="0"/>
              <a:t> prevalence of poorly designed visualizations is a </a:t>
            </a:r>
            <a:r>
              <a:rPr lang="en-US" dirty="0" smtClean="0"/>
              <a:t>basic motivation</a:t>
            </a:r>
            <a:r>
              <a:rPr lang="en-US" baseline="0" dirty="0" smtClean="0"/>
              <a:t> for our system.</a:t>
            </a:r>
            <a:endParaRPr lang="en-US" dirty="0" smtClean="0"/>
          </a:p>
        </p:txBody>
      </p:sp>
    </p:spTree>
    <p:extLst>
      <p:ext uri="{BB962C8B-B14F-4D97-AF65-F5344CB8AC3E}">
        <p14:creationId xmlns="" xmlns:p14="http://schemas.microsoft.com/office/powerpoint/2010/main" val="3618257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4950" y="79375"/>
            <a:ext cx="3900488" cy="2924175"/>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Poorly</a:t>
            </a:r>
            <a:r>
              <a:rPr lang="en-US" baseline="0" dirty="0" smtClean="0"/>
              <a:t> designed visualizations are prevalent d</a:t>
            </a:r>
            <a:r>
              <a:rPr lang="en-US" dirty="0" smtClean="0"/>
              <a:t>espite the fact that there are known design principles for effective visualization</a:t>
            </a:r>
            <a:r>
              <a:rPr lang="en-US" baseline="0" dirty="0" smtClean="0"/>
              <a:t>. Bad design choices do not only create unaesthetic images but they can also make it harder to effectively perceive the data.  For example, in the pie chart to the left, slices are ordered arbitrarily, and in the bar chart to the right, the foreground elements have to compete against a saturated background.</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And of</a:t>
            </a:r>
            <a:r>
              <a:rPr lang="en-US" baseline="0" dirty="0" smtClean="0"/>
              <a:t> course </a:t>
            </a:r>
            <a:r>
              <a:rPr lang="en-US" dirty="0" smtClean="0"/>
              <a:t>there’s so much more chart junk out in the wild.</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CLICK</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a:t>
            </a:r>
            <a:r>
              <a:rPr lang="en-US" baseline="0" dirty="0" smtClean="0"/>
              <a:t> prevalence of poorly designed visualizations is a </a:t>
            </a:r>
            <a:r>
              <a:rPr lang="en-US" dirty="0" smtClean="0"/>
              <a:t>basic motivation</a:t>
            </a:r>
            <a:r>
              <a:rPr lang="en-US" baseline="0" dirty="0" smtClean="0"/>
              <a:t> for our system.</a:t>
            </a:r>
            <a:endParaRPr lang="en-US" dirty="0" smtClean="0"/>
          </a:p>
        </p:txBody>
      </p:sp>
    </p:spTree>
    <p:extLst>
      <p:ext uri="{BB962C8B-B14F-4D97-AF65-F5344CB8AC3E}">
        <p14:creationId xmlns="" xmlns:p14="http://schemas.microsoft.com/office/powerpoint/2010/main" val="3618257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4950" y="79375"/>
            <a:ext cx="3900488" cy="2924175"/>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Another motivation for ReVision is that the vast majority of visualizations are disseminated as rasterized images.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CLICK</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This means it’s hard to retrieve the underlying data, hard to index and search the images, and finally it’s hard to retarget or redesign for the great variety of modern display formats.</a:t>
            </a:r>
          </a:p>
        </p:txBody>
      </p:sp>
    </p:spTree>
    <p:extLst>
      <p:ext uri="{BB962C8B-B14F-4D97-AF65-F5344CB8AC3E}">
        <p14:creationId xmlns="" xmlns:p14="http://schemas.microsoft.com/office/powerpoint/2010/main" val="3618257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4950" y="79375"/>
            <a:ext cx="3900488" cy="2924175"/>
          </a:xfrm>
        </p:spPr>
      </p:sp>
      <p:sp>
        <p:nvSpPr>
          <p:cNvPr id="3" name="Notes Placeholder 2"/>
          <p:cNvSpPr>
            <a:spLocks noGrp="1"/>
          </p:cNvSpPr>
          <p:nvPr>
            <p:ph type="body" idx="1"/>
          </p:nvPr>
        </p:nvSpPr>
        <p:spPr/>
        <p:txBody>
          <a:bodyPr/>
          <a:lstStyle/>
          <a:p>
            <a:r>
              <a:rPr lang="en-US" baseline="0" dirty="0" smtClean="0"/>
              <a:t>To investigate the usefulness of text features for classifying charts, we also manually annotate text regions using a simple GUI interface. By using text features our classification performance improves to an average accuracy of 90%.</a:t>
            </a:r>
            <a:endParaRPr lang="en-US" dirty="0"/>
          </a:p>
        </p:txBody>
      </p:sp>
    </p:spTree>
    <p:extLst>
      <p:ext uri="{BB962C8B-B14F-4D97-AF65-F5344CB8AC3E}">
        <p14:creationId xmlns="" xmlns:p14="http://schemas.microsoft.com/office/powerpoint/2010/main" val="3294763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500" kern="1200" dirty="0" smtClean="0">
                <a:solidFill>
                  <a:schemeClr val="tx1"/>
                </a:solidFill>
                <a:latin typeface="Neutra Text" pitchFamily="50" charset="0"/>
                <a:ea typeface="ＭＳ Ｐゴシック" pitchFamily="-65" charset="-128"/>
                <a:cs typeface="ＭＳ Ｐゴシック" pitchFamily="-65" charset="-128"/>
              </a:rPr>
              <a:t>To capture the distribution and density of text regions in an input image, we construct a binary mask indicating which pixels belong to text regions (step 2 in Figure 3, right). We subdivide the mask into N × N blocks, calculate the </a:t>
            </a:r>
            <a:r>
              <a:rPr lang="en-US" sz="1500" kern="1200" dirty="0" err="1" smtClean="0">
                <a:solidFill>
                  <a:schemeClr val="tx1"/>
                </a:solidFill>
                <a:latin typeface="Neutra Text" pitchFamily="50" charset="0"/>
                <a:ea typeface="ＭＳ Ｐゴシック" pitchFamily="-65" charset="-128"/>
                <a:cs typeface="ＭＳ Ｐゴシック" pitchFamily="-65" charset="-128"/>
              </a:rPr>
              <a:t>propor</a:t>
            </a:r>
            <a:r>
              <a:rPr lang="en-US" sz="1500" kern="1200" dirty="0" smtClean="0">
                <a:solidFill>
                  <a:schemeClr val="tx1"/>
                </a:solidFill>
                <a:latin typeface="Neutra Text" pitchFamily="50" charset="0"/>
                <a:ea typeface="ＭＳ Ｐゴシック" pitchFamily="-65" charset="-128"/>
                <a:cs typeface="ＭＳ Ｐゴシック" pitchFamily="-65" charset="-128"/>
              </a:rPr>
              <a:t>- </a:t>
            </a:r>
            <a:r>
              <a:rPr lang="en-US" sz="1500" kern="1200" dirty="0" err="1" smtClean="0">
                <a:solidFill>
                  <a:schemeClr val="tx1"/>
                </a:solidFill>
                <a:latin typeface="Neutra Text" pitchFamily="50" charset="0"/>
                <a:ea typeface="ＭＳ Ｐゴシック" pitchFamily="-65" charset="-128"/>
                <a:cs typeface="ＭＳ Ｐゴシック" pitchFamily="-65" charset="-128"/>
              </a:rPr>
              <a:t>tion</a:t>
            </a:r>
            <a:r>
              <a:rPr lang="en-US" sz="1500" kern="1200" dirty="0" smtClean="0">
                <a:solidFill>
                  <a:schemeClr val="tx1"/>
                </a:solidFill>
                <a:latin typeface="Neutra Text" pitchFamily="50" charset="0"/>
                <a:ea typeface="ＭＳ Ｐゴシック" pitchFamily="-65" charset="-128"/>
                <a:cs typeface="ＭＳ Ｐゴシック" pitchFamily="-65" charset="-128"/>
              </a:rPr>
              <a:t> of text region pixels in each block (step 3), and </a:t>
            </a:r>
            <a:r>
              <a:rPr lang="en-US" sz="1500" kern="1200" dirty="0" err="1" smtClean="0">
                <a:solidFill>
                  <a:schemeClr val="tx1"/>
                </a:solidFill>
                <a:latin typeface="Neutra Text" pitchFamily="50" charset="0"/>
                <a:ea typeface="ＭＳ Ｐゴシック" pitchFamily="-65" charset="-128"/>
                <a:cs typeface="ＭＳ Ｐゴシック" pitchFamily="-65" charset="-128"/>
              </a:rPr>
              <a:t>linearize</a:t>
            </a:r>
            <a:r>
              <a:rPr lang="en-US" sz="1500" kern="1200" dirty="0" smtClean="0">
                <a:solidFill>
                  <a:schemeClr val="tx1"/>
                </a:solidFill>
                <a:latin typeface="Neutra Text" pitchFamily="50" charset="0"/>
                <a:ea typeface="ＭＳ Ｐゴシック" pitchFamily="-65" charset="-128"/>
                <a:cs typeface="ＭＳ Ｐゴシック" pitchFamily="-65" charset="-128"/>
              </a:rPr>
              <a:t> the values into an N2 element vector. We found that N = 8 maximizes classification accuracy. However, at this </a:t>
            </a:r>
            <a:r>
              <a:rPr lang="en-US" sz="1500" kern="1200" dirty="0" err="1" smtClean="0">
                <a:solidFill>
                  <a:schemeClr val="tx1"/>
                </a:solidFill>
                <a:latin typeface="Neutra Text" pitchFamily="50" charset="0"/>
                <a:ea typeface="ＭＳ Ｐゴシック" pitchFamily="-65" charset="-128"/>
                <a:cs typeface="ＭＳ Ｐゴシック" pitchFamily="-65" charset="-128"/>
              </a:rPr>
              <a:t>resolu</a:t>
            </a:r>
            <a:r>
              <a:rPr lang="en-US" sz="1500" kern="1200" dirty="0" smtClean="0">
                <a:solidFill>
                  <a:schemeClr val="tx1"/>
                </a:solidFill>
                <a:latin typeface="Neutra Text" pitchFamily="50" charset="0"/>
                <a:ea typeface="ＭＳ Ｐゴシック" pitchFamily="-65" charset="-128"/>
                <a:cs typeface="ＭＳ Ｐゴシック" pitchFamily="-65" charset="-128"/>
              </a:rPr>
              <a:t>- </a:t>
            </a:r>
            <a:r>
              <a:rPr lang="en-US" sz="1500" kern="1200" dirty="0" err="1" smtClean="0">
                <a:solidFill>
                  <a:schemeClr val="tx1"/>
                </a:solidFill>
                <a:latin typeface="Neutra Text" pitchFamily="50" charset="0"/>
                <a:ea typeface="ＭＳ Ｐゴシック" pitchFamily="-65" charset="-128"/>
                <a:cs typeface="ＭＳ Ｐゴシック" pitchFamily="-65" charset="-128"/>
              </a:rPr>
              <a:t>tion</a:t>
            </a:r>
            <a:r>
              <a:rPr lang="en-US" sz="1500" kern="1200" dirty="0" smtClean="0">
                <a:solidFill>
                  <a:schemeClr val="tx1"/>
                </a:solidFill>
                <a:latin typeface="Neutra Text" pitchFamily="50" charset="0"/>
                <a:ea typeface="ＭＳ Ｐゴシック" pitchFamily="-65" charset="-128"/>
                <a:cs typeface="ＭＳ Ｐゴシック" pitchFamily="-65" charset="-128"/>
              </a:rPr>
              <a:t> the exact positions, sizes and relative orientations of text regions are abstracted. To retain this information we com- </a:t>
            </a:r>
            <a:r>
              <a:rPr lang="en-US" sz="1500" kern="1200" dirty="0" err="1" smtClean="0">
                <a:solidFill>
                  <a:schemeClr val="tx1"/>
                </a:solidFill>
                <a:latin typeface="Neutra Text" pitchFamily="50" charset="0"/>
                <a:ea typeface="ＭＳ Ｐゴシック" pitchFamily="-65" charset="-128"/>
                <a:cs typeface="ＭＳ Ｐゴシック" pitchFamily="-65" charset="-128"/>
              </a:rPr>
              <a:t>pute</a:t>
            </a:r>
            <a:r>
              <a:rPr lang="en-US" sz="1500" kern="1200" dirty="0" smtClean="0">
                <a:solidFill>
                  <a:schemeClr val="tx1"/>
                </a:solidFill>
                <a:latin typeface="Neutra Text" pitchFamily="50" charset="0"/>
                <a:ea typeface="ＭＳ Ｐゴシック" pitchFamily="-65" charset="-128"/>
                <a:cs typeface="ＭＳ Ｐゴシック" pitchFamily="-65" charset="-128"/>
              </a:rPr>
              <a:t> normalized 10-bin histograms of the distributions of text region length, width, center position, as well as </a:t>
            </a:r>
            <a:r>
              <a:rPr lang="en-US" sz="1500" kern="1200" dirty="0" err="1" smtClean="0">
                <a:solidFill>
                  <a:schemeClr val="tx1"/>
                </a:solidFill>
                <a:latin typeface="Neutra Text" pitchFamily="50" charset="0"/>
                <a:ea typeface="ＭＳ Ｐゴシック" pitchFamily="-65" charset="-128"/>
                <a:cs typeface="ＭＳ Ｐゴシック" pitchFamily="-65" charset="-128"/>
              </a:rPr>
              <a:t>pairwise</a:t>
            </a:r>
            <a:r>
              <a:rPr lang="en-US" sz="1500" kern="1200" dirty="0" smtClean="0">
                <a:solidFill>
                  <a:schemeClr val="tx1"/>
                </a:solidFill>
                <a:latin typeface="Neutra Text" pitchFamily="50" charset="0"/>
                <a:ea typeface="ＭＳ Ｐゴシック" pitchFamily="-65" charset="-128"/>
                <a:cs typeface="ＭＳ Ｐゴシック" pitchFamily="-65" charset="-128"/>
              </a:rPr>
              <a:t> </a:t>
            </a:r>
            <a:r>
              <a:rPr lang="en-US" sz="1500" kern="1200" dirty="0" err="1" smtClean="0">
                <a:solidFill>
                  <a:schemeClr val="tx1"/>
                </a:solidFill>
                <a:latin typeface="Neutra Text" pitchFamily="50" charset="0"/>
                <a:ea typeface="ＭＳ Ｐゴシック" pitchFamily="-65" charset="-128"/>
                <a:cs typeface="ＭＳ Ｐゴシック" pitchFamily="-65" charset="-128"/>
              </a:rPr>
              <a:t>ori</a:t>
            </a:r>
            <a:r>
              <a:rPr lang="en-US" sz="1500" kern="1200" dirty="0" smtClean="0">
                <a:solidFill>
                  <a:schemeClr val="tx1"/>
                </a:solidFill>
                <a:latin typeface="Neutra Text" pitchFamily="50" charset="0"/>
                <a:ea typeface="ＭＳ Ｐゴシック" pitchFamily="-65" charset="-128"/>
                <a:cs typeface="ＭＳ Ｐゴシック" pitchFamily="-65" charset="-128"/>
              </a:rPr>
              <a:t>- </a:t>
            </a:r>
            <a:r>
              <a:rPr lang="en-US" sz="1500" kern="1200" dirty="0" err="1" smtClean="0">
                <a:solidFill>
                  <a:schemeClr val="tx1"/>
                </a:solidFill>
                <a:latin typeface="Neutra Text" pitchFamily="50" charset="0"/>
                <a:ea typeface="ＭＳ Ｐゴシック" pitchFamily="-65" charset="-128"/>
                <a:cs typeface="ＭＳ Ｐゴシック" pitchFamily="-65" charset="-128"/>
              </a:rPr>
              <a:t>entation</a:t>
            </a:r>
            <a:r>
              <a:rPr lang="en-US" sz="1500" kern="1200" dirty="0" smtClean="0">
                <a:solidFill>
                  <a:schemeClr val="tx1"/>
                </a:solidFill>
                <a:latin typeface="Neutra Text" pitchFamily="50" charset="0"/>
                <a:ea typeface="ＭＳ Ｐゴシック" pitchFamily="-65" charset="-128"/>
                <a:cs typeface="ＭＳ Ｐゴシック" pitchFamily="-65" charset="-128"/>
              </a:rPr>
              <a:t> and </a:t>
            </a:r>
            <a:r>
              <a:rPr lang="en-US" sz="1500" kern="1200" dirty="0" err="1" smtClean="0">
                <a:solidFill>
                  <a:schemeClr val="tx1"/>
                </a:solidFill>
                <a:latin typeface="Neutra Text" pitchFamily="50" charset="0"/>
                <a:ea typeface="ＭＳ Ｐゴシック" pitchFamily="-65" charset="-128"/>
                <a:cs typeface="ＭＳ Ｐゴシック" pitchFamily="-65" charset="-128"/>
              </a:rPr>
              <a:t>pairwise</a:t>
            </a:r>
            <a:r>
              <a:rPr lang="en-US" sz="1500" kern="1200" dirty="0" smtClean="0">
                <a:solidFill>
                  <a:schemeClr val="tx1"/>
                </a:solidFill>
                <a:latin typeface="Neutra Text" pitchFamily="50" charset="0"/>
                <a:ea typeface="ＭＳ Ｐゴシック" pitchFamily="-65" charset="-128"/>
                <a:cs typeface="ＭＳ Ｐゴシック" pitchFamily="-65" charset="-128"/>
              </a:rPr>
              <a:t> distance between text region centers (step 4). We concatenate these histograms with the text den- </a:t>
            </a:r>
            <a:r>
              <a:rPr lang="en-US" sz="1500" kern="1200" dirty="0" err="1" smtClean="0">
                <a:solidFill>
                  <a:schemeClr val="tx1"/>
                </a:solidFill>
                <a:latin typeface="Neutra Text" pitchFamily="50" charset="0"/>
                <a:ea typeface="ＭＳ Ｐゴシック" pitchFamily="-65" charset="-128"/>
                <a:cs typeface="ＭＳ Ｐゴシック" pitchFamily="-65" charset="-128"/>
              </a:rPr>
              <a:t>sity</a:t>
            </a:r>
            <a:r>
              <a:rPr lang="en-US" sz="1500" kern="1200" dirty="0" smtClean="0">
                <a:solidFill>
                  <a:schemeClr val="tx1"/>
                </a:solidFill>
                <a:latin typeface="Neutra Text" pitchFamily="50" charset="0"/>
                <a:ea typeface="ＭＳ Ｐゴシック" pitchFamily="-65" charset="-128"/>
                <a:cs typeface="ＭＳ Ｐゴシック" pitchFamily="-65" charset="-128"/>
              </a:rPr>
              <a:t> vector to create a final textual feature vector (step 5).</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4950" y="79375"/>
            <a:ext cx="3900488" cy="2924175"/>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We assume that charts do not contain 3D effects, bars are not stacked, and pies aren’t exploded. Additionally, we assume marks are shaded with constant colors; in other words, we don’t handle strong gradients. I’ll now describe our bar chart extraction procedure in some detail.</a:t>
            </a:r>
            <a:endParaRPr lang="en-US" dirty="0" smtClean="0"/>
          </a:p>
        </p:txBody>
      </p:sp>
    </p:spTree>
    <p:extLst>
      <p:ext uri="{BB962C8B-B14F-4D97-AF65-F5344CB8AC3E}">
        <p14:creationId xmlns="" xmlns:p14="http://schemas.microsoft.com/office/powerpoint/2010/main" val="105419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3" descr="hartmann-color"/>
          <p:cNvPicPr>
            <a:picLocks noChangeAspect="1" noChangeArrowheads="1"/>
          </p:cNvPicPr>
          <p:nvPr userDrawn="1"/>
        </p:nvPicPr>
        <p:blipFill>
          <a:blip r:embed="rId2"/>
          <a:srcRect/>
          <a:stretch>
            <a:fillRect/>
          </a:stretch>
        </p:blipFill>
        <p:spPr bwMode="auto">
          <a:xfrm>
            <a:off x="0" y="231777"/>
            <a:ext cx="9144000" cy="6626225"/>
          </a:xfrm>
          <a:prstGeom prst="rect">
            <a:avLst/>
          </a:prstGeom>
          <a:noFill/>
          <a:ln w="9525">
            <a:noFill/>
            <a:miter lim="800000"/>
            <a:headEnd/>
            <a:tailEnd/>
          </a:ln>
        </p:spPr>
      </p:pic>
      <p:sp>
        <p:nvSpPr>
          <p:cNvPr id="5" name="Rectangle 2"/>
          <p:cNvSpPr>
            <a:spLocks noChangeArrowheads="1"/>
          </p:cNvSpPr>
          <p:nvPr/>
        </p:nvSpPr>
        <p:spPr bwMode="auto">
          <a:xfrm>
            <a:off x="0" y="0"/>
            <a:ext cx="9144000" cy="466725"/>
          </a:xfrm>
          <a:prstGeom prst="rect">
            <a:avLst/>
          </a:prstGeom>
          <a:solidFill>
            <a:srgbClr val="90060D"/>
          </a:solidFill>
          <a:ln w="9525">
            <a:noFill/>
            <a:miter lim="800000"/>
            <a:headEnd/>
            <a:tailEnd/>
          </a:ln>
          <a:effectLst/>
        </p:spPr>
        <p:txBody>
          <a:bodyPr wrap="none" anchor="ctr"/>
          <a:lstStyle/>
          <a:p>
            <a:pPr eaLnBrk="0" hangingPunct="0">
              <a:defRPr/>
            </a:pPr>
            <a:endParaRPr lang="en-US"/>
          </a:p>
        </p:txBody>
      </p:sp>
      <p:pic>
        <p:nvPicPr>
          <p:cNvPr id="6" name="Picture 6" descr="d"/>
          <p:cNvPicPr>
            <a:picLocks noChangeAspect="1" noChangeArrowheads="1"/>
          </p:cNvPicPr>
          <p:nvPr userDrawn="1"/>
        </p:nvPicPr>
        <p:blipFill>
          <a:blip r:embed="rId3"/>
          <a:srcRect/>
          <a:stretch>
            <a:fillRect/>
          </a:stretch>
        </p:blipFill>
        <p:spPr bwMode="auto">
          <a:xfrm>
            <a:off x="6934202" y="25401"/>
            <a:ext cx="1990725" cy="419100"/>
          </a:xfrm>
          <a:prstGeom prst="rect">
            <a:avLst/>
          </a:prstGeom>
          <a:noFill/>
          <a:ln w="9525">
            <a:noFill/>
            <a:miter lim="800000"/>
            <a:headEnd/>
            <a:tailEnd/>
          </a:ln>
        </p:spPr>
      </p:pic>
      <p:sp>
        <p:nvSpPr>
          <p:cNvPr id="7" name="Text Box 7"/>
          <p:cNvSpPr txBox="1">
            <a:spLocks noChangeArrowheads="1"/>
          </p:cNvSpPr>
          <p:nvPr userDrawn="1"/>
        </p:nvSpPr>
        <p:spPr bwMode="auto">
          <a:xfrm>
            <a:off x="60327" y="-52388"/>
            <a:ext cx="4359275" cy="523220"/>
          </a:xfrm>
          <a:prstGeom prst="rect">
            <a:avLst/>
          </a:prstGeom>
          <a:noFill/>
          <a:ln w="9525">
            <a:noFill/>
            <a:miter lim="800000"/>
            <a:headEnd/>
            <a:tailEnd/>
          </a:ln>
          <a:effectLst/>
        </p:spPr>
        <p:txBody>
          <a:bodyPr>
            <a:spAutoFit/>
          </a:bodyPr>
          <a:lstStyle/>
          <a:p>
            <a:pPr eaLnBrk="0" hangingPunct="0">
              <a:defRPr/>
            </a:pPr>
            <a:r>
              <a:rPr lang="en-US" altLang="ko-KR" sz="2800" b="0" dirty="0" err="1">
                <a:latin typeface="Neutra Text SC" pitchFamily="50" charset="0"/>
                <a:ea typeface="굴림" pitchFamily="-65" charset="-127"/>
              </a:rPr>
              <a:t>stanford</a:t>
            </a:r>
            <a:r>
              <a:rPr lang="en-US" altLang="ko-KR" sz="2800" b="0" dirty="0">
                <a:latin typeface="Neutra Text SC" pitchFamily="50" charset="0"/>
                <a:ea typeface="굴림" pitchFamily="-65" charset="-127"/>
              </a:rPr>
              <a:t> </a:t>
            </a:r>
            <a:r>
              <a:rPr lang="en-US" sz="2800" b="0" dirty="0">
                <a:solidFill>
                  <a:srgbClr val="B3051A"/>
                </a:solidFill>
                <a:latin typeface="Neutra Text SC" pitchFamily="50" charset="0"/>
                <a:ea typeface="굴림" pitchFamily="-65" charset="-127"/>
              </a:rPr>
              <a:t>/</a:t>
            </a:r>
            <a:r>
              <a:rPr lang="en-US" sz="2800" b="0" dirty="0">
                <a:latin typeface="Neutra Text SC" pitchFamily="50" charset="0"/>
                <a:ea typeface="굴림" pitchFamily="-65" charset="-127"/>
              </a:rPr>
              <a:t> </a:t>
            </a:r>
            <a:r>
              <a:rPr lang="en-US" sz="2800" b="0" dirty="0" err="1">
                <a:latin typeface="Neutra Text SC" pitchFamily="50" charset="0"/>
                <a:ea typeface="굴림" pitchFamily="-65" charset="-127"/>
              </a:rPr>
              <a:t>hci</a:t>
            </a:r>
            <a:r>
              <a:rPr lang="en-US" sz="2800" b="0" dirty="0">
                <a:latin typeface="Neutra Text SC" pitchFamily="50" charset="0"/>
                <a:ea typeface="굴림" pitchFamily="-65" charset="-127"/>
              </a:rPr>
              <a:t> group</a:t>
            </a:r>
            <a:endParaRPr lang="en-US" altLang="ko-KR" sz="2800" b="0" dirty="0">
              <a:latin typeface="Neutra Text SC" pitchFamily="50" charset="0"/>
              <a:ea typeface="굴림" pitchFamily="-65" charset="-127"/>
            </a:endParaRPr>
          </a:p>
        </p:txBody>
      </p:sp>
      <p:sp>
        <p:nvSpPr>
          <p:cNvPr id="8" name="Arc 9"/>
          <p:cNvSpPr>
            <a:spLocks noChangeAspect="1"/>
          </p:cNvSpPr>
          <p:nvPr userDrawn="1"/>
        </p:nvSpPr>
        <p:spPr bwMode="auto">
          <a:xfrm>
            <a:off x="8950325" y="-63499"/>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eaLnBrk="0" hangingPunct="0">
              <a:defRPr/>
            </a:pPr>
            <a:endParaRPr lang="en-US"/>
          </a:p>
        </p:txBody>
      </p:sp>
      <p:sp>
        <p:nvSpPr>
          <p:cNvPr id="9" name="Arc 10"/>
          <p:cNvSpPr>
            <a:spLocks noChangeAspect="1"/>
          </p:cNvSpPr>
          <p:nvPr userDrawn="1"/>
        </p:nvSpPr>
        <p:spPr bwMode="auto">
          <a:xfrm rot="16200000">
            <a:off x="-63500" y="-61913"/>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eaLnBrk="0" hangingPunct="0">
              <a:defRPr/>
            </a:pPr>
            <a:endParaRPr lang="en-US"/>
          </a:p>
        </p:txBody>
      </p:sp>
      <p:sp>
        <p:nvSpPr>
          <p:cNvPr id="10" name="Arc 11"/>
          <p:cNvSpPr>
            <a:spLocks noChangeAspect="1"/>
          </p:cNvSpPr>
          <p:nvPr userDrawn="1"/>
        </p:nvSpPr>
        <p:spPr bwMode="auto">
          <a:xfrm rot="10800000">
            <a:off x="-63500" y="6667501"/>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eaLnBrk="0" hangingPunct="0">
              <a:defRPr/>
            </a:pPr>
            <a:endParaRPr lang="en-US"/>
          </a:p>
        </p:txBody>
      </p:sp>
      <p:sp>
        <p:nvSpPr>
          <p:cNvPr id="11" name="Arc 12"/>
          <p:cNvSpPr>
            <a:spLocks noChangeAspect="1"/>
          </p:cNvSpPr>
          <p:nvPr userDrawn="1"/>
        </p:nvSpPr>
        <p:spPr bwMode="auto">
          <a:xfrm rot="5400000">
            <a:off x="8950326" y="6664325"/>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eaLnBrk="0" hangingPunct="0">
              <a:defRPr/>
            </a:pPr>
            <a:endParaRPr lang="en-US"/>
          </a:p>
        </p:txBody>
      </p:sp>
      <p:sp>
        <p:nvSpPr>
          <p:cNvPr id="12" name="Text Box 14"/>
          <p:cNvSpPr txBox="1">
            <a:spLocks noChangeArrowheads="1"/>
          </p:cNvSpPr>
          <p:nvPr userDrawn="1"/>
        </p:nvSpPr>
        <p:spPr bwMode="auto">
          <a:xfrm>
            <a:off x="4800600" y="6248400"/>
            <a:ext cx="4114800" cy="415498"/>
          </a:xfrm>
          <a:prstGeom prst="rect">
            <a:avLst/>
          </a:prstGeom>
          <a:noFill/>
          <a:ln w="9525">
            <a:noFill/>
            <a:miter lim="800000"/>
            <a:headEnd/>
            <a:tailEnd/>
          </a:ln>
          <a:effectLst/>
        </p:spPr>
        <p:txBody>
          <a:bodyPr>
            <a:spAutoFit/>
          </a:bodyPr>
          <a:lstStyle/>
          <a:p>
            <a:pPr algn="r" eaLnBrk="0" hangingPunct="0">
              <a:spcBef>
                <a:spcPct val="50000"/>
              </a:spcBef>
              <a:defRPr/>
            </a:pPr>
            <a:r>
              <a:rPr lang="en-US" sz="2100" b="0" dirty="0"/>
              <a:t>http://hci.stanford.edu</a:t>
            </a:r>
          </a:p>
        </p:txBody>
      </p:sp>
      <p:sp>
        <p:nvSpPr>
          <p:cNvPr id="387075" name="Rectangle 3"/>
          <p:cNvSpPr>
            <a:spLocks noGrp="1" noRot="1" noChangeArrowheads="1"/>
          </p:cNvSpPr>
          <p:nvPr>
            <p:ph type="ctrTitle"/>
          </p:nvPr>
        </p:nvSpPr>
        <p:spPr>
          <a:xfrm>
            <a:off x="455613" y="1233489"/>
            <a:ext cx="7772400" cy="1470025"/>
          </a:xfrm>
        </p:spPr>
        <p:txBody>
          <a:bodyPr/>
          <a:lstStyle>
            <a:lvl1pPr>
              <a:defRPr/>
            </a:lvl1pPr>
          </a:lstStyle>
          <a:p>
            <a:r>
              <a:rPr lang="en-US" altLang="ko-KR"/>
              <a:t>Click to edit Master title style</a:t>
            </a:r>
          </a:p>
        </p:txBody>
      </p:sp>
      <p:sp>
        <p:nvSpPr>
          <p:cNvPr id="387076" name="Rectangle 4"/>
          <p:cNvSpPr>
            <a:spLocks noGrp="1" noRot="1" noChangeArrowheads="1"/>
          </p:cNvSpPr>
          <p:nvPr>
            <p:ph type="subTitle" idx="1"/>
          </p:nvPr>
        </p:nvSpPr>
        <p:spPr>
          <a:xfrm>
            <a:off x="455613" y="3427414"/>
            <a:ext cx="3963987" cy="2970212"/>
          </a:xfrm>
        </p:spPr>
        <p:txBody>
          <a:bodyPr/>
          <a:lstStyle>
            <a:lvl1pPr marL="0" indent="0">
              <a:buFont typeface="Wingdings" pitchFamily="2" charset="2"/>
              <a:buNone/>
              <a:defRPr/>
            </a:lvl1pPr>
          </a:lstStyle>
          <a:p>
            <a:r>
              <a:rPr lang="en-US" altLang="ko-KR"/>
              <a:t>Click to edit Master subtitle style</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44650"/>
            <a:ext cx="8388350" cy="47561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xfrm>
            <a:off x="8077200" y="6513514"/>
            <a:ext cx="762000" cy="274637"/>
          </a:xfrm>
          <a:prstGeom prst="rect">
            <a:avLst/>
          </a:prstGeom>
          <a:ln/>
        </p:spPr>
        <p:txBody>
          <a:bodyPr/>
          <a:lstStyle>
            <a:lvl1pPr>
              <a:defRPr/>
            </a:lvl1pPr>
          </a:lstStyle>
          <a:p>
            <a:pPr>
              <a:defRPr/>
            </a:pPr>
            <a:fld id="{13924E2C-6BD5-4F05-AE37-287C007886B8}" type="slidenum">
              <a:rPr lang="ko-KR" altLang="en-US"/>
              <a:pPr>
                <a:defRPr/>
              </a:pPr>
              <a:t>‹#›</a:t>
            </a:fld>
            <a:endParaRPr lang="en-US" altLang="ko-K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5" y="528637"/>
            <a:ext cx="2097087" cy="5872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2" y="528637"/>
            <a:ext cx="6138863" cy="5872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xfrm>
            <a:off x="8077200" y="6513514"/>
            <a:ext cx="762000" cy="274637"/>
          </a:xfrm>
          <a:prstGeom prst="rect">
            <a:avLst/>
          </a:prstGeom>
          <a:ln/>
        </p:spPr>
        <p:txBody>
          <a:bodyPr/>
          <a:lstStyle>
            <a:lvl1pPr>
              <a:defRPr/>
            </a:lvl1pPr>
          </a:lstStyle>
          <a:p>
            <a:pPr>
              <a:defRPr/>
            </a:pPr>
            <a:fld id="{D4B1F5CA-993A-42A3-9EF7-CC8863019718}" type="slidenum">
              <a:rPr lang="ko-KR" altLang="en-US"/>
              <a:pPr>
                <a:defRPr/>
              </a:pPr>
              <a:t>‹#›</a:t>
            </a:fld>
            <a:endParaRPr lang="en-US" altLang="ko-K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0675" y="228601"/>
            <a:ext cx="8466138" cy="7413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0677" y="1122363"/>
            <a:ext cx="4156075" cy="55070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2" y="1122363"/>
            <a:ext cx="4157663" cy="55070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44650"/>
            <a:ext cx="8388350" cy="47561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2" y="1644650"/>
            <a:ext cx="3927475" cy="47561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7" y="1644650"/>
            <a:ext cx="3927475" cy="47561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44650"/>
            <a:ext cx="8388350" cy="4756151"/>
          </a:xfrm>
        </p:spPr>
        <p:txBody>
          <a:bodyPr/>
          <a:lstStyle>
            <a:lvl1pPr>
              <a:buClr>
                <a:srgbClr val="CFECFF"/>
              </a:buClr>
              <a:defRPr/>
            </a:lvl1pPr>
            <a:lvl2pPr>
              <a:buClr>
                <a:srgbClr val="CFECFF"/>
              </a:buClr>
              <a:defRPr/>
            </a:lvl2pPr>
            <a:lvl3pPr>
              <a:buClr>
                <a:srgbClr val="CFECFF"/>
              </a:buClr>
              <a:defRPr/>
            </a:lvl3pPr>
            <a:lvl4pPr>
              <a:buClr>
                <a:srgbClr val="CFECFF"/>
              </a:buClr>
              <a:defRPr/>
            </a:lvl4pPr>
            <a:lvl5pPr>
              <a:buClr>
                <a:srgbClr val="CFECFF"/>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44650"/>
            <a:ext cx="8388350" cy="47561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5" y="528637"/>
            <a:ext cx="2097087" cy="5872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2" y="528637"/>
            <a:ext cx="6138863" cy="5872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3" descr="hartmann-color"/>
          <p:cNvPicPr>
            <a:picLocks noChangeAspect="1" noChangeArrowheads="1"/>
          </p:cNvPicPr>
          <p:nvPr userDrawn="1"/>
        </p:nvPicPr>
        <p:blipFill>
          <a:blip r:embed="rId2"/>
          <a:srcRect/>
          <a:stretch>
            <a:fillRect/>
          </a:stretch>
        </p:blipFill>
        <p:spPr bwMode="auto">
          <a:xfrm>
            <a:off x="0" y="231777"/>
            <a:ext cx="9144000" cy="6626225"/>
          </a:xfrm>
          <a:prstGeom prst="rect">
            <a:avLst/>
          </a:prstGeom>
          <a:noFill/>
          <a:ln w="9525">
            <a:noFill/>
            <a:miter lim="800000"/>
            <a:headEnd/>
            <a:tailEnd/>
          </a:ln>
        </p:spPr>
      </p:pic>
      <p:sp>
        <p:nvSpPr>
          <p:cNvPr id="5" name="Rectangle 2"/>
          <p:cNvSpPr>
            <a:spLocks noChangeArrowheads="1"/>
          </p:cNvSpPr>
          <p:nvPr/>
        </p:nvSpPr>
        <p:spPr bwMode="auto">
          <a:xfrm>
            <a:off x="0" y="0"/>
            <a:ext cx="9144000" cy="466725"/>
          </a:xfrm>
          <a:prstGeom prst="rect">
            <a:avLst/>
          </a:prstGeom>
          <a:solidFill>
            <a:srgbClr val="90060D"/>
          </a:solidFill>
          <a:ln w="9525">
            <a:noFill/>
            <a:miter lim="800000"/>
            <a:headEnd/>
            <a:tailEnd/>
          </a:ln>
          <a:effectLst/>
        </p:spPr>
        <p:txBody>
          <a:bodyPr wrap="none" anchor="ctr"/>
          <a:lstStyle/>
          <a:p>
            <a:pPr eaLnBrk="0" hangingPunct="0">
              <a:defRPr/>
            </a:pPr>
            <a:endParaRPr lang="en-US">
              <a:solidFill>
                <a:srgbClr val="FFFFFF"/>
              </a:solidFill>
            </a:endParaRPr>
          </a:p>
        </p:txBody>
      </p:sp>
      <p:pic>
        <p:nvPicPr>
          <p:cNvPr id="6" name="Picture 6" descr="d"/>
          <p:cNvPicPr>
            <a:picLocks noChangeAspect="1" noChangeArrowheads="1"/>
          </p:cNvPicPr>
          <p:nvPr userDrawn="1"/>
        </p:nvPicPr>
        <p:blipFill>
          <a:blip r:embed="rId3"/>
          <a:srcRect/>
          <a:stretch>
            <a:fillRect/>
          </a:stretch>
        </p:blipFill>
        <p:spPr bwMode="auto">
          <a:xfrm>
            <a:off x="6934202" y="25401"/>
            <a:ext cx="1990725" cy="419100"/>
          </a:xfrm>
          <a:prstGeom prst="rect">
            <a:avLst/>
          </a:prstGeom>
          <a:noFill/>
          <a:ln w="9525">
            <a:noFill/>
            <a:miter lim="800000"/>
            <a:headEnd/>
            <a:tailEnd/>
          </a:ln>
        </p:spPr>
      </p:pic>
      <p:sp>
        <p:nvSpPr>
          <p:cNvPr id="7" name="Text Box 7"/>
          <p:cNvSpPr txBox="1">
            <a:spLocks noChangeArrowheads="1"/>
          </p:cNvSpPr>
          <p:nvPr userDrawn="1"/>
        </p:nvSpPr>
        <p:spPr bwMode="auto">
          <a:xfrm>
            <a:off x="60327" y="-52388"/>
            <a:ext cx="4359275" cy="523220"/>
          </a:xfrm>
          <a:prstGeom prst="rect">
            <a:avLst/>
          </a:prstGeom>
          <a:noFill/>
          <a:ln w="9525">
            <a:noFill/>
            <a:miter lim="800000"/>
            <a:headEnd/>
            <a:tailEnd/>
          </a:ln>
          <a:effectLst/>
        </p:spPr>
        <p:txBody>
          <a:bodyPr>
            <a:spAutoFit/>
          </a:bodyPr>
          <a:lstStyle/>
          <a:p>
            <a:pPr eaLnBrk="0" hangingPunct="0">
              <a:defRPr/>
            </a:pPr>
            <a:r>
              <a:rPr lang="en-US" altLang="ko-KR" sz="2800" b="0" dirty="0" err="1">
                <a:solidFill>
                  <a:srgbClr val="FFFFFF"/>
                </a:solidFill>
                <a:latin typeface="Neutra Text SC" pitchFamily="50" charset="0"/>
                <a:ea typeface="굴림" pitchFamily="-65" charset="-127"/>
              </a:rPr>
              <a:t>stanford</a:t>
            </a:r>
            <a:r>
              <a:rPr lang="en-US" altLang="ko-KR" sz="2800" b="0" dirty="0">
                <a:solidFill>
                  <a:srgbClr val="FFFFFF"/>
                </a:solidFill>
                <a:latin typeface="Neutra Text SC" pitchFamily="50" charset="0"/>
                <a:ea typeface="굴림" pitchFamily="-65" charset="-127"/>
              </a:rPr>
              <a:t> </a:t>
            </a:r>
            <a:r>
              <a:rPr lang="en-US" sz="2800" b="0" dirty="0">
                <a:solidFill>
                  <a:srgbClr val="B3051A"/>
                </a:solidFill>
                <a:latin typeface="Neutra Text SC" pitchFamily="50" charset="0"/>
                <a:ea typeface="굴림" pitchFamily="-65" charset="-127"/>
              </a:rPr>
              <a:t>/</a:t>
            </a:r>
            <a:r>
              <a:rPr lang="en-US" sz="2800" b="0" dirty="0">
                <a:solidFill>
                  <a:srgbClr val="FFFFFF"/>
                </a:solidFill>
                <a:latin typeface="Neutra Text SC" pitchFamily="50" charset="0"/>
                <a:ea typeface="굴림" pitchFamily="-65" charset="-127"/>
              </a:rPr>
              <a:t> </a:t>
            </a:r>
            <a:r>
              <a:rPr lang="en-US" sz="2800" b="0" dirty="0" err="1">
                <a:solidFill>
                  <a:srgbClr val="FFFFFF"/>
                </a:solidFill>
                <a:latin typeface="Neutra Text SC" pitchFamily="50" charset="0"/>
                <a:ea typeface="굴림" pitchFamily="-65" charset="-127"/>
              </a:rPr>
              <a:t>hci</a:t>
            </a:r>
            <a:r>
              <a:rPr lang="en-US" sz="2800" b="0" dirty="0">
                <a:solidFill>
                  <a:srgbClr val="FFFFFF"/>
                </a:solidFill>
                <a:latin typeface="Neutra Text SC" pitchFamily="50" charset="0"/>
                <a:ea typeface="굴림" pitchFamily="-65" charset="-127"/>
              </a:rPr>
              <a:t> group</a:t>
            </a:r>
            <a:endParaRPr lang="en-US" altLang="ko-KR" sz="2800" b="0" dirty="0">
              <a:solidFill>
                <a:srgbClr val="FFFFFF"/>
              </a:solidFill>
              <a:latin typeface="Neutra Text SC" pitchFamily="50" charset="0"/>
              <a:ea typeface="굴림" pitchFamily="-65" charset="-127"/>
            </a:endParaRPr>
          </a:p>
        </p:txBody>
      </p:sp>
      <p:sp>
        <p:nvSpPr>
          <p:cNvPr id="8" name="Arc 9"/>
          <p:cNvSpPr>
            <a:spLocks noChangeAspect="1"/>
          </p:cNvSpPr>
          <p:nvPr userDrawn="1"/>
        </p:nvSpPr>
        <p:spPr bwMode="auto">
          <a:xfrm>
            <a:off x="8950325" y="-63499"/>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eaLnBrk="0" hangingPunct="0">
              <a:defRPr/>
            </a:pPr>
            <a:endParaRPr lang="en-US">
              <a:solidFill>
                <a:srgbClr val="FFFFFF"/>
              </a:solidFill>
            </a:endParaRPr>
          </a:p>
        </p:txBody>
      </p:sp>
      <p:sp>
        <p:nvSpPr>
          <p:cNvPr id="9" name="Arc 10"/>
          <p:cNvSpPr>
            <a:spLocks noChangeAspect="1"/>
          </p:cNvSpPr>
          <p:nvPr userDrawn="1"/>
        </p:nvSpPr>
        <p:spPr bwMode="auto">
          <a:xfrm rot="16200000">
            <a:off x="-63500" y="-61913"/>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eaLnBrk="0" hangingPunct="0">
              <a:defRPr/>
            </a:pPr>
            <a:endParaRPr lang="en-US">
              <a:solidFill>
                <a:srgbClr val="FFFFFF"/>
              </a:solidFill>
            </a:endParaRPr>
          </a:p>
        </p:txBody>
      </p:sp>
      <p:sp>
        <p:nvSpPr>
          <p:cNvPr id="10" name="Arc 11"/>
          <p:cNvSpPr>
            <a:spLocks noChangeAspect="1"/>
          </p:cNvSpPr>
          <p:nvPr userDrawn="1"/>
        </p:nvSpPr>
        <p:spPr bwMode="auto">
          <a:xfrm rot="10800000">
            <a:off x="-63500" y="6667501"/>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eaLnBrk="0" hangingPunct="0">
              <a:defRPr/>
            </a:pPr>
            <a:endParaRPr lang="en-US">
              <a:solidFill>
                <a:srgbClr val="FFFFFF"/>
              </a:solidFill>
            </a:endParaRPr>
          </a:p>
        </p:txBody>
      </p:sp>
      <p:sp>
        <p:nvSpPr>
          <p:cNvPr id="11" name="Arc 12"/>
          <p:cNvSpPr>
            <a:spLocks noChangeAspect="1"/>
          </p:cNvSpPr>
          <p:nvPr userDrawn="1"/>
        </p:nvSpPr>
        <p:spPr bwMode="auto">
          <a:xfrm rot="5400000">
            <a:off x="8950326" y="6664325"/>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eaLnBrk="0" hangingPunct="0">
              <a:defRPr/>
            </a:pPr>
            <a:endParaRPr lang="en-US">
              <a:solidFill>
                <a:srgbClr val="FFFFFF"/>
              </a:solidFill>
            </a:endParaRPr>
          </a:p>
        </p:txBody>
      </p:sp>
      <p:sp>
        <p:nvSpPr>
          <p:cNvPr id="12" name="Text Box 14"/>
          <p:cNvSpPr txBox="1">
            <a:spLocks noChangeArrowheads="1"/>
          </p:cNvSpPr>
          <p:nvPr userDrawn="1"/>
        </p:nvSpPr>
        <p:spPr bwMode="auto">
          <a:xfrm>
            <a:off x="4800600" y="6248400"/>
            <a:ext cx="4114800" cy="415498"/>
          </a:xfrm>
          <a:prstGeom prst="rect">
            <a:avLst/>
          </a:prstGeom>
          <a:noFill/>
          <a:ln w="9525">
            <a:noFill/>
            <a:miter lim="800000"/>
            <a:headEnd/>
            <a:tailEnd/>
          </a:ln>
          <a:effectLst/>
        </p:spPr>
        <p:txBody>
          <a:bodyPr>
            <a:spAutoFit/>
          </a:bodyPr>
          <a:lstStyle/>
          <a:p>
            <a:pPr algn="r" eaLnBrk="0" hangingPunct="0">
              <a:spcBef>
                <a:spcPct val="50000"/>
              </a:spcBef>
              <a:defRPr/>
            </a:pPr>
            <a:r>
              <a:rPr lang="en-US" sz="2100" b="0" dirty="0">
                <a:solidFill>
                  <a:srgbClr val="FFFFFF"/>
                </a:solidFill>
              </a:rPr>
              <a:t>http://hci.stanford.edu</a:t>
            </a:r>
          </a:p>
        </p:txBody>
      </p:sp>
      <p:sp>
        <p:nvSpPr>
          <p:cNvPr id="387075" name="Rectangle 3"/>
          <p:cNvSpPr>
            <a:spLocks noGrp="1" noRot="1" noChangeArrowheads="1"/>
          </p:cNvSpPr>
          <p:nvPr>
            <p:ph type="ctrTitle"/>
          </p:nvPr>
        </p:nvSpPr>
        <p:spPr>
          <a:xfrm>
            <a:off x="455613" y="1233489"/>
            <a:ext cx="7772400" cy="1470025"/>
          </a:xfrm>
        </p:spPr>
        <p:txBody>
          <a:bodyPr/>
          <a:lstStyle>
            <a:lvl1pPr>
              <a:defRPr/>
            </a:lvl1pPr>
          </a:lstStyle>
          <a:p>
            <a:r>
              <a:rPr lang="en-US" altLang="ko-KR"/>
              <a:t>Click to edit Master title style</a:t>
            </a:r>
          </a:p>
        </p:txBody>
      </p:sp>
      <p:sp>
        <p:nvSpPr>
          <p:cNvPr id="387076" name="Rectangle 4"/>
          <p:cNvSpPr>
            <a:spLocks noGrp="1" noRot="1" noChangeArrowheads="1"/>
          </p:cNvSpPr>
          <p:nvPr>
            <p:ph type="subTitle" idx="1"/>
          </p:nvPr>
        </p:nvSpPr>
        <p:spPr>
          <a:xfrm>
            <a:off x="455613" y="3427414"/>
            <a:ext cx="3963987" cy="2970212"/>
          </a:xfrm>
        </p:spPr>
        <p:txBody>
          <a:bodyPr/>
          <a:lstStyle>
            <a:lvl1pPr marL="0" indent="0">
              <a:buFont typeface="Wingdings" pitchFamily="2" charset="2"/>
              <a:buNone/>
              <a:defRPr/>
            </a:lvl1pPr>
          </a:lstStyle>
          <a:p>
            <a:r>
              <a:rPr lang="en-US" altLang="ko-KR"/>
              <a:t>Click to edit Master subtitle style</a:t>
            </a:r>
          </a:p>
        </p:txBody>
      </p:sp>
    </p:spTree>
    <p:extLst>
      <p:ext uri="{BB962C8B-B14F-4D97-AF65-F5344CB8AC3E}">
        <p14:creationId xmlns="" xmlns:p14="http://schemas.microsoft.com/office/powerpoint/2010/main" val="137724155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44650"/>
            <a:ext cx="8388350" cy="4756151"/>
          </a:xfrm>
        </p:spPr>
        <p:txBody>
          <a:bodyPr/>
          <a:lstStyle>
            <a:lvl1pPr>
              <a:buClr>
                <a:srgbClr val="CFECFF"/>
              </a:buClr>
              <a:defRPr/>
            </a:lvl1pPr>
            <a:lvl2pPr>
              <a:buClr>
                <a:srgbClr val="CFECFF"/>
              </a:buClr>
              <a:defRPr/>
            </a:lvl2pPr>
            <a:lvl3pPr>
              <a:buClr>
                <a:srgbClr val="CFECFF"/>
              </a:buClr>
              <a:defRPr/>
            </a:lvl3pPr>
            <a:lvl4pPr>
              <a:buClr>
                <a:srgbClr val="CFECFF"/>
              </a:buClr>
              <a:defRPr/>
            </a:lvl4pPr>
            <a:lvl5pPr>
              <a:buClr>
                <a:srgbClr val="CFECFF"/>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sldNum" sz="quarter" idx="10"/>
          </p:nvPr>
        </p:nvSpPr>
        <p:spPr>
          <a:xfrm>
            <a:off x="8077200" y="6513514"/>
            <a:ext cx="762000" cy="274637"/>
          </a:xfrm>
          <a:prstGeom prst="rect">
            <a:avLst/>
          </a:prstGeom>
          <a:ln/>
        </p:spPr>
        <p:txBody>
          <a:bodyPr/>
          <a:lstStyle>
            <a:lvl1pPr>
              <a:defRPr/>
            </a:lvl1pPr>
          </a:lstStyle>
          <a:p>
            <a:pPr>
              <a:defRPr/>
            </a:pPr>
            <a:fld id="{E283F866-AC53-47B9-9736-8AD9B35B85EF}" type="slidenum">
              <a:rPr lang="ko-KR" altLang="en-US">
                <a:solidFill>
                  <a:srgbClr val="CFECFF"/>
                </a:solidFill>
              </a:rPr>
              <a:pPr>
                <a:defRPr/>
              </a:pPr>
              <a:t>‹#›</a:t>
            </a:fld>
            <a:endParaRPr lang="en-US" altLang="ko-KR">
              <a:solidFill>
                <a:srgbClr val="CFECFF"/>
              </a:solidFill>
            </a:endParaRPr>
          </a:p>
        </p:txBody>
      </p:sp>
    </p:spTree>
    <p:extLst>
      <p:ext uri="{BB962C8B-B14F-4D97-AF65-F5344CB8AC3E}">
        <p14:creationId xmlns="" xmlns:p14="http://schemas.microsoft.com/office/powerpoint/2010/main" val="147329494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2" y="1644650"/>
            <a:ext cx="3927475" cy="47561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7" y="1644650"/>
            <a:ext cx="3927475" cy="47561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xfrm>
            <a:off x="8077200" y="6513514"/>
            <a:ext cx="762000" cy="274637"/>
          </a:xfrm>
          <a:prstGeom prst="rect">
            <a:avLst/>
          </a:prstGeom>
          <a:ln/>
        </p:spPr>
        <p:txBody>
          <a:bodyPr/>
          <a:lstStyle>
            <a:lvl1pPr>
              <a:defRPr/>
            </a:lvl1pPr>
          </a:lstStyle>
          <a:p>
            <a:pPr>
              <a:defRPr/>
            </a:pPr>
            <a:fld id="{CEFDB845-BCA3-486E-A2E0-CEF9FD380BB3}" type="slidenum">
              <a:rPr lang="ko-KR" altLang="en-US">
                <a:solidFill>
                  <a:srgbClr val="CFECFF"/>
                </a:solidFill>
              </a:rPr>
              <a:pPr>
                <a:defRPr/>
              </a:pPr>
              <a:t>‹#›</a:t>
            </a:fld>
            <a:endParaRPr lang="en-US" altLang="ko-KR">
              <a:solidFill>
                <a:srgbClr val="CFECFF"/>
              </a:solidFill>
            </a:endParaRPr>
          </a:p>
        </p:txBody>
      </p:sp>
    </p:spTree>
    <p:extLst>
      <p:ext uri="{BB962C8B-B14F-4D97-AF65-F5344CB8AC3E}">
        <p14:creationId xmlns="" xmlns:p14="http://schemas.microsoft.com/office/powerpoint/2010/main" val="320181284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xfrm>
            <a:off x="8077200" y="6513514"/>
            <a:ext cx="762000" cy="274637"/>
          </a:xfrm>
          <a:prstGeom prst="rect">
            <a:avLst/>
          </a:prstGeom>
          <a:ln/>
        </p:spPr>
        <p:txBody>
          <a:bodyPr/>
          <a:lstStyle>
            <a:lvl1pPr>
              <a:defRPr/>
            </a:lvl1pPr>
          </a:lstStyle>
          <a:p>
            <a:pPr>
              <a:defRPr/>
            </a:pPr>
            <a:fld id="{2B637FA4-DF2C-4227-8A08-6D98C3A2F00B}" type="slidenum">
              <a:rPr lang="ko-KR" altLang="en-US">
                <a:solidFill>
                  <a:srgbClr val="CFECFF"/>
                </a:solidFill>
              </a:rPr>
              <a:pPr>
                <a:defRPr/>
              </a:pPr>
              <a:t>‹#›</a:t>
            </a:fld>
            <a:endParaRPr lang="en-US" altLang="ko-KR">
              <a:solidFill>
                <a:srgbClr val="CFECFF"/>
              </a:solidFill>
            </a:endParaRPr>
          </a:p>
        </p:txBody>
      </p:sp>
    </p:spTree>
    <p:extLst>
      <p:ext uri="{BB962C8B-B14F-4D97-AF65-F5344CB8AC3E}">
        <p14:creationId xmlns="" xmlns:p14="http://schemas.microsoft.com/office/powerpoint/2010/main" val="401082756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xfrm>
            <a:off x="8077200" y="6513514"/>
            <a:ext cx="762000" cy="274637"/>
          </a:xfrm>
          <a:prstGeom prst="rect">
            <a:avLst/>
          </a:prstGeom>
          <a:ln/>
        </p:spPr>
        <p:txBody>
          <a:bodyPr/>
          <a:lstStyle>
            <a:lvl1pPr>
              <a:defRPr/>
            </a:lvl1pPr>
          </a:lstStyle>
          <a:p>
            <a:pPr>
              <a:defRPr/>
            </a:pPr>
            <a:fld id="{FF79A04D-4476-435C-9DEA-AF305687F4FB}" type="slidenum">
              <a:rPr lang="ko-KR" altLang="en-US">
                <a:solidFill>
                  <a:srgbClr val="CFECFF"/>
                </a:solidFill>
              </a:rPr>
              <a:pPr>
                <a:defRPr/>
              </a:pPr>
              <a:t>‹#›</a:t>
            </a:fld>
            <a:endParaRPr lang="en-US" altLang="ko-KR">
              <a:solidFill>
                <a:srgbClr val="CFECFF"/>
              </a:solidFill>
            </a:endParaRPr>
          </a:p>
        </p:txBody>
      </p:sp>
    </p:spTree>
    <p:extLst>
      <p:ext uri="{BB962C8B-B14F-4D97-AF65-F5344CB8AC3E}">
        <p14:creationId xmlns="" xmlns:p14="http://schemas.microsoft.com/office/powerpoint/2010/main" val="114105386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ransition Layout">
    <p:spTree>
      <p:nvGrpSpPr>
        <p:cNvPr id="1" name=""/>
        <p:cNvGrpSpPr/>
        <p:nvPr/>
      </p:nvGrpSpPr>
      <p:grpSpPr>
        <a:xfrm>
          <a:off x="0" y="0"/>
          <a:ext cx="0" cy="0"/>
          <a:chOff x="0" y="0"/>
          <a:chExt cx="0" cy="0"/>
        </a:xfrm>
      </p:grpSpPr>
      <p:sp>
        <p:nvSpPr>
          <p:cNvPr id="2" name="Title 1"/>
          <p:cNvSpPr>
            <a:spLocks noGrp="1"/>
          </p:cNvSpPr>
          <p:nvPr>
            <p:ph type="title"/>
          </p:nvPr>
        </p:nvSpPr>
        <p:spPr>
          <a:xfrm>
            <a:off x="400051" y="2286001"/>
            <a:ext cx="8308975" cy="1022351"/>
          </a:xfrm>
        </p:spPr>
        <p:txBody>
          <a:bodyPr/>
          <a:lstStyle>
            <a:lvl1pPr algn="ctr">
              <a:defRPr/>
            </a:lvl1pPr>
          </a:lstStyle>
          <a:p>
            <a:r>
              <a:rPr lang="en-US" dirty="0" smtClean="0"/>
              <a:t>Click to edit Master title style</a:t>
            </a:r>
            <a:endParaRPr lang="en-US" dirty="0"/>
          </a:p>
        </p:txBody>
      </p:sp>
      <p:sp>
        <p:nvSpPr>
          <p:cNvPr id="3" name="Rectangle 4"/>
          <p:cNvSpPr>
            <a:spLocks noGrp="1" noChangeArrowheads="1"/>
          </p:cNvSpPr>
          <p:nvPr>
            <p:ph type="sldNum" sz="quarter" idx="10"/>
          </p:nvPr>
        </p:nvSpPr>
        <p:spPr>
          <a:xfrm>
            <a:off x="8077200" y="6513514"/>
            <a:ext cx="762000" cy="274637"/>
          </a:xfrm>
          <a:prstGeom prst="rect">
            <a:avLst/>
          </a:prstGeom>
          <a:ln/>
        </p:spPr>
        <p:txBody>
          <a:bodyPr/>
          <a:lstStyle>
            <a:lvl1pPr>
              <a:defRPr/>
            </a:lvl1pPr>
          </a:lstStyle>
          <a:p>
            <a:pPr>
              <a:defRPr/>
            </a:pPr>
            <a:fld id="{34C9206A-8B22-4AEF-8414-F9ABC39260B7}" type="slidenum">
              <a:rPr lang="ko-KR" altLang="en-US">
                <a:solidFill>
                  <a:srgbClr val="CFECFF"/>
                </a:solidFill>
              </a:rPr>
              <a:pPr>
                <a:defRPr/>
              </a:pPr>
              <a:t>‹#›</a:t>
            </a:fld>
            <a:endParaRPr lang="en-US" altLang="ko-KR">
              <a:solidFill>
                <a:srgbClr val="CFECFF"/>
              </a:solidFill>
            </a:endParaRPr>
          </a:p>
        </p:txBody>
      </p:sp>
    </p:spTree>
    <p:extLst>
      <p:ext uri="{BB962C8B-B14F-4D97-AF65-F5344CB8AC3E}">
        <p14:creationId xmlns="" xmlns:p14="http://schemas.microsoft.com/office/powerpoint/2010/main" val="63030963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2" y="1644650"/>
            <a:ext cx="3927475" cy="47561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7" y="1644650"/>
            <a:ext cx="3927475" cy="47561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8077200" y="6513514"/>
            <a:ext cx="762000" cy="274637"/>
          </a:xfrm>
          <a:prstGeom prst="rect">
            <a:avLst/>
          </a:prstGeom>
          <a:ln/>
        </p:spPr>
        <p:txBody>
          <a:bodyPr/>
          <a:lstStyle>
            <a:lvl1pPr>
              <a:defRPr/>
            </a:lvl1pPr>
          </a:lstStyle>
          <a:p>
            <a:pPr>
              <a:defRPr/>
            </a:pPr>
            <a:fld id="{AB314F30-E029-4F43-BDE1-D1D329CE3233}" type="slidenum">
              <a:rPr lang="ko-KR" altLang="en-US">
                <a:solidFill>
                  <a:srgbClr val="CFECFF"/>
                </a:solidFill>
              </a:rPr>
              <a:pPr>
                <a:defRPr/>
              </a:pPr>
              <a:t>‹#›</a:t>
            </a:fld>
            <a:endParaRPr lang="en-US" altLang="ko-KR">
              <a:solidFill>
                <a:srgbClr val="CFECFF"/>
              </a:solidFill>
            </a:endParaRPr>
          </a:p>
        </p:txBody>
      </p:sp>
    </p:spTree>
    <p:extLst>
      <p:ext uri="{BB962C8B-B14F-4D97-AF65-F5344CB8AC3E}">
        <p14:creationId xmlns="" xmlns:p14="http://schemas.microsoft.com/office/powerpoint/2010/main" val="279006637"/>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xfrm>
            <a:off x="8077200" y="6513514"/>
            <a:ext cx="762000" cy="274637"/>
          </a:xfrm>
          <a:prstGeom prst="rect">
            <a:avLst/>
          </a:prstGeom>
          <a:ln/>
        </p:spPr>
        <p:txBody>
          <a:bodyPr/>
          <a:lstStyle>
            <a:lvl1pPr>
              <a:defRPr/>
            </a:lvl1pPr>
          </a:lstStyle>
          <a:p>
            <a:pPr>
              <a:defRPr/>
            </a:pPr>
            <a:fld id="{40137AA1-5575-4177-A724-2D34B2AB465F}" type="slidenum">
              <a:rPr lang="ko-KR" altLang="en-US">
                <a:solidFill>
                  <a:srgbClr val="CFECFF"/>
                </a:solidFill>
              </a:rPr>
              <a:pPr>
                <a:defRPr/>
              </a:pPr>
              <a:t>‹#›</a:t>
            </a:fld>
            <a:endParaRPr lang="en-US" altLang="ko-KR">
              <a:solidFill>
                <a:srgbClr val="CFECFF"/>
              </a:solidFill>
            </a:endParaRPr>
          </a:p>
        </p:txBody>
      </p:sp>
    </p:spTree>
    <p:extLst>
      <p:ext uri="{BB962C8B-B14F-4D97-AF65-F5344CB8AC3E}">
        <p14:creationId xmlns="" xmlns:p14="http://schemas.microsoft.com/office/powerpoint/2010/main" val="310089476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xfrm>
            <a:off x="8077200" y="6513514"/>
            <a:ext cx="762000" cy="274637"/>
          </a:xfrm>
          <a:prstGeom prst="rect">
            <a:avLst/>
          </a:prstGeom>
          <a:ln/>
        </p:spPr>
        <p:txBody>
          <a:bodyPr/>
          <a:lstStyle>
            <a:lvl1pPr>
              <a:defRPr/>
            </a:lvl1pPr>
          </a:lstStyle>
          <a:p>
            <a:pPr>
              <a:defRPr/>
            </a:pPr>
            <a:fld id="{278CA175-E39A-42E0-A9B9-C7FFFD8D06ED}" type="slidenum">
              <a:rPr lang="ko-KR" altLang="en-US">
                <a:solidFill>
                  <a:srgbClr val="CFECFF"/>
                </a:solidFill>
              </a:rPr>
              <a:pPr>
                <a:defRPr/>
              </a:pPr>
              <a:t>‹#›</a:t>
            </a:fld>
            <a:endParaRPr lang="en-US" altLang="ko-KR">
              <a:solidFill>
                <a:srgbClr val="CFECFF"/>
              </a:solidFill>
            </a:endParaRPr>
          </a:p>
        </p:txBody>
      </p:sp>
    </p:spTree>
    <p:extLst>
      <p:ext uri="{BB962C8B-B14F-4D97-AF65-F5344CB8AC3E}">
        <p14:creationId xmlns="" xmlns:p14="http://schemas.microsoft.com/office/powerpoint/2010/main" val="272752721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44650"/>
            <a:ext cx="8388350" cy="47561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xfrm>
            <a:off x="8077200" y="6513514"/>
            <a:ext cx="762000" cy="274637"/>
          </a:xfrm>
          <a:prstGeom prst="rect">
            <a:avLst/>
          </a:prstGeom>
          <a:ln/>
        </p:spPr>
        <p:txBody>
          <a:bodyPr/>
          <a:lstStyle>
            <a:lvl1pPr>
              <a:defRPr/>
            </a:lvl1pPr>
          </a:lstStyle>
          <a:p>
            <a:pPr>
              <a:defRPr/>
            </a:pPr>
            <a:fld id="{13924E2C-6BD5-4F05-AE37-287C007886B8}" type="slidenum">
              <a:rPr lang="ko-KR" altLang="en-US">
                <a:solidFill>
                  <a:srgbClr val="CFECFF"/>
                </a:solidFill>
              </a:rPr>
              <a:pPr>
                <a:defRPr/>
              </a:pPr>
              <a:t>‹#›</a:t>
            </a:fld>
            <a:endParaRPr lang="en-US" altLang="ko-KR">
              <a:solidFill>
                <a:srgbClr val="CFECFF"/>
              </a:solidFill>
            </a:endParaRPr>
          </a:p>
        </p:txBody>
      </p:sp>
    </p:spTree>
    <p:extLst>
      <p:ext uri="{BB962C8B-B14F-4D97-AF65-F5344CB8AC3E}">
        <p14:creationId xmlns="" xmlns:p14="http://schemas.microsoft.com/office/powerpoint/2010/main" val="1188798006"/>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5" y="528637"/>
            <a:ext cx="2097087" cy="5872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2" y="528637"/>
            <a:ext cx="6138863" cy="5872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xfrm>
            <a:off x="8077200" y="6513514"/>
            <a:ext cx="762000" cy="274637"/>
          </a:xfrm>
          <a:prstGeom prst="rect">
            <a:avLst/>
          </a:prstGeom>
          <a:ln/>
        </p:spPr>
        <p:txBody>
          <a:bodyPr/>
          <a:lstStyle>
            <a:lvl1pPr>
              <a:defRPr/>
            </a:lvl1pPr>
          </a:lstStyle>
          <a:p>
            <a:pPr>
              <a:defRPr/>
            </a:pPr>
            <a:fld id="{D4B1F5CA-993A-42A3-9EF7-CC8863019718}" type="slidenum">
              <a:rPr lang="ko-KR" altLang="en-US">
                <a:solidFill>
                  <a:srgbClr val="CFECFF"/>
                </a:solidFill>
              </a:rPr>
              <a:pPr>
                <a:defRPr/>
              </a:pPr>
              <a:t>‹#›</a:t>
            </a:fld>
            <a:endParaRPr lang="en-US" altLang="ko-KR">
              <a:solidFill>
                <a:srgbClr val="CFECFF"/>
              </a:solidFill>
            </a:endParaRPr>
          </a:p>
        </p:txBody>
      </p:sp>
    </p:spTree>
    <p:extLst>
      <p:ext uri="{BB962C8B-B14F-4D97-AF65-F5344CB8AC3E}">
        <p14:creationId xmlns="" xmlns:p14="http://schemas.microsoft.com/office/powerpoint/2010/main" val="3671795181"/>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0675" y="228601"/>
            <a:ext cx="8466138" cy="7413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0677" y="1122363"/>
            <a:ext cx="4156075" cy="55070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2" y="1122363"/>
            <a:ext cx="4157663" cy="55070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21423652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Layout">
    <p:spTree>
      <p:nvGrpSpPr>
        <p:cNvPr id="1" name=""/>
        <p:cNvGrpSpPr/>
        <p:nvPr/>
      </p:nvGrpSpPr>
      <p:grpSpPr>
        <a:xfrm>
          <a:off x="0" y="0"/>
          <a:ext cx="0" cy="0"/>
          <a:chOff x="0" y="0"/>
          <a:chExt cx="0" cy="0"/>
        </a:xfrm>
      </p:grpSpPr>
      <p:sp>
        <p:nvSpPr>
          <p:cNvPr id="2" name="Title 1"/>
          <p:cNvSpPr>
            <a:spLocks noGrp="1"/>
          </p:cNvSpPr>
          <p:nvPr>
            <p:ph type="title"/>
          </p:nvPr>
        </p:nvSpPr>
        <p:spPr>
          <a:xfrm>
            <a:off x="400051" y="2286001"/>
            <a:ext cx="8308975" cy="1022351"/>
          </a:xfrm>
        </p:spPr>
        <p:txBody>
          <a:bodyPr/>
          <a:lstStyle>
            <a:lvl1pPr algn="ctr">
              <a:defRPr/>
            </a:lvl1pPr>
          </a:lstStyle>
          <a:p>
            <a:r>
              <a:rPr lang="en-US" dirty="0" smtClean="0"/>
              <a:t>Click to edit Master title style</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xfrm>
            <a:off x="8077200" y="6513514"/>
            <a:ext cx="762000" cy="274637"/>
          </a:xfrm>
          <a:prstGeom prst="rect">
            <a:avLst/>
          </a:prstGeom>
          <a:ln/>
        </p:spPr>
        <p:txBody>
          <a:bodyPr/>
          <a:lstStyle>
            <a:lvl1pPr>
              <a:defRPr/>
            </a:lvl1pPr>
          </a:lstStyle>
          <a:p>
            <a:pPr>
              <a:defRPr/>
            </a:pPr>
            <a:fld id="{40137AA1-5575-4177-A724-2D34B2AB465F}" type="slidenum">
              <a:rPr lang="ko-KR" altLang="en-US"/>
              <a:pPr>
                <a:defRPr/>
              </a:pPr>
              <a:t>‹#›</a:t>
            </a:fld>
            <a:endParaRPr lang="en-US" altLang="ko-K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xfrm>
            <a:off x="8077200" y="6513514"/>
            <a:ext cx="762000" cy="274637"/>
          </a:xfrm>
          <a:prstGeom prst="rect">
            <a:avLst/>
          </a:prstGeom>
          <a:ln/>
        </p:spPr>
        <p:txBody>
          <a:bodyPr/>
          <a:lstStyle>
            <a:lvl1pPr>
              <a:defRPr/>
            </a:lvl1pPr>
          </a:lstStyle>
          <a:p>
            <a:pPr>
              <a:defRPr/>
            </a:pPr>
            <a:fld id="{278CA175-E39A-42E0-A9B9-C7FFFD8D06ED}" type="slidenum">
              <a:rPr lang="ko-KR" altLang="en-US"/>
              <a:pPr>
                <a:defRPr/>
              </a:pPr>
              <a:t>‹#›</a:t>
            </a:fld>
            <a:endParaRPr lang="en-US" altLang="ko-K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23232"/>
        </a:solidFill>
        <a:effectLst/>
      </p:bgPr>
    </p:bg>
    <p:spTree>
      <p:nvGrpSpPr>
        <p:cNvPr id="1" name=""/>
        <p:cNvGrpSpPr/>
        <p:nvPr/>
      </p:nvGrpSpPr>
      <p:grpSpPr>
        <a:xfrm>
          <a:off x="0" y="0"/>
          <a:ext cx="0" cy="0"/>
          <a:chOff x="0" y="0"/>
          <a:chExt cx="0" cy="0"/>
        </a:xfrm>
      </p:grpSpPr>
      <p:sp>
        <p:nvSpPr>
          <p:cNvPr id="2051" name="Rectangle 5"/>
          <p:cNvSpPr>
            <a:spLocks noGrp="1" noRot="1" noChangeArrowheads="1"/>
          </p:cNvSpPr>
          <p:nvPr>
            <p:ph type="title"/>
          </p:nvPr>
        </p:nvSpPr>
        <p:spPr bwMode="auto">
          <a:xfrm>
            <a:off x="457200" y="528638"/>
            <a:ext cx="8385175" cy="10223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smtClean="0"/>
              <a:t>Click to edit Master title style</a:t>
            </a:r>
          </a:p>
        </p:txBody>
      </p:sp>
      <p:sp>
        <p:nvSpPr>
          <p:cNvPr id="2052" name="Rectangle 6"/>
          <p:cNvSpPr>
            <a:spLocks noGrp="1" noRot="1" noChangeArrowheads="1"/>
          </p:cNvSpPr>
          <p:nvPr>
            <p:ph type="body" idx="1"/>
          </p:nvPr>
        </p:nvSpPr>
        <p:spPr bwMode="auto">
          <a:xfrm>
            <a:off x="457200" y="1644650"/>
            <a:ext cx="8388350" cy="47561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386074" name="Arc 26"/>
          <p:cNvSpPr>
            <a:spLocks noChangeAspect="1"/>
          </p:cNvSpPr>
          <p:nvPr userDrawn="1"/>
        </p:nvSpPr>
        <p:spPr bwMode="auto">
          <a:xfrm>
            <a:off x="8950325" y="-63499"/>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eaLnBrk="0" hangingPunct="0">
              <a:defRPr/>
            </a:pPr>
            <a:endParaRPr lang="en-US"/>
          </a:p>
        </p:txBody>
      </p:sp>
      <p:sp>
        <p:nvSpPr>
          <p:cNvPr id="386075" name="Arc 27"/>
          <p:cNvSpPr>
            <a:spLocks noChangeAspect="1"/>
          </p:cNvSpPr>
          <p:nvPr userDrawn="1"/>
        </p:nvSpPr>
        <p:spPr bwMode="auto">
          <a:xfrm rot="16200000">
            <a:off x="-63500" y="-61913"/>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eaLnBrk="0" hangingPunct="0">
              <a:defRPr/>
            </a:pPr>
            <a:endParaRPr lang="en-US"/>
          </a:p>
        </p:txBody>
      </p:sp>
      <p:sp>
        <p:nvSpPr>
          <p:cNvPr id="386076" name="Arc 28"/>
          <p:cNvSpPr>
            <a:spLocks noChangeAspect="1"/>
          </p:cNvSpPr>
          <p:nvPr userDrawn="1"/>
        </p:nvSpPr>
        <p:spPr bwMode="auto">
          <a:xfrm rot="10800000">
            <a:off x="-63500" y="6667501"/>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eaLnBrk="0" hangingPunct="0">
              <a:defRPr/>
            </a:pPr>
            <a:endParaRPr lang="en-US"/>
          </a:p>
        </p:txBody>
      </p:sp>
      <p:sp>
        <p:nvSpPr>
          <p:cNvPr id="386077" name="Arc 29"/>
          <p:cNvSpPr>
            <a:spLocks noChangeAspect="1"/>
          </p:cNvSpPr>
          <p:nvPr userDrawn="1"/>
        </p:nvSpPr>
        <p:spPr bwMode="auto">
          <a:xfrm rot="5400000">
            <a:off x="8950326" y="6664325"/>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eaLnBrk="0" hangingPunct="0">
              <a:defRPr/>
            </a:pPr>
            <a:endParaRPr lang="en-US"/>
          </a:p>
        </p:txBody>
      </p:sp>
    </p:spTree>
  </p:cSld>
  <p:clrMap bg1="dk2" tx1="lt1" bg2="dk1" tx2="lt2" accent1="accent1" accent2="accent2" accent3="accent3" accent4="accent4" accent5="accent5" accent6="accent6" hlink="hlink" folHlink="folHlink"/>
  <p:sldLayoutIdLst>
    <p:sldLayoutId id="2147484417" r:id="rId1"/>
    <p:sldLayoutId id="2147484396" r:id="rId2"/>
    <p:sldLayoutId id="2147484397" r:id="rId3"/>
    <p:sldLayoutId id="2147484398" r:id="rId4"/>
    <p:sldLayoutId id="2147484399" r:id="rId5"/>
    <p:sldLayoutId id="2147484400" r:id="rId6"/>
    <p:sldLayoutId id="2147484401" r:id="rId7"/>
    <p:sldLayoutId id="2147484402" r:id="rId8"/>
    <p:sldLayoutId id="2147484403" r:id="rId9"/>
    <p:sldLayoutId id="2147484404" r:id="rId10"/>
    <p:sldLayoutId id="2147484405" r:id="rId11"/>
    <p:sldLayoutId id="2147484419" r:id="rId12"/>
  </p:sldLayoutIdLst>
  <p:transition>
    <p:fade/>
  </p:transition>
  <p:hf hdr="0" ftr="0" dt="0"/>
  <p:txStyles>
    <p:titleStyle>
      <a:lvl1pPr algn="l" rtl="0" eaLnBrk="0" fontAlgn="base" hangingPunct="0">
        <a:spcBef>
          <a:spcPct val="0"/>
        </a:spcBef>
        <a:spcAft>
          <a:spcPct val="0"/>
        </a:spcAft>
        <a:defRPr sz="4600" b="1">
          <a:solidFill>
            <a:schemeClr val="tx2"/>
          </a:solidFill>
          <a:latin typeface="+mj-lt"/>
          <a:ea typeface="ＭＳ Ｐゴシック" pitchFamily="-65" charset="-128"/>
          <a:cs typeface="ＭＳ Ｐゴシック" pitchFamily="-65" charset="-128"/>
        </a:defRPr>
      </a:lvl1pPr>
      <a:lvl2pPr algn="l" rtl="0" eaLnBrk="0" fontAlgn="base" hangingPunct="0">
        <a:spcBef>
          <a:spcPct val="0"/>
        </a:spcBef>
        <a:spcAft>
          <a:spcPct val="0"/>
        </a:spcAft>
        <a:defRPr sz="4600" b="1">
          <a:solidFill>
            <a:schemeClr val="tx2"/>
          </a:solidFill>
          <a:latin typeface="Neutra Text" pitchFamily="50" charset="0"/>
          <a:ea typeface="ＭＳ Ｐゴシック" pitchFamily="-65" charset="-128"/>
          <a:cs typeface="ＭＳ Ｐゴシック" pitchFamily="-65" charset="-128"/>
        </a:defRPr>
      </a:lvl2pPr>
      <a:lvl3pPr algn="l" rtl="0" eaLnBrk="0" fontAlgn="base" hangingPunct="0">
        <a:spcBef>
          <a:spcPct val="0"/>
        </a:spcBef>
        <a:spcAft>
          <a:spcPct val="0"/>
        </a:spcAft>
        <a:defRPr sz="4600" b="1">
          <a:solidFill>
            <a:schemeClr val="tx2"/>
          </a:solidFill>
          <a:latin typeface="Neutra Text" pitchFamily="50" charset="0"/>
          <a:ea typeface="ＭＳ Ｐゴシック" pitchFamily="-65" charset="-128"/>
          <a:cs typeface="ＭＳ Ｐゴシック" pitchFamily="-65" charset="-128"/>
        </a:defRPr>
      </a:lvl3pPr>
      <a:lvl4pPr algn="l" rtl="0" eaLnBrk="0" fontAlgn="base" hangingPunct="0">
        <a:spcBef>
          <a:spcPct val="0"/>
        </a:spcBef>
        <a:spcAft>
          <a:spcPct val="0"/>
        </a:spcAft>
        <a:defRPr sz="4600" b="1">
          <a:solidFill>
            <a:schemeClr val="tx2"/>
          </a:solidFill>
          <a:latin typeface="Neutra Text" pitchFamily="50" charset="0"/>
          <a:ea typeface="ＭＳ Ｐゴシック" pitchFamily="-65" charset="-128"/>
          <a:cs typeface="ＭＳ Ｐゴシック" pitchFamily="-65" charset="-128"/>
        </a:defRPr>
      </a:lvl4pPr>
      <a:lvl5pPr algn="l" rtl="0" eaLnBrk="0" fontAlgn="base" hangingPunct="0">
        <a:spcBef>
          <a:spcPct val="0"/>
        </a:spcBef>
        <a:spcAft>
          <a:spcPct val="0"/>
        </a:spcAft>
        <a:defRPr sz="4600" b="1">
          <a:solidFill>
            <a:schemeClr val="tx2"/>
          </a:solidFill>
          <a:latin typeface="Neutra Text" pitchFamily="50" charset="0"/>
          <a:ea typeface="ＭＳ Ｐゴシック" pitchFamily="-65" charset="-128"/>
          <a:cs typeface="ＭＳ Ｐゴシック" pitchFamily="-65" charset="-128"/>
        </a:defRPr>
      </a:lvl5pPr>
      <a:lvl6pPr marL="457200" algn="l" rtl="0" fontAlgn="base">
        <a:spcBef>
          <a:spcPct val="0"/>
        </a:spcBef>
        <a:spcAft>
          <a:spcPct val="0"/>
        </a:spcAft>
        <a:defRPr sz="4600" b="1">
          <a:solidFill>
            <a:schemeClr val="tx2"/>
          </a:solidFill>
          <a:latin typeface="Neutra Text" pitchFamily="50" charset="0"/>
        </a:defRPr>
      </a:lvl6pPr>
      <a:lvl7pPr marL="914400" algn="l" rtl="0" fontAlgn="base">
        <a:spcBef>
          <a:spcPct val="0"/>
        </a:spcBef>
        <a:spcAft>
          <a:spcPct val="0"/>
        </a:spcAft>
        <a:defRPr sz="4600" b="1">
          <a:solidFill>
            <a:schemeClr val="tx2"/>
          </a:solidFill>
          <a:latin typeface="Neutra Text" pitchFamily="50" charset="0"/>
        </a:defRPr>
      </a:lvl7pPr>
      <a:lvl8pPr marL="1371600" algn="l" rtl="0" fontAlgn="base">
        <a:spcBef>
          <a:spcPct val="0"/>
        </a:spcBef>
        <a:spcAft>
          <a:spcPct val="0"/>
        </a:spcAft>
        <a:defRPr sz="4600" b="1">
          <a:solidFill>
            <a:schemeClr val="tx2"/>
          </a:solidFill>
          <a:latin typeface="Neutra Text" pitchFamily="50" charset="0"/>
        </a:defRPr>
      </a:lvl8pPr>
      <a:lvl9pPr marL="1828800" algn="l" rtl="0" fontAlgn="base">
        <a:spcBef>
          <a:spcPct val="0"/>
        </a:spcBef>
        <a:spcAft>
          <a:spcPct val="0"/>
        </a:spcAft>
        <a:defRPr sz="4600" b="1">
          <a:solidFill>
            <a:schemeClr val="tx2"/>
          </a:solidFill>
          <a:latin typeface="Neutra Text" pitchFamily="50" charset="0"/>
        </a:defRPr>
      </a:lvl9pPr>
    </p:titleStyle>
    <p:bodyStyle>
      <a:lvl1pPr marL="292100" indent="-292100" algn="l" rtl="0" eaLnBrk="0" fontAlgn="base" hangingPunct="0">
        <a:spcBef>
          <a:spcPct val="20000"/>
        </a:spcBef>
        <a:spcAft>
          <a:spcPct val="0"/>
        </a:spcAft>
        <a:buClr>
          <a:schemeClr val="hlink"/>
        </a:buClr>
        <a:buFont typeface="Wingdings" pitchFamily="2" charset="2"/>
        <a:buChar char=""/>
        <a:defRPr sz="3200">
          <a:solidFill>
            <a:schemeClr val="tx1"/>
          </a:solidFill>
          <a:latin typeface="+mn-lt"/>
          <a:ea typeface="ＭＳ Ｐゴシック" pitchFamily="-65" charset="-128"/>
          <a:cs typeface="ＭＳ Ｐゴシック" pitchFamily="-65" charset="-128"/>
        </a:defRPr>
      </a:lvl1pPr>
      <a:lvl2pPr marL="685800" indent="-228600" algn="l" rtl="0" eaLnBrk="0" fontAlgn="base" hangingPunct="0">
        <a:spcBef>
          <a:spcPct val="20000"/>
        </a:spcBef>
        <a:spcAft>
          <a:spcPct val="0"/>
        </a:spcAft>
        <a:buClr>
          <a:schemeClr val="accent2"/>
        </a:buClr>
        <a:buFont typeface="Wingdings" pitchFamily="2" charset="2"/>
        <a:buChar char=""/>
        <a:defRPr sz="2800">
          <a:solidFill>
            <a:schemeClr val="tx1"/>
          </a:solidFill>
          <a:latin typeface="+mn-lt"/>
          <a:ea typeface="ＭＳ Ｐゴシック" charset="-128"/>
        </a:defRPr>
      </a:lvl2pPr>
      <a:lvl3pPr marL="1092200" indent="-177800" algn="l" rtl="0" eaLnBrk="0" fontAlgn="base" hangingPunct="0">
        <a:spcBef>
          <a:spcPct val="20000"/>
        </a:spcBef>
        <a:spcAft>
          <a:spcPct val="0"/>
        </a:spcAft>
        <a:buClr>
          <a:schemeClr val="hlink"/>
        </a:buClr>
        <a:buFont typeface="Wingdings" pitchFamily="2" charset="2"/>
        <a:buChar char=""/>
        <a:defRPr sz="2400">
          <a:solidFill>
            <a:schemeClr val="tx1"/>
          </a:solidFill>
          <a:latin typeface="+mn-lt"/>
          <a:ea typeface="ＭＳ Ｐゴシック" charset="-128"/>
        </a:defRPr>
      </a:lvl3pPr>
      <a:lvl4pPr marL="1549400" indent="-1778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ea typeface="ＭＳ Ｐゴシック" charset="-128"/>
        </a:defRPr>
      </a:lvl4pPr>
      <a:lvl5pPr marL="2006600" indent="-177800" algn="l" rtl="0" eaLnBrk="0" fontAlgn="base" hangingPunct="0">
        <a:spcBef>
          <a:spcPct val="20000"/>
        </a:spcBef>
        <a:spcAft>
          <a:spcPct val="0"/>
        </a:spcAft>
        <a:buClr>
          <a:schemeClr val="hlink"/>
        </a:buClr>
        <a:buFont typeface="Wingdings" pitchFamily="2" charset="2"/>
        <a:buChar char=""/>
        <a:defRPr sz="2000">
          <a:solidFill>
            <a:schemeClr val="tx1"/>
          </a:solidFill>
          <a:latin typeface="+mn-lt"/>
          <a:ea typeface="ＭＳ Ｐゴシック" charset="-128"/>
        </a:defRPr>
      </a:lvl5pPr>
      <a:lvl6pPr marL="2463800" indent="-177800" algn="l" rtl="0" fontAlgn="base">
        <a:spcBef>
          <a:spcPct val="20000"/>
        </a:spcBef>
        <a:spcAft>
          <a:spcPct val="0"/>
        </a:spcAft>
        <a:buClr>
          <a:schemeClr val="hlink"/>
        </a:buClr>
        <a:buFont typeface="Wingdings" pitchFamily="2" charset="2"/>
        <a:buChar char=""/>
        <a:defRPr sz="2000">
          <a:solidFill>
            <a:schemeClr val="tx1"/>
          </a:solidFill>
          <a:latin typeface="+mn-lt"/>
        </a:defRPr>
      </a:lvl6pPr>
      <a:lvl7pPr marL="2921000" indent="-177800" algn="l" rtl="0" fontAlgn="base">
        <a:spcBef>
          <a:spcPct val="20000"/>
        </a:spcBef>
        <a:spcAft>
          <a:spcPct val="0"/>
        </a:spcAft>
        <a:buClr>
          <a:schemeClr val="hlink"/>
        </a:buClr>
        <a:buFont typeface="Wingdings" pitchFamily="2" charset="2"/>
        <a:buChar char=""/>
        <a:defRPr sz="2000">
          <a:solidFill>
            <a:schemeClr val="tx1"/>
          </a:solidFill>
          <a:latin typeface="+mn-lt"/>
        </a:defRPr>
      </a:lvl7pPr>
      <a:lvl8pPr marL="3378200" indent="-177800" algn="l" rtl="0" fontAlgn="base">
        <a:spcBef>
          <a:spcPct val="20000"/>
        </a:spcBef>
        <a:spcAft>
          <a:spcPct val="0"/>
        </a:spcAft>
        <a:buClr>
          <a:schemeClr val="hlink"/>
        </a:buClr>
        <a:buFont typeface="Wingdings" pitchFamily="2" charset="2"/>
        <a:buChar char=""/>
        <a:defRPr sz="2000">
          <a:solidFill>
            <a:schemeClr val="tx1"/>
          </a:solidFill>
          <a:latin typeface="+mn-lt"/>
        </a:defRPr>
      </a:lvl8pPr>
      <a:lvl9pPr marL="3835400" indent="-177800" algn="l" rtl="0" fontAlgn="base">
        <a:spcBef>
          <a:spcPct val="20000"/>
        </a:spcBef>
        <a:spcAft>
          <a:spcPct val="0"/>
        </a:spcAft>
        <a:buClr>
          <a:schemeClr val="hlink"/>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394859"/>
            </a:gs>
            <a:gs pos="100000">
              <a:srgbClr val="3D4F63"/>
            </a:gs>
          </a:gsLst>
          <a:lin ang="5400000" scaled="1"/>
        </a:gradFill>
        <a:effectLst/>
      </p:bgPr>
    </p:bg>
    <p:spTree>
      <p:nvGrpSpPr>
        <p:cNvPr id="1" name=""/>
        <p:cNvGrpSpPr/>
        <p:nvPr/>
      </p:nvGrpSpPr>
      <p:grpSpPr>
        <a:xfrm>
          <a:off x="0" y="0"/>
          <a:ext cx="0" cy="0"/>
          <a:chOff x="0" y="0"/>
          <a:chExt cx="0" cy="0"/>
        </a:xfrm>
      </p:grpSpPr>
      <p:sp>
        <p:nvSpPr>
          <p:cNvPr id="3074" name="Rectangle 9"/>
          <p:cNvSpPr>
            <a:spLocks noGrp="1" noRot="1" noChangeArrowheads="1"/>
          </p:cNvSpPr>
          <p:nvPr>
            <p:ph type="title"/>
          </p:nvPr>
        </p:nvSpPr>
        <p:spPr bwMode="auto">
          <a:xfrm>
            <a:off x="457200" y="528638"/>
            <a:ext cx="8385175" cy="10223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smtClean="0"/>
              <a:t>Click to edit Master title style</a:t>
            </a:r>
          </a:p>
        </p:txBody>
      </p:sp>
      <p:sp>
        <p:nvSpPr>
          <p:cNvPr id="3075" name="Rectangle 10"/>
          <p:cNvSpPr>
            <a:spLocks noGrp="1" noRot="1" noChangeArrowheads="1"/>
          </p:cNvSpPr>
          <p:nvPr>
            <p:ph type="body" idx="1"/>
          </p:nvPr>
        </p:nvSpPr>
        <p:spPr bwMode="auto">
          <a:xfrm>
            <a:off x="838200" y="1644650"/>
            <a:ext cx="8007350" cy="47561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p:txBody>
      </p:sp>
    </p:spTree>
  </p:cSld>
  <p:clrMap bg1="lt1" tx1="dk1" bg2="lt2" tx2="dk2" accent1="accent1" accent2="accent2" accent3="accent3" accent4="accent4" accent5="accent5" accent6="accent6" hlink="hlink" folHlink="folHlink"/>
  <p:sldLayoutIdLst>
    <p:sldLayoutId id="2147484406" r:id="rId1"/>
    <p:sldLayoutId id="2147484407" r:id="rId2"/>
    <p:sldLayoutId id="2147484408" r:id="rId3"/>
    <p:sldLayoutId id="2147484409" r:id="rId4"/>
    <p:sldLayoutId id="2147484410" r:id="rId5"/>
    <p:sldLayoutId id="2147484411" r:id="rId6"/>
    <p:sldLayoutId id="2147484412" r:id="rId7"/>
    <p:sldLayoutId id="2147484413" r:id="rId8"/>
    <p:sldLayoutId id="2147484414" r:id="rId9"/>
    <p:sldLayoutId id="2147484415" r:id="rId10"/>
    <p:sldLayoutId id="2147484416" r:id="rId11"/>
  </p:sldLayoutIdLst>
  <p:transition>
    <p:fade/>
  </p:transition>
  <p:hf hdr="0" ftr="0" dt="0"/>
  <p:txStyles>
    <p:titleStyle>
      <a:lvl1pPr algn="l" rtl="0" eaLnBrk="0" fontAlgn="base" hangingPunct="0">
        <a:spcBef>
          <a:spcPct val="0"/>
        </a:spcBef>
        <a:spcAft>
          <a:spcPct val="0"/>
        </a:spcAft>
        <a:defRPr sz="4400" b="1">
          <a:solidFill>
            <a:schemeClr val="bg2"/>
          </a:solidFill>
          <a:latin typeface="+mj-lt"/>
          <a:ea typeface="ＭＳ Ｐゴシック" pitchFamily="-65" charset="-128"/>
          <a:cs typeface="ＭＳ Ｐゴシック" pitchFamily="-65" charset="-128"/>
        </a:defRPr>
      </a:lvl1pPr>
      <a:lvl2pPr algn="l" rtl="0" eaLnBrk="0" fontAlgn="base" hangingPunct="0">
        <a:spcBef>
          <a:spcPct val="0"/>
        </a:spcBef>
        <a:spcAft>
          <a:spcPct val="0"/>
        </a:spcAft>
        <a:defRPr sz="4400" b="1">
          <a:solidFill>
            <a:schemeClr val="bg2"/>
          </a:solidFill>
          <a:latin typeface="Neutra Text" pitchFamily="50" charset="0"/>
          <a:ea typeface="ＭＳ Ｐゴシック" pitchFamily="-65" charset="-128"/>
          <a:cs typeface="ＭＳ Ｐゴシック" pitchFamily="-65" charset="-128"/>
        </a:defRPr>
      </a:lvl2pPr>
      <a:lvl3pPr algn="l" rtl="0" eaLnBrk="0" fontAlgn="base" hangingPunct="0">
        <a:spcBef>
          <a:spcPct val="0"/>
        </a:spcBef>
        <a:spcAft>
          <a:spcPct val="0"/>
        </a:spcAft>
        <a:defRPr sz="4400" b="1">
          <a:solidFill>
            <a:schemeClr val="bg2"/>
          </a:solidFill>
          <a:latin typeface="Neutra Text" pitchFamily="50" charset="0"/>
          <a:ea typeface="ＭＳ Ｐゴシック" pitchFamily="-65" charset="-128"/>
          <a:cs typeface="ＭＳ Ｐゴシック" pitchFamily="-65" charset="-128"/>
        </a:defRPr>
      </a:lvl3pPr>
      <a:lvl4pPr algn="l" rtl="0" eaLnBrk="0" fontAlgn="base" hangingPunct="0">
        <a:spcBef>
          <a:spcPct val="0"/>
        </a:spcBef>
        <a:spcAft>
          <a:spcPct val="0"/>
        </a:spcAft>
        <a:defRPr sz="4400" b="1">
          <a:solidFill>
            <a:schemeClr val="bg2"/>
          </a:solidFill>
          <a:latin typeface="Neutra Text" pitchFamily="50" charset="0"/>
          <a:ea typeface="ＭＳ Ｐゴシック" pitchFamily="-65" charset="-128"/>
          <a:cs typeface="ＭＳ Ｐゴシック" pitchFamily="-65" charset="-128"/>
        </a:defRPr>
      </a:lvl4pPr>
      <a:lvl5pPr algn="l" rtl="0" eaLnBrk="0" fontAlgn="base" hangingPunct="0">
        <a:spcBef>
          <a:spcPct val="0"/>
        </a:spcBef>
        <a:spcAft>
          <a:spcPct val="0"/>
        </a:spcAft>
        <a:defRPr sz="4400" b="1">
          <a:solidFill>
            <a:schemeClr val="bg2"/>
          </a:solidFill>
          <a:latin typeface="Neutra Text" pitchFamily="50" charset="0"/>
          <a:ea typeface="ＭＳ Ｐゴシック" pitchFamily="-65" charset="-128"/>
          <a:cs typeface="ＭＳ Ｐゴシック" pitchFamily="-65" charset="-128"/>
        </a:defRPr>
      </a:lvl5pPr>
      <a:lvl6pPr marL="457200" algn="l" rtl="0" fontAlgn="base">
        <a:spcBef>
          <a:spcPct val="0"/>
        </a:spcBef>
        <a:spcAft>
          <a:spcPct val="0"/>
        </a:spcAft>
        <a:defRPr sz="4400" b="1">
          <a:solidFill>
            <a:schemeClr val="bg2"/>
          </a:solidFill>
          <a:latin typeface="Neutra Text" pitchFamily="50" charset="0"/>
        </a:defRPr>
      </a:lvl6pPr>
      <a:lvl7pPr marL="914400" algn="l" rtl="0" fontAlgn="base">
        <a:spcBef>
          <a:spcPct val="0"/>
        </a:spcBef>
        <a:spcAft>
          <a:spcPct val="0"/>
        </a:spcAft>
        <a:defRPr sz="4400" b="1">
          <a:solidFill>
            <a:schemeClr val="bg2"/>
          </a:solidFill>
          <a:latin typeface="Neutra Text" pitchFamily="50" charset="0"/>
        </a:defRPr>
      </a:lvl7pPr>
      <a:lvl8pPr marL="1371600" algn="l" rtl="0" fontAlgn="base">
        <a:spcBef>
          <a:spcPct val="0"/>
        </a:spcBef>
        <a:spcAft>
          <a:spcPct val="0"/>
        </a:spcAft>
        <a:defRPr sz="4400" b="1">
          <a:solidFill>
            <a:schemeClr val="bg2"/>
          </a:solidFill>
          <a:latin typeface="Neutra Text" pitchFamily="50" charset="0"/>
        </a:defRPr>
      </a:lvl8pPr>
      <a:lvl9pPr marL="1828800" algn="l" rtl="0" fontAlgn="base">
        <a:spcBef>
          <a:spcPct val="0"/>
        </a:spcBef>
        <a:spcAft>
          <a:spcPct val="0"/>
        </a:spcAft>
        <a:defRPr sz="4400" b="1">
          <a:solidFill>
            <a:schemeClr val="bg2"/>
          </a:solidFill>
          <a:latin typeface="Neutra Text" pitchFamily="50"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bg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bg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bg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bg1"/>
          </a:solidFill>
          <a:latin typeface="+mn-lt"/>
          <a:ea typeface="ＭＳ Ｐゴシック" charset="-128"/>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323232"/>
        </a:solidFill>
        <a:effectLst/>
      </p:bgPr>
    </p:bg>
    <p:spTree>
      <p:nvGrpSpPr>
        <p:cNvPr id="1" name=""/>
        <p:cNvGrpSpPr/>
        <p:nvPr/>
      </p:nvGrpSpPr>
      <p:grpSpPr>
        <a:xfrm>
          <a:off x="0" y="0"/>
          <a:ext cx="0" cy="0"/>
          <a:chOff x="0" y="0"/>
          <a:chExt cx="0" cy="0"/>
        </a:xfrm>
      </p:grpSpPr>
      <p:sp>
        <p:nvSpPr>
          <p:cNvPr id="2051" name="Rectangle 5"/>
          <p:cNvSpPr>
            <a:spLocks noGrp="1" noRot="1" noChangeArrowheads="1"/>
          </p:cNvSpPr>
          <p:nvPr>
            <p:ph type="title"/>
          </p:nvPr>
        </p:nvSpPr>
        <p:spPr bwMode="auto">
          <a:xfrm>
            <a:off x="457200" y="528638"/>
            <a:ext cx="8385175" cy="10223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smtClean="0"/>
              <a:t>Click to edit Master title style</a:t>
            </a:r>
          </a:p>
        </p:txBody>
      </p:sp>
      <p:sp>
        <p:nvSpPr>
          <p:cNvPr id="2052" name="Rectangle 6"/>
          <p:cNvSpPr>
            <a:spLocks noGrp="1" noRot="1" noChangeArrowheads="1"/>
          </p:cNvSpPr>
          <p:nvPr>
            <p:ph type="body" idx="1"/>
          </p:nvPr>
        </p:nvSpPr>
        <p:spPr bwMode="auto">
          <a:xfrm>
            <a:off x="457200" y="1644650"/>
            <a:ext cx="8388350" cy="47561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386074" name="Arc 26"/>
          <p:cNvSpPr>
            <a:spLocks noChangeAspect="1"/>
          </p:cNvSpPr>
          <p:nvPr userDrawn="1"/>
        </p:nvSpPr>
        <p:spPr bwMode="auto">
          <a:xfrm>
            <a:off x="8950325" y="-63499"/>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eaLnBrk="0" hangingPunct="0">
              <a:defRPr/>
            </a:pPr>
            <a:endParaRPr lang="en-US">
              <a:solidFill>
                <a:srgbClr val="FFFFFF"/>
              </a:solidFill>
            </a:endParaRPr>
          </a:p>
        </p:txBody>
      </p:sp>
      <p:sp>
        <p:nvSpPr>
          <p:cNvPr id="386075" name="Arc 27"/>
          <p:cNvSpPr>
            <a:spLocks noChangeAspect="1"/>
          </p:cNvSpPr>
          <p:nvPr userDrawn="1"/>
        </p:nvSpPr>
        <p:spPr bwMode="auto">
          <a:xfrm rot="16200000">
            <a:off x="-63500" y="-61913"/>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eaLnBrk="0" hangingPunct="0">
              <a:defRPr/>
            </a:pPr>
            <a:endParaRPr lang="en-US">
              <a:solidFill>
                <a:srgbClr val="FFFFFF"/>
              </a:solidFill>
            </a:endParaRPr>
          </a:p>
        </p:txBody>
      </p:sp>
      <p:sp>
        <p:nvSpPr>
          <p:cNvPr id="386076" name="Arc 28"/>
          <p:cNvSpPr>
            <a:spLocks noChangeAspect="1"/>
          </p:cNvSpPr>
          <p:nvPr userDrawn="1"/>
        </p:nvSpPr>
        <p:spPr bwMode="auto">
          <a:xfrm rot="10800000">
            <a:off x="-63500" y="6667501"/>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eaLnBrk="0" hangingPunct="0">
              <a:defRPr/>
            </a:pPr>
            <a:endParaRPr lang="en-US">
              <a:solidFill>
                <a:srgbClr val="FFFFFF"/>
              </a:solidFill>
            </a:endParaRPr>
          </a:p>
        </p:txBody>
      </p:sp>
      <p:sp>
        <p:nvSpPr>
          <p:cNvPr id="386077" name="Arc 29"/>
          <p:cNvSpPr>
            <a:spLocks noChangeAspect="1"/>
          </p:cNvSpPr>
          <p:nvPr userDrawn="1"/>
        </p:nvSpPr>
        <p:spPr bwMode="auto">
          <a:xfrm rot="5400000">
            <a:off x="8950326" y="6664325"/>
            <a:ext cx="255588" cy="255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0">
            <a:solidFill>
              <a:srgbClr val="000000"/>
            </a:solidFill>
            <a:round/>
            <a:headEnd/>
            <a:tailEnd/>
          </a:ln>
          <a:effectLst/>
        </p:spPr>
        <p:txBody>
          <a:bodyPr wrap="none" anchor="ctr"/>
          <a:lstStyle/>
          <a:p>
            <a:pPr eaLnBrk="0" hangingPunct="0">
              <a:defRPr/>
            </a:pPr>
            <a:endParaRPr lang="en-US">
              <a:solidFill>
                <a:srgbClr val="FFFFFF"/>
              </a:solidFill>
            </a:endParaRPr>
          </a:p>
        </p:txBody>
      </p:sp>
    </p:spTree>
    <p:extLst>
      <p:ext uri="{BB962C8B-B14F-4D97-AF65-F5344CB8AC3E}">
        <p14:creationId xmlns="" xmlns:p14="http://schemas.microsoft.com/office/powerpoint/2010/main" val="3764171907"/>
      </p:ext>
    </p:extLst>
  </p:cSld>
  <p:clrMap bg1="dk2" tx1="lt1" bg2="dk1" tx2="lt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 id="2147484433" r:id="rId12"/>
  </p:sldLayoutIdLst>
  <p:transition>
    <p:fade/>
  </p:transition>
  <p:hf hdr="0" ftr="0" dt="0"/>
  <p:txStyles>
    <p:titleStyle>
      <a:lvl1pPr algn="l" rtl="0" eaLnBrk="0" fontAlgn="base" hangingPunct="0">
        <a:spcBef>
          <a:spcPct val="0"/>
        </a:spcBef>
        <a:spcAft>
          <a:spcPct val="0"/>
        </a:spcAft>
        <a:defRPr sz="4600" b="1">
          <a:solidFill>
            <a:schemeClr val="tx2"/>
          </a:solidFill>
          <a:latin typeface="+mj-lt"/>
          <a:ea typeface="ＭＳ Ｐゴシック" pitchFamily="-65" charset="-128"/>
          <a:cs typeface="ＭＳ Ｐゴシック" pitchFamily="-65" charset="-128"/>
        </a:defRPr>
      </a:lvl1pPr>
      <a:lvl2pPr algn="l" rtl="0" eaLnBrk="0" fontAlgn="base" hangingPunct="0">
        <a:spcBef>
          <a:spcPct val="0"/>
        </a:spcBef>
        <a:spcAft>
          <a:spcPct val="0"/>
        </a:spcAft>
        <a:defRPr sz="4600" b="1">
          <a:solidFill>
            <a:schemeClr val="tx2"/>
          </a:solidFill>
          <a:latin typeface="Neutra Text" pitchFamily="50" charset="0"/>
          <a:ea typeface="ＭＳ Ｐゴシック" pitchFamily="-65" charset="-128"/>
          <a:cs typeface="ＭＳ Ｐゴシック" pitchFamily="-65" charset="-128"/>
        </a:defRPr>
      </a:lvl2pPr>
      <a:lvl3pPr algn="l" rtl="0" eaLnBrk="0" fontAlgn="base" hangingPunct="0">
        <a:spcBef>
          <a:spcPct val="0"/>
        </a:spcBef>
        <a:spcAft>
          <a:spcPct val="0"/>
        </a:spcAft>
        <a:defRPr sz="4600" b="1">
          <a:solidFill>
            <a:schemeClr val="tx2"/>
          </a:solidFill>
          <a:latin typeface="Neutra Text" pitchFamily="50" charset="0"/>
          <a:ea typeface="ＭＳ Ｐゴシック" pitchFamily="-65" charset="-128"/>
          <a:cs typeface="ＭＳ Ｐゴシック" pitchFamily="-65" charset="-128"/>
        </a:defRPr>
      </a:lvl3pPr>
      <a:lvl4pPr algn="l" rtl="0" eaLnBrk="0" fontAlgn="base" hangingPunct="0">
        <a:spcBef>
          <a:spcPct val="0"/>
        </a:spcBef>
        <a:spcAft>
          <a:spcPct val="0"/>
        </a:spcAft>
        <a:defRPr sz="4600" b="1">
          <a:solidFill>
            <a:schemeClr val="tx2"/>
          </a:solidFill>
          <a:latin typeface="Neutra Text" pitchFamily="50" charset="0"/>
          <a:ea typeface="ＭＳ Ｐゴシック" pitchFamily="-65" charset="-128"/>
          <a:cs typeface="ＭＳ Ｐゴシック" pitchFamily="-65" charset="-128"/>
        </a:defRPr>
      </a:lvl4pPr>
      <a:lvl5pPr algn="l" rtl="0" eaLnBrk="0" fontAlgn="base" hangingPunct="0">
        <a:spcBef>
          <a:spcPct val="0"/>
        </a:spcBef>
        <a:spcAft>
          <a:spcPct val="0"/>
        </a:spcAft>
        <a:defRPr sz="4600" b="1">
          <a:solidFill>
            <a:schemeClr val="tx2"/>
          </a:solidFill>
          <a:latin typeface="Neutra Text" pitchFamily="50" charset="0"/>
          <a:ea typeface="ＭＳ Ｐゴシック" pitchFamily="-65" charset="-128"/>
          <a:cs typeface="ＭＳ Ｐゴシック" pitchFamily="-65" charset="-128"/>
        </a:defRPr>
      </a:lvl5pPr>
      <a:lvl6pPr marL="457200" algn="l" rtl="0" fontAlgn="base">
        <a:spcBef>
          <a:spcPct val="0"/>
        </a:spcBef>
        <a:spcAft>
          <a:spcPct val="0"/>
        </a:spcAft>
        <a:defRPr sz="4600" b="1">
          <a:solidFill>
            <a:schemeClr val="tx2"/>
          </a:solidFill>
          <a:latin typeface="Neutra Text" pitchFamily="50" charset="0"/>
        </a:defRPr>
      </a:lvl6pPr>
      <a:lvl7pPr marL="914400" algn="l" rtl="0" fontAlgn="base">
        <a:spcBef>
          <a:spcPct val="0"/>
        </a:spcBef>
        <a:spcAft>
          <a:spcPct val="0"/>
        </a:spcAft>
        <a:defRPr sz="4600" b="1">
          <a:solidFill>
            <a:schemeClr val="tx2"/>
          </a:solidFill>
          <a:latin typeface="Neutra Text" pitchFamily="50" charset="0"/>
        </a:defRPr>
      </a:lvl7pPr>
      <a:lvl8pPr marL="1371600" algn="l" rtl="0" fontAlgn="base">
        <a:spcBef>
          <a:spcPct val="0"/>
        </a:spcBef>
        <a:spcAft>
          <a:spcPct val="0"/>
        </a:spcAft>
        <a:defRPr sz="4600" b="1">
          <a:solidFill>
            <a:schemeClr val="tx2"/>
          </a:solidFill>
          <a:latin typeface="Neutra Text" pitchFamily="50" charset="0"/>
        </a:defRPr>
      </a:lvl8pPr>
      <a:lvl9pPr marL="1828800" algn="l" rtl="0" fontAlgn="base">
        <a:spcBef>
          <a:spcPct val="0"/>
        </a:spcBef>
        <a:spcAft>
          <a:spcPct val="0"/>
        </a:spcAft>
        <a:defRPr sz="4600" b="1">
          <a:solidFill>
            <a:schemeClr val="tx2"/>
          </a:solidFill>
          <a:latin typeface="Neutra Text" pitchFamily="50" charset="0"/>
        </a:defRPr>
      </a:lvl9pPr>
    </p:titleStyle>
    <p:bodyStyle>
      <a:lvl1pPr marL="292100" indent="-292100" algn="l" rtl="0" eaLnBrk="0" fontAlgn="base" hangingPunct="0">
        <a:spcBef>
          <a:spcPct val="20000"/>
        </a:spcBef>
        <a:spcAft>
          <a:spcPct val="0"/>
        </a:spcAft>
        <a:buClr>
          <a:schemeClr val="hlink"/>
        </a:buClr>
        <a:buFont typeface="Wingdings" pitchFamily="2" charset="2"/>
        <a:buChar char=""/>
        <a:defRPr sz="3200">
          <a:solidFill>
            <a:schemeClr val="tx1"/>
          </a:solidFill>
          <a:latin typeface="+mn-lt"/>
          <a:ea typeface="ＭＳ Ｐゴシック" pitchFamily="-65" charset="-128"/>
          <a:cs typeface="ＭＳ Ｐゴシック" pitchFamily="-65" charset="-128"/>
        </a:defRPr>
      </a:lvl1pPr>
      <a:lvl2pPr marL="685800" indent="-228600" algn="l" rtl="0" eaLnBrk="0" fontAlgn="base" hangingPunct="0">
        <a:spcBef>
          <a:spcPct val="20000"/>
        </a:spcBef>
        <a:spcAft>
          <a:spcPct val="0"/>
        </a:spcAft>
        <a:buClr>
          <a:schemeClr val="accent2"/>
        </a:buClr>
        <a:buFont typeface="Wingdings" pitchFamily="2" charset="2"/>
        <a:buChar char=""/>
        <a:defRPr sz="2800">
          <a:solidFill>
            <a:schemeClr val="tx1"/>
          </a:solidFill>
          <a:latin typeface="+mn-lt"/>
          <a:ea typeface="ＭＳ Ｐゴシック" charset="-128"/>
        </a:defRPr>
      </a:lvl2pPr>
      <a:lvl3pPr marL="1092200" indent="-177800" algn="l" rtl="0" eaLnBrk="0" fontAlgn="base" hangingPunct="0">
        <a:spcBef>
          <a:spcPct val="20000"/>
        </a:spcBef>
        <a:spcAft>
          <a:spcPct val="0"/>
        </a:spcAft>
        <a:buClr>
          <a:schemeClr val="hlink"/>
        </a:buClr>
        <a:buFont typeface="Wingdings" pitchFamily="2" charset="2"/>
        <a:buChar char=""/>
        <a:defRPr sz="2400">
          <a:solidFill>
            <a:schemeClr val="tx1"/>
          </a:solidFill>
          <a:latin typeface="+mn-lt"/>
          <a:ea typeface="ＭＳ Ｐゴシック" charset="-128"/>
        </a:defRPr>
      </a:lvl3pPr>
      <a:lvl4pPr marL="1549400" indent="-1778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ea typeface="ＭＳ Ｐゴシック" charset="-128"/>
        </a:defRPr>
      </a:lvl4pPr>
      <a:lvl5pPr marL="2006600" indent="-177800" algn="l" rtl="0" eaLnBrk="0" fontAlgn="base" hangingPunct="0">
        <a:spcBef>
          <a:spcPct val="20000"/>
        </a:spcBef>
        <a:spcAft>
          <a:spcPct val="0"/>
        </a:spcAft>
        <a:buClr>
          <a:schemeClr val="hlink"/>
        </a:buClr>
        <a:buFont typeface="Wingdings" pitchFamily="2" charset="2"/>
        <a:buChar char=""/>
        <a:defRPr sz="2000">
          <a:solidFill>
            <a:schemeClr val="tx1"/>
          </a:solidFill>
          <a:latin typeface="+mn-lt"/>
          <a:ea typeface="ＭＳ Ｐゴシック" charset="-128"/>
        </a:defRPr>
      </a:lvl5pPr>
      <a:lvl6pPr marL="2463800" indent="-177800" algn="l" rtl="0" fontAlgn="base">
        <a:spcBef>
          <a:spcPct val="20000"/>
        </a:spcBef>
        <a:spcAft>
          <a:spcPct val="0"/>
        </a:spcAft>
        <a:buClr>
          <a:schemeClr val="hlink"/>
        </a:buClr>
        <a:buFont typeface="Wingdings" pitchFamily="2" charset="2"/>
        <a:buChar char=""/>
        <a:defRPr sz="2000">
          <a:solidFill>
            <a:schemeClr val="tx1"/>
          </a:solidFill>
          <a:latin typeface="+mn-lt"/>
        </a:defRPr>
      </a:lvl6pPr>
      <a:lvl7pPr marL="2921000" indent="-177800" algn="l" rtl="0" fontAlgn="base">
        <a:spcBef>
          <a:spcPct val="20000"/>
        </a:spcBef>
        <a:spcAft>
          <a:spcPct val="0"/>
        </a:spcAft>
        <a:buClr>
          <a:schemeClr val="hlink"/>
        </a:buClr>
        <a:buFont typeface="Wingdings" pitchFamily="2" charset="2"/>
        <a:buChar char=""/>
        <a:defRPr sz="2000">
          <a:solidFill>
            <a:schemeClr val="tx1"/>
          </a:solidFill>
          <a:latin typeface="+mn-lt"/>
        </a:defRPr>
      </a:lvl7pPr>
      <a:lvl8pPr marL="3378200" indent="-177800" algn="l" rtl="0" fontAlgn="base">
        <a:spcBef>
          <a:spcPct val="20000"/>
        </a:spcBef>
        <a:spcAft>
          <a:spcPct val="0"/>
        </a:spcAft>
        <a:buClr>
          <a:schemeClr val="hlink"/>
        </a:buClr>
        <a:buFont typeface="Wingdings" pitchFamily="2" charset="2"/>
        <a:buChar char=""/>
        <a:defRPr sz="2000">
          <a:solidFill>
            <a:schemeClr val="tx1"/>
          </a:solidFill>
          <a:latin typeface="+mn-lt"/>
        </a:defRPr>
      </a:lvl8pPr>
      <a:lvl9pPr marL="3835400" indent="-177800" algn="l" rtl="0" fontAlgn="base">
        <a:spcBef>
          <a:spcPct val="20000"/>
        </a:spcBef>
        <a:spcAft>
          <a:spcPct val="0"/>
        </a:spcAft>
        <a:buClr>
          <a:schemeClr val="hlink"/>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chart" Target="../charts/chart1.xml"/><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4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jpeg"/></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6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6.jpeg"/></Relationships>
</file>

<file path=ppt/slides/_rels/slide7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7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5.xml"/></Relationships>
</file>

<file path=ppt/slides/_rels/slide7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5.xml"/></Relationships>
</file>

<file path=ppt/slides/_rels/slide7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5.xml"/></Relationships>
</file>

<file path=ppt/slides/_rels/slide7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rgbClr val="0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4" name="Title 3"/>
          <p:cNvSpPr>
            <a:spLocks noGrp="1"/>
          </p:cNvSpPr>
          <p:nvPr>
            <p:ph type="title"/>
          </p:nvPr>
        </p:nvSpPr>
        <p:spPr>
          <a:xfrm>
            <a:off x="558138" y="1264724"/>
            <a:ext cx="8087096" cy="1022351"/>
          </a:xfrm>
        </p:spPr>
        <p:txBody>
          <a:bodyPr/>
          <a:lstStyle/>
          <a:p>
            <a:pPr algn="l"/>
            <a:r>
              <a:rPr lang="en-US" sz="5400" dirty="0" err="1" smtClean="0">
                <a:solidFill>
                  <a:schemeClr val="tx1"/>
                </a:solidFill>
              </a:rPr>
              <a:t>ReVision</a:t>
            </a:r>
            <a:r>
              <a:rPr lang="en-US" sz="5400" dirty="0" smtClean="0"/>
              <a:t> </a:t>
            </a:r>
            <a:r>
              <a:rPr lang="en-US" sz="5400" dirty="0" smtClean="0"/>
              <a:t/>
            </a:r>
            <a:br>
              <a:rPr lang="en-US" sz="5400" dirty="0" smtClean="0"/>
            </a:br>
            <a:r>
              <a:rPr lang="en-US" sz="4000" b="0" dirty="0" smtClean="0">
                <a:solidFill>
                  <a:schemeClr val="tx1"/>
                </a:solidFill>
              </a:rPr>
              <a:t>Automated Classification, Analysis and Redesign of Chart Images</a:t>
            </a:r>
            <a:endParaRPr lang="en-US" sz="4000" b="0" dirty="0">
              <a:solidFill>
                <a:schemeClr val="tx1"/>
              </a:solidFill>
            </a:endParaRPr>
          </a:p>
        </p:txBody>
      </p:sp>
      <p:sp>
        <p:nvSpPr>
          <p:cNvPr id="5" name="Title 3"/>
          <p:cNvSpPr txBox="1">
            <a:spLocks/>
          </p:cNvSpPr>
          <p:nvPr/>
        </p:nvSpPr>
        <p:spPr bwMode="auto">
          <a:xfrm>
            <a:off x="544283" y="3466842"/>
            <a:ext cx="8252876" cy="10223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tx1"/>
                </a:solidFill>
                <a:effectLst/>
                <a:uLnTx/>
                <a:uFillTx/>
                <a:latin typeface="+mj-lt"/>
                <a:ea typeface="ＭＳ Ｐゴシック" pitchFamily="-65" charset="-128"/>
                <a:cs typeface="ＭＳ Ｐゴシック" pitchFamily="-65" charset="-128"/>
              </a:rPr>
              <a:t/>
            </a:r>
            <a:br>
              <a:rPr kumimoji="0" lang="en-US" sz="3600" b="0" i="0" u="none" strike="noStrike" kern="0" cap="none" spc="0" normalizeH="0" baseline="0" noProof="0" dirty="0" smtClean="0">
                <a:ln>
                  <a:noFill/>
                </a:ln>
                <a:solidFill>
                  <a:schemeClr val="tx1"/>
                </a:solidFill>
                <a:effectLst/>
                <a:uLnTx/>
                <a:uFillTx/>
                <a:latin typeface="+mj-lt"/>
                <a:ea typeface="ＭＳ Ｐゴシック" pitchFamily="-65" charset="-128"/>
                <a:cs typeface="ＭＳ Ｐゴシック" pitchFamily="-65" charset="-128"/>
              </a:rPr>
            </a:br>
            <a:r>
              <a:rPr kumimoji="0" lang="en-US" sz="3200" b="0" i="0" u="none" strike="noStrike" kern="0" cap="none" spc="0" normalizeH="0" baseline="0" noProof="0" dirty="0" smtClean="0">
                <a:ln>
                  <a:noFill/>
                </a:ln>
                <a:solidFill>
                  <a:schemeClr val="tx1"/>
                </a:solidFill>
                <a:effectLst/>
                <a:uLnTx/>
                <a:uFillTx/>
                <a:latin typeface="+mj-lt"/>
                <a:ea typeface="ＭＳ Ｐゴシック" pitchFamily="-65" charset="-128"/>
                <a:cs typeface="ＭＳ Ｐゴシック" pitchFamily="-65" charset="-128"/>
              </a:rPr>
              <a:t>Jeffrey</a:t>
            </a:r>
            <a:r>
              <a:rPr kumimoji="0" lang="en-US" sz="3200" b="0" i="0" u="none" strike="noStrike" kern="0" cap="none" spc="0" normalizeH="0" noProof="0" dirty="0" smtClean="0">
                <a:ln>
                  <a:noFill/>
                </a:ln>
                <a:solidFill>
                  <a:schemeClr val="tx1"/>
                </a:solidFill>
                <a:effectLst/>
                <a:uLnTx/>
                <a:uFillTx/>
                <a:latin typeface="+mj-lt"/>
                <a:ea typeface="ＭＳ Ｐゴシック" pitchFamily="-65" charset="-128"/>
                <a:cs typeface="ＭＳ Ｐゴシック" pitchFamily="-65" charset="-128"/>
              </a:rPr>
              <a:t> </a:t>
            </a:r>
            <a:r>
              <a:rPr kumimoji="0" lang="en-US" sz="3200" b="0" i="0" u="none" strike="noStrike" kern="0" cap="none" spc="0" normalizeH="0" noProof="0" dirty="0" err="1" smtClean="0">
                <a:ln>
                  <a:noFill/>
                </a:ln>
                <a:solidFill>
                  <a:schemeClr val="tx1"/>
                </a:solidFill>
                <a:effectLst/>
                <a:uLnTx/>
                <a:uFillTx/>
                <a:latin typeface="+mj-lt"/>
                <a:ea typeface="ＭＳ Ｐゴシック" pitchFamily="-65" charset="-128"/>
                <a:cs typeface="ＭＳ Ｐゴシック" pitchFamily="-65" charset="-128"/>
              </a:rPr>
              <a:t>Heer</a:t>
            </a:r>
            <a:r>
              <a:rPr kumimoji="0" lang="en-US" sz="3200" b="0" i="0" u="none" strike="noStrike" kern="0" cap="none" spc="0" normalizeH="0" noProof="0" dirty="0" smtClean="0">
                <a:ln>
                  <a:noFill/>
                </a:ln>
                <a:solidFill>
                  <a:schemeClr val="tx1"/>
                </a:solidFill>
                <a:effectLst/>
                <a:uLnTx/>
                <a:uFillTx/>
                <a:latin typeface="+mj-lt"/>
                <a:ea typeface="ＭＳ Ｐゴシック" pitchFamily="-65" charset="-128"/>
                <a:cs typeface="ＭＳ Ｐゴシック" pitchFamily="-65" charset="-128"/>
              </a:rPr>
              <a:t> &amp; </a:t>
            </a:r>
            <a:r>
              <a:rPr kumimoji="0" lang="en-US" sz="3200" b="0" i="0" u="none" strike="noStrike" kern="0" cap="none" spc="0" normalizeH="0" noProof="0" dirty="0" err="1" smtClean="0">
                <a:ln>
                  <a:noFill/>
                </a:ln>
                <a:solidFill>
                  <a:schemeClr val="tx1"/>
                </a:solidFill>
                <a:effectLst/>
                <a:uLnTx/>
                <a:uFillTx/>
                <a:latin typeface="+mj-lt"/>
                <a:ea typeface="ＭＳ Ｐゴシック" pitchFamily="-65" charset="-128"/>
                <a:cs typeface="ＭＳ Ｐゴシック" pitchFamily="-65" charset="-128"/>
              </a:rPr>
              <a:t>Fei-Fei</a:t>
            </a:r>
            <a:r>
              <a:rPr kumimoji="0" lang="en-US" sz="3200" b="0" i="0" u="none" strike="noStrike" kern="0" cap="none" spc="0" normalizeH="0" noProof="0" dirty="0" smtClean="0">
                <a:ln>
                  <a:noFill/>
                </a:ln>
                <a:solidFill>
                  <a:schemeClr val="tx1"/>
                </a:solidFill>
                <a:effectLst/>
                <a:uLnTx/>
                <a:uFillTx/>
                <a:latin typeface="+mj-lt"/>
                <a:ea typeface="ＭＳ Ｐゴシック" pitchFamily="-65" charset="-128"/>
                <a:cs typeface="ＭＳ Ｐゴシック" pitchFamily="-65" charset="-128"/>
              </a:rPr>
              <a:t> Li</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600" b="0" i="1" kern="0" dirty="0" smtClean="0">
              <a:latin typeface="+mj-lt"/>
              <a:cs typeface="ＭＳ Ｐゴシック" pitchFamily="-65"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2300" b="0" i="1" kern="0" dirty="0" smtClean="0">
                <a:latin typeface="+mj-lt"/>
                <a:cs typeface="ＭＳ Ｐゴシック" pitchFamily="-65" charset="-128"/>
              </a:rPr>
              <a:t>with </a:t>
            </a:r>
            <a:r>
              <a:rPr lang="en-US" sz="2300" b="0" i="1" kern="0" dirty="0" err="1" smtClean="0">
                <a:latin typeface="+mj-lt"/>
                <a:cs typeface="ＭＳ Ｐゴシック" pitchFamily="-65" charset="-128"/>
              </a:rPr>
              <a:t>Manolis</a:t>
            </a:r>
            <a:r>
              <a:rPr lang="en-US" sz="2300" b="0" i="1" kern="0" dirty="0" smtClean="0">
                <a:latin typeface="+mj-lt"/>
                <a:cs typeface="ＭＳ Ｐゴシック" pitchFamily="-65" charset="-128"/>
              </a:rPr>
              <a:t> </a:t>
            </a:r>
            <a:r>
              <a:rPr lang="en-US" sz="2300" b="0" i="1" kern="0" dirty="0" err="1" smtClean="0">
                <a:latin typeface="+mj-lt"/>
                <a:cs typeface="ＭＳ Ｐゴシック" pitchFamily="-65" charset="-128"/>
              </a:rPr>
              <a:t>Savva</a:t>
            </a:r>
            <a:r>
              <a:rPr lang="en-US" sz="2300" b="0" i="1" kern="0" dirty="0" smtClean="0">
                <a:latin typeface="+mj-lt"/>
                <a:cs typeface="ＭＳ Ｐゴシック" pitchFamily="-65" charset="-128"/>
              </a:rPr>
              <a:t>, Nick Kong, </a:t>
            </a:r>
            <a:r>
              <a:rPr lang="en-US" sz="2300" b="0" i="1" kern="0" dirty="0" err="1" smtClean="0">
                <a:latin typeface="+mj-lt"/>
                <a:cs typeface="ＭＳ Ｐゴシック" pitchFamily="-65" charset="-128"/>
              </a:rPr>
              <a:t>Arti</a:t>
            </a:r>
            <a:r>
              <a:rPr lang="en-US" sz="2300" b="0" i="1" kern="0" dirty="0" smtClean="0">
                <a:latin typeface="+mj-lt"/>
                <a:cs typeface="ＭＳ Ｐゴシック" pitchFamily="-65" charset="-128"/>
              </a:rPr>
              <a:t> </a:t>
            </a:r>
            <a:r>
              <a:rPr lang="en-US" sz="2300" b="0" i="1" kern="0" dirty="0" err="1" smtClean="0">
                <a:latin typeface="+mj-lt"/>
                <a:cs typeface="ＭＳ Ｐゴシック" pitchFamily="-65" charset="-128"/>
              </a:rPr>
              <a:t>Chhajta</a:t>
            </a:r>
            <a:r>
              <a:rPr lang="en-US" sz="2300" b="0" i="1" kern="0" dirty="0" smtClean="0">
                <a:latin typeface="+mj-lt"/>
                <a:cs typeface="ＭＳ Ｐゴシック" pitchFamily="-65" charset="-128"/>
              </a:rPr>
              <a:t>, &amp; </a:t>
            </a:r>
            <a:r>
              <a:rPr lang="en-US" sz="2300" b="0" i="1" kern="0" dirty="0" err="1" smtClean="0">
                <a:latin typeface="+mj-lt"/>
                <a:cs typeface="ＭＳ Ｐゴシック" pitchFamily="-65" charset="-128"/>
              </a:rPr>
              <a:t>Maneesh</a:t>
            </a:r>
            <a:r>
              <a:rPr lang="en-US" sz="2300" b="0" i="1" kern="0" dirty="0" smtClean="0">
                <a:latin typeface="+mj-lt"/>
                <a:cs typeface="ＭＳ Ｐゴシック" pitchFamily="-65" charset="-128"/>
              </a:rPr>
              <a:t> </a:t>
            </a:r>
            <a:r>
              <a:rPr lang="en-US" sz="2300" b="0" i="1" kern="0" dirty="0" err="1" smtClean="0">
                <a:latin typeface="+mj-lt"/>
                <a:cs typeface="ＭＳ Ｐゴシック" pitchFamily="-65" charset="-128"/>
              </a:rPr>
              <a:t>Agrawala</a:t>
            </a:r>
            <a:endParaRPr kumimoji="0" lang="en-US" sz="2300" b="0" i="1" u="none" strike="noStrike" kern="0" cap="none" spc="0" normalizeH="0" baseline="0" noProof="0" dirty="0">
              <a:ln>
                <a:noFill/>
              </a:ln>
              <a:solidFill>
                <a:schemeClr val="tx1"/>
              </a:solidFill>
              <a:effectLst/>
              <a:uLnTx/>
              <a:uFillTx/>
              <a:latin typeface="+mj-lt"/>
              <a:ea typeface="ＭＳ Ｐゴシック" pitchFamily="-65" charset="-128"/>
              <a:cs typeface="ＭＳ Ｐゴシック" pitchFamily="-65" charset="-128"/>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1794" y="804042"/>
            <a:ext cx="8293756" cy="5596760"/>
          </a:xfrm>
        </p:spPr>
        <p:txBody>
          <a:bodyPr/>
          <a:lstStyle/>
          <a:p>
            <a:pPr marL="693738" indent="-693738">
              <a:buNone/>
            </a:pPr>
            <a:endParaRPr lang="en-US" sz="6000" dirty="0" smtClean="0"/>
          </a:p>
          <a:p>
            <a:pPr marL="693738" indent="-693738">
              <a:buAutoNum type="arabicPeriod"/>
            </a:pPr>
            <a:r>
              <a:rPr lang="en-US" sz="5400" dirty="0" smtClean="0"/>
              <a:t>Classification</a:t>
            </a:r>
          </a:p>
          <a:p>
            <a:pPr marL="693738" indent="-693738">
              <a:buAutoNum type="arabicPeriod"/>
            </a:pPr>
            <a:r>
              <a:rPr lang="en-US" sz="5400" dirty="0" smtClean="0"/>
              <a:t>Mark &amp; Data Extraction</a:t>
            </a:r>
          </a:p>
          <a:p>
            <a:pPr marL="693738" indent="-693738">
              <a:buAutoNum type="arabicPeriod"/>
            </a:pPr>
            <a:r>
              <a:rPr lang="en-US" sz="5400" dirty="0" smtClean="0"/>
              <a:t>Automated Redesign</a:t>
            </a:r>
            <a:endParaRPr lang="en-US" sz="5400" dirty="0"/>
          </a:p>
        </p:txBody>
      </p:sp>
      <p:sp>
        <p:nvSpPr>
          <p:cNvPr id="5" name="Title 1"/>
          <p:cNvSpPr>
            <a:spLocks noGrp="1"/>
          </p:cNvSpPr>
          <p:nvPr>
            <p:ph type="title"/>
          </p:nvPr>
        </p:nvSpPr>
        <p:spPr>
          <a:xfrm>
            <a:off x="457200" y="528638"/>
            <a:ext cx="8385175" cy="1022351"/>
          </a:xfrm>
        </p:spPr>
        <p:txBody>
          <a:bodyPr/>
          <a:lstStyle/>
          <a:p>
            <a:r>
              <a:rPr lang="en-US" sz="6600" dirty="0" err="1" smtClean="0">
                <a:solidFill>
                  <a:schemeClr val="tx1"/>
                </a:solidFill>
              </a:rPr>
              <a:t>ReVision</a:t>
            </a:r>
            <a:endParaRPr lang="en-US" sz="5400"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1794" y="804042"/>
            <a:ext cx="8293756" cy="5596760"/>
          </a:xfrm>
        </p:spPr>
        <p:txBody>
          <a:bodyPr/>
          <a:lstStyle/>
          <a:p>
            <a:pPr marL="693738" indent="-693738">
              <a:buNone/>
            </a:pPr>
            <a:endParaRPr lang="en-US" sz="6000" dirty="0" smtClean="0"/>
          </a:p>
          <a:p>
            <a:pPr marL="693738" indent="-693738">
              <a:buAutoNum type="arabicPeriod"/>
            </a:pPr>
            <a:r>
              <a:rPr lang="en-US" sz="5400" b="1" dirty="0" smtClean="0"/>
              <a:t>Classification</a:t>
            </a:r>
          </a:p>
          <a:p>
            <a:pPr marL="693738" indent="-693738">
              <a:buAutoNum type="arabicPeriod"/>
            </a:pPr>
            <a:r>
              <a:rPr lang="en-US" sz="5400" dirty="0" smtClean="0"/>
              <a:t>Mark &amp; Data Extraction</a:t>
            </a:r>
          </a:p>
          <a:p>
            <a:pPr marL="693738" indent="-693738">
              <a:buAutoNum type="arabicPeriod"/>
            </a:pPr>
            <a:r>
              <a:rPr lang="en-US" sz="5400" dirty="0" smtClean="0"/>
              <a:t>Automated Redesign</a:t>
            </a:r>
            <a:endParaRPr lang="en-US" sz="5400"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Rectangle 4"/>
          <p:cNvSpPr/>
          <p:nvPr/>
        </p:nvSpPr>
        <p:spPr bwMode="auto">
          <a:xfrm>
            <a:off x="0" y="0"/>
            <a:ext cx="9144000"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pic>
        <p:nvPicPr>
          <p:cNvPr id="5122" name="Picture 2" descr="Z:\work\stanford\infovis\papers\2011\uist\revision\figs\pv\data\pie_103.png"/>
          <p:cNvPicPr>
            <a:picLocks noChangeAspect="1" noChangeArrowheads="1"/>
          </p:cNvPicPr>
          <p:nvPr/>
        </p:nvPicPr>
        <p:blipFill>
          <a:blip r:embed="rId2"/>
          <a:srcRect/>
          <a:stretch>
            <a:fillRect/>
          </a:stretch>
        </p:blipFill>
        <p:spPr bwMode="auto">
          <a:xfrm>
            <a:off x="426378" y="772828"/>
            <a:ext cx="8260422" cy="4713572"/>
          </a:xfrm>
          <a:prstGeom prst="rect">
            <a:avLst/>
          </a:prstGeom>
          <a:noFill/>
        </p:spPr>
      </p:pic>
      <p:sp>
        <p:nvSpPr>
          <p:cNvPr id="7" name="TextBox 6"/>
          <p:cNvSpPr txBox="1"/>
          <p:nvPr/>
        </p:nvSpPr>
        <p:spPr>
          <a:xfrm>
            <a:off x="6558456" y="5486398"/>
            <a:ext cx="2049517" cy="830997"/>
          </a:xfrm>
          <a:prstGeom prst="rect">
            <a:avLst/>
          </a:prstGeom>
          <a:noFill/>
        </p:spPr>
        <p:txBody>
          <a:bodyPr wrap="square" rtlCol="0">
            <a:spAutoFit/>
          </a:bodyPr>
          <a:lstStyle/>
          <a:p>
            <a:pPr algn="r"/>
            <a:r>
              <a:rPr lang="en-US" sz="4800" dirty="0" smtClean="0">
                <a:solidFill>
                  <a:srgbClr val="000000"/>
                </a:solidFill>
              </a:rPr>
              <a:t>“Pie”</a:t>
            </a:r>
            <a:endParaRPr lang="en-US" dirty="0">
              <a:solidFill>
                <a:srgbClr val="00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Rectangle 4"/>
          <p:cNvSpPr/>
          <p:nvPr/>
        </p:nvSpPr>
        <p:spPr bwMode="auto">
          <a:xfrm>
            <a:off x="0" y="0"/>
            <a:ext cx="9144000"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pic>
        <p:nvPicPr>
          <p:cNvPr id="6" name="Picture 2" descr="C:\code\VisInterp\corpus\Visualization\BarGraph\00000.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67561" y="200312"/>
            <a:ext cx="7977352" cy="6484262"/>
          </a:xfrm>
          <a:prstGeom prst="rect">
            <a:avLst/>
          </a:prstGeom>
          <a:noFill/>
          <a:ln>
            <a:solidFill>
              <a:srgbClr val="000000"/>
            </a:solidFill>
          </a:ln>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6337738" y="283779"/>
            <a:ext cx="2049517" cy="830997"/>
          </a:xfrm>
          <a:prstGeom prst="rect">
            <a:avLst/>
          </a:prstGeom>
          <a:noFill/>
        </p:spPr>
        <p:txBody>
          <a:bodyPr wrap="square" rtlCol="0">
            <a:spAutoFit/>
          </a:bodyPr>
          <a:lstStyle/>
          <a:p>
            <a:pPr algn="r"/>
            <a:r>
              <a:rPr lang="en-US" sz="4800" dirty="0" smtClean="0">
                <a:solidFill>
                  <a:srgbClr val="000000"/>
                </a:solidFill>
              </a:rPr>
              <a:t>“Bar”</a:t>
            </a:r>
            <a:endParaRPr lang="en-US" dirty="0">
              <a:solidFill>
                <a:srgbClr val="00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 Work</a:t>
            </a:r>
            <a:endParaRPr lang="en-US" dirty="0"/>
          </a:p>
        </p:txBody>
      </p:sp>
      <p:sp>
        <p:nvSpPr>
          <p:cNvPr id="3" name="Content Placeholder 2"/>
          <p:cNvSpPr>
            <a:spLocks noGrp="1"/>
          </p:cNvSpPr>
          <p:nvPr>
            <p:ph idx="1"/>
          </p:nvPr>
        </p:nvSpPr>
        <p:spPr/>
        <p:txBody>
          <a:bodyPr/>
          <a:lstStyle/>
          <a:p>
            <a:pPr>
              <a:buNone/>
            </a:pPr>
            <a:r>
              <a:rPr lang="en-US" dirty="0" smtClean="0"/>
              <a:t>State-of-the-Art:</a:t>
            </a:r>
            <a:r>
              <a:rPr lang="en-US" dirty="0" smtClean="0"/>
              <a:t> </a:t>
            </a:r>
            <a:r>
              <a:rPr lang="en-US" b="1" dirty="0" smtClean="0"/>
              <a:t>Prasad et al. </a:t>
            </a:r>
            <a:r>
              <a:rPr lang="en-US" b="1" dirty="0" smtClean="0"/>
              <a:t>2007</a:t>
            </a:r>
            <a:endParaRPr lang="en-US" dirty="0" smtClean="0"/>
          </a:p>
          <a:p>
            <a:pPr>
              <a:buNone/>
            </a:pPr>
            <a:r>
              <a:rPr lang="en-US" dirty="0" smtClean="0"/>
              <a:t>Combines many </a:t>
            </a:r>
            <a:r>
              <a:rPr lang="en-US" dirty="0" smtClean="0"/>
              <a:t>v</a:t>
            </a:r>
            <a:r>
              <a:rPr lang="en-US" dirty="0" smtClean="0"/>
              <a:t>ision </a:t>
            </a:r>
            <a:r>
              <a:rPr lang="en-US" dirty="0" smtClean="0"/>
              <a:t>f</a:t>
            </a:r>
            <a:r>
              <a:rPr lang="en-US" dirty="0" smtClean="0"/>
              <a:t>eatures: Image Segmentation, </a:t>
            </a:r>
            <a:r>
              <a:rPr lang="en-US" dirty="0" smtClean="0"/>
              <a:t>HOG, </a:t>
            </a:r>
            <a:r>
              <a:rPr lang="en-US" dirty="0" smtClean="0"/>
              <a:t>SIFT, and more</a:t>
            </a:r>
          </a:p>
          <a:p>
            <a:pPr>
              <a:buNone/>
            </a:pPr>
            <a:r>
              <a:rPr lang="en-US" dirty="0" smtClean="0"/>
              <a:t>Input to a Multi-Class Support Vector Machine</a:t>
            </a:r>
            <a:endParaRPr lang="en-US" dirty="0" smtClean="0"/>
          </a:p>
          <a:p>
            <a:pPr>
              <a:buNone/>
            </a:pPr>
            <a:r>
              <a:rPr lang="en-US" dirty="0" smtClean="0"/>
              <a:t>Achieves </a:t>
            </a:r>
            <a:r>
              <a:rPr lang="en-US" b="1" dirty="0" smtClean="0"/>
              <a:t>80%</a:t>
            </a:r>
            <a:r>
              <a:rPr lang="en-US" dirty="0" smtClean="0"/>
              <a:t> classification accuracy across 5 classes: bar, pie, line, scatter &amp; surface charts</a:t>
            </a:r>
          </a:p>
          <a:p>
            <a:pPr>
              <a:buNone/>
            </a:pPr>
            <a:endParaRPr lang="en-US" sz="1400" dirty="0" smtClean="0"/>
          </a:p>
          <a:p>
            <a:pPr>
              <a:buNone/>
            </a:pPr>
            <a:r>
              <a:rPr lang="en-US" dirty="0" smtClean="0"/>
              <a:t>Our Approach: </a:t>
            </a:r>
            <a:r>
              <a:rPr lang="en-US" b="1" dirty="0" smtClean="0"/>
              <a:t>Unsupervised Feature Learning</a:t>
            </a:r>
            <a:endParaRPr lang="en-US" b="1" dirty="0" smtClean="0"/>
          </a:p>
          <a:p>
            <a:pPr>
              <a:buNone/>
            </a:pPr>
            <a:r>
              <a:rPr lang="en-US" dirty="0" smtClean="0"/>
              <a:t>	I</a:t>
            </a:r>
            <a:r>
              <a:rPr lang="en-US" dirty="0" smtClean="0"/>
              <a:t>mage features at the level of </a:t>
            </a:r>
            <a:r>
              <a:rPr lang="en-US" i="1" dirty="0" smtClean="0"/>
              <a:t>graphical marks</a:t>
            </a:r>
            <a:endParaRPr lang="en-US" i="1"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Rectangle 4"/>
          <p:cNvSpPr/>
          <p:nvPr/>
        </p:nvSpPr>
        <p:spPr bwMode="auto">
          <a:xfrm>
            <a:off x="0" y="0"/>
            <a:ext cx="9144000"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pic>
        <p:nvPicPr>
          <p:cNvPr id="6" name="Picture 2" descr="C:\code\VisInterp\corpus\Visualization\BarGraph\00000.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67561" y="200312"/>
            <a:ext cx="7977352" cy="6484262"/>
          </a:xfrm>
          <a:prstGeom prst="rect">
            <a:avLst/>
          </a:prstGeom>
          <a:noFill/>
          <a:ln>
            <a:solidFill>
              <a:srgbClr val="000000"/>
            </a:solidFill>
          </a:ln>
          <a:extLst>
            <a:ext uri="{909E8E84-426E-40DD-AFC4-6F175D3DCCD1}">
              <a14:hiddenFill xmlns=""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Rectangle 4"/>
          <p:cNvSpPr/>
          <p:nvPr/>
        </p:nvSpPr>
        <p:spPr bwMode="auto">
          <a:xfrm>
            <a:off x="0" y="0"/>
            <a:ext cx="9144000"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pic>
        <p:nvPicPr>
          <p:cNvPr id="9" name="Picture 2" descr="C:\code\VisInterp\corpus\Visualization\BarGraph\00000.png"/>
          <p:cNvPicPr>
            <a:picLocks noChangeAspect="1" noChangeArrowheads="1"/>
          </p:cNvPicPr>
          <p:nvPr/>
        </p:nvPicPr>
        <p:blipFill>
          <a:blip r:embed="rId2" cstate="print">
            <a:extLst>
              <a:ext uri="{BEBA8EAE-BF5A-486C-A8C5-ECC9F3942E4B}">
                <a14:imgProps xmlns="" xmlns:a14="http://schemas.microsoft.com/office/drawing/2010/main">
                  <a14:imgLayer r:embed="">
                    <a14:imgEffect>
                      <a14:saturation sat="0"/>
                    </a14:imgEffect>
                  </a14:imgLayer>
                </a14:imgProps>
              </a:ext>
              <a:ext uri="{28A0092B-C50C-407E-A947-70E740481C1C}">
                <a14:useLocalDpi xmlns="" xmlns:a14="http://schemas.microsoft.com/office/drawing/2010/main" val="0"/>
              </a:ext>
            </a:extLst>
          </a:blip>
          <a:srcRect/>
          <a:stretch>
            <a:fillRect/>
          </a:stretch>
        </p:blipFill>
        <p:spPr bwMode="auto">
          <a:xfrm>
            <a:off x="1390386" y="922380"/>
            <a:ext cx="6334740" cy="5127121"/>
          </a:xfrm>
          <a:prstGeom prst="rect">
            <a:avLst/>
          </a:prstGeom>
          <a:noFill/>
          <a:ln>
            <a:solidFill>
              <a:srgbClr val="000000"/>
            </a:solidFill>
          </a:ln>
          <a:extLst>
            <a:ext uri="{909E8E84-426E-40DD-AFC4-6F175D3DCCD1}">
              <a14:hiddenFill xmlns=""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Rectangle 4"/>
          <p:cNvSpPr/>
          <p:nvPr/>
        </p:nvSpPr>
        <p:spPr bwMode="auto">
          <a:xfrm>
            <a:off x="0" y="0"/>
            <a:ext cx="9144000"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pic>
        <p:nvPicPr>
          <p:cNvPr id="9" name="Picture 2" descr="C:\code\VisInterp\corpus\Visualization\BarGraph\00000.png"/>
          <p:cNvPicPr>
            <a:picLocks noChangeAspect="1" noChangeArrowheads="1"/>
          </p:cNvPicPr>
          <p:nvPr/>
        </p:nvPicPr>
        <p:blipFill>
          <a:blip r:embed="rId2" cstate="print">
            <a:extLst>
              <a:ext uri="{BEBA8EAE-BF5A-486C-A8C5-ECC9F3942E4B}">
                <a14:imgProps xmlns="" xmlns:a14="http://schemas.microsoft.com/office/drawing/2010/main">
                  <a14:imgLayer r:embed="">
                    <a14:imgEffect>
                      <a14:saturation sat="0"/>
                    </a14:imgEffect>
                  </a14:imgLayer>
                </a14:imgProps>
              </a:ext>
              <a:ext uri="{28A0092B-C50C-407E-A947-70E740481C1C}">
                <a14:useLocalDpi xmlns="" xmlns:a14="http://schemas.microsoft.com/office/drawing/2010/main" val="0"/>
              </a:ext>
            </a:extLst>
          </a:blip>
          <a:srcRect/>
          <a:stretch>
            <a:fillRect/>
          </a:stretch>
        </p:blipFill>
        <p:spPr bwMode="auto">
          <a:xfrm>
            <a:off x="1390386" y="922380"/>
            <a:ext cx="6334740" cy="5127121"/>
          </a:xfrm>
          <a:prstGeom prst="rect">
            <a:avLst/>
          </a:prstGeom>
          <a:noFill/>
          <a:ln>
            <a:solidFill>
              <a:srgbClr val="000000"/>
            </a:solidFill>
          </a:ln>
          <a:extLst>
            <a:ext uri="{909E8E84-426E-40DD-AFC4-6F175D3DCCD1}">
              <a14:hiddenFill xmlns="" xmlns:a14="http://schemas.microsoft.com/office/drawing/2010/main">
                <a:solidFill>
                  <a:srgbClr val="FFFFFF"/>
                </a:solidFill>
              </a14:hiddenFill>
            </a:ext>
          </a:extLst>
        </p:spPr>
      </p:pic>
      <p:sp>
        <p:nvSpPr>
          <p:cNvPr id="6" name="Rectangle 5"/>
          <p:cNvSpPr/>
          <p:nvPr/>
        </p:nvSpPr>
        <p:spPr bwMode="auto">
          <a:xfrm>
            <a:off x="2887438" y="1871334"/>
            <a:ext cx="237248" cy="237248"/>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i="0" u="none" strike="noStrike" cap="none" normalizeH="0" baseline="0" dirty="0" smtClean="0">
              <a:ln>
                <a:noFill/>
              </a:ln>
              <a:solidFill>
                <a:schemeClr val="tx1"/>
              </a:solidFill>
              <a:effectLst/>
              <a:latin typeface="Neutra Text" pitchFamily="50" charset="0"/>
            </a:endParaRPr>
          </a:p>
        </p:txBody>
      </p:sp>
      <p:sp>
        <p:nvSpPr>
          <p:cNvPr id="7" name="Rectangle 6"/>
          <p:cNvSpPr/>
          <p:nvPr/>
        </p:nvSpPr>
        <p:spPr bwMode="auto">
          <a:xfrm>
            <a:off x="2424142" y="2627238"/>
            <a:ext cx="237248" cy="237248"/>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i="0" u="none" strike="noStrike" cap="none" normalizeH="0" baseline="0" dirty="0" smtClean="0">
              <a:ln>
                <a:noFill/>
              </a:ln>
              <a:solidFill>
                <a:schemeClr val="tx1"/>
              </a:solidFill>
              <a:effectLst/>
              <a:latin typeface="Neutra Text" pitchFamily="50" charset="0"/>
            </a:endParaRPr>
          </a:p>
        </p:txBody>
      </p:sp>
      <p:sp>
        <p:nvSpPr>
          <p:cNvPr id="8" name="Rectangle 7"/>
          <p:cNvSpPr/>
          <p:nvPr/>
        </p:nvSpPr>
        <p:spPr bwMode="auto">
          <a:xfrm>
            <a:off x="3131794" y="2417670"/>
            <a:ext cx="237248" cy="237248"/>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i="0" u="none" strike="noStrike" cap="none" normalizeH="0" baseline="0" dirty="0" smtClean="0">
              <a:ln>
                <a:noFill/>
              </a:ln>
              <a:solidFill>
                <a:schemeClr val="tx1"/>
              </a:solidFill>
              <a:effectLst/>
              <a:latin typeface="Neutra Text" pitchFamily="50" charset="0"/>
            </a:endParaRPr>
          </a:p>
        </p:txBody>
      </p:sp>
      <p:sp>
        <p:nvSpPr>
          <p:cNvPr id="10" name="Rectangle 9"/>
          <p:cNvSpPr/>
          <p:nvPr/>
        </p:nvSpPr>
        <p:spPr bwMode="auto">
          <a:xfrm>
            <a:off x="3460978" y="2865478"/>
            <a:ext cx="237248" cy="237248"/>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i="0" u="none" strike="noStrike" cap="none" normalizeH="0" baseline="0" dirty="0" smtClean="0">
              <a:ln>
                <a:noFill/>
              </a:ln>
              <a:solidFill>
                <a:schemeClr val="tx1"/>
              </a:solidFill>
              <a:effectLst/>
              <a:latin typeface="Neutra Text" pitchFamily="50" charset="0"/>
            </a:endParaRPr>
          </a:p>
        </p:txBody>
      </p:sp>
      <p:sp>
        <p:nvSpPr>
          <p:cNvPr id="11" name="Rectangle 10"/>
          <p:cNvSpPr/>
          <p:nvPr/>
        </p:nvSpPr>
        <p:spPr bwMode="auto">
          <a:xfrm>
            <a:off x="3206970" y="4109062"/>
            <a:ext cx="237248" cy="237248"/>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i="0" u="none" strike="noStrike" cap="none" normalizeH="0" baseline="0" dirty="0" smtClean="0">
              <a:ln>
                <a:noFill/>
              </a:ln>
              <a:solidFill>
                <a:schemeClr val="tx1"/>
              </a:solidFill>
              <a:effectLst/>
              <a:latin typeface="Neutra Text" pitchFamily="50" charset="0"/>
            </a:endParaRPr>
          </a:p>
        </p:txBody>
      </p:sp>
      <p:sp>
        <p:nvSpPr>
          <p:cNvPr id="12" name="Rectangle 11"/>
          <p:cNvSpPr/>
          <p:nvPr/>
        </p:nvSpPr>
        <p:spPr bwMode="auto">
          <a:xfrm>
            <a:off x="5255226" y="2190310"/>
            <a:ext cx="237248" cy="237248"/>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i="0" u="none" strike="noStrike" cap="none" normalizeH="0" baseline="0" dirty="0" smtClean="0">
              <a:ln>
                <a:noFill/>
              </a:ln>
              <a:solidFill>
                <a:schemeClr val="tx1"/>
              </a:solidFill>
              <a:effectLst/>
              <a:latin typeface="Neutra Text" pitchFamily="50" charset="0"/>
            </a:endParaRPr>
          </a:p>
        </p:txBody>
      </p:sp>
      <p:sp>
        <p:nvSpPr>
          <p:cNvPr id="13" name="Rectangle 12"/>
          <p:cNvSpPr/>
          <p:nvPr/>
        </p:nvSpPr>
        <p:spPr bwMode="auto">
          <a:xfrm>
            <a:off x="4338802" y="5120998"/>
            <a:ext cx="237248" cy="237248"/>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i="0" u="none" strike="noStrike" cap="none" normalizeH="0" baseline="0" dirty="0" smtClean="0">
              <a:ln>
                <a:noFill/>
              </a:ln>
              <a:solidFill>
                <a:schemeClr val="tx1"/>
              </a:solidFill>
              <a:effectLst/>
              <a:latin typeface="Neutra Text" pitchFamily="50" charset="0"/>
            </a:endParaRPr>
          </a:p>
        </p:txBody>
      </p:sp>
      <p:sp>
        <p:nvSpPr>
          <p:cNvPr id="14" name="Rectangle 13"/>
          <p:cNvSpPr/>
          <p:nvPr/>
        </p:nvSpPr>
        <p:spPr bwMode="auto">
          <a:xfrm>
            <a:off x="5487906" y="5584294"/>
            <a:ext cx="237248" cy="237248"/>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i="0" u="none" strike="noStrike" cap="none" normalizeH="0" baseline="0" dirty="0" smtClean="0">
              <a:ln>
                <a:noFill/>
              </a:ln>
              <a:solidFill>
                <a:schemeClr val="tx1"/>
              </a:solidFill>
              <a:effectLst/>
              <a:latin typeface="Neutra Text" pitchFamily="50" charset="0"/>
            </a:endParaRPr>
          </a:p>
        </p:txBody>
      </p:sp>
      <p:sp>
        <p:nvSpPr>
          <p:cNvPr id="15" name="Rectangle 14"/>
          <p:cNvSpPr/>
          <p:nvPr/>
        </p:nvSpPr>
        <p:spPr bwMode="auto">
          <a:xfrm>
            <a:off x="3085802" y="4951302"/>
            <a:ext cx="237248" cy="237248"/>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i="0" u="none" strike="noStrike" cap="none" normalizeH="0" baseline="0" dirty="0" smtClean="0">
              <a:ln>
                <a:noFill/>
              </a:ln>
              <a:solidFill>
                <a:schemeClr val="tx1"/>
              </a:solidFill>
              <a:effectLst/>
              <a:latin typeface="Neutra Text" pitchFamily="50" charset="0"/>
            </a:endParaRPr>
          </a:p>
        </p:txBody>
      </p:sp>
      <p:sp>
        <p:nvSpPr>
          <p:cNvPr id="16" name="Rectangle 15"/>
          <p:cNvSpPr/>
          <p:nvPr/>
        </p:nvSpPr>
        <p:spPr bwMode="auto">
          <a:xfrm>
            <a:off x="5853386" y="3649594"/>
            <a:ext cx="237248" cy="237248"/>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i="0" u="none" strike="noStrike" cap="none" normalizeH="0" baseline="0" dirty="0" smtClean="0">
              <a:ln>
                <a:noFill/>
              </a:ln>
              <a:solidFill>
                <a:schemeClr val="tx1"/>
              </a:solidFill>
              <a:effectLst/>
              <a:latin typeface="Neutra Text" pitchFamily="50" charset="0"/>
            </a:endParaRPr>
          </a:p>
        </p:txBody>
      </p:sp>
      <p:sp>
        <p:nvSpPr>
          <p:cNvPr id="17" name="Rectangle 16"/>
          <p:cNvSpPr/>
          <p:nvPr/>
        </p:nvSpPr>
        <p:spPr bwMode="auto">
          <a:xfrm>
            <a:off x="6499562" y="5347046"/>
            <a:ext cx="237248" cy="237248"/>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i="0" u="none" strike="noStrike" cap="none" normalizeH="0" baseline="0" dirty="0" smtClean="0">
              <a:ln>
                <a:noFill/>
              </a:ln>
              <a:solidFill>
                <a:schemeClr val="tx1"/>
              </a:solidFill>
              <a:effectLst/>
              <a:latin typeface="Neutra Text" pitchFamily="50" charset="0"/>
            </a:endParaRPr>
          </a:p>
        </p:txBody>
      </p:sp>
      <p:sp>
        <p:nvSpPr>
          <p:cNvPr id="18" name="Rectangle 17"/>
          <p:cNvSpPr/>
          <p:nvPr/>
        </p:nvSpPr>
        <p:spPr bwMode="auto">
          <a:xfrm>
            <a:off x="2661390" y="4346310"/>
            <a:ext cx="237248" cy="237248"/>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i="0" u="none" strike="noStrike" cap="none" normalizeH="0" baseline="0" dirty="0" smtClean="0">
              <a:ln>
                <a:noFill/>
              </a:ln>
              <a:solidFill>
                <a:schemeClr val="tx1"/>
              </a:solidFill>
              <a:effectLst/>
              <a:latin typeface="Neutra Text" pitchFamily="50"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200"/>
                                        <p:tgtEl>
                                          <p:spTgt spid="6"/>
                                        </p:tgtEl>
                                      </p:cBhvr>
                                    </p:animEffect>
                                  </p:childTnLst>
                                </p:cTn>
                              </p:par>
                            </p:childTnLst>
                          </p:cTn>
                        </p:par>
                        <p:par>
                          <p:cTn id="8" fill="hold">
                            <p:stCondLst>
                              <p:cond delay="2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200"/>
                                        <p:tgtEl>
                                          <p:spTgt spid="7"/>
                                        </p:tgtEl>
                                      </p:cBhvr>
                                    </p:animEffect>
                                  </p:childTnLst>
                                </p:cTn>
                              </p:par>
                            </p:childTnLst>
                          </p:cTn>
                        </p:par>
                        <p:par>
                          <p:cTn id="12" fill="hold">
                            <p:stCondLst>
                              <p:cond delay="400"/>
                            </p:stCondLst>
                            <p:childTnLst>
                              <p:par>
                                <p:cTn id="13" presetID="16" presetClass="entr" presetSubtype="2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200"/>
                                        <p:tgtEl>
                                          <p:spTgt spid="8"/>
                                        </p:tgtEl>
                                      </p:cBhvr>
                                    </p:animEffect>
                                  </p:childTnLst>
                                </p:cTn>
                              </p:par>
                            </p:childTnLst>
                          </p:cTn>
                        </p:par>
                        <p:par>
                          <p:cTn id="16" fill="hold">
                            <p:stCondLst>
                              <p:cond delay="600"/>
                            </p:stCondLst>
                            <p:childTnLst>
                              <p:par>
                                <p:cTn id="17" presetID="16" presetClass="entr" presetSubtype="2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200"/>
                                        <p:tgtEl>
                                          <p:spTgt spid="10"/>
                                        </p:tgtEl>
                                      </p:cBhvr>
                                    </p:animEffect>
                                  </p:childTnLst>
                                </p:cTn>
                              </p:par>
                            </p:childTnLst>
                          </p:cTn>
                        </p:par>
                        <p:par>
                          <p:cTn id="20" fill="hold">
                            <p:stCondLst>
                              <p:cond delay="800"/>
                            </p:stCondLst>
                            <p:childTnLst>
                              <p:par>
                                <p:cTn id="21" presetID="16" presetClass="entr" presetSubtype="21"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200"/>
                                        <p:tgtEl>
                                          <p:spTgt spid="11"/>
                                        </p:tgtEl>
                                      </p:cBhvr>
                                    </p:animEffect>
                                  </p:childTnLst>
                                </p:cTn>
                              </p:par>
                            </p:childTnLst>
                          </p:cTn>
                        </p:par>
                        <p:par>
                          <p:cTn id="24" fill="hold">
                            <p:stCondLst>
                              <p:cond delay="1000"/>
                            </p:stCondLst>
                            <p:childTnLst>
                              <p:par>
                                <p:cTn id="25" presetID="16" presetClass="entr" presetSubtype="2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200"/>
                                        <p:tgtEl>
                                          <p:spTgt spid="12"/>
                                        </p:tgtEl>
                                      </p:cBhvr>
                                    </p:animEffect>
                                  </p:childTnLst>
                                </p:cTn>
                              </p:par>
                            </p:childTnLst>
                          </p:cTn>
                        </p:par>
                        <p:par>
                          <p:cTn id="28" fill="hold">
                            <p:stCondLst>
                              <p:cond delay="1200"/>
                            </p:stCondLst>
                            <p:childTnLst>
                              <p:par>
                                <p:cTn id="29" presetID="16" presetClass="entr" presetSubtype="21"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200"/>
                                        <p:tgtEl>
                                          <p:spTgt spid="13"/>
                                        </p:tgtEl>
                                      </p:cBhvr>
                                    </p:animEffect>
                                  </p:childTnLst>
                                </p:cTn>
                              </p:par>
                            </p:childTnLst>
                          </p:cTn>
                        </p:par>
                        <p:par>
                          <p:cTn id="32" fill="hold">
                            <p:stCondLst>
                              <p:cond delay="1400"/>
                            </p:stCondLst>
                            <p:childTnLst>
                              <p:par>
                                <p:cTn id="33" presetID="16" presetClass="entr" presetSubtype="21"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200"/>
                                        <p:tgtEl>
                                          <p:spTgt spid="14"/>
                                        </p:tgtEl>
                                      </p:cBhvr>
                                    </p:animEffect>
                                  </p:childTnLst>
                                </p:cTn>
                              </p:par>
                            </p:childTnLst>
                          </p:cTn>
                        </p:par>
                        <p:par>
                          <p:cTn id="36" fill="hold">
                            <p:stCondLst>
                              <p:cond delay="1600"/>
                            </p:stCondLst>
                            <p:childTnLst>
                              <p:par>
                                <p:cTn id="37" presetID="16" presetClass="entr" presetSubtype="2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200"/>
                                        <p:tgtEl>
                                          <p:spTgt spid="15"/>
                                        </p:tgtEl>
                                      </p:cBhvr>
                                    </p:animEffect>
                                  </p:childTnLst>
                                </p:cTn>
                              </p:par>
                            </p:childTnLst>
                          </p:cTn>
                        </p:par>
                        <p:par>
                          <p:cTn id="40" fill="hold">
                            <p:stCondLst>
                              <p:cond delay="1800"/>
                            </p:stCondLst>
                            <p:childTnLst>
                              <p:par>
                                <p:cTn id="41" presetID="16" presetClass="entr" presetSubtype="21"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arn(inVertical)">
                                      <p:cBhvr>
                                        <p:cTn id="43" dur="200"/>
                                        <p:tgtEl>
                                          <p:spTgt spid="16"/>
                                        </p:tgtEl>
                                      </p:cBhvr>
                                    </p:animEffect>
                                  </p:childTnLst>
                                </p:cTn>
                              </p:par>
                            </p:childTnLst>
                          </p:cTn>
                        </p:par>
                        <p:par>
                          <p:cTn id="44" fill="hold">
                            <p:stCondLst>
                              <p:cond delay="2000"/>
                            </p:stCondLst>
                            <p:childTnLst>
                              <p:par>
                                <p:cTn id="45" presetID="16" presetClass="entr" presetSubtype="21"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200"/>
                                        <p:tgtEl>
                                          <p:spTgt spid="17"/>
                                        </p:tgtEl>
                                      </p:cBhvr>
                                    </p:animEffect>
                                  </p:childTnLst>
                                </p:cTn>
                              </p:par>
                            </p:childTnLst>
                          </p:cTn>
                        </p:par>
                        <p:par>
                          <p:cTn id="48" fill="hold">
                            <p:stCondLst>
                              <p:cond delay="2200"/>
                            </p:stCondLst>
                            <p:childTnLst>
                              <p:par>
                                <p:cTn id="49" presetID="16" presetClass="entr" presetSubtype="21"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arn(inVertical)">
                                      <p:cBhvr>
                                        <p:cTn id="51" dur="2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Z:\jheer On My Mac\Downloads\patches\upscaled\P6.png"/>
          <p:cNvPicPr>
            <a:picLocks noChangeAspect="1" noChangeArrowheads="1"/>
          </p:cNvPicPr>
          <p:nvPr/>
        </p:nvPicPr>
        <p:blipFill>
          <a:blip r:embed="rId2"/>
          <a:srcRect/>
          <a:stretch>
            <a:fillRect/>
          </a:stretch>
        </p:blipFill>
        <p:spPr bwMode="auto">
          <a:xfrm>
            <a:off x="0" y="189192"/>
            <a:ext cx="9144000" cy="6432280"/>
          </a:xfrm>
          <a:prstGeom prst="rect">
            <a:avLst/>
          </a:prstGeom>
          <a:noFill/>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Z:\jheer On My Mac\Downloads\patches\upscaled\P6gray.png"/>
          <p:cNvPicPr>
            <a:picLocks noChangeAspect="1" noChangeArrowheads="1"/>
          </p:cNvPicPr>
          <p:nvPr/>
        </p:nvPicPr>
        <p:blipFill>
          <a:blip r:embed="rId2"/>
          <a:srcRect/>
          <a:stretch>
            <a:fillRect/>
          </a:stretch>
        </p:blipFill>
        <p:spPr bwMode="auto">
          <a:xfrm>
            <a:off x="0" y="189192"/>
            <a:ext cx="9144000" cy="6432271"/>
          </a:xfrm>
          <a:prstGeom prst="rect">
            <a:avLst/>
          </a:prstGeom>
          <a:noFill/>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p:txBody>
          <a:bodyPr/>
          <a:lstStyle/>
          <a:p>
            <a:endParaRPr lang="en-US" smtClean="0">
              <a:ea typeface="ＭＳ Ｐゴシック" charset="-128"/>
            </a:endParaRPr>
          </a:p>
        </p:txBody>
      </p:sp>
      <p:sp>
        <p:nvSpPr>
          <p:cNvPr id="13315" name="Content Placeholder 4"/>
          <p:cNvSpPr>
            <a:spLocks noGrp="1"/>
          </p:cNvSpPr>
          <p:nvPr>
            <p:ph idx="1"/>
          </p:nvPr>
        </p:nvSpPr>
        <p:spPr/>
        <p:txBody>
          <a:bodyPr/>
          <a:lstStyle/>
          <a:p>
            <a:endParaRPr lang="en-US" smtClean="0">
              <a:ea typeface="ＭＳ Ｐゴシック" charset="-128"/>
            </a:endParaRPr>
          </a:p>
        </p:txBody>
      </p:sp>
      <p:pic>
        <p:nvPicPr>
          <p:cNvPr id="13316" name="Picture 4" descr="playfairColor"/>
          <p:cNvPicPr>
            <a:picLocks noChangeAspect="1" noChangeArrowheads="1"/>
          </p:cNvPicPr>
          <p:nvPr/>
        </p:nvPicPr>
        <p:blipFill>
          <a:blip r:embed="rId3"/>
          <a:srcRect t="2078" b="9572"/>
          <a:stretch>
            <a:fillRect/>
          </a:stretch>
        </p:blipFill>
        <p:spPr bwMode="auto">
          <a:xfrm>
            <a:off x="0" y="0"/>
            <a:ext cx="9170988" cy="6858000"/>
          </a:xfrm>
          <a:prstGeom prst="rect">
            <a:avLst/>
          </a:prstGeom>
          <a:noFill/>
          <a:ln w="9525">
            <a:noFill/>
            <a:miter lim="800000"/>
            <a:headEnd/>
            <a:tailEnd/>
          </a:ln>
        </p:spPr>
      </p:pic>
      <p:sp>
        <p:nvSpPr>
          <p:cNvPr id="13" name="TextBox 12"/>
          <p:cNvSpPr txBox="1"/>
          <p:nvPr/>
        </p:nvSpPr>
        <p:spPr>
          <a:xfrm>
            <a:off x="2033759" y="5859851"/>
            <a:ext cx="6230007" cy="461665"/>
          </a:xfrm>
          <a:prstGeom prst="rect">
            <a:avLst/>
          </a:prstGeom>
          <a:solidFill>
            <a:schemeClr val="tx1">
              <a:alpha val="50196"/>
            </a:schemeClr>
          </a:solidFill>
        </p:spPr>
        <p:txBody>
          <a:bodyPr wrap="square">
            <a:spAutoFit/>
          </a:bodyPr>
          <a:lstStyle/>
          <a:p>
            <a:pPr algn="ctr">
              <a:defRPr/>
            </a:pPr>
            <a:r>
              <a:rPr lang="en-US" sz="2400" b="0" dirty="0" smtClean="0">
                <a:solidFill>
                  <a:srgbClr val="000000"/>
                </a:solidFill>
                <a:ea typeface="ＭＳ Ｐゴシック" pitchFamily="-65" charset="-128"/>
              </a:rPr>
              <a:t>The Commercial &amp; Political Atlas (</a:t>
            </a:r>
            <a:r>
              <a:rPr lang="en-US" sz="2400" b="0" dirty="0" err="1" smtClean="0">
                <a:solidFill>
                  <a:srgbClr val="000000"/>
                </a:solidFill>
                <a:ea typeface="ＭＳ Ｐゴシック" pitchFamily="-65" charset="-128"/>
              </a:rPr>
              <a:t>Playfair</a:t>
            </a:r>
            <a:r>
              <a:rPr lang="en-US" sz="2400" b="0" dirty="0" smtClean="0">
                <a:solidFill>
                  <a:srgbClr val="000000"/>
                </a:solidFill>
                <a:ea typeface="ＭＳ Ｐゴシック" pitchFamily="-65" charset="-128"/>
              </a:rPr>
              <a:t>, 1786)</a:t>
            </a:r>
            <a:endParaRPr lang="en-US" sz="2400" b="0" cap="small" dirty="0">
              <a:solidFill>
                <a:srgbClr val="000000"/>
              </a:solidFill>
              <a:ea typeface="ＭＳ Ｐゴシック" pitchFamily="-65" charset="-128"/>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Z:\jheer On My Mac\Downloads\patches\upscaled\P6norm.png"/>
          <p:cNvPicPr>
            <a:picLocks noChangeAspect="1" noChangeArrowheads="1"/>
          </p:cNvPicPr>
          <p:nvPr/>
        </p:nvPicPr>
        <p:blipFill>
          <a:blip r:embed="rId2"/>
          <a:srcRect/>
          <a:stretch>
            <a:fillRect/>
          </a:stretch>
        </p:blipFill>
        <p:spPr bwMode="auto">
          <a:xfrm>
            <a:off x="0" y="189192"/>
            <a:ext cx="9144000" cy="6432271"/>
          </a:xfrm>
          <a:prstGeom prst="rect">
            <a:avLst/>
          </a:prstGeom>
          <a:noFill/>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Z:\jheer On My Mac\Downloads\patches\upscaled\P6white.png"/>
          <p:cNvPicPr>
            <a:picLocks noChangeAspect="1" noChangeArrowheads="1"/>
          </p:cNvPicPr>
          <p:nvPr/>
        </p:nvPicPr>
        <p:blipFill>
          <a:blip r:embed="rId2"/>
          <a:srcRect/>
          <a:stretch>
            <a:fillRect/>
          </a:stretch>
        </p:blipFill>
        <p:spPr bwMode="auto">
          <a:xfrm>
            <a:off x="0" y="189192"/>
            <a:ext cx="9144000" cy="6432276"/>
          </a:xfrm>
          <a:prstGeom prst="rect">
            <a:avLst/>
          </a:prstGeom>
          <a:noFill/>
        </p:spPr>
      </p:pic>
      <p:sp>
        <p:nvSpPr>
          <p:cNvPr id="6" name="TextBox 5"/>
          <p:cNvSpPr txBox="1"/>
          <p:nvPr/>
        </p:nvSpPr>
        <p:spPr>
          <a:xfrm>
            <a:off x="2569779" y="5596762"/>
            <a:ext cx="6117022" cy="646331"/>
          </a:xfrm>
          <a:prstGeom prst="rect">
            <a:avLst/>
          </a:prstGeom>
          <a:solidFill>
            <a:srgbClr val="000000">
              <a:alpha val="50196"/>
            </a:srgbClr>
          </a:solidFill>
          <a:ln>
            <a:noFill/>
          </a:ln>
        </p:spPr>
        <p:txBody>
          <a:bodyPr wrap="square" rtlCol="0">
            <a:spAutoFit/>
          </a:bodyPr>
          <a:lstStyle/>
          <a:p>
            <a:pPr algn="ctr"/>
            <a:r>
              <a:rPr lang="en-US" sz="3600" dirty="0" smtClean="0"/>
              <a:t>Perform K-Means clustering…</a:t>
            </a:r>
            <a:endParaRPr lang="en-US" sz="3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86863"/>
            <a:ext cx="8388350" cy="835572"/>
          </a:xfrm>
        </p:spPr>
        <p:txBody>
          <a:bodyPr/>
          <a:lstStyle/>
          <a:p>
            <a:pPr>
              <a:spcBef>
                <a:spcPts val="0"/>
              </a:spcBef>
              <a:buNone/>
            </a:pPr>
            <a:r>
              <a:rPr lang="en-US" dirty="0" smtClean="0"/>
              <a:t>Cluster </a:t>
            </a:r>
            <a:r>
              <a:rPr lang="en-US" dirty="0" err="1" smtClean="0"/>
              <a:t>centroids</a:t>
            </a:r>
            <a:r>
              <a:rPr lang="en-US" dirty="0" smtClean="0"/>
              <a:t> are treated as a codebook.</a:t>
            </a:r>
          </a:p>
          <a:p>
            <a:pPr>
              <a:spcBef>
                <a:spcPts val="0"/>
              </a:spcBef>
              <a:buNone/>
            </a:pPr>
            <a:r>
              <a:rPr lang="en-US" dirty="0" smtClean="0"/>
              <a:t>These patches serve as our image features.</a:t>
            </a:r>
          </a:p>
        </p:txBody>
      </p:sp>
      <p:pic>
        <p:nvPicPr>
          <p:cNvPr id="5" name="Picture 2" descr="C:\code\ReVision\figs\centroidComparison.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r="67180"/>
          <a:stretch/>
        </p:blipFill>
        <p:spPr bwMode="auto">
          <a:xfrm>
            <a:off x="436617" y="798359"/>
            <a:ext cx="8423604" cy="417863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55783" y="930170"/>
            <a:ext cx="3816350" cy="740979"/>
          </a:xfrm>
        </p:spPr>
        <p:txBody>
          <a:bodyPr/>
          <a:lstStyle/>
          <a:p>
            <a:pPr>
              <a:buNone/>
            </a:pPr>
            <a:r>
              <a:rPr lang="en-US" sz="4400" dirty="0" smtClean="0"/>
              <a:t>Bar Charts</a:t>
            </a:r>
          </a:p>
        </p:txBody>
      </p:sp>
      <p:pic>
        <p:nvPicPr>
          <p:cNvPr id="4" name="Picture 2" descr="C:\code\ReVision\figs\centroidComparison.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r="67180"/>
          <a:stretch/>
        </p:blipFill>
        <p:spPr bwMode="auto">
          <a:xfrm>
            <a:off x="625806" y="372684"/>
            <a:ext cx="3851604" cy="1910638"/>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2" descr="C:\code\ReVision\figs\centroidComparison.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33590" r="33590"/>
          <a:stretch/>
        </p:blipFill>
        <p:spPr bwMode="auto">
          <a:xfrm>
            <a:off x="625806" y="2485272"/>
            <a:ext cx="3851604" cy="1910638"/>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2" descr="C:\code\ReVision\figs\centroidComparison.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67180"/>
          <a:stretch/>
        </p:blipFill>
        <p:spPr bwMode="auto">
          <a:xfrm>
            <a:off x="625806" y="4619132"/>
            <a:ext cx="3851604" cy="1910638"/>
          </a:xfrm>
          <a:prstGeom prst="rect">
            <a:avLst/>
          </a:prstGeom>
          <a:noFill/>
          <a:extLst>
            <a:ext uri="{909E8E84-426E-40DD-AFC4-6F175D3DCCD1}">
              <a14:hiddenFill xmlns="" xmlns:a14="http://schemas.microsoft.com/office/drawing/2010/main">
                <a:solidFill>
                  <a:srgbClr val="FFFFFF"/>
                </a:solidFill>
              </a14:hiddenFill>
            </a:ext>
          </a:extLst>
        </p:spPr>
      </p:pic>
      <p:sp>
        <p:nvSpPr>
          <p:cNvPr id="8" name="Content Placeholder 2"/>
          <p:cNvSpPr txBox="1">
            <a:spLocks/>
          </p:cNvSpPr>
          <p:nvPr/>
        </p:nvSpPr>
        <p:spPr bwMode="auto">
          <a:xfrm>
            <a:off x="4866296" y="3021792"/>
            <a:ext cx="3816350" cy="7409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92100" marR="0" lvl="0" indent="-292100" algn="l" defTabSz="914400" rtl="0" eaLnBrk="0" fontAlgn="base" latinLnBrk="0" hangingPunct="0">
              <a:lnSpc>
                <a:spcPct val="100000"/>
              </a:lnSpc>
              <a:spcBef>
                <a:spcPct val="20000"/>
              </a:spcBef>
              <a:spcAft>
                <a:spcPct val="0"/>
              </a:spcAft>
              <a:buClr>
                <a:srgbClr val="CFECFF"/>
              </a:buClr>
              <a:buSzTx/>
              <a:buFont typeface="Wingdings" pitchFamily="2" charset="2"/>
              <a:buNone/>
              <a:tabLst/>
              <a:defRPr/>
            </a:pPr>
            <a:r>
              <a:rPr kumimoji="0" lang="en-US" sz="4400" b="0"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Pie Charts</a:t>
            </a:r>
          </a:p>
        </p:txBody>
      </p:sp>
      <p:sp>
        <p:nvSpPr>
          <p:cNvPr id="9" name="Content Placeholder 2"/>
          <p:cNvSpPr txBox="1">
            <a:spLocks/>
          </p:cNvSpPr>
          <p:nvPr/>
        </p:nvSpPr>
        <p:spPr bwMode="auto">
          <a:xfrm>
            <a:off x="4876809" y="5129180"/>
            <a:ext cx="3816350" cy="7409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92100" marR="0" lvl="0" indent="-292100" algn="l" defTabSz="914400" rtl="0" eaLnBrk="0" fontAlgn="base" latinLnBrk="0" hangingPunct="0">
              <a:lnSpc>
                <a:spcPct val="100000"/>
              </a:lnSpc>
              <a:spcBef>
                <a:spcPct val="20000"/>
              </a:spcBef>
              <a:spcAft>
                <a:spcPct val="0"/>
              </a:spcAft>
              <a:buClr>
                <a:srgbClr val="CFECFF"/>
              </a:buClr>
              <a:buSzTx/>
              <a:buFont typeface="Wingdings" pitchFamily="2" charset="2"/>
              <a:buNone/>
              <a:tabLst/>
              <a:defRPr/>
            </a:pPr>
            <a:r>
              <a:rPr kumimoji="0" lang="en-US" sz="4400" b="0"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Scatter</a:t>
            </a:r>
            <a:r>
              <a:rPr kumimoji="0" lang="en-US" sz="4400" b="0" i="0" u="none" strike="noStrike" kern="0" cap="none" spc="0" normalizeH="0" noProof="0" dirty="0" smtClean="0">
                <a:ln>
                  <a:noFill/>
                </a:ln>
                <a:solidFill>
                  <a:schemeClr val="tx1"/>
                </a:solidFill>
                <a:effectLst/>
                <a:uLnTx/>
                <a:uFillTx/>
                <a:latin typeface="+mn-lt"/>
                <a:ea typeface="ＭＳ Ｐゴシック" pitchFamily="-65" charset="-128"/>
                <a:cs typeface="ＭＳ Ｐゴシック" pitchFamily="-65" charset="-128"/>
              </a:rPr>
              <a:t> Plots</a:t>
            </a:r>
            <a:endParaRPr kumimoji="0" lang="en-US" sz="4400" b="0"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Rectangle 4"/>
          <p:cNvSpPr/>
          <p:nvPr/>
        </p:nvSpPr>
        <p:spPr bwMode="auto">
          <a:xfrm>
            <a:off x="0" y="0"/>
            <a:ext cx="9144000"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pic>
        <p:nvPicPr>
          <p:cNvPr id="5122" name="Picture 2" descr="Z:\work\stanford\infovis\papers\2011\uist\revision\figs\pv\data\pie_103.png"/>
          <p:cNvPicPr>
            <a:picLocks noChangeAspect="1" noChangeArrowheads="1"/>
          </p:cNvPicPr>
          <p:nvPr/>
        </p:nvPicPr>
        <p:blipFill>
          <a:blip r:embed="rId2"/>
          <a:srcRect/>
          <a:stretch>
            <a:fillRect/>
          </a:stretch>
        </p:blipFill>
        <p:spPr bwMode="auto">
          <a:xfrm>
            <a:off x="426378" y="1009318"/>
            <a:ext cx="8260422" cy="4713572"/>
          </a:xfrm>
          <a:prstGeom prst="rect">
            <a:avLst/>
          </a:prstGeom>
          <a:noFill/>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16" name="Title 15"/>
          <p:cNvSpPr>
            <a:spLocks noGrp="1"/>
          </p:cNvSpPr>
          <p:nvPr>
            <p:ph type="title"/>
          </p:nvPr>
        </p:nvSpPr>
        <p:spPr/>
        <p:txBody>
          <a:bodyPr/>
          <a:lstStyle/>
          <a:p>
            <a:r>
              <a:rPr lang="en-US" b="0" dirty="0" smtClean="0">
                <a:solidFill>
                  <a:srgbClr val="000000"/>
                </a:solidFill>
              </a:rPr>
              <a:t>Chart Image Classification</a:t>
            </a:r>
            <a:endParaRPr lang="en-US" b="0" dirty="0">
              <a:solidFill>
                <a:srgbClr val="000000"/>
              </a:solidFill>
            </a:endParaRPr>
          </a:p>
        </p:txBody>
      </p:sp>
      <p:sp>
        <p:nvSpPr>
          <p:cNvPr id="17" name="Content Placeholder 16"/>
          <p:cNvSpPr>
            <a:spLocks noGrp="1"/>
          </p:cNvSpPr>
          <p:nvPr>
            <p:ph idx="1"/>
          </p:nvPr>
        </p:nvSpPr>
        <p:spPr/>
        <p:txBody>
          <a:bodyPr/>
          <a:lstStyle/>
          <a:p>
            <a:endParaRPr lang="en-US" dirty="0"/>
          </a:p>
        </p:txBody>
      </p:sp>
      <p:grpSp>
        <p:nvGrpSpPr>
          <p:cNvPr id="12" name="Group 11"/>
          <p:cNvGrpSpPr/>
          <p:nvPr/>
        </p:nvGrpSpPr>
        <p:grpSpPr>
          <a:xfrm>
            <a:off x="372492" y="1760111"/>
            <a:ext cx="4135008" cy="4136192"/>
            <a:chOff x="4007782" y="3111484"/>
            <a:chExt cx="2701531" cy="2702305"/>
          </a:xfrm>
        </p:grpSpPr>
        <p:pic>
          <p:nvPicPr>
            <p:cNvPr id="14" name="Picture 2"/>
            <p:cNvPicPr>
              <a:picLocks noChangeAspect="1" noChangeArrowheads="1"/>
            </p:cNvPicPr>
            <p:nvPr/>
          </p:nvPicPr>
          <p:blipFill>
            <a:blip r:embed="rId2">
              <a:extLst>
                <a:ext uri="{BEBA8EAE-BF5A-486C-A8C5-ECC9F3942E4B}">
                  <a14:imgProps xmlns="" xmlns:a14="http://schemas.microsoft.com/office/drawing/2010/main">
                    <a14:imgLayer r:embed="">
                      <a14:imgEffect>
                        <a14:saturation sat="0"/>
                      </a14:imgEffect>
                    </a14:imgLayer>
                  </a14:imgProps>
                </a:ext>
                <a:ext uri="{28A0092B-C50C-407E-A947-70E740481C1C}">
                  <a14:useLocalDpi xmlns="" xmlns:a14="http://schemas.microsoft.com/office/drawing/2010/main" val="0"/>
                </a:ext>
              </a:extLst>
            </a:blip>
            <a:srcRect/>
            <a:stretch>
              <a:fillRect/>
            </a:stretch>
          </p:blipFill>
          <p:spPr bwMode="auto">
            <a:xfrm>
              <a:off x="4007782" y="3674148"/>
              <a:ext cx="2701531" cy="15269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Rectangle 12"/>
            <p:cNvSpPr/>
            <p:nvPr/>
          </p:nvSpPr>
          <p:spPr bwMode="auto">
            <a:xfrm>
              <a:off x="4007783" y="3111484"/>
              <a:ext cx="2696710" cy="2702305"/>
            </a:xfrm>
            <a:prstGeom prst="rect">
              <a:avLst/>
            </a:prstGeom>
            <a:noFill/>
            <a:ln w="9525" cap="flat" cmpd="sng" algn="ctr">
              <a:solidFill>
                <a:srgbClr val="58585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grpSp>
      <p:pic>
        <p:nvPicPr>
          <p:cNvPr id="15" name="Picture 2" descr="C:\code\ReVision\figs\centroidComparison.pn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33590" r="33590"/>
          <a:stretch/>
        </p:blipFill>
        <p:spPr bwMode="auto">
          <a:xfrm>
            <a:off x="5251078" y="2989841"/>
            <a:ext cx="3225800" cy="1600200"/>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19" name="Table 18"/>
          <p:cNvGraphicFramePr>
            <a:graphicFrameLocks noGrp="1"/>
          </p:cNvGraphicFramePr>
          <p:nvPr>
            <p:extLst>
              <p:ext uri="{D42A27DB-BD31-4B8C-83A1-F6EECF244321}">
                <p14:modId xmlns="" xmlns:p14="http://schemas.microsoft.com/office/powerpoint/2010/main" val="1540014413"/>
              </p:ext>
            </p:extLst>
          </p:nvPr>
        </p:nvGraphicFramePr>
        <p:xfrm>
          <a:off x="372491" y="1760109"/>
          <a:ext cx="4135000" cy="4127620"/>
        </p:xfrm>
        <a:graphic>
          <a:graphicData uri="http://schemas.openxmlformats.org/drawingml/2006/table">
            <a:tbl>
              <a:tblPr firstRow="1" bandRow="1"/>
              <a:tblGrid>
                <a:gridCol w="206750"/>
                <a:gridCol w="206750"/>
                <a:gridCol w="206750"/>
                <a:gridCol w="206750"/>
                <a:gridCol w="206750"/>
                <a:gridCol w="206750"/>
                <a:gridCol w="206750"/>
                <a:gridCol w="206750"/>
                <a:gridCol w="206750"/>
                <a:gridCol w="206750"/>
                <a:gridCol w="206750"/>
                <a:gridCol w="206750"/>
                <a:gridCol w="206750"/>
                <a:gridCol w="206750"/>
                <a:gridCol w="206750"/>
                <a:gridCol w="206750"/>
                <a:gridCol w="206750"/>
                <a:gridCol w="206750"/>
                <a:gridCol w="206750"/>
                <a:gridCol w="206750"/>
              </a:tblGrid>
              <a:tr h="206381">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0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16" name="Title 15"/>
          <p:cNvSpPr>
            <a:spLocks noGrp="1"/>
          </p:cNvSpPr>
          <p:nvPr>
            <p:ph type="title"/>
          </p:nvPr>
        </p:nvSpPr>
        <p:spPr/>
        <p:txBody>
          <a:bodyPr/>
          <a:lstStyle/>
          <a:p>
            <a:r>
              <a:rPr lang="en-US" b="0" dirty="0" smtClean="0">
                <a:solidFill>
                  <a:srgbClr val="000000"/>
                </a:solidFill>
              </a:rPr>
              <a:t>Chart Image Classification</a:t>
            </a:r>
            <a:endParaRPr lang="en-US" b="0" dirty="0">
              <a:solidFill>
                <a:srgbClr val="000000"/>
              </a:solidFill>
            </a:endParaRPr>
          </a:p>
        </p:txBody>
      </p:sp>
      <p:sp>
        <p:nvSpPr>
          <p:cNvPr id="17" name="Content Placeholder 16"/>
          <p:cNvSpPr>
            <a:spLocks noGrp="1"/>
          </p:cNvSpPr>
          <p:nvPr>
            <p:ph idx="1"/>
          </p:nvPr>
        </p:nvSpPr>
        <p:spPr/>
        <p:txBody>
          <a:bodyPr/>
          <a:lstStyle/>
          <a:p>
            <a:endParaRPr lang="en-US"/>
          </a:p>
        </p:txBody>
      </p:sp>
      <p:grpSp>
        <p:nvGrpSpPr>
          <p:cNvPr id="21" name="Group 20"/>
          <p:cNvGrpSpPr/>
          <p:nvPr/>
        </p:nvGrpSpPr>
        <p:grpSpPr>
          <a:xfrm>
            <a:off x="372492" y="1760111"/>
            <a:ext cx="4135008" cy="4101031"/>
            <a:chOff x="4007782" y="3111484"/>
            <a:chExt cx="2701531" cy="2679333"/>
          </a:xfrm>
        </p:grpSpPr>
        <p:sp>
          <p:nvSpPr>
            <p:cNvPr id="22" name="Rectangle 21"/>
            <p:cNvSpPr/>
            <p:nvPr/>
          </p:nvSpPr>
          <p:spPr bwMode="auto">
            <a:xfrm>
              <a:off x="4007783" y="3111484"/>
              <a:ext cx="2696710" cy="2679333"/>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pic>
          <p:nvPicPr>
            <p:cNvPr id="23" name="Picture 2"/>
            <p:cNvPicPr>
              <a:picLocks noChangeAspect="1" noChangeArrowheads="1"/>
            </p:cNvPicPr>
            <p:nvPr/>
          </p:nvPicPr>
          <p:blipFill>
            <a:blip r:embed="rId2">
              <a:extLst>
                <a:ext uri="{BEBA8EAE-BF5A-486C-A8C5-ECC9F3942E4B}">
                  <a14:imgProps xmlns="" xmlns:a14="http://schemas.microsoft.com/office/drawing/2010/main">
                    <a14:imgLayer r:embed="">
                      <a14:imgEffect>
                        <a14:saturation sat="0"/>
                      </a14:imgEffect>
                    </a14:imgLayer>
                  </a14:imgProps>
                </a:ext>
                <a:ext uri="{28A0092B-C50C-407E-A947-70E740481C1C}">
                  <a14:useLocalDpi xmlns="" xmlns:a14="http://schemas.microsoft.com/office/drawing/2010/main" val="0"/>
                </a:ext>
              </a:extLst>
            </a:blip>
            <a:srcRect/>
            <a:stretch>
              <a:fillRect/>
            </a:stretch>
          </p:blipFill>
          <p:spPr bwMode="auto">
            <a:xfrm>
              <a:off x="4007782" y="3674148"/>
              <a:ext cx="2701531" cy="15269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pic>
        <p:nvPicPr>
          <p:cNvPr id="24" name="Picture 2" descr="C:\code\ReVision\figs\centroidComparison.pn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33590" r="33590"/>
          <a:stretch/>
        </p:blipFill>
        <p:spPr bwMode="auto">
          <a:xfrm>
            <a:off x="5251078" y="2989841"/>
            <a:ext cx="3225800" cy="1600200"/>
          </a:xfrm>
          <a:prstGeom prst="rect">
            <a:avLst/>
          </a:prstGeom>
          <a:noFill/>
          <a:extLst>
            <a:ext uri="{909E8E84-426E-40DD-AFC4-6F175D3DCCD1}">
              <a14:hiddenFill xmlns="" xmlns:a14="http://schemas.microsoft.com/office/drawing/2010/main">
                <a:solidFill>
                  <a:srgbClr val="FFFFFF"/>
                </a:solidFill>
              </a14:hiddenFill>
            </a:ext>
          </a:extLst>
        </p:spPr>
      </p:pic>
      <p:sp>
        <p:nvSpPr>
          <p:cNvPr id="25" name="Rectangle 24"/>
          <p:cNvSpPr/>
          <p:nvPr/>
        </p:nvSpPr>
        <p:spPr bwMode="auto">
          <a:xfrm>
            <a:off x="8256875" y="2981873"/>
            <a:ext cx="227625" cy="228323"/>
          </a:xfrm>
          <a:prstGeom prst="rect">
            <a:avLst/>
          </a:prstGeom>
          <a:noFill/>
          <a:ln w="38100" cap="flat" cmpd="sng" algn="ctr">
            <a:solidFill>
              <a:srgbClr val="FF535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i="0" u="none" strike="noStrike" cap="none" normalizeH="0" baseline="0" dirty="0" smtClean="0">
              <a:ln>
                <a:noFill/>
              </a:ln>
              <a:solidFill>
                <a:srgbClr val="FF5353"/>
              </a:solidFill>
              <a:effectLst/>
              <a:latin typeface="Neutra Text" pitchFamily="50" charset="0"/>
            </a:endParaRPr>
          </a:p>
        </p:txBody>
      </p:sp>
      <p:cxnSp>
        <p:nvCxnSpPr>
          <p:cNvPr id="26" name="Elbow Connector 3"/>
          <p:cNvCxnSpPr>
            <a:endCxn id="25" idx="0"/>
          </p:cNvCxnSpPr>
          <p:nvPr/>
        </p:nvCxnSpPr>
        <p:spPr bwMode="auto">
          <a:xfrm flipV="1">
            <a:off x="2436308" y="2981873"/>
            <a:ext cx="5934378" cy="513803"/>
          </a:xfrm>
          <a:prstGeom prst="bentConnector4">
            <a:avLst>
              <a:gd name="adj1" fmla="val 41176"/>
              <a:gd name="adj2" fmla="val 198253"/>
            </a:avLst>
          </a:prstGeom>
          <a:solidFill>
            <a:schemeClr val="accent1"/>
          </a:solidFill>
          <a:ln w="38100" cap="flat" cmpd="sng" algn="ctr">
            <a:solidFill>
              <a:srgbClr val="FF5353"/>
            </a:solidFill>
            <a:prstDash val="solid"/>
            <a:round/>
            <a:headEnd type="none" w="med" len="med"/>
            <a:tailEnd type="arrow"/>
          </a:ln>
          <a:effectLst/>
        </p:spPr>
      </p:cxnSp>
      <p:graphicFrame>
        <p:nvGraphicFramePr>
          <p:cNvPr id="27" name="Table 26"/>
          <p:cNvGraphicFramePr>
            <a:graphicFrameLocks noGrp="1"/>
          </p:cNvGraphicFramePr>
          <p:nvPr>
            <p:extLst>
              <p:ext uri="{D42A27DB-BD31-4B8C-83A1-F6EECF244321}">
                <p14:modId xmlns="" xmlns:p14="http://schemas.microsoft.com/office/powerpoint/2010/main" val="2349738406"/>
              </p:ext>
            </p:extLst>
          </p:nvPr>
        </p:nvGraphicFramePr>
        <p:xfrm>
          <a:off x="372491" y="1760109"/>
          <a:ext cx="4135000" cy="4127620"/>
        </p:xfrm>
        <a:graphic>
          <a:graphicData uri="http://schemas.openxmlformats.org/drawingml/2006/table">
            <a:tbl>
              <a:tblPr firstRow="1" bandRow="1"/>
              <a:tblGrid>
                <a:gridCol w="206750"/>
                <a:gridCol w="206750"/>
                <a:gridCol w="206750"/>
                <a:gridCol w="206750"/>
                <a:gridCol w="206750"/>
                <a:gridCol w="206750"/>
                <a:gridCol w="206750"/>
                <a:gridCol w="206750"/>
                <a:gridCol w="206750"/>
                <a:gridCol w="206750"/>
                <a:gridCol w="206750"/>
                <a:gridCol w="206750"/>
                <a:gridCol w="206750"/>
                <a:gridCol w="206750"/>
                <a:gridCol w="206750"/>
                <a:gridCol w="206750"/>
                <a:gridCol w="206750"/>
                <a:gridCol w="206750"/>
                <a:gridCol w="206750"/>
                <a:gridCol w="206750"/>
              </a:tblGrid>
              <a:tr h="206381">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0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38100" cap="flat" cmpd="sng" algn="ctr">
                      <a:solidFill>
                        <a:srgbClr val="FF535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38100" cap="flat" cmpd="sng" algn="ctr">
                      <a:solidFill>
                        <a:srgbClr val="FF5353"/>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38100" cap="flat" cmpd="sng" algn="ctr">
                      <a:solidFill>
                        <a:srgbClr val="FF5353"/>
                      </a:solidFill>
                      <a:prstDash val="solid"/>
                      <a:round/>
                      <a:headEnd type="none" w="med" len="med"/>
                      <a:tailEnd type="none" w="med" len="med"/>
                    </a:lnL>
                    <a:lnR w="38100" cap="flat" cmpd="sng" algn="ctr">
                      <a:solidFill>
                        <a:srgbClr val="FF5353"/>
                      </a:solidFill>
                      <a:prstDash val="solid"/>
                      <a:round/>
                      <a:headEnd type="none" w="med" len="med"/>
                      <a:tailEnd type="none" w="med" len="med"/>
                    </a:lnR>
                    <a:lnT w="38100" cap="flat" cmpd="sng" algn="ctr">
                      <a:solidFill>
                        <a:srgbClr val="FF5353"/>
                      </a:solidFill>
                      <a:prstDash val="solid"/>
                      <a:round/>
                      <a:headEnd type="none" w="med" len="med"/>
                      <a:tailEnd type="none" w="med" len="med"/>
                    </a:lnT>
                    <a:lnB w="38100" cap="flat" cmpd="sng" algn="ctr">
                      <a:solidFill>
                        <a:srgbClr val="FF535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38100" cap="flat" cmpd="sng" algn="ctr">
                      <a:solidFill>
                        <a:srgbClr val="FF5353"/>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38100" cap="flat" cmpd="sng" algn="ctr">
                      <a:solidFill>
                        <a:srgbClr val="FF5353"/>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barn(inVertical)">
                                      <p:cBhvr>
                                        <p:cTn id="11" dur="2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16" name="Title 15"/>
          <p:cNvSpPr>
            <a:spLocks noGrp="1"/>
          </p:cNvSpPr>
          <p:nvPr>
            <p:ph type="title"/>
          </p:nvPr>
        </p:nvSpPr>
        <p:spPr/>
        <p:txBody>
          <a:bodyPr/>
          <a:lstStyle/>
          <a:p>
            <a:r>
              <a:rPr lang="en-US" b="0" dirty="0" smtClean="0">
                <a:solidFill>
                  <a:srgbClr val="000000"/>
                </a:solidFill>
              </a:rPr>
              <a:t>Chart Image Classification</a:t>
            </a:r>
            <a:endParaRPr lang="en-US" b="0" dirty="0">
              <a:solidFill>
                <a:srgbClr val="000000"/>
              </a:solidFill>
            </a:endParaRPr>
          </a:p>
        </p:txBody>
      </p:sp>
      <p:sp>
        <p:nvSpPr>
          <p:cNvPr id="17" name="Content Placeholder 16"/>
          <p:cNvSpPr>
            <a:spLocks noGrp="1"/>
          </p:cNvSpPr>
          <p:nvPr>
            <p:ph idx="1"/>
          </p:nvPr>
        </p:nvSpPr>
        <p:spPr/>
        <p:txBody>
          <a:bodyPr/>
          <a:lstStyle/>
          <a:p>
            <a:endParaRPr lang="en-US"/>
          </a:p>
        </p:txBody>
      </p:sp>
      <p:grpSp>
        <p:nvGrpSpPr>
          <p:cNvPr id="6" name="Group 5"/>
          <p:cNvGrpSpPr/>
          <p:nvPr/>
        </p:nvGrpSpPr>
        <p:grpSpPr>
          <a:xfrm>
            <a:off x="372492" y="1760111"/>
            <a:ext cx="4135008" cy="4101031"/>
            <a:chOff x="4007782" y="3111484"/>
            <a:chExt cx="2701531" cy="2679333"/>
          </a:xfrm>
        </p:grpSpPr>
        <p:sp>
          <p:nvSpPr>
            <p:cNvPr id="7" name="Rectangle 6"/>
            <p:cNvSpPr/>
            <p:nvPr/>
          </p:nvSpPr>
          <p:spPr bwMode="auto">
            <a:xfrm>
              <a:off x="4007783" y="3111484"/>
              <a:ext cx="2696710" cy="2679333"/>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pic>
          <p:nvPicPr>
            <p:cNvPr id="8" name="Picture 2"/>
            <p:cNvPicPr>
              <a:picLocks noChangeAspect="1" noChangeArrowheads="1"/>
            </p:cNvPicPr>
            <p:nvPr/>
          </p:nvPicPr>
          <p:blipFill>
            <a:blip r:embed="rId2">
              <a:extLst>
                <a:ext uri="{BEBA8EAE-BF5A-486C-A8C5-ECC9F3942E4B}">
                  <a14:imgProps xmlns="" xmlns:a14="http://schemas.microsoft.com/office/drawing/2010/main">
                    <a14:imgLayer r:embed="">
                      <a14:imgEffect>
                        <a14:saturation sat="0"/>
                      </a14:imgEffect>
                    </a14:imgLayer>
                  </a14:imgProps>
                </a:ext>
                <a:ext uri="{28A0092B-C50C-407E-A947-70E740481C1C}">
                  <a14:useLocalDpi xmlns="" xmlns:a14="http://schemas.microsoft.com/office/drawing/2010/main" val="0"/>
                </a:ext>
              </a:extLst>
            </a:blip>
            <a:srcRect/>
            <a:stretch>
              <a:fillRect/>
            </a:stretch>
          </p:blipFill>
          <p:spPr bwMode="auto">
            <a:xfrm>
              <a:off x="4007782" y="3674148"/>
              <a:ext cx="2701531" cy="15269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pic>
        <p:nvPicPr>
          <p:cNvPr id="9" name="Picture 2" descr="C:\code\ReVision\figs\centroidComparison.pn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33590" r="33590"/>
          <a:stretch/>
        </p:blipFill>
        <p:spPr bwMode="auto">
          <a:xfrm>
            <a:off x="5251078" y="2989841"/>
            <a:ext cx="3225800" cy="1600200"/>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ctangle 9"/>
          <p:cNvSpPr/>
          <p:nvPr/>
        </p:nvSpPr>
        <p:spPr bwMode="auto">
          <a:xfrm>
            <a:off x="8256875" y="2981873"/>
            <a:ext cx="227625" cy="228323"/>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i="0" u="none" strike="noStrike" cap="none" normalizeH="0" baseline="0" dirty="0" smtClean="0">
              <a:ln>
                <a:noFill/>
              </a:ln>
              <a:solidFill>
                <a:schemeClr val="tx1"/>
              </a:solidFill>
              <a:effectLst/>
              <a:latin typeface="Neutra Text" pitchFamily="50" charset="0"/>
            </a:endParaRPr>
          </a:p>
        </p:txBody>
      </p:sp>
      <p:cxnSp>
        <p:nvCxnSpPr>
          <p:cNvPr id="11" name="Elbow Connector 3"/>
          <p:cNvCxnSpPr>
            <a:endCxn id="10" idx="0"/>
          </p:cNvCxnSpPr>
          <p:nvPr/>
        </p:nvCxnSpPr>
        <p:spPr bwMode="auto">
          <a:xfrm flipV="1">
            <a:off x="2439996" y="2981872"/>
            <a:ext cx="5930690" cy="745579"/>
          </a:xfrm>
          <a:prstGeom prst="bentConnector4">
            <a:avLst>
              <a:gd name="adj1" fmla="val 41973"/>
              <a:gd name="adj2" fmla="val 130661"/>
            </a:avLst>
          </a:prstGeom>
          <a:solidFill>
            <a:schemeClr val="accent1"/>
          </a:solidFill>
          <a:ln w="38100" cap="flat" cmpd="sng" algn="ctr">
            <a:solidFill>
              <a:srgbClr val="FF5353"/>
            </a:solidFill>
            <a:prstDash val="solid"/>
            <a:round/>
            <a:headEnd type="none" w="med" len="med"/>
            <a:tailEnd type="arrow"/>
          </a:ln>
          <a:effectLst/>
        </p:spPr>
      </p:cxnSp>
      <p:graphicFrame>
        <p:nvGraphicFramePr>
          <p:cNvPr id="12" name="Table 11"/>
          <p:cNvGraphicFramePr>
            <a:graphicFrameLocks noGrp="1"/>
          </p:cNvGraphicFramePr>
          <p:nvPr>
            <p:extLst>
              <p:ext uri="{D42A27DB-BD31-4B8C-83A1-F6EECF244321}">
                <p14:modId xmlns="" xmlns:p14="http://schemas.microsoft.com/office/powerpoint/2010/main" val="2012395620"/>
              </p:ext>
            </p:extLst>
          </p:nvPr>
        </p:nvGraphicFramePr>
        <p:xfrm>
          <a:off x="372491" y="1760109"/>
          <a:ext cx="4135000" cy="4127620"/>
        </p:xfrm>
        <a:graphic>
          <a:graphicData uri="http://schemas.openxmlformats.org/drawingml/2006/table">
            <a:tbl>
              <a:tblPr firstRow="1" bandRow="1"/>
              <a:tblGrid>
                <a:gridCol w="206750"/>
                <a:gridCol w="206750"/>
                <a:gridCol w="206750"/>
                <a:gridCol w="206750"/>
                <a:gridCol w="206750"/>
                <a:gridCol w="206750"/>
                <a:gridCol w="206750"/>
                <a:gridCol w="206750"/>
                <a:gridCol w="206750"/>
                <a:gridCol w="206750"/>
                <a:gridCol w="206750"/>
                <a:gridCol w="206750"/>
                <a:gridCol w="206750"/>
                <a:gridCol w="206750"/>
                <a:gridCol w="206750"/>
                <a:gridCol w="206750"/>
                <a:gridCol w="206750"/>
                <a:gridCol w="206750"/>
                <a:gridCol w="206750"/>
                <a:gridCol w="206750"/>
              </a:tblGrid>
              <a:tr h="206381">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0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38100" cap="flat" cmpd="sng" algn="ctr">
                      <a:solidFill>
                        <a:srgbClr val="FF535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38100" cap="flat" cmpd="sng" algn="ctr">
                      <a:solidFill>
                        <a:srgbClr val="FF5353"/>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38100" cap="flat" cmpd="sng" algn="ctr">
                      <a:solidFill>
                        <a:srgbClr val="FF5353"/>
                      </a:solidFill>
                      <a:prstDash val="solid"/>
                      <a:round/>
                      <a:headEnd type="none" w="med" len="med"/>
                      <a:tailEnd type="none" w="med" len="med"/>
                    </a:lnL>
                    <a:lnR w="38100" cap="flat" cmpd="sng" algn="ctr">
                      <a:solidFill>
                        <a:srgbClr val="FF5353"/>
                      </a:solidFill>
                      <a:prstDash val="solid"/>
                      <a:round/>
                      <a:headEnd type="none" w="med" len="med"/>
                      <a:tailEnd type="none" w="med" len="med"/>
                    </a:lnR>
                    <a:lnT w="38100" cap="flat" cmpd="sng" algn="ctr">
                      <a:solidFill>
                        <a:srgbClr val="FF5353"/>
                      </a:solidFill>
                      <a:prstDash val="solid"/>
                      <a:round/>
                      <a:headEnd type="none" w="med" len="med"/>
                      <a:tailEnd type="none" w="med" len="med"/>
                    </a:lnT>
                    <a:lnB w="38100" cap="flat" cmpd="sng" algn="ctr">
                      <a:solidFill>
                        <a:srgbClr val="FF535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38100" cap="flat" cmpd="sng" algn="ctr">
                      <a:solidFill>
                        <a:srgbClr val="FF5353"/>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38100" cap="flat" cmpd="sng" algn="ctr">
                      <a:solidFill>
                        <a:srgbClr val="FF5353"/>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38100" cap="flat" cmpd="sng" algn="ctr">
                      <a:solidFill>
                        <a:srgbClr val="FF5353"/>
                      </a:solidFill>
                      <a:prstDash val="solid"/>
                      <a:round/>
                      <a:headEnd type="none" w="med" len="med"/>
                      <a:tailEnd type="none" w="med" len="med"/>
                    </a:lnL>
                    <a:lnR w="38100" cap="flat" cmpd="sng" algn="ctr">
                      <a:solidFill>
                        <a:srgbClr val="FF5353"/>
                      </a:solidFill>
                      <a:prstDash val="solid"/>
                      <a:round/>
                      <a:headEnd type="none" w="med" len="med"/>
                      <a:tailEnd type="none" w="med" len="med"/>
                    </a:lnR>
                    <a:lnT w="38100" cap="flat" cmpd="sng" algn="ctr">
                      <a:solidFill>
                        <a:srgbClr val="FF5353"/>
                      </a:solidFill>
                      <a:prstDash val="solid"/>
                      <a:round/>
                      <a:headEnd type="none" w="med" len="med"/>
                      <a:tailEnd type="none" w="med" len="med"/>
                    </a:lnT>
                    <a:lnB w="38100" cap="flat" cmpd="sng" algn="ctr">
                      <a:solidFill>
                        <a:srgbClr val="FF535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38100" cap="flat" cmpd="sng" algn="ctr">
                      <a:solidFill>
                        <a:srgbClr val="FF5353"/>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38100" cap="flat" cmpd="sng" algn="ctr">
                      <a:solidFill>
                        <a:srgbClr val="FF5353"/>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3" name="Rectangle 12"/>
          <p:cNvSpPr/>
          <p:nvPr/>
        </p:nvSpPr>
        <p:spPr bwMode="auto">
          <a:xfrm>
            <a:off x="8257773" y="2981869"/>
            <a:ext cx="227625" cy="228323"/>
          </a:xfrm>
          <a:prstGeom prst="rect">
            <a:avLst/>
          </a:prstGeom>
          <a:noFill/>
          <a:ln w="76200" cap="flat" cmpd="sng" algn="ctr">
            <a:solidFill>
              <a:srgbClr val="FF535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i="0" u="none" strike="noStrike" cap="none" normalizeH="0" baseline="0" dirty="0" smtClean="0">
              <a:ln>
                <a:noFill/>
              </a:ln>
              <a:solidFill>
                <a:schemeClr val="tx1"/>
              </a:solidFill>
              <a:effectLst/>
              <a:latin typeface="Neutra Text" pitchFamily="50"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2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16" name="Title 15"/>
          <p:cNvSpPr>
            <a:spLocks noGrp="1"/>
          </p:cNvSpPr>
          <p:nvPr>
            <p:ph type="title"/>
          </p:nvPr>
        </p:nvSpPr>
        <p:spPr/>
        <p:txBody>
          <a:bodyPr/>
          <a:lstStyle/>
          <a:p>
            <a:r>
              <a:rPr lang="en-US" b="0" dirty="0" smtClean="0">
                <a:solidFill>
                  <a:srgbClr val="000000"/>
                </a:solidFill>
              </a:rPr>
              <a:t>Chart Image Classification</a:t>
            </a:r>
            <a:endParaRPr lang="en-US" b="0" dirty="0">
              <a:solidFill>
                <a:srgbClr val="000000"/>
              </a:solidFill>
            </a:endParaRPr>
          </a:p>
        </p:txBody>
      </p:sp>
      <p:sp>
        <p:nvSpPr>
          <p:cNvPr id="17" name="Content Placeholder 16"/>
          <p:cNvSpPr>
            <a:spLocks noGrp="1"/>
          </p:cNvSpPr>
          <p:nvPr>
            <p:ph idx="1"/>
          </p:nvPr>
        </p:nvSpPr>
        <p:spPr/>
        <p:txBody>
          <a:bodyPr/>
          <a:lstStyle/>
          <a:p>
            <a:endParaRPr lang="en-US"/>
          </a:p>
        </p:txBody>
      </p:sp>
      <p:grpSp>
        <p:nvGrpSpPr>
          <p:cNvPr id="6" name="Group 5"/>
          <p:cNvGrpSpPr/>
          <p:nvPr/>
        </p:nvGrpSpPr>
        <p:grpSpPr>
          <a:xfrm>
            <a:off x="372492" y="1760111"/>
            <a:ext cx="4135008" cy="4101031"/>
            <a:chOff x="4007782" y="3111484"/>
            <a:chExt cx="2701531" cy="2679333"/>
          </a:xfrm>
        </p:grpSpPr>
        <p:sp>
          <p:nvSpPr>
            <p:cNvPr id="7" name="Rectangle 6"/>
            <p:cNvSpPr/>
            <p:nvPr/>
          </p:nvSpPr>
          <p:spPr bwMode="auto">
            <a:xfrm>
              <a:off x="4007783" y="3111484"/>
              <a:ext cx="2696710" cy="2679333"/>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pic>
          <p:nvPicPr>
            <p:cNvPr id="8" name="Picture 2"/>
            <p:cNvPicPr>
              <a:picLocks noChangeAspect="1" noChangeArrowheads="1"/>
            </p:cNvPicPr>
            <p:nvPr/>
          </p:nvPicPr>
          <p:blipFill>
            <a:blip r:embed="rId2">
              <a:extLst>
                <a:ext uri="{BEBA8EAE-BF5A-486C-A8C5-ECC9F3942E4B}">
                  <a14:imgProps xmlns="" xmlns:a14="http://schemas.microsoft.com/office/drawing/2010/main">
                    <a14:imgLayer r:embed="">
                      <a14:imgEffect>
                        <a14:saturation sat="0"/>
                      </a14:imgEffect>
                    </a14:imgLayer>
                  </a14:imgProps>
                </a:ext>
                <a:ext uri="{28A0092B-C50C-407E-A947-70E740481C1C}">
                  <a14:useLocalDpi xmlns="" xmlns:a14="http://schemas.microsoft.com/office/drawing/2010/main" val="0"/>
                </a:ext>
              </a:extLst>
            </a:blip>
            <a:srcRect/>
            <a:stretch>
              <a:fillRect/>
            </a:stretch>
          </p:blipFill>
          <p:spPr bwMode="auto">
            <a:xfrm>
              <a:off x="4007782" y="3674148"/>
              <a:ext cx="2701531" cy="15269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pic>
        <p:nvPicPr>
          <p:cNvPr id="9" name="Picture 2" descr="C:\code\ReVision\figs\centroidComparison.pn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33590" r="33590"/>
          <a:stretch/>
        </p:blipFill>
        <p:spPr bwMode="auto">
          <a:xfrm>
            <a:off x="5251078" y="2989841"/>
            <a:ext cx="3225800" cy="1600200"/>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ctangle 9"/>
          <p:cNvSpPr/>
          <p:nvPr/>
        </p:nvSpPr>
        <p:spPr bwMode="auto">
          <a:xfrm>
            <a:off x="8256875" y="2981873"/>
            <a:ext cx="227625" cy="228323"/>
          </a:xfrm>
          <a:prstGeom prst="rect">
            <a:avLst/>
          </a:prstGeom>
          <a:noFill/>
          <a:ln w="76200" cap="flat" cmpd="sng" algn="ctr">
            <a:solidFill>
              <a:srgbClr val="FF535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i="0" u="none" strike="noStrike" cap="none" normalizeH="0" baseline="0" dirty="0" smtClean="0">
              <a:ln>
                <a:noFill/>
              </a:ln>
              <a:solidFill>
                <a:schemeClr val="tx1"/>
              </a:solidFill>
              <a:effectLst/>
              <a:latin typeface="Neutra Text" pitchFamily="50" charset="0"/>
            </a:endParaRPr>
          </a:p>
        </p:txBody>
      </p:sp>
      <p:graphicFrame>
        <p:nvGraphicFramePr>
          <p:cNvPr id="11" name="Table 10"/>
          <p:cNvGraphicFramePr>
            <a:graphicFrameLocks noGrp="1"/>
          </p:cNvGraphicFramePr>
          <p:nvPr>
            <p:extLst>
              <p:ext uri="{D42A27DB-BD31-4B8C-83A1-F6EECF244321}">
                <p14:modId xmlns="" xmlns:p14="http://schemas.microsoft.com/office/powerpoint/2010/main" val="3451402652"/>
              </p:ext>
            </p:extLst>
          </p:nvPr>
        </p:nvGraphicFramePr>
        <p:xfrm>
          <a:off x="372491" y="1760110"/>
          <a:ext cx="4135000" cy="4127620"/>
        </p:xfrm>
        <a:graphic>
          <a:graphicData uri="http://schemas.openxmlformats.org/drawingml/2006/table">
            <a:tbl>
              <a:tblPr firstRow="1" bandRow="1"/>
              <a:tblGrid>
                <a:gridCol w="206750"/>
                <a:gridCol w="206750"/>
                <a:gridCol w="206750"/>
                <a:gridCol w="206750"/>
                <a:gridCol w="206750"/>
                <a:gridCol w="206750"/>
                <a:gridCol w="206750"/>
                <a:gridCol w="206750"/>
                <a:gridCol w="206750"/>
                <a:gridCol w="206750"/>
                <a:gridCol w="206750"/>
                <a:gridCol w="206750"/>
                <a:gridCol w="206750"/>
                <a:gridCol w="206750"/>
                <a:gridCol w="206750"/>
                <a:gridCol w="206750"/>
                <a:gridCol w="206750"/>
                <a:gridCol w="206750"/>
                <a:gridCol w="206750"/>
                <a:gridCol w="206750"/>
              </a:tblGrid>
              <a:tr h="206381">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0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38100" cap="flat" cmpd="sng" algn="ctr">
                      <a:solidFill>
                        <a:srgbClr val="FF535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38100" cap="flat" cmpd="sng" algn="ctr">
                      <a:solidFill>
                        <a:srgbClr val="FF5353"/>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38100" cap="flat" cmpd="sng" algn="ctr">
                      <a:solidFill>
                        <a:srgbClr val="FF5353"/>
                      </a:solidFill>
                      <a:prstDash val="solid"/>
                      <a:round/>
                      <a:headEnd type="none" w="med" len="med"/>
                      <a:tailEnd type="none" w="med" len="med"/>
                    </a:lnL>
                    <a:lnR w="38100" cap="flat" cmpd="sng" algn="ctr">
                      <a:solidFill>
                        <a:srgbClr val="FF5353"/>
                      </a:solidFill>
                      <a:prstDash val="solid"/>
                      <a:round/>
                      <a:headEnd type="none" w="med" len="med"/>
                      <a:tailEnd type="none" w="med" len="med"/>
                    </a:lnR>
                    <a:lnT w="38100" cap="flat" cmpd="sng" algn="ctr">
                      <a:solidFill>
                        <a:srgbClr val="FF5353"/>
                      </a:solidFill>
                      <a:prstDash val="solid"/>
                      <a:round/>
                      <a:headEnd type="none" w="med" len="med"/>
                      <a:tailEnd type="none" w="med" len="med"/>
                    </a:lnT>
                    <a:lnB w="38100" cap="flat" cmpd="sng" algn="ctr">
                      <a:solidFill>
                        <a:srgbClr val="FF535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38100" cap="flat" cmpd="sng" algn="ctr">
                      <a:solidFill>
                        <a:srgbClr val="FF5353"/>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38100" cap="flat" cmpd="sng" algn="ctr">
                      <a:solidFill>
                        <a:srgbClr val="FF5353"/>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38100" cap="flat" cmpd="sng" algn="ctr">
                      <a:solidFill>
                        <a:srgbClr val="FF5353"/>
                      </a:solidFill>
                      <a:prstDash val="solid"/>
                      <a:round/>
                      <a:headEnd type="none" w="med" len="med"/>
                      <a:tailEnd type="none" w="med" len="med"/>
                    </a:lnL>
                    <a:lnR w="38100" cap="flat" cmpd="sng" algn="ctr">
                      <a:solidFill>
                        <a:srgbClr val="FF5353"/>
                      </a:solidFill>
                      <a:prstDash val="solid"/>
                      <a:round/>
                      <a:headEnd type="none" w="med" len="med"/>
                      <a:tailEnd type="none" w="med" len="med"/>
                    </a:lnR>
                    <a:lnT w="38100" cap="flat" cmpd="sng" algn="ctr">
                      <a:solidFill>
                        <a:srgbClr val="FF5353"/>
                      </a:solidFill>
                      <a:prstDash val="solid"/>
                      <a:round/>
                      <a:headEnd type="none" w="med" len="med"/>
                      <a:tailEnd type="none" w="med" len="med"/>
                    </a:lnT>
                    <a:lnB w="38100" cap="flat" cmpd="sng" algn="ctr">
                      <a:solidFill>
                        <a:srgbClr val="FF535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38100" cap="flat" cmpd="sng" algn="ctr">
                      <a:solidFill>
                        <a:srgbClr val="FF5353"/>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38100" cap="flat" cmpd="sng" algn="ctr">
                      <a:solidFill>
                        <a:srgbClr val="FF5353"/>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38100" cap="flat" cmpd="sng" algn="ctr">
                      <a:solidFill>
                        <a:srgbClr val="FF5353"/>
                      </a:solidFill>
                      <a:prstDash val="solid"/>
                      <a:round/>
                      <a:headEnd type="none" w="med" len="med"/>
                      <a:tailEnd type="none" w="med" len="med"/>
                    </a:lnL>
                    <a:lnR w="38100" cap="flat" cmpd="sng" algn="ctr">
                      <a:solidFill>
                        <a:srgbClr val="FF5353"/>
                      </a:solidFill>
                      <a:prstDash val="solid"/>
                      <a:round/>
                      <a:headEnd type="none" w="med" len="med"/>
                      <a:tailEnd type="none" w="med" len="med"/>
                    </a:lnR>
                    <a:lnT w="38100" cap="flat" cmpd="sng" algn="ctr">
                      <a:solidFill>
                        <a:srgbClr val="FF5353"/>
                      </a:solidFill>
                      <a:prstDash val="solid"/>
                      <a:round/>
                      <a:headEnd type="none" w="med" len="med"/>
                      <a:tailEnd type="none" w="med" len="med"/>
                    </a:lnT>
                    <a:lnB w="38100" cap="flat" cmpd="sng" algn="ctr">
                      <a:solidFill>
                        <a:srgbClr val="FF535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38100" cap="flat" cmpd="sng" algn="ctr">
                      <a:solidFill>
                        <a:srgbClr val="FF5353"/>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38100" cap="flat" cmpd="sng" algn="ctr">
                      <a:solidFill>
                        <a:srgbClr val="FF5353"/>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2" name="Rectangle 11"/>
          <p:cNvSpPr/>
          <p:nvPr/>
        </p:nvSpPr>
        <p:spPr bwMode="auto">
          <a:xfrm>
            <a:off x="5932775" y="4371244"/>
            <a:ext cx="227625" cy="228323"/>
          </a:xfrm>
          <a:prstGeom prst="rect">
            <a:avLst/>
          </a:prstGeom>
          <a:noFill/>
          <a:ln w="28575" cap="flat" cmpd="sng" algn="ctr">
            <a:solidFill>
              <a:srgbClr val="FF535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i="0" u="none" strike="noStrike" cap="none" normalizeH="0" baseline="0" dirty="0" smtClean="0">
              <a:ln>
                <a:noFill/>
              </a:ln>
              <a:solidFill>
                <a:schemeClr val="tx1"/>
              </a:solidFill>
              <a:effectLst/>
              <a:latin typeface="Neutra Text" pitchFamily="50" charset="0"/>
            </a:endParaRPr>
          </a:p>
        </p:txBody>
      </p:sp>
      <p:cxnSp>
        <p:nvCxnSpPr>
          <p:cNvPr id="13" name="Elbow Connector 11"/>
          <p:cNvCxnSpPr>
            <a:endCxn id="12" idx="2"/>
          </p:cNvCxnSpPr>
          <p:nvPr/>
        </p:nvCxnSpPr>
        <p:spPr bwMode="auto">
          <a:xfrm>
            <a:off x="2439996" y="3943353"/>
            <a:ext cx="3606590" cy="656215"/>
          </a:xfrm>
          <a:prstGeom prst="bentConnector4">
            <a:avLst>
              <a:gd name="adj1" fmla="val 69286"/>
              <a:gd name="adj2" fmla="val 134836"/>
            </a:avLst>
          </a:prstGeom>
          <a:solidFill>
            <a:schemeClr val="accent1"/>
          </a:solidFill>
          <a:ln w="38100" cap="flat" cmpd="sng" algn="ctr">
            <a:solidFill>
              <a:srgbClr val="FF5353"/>
            </a:solidFill>
            <a:prstDash val="solid"/>
            <a:round/>
            <a:headEnd type="none" w="med" len="med"/>
            <a:tailEnd type="arrow"/>
          </a:ln>
          <a:effectLst/>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2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16" name="Title 15"/>
          <p:cNvSpPr>
            <a:spLocks noGrp="1"/>
          </p:cNvSpPr>
          <p:nvPr>
            <p:ph type="title"/>
          </p:nvPr>
        </p:nvSpPr>
        <p:spPr/>
        <p:txBody>
          <a:bodyPr/>
          <a:lstStyle/>
          <a:p>
            <a:r>
              <a:rPr lang="en-US" b="0" dirty="0" smtClean="0">
                <a:solidFill>
                  <a:srgbClr val="000000"/>
                </a:solidFill>
              </a:rPr>
              <a:t>Chart Image Classification</a:t>
            </a:r>
            <a:endParaRPr lang="en-US" b="0" dirty="0">
              <a:solidFill>
                <a:srgbClr val="000000"/>
              </a:solidFill>
            </a:endParaRPr>
          </a:p>
        </p:txBody>
      </p:sp>
      <p:sp>
        <p:nvSpPr>
          <p:cNvPr id="17" name="Content Placeholder 16"/>
          <p:cNvSpPr>
            <a:spLocks noGrp="1"/>
          </p:cNvSpPr>
          <p:nvPr>
            <p:ph idx="1"/>
          </p:nvPr>
        </p:nvSpPr>
        <p:spPr/>
        <p:txBody>
          <a:bodyPr/>
          <a:lstStyle/>
          <a:p>
            <a:endParaRPr lang="en-US"/>
          </a:p>
        </p:txBody>
      </p:sp>
      <p:grpSp>
        <p:nvGrpSpPr>
          <p:cNvPr id="6" name="Group 5"/>
          <p:cNvGrpSpPr/>
          <p:nvPr/>
        </p:nvGrpSpPr>
        <p:grpSpPr>
          <a:xfrm>
            <a:off x="372492" y="1760111"/>
            <a:ext cx="4135008" cy="4101031"/>
            <a:chOff x="4007782" y="3111484"/>
            <a:chExt cx="2701531" cy="2679333"/>
          </a:xfrm>
        </p:grpSpPr>
        <p:sp>
          <p:nvSpPr>
            <p:cNvPr id="7" name="Rectangle 6"/>
            <p:cNvSpPr/>
            <p:nvPr/>
          </p:nvSpPr>
          <p:spPr bwMode="auto">
            <a:xfrm>
              <a:off x="4007783" y="3111484"/>
              <a:ext cx="2696710" cy="2679333"/>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pic>
          <p:nvPicPr>
            <p:cNvPr id="8" name="Picture 2"/>
            <p:cNvPicPr>
              <a:picLocks noChangeAspect="1" noChangeArrowheads="1"/>
            </p:cNvPicPr>
            <p:nvPr/>
          </p:nvPicPr>
          <p:blipFill>
            <a:blip r:embed="rId2">
              <a:extLst>
                <a:ext uri="{BEBA8EAE-BF5A-486C-A8C5-ECC9F3942E4B}">
                  <a14:imgProps xmlns="" xmlns:a14="http://schemas.microsoft.com/office/drawing/2010/main">
                    <a14:imgLayer r:embed="">
                      <a14:imgEffect>
                        <a14:saturation sat="0"/>
                      </a14:imgEffect>
                    </a14:imgLayer>
                  </a14:imgProps>
                </a:ext>
                <a:ext uri="{28A0092B-C50C-407E-A947-70E740481C1C}">
                  <a14:useLocalDpi xmlns="" xmlns:a14="http://schemas.microsoft.com/office/drawing/2010/main" val="0"/>
                </a:ext>
              </a:extLst>
            </a:blip>
            <a:srcRect/>
            <a:stretch>
              <a:fillRect/>
            </a:stretch>
          </p:blipFill>
          <p:spPr bwMode="auto">
            <a:xfrm>
              <a:off x="4007782" y="3674148"/>
              <a:ext cx="2701531" cy="15269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pic>
        <p:nvPicPr>
          <p:cNvPr id="9" name="Picture 2" descr="C:\code\ReVision\figs\centroidComparison.pn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33590" r="33590"/>
          <a:stretch/>
        </p:blipFill>
        <p:spPr bwMode="auto">
          <a:xfrm>
            <a:off x="5251078" y="2989841"/>
            <a:ext cx="3225800" cy="1600200"/>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ctangle 9"/>
          <p:cNvSpPr/>
          <p:nvPr/>
        </p:nvSpPr>
        <p:spPr bwMode="auto">
          <a:xfrm>
            <a:off x="8256875" y="2981873"/>
            <a:ext cx="227625" cy="228323"/>
          </a:xfrm>
          <a:prstGeom prst="rect">
            <a:avLst/>
          </a:prstGeom>
          <a:noFill/>
          <a:ln w="76200" cap="flat" cmpd="sng" algn="ctr">
            <a:solidFill>
              <a:srgbClr val="FF535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i="0" u="none" strike="noStrike" cap="none" normalizeH="0" baseline="0" dirty="0" smtClean="0">
              <a:ln>
                <a:noFill/>
              </a:ln>
              <a:solidFill>
                <a:schemeClr val="tx1"/>
              </a:solidFill>
              <a:effectLst/>
              <a:latin typeface="Neutra Text" pitchFamily="50" charset="0"/>
            </a:endParaRPr>
          </a:p>
        </p:txBody>
      </p:sp>
      <p:graphicFrame>
        <p:nvGraphicFramePr>
          <p:cNvPr id="11" name="Table 10"/>
          <p:cNvGraphicFramePr>
            <a:graphicFrameLocks noGrp="1"/>
          </p:cNvGraphicFramePr>
          <p:nvPr>
            <p:extLst>
              <p:ext uri="{D42A27DB-BD31-4B8C-83A1-F6EECF244321}">
                <p14:modId xmlns="" xmlns:p14="http://schemas.microsoft.com/office/powerpoint/2010/main" val="3427847336"/>
              </p:ext>
            </p:extLst>
          </p:nvPr>
        </p:nvGraphicFramePr>
        <p:xfrm>
          <a:off x="372491" y="1760110"/>
          <a:ext cx="4135000" cy="4127620"/>
        </p:xfrm>
        <a:graphic>
          <a:graphicData uri="http://schemas.openxmlformats.org/drawingml/2006/table">
            <a:tbl>
              <a:tblPr firstRow="1" bandRow="1"/>
              <a:tblGrid>
                <a:gridCol w="206750"/>
                <a:gridCol w="206750"/>
                <a:gridCol w="206750"/>
                <a:gridCol w="206750"/>
                <a:gridCol w="206750"/>
                <a:gridCol w="206750"/>
                <a:gridCol w="206750"/>
                <a:gridCol w="206750"/>
                <a:gridCol w="206750"/>
                <a:gridCol w="206750"/>
                <a:gridCol w="206750"/>
                <a:gridCol w="206750"/>
                <a:gridCol w="206750"/>
                <a:gridCol w="206750"/>
                <a:gridCol w="206750"/>
                <a:gridCol w="206750"/>
                <a:gridCol w="206750"/>
                <a:gridCol w="206750"/>
                <a:gridCol w="206750"/>
                <a:gridCol w="206750"/>
              </a:tblGrid>
              <a:tr h="206381">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0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38100" cap="flat" cmpd="sng" algn="ctr">
                      <a:solidFill>
                        <a:srgbClr val="FF535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38100" cap="flat" cmpd="sng" algn="ctr">
                      <a:solidFill>
                        <a:srgbClr val="FF535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38100" cap="flat" cmpd="sng" algn="ctr">
                      <a:solidFill>
                        <a:srgbClr val="FF5353"/>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38100" cap="flat" cmpd="sng" algn="ctr">
                      <a:solidFill>
                        <a:srgbClr val="FF5353"/>
                      </a:solidFill>
                      <a:prstDash val="solid"/>
                      <a:round/>
                      <a:headEnd type="none" w="med" len="med"/>
                      <a:tailEnd type="none" w="med" len="med"/>
                    </a:lnL>
                    <a:lnR w="38100" cap="flat" cmpd="sng" algn="ctr">
                      <a:solidFill>
                        <a:srgbClr val="FF5353"/>
                      </a:solidFill>
                      <a:prstDash val="solid"/>
                      <a:round/>
                      <a:headEnd type="none" w="med" len="med"/>
                      <a:tailEnd type="none" w="med" len="med"/>
                    </a:lnR>
                    <a:lnT w="38100" cap="flat" cmpd="sng" algn="ctr">
                      <a:solidFill>
                        <a:srgbClr val="FF5353"/>
                      </a:solidFill>
                      <a:prstDash val="solid"/>
                      <a:round/>
                      <a:headEnd type="none" w="med" len="med"/>
                      <a:tailEnd type="none" w="med" len="med"/>
                    </a:lnT>
                    <a:lnB w="38100" cap="flat" cmpd="sng" algn="ctr">
                      <a:solidFill>
                        <a:srgbClr val="FF535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38100" cap="flat" cmpd="sng" algn="ctr">
                      <a:solidFill>
                        <a:srgbClr val="FF5353"/>
                      </a:solidFill>
                      <a:prstDash val="solid"/>
                      <a:round/>
                      <a:headEnd type="none" w="med" len="med"/>
                      <a:tailEnd type="none" w="med" len="med"/>
                    </a:lnL>
                    <a:lnR w="38100" cap="flat" cmpd="sng" algn="ctr">
                      <a:solidFill>
                        <a:srgbClr val="FF5353"/>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38100" cap="flat" cmpd="sng" algn="ctr">
                      <a:solidFill>
                        <a:srgbClr val="FF5353"/>
                      </a:solidFill>
                      <a:prstDash val="solid"/>
                      <a:round/>
                      <a:headEnd type="none" w="med" len="med"/>
                      <a:tailEnd type="none" w="med" len="med"/>
                    </a:lnL>
                    <a:lnR w="38100" cap="flat" cmpd="sng" algn="ctr">
                      <a:solidFill>
                        <a:srgbClr val="FF5353"/>
                      </a:solidFill>
                      <a:prstDash val="solid"/>
                      <a:round/>
                      <a:headEnd type="none" w="med" len="med"/>
                      <a:tailEnd type="none" w="med" len="med"/>
                    </a:lnR>
                    <a:lnT w="38100" cap="flat" cmpd="sng" algn="ctr">
                      <a:solidFill>
                        <a:srgbClr val="FF5353"/>
                      </a:solidFill>
                      <a:prstDash val="solid"/>
                      <a:round/>
                      <a:headEnd type="none" w="med" len="med"/>
                      <a:tailEnd type="none" w="med" len="med"/>
                    </a:lnT>
                    <a:lnB w="38100" cap="flat" cmpd="sng" algn="ctr">
                      <a:solidFill>
                        <a:srgbClr val="FF535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38100" cap="flat" cmpd="sng" algn="ctr">
                      <a:solidFill>
                        <a:srgbClr val="FF5353"/>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38100" cap="flat" cmpd="sng" algn="ctr">
                      <a:solidFill>
                        <a:srgbClr val="FF5353"/>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38100" cap="flat" cmpd="sng" algn="ctr">
                      <a:solidFill>
                        <a:srgbClr val="FF5353"/>
                      </a:solidFill>
                      <a:prstDash val="solid"/>
                      <a:round/>
                      <a:headEnd type="none" w="med" len="med"/>
                      <a:tailEnd type="none" w="med" len="med"/>
                    </a:lnL>
                    <a:lnR w="38100" cap="flat" cmpd="sng" algn="ctr">
                      <a:solidFill>
                        <a:srgbClr val="FF5353"/>
                      </a:solidFill>
                      <a:prstDash val="solid"/>
                      <a:round/>
                      <a:headEnd type="none" w="med" len="med"/>
                      <a:tailEnd type="none" w="med" len="med"/>
                    </a:lnR>
                    <a:lnT w="38100" cap="flat" cmpd="sng" algn="ctr">
                      <a:solidFill>
                        <a:srgbClr val="FF5353"/>
                      </a:solidFill>
                      <a:prstDash val="solid"/>
                      <a:round/>
                      <a:headEnd type="none" w="med" len="med"/>
                      <a:tailEnd type="none" w="med" len="med"/>
                    </a:lnT>
                    <a:lnB w="38100" cap="flat" cmpd="sng" algn="ctr">
                      <a:solidFill>
                        <a:srgbClr val="FF535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38100" cap="flat" cmpd="sng" algn="ctr">
                      <a:solidFill>
                        <a:srgbClr val="FF5353"/>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38100" cap="flat" cmpd="sng" algn="ctr">
                      <a:solidFill>
                        <a:srgbClr val="FF5353"/>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38100" cap="flat" cmpd="sng" algn="ctr">
                      <a:solidFill>
                        <a:srgbClr val="FF5353"/>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38100" cap="flat" cmpd="sng" algn="ctr">
                      <a:solidFill>
                        <a:srgbClr val="FF5353"/>
                      </a:solidFill>
                      <a:prstDash val="solid"/>
                      <a:round/>
                      <a:headEnd type="none" w="med" len="med"/>
                      <a:tailEnd type="none" w="med" len="med"/>
                    </a:lnL>
                    <a:lnR w="38100" cap="flat" cmpd="sng" algn="ctr">
                      <a:solidFill>
                        <a:srgbClr val="FF5353"/>
                      </a:solidFill>
                      <a:prstDash val="solid"/>
                      <a:round/>
                      <a:headEnd type="none" w="med" len="med"/>
                      <a:tailEnd type="none" w="med" len="med"/>
                    </a:lnR>
                    <a:lnT w="38100" cap="flat" cmpd="sng" algn="ctr">
                      <a:solidFill>
                        <a:srgbClr val="FF5353"/>
                      </a:solidFill>
                      <a:prstDash val="solid"/>
                      <a:round/>
                      <a:headEnd type="none" w="med" len="med"/>
                      <a:tailEnd type="none" w="med" len="med"/>
                    </a:lnT>
                    <a:lnB w="38100" cap="flat" cmpd="sng" algn="ctr">
                      <a:solidFill>
                        <a:srgbClr val="FF535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38100" cap="flat" cmpd="sng" algn="ctr">
                      <a:solidFill>
                        <a:srgbClr val="FF5353"/>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38100" cap="flat" cmpd="sng" algn="ctr">
                      <a:solidFill>
                        <a:srgbClr val="FF5353"/>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2" name="Rectangle 11"/>
          <p:cNvSpPr/>
          <p:nvPr/>
        </p:nvSpPr>
        <p:spPr bwMode="auto">
          <a:xfrm>
            <a:off x="5932775" y="4371244"/>
            <a:ext cx="227625" cy="228323"/>
          </a:xfrm>
          <a:prstGeom prst="rect">
            <a:avLst/>
          </a:prstGeom>
          <a:noFill/>
          <a:ln w="28575" cap="flat" cmpd="sng" algn="ctr">
            <a:solidFill>
              <a:srgbClr val="FF535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i="0" u="none" strike="noStrike" cap="none" normalizeH="0" baseline="0" dirty="0" smtClean="0">
              <a:ln>
                <a:noFill/>
              </a:ln>
              <a:solidFill>
                <a:schemeClr val="tx1"/>
              </a:solidFill>
              <a:effectLst/>
              <a:latin typeface="Neutra Text" pitchFamily="50" charset="0"/>
            </a:endParaRPr>
          </a:p>
        </p:txBody>
      </p:sp>
      <p:sp>
        <p:nvSpPr>
          <p:cNvPr id="13" name="Rectangle 12"/>
          <p:cNvSpPr/>
          <p:nvPr/>
        </p:nvSpPr>
        <p:spPr bwMode="auto">
          <a:xfrm>
            <a:off x="6863980" y="3675780"/>
            <a:ext cx="227625" cy="228323"/>
          </a:xfrm>
          <a:prstGeom prst="rect">
            <a:avLst/>
          </a:prstGeom>
          <a:noFill/>
          <a:ln w="38100" cap="flat" cmpd="sng" algn="ctr">
            <a:solidFill>
              <a:srgbClr val="FF535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i="0" u="none" strike="noStrike" cap="none" normalizeH="0" baseline="0" dirty="0" smtClean="0">
              <a:ln>
                <a:noFill/>
              </a:ln>
              <a:solidFill>
                <a:schemeClr val="tx1"/>
              </a:solidFill>
              <a:effectLst/>
              <a:latin typeface="Neutra Text" pitchFamily="50" charset="0"/>
            </a:endParaRPr>
          </a:p>
        </p:txBody>
      </p:sp>
      <p:cxnSp>
        <p:nvCxnSpPr>
          <p:cNvPr id="14" name="Elbow Connector 13"/>
          <p:cNvCxnSpPr>
            <a:endCxn id="13" idx="1"/>
          </p:cNvCxnSpPr>
          <p:nvPr/>
        </p:nvCxnSpPr>
        <p:spPr bwMode="auto">
          <a:xfrm>
            <a:off x="2876550" y="3495675"/>
            <a:ext cx="3987428" cy="294267"/>
          </a:xfrm>
          <a:prstGeom prst="bentConnector3">
            <a:avLst>
              <a:gd name="adj1" fmla="val 50000"/>
            </a:avLst>
          </a:prstGeom>
          <a:solidFill>
            <a:schemeClr val="accent1"/>
          </a:solidFill>
          <a:ln w="38100" cap="flat" cmpd="sng" algn="ctr">
            <a:solidFill>
              <a:srgbClr val="FF5353"/>
            </a:solidFill>
            <a:prstDash val="solid"/>
            <a:round/>
            <a:headEnd type="none" w="med" len="med"/>
            <a:tailEnd type="arrow"/>
          </a:ln>
          <a:effectLst/>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playfairColor"/>
          <p:cNvPicPr>
            <a:picLocks noChangeAspect="1" noChangeArrowheads="1"/>
          </p:cNvPicPr>
          <p:nvPr/>
        </p:nvPicPr>
        <p:blipFill>
          <a:blip r:embed="rId3"/>
          <a:srcRect t="2078" b="9572"/>
          <a:stretch>
            <a:fillRect/>
          </a:stretch>
        </p:blipFill>
        <p:spPr bwMode="auto">
          <a:xfrm>
            <a:off x="0" y="0"/>
            <a:ext cx="9170988" cy="6858000"/>
          </a:xfrm>
          <a:prstGeom prst="rect">
            <a:avLst/>
          </a:prstGeom>
          <a:noFill/>
          <a:ln w="9525">
            <a:noFill/>
            <a:miter lim="800000"/>
            <a:headEnd/>
            <a:tailEnd/>
          </a:ln>
        </p:spPr>
      </p:pic>
      <p:sp>
        <p:nvSpPr>
          <p:cNvPr id="14349" name="Rectangle 13"/>
          <p:cNvSpPr>
            <a:spLocks noChangeArrowheads="1"/>
          </p:cNvSpPr>
          <p:nvPr/>
        </p:nvSpPr>
        <p:spPr bwMode="auto">
          <a:xfrm>
            <a:off x="0" y="0"/>
            <a:ext cx="9144000" cy="6858000"/>
          </a:xfrm>
          <a:prstGeom prst="rect">
            <a:avLst/>
          </a:prstGeom>
          <a:solidFill>
            <a:schemeClr val="tx1">
              <a:alpha val="74901"/>
            </a:schemeClr>
          </a:solidFill>
          <a:ln w="9525" algn="ctr">
            <a:noFill/>
            <a:round/>
            <a:headEnd/>
            <a:tailEnd/>
          </a:ln>
        </p:spPr>
        <p:txBody>
          <a:bodyPr/>
          <a:lstStyle/>
          <a:p>
            <a:pPr eaLnBrk="0" hangingPunct="0"/>
            <a:endParaRPr lang="en-US"/>
          </a:p>
        </p:txBody>
      </p:sp>
      <p:pic>
        <p:nvPicPr>
          <p:cNvPr id="15" name="Picture 3"/>
          <p:cNvPicPr>
            <a:picLocks noChangeAspect="1" noChangeArrowheads="1"/>
          </p:cNvPicPr>
          <p:nvPr/>
        </p:nvPicPr>
        <p:blipFill>
          <a:blip r:embed="rId4"/>
          <a:srcRect/>
          <a:stretch>
            <a:fillRect/>
          </a:stretch>
        </p:blipFill>
        <p:spPr bwMode="auto">
          <a:xfrm>
            <a:off x="498475" y="1889248"/>
            <a:ext cx="2597150" cy="3000375"/>
          </a:xfrm>
          <a:prstGeom prst="rect">
            <a:avLst/>
          </a:prstGeom>
          <a:noFill/>
          <a:ln w="9525">
            <a:noFill/>
            <a:miter lim="800000"/>
            <a:headEnd/>
            <a:tailEnd/>
          </a:ln>
          <a:effectLst>
            <a:outerShdw blurRad="50800" dist="101600" dir="2700000" algn="tl" rotWithShape="0">
              <a:prstClr val="black">
                <a:alpha val="40000"/>
              </a:prstClr>
            </a:outerShdw>
          </a:effectLst>
        </p:spPr>
      </p:pic>
      <p:pic>
        <p:nvPicPr>
          <p:cNvPr id="16" name="Picture 4"/>
          <p:cNvPicPr>
            <a:picLocks noChangeAspect="1" noChangeArrowheads="1"/>
          </p:cNvPicPr>
          <p:nvPr/>
        </p:nvPicPr>
        <p:blipFill>
          <a:blip r:embed="rId5"/>
          <a:srcRect/>
          <a:stretch>
            <a:fillRect/>
          </a:stretch>
        </p:blipFill>
        <p:spPr bwMode="auto">
          <a:xfrm>
            <a:off x="3400425" y="1900361"/>
            <a:ext cx="5367338" cy="3000375"/>
          </a:xfrm>
          <a:prstGeom prst="rect">
            <a:avLst/>
          </a:prstGeom>
          <a:noFill/>
          <a:ln w="9525">
            <a:noFill/>
            <a:miter lim="800000"/>
            <a:headEnd/>
            <a:tailEnd/>
          </a:ln>
          <a:effectLst>
            <a:outerShdw blurRad="50800" dist="101600" dir="2700000" algn="tl" rotWithShape="0">
              <a:prstClr val="black">
                <a:alpha val="40000"/>
              </a:prstClr>
            </a:outerShdw>
          </a:effectLst>
        </p:spPr>
      </p:pic>
      <p:sp>
        <p:nvSpPr>
          <p:cNvPr id="17" name="TextBox 16"/>
          <p:cNvSpPr txBox="1"/>
          <p:nvPr/>
        </p:nvSpPr>
        <p:spPr>
          <a:xfrm>
            <a:off x="3137338" y="5859851"/>
            <a:ext cx="5126428" cy="461665"/>
          </a:xfrm>
          <a:prstGeom prst="rect">
            <a:avLst/>
          </a:prstGeom>
          <a:solidFill>
            <a:schemeClr val="tx1">
              <a:alpha val="50196"/>
            </a:schemeClr>
          </a:solidFill>
        </p:spPr>
        <p:txBody>
          <a:bodyPr wrap="square">
            <a:spAutoFit/>
          </a:bodyPr>
          <a:lstStyle/>
          <a:p>
            <a:pPr algn="ctr">
              <a:defRPr/>
            </a:pPr>
            <a:r>
              <a:rPr lang="en-US" sz="2400" b="0" dirty="0" smtClean="0">
                <a:solidFill>
                  <a:srgbClr val="000000"/>
                </a:solidFill>
                <a:ea typeface="ＭＳ Ｐゴシック" pitchFamily="-65" charset="-128"/>
              </a:rPr>
              <a:t>The Statistical Breviary (</a:t>
            </a:r>
            <a:r>
              <a:rPr lang="en-US" sz="2400" b="0" dirty="0" err="1" smtClean="0">
                <a:solidFill>
                  <a:srgbClr val="000000"/>
                </a:solidFill>
                <a:ea typeface="ＭＳ Ｐゴシック" pitchFamily="-65" charset="-128"/>
              </a:rPr>
              <a:t>Playfair</a:t>
            </a:r>
            <a:r>
              <a:rPr lang="en-US" sz="2400" b="0" dirty="0" smtClean="0">
                <a:solidFill>
                  <a:srgbClr val="000000"/>
                </a:solidFill>
                <a:ea typeface="ＭＳ Ｐゴシック" pitchFamily="-65" charset="-128"/>
              </a:rPr>
              <a:t>, 1801)</a:t>
            </a:r>
            <a:endParaRPr lang="en-US" sz="2400" b="0" cap="small" dirty="0">
              <a:solidFill>
                <a:srgbClr val="000000"/>
              </a:solidFill>
              <a:ea typeface="ＭＳ Ｐゴシック" pitchFamily="-65" charset="-128"/>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16" name="Title 15"/>
          <p:cNvSpPr>
            <a:spLocks noGrp="1"/>
          </p:cNvSpPr>
          <p:nvPr>
            <p:ph type="title"/>
          </p:nvPr>
        </p:nvSpPr>
        <p:spPr/>
        <p:txBody>
          <a:bodyPr/>
          <a:lstStyle/>
          <a:p>
            <a:r>
              <a:rPr lang="en-US" b="0" dirty="0" smtClean="0">
                <a:solidFill>
                  <a:srgbClr val="000000"/>
                </a:solidFill>
              </a:rPr>
              <a:t>Chart Image Classification</a:t>
            </a:r>
            <a:endParaRPr lang="en-US" b="0" dirty="0">
              <a:solidFill>
                <a:srgbClr val="000000"/>
              </a:solidFill>
            </a:endParaRPr>
          </a:p>
        </p:txBody>
      </p:sp>
      <p:sp>
        <p:nvSpPr>
          <p:cNvPr id="17" name="Content Placeholder 16"/>
          <p:cNvSpPr>
            <a:spLocks noGrp="1"/>
          </p:cNvSpPr>
          <p:nvPr>
            <p:ph idx="1"/>
          </p:nvPr>
        </p:nvSpPr>
        <p:spPr/>
        <p:txBody>
          <a:bodyPr/>
          <a:lstStyle/>
          <a:p>
            <a:endParaRPr lang="en-US"/>
          </a:p>
        </p:txBody>
      </p:sp>
      <p:grpSp>
        <p:nvGrpSpPr>
          <p:cNvPr id="15" name="Group 14"/>
          <p:cNvGrpSpPr/>
          <p:nvPr/>
        </p:nvGrpSpPr>
        <p:grpSpPr>
          <a:xfrm>
            <a:off x="372492" y="1760111"/>
            <a:ext cx="4135008" cy="4101031"/>
            <a:chOff x="4007782" y="3111484"/>
            <a:chExt cx="2701531" cy="2679333"/>
          </a:xfrm>
        </p:grpSpPr>
        <p:sp>
          <p:nvSpPr>
            <p:cNvPr id="18" name="Rectangle 17"/>
            <p:cNvSpPr/>
            <p:nvPr/>
          </p:nvSpPr>
          <p:spPr bwMode="auto">
            <a:xfrm>
              <a:off x="4007783" y="3111484"/>
              <a:ext cx="2696710" cy="2679333"/>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pic>
          <p:nvPicPr>
            <p:cNvPr id="19" name="Picture 2"/>
            <p:cNvPicPr>
              <a:picLocks noChangeAspect="1" noChangeArrowheads="1"/>
            </p:cNvPicPr>
            <p:nvPr/>
          </p:nvPicPr>
          <p:blipFill>
            <a:blip r:embed="rId2">
              <a:extLst>
                <a:ext uri="{BEBA8EAE-BF5A-486C-A8C5-ECC9F3942E4B}">
                  <a14:imgProps xmlns="" xmlns:a14="http://schemas.microsoft.com/office/drawing/2010/main">
                    <a14:imgLayer r:embed="">
                      <a14:imgEffect>
                        <a14:saturation sat="0"/>
                      </a14:imgEffect>
                    </a14:imgLayer>
                  </a14:imgProps>
                </a:ext>
                <a:ext uri="{28A0092B-C50C-407E-A947-70E740481C1C}">
                  <a14:useLocalDpi xmlns="" xmlns:a14="http://schemas.microsoft.com/office/drawing/2010/main" val="0"/>
                </a:ext>
              </a:extLst>
            </a:blip>
            <a:srcRect/>
            <a:stretch>
              <a:fillRect/>
            </a:stretch>
          </p:blipFill>
          <p:spPr bwMode="auto">
            <a:xfrm>
              <a:off x="4007782" y="3674148"/>
              <a:ext cx="2701531" cy="15269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pic>
        <p:nvPicPr>
          <p:cNvPr id="20" name="Picture 2" descr="C:\code\ReVision\figs\centroidComparison.pn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33590" r="33590"/>
          <a:stretch/>
        </p:blipFill>
        <p:spPr bwMode="auto">
          <a:xfrm>
            <a:off x="5251078" y="2989841"/>
            <a:ext cx="3225800" cy="1600200"/>
          </a:xfrm>
          <a:prstGeom prst="rect">
            <a:avLst/>
          </a:prstGeom>
          <a:noFill/>
          <a:extLst>
            <a:ext uri="{909E8E84-426E-40DD-AFC4-6F175D3DCCD1}">
              <a14:hiddenFill xmlns="" xmlns:a14="http://schemas.microsoft.com/office/drawing/2010/main">
                <a:solidFill>
                  <a:srgbClr val="FFFFFF"/>
                </a:solidFill>
              </a14:hiddenFill>
            </a:ext>
          </a:extLst>
        </p:spPr>
      </p:pic>
      <p:sp>
        <p:nvSpPr>
          <p:cNvPr id="21" name="Rectangle 20"/>
          <p:cNvSpPr/>
          <p:nvPr/>
        </p:nvSpPr>
        <p:spPr bwMode="auto">
          <a:xfrm>
            <a:off x="8256875" y="2981873"/>
            <a:ext cx="227625" cy="228323"/>
          </a:xfrm>
          <a:prstGeom prst="rect">
            <a:avLst/>
          </a:prstGeom>
          <a:noFill/>
          <a:ln w="76200" cap="flat" cmpd="sng" algn="ctr">
            <a:solidFill>
              <a:srgbClr val="FF535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i="0" u="none" strike="noStrike" cap="none" normalizeH="0" baseline="0" dirty="0" smtClean="0">
              <a:ln>
                <a:noFill/>
              </a:ln>
              <a:solidFill>
                <a:schemeClr val="tx1"/>
              </a:solidFill>
              <a:effectLst/>
              <a:latin typeface="Neutra Text" pitchFamily="50" charset="0"/>
            </a:endParaRPr>
          </a:p>
        </p:txBody>
      </p:sp>
      <p:graphicFrame>
        <p:nvGraphicFramePr>
          <p:cNvPr id="22" name="Table 21"/>
          <p:cNvGraphicFramePr>
            <a:graphicFrameLocks noGrp="1"/>
          </p:cNvGraphicFramePr>
          <p:nvPr>
            <p:extLst>
              <p:ext uri="{D42A27DB-BD31-4B8C-83A1-F6EECF244321}">
                <p14:modId xmlns="" xmlns:p14="http://schemas.microsoft.com/office/powerpoint/2010/main" val="2768635727"/>
              </p:ext>
            </p:extLst>
          </p:nvPr>
        </p:nvGraphicFramePr>
        <p:xfrm>
          <a:off x="372491" y="1760110"/>
          <a:ext cx="4135000" cy="4127620"/>
        </p:xfrm>
        <a:graphic>
          <a:graphicData uri="http://schemas.openxmlformats.org/drawingml/2006/table">
            <a:tbl>
              <a:tblPr firstRow="1" bandRow="1"/>
              <a:tblGrid>
                <a:gridCol w="206750"/>
                <a:gridCol w="206750"/>
                <a:gridCol w="206750"/>
                <a:gridCol w="206750"/>
                <a:gridCol w="206750"/>
                <a:gridCol w="206750"/>
                <a:gridCol w="206750"/>
                <a:gridCol w="206750"/>
                <a:gridCol w="206750"/>
                <a:gridCol w="206750"/>
                <a:gridCol w="206750"/>
                <a:gridCol w="206750"/>
                <a:gridCol w="206750"/>
                <a:gridCol w="206750"/>
                <a:gridCol w="206750"/>
                <a:gridCol w="206750"/>
                <a:gridCol w="206750"/>
                <a:gridCol w="206750"/>
                <a:gridCol w="206750"/>
                <a:gridCol w="206750"/>
              </a:tblGrid>
              <a:tr h="206381">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0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38100" cap="flat" cmpd="sng" algn="ctr">
                      <a:solidFill>
                        <a:srgbClr val="FF535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38100" cap="flat" cmpd="sng" algn="ctr">
                      <a:solidFill>
                        <a:srgbClr val="FF5353"/>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38100" cap="flat" cmpd="sng" algn="ctr">
                      <a:solidFill>
                        <a:srgbClr val="FF5353"/>
                      </a:solidFill>
                      <a:prstDash val="solid"/>
                      <a:round/>
                      <a:headEnd type="none" w="med" len="med"/>
                      <a:tailEnd type="none" w="med" len="med"/>
                    </a:lnL>
                    <a:lnR w="38100" cap="flat" cmpd="sng" algn="ctr">
                      <a:solidFill>
                        <a:srgbClr val="FF5353"/>
                      </a:solidFill>
                      <a:prstDash val="solid"/>
                      <a:round/>
                      <a:headEnd type="none" w="med" len="med"/>
                      <a:tailEnd type="none" w="med" len="med"/>
                    </a:lnR>
                    <a:lnT w="38100" cap="flat" cmpd="sng" algn="ctr">
                      <a:solidFill>
                        <a:srgbClr val="FF5353"/>
                      </a:solidFill>
                      <a:prstDash val="solid"/>
                      <a:round/>
                      <a:headEnd type="none" w="med" len="med"/>
                      <a:tailEnd type="none" w="med" len="med"/>
                    </a:lnT>
                    <a:lnB w="38100" cap="flat" cmpd="sng" algn="ctr">
                      <a:solidFill>
                        <a:srgbClr val="FF535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38100" cap="flat" cmpd="sng" algn="ctr">
                      <a:solidFill>
                        <a:srgbClr val="FF5353"/>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38100" cap="flat" cmpd="sng" algn="ctr">
                      <a:solidFill>
                        <a:srgbClr val="FF5353"/>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38100" cap="flat" cmpd="sng" algn="ctr">
                      <a:solidFill>
                        <a:srgbClr val="FF535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38100" cap="flat" cmpd="sng" algn="ctr">
                      <a:solidFill>
                        <a:srgbClr val="FF535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38100" cap="flat" cmpd="sng" algn="ctr">
                      <a:solidFill>
                        <a:srgbClr val="FF5353"/>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38100" cap="flat" cmpd="sng" algn="ctr">
                      <a:solidFill>
                        <a:srgbClr val="FF5353"/>
                      </a:solidFill>
                      <a:prstDash val="solid"/>
                      <a:round/>
                      <a:headEnd type="none" w="med" len="med"/>
                      <a:tailEnd type="none" w="med" len="med"/>
                    </a:lnL>
                    <a:lnR w="38100" cap="flat" cmpd="sng" algn="ctr">
                      <a:solidFill>
                        <a:srgbClr val="FF5353"/>
                      </a:solidFill>
                      <a:prstDash val="solid"/>
                      <a:round/>
                      <a:headEnd type="none" w="med" len="med"/>
                      <a:tailEnd type="none" w="med" len="med"/>
                    </a:lnR>
                    <a:lnT w="38100" cap="flat" cmpd="sng" algn="ctr">
                      <a:solidFill>
                        <a:srgbClr val="FF5353"/>
                      </a:solidFill>
                      <a:prstDash val="solid"/>
                      <a:round/>
                      <a:headEnd type="none" w="med" len="med"/>
                      <a:tailEnd type="none" w="med" len="med"/>
                    </a:lnT>
                    <a:lnB w="38100" cap="flat" cmpd="sng" algn="ctr">
                      <a:solidFill>
                        <a:srgbClr val="FF535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38100" cap="flat" cmpd="sng" algn="ctr">
                      <a:solidFill>
                        <a:srgbClr val="FF5353"/>
                      </a:solidFill>
                      <a:prstDash val="solid"/>
                      <a:round/>
                      <a:headEnd type="none" w="med" len="med"/>
                      <a:tailEnd type="none" w="med" len="med"/>
                    </a:lnL>
                    <a:lnR w="38100" cap="flat" cmpd="sng" algn="ctr">
                      <a:solidFill>
                        <a:srgbClr val="FF5353"/>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38100" cap="flat" cmpd="sng" algn="ctr">
                      <a:solidFill>
                        <a:srgbClr val="FF5353"/>
                      </a:solidFill>
                      <a:prstDash val="solid"/>
                      <a:round/>
                      <a:headEnd type="none" w="med" len="med"/>
                      <a:tailEnd type="none" w="med" len="med"/>
                    </a:lnL>
                    <a:lnR w="38100" cap="flat" cmpd="sng" algn="ctr">
                      <a:solidFill>
                        <a:srgbClr val="FF5353"/>
                      </a:solidFill>
                      <a:prstDash val="solid"/>
                      <a:round/>
                      <a:headEnd type="none" w="med" len="med"/>
                      <a:tailEnd type="none" w="med" len="med"/>
                    </a:lnR>
                    <a:lnT w="38100" cap="flat" cmpd="sng" algn="ctr">
                      <a:solidFill>
                        <a:srgbClr val="FF5353"/>
                      </a:solidFill>
                      <a:prstDash val="solid"/>
                      <a:round/>
                      <a:headEnd type="none" w="med" len="med"/>
                      <a:tailEnd type="none" w="med" len="med"/>
                    </a:lnT>
                    <a:lnB w="38100" cap="flat" cmpd="sng" algn="ctr">
                      <a:solidFill>
                        <a:srgbClr val="FF535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38100" cap="flat" cmpd="sng" algn="ctr">
                      <a:solidFill>
                        <a:srgbClr val="FF5353"/>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38100" cap="flat" cmpd="sng" algn="ctr">
                      <a:solidFill>
                        <a:srgbClr val="FF5353"/>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38100" cap="flat" cmpd="sng" algn="ctr">
                      <a:solidFill>
                        <a:srgbClr val="FF5353"/>
                      </a:solidFill>
                      <a:prstDash val="solid"/>
                      <a:round/>
                      <a:headEnd type="none" w="med" len="med"/>
                      <a:tailEnd type="none" w="med" len="med"/>
                    </a:lnL>
                    <a:lnR w="38100" cap="flat" cmpd="sng" algn="ctr">
                      <a:solidFill>
                        <a:srgbClr val="FF5353"/>
                      </a:solidFill>
                      <a:prstDash val="solid"/>
                      <a:round/>
                      <a:headEnd type="none" w="med" len="med"/>
                      <a:tailEnd type="none" w="med" len="med"/>
                    </a:lnR>
                    <a:lnT w="38100" cap="flat" cmpd="sng" algn="ctr">
                      <a:solidFill>
                        <a:srgbClr val="FF5353"/>
                      </a:solidFill>
                      <a:prstDash val="solid"/>
                      <a:round/>
                      <a:headEnd type="none" w="med" len="med"/>
                      <a:tailEnd type="none" w="med" len="med"/>
                    </a:lnT>
                    <a:lnB w="38100" cap="flat" cmpd="sng" algn="ctr">
                      <a:solidFill>
                        <a:srgbClr val="FF535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38100" cap="flat" cmpd="sng" algn="ctr">
                      <a:solidFill>
                        <a:srgbClr val="FF5353"/>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38100" cap="flat" cmpd="sng" algn="ctr">
                      <a:solidFill>
                        <a:srgbClr val="FF5353"/>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38100" cap="flat" cmpd="sng" algn="ctr">
                      <a:solidFill>
                        <a:srgbClr val="FF5353"/>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38100" cap="flat" cmpd="sng" algn="ctr">
                      <a:solidFill>
                        <a:srgbClr val="FF5353"/>
                      </a:solidFill>
                      <a:prstDash val="solid"/>
                      <a:round/>
                      <a:headEnd type="none" w="med" len="med"/>
                      <a:tailEnd type="none" w="med" len="med"/>
                    </a:lnL>
                    <a:lnR w="38100" cap="flat" cmpd="sng" algn="ctr">
                      <a:solidFill>
                        <a:srgbClr val="FF5353"/>
                      </a:solidFill>
                      <a:prstDash val="solid"/>
                      <a:round/>
                      <a:headEnd type="none" w="med" len="med"/>
                      <a:tailEnd type="none" w="med" len="med"/>
                    </a:lnR>
                    <a:lnT w="38100" cap="flat" cmpd="sng" algn="ctr">
                      <a:solidFill>
                        <a:srgbClr val="FF5353"/>
                      </a:solidFill>
                      <a:prstDash val="solid"/>
                      <a:round/>
                      <a:headEnd type="none" w="med" len="med"/>
                      <a:tailEnd type="none" w="med" len="med"/>
                    </a:lnT>
                    <a:lnB w="38100" cap="flat" cmpd="sng" algn="ctr">
                      <a:solidFill>
                        <a:srgbClr val="FF535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38100" cap="flat" cmpd="sng" algn="ctr">
                      <a:solidFill>
                        <a:srgbClr val="FF5353"/>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38100" cap="flat" cmpd="sng" algn="ctr">
                      <a:solidFill>
                        <a:srgbClr val="FF5353"/>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3" name="Rectangle 22"/>
          <p:cNvSpPr/>
          <p:nvPr/>
        </p:nvSpPr>
        <p:spPr bwMode="auto">
          <a:xfrm>
            <a:off x="5932775" y="4371244"/>
            <a:ext cx="227625" cy="228323"/>
          </a:xfrm>
          <a:prstGeom prst="rect">
            <a:avLst/>
          </a:prstGeom>
          <a:noFill/>
          <a:ln w="28575" cap="flat" cmpd="sng" algn="ctr">
            <a:solidFill>
              <a:srgbClr val="FF535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i="0" u="none" strike="noStrike" cap="none" normalizeH="0" baseline="0" dirty="0" smtClean="0">
              <a:ln>
                <a:noFill/>
              </a:ln>
              <a:solidFill>
                <a:schemeClr val="tx1"/>
              </a:solidFill>
              <a:effectLst/>
              <a:latin typeface="Neutra Text" pitchFamily="50" charset="0"/>
            </a:endParaRPr>
          </a:p>
        </p:txBody>
      </p:sp>
      <p:sp>
        <p:nvSpPr>
          <p:cNvPr id="24" name="Rectangle 23"/>
          <p:cNvSpPr/>
          <p:nvPr/>
        </p:nvSpPr>
        <p:spPr bwMode="auto">
          <a:xfrm>
            <a:off x="6863980" y="3675780"/>
            <a:ext cx="227625" cy="228323"/>
          </a:xfrm>
          <a:prstGeom prst="rect">
            <a:avLst/>
          </a:prstGeom>
          <a:noFill/>
          <a:ln w="38100" cap="flat" cmpd="sng" algn="ctr">
            <a:solidFill>
              <a:srgbClr val="FF535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i="0" u="none" strike="noStrike" cap="none" normalizeH="0" baseline="0" dirty="0" smtClean="0">
              <a:ln>
                <a:noFill/>
              </a:ln>
              <a:solidFill>
                <a:schemeClr val="tx1"/>
              </a:solidFill>
              <a:effectLst/>
              <a:latin typeface="Neutra Text" pitchFamily="50" charset="0"/>
            </a:endParaRPr>
          </a:p>
        </p:txBody>
      </p:sp>
      <p:sp>
        <p:nvSpPr>
          <p:cNvPr id="25" name="Rectangle 24"/>
          <p:cNvSpPr/>
          <p:nvPr/>
        </p:nvSpPr>
        <p:spPr bwMode="auto">
          <a:xfrm>
            <a:off x="5705150" y="3210196"/>
            <a:ext cx="227625" cy="228323"/>
          </a:xfrm>
          <a:prstGeom prst="rect">
            <a:avLst/>
          </a:prstGeom>
          <a:noFill/>
          <a:ln w="28575" cap="flat" cmpd="sng" algn="ctr">
            <a:solidFill>
              <a:srgbClr val="FF535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i="0" u="none" strike="noStrike" cap="none" normalizeH="0" baseline="0" dirty="0" smtClean="0">
              <a:ln>
                <a:noFill/>
              </a:ln>
              <a:solidFill>
                <a:schemeClr val="tx1"/>
              </a:solidFill>
              <a:effectLst/>
              <a:latin typeface="Neutra Text" pitchFamily="50" charset="0"/>
            </a:endParaRPr>
          </a:p>
        </p:txBody>
      </p:sp>
      <p:cxnSp>
        <p:nvCxnSpPr>
          <p:cNvPr id="26" name="Elbow Connector 15"/>
          <p:cNvCxnSpPr>
            <a:endCxn id="25" idx="0"/>
          </p:cNvCxnSpPr>
          <p:nvPr/>
        </p:nvCxnSpPr>
        <p:spPr bwMode="auto">
          <a:xfrm>
            <a:off x="3667125" y="2695575"/>
            <a:ext cx="2151836" cy="514620"/>
          </a:xfrm>
          <a:prstGeom prst="bentConnector2">
            <a:avLst/>
          </a:prstGeom>
          <a:solidFill>
            <a:schemeClr val="accent1"/>
          </a:solidFill>
          <a:ln w="38100" cap="flat" cmpd="sng" algn="ctr">
            <a:solidFill>
              <a:srgbClr val="FF5353"/>
            </a:solidFill>
            <a:prstDash val="solid"/>
            <a:round/>
            <a:headEnd type="none" w="med" len="med"/>
            <a:tailEnd type="arrow"/>
          </a:ln>
          <a:effectLst/>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barn(inVertical)">
                                      <p:cBhvr>
                                        <p:cTn id="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16" name="Title 15"/>
          <p:cNvSpPr>
            <a:spLocks noGrp="1"/>
          </p:cNvSpPr>
          <p:nvPr>
            <p:ph type="title"/>
          </p:nvPr>
        </p:nvSpPr>
        <p:spPr/>
        <p:txBody>
          <a:bodyPr/>
          <a:lstStyle/>
          <a:p>
            <a:r>
              <a:rPr lang="en-US" b="0" dirty="0" smtClean="0">
                <a:solidFill>
                  <a:srgbClr val="000000"/>
                </a:solidFill>
              </a:rPr>
              <a:t>Chart Image Classification</a:t>
            </a:r>
            <a:endParaRPr lang="en-US" b="0" dirty="0">
              <a:solidFill>
                <a:srgbClr val="000000"/>
              </a:solidFill>
            </a:endParaRPr>
          </a:p>
        </p:txBody>
      </p:sp>
      <p:sp>
        <p:nvSpPr>
          <p:cNvPr id="17" name="Content Placeholder 16"/>
          <p:cNvSpPr>
            <a:spLocks noGrp="1"/>
          </p:cNvSpPr>
          <p:nvPr>
            <p:ph idx="1"/>
          </p:nvPr>
        </p:nvSpPr>
        <p:spPr/>
        <p:txBody>
          <a:bodyPr/>
          <a:lstStyle/>
          <a:p>
            <a:endParaRPr lang="en-US"/>
          </a:p>
        </p:txBody>
      </p:sp>
      <p:grpSp>
        <p:nvGrpSpPr>
          <p:cNvPr id="6" name="Group 5"/>
          <p:cNvGrpSpPr/>
          <p:nvPr/>
        </p:nvGrpSpPr>
        <p:grpSpPr>
          <a:xfrm>
            <a:off x="372492" y="1760111"/>
            <a:ext cx="4135008" cy="4101031"/>
            <a:chOff x="4007782" y="3111484"/>
            <a:chExt cx="2701531" cy="2679333"/>
          </a:xfrm>
        </p:grpSpPr>
        <p:sp>
          <p:nvSpPr>
            <p:cNvPr id="7" name="Rectangle 6"/>
            <p:cNvSpPr/>
            <p:nvPr/>
          </p:nvSpPr>
          <p:spPr bwMode="auto">
            <a:xfrm>
              <a:off x="4007783" y="3111484"/>
              <a:ext cx="2696710" cy="2679333"/>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pic>
          <p:nvPicPr>
            <p:cNvPr id="8" name="Picture 2"/>
            <p:cNvPicPr>
              <a:picLocks noChangeAspect="1" noChangeArrowheads="1"/>
            </p:cNvPicPr>
            <p:nvPr/>
          </p:nvPicPr>
          <p:blipFill>
            <a:blip r:embed="rId2">
              <a:extLst>
                <a:ext uri="{BEBA8EAE-BF5A-486C-A8C5-ECC9F3942E4B}">
                  <a14:imgProps xmlns="" xmlns:a14="http://schemas.microsoft.com/office/drawing/2010/main">
                    <a14:imgLayer r:embed="">
                      <a14:imgEffect>
                        <a14:saturation sat="0"/>
                      </a14:imgEffect>
                    </a14:imgLayer>
                  </a14:imgProps>
                </a:ext>
                <a:ext uri="{28A0092B-C50C-407E-A947-70E740481C1C}">
                  <a14:useLocalDpi xmlns="" xmlns:a14="http://schemas.microsoft.com/office/drawing/2010/main" val="0"/>
                </a:ext>
              </a:extLst>
            </a:blip>
            <a:srcRect/>
            <a:stretch>
              <a:fillRect/>
            </a:stretch>
          </p:blipFill>
          <p:spPr bwMode="auto">
            <a:xfrm>
              <a:off x="4007782" y="3674148"/>
              <a:ext cx="2701531" cy="15269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pic>
        <p:nvPicPr>
          <p:cNvPr id="9" name="Picture 2" descr="C:\code\ReVision\figs\centroidComparison.pn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33590" r="33590"/>
          <a:stretch/>
        </p:blipFill>
        <p:spPr bwMode="auto">
          <a:xfrm>
            <a:off x="5251078" y="2989841"/>
            <a:ext cx="3225800" cy="1600200"/>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ctangle 9"/>
          <p:cNvSpPr/>
          <p:nvPr/>
        </p:nvSpPr>
        <p:spPr bwMode="auto">
          <a:xfrm>
            <a:off x="8256875" y="2981873"/>
            <a:ext cx="227625" cy="228323"/>
          </a:xfrm>
          <a:prstGeom prst="rect">
            <a:avLst/>
          </a:prstGeom>
          <a:noFill/>
          <a:ln w="76200" cap="flat" cmpd="sng" algn="ctr">
            <a:solidFill>
              <a:srgbClr val="FF535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i="0" u="none" strike="noStrike" cap="none" normalizeH="0" baseline="0" dirty="0" smtClean="0">
              <a:ln>
                <a:noFill/>
              </a:ln>
              <a:solidFill>
                <a:schemeClr val="tx1"/>
              </a:solidFill>
              <a:effectLst/>
              <a:latin typeface="Neutra Text" pitchFamily="50" charset="0"/>
            </a:endParaRPr>
          </a:p>
        </p:txBody>
      </p:sp>
      <p:graphicFrame>
        <p:nvGraphicFramePr>
          <p:cNvPr id="11" name="Table 10"/>
          <p:cNvGraphicFramePr>
            <a:graphicFrameLocks noGrp="1"/>
          </p:cNvGraphicFramePr>
          <p:nvPr>
            <p:extLst>
              <p:ext uri="{D42A27DB-BD31-4B8C-83A1-F6EECF244321}">
                <p14:modId xmlns="" xmlns:p14="http://schemas.microsoft.com/office/powerpoint/2010/main" val="2768635727"/>
              </p:ext>
            </p:extLst>
          </p:nvPr>
        </p:nvGraphicFramePr>
        <p:xfrm>
          <a:off x="372491" y="1760110"/>
          <a:ext cx="4135000" cy="4127620"/>
        </p:xfrm>
        <a:graphic>
          <a:graphicData uri="http://schemas.openxmlformats.org/drawingml/2006/table">
            <a:tbl>
              <a:tblPr firstRow="1" bandRow="1"/>
              <a:tblGrid>
                <a:gridCol w="206750"/>
                <a:gridCol w="206750"/>
                <a:gridCol w="206750"/>
                <a:gridCol w="206750"/>
                <a:gridCol w="206750"/>
                <a:gridCol w="206750"/>
                <a:gridCol w="206750"/>
                <a:gridCol w="206750"/>
                <a:gridCol w="206750"/>
                <a:gridCol w="206750"/>
                <a:gridCol w="206750"/>
                <a:gridCol w="206750"/>
                <a:gridCol w="206750"/>
                <a:gridCol w="206750"/>
                <a:gridCol w="206750"/>
                <a:gridCol w="206750"/>
                <a:gridCol w="206750"/>
                <a:gridCol w="206750"/>
                <a:gridCol w="206750"/>
                <a:gridCol w="206750"/>
              </a:tblGrid>
              <a:tr h="206381">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0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38100" cap="flat" cmpd="sng" algn="ctr">
                      <a:solidFill>
                        <a:srgbClr val="FF535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38100" cap="flat" cmpd="sng" algn="ctr">
                      <a:solidFill>
                        <a:srgbClr val="FF5353"/>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38100" cap="flat" cmpd="sng" algn="ctr">
                      <a:solidFill>
                        <a:srgbClr val="FF5353"/>
                      </a:solidFill>
                      <a:prstDash val="solid"/>
                      <a:round/>
                      <a:headEnd type="none" w="med" len="med"/>
                      <a:tailEnd type="none" w="med" len="med"/>
                    </a:lnL>
                    <a:lnR w="38100" cap="flat" cmpd="sng" algn="ctr">
                      <a:solidFill>
                        <a:srgbClr val="FF5353"/>
                      </a:solidFill>
                      <a:prstDash val="solid"/>
                      <a:round/>
                      <a:headEnd type="none" w="med" len="med"/>
                      <a:tailEnd type="none" w="med" len="med"/>
                    </a:lnR>
                    <a:lnT w="38100" cap="flat" cmpd="sng" algn="ctr">
                      <a:solidFill>
                        <a:srgbClr val="FF5353"/>
                      </a:solidFill>
                      <a:prstDash val="solid"/>
                      <a:round/>
                      <a:headEnd type="none" w="med" len="med"/>
                      <a:tailEnd type="none" w="med" len="med"/>
                    </a:lnT>
                    <a:lnB w="38100" cap="flat" cmpd="sng" algn="ctr">
                      <a:solidFill>
                        <a:srgbClr val="FF535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38100" cap="flat" cmpd="sng" algn="ctr">
                      <a:solidFill>
                        <a:srgbClr val="FF5353"/>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38100" cap="flat" cmpd="sng" algn="ctr">
                      <a:solidFill>
                        <a:srgbClr val="FF5353"/>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38100" cap="flat" cmpd="sng" algn="ctr">
                      <a:solidFill>
                        <a:srgbClr val="FF535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38100" cap="flat" cmpd="sng" algn="ctr">
                      <a:solidFill>
                        <a:srgbClr val="FF535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38100" cap="flat" cmpd="sng" algn="ctr">
                      <a:solidFill>
                        <a:srgbClr val="FF5353"/>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38100" cap="flat" cmpd="sng" algn="ctr">
                      <a:solidFill>
                        <a:srgbClr val="FF5353"/>
                      </a:solidFill>
                      <a:prstDash val="solid"/>
                      <a:round/>
                      <a:headEnd type="none" w="med" len="med"/>
                      <a:tailEnd type="none" w="med" len="med"/>
                    </a:lnL>
                    <a:lnR w="38100" cap="flat" cmpd="sng" algn="ctr">
                      <a:solidFill>
                        <a:srgbClr val="FF5353"/>
                      </a:solidFill>
                      <a:prstDash val="solid"/>
                      <a:round/>
                      <a:headEnd type="none" w="med" len="med"/>
                      <a:tailEnd type="none" w="med" len="med"/>
                    </a:lnR>
                    <a:lnT w="38100" cap="flat" cmpd="sng" algn="ctr">
                      <a:solidFill>
                        <a:srgbClr val="FF5353"/>
                      </a:solidFill>
                      <a:prstDash val="solid"/>
                      <a:round/>
                      <a:headEnd type="none" w="med" len="med"/>
                      <a:tailEnd type="none" w="med" len="med"/>
                    </a:lnT>
                    <a:lnB w="38100" cap="flat" cmpd="sng" algn="ctr">
                      <a:solidFill>
                        <a:srgbClr val="FF535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38100" cap="flat" cmpd="sng" algn="ctr">
                      <a:solidFill>
                        <a:srgbClr val="FF5353"/>
                      </a:solidFill>
                      <a:prstDash val="solid"/>
                      <a:round/>
                      <a:headEnd type="none" w="med" len="med"/>
                      <a:tailEnd type="none" w="med" len="med"/>
                    </a:lnL>
                    <a:lnR w="38100" cap="flat" cmpd="sng" algn="ctr">
                      <a:solidFill>
                        <a:srgbClr val="FF5353"/>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38100" cap="flat" cmpd="sng" algn="ctr">
                      <a:solidFill>
                        <a:srgbClr val="FF5353"/>
                      </a:solidFill>
                      <a:prstDash val="solid"/>
                      <a:round/>
                      <a:headEnd type="none" w="med" len="med"/>
                      <a:tailEnd type="none" w="med" len="med"/>
                    </a:lnL>
                    <a:lnR w="38100" cap="flat" cmpd="sng" algn="ctr">
                      <a:solidFill>
                        <a:srgbClr val="FF5353"/>
                      </a:solidFill>
                      <a:prstDash val="solid"/>
                      <a:round/>
                      <a:headEnd type="none" w="med" len="med"/>
                      <a:tailEnd type="none" w="med" len="med"/>
                    </a:lnR>
                    <a:lnT w="38100" cap="flat" cmpd="sng" algn="ctr">
                      <a:solidFill>
                        <a:srgbClr val="FF5353"/>
                      </a:solidFill>
                      <a:prstDash val="solid"/>
                      <a:round/>
                      <a:headEnd type="none" w="med" len="med"/>
                      <a:tailEnd type="none" w="med" len="med"/>
                    </a:lnT>
                    <a:lnB w="38100" cap="flat" cmpd="sng" algn="ctr">
                      <a:solidFill>
                        <a:srgbClr val="FF535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38100" cap="flat" cmpd="sng" algn="ctr">
                      <a:solidFill>
                        <a:srgbClr val="FF5353"/>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38100" cap="flat" cmpd="sng" algn="ctr">
                      <a:solidFill>
                        <a:srgbClr val="FF5353"/>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38100" cap="flat" cmpd="sng" algn="ctr">
                      <a:solidFill>
                        <a:srgbClr val="FF5353"/>
                      </a:solidFill>
                      <a:prstDash val="solid"/>
                      <a:round/>
                      <a:headEnd type="none" w="med" len="med"/>
                      <a:tailEnd type="none" w="med" len="med"/>
                    </a:lnL>
                    <a:lnR w="38100" cap="flat" cmpd="sng" algn="ctr">
                      <a:solidFill>
                        <a:srgbClr val="FF5353"/>
                      </a:solidFill>
                      <a:prstDash val="solid"/>
                      <a:round/>
                      <a:headEnd type="none" w="med" len="med"/>
                      <a:tailEnd type="none" w="med" len="med"/>
                    </a:lnR>
                    <a:lnT w="38100" cap="flat" cmpd="sng" algn="ctr">
                      <a:solidFill>
                        <a:srgbClr val="FF5353"/>
                      </a:solidFill>
                      <a:prstDash val="solid"/>
                      <a:round/>
                      <a:headEnd type="none" w="med" len="med"/>
                      <a:tailEnd type="none" w="med" len="med"/>
                    </a:lnT>
                    <a:lnB w="38100" cap="flat" cmpd="sng" algn="ctr">
                      <a:solidFill>
                        <a:srgbClr val="FF535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38100" cap="flat" cmpd="sng" algn="ctr">
                      <a:solidFill>
                        <a:srgbClr val="FF5353"/>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38100" cap="flat" cmpd="sng" algn="ctr">
                      <a:solidFill>
                        <a:srgbClr val="FF5353"/>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38100" cap="flat" cmpd="sng" algn="ctr">
                      <a:solidFill>
                        <a:srgbClr val="FF5353"/>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38100" cap="flat" cmpd="sng" algn="ctr">
                      <a:solidFill>
                        <a:srgbClr val="FF5353"/>
                      </a:solidFill>
                      <a:prstDash val="solid"/>
                      <a:round/>
                      <a:headEnd type="none" w="med" len="med"/>
                      <a:tailEnd type="none" w="med" len="med"/>
                    </a:lnL>
                    <a:lnR w="38100" cap="flat" cmpd="sng" algn="ctr">
                      <a:solidFill>
                        <a:srgbClr val="FF5353"/>
                      </a:solidFill>
                      <a:prstDash val="solid"/>
                      <a:round/>
                      <a:headEnd type="none" w="med" len="med"/>
                      <a:tailEnd type="none" w="med" len="med"/>
                    </a:lnR>
                    <a:lnT w="38100" cap="flat" cmpd="sng" algn="ctr">
                      <a:solidFill>
                        <a:srgbClr val="FF5353"/>
                      </a:solidFill>
                      <a:prstDash val="solid"/>
                      <a:round/>
                      <a:headEnd type="none" w="med" len="med"/>
                      <a:tailEnd type="none" w="med" len="med"/>
                    </a:lnT>
                    <a:lnB w="38100" cap="flat" cmpd="sng" algn="ctr">
                      <a:solidFill>
                        <a:srgbClr val="FF535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38100" cap="flat" cmpd="sng" algn="ctr">
                      <a:solidFill>
                        <a:srgbClr val="FF5353"/>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38100" cap="flat" cmpd="sng" algn="ctr">
                      <a:solidFill>
                        <a:srgbClr val="FF5353"/>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2" name="Rectangle 11"/>
          <p:cNvSpPr/>
          <p:nvPr/>
        </p:nvSpPr>
        <p:spPr bwMode="auto">
          <a:xfrm>
            <a:off x="5932775" y="4371244"/>
            <a:ext cx="227625" cy="228323"/>
          </a:xfrm>
          <a:prstGeom prst="rect">
            <a:avLst/>
          </a:prstGeom>
          <a:noFill/>
          <a:ln w="28575" cap="flat" cmpd="sng" algn="ctr">
            <a:solidFill>
              <a:srgbClr val="FF535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i="0" u="none" strike="noStrike" cap="none" normalizeH="0" baseline="0" dirty="0" smtClean="0">
              <a:ln>
                <a:noFill/>
              </a:ln>
              <a:solidFill>
                <a:schemeClr val="tx1"/>
              </a:solidFill>
              <a:effectLst/>
              <a:latin typeface="Neutra Text" pitchFamily="50" charset="0"/>
            </a:endParaRPr>
          </a:p>
        </p:txBody>
      </p:sp>
      <p:sp>
        <p:nvSpPr>
          <p:cNvPr id="13" name="Rectangle 12"/>
          <p:cNvSpPr/>
          <p:nvPr/>
        </p:nvSpPr>
        <p:spPr bwMode="auto">
          <a:xfrm>
            <a:off x="6863980" y="3675780"/>
            <a:ext cx="227625" cy="228323"/>
          </a:xfrm>
          <a:prstGeom prst="rect">
            <a:avLst/>
          </a:prstGeom>
          <a:noFill/>
          <a:ln w="38100" cap="flat" cmpd="sng" algn="ctr">
            <a:solidFill>
              <a:srgbClr val="FF535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i="0" u="none" strike="noStrike" cap="none" normalizeH="0" baseline="0" dirty="0" smtClean="0">
              <a:ln>
                <a:noFill/>
              </a:ln>
              <a:solidFill>
                <a:schemeClr val="tx1"/>
              </a:solidFill>
              <a:effectLst/>
              <a:latin typeface="Neutra Text" pitchFamily="50" charset="0"/>
            </a:endParaRPr>
          </a:p>
        </p:txBody>
      </p:sp>
      <p:sp>
        <p:nvSpPr>
          <p:cNvPr id="14" name="Rectangle 13"/>
          <p:cNvSpPr/>
          <p:nvPr/>
        </p:nvSpPr>
        <p:spPr bwMode="auto">
          <a:xfrm>
            <a:off x="5705150" y="3210196"/>
            <a:ext cx="227625" cy="228323"/>
          </a:xfrm>
          <a:prstGeom prst="rect">
            <a:avLst/>
          </a:prstGeom>
          <a:noFill/>
          <a:ln w="28575" cap="flat" cmpd="sng" algn="ctr">
            <a:solidFill>
              <a:srgbClr val="FF535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i="0" u="none" strike="noStrike" cap="none" normalizeH="0" baseline="0" dirty="0" smtClean="0">
              <a:ln>
                <a:noFill/>
              </a:ln>
              <a:solidFill>
                <a:schemeClr val="tx1"/>
              </a:solidFill>
              <a:effectLst/>
              <a:latin typeface="Neutra Text" pitchFamily="50" charset="0"/>
            </a:endParaRPr>
          </a:p>
        </p:txBody>
      </p:sp>
      <p:cxnSp>
        <p:nvCxnSpPr>
          <p:cNvPr id="15" name="Elbow Connector 15"/>
          <p:cNvCxnSpPr>
            <a:endCxn id="14" idx="0"/>
          </p:cNvCxnSpPr>
          <p:nvPr/>
        </p:nvCxnSpPr>
        <p:spPr bwMode="auto">
          <a:xfrm>
            <a:off x="3667125" y="2695575"/>
            <a:ext cx="2151836" cy="514620"/>
          </a:xfrm>
          <a:prstGeom prst="bentConnector2">
            <a:avLst/>
          </a:prstGeom>
          <a:solidFill>
            <a:schemeClr val="accent1"/>
          </a:solidFill>
          <a:ln w="38100" cap="flat" cmpd="sng" algn="ctr">
            <a:solidFill>
              <a:srgbClr val="FF5353"/>
            </a:solidFill>
            <a:prstDash val="solid"/>
            <a:round/>
            <a:headEnd type="none" w="med" len="med"/>
            <a:tailEnd type="arrow"/>
          </a:ln>
          <a:effectLst/>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16" name="Title 15"/>
          <p:cNvSpPr>
            <a:spLocks noGrp="1"/>
          </p:cNvSpPr>
          <p:nvPr>
            <p:ph type="title"/>
          </p:nvPr>
        </p:nvSpPr>
        <p:spPr/>
        <p:txBody>
          <a:bodyPr/>
          <a:lstStyle/>
          <a:p>
            <a:r>
              <a:rPr lang="en-US" b="0" dirty="0" smtClean="0">
                <a:solidFill>
                  <a:srgbClr val="000000"/>
                </a:solidFill>
              </a:rPr>
              <a:t>Chart Image Classification</a:t>
            </a:r>
            <a:endParaRPr lang="en-US" b="0" dirty="0">
              <a:solidFill>
                <a:srgbClr val="000000"/>
              </a:solidFill>
            </a:endParaRPr>
          </a:p>
        </p:txBody>
      </p:sp>
      <p:sp>
        <p:nvSpPr>
          <p:cNvPr id="17" name="Content Placeholder 16"/>
          <p:cNvSpPr>
            <a:spLocks noGrp="1"/>
          </p:cNvSpPr>
          <p:nvPr>
            <p:ph idx="1"/>
          </p:nvPr>
        </p:nvSpPr>
        <p:spPr/>
        <p:txBody>
          <a:bodyPr/>
          <a:lstStyle/>
          <a:p>
            <a:endParaRPr lang="en-US"/>
          </a:p>
        </p:txBody>
      </p:sp>
      <p:grpSp>
        <p:nvGrpSpPr>
          <p:cNvPr id="6" name="Group 5"/>
          <p:cNvGrpSpPr/>
          <p:nvPr/>
        </p:nvGrpSpPr>
        <p:grpSpPr>
          <a:xfrm>
            <a:off x="372492" y="1760111"/>
            <a:ext cx="4135008" cy="4101031"/>
            <a:chOff x="4007782" y="3111484"/>
            <a:chExt cx="2701531" cy="2679333"/>
          </a:xfrm>
        </p:grpSpPr>
        <p:sp>
          <p:nvSpPr>
            <p:cNvPr id="7" name="Rectangle 6"/>
            <p:cNvSpPr/>
            <p:nvPr/>
          </p:nvSpPr>
          <p:spPr bwMode="auto">
            <a:xfrm>
              <a:off x="4007783" y="3111484"/>
              <a:ext cx="2696710" cy="2679333"/>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pic>
          <p:nvPicPr>
            <p:cNvPr id="8" name="Picture 2"/>
            <p:cNvPicPr>
              <a:picLocks noChangeAspect="1" noChangeArrowheads="1"/>
            </p:cNvPicPr>
            <p:nvPr/>
          </p:nvPicPr>
          <p:blipFill>
            <a:blip r:embed="rId2">
              <a:extLst>
                <a:ext uri="{BEBA8EAE-BF5A-486C-A8C5-ECC9F3942E4B}">
                  <a14:imgProps xmlns="" xmlns:a14="http://schemas.microsoft.com/office/drawing/2010/main">
                    <a14:imgLayer r:embed="">
                      <a14:imgEffect>
                        <a14:saturation sat="0"/>
                      </a14:imgEffect>
                    </a14:imgLayer>
                  </a14:imgProps>
                </a:ext>
                <a:ext uri="{28A0092B-C50C-407E-A947-70E740481C1C}">
                  <a14:useLocalDpi xmlns="" xmlns:a14="http://schemas.microsoft.com/office/drawing/2010/main" val="0"/>
                </a:ext>
              </a:extLst>
            </a:blip>
            <a:srcRect/>
            <a:stretch>
              <a:fillRect/>
            </a:stretch>
          </p:blipFill>
          <p:spPr bwMode="auto">
            <a:xfrm>
              <a:off x="4007782" y="3674148"/>
              <a:ext cx="2701531" cy="15269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pic>
        <p:nvPicPr>
          <p:cNvPr id="9" name="Picture 2" descr="C:\code\ReVision\figs\centroidComparison.pn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33590" r="33590"/>
          <a:stretch/>
        </p:blipFill>
        <p:spPr bwMode="auto">
          <a:xfrm>
            <a:off x="5251078" y="2989841"/>
            <a:ext cx="3225800" cy="1600200"/>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ctangle 9"/>
          <p:cNvSpPr/>
          <p:nvPr/>
        </p:nvSpPr>
        <p:spPr bwMode="auto">
          <a:xfrm>
            <a:off x="8256875" y="2981873"/>
            <a:ext cx="227625" cy="228323"/>
          </a:xfrm>
          <a:prstGeom prst="rect">
            <a:avLst/>
          </a:prstGeom>
          <a:noFill/>
          <a:ln w="76200" cap="flat" cmpd="sng" algn="ctr">
            <a:solidFill>
              <a:srgbClr val="FF535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i="0" u="none" strike="noStrike" cap="none" normalizeH="0" baseline="0" dirty="0" smtClean="0">
              <a:ln>
                <a:noFill/>
              </a:ln>
              <a:solidFill>
                <a:schemeClr val="tx1"/>
              </a:solidFill>
              <a:effectLst/>
              <a:latin typeface="Neutra Text" pitchFamily="50" charset="0"/>
            </a:endParaRPr>
          </a:p>
        </p:txBody>
      </p:sp>
      <p:graphicFrame>
        <p:nvGraphicFramePr>
          <p:cNvPr id="11" name="Table 10"/>
          <p:cNvGraphicFramePr>
            <a:graphicFrameLocks noGrp="1"/>
          </p:cNvGraphicFramePr>
          <p:nvPr>
            <p:extLst>
              <p:ext uri="{D42A27DB-BD31-4B8C-83A1-F6EECF244321}">
                <p14:modId xmlns="" xmlns:p14="http://schemas.microsoft.com/office/powerpoint/2010/main" val="2951404247"/>
              </p:ext>
            </p:extLst>
          </p:nvPr>
        </p:nvGraphicFramePr>
        <p:xfrm>
          <a:off x="372500" y="1750855"/>
          <a:ext cx="4135000" cy="4127620"/>
        </p:xfrm>
        <a:graphic>
          <a:graphicData uri="http://schemas.openxmlformats.org/drawingml/2006/table">
            <a:tbl>
              <a:tblPr firstRow="1" bandRow="1"/>
              <a:tblGrid>
                <a:gridCol w="206750"/>
                <a:gridCol w="206750"/>
                <a:gridCol w="206750"/>
                <a:gridCol w="206750"/>
                <a:gridCol w="206750"/>
                <a:gridCol w="206750"/>
                <a:gridCol w="206750"/>
                <a:gridCol w="206750"/>
                <a:gridCol w="206750"/>
                <a:gridCol w="206750"/>
                <a:gridCol w="206750"/>
                <a:gridCol w="206750"/>
                <a:gridCol w="206750"/>
                <a:gridCol w="206750"/>
                <a:gridCol w="206750"/>
                <a:gridCol w="206750"/>
                <a:gridCol w="206750"/>
                <a:gridCol w="206750"/>
                <a:gridCol w="206750"/>
                <a:gridCol w="206750"/>
              </a:tblGrid>
              <a:tr h="206381">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0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38100" cap="flat" cmpd="sng" algn="ctr">
                      <a:solidFill>
                        <a:srgbClr val="FF535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38100" cap="flat" cmpd="sng" algn="ctr">
                      <a:solidFill>
                        <a:srgbClr val="FF5353"/>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38100" cap="flat" cmpd="sng" algn="ctr">
                      <a:solidFill>
                        <a:srgbClr val="FF5353"/>
                      </a:solidFill>
                      <a:prstDash val="solid"/>
                      <a:round/>
                      <a:headEnd type="none" w="med" len="med"/>
                      <a:tailEnd type="none" w="med" len="med"/>
                    </a:lnL>
                    <a:lnR w="38100" cap="flat" cmpd="sng" algn="ctr">
                      <a:solidFill>
                        <a:srgbClr val="FF5353"/>
                      </a:solidFill>
                      <a:prstDash val="solid"/>
                      <a:round/>
                      <a:headEnd type="none" w="med" len="med"/>
                      <a:tailEnd type="none" w="med" len="med"/>
                    </a:lnR>
                    <a:lnT w="38100" cap="flat" cmpd="sng" algn="ctr">
                      <a:solidFill>
                        <a:srgbClr val="FF5353"/>
                      </a:solidFill>
                      <a:prstDash val="solid"/>
                      <a:round/>
                      <a:headEnd type="none" w="med" len="med"/>
                      <a:tailEnd type="none" w="med" len="med"/>
                    </a:lnT>
                    <a:lnB w="38100" cap="flat" cmpd="sng" algn="ctr">
                      <a:solidFill>
                        <a:srgbClr val="FF535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38100" cap="flat" cmpd="sng" algn="ctr">
                      <a:solidFill>
                        <a:srgbClr val="FF5353"/>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38100" cap="flat" cmpd="sng" algn="ctr">
                      <a:solidFill>
                        <a:srgbClr val="FF5353"/>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38100" cap="flat" cmpd="sng" algn="ctr">
                      <a:solidFill>
                        <a:srgbClr val="FF535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38100" cap="flat" cmpd="sng" algn="ctr">
                      <a:solidFill>
                        <a:srgbClr val="FF535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38100" cap="flat" cmpd="sng" algn="ctr">
                      <a:solidFill>
                        <a:srgbClr val="FF5353"/>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38100" cap="flat" cmpd="sng" algn="ctr">
                      <a:solidFill>
                        <a:srgbClr val="FF5353"/>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38100" cap="flat" cmpd="sng" algn="ctr">
                      <a:solidFill>
                        <a:srgbClr val="FF5353"/>
                      </a:solidFill>
                      <a:prstDash val="solid"/>
                      <a:round/>
                      <a:headEnd type="none" w="med" len="med"/>
                      <a:tailEnd type="none" w="med" len="med"/>
                    </a:lnL>
                    <a:lnR w="38100" cap="flat" cmpd="sng" algn="ctr">
                      <a:solidFill>
                        <a:srgbClr val="FF5353"/>
                      </a:solidFill>
                      <a:prstDash val="solid"/>
                      <a:round/>
                      <a:headEnd type="none" w="med" len="med"/>
                      <a:tailEnd type="none" w="med" len="med"/>
                    </a:lnR>
                    <a:lnT w="38100" cap="flat" cmpd="sng" algn="ctr">
                      <a:solidFill>
                        <a:srgbClr val="FF5353"/>
                      </a:solidFill>
                      <a:prstDash val="solid"/>
                      <a:round/>
                      <a:headEnd type="none" w="med" len="med"/>
                      <a:tailEnd type="none" w="med" len="med"/>
                    </a:lnT>
                    <a:lnB w="38100" cap="flat" cmpd="sng" algn="ctr">
                      <a:solidFill>
                        <a:srgbClr val="FF535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38100" cap="flat" cmpd="sng" algn="ctr">
                      <a:solidFill>
                        <a:srgbClr val="FF5353"/>
                      </a:solidFill>
                      <a:prstDash val="solid"/>
                      <a:round/>
                      <a:headEnd type="none" w="med" len="med"/>
                      <a:tailEnd type="none" w="med" len="med"/>
                    </a:lnL>
                    <a:lnR w="38100" cap="flat" cmpd="sng" algn="ctr">
                      <a:solidFill>
                        <a:srgbClr val="FF5353"/>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38100" cap="flat" cmpd="sng" algn="ctr">
                      <a:solidFill>
                        <a:srgbClr val="FF5353"/>
                      </a:solidFill>
                      <a:prstDash val="solid"/>
                      <a:round/>
                      <a:headEnd type="none" w="med" len="med"/>
                      <a:tailEnd type="none" w="med" len="med"/>
                    </a:lnL>
                    <a:lnR w="38100" cap="flat" cmpd="sng" algn="ctr">
                      <a:solidFill>
                        <a:srgbClr val="FF5353"/>
                      </a:solidFill>
                      <a:prstDash val="solid"/>
                      <a:round/>
                      <a:headEnd type="none" w="med" len="med"/>
                      <a:tailEnd type="none" w="med" len="med"/>
                    </a:lnR>
                    <a:lnT w="38100" cap="flat" cmpd="sng" algn="ctr">
                      <a:solidFill>
                        <a:srgbClr val="FF5353"/>
                      </a:solidFill>
                      <a:prstDash val="solid"/>
                      <a:round/>
                      <a:headEnd type="none" w="med" len="med"/>
                      <a:tailEnd type="none" w="med" len="med"/>
                    </a:lnT>
                    <a:lnB w="38100" cap="flat" cmpd="sng" algn="ctr">
                      <a:solidFill>
                        <a:srgbClr val="FF535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38100" cap="flat" cmpd="sng" algn="ctr">
                      <a:solidFill>
                        <a:srgbClr val="FF5353"/>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38100" cap="flat" cmpd="sng" algn="ctr">
                      <a:solidFill>
                        <a:srgbClr val="FF5353"/>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38100" cap="flat" cmpd="sng" algn="ctr">
                      <a:solidFill>
                        <a:srgbClr val="FF5353"/>
                      </a:solidFill>
                      <a:prstDash val="solid"/>
                      <a:round/>
                      <a:headEnd type="none" w="med" len="med"/>
                      <a:tailEnd type="none" w="med" len="med"/>
                    </a:lnL>
                    <a:lnR w="38100" cap="flat" cmpd="sng" algn="ctr">
                      <a:solidFill>
                        <a:srgbClr val="FF5353"/>
                      </a:solidFill>
                      <a:prstDash val="solid"/>
                      <a:round/>
                      <a:headEnd type="none" w="med" len="med"/>
                      <a:tailEnd type="none" w="med" len="med"/>
                    </a:lnR>
                    <a:lnT w="38100" cap="flat" cmpd="sng" algn="ctr">
                      <a:solidFill>
                        <a:srgbClr val="FF5353"/>
                      </a:solidFill>
                      <a:prstDash val="solid"/>
                      <a:round/>
                      <a:headEnd type="none" w="med" len="med"/>
                      <a:tailEnd type="none" w="med" len="med"/>
                    </a:lnT>
                    <a:lnB w="38100" cap="flat" cmpd="sng" algn="ctr">
                      <a:solidFill>
                        <a:srgbClr val="FF5353"/>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38100" cap="flat" cmpd="sng" algn="ctr">
                      <a:solidFill>
                        <a:srgbClr val="FF5353"/>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38100" cap="flat" cmpd="sng" algn="ctr">
                      <a:solidFill>
                        <a:srgbClr val="FF5353"/>
                      </a:solidFill>
                      <a:prstDash val="solid"/>
                      <a:round/>
                      <a:headEnd type="none" w="med" len="med"/>
                      <a:tailEnd type="none" w="med" len="med"/>
                    </a:lnL>
                    <a:lnR w="38100" cap="flat" cmpd="sng" algn="ctr">
                      <a:solidFill>
                        <a:srgbClr val="FF5353"/>
                      </a:solidFill>
                      <a:prstDash val="solid"/>
                      <a:round/>
                      <a:headEnd type="none" w="med" len="med"/>
                      <a:tailEnd type="none" w="med" len="med"/>
                    </a:lnR>
                    <a:lnT w="38100" cap="flat" cmpd="sng" algn="ctr">
                      <a:solidFill>
                        <a:srgbClr val="FF5353"/>
                      </a:solidFill>
                      <a:prstDash val="solid"/>
                      <a:round/>
                      <a:headEnd type="none" w="med" len="med"/>
                      <a:tailEnd type="none" w="med" len="med"/>
                    </a:lnT>
                    <a:lnB w="38100" cap="flat" cmpd="sng" algn="ctr">
                      <a:solidFill>
                        <a:srgbClr val="FF535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38100" cap="flat" cmpd="sng" algn="ctr">
                      <a:solidFill>
                        <a:srgbClr val="FF5353"/>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38100" cap="flat" cmpd="sng" algn="ctr">
                      <a:solidFill>
                        <a:srgbClr val="FF5353"/>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38100" cap="flat" cmpd="sng" algn="ctr">
                      <a:solidFill>
                        <a:srgbClr val="FF5353"/>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38100" cap="flat" cmpd="sng" algn="ctr">
                      <a:solidFill>
                        <a:srgbClr val="FF5353"/>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38100" cap="flat" cmpd="sng" algn="ctr">
                      <a:solidFill>
                        <a:srgbClr val="FF5353"/>
                      </a:solidFill>
                      <a:prstDash val="solid"/>
                      <a:round/>
                      <a:headEnd type="none" w="med" len="med"/>
                      <a:tailEnd type="none" w="med" len="med"/>
                    </a:lnL>
                    <a:lnR w="38100" cap="flat" cmpd="sng" algn="ctr">
                      <a:solidFill>
                        <a:srgbClr val="FF5353"/>
                      </a:solidFill>
                      <a:prstDash val="solid"/>
                      <a:round/>
                      <a:headEnd type="none" w="med" len="med"/>
                      <a:tailEnd type="none" w="med" len="med"/>
                    </a:lnR>
                    <a:lnT w="38100" cap="flat" cmpd="sng" algn="ctr">
                      <a:solidFill>
                        <a:srgbClr val="FF5353"/>
                      </a:solidFill>
                      <a:prstDash val="solid"/>
                      <a:round/>
                      <a:headEnd type="none" w="med" len="med"/>
                      <a:tailEnd type="none" w="med" len="med"/>
                    </a:lnT>
                    <a:lnB w="38100" cap="flat" cmpd="sng" algn="ctr">
                      <a:solidFill>
                        <a:srgbClr val="FF535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38100" cap="flat" cmpd="sng" algn="ctr">
                      <a:solidFill>
                        <a:srgbClr val="FF5353"/>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38100" cap="flat" cmpd="sng" algn="ctr">
                      <a:solidFill>
                        <a:srgbClr val="FF5353"/>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206381">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C00000"/>
                        </a:solidFill>
                      </a:endParaRPr>
                    </a:p>
                  </a:txBody>
                  <a:tcPr marL="43865" marR="43865" marT="21933" marB="21933">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2" name="Rectangle 11"/>
          <p:cNvSpPr/>
          <p:nvPr/>
        </p:nvSpPr>
        <p:spPr bwMode="auto">
          <a:xfrm>
            <a:off x="5932775" y="4371244"/>
            <a:ext cx="227625" cy="228323"/>
          </a:xfrm>
          <a:prstGeom prst="rect">
            <a:avLst/>
          </a:prstGeom>
          <a:noFill/>
          <a:ln w="28575" cap="flat" cmpd="sng" algn="ctr">
            <a:solidFill>
              <a:srgbClr val="FF535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i="0" u="none" strike="noStrike" cap="none" normalizeH="0" baseline="0" dirty="0" smtClean="0">
              <a:ln>
                <a:noFill/>
              </a:ln>
              <a:solidFill>
                <a:schemeClr val="tx1"/>
              </a:solidFill>
              <a:effectLst/>
              <a:latin typeface="Neutra Text" pitchFamily="50" charset="0"/>
            </a:endParaRPr>
          </a:p>
        </p:txBody>
      </p:sp>
      <p:sp>
        <p:nvSpPr>
          <p:cNvPr id="13" name="Rectangle 12"/>
          <p:cNvSpPr/>
          <p:nvPr/>
        </p:nvSpPr>
        <p:spPr bwMode="auto">
          <a:xfrm>
            <a:off x="6863980" y="3675780"/>
            <a:ext cx="227625" cy="228323"/>
          </a:xfrm>
          <a:prstGeom prst="rect">
            <a:avLst/>
          </a:prstGeom>
          <a:noFill/>
          <a:ln w="38100" cap="flat" cmpd="sng" algn="ctr">
            <a:solidFill>
              <a:srgbClr val="FF535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i="0" u="none" strike="noStrike" cap="none" normalizeH="0" baseline="0" dirty="0" smtClean="0">
              <a:ln>
                <a:noFill/>
              </a:ln>
              <a:solidFill>
                <a:schemeClr val="tx1"/>
              </a:solidFill>
              <a:effectLst/>
              <a:latin typeface="Neutra Text" pitchFamily="50" charset="0"/>
            </a:endParaRPr>
          </a:p>
        </p:txBody>
      </p:sp>
      <p:sp>
        <p:nvSpPr>
          <p:cNvPr id="14" name="Rectangle 13"/>
          <p:cNvSpPr/>
          <p:nvPr/>
        </p:nvSpPr>
        <p:spPr bwMode="auto">
          <a:xfrm>
            <a:off x="5705150" y="3210196"/>
            <a:ext cx="227625" cy="228323"/>
          </a:xfrm>
          <a:prstGeom prst="rect">
            <a:avLst/>
          </a:prstGeom>
          <a:noFill/>
          <a:ln w="28575" cap="flat" cmpd="sng" algn="ctr">
            <a:solidFill>
              <a:srgbClr val="FF535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i="0" u="none" strike="noStrike" cap="none" normalizeH="0" baseline="0" dirty="0" smtClean="0">
              <a:ln>
                <a:noFill/>
              </a:ln>
              <a:solidFill>
                <a:schemeClr val="tx1"/>
              </a:solidFill>
              <a:effectLst/>
              <a:latin typeface="Neutra Text" pitchFamily="50" charset="0"/>
            </a:endParaRPr>
          </a:p>
        </p:txBody>
      </p:sp>
      <p:cxnSp>
        <p:nvCxnSpPr>
          <p:cNvPr id="15" name="Elbow Connector 14"/>
          <p:cNvCxnSpPr>
            <a:endCxn id="18" idx="1"/>
          </p:cNvCxnSpPr>
          <p:nvPr/>
        </p:nvCxnSpPr>
        <p:spPr bwMode="auto">
          <a:xfrm>
            <a:off x="4500125" y="3524250"/>
            <a:ext cx="1432649" cy="494015"/>
          </a:xfrm>
          <a:prstGeom prst="bentConnector3">
            <a:avLst>
              <a:gd name="adj1" fmla="val 31384"/>
            </a:avLst>
          </a:prstGeom>
          <a:solidFill>
            <a:schemeClr val="accent1"/>
          </a:solidFill>
          <a:ln w="38100" cap="flat" cmpd="sng" algn="ctr">
            <a:solidFill>
              <a:srgbClr val="FF5353"/>
            </a:solidFill>
            <a:prstDash val="solid"/>
            <a:round/>
            <a:headEnd type="none" w="med" len="med"/>
            <a:tailEnd type="arrow"/>
          </a:ln>
          <a:effectLst/>
        </p:spPr>
      </p:cxnSp>
      <p:sp>
        <p:nvSpPr>
          <p:cNvPr id="18" name="Rectangle 17"/>
          <p:cNvSpPr/>
          <p:nvPr/>
        </p:nvSpPr>
        <p:spPr bwMode="auto">
          <a:xfrm>
            <a:off x="5932774" y="3904103"/>
            <a:ext cx="227625" cy="228323"/>
          </a:xfrm>
          <a:prstGeom prst="rect">
            <a:avLst/>
          </a:prstGeom>
          <a:noFill/>
          <a:ln w="28575" cap="flat" cmpd="sng" algn="ctr">
            <a:solidFill>
              <a:srgbClr val="FF535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i="0" u="none" strike="noStrike" cap="none" normalizeH="0" baseline="0" dirty="0" smtClean="0">
              <a:ln>
                <a:noFill/>
              </a:ln>
              <a:solidFill>
                <a:schemeClr val="tx1"/>
              </a:solidFill>
              <a:effectLst/>
              <a:latin typeface="Neutra Text" pitchFamily="50"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16" name="Title 15"/>
          <p:cNvSpPr>
            <a:spLocks noGrp="1"/>
          </p:cNvSpPr>
          <p:nvPr>
            <p:ph type="title"/>
          </p:nvPr>
        </p:nvSpPr>
        <p:spPr/>
        <p:txBody>
          <a:bodyPr/>
          <a:lstStyle/>
          <a:p>
            <a:r>
              <a:rPr lang="en-US" b="0" dirty="0" smtClean="0">
                <a:solidFill>
                  <a:srgbClr val="000000"/>
                </a:solidFill>
              </a:rPr>
              <a:t>Chart Image Classification</a:t>
            </a:r>
            <a:endParaRPr lang="en-US" b="0" dirty="0">
              <a:solidFill>
                <a:srgbClr val="000000"/>
              </a:solidFill>
            </a:endParaRPr>
          </a:p>
        </p:txBody>
      </p:sp>
      <p:sp>
        <p:nvSpPr>
          <p:cNvPr id="17" name="Content Placeholder 16"/>
          <p:cNvSpPr>
            <a:spLocks noGrp="1"/>
          </p:cNvSpPr>
          <p:nvPr>
            <p:ph idx="1"/>
          </p:nvPr>
        </p:nvSpPr>
        <p:spPr/>
        <p:txBody>
          <a:bodyPr/>
          <a:lstStyle/>
          <a:p>
            <a:endParaRPr lang="en-US"/>
          </a:p>
        </p:txBody>
      </p:sp>
      <p:cxnSp>
        <p:nvCxnSpPr>
          <p:cNvPr id="19" name="Straight Arrow Connector 18"/>
          <p:cNvCxnSpPr>
            <a:endCxn id="21" idx="1"/>
          </p:cNvCxnSpPr>
          <p:nvPr/>
        </p:nvCxnSpPr>
        <p:spPr bwMode="auto">
          <a:xfrm>
            <a:off x="2981327" y="5039577"/>
            <a:ext cx="960051" cy="1588"/>
          </a:xfrm>
          <a:prstGeom prst="straightConnector1">
            <a:avLst/>
          </a:prstGeom>
          <a:solidFill>
            <a:schemeClr val="accent1"/>
          </a:solidFill>
          <a:ln w="38100" cap="flat" cmpd="sng" algn="ctr">
            <a:solidFill>
              <a:schemeClr val="accent4">
                <a:lumMod val="10000"/>
              </a:schemeClr>
            </a:solidFill>
            <a:prstDash val="solid"/>
            <a:round/>
            <a:headEnd type="none" w="med" len="med"/>
            <a:tailEnd type="triangle"/>
          </a:ln>
          <a:effectLst/>
        </p:spPr>
      </p:cxnSp>
      <p:sp>
        <p:nvSpPr>
          <p:cNvPr id="20" name="Rounded Rectangle 19"/>
          <p:cNvSpPr/>
          <p:nvPr/>
        </p:nvSpPr>
        <p:spPr bwMode="auto">
          <a:xfrm>
            <a:off x="1101852" y="4532022"/>
            <a:ext cx="1790700" cy="1015109"/>
          </a:xfrm>
          <a:prstGeom prst="roundRect">
            <a:avLst>
              <a:gd name="adj" fmla="val 7284"/>
            </a:avLst>
          </a:prstGeom>
          <a:solidFill>
            <a:schemeClr val="accent6">
              <a:lumMod val="9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Neutra Text" pitchFamily="50" charset="0"/>
              </a:rPr>
              <a:t>SVM Classifier</a:t>
            </a:r>
          </a:p>
        </p:txBody>
      </p:sp>
      <p:sp>
        <p:nvSpPr>
          <p:cNvPr id="21" name="Content Placeholder 1"/>
          <p:cNvSpPr txBox="1">
            <a:spLocks/>
          </p:cNvSpPr>
          <p:nvPr/>
        </p:nvSpPr>
        <p:spPr>
          <a:xfrm>
            <a:off x="3941378" y="4784701"/>
            <a:ext cx="1245477" cy="509752"/>
          </a:xfrm>
          <a:prstGeom prst="rect">
            <a:avLst/>
          </a:prstGeom>
          <a:ln>
            <a:noFill/>
          </a:ln>
        </p:spPr>
        <p:txBody>
          <a:bodyPr/>
          <a:lstStyle>
            <a:lvl1pPr marL="292100" indent="-292100" algn="l" rtl="0" eaLnBrk="0" fontAlgn="base" hangingPunct="0">
              <a:spcBef>
                <a:spcPct val="20000"/>
              </a:spcBef>
              <a:spcAft>
                <a:spcPct val="0"/>
              </a:spcAft>
              <a:buClr>
                <a:schemeClr val="hlink"/>
              </a:buClr>
              <a:buFont typeface="Wingdings" pitchFamily="2" charset="2"/>
              <a:buChar char=""/>
              <a:defRPr sz="3200">
                <a:solidFill>
                  <a:schemeClr val="tx1"/>
                </a:solidFill>
                <a:latin typeface="+mn-lt"/>
                <a:ea typeface="ＭＳ Ｐゴシック" pitchFamily="-65" charset="-128"/>
                <a:cs typeface="ＭＳ Ｐゴシック" pitchFamily="-65" charset="-128"/>
              </a:defRPr>
            </a:lvl1pPr>
            <a:lvl2pPr marL="685800" indent="-228600" algn="l" rtl="0" eaLnBrk="0" fontAlgn="base" hangingPunct="0">
              <a:spcBef>
                <a:spcPct val="20000"/>
              </a:spcBef>
              <a:spcAft>
                <a:spcPct val="0"/>
              </a:spcAft>
              <a:buClr>
                <a:schemeClr val="accent2"/>
              </a:buClr>
              <a:buFont typeface="Wingdings" pitchFamily="2" charset="2"/>
              <a:buChar char=""/>
              <a:defRPr sz="2800">
                <a:solidFill>
                  <a:schemeClr val="tx1"/>
                </a:solidFill>
                <a:latin typeface="+mn-lt"/>
                <a:ea typeface="ＭＳ Ｐゴシック" charset="-128"/>
              </a:defRPr>
            </a:lvl2pPr>
            <a:lvl3pPr marL="1092200" indent="-177800" algn="l" rtl="0" eaLnBrk="0" fontAlgn="base" hangingPunct="0">
              <a:spcBef>
                <a:spcPct val="20000"/>
              </a:spcBef>
              <a:spcAft>
                <a:spcPct val="0"/>
              </a:spcAft>
              <a:buClr>
                <a:schemeClr val="hlink"/>
              </a:buClr>
              <a:buFont typeface="Wingdings" pitchFamily="2" charset="2"/>
              <a:buChar char=""/>
              <a:defRPr sz="2400">
                <a:solidFill>
                  <a:schemeClr val="tx1"/>
                </a:solidFill>
                <a:latin typeface="+mn-lt"/>
                <a:ea typeface="ＭＳ Ｐゴシック" charset="-128"/>
              </a:defRPr>
            </a:lvl3pPr>
            <a:lvl4pPr marL="1549400" indent="-1778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ea typeface="ＭＳ Ｐゴシック" charset="-128"/>
              </a:defRPr>
            </a:lvl4pPr>
            <a:lvl5pPr marL="2006600" indent="-177800" algn="l" rtl="0" eaLnBrk="0" fontAlgn="base" hangingPunct="0">
              <a:spcBef>
                <a:spcPct val="20000"/>
              </a:spcBef>
              <a:spcAft>
                <a:spcPct val="0"/>
              </a:spcAft>
              <a:buClr>
                <a:schemeClr val="hlink"/>
              </a:buClr>
              <a:buFont typeface="Wingdings" pitchFamily="2" charset="2"/>
              <a:buChar char=""/>
              <a:defRPr sz="2000">
                <a:solidFill>
                  <a:schemeClr val="tx1"/>
                </a:solidFill>
                <a:latin typeface="+mn-lt"/>
                <a:ea typeface="ＭＳ Ｐゴシック" charset="-128"/>
              </a:defRPr>
            </a:lvl5pPr>
            <a:lvl6pPr marL="2463800" indent="-177800" algn="l" rtl="0" fontAlgn="base">
              <a:spcBef>
                <a:spcPct val="20000"/>
              </a:spcBef>
              <a:spcAft>
                <a:spcPct val="0"/>
              </a:spcAft>
              <a:buClr>
                <a:schemeClr val="hlink"/>
              </a:buClr>
              <a:buFont typeface="Wingdings" pitchFamily="2" charset="2"/>
              <a:buChar char=""/>
              <a:defRPr sz="2000">
                <a:solidFill>
                  <a:schemeClr val="tx1"/>
                </a:solidFill>
                <a:latin typeface="+mn-lt"/>
              </a:defRPr>
            </a:lvl6pPr>
            <a:lvl7pPr marL="2921000" indent="-177800" algn="l" rtl="0" fontAlgn="base">
              <a:spcBef>
                <a:spcPct val="20000"/>
              </a:spcBef>
              <a:spcAft>
                <a:spcPct val="0"/>
              </a:spcAft>
              <a:buClr>
                <a:schemeClr val="hlink"/>
              </a:buClr>
              <a:buFont typeface="Wingdings" pitchFamily="2" charset="2"/>
              <a:buChar char=""/>
              <a:defRPr sz="2000">
                <a:solidFill>
                  <a:schemeClr val="tx1"/>
                </a:solidFill>
                <a:latin typeface="+mn-lt"/>
              </a:defRPr>
            </a:lvl7pPr>
            <a:lvl8pPr marL="3378200" indent="-177800" algn="l" rtl="0" fontAlgn="base">
              <a:spcBef>
                <a:spcPct val="20000"/>
              </a:spcBef>
              <a:spcAft>
                <a:spcPct val="0"/>
              </a:spcAft>
              <a:buClr>
                <a:schemeClr val="hlink"/>
              </a:buClr>
              <a:buFont typeface="Wingdings" pitchFamily="2" charset="2"/>
              <a:buChar char=""/>
              <a:defRPr sz="2000">
                <a:solidFill>
                  <a:schemeClr val="tx1"/>
                </a:solidFill>
                <a:latin typeface="+mn-lt"/>
              </a:defRPr>
            </a:lvl8pPr>
            <a:lvl9pPr marL="3835400" indent="-177800" algn="l" rtl="0" fontAlgn="base">
              <a:spcBef>
                <a:spcPct val="20000"/>
              </a:spcBef>
              <a:spcAft>
                <a:spcPct val="0"/>
              </a:spcAft>
              <a:buClr>
                <a:schemeClr val="hlink"/>
              </a:buClr>
              <a:buFont typeface="Wingdings" pitchFamily="2" charset="2"/>
              <a:buChar char=""/>
              <a:defRPr sz="2000">
                <a:solidFill>
                  <a:schemeClr val="tx1"/>
                </a:solidFill>
                <a:latin typeface="+mn-lt"/>
              </a:defRPr>
            </a:lvl9pPr>
          </a:lstStyle>
          <a:p>
            <a:pPr marL="0" indent="0" algn="ctr">
              <a:buNone/>
            </a:pPr>
            <a:r>
              <a:rPr lang="en-US" sz="2800" dirty="0" smtClean="0">
                <a:solidFill>
                  <a:srgbClr val="000000"/>
                </a:solidFill>
                <a:sym typeface="Wingdings" pitchFamily="2" charset="2"/>
              </a:rPr>
              <a:t>“Pie”</a:t>
            </a:r>
            <a:endParaRPr lang="en-US" sz="2800" dirty="0" smtClean="0">
              <a:solidFill>
                <a:srgbClr val="000000"/>
              </a:solidFill>
            </a:endParaRPr>
          </a:p>
        </p:txBody>
      </p:sp>
      <p:cxnSp>
        <p:nvCxnSpPr>
          <p:cNvPr id="22" name="Straight Arrow Connector 21"/>
          <p:cNvCxnSpPr/>
          <p:nvPr/>
        </p:nvCxnSpPr>
        <p:spPr bwMode="auto">
          <a:xfrm>
            <a:off x="5092262" y="5077677"/>
            <a:ext cx="1127565" cy="1588"/>
          </a:xfrm>
          <a:prstGeom prst="straightConnector1">
            <a:avLst/>
          </a:prstGeom>
          <a:solidFill>
            <a:schemeClr val="accent1"/>
          </a:solidFill>
          <a:ln w="38100" cap="flat" cmpd="sng" algn="ctr">
            <a:solidFill>
              <a:schemeClr val="accent4">
                <a:lumMod val="10000"/>
              </a:schemeClr>
            </a:solidFill>
            <a:prstDash val="solid"/>
            <a:round/>
            <a:headEnd type="none" w="med" len="med"/>
            <a:tailEnd type="triangle"/>
          </a:ln>
          <a:effectLst/>
        </p:spPr>
      </p:cxnSp>
      <p:cxnSp>
        <p:nvCxnSpPr>
          <p:cNvPr id="23" name="Straight Arrow Connector 22"/>
          <p:cNvCxnSpPr/>
          <p:nvPr/>
        </p:nvCxnSpPr>
        <p:spPr bwMode="auto">
          <a:xfrm>
            <a:off x="1997202" y="3728001"/>
            <a:ext cx="0" cy="685700"/>
          </a:xfrm>
          <a:prstGeom prst="straightConnector1">
            <a:avLst/>
          </a:prstGeom>
          <a:solidFill>
            <a:schemeClr val="accent1"/>
          </a:solidFill>
          <a:ln w="38100" cap="flat" cmpd="sng" algn="ctr">
            <a:solidFill>
              <a:schemeClr val="accent4">
                <a:lumMod val="10000"/>
              </a:schemeClr>
            </a:solidFill>
            <a:prstDash val="solid"/>
            <a:round/>
            <a:headEnd type="none" w="med" len="med"/>
            <a:tailEnd type="triangle"/>
          </a:ln>
          <a:effectLst/>
        </p:spPr>
      </p:cxnSp>
      <p:sp>
        <p:nvSpPr>
          <p:cNvPr id="24" name="Rounded Rectangle 23"/>
          <p:cNvSpPr/>
          <p:nvPr/>
        </p:nvSpPr>
        <p:spPr bwMode="auto">
          <a:xfrm>
            <a:off x="6319647" y="4570122"/>
            <a:ext cx="2095500" cy="1015109"/>
          </a:xfrm>
          <a:prstGeom prst="roundRect">
            <a:avLst>
              <a:gd name="adj" fmla="val 7284"/>
            </a:avLst>
          </a:prstGeom>
          <a:solidFill>
            <a:schemeClr val="accent6">
              <a:lumMod val="9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Neutra Text" pitchFamily="50" charset="0"/>
              </a:rPr>
              <a:t>Mark</a:t>
            </a:r>
            <a:r>
              <a:rPr kumimoji="0" lang="en-US" sz="2800" b="0" i="0" u="none" strike="noStrike" cap="none" normalizeH="0" dirty="0" smtClean="0">
                <a:ln>
                  <a:noFill/>
                </a:ln>
                <a:solidFill>
                  <a:srgbClr val="000000"/>
                </a:solidFill>
                <a:effectLst/>
                <a:latin typeface="Neutra Text" pitchFamily="50" charset="0"/>
              </a:rPr>
              <a:t> &amp; Data Extraction</a:t>
            </a:r>
            <a:endParaRPr kumimoji="0" lang="en-US" sz="2800" b="0" i="0" u="none" strike="noStrike" cap="none" normalizeH="0" baseline="0" dirty="0" smtClean="0">
              <a:ln>
                <a:noFill/>
              </a:ln>
              <a:solidFill>
                <a:srgbClr val="000000"/>
              </a:solidFill>
              <a:effectLst/>
              <a:latin typeface="Neutra Text" pitchFamily="50" charset="0"/>
            </a:endParaRPr>
          </a:p>
        </p:txBody>
      </p:sp>
      <p:grpSp>
        <p:nvGrpSpPr>
          <p:cNvPr id="25" name="Group 24"/>
          <p:cNvGrpSpPr/>
          <p:nvPr/>
        </p:nvGrpSpPr>
        <p:grpSpPr>
          <a:xfrm>
            <a:off x="380492" y="1977719"/>
            <a:ext cx="3233420" cy="1617695"/>
            <a:chOff x="380492" y="1583568"/>
            <a:chExt cx="3233420" cy="1617694"/>
          </a:xfrm>
        </p:grpSpPr>
        <p:pic>
          <p:nvPicPr>
            <p:cNvPr id="26" name="Picture 2" descr="C:\code\ReVision\figs\centroidComparison.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33590" r="33590"/>
            <a:stretch/>
          </p:blipFill>
          <p:spPr bwMode="auto">
            <a:xfrm>
              <a:off x="380492" y="1591537"/>
              <a:ext cx="3225800" cy="1600200"/>
            </a:xfrm>
            <a:prstGeom prst="rect">
              <a:avLst/>
            </a:prstGeom>
            <a:noFill/>
            <a:extLst>
              <a:ext uri="{909E8E84-426E-40DD-AFC4-6F175D3DCCD1}">
                <a14:hiddenFill xmlns="" xmlns:a14="http://schemas.microsoft.com/office/drawing/2010/main">
                  <a:solidFill>
                    <a:srgbClr val="FFFFFF"/>
                  </a:solidFill>
                </a14:hiddenFill>
              </a:ext>
            </a:extLst>
          </p:spPr>
        </p:pic>
        <p:sp>
          <p:nvSpPr>
            <p:cNvPr id="27" name="Rectangle 26"/>
            <p:cNvSpPr/>
            <p:nvPr/>
          </p:nvSpPr>
          <p:spPr bwMode="auto">
            <a:xfrm>
              <a:off x="3386287" y="1583568"/>
              <a:ext cx="227625" cy="228323"/>
            </a:xfrm>
            <a:prstGeom prst="rect">
              <a:avLst/>
            </a:prstGeom>
            <a:noFill/>
            <a:ln w="76200" cap="flat" cmpd="sng" algn="ctr">
              <a:solidFill>
                <a:srgbClr val="FF535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i="0" u="none" strike="noStrike" cap="none" normalizeH="0" baseline="0" dirty="0" smtClean="0">
                <a:ln>
                  <a:noFill/>
                </a:ln>
                <a:solidFill>
                  <a:schemeClr val="tx1"/>
                </a:solidFill>
                <a:effectLst/>
                <a:latin typeface="Neutra Text" pitchFamily="50" charset="0"/>
              </a:endParaRPr>
            </a:p>
          </p:txBody>
        </p:sp>
        <p:sp>
          <p:nvSpPr>
            <p:cNvPr id="28" name="Rectangle 27"/>
            <p:cNvSpPr/>
            <p:nvPr/>
          </p:nvSpPr>
          <p:spPr bwMode="auto">
            <a:xfrm>
              <a:off x="1062187" y="2972939"/>
              <a:ext cx="227625" cy="228323"/>
            </a:xfrm>
            <a:prstGeom prst="rect">
              <a:avLst/>
            </a:prstGeom>
            <a:noFill/>
            <a:ln w="28575" cap="flat" cmpd="sng" algn="ctr">
              <a:solidFill>
                <a:srgbClr val="FF535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i="0" u="none" strike="noStrike" cap="none" normalizeH="0" baseline="0" dirty="0" smtClean="0">
                <a:ln>
                  <a:noFill/>
                </a:ln>
                <a:solidFill>
                  <a:schemeClr val="tx1"/>
                </a:solidFill>
                <a:effectLst/>
                <a:latin typeface="Neutra Text" pitchFamily="50" charset="0"/>
              </a:endParaRPr>
            </a:p>
          </p:txBody>
        </p:sp>
        <p:sp>
          <p:nvSpPr>
            <p:cNvPr id="29" name="Rectangle 28"/>
            <p:cNvSpPr/>
            <p:nvPr/>
          </p:nvSpPr>
          <p:spPr bwMode="auto">
            <a:xfrm>
              <a:off x="1993392" y="2277475"/>
              <a:ext cx="227625" cy="228323"/>
            </a:xfrm>
            <a:prstGeom prst="rect">
              <a:avLst/>
            </a:prstGeom>
            <a:noFill/>
            <a:ln w="38100" cap="flat" cmpd="sng" algn="ctr">
              <a:solidFill>
                <a:srgbClr val="FF535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i="0" u="none" strike="noStrike" cap="none" normalizeH="0" baseline="0" dirty="0" smtClean="0">
                <a:ln>
                  <a:noFill/>
                </a:ln>
                <a:solidFill>
                  <a:schemeClr val="tx1"/>
                </a:solidFill>
                <a:effectLst/>
                <a:latin typeface="Neutra Text" pitchFamily="50" charset="0"/>
              </a:endParaRPr>
            </a:p>
          </p:txBody>
        </p:sp>
        <p:sp>
          <p:nvSpPr>
            <p:cNvPr id="30" name="Rectangle 29"/>
            <p:cNvSpPr/>
            <p:nvPr/>
          </p:nvSpPr>
          <p:spPr bwMode="auto">
            <a:xfrm>
              <a:off x="834562" y="1811891"/>
              <a:ext cx="227625" cy="228323"/>
            </a:xfrm>
            <a:prstGeom prst="rect">
              <a:avLst/>
            </a:prstGeom>
            <a:noFill/>
            <a:ln w="28575" cap="flat" cmpd="sng" algn="ctr">
              <a:solidFill>
                <a:srgbClr val="FF535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i="0" u="none" strike="noStrike" cap="none" normalizeH="0" baseline="0" dirty="0" smtClean="0">
                <a:ln>
                  <a:noFill/>
                </a:ln>
                <a:solidFill>
                  <a:schemeClr val="tx1"/>
                </a:solidFill>
                <a:effectLst/>
                <a:latin typeface="Neutra Text" pitchFamily="50" charset="0"/>
              </a:endParaRPr>
            </a:p>
          </p:txBody>
        </p:sp>
        <p:sp>
          <p:nvSpPr>
            <p:cNvPr id="31" name="Rectangle 30"/>
            <p:cNvSpPr/>
            <p:nvPr/>
          </p:nvSpPr>
          <p:spPr bwMode="auto">
            <a:xfrm>
              <a:off x="1062186" y="2505798"/>
              <a:ext cx="227625" cy="228323"/>
            </a:xfrm>
            <a:prstGeom prst="rect">
              <a:avLst/>
            </a:prstGeom>
            <a:noFill/>
            <a:ln w="28575" cap="flat" cmpd="sng" algn="ctr">
              <a:solidFill>
                <a:srgbClr val="FF535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i="0" u="none" strike="noStrike" cap="none" normalizeH="0" baseline="0" dirty="0" smtClean="0">
                <a:ln>
                  <a:noFill/>
                </a:ln>
                <a:solidFill>
                  <a:schemeClr val="tx1"/>
                </a:solidFill>
                <a:effectLst/>
                <a:latin typeface="Neutra Text" pitchFamily="50"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Results</a:t>
            </a:r>
            <a:endParaRPr lang="en-US" dirty="0"/>
          </a:p>
        </p:txBody>
      </p:sp>
      <p:sp>
        <p:nvSpPr>
          <p:cNvPr id="3" name="Content Placeholder 2"/>
          <p:cNvSpPr>
            <a:spLocks noGrp="1"/>
          </p:cNvSpPr>
          <p:nvPr>
            <p:ph idx="1"/>
          </p:nvPr>
        </p:nvSpPr>
        <p:spPr/>
        <p:txBody>
          <a:bodyPr/>
          <a:lstStyle/>
          <a:p>
            <a:pPr>
              <a:spcBef>
                <a:spcPts val="0"/>
              </a:spcBef>
              <a:buNone/>
            </a:pPr>
            <a:r>
              <a:rPr lang="en-US" dirty="0" smtClean="0"/>
              <a:t>Prasad Corpus: 667 images, 5 chart types</a:t>
            </a:r>
          </a:p>
          <a:p>
            <a:pPr>
              <a:spcBef>
                <a:spcPts val="0"/>
              </a:spcBef>
              <a:buNone/>
            </a:pPr>
            <a:endParaRPr lang="en-US" sz="1600" dirty="0" smtClean="0"/>
          </a:p>
          <a:p>
            <a:pPr>
              <a:spcBef>
                <a:spcPts val="0"/>
              </a:spcBef>
              <a:buNone/>
            </a:pPr>
            <a:r>
              <a:rPr lang="en-US" b="1" u="sng" dirty="0" smtClean="0"/>
              <a:t>5-way Classifier			Accuracy</a:t>
            </a:r>
          </a:p>
          <a:p>
            <a:pPr>
              <a:spcBef>
                <a:spcPts val="0"/>
              </a:spcBef>
              <a:buNone/>
            </a:pPr>
            <a:r>
              <a:rPr lang="en-US" dirty="0" smtClean="0"/>
              <a:t>Prasad et al.				    84%</a:t>
            </a:r>
          </a:p>
          <a:p>
            <a:pPr>
              <a:spcBef>
                <a:spcPts val="0"/>
              </a:spcBef>
              <a:buNone/>
            </a:pPr>
            <a:r>
              <a:rPr lang="en-US" dirty="0" err="1" smtClean="0"/>
              <a:t>ReVision</a:t>
            </a:r>
            <a:r>
              <a:rPr lang="en-US" dirty="0" smtClean="0"/>
              <a:t> Image Features		    88%</a:t>
            </a:r>
          </a:p>
          <a:p>
            <a:pPr>
              <a:spcBef>
                <a:spcPts val="0"/>
              </a:spcBef>
              <a:buNone/>
            </a:pPr>
            <a:endParaRPr lang="en-US" dirty="0" smtClean="0"/>
          </a:p>
          <a:p>
            <a:pPr>
              <a:spcBef>
                <a:spcPts val="0"/>
              </a:spcBef>
              <a:buNone/>
            </a:pPr>
            <a:endParaRPr lang="en-US" dirty="0" smtClean="0"/>
          </a:p>
          <a:p>
            <a:pPr>
              <a:spcBef>
                <a:spcPts val="0"/>
              </a:spcBef>
              <a:buNone/>
            </a:pPr>
            <a:r>
              <a:rPr lang="en-US" i="1" dirty="0" smtClean="0"/>
              <a:t>What about text features?</a:t>
            </a:r>
          </a:p>
          <a:p>
            <a:pPr>
              <a:buNone/>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 xmlns:a14="http://schemas.microsoft.com/office/drawing/2010/main" val="0"/>
              </a:ext>
            </a:extLst>
          </a:blip>
          <a:stretch>
            <a:fillRect/>
          </a:stretch>
        </p:blipFill>
        <p:spPr>
          <a:xfrm>
            <a:off x="173425" y="0"/>
            <a:ext cx="8797159" cy="6840241"/>
          </a:xfrm>
        </p:spPr>
      </p:pic>
    </p:spTree>
    <p:extLst>
      <p:ext uri="{BB962C8B-B14F-4D97-AF65-F5344CB8AC3E}">
        <p14:creationId xmlns="" xmlns:p14="http://schemas.microsoft.com/office/powerpoint/2010/main" val="3026099645"/>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Textual </a:t>
            </a:r>
            <a:r>
              <a:rPr lang="en-US" dirty="0" smtClean="0"/>
              <a:t>Features</a:t>
            </a:r>
            <a:endParaRPr lang="en-US" dirty="0"/>
          </a:p>
        </p:txBody>
      </p:sp>
      <p:sp>
        <p:nvSpPr>
          <p:cNvPr id="3" name="Content Placeholder 2"/>
          <p:cNvSpPr>
            <a:spLocks noGrp="1"/>
          </p:cNvSpPr>
          <p:nvPr>
            <p:ph idx="1"/>
          </p:nvPr>
        </p:nvSpPr>
        <p:spPr/>
        <p:txBody>
          <a:bodyPr/>
          <a:lstStyle/>
          <a:p>
            <a:pPr>
              <a:buNone/>
            </a:pPr>
            <a:r>
              <a:rPr lang="en-US" dirty="0" smtClean="0"/>
              <a:t>Histograms of:</a:t>
            </a:r>
          </a:p>
          <a:p>
            <a:pPr>
              <a:buNone/>
            </a:pPr>
            <a:r>
              <a:rPr lang="en-US" dirty="0" smtClean="0"/>
              <a:t>	</a:t>
            </a:r>
            <a:r>
              <a:rPr lang="en-US" dirty="0" smtClean="0"/>
              <a:t>Text pixels per image region (8 x 8 grid)</a:t>
            </a:r>
          </a:p>
          <a:p>
            <a:pPr>
              <a:buNone/>
            </a:pPr>
            <a:r>
              <a:rPr lang="en-US" dirty="0" smtClean="0"/>
              <a:t>	</a:t>
            </a:r>
            <a:r>
              <a:rPr lang="en-US" dirty="0" smtClean="0"/>
              <a:t>Text label geometry (position, width, height)</a:t>
            </a:r>
            <a:endParaRPr lang="en-US" dirty="0" smtClean="0"/>
          </a:p>
          <a:p>
            <a:pPr>
              <a:buNone/>
            </a:pPr>
            <a:r>
              <a:rPr lang="en-US" dirty="0" smtClean="0"/>
              <a:t>	</a:t>
            </a:r>
            <a:r>
              <a:rPr lang="en-US" dirty="0" smtClean="0"/>
              <a:t>Angles </a:t>
            </a:r>
            <a:r>
              <a:rPr lang="en-US" dirty="0" smtClean="0"/>
              <a:t>between label pairs</a:t>
            </a:r>
          </a:p>
          <a:p>
            <a:pPr>
              <a:buNone/>
            </a:pPr>
            <a:r>
              <a:rPr lang="en-US" dirty="0" smtClean="0"/>
              <a:t>	</a:t>
            </a:r>
            <a:r>
              <a:rPr lang="en-US" dirty="0" smtClean="0"/>
              <a:t>Distances between label pairs</a:t>
            </a:r>
          </a:p>
          <a:p>
            <a:pPr>
              <a:buNone/>
            </a:pPr>
            <a:endParaRPr lang="en-US" sz="1800" dirty="0" smtClean="0"/>
          </a:p>
          <a:p>
            <a:pPr>
              <a:buNone/>
            </a:pPr>
            <a:r>
              <a:rPr lang="en-US" dirty="0" smtClean="0"/>
              <a:t>Each histogram is normalized and then concatenated to the final feature vector.</a:t>
            </a:r>
            <a:endParaRPr lang="en-US"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Results</a:t>
            </a:r>
            <a:endParaRPr lang="en-US" dirty="0"/>
          </a:p>
        </p:txBody>
      </p:sp>
      <p:sp>
        <p:nvSpPr>
          <p:cNvPr id="3" name="Content Placeholder 2"/>
          <p:cNvSpPr>
            <a:spLocks noGrp="1"/>
          </p:cNvSpPr>
          <p:nvPr>
            <p:ph idx="1"/>
          </p:nvPr>
        </p:nvSpPr>
        <p:spPr/>
        <p:txBody>
          <a:bodyPr/>
          <a:lstStyle/>
          <a:p>
            <a:pPr>
              <a:spcBef>
                <a:spcPts val="0"/>
              </a:spcBef>
              <a:buNone/>
            </a:pPr>
            <a:r>
              <a:rPr lang="en-US" dirty="0" smtClean="0"/>
              <a:t>Prasad Corpus: 667 images, 5 chart types</a:t>
            </a:r>
          </a:p>
          <a:p>
            <a:pPr>
              <a:spcBef>
                <a:spcPts val="0"/>
              </a:spcBef>
              <a:buNone/>
            </a:pPr>
            <a:endParaRPr lang="en-US" sz="1600" dirty="0" smtClean="0"/>
          </a:p>
          <a:p>
            <a:pPr>
              <a:spcBef>
                <a:spcPts val="0"/>
              </a:spcBef>
              <a:buNone/>
            </a:pPr>
            <a:r>
              <a:rPr lang="en-US" b="1" u="sng" dirty="0" smtClean="0"/>
              <a:t>5-way Classifier			Accuracy</a:t>
            </a:r>
          </a:p>
          <a:p>
            <a:pPr>
              <a:spcBef>
                <a:spcPts val="0"/>
              </a:spcBef>
              <a:buNone/>
            </a:pPr>
            <a:r>
              <a:rPr lang="en-US" dirty="0" smtClean="0"/>
              <a:t>Prasad et al.				    84%</a:t>
            </a:r>
          </a:p>
          <a:p>
            <a:pPr>
              <a:spcBef>
                <a:spcPts val="0"/>
              </a:spcBef>
              <a:buNone/>
            </a:pPr>
            <a:r>
              <a:rPr lang="en-US" dirty="0" err="1" smtClean="0"/>
              <a:t>ReVision</a:t>
            </a:r>
            <a:r>
              <a:rPr lang="en-US" dirty="0" smtClean="0"/>
              <a:t> Image Features		    88%</a:t>
            </a:r>
          </a:p>
          <a:p>
            <a:pPr>
              <a:spcBef>
                <a:spcPts val="0"/>
              </a:spcBef>
              <a:buNone/>
            </a:pPr>
            <a:r>
              <a:rPr lang="en-US" dirty="0" err="1" smtClean="0"/>
              <a:t>ReVision</a:t>
            </a:r>
            <a:r>
              <a:rPr lang="en-US" dirty="0" smtClean="0"/>
              <a:t> Text Features		    66%</a:t>
            </a:r>
          </a:p>
          <a:p>
            <a:pPr>
              <a:spcBef>
                <a:spcPts val="0"/>
              </a:spcBef>
              <a:buNone/>
            </a:pPr>
            <a:r>
              <a:rPr lang="en-US" dirty="0" err="1" smtClean="0"/>
              <a:t>ReVision</a:t>
            </a:r>
            <a:r>
              <a:rPr lang="en-US" dirty="0" smtClean="0"/>
              <a:t> All Features			    90%</a:t>
            </a:r>
          </a:p>
          <a:p>
            <a:pPr>
              <a:spcBef>
                <a:spcPts val="0"/>
              </a:spcBef>
              <a:buNone/>
            </a:pPr>
            <a:endParaRPr lang="en-US" sz="2000" dirty="0" smtClean="0"/>
          </a:p>
          <a:p>
            <a:pPr>
              <a:spcBef>
                <a:spcPts val="0"/>
              </a:spcBef>
              <a:buNone/>
            </a:pPr>
            <a:r>
              <a:rPr lang="en-US" b="1" u="sng" dirty="0" smtClean="0"/>
              <a:t>Binary Classifiers</a:t>
            </a:r>
            <a:r>
              <a:rPr lang="en-US" b="1" u="sng" dirty="0" smtClean="0"/>
              <a:t>			Accuracy</a:t>
            </a:r>
          </a:p>
          <a:p>
            <a:pPr>
              <a:spcBef>
                <a:spcPts val="0"/>
              </a:spcBef>
              <a:buNone/>
            </a:pPr>
            <a:r>
              <a:rPr lang="en-US" dirty="0" err="1" smtClean="0"/>
              <a:t>ReVision</a:t>
            </a:r>
            <a:r>
              <a:rPr lang="en-US" dirty="0" smtClean="0"/>
              <a:t> </a:t>
            </a:r>
            <a:r>
              <a:rPr lang="en-US" dirty="0" smtClean="0"/>
              <a:t>All Features			    </a:t>
            </a:r>
            <a:r>
              <a:rPr lang="en-US" dirty="0" smtClean="0"/>
              <a:t>96%</a:t>
            </a:r>
            <a:endParaRPr lang="en-US" dirty="0" smtClean="0"/>
          </a:p>
          <a:p>
            <a:pPr>
              <a:buNone/>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500"/>
                                        <p:tgtEl>
                                          <p:spTgt spid="3">
                                            <p:txEl>
                                              <p:pRg st="8" end="8"/>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9" end="9"/>
                                            </p:txEl>
                                          </p:spTgt>
                                        </p:tgtEl>
                                        <p:attrNameLst>
                                          <p:attrName>style.visibility</p:attrName>
                                        </p:attrNameLst>
                                      </p:cBhvr>
                                      <p:to>
                                        <p:strVal val="visible"/>
                                      </p:to>
                                    </p:set>
                                    <p:animEffect transition="in" filter="fade">
                                      <p:cBhvr>
                                        <p:cTn id="2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Results</a:t>
            </a:r>
            <a:endParaRPr lang="en-US" dirty="0"/>
          </a:p>
        </p:txBody>
      </p:sp>
      <p:sp>
        <p:nvSpPr>
          <p:cNvPr id="3" name="Content Placeholder 2"/>
          <p:cNvSpPr>
            <a:spLocks noGrp="1"/>
          </p:cNvSpPr>
          <p:nvPr>
            <p:ph idx="1"/>
          </p:nvPr>
        </p:nvSpPr>
        <p:spPr/>
        <p:txBody>
          <a:bodyPr/>
          <a:lstStyle/>
          <a:p>
            <a:pPr>
              <a:spcBef>
                <a:spcPts val="0"/>
              </a:spcBef>
              <a:buNone/>
            </a:pPr>
            <a:endParaRPr lang="en-US" dirty="0" smtClean="0"/>
          </a:p>
          <a:p>
            <a:pPr>
              <a:spcBef>
                <a:spcPts val="0"/>
              </a:spcBef>
              <a:buNone/>
            </a:pPr>
            <a:endParaRPr lang="en-US" dirty="0" smtClean="0"/>
          </a:p>
          <a:p>
            <a:pPr>
              <a:spcBef>
                <a:spcPts val="0"/>
              </a:spcBef>
              <a:buNone/>
            </a:pPr>
            <a:endParaRPr lang="en-US" dirty="0" smtClean="0"/>
          </a:p>
          <a:p>
            <a:pPr>
              <a:spcBef>
                <a:spcPts val="0"/>
              </a:spcBef>
              <a:buNone/>
            </a:pPr>
            <a:endParaRPr lang="en-US" dirty="0" smtClean="0"/>
          </a:p>
          <a:p>
            <a:pPr>
              <a:spcBef>
                <a:spcPts val="0"/>
              </a:spcBef>
              <a:buNone/>
            </a:pPr>
            <a:endParaRPr lang="en-US" dirty="0" smtClean="0"/>
          </a:p>
          <a:p>
            <a:pPr>
              <a:spcBef>
                <a:spcPts val="0"/>
              </a:spcBef>
              <a:buNone/>
            </a:pPr>
            <a:endParaRPr lang="en-US" sz="1400" dirty="0" smtClean="0"/>
          </a:p>
          <a:p>
            <a:pPr>
              <a:spcBef>
                <a:spcPts val="0"/>
              </a:spcBef>
              <a:buNone/>
            </a:pPr>
            <a:r>
              <a:rPr lang="en-US" dirty="0" smtClean="0"/>
              <a:t>Extended Corpus: 2,601 images, 10 chart types</a:t>
            </a:r>
          </a:p>
          <a:p>
            <a:pPr>
              <a:spcBef>
                <a:spcPts val="0"/>
              </a:spcBef>
              <a:buNone/>
            </a:pPr>
            <a:endParaRPr lang="en-US" sz="900" dirty="0" smtClean="0"/>
          </a:p>
          <a:p>
            <a:pPr>
              <a:spcBef>
                <a:spcPts val="0"/>
              </a:spcBef>
              <a:buNone/>
            </a:pPr>
            <a:r>
              <a:rPr lang="en-US" b="1" u="sng" dirty="0" smtClean="0"/>
              <a:t>Classifier</a:t>
            </a:r>
            <a:r>
              <a:rPr lang="en-US" b="1" u="sng" dirty="0" smtClean="0"/>
              <a:t>			</a:t>
            </a:r>
            <a:r>
              <a:rPr lang="en-US" b="1" u="sng" dirty="0" smtClean="0"/>
              <a:t>		Accuracy</a:t>
            </a:r>
            <a:endParaRPr lang="en-US" b="1" u="sng" dirty="0" smtClean="0"/>
          </a:p>
          <a:p>
            <a:pPr>
              <a:spcBef>
                <a:spcPts val="0"/>
              </a:spcBef>
              <a:buNone/>
            </a:pPr>
            <a:r>
              <a:rPr lang="en-US" dirty="0" err="1" smtClean="0"/>
              <a:t>ReVision</a:t>
            </a:r>
            <a:r>
              <a:rPr lang="en-US" dirty="0" smtClean="0"/>
              <a:t> </a:t>
            </a:r>
            <a:r>
              <a:rPr lang="en-US" dirty="0" smtClean="0"/>
              <a:t>Image Feat., 10-way	    80%</a:t>
            </a:r>
            <a:endParaRPr lang="en-US" dirty="0" smtClean="0"/>
          </a:p>
          <a:p>
            <a:pPr>
              <a:spcBef>
                <a:spcPts val="0"/>
              </a:spcBef>
              <a:buNone/>
            </a:pPr>
            <a:r>
              <a:rPr lang="en-US" dirty="0" err="1" smtClean="0"/>
              <a:t>ReVision</a:t>
            </a:r>
            <a:r>
              <a:rPr lang="en-US" dirty="0" smtClean="0"/>
              <a:t> Image Feat., Binary	    96%</a:t>
            </a:r>
            <a:endParaRPr lang="en-US" dirty="0"/>
          </a:p>
        </p:txBody>
      </p:sp>
      <p:pic>
        <p:nvPicPr>
          <p:cNvPr id="5" name="Content Placeholder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565259" y="1452355"/>
            <a:ext cx="7333269" cy="282761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9" end="9"/>
                                            </p:txEl>
                                          </p:spTgt>
                                        </p:tgtEl>
                                        <p:attrNameLst>
                                          <p:attrName>style.visibility</p:attrName>
                                        </p:attrNameLst>
                                      </p:cBhvr>
                                      <p:to>
                                        <p:strVal val="visible"/>
                                      </p:to>
                                    </p:set>
                                    <p:animEffect transition="in" filter="fade">
                                      <p:cBhvr>
                                        <p:cTn id="10" dur="500"/>
                                        <p:tgtEl>
                                          <p:spTgt spid="3">
                                            <p:txEl>
                                              <p:pRg st="9" end="9"/>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animEffect transition="in" filter="fade">
                                      <p:cBhvr>
                                        <p:cTn id="1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1794" y="804042"/>
            <a:ext cx="8293756" cy="5596760"/>
          </a:xfrm>
        </p:spPr>
        <p:txBody>
          <a:bodyPr/>
          <a:lstStyle/>
          <a:p>
            <a:pPr marL="693738" indent="-693738">
              <a:buNone/>
            </a:pPr>
            <a:endParaRPr lang="en-US" sz="6000" dirty="0" smtClean="0"/>
          </a:p>
          <a:p>
            <a:pPr marL="693738" indent="-693738">
              <a:buAutoNum type="arabicPeriod"/>
            </a:pPr>
            <a:r>
              <a:rPr lang="en-US" sz="5400" b="1" dirty="0" smtClean="0"/>
              <a:t>Classification</a:t>
            </a:r>
          </a:p>
          <a:p>
            <a:pPr marL="693738" indent="-693738">
              <a:buAutoNum type="arabicPeriod"/>
            </a:pPr>
            <a:r>
              <a:rPr lang="en-US" sz="5400" dirty="0" smtClean="0"/>
              <a:t>Mark &amp; Data Extraction</a:t>
            </a:r>
          </a:p>
          <a:p>
            <a:pPr marL="693738" indent="-693738">
              <a:buAutoNum type="arabicPeriod"/>
            </a:pPr>
            <a:r>
              <a:rPr lang="en-US" sz="5400" dirty="0" smtClean="0"/>
              <a:t>Automated Redesign</a:t>
            </a:r>
            <a:endParaRPr lang="en-US" sz="5400"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endParaRPr lang="en-US" smtClean="0">
              <a:ea typeface="ＭＳ Ｐゴシック" charset="-128"/>
            </a:endParaRPr>
          </a:p>
        </p:txBody>
      </p:sp>
      <p:sp>
        <p:nvSpPr>
          <p:cNvPr id="20483" name="Content Placeholder 2"/>
          <p:cNvSpPr>
            <a:spLocks noGrp="1"/>
          </p:cNvSpPr>
          <p:nvPr>
            <p:ph idx="1"/>
          </p:nvPr>
        </p:nvSpPr>
        <p:spPr/>
        <p:txBody>
          <a:bodyPr/>
          <a:lstStyle/>
          <a:p>
            <a:endParaRPr lang="en-US" smtClean="0">
              <a:ea typeface="ＭＳ Ｐゴシック" charset="-128"/>
            </a:endParaRPr>
          </a:p>
        </p:txBody>
      </p:sp>
      <p:pic>
        <p:nvPicPr>
          <p:cNvPr id="20484" name="Picture 2"/>
          <p:cNvPicPr>
            <a:picLocks noChangeAspect="1" noChangeArrowheads="1"/>
          </p:cNvPicPr>
          <p:nvPr/>
        </p:nvPicPr>
        <p:blipFill>
          <a:blip r:embed="rId3"/>
          <a:srcRect/>
          <a:stretch>
            <a:fillRect/>
          </a:stretch>
        </p:blipFill>
        <p:spPr bwMode="auto">
          <a:xfrm>
            <a:off x="0" y="1123950"/>
            <a:ext cx="9144000" cy="4460875"/>
          </a:xfrm>
          <a:prstGeom prst="rect">
            <a:avLst/>
          </a:prstGeom>
          <a:noFill/>
          <a:ln w="9525">
            <a:noFill/>
            <a:miter lim="800000"/>
            <a:headEnd/>
            <a:tailEnd/>
          </a:ln>
        </p:spPr>
      </p:pic>
      <p:sp>
        <p:nvSpPr>
          <p:cNvPr id="8" name="TextBox 7"/>
          <p:cNvSpPr txBox="1"/>
          <p:nvPr/>
        </p:nvSpPr>
        <p:spPr>
          <a:xfrm>
            <a:off x="2081048" y="5670660"/>
            <a:ext cx="6781801" cy="461665"/>
          </a:xfrm>
          <a:prstGeom prst="rect">
            <a:avLst/>
          </a:prstGeom>
          <a:noFill/>
        </p:spPr>
        <p:txBody>
          <a:bodyPr wrap="square">
            <a:spAutoFit/>
          </a:bodyPr>
          <a:lstStyle/>
          <a:p>
            <a:pPr algn="r">
              <a:defRPr/>
            </a:pPr>
            <a:r>
              <a:rPr lang="en-US" sz="2400" b="0" dirty="0" smtClean="0">
                <a:ea typeface="ＭＳ Ｐゴシック" pitchFamily="-65" charset="-128"/>
              </a:rPr>
              <a:t>Statistical </a:t>
            </a:r>
            <a:r>
              <a:rPr lang="en-US" sz="2400" b="0" dirty="0">
                <a:ea typeface="ＭＳ Ｐゴシック" pitchFamily="-65" charset="-128"/>
              </a:rPr>
              <a:t>Atlas of the Eleventh U.S. </a:t>
            </a:r>
            <a:r>
              <a:rPr lang="en-US" sz="2400" b="0" dirty="0" smtClean="0">
                <a:ea typeface="ＭＳ Ｐゴシック" pitchFamily="-65" charset="-128"/>
              </a:rPr>
              <a:t>Census (1890)</a:t>
            </a:r>
            <a:endParaRPr lang="en-US" sz="2400" b="0" cap="small" dirty="0">
              <a:ea typeface="ＭＳ Ｐゴシック" pitchFamily="-65" charset="-128"/>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1794" y="804042"/>
            <a:ext cx="8293756" cy="5596760"/>
          </a:xfrm>
        </p:spPr>
        <p:txBody>
          <a:bodyPr/>
          <a:lstStyle/>
          <a:p>
            <a:pPr marL="693738" indent="-693738">
              <a:buNone/>
            </a:pPr>
            <a:endParaRPr lang="en-US" sz="6000" dirty="0" smtClean="0"/>
          </a:p>
          <a:p>
            <a:pPr marL="693738" indent="-693738">
              <a:buAutoNum type="arabicPeriod"/>
            </a:pPr>
            <a:r>
              <a:rPr lang="en-US" sz="5400" dirty="0" smtClean="0"/>
              <a:t>Classification</a:t>
            </a:r>
          </a:p>
          <a:p>
            <a:pPr marL="693738" indent="-693738">
              <a:buAutoNum type="arabicPeriod"/>
            </a:pPr>
            <a:r>
              <a:rPr lang="en-US" sz="5400" b="1" dirty="0" smtClean="0"/>
              <a:t>Mark &amp; Data Extraction</a:t>
            </a:r>
          </a:p>
          <a:p>
            <a:pPr marL="693738" indent="-693738">
              <a:buAutoNum type="arabicPeriod"/>
            </a:pPr>
            <a:r>
              <a:rPr lang="en-US" sz="5400" dirty="0" smtClean="0"/>
              <a:t>Automated Redesign</a:t>
            </a:r>
            <a:endParaRPr lang="en-US" sz="5400" dirty="0"/>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Initial Assumptions</a:t>
            </a:r>
            <a:endParaRPr lang="en-US" dirty="0"/>
          </a:p>
        </p:txBody>
      </p:sp>
      <p:sp>
        <p:nvSpPr>
          <p:cNvPr id="6" name="Content Placeholder 1"/>
          <p:cNvSpPr>
            <a:spLocks noGrp="1"/>
          </p:cNvSpPr>
          <p:nvPr>
            <p:ph idx="1"/>
          </p:nvPr>
        </p:nvSpPr>
        <p:spPr>
          <a:xfrm>
            <a:off x="457200" y="1447800"/>
            <a:ext cx="8388350" cy="762000"/>
          </a:xfrm>
        </p:spPr>
        <p:txBody>
          <a:bodyPr/>
          <a:lstStyle/>
          <a:p>
            <a:pPr>
              <a:buNone/>
            </a:pPr>
            <a:r>
              <a:rPr lang="en-US" dirty="0" smtClean="0"/>
              <a:t>No 3D effects, stacked bars, or exploded pies</a:t>
            </a:r>
          </a:p>
        </p:txBody>
      </p:sp>
      <p:pic>
        <p:nvPicPr>
          <p:cNvPr id="5" name="Picture 4" descr="00036.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219202" y="2209802"/>
            <a:ext cx="2917723" cy="2075935"/>
          </a:xfrm>
          <a:prstGeom prst="rect">
            <a:avLst/>
          </a:prstGeom>
        </p:spPr>
      </p:pic>
      <p:pic>
        <p:nvPicPr>
          <p:cNvPr id="8" name="Picture 7" descr="00136.png"/>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5410200" y="2209800"/>
            <a:ext cx="2731008" cy="2133600"/>
          </a:xfrm>
          <a:prstGeom prst="rect">
            <a:avLst/>
          </a:prstGeom>
        </p:spPr>
      </p:pic>
      <p:sp>
        <p:nvSpPr>
          <p:cNvPr id="9" name="Content Placeholder 1"/>
          <p:cNvSpPr txBox="1">
            <a:spLocks/>
          </p:cNvSpPr>
          <p:nvPr/>
        </p:nvSpPr>
        <p:spPr bwMode="auto">
          <a:xfrm>
            <a:off x="457200" y="4495800"/>
            <a:ext cx="838835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92100" indent="-292100" algn="l" rtl="0" eaLnBrk="0" fontAlgn="base" hangingPunct="0">
              <a:spcBef>
                <a:spcPct val="20000"/>
              </a:spcBef>
              <a:spcAft>
                <a:spcPct val="0"/>
              </a:spcAft>
              <a:buClr>
                <a:srgbClr val="CFECFF"/>
              </a:buClr>
              <a:buFont typeface="Wingdings" pitchFamily="2" charset="2"/>
              <a:buChar char=""/>
              <a:defRPr sz="3200">
                <a:solidFill>
                  <a:schemeClr val="tx1"/>
                </a:solidFill>
                <a:latin typeface="+mn-lt"/>
                <a:ea typeface="ＭＳ Ｐゴシック" pitchFamily="-65" charset="-128"/>
                <a:cs typeface="ＭＳ Ｐゴシック" pitchFamily="-65" charset="-128"/>
              </a:defRPr>
            </a:lvl1pPr>
            <a:lvl2pPr marL="685800" indent="-228600" algn="l" rtl="0" eaLnBrk="0" fontAlgn="base" hangingPunct="0">
              <a:spcBef>
                <a:spcPct val="20000"/>
              </a:spcBef>
              <a:spcAft>
                <a:spcPct val="0"/>
              </a:spcAft>
              <a:buClr>
                <a:srgbClr val="CFECFF"/>
              </a:buClr>
              <a:buFont typeface="Wingdings" pitchFamily="2" charset="2"/>
              <a:buChar char=""/>
              <a:defRPr sz="2800">
                <a:solidFill>
                  <a:schemeClr val="tx1"/>
                </a:solidFill>
                <a:latin typeface="+mn-lt"/>
                <a:ea typeface="ＭＳ Ｐゴシック" charset="-128"/>
              </a:defRPr>
            </a:lvl2pPr>
            <a:lvl3pPr marL="1092200" indent="-177800" algn="l" rtl="0" eaLnBrk="0" fontAlgn="base" hangingPunct="0">
              <a:spcBef>
                <a:spcPct val="20000"/>
              </a:spcBef>
              <a:spcAft>
                <a:spcPct val="0"/>
              </a:spcAft>
              <a:buClr>
                <a:srgbClr val="CFECFF"/>
              </a:buClr>
              <a:buFont typeface="Wingdings" pitchFamily="2" charset="2"/>
              <a:buChar char=""/>
              <a:defRPr sz="2400">
                <a:solidFill>
                  <a:schemeClr val="tx1"/>
                </a:solidFill>
                <a:latin typeface="+mn-lt"/>
                <a:ea typeface="ＭＳ Ｐゴシック" charset="-128"/>
              </a:defRPr>
            </a:lvl3pPr>
            <a:lvl4pPr marL="1549400" indent="-177800" algn="l" rtl="0" eaLnBrk="0" fontAlgn="base" hangingPunct="0">
              <a:spcBef>
                <a:spcPct val="20000"/>
              </a:spcBef>
              <a:spcAft>
                <a:spcPct val="0"/>
              </a:spcAft>
              <a:buClr>
                <a:srgbClr val="CFECFF"/>
              </a:buClr>
              <a:buFont typeface="Wingdings" pitchFamily="2" charset="2"/>
              <a:buChar char=""/>
              <a:defRPr sz="2000">
                <a:solidFill>
                  <a:schemeClr val="tx1"/>
                </a:solidFill>
                <a:latin typeface="+mn-lt"/>
                <a:ea typeface="ＭＳ Ｐゴシック" charset="-128"/>
              </a:defRPr>
            </a:lvl4pPr>
            <a:lvl5pPr marL="2006600" indent="-177800" algn="l" rtl="0" eaLnBrk="0" fontAlgn="base" hangingPunct="0">
              <a:spcBef>
                <a:spcPct val="20000"/>
              </a:spcBef>
              <a:spcAft>
                <a:spcPct val="0"/>
              </a:spcAft>
              <a:buClr>
                <a:srgbClr val="CFECFF"/>
              </a:buClr>
              <a:buFont typeface="Wingdings" pitchFamily="2" charset="2"/>
              <a:buChar char=""/>
              <a:defRPr sz="2000">
                <a:solidFill>
                  <a:schemeClr val="tx1"/>
                </a:solidFill>
                <a:latin typeface="+mn-lt"/>
                <a:ea typeface="ＭＳ Ｐゴシック" charset="-128"/>
              </a:defRPr>
            </a:lvl5pPr>
            <a:lvl6pPr marL="2463800" indent="-177800" algn="l" rtl="0" fontAlgn="base">
              <a:spcBef>
                <a:spcPct val="20000"/>
              </a:spcBef>
              <a:spcAft>
                <a:spcPct val="0"/>
              </a:spcAft>
              <a:buClr>
                <a:schemeClr val="hlink"/>
              </a:buClr>
              <a:buFont typeface="Wingdings" pitchFamily="2" charset="2"/>
              <a:buChar char=""/>
              <a:defRPr sz="2000">
                <a:solidFill>
                  <a:schemeClr val="tx1"/>
                </a:solidFill>
                <a:latin typeface="+mn-lt"/>
              </a:defRPr>
            </a:lvl6pPr>
            <a:lvl7pPr marL="2921000" indent="-177800" algn="l" rtl="0" fontAlgn="base">
              <a:spcBef>
                <a:spcPct val="20000"/>
              </a:spcBef>
              <a:spcAft>
                <a:spcPct val="0"/>
              </a:spcAft>
              <a:buClr>
                <a:schemeClr val="hlink"/>
              </a:buClr>
              <a:buFont typeface="Wingdings" pitchFamily="2" charset="2"/>
              <a:buChar char=""/>
              <a:defRPr sz="2000">
                <a:solidFill>
                  <a:schemeClr val="tx1"/>
                </a:solidFill>
                <a:latin typeface="+mn-lt"/>
              </a:defRPr>
            </a:lvl7pPr>
            <a:lvl8pPr marL="3378200" indent="-177800" algn="l" rtl="0" fontAlgn="base">
              <a:spcBef>
                <a:spcPct val="20000"/>
              </a:spcBef>
              <a:spcAft>
                <a:spcPct val="0"/>
              </a:spcAft>
              <a:buClr>
                <a:schemeClr val="hlink"/>
              </a:buClr>
              <a:buFont typeface="Wingdings" pitchFamily="2" charset="2"/>
              <a:buChar char=""/>
              <a:defRPr sz="2000">
                <a:solidFill>
                  <a:schemeClr val="tx1"/>
                </a:solidFill>
                <a:latin typeface="+mn-lt"/>
              </a:defRPr>
            </a:lvl8pPr>
            <a:lvl9pPr marL="3835400" indent="-177800" algn="l" rtl="0" fontAlgn="base">
              <a:spcBef>
                <a:spcPct val="20000"/>
              </a:spcBef>
              <a:spcAft>
                <a:spcPct val="0"/>
              </a:spcAft>
              <a:buClr>
                <a:schemeClr val="hlink"/>
              </a:buClr>
              <a:buFont typeface="Wingdings" pitchFamily="2" charset="2"/>
              <a:buChar char=""/>
              <a:defRPr sz="2000">
                <a:solidFill>
                  <a:schemeClr val="tx1"/>
                </a:solidFill>
                <a:latin typeface="+mn-lt"/>
              </a:defRPr>
            </a:lvl9pPr>
          </a:lstStyle>
          <a:p>
            <a:pPr>
              <a:buNone/>
            </a:pPr>
            <a:r>
              <a:rPr lang="en-US" b="0" dirty="0" smtClean="0"/>
              <a:t>Marks are shaded with </a:t>
            </a:r>
            <a:r>
              <a:rPr lang="en-US" b="0" dirty="0" smtClean="0"/>
              <a:t>(nearly) constant </a:t>
            </a:r>
            <a:r>
              <a:rPr lang="en-US" b="0" dirty="0" smtClean="0"/>
              <a:t>colors</a:t>
            </a:r>
          </a:p>
        </p:txBody>
      </p:sp>
      <p:sp>
        <p:nvSpPr>
          <p:cNvPr id="4" name="Multiply 3"/>
          <p:cNvSpPr/>
          <p:nvPr/>
        </p:nvSpPr>
        <p:spPr bwMode="auto">
          <a:xfrm>
            <a:off x="3015129" y="2033497"/>
            <a:ext cx="1317812" cy="1388036"/>
          </a:xfrm>
          <a:prstGeom prst="mathMultiply">
            <a:avLst/>
          </a:prstGeom>
          <a:solidFill>
            <a:srgbClr val="FF0000">
              <a:alpha val="6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11" name="Multiply 10"/>
          <p:cNvSpPr/>
          <p:nvPr/>
        </p:nvSpPr>
        <p:spPr bwMode="auto">
          <a:xfrm>
            <a:off x="7022351" y="2036483"/>
            <a:ext cx="1317812" cy="1388036"/>
          </a:xfrm>
          <a:prstGeom prst="mathMultiply">
            <a:avLst/>
          </a:prstGeom>
          <a:solidFill>
            <a:srgbClr val="FF0000">
              <a:alpha val="6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Tree>
    <p:extLst>
      <p:ext uri="{BB962C8B-B14F-4D97-AF65-F5344CB8AC3E}">
        <p14:creationId xmlns="" xmlns:p14="http://schemas.microsoft.com/office/powerpoint/2010/main" val="1451808637"/>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ounded Rectangle 80"/>
          <p:cNvSpPr/>
          <p:nvPr/>
        </p:nvSpPr>
        <p:spPr bwMode="auto">
          <a:xfrm>
            <a:off x="7162800" y="2965385"/>
            <a:ext cx="1371600" cy="1219200"/>
          </a:xfrm>
          <a:prstGeom prst="roundRect">
            <a:avLst/>
          </a:prstGeom>
          <a:solidFill>
            <a:schemeClr val="bg1">
              <a:lumMod val="20000"/>
              <a:lumOff val="80000"/>
            </a:schemeClr>
          </a:solidFill>
          <a:ln w="9525" cap="flat" cmpd="sng" algn="ctr">
            <a:solidFill>
              <a:srgbClr val="F2F2F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47" name="Rounded Rectangle 46"/>
          <p:cNvSpPr/>
          <p:nvPr/>
        </p:nvSpPr>
        <p:spPr bwMode="auto">
          <a:xfrm>
            <a:off x="4038600" y="2965385"/>
            <a:ext cx="2971800" cy="1219200"/>
          </a:xfrm>
          <a:prstGeom prst="roundRect">
            <a:avLst/>
          </a:prstGeom>
          <a:solidFill>
            <a:schemeClr val="bg1">
              <a:lumMod val="20000"/>
              <a:lumOff val="80000"/>
            </a:schemeClr>
          </a:solidFill>
          <a:ln w="9525" cap="flat" cmpd="sng" algn="ctr">
            <a:solidFill>
              <a:schemeClr val="tx1">
                <a:lumMod val="9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7" name="Title 6"/>
          <p:cNvSpPr>
            <a:spLocks noGrp="1"/>
          </p:cNvSpPr>
          <p:nvPr>
            <p:ph type="title"/>
          </p:nvPr>
        </p:nvSpPr>
        <p:spPr/>
        <p:txBody>
          <a:bodyPr/>
          <a:lstStyle/>
          <a:p>
            <a:r>
              <a:rPr lang="en-US" dirty="0" smtClean="0"/>
              <a:t>Bar chart extraction</a:t>
            </a:r>
            <a:endParaRPr lang="en-US" dirty="0"/>
          </a:p>
        </p:txBody>
      </p:sp>
      <p:sp>
        <p:nvSpPr>
          <p:cNvPr id="43" name="Rounded Rectangle 42"/>
          <p:cNvSpPr/>
          <p:nvPr/>
        </p:nvSpPr>
        <p:spPr bwMode="auto">
          <a:xfrm>
            <a:off x="381000" y="2965385"/>
            <a:ext cx="3505200" cy="1219200"/>
          </a:xfrm>
          <a:prstGeom prst="roundRect">
            <a:avLst/>
          </a:prstGeom>
          <a:solidFill>
            <a:schemeClr val="bg1">
              <a:lumMod val="20000"/>
              <a:lumOff val="80000"/>
            </a:schemeClr>
          </a:solidFill>
          <a:ln w="9525" cap="flat" cmpd="sng" algn="ctr">
            <a:solidFill>
              <a:srgbClr val="F2F2F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cxnSp>
        <p:nvCxnSpPr>
          <p:cNvPr id="4" name="Straight Arrow Connector 3"/>
          <p:cNvCxnSpPr>
            <a:stCxn id="83" idx="2"/>
            <a:endCxn id="19" idx="0"/>
          </p:cNvCxnSpPr>
          <p:nvPr/>
        </p:nvCxnSpPr>
        <p:spPr bwMode="auto">
          <a:xfrm>
            <a:off x="1233362" y="2590801"/>
            <a:ext cx="4889" cy="603185"/>
          </a:xfrm>
          <a:prstGeom prst="straightConnector1">
            <a:avLst/>
          </a:prstGeom>
          <a:solidFill>
            <a:schemeClr val="accent1"/>
          </a:solidFill>
          <a:ln w="22225" cap="flat" cmpd="sng" algn="ctr">
            <a:solidFill>
              <a:srgbClr val="000000"/>
            </a:solidFill>
            <a:prstDash val="solid"/>
            <a:round/>
            <a:headEnd type="none" w="med" len="med"/>
            <a:tailEnd type="triangle"/>
          </a:ln>
          <a:effectLst/>
        </p:spPr>
      </p:cxnSp>
      <p:cxnSp>
        <p:nvCxnSpPr>
          <p:cNvPr id="10" name="Straight Arrow Connector 9"/>
          <p:cNvCxnSpPr>
            <a:stCxn id="23" idx="3"/>
            <a:endCxn id="78" idx="1"/>
          </p:cNvCxnSpPr>
          <p:nvPr/>
        </p:nvCxnSpPr>
        <p:spPr bwMode="auto">
          <a:xfrm>
            <a:off x="6879487" y="3576809"/>
            <a:ext cx="359515" cy="1947"/>
          </a:xfrm>
          <a:prstGeom prst="straightConnector1">
            <a:avLst/>
          </a:prstGeom>
          <a:solidFill>
            <a:schemeClr val="accent1"/>
          </a:solidFill>
          <a:ln w="22225" cap="flat" cmpd="sng" algn="ctr">
            <a:solidFill>
              <a:srgbClr val="000000"/>
            </a:solidFill>
            <a:prstDash val="solid"/>
            <a:round/>
            <a:headEnd type="none" w="med" len="med"/>
            <a:tailEnd type="triangle"/>
          </a:ln>
          <a:effectLst/>
        </p:spPr>
      </p:cxnSp>
      <p:sp>
        <p:nvSpPr>
          <p:cNvPr id="19" name="Rounded Rectangle 18"/>
          <p:cNvSpPr/>
          <p:nvPr/>
        </p:nvSpPr>
        <p:spPr bwMode="auto">
          <a:xfrm>
            <a:off x="495300" y="3193985"/>
            <a:ext cx="1485900" cy="762000"/>
          </a:xfrm>
          <a:prstGeom prst="roundRect">
            <a:avLst/>
          </a:prstGeom>
          <a:solidFill>
            <a:schemeClr val="accent6">
              <a:lumMod val="9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Neutra Text" pitchFamily="50" charset="0"/>
              </a:rPr>
              <a:t>Connected</a:t>
            </a:r>
            <a:r>
              <a:rPr kumimoji="0" lang="en-US" sz="1600" b="0" i="0" u="none" strike="noStrike" cap="none" normalizeH="0" dirty="0" smtClean="0">
                <a:ln>
                  <a:noFill/>
                </a:ln>
                <a:solidFill>
                  <a:srgbClr val="000000"/>
                </a:solidFill>
                <a:effectLst/>
                <a:latin typeface="Neutra Text" pitchFamily="50" charset="0"/>
              </a:rPr>
              <a:t> Components</a:t>
            </a:r>
            <a:endParaRPr kumimoji="0" lang="en-US" sz="1600" b="0" i="0" u="none" strike="noStrike" cap="none" normalizeH="0" baseline="0" dirty="0" smtClean="0">
              <a:ln>
                <a:noFill/>
              </a:ln>
              <a:solidFill>
                <a:srgbClr val="000000"/>
              </a:solidFill>
              <a:effectLst/>
              <a:latin typeface="Neutra Text" pitchFamily="50" charset="0"/>
            </a:endParaRPr>
          </a:p>
        </p:txBody>
      </p:sp>
      <p:sp>
        <p:nvSpPr>
          <p:cNvPr id="21" name="Rounded Rectangle 20"/>
          <p:cNvSpPr/>
          <p:nvPr/>
        </p:nvSpPr>
        <p:spPr bwMode="auto">
          <a:xfrm>
            <a:off x="2286000" y="3041585"/>
            <a:ext cx="1447800" cy="1061160"/>
          </a:xfrm>
          <a:prstGeom prst="roundRect">
            <a:avLst/>
          </a:prstGeom>
          <a:solidFill>
            <a:schemeClr val="accent6">
              <a:lumMod val="9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0" dirty="0" smtClean="0">
                <a:solidFill>
                  <a:srgbClr val="000000"/>
                </a:solidFill>
              </a:rPr>
              <a:t>Find Foreground Rectangles</a:t>
            </a:r>
            <a:endParaRPr kumimoji="0" lang="en-US" sz="1600" b="0" i="0" u="none" strike="noStrike" cap="none" normalizeH="0" baseline="0" dirty="0" smtClean="0">
              <a:ln>
                <a:noFill/>
              </a:ln>
              <a:solidFill>
                <a:srgbClr val="000000"/>
              </a:solidFill>
              <a:effectLst/>
            </a:endParaRPr>
          </a:p>
        </p:txBody>
      </p:sp>
      <p:sp>
        <p:nvSpPr>
          <p:cNvPr id="22" name="Rounded Rectangle 21"/>
          <p:cNvSpPr/>
          <p:nvPr/>
        </p:nvSpPr>
        <p:spPr bwMode="auto">
          <a:xfrm>
            <a:off x="4191000" y="3207723"/>
            <a:ext cx="1371600" cy="734524"/>
          </a:xfrm>
          <a:prstGeom prst="roundRect">
            <a:avLst/>
          </a:prstGeom>
          <a:solidFill>
            <a:schemeClr val="accent6">
              <a:lumMod val="9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Neutra Text" pitchFamily="50" charset="0"/>
              </a:rPr>
              <a:t>Infer Chart</a:t>
            </a:r>
            <a:r>
              <a:rPr kumimoji="0" lang="en-US" sz="1600" b="0" i="0" u="none" strike="noStrike" cap="none" normalizeH="0" dirty="0" smtClean="0">
                <a:ln>
                  <a:noFill/>
                </a:ln>
                <a:solidFill>
                  <a:srgbClr val="000000"/>
                </a:solidFill>
                <a:effectLst/>
                <a:latin typeface="Neutra Text" pitchFamily="50" charset="0"/>
              </a:rPr>
              <a:t> Orientation</a:t>
            </a:r>
            <a:endParaRPr kumimoji="0" lang="en-US" sz="1600" b="0" i="0" u="none" strike="noStrike" cap="none" normalizeH="0" baseline="0" dirty="0" smtClean="0">
              <a:ln>
                <a:noFill/>
              </a:ln>
              <a:solidFill>
                <a:srgbClr val="000000"/>
              </a:solidFill>
              <a:effectLst/>
              <a:latin typeface="Neutra Text" pitchFamily="50" charset="0"/>
            </a:endParaRPr>
          </a:p>
        </p:txBody>
      </p:sp>
      <p:sp>
        <p:nvSpPr>
          <p:cNvPr id="23" name="Rounded Rectangle 22"/>
          <p:cNvSpPr/>
          <p:nvPr/>
        </p:nvSpPr>
        <p:spPr bwMode="auto">
          <a:xfrm>
            <a:off x="5791202" y="3083457"/>
            <a:ext cx="1088285" cy="986707"/>
          </a:xfrm>
          <a:prstGeom prst="roundRect">
            <a:avLst/>
          </a:prstGeom>
          <a:solidFill>
            <a:schemeClr val="accent6">
              <a:lumMod val="9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Neutra Text" pitchFamily="50" charset="0"/>
              </a:rPr>
              <a:t>Extract Baseline Axis</a:t>
            </a:r>
          </a:p>
        </p:txBody>
      </p:sp>
      <p:cxnSp>
        <p:nvCxnSpPr>
          <p:cNvPr id="25" name="Straight Arrow Connector 24"/>
          <p:cNvCxnSpPr>
            <a:stCxn id="19" idx="3"/>
            <a:endCxn id="21" idx="1"/>
          </p:cNvCxnSpPr>
          <p:nvPr/>
        </p:nvCxnSpPr>
        <p:spPr bwMode="auto">
          <a:xfrm flipV="1">
            <a:off x="1981200" y="3572166"/>
            <a:ext cx="304800" cy="2820"/>
          </a:xfrm>
          <a:prstGeom prst="straightConnector1">
            <a:avLst/>
          </a:prstGeom>
          <a:solidFill>
            <a:schemeClr val="accent1"/>
          </a:solidFill>
          <a:ln w="22225" cap="flat" cmpd="sng" algn="ctr">
            <a:solidFill>
              <a:srgbClr val="000000"/>
            </a:solidFill>
            <a:prstDash val="solid"/>
            <a:round/>
            <a:headEnd type="none" w="med" len="med"/>
            <a:tailEnd type="triangle"/>
          </a:ln>
          <a:effectLst/>
        </p:spPr>
      </p:cxnSp>
      <p:cxnSp>
        <p:nvCxnSpPr>
          <p:cNvPr id="29" name="Straight Arrow Connector 28"/>
          <p:cNvCxnSpPr>
            <a:stCxn id="21" idx="3"/>
            <a:endCxn id="22" idx="1"/>
          </p:cNvCxnSpPr>
          <p:nvPr/>
        </p:nvCxnSpPr>
        <p:spPr bwMode="auto">
          <a:xfrm>
            <a:off x="3733800" y="3572166"/>
            <a:ext cx="457200" cy="2820"/>
          </a:xfrm>
          <a:prstGeom prst="straightConnector1">
            <a:avLst/>
          </a:prstGeom>
          <a:solidFill>
            <a:schemeClr val="accent1"/>
          </a:solidFill>
          <a:ln w="22225" cap="flat" cmpd="sng" algn="ctr">
            <a:solidFill>
              <a:srgbClr val="000000"/>
            </a:solidFill>
            <a:prstDash val="solid"/>
            <a:round/>
            <a:headEnd type="none" w="med" len="med"/>
            <a:tailEnd type="triangle"/>
          </a:ln>
          <a:effectLst/>
        </p:spPr>
      </p:cxnSp>
      <p:cxnSp>
        <p:nvCxnSpPr>
          <p:cNvPr id="32" name="Straight Arrow Connector 31"/>
          <p:cNvCxnSpPr>
            <a:stCxn id="22" idx="3"/>
            <a:endCxn id="23" idx="1"/>
          </p:cNvCxnSpPr>
          <p:nvPr/>
        </p:nvCxnSpPr>
        <p:spPr bwMode="auto">
          <a:xfrm>
            <a:off x="5562600" y="3574986"/>
            <a:ext cx="228600" cy="1825"/>
          </a:xfrm>
          <a:prstGeom prst="straightConnector1">
            <a:avLst/>
          </a:prstGeom>
          <a:solidFill>
            <a:schemeClr val="accent1"/>
          </a:solidFill>
          <a:ln w="22225" cap="flat" cmpd="sng" algn="ctr">
            <a:solidFill>
              <a:srgbClr val="000000"/>
            </a:solidFill>
            <a:prstDash val="solid"/>
            <a:round/>
            <a:headEnd type="none" w="med" len="med"/>
            <a:tailEnd type="triangle"/>
          </a:ln>
          <a:effectLst/>
        </p:spPr>
      </p:cxnSp>
      <p:pic>
        <p:nvPicPr>
          <p:cNvPr id="52" name="Picture 51" descr="bluebar_orig_colorcc.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09601" y="4260785"/>
            <a:ext cx="1145063" cy="685800"/>
          </a:xfrm>
          <a:prstGeom prst="rect">
            <a:avLst/>
          </a:prstGeom>
        </p:spPr>
      </p:pic>
      <p:pic>
        <p:nvPicPr>
          <p:cNvPr id="53" name="Picture 52" descr="bluebar_orig_candidatebars.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438400" y="4260785"/>
            <a:ext cx="1141771" cy="685800"/>
          </a:xfrm>
          <a:prstGeom prst="rect">
            <a:avLst/>
          </a:prstGeom>
        </p:spPr>
      </p:pic>
      <p:graphicFrame>
        <p:nvGraphicFramePr>
          <p:cNvPr id="54" name="Chart 53"/>
          <p:cNvGraphicFramePr>
            <a:graphicFrameLocks/>
          </p:cNvGraphicFramePr>
          <p:nvPr>
            <p:extLst>
              <p:ext uri="{D42A27DB-BD31-4B8C-83A1-F6EECF244321}">
                <p14:modId xmlns="" xmlns:p14="http://schemas.microsoft.com/office/powerpoint/2010/main" val="3539825495"/>
              </p:ext>
            </p:extLst>
          </p:nvPr>
        </p:nvGraphicFramePr>
        <p:xfrm>
          <a:off x="4114801" y="4260785"/>
          <a:ext cx="1371599" cy="838200"/>
        </p:xfrm>
        <a:graphic>
          <a:graphicData uri="http://schemas.openxmlformats.org/drawingml/2006/chart">
            <c:chart xmlns:c="http://schemas.openxmlformats.org/drawingml/2006/chart" xmlns:r="http://schemas.openxmlformats.org/officeDocument/2006/relationships" r:id="rId5"/>
          </a:graphicData>
        </a:graphic>
      </p:graphicFrame>
      <p:sp>
        <p:nvSpPr>
          <p:cNvPr id="78" name="Rounded Rectangle 77"/>
          <p:cNvSpPr/>
          <p:nvPr/>
        </p:nvSpPr>
        <p:spPr bwMode="auto">
          <a:xfrm>
            <a:off x="7239000" y="3235858"/>
            <a:ext cx="1219200" cy="685799"/>
          </a:xfrm>
          <a:prstGeom prst="roundRect">
            <a:avLst/>
          </a:prstGeom>
          <a:solidFill>
            <a:schemeClr val="accent6">
              <a:lumMod val="9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Neutra Text" pitchFamily="50" charset="0"/>
              </a:rPr>
              <a:t>Data extraction</a:t>
            </a:r>
          </a:p>
        </p:txBody>
      </p:sp>
      <p:pic>
        <p:nvPicPr>
          <p:cNvPr id="83" name="Picture 82" descr="bluebar_orig.pn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409323" y="1600200"/>
            <a:ext cx="1648079" cy="990600"/>
          </a:xfrm>
          <a:prstGeom prst="rect">
            <a:avLst/>
          </a:prstGeom>
        </p:spPr>
      </p:pic>
      <p:graphicFrame>
        <p:nvGraphicFramePr>
          <p:cNvPr id="86" name="Table 85"/>
          <p:cNvGraphicFramePr>
            <a:graphicFrameLocks noGrp="1"/>
          </p:cNvGraphicFramePr>
          <p:nvPr>
            <p:extLst>
              <p:ext uri="{D42A27DB-BD31-4B8C-83A1-F6EECF244321}">
                <p14:modId xmlns="" xmlns:p14="http://schemas.microsoft.com/office/powerpoint/2010/main" val="1864316043"/>
              </p:ext>
            </p:extLst>
          </p:nvPr>
        </p:nvGraphicFramePr>
        <p:xfrm>
          <a:off x="7162800" y="4800600"/>
          <a:ext cx="1371600" cy="1371600"/>
        </p:xfrm>
        <a:graphic>
          <a:graphicData uri="http://schemas.openxmlformats.org/drawingml/2006/table">
            <a:tbl>
              <a:tblPr firstRow="1" bandRow="1">
                <a:tableStyleId>{5C22544A-7EE6-4342-B048-85BDC9FD1C3A}</a:tableStyleId>
              </a:tblPr>
              <a:tblGrid>
                <a:gridCol w="685800"/>
                <a:gridCol w="685800"/>
              </a:tblGrid>
              <a:tr h="274320">
                <a:tc>
                  <a:txBody>
                    <a:bodyPr/>
                    <a:lstStyle/>
                    <a:p>
                      <a:pPr algn="ctr"/>
                      <a:r>
                        <a:rPr lang="en-US" sz="1200" dirty="0" smtClean="0"/>
                        <a:t>Y-value</a:t>
                      </a:r>
                      <a:endParaRPr lang="en-US" sz="1200" dirty="0"/>
                    </a:p>
                  </a:txBody>
                  <a:tcPr/>
                </a:tc>
                <a:tc>
                  <a:txBody>
                    <a:bodyPr/>
                    <a:lstStyle/>
                    <a:p>
                      <a:pPr algn="ctr"/>
                      <a:r>
                        <a:rPr lang="en-US" sz="1200" dirty="0" smtClean="0"/>
                        <a:t>X-value</a:t>
                      </a:r>
                      <a:endParaRPr lang="en-US" sz="1200" dirty="0"/>
                    </a:p>
                  </a:txBody>
                  <a:tcPr/>
                </a:tc>
              </a:tr>
              <a:tr h="274320">
                <a:tc>
                  <a:txBody>
                    <a:bodyPr/>
                    <a:lstStyle/>
                    <a:p>
                      <a:pPr algn="ctr"/>
                      <a:r>
                        <a:rPr lang="en-US" sz="1200" dirty="0" smtClean="0">
                          <a:solidFill>
                            <a:srgbClr val="000000"/>
                          </a:solidFill>
                        </a:rPr>
                        <a:t>50</a:t>
                      </a:r>
                      <a:endParaRPr lang="en-US" sz="1200" dirty="0">
                        <a:solidFill>
                          <a:srgbClr val="000000"/>
                        </a:solidFill>
                      </a:endParaRPr>
                    </a:p>
                  </a:txBody>
                  <a:tcPr/>
                </a:tc>
                <a:tc>
                  <a:txBody>
                    <a:bodyPr/>
                    <a:lstStyle/>
                    <a:p>
                      <a:pPr algn="ctr"/>
                      <a:r>
                        <a:rPr lang="en-US" sz="1200" dirty="0" smtClean="0">
                          <a:solidFill>
                            <a:srgbClr val="000000"/>
                          </a:solidFill>
                        </a:rPr>
                        <a:t>A</a:t>
                      </a:r>
                      <a:endParaRPr lang="en-US" sz="1200" dirty="0">
                        <a:solidFill>
                          <a:srgbClr val="000000"/>
                        </a:solidFill>
                      </a:endParaRPr>
                    </a:p>
                  </a:txBody>
                  <a:tcPr/>
                </a:tc>
              </a:tr>
              <a:tr h="274320">
                <a:tc>
                  <a:txBody>
                    <a:bodyPr/>
                    <a:lstStyle/>
                    <a:p>
                      <a:pPr algn="ctr"/>
                      <a:r>
                        <a:rPr lang="en-US" sz="1200" dirty="0" smtClean="0">
                          <a:solidFill>
                            <a:srgbClr val="000000"/>
                          </a:solidFill>
                        </a:rPr>
                        <a:t>25</a:t>
                      </a:r>
                      <a:endParaRPr lang="en-US" sz="1200" dirty="0">
                        <a:solidFill>
                          <a:srgbClr val="000000"/>
                        </a:solidFill>
                      </a:endParaRPr>
                    </a:p>
                  </a:txBody>
                  <a:tcPr/>
                </a:tc>
                <a:tc>
                  <a:txBody>
                    <a:bodyPr/>
                    <a:lstStyle/>
                    <a:p>
                      <a:pPr algn="ctr"/>
                      <a:r>
                        <a:rPr lang="en-US" sz="1200" dirty="0" smtClean="0">
                          <a:solidFill>
                            <a:srgbClr val="000000"/>
                          </a:solidFill>
                        </a:rPr>
                        <a:t>B</a:t>
                      </a:r>
                      <a:endParaRPr lang="en-US" sz="1200" dirty="0">
                        <a:solidFill>
                          <a:srgbClr val="000000"/>
                        </a:solidFill>
                      </a:endParaRPr>
                    </a:p>
                  </a:txBody>
                  <a:tcPr/>
                </a:tc>
              </a:tr>
              <a:tr h="274320">
                <a:tc>
                  <a:txBody>
                    <a:bodyPr/>
                    <a:lstStyle/>
                    <a:p>
                      <a:pPr algn="ctr"/>
                      <a:r>
                        <a:rPr lang="en-US" sz="1200" dirty="0" smtClean="0">
                          <a:solidFill>
                            <a:srgbClr val="000000"/>
                          </a:solidFill>
                        </a:rPr>
                        <a:t>4</a:t>
                      </a:r>
                      <a:endParaRPr lang="en-US" sz="1200" dirty="0">
                        <a:solidFill>
                          <a:srgbClr val="000000"/>
                        </a:solidFill>
                      </a:endParaRPr>
                    </a:p>
                  </a:txBody>
                  <a:tcPr/>
                </a:tc>
                <a:tc>
                  <a:txBody>
                    <a:bodyPr/>
                    <a:lstStyle/>
                    <a:p>
                      <a:pPr algn="ctr"/>
                      <a:r>
                        <a:rPr lang="en-US" sz="1200" dirty="0" smtClean="0">
                          <a:solidFill>
                            <a:srgbClr val="000000"/>
                          </a:solidFill>
                        </a:rPr>
                        <a:t>C</a:t>
                      </a:r>
                      <a:endParaRPr lang="en-US" sz="1200" dirty="0">
                        <a:solidFill>
                          <a:srgbClr val="000000"/>
                        </a:solidFill>
                      </a:endParaRPr>
                    </a:p>
                  </a:txBody>
                  <a:tcPr/>
                </a:tc>
              </a:tr>
              <a:tr h="274320">
                <a:tc>
                  <a:txBody>
                    <a:bodyPr/>
                    <a:lstStyle/>
                    <a:p>
                      <a:pPr algn="ctr"/>
                      <a:r>
                        <a:rPr lang="en-US" sz="1200" dirty="0" smtClean="0">
                          <a:solidFill>
                            <a:srgbClr val="000000"/>
                          </a:solidFill>
                        </a:rPr>
                        <a:t>75</a:t>
                      </a:r>
                      <a:endParaRPr lang="en-US" sz="1200" dirty="0">
                        <a:solidFill>
                          <a:srgbClr val="000000"/>
                        </a:solidFill>
                      </a:endParaRPr>
                    </a:p>
                  </a:txBody>
                  <a:tcPr/>
                </a:tc>
                <a:tc>
                  <a:txBody>
                    <a:bodyPr/>
                    <a:lstStyle/>
                    <a:p>
                      <a:pPr algn="ctr"/>
                      <a:r>
                        <a:rPr lang="en-US" sz="1200" dirty="0" smtClean="0">
                          <a:solidFill>
                            <a:srgbClr val="000000"/>
                          </a:solidFill>
                        </a:rPr>
                        <a:t>D</a:t>
                      </a:r>
                      <a:endParaRPr lang="en-US" sz="1200" dirty="0">
                        <a:solidFill>
                          <a:srgbClr val="000000"/>
                        </a:solidFill>
                      </a:endParaRPr>
                    </a:p>
                  </a:txBody>
                  <a:tcPr/>
                </a:tc>
              </a:tr>
            </a:tbl>
          </a:graphicData>
        </a:graphic>
      </p:graphicFrame>
      <p:cxnSp>
        <p:nvCxnSpPr>
          <p:cNvPr id="87" name="Straight Arrow Connector 86"/>
          <p:cNvCxnSpPr>
            <a:stCxn id="81" idx="2"/>
            <a:endCxn id="86" idx="0"/>
          </p:cNvCxnSpPr>
          <p:nvPr/>
        </p:nvCxnSpPr>
        <p:spPr bwMode="auto">
          <a:xfrm>
            <a:off x="7848600" y="4184586"/>
            <a:ext cx="0" cy="616015"/>
          </a:xfrm>
          <a:prstGeom prst="straightConnector1">
            <a:avLst/>
          </a:prstGeom>
          <a:solidFill>
            <a:schemeClr val="accent1"/>
          </a:solidFill>
          <a:ln w="22225" cap="flat" cmpd="sng" algn="ctr">
            <a:solidFill>
              <a:srgbClr val="000000"/>
            </a:solidFill>
            <a:prstDash val="solid"/>
            <a:round/>
            <a:headEnd type="none" w="med" len="med"/>
            <a:tailEnd type="triangle"/>
          </a:ln>
          <a:effectLst/>
        </p:spPr>
      </p:cxnSp>
      <p:pic>
        <p:nvPicPr>
          <p:cNvPr id="90" name="Picture 89" descr="bluebar_orig_candidatebars.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742912" y="4295113"/>
            <a:ext cx="1141771" cy="685800"/>
          </a:xfrm>
          <a:prstGeom prst="rect">
            <a:avLst/>
          </a:prstGeom>
        </p:spPr>
      </p:pic>
      <p:cxnSp>
        <p:nvCxnSpPr>
          <p:cNvPr id="91" name="Straight Connector 90"/>
          <p:cNvCxnSpPr/>
          <p:nvPr/>
        </p:nvCxnSpPr>
        <p:spPr bwMode="auto">
          <a:xfrm>
            <a:off x="5824885" y="4908215"/>
            <a:ext cx="984827" cy="0"/>
          </a:xfrm>
          <a:prstGeom prst="line">
            <a:avLst/>
          </a:prstGeom>
          <a:solidFill>
            <a:schemeClr val="accent1"/>
          </a:solidFill>
          <a:ln w="31750" cap="flat" cmpd="sng" algn="ctr">
            <a:solidFill>
              <a:srgbClr val="FF0000"/>
            </a:solidFill>
            <a:prstDash val="solid"/>
            <a:round/>
            <a:headEnd type="none" w="med" len="med"/>
            <a:tailEnd type="none" w="med" len="med"/>
          </a:ln>
          <a:effectLst/>
        </p:spPr>
      </p:cxnSp>
    </p:spTree>
    <p:extLst>
      <p:ext uri="{BB962C8B-B14F-4D97-AF65-F5344CB8AC3E}">
        <p14:creationId xmlns="" xmlns:p14="http://schemas.microsoft.com/office/powerpoint/2010/main" val="3546758844"/>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400" dirty="0" smtClean="0"/>
              <a:t>Bar charts: Bar extraction</a:t>
            </a:r>
            <a:endParaRPr lang="en-US" sz="4400" dirty="0"/>
          </a:p>
        </p:txBody>
      </p:sp>
      <p:pic>
        <p:nvPicPr>
          <p:cNvPr id="4" name="Picture 3" descr="bluebar_orig_colorcc.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181601" y="3352800"/>
            <a:ext cx="3093703" cy="1852877"/>
          </a:xfrm>
          <a:prstGeom prst="rect">
            <a:avLst/>
          </a:prstGeom>
        </p:spPr>
      </p:pic>
      <p:pic>
        <p:nvPicPr>
          <p:cNvPr id="6" name="Picture 5" descr="bluebar_orig.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295401" y="3337859"/>
            <a:ext cx="3042606" cy="1828800"/>
          </a:xfrm>
          <a:prstGeom prst="rect">
            <a:avLst/>
          </a:prstGeom>
        </p:spPr>
      </p:pic>
      <p:cxnSp>
        <p:nvCxnSpPr>
          <p:cNvPr id="10" name="Straight Arrow Connector 9"/>
          <p:cNvCxnSpPr/>
          <p:nvPr/>
        </p:nvCxnSpPr>
        <p:spPr bwMode="auto">
          <a:xfrm flipV="1">
            <a:off x="4527176" y="4273177"/>
            <a:ext cx="552824" cy="1"/>
          </a:xfrm>
          <a:prstGeom prst="straightConnector1">
            <a:avLst/>
          </a:prstGeom>
          <a:solidFill>
            <a:schemeClr val="accent1"/>
          </a:solidFill>
          <a:ln w="41275" cap="flat" cmpd="sng" algn="ctr">
            <a:solidFill>
              <a:schemeClr val="tx1"/>
            </a:solidFill>
            <a:prstDash val="solid"/>
            <a:round/>
            <a:headEnd type="none" w="med" len="med"/>
            <a:tailEnd type="triangle"/>
          </a:ln>
          <a:effectLst/>
        </p:spPr>
      </p:cxnSp>
      <p:sp>
        <p:nvSpPr>
          <p:cNvPr id="26" name="Rounded Rectangle 25"/>
          <p:cNvSpPr/>
          <p:nvPr/>
        </p:nvSpPr>
        <p:spPr bwMode="auto">
          <a:xfrm>
            <a:off x="7274440" y="1565871"/>
            <a:ext cx="1371600" cy="1219200"/>
          </a:xfrm>
          <a:prstGeom prst="roundRect">
            <a:avLst/>
          </a:prstGeom>
          <a:solidFill>
            <a:srgbClr val="CBDCF0">
              <a:alpha val="80000"/>
            </a:srgbClr>
          </a:solidFill>
          <a:ln w="9525" cap="flat" cmpd="sng" algn="ctr">
            <a:solidFill>
              <a:srgbClr val="F2F2F2">
                <a:alpha val="1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27" name="Rounded Rectangle 26"/>
          <p:cNvSpPr/>
          <p:nvPr/>
        </p:nvSpPr>
        <p:spPr bwMode="auto">
          <a:xfrm>
            <a:off x="4150240" y="1565871"/>
            <a:ext cx="2971800" cy="1219200"/>
          </a:xfrm>
          <a:prstGeom prst="roundRect">
            <a:avLst/>
          </a:prstGeom>
          <a:solidFill>
            <a:srgbClr val="CBDCF0">
              <a:alpha val="80000"/>
            </a:srgbClr>
          </a:solidFill>
          <a:ln w="9525" cap="flat" cmpd="sng" algn="ctr">
            <a:solidFill>
              <a:srgbClr val="F2F2F2">
                <a:alpha val="1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28" name="Rounded Rectangle 27"/>
          <p:cNvSpPr/>
          <p:nvPr/>
        </p:nvSpPr>
        <p:spPr bwMode="auto">
          <a:xfrm>
            <a:off x="492640" y="1565871"/>
            <a:ext cx="3505200" cy="1219200"/>
          </a:xfrm>
          <a:prstGeom prst="roundRect">
            <a:avLst/>
          </a:prstGeom>
          <a:solidFill>
            <a:srgbClr val="CBDCF0"/>
          </a:solidFill>
          <a:ln w="9525" cap="flat" cmpd="sng" algn="ctr">
            <a:solidFill>
              <a:srgbClr val="F2F2F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cxnSp>
        <p:nvCxnSpPr>
          <p:cNvPr id="29" name="Straight Arrow Connector 28"/>
          <p:cNvCxnSpPr>
            <a:stCxn id="33" idx="3"/>
            <a:endCxn id="37" idx="1"/>
          </p:cNvCxnSpPr>
          <p:nvPr/>
        </p:nvCxnSpPr>
        <p:spPr bwMode="auto">
          <a:xfrm>
            <a:off x="6991127" y="2177296"/>
            <a:ext cx="359515" cy="1947"/>
          </a:xfrm>
          <a:prstGeom prst="straightConnector1">
            <a:avLst/>
          </a:prstGeom>
          <a:solidFill>
            <a:schemeClr val="accent1"/>
          </a:solidFill>
          <a:ln w="22225" cap="flat" cmpd="sng" algn="ctr">
            <a:solidFill>
              <a:srgbClr val="000000">
                <a:alpha val="17000"/>
              </a:srgbClr>
            </a:solidFill>
            <a:prstDash val="solid"/>
            <a:round/>
            <a:headEnd type="none" w="med" len="med"/>
            <a:tailEnd type="triangle"/>
          </a:ln>
          <a:effectLst/>
        </p:spPr>
      </p:cxnSp>
      <p:sp>
        <p:nvSpPr>
          <p:cNvPr id="30" name="Rounded Rectangle 29"/>
          <p:cNvSpPr/>
          <p:nvPr/>
        </p:nvSpPr>
        <p:spPr bwMode="auto">
          <a:xfrm>
            <a:off x="606940" y="1794471"/>
            <a:ext cx="1485900" cy="762000"/>
          </a:xfrm>
          <a:prstGeom prst="roundRect">
            <a:avLst/>
          </a:prstGeom>
          <a:solidFill>
            <a:schemeClr val="accent6">
              <a:lumMod val="9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Neutra Text" pitchFamily="50" charset="0"/>
              </a:rPr>
              <a:t>Connected</a:t>
            </a:r>
            <a:r>
              <a:rPr kumimoji="0" lang="en-US" sz="1600" b="0" i="0" u="none" strike="noStrike" cap="none" normalizeH="0" dirty="0" smtClean="0">
                <a:ln>
                  <a:noFill/>
                </a:ln>
                <a:solidFill>
                  <a:srgbClr val="000000"/>
                </a:solidFill>
                <a:effectLst/>
                <a:latin typeface="Neutra Text" pitchFamily="50" charset="0"/>
              </a:rPr>
              <a:t> Components</a:t>
            </a:r>
            <a:endParaRPr kumimoji="0" lang="en-US" sz="1600" b="0" i="0" u="none" strike="noStrike" cap="none" normalizeH="0" baseline="0" dirty="0" smtClean="0">
              <a:ln>
                <a:noFill/>
              </a:ln>
              <a:solidFill>
                <a:srgbClr val="000000"/>
              </a:solidFill>
              <a:effectLst/>
              <a:latin typeface="Neutra Text" pitchFamily="50" charset="0"/>
            </a:endParaRPr>
          </a:p>
        </p:txBody>
      </p:sp>
      <p:sp>
        <p:nvSpPr>
          <p:cNvPr id="31" name="Rounded Rectangle 30"/>
          <p:cNvSpPr/>
          <p:nvPr/>
        </p:nvSpPr>
        <p:spPr bwMode="auto">
          <a:xfrm>
            <a:off x="2397640" y="1642071"/>
            <a:ext cx="1447800" cy="1061160"/>
          </a:xfrm>
          <a:prstGeom prst="roundRect">
            <a:avLst/>
          </a:prstGeom>
          <a:solidFill>
            <a:schemeClr val="accent6">
              <a:lumMod val="90000"/>
              <a:alpha val="25000"/>
            </a:schemeClr>
          </a:solidFill>
          <a:ln w="9525" cap="flat" cmpd="sng" algn="ctr">
            <a:solidFill>
              <a:srgbClr val="000000">
                <a:alpha val="1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0" dirty="0" smtClean="0">
                <a:solidFill>
                  <a:srgbClr val="585858"/>
                </a:solidFill>
              </a:rPr>
              <a:t>Find Foreground Rectangles</a:t>
            </a:r>
            <a:endParaRPr kumimoji="0" lang="en-US" sz="1600" b="0" i="0" u="none" strike="noStrike" cap="none" normalizeH="0" baseline="0" dirty="0" smtClean="0">
              <a:ln>
                <a:noFill/>
              </a:ln>
              <a:solidFill>
                <a:srgbClr val="585858"/>
              </a:solidFill>
              <a:effectLst/>
            </a:endParaRPr>
          </a:p>
        </p:txBody>
      </p:sp>
      <p:sp>
        <p:nvSpPr>
          <p:cNvPr id="32" name="Rounded Rectangle 31"/>
          <p:cNvSpPr/>
          <p:nvPr/>
        </p:nvSpPr>
        <p:spPr bwMode="auto">
          <a:xfrm>
            <a:off x="4302640" y="1808210"/>
            <a:ext cx="1371600" cy="734524"/>
          </a:xfrm>
          <a:prstGeom prst="roundRect">
            <a:avLst/>
          </a:prstGeom>
          <a:solidFill>
            <a:schemeClr val="accent6">
              <a:lumMod val="90000"/>
              <a:alpha val="25000"/>
            </a:schemeClr>
          </a:solidFill>
          <a:ln w="9525" cap="flat" cmpd="sng" algn="ctr">
            <a:solidFill>
              <a:srgbClr val="000000">
                <a:alpha val="17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600" b="0" dirty="0" smtClean="0">
                <a:solidFill>
                  <a:srgbClr val="585808"/>
                </a:solidFill>
              </a:rPr>
              <a:t>Infer Chart Orientation</a:t>
            </a:r>
            <a:endParaRPr lang="en-US" sz="1600" b="0" dirty="0">
              <a:solidFill>
                <a:srgbClr val="585808"/>
              </a:solidFill>
            </a:endParaRPr>
          </a:p>
        </p:txBody>
      </p:sp>
      <p:sp>
        <p:nvSpPr>
          <p:cNvPr id="33" name="Rounded Rectangle 32"/>
          <p:cNvSpPr/>
          <p:nvPr/>
        </p:nvSpPr>
        <p:spPr bwMode="auto">
          <a:xfrm>
            <a:off x="5902842" y="1683943"/>
            <a:ext cx="1088285" cy="986707"/>
          </a:xfrm>
          <a:prstGeom prst="roundRect">
            <a:avLst/>
          </a:prstGeom>
          <a:solidFill>
            <a:schemeClr val="accent6">
              <a:lumMod val="90000"/>
              <a:alpha val="25000"/>
            </a:schemeClr>
          </a:solidFill>
          <a:ln w="9525" cap="flat" cmpd="sng" algn="ctr">
            <a:solidFill>
              <a:srgbClr val="000000">
                <a:alpha val="17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585808"/>
                </a:solidFill>
                <a:effectLst/>
                <a:latin typeface="Neutra Text" pitchFamily="50" charset="0"/>
              </a:rPr>
              <a:t>Extract Baseline Axis</a:t>
            </a:r>
          </a:p>
        </p:txBody>
      </p:sp>
      <p:cxnSp>
        <p:nvCxnSpPr>
          <p:cNvPr id="34" name="Straight Arrow Connector 33"/>
          <p:cNvCxnSpPr>
            <a:stCxn id="30" idx="3"/>
            <a:endCxn id="31" idx="1"/>
          </p:cNvCxnSpPr>
          <p:nvPr/>
        </p:nvCxnSpPr>
        <p:spPr bwMode="auto">
          <a:xfrm flipV="1">
            <a:off x="2092840" y="2172651"/>
            <a:ext cx="304800" cy="2820"/>
          </a:xfrm>
          <a:prstGeom prst="straightConnector1">
            <a:avLst/>
          </a:prstGeom>
          <a:solidFill>
            <a:schemeClr val="accent1"/>
          </a:solidFill>
          <a:ln w="22225" cap="flat" cmpd="sng" algn="ctr">
            <a:solidFill>
              <a:srgbClr val="000000">
                <a:alpha val="15000"/>
              </a:srgbClr>
            </a:solidFill>
            <a:prstDash val="solid"/>
            <a:round/>
            <a:headEnd type="none" w="med" len="med"/>
            <a:tailEnd type="triangle"/>
          </a:ln>
          <a:effectLst/>
        </p:spPr>
      </p:cxnSp>
      <p:cxnSp>
        <p:nvCxnSpPr>
          <p:cNvPr id="35" name="Straight Arrow Connector 34"/>
          <p:cNvCxnSpPr>
            <a:stCxn id="31" idx="3"/>
            <a:endCxn id="32" idx="1"/>
          </p:cNvCxnSpPr>
          <p:nvPr/>
        </p:nvCxnSpPr>
        <p:spPr bwMode="auto">
          <a:xfrm>
            <a:off x="3845440" y="2172651"/>
            <a:ext cx="457200" cy="2820"/>
          </a:xfrm>
          <a:prstGeom prst="straightConnector1">
            <a:avLst/>
          </a:prstGeom>
          <a:solidFill>
            <a:schemeClr val="accent1"/>
          </a:solidFill>
          <a:ln w="22225" cap="flat" cmpd="sng" algn="ctr">
            <a:solidFill>
              <a:srgbClr val="000000">
                <a:alpha val="15000"/>
              </a:srgbClr>
            </a:solidFill>
            <a:prstDash val="solid"/>
            <a:round/>
            <a:headEnd type="none" w="med" len="med"/>
            <a:tailEnd type="triangle"/>
          </a:ln>
          <a:effectLst/>
        </p:spPr>
      </p:cxnSp>
      <p:cxnSp>
        <p:nvCxnSpPr>
          <p:cNvPr id="36" name="Straight Arrow Connector 35"/>
          <p:cNvCxnSpPr>
            <a:stCxn id="32" idx="3"/>
            <a:endCxn id="33" idx="1"/>
          </p:cNvCxnSpPr>
          <p:nvPr/>
        </p:nvCxnSpPr>
        <p:spPr bwMode="auto">
          <a:xfrm>
            <a:off x="5674240" y="2175473"/>
            <a:ext cx="228600" cy="1825"/>
          </a:xfrm>
          <a:prstGeom prst="straightConnector1">
            <a:avLst/>
          </a:prstGeom>
          <a:solidFill>
            <a:schemeClr val="accent1"/>
          </a:solidFill>
          <a:ln w="22225" cap="flat" cmpd="sng" algn="ctr">
            <a:solidFill>
              <a:srgbClr val="000000">
                <a:alpha val="17000"/>
              </a:srgbClr>
            </a:solidFill>
            <a:prstDash val="solid"/>
            <a:round/>
            <a:headEnd type="none" w="med" len="med"/>
            <a:tailEnd type="triangle"/>
          </a:ln>
          <a:effectLst/>
        </p:spPr>
      </p:cxnSp>
      <p:sp>
        <p:nvSpPr>
          <p:cNvPr id="37" name="Rounded Rectangle 36"/>
          <p:cNvSpPr/>
          <p:nvPr/>
        </p:nvSpPr>
        <p:spPr bwMode="auto">
          <a:xfrm>
            <a:off x="7350640" y="1836343"/>
            <a:ext cx="1219200" cy="685799"/>
          </a:xfrm>
          <a:prstGeom prst="roundRect">
            <a:avLst/>
          </a:prstGeom>
          <a:solidFill>
            <a:schemeClr val="accent6">
              <a:lumMod val="90000"/>
              <a:alpha val="25000"/>
            </a:schemeClr>
          </a:solidFill>
          <a:ln w="9525" cap="flat" cmpd="sng" algn="ctr">
            <a:solidFill>
              <a:srgbClr val="000000">
                <a:alpha val="17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585808"/>
                </a:solidFill>
                <a:effectLst/>
                <a:latin typeface="Neutra Text" pitchFamily="50" charset="0"/>
              </a:rPr>
              <a:t>Data extraction</a:t>
            </a:r>
          </a:p>
        </p:txBody>
      </p:sp>
    </p:spTree>
    <p:extLst>
      <p:ext uri="{BB962C8B-B14F-4D97-AF65-F5344CB8AC3E}">
        <p14:creationId xmlns="" xmlns:p14="http://schemas.microsoft.com/office/powerpoint/2010/main" val="213497892"/>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400" dirty="0" smtClean="0"/>
              <a:t>Bar charts: Bar extraction</a:t>
            </a:r>
            <a:endParaRPr lang="en-US" sz="4400" dirty="0"/>
          </a:p>
        </p:txBody>
      </p:sp>
      <p:pic>
        <p:nvPicPr>
          <p:cNvPr id="37" name="Picture 3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181602" y="3345076"/>
            <a:ext cx="3037883" cy="1834615"/>
          </a:xfrm>
          <a:prstGeom prst="rect">
            <a:avLst/>
          </a:prstGeom>
        </p:spPr>
      </p:pic>
      <p:pic>
        <p:nvPicPr>
          <p:cNvPr id="38" name="Picture 3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295400" y="3356063"/>
            <a:ext cx="3042606" cy="1822275"/>
          </a:xfrm>
          <a:prstGeom prst="rect">
            <a:avLst/>
          </a:prstGeom>
        </p:spPr>
      </p:pic>
      <p:cxnSp>
        <p:nvCxnSpPr>
          <p:cNvPr id="33" name="Straight Arrow Connector 32"/>
          <p:cNvCxnSpPr/>
          <p:nvPr/>
        </p:nvCxnSpPr>
        <p:spPr bwMode="auto">
          <a:xfrm flipV="1">
            <a:off x="4527176" y="4273177"/>
            <a:ext cx="552824" cy="1"/>
          </a:xfrm>
          <a:prstGeom prst="straightConnector1">
            <a:avLst/>
          </a:prstGeom>
          <a:solidFill>
            <a:schemeClr val="accent1"/>
          </a:solidFill>
          <a:ln w="41275" cap="flat" cmpd="sng" algn="ctr">
            <a:solidFill>
              <a:schemeClr val="tx1"/>
            </a:solidFill>
            <a:prstDash val="solid"/>
            <a:round/>
            <a:headEnd type="none" w="med" len="med"/>
            <a:tailEnd type="triangle"/>
          </a:ln>
          <a:effectLst/>
        </p:spPr>
      </p:cxnSp>
      <p:sp>
        <p:nvSpPr>
          <p:cNvPr id="31" name="Rounded Rectangle 30"/>
          <p:cNvSpPr/>
          <p:nvPr/>
        </p:nvSpPr>
        <p:spPr bwMode="auto">
          <a:xfrm>
            <a:off x="7274440" y="1565871"/>
            <a:ext cx="1371600" cy="1219200"/>
          </a:xfrm>
          <a:prstGeom prst="roundRect">
            <a:avLst/>
          </a:prstGeom>
          <a:solidFill>
            <a:srgbClr val="CBDCF0">
              <a:alpha val="80000"/>
            </a:srgbClr>
          </a:solidFill>
          <a:ln w="9525" cap="flat" cmpd="sng" algn="ctr">
            <a:solidFill>
              <a:srgbClr val="F2F2F2">
                <a:alpha val="1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32" name="Rounded Rectangle 31"/>
          <p:cNvSpPr/>
          <p:nvPr/>
        </p:nvSpPr>
        <p:spPr bwMode="auto">
          <a:xfrm>
            <a:off x="4150240" y="1565871"/>
            <a:ext cx="2971800" cy="1219200"/>
          </a:xfrm>
          <a:prstGeom prst="roundRect">
            <a:avLst/>
          </a:prstGeom>
          <a:solidFill>
            <a:srgbClr val="CBDCF0">
              <a:alpha val="80000"/>
            </a:srgbClr>
          </a:solidFill>
          <a:ln w="9525" cap="flat" cmpd="sng" algn="ctr">
            <a:solidFill>
              <a:srgbClr val="F2F2F2">
                <a:alpha val="1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34" name="Rounded Rectangle 33"/>
          <p:cNvSpPr/>
          <p:nvPr/>
        </p:nvSpPr>
        <p:spPr bwMode="auto">
          <a:xfrm>
            <a:off x="492640" y="1565871"/>
            <a:ext cx="3505200" cy="1219200"/>
          </a:xfrm>
          <a:prstGeom prst="roundRect">
            <a:avLst/>
          </a:prstGeom>
          <a:solidFill>
            <a:srgbClr val="CBDCF0"/>
          </a:solidFill>
          <a:ln w="9525" cap="flat" cmpd="sng" algn="ctr">
            <a:solidFill>
              <a:srgbClr val="F2F2F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cxnSp>
        <p:nvCxnSpPr>
          <p:cNvPr id="35" name="Straight Arrow Connector 34"/>
          <p:cNvCxnSpPr>
            <a:stCxn id="41" idx="3"/>
            <a:endCxn id="45" idx="1"/>
          </p:cNvCxnSpPr>
          <p:nvPr/>
        </p:nvCxnSpPr>
        <p:spPr bwMode="auto">
          <a:xfrm>
            <a:off x="6991127" y="2177296"/>
            <a:ext cx="359515" cy="1947"/>
          </a:xfrm>
          <a:prstGeom prst="straightConnector1">
            <a:avLst/>
          </a:prstGeom>
          <a:solidFill>
            <a:schemeClr val="accent1"/>
          </a:solidFill>
          <a:ln w="22225" cap="flat" cmpd="sng" algn="ctr">
            <a:solidFill>
              <a:srgbClr val="000000">
                <a:alpha val="17000"/>
              </a:srgbClr>
            </a:solidFill>
            <a:prstDash val="solid"/>
            <a:round/>
            <a:headEnd type="none" w="med" len="med"/>
            <a:tailEnd type="triangle"/>
          </a:ln>
          <a:effectLst/>
        </p:spPr>
      </p:cxnSp>
      <p:sp>
        <p:nvSpPr>
          <p:cNvPr id="36" name="Rounded Rectangle 35"/>
          <p:cNvSpPr/>
          <p:nvPr/>
        </p:nvSpPr>
        <p:spPr bwMode="auto">
          <a:xfrm>
            <a:off x="606940" y="1794471"/>
            <a:ext cx="1485900" cy="762000"/>
          </a:xfrm>
          <a:prstGeom prst="roundRect">
            <a:avLst/>
          </a:prstGeom>
          <a:solidFill>
            <a:schemeClr val="accent6">
              <a:lumMod val="9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Neutra Text" pitchFamily="50" charset="0"/>
              </a:rPr>
              <a:t>Connected</a:t>
            </a:r>
            <a:r>
              <a:rPr kumimoji="0" lang="en-US" sz="1600" b="0" i="0" u="none" strike="noStrike" cap="none" normalizeH="0" dirty="0" smtClean="0">
                <a:ln>
                  <a:noFill/>
                </a:ln>
                <a:solidFill>
                  <a:srgbClr val="000000"/>
                </a:solidFill>
                <a:effectLst/>
                <a:latin typeface="Neutra Text" pitchFamily="50" charset="0"/>
              </a:rPr>
              <a:t> Components</a:t>
            </a:r>
            <a:endParaRPr kumimoji="0" lang="en-US" sz="1600" b="0" i="0" u="none" strike="noStrike" cap="none" normalizeH="0" baseline="0" dirty="0" smtClean="0">
              <a:ln>
                <a:noFill/>
              </a:ln>
              <a:solidFill>
                <a:srgbClr val="000000"/>
              </a:solidFill>
              <a:effectLst/>
              <a:latin typeface="Neutra Text" pitchFamily="50" charset="0"/>
            </a:endParaRPr>
          </a:p>
        </p:txBody>
      </p:sp>
      <p:sp>
        <p:nvSpPr>
          <p:cNvPr id="39" name="Rounded Rectangle 38"/>
          <p:cNvSpPr/>
          <p:nvPr/>
        </p:nvSpPr>
        <p:spPr bwMode="auto">
          <a:xfrm>
            <a:off x="2397640" y="1642071"/>
            <a:ext cx="1447800" cy="1061160"/>
          </a:xfrm>
          <a:prstGeom prst="roundRect">
            <a:avLst/>
          </a:prstGeom>
          <a:solidFill>
            <a:schemeClr val="accent6">
              <a:lumMod val="90000"/>
              <a:alpha val="25000"/>
            </a:schemeClr>
          </a:solidFill>
          <a:ln w="9525" cap="flat" cmpd="sng" algn="ctr">
            <a:solidFill>
              <a:srgbClr val="000000">
                <a:alpha val="1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0" dirty="0" smtClean="0">
                <a:solidFill>
                  <a:srgbClr val="585858"/>
                </a:solidFill>
              </a:rPr>
              <a:t>Find Foreground Rectangles</a:t>
            </a:r>
            <a:endParaRPr kumimoji="0" lang="en-US" sz="1600" b="0" i="0" u="none" strike="noStrike" cap="none" normalizeH="0" baseline="0" dirty="0" smtClean="0">
              <a:ln>
                <a:noFill/>
              </a:ln>
              <a:solidFill>
                <a:srgbClr val="585858"/>
              </a:solidFill>
              <a:effectLst/>
            </a:endParaRPr>
          </a:p>
        </p:txBody>
      </p:sp>
      <p:sp>
        <p:nvSpPr>
          <p:cNvPr id="40" name="Rounded Rectangle 39"/>
          <p:cNvSpPr/>
          <p:nvPr/>
        </p:nvSpPr>
        <p:spPr bwMode="auto">
          <a:xfrm>
            <a:off x="4302640" y="1808210"/>
            <a:ext cx="1371600" cy="734524"/>
          </a:xfrm>
          <a:prstGeom prst="roundRect">
            <a:avLst/>
          </a:prstGeom>
          <a:solidFill>
            <a:schemeClr val="accent6">
              <a:lumMod val="90000"/>
              <a:alpha val="25000"/>
            </a:schemeClr>
          </a:solidFill>
          <a:ln w="9525" cap="flat" cmpd="sng" algn="ctr">
            <a:solidFill>
              <a:srgbClr val="000000">
                <a:alpha val="17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600" b="0" dirty="0" smtClean="0">
                <a:solidFill>
                  <a:srgbClr val="585808"/>
                </a:solidFill>
              </a:rPr>
              <a:t>Infer Chart Orientation</a:t>
            </a:r>
            <a:endParaRPr lang="en-US" sz="1600" b="0" dirty="0">
              <a:solidFill>
                <a:srgbClr val="585808"/>
              </a:solidFill>
            </a:endParaRPr>
          </a:p>
        </p:txBody>
      </p:sp>
      <p:sp>
        <p:nvSpPr>
          <p:cNvPr id="41" name="Rounded Rectangle 40"/>
          <p:cNvSpPr/>
          <p:nvPr/>
        </p:nvSpPr>
        <p:spPr bwMode="auto">
          <a:xfrm>
            <a:off x="5902842" y="1683943"/>
            <a:ext cx="1088285" cy="986707"/>
          </a:xfrm>
          <a:prstGeom prst="roundRect">
            <a:avLst/>
          </a:prstGeom>
          <a:solidFill>
            <a:schemeClr val="accent6">
              <a:lumMod val="90000"/>
              <a:alpha val="25000"/>
            </a:schemeClr>
          </a:solidFill>
          <a:ln w="9525" cap="flat" cmpd="sng" algn="ctr">
            <a:solidFill>
              <a:srgbClr val="000000">
                <a:alpha val="17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585808"/>
                </a:solidFill>
                <a:effectLst/>
                <a:latin typeface="Neutra Text" pitchFamily="50" charset="0"/>
              </a:rPr>
              <a:t>Extract Baseline Axis</a:t>
            </a:r>
          </a:p>
        </p:txBody>
      </p:sp>
      <p:cxnSp>
        <p:nvCxnSpPr>
          <p:cNvPr id="42" name="Straight Arrow Connector 41"/>
          <p:cNvCxnSpPr>
            <a:stCxn id="36" idx="3"/>
            <a:endCxn id="39" idx="1"/>
          </p:cNvCxnSpPr>
          <p:nvPr/>
        </p:nvCxnSpPr>
        <p:spPr bwMode="auto">
          <a:xfrm flipV="1">
            <a:off x="2092840" y="2172651"/>
            <a:ext cx="304800" cy="2820"/>
          </a:xfrm>
          <a:prstGeom prst="straightConnector1">
            <a:avLst/>
          </a:prstGeom>
          <a:solidFill>
            <a:schemeClr val="accent1"/>
          </a:solidFill>
          <a:ln w="22225" cap="flat" cmpd="sng" algn="ctr">
            <a:solidFill>
              <a:srgbClr val="000000">
                <a:alpha val="15000"/>
              </a:srgbClr>
            </a:solidFill>
            <a:prstDash val="solid"/>
            <a:round/>
            <a:headEnd type="none" w="med" len="med"/>
            <a:tailEnd type="triangle"/>
          </a:ln>
          <a:effectLst/>
        </p:spPr>
      </p:cxnSp>
      <p:cxnSp>
        <p:nvCxnSpPr>
          <p:cNvPr id="43" name="Straight Arrow Connector 42"/>
          <p:cNvCxnSpPr>
            <a:stCxn id="39" idx="3"/>
            <a:endCxn id="40" idx="1"/>
          </p:cNvCxnSpPr>
          <p:nvPr/>
        </p:nvCxnSpPr>
        <p:spPr bwMode="auto">
          <a:xfrm>
            <a:off x="3845440" y="2172651"/>
            <a:ext cx="457200" cy="2820"/>
          </a:xfrm>
          <a:prstGeom prst="straightConnector1">
            <a:avLst/>
          </a:prstGeom>
          <a:solidFill>
            <a:schemeClr val="accent1"/>
          </a:solidFill>
          <a:ln w="22225" cap="flat" cmpd="sng" algn="ctr">
            <a:solidFill>
              <a:srgbClr val="000000">
                <a:alpha val="15000"/>
              </a:srgbClr>
            </a:solidFill>
            <a:prstDash val="solid"/>
            <a:round/>
            <a:headEnd type="none" w="med" len="med"/>
            <a:tailEnd type="triangle"/>
          </a:ln>
          <a:effectLst/>
        </p:spPr>
      </p:cxnSp>
      <p:cxnSp>
        <p:nvCxnSpPr>
          <p:cNvPr id="44" name="Straight Arrow Connector 43"/>
          <p:cNvCxnSpPr>
            <a:stCxn id="40" idx="3"/>
            <a:endCxn id="41" idx="1"/>
          </p:cNvCxnSpPr>
          <p:nvPr/>
        </p:nvCxnSpPr>
        <p:spPr bwMode="auto">
          <a:xfrm>
            <a:off x="5674240" y="2175473"/>
            <a:ext cx="228600" cy="1825"/>
          </a:xfrm>
          <a:prstGeom prst="straightConnector1">
            <a:avLst/>
          </a:prstGeom>
          <a:solidFill>
            <a:schemeClr val="accent1"/>
          </a:solidFill>
          <a:ln w="22225" cap="flat" cmpd="sng" algn="ctr">
            <a:solidFill>
              <a:srgbClr val="000000">
                <a:alpha val="17000"/>
              </a:srgbClr>
            </a:solidFill>
            <a:prstDash val="solid"/>
            <a:round/>
            <a:headEnd type="none" w="med" len="med"/>
            <a:tailEnd type="triangle"/>
          </a:ln>
          <a:effectLst/>
        </p:spPr>
      </p:cxnSp>
      <p:sp>
        <p:nvSpPr>
          <p:cNvPr id="45" name="Rounded Rectangle 44"/>
          <p:cNvSpPr/>
          <p:nvPr/>
        </p:nvSpPr>
        <p:spPr bwMode="auto">
          <a:xfrm>
            <a:off x="7350640" y="1836343"/>
            <a:ext cx="1219200" cy="685799"/>
          </a:xfrm>
          <a:prstGeom prst="roundRect">
            <a:avLst/>
          </a:prstGeom>
          <a:solidFill>
            <a:schemeClr val="accent6">
              <a:lumMod val="90000"/>
              <a:alpha val="25000"/>
            </a:schemeClr>
          </a:solidFill>
          <a:ln w="9525" cap="flat" cmpd="sng" algn="ctr">
            <a:solidFill>
              <a:srgbClr val="000000">
                <a:alpha val="17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585808"/>
                </a:solidFill>
                <a:effectLst/>
                <a:latin typeface="Neutra Text" pitchFamily="50" charset="0"/>
              </a:rPr>
              <a:t>Data extraction</a:t>
            </a:r>
          </a:p>
        </p:txBody>
      </p:sp>
    </p:spTree>
    <p:extLst>
      <p:ext uri="{BB962C8B-B14F-4D97-AF65-F5344CB8AC3E}">
        <p14:creationId xmlns="" xmlns:p14="http://schemas.microsoft.com/office/powerpoint/2010/main" val="243253022"/>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400" dirty="0"/>
              <a:t>Bar charts: Bar extraction</a:t>
            </a:r>
          </a:p>
        </p:txBody>
      </p:sp>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57202" y="3352800"/>
            <a:ext cx="2902079" cy="1752600"/>
          </a:xfrm>
          <a:prstGeom prst="rect">
            <a:avLst/>
          </a:prstGeom>
        </p:spPr>
      </p:pic>
      <p:sp>
        <p:nvSpPr>
          <p:cNvPr id="29" name="Rounded Rectangle 28"/>
          <p:cNvSpPr/>
          <p:nvPr/>
        </p:nvSpPr>
        <p:spPr bwMode="auto">
          <a:xfrm>
            <a:off x="7274440" y="1565871"/>
            <a:ext cx="1371600" cy="1219200"/>
          </a:xfrm>
          <a:prstGeom prst="roundRect">
            <a:avLst/>
          </a:prstGeom>
          <a:solidFill>
            <a:srgbClr val="CBDCF0">
              <a:alpha val="80000"/>
            </a:srgbClr>
          </a:solidFill>
          <a:ln w="9525" cap="flat" cmpd="sng" algn="ctr">
            <a:solidFill>
              <a:srgbClr val="F2F2F2">
                <a:alpha val="1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30" name="Rounded Rectangle 29"/>
          <p:cNvSpPr/>
          <p:nvPr/>
        </p:nvSpPr>
        <p:spPr bwMode="auto">
          <a:xfrm>
            <a:off x="4150240" y="1565871"/>
            <a:ext cx="2971800" cy="1219200"/>
          </a:xfrm>
          <a:prstGeom prst="roundRect">
            <a:avLst/>
          </a:prstGeom>
          <a:solidFill>
            <a:srgbClr val="CBDCF0">
              <a:alpha val="80000"/>
            </a:srgbClr>
          </a:solidFill>
          <a:ln w="9525" cap="flat" cmpd="sng" algn="ctr">
            <a:solidFill>
              <a:srgbClr val="F2F2F2">
                <a:alpha val="1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31" name="Rounded Rectangle 30"/>
          <p:cNvSpPr/>
          <p:nvPr/>
        </p:nvSpPr>
        <p:spPr bwMode="auto">
          <a:xfrm>
            <a:off x="492640" y="1565871"/>
            <a:ext cx="3505200" cy="1219200"/>
          </a:xfrm>
          <a:prstGeom prst="roundRect">
            <a:avLst/>
          </a:prstGeom>
          <a:solidFill>
            <a:srgbClr val="CBDCF0"/>
          </a:solidFill>
          <a:ln w="9525" cap="flat" cmpd="sng" algn="ctr">
            <a:solidFill>
              <a:srgbClr val="F2F2F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cxnSp>
        <p:nvCxnSpPr>
          <p:cNvPr id="32" name="Straight Arrow Connector 31"/>
          <p:cNvCxnSpPr>
            <a:stCxn id="36" idx="3"/>
            <a:endCxn id="40" idx="1"/>
          </p:cNvCxnSpPr>
          <p:nvPr/>
        </p:nvCxnSpPr>
        <p:spPr bwMode="auto">
          <a:xfrm>
            <a:off x="6991127" y="2177296"/>
            <a:ext cx="359515" cy="1947"/>
          </a:xfrm>
          <a:prstGeom prst="straightConnector1">
            <a:avLst/>
          </a:prstGeom>
          <a:solidFill>
            <a:schemeClr val="accent1"/>
          </a:solidFill>
          <a:ln w="22225" cap="flat" cmpd="sng" algn="ctr">
            <a:solidFill>
              <a:srgbClr val="000000">
                <a:alpha val="17000"/>
              </a:srgbClr>
            </a:solidFill>
            <a:prstDash val="solid"/>
            <a:round/>
            <a:headEnd type="none" w="med" len="med"/>
            <a:tailEnd type="triangle"/>
          </a:ln>
          <a:effectLst/>
        </p:spPr>
      </p:cxnSp>
      <p:sp>
        <p:nvSpPr>
          <p:cNvPr id="33" name="Rounded Rectangle 32"/>
          <p:cNvSpPr/>
          <p:nvPr/>
        </p:nvSpPr>
        <p:spPr bwMode="auto">
          <a:xfrm>
            <a:off x="606940" y="1794471"/>
            <a:ext cx="1485900" cy="762000"/>
          </a:xfrm>
          <a:prstGeom prst="roundRect">
            <a:avLst/>
          </a:prstGeom>
          <a:solidFill>
            <a:schemeClr val="accent6">
              <a:lumMod val="90000"/>
              <a:alpha val="25000"/>
            </a:schemeClr>
          </a:solidFill>
          <a:ln w="9525" cap="flat" cmpd="sng" algn="ctr">
            <a:solidFill>
              <a:srgbClr val="000000">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585808"/>
                </a:solidFill>
                <a:effectLst/>
                <a:latin typeface="Neutra Text" pitchFamily="50" charset="0"/>
              </a:rPr>
              <a:t>Connected</a:t>
            </a:r>
            <a:r>
              <a:rPr kumimoji="0" lang="en-US" sz="1600" b="0" i="0" u="none" strike="noStrike" cap="none" normalizeH="0" dirty="0" smtClean="0">
                <a:ln>
                  <a:noFill/>
                </a:ln>
                <a:solidFill>
                  <a:srgbClr val="585808"/>
                </a:solidFill>
                <a:effectLst/>
                <a:latin typeface="Neutra Text" pitchFamily="50" charset="0"/>
              </a:rPr>
              <a:t> Components</a:t>
            </a:r>
            <a:endParaRPr kumimoji="0" lang="en-US" sz="1600" b="0" i="0" u="none" strike="noStrike" cap="none" normalizeH="0" baseline="0" dirty="0" smtClean="0">
              <a:ln>
                <a:noFill/>
              </a:ln>
              <a:solidFill>
                <a:srgbClr val="585808"/>
              </a:solidFill>
              <a:effectLst/>
              <a:latin typeface="Neutra Text" pitchFamily="50" charset="0"/>
            </a:endParaRPr>
          </a:p>
        </p:txBody>
      </p:sp>
      <p:sp>
        <p:nvSpPr>
          <p:cNvPr id="34" name="Rounded Rectangle 33"/>
          <p:cNvSpPr/>
          <p:nvPr/>
        </p:nvSpPr>
        <p:spPr bwMode="auto">
          <a:xfrm>
            <a:off x="2397640" y="1642071"/>
            <a:ext cx="1447800" cy="1061160"/>
          </a:xfrm>
          <a:prstGeom prst="roundRect">
            <a:avLst/>
          </a:prstGeom>
          <a:solidFill>
            <a:schemeClr val="accent6">
              <a:lumMod val="9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0" dirty="0" smtClean="0">
                <a:solidFill>
                  <a:schemeClr val="accent4">
                    <a:lumMod val="10000"/>
                  </a:schemeClr>
                </a:solidFill>
              </a:rPr>
              <a:t>Find Foreground Rectangles</a:t>
            </a:r>
            <a:endParaRPr kumimoji="0" lang="en-US" sz="1600" b="0" i="0" u="none" strike="noStrike" cap="none" normalizeH="0" baseline="0" dirty="0" smtClean="0">
              <a:ln>
                <a:noFill/>
              </a:ln>
              <a:solidFill>
                <a:schemeClr val="accent4">
                  <a:lumMod val="10000"/>
                </a:schemeClr>
              </a:solidFill>
              <a:effectLst/>
            </a:endParaRPr>
          </a:p>
        </p:txBody>
      </p:sp>
      <p:sp>
        <p:nvSpPr>
          <p:cNvPr id="35" name="Rounded Rectangle 34"/>
          <p:cNvSpPr/>
          <p:nvPr/>
        </p:nvSpPr>
        <p:spPr bwMode="auto">
          <a:xfrm>
            <a:off x="4302640" y="1808210"/>
            <a:ext cx="1371600" cy="734524"/>
          </a:xfrm>
          <a:prstGeom prst="roundRect">
            <a:avLst/>
          </a:prstGeom>
          <a:solidFill>
            <a:schemeClr val="accent6">
              <a:lumMod val="90000"/>
              <a:alpha val="25000"/>
            </a:schemeClr>
          </a:solidFill>
          <a:ln w="9525" cap="flat" cmpd="sng" algn="ctr">
            <a:solidFill>
              <a:srgbClr val="000000">
                <a:alpha val="17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600" b="0" dirty="0" smtClean="0">
                <a:solidFill>
                  <a:srgbClr val="585808"/>
                </a:solidFill>
              </a:rPr>
              <a:t>Infer Chart Orientation</a:t>
            </a:r>
            <a:endParaRPr lang="en-US" sz="1600" b="0" dirty="0">
              <a:solidFill>
                <a:srgbClr val="585808"/>
              </a:solidFill>
            </a:endParaRPr>
          </a:p>
        </p:txBody>
      </p:sp>
      <p:sp>
        <p:nvSpPr>
          <p:cNvPr id="36" name="Rounded Rectangle 35"/>
          <p:cNvSpPr/>
          <p:nvPr/>
        </p:nvSpPr>
        <p:spPr bwMode="auto">
          <a:xfrm>
            <a:off x="5902842" y="1683943"/>
            <a:ext cx="1088285" cy="986707"/>
          </a:xfrm>
          <a:prstGeom prst="roundRect">
            <a:avLst/>
          </a:prstGeom>
          <a:solidFill>
            <a:schemeClr val="accent6">
              <a:lumMod val="90000"/>
              <a:alpha val="25000"/>
            </a:schemeClr>
          </a:solidFill>
          <a:ln w="9525" cap="flat" cmpd="sng" algn="ctr">
            <a:solidFill>
              <a:srgbClr val="000000">
                <a:alpha val="17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585808"/>
                </a:solidFill>
                <a:effectLst/>
                <a:latin typeface="Neutra Text" pitchFamily="50" charset="0"/>
              </a:rPr>
              <a:t>Extract Baseline Axis</a:t>
            </a:r>
          </a:p>
        </p:txBody>
      </p:sp>
      <p:cxnSp>
        <p:nvCxnSpPr>
          <p:cNvPr id="37" name="Straight Arrow Connector 36"/>
          <p:cNvCxnSpPr>
            <a:stCxn id="33" idx="3"/>
            <a:endCxn id="34" idx="1"/>
          </p:cNvCxnSpPr>
          <p:nvPr/>
        </p:nvCxnSpPr>
        <p:spPr bwMode="auto">
          <a:xfrm flipV="1">
            <a:off x="2092840" y="2172651"/>
            <a:ext cx="304800" cy="2820"/>
          </a:xfrm>
          <a:prstGeom prst="straightConnector1">
            <a:avLst/>
          </a:prstGeom>
          <a:solidFill>
            <a:schemeClr val="accent1"/>
          </a:solidFill>
          <a:ln w="22225" cap="flat" cmpd="sng" algn="ctr">
            <a:solidFill>
              <a:srgbClr val="000000">
                <a:alpha val="15000"/>
              </a:srgbClr>
            </a:solidFill>
            <a:prstDash val="solid"/>
            <a:round/>
            <a:headEnd type="none" w="med" len="med"/>
            <a:tailEnd type="triangle"/>
          </a:ln>
          <a:effectLst/>
        </p:spPr>
      </p:cxnSp>
      <p:cxnSp>
        <p:nvCxnSpPr>
          <p:cNvPr id="38" name="Straight Arrow Connector 37"/>
          <p:cNvCxnSpPr>
            <a:stCxn id="34" idx="3"/>
            <a:endCxn id="35" idx="1"/>
          </p:cNvCxnSpPr>
          <p:nvPr/>
        </p:nvCxnSpPr>
        <p:spPr bwMode="auto">
          <a:xfrm>
            <a:off x="3845440" y="2172651"/>
            <a:ext cx="457200" cy="2820"/>
          </a:xfrm>
          <a:prstGeom prst="straightConnector1">
            <a:avLst/>
          </a:prstGeom>
          <a:solidFill>
            <a:schemeClr val="accent1"/>
          </a:solidFill>
          <a:ln w="22225" cap="flat" cmpd="sng" algn="ctr">
            <a:solidFill>
              <a:srgbClr val="000000">
                <a:alpha val="15000"/>
              </a:srgbClr>
            </a:solidFill>
            <a:prstDash val="solid"/>
            <a:round/>
            <a:headEnd type="none" w="med" len="med"/>
            <a:tailEnd type="triangle"/>
          </a:ln>
          <a:effectLst/>
        </p:spPr>
      </p:cxnSp>
      <p:cxnSp>
        <p:nvCxnSpPr>
          <p:cNvPr id="39" name="Straight Arrow Connector 38"/>
          <p:cNvCxnSpPr>
            <a:stCxn id="35" idx="3"/>
            <a:endCxn id="36" idx="1"/>
          </p:cNvCxnSpPr>
          <p:nvPr/>
        </p:nvCxnSpPr>
        <p:spPr bwMode="auto">
          <a:xfrm>
            <a:off x="5674240" y="2175473"/>
            <a:ext cx="228600" cy="1825"/>
          </a:xfrm>
          <a:prstGeom prst="straightConnector1">
            <a:avLst/>
          </a:prstGeom>
          <a:solidFill>
            <a:schemeClr val="accent1"/>
          </a:solidFill>
          <a:ln w="22225" cap="flat" cmpd="sng" algn="ctr">
            <a:solidFill>
              <a:srgbClr val="000000">
                <a:alpha val="17000"/>
              </a:srgbClr>
            </a:solidFill>
            <a:prstDash val="solid"/>
            <a:round/>
            <a:headEnd type="none" w="med" len="med"/>
            <a:tailEnd type="triangle"/>
          </a:ln>
          <a:effectLst/>
        </p:spPr>
      </p:cxnSp>
      <p:sp>
        <p:nvSpPr>
          <p:cNvPr id="40" name="Rounded Rectangle 39"/>
          <p:cNvSpPr/>
          <p:nvPr/>
        </p:nvSpPr>
        <p:spPr bwMode="auto">
          <a:xfrm>
            <a:off x="7350640" y="1836343"/>
            <a:ext cx="1219200" cy="685799"/>
          </a:xfrm>
          <a:prstGeom prst="roundRect">
            <a:avLst/>
          </a:prstGeom>
          <a:solidFill>
            <a:schemeClr val="accent6">
              <a:lumMod val="90000"/>
              <a:alpha val="25000"/>
            </a:schemeClr>
          </a:solidFill>
          <a:ln w="9525" cap="flat" cmpd="sng" algn="ctr">
            <a:solidFill>
              <a:srgbClr val="000000">
                <a:alpha val="17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585808"/>
                </a:solidFill>
                <a:effectLst/>
                <a:latin typeface="Neutra Text" pitchFamily="50" charset="0"/>
              </a:rPr>
              <a:t>Data extraction</a:t>
            </a:r>
          </a:p>
        </p:txBody>
      </p:sp>
    </p:spTree>
    <p:extLst>
      <p:ext uri="{BB962C8B-B14F-4D97-AF65-F5344CB8AC3E}">
        <p14:creationId xmlns="" xmlns:p14="http://schemas.microsoft.com/office/powerpoint/2010/main" val="930835446"/>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400" dirty="0"/>
              <a:t>Bar charts: Bar extraction</a:t>
            </a:r>
          </a:p>
        </p:txBody>
      </p:sp>
      <p:pic>
        <p:nvPicPr>
          <p:cNvPr id="4" name="Picture 3" descr="bar_color_check.pdf"/>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581400" y="3352800"/>
            <a:ext cx="2003997" cy="1752600"/>
          </a:xfrm>
          <a:prstGeom prst="rect">
            <a:avLst/>
          </a:prstGeom>
        </p:spPr>
      </p:pic>
      <p:pic>
        <p:nvPicPr>
          <p:cNvPr id="8" name="Picture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57202" y="3360665"/>
            <a:ext cx="2902079" cy="1736873"/>
          </a:xfrm>
          <a:prstGeom prst="rect">
            <a:avLst/>
          </a:prstGeom>
        </p:spPr>
      </p:pic>
      <p:cxnSp>
        <p:nvCxnSpPr>
          <p:cNvPr id="22" name="Straight Arrow Connector 21"/>
          <p:cNvCxnSpPr/>
          <p:nvPr/>
        </p:nvCxnSpPr>
        <p:spPr bwMode="auto">
          <a:xfrm>
            <a:off x="3389163" y="4229100"/>
            <a:ext cx="222121" cy="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sp>
        <p:nvSpPr>
          <p:cNvPr id="6" name="Rectangle 5"/>
          <p:cNvSpPr/>
          <p:nvPr/>
        </p:nvSpPr>
        <p:spPr bwMode="auto">
          <a:xfrm>
            <a:off x="4572001" y="3107764"/>
            <a:ext cx="1479176" cy="2898589"/>
          </a:xfrm>
          <a:prstGeom prst="rect">
            <a:avLst/>
          </a:prstGeom>
          <a:solidFill>
            <a:srgbClr val="31313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20" name="Rounded Rectangle 19"/>
          <p:cNvSpPr/>
          <p:nvPr/>
        </p:nvSpPr>
        <p:spPr bwMode="auto">
          <a:xfrm>
            <a:off x="7274440" y="1565871"/>
            <a:ext cx="1371600" cy="1219200"/>
          </a:xfrm>
          <a:prstGeom prst="roundRect">
            <a:avLst/>
          </a:prstGeom>
          <a:solidFill>
            <a:srgbClr val="CBDCF0">
              <a:alpha val="80000"/>
            </a:srgbClr>
          </a:solidFill>
          <a:ln w="9525" cap="flat" cmpd="sng" algn="ctr">
            <a:solidFill>
              <a:srgbClr val="F2F2F2">
                <a:alpha val="1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21" name="Rounded Rectangle 20"/>
          <p:cNvSpPr/>
          <p:nvPr/>
        </p:nvSpPr>
        <p:spPr bwMode="auto">
          <a:xfrm>
            <a:off x="4150240" y="1565871"/>
            <a:ext cx="2971800" cy="1219200"/>
          </a:xfrm>
          <a:prstGeom prst="roundRect">
            <a:avLst/>
          </a:prstGeom>
          <a:solidFill>
            <a:srgbClr val="CBDCF0">
              <a:alpha val="80000"/>
            </a:srgbClr>
          </a:solidFill>
          <a:ln w="9525" cap="flat" cmpd="sng" algn="ctr">
            <a:solidFill>
              <a:srgbClr val="F2F2F2">
                <a:alpha val="1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23" name="Rounded Rectangle 22"/>
          <p:cNvSpPr/>
          <p:nvPr/>
        </p:nvSpPr>
        <p:spPr bwMode="auto">
          <a:xfrm>
            <a:off x="492640" y="1565871"/>
            <a:ext cx="3505200" cy="1219200"/>
          </a:xfrm>
          <a:prstGeom prst="roundRect">
            <a:avLst/>
          </a:prstGeom>
          <a:solidFill>
            <a:srgbClr val="CBDCF0"/>
          </a:solidFill>
          <a:ln w="9525" cap="flat" cmpd="sng" algn="ctr">
            <a:solidFill>
              <a:srgbClr val="F2F2F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cxnSp>
        <p:nvCxnSpPr>
          <p:cNvPr id="24" name="Straight Arrow Connector 23"/>
          <p:cNvCxnSpPr>
            <a:stCxn id="28" idx="3"/>
            <a:endCxn id="44" idx="1"/>
          </p:cNvCxnSpPr>
          <p:nvPr/>
        </p:nvCxnSpPr>
        <p:spPr bwMode="auto">
          <a:xfrm>
            <a:off x="6991127" y="2177296"/>
            <a:ext cx="359515" cy="1947"/>
          </a:xfrm>
          <a:prstGeom prst="straightConnector1">
            <a:avLst/>
          </a:prstGeom>
          <a:solidFill>
            <a:schemeClr val="accent1"/>
          </a:solidFill>
          <a:ln w="22225" cap="flat" cmpd="sng" algn="ctr">
            <a:solidFill>
              <a:srgbClr val="000000">
                <a:alpha val="17000"/>
              </a:srgbClr>
            </a:solidFill>
            <a:prstDash val="solid"/>
            <a:round/>
            <a:headEnd type="none" w="med" len="med"/>
            <a:tailEnd type="triangle"/>
          </a:ln>
          <a:effectLst/>
        </p:spPr>
      </p:cxnSp>
      <p:sp>
        <p:nvSpPr>
          <p:cNvPr id="25" name="Rounded Rectangle 24"/>
          <p:cNvSpPr/>
          <p:nvPr/>
        </p:nvSpPr>
        <p:spPr bwMode="auto">
          <a:xfrm>
            <a:off x="606940" y="1794471"/>
            <a:ext cx="1485900" cy="762000"/>
          </a:xfrm>
          <a:prstGeom prst="roundRect">
            <a:avLst/>
          </a:prstGeom>
          <a:solidFill>
            <a:schemeClr val="accent6">
              <a:lumMod val="90000"/>
              <a:alpha val="25000"/>
            </a:schemeClr>
          </a:solidFill>
          <a:ln w="9525" cap="flat" cmpd="sng" algn="ctr">
            <a:solidFill>
              <a:srgbClr val="000000">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585808"/>
                </a:solidFill>
                <a:effectLst/>
                <a:latin typeface="Neutra Text" pitchFamily="50" charset="0"/>
              </a:rPr>
              <a:t>Connected</a:t>
            </a:r>
            <a:r>
              <a:rPr kumimoji="0" lang="en-US" sz="1600" b="0" i="0" u="none" strike="noStrike" cap="none" normalizeH="0" dirty="0" smtClean="0">
                <a:ln>
                  <a:noFill/>
                </a:ln>
                <a:solidFill>
                  <a:srgbClr val="585808"/>
                </a:solidFill>
                <a:effectLst/>
                <a:latin typeface="Neutra Text" pitchFamily="50" charset="0"/>
              </a:rPr>
              <a:t> Components</a:t>
            </a:r>
            <a:endParaRPr kumimoji="0" lang="en-US" sz="1600" b="0" i="0" u="none" strike="noStrike" cap="none" normalizeH="0" baseline="0" dirty="0" smtClean="0">
              <a:ln>
                <a:noFill/>
              </a:ln>
              <a:solidFill>
                <a:srgbClr val="585808"/>
              </a:solidFill>
              <a:effectLst/>
              <a:latin typeface="Neutra Text" pitchFamily="50" charset="0"/>
            </a:endParaRPr>
          </a:p>
        </p:txBody>
      </p:sp>
      <p:sp>
        <p:nvSpPr>
          <p:cNvPr id="26" name="Rounded Rectangle 25"/>
          <p:cNvSpPr/>
          <p:nvPr/>
        </p:nvSpPr>
        <p:spPr bwMode="auto">
          <a:xfrm>
            <a:off x="2397640" y="1642071"/>
            <a:ext cx="1447800" cy="1061160"/>
          </a:xfrm>
          <a:prstGeom prst="roundRect">
            <a:avLst/>
          </a:prstGeom>
          <a:solidFill>
            <a:schemeClr val="accent6">
              <a:lumMod val="9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0" dirty="0" smtClean="0">
                <a:solidFill>
                  <a:schemeClr val="accent4">
                    <a:lumMod val="10000"/>
                  </a:schemeClr>
                </a:solidFill>
              </a:rPr>
              <a:t>Find Foreground Rectangles</a:t>
            </a:r>
            <a:endParaRPr kumimoji="0" lang="en-US" sz="1600" b="0" i="0" u="none" strike="noStrike" cap="none" normalizeH="0" baseline="0" dirty="0" smtClean="0">
              <a:ln>
                <a:noFill/>
              </a:ln>
              <a:solidFill>
                <a:schemeClr val="accent4">
                  <a:lumMod val="10000"/>
                </a:schemeClr>
              </a:solidFill>
              <a:effectLst/>
            </a:endParaRPr>
          </a:p>
        </p:txBody>
      </p:sp>
      <p:sp>
        <p:nvSpPr>
          <p:cNvPr id="27" name="Rounded Rectangle 26"/>
          <p:cNvSpPr/>
          <p:nvPr/>
        </p:nvSpPr>
        <p:spPr bwMode="auto">
          <a:xfrm>
            <a:off x="4302640" y="1808210"/>
            <a:ext cx="1371600" cy="734524"/>
          </a:xfrm>
          <a:prstGeom prst="roundRect">
            <a:avLst/>
          </a:prstGeom>
          <a:solidFill>
            <a:schemeClr val="accent6">
              <a:lumMod val="90000"/>
              <a:alpha val="25000"/>
            </a:schemeClr>
          </a:solidFill>
          <a:ln w="9525" cap="flat" cmpd="sng" algn="ctr">
            <a:solidFill>
              <a:srgbClr val="000000">
                <a:alpha val="17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600" b="0" dirty="0" smtClean="0">
                <a:solidFill>
                  <a:srgbClr val="585808"/>
                </a:solidFill>
              </a:rPr>
              <a:t>Infer Chart Orientation</a:t>
            </a:r>
            <a:endParaRPr lang="en-US" sz="1600" b="0" dirty="0">
              <a:solidFill>
                <a:srgbClr val="585808"/>
              </a:solidFill>
            </a:endParaRPr>
          </a:p>
        </p:txBody>
      </p:sp>
      <p:sp>
        <p:nvSpPr>
          <p:cNvPr id="28" name="Rounded Rectangle 27"/>
          <p:cNvSpPr/>
          <p:nvPr/>
        </p:nvSpPr>
        <p:spPr bwMode="auto">
          <a:xfrm>
            <a:off x="5902842" y="1683943"/>
            <a:ext cx="1088285" cy="986707"/>
          </a:xfrm>
          <a:prstGeom prst="roundRect">
            <a:avLst/>
          </a:prstGeom>
          <a:solidFill>
            <a:schemeClr val="accent6">
              <a:lumMod val="90000"/>
              <a:alpha val="25000"/>
            </a:schemeClr>
          </a:solidFill>
          <a:ln w="9525" cap="flat" cmpd="sng" algn="ctr">
            <a:solidFill>
              <a:srgbClr val="000000">
                <a:alpha val="17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585808"/>
                </a:solidFill>
                <a:effectLst/>
                <a:latin typeface="Neutra Text" pitchFamily="50" charset="0"/>
              </a:rPr>
              <a:t>Extract Baseline Axis</a:t>
            </a:r>
          </a:p>
        </p:txBody>
      </p:sp>
      <p:cxnSp>
        <p:nvCxnSpPr>
          <p:cNvPr id="29" name="Straight Arrow Connector 28"/>
          <p:cNvCxnSpPr>
            <a:stCxn id="25" idx="3"/>
            <a:endCxn id="26" idx="1"/>
          </p:cNvCxnSpPr>
          <p:nvPr/>
        </p:nvCxnSpPr>
        <p:spPr bwMode="auto">
          <a:xfrm flipV="1">
            <a:off x="2092840" y="2172651"/>
            <a:ext cx="304800" cy="2820"/>
          </a:xfrm>
          <a:prstGeom prst="straightConnector1">
            <a:avLst/>
          </a:prstGeom>
          <a:solidFill>
            <a:schemeClr val="accent1"/>
          </a:solidFill>
          <a:ln w="22225" cap="flat" cmpd="sng" algn="ctr">
            <a:solidFill>
              <a:srgbClr val="000000">
                <a:alpha val="15000"/>
              </a:srgbClr>
            </a:solidFill>
            <a:prstDash val="solid"/>
            <a:round/>
            <a:headEnd type="none" w="med" len="med"/>
            <a:tailEnd type="triangle"/>
          </a:ln>
          <a:effectLst/>
        </p:spPr>
      </p:cxnSp>
      <p:cxnSp>
        <p:nvCxnSpPr>
          <p:cNvPr id="30" name="Straight Arrow Connector 29"/>
          <p:cNvCxnSpPr>
            <a:stCxn id="26" idx="3"/>
            <a:endCxn id="27" idx="1"/>
          </p:cNvCxnSpPr>
          <p:nvPr/>
        </p:nvCxnSpPr>
        <p:spPr bwMode="auto">
          <a:xfrm>
            <a:off x="3845440" y="2172651"/>
            <a:ext cx="457200" cy="2820"/>
          </a:xfrm>
          <a:prstGeom prst="straightConnector1">
            <a:avLst/>
          </a:prstGeom>
          <a:solidFill>
            <a:schemeClr val="accent1"/>
          </a:solidFill>
          <a:ln w="22225" cap="flat" cmpd="sng" algn="ctr">
            <a:solidFill>
              <a:srgbClr val="000000">
                <a:alpha val="15000"/>
              </a:srgbClr>
            </a:solidFill>
            <a:prstDash val="solid"/>
            <a:round/>
            <a:headEnd type="none" w="med" len="med"/>
            <a:tailEnd type="triangle"/>
          </a:ln>
          <a:effectLst/>
        </p:spPr>
      </p:cxnSp>
      <p:cxnSp>
        <p:nvCxnSpPr>
          <p:cNvPr id="31" name="Straight Arrow Connector 30"/>
          <p:cNvCxnSpPr>
            <a:stCxn id="27" idx="3"/>
            <a:endCxn id="28" idx="1"/>
          </p:cNvCxnSpPr>
          <p:nvPr/>
        </p:nvCxnSpPr>
        <p:spPr bwMode="auto">
          <a:xfrm>
            <a:off x="5674240" y="2175473"/>
            <a:ext cx="228600" cy="1825"/>
          </a:xfrm>
          <a:prstGeom prst="straightConnector1">
            <a:avLst/>
          </a:prstGeom>
          <a:solidFill>
            <a:schemeClr val="accent1"/>
          </a:solidFill>
          <a:ln w="22225" cap="flat" cmpd="sng" algn="ctr">
            <a:solidFill>
              <a:srgbClr val="000000">
                <a:alpha val="17000"/>
              </a:srgbClr>
            </a:solidFill>
            <a:prstDash val="solid"/>
            <a:round/>
            <a:headEnd type="none" w="med" len="med"/>
            <a:tailEnd type="triangle"/>
          </a:ln>
          <a:effectLst/>
        </p:spPr>
      </p:cxnSp>
      <p:sp>
        <p:nvSpPr>
          <p:cNvPr id="44" name="Rounded Rectangle 43"/>
          <p:cNvSpPr/>
          <p:nvPr/>
        </p:nvSpPr>
        <p:spPr bwMode="auto">
          <a:xfrm>
            <a:off x="7350640" y="1836343"/>
            <a:ext cx="1219200" cy="685799"/>
          </a:xfrm>
          <a:prstGeom prst="roundRect">
            <a:avLst/>
          </a:prstGeom>
          <a:solidFill>
            <a:schemeClr val="accent6">
              <a:lumMod val="90000"/>
              <a:alpha val="25000"/>
            </a:schemeClr>
          </a:solidFill>
          <a:ln w="9525" cap="flat" cmpd="sng" algn="ctr">
            <a:solidFill>
              <a:srgbClr val="000000">
                <a:alpha val="17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585808"/>
                </a:solidFill>
                <a:effectLst/>
                <a:latin typeface="Neutra Text" pitchFamily="50" charset="0"/>
              </a:rPr>
              <a:t>Data extraction</a:t>
            </a:r>
          </a:p>
        </p:txBody>
      </p:sp>
    </p:spTree>
    <p:extLst>
      <p:ext uri="{BB962C8B-B14F-4D97-AF65-F5344CB8AC3E}">
        <p14:creationId xmlns="" xmlns:p14="http://schemas.microsoft.com/office/powerpoint/2010/main" val="437793771"/>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400" dirty="0"/>
              <a:t>Bar charts: Bar extraction</a:t>
            </a:r>
          </a:p>
        </p:txBody>
      </p:sp>
      <p:pic>
        <p:nvPicPr>
          <p:cNvPr id="4" name="Picture 3" descr="bar_color_check.pdf"/>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581400" y="3352800"/>
            <a:ext cx="2003997" cy="1752600"/>
          </a:xfrm>
          <a:prstGeom prst="rect">
            <a:avLst/>
          </a:prstGeom>
        </p:spPr>
      </p:pic>
      <p:pic>
        <p:nvPicPr>
          <p:cNvPr id="8" name="Picture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57202" y="3360665"/>
            <a:ext cx="2902079" cy="1736873"/>
          </a:xfrm>
          <a:prstGeom prst="rect">
            <a:avLst/>
          </a:prstGeom>
        </p:spPr>
      </p:pic>
      <p:cxnSp>
        <p:nvCxnSpPr>
          <p:cNvPr id="20" name="Straight Arrow Connector 19"/>
          <p:cNvCxnSpPr/>
          <p:nvPr/>
        </p:nvCxnSpPr>
        <p:spPr bwMode="auto">
          <a:xfrm>
            <a:off x="3389163" y="4229100"/>
            <a:ext cx="222121" cy="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sp>
        <p:nvSpPr>
          <p:cNvPr id="19" name="Rounded Rectangle 18"/>
          <p:cNvSpPr/>
          <p:nvPr/>
        </p:nvSpPr>
        <p:spPr bwMode="auto">
          <a:xfrm>
            <a:off x="7274440" y="1565871"/>
            <a:ext cx="1371600" cy="1219200"/>
          </a:xfrm>
          <a:prstGeom prst="roundRect">
            <a:avLst/>
          </a:prstGeom>
          <a:solidFill>
            <a:srgbClr val="CBDCF0">
              <a:alpha val="80000"/>
            </a:srgbClr>
          </a:solidFill>
          <a:ln w="9525" cap="flat" cmpd="sng" algn="ctr">
            <a:solidFill>
              <a:srgbClr val="F2F2F2">
                <a:alpha val="1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21" name="Rounded Rectangle 20"/>
          <p:cNvSpPr/>
          <p:nvPr/>
        </p:nvSpPr>
        <p:spPr bwMode="auto">
          <a:xfrm>
            <a:off x="4150240" y="1565871"/>
            <a:ext cx="2971800" cy="1219200"/>
          </a:xfrm>
          <a:prstGeom prst="roundRect">
            <a:avLst/>
          </a:prstGeom>
          <a:solidFill>
            <a:srgbClr val="CBDCF0">
              <a:alpha val="80000"/>
            </a:srgbClr>
          </a:solidFill>
          <a:ln w="9525" cap="flat" cmpd="sng" algn="ctr">
            <a:solidFill>
              <a:srgbClr val="F2F2F2">
                <a:alpha val="1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22" name="Rounded Rectangle 21"/>
          <p:cNvSpPr/>
          <p:nvPr/>
        </p:nvSpPr>
        <p:spPr bwMode="auto">
          <a:xfrm>
            <a:off x="492640" y="1565871"/>
            <a:ext cx="3505200" cy="1219200"/>
          </a:xfrm>
          <a:prstGeom prst="roundRect">
            <a:avLst/>
          </a:prstGeom>
          <a:solidFill>
            <a:srgbClr val="CBDCF0"/>
          </a:solidFill>
          <a:ln w="9525" cap="flat" cmpd="sng" algn="ctr">
            <a:solidFill>
              <a:srgbClr val="F2F2F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cxnSp>
        <p:nvCxnSpPr>
          <p:cNvPr id="23" name="Straight Arrow Connector 22"/>
          <p:cNvCxnSpPr>
            <a:stCxn id="27" idx="3"/>
            <a:endCxn id="31" idx="1"/>
          </p:cNvCxnSpPr>
          <p:nvPr/>
        </p:nvCxnSpPr>
        <p:spPr bwMode="auto">
          <a:xfrm>
            <a:off x="6991127" y="2177296"/>
            <a:ext cx="359515" cy="1947"/>
          </a:xfrm>
          <a:prstGeom prst="straightConnector1">
            <a:avLst/>
          </a:prstGeom>
          <a:solidFill>
            <a:schemeClr val="accent1"/>
          </a:solidFill>
          <a:ln w="22225" cap="flat" cmpd="sng" algn="ctr">
            <a:solidFill>
              <a:srgbClr val="000000">
                <a:alpha val="17000"/>
              </a:srgbClr>
            </a:solidFill>
            <a:prstDash val="solid"/>
            <a:round/>
            <a:headEnd type="none" w="med" len="med"/>
            <a:tailEnd type="triangle"/>
          </a:ln>
          <a:effectLst/>
        </p:spPr>
      </p:cxnSp>
      <p:sp>
        <p:nvSpPr>
          <p:cNvPr id="24" name="Rounded Rectangle 23"/>
          <p:cNvSpPr/>
          <p:nvPr/>
        </p:nvSpPr>
        <p:spPr bwMode="auto">
          <a:xfrm>
            <a:off x="606940" y="1794471"/>
            <a:ext cx="1485900" cy="762000"/>
          </a:xfrm>
          <a:prstGeom prst="roundRect">
            <a:avLst/>
          </a:prstGeom>
          <a:solidFill>
            <a:schemeClr val="accent6">
              <a:lumMod val="90000"/>
              <a:alpha val="25000"/>
            </a:schemeClr>
          </a:solidFill>
          <a:ln w="9525" cap="flat" cmpd="sng" algn="ctr">
            <a:solidFill>
              <a:srgbClr val="000000">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585808"/>
                </a:solidFill>
                <a:effectLst/>
                <a:latin typeface="Neutra Text" pitchFamily="50" charset="0"/>
              </a:rPr>
              <a:t>Connected</a:t>
            </a:r>
            <a:r>
              <a:rPr kumimoji="0" lang="en-US" sz="1600" b="0" i="0" u="none" strike="noStrike" cap="none" normalizeH="0" dirty="0" smtClean="0">
                <a:ln>
                  <a:noFill/>
                </a:ln>
                <a:solidFill>
                  <a:srgbClr val="585808"/>
                </a:solidFill>
                <a:effectLst/>
                <a:latin typeface="Neutra Text" pitchFamily="50" charset="0"/>
              </a:rPr>
              <a:t> Components</a:t>
            </a:r>
            <a:endParaRPr kumimoji="0" lang="en-US" sz="1600" b="0" i="0" u="none" strike="noStrike" cap="none" normalizeH="0" baseline="0" dirty="0" smtClean="0">
              <a:ln>
                <a:noFill/>
              </a:ln>
              <a:solidFill>
                <a:srgbClr val="585808"/>
              </a:solidFill>
              <a:effectLst/>
              <a:latin typeface="Neutra Text" pitchFamily="50" charset="0"/>
            </a:endParaRPr>
          </a:p>
        </p:txBody>
      </p:sp>
      <p:sp>
        <p:nvSpPr>
          <p:cNvPr id="25" name="Rounded Rectangle 24"/>
          <p:cNvSpPr/>
          <p:nvPr/>
        </p:nvSpPr>
        <p:spPr bwMode="auto">
          <a:xfrm>
            <a:off x="2397640" y="1642071"/>
            <a:ext cx="1447800" cy="1061160"/>
          </a:xfrm>
          <a:prstGeom prst="roundRect">
            <a:avLst/>
          </a:prstGeom>
          <a:solidFill>
            <a:schemeClr val="accent6">
              <a:lumMod val="9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0" dirty="0" smtClean="0">
                <a:solidFill>
                  <a:schemeClr val="accent4">
                    <a:lumMod val="10000"/>
                  </a:schemeClr>
                </a:solidFill>
              </a:rPr>
              <a:t>Find Foreground Rectangles</a:t>
            </a:r>
            <a:endParaRPr kumimoji="0" lang="en-US" sz="1600" b="0" i="0" u="none" strike="noStrike" cap="none" normalizeH="0" baseline="0" dirty="0" smtClean="0">
              <a:ln>
                <a:noFill/>
              </a:ln>
              <a:solidFill>
                <a:schemeClr val="accent4">
                  <a:lumMod val="10000"/>
                </a:schemeClr>
              </a:solidFill>
              <a:effectLst/>
            </a:endParaRPr>
          </a:p>
        </p:txBody>
      </p:sp>
      <p:sp>
        <p:nvSpPr>
          <p:cNvPr id="26" name="Rounded Rectangle 25"/>
          <p:cNvSpPr/>
          <p:nvPr/>
        </p:nvSpPr>
        <p:spPr bwMode="auto">
          <a:xfrm>
            <a:off x="4302640" y="1808210"/>
            <a:ext cx="1371600" cy="734524"/>
          </a:xfrm>
          <a:prstGeom prst="roundRect">
            <a:avLst/>
          </a:prstGeom>
          <a:solidFill>
            <a:schemeClr val="accent6">
              <a:lumMod val="90000"/>
              <a:alpha val="25000"/>
            </a:schemeClr>
          </a:solidFill>
          <a:ln w="9525" cap="flat" cmpd="sng" algn="ctr">
            <a:solidFill>
              <a:srgbClr val="000000">
                <a:alpha val="17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600" b="0" dirty="0" smtClean="0">
                <a:solidFill>
                  <a:srgbClr val="585808"/>
                </a:solidFill>
              </a:rPr>
              <a:t>Infer Chart Orientation</a:t>
            </a:r>
            <a:endParaRPr lang="en-US" sz="1600" b="0" dirty="0">
              <a:solidFill>
                <a:srgbClr val="585808"/>
              </a:solidFill>
            </a:endParaRPr>
          </a:p>
        </p:txBody>
      </p:sp>
      <p:sp>
        <p:nvSpPr>
          <p:cNvPr id="27" name="Rounded Rectangle 26"/>
          <p:cNvSpPr/>
          <p:nvPr/>
        </p:nvSpPr>
        <p:spPr bwMode="auto">
          <a:xfrm>
            <a:off x="5902842" y="1683943"/>
            <a:ext cx="1088285" cy="986707"/>
          </a:xfrm>
          <a:prstGeom prst="roundRect">
            <a:avLst/>
          </a:prstGeom>
          <a:solidFill>
            <a:schemeClr val="accent6">
              <a:lumMod val="90000"/>
              <a:alpha val="25000"/>
            </a:schemeClr>
          </a:solidFill>
          <a:ln w="9525" cap="flat" cmpd="sng" algn="ctr">
            <a:solidFill>
              <a:srgbClr val="000000">
                <a:alpha val="17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585808"/>
                </a:solidFill>
                <a:effectLst/>
                <a:latin typeface="Neutra Text" pitchFamily="50" charset="0"/>
              </a:rPr>
              <a:t>Extract Baseline Axis</a:t>
            </a:r>
          </a:p>
        </p:txBody>
      </p:sp>
      <p:cxnSp>
        <p:nvCxnSpPr>
          <p:cNvPr id="28" name="Straight Arrow Connector 27"/>
          <p:cNvCxnSpPr>
            <a:stCxn id="24" idx="3"/>
            <a:endCxn id="25" idx="1"/>
          </p:cNvCxnSpPr>
          <p:nvPr/>
        </p:nvCxnSpPr>
        <p:spPr bwMode="auto">
          <a:xfrm flipV="1">
            <a:off x="2092840" y="2172651"/>
            <a:ext cx="304800" cy="2820"/>
          </a:xfrm>
          <a:prstGeom prst="straightConnector1">
            <a:avLst/>
          </a:prstGeom>
          <a:solidFill>
            <a:schemeClr val="accent1"/>
          </a:solidFill>
          <a:ln w="22225" cap="flat" cmpd="sng" algn="ctr">
            <a:solidFill>
              <a:srgbClr val="000000">
                <a:alpha val="15000"/>
              </a:srgbClr>
            </a:solidFill>
            <a:prstDash val="solid"/>
            <a:round/>
            <a:headEnd type="none" w="med" len="med"/>
            <a:tailEnd type="triangle"/>
          </a:ln>
          <a:effectLst/>
        </p:spPr>
      </p:cxnSp>
      <p:cxnSp>
        <p:nvCxnSpPr>
          <p:cNvPr id="29" name="Straight Arrow Connector 28"/>
          <p:cNvCxnSpPr>
            <a:stCxn id="25" idx="3"/>
            <a:endCxn id="26" idx="1"/>
          </p:cNvCxnSpPr>
          <p:nvPr/>
        </p:nvCxnSpPr>
        <p:spPr bwMode="auto">
          <a:xfrm>
            <a:off x="3845440" y="2172651"/>
            <a:ext cx="457200" cy="2820"/>
          </a:xfrm>
          <a:prstGeom prst="straightConnector1">
            <a:avLst/>
          </a:prstGeom>
          <a:solidFill>
            <a:schemeClr val="accent1"/>
          </a:solidFill>
          <a:ln w="22225" cap="flat" cmpd="sng" algn="ctr">
            <a:solidFill>
              <a:srgbClr val="000000">
                <a:alpha val="15000"/>
              </a:srgbClr>
            </a:solidFill>
            <a:prstDash val="solid"/>
            <a:round/>
            <a:headEnd type="none" w="med" len="med"/>
            <a:tailEnd type="triangle"/>
          </a:ln>
          <a:effectLst/>
        </p:spPr>
      </p:cxnSp>
      <p:cxnSp>
        <p:nvCxnSpPr>
          <p:cNvPr id="30" name="Straight Arrow Connector 29"/>
          <p:cNvCxnSpPr>
            <a:stCxn id="26" idx="3"/>
            <a:endCxn id="27" idx="1"/>
          </p:cNvCxnSpPr>
          <p:nvPr/>
        </p:nvCxnSpPr>
        <p:spPr bwMode="auto">
          <a:xfrm>
            <a:off x="5674240" y="2175473"/>
            <a:ext cx="228600" cy="1825"/>
          </a:xfrm>
          <a:prstGeom prst="straightConnector1">
            <a:avLst/>
          </a:prstGeom>
          <a:solidFill>
            <a:schemeClr val="accent1"/>
          </a:solidFill>
          <a:ln w="22225" cap="flat" cmpd="sng" algn="ctr">
            <a:solidFill>
              <a:srgbClr val="000000">
                <a:alpha val="17000"/>
              </a:srgbClr>
            </a:solidFill>
            <a:prstDash val="solid"/>
            <a:round/>
            <a:headEnd type="none" w="med" len="med"/>
            <a:tailEnd type="triangle"/>
          </a:ln>
          <a:effectLst/>
        </p:spPr>
      </p:cxnSp>
      <p:sp>
        <p:nvSpPr>
          <p:cNvPr id="31" name="Rounded Rectangle 30"/>
          <p:cNvSpPr/>
          <p:nvPr/>
        </p:nvSpPr>
        <p:spPr bwMode="auto">
          <a:xfrm>
            <a:off x="7350640" y="1836343"/>
            <a:ext cx="1219200" cy="685799"/>
          </a:xfrm>
          <a:prstGeom prst="roundRect">
            <a:avLst/>
          </a:prstGeom>
          <a:solidFill>
            <a:schemeClr val="accent6">
              <a:lumMod val="90000"/>
              <a:alpha val="25000"/>
            </a:schemeClr>
          </a:solidFill>
          <a:ln w="9525" cap="flat" cmpd="sng" algn="ctr">
            <a:solidFill>
              <a:srgbClr val="000000">
                <a:alpha val="17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585808"/>
                </a:solidFill>
                <a:effectLst/>
                <a:latin typeface="Neutra Text" pitchFamily="50" charset="0"/>
              </a:rPr>
              <a:t>Data extraction</a:t>
            </a:r>
          </a:p>
        </p:txBody>
      </p:sp>
    </p:spTree>
    <p:extLst>
      <p:ext uri="{BB962C8B-B14F-4D97-AF65-F5344CB8AC3E}">
        <p14:creationId xmlns="" xmlns:p14="http://schemas.microsoft.com/office/powerpoint/2010/main" val="713937823"/>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400" dirty="0"/>
              <a:t>Bar charts: Bar extraction</a:t>
            </a:r>
          </a:p>
        </p:txBody>
      </p:sp>
      <p:pic>
        <p:nvPicPr>
          <p:cNvPr id="4" name="Picture 3" descr="bar_color_check.pdf"/>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581400" y="3352800"/>
            <a:ext cx="2003997" cy="1752600"/>
          </a:xfrm>
          <a:prstGeom prst="rect">
            <a:avLst/>
          </a:prstGeom>
        </p:spPr>
      </p:pic>
      <p:pic>
        <p:nvPicPr>
          <p:cNvPr id="8" name="Picture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57202" y="3360665"/>
            <a:ext cx="2902079" cy="1736873"/>
          </a:xfrm>
          <a:prstGeom prst="rect">
            <a:avLst/>
          </a:prstGeom>
        </p:spPr>
      </p:pic>
      <p:pic>
        <p:nvPicPr>
          <p:cNvPr id="21" name="Picture 20" descr="bluebar_orig_candidatebars.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867402" y="3352800"/>
            <a:ext cx="2917859" cy="1752600"/>
          </a:xfrm>
          <a:prstGeom prst="rect">
            <a:avLst/>
          </a:prstGeom>
        </p:spPr>
      </p:pic>
      <p:cxnSp>
        <p:nvCxnSpPr>
          <p:cNvPr id="48" name="Straight Arrow Connector 47"/>
          <p:cNvCxnSpPr/>
          <p:nvPr/>
        </p:nvCxnSpPr>
        <p:spPr bwMode="auto">
          <a:xfrm>
            <a:off x="3389163" y="4229100"/>
            <a:ext cx="222121" cy="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49" name="Straight Arrow Connector 48"/>
          <p:cNvCxnSpPr/>
          <p:nvPr/>
        </p:nvCxnSpPr>
        <p:spPr bwMode="auto">
          <a:xfrm>
            <a:off x="5633326" y="4232089"/>
            <a:ext cx="222121" cy="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sp>
        <p:nvSpPr>
          <p:cNvPr id="22" name="Rounded Rectangle 21"/>
          <p:cNvSpPr/>
          <p:nvPr/>
        </p:nvSpPr>
        <p:spPr bwMode="auto">
          <a:xfrm>
            <a:off x="7274440" y="1565871"/>
            <a:ext cx="1371600" cy="1219200"/>
          </a:xfrm>
          <a:prstGeom prst="roundRect">
            <a:avLst/>
          </a:prstGeom>
          <a:solidFill>
            <a:srgbClr val="CBDCF0">
              <a:alpha val="80000"/>
            </a:srgbClr>
          </a:solidFill>
          <a:ln w="9525" cap="flat" cmpd="sng" algn="ctr">
            <a:solidFill>
              <a:srgbClr val="F2F2F2">
                <a:alpha val="1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23" name="Rounded Rectangle 22"/>
          <p:cNvSpPr/>
          <p:nvPr/>
        </p:nvSpPr>
        <p:spPr bwMode="auto">
          <a:xfrm>
            <a:off x="4150240" y="1565871"/>
            <a:ext cx="2971800" cy="1219200"/>
          </a:xfrm>
          <a:prstGeom prst="roundRect">
            <a:avLst/>
          </a:prstGeom>
          <a:solidFill>
            <a:srgbClr val="CBDCF0">
              <a:alpha val="80000"/>
            </a:srgbClr>
          </a:solidFill>
          <a:ln w="9525" cap="flat" cmpd="sng" algn="ctr">
            <a:solidFill>
              <a:srgbClr val="F2F2F2">
                <a:alpha val="1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24" name="Rounded Rectangle 23"/>
          <p:cNvSpPr/>
          <p:nvPr/>
        </p:nvSpPr>
        <p:spPr bwMode="auto">
          <a:xfrm>
            <a:off x="492640" y="1565871"/>
            <a:ext cx="3505200" cy="1219200"/>
          </a:xfrm>
          <a:prstGeom prst="roundRect">
            <a:avLst/>
          </a:prstGeom>
          <a:solidFill>
            <a:srgbClr val="CBDCF0"/>
          </a:solidFill>
          <a:ln w="9525" cap="flat" cmpd="sng" algn="ctr">
            <a:solidFill>
              <a:srgbClr val="F2F2F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cxnSp>
        <p:nvCxnSpPr>
          <p:cNvPr id="25" name="Straight Arrow Connector 24"/>
          <p:cNvCxnSpPr>
            <a:stCxn id="29" idx="3"/>
            <a:endCxn id="33" idx="1"/>
          </p:cNvCxnSpPr>
          <p:nvPr/>
        </p:nvCxnSpPr>
        <p:spPr bwMode="auto">
          <a:xfrm>
            <a:off x="6991127" y="2177296"/>
            <a:ext cx="359515" cy="1947"/>
          </a:xfrm>
          <a:prstGeom prst="straightConnector1">
            <a:avLst/>
          </a:prstGeom>
          <a:solidFill>
            <a:schemeClr val="accent1"/>
          </a:solidFill>
          <a:ln w="22225" cap="flat" cmpd="sng" algn="ctr">
            <a:solidFill>
              <a:srgbClr val="000000">
                <a:alpha val="17000"/>
              </a:srgbClr>
            </a:solidFill>
            <a:prstDash val="solid"/>
            <a:round/>
            <a:headEnd type="none" w="med" len="med"/>
            <a:tailEnd type="triangle"/>
          </a:ln>
          <a:effectLst/>
        </p:spPr>
      </p:cxnSp>
      <p:sp>
        <p:nvSpPr>
          <p:cNvPr id="26" name="Rounded Rectangle 25"/>
          <p:cNvSpPr/>
          <p:nvPr/>
        </p:nvSpPr>
        <p:spPr bwMode="auto">
          <a:xfrm>
            <a:off x="606940" y="1794471"/>
            <a:ext cx="1485900" cy="762000"/>
          </a:xfrm>
          <a:prstGeom prst="roundRect">
            <a:avLst/>
          </a:prstGeom>
          <a:solidFill>
            <a:schemeClr val="accent6">
              <a:lumMod val="90000"/>
              <a:alpha val="25000"/>
            </a:schemeClr>
          </a:solidFill>
          <a:ln w="9525" cap="flat" cmpd="sng" algn="ctr">
            <a:solidFill>
              <a:srgbClr val="000000">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585808"/>
                </a:solidFill>
                <a:effectLst/>
                <a:latin typeface="Neutra Text" pitchFamily="50" charset="0"/>
              </a:rPr>
              <a:t>Connected</a:t>
            </a:r>
            <a:r>
              <a:rPr kumimoji="0" lang="en-US" sz="1600" b="0" i="0" u="none" strike="noStrike" cap="none" normalizeH="0" dirty="0" smtClean="0">
                <a:ln>
                  <a:noFill/>
                </a:ln>
                <a:solidFill>
                  <a:srgbClr val="585808"/>
                </a:solidFill>
                <a:effectLst/>
                <a:latin typeface="Neutra Text" pitchFamily="50" charset="0"/>
              </a:rPr>
              <a:t> Components</a:t>
            </a:r>
            <a:endParaRPr kumimoji="0" lang="en-US" sz="1600" b="0" i="0" u="none" strike="noStrike" cap="none" normalizeH="0" baseline="0" dirty="0" smtClean="0">
              <a:ln>
                <a:noFill/>
              </a:ln>
              <a:solidFill>
                <a:srgbClr val="585808"/>
              </a:solidFill>
              <a:effectLst/>
              <a:latin typeface="Neutra Text" pitchFamily="50" charset="0"/>
            </a:endParaRPr>
          </a:p>
        </p:txBody>
      </p:sp>
      <p:sp>
        <p:nvSpPr>
          <p:cNvPr id="27" name="Rounded Rectangle 26"/>
          <p:cNvSpPr/>
          <p:nvPr/>
        </p:nvSpPr>
        <p:spPr bwMode="auto">
          <a:xfrm>
            <a:off x="2397640" y="1642071"/>
            <a:ext cx="1447800" cy="1061160"/>
          </a:xfrm>
          <a:prstGeom prst="roundRect">
            <a:avLst/>
          </a:prstGeom>
          <a:solidFill>
            <a:schemeClr val="accent6">
              <a:lumMod val="9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0" dirty="0" smtClean="0">
                <a:solidFill>
                  <a:schemeClr val="accent4">
                    <a:lumMod val="10000"/>
                  </a:schemeClr>
                </a:solidFill>
              </a:rPr>
              <a:t>Find Foreground Rectangles</a:t>
            </a:r>
            <a:endParaRPr kumimoji="0" lang="en-US" sz="1600" b="0" i="0" u="none" strike="noStrike" cap="none" normalizeH="0" baseline="0" dirty="0" smtClean="0">
              <a:ln>
                <a:noFill/>
              </a:ln>
              <a:solidFill>
                <a:schemeClr val="accent4">
                  <a:lumMod val="10000"/>
                </a:schemeClr>
              </a:solidFill>
              <a:effectLst/>
            </a:endParaRPr>
          </a:p>
        </p:txBody>
      </p:sp>
      <p:sp>
        <p:nvSpPr>
          <p:cNvPr id="28" name="Rounded Rectangle 27"/>
          <p:cNvSpPr/>
          <p:nvPr/>
        </p:nvSpPr>
        <p:spPr bwMode="auto">
          <a:xfrm>
            <a:off x="4302640" y="1808210"/>
            <a:ext cx="1371600" cy="734524"/>
          </a:xfrm>
          <a:prstGeom prst="roundRect">
            <a:avLst/>
          </a:prstGeom>
          <a:solidFill>
            <a:schemeClr val="accent6">
              <a:lumMod val="90000"/>
              <a:alpha val="25000"/>
            </a:schemeClr>
          </a:solidFill>
          <a:ln w="9525" cap="flat" cmpd="sng" algn="ctr">
            <a:solidFill>
              <a:srgbClr val="000000">
                <a:alpha val="17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600" b="0" dirty="0" smtClean="0">
                <a:solidFill>
                  <a:srgbClr val="585808"/>
                </a:solidFill>
              </a:rPr>
              <a:t>Infer Chart Orientation</a:t>
            </a:r>
            <a:endParaRPr lang="en-US" sz="1600" b="0" dirty="0">
              <a:solidFill>
                <a:srgbClr val="585808"/>
              </a:solidFill>
            </a:endParaRPr>
          </a:p>
        </p:txBody>
      </p:sp>
      <p:sp>
        <p:nvSpPr>
          <p:cNvPr id="29" name="Rounded Rectangle 28"/>
          <p:cNvSpPr/>
          <p:nvPr/>
        </p:nvSpPr>
        <p:spPr bwMode="auto">
          <a:xfrm>
            <a:off x="5902842" y="1683943"/>
            <a:ext cx="1088285" cy="986707"/>
          </a:xfrm>
          <a:prstGeom prst="roundRect">
            <a:avLst/>
          </a:prstGeom>
          <a:solidFill>
            <a:schemeClr val="accent6">
              <a:lumMod val="90000"/>
              <a:alpha val="25000"/>
            </a:schemeClr>
          </a:solidFill>
          <a:ln w="9525" cap="flat" cmpd="sng" algn="ctr">
            <a:solidFill>
              <a:srgbClr val="000000">
                <a:alpha val="17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585808"/>
                </a:solidFill>
                <a:effectLst/>
                <a:latin typeface="Neutra Text" pitchFamily="50" charset="0"/>
              </a:rPr>
              <a:t>Extract Baseline Axis</a:t>
            </a:r>
          </a:p>
        </p:txBody>
      </p:sp>
      <p:cxnSp>
        <p:nvCxnSpPr>
          <p:cNvPr id="30" name="Straight Arrow Connector 29"/>
          <p:cNvCxnSpPr>
            <a:stCxn id="26" idx="3"/>
            <a:endCxn id="27" idx="1"/>
          </p:cNvCxnSpPr>
          <p:nvPr/>
        </p:nvCxnSpPr>
        <p:spPr bwMode="auto">
          <a:xfrm flipV="1">
            <a:off x="2092840" y="2172651"/>
            <a:ext cx="304800" cy="2820"/>
          </a:xfrm>
          <a:prstGeom prst="straightConnector1">
            <a:avLst/>
          </a:prstGeom>
          <a:solidFill>
            <a:schemeClr val="accent1"/>
          </a:solidFill>
          <a:ln w="22225" cap="flat" cmpd="sng" algn="ctr">
            <a:solidFill>
              <a:srgbClr val="000000">
                <a:alpha val="15000"/>
              </a:srgbClr>
            </a:solidFill>
            <a:prstDash val="solid"/>
            <a:round/>
            <a:headEnd type="none" w="med" len="med"/>
            <a:tailEnd type="triangle"/>
          </a:ln>
          <a:effectLst/>
        </p:spPr>
      </p:cxnSp>
      <p:cxnSp>
        <p:nvCxnSpPr>
          <p:cNvPr id="31" name="Straight Arrow Connector 30"/>
          <p:cNvCxnSpPr>
            <a:stCxn id="27" idx="3"/>
            <a:endCxn id="28" idx="1"/>
          </p:cNvCxnSpPr>
          <p:nvPr/>
        </p:nvCxnSpPr>
        <p:spPr bwMode="auto">
          <a:xfrm>
            <a:off x="3845440" y="2172651"/>
            <a:ext cx="457200" cy="2820"/>
          </a:xfrm>
          <a:prstGeom prst="straightConnector1">
            <a:avLst/>
          </a:prstGeom>
          <a:solidFill>
            <a:schemeClr val="accent1"/>
          </a:solidFill>
          <a:ln w="22225" cap="flat" cmpd="sng" algn="ctr">
            <a:solidFill>
              <a:srgbClr val="000000">
                <a:alpha val="15000"/>
              </a:srgbClr>
            </a:solidFill>
            <a:prstDash val="solid"/>
            <a:round/>
            <a:headEnd type="none" w="med" len="med"/>
            <a:tailEnd type="triangle"/>
          </a:ln>
          <a:effectLst/>
        </p:spPr>
      </p:cxnSp>
      <p:cxnSp>
        <p:nvCxnSpPr>
          <p:cNvPr id="32" name="Straight Arrow Connector 31"/>
          <p:cNvCxnSpPr>
            <a:stCxn id="28" idx="3"/>
            <a:endCxn id="29" idx="1"/>
          </p:cNvCxnSpPr>
          <p:nvPr/>
        </p:nvCxnSpPr>
        <p:spPr bwMode="auto">
          <a:xfrm>
            <a:off x="5674240" y="2175473"/>
            <a:ext cx="228600" cy="1825"/>
          </a:xfrm>
          <a:prstGeom prst="straightConnector1">
            <a:avLst/>
          </a:prstGeom>
          <a:solidFill>
            <a:schemeClr val="accent1"/>
          </a:solidFill>
          <a:ln w="22225" cap="flat" cmpd="sng" algn="ctr">
            <a:solidFill>
              <a:srgbClr val="000000">
                <a:alpha val="17000"/>
              </a:srgbClr>
            </a:solidFill>
            <a:prstDash val="solid"/>
            <a:round/>
            <a:headEnd type="none" w="med" len="med"/>
            <a:tailEnd type="triangle"/>
          </a:ln>
          <a:effectLst/>
        </p:spPr>
      </p:cxnSp>
      <p:sp>
        <p:nvSpPr>
          <p:cNvPr id="33" name="Rounded Rectangle 32"/>
          <p:cNvSpPr/>
          <p:nvPr/>
        </p:nvSpPr>
        <p:spPr bwMode="auto">
          <a:xfrm>
            <a:off x="7350640" y="1836343"/>
            <a:ext cx="1219200" cy="685799"/>
          </a:xfrm>
          <a:prstGeom prst="roundRect">
            <a:avLst/>
          </a:prstGeom>
          <a:solidFill>
            <a:schemeClr val="accent6">
              <a:lumMod val="90000"/>
              <a:alpha val="25000"/>
            </a:schemeClr>
          </a:solidFill>
          <a:ln w="9525" cap="flat" cmpd="sng" algn="ctr">
            <a:solidFill>
              <a:srgbClr val="000000">
                <a:alpha val="17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585808"/>
                </a:solidFill>
                <a:effectLst/>
                <a:latin typeface="Neutra Text" pitchFamily="50" charset="0"/>
              </a:rPr>
              <a:t>Data extraction</a:t>
            </a:r>
          </a:p>
        </p:txBody>
      </p:sp>
    </p:spTree>
    <p:extLst>
      <p:ext uri="{BB962C8B-B14F-4D97-AF65-F5344CB8AC3E}">
        <p14:creationId xmlns="" xmlns:p14="http://schemas.microsoft.com/office/powerpoint/2010/main" val="7000692"/>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400" dirty="0"/>
              <a:t>Bar charts: Axis extraction</a:t>
            </a:r>
          </a:p>
        </p:txBody>
      </p:sp>
      <p:graphicFrame>
        <p:nvGraphicFramePr>
          <p:cNvPr id="33" name="Chart 32"/>
          <p:cNvGraphicFramePr>
            <a:graphicFrameLocks/>
          </p:cNvGraphicFramePr>
          <p:nvPr>
            <p:extLst>
              <p:ext uri="{D42A27DB-BD31-4B8C-83A1-F6EECF244321}">
                <p14:modId xmlns="" xmlns:p14="http://schemas.microsoft.com/office/powerpoint/2010/main" val="1600356361"/>
              </p:ext>
            </p:extLst>
          </p:nvPr>
        </p:nvGraphicFramePr>
        <p:xfrm>
          <a:off x="5105402" y="3124200"/>
          <a:ext cx="3085039" cy="1676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4" name="Chart 33"/>
          <p:cNvGraphicFramePr>
            <a:graphicFrameLocks/>
          </p:cNvGraphicFramePr>
          <p:nvPr>
            <p:extLst>
              <p:ext uri="{D42A27DB-BD31-4B8C-83A1-F6EECF244321}">
                <p14:modId xmlns="" xmlns:p14="http://schemas.microsoft.com/office/powerpoint/2010/main" val="235314469"/>
              </p:ext>
            </p:extLst>
          </p:nvPr>
        </p:nvGraphicFramePr>
        <p:xfrm>
          <a:off x="5105400" y="4876800"/>
          <a:ext cx="3124200" cy="1752600"/>
        </p:xfrm>
        <a:graphic>
          <a:graphicData uri="http://schemas.openxmlformats.org/drawingml/2006/chart">
            <c:chart xmlns:c="http://schemas.openxmlformats.org/drawingml/2006/chart" xmlns:r="http://schemas.openxmlformats.org/officeDocument/2006/relationships" r:id="rId4"/>
          </a:graphicData>
        </a:graphic>
      </p:graphicFrame>
      <p:pic>
        <p:nvPicPr>
          <p:cNvPr id="35" name="Picture 34" descr="bluebar_orig_candidatebars.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43246" y="3429000"/>
            <a:ext cx="3679041" cy="2209800"/>
          </a:xfrm>
          <a:prstGeom prst="rect">
            <a:avLst/>
          </a:prstGeom>
        </p:spPr>
      </p:pic>
      <p:sp>
        <p:nvSpPr>
          <p:cNvPr id="21" name="Rounded Rectangle 20"/>
          <p:cNvSpPr/>
          <p:nvPr/>
        </p:nvSpPr>
        <p:spPr bwMode="auto">
          <a:xfrm>
            <a:off x="7274440" y="1565871"/>
            <a:ext cx="1371600" cy="1219200"/>
          </a:xfrm>
          <a:prstGeom prst="roundRect">
            <a:avLst/>
          </a:prstGeom>
          <a:solidFill>
            <a:srgbClr val="CBDCF0">
              <a:alpha val="80000"/>
            </a:srgbClr>
          </a:solidFill>
          <a:ln w="9525" cap="flat" cmpd="sng" algn="ctr">
            <a:solidFill>
              <a:srgbClr val="F2F2F2">
                <a:alpha val="1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22" name="Rounded Rectangle 21"/>
          <p:cNvSpPr/>
          <p:nvPr/>
        </p:nvSpPr>
        <p:spPr bwMode="auto">
          <a:xfrm>
            <a:off x="4150240" y="1565871"/>
            <a:ext cx="2971800" cy="1219200"/>
          </a:xfrm>
          <a:prstGeom prst="roundRect">
            <a:avLst/>
          </a:prstGeom>
          <a:solidFill>
            <a:srgbClr val="CBDCF0"/>
          </a:solidFill>
          <a:ln w="9525" cap="flat" cmpd="sng" algn="ctr">
            <a:solidFill>
              <a:srgbClr val="F2F2F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23" name="Rounded Rectangle 22"/>
          <p:cNvSpPr/>
          <p:nvPr/>
        </p:nvSpPr>
        <p:spPr bwMode="auto">
          <a:xfrm>
            <a:off x="492640" y="1565871"/>
            <a:ext cx="3505200" cy="1219200"/>
          </a:xfrm>
          <a:prstGeom prst="roundRect">
            <a:avLst/>
          </a:prstGeom>
          <a:solidFill>
            <a:srgbClr val="CBDCF0">
              <a:alpha val="80000"/>
            </a:srgbClr>
          </a:solidFill>
          <a:ln w="9525" cap="flat" cmpd="sng" algn="ctr">
            <a:solidFill>
              <a:srgbClr val="F2F2F2">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cxnSp>
        <p:nvCxnSpPr>
          <p:cNvPr id="24" name="Straight Arrow Connector 23"/>
          <p:cNvCxnSpPr>
            <a:stCxn id="28" idx="3"/>
            <a:endCxn id="32" idx="1"/>
          </p:cNvCxnSpPr>
          <p:nvPr/>
        </p:nvCxnSpPr>
        <p:spPr bwMode="auto">
          <a:xfrm>
            <a:off x="6991127" y="2177296"/>
            <a:ext cx="359515" cy="1947"/>
          </a:xfrm>
          <a:prstGeom prst="straightConnector1">
            <a:avLst/>
          </a:prstGeom>
          <a:solidFill>
            <a:schemeClr val="accent1"/>
          </a:solidFill>
          <a:ln w="22225" cap="flat" cmpd="sng" algn="ctr">
            <a:solidFill>
              <a:srgbClr val="000000">
                <a:alpha val="17000"/>
              </a:srgbClr>
            </a:solidFill>
            <a:prstDash val="solid"/>
            <a:round/>
            <a:headEnd type="none" w="med" len="med"/>
            <a:tailEnd type="triangle"/>
          </a:ln>
          <a:effectLst/>
        </p:spPr>
      </p:cxnSp>
      <p:sp>
        <p:nvSpPr>
          <p:cNvPr id="25" name="Rounded Rectangle 24"/>
          <p:cNvSpPr/>
          <p:nvPr/>
        </p:nvSpPr>
        <p:spPr bwMode="auto">
          <a:xfrm>
            <a:off x="606940" y="1794471"/>
            <a:ext cx="1485900" cy="762000"/>
          </a:xfrm>
          <a:prstGeom prst="roundRect">
            <a:avLst/>
          </a:prstGeom>
          <a:solidFill>
            <a:schemeClr val="accent6">
              <a:lumMod val="90000"/>
              <a:alpha val="25000"/>
            </a:schemeClr>
          </a:solidFill>
          <a:ln w="9525" cap="flat" cmpd="sng" algn="ctr">
            <a:solidFill>
              <a:srgbClr val="000000">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585808"/>
                </a:solidFill>
                <a:effectLst/>
                <a:latin typeface="Neutra Text" pitchFamily="50" charset="0"/>
              </a:rPr>
              <a:t>Connected</a:t>
            </a:r>
            <a:r>
              <a:rPr kumimoji="0" lang="en-US" sz="1600" b="0" i="0" u="none" strike="noStrike" cap="none" normalizeH="0" dirty="0" smtClean="0">
                <a:ln>
                  <a:noFill/>
                </a:ln>
                <a:solidFill>
                  <a:srgbClr val="585808"/>
                </a:solidFill>
                <a:effectLst/>
                <a:latin typeface="Neutra Text" pitchFamily="50" charset="0"/>
              </a:rPr>
              <a:t> Components</a:t>
            </a:r>
            <a:endParaRPr kumimoji="0" lang="en-US" sz="1600" b="0" i="0" u="none" strike="noStrike" cap="none" normalizeH="0" baseline="0" dirty="0" smtClean="0">
              <a:ln>
                <a:noFill/>
              </a:ln>
              <a:solidFill>
                <a:srgbClr val="585808"/>
              </a:solidFill>
              <a:effectLst/>
              <a:latin typeface="Neutra Text" pitchFamily="50" charset="0"/>
            </a:endParaRPr>
          </a:p>
        </p:txBody>
      </p:sp>
      <p:sp>
        <p:nvSpPr>
          <p:cNvPr id="26" name="Rounded Rectangle 25"/>
          <p:cNvSpPr/>
          <p:nvPr/>
        </p:nvSpPr>
        <p:spPr bwMode="auto">
          <a:xfrm>
            <a:off x="2397640" y="1642071"/>
            <a:ext cx="1447800" cy="1061160"/>
          </a:xfrm>
          <a:prstGeom prst="roundRect">
            <a:avLst/>
          </a:prstGeom>
          <a:solidFill>
            <a:schemeClr val="accent6">
              <a:lumMod val="90000"/>
              <a:alpha val="25000"/>
            </a:schemeClr>
          </a:solidFill>
          <a:ln w="9525" cap="flat" cmpd="sng" algn="ctr">
            <a:solidFill>
              <a:srgbClr val="000000">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0" dirty="0" smtClean="0">
                <a:solidFill>
                  <a:srgbClr val="585808"/>
                </a:solidFill>
              </a:rPr>
              <a:t>Find Foreground Rectangles</a:t>
            </a:r>
            <a:endParaRPr kumimoji="0" lang="en-US" sz="1600" b="0" i="0" u="none" strike="noStrike" cap="none" normalizeH="0" baseline="0" dirty="0" smtClean="0">
              <a:ln>
                <a:noFill/>
              </a:ln>
              <a:solidFill>
                <a:srgbClr val="585808"/>
              </a:solidFill>
              <a:effectLst/>
            </a:endParaRPr>
          </a:p>
        </p:txBody>
      </p:sp>
      <p:sp>
        <p:nvSpPr>
          <p:cNvPr id="27" name="Rounded Rectangle 26"/>
          <p:cNvSpPr/>
          <p:nvPr/>
        </p:nvSpPr>
        <p:spPr bwMode="auto">
          <a:xfrm>
            <a:off x="4302640" y="1808210"/>
            <a:ext cx="1371600" cy="734524"/>
          </a:xfrm>
          <a:prstGeom prst="roundRect">
            <a:avLst/>
          </a:prstGeom>
          <a:solidFill>
            <a:schemeClr val="accent6">
              <a:lumMod val="9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600" b="0" dirty="0" smtClean="0">
                <a:solidFill>
                  <a:srgbClr val="313131"/>
                </a:solidFill>
              </a:rPr>
              <a:t>Infer Chart Orientation</a:t>
            </a:r>
            <a:endParaRPr lang="en-US" sz="1600" b="0" dirty="0">
              <a:solidFill>
                <a:srgbClr val="313131"/>
              </a:solidFill>
            </a:endParaRPr>
          </a:p>
        </p:txBody>
      </p:sp>
      <p:sp>
        <p:nvSpPr>
          <p:cNvPr id="28" name="Rounded Rectangle 27"/>
          <p:cNvSpPr/>
          <p:nvPr/>
        </p:nvSpPr>
        <p:spPr bwMode="auto">
          <a:xfrm>
            <a:off x="5902842" y="1683943"/>
            <a:ext cx="1088285" cy="986707"/>
          </a:xfrm>
          <a:prstGeom prst="roundRect">
            <a:avLst/>
          </a:prstGeom>
          <a:solidFill>
            <a:schemeClr val="accent6">
              <a:lumMod val="90000"/>
              <a:alpha val="25000"/>
            </a:schemeClr>
          </a:solidFill>
          <a:ln w="9525" cap="flat" cmpd="sng" algn="ctr">
            <a:solidFill>
              <a:srgbClr val="000000">
                <a:alpha val="17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585808"/>
                </a:solidFill>
                <a:effectLst/>
                <a:latin typeface="Neutra Text" pitchFamily="50" charset="0"/>
              </a:rPr>
              <a:t>Extract Baseline Axis</a:t>
            </a:r>
          </a:p>
        </p:txBody>
      </p:sp>
      <p:cxnSp>
        <p:nvCxnSpPr>
          <p:cNvPr id="29" name="Straight Arrow Connector 28"/>
          <p:cNvCxnSpPr>
            <a:stCxn id="25" idx="3"/>
            <a:endCxn id="26" idx="1"/>
          </p:cNvCxnSpPr>
          <p:nvPr/>
        </p:nvCxnSpPr>
        <p:spPr bwMode="auto">
          <a:xfrm flipV="1">
            <a:off x="2092840" y="2172651"/>
            <a:ext cx="304800" cy="2820"/>
          </a:xfrm>
          <a:prstGeom prst="straightConnector1">
            <a:avLst/>
          </a:prstGeom>
          <a:solidFill>
            <a:schemeClr val="accent1"/>
          </a:solidFill>
          <a:ln w="22225" cap="flat" cmpd="sng" algn="ctr">
            <a:solidFill>
              <a:srgbClr val="000000">
                <a:alpha val="15000"/>
              </a:srgbClr>
            </a:solidFill>
            <a:prstDash val="solid"/>
            <a:round/>
            <a:headEnd type="none" w="med" len="med"/>
            <a:tailEnd type="triangle"/>
          </a:ln>
          <a:effectLst/>
        </p:spPr>
      </p:cxnSp>
      <p:cxnSp>
        <p:nvCxnSpPr>
          <p:cNvPr id="30" name="Straight Arrow Connector 29"/>
          <p:cNvCxnSpPr>
            <a:stCxn id="26" idx="3"/>
            <a:endCxn id="27" idx="1"/>
          </p:cNvCxnSpPr>
          <p:nvPr/>
        </p:nvCxnSpPr>
        <p:spPr bwMode="auto">
          <a:xfrm>
            <a:off x="3845440" y="2172651"/>
            <a:ext cx="457200" cy="2820"/>
          </a:xfrm>
          <a:prstGeom prst="straightConnector1">
            <a:avLst/>
          </a:prstGeom>
          <a:solidFill>
            <a:schemeClr val="accent1"/>
          </a:solidFill>
          <a:ln w="22225" cap="flat" cmpd="sng" algn="ctr">
            <a:solidFill>
              <a:srgbClr val="000000">
                <a:alpha val="15000"/>
              </a:srgbClr>
            </a:solidFill>
            <a:prstDash val="solid"/>
            <a:round/>
            <a:headEnd type="none" w="med" len="med"/>
            <a:tailEnd type="triangle"/>
          </a:ln>
          <a:effectLst/>
        </p:spPr>
      </p:cxnSp>
      <p:cxnSp>
        <p:nvCxnSpPr>
          <p:cNvPr id="31" name="Straight Arrow Connector 30"/>
          <p:cNvCxnSpPr>
            <a:stCxn id="27" idx="3"/>
            <a:endCxn id="28" idx="1"/>
          </p:cNvCxnSpPr>
          <p:nvPr/>
        </p:nvCxnSpPr>
        <p:spPr bwMode="auto">
          <a:xfrm>
            <a:off x="5674240" y="2175473"/>
            <a:ext cx="228600" cy="1825"/>
          </a:xfrm>
          <a:prstGeom prst="straightConnector1">
            <a:avLst/>
          </a:prstGeom>
          <a:solidFill>
            <a:schemeClr val="accent1"/>
          </a:solidFill>
          <a:ln w="22225" cap="flat" cmpd="sng" algn="ctr">
            <a:solidFill>
              <a:srgbClr val="000000">
                <a:alpha val="17000"/>
              </a:srgbClr>
            </a:solidFill>
            <a:prstDash val="solid"/>
            <a:round/>
            <a:headEnd type="none" w="med" len="med"/>
            <a:tailEnd type="triangle"/>
          </a:ln>
          <a:effectLst/>
        </p:spPr>
      </p:cxnSp>
      <p:sp>
        <p:nvSpPr>
          <p:cNvPr id="32" name="Rounded Rectangle 31"/>
          <p:cNvSpPr/>
          <p:nvPr/>
        </p:nvSpPr>
        <p:spPr bwMode="auto">
          <a:xfrm>
            <a:off x="7350640" y="1836343"/>
            <a:ext cx="1219200" cy="685799"/>
          </a:xfrm>
          <a:prstGeom prst="roundRect">
            <a:avLst/>
          </a:prstGeom>
          <a:solidFill>
            <a:schemeClr val="accent6">
              <a:lumMod val="90000"/>
              <a:alpha val="25000"/>
            </a:schemeClr>
          </a:solidFill>
          <a:ln w="9525" cap="flat" cmpd="sng" algn="ctr">
            <a:solidFill>
              <a:srgbClr val="000000">
                <a:alpha val="17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585808"/>
                </a:solidFill>
                <a:effectLst/>
                <a:latin typeface="Neutra Text" pitchFamily="50" charset="0"/>
              </a:rPr>
              <a:t>Data extraction</a:t>
            </a:r>
          </a:p>
        </p:txBody>
      </p:sp>
    </p:spTree>
    <p:extLst>
      <p:ext uri="{BB962C8B-B14F-4D97-AF65-F5344CB8AC3E}">
        <p14:creationId xmlns="" xmlns:p14="http://schemas.microsoft.com/office/powerpoint/2010/main" val="60553669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p:txBody>
          <a:bodyPr/>
          <a:lstStyle/>
          <a:p>
            <a:endParaRPr lang="en-US" dirty="0"/>
          </a:p>
        </p:txBody>
      </p:sp>
      <p:pic>
        <p:nvPicPr>
          <p:cNvPr id="12" name="Picture 2" descr="C:\Users\Manolis Savva\Desktop\bad_pie.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 y="1657350"/>
            <a:ext cx="4482243" cy="2590800"/>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543462" y="1657350"/>
            <a:ext cx="3295738" cy="2590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itle 6"/>
          <p:cNvSpPr>
            <a:spLocks noGrp="1"/>
          </p:cNvSpPr>
          <p:nvPr>
            <p:ph type="title"/>
          </p:nvPr>
        </p:nvSpPr>
        <p:spPr/>
        <p:txBody>
          <a:bodyPr/>
          <a:lstStyle/>
          <a:p>
            <a:r>
              <a:rPr lang="en-US" dirty="0" smtClean="0"/>
              <a:t>Poor Designs </a:t>
            </a:r>
            <a:r>
              <a:rPr lang="en-US" dirty="0" smtClean="0"/>
              <a:t>are Prevalent</a:t>
            </a:r>
            <a:endParaRPr lang="en-US" dirty="0"/>
          </a:p>
        </p:txBody>
      </p:sp>
    </p:spTree>
    <p:extLst>
      <p:ext uri="{BB962C8B-B14F-4D97-AF65-F5344CB8AC3E}">
        <p14:creationId xmlns="" xmlns:p14="http://schemas.microsoft.com/office/powerpoint/2010/main" val="2998686919"/>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400" dirty="0"/>
              <a:t>Bar charts: Axis extraction</a:t>
            </a:r>
          </a:p>
        </p:txBody>
      </p:sp>
      <p:pic>
        <p:nvPicPr>
          <p:cNvPr id="8" name="Picture 7" descr="bluebar_orig_candidatebars.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43246" y="3429000"/>
            <a:ext cx="3679041" cy="2209800"/>
          </a:xfrm>
          <a:prstGeom prst="rect">
            <a:avLst/>
          </a:prstGeom>
        </p:spPr>
      </p:pic>
      <p:graphicFrame>
        <p:nvGraphicFramePr>
          <p:cNvPr id="33" name="Chart 32"/>
          <p:cNvGraphicFramePr>
            <a:graphicFrameLocks/>
          </p:cNvGraphicFramePr>
          <p:nvPr>
            <p:extLst>
              <p:ext uri="{D42A27DB-BD31-4B8C-83A1-F6EECF244321}">
                <p14:modId xmlns="" xmlns:p14="http://schemas.microsoft.com/office/powerpoint/2010/main" val="3457966420"/>
              </p:ext>
            </p:extLst>
          </p:nvPr>
        </p:nvGraphicFramePr>
        <p:xfrm>
          <a:off x="5105402" y="3124200"/>
          <a:ext cx="3085039" cy="1676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4" name="Chart 33"/>
          <p:cNvGraphicFramePr>
            <a:graphicFrameLocks/>
          </p:cNvGraphicFramePr>
          <p:nvPr>
            <p:extLst>
              <p:ext uri="{D42A27DB-BD31-4B8C-83A1-F6EECF244321}">
                <p14:modId xmlns="" xmlns:p14="http://schemas.microsoft.com/office/powerpoint/2010/main" val="2780891301"/>
              </p:ext>
            </p:extLst>
          </p:nvPr>
        </p:nvGraphicFramePr>
        <p:xfrm>
          <a:off x="5105400" y="4876800"/>
          <a:ext cx="3124200" cy="1752600"/>
        </p:xfrm>
        <a:graphic>
          <a:graphicData uri="http://schemas.openxmlformats.org/drawingml/2006/chart">
            <c:chart xmlns:c="http://schemas.openxmlformats.org/drawingml/2006/chart" xmlns:r="http://schemas.openxmlformats.org/officeDocument/2006/relationships" r:id="rId5"/>
          </a:graphicData>
        </a:graphic>
      </p:graphicFrame>
      <p:sp>
        <p:nvSpPr>
          <p:cNvPr id="19" name="Rounded Rectangle 18"/>
          <p:cNvSpPr/>
          <p:nvPr/>
        </p:nvSpPr>
        <p:spPr bwMode="auto">
          <a:xfrm>
            <a:off x="7274440" y="1565871"/>
            <a:ext cx="1371600" cy="1219200"/>
          </a:xfrm>
          <a:prstGeom prst="roundRect">
            <a:avLst/>
          </a:prstGeom>
          <a:solidFill>
            <a:srgbClr val="CBDCF0">
              <a:alpha val="80000"/>
            </a:srgbClr>
          </a:solidFill>
          <a:ln w="9525" cap="flat" cmpd="sng" algn="ctr">
            <a:solidFill>
              <a:srgbClr val="F2F2F2">
                <a:alpha val="1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20" name="Rounded Rectangle 19"/>
          <p:cNvSpPr/>
          <p:nvPr/>
        </p:nvSpPr>
        <p:spPr bwMode="auto">
          <a:xfrm>
            <a:off x="4150240" y="1565871"/>
            <a:ext cx="2971800" cy="1219200"/>
          </a:xfrm>
          <a:prstGeom prst="roundRect">
            <a:avLst/>
          </a:prstGeom>
          <a:solidFill>
            <a:srgbClr val="CBDCF0"/>
          </a:solidFill>
          <a:ln w="9525" cap="flat" cmpd="sng" algn="ctr">
            <a:solidFill>
              <a:srgbClr val="F2F2F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21" name="Rounded Rectangle 20"/>
          <p:cNvSpPr/>
          <p:nvPr/>
        </p:nvSpPr>
        <p:spPr bwMode="auto">
          <a:xfrm>
            <a:off x="492640" y="1565871"/>
            <a:ext cx="3505200" cy="1219200"/>
          </a:xfrm>
          <a:prstGeom prst="roundRect">
            <a:avLst/>
          </a:prstGeom>
          <a:solidFill>
            <a:srgbClr val="CBDCF0">
              <a:alpha val="80000"/>
            </a:srgbClr>
          </a:solidFill>
          <a:ln w="9525" cap="flat" cmpd="sng" algn="ctr">
            <a:solidFill>
              <a:srgbClr val="F2F2F2">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cxnSp>
        <p:nvCxnSpPr>
          <p:cNvPr id="22" name="Straight Arrow Connector 21"/>
          <p:cNvCxnSpPr>
            <a:stCxn id="26" idx="3"/>
            <a:endCxn id="30" idx="1"/>
          </p:cNvCxnSpPr>
          <p:nvPr/>
        </p:nvCxnSpPr>
        <p:spPr bwMode="auto">
          <a:xfrm>
            <a:off x="6991127" y="2177296"/>
            <a:ext cx="359515" cy="1947"/>
          </a:xfrm>
          <a:prstGeom prst="straightConnector1">
            <a:avLst/>
          </a:prstGeom>
          <a:solidFill>
            <a:schemeClr val="accent1"/>
          </a:solidFill>
          <a:ln w="22225" cap="flat" cmpd="sng" algn="ctr">
            <a:solidFill>
              <a:srgbClr val="000000">
                <a:alpha val="17000"/>
              </a:srgbClr>
            </a:solidFill>
            <a:prstDash val="solid"/>
            <a:round/>
            <a:headEnd type="none" w="med" len="med"/>
            <a:tailEnd type="triangle"/>
          </a:ln>
          <a:effectLst/>
        </p:spPr>
      </p:cxnSp>
      <p:sp>
        <p:nvSpPr>
          <p:cNvPr id="23" name="Rounded Rectangle 22"/>
          <p:cNvSpPr/>
          <p:nvPr/>
        </p:nvSpPr>
        <p:spPr bwMode="auto">
          <a:xfrm>
            <a:off x="606940" y="1794471"/>
            <a:ext cx="1485900" cy="762000"/>
          </a:xfrm>
          <a:prstGeom prst="roundRect">
            <a:avLst/>
          </a:prstGeom>
          <a:solidFill>
            <a:schemeClr val="accent6">
              <a:lumMod val="90000"/>
              <a:alpha val="25000"/>
            </a:schemeClr>
          </a:solidFill>
          <a:ln w="9525" cap="flat" cmpd="sng" algn="ctr">
            <a:solidFill>
              <a:srgbClr val="000000">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585808"/>
                </a:solidFill>
                <a:effectLst/>
                <a:latin typeface="Neutra Text" pitchFamily="50" charset="0"/>
              </a:rPr>
              <a:t>Connected</a:t>
            </a:r>
            <a:r>
              <a:rPr kumimoji="0" lang="en-US" sz="1600" b="0" i="0" u="none" strike="noStrike" cap="none" normalizeH="0" dirty="0" smtClean="0">
                <a:ln>
                  <a:noFill/>
                </a:ln>
                <a:solidFill>
                  <a:srgbClr val="585808"/>
                </a:solidFill>
                <a:effectLst/>
                <a:latin typeface="Neutra Text" pitchFamily="50" charset="0"/>
              </a:rPr>
              <a:t> Components</a:t>
            </a:r>
            <a:endParaRPr kumimoji="0" lang="en-US" sz="1600" b="0" i="0" u="none" strike="noStrike" cap="none" normalizeH="0" baseline="0" dirty="0" smtClean="0">
              <a:ln>
                <a:noFill/>
              </a:ln>
              <a:solidFill>
                <a:srgbClr val="585808"/>
              </a:solidFill>
              <a:effectLst/>
              <a:latin typeface="Neutra Text" pitchFamily="50" charset="0"/>
            </a:endParaRPr>
          </a:p>
        </p:txBody>
      </p:sp>
      <p:sp>
        <p:nvSpPr>
          <p:cNvPr id="24" name="Rounded Rectangle 23"/>
          <p:cNvSpPr/>
          <p:nvPr/>
        </p:nvSpPr>
        <p:spPr bwMode="auto">
          <a:xfrm>
            <a:off x="2397640" y="1642071"/>
            <a:ext cx="1447800" cy="1061160"/>
          </a:xfrm>
          <a:prstGeom prst="roundRect">
            <a:avLst/>
          </a:prstGeom>
          <a:solidFill>
            <a:schemeClr val="accent6">
              <a:lumMod val="90000"/>
              <a:alpha val="25000"/>
            </a:schemeClr>
          </a:solidFill>
          <a:ln w="9525" cap="flat" cmpd="sng" algn="ctr">
            <a:solidFill>
              <a:srgbClr val="000000">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0" dirty="0" smtClean="0">
                <a:solidFill>
                  <a:srgbClr val="585808"/>
                </a:solidFill>
              </a:rPr>
              <a:t>Find Foreground Rectangles</a:t>
            </a:r>
            <a:endParaRPr kumimoji="0" lang="en-US" sz="1600" b="0" i="0" u="none" strike="noStrike" cap="none" normalizeH="0" baseline="0" dirty="0" smtClean="0">
              <a:ln>
                <a:noFill/>
              </a:ln>
              <a:solidFill>
                <a:srgbClr val="585808"/>
              </a:solidFill>
              <a:effectLst/>
            </a:endParaRPr>
          </a:p>
        </p:txBody>
      </p:sp>
      <p:sp>
        <p:nvSpPr>
          <p:cNvPr id="25" name="Rounded Rectangle 24"/>
          <p:cNvSpPr/>
          <p:nvPr/>
        </p:nvSpPr>
        <p:spPr bwMode="auto">
          <a:xfrm>
            <a:off x="4302640" y="1808210"/>
            <a:ext cx="1371600" cy="734524"/>
          </a:xfrm>
          <a:prstGeom prst="roundRect">
            <a:avLst/>
          </a:prstGeom>
          <a:solidFill>
            <a:schemeClr val="accent6">
              <a:lumMod val="9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600" b="0" dirty="0" smtClean="0">
                <a:solidFill>
                  <a:srgbClr val="313131"/>
                </a:solidFill>
              </a:rPr>
              <a:t>Infer Chart Orientation</a:t>
            </a:r>
            <a:endParaRPr lang="en-US" sz="1600" b="0" dirty="0">
              <a:solidFill>
                <a:srgbClr val="313131"/>
              </a:solidFill>
            </a:endParaRPr>
          </a:p>
        </p:txBody>
      </p:sp>
      <p:sp>
        <p:nvSpPr>
          <p:cNvPr id="26" name="Rounded Rectangle 25"/>
          <p:cNvSpPr/>
          <p:nvPr/>
        </p:nvSpPr>
        <p:spPr bwMode="auto">
          <a:xfrm>
            <a:off x="5902842" y="1683943"/>
            <a:ext cx="1088285" cy="986707"/>
          </a:xfrm>
          <a:prstGeom prst="roundRect">
            <a:avLst/>
          </a:prstGeom>
          <a:solidFill>
            <a:schemeClr val="accent6">
              <a:lumMod val="90000"/>
              <a:alpha val="25000"/>
            </a:schemeClr>
          </a:solidFill>
          <a:ln w="9525" cap="flat" cmpd="sng" algn="ctr">
            <a:solidFill>
              <a:srgbClr val="000000">
                <a:alpha val="17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585808"/>
                </a:solidFill>
                <a:effectLst/>
                <a:latin typeface="Neutra Text" pitchFamily="50" charset="0"/>
              </a:rPr>
              <a:t>Extract Baseline Axis</a:t>
            </a:r>
          </a:p>
        </p:txBody>
      </p:sp>
      <p:cxnSp>
        <p:nvCxnSpPr>
          <p:cNvPr id="27" name="Straight Arrow Connector 26"/>
          <p:cNvCxnSpPr>
            <a:stCxn id="23" idx="3"/>
            <a:endCxn id="24" idx="1"/>
          </p:cNvCxnSpPr>
          <p:nvPr/>
        </p:nvCxnSpPr>
        <p:spPr bwMode="auto">
          <a:xfrm flipV="1">
            <a:off x="2092840" y="2172651"/>
            <a:ext cx="304800" cy="2820"/>
          </a:xfrm>
          <a:prstGeom prst="straightConnector1">
            <a:avLst/>
          </a:prstGeom>
          <a:solidFill>
            <a:schemeClr val="accent1"/>
          </a:solidFill>
          <a:ln w="22225" cap="flat" cmpd="sng" algn="ctr">
            <a:solidFill>
              <a:srgbClr val="000000">
                <a:alpha val="15000"/>
              </a:srgbClr>
            </a:solidFill>
            <a:prstDash val="solid"/>
            <a:round/>
            <a:headEnd type="none" w="med" len="med"/>
            <a:tailEnd type="triangle"/>
          </a:ln>
          <a:effectLst/>
        </p:spPr>
      </p:cxnSp>
      <p:cxnSp>
        <p:nvCxnSpPr>
          <p:cNvPr id="28" name="Straight Arrow Connector 27"/>
          <p:cNvCxnSpPr>
            <a:stCxn id="24" idx="3"/>
            <a:endCxn id="25" idx="1"/>
          </p:cNvCxnSpPr>
          <p:nvPr/>
        </p:nvCxnSpPr>
        <p:spPr bwMode="auto">
          <a:xfrm>
            <a:off x="3845440" y="2172651"/>
            <a:ext cx="457200" cy="2820"/>
          </a:xfrm>
          <a:prstGeom prst="straightConnector1">
            <a:avLst/>
          </a:prstGeom>
          <a:solidFill>
            <a:schemeClr val="accent1"/>
          </a:solidFill>
          <a:ln w="22225" cap="flat" cmpd="sng" algn="ctr">
            <a:solidFill>
              <a:srgbClr val="000000">
                <a:alpha val="15000"/>
              </a:srgbClr>
            </a:solidFill>
            <a:prstDash val="solid"/>
            <a:round/>
            <a:headEnd type="none" w="med" len="med"/>
            <a:tailEnd type="triangle"/>
          </a:ln>
          <a:effectLst/>
        </p:spPr>
      </p:cxnSp>
      <p:cxnSp>
        <p:nvCxnSpPr>
          <p:cNvPr id="29" name="Straight Arrow Connector 28"/>
          <p:cNvCxnSpPr>
            <a:stCxn id="25" idx="3"/>
            <a:endCxn id="26" idx="1"/>
          </p:cNvCxnSpPr>
          <p:nvPr/>
        </p:nvCxnSpPr>
        <p:spPr bwMode="auto">
          <a:xfrm>
            <a:off x="5674240" y="2175473"/>
            <a:ext cx="228600" cy="1825"/>
          </a:xfrm>
          <a:prstGeom prst="straightConnector1">
            <a:avLst/>
          </a:prstGeom>
          <a:solidFill>
            <a:schemeClr val="accent1"/>
          </a:solidFill>
          <a:ln w="22225" cap="flat" cmpd="sng" algn="ctr">
            <a:solidFill>
              <a:srgbClr val="000000">
                <a:alpha val="17000"/>
              </a:srgbClr>
            </a:solidFill>
            <a:prstDash val="solid"/>
            <a:round/>
            <a:headEnd type="none" w="med" len="med"/>
            <a:tailEnd type="triangle"/>
          </a:ln>
          <a:effectLst/>
        </p:spPr>
      </p:cxnSp>
      <p:sp>
        <p:nvSpPr>
          <p:cNvPr id="30" name="Rounded Rectangle 29"/>
          <p:cNvSpPr/>
          <p:nvPr/>
        </p:nvSpPr>
        <p:spPr bwMode="auto">
          <a:xfrm>
            <a:off x="7350640" y="1836343"/>
            <a:ext cx="1219200" cy="685799"/>
          </a:xfrm>
          <a:prstGeom prst="roundRect">
            <a:avLst/>
          </a:prstGeom>
          <a:solidFill>
            <a:schemeClr val="accent6">
              <a:lumMod val="90000"/>
              <a:alpha val="25000"/>
            </a:schemeClr>
          </a:solidFill>
          <a:ln w="9525" cap="flat" cmpd="sng" algn="ctr">
            <a:solidFill>
              <a:srgbClr val="000000">
                <a:alpha val="17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585808"/>
                </a:solidFill>
                <a:effectLst/>
                <a:latin typeface="Neutra Text" pitchFamily="50" charset="0"/>
              </a:rPr>
              <a:t>Data extraction</a:t>
            </a:r>
          </a:p>
        </p:txBody>
      </p:sp>
    </p:spTree>
    <p:extLst>
      <p:ext uri="{BB962C8B-B14F-4D97-AF65-F5344CB8AC3E}">
        <p14:creationId xmlns="" xmlns:p14="http://schemas.microsoft.com/office/powerpoint/2010/main" val="3996840794"/>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400" dirty="0"/>
              <a:t>Bar charts: Axis extraction</a:t>
            </a:r>
          </a:p>
        </p:txBody>
      </p:sp>
      <p:pic>
        <p:nvPicPr>
          <p:cNvPr id="19" name="Picture 18" descr="bluebar_orig_candidatebars.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35761" y="3429000"/>
            <a:ext cx="3679041" cy="2209800"/>
          </a:xfrm>
          <a:prstGeom prst="rect">
            <a:avLst/>
          </a:prstGeom>
        </p:spPr>
      </p:pic>
      <p:graphicFrame>
        <p:nvGraphicFramePr>
          <p:cNvPr id="20" name="Chart 19"/>
          <p:cNvGraphicFramePr>
            <a:graphicFrameLocks/>
          </p:cNvGraphicFramePr>
          <p:nvPr>
            <p:extLst>
              <p:ext uri="{D42A27DB-BD31-4B8C-83A1-F6EECF244321}">
                <p14:modId xmlns="" xmlns:p14="http://schemas.microsoft.com/office/powerpoint/2010/main" val="2494480899"/>
              </p:ext>
            </p:extLst>
          </p:nvPr>
        </p:nvGraphicFramePr>
        <p:xfrm>
          <a:off x="4038600" y="2895600"/>
          <a:ext cx="4870450" cy="2971800"/>
        </p:xfrm>
        <a:graphic>
          <a:graphicData uri="http://schemas.openxmlformats.org/drawingml/2006/chart">
            <c:chart xmlns:c="http://schemas.openxmlformats.org/drawingml/2006/chart" xmlns:r="http://schemas.openxmlformats.org/officeDocument/2006/relationships" r:id="rId4"/>
          </a:graphicData>
        </a:graphic>
      </p:graphicFrame>
      <p:sp>
        <p:nvSpPr>
          <p:cNvPr id="44" name="Rounded Rectangle 43"/>
          <p:cNvSpPr/>
          <p:nvPr/>
        </p:nvSpPr>
        <p:spPr bwMode="auto">
          <a:xfrm>
            <a:off x="7274440" y="1565871"/>
            <a:ext cx="1371600" cy="1219200"/>
          </a:xfrm>
          <a:prstGeom prst="roundRect">
            <a:avLst/>
          </a:prstGeom>
          <a:solidFill>
            <a:srgbClr val="CBDCF0">
              <a:alpha val="80000"/>
            </a:srgbClr>
          </a:solidFill>
          <a:ln w="9525" cap="flat" cmpd="sng" algn="ctr">
            <a:solidFill>
              <a:srgbClr val="F2F2F2">
                <a:alpha val="1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45" name="Rounded Rectangle 44"/>
          <p:cNvSpPr/>
          <p:nvPr/>
        </p:nvSpPr>
        <p:spPr bwMode="auto">
          <a:xfrm>
            <a:off x="4150240" y="1565871"/>
            <a:ext cx="2971800" cy="1219200"/>
          </a:xfrm>
          <a:prstGeom prst="roundRect">
            <a:avLst/>
          </a:prstGeom>
          <a:solidFill>
            <a:srgbClr val="CBDCF0"/>
          </a:solidFill>
          <a:ln w="9525" cap="flat" cmpd="sng" algn="ctr">
            <a:solidFill>
              <a:srgbClr val="F2F2F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46" name="Rounded Rectangle 45"/>
          <p:cNvSpPr/>
          <p:nvPr/>
        </p:nvSpPr>
        <p:spPr bwMode="auto">
          <a:xfrm>
            <a:off x="492640" y="1565871"/>
            <a:ext cx="3505200" cy="1219200"/>
          </a:xfrm>
          <a:prstGeom prst="roundRect">
            <a:avLst/>
          </a:prstGeom>
          <a:solidFill>
            <a:srgbClr val="CBDCF0">
              <a:alpha val="80000"/>
            </a:srgbClr>
          </a:solidFill>
          <a:ln w="9525" cap="flat" cmpd="sng" algn="ctr">
            <a:solidFill>
              <a:srgbClr val="F2F2F2">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cxnSp>
        <p:nvCxnSpPr>
          <p:cNvPr id="47" name="Straight Arrow Connector 46"/>
          <p:cNvCxnSpPr>
            <a:stCxn id="51" idx="3"/>
            <a:endCxn id="55" idx="1"/>
          </p:cNvCxnSpPr>
          <p:nvPr/>
        </p:nvCxnSpPr>
        <p:spPr bwMode="auto">
          <a:xfrm>
            <a:off x="6991127" y="2177296"/>
            <a:ext cx="359515" cy="1947"/>
          </a:xfrm>
          <a:prstGeom prst="straightConnector1">
            <a:avLst/>
          </a:prstGeom>
          <a:solidFill>
            <a:schemeClr val="accent1"/>
          </a:solidFill>
          <a:ln w="22225" cap="flat" cmpd="sng" algn="ctr">
            <a:solidFill>
              <a:srgbClr val="000000">
                <a:alpha val="17000"/>
              </a:srgbClr>
            </a:solidFill>
            <a:prstDash val="solid"/>
            <a:round/>
            <a:headEnd type="none" w="med" len="med"/>
            <a:tailEnd type="triangle"/>
          </a:ln>
          <a:effectLst/>
        </p:spPr>
      </p:cxnSp>
      <p:sp>
        <p:nvSpPr>
          <p:cNvPr id="48" name="Rounded Rectangle 47"/>
          <p:cNvSpPr/>
          <p:nvPr/>
        </p:nvSpPr>
        <p:spPr bwMode="auto">
          <a:xfrm>
            <a:off x="606940" y="1794471"/>
            <a:ext cx="1485900" cy="762000"/>
          </a:xfrm>
          <a:prstGeom prst="roundRect">
            <a:avLst/>
          </a:prstGeom>
          <a:solidFill>
            <a:schemeClr val="accent6">
              <a:lumMod val="90000"/>
              <a:alpha val="25000"/>
            </a:schemeClr>
          </a:solidFill>
          <a:ln w="9525" cap="flat" cmpd="sng" algn="ctr">
            <a:solidFill>
              <a:srgbClr val="000000">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585808"/>
                </a:solidFill>
                <a:effectLst/>
                <a:latin typeface="Neutra Text" pitchFamily="50" charset="0"/>
              </a:rPr>
              <a:t>Connected</a:t>
            </a:r>
            <a:r>
              <a:rPr kumimoji="0" lang="en-US" sz="1600" b="0" i="0" u="none" strike="noStrike" cap="none" normalizeH="0" dirty="0" smtClean="0">
                <a:ln>
                  <a:noFill/>
                </a:ln>
                <a:solidFill>
                  <a:srgbClr val="585808"/>
                </a:solidFill>
                <a:effectLst/>
                <a:latin typeface="Neutra Text" pitchFamily="50" charset="0"/>
              </a:rPr>
              <a:t> Components</a:t>
            </a:r>
            <a:endParaRPr kumimoji="0" lang="en-US" sz="1600" b="0" i="0" u="none" strike="noStrike" cap="none" normalizeH="0" baseline="0" dirty="0" smtClean="0">
              <a:ln>
                <a:noFill/>
              </a:ln>
              <a:solidFill>
                <a:srgbClr val="585808"/>
              </a:solidFill>
              <a:effectLst/>
              <a:latin typeface="Neutra Text" pitchFamily="50" charset="0"/>
            </a:endParaRPr>
          </a:p>
        </p:txBody>
      </p:sp>
      <p:sp>
        <p:nvSpPr>
          <p:cNvPr id="49" name="Rounded Rectangle 48"/>
          <p:cNvSpPr/>
          <p:nvPr/>
        </p:nvSpPr>
        <p:spPr bwMode="auto">
          <a:xfrm>
            <a:off x="2397640" y="1642071"/>
            <a:ext cx="1447800" cy="1061160"/>
          </a:xfrm>
          <a:prstGeom prst="roundRect">
            <a:avLst/>
          </a:prstGeom>
          <a:solidFill>
            <a:schemeClr val="accent6">
              <a:lumMod val="90000"/>
              <a:alpha val="25000"/>
            </a:schemeClr>
          </a:solidFill>
          <a:ln w="9525" cap="flat" cmpd="sng" algn="ctr">
            <a:solidFill>
              <a:srgbClr val="000000">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0" dirty="0" smtClean="0">
                <a:solidFill>
                  <a:srgbClr val="585808"/>
                </a:solidFill>
              </a:rPr>
              <a:t>Find Foreground Rectangles</a:t>
            </a:r>
            <a:endParaRPr kumimoji="0" lang="en-US" sz="1600" b="0" i="0" u="none" strike="noStrike" cap="none" normalizeH="0" baseline="0" dirty="0" smtClean="0">
              <a:ln>
                <a:noFill/>
              </a:ln>
              <a:solidFill>
                <a:srgbClr val="585808"/>
              </a:solidFill>
              <a:effectLst/>
            </a:endParaRPr>
          </a:p>
        </p:txBody>
      </p:sp>
      <p:sp>
        <p:nvSpPr>
          <p:cNvPr id="50" name="Rounded Rectangle 49"/>
          <p:cNvSpPr/>
          <p:nvPr/>
        </p:nvSpPr>
        <p:spPr bwMode="auto">
          <a:xfrm>
            <a:off x="4302640" y="1808210"/>
            <a:ext cx="1371600" cy="734524"/>
          </a:xfrm>
          <a:prstGeom prst="roundRect">
            <a:avLst/>
          </a:prstGeom>
          <a:solidFill>
            <a:schemeClr val="accent6">
              <a:lumMod val="90000"/>
              <a:alpha val="25000"/>
            </a:schemeClr>
          </a:solidFill>
          <a:ln w="9525" cap="flat" cmpd="sng" algn="ctr">
            <a:solidFill>
              <a:srgbClr val="000000">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600" b="0" dirty="0" smtClean="0">
                <a:solidFill>
                  <a:srgbClr val="585808"/>
                </a:solidFill>
              </a:rPr>
              <a:t>Infer Chart Orientation</a:t>
            </a:r>
            <a:endParaRPr lang="en-US" sz="1600" b="0" dirty="0">
              <a:solidFill>
                <a:srgbClr val="585808"/>
              </a:solidFill>
            </a:endParaRPr>
          </a:p>
        </p:txBody>
      </p:sp>
      <p:sp>
        <p:nvSpPr>
          <p:cNvPr id="51" name="Rounded Rectangle 50"/>
          <p:cNvSpPr/>
          <p:nvPr/>
        </p:nvSpPr>
        <p:spPr bwMode="auto">
          <a:xfrm>
            <a:off x="5902842" y="1683943"/>
            <a:ext cx="1088285" cy="986707"/>
          </a:xfrm>
          <a:prstGeom prst="roundRect">
            <a:avLst/>
          </a:prstGeom>
          <a:solidFill>
            <a:schemeClr val="accent6">
              <a:lumMod val="9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313131"/>
                </a:solidFill>
                <a:effectLst/>
                <a:latin typeface="Neutra Text" pitchFamily="50" charset="0"/>
              </a:rPr>
              <a:t>Extract Baseline Axis</a:t>
            </a:r>
          </a:p>
        </p:txBody>
      </p:sp>
      <p:cxnSp>
        <p:nvCxnSpPr>
          <p:cNvPr id="52" name="Straight Arrow Connector 51"/>
          <p:cNvCxnSpPr>
            <a:stCxn id="48" idx="3"/>
            <a:endCxn id="49" idx="1"/>
          </p:cNvCxnSpPr>
          <p:nvPr/>
        </p:nvCxnSpPr>
        <p:spPr bwMode="auto">
          <a:xfrm flipV="1">
            <a:off x="2092840" y="2172651"/>
            <a:ext cx="304800" cy="2820"/>
          </a:xfrm>
          <a:prstGeom prst="straightConnector1">
            <a:avLst/>
          </a:prstGeom>
          <a:solidFill>
            <a:schemeClr val="accent1"/>
          </a:solidFill>
          <a:ln w="22225" cap="flat" cmpd="sng" algn="ctr">
            <a:solidFill>
              <a:srgbClr val="000000">
                <a:alpha val="15000"/>
              </a:srgbClr>
            </a:solidFill>
            <a:prstDash val="solid"/>
            <a:round/>
            <a:headEnd type="none" w="med" len="med"/>
            <a:tailEnd type="triangle"/>
          </a:ln>
          <a:effectLst/>
        </p:spPr>
      </p:cxnSp>
      <p:cxnSp>
        <p:nvCxnSpPr>
          <p:cNvPr id="53" name="Straight Arrow Connector 52"/>
          <p:cNvCxnSpPr>
            <a:stCxn id="49" idx="3"/>
            <a:endCxn id="50" idx="1"/>
          </p:cNvCxnSpPr>
          <p:nvPr/>
        </p:nvCxnSpPr>
        <p:spPr bwMode="auto">
          <a:xfrm>
            <a:off x="3845440" y="2172651"/>
            <a:ext cx="457200" cy="2820"/>
          </a:xfrm>
          <a:prstGeom prst="straightConnector1">
            <a:avLst/>
          </a:prstGeom>
          <a:solidFill>
            <a:schemeClr val="accent1"/>
          </a:solidFill>
          <a:ln w="22225" cap="flat" cmpd="sng" algn="ctr">
            <a:solidFill>
              <a:srgbClr val="000000">
                <a:alpha val="15000"/>
              </a:srgbClr>
            </a:solidFill>
            <a:prstDash val="solid"/>
            <a:round/>
            <a:headEnd type="none" w="med" len="med"/>
            <a:tailEnd type="triangle"/>
          </a:ln>
          <a:effectLst/>
        </p:spPr>
      </p:cxnSp>
      <p:cxnSp>
        <p:nvCxnSpPr>
          <p:cNvPr id="54" name="Straight Arrow Connector 53"/>
          <p:cNvCxnSpPr>
            <a:stCxn id="50" idx="3"/>
            <a:endCxn id="51" idx="1"/>
          </p:cNvCxnSpPr>
          <p:nvPr/>
        </p:nvCxnSpPr>
        <p:spPr bwMode="auto">
          <a:xfrm>
            <a:off x="5674240" y="2175473"/>
            <a:ext cx="228600" cy="1825"/>
          </a:xfrm>
          <a:prstGeom prst="straightConnector1">
            <a:avLst/>
          </a:prstGeom>
          <a:solidFill>
            <a:schemeClr val="accent1"/>
          </a:solidFill>
          <a:ln w="22225" cap="flat" cmpd="sng" algn="ctr">
            <a:solidFill>
              <a:srgbClr val="000000">
                <a:alpha val="17000"/>
              </a:srgbClr>
            </a:solidFill>
            <a:prstDash val="solid"/>
            <a:round/>
            <a:headEnd type="none" w="med" len="med"/>
            <a:tailEnd type="triangle"/>
          </a:ln>
          <a:effectLst/>
        </p:spPr>
      </p:cxnSp>
      <p:sp>
        <p:nvSpPr>
          <p:cNvPr id="55" name="Rounded Rectangle 54"/>
          <p:cNvSpPr/>
          <p:nvPr/>
        </p:nvSpPr>
        <p:spPr bwMode="auto">
          <a:xfrm>
            <a:off x="7350640" y="1836343"/>
            <a:ext cx="1219200" cy="685799"/>
          </a:xfrm>
          <a:prstGeom prst="roundRect">
            <a:avLst/>
          </a:prstGeom>
          <a:solidFill>
            <a:schemeClr val="accent6">
              <a:lumMod val="90000"/>
              <a:alpha val="25000"/>
            </a:schemeClr>
          </a:solidFill>
          <a:ln w="9525" cap="flat" cmpd="sng" algn="ctr">
            <a:solidFill>
              <a:srgbClr val="000000">
                <a:alpha val="17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585808"/>
                </a:solidFill>
                <a:effectLst/>
                <a:latin typeface="Neutra Text" pitchFamily="50" charset="0"/>
              </a:rPr>
              <a:t>Data extraction</a:t>
            </a:r>
          </a:p>
        </p:txBody>
      </p:sp>
    </p:spTree>
    <p:extLst>
      <p:ext uri="{BB962C8B-B14F-4D97-AF65-F5344CB8AC3E}">
        <p14:creationId xmlns="" xmlns:p14="http://schemas.microsoft.com/office/powerpoint/2010/main" val="3795164602"/>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400" dirty="0"/>
              <a:t>Bar charts: Axis extraction</a:t>
            </a:r>
          </a:p>
        </p:txBody>
      </p:sp>
      <p:pic>
        <p:nvPicPr>
          <p:cNvPr id="19" name="Picture 18" descr="bluebar_orig_candidatebars.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35761" y="3429000"/>
            <a:ext cx="3679041" cy="2209800"/>
          </a:xfrm>
          <a:prstGeom prst="rect">
            <a:avLst/>
          </a:prstGeom>
        </p:spPr>
      </p:pic>
      <p:graphicFrame>
        <p:nvGraphicFramePr>
          <p:cNvPr id="20" name="Chart 19"/>
          <p:cNvGraphicFramePr>
            <a:graphicFrameLocks/>
          </p:cNvGraphicFramePr>
          <p:nvPr>
            <p:extLst>
              <p:ext uri="{D42A27DB-BD31-4B8C-83A1-F6EECF244321}">
                <p14:modId xmlns="" xmlns:p14="http://schemas.microsoft.com/office/powerpoint/2010/main" val="754229324"/>
              </p:ext>
            </p:extLst>
          </p:nvPr>
        </p:nvGraphicFramePr>
        <p:xfrm>
          <a:off x="4038600" y="2895600"/>
          <a:ext cx="4870450" cy="2971800"/>
        </p:xfrm>
        <a:graphic>
          <a:graphicData uri="http://schemas.openxmlformats.org/drawingml/2006/chart">
            <c:chart xmlns:c="http://schemas.openxmlformats.org/drawingml/2006/chart" xmlns:r="http://schemas.openxmlformats.org/officeDocument/2006/relationships" r:id="rId4"/>
          </a:graphicData>
        </a:graphic>
      </p:graphicFrame>
      <p:cxnSp>
        <p:nvCxnSpPr>
          <p:cNvPr id="33" name="Straight Connector 32"/>
          <p:cNvCxnSpPr/>
          <p:nvPr/>
        </p:nvCxnSpPr>
        <p:spPr bwMode="auto">
          <a:xfrm>
            <a:off x="1766555" y="4800600"/>
            <a:ext cx="353090" cy="0"/>
          </a:xfrm>
          <a:prstGeom prst="line">
            <a:avLst/>
          </a:prstGeom>
          <a:solidFill>
            <a:schemeClr val="accent1"/>
          </a:solidFill>
          <a:ln w="44450" cap="flat" cmpd="sng" algn="ctr">
            <a:solidFill>
              <a:srgbClr val="FF7C80"/>
            </a:solidFill>
            <a:prstDash val="solid"/>
            <a:round/>
            <a:headEnd type="none" w="med" len="med"/>
            <a:tailEnd type="none" w="med" len="med"/>
          </a:ln>
          <a:effectLst/>
        </p:spPr>
      </p:cxnSp>
      <p:cxnSp>
        <p:nvCxnSpPr>
          <p:cNvPr id="34" name="Straight Connector 33"/>
          <p:cNvCxnSpPr/>
          <p:nvPr/>
        </p:nvCxnSpPr>
        <p:spPr bwMode="auto">
          <a:xfrm>
            <a:off x="956265" y="4267200"/>
            <a:ext cx="353090" cy="0"/>
          </a:xfrm>
          <a:prstGeom prst="line">
            <a:avLst/>
          </a:prstGeom>
          <a:solidFill>
            <a:schemeClr val="accent1"/>
          </a:solidFill>
          <a:ln w="44450" cap="flat" cmpd="sng" algn="ctr">
            <a:solidFill>
              <a:srgbClr val="FF7C80"/>
            </a:solidFill>
            <a:prstDash val="solid"/>
            <a:round/>
            <a:headEnd type="none" w="med" len="med"/>
            <a:tailEnd type="none" w="med" len="med"/>
          </a:ln>
          <a:effectLst/>
        </p:spPr>
      </p:cxnSp>
      <p:cxnSp>
        <p:nvCxnSpPr>
          <p:cNvPr id="35" name="Straight Connector 34"/>
          <p:cNvCxnSpPr/>
          <p:nvPr/>
        </p:nvCxnSpPr>
        <p:spPr bwMode="auto">
          <a:xfrm>
            <a:off x="2576845" y="5306087"/>
            <a:ext cx="353090" cy="0"/>
          </a:xfrm>
          <a:prstGeom prst="line">
            <a:avLst/>
          </a:prstGeom>
          <a:solidFill>
            <a:schemeClr val="accent1"/>
          </a:solidFill>
          <a:ln w="44450" cap="flat" cmpd="sng" algn="ctr">
            <a:solidFill>
              <a:srgbClr val="FF7C80"/>
            </a:solidFill>
            <a:prstDash val="solid"/>
            <a:round/>
            <a:headEnd type="none" w="med" len="med"/>
            <a:tailEnd type="none" w="med" len="med"/>
          </a:ln>
          <a:effectLst/>
        </p:spPr>
      </p:cxnSp>
      <p:cxnSp>
        <p:nvCxnSpPr>
          <p:cNvPr id="36" name="Straight Connector 35"/>
          <p:cNvCxnSpPr/>
          <p:nvPr/>
        </p:nvCxnSpPr>
        <p:spPr bwMode="auto">
          <a:xfrm>
            <a:off x="3401090" y="3699471"/>
            <a:ext cx="353090" cy="0"/>
          </a:xfrm>
          <a:prstGeom prst="line">
            <a:avLst/>
          </a:prstGeom>
          <a:solidFill>
            <a:schemeClr val="accent1"/>
          </a:solidFill>
          <a:ln w="44450" cap="flat" cmpd="sng" algn="ctr">
            <a:solidFill>
              <a:srgbClr val="FF7C80"/>
            </a:solidFill>
            <a:prstDash val="solid"/>
            <a:round/>
            <a:headEnd type="none" w="med" len="med"/>
            <a:tailEnd type="none" w="med" len="med"/>
          </a:ln>
          <a:effectLst/>
        </p:spPr>
      </p:cxnSp>
      <p:sp>
        <p:nvSpPr>
          <p:cNvPr id="50" name="Rounded Rectangle 49"/>
          <p:cNvSpPr/>
          <p:nvPr/>
        </p:nvSpPr>
        <p:spPr bwMode="auto">
          <a:xfrm>
            <a:off x="7274440" y="1565871"/>
            <a:ext cx="1371600" cy="1219200"/>
          </a:xfrm>
          <a:prstGeom prst="roundRect">
            <a:avLst/>
          </a:prstGeom>
          <a:solidFill>
            <a:srgbClr val="CBDCF0">
              <a:alpha val="80000"/>
            </a:srgbClr>
          </a:solidFill>
          <a:ln w="9525" cap="flat" cmpd="sng" algn="ctr">
            <a:solidFill>
              <a:srgbClr val="F2F2F2">
                <a:alpha val="1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51" name="Rounded Rectangle 50"/>
          <p:cNvSpPr/>
          <p:nvPr/>
        </p:nvSpPr>
        <p:spPr bwMode="auto">
          <a:xfrm>
            <a:off x="4150240" y="1565871"/>
            <a:ext cx="2971800" cy="1219200"/>
          </a:xfrm>
          <a:prstGeom prst="roundRect">
            <a:avLst/>
          </a:prstGeom>
          <a:solidFill>
            <a:srgbClr val="CBDCF0"/>
          </a:solidFill>
          <a:ln w="9525" cap="flat" cmpd="sng" algn="ctr">
            <a:solidFill>
              <a:srgbClr val="F2F2F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52" name="Rounded Rectangle 51"/>
          <p:cNvSpPr/>
          <p:nvPr/>
        </p:nvSpPr>
        <p:spPr bwMode="auto">
          <a:xfrm>
            <a:off x="492640" y="1565871"/>
            <a:ext cx="3505200" cy="1219200"/>
          </a:xfrm>
          <a:prstGeom prst="roundRect">
            <a:avLst/>
          </a:prstGeom>
          <a:solidFill>
            <a:srgbClr val="CBDCF0">
              <a:alpha val="80000"/>
            </a:srgbClr>
          </a:solidFill>
          <a:ln w="9525" cap="flat" cmpd="sng" algn="ctr">
            <a:solidFill>
              <a:srgbClr val="F2F2F2">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cxnSp>
        <p:nvCxnSpPr>
          <p:cNvPr id="53" name="Straight Arrow Connector 52"/>
          <p:cNvCxnSpPr>
            <a:stCxn id="57" idx="3"/>
            <a:endCxn id="61" idx="1"/>
          </p:cNvCxnSpPr>
          <p:nvPr/>
        </p:nvCxnSpPr>
        <p:spPr bwMode="auto">
          <a:xfrm>
            <a:off x="6991127" y="2177296"/>
            <a:ext cx="359515" cy="1947"/>
          </a:xfrm>
          <a:prstGeom prst="straightConnector1">
            <a:avLst/>
          </a:prstGeom>
          <a:solidFill>
            <a:schemeClr val="accent1"/>
          </a:solidFill>
          <a:ln w="22225" cap="flat" cmpd="sng" algn="ctr">
            <a:solidFill>
              <a:srgbClr val="000000">
                <a:alpha val="17000"/>
              </a:srgbClr>
            </a:solidFill>
            <a:prstDash val="solid"/>
            <a:round/>
            <a:headEnd type="none" w="med" len="med"/>
            <a:tailEnd type="triangle"/>
          </a:ln>
          <a:effectLst/>
        </p:spPr>
      </p:cxnSp>
      <p:sp>
        <p:nvSpPr>
          <p:cNvPr id="54" name="Rounded Rectangle 53"/>
          <p:cNvSpPr/>
          <p:nvPr/>
        </p:nvSpPr>
        <p:spPr bwMode="auto">
          <a:xfrm>
            <a:off x="606940" y="1794471"/>
            <a:ext cx="1485900" cy="762000"/>
          </a:xfrm>
          <a:prstGeom prst="roundRect">
            <a:avLst/>
          </a:prstGeom>
          <a:solidFill>
            <a:schemeClr val="accent6">
              <a:lumMod val="90000"/>
              <a:alpha val="25000"/>
            </a:schemeClr>
          </a:solidFill>
          <a:ln w="9525" cap="flat" cmpd="sng" algn="ctr">
            <a:solidFill>
              <a:srgbClr val="000000">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585808"/>
                </a:solidFill>
                <a:effectLst/>
                <a:latin typeface="Neutra Text" pitchFamily="50" charset="0"/>
              </a:rPr>
              <a:t>Connected</a:t>
            </a:r>
            <a:r>
              <a:rPr kumimoji="0" lang="en-US" sz="1600" b="0" i="0" u="none" strike="noStrike" cap="none" normalizeH="0" dirty="0" smtClean="0">
                <a:ln>
                  <a:noFill/>
                </a:ln>
                <a:solidFill>
                  <a:srgbClr val="585808"/>
                </a:solidFill>
                <a:effectLst/>
                <a:latin typeface="Neutra Text" pitchFamily="50" charset="0"/>
              </a:rPr>
              <a:t> Components</a:t>
            </a:r>
            <a:endParaRPr kumimoji="0" lang="en-US" sz="1600" b="0" i="0" u="none" strike="noStrike" cap="none" normalizeH="0" baseline="0" dirty="0" smtClean="0">
              <a:ln>
                <a:noFill/>
              </a:ln>
              <a:solidFill>
                <a:srgbClr val="585808"/>
              </a:solidFill>
              <a:effectLst/>
              <a:latin typeface="Neutra Text" pitchFamily="50" charset="0"/>
            </a:endParaRPr>
          </a:p>
        </p:txBody>
      </p:sp>
      <p:sp>
        <p:nvSpPr>
          <p:cNvPr id="55" name="Rounded Rectangle 54"/>
          <p:cNvSpPr/>
          <p:nvPr/>
        </p:nvSpPr>
        <p:spPr bwMode="auto">
          <a:xfrm>
            <a:off x="2397640" y="1642071"/>
            <a:ext cx="1447800" cy="1061160"/>
          </a:xfrm>
          <a:prstGeom prst="roundRect">
            <a:avLst/>
          </a:prstGeom>
          <a:solidFill>
            <a:schemeClr val="accent6">
              <a:lumMod val="90000"/>
              <a:alpha val="25000"/>
            </a:schemeClr>
          </a:solidFill>
          <a:ln w="9525" cap="flat" cmpd="sng" algn="ctr">
            <a:solidFill>
              <a:srgbClr val="000000">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0" dirty="0" smtClean="0">
                <a:solidFill>
                  <a:srgbClr val="585808"/>
                </a:solidFill>
              </a:rPr>
              <a:t>Find Foreground Rectangles</a:t>
            </a:r>
            <a:endParaRPr kumimoji="0" lang="en-US" sz="1600" b="0" i="0" u="none" strike="noStrike" cap="none" normalizeH="0" baseline="0" dirty="0" smtClean="0">
              <a:ln>
                <a:noFill/>
              </a:ln>
              <a:solidFill>
                <a:srgbClr val="585808"/>
              </a:solidFill>
              <a:effectLst/>
            </a:endParaRPr>
          </a:p>
        </p:txBody>
      </p:sp>
      <p:sp>
        <p:nvSpPr>
          <p:cNvPr id="56" name="Rounded Rectangle 55"/>
          <p:cNvSpPr/>
          <p:nvPr/>
        </p:nvSpPr>
        <p:spPr bwMode="auto">
          <a:xfrm>
            <a:off x="4302640" y="1808210"/>
            <a:ext cx="1371600" cy="734524"/>
          </a:xfrm>
          <a:prstGeom prst="roundRect">
            <a:avLst/>
          </a:prstGeom>
          <a:solidFill>
            <a:schemeClr val="accent6">
              <a:lumMod val="90000"/>
              <a:alpha val="25000"/>
            </a:schemeClr>
          </a:solidFill>
          <a:ln w="9525" cap="flat" cmpd="sng" algn="ctr">
            <a:solidFill>
              <a:srgbClr val="000000">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600" b="0" dirty="0" smtClean="0">
                <a:solidFill>
                  <a:srgbClr val="585808"/>
                </a:solidFill>
              </a:rPr>
              <a:t>Infer Chart Orientation</a:t>
            </a:r>
            <a:endParaRPr lang="en-US" sz="1600" b="0" dirty="0">
              <a:solidFill>
                <a:srgbClr val="585808"/>
              </a:solidFill>
            </a:endParaRPr>
          </a:p>
        </p:txBody>
      </p:sp>
      <p:sp>
        <p:nvSpPr>
          <p:cNvPr id="57" name="Rounded Rectangle 56"/>
          <p:cNvSpPr/>
          <p:nvPr/>
        </p:nvSpPr>
        <p:spPr bwMode="auto">
          <a:xfrm>
            <a:off x="5902842" y="1683943"/>
            <a:ext cx="1088285" cy="986707"/>
          </a:xfrm>
          <a:prstGeom prst="roundRect">
            <a:avLst/>
          </a:prstGeom>
          <a:solidFill>
            <a:schemeClr val="accent6">
              <a:lumMod val="9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313131"/>
                </a:solidFill>
                <a:effectLst/>
                <a:latin typeface="Neutra Text" pitchFamily="50" charset="0"/>
              </a:rPr>
              <a:t>Extract Baseline Axis</a:t>
            </a:r>
          </a:p>
        </p:txBody>
      </p:sp>
      <p:cxnSp>
        <p:nvCxnSpPr>
          <p:cNvPr id="58" name="Straight Arrow Connector 57"/>
          <p:cNvCxnSpPr>
            <a:stCxn id="54" idx="3"/>
            <a:endCxn id="55" idx="1"/>
          </p:cNvCxnSpPr>
          <p:nvPr/>
        </p:nvCxnSpPr>
        <p:spPr bwMode="auto">
          <a:xfrm flipV="1">
            <a:off x="2092840" y="2172651"/>
            <a:ext cx="304800" cy="2820"/>
          </a:xfrm>
          <a:prstGeom prst="straightConnector1">
            <a:avLst/>
          </a:prstGeom>
          <a:solidFill>
            <a:schemeClr val="accent1"/>
          </a:solidFill>
          <a:ln w="22225" cap="flat" cmpd="sng" algn="ctr">
            <a:solidFill>
              <a:srgbClr val="000000">
                <a:alpha val="15000"/>
              </a:srgbClr>
            </a:solidFill>
            <a:prstDash val="solid"/>
            <a:round/>
            <a:headEnd type="none" w="med" len="med"/>
            <a:tailEnd type="triangle"/>
          </a:ln>
          <a:effectLst/>
        </p:spPr>
      </p:cxnSp>
      <p:cxnSp>
        <p:nvCxnSpPr>
          <p:cNvPr id="59" name="Straight Arrow Connector 58"/>
          <p:cNvCxnSpPr>
            <a:stCxn id="55" idx="3"/>
            <a:endCxn id="56" idx="1"/>
          </p:cNvCxnSpPr>
          <p:nvPr/>
        </p:nvCxnSpPr>
        <p:spPr bwMode="auto">
          <a:xfrm>
            <a:off x="3845440" y="2172651"/>
            <a:ext cx="457200" cy="2820"/>
          </a:xfrm>
          <a:prstGeom prst="straightConnector1">
            <a:avLst/>
          </a:prstGeom>
          <a:solidFill>
            <a:schemeClr val="accent1"/>
          </a:solidFill>
          <a:ln w="22225" cap="flat" cmpd="sng" algn="ctr">
            <a:solidFill>
              <a:srgbClr val="000000">
                <a:alpha val="15000"/>
              </a:srgbClr>
            </a:solidFill>
            <a:prstDash val="solid"/>
            <a:round/>
            <a:headEnd type="none" w="med" len="med"/>
            <a:tailEnd type="triangle"/>
          </a:ln>
          <a:effectLst/>
        </p:spPr>
      </p:cxnSp>
      <p:cxnSp>
        <p:nvCxnSpPr>
          <p:cNvPr id="60" name="Straight Arrow Connector 59"/>
          <p:cNvCxnSpPr>
            <a:stCxn id="56" idx="3"/>
            <a:endCxn id="57" idx="1"/>
          </p:cNvCxnSpPr>
          <p:nvPr/>
        </p:nvCxnSpPr>
        <p:spPr bwMode="auto">
          <a:xfrm>
            <a:off x="5674240" y="2175473"/>
            <a:ext cx="228600" cy="1825"/>
          </a:xfrm>
          <a:prstGeom prst="straightConnector1">
            <a:avLst/>
          </a:prstGeom>
          <a:solidFill>
            <a:schemeClr val="accent1"/>
          </a:solidFill>
          <a:ln w="22225" cap="flat" cmpd="sng" algn="ctr">
            <a:solidFill>
              <a:srgbClr val="000000">
                <a:alpha val="17000"/>
              </a:srgbClr>
            </a:solidFill>
            <a:prstDash val="solid"/>
            <a:round/>
            <a:headEnd type="none" w="med" len="med"/>
            <a:tailEnd type="triangle"/>
          </a:ln>
          <a:effectLst/>
        </p:spPr>
      </p:cxnSp>
      <p:sp>
        <p:nvSpPr>
          <p:cNvPr id="61" name="Rounded Rectangle 60"/>
          <p:cNvSpPr/>
          <p:nvPr/>
        </p:nvSpPr>
        <p:spPr bwMode="auto">
          <a:xfrm>
            <a:off x="7350640" y="1836343"/>
            <a:ext cx="1219200" cy="685799"/>
          </a:xfrm>
          <a:prstGeom prst="roundRect">
            <a:avLst/>
          </a:prstGeom>
          <a:solidFill>
            <a:schemeClr val="accent6">
              <a:lumMod val="90000"/>
              <a:alpha val="25000"/>
            </a:schemeClr>
          </a:solidFill>
          <a:ln w="9525" cap="flat" cmpd="sng" algn="ctr">
            <a:solidFill>
              <a:srgbClr val="000000">
                <a:alpha val="17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585808"/>
                </a:solidFill>
                <a:effectLst/>
                <a:latin typeface="Neutra Text" pitchFamily="50" charset="0"/>
              </a:rPr>
              <a:t>Data extraction</a:t>
            </a:r>
          </a:p>
        </p:txBody>
      </p:sp>
    </p:spTree>
    <p:extLst>
      <p:ext uri="{BB962C8B-B14F-4D97-AF65-F5344CB8AC3E}">
        <p14:creationId xmlns="" xmlns:p14="http://schemas.microsoft.com/office/powerpoint/2010/main" val="2469358654"/>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400" dirty="0"/>
              <a:t>Bar charts: Axis extraction</a:t>
            </a:r>
          </a:p>
        </p:txBody>
      </p:sp>
      <p:pic>
        <p:nvPicPr>
          <p:cNvPr id="18" name="Picture 17" descr="bluebar_orig_candidatebars.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35761" y="3429000"/>
            <a:ext cx="3679041" cy="2209800"/>
          </a:xfrm>
          <a:prstGeom prst="rect">
            <a:avLst/>
          </a:prstGeom>
        </p:spPr>
      </p:pic>
      <p:graphicFrame>
        <p:nvGraphicFramePr>
          <p:cNvPr id="33" name="Chart 32"/>
          <p:cNvGraphicFramePr>
            <a:graphicFrameLocks/>
          </p:cNvGraphicFramePr>
          <p:nvPr>
            <p:extLst>
              <p:ext uri="{D42A27DB-BD31-4B8C-83A1-F6EECF244321}">
                <p14:modId xmlns="" xmlns:p14="http://schemas.microsoft.com/office/powerpoint/2010/main" val="3090567262"/>
              </p:ext>
            </p:extLst>
          </p:nvPr>
        </p:nvGraphicFramePr>
        <p:xfrm>
          <a:off x="4038600" y="2895600"/>
          <a:ext cx="4870450" cy="2971800"/>
        </p:xfrm>
        <a:graphic>
          <a:graphicData uri="http://schemas.openxmlformats.org/drawingml/2006/chart">
            <c:chart xmlns:c="http://schemas.openxmlformats.org/drawingml/2006/chart" xmlns:r="http://schemas.openxmlformats.org/officeDocument/2006/relationships" r:id="rId4"/>
          </a:graphicData>
        </a:graphic>
      </p:graphicFrame>
      <p:cxnSp>
        <p:nvCxnSpPr>
          <p:cNvPr id="19" name="Straight Connector 18"/>
          <p:cNvCxnSpPr/>
          <p:nvPr/>
        </p:nvCxnSpPr>
        <p:spPr bwMode="auto">
          <a:xfrm>
            <a:off x="942310" y="5382287"/>
            <a:ext cx="353090" cy="0"/>
          </a:xfrm>
          <a:prstGeom prst="line">
            <a:avLst/>
          </a:prstGeom>
          <a:solidFill>
            <a:schemeClr val="accent1"/>
          </a:solidFill>
          <a:ln w="44450" cap="flat" cmpd="sng" algn="ctr">
            <a:solidFill>
              <a:srgbClr val="FF7C80"/>
            </a:solidFill>
            <a:prstDash val="solid"/>
            <a:round/>
            <a:headEnd type="none" w="med" len="med"/>
            <a:tailEnd type="none" w="med" len="med"/>
          </a:ln>
          <a:effectLst/>
        </p:spPr>
      </p:cxnSp>
      <p:cxnSp>
        <p:nvCxnSpPr>
          <p:cNvPr id="20" name="Straight Connector 19"/>
          <p:cNvCxnSpPr/>
          <p:nvPr/>
        </p:nvCxnSpPr>
        <p:spPr bwMode="auto">
          <a:xfrm>
            <a:off x="1766555" y="5382287"/>
            <a:ext cx="353090" cy="0"/>
          </a:xfrm>
          <a:prstGeom prst="line">
            <a:avLst/>
          </a:prstGeom>
          <a:solidFill>
            <a:schemeClr val="accent1"/>
          </a:solidFill>
          <a:ln w="44450" cap="flat" cmpd="sng" algn="ctr">
            <a:solidFill>
              <a:srgbClr val="FF7C80"/>
            </a:solidFill>
            <a:prstDash val="solid"/>
            <a:round/>
            <a:headEnd type="none" w="med" len="med"/>
            <a:tailEnd type="none" w="med" len="med"/>
          </a:ln>
          <a:effectLst/>
        </p:spPr>
      </p:cxnSp>
      <p:cxnSp>
        <p:nvCxnSpPr>
          <p:cNvPr id="21" name="Straight Connector 20"/>
          <p:cNvCxnSpPr/>
          <p:nvPr/>
        </p:nvCxnSpPr>
        <p:spPr bwMode="auto">
          <a:xfrm>
            <a:off x="2576845" y="5382287"/>
            <a:ext cx="353090" cy="0"/>
          </a:xfrm>
          <a:prstGeom prst="line">
            <a:avLst/>
          </a:prstGeom>
          <a:solidFill>
            <a:schemeClr val="accent1"/>
          </a:solidFill>
          <a:ln w="44450" cap="flat" cmpd="sng" algn="ctr">
            <a:solidFill>
              <a:srgbClr val="FF7C80"/>
            </a:solidFill>
            <a:prstDash val="solid"/>
            <a:round/>
            <a:headEnd type="none" w="med" len="med"/>
            <a:tailEnd type="none" w="med" len="med"/>
          </a:ln>
          <a:effectLst/>
        </p:spPr>
      </p:cxnSp>
      <p:cxnSp>
        <p:nvCxnSpPr>
          <p:cNvPr id="22" name="Straight Connector 21"/>
          <p:cNvCxnSpPr/>
          <p:nvPr/>
        </p:nvCxnSpPr>
        <p:spPr bwMode="auto">
          <a:xfrm>
            <a:off x="3394665" y="5382287"/>
            <a:ext cx="353090" cy="0"/>
          </a:xfrm>
          <a:prstGeom prst="line">
            <a:avLst/>
          </a:prstGeom>
          <a:solidFill>
            <a:schemeClr val="accent1"/>
          </a:solidFill>
          <a:ln w="44450" cap="flat" cmpd="sng" algn="ctr">
            <a:solidFill>
              <a:srgbClr val="FF7C80"/>
            </a:solidFill>
            <a:prstDash val="solid"/>
            <a:round/>
            <a:headEnd type="none" w="med" len="med"/>
            <a:tailEnd type="none" w="med" len="med"/>
          </a:ln>
          <a:effectLst/>
        </p:spPr>
      </p:cxnSp>
      <p:sp>
        <p:nvSpPr>
          <p:cNvPr id="48" name="Rounded Rectangle 47"/>
          <p:cNvSpPr/>
          <p:nvPr/>
        </p:nvSpPr>
        <p:spPr bwMode="auto">
          <a:xfrm>
            <a:off x="7274440" y="1565871"/>
            <a:ext cx="1371600" cy="1219200"/>
          </a:xfrm>
          <a:prstGeom prst="roundRect">
            <a:avLst/>
          </a:prstGeom>
          <a:solidFill>
            <a:srgbClr val="CBDCF0">
              <a:alpha val="80000"/>
            </a:srgbClr>
          </a:solidFill>
          <a:ln w="9525" cap="flat" cmpd="sng" algn="ctr">
            <a:solidFill>
              <a:srgbClr val="F2F2F2">
                <a:alpha val="1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49" name="Rounded Rectangle 48"/>
          <p:cNvSpPr/>
          <p:nvPr/>
        </p:nvSpPr>
        <p:spPr bwMode="auto">
          <a:xfrm>
            <a:off x="4150240" y="1565871"/>
            <a:ext cx="2971800" cy="1219200"/>
          </a:xfrm>
          <a:prstGeom prst="roundRect">
            <a:avLst/>
          </a:prstGeom>
          <a:solidFill>
            <a:srgbClr val="CBDCF0"/>
          </a:solidFill>
          <a:ln w="9525" cap="flat" cmpd="sng" algn="ctr">
            <a:solidFill>
              <a:srgbClr val="F2F2F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50" name="Rounded Rectangle 49"/>
          <p:cNvSpPr/>
          <p:nvPr/>
        </p:nvSpPr>
        <p:spPr bwMode="auto">
          <a:xfrm>
            <a:off x="492640" y="1565871"/>
            <a:ext cx="3505200" cy="1219200"/>
          </a:xfrm>
          <a:prstGeom prst="roundRect">
            <a:avLst/>
          </a:prstGeom>
          <a:solidFill>
            <a:srgbClr val="CBDCF0">
              <a:alpha val="80000"/>
            </a:srgbClr>
          </a:solidFill>
          <a:ln w="9525" cap="flat" cmpd="sng" algn="ctr">
            <a:solidFill>
              <a:srgbClr val="F2F2F2">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cxnSp>
        <p:nvCxnSpPr>
          <p:cNvPr id="51" name="Straight Arrow Connector 50"/>
          <p:cNvCxnSpPr>
            <a:stCxn id="55" idx="3"/>
            <a:endCxn id="59" idx="1"/>
          </p:cNvCxnSpPr>
          <p:nvPr/>
        </p:nvCxnSpPr>
        <p:spPr bwMode="auto">
          <a:xfrm>
            <a:off x="6991127" y="2177296"/>
            <a:ext cx="359515" cy="1947"/>
          </a:xfrm>
          <a:prstGeom prst="straightConnector1">
            <a:avLst/>
          </a:prstGeom>
          <a:solidFill>
            <a:schemeClr val="accent1"/>
          </a:solidFill>
          <a:ln w="22225" cap="flat" cmpd="sng" algn="ctr">
            <a:solidFill>
              <a:srgbClr val="000000">
                <a:alpha val="17000"/>
              </a:srgbClr>
            </a:solidFill>
            <a:prstDash val="solid"/>
            <a:round/>
            <a:headEnd type="none" w="med" len="med"/>
            <a:tailEnd type="triangle"/>
          </a:ln>
          <a:effectLst/>
        </p:spPr>
      </p:cxnSp>
      <p:sp>
        <p:nvSpPr>
          <p:cNvPr id="52" name="Rounded Rectangle 51"/>
          <p:cNvSpPr/>
          <p:nvPr/>
        </p:nvSpPr>
        <p:spPr bwMode="auto">
          <a:xfrm>
            <a:off x="606940" y="1794471"/>
            <a:ext cx="1485900" cy="762000"/>
          </a:xfrm>
          <a:prstGeom prst="roundRect">
            <a:avLst/>
          </a:prstGeom>
          <a:solidFill>
            <a:schemeClr val="accent6">
              <a:lumMod val="90000"/>
              <a:alpha val="25000"/>
            </a:schemeClr>
          </a:solidFill>
          <a:ln w="9525" cap="flat" cmpd="sng" algn="ctr">
            <a:solidFill>
              <a:srgbClr val="000000">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585808"/>
                </a:solidFill>
                <a:effectLst/>
                <a:latin typeface="Neutra Text" pitchFamily="50" charset="0"/>
              </a:rPr>
              <a:t>Connected</a:t>
            </a:r>
            <a:r>
              <a:rPr kumimoji="0" lang="en-US" sz="1600" b="0" i="0" u="none" strike="noStrike" cap="none" normalizeH="0" dirty="0" smtClean="0">
                <a:ln>
                  <a:noFill/>
                </a:ln>
                <a:solidFill>
                  <a:srgbClr val="585808"/>
                </a:solidFill>
                <a:effectLst/>
                <a:latin typeface="Neutra Text" pitchFamily="50" charset="0"/>
              </a:rPr>
              <a:t> Components</a:t>
            </a:r>
            <a:endParaRPr kumimoji="0" lang="en-US" sz="1600" b="0" i="0" u="none" strike="noStrike" cap="none" normalizeH="0" baseline="0" dirty="0" smtClean="0">
              <a:ln>
                <a:noFill/>
              </a:ln>
              <a:solidFill>
                <a:srgbClr val="585808"/>
              </a:solidFill>
              <a:effectLst/>
              <a:latin typeface="Neutra Text" pitchFamily="50" charset="0"/>
            </a:endParaRPr>
          </a:p>
        </p:txBody>
      </p:sp>
      <p:sp>
        <p:nvSpPr>
          <p:cNvPr id="53" name="Rounded Rectangle 52"/>
          <p:cNvSpPr/>
          <p:nvPr/>
        </p:nvSpPr>
        <p:spPr bwMode="auto">
          <a:xfrm>
            <a:off x="2397640" y="1642071"/>
            <a:ext cx="1447800" cy="1061160"/>
          </a:xfrm>
          <a:prstGeom prst="roundRect">
            <a:avLst/>
          </a:prstGeom>
          <a:solidFill>
            <a:schemeClr val="accent6">
              <a:lumMod val="90000"/>
              <a:alpha val="25000"/>
            </a:schemeClr>
          </a:solidFill>
          <a:ln w="9525" cap="flat" cmpd="sng" algn="ctr">
            <a:solidFill>
              <a:srgbClr val="000000">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0" dirty="0" smtClean="0">
                <a:solidFill>
                  <a:srgbClr val="585808"/>
                </a:solidFill>
              </a:rPr>
              <a:t>Find Foreground Rectangles</a:t>
            </a:r>
            <a:endParaRPr kumimoji="0" lang="en-US" sz="1600" b="0" i="0" u="none" strike="noStrike" cap="none" normalizeH="0" baseline="0" dirty="0" smtClean="0">
              <a:ln>
                <a:noFill/>
              </a:ln>
              <a:solidFill>
                <a:srgbClr val="585808"/>
              </a:solidFill>
              <a:effectLst/>
            </a:endParaRPr>
          </a:p>
        </p:txBody>
      </p:sp>
      <p:sp>
        <p:nvSpPr>
          <p:cNvPr id="54" name="Rounded Rectangle 53"/>
          <p:cNvSpPr/>
          <p:nvPr/>
        </p:nvSpPr>
        <p:spPr bwMode="auto">
          <a:xfrm>
            <a:off x="4302640" y="1808210"/>
            <a:ext cx="1371600" cy="734524"/>
          </a:xfrm>
          <a:prstGeom prst="roundRect">
            <a:avLst/>
          </a:prstGeom>
          <a:solidFill>
            <a:schemeClr val="accent6">
              <a:lumMod val="90000"/>
              <a:alpha val="25000"/>
            </a:schemeClr>
          </a:solidFill>
          <a:ln w="9525" cap="flat" cmpd="sng" algn="ctr">
            <a:solidFill>
              <a:srgbClr val="000000">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600" b="0" dirty="0" smtClean="0">
                <a:solidFill>
                  <a:srgbClr val="585808"/>
                </a:solidFill>
              </a:rPr>
              <a:t>Infer Chart Orientation</a:t>
            </a:r>
            <a:endParaRPr lang="en-US" sz="1600" b="0" dirty="0">
              <a:solidFill>
                <a:srgbClr val="585808"/>
              </a:solidFill>
            </a:endParaRPr>
          </a:p>
        </p:txBody>
      </p:sp>
      <p:sp>
        <p:nvSpPr>
          <p:cNvPr id="55" name="Rounded Rectangle 54"/>
          <p:cNvSpPr/>
          <p:nvPr/>
        </p:nvSpPr>
        <p:spPr bwMode="auto">
          <a:xfrm>
            <a:off x="5902842" y="1683943"/>
            <a:ext cx="1088285" cy="986707"/>
          </a:xfrm>
          <a:prstGeom prst="roundRect">
            <a:avLst/>
          </a:prstGeom>
          <a:solidFill>
            <a:schemeClr val="accent6">
              <a:lumMod val="9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313131"/>
                </a:solidFill>
                <a:effectLst/>
                <a:latin typeface="Neutra Text" pitchFamily="50" charset="0"/>
              </a:rPr>
              <a:t>Extract Baseline Axis</a:t>
            </a:r>
          </a:p>
        </p:txBody>
      </p:sp>
      <p:cxnSp>
        <p:nvCxnSpPr>
          <p:cNvPr id="56" name="Straight Arrow Connector 55"/>
          <p:cNvCxnSpPr>
            <a:stCxn id="52" idx="3"/>
            <a:endCxn id="53" idx="1"/>
          </p:cNvCxnSpPr>
          <p:nvPr/>
        </p:nvCxnSpPr>
        <p:spPr bwMode="auto">
          <a:xfrm flipV="1">
            <a:off x="2092840" y="2172651"/>
            <a:ext cx="304800" cy="2820"/>
          </a:xfrm>
          <a:prstGeom prst="straightConnector1">
            <a:avLst/>
          </a:prstGeom>
          <a:solidFill>
            <a:schemeClr val="accent1"/>
          </a:solidFill>
          <a:ln w="22225" cap="flat" cmpd="sng" algn="ctr">
            <a:solidFill>
              <a:srgbClr val="000000">
                <a:alpha val="15000"/>
              </a:srgbClr>
            </a:solidFill>
            <a:prstDash val="solid"/>
            <a:round/>
            <a:headEnd type="none" w="med" len="med"/>
            <a:tailEnd type="triangle"/>
          </a:ln>
          <a:effectLst/>
        </p:spPr>
      </p:cxnSp>
      <p:cxnSp>
        <p:nvCxnSpPr>
          <p:cNvPr id="57" name="Straight Arrow Connector 56"/>
          <p:cNvCxnSpPr>
            <a:stCxn id="53" idx="3"/>
            <a:endCxn id="54" idx="1"/>
          </p:cNvCxnSpPr>
          <p:nvPr/>
        </p:nvCxnSpPr>
        <p:spPr bwMode="auto">
          <a:xfrm>
            <a:off x="3845440" y="2172651"/>
            <a:ext cx="457200" cy="2820"/>
          </a:xfrm>
          <a:prstGeom prst="straightConnector1">
            <a:avLst/>
          </a:prstGeom>
          <a:solidFill>
            <a:schemeClr val="accent1"/>
          </a:solidFill>
          <a:ln w="22225" cap="flat" cmpd="sng" algn="ctr">
            <a:solidFill>
              <a:srgbClr val="000000">
                <a:alpha val="15000"/>
              </a:srgbClr>
            </a:solidFill>
            <a:prstDash val="solid"/>
            <a:round/>
            <a:headEnd type="none" w="med" len="med"/>
            <a:tailEnd type="triangle"/>
          </a:ln>
          <a:effectLst/>
        </p:spPr>
      </p:cxnSp>
      <p:cxnSp>
        <p:nvCxnSpPr>
          <p:cNvPr id="58" name="Straight Arrow Connector 57"/>
          <p:cNvCxnSpPr>
            <a:stCxn id="54" idx="3"/>
            <a:endCxn id="55" idx="1"/>
          </p:cNvCxnSpPr>
          <p:nvPr/>
        </p:nvCxnSpPr>
        <p:spPr bwMode="auto">
          <a:xfrm>
            <a:off x="5674240" y="2175473"/>
            <a:ext cx="228600" cy="1825"/>
          </a:xfrm>
          <a:prstGeom prst="straightConnector1">
            <a:avLst/>
          </a:prstGeom>
          <a:solidFill>
            <a:schemeClr val="accent1"/>
          </a:solidFill>
          <a:ln w="22225" cap="flat" cmpd="sng" algn="ctr">
            <a:solidFill>
              <a:srgbClr val="000000">
                <a:alpha val="17000"/>
              </a:srgbClr>
            </a:solidFill>
            <a:prstDash val="solid"/>
            <a:round/>
            <a:headEnd type="none" w="med" len="med"/>
            <a:tailEnd type="triangle"/>
          </a:ln>
          <a:effectLst/>
        </p:spPr>
      </p:cxnSp>
      <p:sp>
        <p:nvSpPr>
          <p:cNvPr id="59" name="Rounded Rectangle 58"/>
          <p:cNvSpPr/>
          <p:nvPr/>
        </p:nvSpPr>
        <p:spPr bwMode="auto">
          <a:xfrm>
            <a:off x="7350640" y="1836343"/>
            <a:ext cx="1219200" cy="685799"/>
          </a:xfrm>
          <a:prstGeom prst="roundRect">
            <a:avLst/>
          </a:prstGeom>
          <a:solidFill>
            <a:schemeClr val="accent6">
              <a:lumMod val="90000"/>
              <a:alpha val="25000"/>
            </a:schemeClr>
          </a:solidFill>
          <a:ln w="9525" cap="flat" cmpd="sng" algn="ctr">
            <a:solidFill>
              <a:srgbClr val="000000">
                <a:alpha val="17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585808"/>
                </a:solidFill>
                <a:effectLst/>
                <a:latin typeface="Neutra Text" pitchFamily="50" charset="0"/>
              </a:rPr>
              <a:t>Data extraction</a:t>
            </a:r>
          </a:p>
        </p:txBody>
      </p:sp>
    </p:spTree>
    <p:extLst>
      <p:ext uri="{BB962C8B-B14F-4D97-AF65-F5344CB8AC3E}">
        <p14:creationId xmlns="" xmlns:p14="http://schemas.microsoft.com/office/powerpoint/2010/main" val="1481648383"/>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400" dirty="0"/>
              <a:t>Bar charts: Axis extraction</a:t>
            </a:r>
          </a:p>
        </p:txBody>
      </p:sp>
      <p:pic>
        <p:nvPicPr>
          <p:cNvPr id="18" name="Picture 17" descr="bluebar_orig_candidatebars.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35761" y="3429000"/>
            <a:ext cx="3679041" cy="2209800"/>
          </a:xfrm>
          <a:prstGeom prst="rect">
            <a:avLst/>
          </a:prstGeom>
        </p:spPr>
      </p:pic>
      <p:graphicFrame>
        <p:nvGraphicFramePr>
          <p:cNvPr id="33" name="Chart 32"/>
          <p:cNvGraphicFramePr>
            <a:graphicFrameLocks/>
          </p:cNvGraphicFramePr>
          <p:nvPr>
            <p:extLst>
              <p:ext uri="{D42A27DB-BD31-4B8C-83A1-F6EECF244321}">
                <p14:modId xmlns="" xmlns:p14="http://schemas.microsoft.com/office/powerpoint/2010/main" val="2478354434"/>
              </p:ext>
            </p:extLst>
          </p:nvPr>
        </p:nvGraphicFramePr>
        <p:xfrm>
          <a:off x="4038600" y="2895600"/>
          <a:ext cx="4870450" cy="2971800"/>
        </p:xfrm>
        <a:graphic>
          <a:graphicData uri="http://schemas.openxmlformats.org/drawingml/2006/chart">
            <c:chart xmlns:c="http://schemas.openxmlformats.org/drawingml/2006/chart" xmlns:r="http://schemas.openxmlformats.org/officeDocument/2006/relationships" r:id="rId4"/>
          </a:graphicData>
        </a:graphic>
      </p:graphicFrame>
      <p:cxnSp>
        <p:nvCxnSpPr>
          <p:cNvPr id="34" name="Straight Connector 33"/>
          <p:cNvCxnSpPr/>
          <p:nvPr/>
        </p:nvCxnSpPr>
        <p:spPr bwMode="auto">
          <a:xfrm>
            <a:off x="457200" y="5382287"/>
            <a:ext cx="3657600" cy="0"/>
          </a:xfrm>
          <a:prstGeom prst="line">
            <a:avLst/>
          </a:prstGeom>
          <a:solidFill>
            <a:schemeClr val="accent1"/>
          </a:solidFill>
          <a:ln w="31750" cap="flat" cmpd="sng" algn="ctr">
            <a:solidFill>
              <a:srgbClr val="FF7C80"/>
            </a:solidFill>
            <a:prstDash val="solid"/>
            <a:round/>
            <a:headEnd type="none" w="med" len="med"/>
            <a:tailEnd type="none" w="med" len="med"/>
          </a:ln>
          <a:effectLst/>
        </p:spPr>
      </p:cxnSp>
      <p:sp>
        <p:nvSpPr>
          <p:cNvPr id="19" name="Rounded Rectangle 18"/>
          <p:cNvSpPr/>
          <p:nvPr/>
        </p:nvSpPr>
        <p:spPr bwMode="auto">
          <a:xfrm>
            <a:off x="7274440" y="1565871"/>
            <a:ext cx="1371600" cy="1219200"/>
          </a:xfrm>
          <a:prstGeom prst="roundRect">
            <a:avLst/>
          </a:prstGeom>
          <a:solidFill>
            <a:srgbClr val="CBDCF0">
              <a:alpha val="80000"/>
            </a:srgbClr>
          </a:solidFill>
          <a:ln w="9525" cap="flat" cmpd="sng" algn="ctr">
            <a:solidFill>
              <a:srgbClr val="F2F2F2">
                <a:alpha val="1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20" name="Rounded Rectangle 19"/>
          <p:cNvSpPr/>
          <p:nvPr/>
        </p:nvSpPr>
        <p:spPr bwMode="auto">
          <a:xfrm>
            <a:off x="4150240" y="1565871"/>
            <a:ext cx="2971800" cy="1219200"/>
          </a:xfrm>
          <a:prstGeom prst="roundRect">
            <a:avLst/>
          </a:prstGeom>
          <a:solidFill>
            <a:srgbClr val="CBDCF0"/>
          </a:solidFill>
          <a:ln w="9525" cap="flat" cmpd="sng" algn="ctr">
            <a:solidFill>
              <a:srgbClr val="F2F2F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21" name="Rounded Rectangle 20"/>
          <p:cNvSpPr/>
          <p:nvPr/>
        </p:nvSpPr>
        <p:spPr bwMode="auto">
          <a:xfrm>
            <a:off x="492640" y="1565871"/>
            <a:ext cx="3505200" cy="1219200"/>
          </a:xfrm>
          <a:prstGeom prst="roundRect">
            <a:avLst/>
          </a:prstGeom>
          <a:solidFill>
            <a:srgbClr val="CBDCF0">
              <a:alpha val="80000"/>
            </a:srgbClr>
          </a:solidFill>
          <a:ln w="9525" cap="flat" cmpd="sng" algn="ctr">
            <a:solidFill>
              <a:srgbClr val="F2F2F2">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cxnSp>
        <p:nvCxnSpPr>
          <p:cNvPr id="22" name="Straight Arrow Connector 21"/>
          <p:cNvCxnSpPr>
            <a:stCxn id="26" idx="3"/>
            <a:endCxn id="30" idx="1"/>
          </p:cNvCxnSpPr>
          <p:nvPr/>
        </p:nvCxnSpPr>
        <p:spPr bwMode="auto">
          <a:xfrm>
            <a:off x="6991127" y="2177296"/>
            <a:ext cx="359515" cy="1947"/>
          </a:xfrm>
          <a:prstGeom prst="straightConnector1">
            <a:avLst/>
          </a:prstGeom>
          <a:solidFill>
            <a:schemeClr val="accent1"/>
          </a:solidFill>
          <a:ln w="22225" cap="flat" cmpd="sng" algn="ctr">
            <a:solidFill>
              <a:srgbClr val="000000">
                <a:alpha val="17000"/>
              </a:srgbClr>
            </a:solidFill>
            <a:prstDash val="solid"/>
            <a:round/>
            <a:headEnd type="none" w="med" len="med"/>
            <a:tailEnd type="triangle"/>
          </a:ln>
          <a:effectLst/>
        </p:spPr>
      </p:cxnSp>
      <p:sp>
        <p:nvSpPr>
          <p:cNvPr id="23" name="Rounded Rectangle 22"/>
          <p:cNvSpPr/>
          <p:nvPr/>
        </p:nvSpPr>
        <p:spPr bwMode="auto">
          <a:xfrm>
            <a:off x="606940" y="1794471"/>
            <a:ext cx="1485900" cy="762000"/>
          </a:xfrm>
          <a:prstGeom prst="roundRect">
            <a:avLst/>
          </a:prstGeom>
          <a:solidFill>
            <a:schemeClr val="accent6">
              <a:lumMod val="90000"/>
              <a:alpha val="25000"/>
            </a:schemeClr>
          </a:solidFill>
          <a:ln w="9525" cap="flat" cmpd="sng" algn="ctr">
            <a:solidFill>
              <a:srgbClr val="000000">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585808"/>
                </a:solidFill>
                <a:effectLst/>
                <a:latin typeface="Neutra Text" pitchFamily="50" charset="0"/>
              </a:rPr>
              <a:t>Connected</a:t>
            </a:r>
            <a:r>
              <a:rPr kumimoji="0" lang="en-US" sz="1600" b="0" i="0" u="none" strike="noStrike" cap="none" normalizeH="0" dirty="0" smtClean="0">
                <a:ln>
                  <a:noFill/>
                </a:ln>
                <a:solidFill>
                  <a:srgbClr val="585808"/>
                </a:solidFill>
                <a:effectLst/>
                <a:latin typeface="Neutra Text" pitchFamily="50" charset="0"/>
              </a:rPr>
              <a:t> Components</a:t>
            </a:r>
            <a:endParaRPr kumimoji="0" lang="en-US" sz="1600" b="0" i="0" u="none" strike="noStrike" cap="none" normalizeH="0" baseline="0" dirty="0" smtClean="0">
              <a:ln>
                <a:noFill/>
              </a:ln>
              <a:solidFill>
                <a:srgbClr val="585808"/>
              </a:solidFill>
              <a:effectLst/>
              <a:latin typeface="Neutra Text" pitchFamily="50" charset="0"/>
            </a:endParaRPr>
          </a:p>
        </p:txBody>
      </p:sp>
      <p:sp>
        <p:nvSpPr>
          <p:cNvPr id="24" name="Rounded Rectangle 23"/>
          <p:cNvSpPr/>
          <p:nvPr/>
        </p:nvSpPr>
        <p:spPr bwMode="auto">
          <a:xfrm>
            <a:off x="2397640" y="1642071"/>
            <a:ext cx="1447800" cy="1061160"/>
          </a:xfrm>
          <a:prstGeom prst="roundRect">
            <a:avLst/>
          </a:prstGeom>
          <a:solidFill>
            <a:schemeClr val="accent6">
              <a:lumMod val="90000"/>
              <a:alpha val="25000"/>
            </a:schemeClr>
          </a:solidFill>
          <a:ln w="9525" cap="flat" cmpd="sng" algn="ctr">
            <a:solidFill>
              <a:srgbClr val="000000">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0" dirty="0" smtClean="0">
                <a:solidFill>
                  <a:srgbClr val="585808"/>
                </a:solidFill>
              </a:rPr>
              <a:t>Find Foreground Rectangles</a:t>
            </a:r>
            <a:endParaRPr kumimoji="0" lang="en-US" sz="1600" b="0" i="0" u="none" strike="noStrike" cap="none" normalizeH="0" baseline="0" dirty="0" smtClean="0">
              <a:ln>
                <a:noFill/>
              </a:ln>
              <a:solidFill>
                <a:srgbClr val="585808"/>
              </a:solidFill>
              <a:effectLst/>
            </a:endParaRPr>
          </a:p>
        </p:txBody>
      </p:sp>
      <p:sp>
        <p:nvSpPr>
          <p:cNvPr id="25" name="Rounded Rectangle 24"/>
          <p:cNvSpPr/>
          <p:nvPr/>
        </p:nvSpPr>
        <p:spPr bwMode="auto">
          <a:xfrm>
            <a:off x="4302640" y="1808210"/>
            <a:ext cx="1371600" cy="734524"/>
          </a:xfrm>
          <a:prstGeom prst="roundRect">
            <a:avLst/>
          </a:prstGeom>
          <a:solidFill>
            <a:schemeClr val="accent6">
              <a:lumMod val="90000"/>
              <a:alpha val="25000"/>
            </a:schemeClr>
          </a:solidFill>
          <a:ln w="9525" cap="flat" cmpd="sng" algn="ctr">
            <a:solidFill>
              <a:srgbClr val="000000">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600" b="0" dirty="0" smtClean="0">
                <a:solidFill>
                  <a:srgbClr val="585808"/>
                </a:solidFill>
              </a:rPr>
              <a:t>Infer Chart Orientation</a:t>
            </a:r>
            <a:endParaRPr lang="en-US" sz="1600" b="0" dirty="0">
              <a:solidFill>
                <a:srgbClr val="585808"/>
              </a:solidFill>
            </a:endParaRPr>
          </a:p>
        </p:txBody>
      </p:sp>
      <p:sp>
        <p:nvSpPr>
          <p:cNvPr id="26" name="Rounded Rectangle 25"/>
          <p:cNvSpPr/>
          <p:nvPr/>
        </p:nvSpPr>
        <p:spPr bwMode="auto">
          <a:xfrm>
            <a:off x="5902842" y="1683943"/>
            <a:ext cx="1088285" cy="986707"/>
          </a:xfrm>
          <a:prstGeom prst="roundRect">
            <a:avLst/>
          </a:prstGeom>
          <a:solidFill>
            <a:schemeClr val="accent6">
              <a:lumMod val="9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313131"/>
                </a:solidFill>
                <a:effectLst/>
                <a:latin typeface="Neutra Text" pitchFamily="50" charset="0"/>
              </a:rPr>
              <a:t>Extract Baseline Axis</a:t>
            </a:r>
          </a:p>
        </p:txBody>
      </p:sp>
      <p:cxnSp>
        <p:nvCxnSpPr>
          <p:cNvPr id="27" name="Straight Arrow Connector 26"/>
          <p:cNvCxnSpPr>
            <a:stCxn id="23" idx="3"/>
            <a:endCxn id="24" idx="1"/>
          </p:cNvCxnSpPr>
          <p:nvPr/>
        </p:nvCxnSpPr>
        <p:spPr bwMode="auto">
          <a:xfrm flipV="1">
            <a:off x="2092840" y="2172651"/>
            <a:ext cx="304800" cy="2820"/>
          </a:xfrm>
          <a:prstGeom prst="straightConnector1">
            <a:avLst/>
          </a:prstGeom>
          <a:solidFill>
            <a:schemeClr val="accent1"/>
          </a:solidFill>
          <a:ln w="22225" cap="flat" cmpd="sng" algn="ctr">
            <a:solidFill>
              <a:srgbClr val="000000">
                <a:alpha val="15000"/>
              </a:srgbClr>
            </a:solidFill>
            <a:prstDash val="solid"/>
            <a:round/>
            <a:headEnd type="none" w="med" len="med"/>
            <a:tailEnd type="triangle"/>
          </a:ln>
          <a:effectLst/>
        </p:spPr>
      </p:cxnSp>
      <p:cxnSp>
        <p:nvCxnSpPr>
          <p:cNvPr id="28" name="Straight Arrow Connector 27"/>
          <p:cNvCxnSpPr>
            <a:stCxn id="24" idx="3"/>
            <a:endCxn id="25" idx="1"/>
          </p:cNvCxnSpPr>
          <p:nvPr/>
        </p:nvCxnSpPr>
        <p:spPr bwMode="auto">
          <a:xfrm>
            <a:off x="3845440" y="2172651"/>
            <a:ext cx="457200" cy="2820"/>
          </a:xfrm>
          <a:prstGeom prst="straightConnector1">
            <a:avLst/>
          </a:prstGeom>
          <a:solidFill>
            <a:schemeClr val="accent1"/>
          </a:solidFill>
          <a:ln w="22225" cap="flat" cmpd="sng" algn="ctr">
            <a:solidFill>
              <a:srgbClr val="000000">
                <a:alpha val="15000"/>
              </a:srgbClr>
            </a:solidFill>
            <a:prstDash val="solid"/>
            <a:round/>
            <a:headEnd type="none" w="med" len="med"/>
            <a:tailEnd type="triangle"/>
          </a:ln>
          <a:effectLst/>
        </p:spPr>
      </p:cxnSp>
      <p:cxnSp>
        <p:nvCxnSpPr>
          <p:cNvPr id="29" name="Straight Arrow Connector 28"/>
          <p:cNvCxnSpPr>
            <a:stCxn id="25" idx="3"/>
            <a:endCxn id="26" idx="1"/>
          </p:cNvCxnSpPr>
          <p:nvPr/>
        </p:nvCxnSpPr>
        <p:spPr bwMode="auto">
          <a:xfrm>
            <a:off x="5674240" y="2175473"/>
            <a:ext cx="228600" cy="1825"/>
          </a:xfrm>
          <a:prstGeom prst="straightConnector1">
            <a:avLst/>
          </a:prstGeom>
          <a:solidFill>
            <a:schemeClr val="accent1"/>
          </a:solidFill>
          <a:ln w="22225" cap="flat" cmpd="sng" algn="ctr">
            <a:solidFill>
              <a:srgbClr val="000000">
                <a:alpha val="17000"/>
              </a:srgbClr>
            </a:solidFill>
            <a:prstDash val="solid"/>
            <a:round/>
            <a:headEnd type="none" w="med" len="med"/>
            <a:tailEnd type="triangle"/>
          </a:ln>
          <a:effectLst/>
        </p:spPr>
      </p:cxnSp>
      <p:sp>
        <p:nvSpPr>
          <p:cNvPr id="30" name="Rounded Rectangle 29"/>
          <p:cNvSpPr/>
          <p:nvPr/>
        </p:nvSpPr>
        <p:spPr bwMode="auto">
          <a:xfrm>
            <a:off x="7350640" y="1836343"/>
            <a:ext cx="1219200" cy="685799"/>
          </a:xfrm>
          <a:prstGeom prst="roundRect">
            <a:avLst/>
          </a:prstGeom>
          <a:solidFill>
            <a:schemeClr val="accent6">
              <a:lumMod val="90000"/>
              <a:alpha val="25000"/>
            </a:schemeClr>
          </a:solidFill>
          <a:ln w="9525" cap="flat" cmpd="sng" algn="ctr">
            <a:solidFill>
              <a:srgbClr val="000000">
                <a:alpha val="17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585808"/>
                </a:solidFill>
                <a:effectLst/>
                <a:latin typeface="Neutra Text" pitchFamily="50" charset="0"/>
              </a:rPr>
              <a:t>Data extraction</a:t>
            </a:r>
          </a:p>
        </p:txBody>
      </p:sp>
    </p:spTree>
    <p:extLst>
      <p:ext uri="{BB962C8B-B14F-4D97-AF65-F5344CB8AC3E}">
        <p14:creationId xmlns="" xmlns:p14="http://schemas.microsoft.com/office/powerpoint/2010/main" val="3407184010"/>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400" dirty="0" smtClean="0"/>
              <a:t>Bar charts: Data </a:t>
            </a:r>
            <a:r>
              <a:rPr lang="en-US" sz="4400" dirty="0"/>
              <a:t>e</a:t>
            </a:r>
            <a:r>
              <a:rPr lang="en-US" sz="4400" dirty="0" smtClean="0"/>
              <a:t>xtraction</a:t>
            </a:r>
            <a:endParaRPr lang="en-US" sz="4400" dirty="0"/>
          </a:p>
        </p:txBody>
      </p:sp>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129045" y="3138157"/>
            <a:ext cx="4648200" cy="2793864"/>
          </a:xfrm>
          <a:prstGeom prst="rect">
            <a:avLst/>
          </a:prstGeom>
        </p:spPr>
      </p:pic>
      <p:graphicFrame>
        <p:nvGraphicFramePr>
          <p:cNvPr id="20" name="Table 19"/>
          <p:cNvGraphicFramePr>
            <a:graphicFrameLocks noGrp="1"/>
          </p:cNvGraphicFramePr>
          <p:nvPr>
            <p:extLst>
              <p:ext uri="{D42A27DB-BD31-4B8C-83A1-F6EECF244321}">
                <p14:modId xmlns="" xmlns:p14="http://schemas.microsoft.com/office/powerpoint/2010/main" val="3675105023"/>
              </p:ext>
            </p:extLst>
          </p:nvPr>
        </p:nvGraphicFramePr>
        <p:xfrm>
          <a:off x="6553200" y="3657600"/>
          <a:ext cx="2058214" cy="1905000"/>
        </p:xfrm>
        <a:graphic>
          <a:graphicData uri="http://schemas.openxmlformats.org/drawingml/2006/table">
            <a:tbl>
              <a:tblPr firstRow="1" bandRow="1">
                <a:tableStyleId>{5C22544A-7EE6-4342-B048-85BDC9FD1C3A}</a:tableStyleId>
              </a:tblPr>
              <a:tblGrid>
                <a:gridCol w="1029107"/>
                <a:gridCol w="1029107"/>
              </a:tblGrid>
              <a:tr h="381000">
                <a:tc>
                  <a:txBody>
                    <a:bodyPr/>
                    <a:lstStyle/>
                    <a:p>
                      <a:pPr algn="ctr"/>
                      <a:r>
                        <a:rPr lang="en-US" sz="1900" dirty="0" smtClean="0"/>
                        <a:t>Y-value</a:t>
                      </a:r>
                      <a:endParaRPr lang="en-US" sz="1900" dirty="0"/>
                    </a:p>
                  </a:txBody>
                  <a:tcPr/>
                </a:tc>
                <a:tc>
                  <a:txBody>
                    <a:bodyPr/>
                    <a:lstStyle/>
                    <a:p>
                      <a:pPr algn="ctr"/>
                      <a:r>
                        <a:rPr lang="en-US" sz="1900" dirty="0" smtClean="0"/>
                        <a:t>X-value</a:t>
                      </a:r>
                      <a:endParaRPr lang="en-US" sz="1900" dirty="0"/>
                    </a:p>
                  </a:txBody>
                  <a:tcPr/>
                </a:tc>
              </a:tr>
              <a:tr h="381000">
                <a:tc>
                  <a:txBody>
                    <a:bodyPr/>
                    <a:lstStyle/>
                    <a:p>
                      <a:endParaRPr lang="en-US" sz="1900" dirty="0"/>
                    </a:p>
                  </a:txBody>
                  <a:tcPr/>
                </a:tc>
                <a:tc>
                  <a:txBody>
                    <a:bodyPr/>
                    <a:lstStyle/>
                    <a:p>
                      <a:pPr algn="ctr"/>
                      <a:endParaRPr lang="en-US" sz="1900" dirty="0">
                        <a:solidFill>
                          <a:srgbClr val="000000"/>
                        </a:solidFill>
                      </a:endParaRPr>
                    </a:p>
                  </a:txBody>
                  <a:tcPr/>
                </a:tc>
              </a:tr>
              <a:tr h="381000">
                <a:tc>
                  <a:txBody>
                    <a:bodyPr/>
                    <a:lstStyle/>
                    <a:p>
                      <a:endParaRPr lang="en-US" sz="1900"/>
                    </a:p>
                  </a:txBody>
                  <a:tcPr/>
                </a:tc>
                <a:tc>
                  <a:txBody>
                    <a:bodyPr/>
                    <a:lstStyle/>
                    <a:p>
                      <a:pPr algn="ctr"/>
                      <a:endParaRPr lang="en-US" sz="1900" dirty="0">
                        <a:solidFill>
                          <a:srgbClr val="000000"/>
                        </a:solidFill>
                      </a:endParaRPr>
                    </a:p>
                  </a:txBody>
                  <a:tcPr/>
                </a:tc>
              </a:tr>
              <a:tr h="381000">
                <a:tc>
                  <a:txBody>
                    <a:bodyPr/>
                    <a:lstStyle/>
                    <a:p>
                      <a:endParaRPr lang="en-US" sz="1900"/>
                    </a:p>
                  </a:txBody>
                  <a:tcPr/>
                </a:tc>
                <a:tc>
                  <a:txBody>
                    <a:bodyPr/>
                    <a:lstStyle/>
                    <a:p>
                      <a:pPr algn="ctr"/>
                      <a:endParaRPr lang="en-US" sz="1900" dirty="0">
                        <a:solidFill>
                          <a:srgbClr val="000000"/>
                        </a:solidFill>
                      </a:endParaRPr>
                    </a:p>
                  </a:txBody>
                  <a:tcPr/>
                </a:tc>
              </a:tr>
              <a:tr h="375920">
                <a:tc>
                  <a:txBody>
                    <a:bodyPr/>
                    <a:lstStyle/>
                    <a:p>
                      <a:endParaRPr lang="en-US" sz="1900" dirty="0"/>
                    </a:p>
                  </a:txBody>
                  <a:tcPr/>
                </a:tc>
                <a:tc>
                  <a:txBody>
                    <a:bodyPr/>
                    <a:lstStyle/>
                    <a:p>
                      <a:pPr algn="ctr"/>
                      <a:endParaRPr lang="en-US" sz="1900" dirty="0">
                        <a:solidFill>
                          <a:srgbClr val="000000"/>
                        </a:solidFill>
                      </a:endParaRPr>
                    </a:p>
                  </a:txBody>
                  <a:tcPr/>
                </a:tc>
              </a:tr>
            </a:tbl>
          </a:graphicData>
        </a:graphic>
      </p:graphicFrame>
      <p:sp>
        <p:nvSpPr>
          <p:cNvPr id="21" name="Rounded Rectangle 20"/>
          <p:cNvSpPr/>
          <p:nvPr/>
        </p:nvSpPr>
        <p:spPr bwMode="auto">
          <a:xfrm>
            <a:off x="7274440" y="1565871"/>
            <a:ext cx="1371600" cy="1219200"/>
          </a:xfrm>
          <a:prstGeom prst="roundRect">
            <a:avLst/>
          </a:prstGeom>
          <a:solidFill>
            <a:srgbClr val="CBDCF0"/>
          </a:solidFill>
          <a:ln w="9525" cap="flat" cmpd="sng" algn="ctr">
            <a:solidFill>
              <a:srgbClr val="F2F2F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22" name="Rounded Rectangle 21"/>
          <p:cNvSpPr/>
          <p:nvPr/>
        </p:nvSpPr>
        <p:spPr bwMode="auto">
          <a:xfrm>
            <a:off x="4150240" y="1565871"/>
            <a:ext cx="2971800" cy="1219200"/>
          </a:xfrm>
          <a:prstGeom prst="roundRect">
            <a:avLst/>
          </a:prstGeom>
          <a:solidFill>
            <a:srgbClr val="CBDCF0">
              <a:alpha val="80000"/>
            </a:srgbClr>
          </a:solidFill>
          <a:ln w="9525" cap="flat" cmpd="sng" algn="ctr">
            <a:solidFill>
              <a:srgbClr val="F2F2F2">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23" name="Rounded Rectangle 22"/>
          <p:cNvSpPr/>
          <p:nvPr/>
        </p:nvSpPr>
        <p:spPr bwMode="auto">
          <a:xfrm>
            <a:off x="492640" y="1565871"/>
            <a:ext cx="3505200" cy="1219200"/>
          </a:xfrm>
          <a:prstGeom prst="roundRect">
            <a:avLst/>
          </a:prstGeom>
          <a:solidFill>
            <a:srgbClr val="CBDCF0">
              <a:alpha val="80000"/>
            </a:srgbClr>
          </a:solidFill>
          <a:ln w="9525" cap="flat" cmpd="sng" algn="ctr">
            <a:solidFill>
              <a:srgbClr val="F2F2F2">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cxnSp>
        <p:nvCxnSpPr>
          <p:cNvPr id="25" name="Straight Arrow Connector 24"/>
          <p:cNvCxnSpPr>
            <a:stCxn id="29" idx="3"/>
            <a:endCxn id="42" idx="1"/>
          </p:cNvCxnSpPr>
          <p:nvPr/>
        </p:nvCxnSpPr>
        <p:spPr bwMode="auto">
          <a:xfrm>
            <a:off x="6991127" y="2177296"/>
            <a:ext cx="359515" cy="1947"/>
          </a:xfrm>
          <a:prstGeom prst="straightConnector1">
            <a:avLst/>
          </a:prstGeom>
          <a:solidFill>
            <a:schemeClr val="accent1"/>
          </a:solidFill>
          <a:ln w="22225" cap="flat" cmpd="sng" algn="ctr">
            <a:solidFill>
              <a:srgbClr val="000000">
                <a:alpha val="17000"/>
              </a:srgbClr>
            </a:solidFill>
            <a:prstDash val="solid"/>
            <a:round/>
            <a:headEnd type="none" w="med" len="med"/>
            <a:tailEnd type="triangle"/>
          </a:ln>
          <a:effectLst/>
        </p:spPr>
      </p:cxnSp>
      <p:sp>
        <p:nvSpPr>
          <p:cNvPr id="26" name="Rounded Rectangle 25"/>
          <p:cNvSpPr/>
          <p:nvPr/>
        </p:nvSpPr>
        <p:spPr bwMode="auto">
          <a:xfrm>
            <a:off x="606940" y="1794471"/>
            <a:ext cx="1485900" cy="762000"/>
          </a:xfrm>
          <a:prstGeom prst="roundRect">
            <a:avLst/>
          </a:prstGeom>
          <a:solidFill>
            <a:schemeClr val="accent6">
              <a:lumMod val="90000"/>
              <a:alpha val="25000"/>
            </a:schemeClr>
          </a:solidFill>
          <a:ln w="9525" cap="flat" cmpd="sng" algn="ctr">
            <a:solidFill>
              <a:srgbClr val="000000">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585808"/>
                </a:solidFill>
                <a:effectLst/>
                <a:latin typeface="Neutra Text" pitchFamily="50" charset="0"/>
              </a:rPr>
              <a:t>Connected</a:t>
            </a:r>
            <a:r>
              <a:rPr kumimoji="0" lang="en-US" sz="1600" b="0" i="0" u="none" strike="noStrike" cap="none" normalizeH="0" dirty="0" smtClean="0">
                <a:ln>
                  <a:noFill/>
                </a:ln>
                <a:solidFill>
                  <a:srgbClr val="585808"/>
                </a:solidFill>
                <a:effectLst/>
                <a:latin typeface="Neutra Text" pitchFamily="50" charset="0"/>
              </a:rPr>
              <a:t> Components</a:t>
            </a:r>
            <a:endParaRPr kumimoji="0" lang="en-US" sz="1600" b="0" i="0" u="none" strike="noStrike" cap="none" normalizeH="0" baseline="0" dirty="0" smtClean="0">
              <a:ln>
                <a:noFill/>
              </a:ln>
              <a:solidFill>
                <a:srgbClr val="585808"/>
              </a:solidFill>
              <a:effectLst/>
              <a:latin typeface="Neutra Text" pitchFamily="50" charset="0"/>
            </a:endParaRPr>
          </a:p>
        </p:txBody>
      </p:sp>
      <p:sp>
        <p:nvSpPr>
          <p:cNvPr id="27" name="Rounded Rectangle 26"/>
          <p:cNvSpPr/>
          <p:nvPr/>
        </p:nvSpPr>
        <p:spPr bwMode="auto">
          <a:xfrm>
            <a:off x="2397640" y="1642071"/>
            <a:ext cx="1447800" cy="1061160"/>
          </a:xfrm>
          <a:prstGeom prst="roundRect">
            <a:avLst/>
          </a:prstGeom>
          <a:solidFill>
            <a:schemeClr val="accent6">
              <a:lumMod val="90000"/>
              <a:alpha val="25000"/>
            </a:schemeClr>
          </a:solidFill>
          <a:ln w="9525" cap="flat" cmpd="sng" algn="ctr">
            <a:solidFill>
              <a:srgbClr val="000000">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0" dirty="0" smtClean="0">
                <a:solidFill>
                  <a:srgbClr val="585808"/>
                </a:solidFill>
              </a:rPr>
              <a:t>Find Foreground Rectangles</a:t>
            </a:r>
            <a:endParaRPr kumimoji="0" lang="en-US" sz="1600" b="0" i="0" u="none" strike="noStrike" cap="none" normalizeH="0" baseline="0" dirty="0" smtClean="0">
              <a:ln>
                <a:noFill/>
              </a:ln>
              <a:solidFill>
                <a:srgbClr val="585808"/>
              </a:solidFill>
              <a:effectLst/>
            </a:endParaRPr>
          </a:p>
        </p:txBody>
      </p:sp>
      <p:sp>
        <p:nvSpPr>
          <p:cNvPr id="28" name="Rounded Rectangle 27"/>
          <p:cNvSpPr/>
          <p:nvPr/>
        </p:nvSpPr>
        <p:spPr bwMode="auto">
          <a:xfrm>
            <a:off x="4302640" y="1808210"/>
            <a:ext cx="1371600" cy="734524"/>
          </a:xfrm>
          <a:prstGeom prst="roundRect">
            <a:avLst/>
          </a:prstGeom>
          <a:solidFill>
            <a:schemeClr val="accent6">
              <a:lumMod val="90000"/>
              <a:alpha val="25000"/>
            </a:schemeClr>
          </a:solidFill>
          <a:ln w="9525" cap="flat" cmpd="sng" algn="ctr">
            <a:solidFill>
              <a:srgbClr val="000000">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600" b="0" dirty="0" smtClean="0">
                <a:solidFill>
                  <a:srgbClr val="585808"/>
                </a:solidFill>
              </a:rPr>
              <a:t>Infer Chart Orientation</a:t>
            </a:r>
            <a:endParaRPr lang="en-US" sz="1600" b="0" dirty="0">
              <a:solidFill>
                <a:srgbClr val="585808"/>
              </a:solidFill>
            </a:endParaRPr>
          </a:p>
        </p:txBody>
      </p:sp>
      <p:sp>
        <p:nvSpPr>
          <p:cNvPr id="29" name="Rounded Rectangle 28"/>
          <p:cNvSpPr/>
          <p:nvPr/>
        </p:nvSpPr>
        <p:spPr bwMode="auto">
          <a:xfrm>
            <a:off x="5902842" y="1683943"/>
            <a:ext cx="1088285" cy="986707"/>
          </a:xfrm>
          <a:prstGeom prst="roundRect">
            <a:avLst/>
          </a:prstGeom>
          <a:solidFill>
            <a:schemeClr val="accent6">
              <a:lumMod val="90000"/>
              <a:alpha val="25000"/>
            </a:schemeClr>
          </a:solidFill>
          <a:ln w="9525" cap="flat" cmpd="sng" algn="ctr">
            <a:solidFill>
              <a:srgbClr val="000000">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585808"/>
                </a:solidFill>
                <a:effectLst/>
                <a:latin typeface="Neutra Text" pitchFamily="50" charset="0"/>
              </a:rPr>
              <a:t>Extract Baseline Axis</a:t>
            </a:r>
          </a:p>
        </p:txBody>
      </p:sp>
      <p:cxnSp>
        <p:nvCxnSpPr>
          <p:cNvPr id="31" name="Straight Arrow Connector 30"/>
          <p:cNvCxnSpPr>
            <a:stCxn id="26" idx="3"/>
            <a:endCxn id="27" idx="1"/>
          </p:cNvCxnSpPr>
          <p:nvPr/>
        </p:nvCxnSpPr>
        <p:spPr bwMode="auto">
          <a:xfrm flipV="1">
            <a:off x="2092840" y="2172651"/>
            <a:ext cx="304800" cy="2820"/>
          </a:xfrm>
          <a:prstGeom prst="straightConnector1">
            <a:avLst/>
          </a:prstGeom>
          <a:solidFill>
            <a:schemeClr val="accent1"/>
          </a:solidFill>
          <a:ln w="22225" cap="flat" cmpd="sng" algn="ctr">
            <a:solidFill>
              <a:srgbClr val="000000">
                <a:alpha val="15000"/>
              </a:srgbClr>
            </a:solidFill>
            <a:prstDash val="solid"/>
            <a:round/>
            <a:headEnd type="none" w="med" len="med"/>
            <a:tailEnd type="triangle"/>
          </a:ln>
          <a:effectLst/>
        </p:spPr>
      </p:cxnSp>
      <p:cxnSp>
        <p:nvCxnSpPr>
          <p:cNvPr id="32" name="Straight Arrow Connector 31"/>
          <p:cNvCxnSpPr>
            <a:stCxn id="27" idx="3"/>
            <a:endCxn id="28" idx="1"/>
          </p:cNvCxnSpPr>
          <p:nvPr/>
        </p:nvCxnSpPr>
        <p:spPr bwMode="auto">
          <a:xfrm>
            <a:off x="3845440" y="2172651"/>
            <a:ext cx="457200" cy="2820"/>
          </a:xfrm>
          <a:prstGeom prst="straightConnector1">
            <a:avLst/>
          </a:prstGeom>
          <a:solidFill>
            <a:schemeClr val="accent1"/>
          </a:solidFill>
          <a:ln w="22225" cap="flat" cmpd="sng" algn="ctr">
            <a:solidFill>
              <a:srgbClr val="000000">
                <a:alpha val="15000"/>
              </a:srgbClr>
            </a:solidFill>
            <a:prstDash val="solid"/>
            <a:round/>
            <a:headEnd type="none" w="med" len="med"/>
            <a:tailEnd type="triangle"/>
          </a:ln>
          <a:effectLst/>
        </p:spPr>
      </p:cxnSp>
      <p:cxnSp>
        <p:nvCxnSpPr>
          <p:cNvPr id="41" name="Straight Arrow Connector 40"/>
          <p:cNvCxnSpPr>
            <a:stCxn id="28" idx="3"/>
            <a:endCxn id="29" idx="1"/>
          </p:cNvCxnSpPr>
          <p:nvPr/>
        </p:nvCxnSpPr>
        <p:spPr bwMode="auto">
          <a:xfrm>
            <a:off x="5674240" y="2175473"/>
            <a:ext cx="228600" cy="1825"/>
          </a:xfrm>
          <a:prstGeom prst="straightConnector1">
            <a:avLst/>
          </a:prstGeom>
          <a:solidFill>
            <a:schemeClr val="accent1"/>
          </a:solidFill>
          <a:ln w="22225" cap="flat" cmpd="sng" algn="ctr">
            <a:solidFill>
              <a:srgbClr val="000000">
                <a:alpha val="17000"/>
              </a:srgbClr>
            </a:solidFill>
            <a:prstDash val="solid"/>
            <a:round/>
            <a:headEnd type="none" w="med" len="med"/>
            <a:tailEnd type="triangle"/>
          </a:ln>
          <a:effectLst/>
        </p:spPr>
      </p:cxnSp>
      <p:sp>
        <p:nvSpPr>
          <p:cNvPr id="42" name="Rounded Rectangle 41"/>
          <p:cNvSpPr/>
          <p:nvPr/>
        </p:nvSpPr>
        <p:spPr bwMode="auto">
          <a:xfrm>
            <a:off x="7350640" y="1836343"/>
            <a:ext cx="1219200" cy="685799"/>
          </a:xfrm>
          <a:prstGeom prst="roundRect">
            <a:avLst/>
          </a:prstGeom>
          <a:solidFill>
            <a:schemeClr val="accent6">
              <a:lumMod val="9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10000"/>
                  </a:schemeClr>
                </a:solidFill>
                <a:effectLst/>
                <a:latin typeface="Neutra Text" pitchFamily="50" charset="0"/>
              </a:rPr>
              <a:t>Data extraction</a:t>
            </a:r>
          </a:p>
        </p:txBody>
      </p:sp>
    </p:spTree>
    <p:extLst>
      <p:ext uri="{BB962C8B-B14F-4D97-AF65-F5344CB8AC3E}">
        <p14:creationId xmlns="" xmlns:p14="http://schemas.microsoft.com/office/powerpoint/2010/main" val="1365799868"/>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400" dirty="0" smtClean="0"/>
              <a:t>Bar charts: Data </a:t>
            </a:r>
            <a:r>
              <a:rPr lang="en-US" sz="4400" dirty="0"/>
              <a:t>e</a:t>
            </a:r>
            <a:r>
              <a:rPr lang="en-US" sz="4400" dirty="0" smtClean="0"/>
              <a:t>xtraction</a:t>
            </a:r>
            <a:endParaRPr lang="en-US" sz="4400" dirty="0"/>
          </a:p>
        </p:txBody>
      </p:sp>
      <p:pic>
        <p:nvPicPr>
          <p:cNvPr id="16" name="Picture 1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29490" y="3124200"/>
            <a:ext cx="5361711" cy="2834027"/>
          </a:xfrm>
          <a:prstGeom prst="rect">
            <a:avLst/>
          </a:prstGeom>
        </p:spPr>
      </p:pic>
      <p:sp>
        <p:nvSpPr>
          <p:cNvPr id="17" name="Content Placeholder 1"/>
          <p:cNvSpPr>
            <a:spLocks noGrp="1"/>
          </p:cNvSpPr>
          <p:nvPr>
            <p:ph idx="1"/>
          </p:nvPr>
        </p:nvSpPr>
        <p:spPr>
          <a:xfrm>
            <a:off x="762000" y="5943600"/>
            <a:ext cx="5943600" cy="762000"/>
          </a:xfrm>
        </p:spPr>
        <p:txBody>
          <a:bodyPr/>
          <a:lstStyle/>
          <a:p>
            <a:pPr marL="0" indent="0">
              <a:buNone/>
            </a:pPr>
            <a:r>
              <a:rPr lang="en-US" dirty="0" smtClean="0"/>
              <a:t>Scale: 60 / (70-</a:t>
            </a:r>
            <a:r>
              <a:rPr lang="en-US" dirty="0"/>
              <a:t>4</a:t>
            </a:r>
            <a:r>
              <a:rPr lang="en-US" dirty="0" smtClean="0"/>
              <a:t>0) = 2 pixels/unit</a:t>
            </a:r>
          </a:p>
        </p:txBody>
      </p:sp>
      <p:graphicFrame>
        <p:nvGraphicFramePr>
          <p:cNvPr id="2" name="Table 1"/>
          <p:cNvGraphicFramePr>
            <a:graphicFrameLocks noGrp="1"/>
          </p:cNvGraphicFramePr>
          <p:nvPr>
            <p:extLst>
              <p:ext uri="{D42A27DB-BD31-4B8C-83A1-F6EECF244321}">
                <p14:modId xmlns="" xmlns:p14="http://schemas.microsoft.com/office/powerpoint/2010/main" val="3308663763"/>
              </p:ext>
            </p:extLst>
          </p:nvPr>
        </p:nvGraphicFramePr>
        <p:xfrm>
          <a:off x="6553200" y="3657600"/>
          <a:ext cx="2058214" cy="1905000"/>
        </p:xfrm>
        <a:graphic>
          <a:graphicData uri="http://schemas.openxmlformats.org/drawingml/2006/table">
            <a:tbl>
              <a:tblPr firstRow="1" bandRow="1">
                <a:tableStyleId>{5C22544A-7EE6-4342-B048-85BDC9FD1C3A}</a:tableStyleId>
              </a:tblPr>
              <a:tblGrid>
                <a:gridCol w="1029107"/>
                <a:gridCol w="1029107"/>
              </a:tblGrid>
              <a:tr h="381000">
                <a:tc>
                  <a:txBody>
                    <a:bodyPr/>
                    <a:lstStyle/>
                    <a:p>
                      <a:pPr algn="ctr"/>
                      <a:r>
                        <a:rPr lang="en-US" sz="1900" dirty="0" smtClean="0"/>
                        <a:t>Y-value</a:t>
                      </a:r>
                      <a:endParaRPr lang="en-US" sz="1900" dirty="0"/>
                    </a:p>
                  </a:txBody>
                  <a:tcPr/>
                </a:tc>
                <a:tc>
                  <a:txBody>
                    <a:bodyPr/>
                    <a:lstStyle/>
                    <a:p>
                      <a:pPr algn="ctr"/>
                      <a:r>
                        <a:rPr lang="en-US" sz="1900" dirty="0" smtClean="0"/>
                        <a:t>X-value</a:t>
                      </a:r>
                      <a:endParaRPr lang="en-US" sz="1900" dirty="0"/>
                    </a:p>
                  </a:txBody>
                  <a:tcPr/>
                </a:tc>
              </a:tr>
              <a:tr h="381000">
                <a:tc>
                  <a:txBody>
                    <a:bodyPr/>
                    <a:lstStyle/>
                    <a:p>
                      <a:endParaRPr lang="en-US" sz="1900" dirty="0"/>
                    </a:p>
                  </a:txBody>
                  <a:tcPr/>
                </a:tc>
                <a:tc>
                  <a:txBody>
                    <a:bodyPr/>
                    <a:lstStyle/>
                    <a:p>
                      <a:pPr algn="ctr"/>
                      <a:endParaRPr lang="en-US" sz="1900" dirty="0">
                        <a:solidFill>
                          <a:srgbClr val="000000"/>
                        </a:solidFill>
                      </a:endParaRPr>
                    </a:p>
                  </a:txBody>
                  <a:tcPr/>
                </a:tc>
              </a:tr>
              <a:tr h="381000">
                <a:tc>
                  <a:txBody>
                    <a:bodyPr/>
                    <a:lstStyle/>
                    <a:p>
                      <a:endParaRPr lang="en-US" sz="1900"/>
                    </a:p>
                  </a:txBody>
                  <a:tcPr/>
                </a:tc>
                <a:tc>
                  <a:txBody>
                    <a:bodyPr/>
                    <a:lstStyle/>
                    <a:p>
                      <a:pPr algn="ctr"/>
                      <a:endParaRPr lang="en-US" sz="1900" dirty="0">
                        <a:solidFill>
                          <a:srgbClr val="000000"/>
                        </a:solidFill>
                      </a:endParaRPr>
                    </a:p>
                  </a:txBody>
                  <a:tcPr/>
                </a:tc>
              </a:tr>
              <a:tr h="381000">
                <a:tc>
                  <a:txBody>
                    <a:bodyPr/>
                    <a:lstStyle/>
                    <a:p>
                      <a:endParaRPr lang="en-US" sz="1900"/>
                    </a:p>
                  </a:txBody>
                  <a:tcPr/>
                </a:tc>
                <a:tc>
                  <a:txBody>
                    <a:bodyPr/>
                    <a:lstStyle/>
                    <a:p>
                      <a:pPr algn="ctr"/>
                      <a:endParaRPr lang="en-US" sz="1900" dirty="0">
                        <a:solidFill>
                          <a:srgbClr val="000000"/>
                        </a:solidFill>
                      </a:endParaRPr>
                    </a:p>
                  </a:txBody>
                  <a:tcPr/>
                </a:tc>
              </a:tr>
              <a:tr h="375920">
                <a:tc>
                  <a:txBody>
                    <a:bodyPr/>
                    <a:lstStyle/>
                    <a:p>
                      <a:endParaRPr lang="en-US" sz="1900" dirty="0"/>
                    </a:p>
                  </a:txBody>
                  <a:tcPr/>
                </a:tc>
                <a:tc>
                  <a:txBody>
                    <a:bodyPr/>
                    <a:lstStyle/>
                    <a:p>
                      <a:pPr algn="ctr"/>
                      <a:endParaRPr lang="en-US" sz="1900" dirty="0">
                        <a:solidFill>
                          <a:srgbClr val="000000"/>
                        </a:solidFill>
                      </a:endParaRPr>
                    </a:p>
                  </a:txBody>
                  <a:tcPr/>
                </a:tc>
              </a:tr>
            </a:tbl>
          </a:graphicData>
        </a:graphic>
      </p:graphicFrame>
      <p:sp>
        <p:nvSpPr>
          <p:cNvPr id="31" name="Rounded Rectangle 30"/>
          <p:cNvSpPr/>
          <p:nvPr/>
        </p:nvSpPr>
        <p:spPr bwMode="auto">
          <a:xfrm>
            <a:off x="7274440" y="1565871"/>
            <a:ext cx="1371600" cy="1219200"/>
          </a:xfrm>
          <a:prstGeom prst="roundRect">
            <a:avLst/>
          </a:prstGeom>
          <a:solidFill>
            <a:srgbClr val="CBDCF0"/>
          </a:solidFill>
          <a:ln w="9525" cap="flat" cmpd="sng" algn="ctr">
            <a:solidFill>
              <a:srgbClr val="F2F2F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32" name="Rounded Rectangle 31"/>
          <p:cNvSpPr/>
          <p:nvPr/>
        </p:nvSpPr>
        <p:spPr bwMode="auto">
          <a:xfrm>
            <a:off x="4150240" y="1565871"/>
            <a:ext cx="2971800" cy="1219200"/>
          </a:xfrm>
          <a:prstGeom prst="roundRect">
            <a:avLst/>
          </a:prstGeom>
          <a:solidFill>
            <a:srgbClr val="CBDCF0">
              <a:alpha val="80000"/>
            </a:srgbClr>
          </a:solidFill>
          <a:ln w="9525" cap="flat" cmpd="sng" algn="ctr">
            <a:solidFill>
              <a:srgbClr val="F2F2F2">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33" name="Rounded Rectangle 32"/>
          <p:cNvSpPr/>
          <p:nvPr/>
        </p:nvSpPr>
        <p:spPr bwMode="auto">
          <a:xfrm>
            <a:off x="492640" y="1565871"/>
            <a:ext cx="3505200" cy="1219200"/>
          </a:xfrm>
          <a:prstGeom prst="roundRect">
            <a:avLst/>
          </a:prstGeom>
          <a:solidFill>
            <a:srgbClr val="CBDCF0">
              <a:alpha val="80000"/>
            </a:srgbClr>
          </a:solidFill>
          <a:ln w="9525" cap="flat" cmpd="sng" algn="ctr">
            <a:solidFill>
              <a:srgbClr val="F2F2F2">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cxnSp>
        <p:nvCxnSpPr>
          <p:cNvPr id="34" name="Straight Arrow Connector 33"/>
          <p:cNvCxnSpPr>
            <a:stCxn id="38" idx="3"/>
            <a:endCxn id="42" idx="1"/>
          </p:cNvCxnSpPr>
          <p:nvPr/>
        </p:nvCxnSpPr>
        <p:spPr bwMode="auto">
          <a:xfrm>
            <a:off x="6991127" y="2177296"/>
            <a:ext cx="359515" cy="1947"/>
          </a:xfrm>
          <a:prstGeom prst="straightConnector1">
            <a:avLst/>
          </a:prstGeom>
          <a:solidFill>
            <a:schemeClr val="accent1"/>
          </a:solidFill>
          <a:ln w="22225" cap="flat" cmpd="sng" algn="ctr">
            <a:solidFill>
              <a:srgbClr val="000000">
                <a:alpha val="17000"/>
              </a:srgbClr>
            </a:solidFill>
            <a:prstDash val="solid"/>
            <a:round/>
            <a:headEnd type="none" w="med" len="med"/>
            <a:tailEnd type="triangle"/>
          </a:ln>
          <a:effectLst/>
        </p:spPr>
      </p:cxnSp>
      <p:sp>
        <p:nvSpPr>
          <p:cNvPr id="35" name="Rounded Rectangle 34"/>
          <p:cNvSpPr/>
          <p:nvPr/>
        </p:nvSpPr>
        <p:spPr bwMode="auto">
          <a:xfrm>
            <a:off x="606940" y="1794471"/>
            <a:ext cx="1485900" cy="762000"/>
          </a:xfrm>
          <a:prstGeom prst="roundRect">
            <a:avLst/>
          </a:prstGeom>
          <a:solidFill>
            <a:schemeClr val="accent6">
              <a:lumMod val="90000"/>
              <a:alpha val="25000"/>
            </a:schemeClr>
          </a:solidFill>
          <a:ln w="9525" cap="flat" cmpd="sng" algn="ctr">
            <a:solidFill>
              <a:srgbClr val="000000">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585808"/>
                </a:solidFill>
                <a:effectLst/>
                <a:latin typeface="Neutra Text" pitchFamily="50" charset="0"/>
              </a:rPr>
              <a:t>Connected</a:t>
            </a:r>
            <a:r>
              <a:rPr kumimoji="0" lang="en-US" sz="1600" b="0" i="0" u="none" strike="noStrike" cap="none" normalizeH="0" dirty="0" smtClean="0">
                <a:ln>
                  <a:noFill/>
                </a:ln>
                <a:solidFill>
                  <a:srgbClr val="585808"/>
                </a:solidFill>
                <a:effectLst/>
                <a:latin typeface="Neutra Text" pitchFamily="50" charset="0"/>
              </a:rPr>
              <a:t> Components</a:t>
            </a:r>
            <a:endParaRPr kumimoji="0" lang="en-US" sz="1600" b="0" i="0" u="none" strike="noStrike" cap="none" normalizeH="0" baseline="0" dirty="0" smtClean="0">
              <a:ln>
                <a:noFill/>
              </a:ln>
              <a:solidFill>
                <a:srgbClr val="585808"/>
              </a:solidFill>
              <a:effectLst/>
              <a:latin typeface="Neutra Text" pitchFamily="50" charset="0"/>
            </a:endParaRPr>
          </a:p>
        </p:txBody>
      </p:sp>
      <p:sp>
        <p:nvSpPr>
          <p:cNvPr id="36" name="Rounded Rectangle 35"/>
          <p:cNvSpPr/>
          <p:nvPr/>
        </p:nvSpPr>
        <p:spPr bwMode="auto">
          <a:xfrm>
            <a:off x="2397640" y="1642071"/>
            <a:ext cx="1447800" cy="1061160"/>
          </a:xfrm>
          <a:prstGeom prst="roundRect">
            <a:avLst/>
          </a:prstGeom>
          <a:solidFill>
            <a:schemeClr val="accent6">
              <a:lumMod val="90000"/>
              <a:alpha val="25000"/>
            </a:schemeClr>
          </a:solidFill>
          <a:ln w="9525" cap="flat" cmpd="sng" algn="ctr">
            <a:solidFill>
              <a:srgbClr val="000000">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0" dirty="0" smtClean="0">
                <a:solidFill>
                  <a:srgbClr val="585808"/>
                </a:solidFill>
              </a:rPr>
              <a:t>Find Foreground Rectangles</a:t>
            </a:r>
            <a:endParaRPr kumimoji="0" lang="en-US" sz="1600" b="0" i="0" u="none" strike="noStrike" cap="none" normalizeH="0" baseline="0" dirty="0" smtClean="0">
              <a:ln>
                <a:noFill/>
              </a:ln>
              <a:solidFill>
                <a:srgbClr val="585808"/>
              </a:solidFill>
              <a:effectLst/>
            </a:endParaRPr>
          </a:p>
        </p:txBody>
      </p:sp>
      <p:sp>
        <p:nvSpPr>
          <p:cNvPr id="37" name="Rounded Rectangle 36"/>
          <p:cNvSpPr/>
          <p:nvPr/>
        </p:nvSpPr>
        <p:spPr bwMode="auto">
          <a:xfrm>
            <a:off x="4302640" y="1808210"/>
            <a:ext cx="1371600" cy="734524"/>
          </a:xfrm>
          <a:prstGeom prst="roundRect">
            <a:avLst/>
          </a:prstGeom>
          <a:solidFill>
            <a:schemeClr val="accent6">
              <a:lumMod val="90000"/>
              <a:alpha val="25000"/>
            </a:schemeClr>
          </a:solidFill>
          <a:ln w="9525" cap="flat" cmpd="sng" algn="ctr">
            <a:solidFill>
              <a:srgbClr val="000000">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600" b="0" dirty="0" smtClean="0">
                <a:solidFill>
                  <a:srgbClr val="585808"/>
                </a:solidFill>
              </a:rPr>
              <a:t>Infer Chart Orientation</a:t>
            </a:r>
            <a:endParaRPr lang="en-US" sz="1600" b="0" dirty="0">
              <a:solidFill>
                <a:srgbClr val="585808"/>
              </a:solidFill>
            </a:endParaRPr>
          </a:p>
        </p:txBody>
      </p:sp>
      <p:sp>
        <p:nvSpPr>
          <p:cNvPr id="38" name="Rounded Rectangle 37"/>
          <p:cNvSpPr/>
          <p:nvPr/>
        </p:nvSpPr>
        <p:spPr bwMode="auto">
          <a:xfrm>
            <a:off x="5902842" y="1683943"/>
            <a:ext cx="1088285" cy="986707"/>
          </a:xfrm>
          <a:prstGeom prst="roundRect">
            <a:avLst/>
          </a:prstGeom>
          <a:solidFill>
            <a:schemeClr val="accent6">
              <a:lumMod val="90000"/>
              <a:alpha val="25000"/>
            </a:schemeClr>
          </a:solidFill>
          <a:ln w="9525" cap="flat" cmpd="sng" algn="ctr">
            <a:solidFill>
              <a:srgbClr val="000000">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585808"/>
                </a:solidFill>
                <a:effectLst/>
                <a:latin typeface="Neutra Text" pitchFamily="50" charset="0"/>
              </a:rPr>
              <a:t>Extract Baseline Axis</a:t>
            </a:r>
          </a:p>
        </p:txBody>
      </p:sp>
      <p:cxnSp>
        <p:nvCxnSpPr>
          <p:cNvPr id="39" name="Straight Arrow Connector 38"/>
          <p:cNvCxnSpPr>
            <a:stCxn id="35" idx="3"/>
            <a:endCxn id="36" idx="1"/>
          </p:cNvCxnSpPr>
          <p:nvPr/>
        </p:nvCxnSpPr>
        <p:spPr bwMode="auto">
          <a:xfrm flipV="1">
            <a:off x="2092840" y="2172651"/>
            <a:ext cx="304800" cy="2820"/>
          </a:xfrm>
          <a:prstGeom prst="straightConnector1">
            <a:avLst/>
          </a:prstGeom>
          <a:solidFill>
            <a:schemeClr val="accent1"/>
          </a:solidFill>
          <a:ln w="22225" cap="flat" cmpd="sng" algn="ctr">
            <a:solidFill>
              <a:srgbClr val="000000">
                <a:alpha val="15000"/>
              </a:srgbClr>
            </a:solidFill>
            <a:prstDash val="solid"/>
            <a:round/>
            <a:headEnd type="none" w="med" len="med"/>
            <a:tailEnd type="triangle"/>
          </a:ln>
          <a:effectLst/>
        </p:spPr>
      </p:cxnSp>
      <p:cxnSp>
        <p:nvCxnSpPr>
          <p:cNvPr id="40" name="Straight Arrow Connector 39"/>
          <p:cNvCxnSpPr>
            <a:stCxn id="36" idx="3"/>
            <a:endCxn id="37" idx="1"/>
          </p:cNvCxnSpPr>
          <p:nvPr/>
        </p:nvCxnSpPr>
        <p:spPr bwMode="auto">
          <a:xfrm>
            <a:off x="3845440" y="2172651"/>
            <a:ext cx="457200" cy="2820"/>
          </a:xfrm>
          <a:prstGeom prst="straightConnector1">
            <a:avLst/>
          </a:prstGeom>
          <a:solidFill>
            <a:schemeClr val="accent1"/>
          </a:solidFill>
          <a:ln w="22225" cap="flat" cmpd="sng" algn="ctr">
            <a:solidFill>
              <a:srgbClr val="000000">
                <a:alpha val="15000"/>
              </a:srgbClr>
            </a:solidFill>
            <a:prstDash val="solid"/>
            <a:round/>
            <a:headEnd type="none" w="med" len="med"/>
            <a:tailEnd type="triangle"/>
          </a:ln>
          <a:effectLst/>
        </p:spPr>
      </p:cxnSp>
      <p:cxnSp>
        <p:nvCxnSpPr>
          <p:cNvPr id="41" name="Straight Arrow Connector 40"/>
          <p:cNvCxnSpPr>
            <a:stCxn id="37" idx="3"/>
            <a:endCxn id="38" idx="1"/>
          </p:cNvCxnSpPr>
          <p:nvPr/>
        </p:nvCxnSpPr>
        <p:spPr bwMode="auto">
          <a:xfrm>
            <a:off x="5674240" y="2175473"/>
            <a:ext cx="228600" cy="1825"/>
          </a:xfrm>
          <a:prstGeom prst="straightConnector1">
            <a:avLst/>
          </a:prstGeom>
          <a:solidFill>
            <a:schemeClr val="accent1"/>
          </a:solidFill>
          <a:ln w="22225" cap="flat" cmpd="sng" algn="ctr">
            <a:solidFill>
              <a:srgbClr val="000000">
                <a:alpha val="17000"/>
              </a:srgbClr>
            </a:solidFill>
            <a:prstDash val="solid"/>
            <a:round/>
            <a:headEnd type="none" w="med" len="med"/>
            <a:tailEnd type="triangle"/>
          </a:ln>
          <a:effectLst/>
        </p:spPr>
      </p:cxnSp>
      <p:sp>
        <p:nvSpPr>
          <p:cNvPr id="42" name="Rounded Rectangle 41"/>
          <p:cNvSpPr/>
          <p:nvPr/>
        </p:nvSpPr>
        <p:spPr bwMode="auto">
          <a:xfrm>
            <a:off x="7350640" y="1836343"/>
            <a:ext cx="1219200" cy="685799"/>
          </a:xfrm>
          <a:prstGeom prst="roundRect">
            <a:avLst/>
          </a:prstGeom>
          <a:solidFill>
            <a:schemeClr val="accent6">
              <a:lumMod val="9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10000"/>
                  </a:schemeClr>
                </a:solidFill>
                <a:effectLst/>
                <a:latin typeface="Neutra Text" pitchFamily="50" charset="0"/>
              </a:rPr>
              <a:t>Data extraction</a:t>
            </a:r>
          </a:p>
        </p:txBody>
      </p:sp>
    </p:spTree>
    <p:extLst>
      <p:ext uri="{BB962C8B-B14F-4D97-AF65-F5344CB8AC3E}">
        <p14:creationId xmlns="" xmlns:p14="http://schemas.microsoft.com/office/powerpoint/2010/main" val="2304331315"/>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400" dirty="0" smtClean="0"/>
              <a:t>Bar charts: Data </a:t>
            </a:r>
            <a:r>
              <a:rPr lang="en-US" sz="4400" dirty="0"/>
              <a:t>e</a:t>
            </a:r>
            <a:r>
              <a:rPr lang="en-US" sz="4400" dirty="0" smtClean="0"/>
              <a:t>xtraction</a:t>
            </a:r>
            <a:endParaRPr lang="en-US" sz="4400" dirty="0"/>
          </a:p>
        </p:txBody>
      </p:sp>
      <p:sp>
        <p:nvSpPr>
          <p:cNvPr id="17" name="Content Placeholder 1"/>
          <p:cNvSpPr>
            <a:spLocks noGrp="1"/>
          </p:cNvSpPr>
          <p:nvPr>
            <p:ph idx="1"/>
          </p:nvPr>
        </p:nvSpPr>
        <p:spPr>
          <a:xfrm>
            <a:off x="762000" y="5943600"/>
            <a:ext cx="5943600" cy="762000"/>
          </a:xfrm>
        </p:spPr>
        <p:txBody>
          <a:bodyPr/>
          <a:lstStyle/>
          <a:p>
            <a:pPr marL="0" indent="0">
              <a:buNone/>
            </a:pPr>
            <a:r>
              <a:rPr lang="en-US" dirty="0" smtClean="0"/>
              <a:t>Scale: 60 / (70-40) = 2 pixels/unit</a:t>
            </a:r>
          </a:p>
        </p:txBody>
      </p:sp>
      <p:graphicFrame>
        <p:nvGraphicFramePr>
          <p:cNvPr id="2" name="Table 1"/>
          <p:cNvGraphicFramePr>
            <a:graphicFrameLocks noGrp="1"/>
          </p:cNvGraphicFramePr>
          <p:nvPr>
            <p:extLst>
              <p:ext uri="{D42A27DB-BD31-4B8C-83A1-F6EECF244321}">
                <p14:modId xmlns="" xmlns:p14="http://schemas.microsoft.com/office/powerpoint/2010/main" val="307789388"/>
              </p:ext>
            </p:extLst>
          </p:nvPr>
        </p:nvGraphicFramePr>
        <p:xfrm>
          <a:off x="6553200" y="3657600"/>
          <a:ext cx="2058214" cy="1905000"/>
        </p:xfrm>
        <a:graphic>
          <a:graphicData uri="http://schemas.openxmlformats.org/drawingml/2006/table">
            <a:tbl>
              <a:tblPr firstRow="1" bandRow="1">
                <a:tableStyleId>{5C22544A-7EE6-4342-B048-85BDC9FD1C3A}</a:tableStyleId>
              </a:tblPr>
              <a:tblGrid>
                <a:gridCol w="1029107"/>
                <a:gridCol w="1029107"/>
              </a:tblGrid>
              <a:tr h="381000">
                <a:tc>
                  <a:txBody>
                    <a:bodyPr/>
                    <a:lstStyle/>
                    <a:p>
                      <a:pPr algn="ctr"/>
                      <a:r>
                        <a:rPr lang="en-US" sz="1900" dirty="0" smtClean="0"/>
                        <a:t>Y-value</a:t>
                      </a:r>
                      <a:endParaRPr lang="en-US" sz="1900" dirty="0"/>
                    </a:p>
                  </a:txBody>
                  <a:tcPr/>
                </a:tc>
                <a:tc>
                  <a:txBody>
                    <a:bodyPr/>
                    <a:lstStyle/>
                    <a:p>
                      <a:pPr algn="ctr"/>
                      <a:r>
                        <a:rPr lang="en-US" sz="1900" dirty="0" smtClean="0"/>
                        <a:t>X-value</a:t>
                      </a:r>
                      <a:endParaRPr lang="en-US" sz="1900" dirty="0"/>
                    </a:p>
                  </a:txBody>
                  <a:tcPr/>
                </a:tc>
              </a:tr>
              <a:tr h="381000">
                <a:tc>
                  <a:txBody>
                    <a:bodyPr/>
                    <a:lstStyle/>
                    <a:p>
                      <a:pPr algn="ctr"/>
                      <a:r>
                        <a:rPr lang="en-US" sz="1900" dirty="0" smtClean="0">
                          <a:solidFill>
                            <a:srgbClr val="000000"/>
                          </a:solidFill>
                        </a:rPr>
                        <a:t>50</a:t>
                      </a:r>
                      <a:endParaRPr lang="en-US" sz="1900" dirty="0">
                        <a:solidFill>
                          <a:srgbClr val="000000"/>
                        </a:solidFill>
                      </a:endParaRPr>
                    </a:p>
                  </a:txBody>
                  <a:tcPr/>
                </a:tc>
                <a:tc>
                  <a:txBody>
                    <a:bodyPr/>
                    <a:lstStyle/>
                    <a:p>
                      <a:pPr algn="ctr"/>
                      <a:endParaRPr lang="en-US" sz="1900" dirty="0">
                        <a:solidFill>
                          <a:srgbClr val="000000"/>
                        </a:solidFill>
                      </a:endParaRPr>
                    </a:p>
                  </a:txBody>
                  <a:tcPr/>
                </a:tc>
              </a:tr>
              <a:tr h="381000">
                <a:tc>
                  <a:txBody>
                    <a:bodyPr/>
                    <a:lstStyle/>
                    <a:p>
                      <a:pPr algn="ctr"/>
                      <a:r>
                        <a:rPr lang="en-US" sz="1900" dirty="0" smtClean="0">
                          <a:solidFill>
                            <a:srgbClr val="000000"/>
                          </a:solidFill>
                        </a:rPr>
                        <a:t>25</a:t>
                      </a:r>
                      <a:endParaRPr lang="en-US" sz="1900" dirty="0">
                        <a:solidFill>
                          <a:srgbClr val="000000"/>
                        </a:solidFill>
                      </a:endParaRPr>
                    </a:p>
                  </a:txBody>
                  <a:tcPr/>
                </a:tc>
                <a:tc>
                  <a:txBody>
                    <a:bodyPr/>
                    <a:lstStyle/>
                    <a:p>
                      <a:pPr algn="ctr"/>
                      <a:endParaRPr lang="en-US" sz="1900" dirty="0">
                        <a:solidFill>
                          <a:srgbClr val="000000"/>
                        </a:solidFill>
                      </a:endParaRPr>
                    </a:p>
                  </a:txBody>
                  <a:tcPr/>
                </a:tc>
              </a:tr>
              <a:tr h="381000">
                <a:tc>
                  <a:txBody>
                    <a:bodyPr/>
                    <a:lstStyle/>
                    <a:p>
                      <a:pPr algn="ctr"/>
                      <a:r>
                        <a:rPr lang="en-US" sz="1900" dirty="0" smtClean="0">
                          <a:solidFill>
                            <a:srgbClr val="000000"/>
                          </a:solidFill>
                        </a:rPr>
                        <a:t>4</a:t>
                      </a:r>
                      <a:endParaRPr lang="en-US" sz="1900" dirty="0">
                        <a:solidFill>
                          <a:srgbClr val="000000"/>
                        </a:solidFill>
                      </a:endParaRPr>
                    </a:p>
                  </a:txBody>
                  <a:tcPr/>
                </a:tc>
                <a:tc>
                  <a:txBody>
                    <a:bodyPr/>
                    <a:lstStyle/>
                    <a:p>
                      <a:pPr algn="ctr"/>
                      <a:endParaRPr lang="en-US" sz="1900" dirty="0">
                        <a:solidFill>
                          <a:srgbClr val="000000"/>
                        </a:solidFill>
                      </a:endParaRPr>
                    </a:p>
                  </a:txBody>
                  <a:tcPr/>
                </a:tc>
              </a:tr>
              <a:tr h="375920">
                <a:tc>
                  <a:txBody>
                    <a:bodyPr/>
                    <a:lstStyle/>
                    <a:p>
                      <a:pPr algn="ctr"/>
                      <a:r>
                        <a:rPr lang="en-US" sz="1900" dirty="0" smtClean="0">
                          <a:solidFill>
                            <a:srgbClr val="000000"/>
                          </a:solidFill>
                        </a:rPr>
                        <a:t>75</a:t>
                      </a:r>
                      <a:endParaRPr lang="en-US" sz="1900" dirty="0">
                        <a:solidFill>
                          <a:srgbClr val="000000"/>
                        </a:solidFill>
                      </a:endParaRPr>
                    </a:p>
                  </a:txBody>
                  <a:tcPr/>
                </a:tc>
                <a:tc>
                  <a:txBody>
                    <a:bodyPr/>
                    <a:lstStyle/>
                    <a:p>
                      <a:pPr algn="ctr"/>
                      <a:endParaRPr lang="en-US" sz="1900" dirty="0">
                        <a:solidFill>
                          <a:srgbClr val="000000"/>
                        </a:solidFill>
                      </a:endParaRPr>
                    </a:p>
                  </a:txBody>
                  <a:tcPr/>
                </a:tc>
              </a:tr>
            </a:tbl>
          </a:graphicData>
        </a:graphic>
      </p:graphicFrame>
      <p:pic>
        <p:nvPicPr>
          <p:cNvPr id="19" name="Picture 1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29490" y="3124200"/>
            <a:ext cx="5361711" cy="2834027"/>
          </a:xfrm>
          <a:prstGeom prst="rect">
            <a:avLst/>
          </a:prstGeom>
        </p:spPr>
      </p:pic>
      <p:sp>
        <p:nvSpPr>
          <p:cNvPr id="32" name="Rounded Rectangle 31"/>
          <p:cNvSpPr/>
          <p:nvPr/>
        </p:nvSpPr>
        <p:spPr bwMode="auto">
          <a:xfrm>
            <a:off x="7274440" y="1565871"/>
            <a:ext cx="1371600" cy="1219200"/>
          </a:xfrm>
          <a:prstGeom prst="roundRect">
            <a:avLst/>
          </a:prstGeom>
          <a:solidFill>
            <a:srgbClr val="CBDCF0"/>
          </a:solidFill>
          <a:ln w="9525" cap="flat" cmpd="sng" algn="ctr">
            <a:solidFill>
              <a:srgbClr val="F2F2F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33" name="Rounded Rectangle 32"/>
          <p:cNvSpPr/>
          <p:nvPr/>
        </p:nvSpPr>
        <p:spPr bwMode="auto">
          <a:xfrm>
            <a:off x="4150240" y="1565871"/>
            <a:ext cx="2971800" cy="1219200"/>
          </a:xfrm>
          <a:prstGeom prst="roundRect">
            <a:avLst/>
          </a:prstGeom>
          <a:solidFill>
            <a:srgbClr val="CBDCF0">
              <a:alpha val="80000"/>
            </a:srgbClr>
          </a:solidFill>
          <a:ln w="9525" cap="flat" cmpd="sng" algn="ctr">
            <a:solidFill>
              <a:srgbClr val="F2F2F2">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34" name="Rounded Rectangle 33"/>
          <p:cNvSpPr/>
          <p:nvPr/>
        </p:nvSpPr>
        <p:spPr bwMode="auto">
          <a:xfrm>
            <a:off x="492640" y="1565871"/>
            <a:ext cx="3505200" cy="1219200"/>
          </a:xfrm>
          <a:prstGeom prst="roundRect">
            <a:avLst/>
          </a:prstGeom>
          <a:solidFill>
            <a:srgbClr val="CBDCF0">
              <a:alpha val="80000"/>
            </a:srgbClr>
          </a:solidFill>
          <a:ln w="9525" cap="flat" cmpd="sng" algn="ctr">
            <a:solidFill>
              <a:srgbClr val="F2F2F2">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cxnSp>
        <p:nvCxnSpPr>
          <p:cNvPr id="35" name="Straight Arrow Connector 34"/>
          <p:cNvCxnSpPr>
            <a:stCxn id="39" idx="3"/>
            <a:endCxn id="43" idx="1"/>
          </p:cNvCxnSpPr>
          <p:nvPr/>
        </p:nvCxnSpPr>
        <p:spPr bwMode="auto">
          <a:xfrm>
            <a:off x="6991127" y="2177296"/>
            <a:ext cx="359515" cy="1947"/>
          </a:xfrm>
          <a:prstGeom prst="straightConnector1">
            <a:avLst/>
          </a:prstGeom>
          <a:solidFill>
            <a:schemeClr val="accent1"/>
          </a:solidFill>
          <a:ln w="22225" cap="flat" cmpd="sng" algn="ctr">
            <a:solidFill>
              <a:srgbClr val="000000">
                <a:alpha val="17000"/>
              </a:srgbClr>
            </a:solidFill>
            <a:prstDash val="solid"/>
            <a:round/>
            <a:headEnd type="none" w="med" len="med"/>
            <a:tailEnd type="triangle"/>
          </a:ln>
          <a:effectLst/>
        </p:spPr>
      </p:cxnSp>
      <p:sp>
        <p:nvSpPr>
          <p:cNvPr id="36" name="Rounded Rectangle 35"/>
          <p:cNvSpPr/>
          <p:nvPr/>
        </p:nvSpPr>
        <p:spPr bwMode="auto">
          <a:xfrm>
            <a:off x="606940" y="1794471"/>
            <a:ext cx="1485900" cy="762000"/>
          </a:xfrm>
          <a:prstGeom prst="roundRect">
            <a:avLst/>
          </a:prstGeom>
          <a:solidFill>
            <a:schemeClr val="accent6">
              <a:lumMod val="90000"/>
              <a:alpha val="25000"/>
            </a:schemeClr>
          </a:solidFill>
          <a:ln w="9525" cap="flat" cmpd="sng" algn="ctr">
            <a:solidFill>
              <a:srgbClr val="000000">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585808"/>
                </a:solidFill>
                <a:effectLst/>
                <a:latin typeface="Neutra Text" pitchFamily="50" charset="0"/>
              </a:rPr>
              <a:t>Connected</a:t>
            </a:r>
            <a:r>
              <a:rPr kumimoji="0" lang="en-US" sz="1600" b="0" i="0" u="none" strike="noStrike" cap="none" normalizeH="0" dirty="0" smtClean="0">
                <a:ln>
                  <a:noFill/>
                </a:ln>
                <a:solidFill>
                  <a:srgbClr val="585808"/>
                </a:solidFill>
                <a:effectLst/>
                <a:latin typeface="Neutra Text" pitchFamily="50" charset="0"/>
              </a:rPr>
              <a:t> Components</a:t>
            </a:r>
            <a:endParaRPr kumimoji="0" lang="en-US" sz="1600" b="0" i="0" u="none" strike="noStrike" cap="none" normalizeH="0" baseline="0" dirty="0" smtClean="0">
              <a:ln>
                <a:noFill/>
              </a:ln>
              <a:solidFill>
                <a:srgbClr val="585808"/>
              </a:solidFill>
              <a:effectLst/>
              <a:latin typeface="Neutra Text" pitchFamily="50" charset="0"/>
            </a:endParaRPr>
          </a:p>
        </p:txBody>
      </p:sp>
      <p:sp>
        <p:nvSpPr>
          <p:cNvPr id="37" name="Rounded Rectangle 36"/>
          <p:cNvSpPr/>
          <p:nvPr/>
        </p:nvSpPr>
        <p:spPr bwMode="auto">
          <a:xfrm>
            <a:off x="2397640" y="1642071"/>
            <a:ext cx="1447800" cy="1061160"/>
          </a:xfrm>
          <a:prstGeom prst="roundRect">
            <a:avLst/>
          </a:prstGeom>
          <a:solidFill>
            <a:schemeClr val="accent6">
              <a:lumMod val="90000"/>
              <a:alpha val="25000"/>
            </a:schemeClr>
          </a:solidFill>
          <a:ln w="9525" cap="flat" cmpd="sng" algn="ctr">
            <a:solidFill>
              <a:srgbClr val="000000">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0" dirty="0" smtClean="0">
                <a:solidFill>
                  <a:srgbClr val="585808"/>
                </a:solidFill>
              </a:rPr>
              <a:t>Find Foreground Rectangles</a:t>
            </a:r>
            <a:endParaRPr kumimoji="0" lang="en-US" sz="1600" b="0" i="0" u="none" strike="noStrike" cap="none" normalizeH="0" baseline="0" dirty="0" smtClean="0">
              <a:ln>
                <a:noFill/>
              </a:ln>
              <a:solidFill>
                <a:srgbClr val="585808"/>
              </a:solidFill>
              <a:effectLst/>
            </a:endParaRPr>
          </a:p>
        </p:txBody>
      </p:sp>
      <p:sp>
        <p:nvSpPr>
          <p:cNvPr id="38" name="Rounded Rectangle 37"/>
          <p:cNvSpPr/>
          <p:nvPr/>
        </p:nvSpPr>
        <p:spPr bwMode="auto">
          <a:xfrm>
            <a:off x="4302640" y="1808210"/>
            <a:ext cx="1371600" cy="734524"/>
          </a:xfrm>
          <a:prstGeom prst="roundRect">
            <a:avLst/>
          </a:prstGeom>
          <a:solidFill>
            <a:schemeClr val="accent6">
              <a:lumMod val="90000"/>
              <a:alpha val="25000"/>
            </a:schemeClr>
          </a:solidFill>
          <a:ln w="9525" cap="flat" cmpd="sng" algn="ctr">
            <a:solidFill>
              <a:srgbClr val="000000">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600" b="0" dirty="0" smtClean="0">
                <a:solidFill>
                  <a:srgbClr val="585808"/>
                </a:solidFill>
              </a:rPr>
              <a:t>Infer Chart Orientation</a:t>
            </a:r>
            <a:endParaRPr lang="en-US" sz="1600" b="0" dirty="0">
              <a:solidFill>
                <a:srgbClr val="585808"/>
              </a:solidFill>
            </a:endParaRPr>
          </a:p>
        </p:txBody>
      </p:sp>
      <p:sp>
        <p:nvSpPr>
          <p:cNvPr id="39" name="Rounded Rectangle 38"/>
          <p:cNvSpPr/>
          <p:nvPr/>
        </p:nvSpPr>
        <p:spPr bwMode="auto">
          <a:xfrm>
            <a:off x="5902842" y="1683943"/>
            <a:ext cx="1088285" cy="986707"/>
          </a:xfrm>
          <a:prstGeom prst="roundRect">
            <a:avLst/>
          </a:prstGeom>
          <a:solidFill>
            <a:schemeClr val="accent6">
              <a:lumMod val="90000"/>
              <a:alpha val="25000"/>
            </a:schemeClr>
          </a:solidFill>
          <a:ln w="9525" cap="flat" cmpd="sng" algn="ctr">
            <a:solidFill>
              <a:srgbClr val="000000">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585808"/>
                </a:solidFill>
                <a:effectLst/>
                <a:latin typeface="Neutra Text" pitchFamily="50" charset="0"/>
              </a:rPr>
              <a:t>Extract Baseline Axis</a:t>
            </a:r>
          </a:p>
        </p:txBody>
      </p:sp>
      <p:cxnSp>
        <p:nvCxnSpPr>
          <p:cNvPr id="40" name="Straight Arrow Connector 39"/>
          <p:cNvCxnSpPr>
            <a:stCxn id="36" idx="3"/>
            <a:endCxn id="37" idx="1"/>
          </p:cNvCxnSpPr>
          <p:nvPr/>
        </p:nvCxnSpPr>
        <p:spPr bwMode="auto">
          <a:xfrm flipV="1">
            <a:off x="2092840" y="2172651"/>
            <a:ext cx="304800" cy="2820"/>
          </a:xfrm>
          <a:prstGeom prst="straightConnector1">
            <a:avLst/>
          </a:prstGeom>
          <a:solidFill>
            <a:schemeClr val="accent1"/>
          </a:solidFill>
          <a:ln w="22225" cap="flat" cmpd="sng" algn="ctr">
            <a:solidFill>
              <a:srgbClr val="000000">
                <a:alpha val="15000"/>
              </a:srgbClr>
            </a:solidFill>
            <a:prstDash val="solid"/>
            <a:round/>
            <a:headEnd type="none" w="med" len="med"/>
            <a:tailEnd type="triangle"/>
          </a:ln>
          <a:effectLst/>
        </p:spPr>
      </p:cxnSp>
      <p:cxnSp>
        <p:nvCxnSpPr>
          <p:cNvPr id="41" name="Straight Arrow Connector 40"/>
          <p:cNvCxnSpPr>
            <a:stCxn id="37" idx="3"/>
            <a:endCxn id="38" idx="1"/>
          </p:cNvCxnSpPr>
          <p:nvPr/>
        </p:nvCxnSpPr>
        <p:spPr bwMode="auto">
          <a:xfrm>
            <a:off x="3845440" y="2172651"/>
            <a:ext cx="457200" cy="2820"/>
          </a:xfrm>
          <a:prstGeom prst="straightConnector1">
            <a:avLst/>
          </a:prstGeom>
          <a:solidFill>
            <a:schemeClr val="accent1"/>
          </a:solidFill>
          <a:ln w="22225" cap="flat" cmpd="sng" algn="ctr">
            <a:solidFill>
              <a:srgbClr val="000000">
                <a:alpha val="15000"/>
              </a:srgbClr>
            </a:solidFill>
            <a:prstDash val="solid"/>
            <a:round/>
            <a:headEnd type="none" w="med" len="med"/>
            <a:tailEnd type="triangle"/>
          </a:ln>
          <a:effectLst/>
        </p:spPr>
      </p:cxnSp>
      <p:cxnSp>
        <p:nvCxnSpPr>
          <p:cNvPr id="42" name="Straight Arrow Connector 41"/>
          <p:cNvCxnSpPr>
            <a:stCxn id="38" idx="3"/>
            <a:endCxn id="39" idx="1"/>
          </p:cNvCxnSpPr>
          <p:nvPr/>
        </p:nvCxnSpPr>
        <p:spPr bwMode="auto">
          <a:xfrm>
            <a:off x="5674240" y="2175473"/>
            <a:ext cx="228600" cy="1825"/>
          </a:xfrm>
          <a:prstGeom prst="straightConnector1">
            <a:avLst/>
          </a:prstGeom>
          <a:solidFill>
            <a:schemeClr val="accent1"/>
          </a:solidFill>
          <a:ln w="22225" cap="flat" cmpd="sng" algn="ctr">
            <a:solidFill>
              <a:srgbClr val="000000">
                <a:alpha val="17000"/>
              </a:srgbClr>
            </a:solidFill>
            <a:prstDash val="solid"/>
            <a:round/>
            <a:headEnd type="none" w="med" len="med"/>
            <a:tailEnd type="triangle"/>
          </a:ln>
          <a:effectLst/>
        </p:spPr>
      </p:cxnSp>
      <p:sp>
        <p:nvSpPr>
          <p:cNvPr id="43" name="Rounded Rectangle 42"/>
          <p:cNvSpPr/>
          <p:nvPr/>
        </p:nvSpPr>
        <p:spPr bwMode="auto">
          <a:xfrm>
            <a:off x="7350640" y="1836343"/>
            <a:ext cx="1219200" cy="685799"/>
          </a:xfrm>
          <a:prstGeom prst="roundRect">
            <a:avLst/>
          </a:prstGeom>
          <a:solidFill>
            <a:schemeClr val="accent6">
              <a:lumMod val="9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10000"/>
                  </a:schemeClr>
                </a:solidFill>
                <a:effectLst/>
                <a:latin typeface="Neutra Text" pitchFamily="50" charset="0"/>
              </a:rPr>
              <a:t>Data extraction</a:t>
            </a:r>
          </a:p>
        </p:txBody>
      </p:sp>
    </p:spTree>
    <p:extLst>
      <p:ext uri="{BB962C8B-B14F-4D97-AF65-F5344CB8AC3E}">
        <p14:creationId xmlns="" xmlns:p14="http://schemas.microsoft.com/office/powerpoint/2010/main" val="2118580734"/>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400" dirty="0" smtClean="0"/>
              <a:t>Bar charts: Data </a:t>
            </a:r>
            <a:r>
              <a:rPr lang="en-US" sz="4400" dirty="0"/>
              <a:t>e</a:t>
            </a:r>
            <a:r>
              <a:rPr lang="en-US" sz="4400" dirty="0" smtClean="0"/>
              <a:t>xtraction</a:t>
            </a:r>
            <a:endParaRPr lang="en-US" sz="4400" dirty="0"/>
          </a:p>
        </p:txBody>
      </p:sp>
      <p:graphicFrame>
        <p:nvGraphicFramePr>
          <p:cNvPr id="2" name="Table 1"/>
          <p:cNvGraphicFramePr>
            <a:graphicFrameLocks noGrp="1"/>
          </p:cNvGraphicFramePr>
          <p:nvPr>
            <p:extLst>
              <p:ext uri="{D42A27DB-BD31-4B8C-83A1-F6EECF244321}">
                <p14:modId xmlns="" xmlns:p14="http://schemas.microsoft.com/office/powerpoint/2010/main" val="2807393485"/>
              </p:ext>
            </p:extLst>
          </p:nvPr>
        </p:nvGraphicFramePr>
        <p:xfrm>
          <a:off x="6553200" y="3657600"/>
          <a:ext cx="2058214" cy="1905000"/>
        </p:xfrm>
        <a:graphic>
          <a:graphicData uri="http://schemas.openxmlformats.org/drawingml/2006/table">
            <a:tbl>
              <a:tblPr firstRow="1" bandRow="1">
                <a:tableStyleId>{5C22544A-7EE6-4342-B048-85BDC9FD1C3A}</a:tableStyleId>
              </a:tblPr>
              <a:tblGrid>
                <a:gridCol w="1029107"/>
                <a:gridCol w="1029107"/>
              </a:tblGrid>
              <a:tr h="381000">
                <a:tc>
                  <a:txBody>
                    <a:bodyPr/>
                    <a:lstStyle/>
                    <a:p>
                      <a:pPr algn="ctr"/>
                      <a:r>
                        <a:rPr lang="en-US" sz="1900" dirty="0" smtClean="0"/>
                        <a:t>Y-value</a:t>
                      </a:r>
                      <a:endParaRPr lang="en-US" sz="1900" dirty="0"/>
                    </a:p>
                  </a:txBody>
                  <a:tcPr/>
                </a:tc>
                <a:tc>
                  <a:txBody>
                    <a:bodyPr/>
                    <a:lstStyle/>
                    <a:p>
                      <a:pPr algn="ctr"/>
                      <a:r>
                        <a:rPr lang="en-US" sz="1900" dirty="0" smtClean="0"/>
                        <a:t>X-value</a:t>
                      </a:r>
                      <a:endParaRPr lang="en-US" sz="1900" dirty="0"/>
                    </a:p>
                  </a:txBody>
                  <a:tcPr/>
                </a:tc>
              </a:tr>
              <a:tr h="381000">
                <a:tc>
                  <a:txBody>
                    <a:bodyPr/>
                    <a:lstStyle/>
                    <a:p>
                      <a:pPr algn="ctr"/>
                      <a:r>
                        <a:rPr lang="en-US" sz="1900" dirty="0" smtClean="0">
                          <a:solidFill>
                            <a:srgbClr val="000000"/>
                          </a:solidFill>
                        </a:rPr>
                        <a:t>50</a:t>
                      </a:r>
                      <a:endParaRPr lang="en-US" sz="1900" dirty="0">
                        <a:solidFill>
                          <a:srgbClr val="000000"/>
                        </a:solidFill>
                      </a:endParaRPr>
                    </a:p>
                  </a:txBody>
                  <a:tcPr/>
                </a:tc>
                <a:tc>
                  <a:txBody>
                    <a:bodyPr/>
                    <a:lstStyle/>
                    <a:p>
                      <a:endParaRPr lang="en-US" sz="1900" dirty="0"/>
                    </a:p>
                  </a:txBody>
                  <a:tcPr/>
                </a:tc>
              </a:tr>
              <a:tr h="381000">
                <a:tc>
                  <a:txBody>
                    <a:bodyPr/>
                    <a:lstStyle/>
                    <a:p>
                      <a:pPr algn="ctr"/>
                      <a:r>
                        <a:rPr lang="en-US" sz="1900" dirty="0" smtClean="0">
                          <a:solidFill>
                            <a:srgbClr val="000000"/>
                          </a:solidFill>
                        </a:rPr>
                        <a:t>25</a:t>
                      </a:r>
                      <a:endParaRPr lang="en-US" sz="1900" dirty="0">
                        <a:solidFill>
                          <a:srgbClr val="000000"/>
                        </a:solidFill>
                      </a:endParaRPr>
                    </a:p>
                  </a:txBody>
                  <a:tcPr/>
                </a:tc>
                <a:tc>
                  <a:txBody>
                    <a:bodyPr/>
                    <a:lstStyle/>
                    <a:p>
                      <a:endParaRPr lang="en-US" sz="1900"/>
                    </a:p>
                  </a:txBody>
                  <a:tcPr/>
                </a:tc>
              </a:tr>
              <a:tr h="381000">
                <a:tc>
                  <a:txBody>
                    <a:bodyPr/>
                    <a:lstStyle/>
                    <a:p>
                      <a:pPr algn="ctr"/>
                      <a:r>
                        <a:rPr lang="en-US" sz="1900" dirty="0" smtClean="0">
                          <a:solidFill>
                            <a:srgbClr val="000000"/>
                          </a:solidFill>
                        </a:rPr>
                        <a:t>4</a:t>
                      </a:r>
                      <a:endParaRPr lang="en-US" sz="1900" dirty="0">
                        <a:solidFill>
                          <a:srgbClr val="000000"/>
                        </a:solidFill>
                      </a:endParaRPr>
                    </a:p>
                  </a:txBody>
                  <a:tcPr/>
                </a:tc>
                <a:tc>
                  <a:txBody>
                    <a:bodyPr/>
                    <a:lstStyle/>
                    <a:p>
                      <a:endParaRPr lang="en-US" sz="1900"/>
                    </a:p>
                  </a:txBody>
                  <a:tcPr/>
                </a:tc>
              </a:tr>
              <a:tr h="375920">
                <a:tc>
                  <a:txBody>
                    <a:bodyPr/>
                    <a:lstStyle/>
                    <a:p>
                      <a:pPr algn="ctr"/>
                      <a:r>
                        <a:rPr lang="en-US" sz="1900" dirty="0" smtClean="0">
                          <a:solidFill>
                            <a:srgbClr val="000000"/>
                          </a:solidFill>
                        </a:rPr>
                        <a:t>75</a:t>
                      </a:r>
                      <a:endParaRPr lang="en-US" sz="1900" dirty="0">
                        <a:solidFill>
                          <a:srgbClr val="000000"/>
                        </a:solidFill>
                      </a:endParaRPr>
                    </a:p>
                  </a:txBody>
                  <a:tcPr/>
                </a:tc>
                <a:tc>
                  <a:txBody>
                    <a:bodyPr/>
                    <a:lstStyle/>
                    <a:p>
                      <a:endParaRPr lang="en-US" sz="1900" dirty="0"/>
                    </a:p>
                  </a:txBody>
                  <a:tcPr/>
                </a:tc>
              </a:tr>
            </a:tbl>
          </a:graphicData>
        </a:graphic>
      </p:graphicFrame>
      <p:pic>
        <p:nvPicPr>
          <p:cNvPr id="22" name="Picture 21" descr="label_association.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115459" y="3132608"/>
            <a:ext cx="4651837" cy="2796051"/>
          </a:xfrm>
          <a:prstGeom prst="rect">
            <a:avLst/>
          </a:prstGeom>
        </p:spPr>
      </p:pic>
      <p:cxnSp>
        <p:nvCxnSpPr>
          <p:cNvPr id="24" name="Straight Arrow Connector 23"/>
          <p:cNvCxnSpPr/>
          <p:nvPr/>
        </p:nvCxnSpPr>
        <p:spPr bwMode="auto">
          <a:xfrm flipV="1">
            <a:off x="5062549" y="5509867"/>
            <a:ext cx="0" cy="228600"/>
          </a:xfrm>
          <a:prstGeom prst="straightConnector1">
            <a:avLst/>
          </a:prstGeom>
          <a:solidFill>
            <a:schemeClr val="accent1"/>
          </a:solidFill>
          <a:ln w="41275" cap="flat" cmpd="sng" algn="ctr">
            <a:solidFill>
              <a:srgbClr val="FF6600"/>
            </a:solidFill>
            <a:prstDash val="solid"/>
            <a:round/>
            <a:headEnd type="none" w="med" len="med"/>
            <a:tailEnd type="triangle"/>
          </a:ln>
          <a:effectLst/>
        </p:spPr>
      </p:cxnSp>
      <p:cxnSp>
        <p:nvCxnSpPr>
          <p:cNvPr id="37" name="Straight Arrow Connector 36"/>
          <p:cNvCxnSpPr/>
          <p:nvPr/>
        </p:nvCxnSpPr>
        <p:spPr bwMode="auto">
          <a:xfrm flipH="1" flipV="1">
            <a:off x="4038600" y="5514315"/>
            <a:ext cx="13956" cy="228600"/>
          </a:xfrm>
          <a:prstGeom prst="straightConnector1">
            <a:avLst/>
          </a:prstGeom>
          <a:solidFill>
            <a:schemeClr val="accent1"/>
          </a:solidFill>
          <a:ln w="41275" cap="flat" cmpd="sng" algn="ctr">
            <a:solidFill>
              <a:srgbClr val="FF6600"/>
            </a:solidFill>
            <a:prstDash val="solid"/>
            <a:round/>
            <a:headEnd type="none" w="med" len="med"/>
            <a:tailEnd type="triangle"/>
          </a:ln>
          <a:effectLst/>
        </p:spPr>
      </p:cxnSp>
      <p:cxnSp>
        <p:nvCxnSpPr>
          <p:cNvPr id="44" name="Straight Arrow Connector 43"/>
          <p:cNvCxnSpPr/>
          <p:nvPr/>
        </p:nvCxnSpPr>
        <p:spPr bwMode="auto">
          <a:xfrm flipV="1">
            <a:off x="3006135" y="5516283"/>
            <a:ext cx="0" cy="228600"/>
          </a:xfrm>
          <a:prstGeom prst="straightConnector1">
            <a:avLst/>
          </a:prstGeom>
          <a:solidFill>
            <a:schemeClr val="accent1"/>
          </a:solidFill>
          <a:ln w="41275" cap="flat" cmpd="sng" algn="ctr">
            <a:solidFill>
              <a:srgbClr val="FF6600"/>
            </a:solidFill>
            <a:prstDash val="solid"/>
            <a:round/>
            <a:headEnd type="none" w="med" len="med"/>
            <a:tailEnd type="triangle"/>
          </a:ln>
          <a:effectLst/>
        </p:spPr>
      </p:cxnSp>
      <p:cxnSp>
        <p:nvCxnSpPr>
          <p:cNvPr id="45" name="Straight Arrow Connector 44"/>
          <p:cNvCxnSpPr/>
          <p:nvPr/>
        </p:nvCxnSpPr>
        <p:spPr bwMode="auto">
          <a:xfrm flipV="1">
            <a:off x="1981200" y="5530239"/>
            <a:ext cx="0" cy="228600"/>
          </a:xfrm>
          <a:prstGeom prst="straightConnector1">
            <a:avLst/>
          </a:prstGeom>
          <a:solidFill>
            <a:schemeClr val="accent1"/>
          </a:solidFill>
          <a:ln w="41275" cap="flat" cmpd="sng" algn="ctr">
            <a:solidFill>
              <a:srgbClr val="FF6600"/>
            </a:solidFill>
            <a:prstDash val="solid"/>
            <a:round/>
            <a:headEnd type="none" w="med" len="med"/>
            <a:tailEnd type="triangle"/>
          </a:ln>
          <a:effectLst/>
        </p:spPr>
      </p:cxnSp>
      <p:sp>
        <p:nvSpPr>
          <p:cNvPr id="36" name="Rounded Rectangle 35"/>
          <p:cNvSpPr/>
          <p:nvPr/>
        </p:nvSpPr>
        <p:spPr bwMode="auto">
          <a:xfrm>
            <a:off x="7274440" y="1565871"/>
            <a:ext cx="1371600" cy="1219200"/>
          </a:xfrm>
          <a:prstGeom prst="roundRect">
            <a:avLst/>
          </a:prstGeom>
          <a:solidFill>
            <a:srgbClr val="CBDCF0"/>
          </a:solidFill>
          <a:ln w="9525" cap="flat" cmpd="sng" algn="ctr">
            <a:solidFill>
              <a:srgbClr val="F2F2F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38" name="Rounded Rectangle 37"/>
          <p:cNvSpPr/>
          <p:nvPr/>
        </p:nvSpPr>
        <p:spPr bwMode="auto">
          <a:xfrm>
            <a:off x="4150240" y="1565871"/>
            <a:ext cx="2971800" cy="1219200"/>
          </a:xfrm>
          <a:prstGeom prst="roundRect">
            <a:avLst/>
          </a:prstGeom>
          <a:solidFill>
            <a:srgbClr val="CBDCF0">
              <a:alpha val="80000"/>
            </a:srgbClr>
          </a:solidFill>
          <a:ln w="9525" cap="flat" cmpd="sng" algn="ctr">
            <a:solidFill>
              <a:srgbClr val="F2F2F2">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39" name="Rounded Rectangle 38"/>
          <p:cNvSpPr/>
          <p:nvPr/>
        </p:nvSpPr>
        <p:spPr bwMode="auto">
          <a:xfrm>
            <a:off x="492640" y="1565871"/>
            <a:ext cx="3505200" cy="1219200"/>
          </a:xfrm>
          <a:prstGeom prst="roundRect">
            <a:avLst/>
          </a:prstGeom>
          <a:solidFill>
            <a:srgbClr val="CBDCF0">
              <a:alpha val="80000"/>
            </a:srgbClr>
          </a:solidFill>
          <a:ln w="9525" cap="flat" cmpd="sng" algn="ctr">
            <a:solidFill>
              <a:srgbClr val="F2F2F2">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cxnSp>
        <p:nvCxnSpPr>
          <p:cNvPr id="40" name="Straight Arrow Connector 39"/>
          <p:cNvCxnSpPr>
            <a:stCxn id="46" idx="3"/>
            <a:endCxn id="50" idx="1"/>
          </p:cNvCxnSpPr>
          <p:nvPr/>
        </p:nvCxnSpPr>
        <p:spPr bwMode="auto">
          <a:xfrm>
            <a:off x="6991127" y="2177296"/>
            <a:ext cx="359515" cy="1947"/>
          </a:xfrm>
          <a:prstGeom prst="straightConnector1">
            <a:avLst/>
          </a:prstGeom>
          <a:solidFill>
            <a:schemeClr val="accent1"/>
          </a:solidFill>
          <a:ln w="22225" cap="flat" cmpd="sng" algn="ctr">
            <a:solidFill>
              <a:srgbClr val="000000">
                <a:alpha val="17000"/>
              </a:srgbClr>
            </a:solidFill>
            <a:prstDash val="solid"/>
            <a:round/>
            <a:headEnd type="none" w="med" len="med"/>
            <a:tailEnd type="triangle"/>
          </a:ln>
          <a:effectLst/>
        </p:spPr>
      </p:cxnSp>
      <p:sp>
        <p:nvSpPr>
          <p:cNvPr id="41" name="Rounded Rectangle 40"/>
          <p:cNvSpPr/>
          <p:nvPr/>
        </p:nvSpPr>
        <p:spPr bwMode="auto">
          <a:xfrm>
            <a:off x="606940" y="1794471"/>
            <a:ext cx="1485900" cy="762000"/>
          </a:xfrm>
          <a:prstGeom prst="roundRect">
            <a:avLst/>
          </a:prstGeom>
          <a:solidFill>
            <a:schemeClr val="accent6">
              <a:lumMod val="90000"/>
              <a:alpha val="25000"/>
            </a:schemeClr>
          </a:solidFill>
          <a:ln w="9525" cap="flat" cmpd="sng" algn="ctr">
            <a:solidFill>
              <a:srgbClr val="000000">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585808"/>
                </a:solidFill>
                <a:effectLst/>
                <a:latin typeface="Neutra Text" pitchFamily="50" charset="0"/>
              </a:rPr>
              <a:t>Connected</a:t>
            </a:r>
            <a:r>
              <a:rPr kumimoji="0" lang="en-US" sz="1600" b="0" i="0" u="none" strike="noStrike" cap="none" normalizeH="0" dirty="0" smtClean="0">
                <a:ln>
                  <a:noFill/>
                </a:ln>
                <a:solidFill>
                  <a:srgbClr val="585808"/>
                </a:solidFill>
                <a:effectLst/>
                <a:latin typeface="Neutra Text" pitchFamily="50" charset="0"/>
              </a:rPr>
              <a:t> Components</a:t>
            </a:r>
            <a:endParaRPr kumimoji="0" lang="en-US" sz="1600" b="0" i="0" u="none" strike="noStrike" cap="none" normalizeH="0" baseline="0" dirty="0" smtClean="0">
              <a:ln>
                <a:noFill/>
              </a:ln>
              <a:solidFill>
                <a:srgbClr val="585808"/>
              </a:solidFill>
              <a:effectLst/>
              <a:latin typeface="Neutra Text" pitchFamily="50" charset="0"/>
            </a:endParaRPr>
          </a:p>
        </p:txBody>
      </p:sp>
      <p:sp>
        <p:nvSpPr>
          <p:cNvPr id="42" name="Rounded Rectangle 41"/>
          <p:cNvSpPr/>
          <p:nvPr/>
        </p:nvSpPr>
        <p:spPr bwMode="auto">
          <a:xfrm>
            <a:off x="2397640" y="1642071"/>
            <a:ext cx="1447800" cy="1061160"/>
          </a:xfrm>
          <a:prstGeom prst="roundRect">
            <a:avLst/>
          </a:prstGeom>
          <a:solidFill>
            <a:schemeClr val="accent6">
              <a:lumMod val="90000"/>
              <a:alpha val="25000"/>
            </a:schemeClr>
          </a:solidFill>
          <a:ln w="9525" cap="flat" cmpd="sng" algn="ctr">
            <a:solidFill>
              <a:srgbClr val="000000">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0" dirty="0" smtClean="0">
                <a:solidFill>
                  <a:srgbClr val="585808"/>
                </a:solidFill>
              </a:rPr>
              <a:t>Find Foreground Rectangles</a:t>
            </a:r>
            <a:endParaRPr kumimoji="0" lang="en-US" sz="1600" b="0" i="0" u="none" strike="noStrike" cap="none" normalizeH="0" baseline="0" dirty="0" smtClean="0">
              <a:ln>
                <a:noFill/>
              </a:ln>
              <a:solidFill>
                <a:srgbClr val="585808"/>
              </a:solidFill>
              <a:effectLst/>
            </a:endParaRPr>
          </a:p>
        </p:txBody>
      </p:sp>
      <p:sp>
        <p:nvSpPr>
          <p:cNvPr id="43" name="Rounded Rectangle 42"/>
          <p:cNvSpPr/>
          <p:nvPr/>
        </p:nvSpPr>
        <p:spPr bwMode="auto">
          <a:xfrm>
            <a:off x="4302640" y="1808210"/>
            <a:ext cx="1371600" cy="734524"/>
          </a:xfrm>
          <a:prstGeom prst="roundRect">
            <a:avLst/>
          </a:prstGeom>
          <a:solidFill>
            <a:schemeClr val="accent6">
              <a:lumMod val="90000"/>
              <a:alpha val="25000"/>
            </a:schemeClr>
          </a:solidFill>
          <a:ln w="9525" cap="flat" cmpd="sng" algn="ctr">
            <a:solidFill>
              <a:srgbClr val="000000">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600" b="0" dirty="0" smtClean="0">
                <a:solidFill>
                  <a:srgbClr val="585808"/>
                </a:solidFill>
              </a:rPr>
              <a:t>Infer Chart Orientation</a:t>
            </a:r>
            <a:endParaRPr lang="en-US" sz="1600" b="0" dirty="0">
              <a:solidFill>
                <a:srgbClr val="585808"/>
              </a:solidFill>
            </a:endParaRPr>
          </a:p>
        </p:txBody>
      </p:sp>
      <p:sp>
        <p:nvSpPr>
          <p:cNvPr id="46" name="Rounded Rectangle 45"/>
          <p:cNvSpPr/>
          <p:nvPr/>
        </p:nvSpPr>
        <p:spPr bwMode="auto">
          <a:xfrm>
            <a:off x="5902842" y="1683943"/>
            <a:ext cx="1088285" cy="986707"/>
          </a:xfrm>
          <a:prstGeom prst="roundRect">
            <a:avLst/>
          </a:prstGeom>
          <a:solidFill>
            <a:schemeClr val="accent6">
              <a:lumMod val="90000"/>
              <a:alpha val="25000"/>
            </a:schemeClr>
          </a:solidFill>
          <a:ln w="9525" cap="flat" cmpd="sng" algn="ctr">
            <a:solidFill>
              <a:srgbClr val="000000">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585808"/>
                </a:solidFill>
                <a:effectLst/>
                <a:latin typeface="Neutra Text" pitchFamily="50" charset="0"/>
              </a:rPr>
              <a:t>Extract Baseline Axis</a:t>
            </a:r>
          </a:p>
        </p:txBody>
      </p:sp>
      <p:cxnSp>
        <p:nvCxnSpPr>
          <p:cNvPr id="47" name="Straight Arrow Connector 46"/>
          <p:cNvCxnSpPr>
            <a:stCxn id="41" idx="3"/>
            <a:endCxn id="42" idx="1"/>
          </p:cNvCxnSpPr>
          <p:nvPr/>
        </p:nvCxnSpPr>
        <p:spPr bwMode="auto">
          <a:xfrm flipV="1">
            <a:off x="2092840" y="2172651"/>
            <a:ext cx="304800" cy="2820"/>
          </a:xfrm>
          <a:prstGeom prst="straightConnector1">
            <a:avLst/>
          </a:prstGeom>
          <a:solidFill>
            <a:schemeClr val="accent1"/>
          </a:solidFill>
          <a:ln w="22225" cap="flat" cmpd="sng" algn="ctr">
            <a:solidFill>
              <a:srgbClr val="000000">
                <a:alpha val="15000"/>
              </a:srgbClr>
            </a:solidFill>
            <a:prstDash val="solid"/>
            <a:round/>
            <a:headEnd type="none" w="med" len="med"/>
            <a:tailEnd type="triangle"/>
          </a:ln>
          <a:effectLst/>
        </p:spPr>
      </p:cxnSp>
      <p:cxnSp>
        <p:nvCxnSpPr>
          <p:cNvPr id="48" name="Straight Arrow Connector 47"/>
          <p:cNvCxnSpPr>
            <a:stCxn id="42" idx="3"/>
            <a:endCxn id="43" idx="1"/>
          </p:cNvCxnSpPr>
          <p:nvPr/>
        </p:nvCxnSpPr>
        <p:spPr bwMode="auto">
          <a:xfrm>
            <a:off x="3845440" y="2172651"/>
            <a:ext cx="457200" cy="2820"/>
          </a:xfrm>
          <a:prstGeom prst="straightConnector1">
            <a:avLst/>
          </a:prstGeom>
          <a:solidFill>
            <a:schemeClr val="accent1"/>
          </a:solidFill>
          <a:ln w="22225" cap="flat" cmpd="sng" algn="ctr">
            <a:solidFill>
              <a:srgbClr val="000000">
                <a:alpha val="15000"/>
              </a:srgbClr>
            </a:solidFill>
            <a:prstDash val="solid"/>
            <a:round/>
            <a:headEnd type="none" w="med" len="med"/>
            <a:tailEnd type="triangle"/>
          </a:ln>
          <a:effectLst/>
        </p:spPr>
      </p:cxnSp>
      <p:cxnSp>
        <p:nvCxnSpPr>
          <p:cNvPr id="49" name="Straight Arrow Connector 48"/>
          <p:cNvCxnSpPr>
            <a:stCxn id="43" idx="3"/>
            <a:endCxn id="46" idx="1"/>
          </p:cNvCxnSpPr>
          <p:nvPr/>
        </p:nvCxnSpPr>
        <p:spPr bwMode="auto">
          <a:xfrm>
            <a:off x="5674240" y="2175473"/>
            <a:ext cx="228600" cy="1825"/>
          </a:xfrm>
          <a:prstGeom prst="straightConnector1">
            <a:avLst/>
          </a:prstGeom>
          <a:solidFill>
            <a:schemeClr val="accent1"/>
          </a:solidFill>
          <a:ln w="22225" cap="flat" cmpd="sng" algn="ctr">
            <a:solidFill>
              <a:srgbClr val="000000">
                <a:alpha val="17000"/>
              </a:srgbClr>
            </a:solidFill>
            <a:prstDash val="solid"/>
            <a:round/>
            <a:headEnd type="none" w="med" len="med"/>
            <a:tailEnd type="triangle"/>
          </a:ln>
          <a:effectLst/>
        </p:spPr>
      </p:cxnSp>
      <p:sp>
        <p:nvSpPr>
          <p:cNvPr id="50" name="Rounded Rectangle 49"/>
          <p:cNvSpPr/>
          <p:nvPr/>
        </p:nvSpPr>
        <p:spPr bwMode="auto">
          <a:xfrm>
            <a:off x="7350640" y="1836343"/>
            <a:ext cx="1219200" cy="685799"/>
          </a:xfrm>
          <a:prstGeom prst="roundRect">
            <a:avLst/>
          </a:prstGeom>
          <a:solidFill>
            <a:schemeClr val="accent6">
              <a:lumMod val="9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10000"/>
                  </a:schemeClr>
                </a:solidFill>
                <a:effectLst/>
                <a:latin typeface="Neutra Text" pitchFamily="50" charset="0"/>
              </a:rPr>
              <a:t>Data extraction</a:t>
            </a:r>
          </a:p>
        </p:txBody>
      </p:sp>
    </p:spTree>
    <p:extLst>
      <p:ext uri="{BB962C8B-B14F-4D97-AF65-F5344CB8AC3E}">
        <p14:creationId xmlns="" xmlns:p14="http://schemas.microsoft.com/office/powerpoint/2010/main" val="3034793892"/>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400" dirty="0" smtClean="0"/>
              <a:t>Bar charts: Data </a:t>
            </a:r>
            <a:r>
              <a:rPr lang="en-US" sz="4400" dirty="0"/>
              <a:t>e</a:t>
            </a:r>
            <a:r>
              <a:rPr lang="en-US" sz="4400" dirty="0" smtClean="0"/>
              <a:t>xtraction</a:t>
            </a:r>
            <a:endParaRPr lang="en-US" sz="4400" dirty="0"/>
          </a:p>
        </p:txBody>
      </p:sp>
      <p:graphicFrame>
        <p:nvGraphicFramePr>
          <p:cNvPr id="2" name="Table 1"/>
          <p:cNvGraphicFramePr>
            <a:graphicFrameLocks noGrp="1"/>
          </p:cNvGraphicFramePr>
          <p:nvPr>
            <p:extLst>
              <p:ext uri="{D42A27DB-BD31-4B8C-83A1-F6EECF244321}">
                <p14:modId xmlns="" xmlns:p14="http://schemas.microsoft.com/office/powerpoint/2010/main" val="4008479870"/>
              </p:ext>
            </p:extLst>
          </p:nvPr>
        </p:nvGraphicFramePr>
        <p:xfrm>
          <a:off x="6553200" y="3657600"/>
          <a:ext cx="2058214" cy="1905000"/>
        </p:xfrm>
        <a:graphic>
          <a:graphicData uri="http://schemas.openxmlformats.org/drawingml/2006/table">
            <a:tbl>
              <a:tblPr firstRow="1" bandRow="1">
                <a:tableStyleId>{5C22544A-7EE6-4342-B048-85BDC9FD1C3A}</a:tableStyleId>
              </a:tblPr>
              <a:tblGrid>
                <a:gridCol w="1029107"/>
                <a:gridCol w="1029107"/>
              </a:tblGrid>
              <a:tr h="381000">
                <a:tc>
                  <a:txBody>
                    <a:bodyPr/>
                    <a:lstStyle/>
                    <a:p>
                      <a:pPr algn="ctr"/>
                      <a:r>
                        <a:rPr lang="en-US" sz="1900" dirty="0" smtClean="0"/>
                        <a:t>Y-value</a:t>
                      </a:r>
                      <a:endParaRPr lang="en-US" sz="1900" dirty="0"/>
                    </a:p>
                  </a:txBody>
                  <a:tcPr/>
                </a:tc>
                <a:tc>
                  <a:txBody>
                    <a:bodyPr/>
                    <a:lstStyle/>
                    <a:p>
                      <a:pPr algn="ctr"/>
                      <a:r>
                        <a:rPr lang="en-US" sz="1900" dirty="0" smtClean="0"/>
                        <a:t>X-value</a:t>
                      </a:r>
                      <a:endParaRPr lang="en-US" sz="1900" dirty="0"/>
                    </a:p>
                  </a:txBody>
                  <a:tcPr/>
                </a:tc>
              </a:tr>
              <a:tr h="381000">
                <a:tc>
                  <a:txBody>
                    <a:bodyPr/>
                    <a:lstStyle/>
                    <a:p>
                      <a:pPr algn="ctr"/>
                      <a:r>
                        <a:rPr lang="en-US" sz="1900" dirty="0" smtClean="0">
                          <a:solidFill>
                            <a:srgbClr val="000000"/>
                          </a:solidFill>
                        </a:rPr>
                        <a:t>50</a:t>
                      </a:r>
                      <a:endParaRPr lang="en-US" sz="1900" dirty="0">
                        <a:solidFill>
                          <a:srgbClr val="000000"/>
                        </a:solidFill>
                      </a:endParaRPr>
                    </a:p>
                  </a:txBody>
                  <a:tcPr/>
                </a:tc>
                <a:tc>
                  <a:txBody>
                    <a:bodyPr/>
                    <a:lstStyle/>
                    <a:p>
                      <a:pPr algn="ctr"/>
                      <a:r>
                        <a:rPr lang="en-US" sz="1900" dirty="0" smtClean="0">
                          <a:solidFill>
                            <a:srgbClr val="000000"/>
                          </a:solidFill>
                        </a:rPr>
                        <a:t>A</a:t>
                      </a:r>
                      <a:endParaRPr lang="en-US" sz="1900" dirty="0">
                        <a:solidFill>
                          <a:srgbClr val="000000"/>
                        </a:solidFill>
                      </a:endParaRPr>
                    </a:p>
                  </a:txBody>
                  <a:tcPr/>
                </a:tc>
              </a:tr>
              <a:tr h="381000">
                <a:tc>
                  <a:txBody>
                    <a:bodyPr/>
                    <a:lstStyle/>
                    <a:p>
                      <a:pPr algn="ctr"/>
                      <a:r>
                        <a:rPr lang="en-US" sz="1900" dirty="0" smtClean="0">
                          <a:solidFill>
                            <a:srgbClr val="000000"/>
                          </a:solidFill>
                        </a:rPr>
                        <a:t>25</a:t>
                      </a:r>
                      <a:endParaRPr lang="en-US" sz="1900" dirty="0">
                        <a:solidFill>
                          <a:srgbClr val="000000"/>
                        </a:solidFill>
                      </a:endParaRPr>
                    </a:p>
                  </a:txBody>
                  <a:tcPr/>
                </a:tc>
                <a:tc>
                  <a:txBody>
                    <a:bodyPr/>
                    <a:lstStyle/>
                    <a:p>
                      <a:pPr algn="ctr"/>
                      <a:r>
                        <a:rPr lang="en-US" sz="1900" dirty="0" smtClean="0">
                          <a:solidFill>
                            <a:srgbClr val="000000"/>
                          </a:solidFill>
                        </a:rPr>
                        <a:t>B</a:t>
                      </a:r>
                      <a:endParaRPr lang="en-US" sz="1900" dirty="0">
                        <a:solidFill>
                          <a:srgbClr val="000000"/>
                        </a:solidFill>
                      </a:endParaRPr>
                    </a:p>
                  </a:txBody>
                  <a:tcPr/>
                </a:tc>
              </a:tr>
              <a:tr h="381000">
                <a:tc>
                  <a:txBody>
                    <a:bodyPr/>
                    <a:lstStyle/>
                    <a:p>
                      <a:pPr algn="ctr"/>
                      <a:r>
                        <a:rPr lang="en-US" sz="1900" dirty="0" smtClean="0">
                          <a:solidFill>
                            <a:srgbClr val="000000"/>
                          </a:solidFill>
                        </a:rPr>
                        <a:t>4</a:t>
                      </a:r>
                      <a:endParaRPr lang="en-US" sz="1900" dirty="0">
                        <a:solidFill>
                          <a:srgbClr val="000000"/>
                        </a:solidFill>
                      </a:endParaRPr>
                    </a:p>
                  </a:txBody>
                  <a:tcPr/>
                </a:tc>
                <a:tc>
                  <a:txBody>
                    <a:bodyPr/>
                    <a:lstStyle/>
                    <a:p>
                      <a:pPr algn="ctr"/>
                      <a:r>
                        <a:rPr lang="en-US" sz="1900" dirty="0" smtClean="0">
                          <a:solidFill>
                            <a:srgbClr val="000000"/>
                          </a:solidFill>
                        </a:rPr>
                        <a:t>C</a:t>
                      </a:r>
                      <a:endParaRPr lang="en-US" sz="1900" dirty="0">
                        <a:solidFill>
                          <a:srgbClr val="000000"/>
                        </a:solidFill>
                      </a:endParaRPr>
                    </a:p>
                  </a:txBody>
                  <a:tcPr/>
                </a:tc>
              </a:tr>
              <a:tr h="375920">
                <a:tc>
                  <a:txBody>
                    <a:bodyPr/>
                    <a:lstStyle/>
                    <a:p>
                      <a:pPr algn="ctr"/>
                      <a:r>
                        <a:rPr lang="en-US" sz="1900" dirty="0" smtClean="0">
                          <a:solidFill>
                            <a:srgbClr val="000000"/>
                          </a:solidFill>
                        </a:rPr>
                        <a:t>75</a:t>
                      </a:r>
                      <a:endParaRPr lang="en-US" sz="1900" dirty="0">
                        <a:solidFill>
                          <a:srgbClr val="000000"/>
                        </a:solidFill>
                      </a:endParaRPr>
                    </a:p>
                  </a:txBody>
                  <a:tcPr/>
                </a:tc>
                <a:tc>
                  <a:txBody>
                    <a:bodyPr/>
                    <a:lstStyle/>
                    <a:p>
                      <a:pPr algn="ctr"/>
                      <a:r>
                        <a:rPr lang="en-US" sz="1900" dirty="0" smtClean="0">
                          <a:solidFill>
                            <a:srgbClr val="000000"/>
                          </a:solidFill>
                        </a:rPr>
                        <a:t>D</a:t>
                      </a:r>
                      <a:endParaRPr lang="en-US" sz="1900" dirty="0">
                        <a:solidFill>
                          <a:srgbClr val="000000"/>
                        </a:solidFill>
                      </a:endParaRPr>
                    </a:p>
                  </a:txBody>
                  <a:tcPr/>
                </a:tc>
              </a:tr>
            </a:tbl>
          </a:graphicData>
        </a:graphic>
      </p:graphicFrame>
      <p:pic>
        <p:nvPicPr>
          <p:cNvPr id="22" name="Picture 21" descr="label_association.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115459" y="3132608"/>
            <a:ext cx="4651837" cy="2796051"/>
          </a:xfrm>
          <a:prstGeom prst="rect">
            <a:avLst/>
          </a:prstGeom>
        </p:spPr>
      </p:pic>
      <p:cxnSp>
        <p:nvCxnSpPr>
          <p:cNvPr id="23" name="Straight Arrow Connector 22"/>
          <p:cNvCxnSpPr/>
          <p:nvPr/>
        </p:nvCxnSpPr>
        <p:spPr bwMode="auto">
          <a:xfrm flipV="1">
            <a:off x="5062549" y="5509867"/>
            <a:ext cx="0" cy="228600"/>
          </a:xfrm>
          <a:prstGeom prst="straightConnector1">
            <a:avLst/>
          </a:prstGeom>
          <a:solidFill>
            <a:schemeClr val="accent1"/>
          </a:solidFill>
          <a:ln w="41275" cap="flat" cmpd="sng" algn="ctr">
            <a:solidFill>
              <a:srgbClr val="FF6600"/>
            </a:solidFill>
            <a:prstDash val="solid"/>
            <a:round/>
            <a:headEnd type="none" w="med" len="med"/>
            <a:tailEnd type="triangle"/>
          </a:ln>
          <a:effectLst/>
        </p:spPr>
      </p:cxnSp>
      <p:cxnSp>
        <p:nvCxnSpPr>
          <p:cNvPr id="24" name="Straight Arrow Connector 23"/>
          <p:cNvCxnSpPr/>
          <p:nvPr/>
        </p:nvCxnSpPr>
        <p:spPr bwMode="auto">
          <a:xfrm flipH="1" flipV="1">
            <a:off x="4038600" y="5514315"/>
            <a:ext cx="13956" cy="228600"/>
          </a:xfrm>
          <a:prstGeom prst="straightConnector1">
            <a:avLst/>
          </a:prstGeom>
          <a:solidFill>
            <a:schemeClr val="accent1"/>
          </a:solidFill>
          <a:ln w="41275" cap="flat" cmpd="sng" algn="ctr">
            <a:solidFill>
              <a:srgbClr val="FF6600"/>
            </a:solidFill>
            <a:prstDash val="solid"/>
            <a:round/>
            <a:headEnd type="none" w="med" len="med"/>
            <a:tailEnd type="triangle"/>
          </a:ln>
          <a:effectLst/>
        </p:spPr>
      </p:cxnSp>
      <p:cxnSp>
        <p:nvCxnSpPr>
          <p:cNvPr id="25" name="Straight Arrow Connector 24"/>
          <p:cNvCxnSpPr/>
          <p:nvPr/>
        </p:nvCxnSpPr>
        <p:spPr bwMode="auto">
          <a:xfrm flipV="1">
            <a:off x="3006135" y="5516283"/>
            <a:ext cx="0" cy="228600"/>
          </a:xfrm>
          <a:prstGeom prst="straightConnector1">
            <a:avLst/>
          </a:prstGeom>
          <a:solidFill>
            <a:schemeClr val="accent1"/>
          </a:solidFill>
          <a:ln w="41275" cap="flat" cmpd="sng" algn="ctr">
            <a:solidFill>
              <a:srgbClr val="FF6600"/>
            </a:solidFill>
            <a:prstDash val="solid"/>
            <a:round/>
            <a:headEnd type="none" w="med" len="med"/>
            <a:tailEnd type="triangle"/>
          </a:ln>
          <a:effectLst/>
        </p:spPr>
      </p:cxnSp>
      <p:cxnSp>
        <p:nvCxnSpPr>
          <p:cNvPr id="26" name="Straight Arrow Connector 25"/>
          <p:cNvCxnSpPr/>
          <p:nvPr/>
        </p:nvCxnSpPr>
        <p:spPr bwMode="auto">
          <a:xfrm flipV="1">
            <a:off x="1981200" y="5530239"/>
            <a:ext cx="0" cy="228600"/>
          </a:xfrm>
          <a:prstGeom prst="straightConnector1">
            <a:avLst/>
          </a:prstGeom>
          <a:solidFill>
            <a:schemeClr val="accent1"/>
          </a:solidFill>
          <a:ln w="41275" cap="flat" cmpd="sng" algn="ctr">
            <a:solidFill>
              <a:srgbClr val="FF6600"/>
            </a:solidFill>
            <a:prstDash val="solid"/>
            <a:round/>
            <a:headEnd type="none" w="med" len="med"/>
            <a:tailEnd type="triangle"/>
          </a:ln>
          <a:effectLst/>
        </p:spPr>
      </p:cxnSp>
      <p:sp>
        <p:nvSpPr>
          <p:cNvPr id="27" name="Rounded Rectangle 26"/>
          <p:cNvSpPr/>
          <p:nvPr/>
        </p:nvSpPr>
        <p:spPr bwMode="auto">
          <a:xfrm>
            <a:off x="7274440" y="1565871"/>
            <a:ext cx="1371600" cy="1219200"/>
          </a:xfrm>
          <a:prstGeom prst="roundRect">
            <a:avLst/>
          </a:prstGeom>
          <a:solidFill>
            <a:srgbClr val="CBDCF0"/>
          </a:solidFill>
          <a:ln w="9525" cap="flat" cmpd="sng" algn="ctr">
            <a:solidFill>
              <a:srgbClr val="F2F2F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28" name="Rounded Rectangle 27"/>
          <p:cNvSpPr/>
          <p:nvPr/>
        </p:nvSpPr>
        <p:spPr bwMode="auto">
          <a:xfrm>
            <a:off x="4150240" y="1565871"/>
            <a:ext cx="2971800" cy="1219200"/>
          </a:xfrm>
          <a:prstGeom prst="roundRect">
            <a:avLst/>
          </a:prstGeom>
          <a:solidFill>
            <a:srgbClr val="CBDCF0">
              <a:alpha val="80000"/>
            </a:srgbClr>
          </a:solidFill>
          <a:ln w="9525" cap="flat" cmpd="sng" algn="ctr">
            <a:solidFill>
              <a:srgbClr val="F2F2F2">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29" name="Rounded Rectangle 28"/>
          <p:cNvSpPr/>
          <p:nvPr/>
        </p:nvSpPr>
        <p:spPr bwMode="auto">
          <a:xfrm>
            <a:off x="492640" y="1565871"/>
            <a:ext cx="3505200" cy="1219200"/>
          </a:xfrm>
          <a:prstGeom prst="roundRect">
            <a:avLst/>
          </a:prstGeom>
          <a:solidFill>
            <a:srgbClr val="CBDCF0">
              <a:alpha val="80000"/>
            </a:srgbClr>
          </a:solidFill>
          <a:ln w="9525" cap="flat" cmpd="sng" algn="ctr">
            <a:solidFill>
              <a:srgbClr val="F2F2F2">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cxnSp>
        <p:nvCxnSpPr>
          <p:cNvPr id="30" name="Straight Arrow Connector 29"/>
          <p:cNvCxnSpPr>
            <a:stCxn id="41" idx="3"/>
            <a:endCxn id="45" idx="1"/>
          </p:cNvCxnSpPr>
          <p:nvPr/>
        </p:nvCxnSpPr>
        <p:spPr bwMode="auto">
          <a:xfrm>
            <a:off x="6991127" y="2177296"/>
            <a:ext cx="359515" cy="1947"/>
          </a:xfrm>
          <a:prstGeom prst="straightConnector1">
            <a:avLst/>
          </a:prstGeom>
          <a:solidFill>
            <a:schemeClr val="accent1"/>
          </a:solidFill>
          <a:ln w="22225" cap="flat" cmpd="sng" algn="ctr">
            <a:solidFill>
              <a:srgbClr val="000000">
                <a:alpha val="17000"/>
              </a:srgbClr>
            </a:solidFill>
            <a:prstDash val="solid"/>
            <a:round/>
            <a:headEnd type="none" w="med" len="med"/>
            <a:tailEnd type="triangle"/>
          </a:ln>
          <a:effectLst/>
        </p:spPr>
      </p:cxnSp>
      <p:sp>
        <p:nvSpPr>
          <p:cNvPr id="31" name="Rounded Rectangle 30"/>
          <p:cNvSpPr/>
          <p:nvPr/>
        </p:nvSpPr>
        <p:spPr bwMode="auto">
          <a:xfrm>
            <a:off x="606940" y="1794471"/>
            <a:ext cx="1485900" cy="762000"/>
          </a:xfrm>
          <a:prstGeom prst="roundRect">
            <a:avLst/>
          </a:prstGeom>
          <a:solidFill>
            <a:schemeClr val="accent6">
              <a:lumMod val="90000"/>
              <a:alpha val="25000"/>
            </a:schemeClr>
          </a:solidFill>
          <a:ln w="9525" cap="flat" cmpd="sng" algn="ctr">
            <a:solidFill>
              <a:srgbClr val="000000">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585808"/>
                </a:solidFill>
                <a:effectLst/>
                <a:latin typeface="Neutra Text" pitchFamily="50" charset="0"/>
              </a:rPr>
              <a:t>Connected</a:t>
            </a:r>
            <a:r>
              <a:rPr kumimoji="0" lang="en-US" sz="1600" b="0" i="0" u="none" strike="noStrike" cap="none" normalizeH="0" dirty="0" smtClean="0">
                <a:ln>
                  <a:noFill/>
                </a:ln>
                <a:solidFill>
                  <a:srgbClr val="585808"/>
                </a:solidFill>
                <a:effectLst/>
                <a:latin typeface="Neutra Text" pitchFamily="50" charset="0"/>
              </a:rPr>
              <a:t> Components</a:t>
            </a:r>
            <a:endParaRPr kumimoji="0" lang="en-US" sz="1600" b="0" i="0" u="none" strike="noStrike" cap="none" normalizeH="0" baseline="0" dirty="0" smtClean="0">
              <a:ln>
                <a:noFill/>
              </a:ln>
              <a:solidFill>
                <a:srgbClr val="585808"/>
              </a:solidFill>
              <a:effectLst/>
              <a:latin typeface="Neutra Text" pitchFamily="50" charset="0"/>
            </a:endParaRPr>
          </a:p>
        </p:txBody>
      </p:sp>
      <p:sp>
        <p:nvSpPr>
          <p:cNvPr id="39" name="Rounded Rectangle 38"/>
          <p:cNvSpPr/>
          <p:nvPr/>
        </p:nvSpPr>
        <p:spPr bwMode="auto">
          <a:xfrm>
            <a:off x="2397640" y="1642071"/>
            <a:ext cx="1447800" cy="1061160"/>
          </a:xfrm>
          <a:prstGeom prst="roundRect">
            <a:avLst/>
          </a:prstGeom>
          <a:solidFill>
            <a:schemeClr val="accent6">
              <a:lumMod val="90000"/>
              <a:alpha val="25000"/>
            </a:schemeClr>
          </a:solidFill>
          <a:ln w="9525" cap="flat" cmpd="sng" algn="ctr">
            <a:solidFill>
              <a:srgbClr val="000000">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0" dirty="0" smtClean="0">
                <a:solidFill>
                  <a:srgbClr val="585808"/>
                </a:solidFill>
              </a:rPr>
              <a:t>Find Foreground Rectangles</a:t>
            </a:r>
            <a:endParaRPr kumimoji="0" lang="en-US" sz="1600" b="0" i="0" u="none" strike="noStrike" cap="none" normalizeH="0" baseline="0" dirty="0" smtClean="0">
              <a:ln>
                <a:noFill/>
              </a:ln>
              <a:solidFill>
                <a:srgbClr val="585808"/>
              </a:solidFill>
              <a:effectLst/>
            </a:endParaRPr>
          </a:p>
        </p:txBody>
      </p:sp>
      <p:sp>
        <p:nvSpPr>
          <p:cNvPr id="40" name="Rounded Rectangle 39"/>
          <p:cNvSpPr/>
          <p:nvPr/>
        </p:nvSpPr>
        <p:spPr bwMode="auto">
          <a:xfrm>
            <a:off x="4302640" y="1808210"/>
            <a:ext cx="1371600" cy="734524"/>
          </a:xfrm>
          <a:prstGeom prst="roundRect">
            <a:avLst/>
          </a:prstGeom>
          <a:solidFill>
            <a:schemeClr val="accent6">
              <a:lumMod val="90000"/>
              <a:alpha val="25000"/>
            </a:schemeClr>
          </a:solidFill>
          <a:ln w="9525" cap="flat" cmpd="sng" algn="ctr">
            <a:solidFill>
              <a:srgbClr val="000000">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1600" b="0" dirty="0" smtClean="0">
                <a:solidFill>
                  <a:srgbClr val="585808"/>
                </a:solidFill>
              </a:rPr>
              <a:t>Infer Chart Orientation</a:t>
            </a:r>
            <a:endParaRPr lang="en-US" sz="1600" b="0" dirty="0">
              <a:solidFill>
                <a:srgbClr val="585808"/>
              </a:solidFill>
            </a:endParaRPr>
          </a:p>
        </p:txBody>
      </p:sp>
      <p:sp>
        <p:nvSpPr>
          <p:cNvPr id="41" name="Rounded Rectangle 40"/>
          <p:cNvSpPr/>
          <p:nvPr/>
        </p:nvSpPr>
        <p:spPr bwMode="auto">
          <a:xfrm>
            <a:off x="5902842" y="1683943"/>
            <a:ext cx="1088285" cy="986707"/>
          </a:xfrm>
          <a:prstGeom prst="roundRect">
            <a:avLst/>
          </a:prstGeom>
          <a:solidFill>
            <a:schemeClr val="accent6">
              <a:lumMod val="90000"/>
              <a:alpha val="25000"/>
            </a:schemeClr>
          </a:solidFill>
          <a:ln w="9525" cap="flat" cmpd="sng" algn="ctr">
            <a:solidFill>
              <a:srgbClr val="000000">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585808"/>
                </a:solidFill>
                <a:effectLst/>
                <a:latin typeface="Neutra Text" pitchFamily="50" charset="0"/>
              </a:rPr>
              <a:t>Extract Baseline Axis</a:t>
            </a:r>
          </a:p>
        </p:txBody>
      </p:sp>
      <p:cxnSp>
        <p:nvCxnSpPr>
          <p:cNvPr id="42" name="Straight Arrow Connector 41"/>
          <p:cNvCxnSpPr>
            <a:stCxn id="31" idx="3"/>
            <a:endCxn id="39" idx="1"/>
          </p:cNvCxnSpPr>
          <p:nvPr/>
        </p:nvCxnSpPr>
        <p:spPr bwMode="auto">
          <a:xfrm flipV="1">
            <a:off x="2092840" y="2172651"/>
            <a:ext cx="304800" cy="2820"/>
          </a:xfrm>
          <a:prstGeom prst="straightConnector1">
            <a:avLst/>
          </a:prstGeom>
          <a:solidFill>
            <a:schemeClr val="accent1"/>
          </a:solidFill>
          <a:ln w="22225" cap="flat" cmpd="sng" algn="ctr">
            <a:solidFill>
              <a:srgbClr val="000000">
                <a:alpha val="15000"/>
              </a:srgbClr>
            </a:solidFill>
            <a:prstDash val="solid"/>
            <a:round/>
            <a:headEnd type="none" w="med" len="med"/>
            <a:tailEnd type="triangle"/>
          </a:ln>
          <a:effectLst/>
        </p:spPr>
      </p:cxnSp>
      <p:cxnSp>
        <p:nvCxnSpPr>
          <p:cNvPr id="43" name="Straight Arrow Connector 42"/>
          <p:cNvCxnSpPr>
            <a:stCxn id="39" idx="3"/>
            <a:endCxn id="40" idx="1"/>
          </p:cNvCxnSpPr>
          <p:nvPr/>
        </p:nvCxnSpPr>
        <p:spPr bwMode="auto">
          <a:xfrm>
            <a:off x="3845440" y="2172651"/>
            <a:ext cx="457200" cy="2820"/>
          </a:xfrm>
          <a:prstGeom prst="straightConnector1">
            <a:avLst/>
          </a:prstGeom>
          <a:solidFill>
            <a:schemeClr val="accent1"/>
          </a:solidFill>
          <a:ln w="22225" cap="flat" cmpd="sng" algn="ctr">
            <a:solidFill>
              <a:srgbClr val="000000">
                <a:alpha val="15000"/>
              </a:srgbClr>
            </a:solidFill>
            <a:prstDash val="solid"/>
            <a:round/>
            <a:headEnd type="none" w="med" len="med"/>
            <a:tailEnd type="triangle"/>
          </a:ln>
          <a:effectLst/>
        </p:spPr>
      </p:cxnSp>
      <p:cxnSp>
        <p:nvCxnSpPr>
          <p:cNvPr id="44" name="Straight Arrow Connector 43"/>
          <p:cNvCxnSpPr>
            <a:stCxn id="40" idx="3"/>
            <a:endCxn id="41" idx="1"/>
          </p:cNvCxnSpPr>
          <p:nvPr/>
        </p:nvCxnSpPr>
        <p:spPr bwMode="auto">
          <a:xfrm>
            <a:off x="5674240" y="2175473"/>
            <a:ext cx="228600" cy="1825"/>
          </a:xfrm>
          <a:prstGeom prst="straightConnector1">
            <a:avLst/>
          </a:prstGeom>
          <a:solidFill>
            <a:schemeClr val="accent1"/>
          </a:solidFill>
          <a:ln w="22225" cap="flat" cmpd="sng" algn="ctr">
            <a:solidFill>
              <a:srgbClr val="000000">
                <a:alpha val="17000"/>
              </a:srgbClr>
            </a:solidFill>
            <a:prstDash val="solid"/>
            <a:round/>
            <a:headEnd type="none" w="med" len="med"/>
            <a:tailEnd type="triangle"/>
          </a:ln>
          <a:effectLst/>
        </p:spPr>
      </p:cxnSp>
      <p:sp>
        <p:nvSpPr>
          <p:cNvPr id="45" name="Rounded Rectangle 44"/>
          <p:cNvSpPr/>
          <p:nvPr/>
        </p:nvSpPr>
        <p:spPr bwMode="auto">
          <a:xfrm>
            <a:off x="7350640" y="1836343"/>
            <a:ext cx="1219200" cy="685799"/>
          </a:xfrm>
          <a:prstGeom prst="roundRect">
            <a:avLst/>
          </a:prstGeom>
          <a:solidFill>
            <a:schemeClr val="accent6">
              <a:lumMod val="9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10000"/>
                  </a:schemeClr>
                </a:solidFill>
                <a:effectLst/>
                <a:latin typeface="Neutra Text" pitchFamily="50" charset="0"/>
              </a:rPr>
              <a:t>Data extraction</a:t>
            </a:r>
          </a:p>
        </p:txBody>
      </p:sp>
    </p:spTree>
    <p:extLst>
      <p:ext uri="{BB962C8B-B14F-4D97-AF65-F5344CB8AC3E}">
        <p14:creationId xmlns="" xmlns:p14="http://schemas.microsoft.com/office/powerpoint/2010/main" val="419456671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p:txBody>
          <a:bodyPr/>
          <a:lstStyle/>
          <a:p>
            <a:endParaRPr lang="en-US" dirty="0"/>
          </a:p>
        </p:txBody>
      </p:sp>
      <p:pic>
        <p:nvPicPr>
          <p:cNvPr id="12" name="Picture 2" descr="C:\Users\Manolis Savva\Desktop\bad_pie.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 y="1657350"/>
            <a:ext cx="4482243" cy="2590800"/>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543462" y="1657350"/>
            <a:ext cx="3295738" cy="2590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descr="C:\Users\Perceptual Computing\Desktop\images\gasChart.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276431" y="2756695"/>
            <a:ext cx="4762500" cy="3090863"/>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itle 6"/>
          <p:cNvSpPr>
            <a:spLocks noGrp="1"/>
          </p:cNvSpPr>
          <p:nvPr>
            <p:ph type="title"/>
          </p:nvPr>
        </p:nvSpPr>
        <p:spPr/>
        <p:txBody>
          <a:bodyPr/>
          <a:lstStyle/>
          <a:p>
            <a:r>
              <a:rPr lang="en-US" dirty="0" smtClean="0"/>
              <a:t>Poor Designs </a:t>
            </a:r>
            <a:r>
              <a:rPr lang="en-US" dirty="0" smtClean="0"/>
              <a:t>are Prevalent</a:t>
            </a:r>
            <a:endParaRPr lang="en-US" dirty="0"/>
          </a:p>
        </p:txBody>
      </p:sp>
      <p:pic>
        <p:nvPicPr>
          <p:cNvPr id="14" name="Picture 2" descr="C:\Users\Perceptual Computing\Desktop\images\ithaca1.jp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5543462" y="373437"/>
            <a:ext cx="3295738" cy="4119675"/>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6" descr="C:\Users\Perceptual Computing\Desktop\images\sothebys.jp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1600202" y="498339"/>
            <a:ext cx="4916389" cy="3321840"/>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5" descr="C:\Users\Perceptual Computing\Desktop\images\pie-chart-02.jpg"/>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715000" y="2260879"/>
            <a:ext cx="2818392" cy="4199405"/>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7" descr="C:\Users\Perceptual Computing\Desktop\images\top100-twitter-users-bad-pie-chart.jpg"/>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228601" y="457201"/>
            <a:ext cx="3381375" cy="2955956"/>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8" descr="C:\Users\Perceptual Computing\Desktop\images\TUFTE_DO.JPG"/>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419100" y="4114801"/>
            <a:ext cx="3733800" cy="2560847"/>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4" descr="C:\Users\Perceptual Computing\Desktop\images\palinfoxnewspoll2.jpg"/>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1893458" y="1864379"/>
            <a:ext cx="5191126" cy="3886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986869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 calcmode="lin" valueType="num">
                                      <p:cBhvr>
                                        <p:cTn id="9" dur="500" fill="hold"/>
                                        <p:tgtEl>
                                          <p:spTgt spid="14"/>
                                        </p:tgtEl>
                                        <p:attrNameLst>
                                          <p:attrName>style.rotation</p:attrName>
                                        </p:attrNameLst>
                                      </p:cBhvr>
                                      <p:tavLst>
                                        <p:tav tm="0">
                                          <p:val>
                                            <p:fltVal val="90"/>
                                          </p:val>
                                        </p:tav>
                                        <p:tav tm="100000">
                                          <p:val>
                                            <p:fltVal val="0"/>
                                          </p:val>
                                        </p:tav>
                                      </p:tavLst>
                                    </p:anim>
                                    <p:animEffect transition="in" filter="fade">
                                      <p:cBhvr>
                                        <p:cTn id="10" dur="500"/>
                                        <p:tgtEl>
                                          <p:spTgt spid="14"/>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fade">
                                      <p:cBhvr>
                                        <p:cTn id="14" dur="500"/>
                                        <p:tgtEl>
                                          <p:spTgt spid="1027"/>
                                        </p:tgtEl>
                                      </p:cBhvr>
                                    </p:animEffect>
                                    <p:anim calcmode="lin" valueType="num">
                                      <p:cBhvr>
                                        <p:cTn id="15" dur="500" fill="hold"/>
                                        <p:tgtEl>
                                          <p:spTgt spid="1027"/>
                                        </p:tgtEl>
                                        <p:attrNameLst>
                                          <p:attrName>ppt_x</p:attrName>
                                        </p:attrNameLst>
                                      </p:cBhvr>
                                      <p:tavLst>
                                        <p:tav tm="0">
                                          <p:val>
                                            <p:strVal val="#ppt_x"/>
                                          </p:val>
                                        </p:tav>
                                        <p:tav tm="100000">
                                          <p:val>
                                            <p:strVal val="#ppt_x"/>
                                          </p:val>
                                        </p:tav>
                                      </p:tavLst>
                                    </p:anim>
                                    <p:anim calcmode="lin" valueType="num">
                                      <p:cBhvr>
                                        <p:cTn id="16" dur="500" fill="hold"/>
                                        <p:tgtEl>
                                          <p:spTgt spid="102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31"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 calcmode="lin" valueType="num">
                                      <p:cBhvr>
                                        <p:cTn id="22" dur="500" fill="hold"/>
                                        <p:tgtEl>
                                          <p:spTgt spid="15"/>
                                        </p:tgtEl>
                                        <p:attrNameLst>
                                          <p:attrName>style.rotation</p:attrName>
                                        </p:attrNameLst>
                                      </p:cBhvr>
                                      <p:tavLst>
                                        <p:tav tm="0">
                                          <p:val>
                                            <p:fltVal val="90"/>
                                          </p:val>
                                        </p:tav>
                                        <p:tav tm="100000">
                                          <p:val>
                                            <p:fltVal val="0"/>
                                          </p:val>
                                        </p:tav>
                                      </p:tavLst>
                                    </p:anim>
                                    <p:animEffect transition="in" filter="fade">
                                      <p:cBhvr>
                                        <p:cTn id="23" dur="500"/>
                                        <p:tgtEl>
                                          <p:spTgt spid="15"/>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anim calcmode="lin" valueType="num">
                                      <p:cBhvr>
                                        <p:cTn id="28" dur="500" fill="hold"/>
                                        <p:tgtEl>
                                          <p:spTgt spid="17"/>
                                        </p:tgtEl>
                                        <p:attrNameLst>
                                          <p:attrName>ppt_x</p:attrName>
                                        </p:attrNameLst>
                                      </p:cBhvr>
                                      <p:tavLst>
                                        <p:tav tm="0">
                                          <p:val>
                                            <p:strVal val="#ppt_x"/>
                                          </p:val>
                                        </p:tav>
                                        <p:tav tm="100000">
                                          <p:val>
                                            <p:strVal val="#ppt_x"/>
                                          </p:val>
                                        </p:tav>
                                      </p:tavLst>
                                    </p:anim>
                                    <p:anim calcmode="lin" valueType="num">
                                      <p:cBhvr>
                                        <p:cTn id="29" dur="5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6" presetClass="entr" presetSubtype="16"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circle(in)">
                                      <p:cBhvr>
                                        <p:cTn id="33" dur="500"/>
                                        <p:tgtEl>
                                          <p:spTgt spid="18"/>
                                        </p:tgtEl>
                                      </p:cBhvr>
                                    </p:animEffect>
                                  </p:childTnLst>
                                </p:cTn>
                              </p:par>
                            </p:childTnLst>
                          </p:cTn>
                        </p:par>
                        <p:par>
                          <p:cTn id="34" fill="hold">
                            <p:stCondLst>
                              <p:cond delay="2500"/>
                            </p:stCondLst>
                            <p:childTnLst>
                              <p:par>
                                <p:cTn id="35" presetID="21" presetClass="entr" presetSubtype="1"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heel(1)">
                                      <p:cBhvr>
                                        <p:cTn id="37" dur="500"/>
                                        <p:tgtEl>
                                          <p:spTgt spid="16"/>
                                        </p:tgtEl>
                                      </p:cBhvr>
                                    </p:animEffect>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anim calcmode="lin" valueType="num">
                                      <p:cBhvr>
                                        <p:cTn id="42" dur="500" fill="hold"/>
                                        <p:tgtEl>
                                          <p:spTgt spid="19"/>
                                        </p:tgtEl>
                                        <p:attrNameLst>
                                          <p:attrName>ppt_x</p:attrName>
                                        </p:attrNameLst>
                                      </p:cBhvr>
                                      <p:tavLst>
                                        <p:tav tm="0">
                                          <p:val>
                                            <p:strVal val="#ppt_x"/>
                                          </p:val>
                                        </p:tav>
                                        <p:tav tm="100000">
                                          <p:val>
                                            <p:strVal val="#ppt_x"/>
                                          </p:val>
                                        </p:tav>
                                      </p:tavLst>
                                    </p:anim>
                                    <p:anim calcmode="lin" valueType="num">
                                      <p:cBhvr>
                                        <p:cTn id="43"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ounded Rectangle 80"/>
          <p:cNvSpPr/>
          <p:nvPr/>
        </p:nvSpPr>
        <p:spPr bwMode="auto">
          <a:xfrm>
            <a:off x="7481555" y="2965385"/>
            <a:ext cx="1371600" cy="1219200"/>
          </a:xfrm>
          <a:prstGeom prst="roundRect">
            <a:avLst/>
          </a:prstGeom>
          <a:solidFill>
            <a:srgbClr val="CBDCF0"/>
          </a:solidFill>
          <a:ln w="9525" cap="flat" cmpd="sng" algn="ctr">
            <a:solidFill>
              <a:srgbClr val="F2F2F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7" name="Title 6"/>
          <p:cNvSpPr>
            <a:spLocks noGrp="1"/>
          </p:cNvSpPr>
          <p:nvPr>
            <p:ph type="title"/>
          </p:nvPr>
        </p:nvSpPr>
        <p:spPr/>
        <p:txBody>
          <a:bodyPr/>
          <a:lstStyle/>
          <a:p>
            <a:r>
              <a:rPr lang="en-US" dirty="0" smtClean="0"/>
              <a:t>Pie chart extraction</a:t>
            </a:r>
            <a:endParaRPr lang="en-US" dirty="0"/>
          </a:p>
        </p:txBody>
      </p:sp>
      <p:sp>
        <p:nvSpPr>
          <p:cNvPr id="43" name="Rounded Rectangle 42"/>
          <p:cNvSpPr/>
          <p:nvPr/>
        </p:nvSpPr>
        <p:spPr bwMode="auto">
          <a:xfrm>
            <a:off x="381000" y="2965385"/>
            <a:ext cx="3505200" cy="1219200"/>
          </a:xfrm>
          <a:prstGeom prst="roundRect">
            <a:avLst/>
          </a:prstGeom>
          <a:solidFill>
            <a:srgbClr val="CBDCF0"/>
          </a:solidFill>
          <a:ln w="9525" cap="flat" cmpd="sng" algn="ctr">
            <a:solidFill>
              <a:srgbClr val="F2F2F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cxnSp>
        <p:nvCxnSpPr>
          <p:cNvPr id="4" name="Straight Arrow Connector 3"/>
          <p:cNvCxnSpPr>
            <a:stCxn id="39" idx="2"/>
            <a:endCxn id="19" idx="0"/>
          </p:cNvCxnSpPr>
          <p:nvPr/>
        </p:nvCxnSpPr>
        <p:spPr bwMode="auto">
          <a:xfrm flipH="1">
            <a:off x="1123950" y="2590801"/>
            <a:ext cx="8650" cy="603185"/>
          </a:xfrm>
          <a:prstGeom prst="straightConnector1">
            <a:avLst/>
          </a:prstGeom>
          <a:solidFill>
            <a:schemeClr val="accent1"/>
          </a:solidFill>
          <a:ln w="22225" cap="flat" cmpd="sng" algn="ctr">
            <a:solidFill>
              <a:schemeClr val="bg1">
                <a:lumMod val="50000"/>
              </a:schemeClr>
            </a:solidFill>
            <a:prstDash val="solid"/>
            <a:round/>
            <a:headEnd type="none" w="med" len="med"/>
            <a:tailEnd type="triangle"/>
          </a:ln>
          <a:effectLst/>
        </p:spPr>
      </p:cxnSp>
      <p:sp>
        <p:nvSpPr>
          <p:cNvPr id="19" name="Rounded Rectangle 18"/>
          <p:cNvSpPr/>
          <p:nvPr/>
        </p:nvSpPr>
        <p:spPr bwMode="auto">
          <a:xfrm>
            <a:off x="495300" y="3193986"/>
            <a:ext cx="1257300" cy="692215"/>
          </a:xfrm>
          <a:prstGeom prst="roundRect">
            <a:avLst/>
          </a:prstGeom>
          <a:solidFill>
            <a:schemeClr val="accent6">
              <a:lumMod val="9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0" dirty="0" smtClean="0">
                <a:solidFill>
                  <a:srgbClr val="000000"/>
                </a:solidFill>
              </a:rPr>
              <a:t>Compute gradient</a:t>
            </a:r>
            <a:endParaRPr kumimoji="0" lang="en-US" sz="1600" b="0" i="0" u="none" strike="noStrike" cap="none" normalizeH="0" baseline="0" dirty="0" smtClean="0">
              <a:ln>
                <a:noFill/>
              </a:ln>
              <a:solidFill>
                <a:srgbClr val="000000"/>
              </a:solidFill>
              <a:effectLst/>
            </a:endParaRPr>
          </a:p>
        </p:txBody>
      </p:sp>
      <p:sp>
        <p:nvSpPr>
          <p:cNvPr id="21" name="Rounded Rectangle 20"/>
          <p:cNvSpPr/>
          <p:nvPr/>
        </p:nvSpPr>
        <p:spPr bwMode="auto">
          <a:xfrm>
            <a:off x="2181890" y="3193986"/>
            <a:ext cx="1524000" cy="692215"/>
          </a:xfrm>
          <a:prstGeom prst="roundRect">
            <a:avLst/>
          </a:prstGeom>
          <a:solidFill>
            <a:schemeClr val="accent6">
              <a:lumMod val="9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0" dirty="0" smtClean="0">
                <a:solidFill>
                  <a:srgbClr val="000000"/>
                </a:solidFill>
              </a:rPr>
              <a:t>Fit ellipse with RANSAC</a:t>
            </a:r>
            <a:endParaRPr kumimoji="0" lang="en-US" sz="1600" b="0" i="0" u="none" strike="noStrike" cap="none" normalizeH="0" baseline="0" dirty="0" smtClean="0">
              <a:ln>
                <a:noFill/>
              </a:ln>
              <a:solidFill>
                <a:srgbClr val="000000"/>
              </a:solidFill>
              <a:effectLst/>
            </a:endParaRPr>
          </a:p>
        </p:txBody>
      </p:sp>
      <p:cxnSp>
        <p:nvCxnSpPr>
          <p:cNvPr id="25" name="Straight Arrow Connector 24"/>
          <p:cNvCxnSpPr>
            <a:stCxn id="19" idx="3"/>
            <a:endCxn id="21" idx="1"/>
          </p:cNvCxnSpPr>
          <p:nvPr/>
        </p:nvCxnSpPr>
        <p:spPr bwMode="auto">
          <a:xfrm>
            <a:off x="1752600" y="3540093"/>
            <a:ext cx="429290" cy="0"/>
          </a:xfrm>
          <a:prstGeom prst="straightConnector1">
            <a:avLst/>
          </a:prstGeom>
          <a:solidFill>
            <a:schemeClr val="accent1"/>
          </a:solidFill>
          <a:ln w="22225" cap="flat" cmpd="sng" algn="ctr">
            <a:solidFill>
              <a:schemeClr val="bg1">
                <a:lumMod val="50000"/>
              </a:schemeClr>
            </a:solidFill>
            <a:prstDash val="solid"/>
            <a:round/>
            <a:headEnd type="none" w="med" len="med"/>
            <a:tailEnd type="triangle"/>
          </a:ln>
          <a:effectLst/>
        </p:spPr>
      </p:cxnSp>
      <p:sp>
        <p:nvSpPr>
          <p:cNvPr id="78" name="Rounded Rectangle 77"/>
          <p:cNvSpPr/>
          <p:nvPr/>
        </p:nvSpPr>
        <p:spPr bwMode="auto">
          <a:xfrm>
            <a:off x="7557755" y="3207943"/>
            <a:ext cx="1219200" cy="685799"/>
          </a:xfrm>
          <a:prstGeom prst="roundRect">
            <a:avLst/>
          </a:prstGeom>
          <a:solidFill>
            <a:schemeClr val="accent6">
              <a:lumMod val="9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Neutra Text" pitchFamily="50" charset="0"/>
              </a:rPr>
              <a:t>Data extraction</a:t>
            </a:r>
          </a:p>
        </p:txBody>
      </p:sp>
      <p:cxnSp>
        <p:nvCxnSpPr>
          <p:cNvPr id="87" name="Straight Arrow Connector 86"/>
          <p:cNvCxnSpPr>
            <a:stCxn id="78" idx="2"/>
            <a:endCxn id="64" idx="0"/>
          </p:cNvCxnSpPr>
          <p:nvPr/>
        </p:nvCxnSpPr>
        <p:spPr bwMode="auto">
          <a:xfrm flipH="1">
            <a:off x="8160379" y="3893742"/>
            <a:ext cx="6976" cy="703755"/>
          </a:xfrm>
          <a:prstGeom prst="straightConnector1">
            <a:avLst/>
          </a:prstGeom>
          <a:solidFill>
            <a:schemeClr val="accent1"/>
          </a:solidFill>
          <a:ln w="22225" cap="flat" cmpd="sng" algn="ctr">
            <a:solidFill>
              <a:schemeClr val="bg1">
                <a:lumMod val="50000"/>
              </a:schemeClr>
            </a:solidFill>
            <a:prstDash val="solid"/>
            <a:round/>
            <a:headEnd type="none" w="med" len="med"/>
            <a:tailEnd type="triangle"/>
          </a:ln>
          <a:effectLst/>
        </p:spPr>
      </p:cxnSp>
      <p:pic>
        <p:nvPicPr>
          <p:cNvPr id="39" name="Picture 38" descr="pie_43.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67047" y="1447800"/>
            <a:ext cx="1531109" cy="1143000"/>
          </a:xfrm>
          <a:prstGeom prst="rect">
            <a:avLst/>
          </a:prstGeom>
        </p:spPr>
      </p:pic>
      <p:sp>
        <p:nvSpPr>
          <p:cNvPr id="44" name="Rounded Rectangle 43"/>
          <p:cNvSpPr/>
          <p:nvPr/>
        </p:nvSpPr>
        <p:spPr bwMode="auto">
          <a:xfrm>
            <a:off x="4038600" y="2965385"/>
            <a:ext cx="2971800" cy="1219200"/>
          </a:xfrm>
          <a:prstGeom prst="roundRect">
            <a:avLst/>
          </a:prstGeom>
          <a:solidFill>
            <a:srgbClr val="CBDCF0"/>
          </a:solidFill>
          <a:ln w="9525" cap="flat" cmpd="sng" algn="ctr">
            <a:solidFill>
              <a:srgbClr val="F2F2F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45" name="Rounded Rectangle 44"/>
          <p:cNvSpPr/>
          <p:nvPr/>
        </p:nvSpPr>
        <p:spPr bwMode="auto">
          <a:xfrm>
            <a:off x="4191000" y="3207724"/>
            <a:ext cx="990600" cy="678477"/>
          </a:xfrm>
          <a:prstGeom prst="roundRect">
            <a:avLst/>
          </a:prstGeom>
          <a:solidFill>
            <a:schemeClr val="accent6">
              <a:lumMod val="9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Neutra Text" pitchFamily="50" charset="0"/>
              </a:rPr>
              <a:t>Unroll</a:t>
            </a:r>
            <a:r>
              <a:rPr kumimoji="0" lang="en-US" sz="1600" b="0" i="0" u="none" strike="noStrike" cap="none" normalizeH="0" dirty="0" smtClean="0">
                <a:ln>
                  <a:noFill/>
                </a:ln>
                <a:solidFill>
                  <a:srgbClr val="000000"/>
                </a:solidFill>
                <a:effectLst/>
                <a:latin typeface="Neutra Text" pitchFamily="50" charset="0"/>
              </a:rPr>
              <a:t> the pie</a:t>
            </a:r>
            <a:endParaRPr kumimoji="0" lang="en-US" sz="1600" b="0" i="0" u="none" strike="noStrike" cap="none" normalizeH="0" baseline="0" dirty="0" smtClean="0">
              <a:ln>
                <a:noFill/>
              </a:ln>
              <a:solidFill>
                <a:srgbClr val="000000"/>
              </a:solidFill>
              <a:effectLst/>
              <a:latin typeface="Neutra Text" pitchFamily="50" charset="0"/>
            </a:endParaRPr>
          </a:p>
        </p:txBody>
      </p:sp>
      <p:sp>
        <p:nvSpPr>
          <p:cNvPr id="46" name="Rounded Rectangle 45"/>
          <p:cNvSpPr/>
          <p:nvPr/>
        </p:nvSpPr>
        <p:spPr bwMode="auto">
          <a:xfrm>
            <a:off x="5500357" y="3054416"/>
            <a:ext cx="1371599" cy="986707"/>
          </a:xfrm>
          <a:prstGeom prst="roundRect">
            <a:avLst/>
          </a:prstGeom>
          <a:solidFill>
            <a:schemeClr val="accent6">
              <a:lumMod val="9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0" dirty="0" smtClean="0">
                <a:solidFill>
                  <a:srgbClr val="000000"/>
                </a:solidFill>
              </a:rPr>
              <a:t>Peaks in horizontal derivative</a:t>
            </a:r>
            <a:endParaRPr kumimoji="0" lang="en-US" sz="1600" b="0" i="0" u="none" strike="noStrike" cap="none" normalizeH="0" baseline="0" dirty="0" smtClean="0">
              <a:ln>
                <a:noFill/>
              </a:ln>
              <a:solidFill>
                <a:srgbClr val="000000"/>
              </a:solidFill>
              <a:effectLst/>
            </a:endParaRPr>
          </a:p>
        </p:txBody>
      </p:sp>
      <p:cxnSp>
        <p:nvCxnSpPr>
          <p:cNvPr id="48" name="Straight Arrow Connector 47"/>
          <p:cNvCxnSpPr>
            <a:stCxn id="45" idx="3"/>
            <a:endCxn id="46" idx="1"/>
          </p:cNvCxnSpPr>
          <p:nvPr/>
        </p:nvCxnSpPr>
        <p:spPr bwMode="auto">
          <a:xfrm>
            <a:off x="5181602" y="3546963"/>
            <a:ext cx="318755" cy="807"/>
          </a:xfrm>
          <a:prstGeom prst="straightConnector1">
            <a:avLst/>
          </a:prstGeom>
          <a:solidFill>
            <a:schemeClr val="accent1"/>
          </a:solidFill>
          <a:ln w="22225" cap="flat" cmpd="sng" algn="ctr">
            <a:solidFill>
              <a:schemeClr val="bg1">
                <a:lumMod val="50000"/>
              </a:schemeClr>
            </a:solidFill>
            <a:prstDash val="solid"/>
            <a:round/>
            <a:headEnd type="none" w="med" len="med"/>
            <a:tailEnd type="triangle"/>
          </a:ln>
          <a:effectLst/>
        </p:spPr>
      </p:cxnSp>
      <p:cxnSp>
        <p:nvCxnSpPr>
          <p:cNvPr id="29" name="Straight Arrow Connector 28"/>
          <p:cNvCxnSpPr>
            <a:stCxn id="21" idx="3"/>
            <a:endCxn id="45" idx="1"/>
          </p:cNvCxnSpPr>
          <p:nvPr/>
        </p:nvCxnSpPr>
        <p:spPr bwMode="auto">
          <a:xfrm>
            <a:off x="3705890" y="3540094"/>
            <a:ext cx="485110" cy="6869"/>
          </a:xfrm>
          <a:prstGeom prst="straightConnector1">
            <a:avLst/>
          </a:prstGeom>
          <a:solidFill>
            <a:schemeClr val="accent1"/>
          </a:solidFill>
          <a:ln w="22225" cap="flat" cmpd="sng" algn="ctr">
            <a:solidFill>
              <a:schemeClr val="bg1">
                <a:lumMod val="50000"/>
              </a:schemeClr>
            </a:solidFill>
            <a:prstDash val="solid"/>
            <a:round/>
            <a:headEnd type="none" w="med" len="med"/>
            <a:tailEnd type="triangle"/>
          </a:ln>
          <a:effectLst/>
        </p:spPr>
      </p:cxnSp>
      <p:cxnSp>
        <p:nvCxnSpPr>
          <p:cNvPr id="10" name="Straight Arrow Connector 9"/>
          <p:cNvCxnSpPr>
            <a:stCxn id="46" idx="3"/>
            <a:endCxn id="78" idx="1"/>
          </p:cNvCxnSpPr>
          <p:nvPr/>
        </p:nvCxnSpPr>
        <p:spPr bwMode="auto">
          <a:xfrm>
            <a:off x="6871956" y="3547770"/>
            <a:ext cx="685801" cy="3073"/>
          </a:xfrm>
          <a:prstGeom prst="straightConnector1">
            <a:avLst/>
          </a:prstGeom>
          <a:solidFill>
            <a:schemeClr val="accent1"/>
          </a:solidFill>
          <a:ln w="22225" cap="flat" cmpd="sng" algn="ctr">
            <a:solidFill>
              <a:schemeClr val="bg1">
                <a:lumMod val="50000"/>
              </a:schemeClr>
            </a:solidFill>
            <a:prstDash val="solid"/>
            <a:round/>
            <a:headEnd type="none" w="med" len="med"/>
            <a:tailEnd type="triangle"/>
          </a:ln>
          <a:effectLst/>
        </p:spPr>
      </p:cxnSp>
      <p:pic>
        <p:nvPicPr>
          <p:cNvPr id="56" name="Picture 55" descr="pie_43_notextedgel.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33400" y="4343400"/>
            <a:ext cx="1224642" cy="914400"/>
          </a:xfrm>
          <a:prstGeom prst="rect">
            <a:avLst/>
          </a:prstGeom>
        </p:spPr>
      </p:pic>
      <p:pic>
        <p:nvPicPr>
          <p:cNvPr id="57" name="Picture 56" descr="pie_43_bestellipse.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286002" y="4343400"/>
            <a:ext cx="1225177" cy="914400"/>
          </a:xfrm>
          <a:prstGeom prst="rect">
            <a:avLst/>
          </a:prstGeom>
        </p:spPr>
      </p:pic>
      <p:pic>
        <p:nvPicPr>
          <p:cNvPr id="58" name="Picture 57"/>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4191002" y="4343400"/>
            <a:ext cx="995207" cy="914400"/>
          </a:xfrm>
          <a:prstGeom prst="rect">
            <a:avLst/>
          </a:prstGeom>
        </p:spPr>
      </p:pic>
      <p:pic>
        <p:nvPicPr>
          <p:cNvPr id="59" name="Picture 58" descr="pie_all_deriv.png"/>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486400" y="4419600"/>
            <a:ext cx="1460974" cy="838200"/>
          </a:xfrm>
          <a:prstGeom prst="rect">
            <a:avLst/>
          </a:prstGeom>
        </p:spPr>
      </p:pic>
      <p:graphicFrame>
        <p:nvGraphicFramePr>
          <p:cNvPr id="64" name="Table 63"/>
          <p:cNvGraphicFramePr>
            <a:graphicFrameLocks noGrp="1"/>
          </p:cNvGraphicFramePr>
          <p:nvPr>
            <p:extLst>
              <p:ext uri="{D42A27DB-BD31-4B8C-83A1-F6EECF244321}">
                <p14:modId xmlns="" xmlns:p14="http://schemas.microsoft.com/office/powerpoint/2010/main" val="270662962"/>
              </p:ext>
            </p:extLst>
          </p:nvPr>
        </p:nvGraphicFramePr>
        <p:xfrm>
          <a:off x="7329157" y="4597497"/>
          <a:ext cx="1662445" cy="1981200"/>
        </p:xfrm>
        <a:graphic>
          <a:graphicData uri="http://schemas.openxmlformats.org/drawingml/2006/table">
            <a:tbl>
              <a:tblPr firstRow="1" bandRow="1">
                <a:tableStyleId>{5C22544A-7EE6-4342-B048-85BDC9FD1C3A}</a:tableStyleId>
              </a:tblPr>
              <a:tblGrid>
                <a:gridCol w="965290"/>
                <a:gridCol w="697155"/>
              </a:tblGrid>
              <a:tr h="264065">
                <a:tc>
                  <a:txBody>
                    <a:bodyPr/>
                    <a:lstStyle/>
                    <a:p>
                      <a:pPr algn="ctr"/>
                      <a:r>
                        <a:rPr lang="en-US" sz="1100" dirty="0" smtClean="0"/>
                        <a:t>Percentage</a:t>
                      </a:r>
                      <a:endParaRPr lang="en-US" sz="1100" dirty="0"/>
                    </a:p>
                  </a:txBody>
                  <a:tcPr/>
                </a:tc>
                <a:tc>
                  <a:txBody>
                    <a:bodyPr/>
                    <a:lstStyle/>
                    <a:p>
                      <a:pPr algn="ctr"/>
                      <a:r>
                        <a:rPr lang="en-US" sz="1100" dirty="0" smtClean="0"/>
                        <a:t>Category</a:t>
                      </a:r>
                      <a:endParaRPr lang="en-US" sz="1100" dirty="0"/>
                    </a:p>
                  </a:txBody>
                  <a:tcPr/>
                </a:tc>
              </a:tr>
              <a:tr h="254000">
                <a:tc>
                  <a:txBody>
                    <a:bodyPr/>
                    <a:lstStyle/>
                    <a:p>
                      <a:pPr algn="ctr"/>
                      <a:r>
                        <a:rPr lang="en-US" sz="1100" dirty="0" smtClean="0">
                          <a:solidFill>
                            <a:srgbClr val="000000"/>
                          </a:solidFill>
                        </a:rPr>
                        <a:t>22.3</a:t>
                      </a:r>
                      <a:endParaRPr lang="en-US" sz="1100" dirty="0">
                        <a:solidFill>
                          <a:srgbClr val="000000"/>
                        </a:solidFill>
                      </a:endParaRPr>
                    </a:p>
                  </a:txBody>
                  <a:tcPr/>
                </a:tc>
                <a:tc>
                  <a:txBody>
                    <a:bodyPr/>
                    <a:lstStyle/>
                    <a:p>
                      <a:pPr algn="ctr"/>
                      <a:r>
                        <a:rPr lang="en-US" sz="1100" dirty="0" smtClean="0">
                          <a:solidFill>
                            <a:srgbClr val="000000"/>
                          </a:solidFill>
                        </a:rPr>
                        <a:t>A</a:t>
                      </a:r>
                      <a:endParaRPr lang="en-US" sz="1100" dirty="0">
                        <a:solidFill>
                          <a:srgbClr val="000000"/>
                        </a:solidFill>
                      </a:endParaRPr>
                    </a:p>
                  </a:txBody>
                  <a:tcPr/>
                </a:tc>
              </a:tr>
              <a:tr h="254000">
                <a:tc>
                  <a:txBody>
                    <a:bodyPr/>
                    <a:lstStyle/>
                    <a:p>
                      <a:pPr algn="ctr"/>
                      <a:r>
                        <a:rPr lang="en-US" sz="1100" dirty="0" smtClean="0">
                          <a:solidFill>
                            <a:srgbClr val="000000"/>
                          </a:solidFill>
                        </a:rPr>
                        <a:t>22.4</a:t>
                      </a:r>
                      <a:endParaRPr lang="en-US" sz="1100" dirty="0">
                        <a:solidFill>
                          <a:srgbClr val="000000"/>
                        </a:solidFill>
                      </a:endParaRPr>
                    </a:p>
                  </a:txBody>
                  <a:tcPr/>
                </a:tc>
                <a:tc>
                  <a:txBody>
                    <a:bodyPr/>
                    <a:lstStyle/>
                    <a:p>
                      <a:pPr algn="ctr"/>
                      <a:r>
                        <a:rPr lang="en-US" sz="1100" dirty="0" smtClean="0">
                          <a:solidFill>
                            <a:srgbClr val="000000"/>
                          </a:solidFill>
                        </a:rPr>
                        <a:t>B</a:t>
                      </a:r>
                      <a:endParaRPr lang="en-US" sz="1100" dirty="0">
                        <a:solidFill>
                          <a:srgbClr val="000000"/>
                        </a:solidFill>
                      </a:endParaRPr>
                    </a:p>
                  </a:txBody>
                  <a:tcPr/>
                </a:tc>
              </a:tr>
              <a:tr h="254000">
                <a:tc>
                  <a:txBody>
                    <a:bodyPr/>
                    <a:lstStyle/>
                    <a:p>
                      <a:pPr algn="ctr"/>
                      <a:r>
                        <a:rPr lang="en-US" sz="1100" dirty="0" smtClean="0">
                          <a:solidFill>
                            <a:srgbClr val="000000"/>
                          </a:solidFill>
                        </a:rPr>
                        <a:t>10.8</a:t>
                      </a:r>
                      <a:endParaRPr lang="en-US" sz="1100" dirty="0">
                        <a:solidFill>
                          <a:srgbClr val="000000"/>
                        </a:solidFill>
                      </a:endParaRPr>
                    </a:p>
                  </a:txBody>
                  <a:tcPr/>
                </a:tc>
                <a:tc>
                  <a:txBody>
                    <a:bodyPr/>
                    <a:lstStyle/>
                    <a:p>
                      <a:pPr algn="ctr"/>
                      <a:r>
                        <a:rPr lang="en-US" sz="1100" dirty="0" smtClean="0">
                          <a:solidFill>
                            <a:srgbClr val="000000"/>
                          </a:solidFill>
                        </a:rPr>
                        <a:t>C</a:t>
                      </a:r>
                      <a:endParaRPr lang="en-US" sz="1100" dirty="0">
                        <a:solidFill>
                          <a:srgbClr val="000000"/>
                        </a:solidFill>
                      </a:endParaRPr>
                    </a:p>
                  </a:txBody>
                  <a:tcPr/>
                </a:tc>
              </a:tr>
              <a:tr h="254000">
                <a:tc>
                  <a:txBody>
                    <a:bodyPr/>
                    <a:lstStyle/>
                    <a:p>
                      <a:pPr algn="ctr"/>
                      <a:r>
                        <a:rPr lang="en-US" sz="1100" dirty="0" smtClean="0">
                          <a:solidFill>
                            <a:srgbClr val="000000"/>
                          </a:solidFill>
                        </a:rPr>
                        <a:t>5.6</a:t>
                      </a:r>
                      <a:endParaRPr lang="en-US" sz="1100" dirty="0">
                        <a:solidFill>
                          <a:srgbClr val="000000"/>
                        </a:solidFill>
                      </a:endParaRPr>
                    </a:p>
                  </a:txBody>
                  <a:tcPr/>
                </a:tc>
                <a:tc>
                  <a:txBody>
                    <a:bodyPr/>
                    <a:lstStyle/>
                    <a:p>
                      <a:pPr algn="ctr"/>
                      <a:r>
                        <a:rPr lang="en-US" sz="1100" dirty="0" smtClean="0">
                          <a:solidFill>
                            <a:srgbClr val="000000"/>
                          </a:solidFill>
                        </a:rPr>
                        <a:t>D</a:t>
                      </a:r>
                      <a:endParaRPr lang="en-US" sz="1100" dirty="0">
                        <a:solidFill>
                          <a:srgbClr val="000000"/>
                        </a:solidFill>
                      </a:endParaRPr>
                    </a:p>
                  </a:txBody>
                  <a:tcPr/>
                </a:tc>
              </a:tr>
              <a:tr h="254000">
                <a:tc>
                  <a:txBody>
                    <a:bodyPr/>
                    <a:lstStyle/>
                    <a:p>
                      <a:pPr algn="ctr"/>
                      <a:r>
                        <a:rPr lang="en-US" sz="1100" dirty="0" smtClean="0">
                          <a:solidFill>
                            <a:srgbClr val="000000"/>
                          </a:solidFill>
                        </a:rPr>
                        <a:t>5.6</a:t>
                      </a:r>
                      <a:endParaRPr lang="en-US" sz="1100" dirty="0">
                        <a:solidFill>
                          <a:srgbClr val="000000"/>
                        </a:solidFill>
                      </a:endParaRPr>
                    </a:p>
                  </a:txBody>
                  <a:tcPr/>
                </a:tc>
                <a:tc>
                  <a:txBody>
                    <a:bodyPr/>
                    <a:lstStyle/>
                    <a:p>
                      <a:pPr algn="ctr"/>
                      <a:r>
                        <a:rPr lang="en-US" sz="1100" dirty="0" smtClean="0">
                          <a:solidFill>
                            <a:srgbClr val="000000"/>
                          </a:solidFill>
                        </a:rPr>
                        <a:t>E</a:t>
                      </a:r>
                      <a:endParaRPr lang="en-US" sz="1100" dirty="0">
                        <a:solidFill>
                          <a:srgbClr val="000000"/>
                        </a:solidFill>
                      </a:endParaRPr>
                    </a:p>
                  </a:txBody>
                  <a:tcPr/>
                </a:tc>
              </a:tr>
              <a:tr h="254000">
                <a:tc>
                  <a:txBody>
                    <a:bodyPr/>
                    <a:lstStyle/>
                    <a:p>
                      <a:pPr algn="ctr"/>
                      <a:r>
                        <a:rPr lang="en-US" sz="1100" dirty="0" smtClean="0">
                          <a:solidFill>
                            <a:srgbClr val="000000"/>
                          </a:solidFill>
                        </a:rPr>
                        <a:t>33.3</a:t>
                      </a:r>
                      <a:endParaRPr lang="en-US" sz="1100" dirty="0">
                        <a:solidFill>
                          <a:srgbClr val="000000"/>
                        </a:solidFill>
                      </a:endParaRPr>
                    </a:p>
                  </a:txBody>
                  <a:tcPr/>
                </a:tc>
                <a:tc>
                  <a:txBody>
                    <a:bodyPr/>
                    <a:lstStyle/>
                    <a:p>
                      <a:pPr algn="ctr"/>
                      <a:r>
                        <a:rPr lang="en-US" sz="1100" dirty="0" smtClean="0">
                          <a:solidFill>
                            <a:srgbClr val="000000"/>
                          </a:solidFill>
                        </a:rPr>
                        <a:t>F</a:t>
                      </a:r>
                      <a:endParaRPr lang="en-US" sz="1100" dirty="0">
                        <a:solidFill>
                          <a:srgbClr val="000000"/>
                        </a:solidFill>
                      </a:endParaRPr>
                    </a:p>
                  </a:txBody>
                  <a:tcPr/>
                </a:tc>
              </a:tr>
            </a:tbl>
          </a:graphicData>
        </a:graphic>
      </p:graphicFrame>
    </p:spTree>
    <p:extLst>
      <p:ext uri="{BB962C8B-B14F-4D97-AF65-F5344CB8AC3E}">
        <p14:creationId xmlns="" xmlns:p14="http://schemas.microsoft.com/office/powerpoint/2010/main" val="3102235538"/>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400" dirty="0" smtClean="0"/>
              <a:t>Extraction Results</a:t>
            </a:r>
            <a:endParaRPr lang="en-US" sz="4400" dirty="0"/>
          </a:p>
        </p:txBody>
      </p:sp>
      <p:graphicFrame>
        <p:nvGraphicFramePr>
          <p:cNvPr id="6" name="Chart 5"/>
          <p:cNvGraphicFramePr>
            <a:graphicFrameLocks/>
          </p:cNvGraphicFramePr>
          <p:nvPr>
            <p:extLst>
              <p:ext uri="{D42A27DB-BD31-4B8C-83A1-F6EECF244321}">
                <p14:modId xmlns="" xmlns:p14="http://schemas.microsoft.com/office/powerpoint/2010/main" val="2225391262"/>
              </p:ext>
            </p:extLst>
          </p:nvPr>
        </p:nvGraphicFramePr>
        <p:xfrm>
          <a:off x="964908" y="1401483"/>
          <a:ext cx="7222857" cy="490369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3192637" y="4087903"/>
            <a:ext cx="609600" cy="369332"/>
          </a:xfrm>
          <a:prstGeom prst="rect">
            <a:avLst/>
          </a:prstGeom>
          <a:noFill/>
        </p:spPr>
        <p:txBody>
          <a:bodyPr wrap="square" rtlCol="0">
            <a:spAutoFit/>
          </a:bodyPr>
          <a:lstStyle/>
          <a:p>
            <a:pPr algn="ctr"/>
            <a:r>
              <a:rPr lang="en-US" dirty="0" smtClean="0"/>
              <a:t>79%</a:t>
            </a:r>
            <a:endParaRPr lang="en-US" dirty="0"/>
          </a:p>
        </p:txBody>
      </p:sp>
      <p:sp>
        <p:nvSpPr>
          <p:cNvPr id="9" name="TextBox 8"/>
          <p:cNvSpPr txBox="1"/>
          <p:nvPr/>
        </p:nvSpPr>
        <p:spPr>
          <a:xfrm>
            <a:off x="3758908" y="4099573"/>
            <a:ext cx="762000" cy="369332"/>
          </a:xfrm>
          <a:prstGeom prst="rect">
            <a:avLst/>
          </a:prstGeom>
          <a:noFill/>
        </p:spPr>
        <p:txBody>
          <a:bodyPr wrap="square" rtlCol="0">
            <a:spAutoFit/>
          </a:bodyPr>
          <a:lstStyle/>
          <a:p>
            <a:pPr algn="ctr"/>
            <a:r>
              <a:rPr lang="en-US" dirty="0" smtClean="0"/>
              <a:t>56%</a:t>
            </a:r>
            <a:endParaRPr lang="en-US" dirty="0"/>
          </a:p>
        </p:txBody>
      </p:sp>
      <p:sp>
        <p:nvSpPr>
          <p:cNvPr id="10" name="TextBox 9"/>
          <p:cNvSpPr txBox="1"/>
          <p:nvPr/>
        </p:nvSpPr>
        <p:spPr>
          <a:xfrm>
            <a:off x="6201790" y="4087904"/>
            <a:ext cx="609600" cy="369332"/>
          </a:xfrm>
          <a:prstGeom prst="rect">
            <a:avLst/>
          </a:prstGeom>
          <a:noFill/>
        </p:spPr>
        <p:txBody>
          <a:bodyPr wrap="square" rtlCol="0">
            <a:spAutoFit/>
          </a:bodyPr>
          <a:lstStyle/>
          <a:p>
            <a:pPr algn="ctr"/>
            <a:r>
              <a:rPr lang="en-US" dirty="0" smtClean="0"/>
              <a:t>62%</a:t>
            </a:r>
            <a:endParaRPr lang="en-US" dirty="0"/>
          </a:p>
        </p:txBody>
      </p:sp>
      <p:sp>
        <p:nvSpPr>
          <p:cNvPr id="11" name="TextBox 10"/>
          <p:cNvSpPr txBox="1"/>
          <p:nvPr/>
        </p:nvSpPr>
        <p:spPr>
          <a:xfrm>
            <a:off x="6827824" y="4087903"/>
            <a:ext cx="702528" cy="369332"/>
          </a:xfrm>
          <a:prstGeom prst="rect">
            <a:avLst/>
          </a:prstGeom>
          <a:noFill/>
        </p:spPr>
        <p:txBody>
          <a:bodyPr wrap="square" rtlCol="0">
            <a:spAutoFit/>
          </a:bodyPr>
          <a:lstStyle/>
          <a:p>
            <a:pPr algn="ctr"/>
            <a:r>
              <a:rPr lang="en-US" dirty="0" smtClean="0"/>
              <a:t>40%</a:t>
            </a:r>
            <a:endParaRPr lang="en-US" dirty="0"/>
          </a:p>
        </p:txBody>
      </p:sp>
    </p:spTree>
    <p:extLst>
      <p:ext uri="{BB962C8B-B14F-4D97-AF65-F5344CB8AC3E}">
        <p14:creationId xmlns="" xmlns:p14="http://schemas.microsoft.com/office/powerpoint/2010/main" val="389850541"/>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400" dirty="0" smtClean="0"/>
              <a:t>Average Data </a:t>
            </a:r>
            <a:r>
              <a:rPr lang="en-US" sz="4400" dirty="0" smtClean="0"/>
              <a:t>Extraction Error</a:t>
            </a:r>
            <a:endParaRPr lang="en-US" sz="4400" dirty="0"/>
          </a:p>
        </p:txBody>
      </p:sp>
      <p:sp>
        <p:nvSpPr>
          <p:cNvPr id="12" name="Text Placeholder 10"/>
          <p:cNvSpPr txBox="1">
            <a:spLocks/>
          </p:cNvSpPr>
          <p:nvPr/>
        </p:nvSpPr>
        <p:spPr>
          <a:xfrm>
            <a:off x="2084673" y="6110333"/>
            <a:ext cx="5016604" cy="540871"/>
          </a:xfrm>
          <a:prstGeom prst="rect">
            <a:avLst/>
          </a:prstGeom>
        </p:spPr>
        <p:txBody>
          <a:bodyPr/>
          <a:lstStyle>
            <a:lvl1pPr marL="292100" indent="-292100" algn="l" rtl="0" eaLnBrk="0" fontAlgn="base" hangingPunct="0">
              <a:spcBef>
                <a:spcPct val="20000"/>
              </a:spcBef>
              <a:spcAft>
                <a:spcPct val="0"/>
              </a:spcAft>
              <a:buClr>
                <a:schemeClr val="hlink"/>
              </a:buClr>
              <a:buFont typeface="Wingdings" pitchFamily="2" charset="2"/>
              <a:buChar char=""/>
              <a:defRPr sz="3200">
                <a:solidFill>
                  <a:schemeClr val="tx1"/>
                </a:solidFill>
                <a:latin typeface="+mn-lt"/>
                <a:ea typeface="ＭＳ Ｐゴシック" pitchFamily="-65" charset="-128"/>
                <a:cs typeface="ＭＳ Ｐゴシック" pitchFamily="-65" charset="-128"/>
              </a:defRPr>
            </a:lvl1pPr>
            <a:lvl2pPr marL="685800" indent="-228600" algn="l" rtl="0" eaLnBrk="0" fontAlgn="base" hangingPunct="0">
              <a:spcBef>
                <a:spcPct val="20000"/>
              </a:spcBef>
              <a:spcAft>
                <a:spcPct val="0"/>
              </a:spcAft>
              <a:buClr>
                <a:schemeClr val="accent2"/>
              </a:buClr>
              <a:buFont typeface="Wingdings" pitchFamily="2" charset="2"/>
              <a:buChar char=""/>
              <a:defRPr sz="2800">
                <a:solidFill>
                  <a:schemeClr val="tx1"/>
                </a:solidFill>
                <a:latin typeface="+mn-lt"/>
                <a:ea typeface="ＭＳ Ｐゴシック" charset="-128"/>
              </a:defRPr>
            </a:lvl2pPr>
            <a:lvl3pPr marL="1092200" indent="-177800" algn="l" rtl="0" eaLnBrk="0" fontAlgn="base" hangingPunct="0">
              <a:spcBef>
                <a:spcPct val="20000"/>
              </a:spcBef>
              <a:spcAft>
                <a:spcPct val="0"/>
              </a:spcAft>
              <a:buClr>
                <a:schemeClr val="hlink"/>
              </a:buClr>
              <a:buFont typeface="Wingdings" pitchFamily="2" charset="2"/>
              <a:buChar char=""/>
              <a:defRPr sz="2400">
                <a:solidFill>
                  <a:schemeClr val="tx1"/>
                </a:solidFill>
                <a:latin typeface="+mn-lt"/>
                <a:ea typeface="ＭＳ Ｐゴシック" charset="-128"/>
              </a:defRPr>
            </a:lvl3pPr>
            <a:lvl4pPr marL="1549400" indent="-1778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ea typeface="ＭＳ Ｐゴシック" charset="-128"/>
              </a:defRPr>
            </a:lvl4pPr>
            <a:lvl5pPr marL="2006600" indent="-177800" algn="l" rtl="0" eaLnBrk="0" fontAlgn="base" hangingPunct="0">
              <a:spcBef>
                <a:spcPct val="20000"/>
              </a:spcBef>
              <a:spcAft>
                <a:spcPct val="0"/>
              </a:spcAft>
              <a:buClr>
                <a:schemeClr val="hlink"/>
              </a:buClr>
              <a:buFont typeface="Wingdings" pitchFamily="2" charset="2"/>
              <a:buChar char=""/>
              <a:defRPr sz="2000">
                <a:solidFill>
                  <a:schemeClr val="tx1"/>
                </a:solidFill>
                <a:latin typeface="+mn-lt"/>
                <a:ea typeface="ＭＳ Ｐゴシック" charset="-128"/>
              </a:defRPr>
            </a:lvl5pPr>
            <a:lvl6pPr marL="2463800" indent="-177800" algn="l" rtl="0" fontAlgn="base">
              <a:spcBef>
                <a:spcPct val="20000"/>
              </a:spcBef>
              <a:spcAft>
                <a:spcPct val="0"/>
              </a:spcAft>
              <a:buClr>
                <a:schemeClr val="hlink"/>
              </a:buClr>
              <a:buFont typeface="Wingdings" pitchFamily="2" charset="2"/>
              <a:buChar char=""/>
              <a:defRPr sz="2000">
                <a:solidFill>
                  <a:schemeClr val="tx1"/>
                </a:solidFill>
                <a:latin typeface="+mn-lt"/>
              </a:defRPr>
            </a:lvl6pPr>
            <a:lvl7pPr marL="2921000" indent="-177800" algn="l" rtl="0" fontAlgn="base">
              <a:spcBef>
                <a:spcPct val="20000"/>
              </a:spcBef>
              <a:spcAft>
                <a:spcPct val="0"/>
              </a:spcAft>
              <a:buClr>
                <a:schemeClr val="hlink"/>
              </a:buClr>
              <a:buFont typeface="Wingdings" pitchFamily="2" charset="2"/>
              <a:buChar char=""/>
              <a:defRPr sz="2000">
                <a:solidFill>
                  <a:schemeClr val="tx1"/>
                </a:solidFill>
                <a:latin typeface="+mn-lt"/>
              </a:defRPr>
            </a:lvl7pPr>
            <a:lvl8pPr marL="3378200" indent="-177800" algn="l" rtl="0" fontAlgn="base">
              <a:spcBef>
                <a:spcPct val="20000"/>
              </a:spcBef>
              <a:spcAft>
                <a:spcPct val="0"/>
              </a:spcAft>
              <a:buClr>
                <a:schemeClr val="hlink"/>
              </a:buClr>
              <a:buFont typeface="Wingdings" pitchFamily="2" charset="2"/>
              <a:buChar char=""/>
              <a:defRPr sz="2000">
                <a:solidFill>
                  <a:schemeClr val="tx1"/>
                </a:solidFill>
                <a:latin typeface="+mn-lt"/>
              </a:defRPr>
            </a:lvl8pPr>
            <a:lvl9pPr marL="3835400" indent="-177800" algn="l" rtl="0" fontAlgn="base">
              <a:spcBef>
                <a:spcPct val="20000"/>
              </a:spcBef>
              <a:spcAft>
                <a:spcPct val="0"/>
              </a:spcAft>
              <a:buClr>
                <a:schemeClr val="hlink"/>
              </a:buClr>
              <a:buFont typeface="Wingdings" pitchFamily="2" charset="2"/>
              <a:buChar char=""/>
              <a:defRPr sz="2000">
                <a:solidFill>
                  <a:schemeClr val="tx1"/>
                </a:solidFill>
                <a:latin typeface="+mn-lt"/>
              </a:defRPr>
            </a:lvl9pPr>
          </a:lstStyle>
          <a:p>
            <a:pPr marL="0" indent="0" algn="ctr">
              <a:buFont typeface="Wingdings" pitchFamily="2" charset="2"/>
              <a:buNone/>
            </a:pPr>
            <a:r>
              <a:rPr lang="en-US" sz="2400" b="0" dirty="0" smtClean="0"/>
              <a:t>Average chart size: </a:t>
            </a:r>
            <a:r>
              <a:rPr lang="en-US" sz="2400" b="0" dirty="0" smtClean="0"/>
              <a:t>452 x 342 </a:t>
            </a:r>
            <a:r>
              <a:rPr lang="en-US" sz="2400" b="0" dirty="0" smtClean="0"/>
              <a:t>pixels</a:t>
            </a:r>
            <a:endParaRPr lang="en-US" sz="2400" b="0" dirty="0"/>
          </a:p>
        </p:txBody>
      </p:sp>
      <p:pic>
        <p:nvPicPr>
          <p:cNvPr id="4" name="Picture 3" descr="bar_51.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58588" y="2423462"/>
            <a:ext cx="4676590" cy="2794189"/>
          </a:xfrm>
          <a:prstGeom prst="rect">
            <a:avLst/>
          </a:prstGeom>
        </p:spPr>
      </p:pic>
      <p:pic>
        <p:nvPicPr>
          <p:cNvPr id="8" name="Picture 7" descr="pie_42.png"/>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5438589" y="2531293"/>
            <a:ext cx="3358474" cy="2583443"/>
          </a:xfrm>
          <a:prstGeom prst="rect">
            <a:avLst/>
          </a:prstGeom>
        </p:spPr>
      </p:pic>
      <p:sp>
        <p:nvSpPr>
          <p:cNvPr id="13" name="Text Placeholder 10"/>
          <p:cNvSpPr txBox="1">
            <a:spLocks/>
          </p:cNvSpPr>
          <p:nvPr/>
        </p:nvSpPr>
        <p:spPr>
          <a:xfrm>
            <a:off x="662152" y="5219325"/>
            <a:ext cx="4114799" cy="926355"/>
          </a:xfrm>
          <a:prstGeom prst="rect">
            <a:avLst/>
          </a:prstGeom>
        </p:spPr>
        <p:txBody>
          <a:bodyPr/>
          <a:lstStyle>
            <a:lvl1pPr marL="292100" indent="-292100" algn="l" rtl="0" eaLnBrk="0" fontAlgn="base" hangingPunct="0">
              <a:spcBef>
                <a:spcPct val="20000"/>
              </a:spcBef>
              <a:spcAft>
                <a:spcPct val="0"/>
              </a:spcAft>
              <a:buClr>
                <a:schemeClr val="hlink"/>
              </a:buClr>
              <a:buFont typeface="Wingdings" pitchFamily="2" charset="2"/>
              <a:buChar char=""/>
              <a:defRPr sz="3200">
                <a:solidFill>
                  <a:schemeClr val="tx1"/>
                </a:solidFill>
                <a:latin typeface="+mn-lt"/>
                <a:ea typeface="ＭＳ Ｐゴシック" pitchFamily="-65" charset="-128"/>
                <a:cs typeface="ＭＳ Ｐゴシック" pitchFamily="-65" charset="-128"/>
              </a:defRPr>
            </a:lvl1pPr>
            <a:lvl2pPr marL="685800" indent="-228600" algn="l" rtl="0" eaLnBrk="0" fontAlgn="base" hangingPunct="0">
              <a:spcBef>
                <a:spcPct val="20000"/>
              </a:spcBef>
              <a:spcAft>
                <a:spcPct val="0"/>
              </a:spcAft>
              <a:buClr>
                <a:schemeClr val="accent2"/>
              </a:buClr>
              <a:buFont typeface="Wingdings" pitchFamily="2" charset="2"/>
              <a:buChar char=""/>
              <a:defRPr sz="2800">
                <a:solidFill>
                  <a:schemeClr val="tx1"/>
                </a:solidFill>
                <a:latin typeface="+mn-lt"/>
                <a:ea typeface="ＭＳ Ｐゴシック" charset="-128"/>
              </a:defRPr>
            </a:lvl2pPr>
            <a:lvl3pPr marL="1092200" indent="-177800" algn="l" rtl="0" eaLnBrk="0" fontAlgn="base" hangingPunct="0">
              <a:spcBef>
                <a:spcPct val="20000"/>
              </a:spcBef>
              <a:spcAft>
                <a:spcPct val="0"/>
              </a:spcAft>
              <a:buClr>
                <a:schemeClr val="hlink"/>
              </a:buClr>
              <a:buFont typeface="Wingdings" pitchFamily="2" charset="2"/>
              <a:buChar char=""/>
              <a:defRPr sz="2400">
                <a:solidFill>
                  <a:schemeClr val="tx1"/>
                </a:solidFill>
                <a:latin typeface="+mn-lt"/>
                <a:ea typeface="ＭＳ Ｐゴシック" charset="-128"/>
              </a:defRPr>
            </a:lvl3pPr>
            <a:lvl4pPr marL="1549400" indent="-1778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ea typeface="ＭＳ Ｐゴシック" charset="-128"/>
              </a:defRPr>
            </a:lvl4pPr>
            <a:lvl5pPr marL="2006600" indent="-177800" algn="l" rtl="0" eaLnBrk="0" fontAlgn="base" hangingPunct="0">
              <a:spcBef>
                <a:spcPct val="20000"/>
              </a:spcBef>
              <a:spcAft>
                <a:spcPct val="0"/>
              </a:spcAft>
              <a:buClr>
                <a:schemeClr val="hlink"/>
              </a:buClr>
              <a:buFont typeface="Wingdings" pitchFamily="2" charset="2"/>
              <a:buChar char=""/>
              <a:defRPr sz="2000">
                <a:solidFill>
                  <a:schemeClr val="tx1"/>
                </a:solidFill>
                <a:latin typeface="+mn-lt"/>
                <a:ea typeface="ＭＳ Ｐゴシック" charset="-128"/>
              </a:defRPr>
            </a:lvl5pPr>
            <a:lvl6pPr marL="2463800" indent="-177800" algn="l" rtl="0" fontAlgn="base">
              <a:spcBef>
                <a:spcPct val="20000"/>
              </a:spcBef>
              <a:spcAft>
                <a:spcPct val="0"/>
              </a:spcAft>
              <a:buClr>
                <a:schemeClr val="hlink"/>
              </a:buClr>
              <a:buFont typeface="Wingdings" pitchFamily="2" charset="2"/>
              <a:buChar char=""/>
              <a:defRPr sz="2000">
                <a:solidFill>
                  <a:schemeClr val="tx1"/>
                </a:solidFill>
                <a:latin typeface="+mn-lt"/>
              </a:defRPr>
            </a:lvl6pPr>
            <a:lvl7pPr marL="2921000" indent="-177800" algn="l" rtl="0" fontAlgn="base">
              <a:spcBef>
                <a:spcPct val="20000"/>
              </a:spcBef>
              <a:spcAft>
                <a:spcPct val="0"/>
              </a:spcAft>
              <a:buClr>
                <a:schemeClr val="hlink"/>
              </a:buClr>
              <a:buFont typeface="Wingdings" pitchFamily="2" charset="2"/>
              <a:buChar char=""/>
              <a:defRPr sz="2000">
                <a:solidFill>
                  <a:schemeClr val="tx1"/>
                </a:solidFill>
                <a:latin typeface="+mn-lt"/>
              </a:defRPr>
            </a:lvl7pPr>
            <a:lvl8pPr marL="3378200" indent="-177800" algn="l" rtl="0" fontAlgn="base">
              <a:spcBef>
                <a:spcPct val="20000"/>
              </a:spcBef>
              <a:spcAft>
                <a:spcPct val="0"/>
              </a:spcAft>
              <a:buClr>
                <a:schemeClr val="hlink"/>
              </a:buClr>
              <a:buFont typeface="Wingdings" pitchFamily="2" charset="2"/>
              <a:buChar char=""/>
              <a:defRPr sz="2000">
                <a:solidFill>
                  <a:schemeClr val="tx1"/>
                </a:solidFill>
                <a:latin typeface="+mn-lt"/>
              </a:defRPr>
            </a:lvl8pPr>
            <a:lvl9pPr marL="3835400" indent="-177800" algn="l" rtl="0" fontAlgn="base">
              <a:spcBef>
                <a:spcPct val="20000"/>
              </a:spcBef>
              <a:spcAft>
                <a:spcPct val="0"/>
              </a:spcAft>
              <a:buClr>
                <a:schemeClr val="hlink"/>
              </a:buClr>
              <a:buFont typeface="Wingdings" pitchFamily="2" charset="2"/>
              <a:buChar char=""/>
              <a:defRPr sz="2000">
                <a:solidFill>
                  <a:schemeClr val="tx1"/>
                </a:solidFill>
                <a:latin typeface="+mn-lt"/>
              </a:defRPr>
            </a:lvl9pPr>
          </a:lstStyle>
          <a:p>
            <a:pPr marL="0" indent="0" algn="ctr">
              <a:buNone/>
            </a:pPr>
            <a:r>
              <a:rPr lang="en-US" b="0" dirty="0" smtClean="0"/>
              <a:t>Bar Charts: 0.0093</a:t>
            </a:r>
            <a:endParaRPr lang="en-US" b="0" dirty="0"/>
          </a:p>
        </p:txBody>
      </p:sp>
      <p:sp>
        <p:nvSpPr>
          <p:cNvPr id="14" name="Rectangle 13"/>
          <p:cNvSpPr/>
          <p:nvPr/>
        </p:nvSpPr>
        <p:spPr>
          <a:xfrm>
            <a:off x="5281448" y="5240491"/>
            <a:ext cx="3610304" cy="584775"/>
          </a:xfrm>
          <a:prstGeom prst="rect">
            <a:avLst/>
          </a:prstGeom>
        </p:spPr>
        <p:txBody>
          <a:bodyPr wrap="square">
            <a:spAutoFit/>
          </a:bodyPr>
          <a:lstStyle/>
          <a:p>
            <a:pPr marL="0" indent="0" algn="ctr">
              <a:buNone/>
            </a:pPr>
            <a:r>
              <a:rPr lang="en-US" sz="3200" b="0" dirty="0" smtClean="0"/>
              <a:t>Pie Charts: 0.0034</a:t>
            </a:r>
            <a:endParaRPr lang="en-US" sz="3200" b="0" dirty="0"/>
          </a:p>
        </p:txBody>
      </p:sp>
      <p:sp>
        <p:nvSpPr>
          <p:cNvPr id="9" name="Rectangle 8"/>
          <p:cNvSpPr/>
          <p:nvPr/>
        </p:nvSpPr>
        <p:spPr>
          <a:xfrm>
            <a:off x="483474" y="1498808"/>
            <a:ext cx="8329449" cy="584775"/>
          </a:xfrm>
          <a:prstGeom prst="rect">
            <a:avLst/>
          </a:prstGeom>
        </p:spPr>
        <p:txBody>
          <a:bodyPr wrap="square">
            <a:spAutoFit/>
          </a:bodyPr>
          <a:lstStyle/>
          <a:p>
            <a:pPr marL="0" indent="0">
              <a:buNone/>
            </a:pPr>
            <a:r>
              <a:rPr lang="en-US" sz="3200" b="0" dirty="0" smtClean="0"/>
              <a:t>Error = | </a:t>
            </a:r>
            <a:r>
              <a:rPr lang="en-US" sz="3200" b="0" dirty="0" err="1" smtClean="0"/>
              <a:t>true_value</a:t>
            </a:r>
            <a:r>
              <a:rPr lang="en-US" sz="3200" b="0" dirty="0" smtClean="0"/>
              <a:t> – </a:t>
            </a:r>
            <a:r>
              <a:rPr lang="en-US" sz="3200" b="0" dirty="0" err="1" smtClean="0"/>
              <a:t>est_value</a:t>
            </a:r>
            <a:r>
              <a:rPr lang="en-US" sz="3200" b="0" dirty="0" smtClean="0"/>
              <a:t> | / </a:t>
            </a:r>
            <a:r>
              <a:rPr lang="en-US" sz="3200" b="0" dirty="0" err="1" smtClean="0"/>
              <a:t>max_value</a:t>
            </a:r>
            <a:endParaRPr lang="en-US" sz="3200" b="0" dirty="0"/>
          </a:p>
        </p:txBody>
      </p:sp>
    </p:spTree>
    <p:extLst>
      <p:ext uri="{BB962C8B-B14F-4D97-AF65-F5344CB8AC3E}">
        <p14:creationId xmlns="" xmlns:p14="http://schemas.microsoft.com/office/powerpoint/2010/main" val="1537262384"/>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1794" y="804042"/>
            <a:ext cx="8293756" cy="5596760"/>
          </a:xfrm>
        </p:spPr>
        <p:txBody>
          <a:bodyPr/>
          <a:lstStyle/>
          <a:p>
            <a:pPr marL="693738" indent="-693738">
              <a:buNone/>
            </a:pPr>
            <a:endParaRPr lang="en-US" sz="6000" dirty="0" smtClean="0"/>
          </a:p>
          <a:p>
            <a:pPr marL="693738" indent="-693738">
              <a:buAutoNum type="arabicPeriod"/>
            </a:pPr>
            <a:r>
              <a:rPr lang="en-US" sz="5400" dirty="0" smtClean="0"/>
              <a:t>Classification</a:t>
            </a:r>
          </a:p>
          <a:p>
            <a:pPr marL="693738" indent="-693738">
              <a:buAutoNum type="arabicPeriod"/>
            </a:pPr>
            <a:r>
              <a:rPr lang="en-US" sz="5400" b="1" dirty="0" smtClean="0"/>
              <a:t>Mark &amp; Data Extraction</a:t>
            </a:r>
          </a:p>
          <a:p>
            <a:pPr marL="693738" indent="-693738">
              <a:buAutoNum type="arabicPeriod"/>
            </a:pPr>
            <a:r>
              <a:rPr lang="en-US" sz="5400" dirty="0" smtClean="0"/>
              <a:t>Automated Redesign</a:t>
            </a:r>
            <a:endParaRPr lang="en-US" sz="5400" dirty="0"/>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1794" y="804042"/>
            <a:ext cx="8293756" cy="5596760"/>
          </a:xfrm>
        </p:spPr>
        <p:txBody>
          <a:bodyPr/>
          <a:lstStyle/>
          <a:p>
            <a:pPr marL="693738" indent="-693738">
              <a:buNone/>
            </a:pPr>
            <a:endParaRPr lang="en-US" sz="6000" dirty="0" smtClean="0"/>
          </a:p>
          <a:p>
            <a:pPr marL="693738" indent="-693738">
              <a:buAutoNum type="arabicPeriod"/>
            </a:pPr>
            <a:r>
              <a:rPr lang="en-US" sz="5400" dirty="0" smtClean="0"/>
              <a:t>Classification</a:t>
            </a:r>
          </a:p>
          <a:p>
            <a:pPr marL="693738" indent="-693738">
              <a:buAutoNum type="arabicPeriod"/>
            </a:pPr>
            <a:r>
              <a:rPr lang="en-US" sz="5400" dirty="0" smtClean="0"/>
              <a:t>Mark &amp; Data Extraction</a:t>
            </a:r>
          </a:p>
          <a:p>
            <a:pPr marL="693738" indent="-693738">
              <a:buAutoNum type="arabicPeriod"/>
            </a:pPr>
            <a:r>
              <a:rPr lang="en-US" sz="5400" b="1" dirty="0" smtClean="0"/>
              <a:t>Automated Redesign</a:t>
            </a:r>
            <a:endParaRPr lang="en-US" sz="5400" b="1" dirty="0"/>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5"/>
          <p:cNvSpPr txBox="1">
            <a:spLocks noChangeArrowheads="1"/>
          </p:cNvSpPr>
          <p:nvPr/>
        </p:nvSpPr>
        <p:spPr bwMode="auto">
          <a:xfrm>
            <a:off x="647700" y="5564188"/>
            <a:ext cx="3238500" cy="461962"/>
          </a:xfrm>
          <a:prstGeom prst="rect">
            <a:avLst/>
          </a:prstGeom>
          <a:noFill/>
          <a:ln w="25400">
            <a:noFill/>
            <a:miter lim="800000"/>
            <a:headEnd/>
            <a:tailEnd/>
          </a:ln>
        </p:spPr>
        <p:txBody>
          <a:bodyPr wrap="none" lIns="91431" tIns="45715" rIns="91431" bIns="45715">
            <a:spAutoFit/>
          </a:bodyPr>
          <a:lstStyle/>
          <a:p>
            <a:pPr defTabSz="912813"/>
            <a:r>
              <a:rPr lang="en-US" sz="2400" b="0"/>
              <a:t>Compare area of circles</a:t>
            </a:r>
          </a:p>
        </p:txBody>
      </p:sp>
      <p:sp>
        <p:nvSpPr>
          <p:cNvPr id="19459" name="Oval 6"/>
          <p:cNvSpPr>
            <a:spLocks noChangeAspect="1" noChangeArrowheads="1"/>
          </p:cNvSpPr>
          <p:nvPr/>
        </p:nvSpPr>
        <p:spPr bwMode="auto">
          <a:xfrm>
            <a:off x="3359150" y="611188"/>
            <a:ext cx="5483225" cy="5484812"/>
          </a:xfrm>
          <a:prstGeom prst="ellipse">
            <a:avLst/>
          </a:prstGeom>
          <a:solidFill>
            <a:schemeClr val="accent2"/>
          </a:solidFill>
          <a:ln w="25400">
            <a:noFill/>
            <a:round/>
            <a:headEnd/>
            <a:tailEnd/>
          </a:ln>
        </p:spPr>
        <p:txBody>
          <a:bodyPr wrap="none" anchor="ctr">
            <a:spAutoFit/>
          </a:bodyPr>
          <a:lstStyle/>
          <a:p>
            <a:endParaRPr lang="en-US"/>
          </a:p>
        </p:txBody>
      </p:sp>
      <p:sp>
        <p:nvSpPr>
          <p:cNvPr id="19460" name="Oval 7"/>
          <p:cNvSpPr>
            <a:spLocks noChangeAspect="1" noChangeArrowheads="1"/>
          </p:cNvSpPr>
          <p:nvPr/>
        </p:nvSpPr>
        <p:spPr bwMode="auto">
          <a:xfrm>
            <a:off x="457200" y="2386013"/>
            <a:ext cx="2057400" cy="2057400"/>
          </a:xfrm>
          <a:prstGeom prst="ellipse">
            <a:avLst/>
          </a:prstGeom>
          <a:solidFill>
            <a:schemeClr val="accent2"/>
          </a:solidFill>
          <a:ln w="25400">
            <a:noFill/>
            <a:round/>
            <a:headEnd/>
            <a:tailEnd/>
          </a:ln>
        </p:spPr>
        <p:txBody>
          <a:bodyPr wrap="none" anchor="ctr">
            <a:spAutoFit/>
          </a:bodyPr>
          <a:lstStyle/>
          <a:p>
            <a:endParaRPr lang="en-US"/>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p:cNvSpPr txBox="1">
            <a:spLocks noChangeArrowheads="1"/>
          </p:cNvSpPr>
          <p:nvPr/>
        </p:nvSpPr>
        <p:spPr bwMode="auto">
          <a:xfrm>
            <a:off x="647700" y="5564188"/>
            <a:ext cx="3206750" cy="461962"/>
          </a:xfrm>
          <a:prstGeom prst="rect">
            <a:avLst/>
          </a:prstGeom>
          <a:noFill/>
          <a:ln w="25400">
            <a:noFill/>
            <a:miter lim="800000"/>
            <a:headEnd/>
            <a:tailEnd/>
          </a:ln>
        </p:spPr>
        <p:txBody>
          <a:bodyPr wrap="none" lIns="91431" tIns="45715" rIns="91431" bIns="45715">
            <a:spAutoFit/>
          </a:bodyPr>
          <a:lstStyle/>
          <a:p>
            <a:pPr defTabSz="912813"/>
            <a:r>
              <a:rPr lang="en-US" sz="2400" b="0"/>
              <a:t>Compare length of bars</a:t>
            </a:r>
          </a:p>
        </p:txBody>
      </p:sp>
      <p:sp>
        <p:nvSpPr>
          <p:cNvPr id="20483" name="Rectangle 4"/>
          <p:cNvSpPr>
            <a:spLocks noChangeArrowheads="1"/>
          </p:cNvSpPr>
          <p:nvPr/>
        </p:nvSpPr>
        <p:spPr bwMode="auto">
          <a:xfrm>
            <a:off x="685800" y="1905000"/>
            <a:ext cx="7924800" cy="990600"/>
          </a:xfrm>
          <a:prstGeom prst="rect">
            <a:avLst/>
          </a:prstGeom>
          <a:solidFill>
            <a:schemeClr val="accent2"/>
          </a:solidFill>
          <a:ln w="9525" algn="ctr">
            <a:noFill/>
            <a:round/>
            <a:headEnd/>
            <a:tailEnd/>
          </a:ln>
        </p:spPr>
        <p:txBody>
          <a:bodyPr/>
          <a:lstStyle/>
          <a:p>
            <a:pPr eaLnBrk="0" hangingPunct="0"/>
            <a:endParaRPr lang="en-US"/>
          </a:p>
        </p:txBody>
      </p:sp>
      <p:sp>
        <p:nvSpPr>
          <p:cNvPr id="20484" name="Rectangle 5"/>
          <p:cNvSpPr>
            <a:spLocks noChangeArrowheads="1"/>
          </p:cNvSpPr>
          <p:nvPr/>
        </p:nvSpPr>
        <p:spPr bwMode="auto">
          <a:xfrm>
            <a:off x="685800" y="3657600"/>
            <a:ext cx="1133475" cy="990600"/>
          </a:xfrm>
          <a:prstGeom prst="rect">
            <a:avLst/>
          </a:prstGeom>
          <a:solidFill>
            <a:schemeClr val="accent2"/>
          </a:solidFill>
          <a:ln w="9525" algn="ctr">
            <a:noFill/>
            <a:round/>
            <a:headEnd/>
            <a:tailEnd/>
          </a:ln>
        </p:spPr>
        <p:txBody>
          <a:bodyPr/>
          <a:lstStyle/>
          <a:p>
            <a:pPr eaLnBrk="0" hangingPunct="0"/>
            <a:endParaRPr lang="en-US"/>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2"/>
          <a:srcRect l="13780" r="5386"/>
          <a:stretch>
            <a:fillRect/>
          </a:stretch>
        </p:blipFill>
        <p:spPr bwMode="auto">
          <a:xfrm>
            <a:off x="2443687" y="1482005"/>
            <a:ext cx="6558428" cy="4430088"/>
          </a:xfrm>
          <a:prstGeom prst="rect">
            <a:avLst/>
          </a:prstGeom>
          <a:noFill/>
          <a:ln w="9525">
            <a:noFill/>
            <a:miter lim="800000"/>
            <a:headEnd/>
            <a:tailEnd/>
          </a:ln>
        </p:spPr>
      </p:pic>
      <p:sp>
        <p:nvSpPr>
          <p:cNvPr id="6" name="TextBox 5"/>
          <p:cNvSpPr txBox="1"/>
          <p:nvPr/>
        </p:nvSpPr>
        <p:spPr>
          <a:xfrm>
            <a:off x="3326532" y="5517942"/>
            <a:ext cx="4682359" cy="400110"/>
          </a:xfrm>
          <a:prstGeom prst="rect">
            <a:avLst/>
          </a:prstGeom>
          <a:solidFill>
            <a:schemeClr val="tx1"/>
          </a:solidFill>
        </p:spPr>
        <p:txBody>
          <a:bodyPr wrap="square" rtlCol="0">
            <a:spAutoFit/>
          </a:bodyPr>
          <a:lstStyle/>
          <a:p>
            <a:pPr algn="ctr"/>
            <a:r>
              <a:rPr lang="en-US" sz="2000" b="0" dirty="0" smtClean="0">
                <a:solidFill>
                  <a:srgbClr val="000000"/>
                </a:solidFill>
                <a:latin typeface="Arial" pitchFamily="34" charset="0"/>
                <a:cs typeface="Arial" pitchFamily="34" charset="0"/>
              </a:rPr>
              <a:t>Absolute Log Estimation Error</a:t>
            </a:r>
            <a:endParaRPr lang="en-US" sz="2000" b="0" dirty="0">
              <a:solidFill>
                <a:srgbClr val="000000"/>
              </a:solidFill>
              <a:latin typeface="Arial" pitchFamily="34" charset="0"/>
              <a:cs typeface="Arial" pitchFamily="34" charset="0"/>
            </a:endParaRPr>
          </a:p>
        </p:txBody>
      </p:sp>
      <p:sp>
        <p:nvSpPr>
          <p:cNvPr id="7" name="TextBox 6"/>
          <p:cNvSpPr txBox="1"/>
          <p:nvPr/>
        </p:nvSpPr>
        <p:spPr>
          <a:xfrm>
            <a:off x="835586" y="1639632"/>
            <a:ext cx="2317531" cy="3375283"/>
          </a:xfrm>
          <a:prstGeom prst="rect">
            <a:avLst/>
          </a:prstGeom>
          <a:noFill/>
        </p:spPr>
        <p:txBody>
          <a:bodyPr wrap="square" rtlCol="0">
            <a:spAutoFit/>
          </a:bodyPr>
          <a:lstStyle/>
          <a:p>
            <a:pPr>
              <a:spcBef>
                <a:spcPts val="400"/>
              </a:spcBef>
            </a:pPr>
            <a:r>
              <a:rPr lang="en-US" sz="2000" b="0" dirty="0" smtClean="0">
                <a:solidFill>
                  <a:srgbClr val="000000"/>
                </a:solidFill>
                <a:latin typeface="Arial" pitchFamily="34" charset="0"/>
                <a:cs typeface="Arial" pitchFamily="34" charset="0"/>
              </a:rPr>
              <a:t>Position 1</a:t>
            </a:r>
          </a:p>
          <a:p>
            <a:pPr>
              <a:spcBef>
                <a:spcPts val="400"/>
              </a:spcBef>
            </a:pPr>
            <a:r>
              <a:rPr lang="en-US" sz="2000" b="0" dirty="0" smtClean="0">
                <a:solidFill>
                  <a:srgbClr val="000000"/>
                </a:solidFill>
                <a:latin typeface="Arial" pitchFamily="34" charset="0"/>
                <a:cs typeface="Arial" pitchFamily="34" charset="0"/>
              </a:rPr>
              <a:t>Position 2</a:t>
            </a:r>
          </a:p>
          <a:p>
            <a:pPr>
              <a:spcBef>
                <a:spcPts val="400"/>
              </a:spcBef>
            </a:pPr>
            <a:r>
              <a:rPr lang="en-US" sz="2000" b="0" dirty="0" smtClean="0">
                <a:solidFill>
                  <a:srgbClr val="000000"/>
                </a:solidFill>
                <a:latin typeface="Arial" pitchFamily="34" charset="0"/>
                <a:cs typeface="Arial" pitchFamily="34" charset="0"/>
              </a:rPr>
              <a:t>Position 3</a:t>
            </a:r>
            <a:endParaRPr lang="en-US" sz="2000" b="0" dirty="0" smtClean="0">
              <a:solidFill>
                <a:srgbClr val="000000"/>
              </a:solidFill>
              <a:latin typeface="Arial" pitchFamily="34" charset="0"/>
              <a:cs typeface="Arial" pitchFamily="34" charset="0"/>
            </a:endParaRPr>
          </a:p>
          <a:p>
            <a:pPr>
              <a:spcBef>
                <a:spcPts val="400"/>
              </a:spcBef>
            </a:pPr>
            <a:r>
              <a:rPr lang="en-US" sz="2000" b="0" dirty="0" smtClean="0">
                <a:solidFill>
                  <a:srgbClr val="000000"/>
                </a:solidFill>
                <a:latin typeface="Arial" pitchFamily="34" charset="0"/>
                <a:cs typeface="Arial" pitchFamily="34" charset="0"/>
              </a:rPr>
              <a:t>Length 1</a:t>
            </a:r>
          </a:p>
          <a:p>
            <a:pPr>
              <a:spcBef>
                <a:spcPts val="400"/>
              </a:spcBef>
            </a:pPr>
            <a:r>
              <a:rPr lang="en-US" sz="2000" b="0" dirty="0" smtClean="0">
                <a:solidFill>
                  <a:srgbClr val="000000"/>
                </a:solidFill>
                <a:latin typeface="Arial" pitchFamily="34" charset="0"/>
                <a:cs typeface="Arial" pitchFamily="34" charset="0"/>
              </a:rPr>
              <a:t>Length 2</a:t>
            </a:r>
            <a:endParaRPr lang="en-US" sz="2000" b="0" dirty="0" smtClean="0">
              <a:solidFill>
                <a:srgbClr val="000000"/>
              </a:solidFill>
              <a:latin typeface="Arial" pitchFamily="34" charset="0"/>
              <a:cs typeface="Arial" pitchFamily="34" charset="0"/>
            </a:endParaRPr>
          </a:p>
          <a:p>
            <a:pPr>
              <a:spcBef>
                <a:spcPts val="400"/>
              </a:spcBef>
            </a:pPr>
            <a:r>
              <a:rPr lang="en-US" sz="2000" b="0" dirty="0" smtClean="0">
                <a:solidFill>
                  <a:srgbClr val="000000"/>
                </a:solidFill>
                <a:latin typeface="Arial" pitchFamily="34" charset="0"/>
                <a:cs typeface="Arial" pitchFamily="34" charset="0"/>
              </a:rPr>
              <a:t>Angle</a:t>
            </a:r>
          </a:p>
          <a:p>
            <a:pPr>
              <a:spcBef>
                <a:spcPts val="400"/>
              </a:spcBef>
            </a:pPr>
            <a:r>
              <a:rPr lang="en-US" sz="2000" b="0" dirty="0" smtClean="0">
                <a:solidFill>
                  <a:srgbClr val="000000"/>
                </a:solidFill>
                <a:latin typeface="Arial" pitchFamily="34" charset="0"/>
                <a:cs typeface="Arial" pitchFamily="34" charset="0"/>
              </a:rPr>
              <a:t>Area (Circular)</a:t>
            </a:r>
          </a:p>
          <a:p>
            <a:pPr>
              <a:spcBef>
                <a:spcPts val="400"/>
              </a:spcBef>
            </a:pPr>
            <a:r>
              <a:rPr lang="en-US" sz="2000" b="0" dirty="0" smtClean="0">
                <a:solidFill>
                  <a:srgbClr val="000000"/>
                </a:solidFill>
                <a:latin typeface="Arial" pitchFamily="34" charset="0"/>
                <a:cs typeface="Arial" pitchFamily="34" charset="0"/>
              </a:rPr>
              <a:t>Area (</a:t>
            </a:r>
            <a:r>
              <a:rPr lang="en-US" sz="2000" b="0" dirty="0" err="1" smtClean="0">
                <a:solidFill>
                  <a:srgbClr val="000000"/>
                </a:solidFill>
                <a:latin typeface="Arial" pitchFamily="34" charset="0"/>
                <a:cs typeface="Arial" pitchFamily="34" charset="0"/>
              </a:rPr>
              <a:t>Rect</a:t>
            </a:r>
            <a:r>
              <a:rPr lang="en-US" sz="2000" b="0" dirty="0" smtClean="0">
                <a:solidFill>
                  <a:srgbClr val="000000"/>
                </a:solidFill>
                <a:latin typeface="Arial" pitchFamily="34" charset="0"/>
                <a:cs typeface="Arial" pitchFamily="34" charset="0"/>
              </a:rPr>
              <a:t> 1)</a:t>
            </a:r>
          </a:p>
          <a:p>
            <a:pPr>
              <a:spcBef>
                <a:spcPts val="400"/>
              </a:spcBef>
            </a:pPr>
            <a:r>
              <a:rPr lang="en-US" sz="2000" b="0" dirty="0" smtClean="0">
                <a:solidFill>
                  <a:srgbClr val="000000"/>
                </a:solidFill>
                <a:latin typeface="Arial" pitchFamily="34" charset="0"/>
                <a:cs typeface="Arial" pitchFamily="34" charset="0"/>
              </a:rPr>
              <a:t>Area (</a:t>
            </a:r>
            <a:r>
              <a:rPr lang="en-US" sz="2000" b="0" dirty="0" err="1" smtClean="0">
                <a:solidFill>
                  <a:srgbClr val="000000"/>
                </a:solidFill>
                <a:latin typeface="Arial" pitchFamily="34" charset="0"/>
                <a:cs typeface="Arial" pitchFamily="34" charset="0"/>
              </a:rPr>
              <a:t>Rect</a:t>
            </a:r>
            <a:r>
              <a:rPr lang="en-US" sz="2000" b="0" dirty="0" smtClean="0">
                <a:solidFill>
                  <a:srgbClr val="000000"/>
                </a:solidFill>
                <a:latin typeface="Arial" pitchFamily="34" charset="0"/>
                <a:cs typeface="Arial" pitchFamily="34" charset="0"/>
              </a:rPr>
              <a:t> 2)</a:t>
            </a:r>
            <a:endParaRPr lang="en-US" sz="2000" b="0" dirty="0">
              <a:solidFill>
                <a:srgbClr val="000000"/>
              </a:solidFill>
              <a:latin typeface="Arial" pitchFamily="34" charset="0"/>
              <a:cs typeface="Arial" pitchFamily="34" charset="0"/>
            </a:endParaRPr>
          </a:p>
        </p:txBody>
      </p:sp>
      <p:pic>
        <p:nvPicPr>
          <p:cNvPr id="8" name="Picture 2"/>
          <p:cNvPicPr>
            <a:picLocks noChangeAspect="1" noChangeArrowheads="1"/>
          </p:cNvPicPr>
          <p:nvPr/>
        </p:nvPicPr>
        <p:blipFill>
          <a:blip r:embed="rId2"/>
          <a:srcRect l="3893" r="90297" b="21168"/>
          <a:stretch>
            <a:fillRect/>
          </a:stretch>
        </p:blipFill>
        <p:spPr bwMode="auto">
          <a:xfrm>
            <a:off x="372773" y="1397917"/>
            <a:ext cx="483818" cy="3583999"/>
          </a:xfrm>
          <a:prstGeom prst="rect">
            <a:avLst/>
          </a:prstGeom>
          <a:noFill/>
          <a:ln w="9525">
            <a:noFill/>
            <a:miter lim="800000"/>
            <a:headEnd/>
            <a:tailEnd/>
          </a:ln>
        </p:spPr>
      </p:pic>
      <p:sp>
        <p:nvSpPr>
          <p:cNvPr id="9" name="Title 6"/>
          <p:cNvSpPr txBox="1">
            <a:spLocks/>
          </p:cNvSpPr>
          <p:nvPr/>
        </p:nvSpPr>
        <p:spPr bwMode="auto">
          <a:xfrm>
            <a:off x="457200" y="528638"/>
            <a:ext cx="8343899" cy="10223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4400" b="0" kern="0" dirty="0" smtClean="0">
                <a:solidFill>
                  <a:srgbClr val="000000"/>
                </a:solidFill>
                <a:latin typeface="+mj-lt"/>
                <a:cs typeface="ＭＳ Ｐゴシック" pitchFamily="-65" charset="-128"/>
              </a:rPr>
              <a:t>Graphical Perception Experiments</a:t>
            </a:r>
            <a:endParaRPr kumimoji="0" lang="en-US" sz="4400" b="0" i="0" u="none" strike="noStrike" kern="0" cap="none" spc="0" normalizeH="0" baseline="0" noProof="0" dirty="0">
              <a:ln>
                <a:noFill/>
              </a:ln>
              <a:solidFill>
                <a:srgbClr val="000000"/>
              </a:solidFill>
              <a:effectLst/>
              <a:uLnTx/>
              <a:uFillTx/>
              <a:latin typeface="+mj-lt"/>
              <a:ea typeface="ＭＳ Ｐゴシック" pitchFamily="-65" charset="-128"/>
              <a:cs typeface="ＭＳ Ｐゴシック" pitchFamily="-65" charset="-128"/>
            </a:endParaRPr>
          </a:p>
        </p:txBody>
      </p:sp>
      <p:sp>
        <p:nvSpPr>
          <p:cNvPr id="10" name="TextBox 9"/>
          <p:cNvSpPr txBox="1"/>
          <p:nvPr/>
        </p:nvSpPr>
        <p:spPr>
          <a:xfrm>
            <a:off x="6022429" y="6117020"/>
            <a:ext cx="2885090" cy="400110"/>
          </a:xfrm>
          <a:prstGeom prst="rect">
            <a:avLst/>
          </a:prstGeom>
          <a:noFill/>
        </p:spPr>
        <p:txBody>
          <a:bodyPr wrap="square" rtlCol="0">
            <a:spAutoFit/>
          </a:bodyPr>
          <a:lstStyle/>
          <a:p>
            <a:pPr algn="r"/>
            <a:r>
              <a:rPr lang="en-US" sz="2000" b="0" dirty="0" err="1" smtClean="0">
                <a:solidFill>
                  <a:srgbClr val="000000"/>
                </a:solidFill>
              </a:rPr>
              <a:t>Heer</a:t>
            </a:r>
            <a:r>
              <a:rPr lang="en-US" sz="2000" b="0" dirty="0" smtClean="0">
                <a:solidFill>
                  <a:srgbClr val="000000"/>
                </a:solidFill>
              </a:rPr>
              <a:t> &amp; </a:t>
            </a:r>
            <a:r>
              <a:rPr lang="en-US" sz="2000" b="0" dirty="0" err="1" smtClean="0">
                <a:solidFill>
                  <a:srgbClr val="000000"/>
                </a:solidFill>
              </a:rPr>
              <a:t>Bostock</a:t>
            </a:r>
            <a:r>
              <a:rPr lang="en-US" sz="2000" b="0" dirty="0" smtClean="0">
                <a:solidFill>
                  <a:srgbClr val="000000"/>
                </a:solidFill>
              </a:rPr>
              <a:t>, 2010</a:t>
            </a:r>
            <a:endParaRPr lang="en-US" sz="2000" b="0" dirty="0">
              <a:solidFill>
                <a:srgbClr val="000000"/>
              </a:solidFill>
            </a:endParaRPr>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804754" y="803555"/>
            <a:ext cx="8050212" cy="5253037"/>
          </a:xfrm>
        </p:spPr>
        <p:txBody>
          <a:bodyPr/>
          <a:lstStyle/>
          <a:p>
            <a:pPr>
              <a:buFont typeface="Wingdings" pitchFamily="2" charset="2"/>
              <a:buNone/>
            </a:pPr>
            <a:r>
              <a:rPr lang="en-US" sz="2000" smtClean="0">
                <a:ea typeface="ＭＳ Ｐゴシック"/>
                <a:cs typeface="ＭＳ Ｐゴシック"/>
              </a:rPr>
              <a:t>Most accurate			Position (common) scale</a:t>
            </a:r>
          </a:p>
          <a:p>
            <a:pPr>
              <a:buFont typeface="Wingdings" pitchFamily="2" charset="2"/>
              <a:buNone/>
            </a:pPr>
            <a:r>
              <a:rPr lang="en-US" sz="2000" smtClean="0">
                <a:ea typeface="ＭＳ Ｐゴシック"/>
                <a:cs typeface="ＭＳ Ｐゴシック"/>
              </a:rPr>
              <a:t>					Position (non-aligned) scale	</a:t>
            </a:r>
          </a:p>
          <a:p>
            <a:endParaRPr lang="en-US" sz="1600" smtClean="0">
              <a:ea typeface="ＭＳ Ｐゴシック"/>
              <a:cs typeface="ＭＳ Ｐゴシック"/>
            </a:endParaRPr>
          </a:p>
          <a:p>
            <a:pPr>
              <a:spcBef>
                <a:spcPct val="0"/>
              </a:spcBef>
              <a:buFont typeface="Wingdings" pitchFamily="2" charset="2"/>
              <a:buNone/>
            </a:pPr>
            <a:r>
              <a:rPr lang="en-US" sz="2000" smtClean="0">
                <a:ea typeface="ＭＳ Ｐゴシック"/>
                <a:cs typeface="ＭＳ Ｐゴシック"/>
              </a:rPr>
              <a:t>					Length</a:t>
            </a:r>
          </a:p>
          <a:p>
            <a:pPr>
              <a:spcBef>
                <a:spcPct val="0"/>
              </a:spcBef>
              <a:buFont typeface="Wingdings" pitchFamily="2" charset="2"/>
              <a:buNone/>
            </a:pPr>
            <a:r>
              <a:rPr lang="en-US" sz="2000" smtClean="0">
                <a:ea typeface="ＭＳ Ｐゴシック"/>
                <a:cs typeface="ＭＳ Ｐゴシック"/>
              </a:rPr>
              <a:t>					</a:t>
            </a:r>
            <a:r>
              <a:rPr lang="en-US" sz="2400" smtClean="0">
                <a:ea typeface="ＭＳ Ｐゴシック"/>
                <a:cs typeface="ＭＳ Ｐゴシック"/>
              </a:rPr>
              <a:t> </a:t>
            </a:r>
            <a:endParaRPr lang="en-US" sz="2000" smtClean="0">
              <a:ea typeface="ＭＳ Ｐゴシック"/>
              <a:cs typeface="ＭＳ Ｐゴシック"/>
            </a:endParaRPr>
          </a:p>
          <a:p>
            <a:pPr>
              <a:spcBef>
                <a:spcPct val="0"/>
              </a:spcBef>
              <a:buFont typeface="Wingdings" pitchFamily="2" charset="2"/>
              <a:buNone/>
            </a:pPr>
            <a:r>
              <a:rPr lang="en-US" sz="2000" smtClean="0">
                <a:ea typeface="ＭＳ Ｐゴシック"/>
                <a:cs typeface="ＭＳ Ｐゴシック"/>
              </a:rPr>
              <a:t>					Slope</a:t>
            </a:r>
          </a:p>
          <a:p>
            <a:pPr>
              <a:spcBef>
                <a:spcPct val="0"/>
              </a:spcBef>
              <a:buFont typeface="Wingdings" pitchFamily="2" charset="2"/>
              <a:buNone/>
            </a:pPr>
            <a:r>
              <a:rPr lang="en-US" sz="2000" smtClean="0">
                <a:ea typeface="ＭＳ Ｐゴシック"/>
                <a:cs typeface="ＭＳ Ｐゴシック"/>
              </a:rPr>
              <a:t>					 </a:t>
            </a:r>
            <a:r>
              <a:rPr lang="en-US" sz="2400" smtClean="0">
                <a:ea typeface="ＭＳ Ｐゴシック"/>
                <a:cs typeface="ＭＳ Ｐゴシック"/>
              </a:rPr>
              <a:t> </a:t>
            </a:r>
            <a:endParaRPr lang="en-US" sz="2000" smtClean="0">
              <a:ea typeface="ＭＳ Ｐゴシック"/>
              <a:cs typeface="ＭＳ Ｐゴシック"/>
            </a:endParaRPr>
          </a:p>
          <a:p>
            <a:pPr>
              <a:spcBef>
                <a:spcPct val="0"/>
              </a:spcBef>
              <a:buFont typeface="Wingdings" pitchFamily="2" charset="2"/>
              <a:buNone/>
            </a:pPr>
            <a:r>
              <a:rPr lang="en-US" sz="2000" smtClean="0">
                <a:ea typeface="ＭＳ Ｐゴシック"/>
                <a:cs typeface="ＭＳ Ｐゴシック"/>
              </a:rPr>
              <a:t>					Angle</a:t>
            </a:r>
          </a:p>
          <a:p>
            <a:pPr>
              <a:buFont typeface="Wingdings" pitchFamily="2" charset="2"/>
              <a:buNone/>
            </a:pPr>
            <a:r>
              <a:rPr lang="en-US" sz="2000" smtClean="0">
                <a:ea typeface="ＭＳ Ｐゴシック"/>
                <a:cs typeface="ＭＳ Ｐゴシック"/>
              </a:rPr>
              <a:t>					 </a:t>
            </a:r>
            <a:r>
              <a:rPr lang="en-US" sz="2400" smtClean="0">
                <a:ea typeface="ＭＳ Ｐゴシック"/>
                <a:cs typeface="ＭＳ Ｐゴシック"/>
              </a:rPr>
              <a:t> </a:t>
            </a:r>
            <a:endParaRPr lang="en-US" sz="2000" smtClean="0">
              <a:ea typeface="ＭＳ Ｐゴシック"/>
              <a:cs typeface="ＭＳ Ｐゴシック"/>
            </a:endParaRPr>
          </a:p>
          <a:p>
            <a:pPr>
              <a:buFont typeface="Wingdings" pitchFamily="2" charset="2"/>
              <a:buNone/>
            </a:pPr>
            <a:r>
              <a:rPr lang="en-US" sz="2000" smtClean="0">
                <a:ea typeface="ＭＳ Ｐゴシック"/>
                <a:cs typeface="ＭＳ Ｐゴシック"/>
              </a:rPr>
              <a:t>					Area</a:t>
            </a:r>
          </a:p>
          <a:p>
            <a:endParaRPr lang="en-US" sz="2000" smtClean="0">
              <a:ea typeface="ＭＳ Ｐゴシック"/>
              <a:cs typeface="ＭＳ Ｐゴシック"/>
            </a:endParaRPr>
          </a:p>
          <a:p>
            <a:pPr>
              <a:buFont typeface="Wingdings" pitchFamily="2" charset="2"/>
              <a:buNone/>
            </a:pPr>
            <a:r>
              <a:rPr lang="en-US" sz="2000" smtClean="0">
                <a:ea typeface="ＭＳ Ｐゴシック"/>
                <a:cs typeface="ＭＳ Ｐゴシック"/>
              </a:rPr>
              <a:t>					Volume</a:t>
            </a:r>
          </a:p>
          <a:p>
            <a:pPr>
              <a:buFont typeface="Wingdings" pitchFamily="2" charset="2"/>
              <a:buNone/>
            </a:pPr>
            <a:r>
              <a:rPr lang="en-US" sz="2000" smtClean="0">
                <a:ea typeface="ＭＳ Ｐゴシック"/>
                <a:cs typeface="ＭＳ Ｐゴシック"/>
              </a:rPr>
              <a:t>  </a:t>
            </a:r>
            <a:r>
              <a:rPr lang="en-US" sz="2800" smtClean="0">
                <a:ea typeface="ＭＳ Ｐゴシック"/>
                <a:cs typeface="ＭＳ Ｐゴシック"/>
              </a:rPr>
              <a:t> </a:t>
            </a:r>
            <a:endParaRPr lang="en-US" sz="2000" smtClean="0">
              <a:ea typeface="ＭＳ Ｐゴシック"/>
              <a:cs typeface="ＭＳ Ｐゴシック"/>
            </a:endParaRPr>
          </a:p>
          <a:p>
            <a:pPr>
              <a:buFont typeface="Wingdings" pitchFamily="2" charset="2"/>
              <a:buNone/>
            </a:pPr>
            <a:r>
              <a:rPr lang="en-US" sz="2000" smtClean="0">
                <a:ea typeface="ＭＳ Ｐゴシック"/>
                <a:cs typeface="ＭＳ Ｐゴシック"/>
              </a:rPr>
              <a:t>Least accurate			Color hue-saturation-density</a:t>
            </a:r>
          </a:p>
        </p:txBody>
      </p:sp>
      <p:sp>
        <p:nvSpPr>
          <p:cNvPr id="11267" name="Line 35"/>
          <p:cNvSpPr>
            <a:spLocks noChangeShapeType="1"/>
          </p:cNvSpPr>
          <p:nvPr/>
        </p:nvSpPr>
        <p:spPr bwMode="auto">
          <a:xfrm flipV="1">
            <a:off x="1712804" y="1232180"/>
            <a:ext cx="0" cy="4267200"/>
          </a:xfrm>
          <a:prstGeom prst="line">
            <a:avLst/>
          </a:prstGeom>
          <a:noFill/>
          <a:ln w="25400">
            <a:solidFill>
              <a:schemeClr val="tx2"/>
            </a:solidFill>
            <a:round/>
            <a:headEnd/>
            <a:tailEnd type="triangle" w="lg" len="lg"/>
          </a:ln>
        </p:spPr>
        <p:txBody>
          <a:bodyPr lIns="60954" tIns="30477" rIns="60954" bIns="30477">
            <a:spAutoFit/>
          </a:bodyPr>
          <a:lstStyle/>
          <a:p>
            <a:endParaRPr lang="en-US"/>
          </a:p>
        </p:txBody>
      </p:sp>
      <p:pic>
        <p:nvPicPr>
          <p:cNvPr id="11268" name="Picture 2"/>
          <p:cNvPicPr>
            <a:picLocks noChangeAspect="1" noChangeArrowheads="1"/>
          </p:cNvPicPr>
          <p:nvPr/>
        </p:nvPicPr>
        <p:blipFill>
          <a:blip r:embed="rId3"/>
          <a:srcRect/>
          <a:stretch>
            <a:fillRect/>
          </a:stretch>
        </p:blipFill>
        <p:spPr bwMode="auto">
          <a:xfrm>
            <a:off x="3268554" y="874992"/>
            <a:ext cx="638175" cy="511968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Rectangle 4"/>
          <p:cNvSpPr/>
          <p:nvPr/>
        </p:nvSpPr>
        <p:spPr bwMode="auto">
          <a:xfrm>
            <a:off x="0" y="0"/>
            <a:ext cx="9144000"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pic>
        <p:nvPicPr>
          <p:cNvPr id="5122" name="Picture 2" descr="Z:\work\stanford\infovis\papers\2011\uist\revision\figs\pv\data\pie_103.png"/>
          <p:cNvPicPr>
            <a:picLocks noChangeAspect="1" noChangeArrowheads="1"/>
          </p:cNvPicPr>
          <p:nvPr/>
        </p:nvPicPr>
        <p:blipFill>
          <a:blip r:embed="rId2"/>
          <a:srcRect/>
          <a:stretch>
            <a:fillRect/>
          </a:stretch>
        </p:blipFill>
        <p:spPr bwMode="auto">
          <a:xfrm>
            <a:off x="426378" y="1009318"/>
            <a:ext cx="8260422" cy="4713572"/>
          </a:xfrm>
          <a:prstGeom prst="rect">
            <a:avLst/>
          </a:prstGeom>
          <a:noFill/>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Manolis Savva\Desktop\bad_pie.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800919" y="1498065"/>
            <a:ext cx="5542162" cy="3203448"/>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2" descr="C:\Users\Manolis Savva\Desktop\bad_pie.png"/>
          <p:cNvPicPr>
            <a:picLocks noChangeAspect="1" noChangeArrowheads="1"/>
          </p:cNvPicPr>
          <p:nvPr/>
        </p:nvPicPr>
        <p:blipFill rotWithShape="1">
          <a:blip r:embed="rId4" cstate="print">
            <a:extLst>
              <a:ext uri="{BEBA8EAE-BF5A-486C-A8C5-ECC9F3942E4B}">
                <a14:imgProps xmlns="" xmlns:a14="http://schemas.microsoft.com/office/drawing/2010/main">
                  <a14:imgLayer r:embed="rId5">
                    <a14:imgEffect>
                      <a14:artisticLightScreen/>
                    </a14:imgEffect>
                  </a14:imgLayer>
                </a14:imgProps>
              </a:ext>
              <a:ext uri="{28A0092B-C50C-407E-A947-70E740481C1C}">
                <a14:useLocalDpi xmlns="" xmlns:a14="http://schemas.microsoft.com/office/drawing/2010/main" val="0"/>
              </a:ext>
            </a:extLst>
          </a:blip>
          <a:srcRect l="42953" t="30530" r="44354" b="51528"/>
          <a:stretch/>
        </p:blipFill>
        <p:spPr bwMode="auto">
          <a:xfrm>
            <a:off x="3607130" y="1730502"/>
            <a:ext cx="1929743" cy="1576551"/>
          </a:xfrm>
          <a:prstGeom prst="rect">
            <a:avLst/>
          </a:prstGeom>
          <a:noFill/>
          <a:extLst>
            <a:ext uri="{909E8E84-426E-40DD-AFC4-6F175D3DCCD1}">
              <a14:hiddenFill xmlns="" xmlns:a14="http://schemas.microsoft.com/office/drawing/2010/main">
                <a:solidFill>
                  <a:srgbClr val="FFFFFF"/>
                </a:solidFill>
              </a14:hiddenFill>
            </a:ext>
          </a:extLst>
        </p:spPr>
      </p:pic>
      <p:sp>
        <p:nvSpPr>
          <p:cNvPr id="9" name="Content Placeholder 1"/>
          <p:cNvSpPr txBox="1">
            <a:spLocks/>
          </p:cNvSpPr>
          <p:nvPr/>
        </p:nvSpPr>
        <p:spPr>
          <a:xfrm>
            <a:off x="4038600" y="4957599"/>
            <a:ext cx="4806950" cy="534136"/>
          </a:xfrm>
          <a:prstGeom prst="rect">
            <a:avLst/>
          </a:prstGeom>
        </p:spPr>
        <p:txBody>
          <a:bodyPr/>
          <a:lstStyle>
            <a:lvl1pPr marL="292100" indent="-292100" algn="l" rtl="0" eaLnBrk="0" fontAlgn="base" hangingPunct="0">
              <a:spcBef>
                <a:spcPct val="20000"/>
              </a:spcBef>
              <a:spcAft>
                <a:spcPct val="0"/>
              </a:spcAft>
              <a:buClr>
                <a:schemeClr val="hlink"/>
              </a:buClr>
              <a:buFont typeface="Wingdings" pitchFamily="2" charset="2"/>
              <a:buChar char=""/>
              <a:defRPr sz="3200">
                <a:solidFill>
                  <a:schemeClr val="tx1"/>
                </a:solidFill>
                <a:latin typeface="+mn-lt"/>
                <a:ea typeface="ＭＳ Ｐゴシック" pitchFamily="-65" charset="-128"/>
                <a:cs typeface="ＭＳ Ｐゴシック" pitchFamily="-65" charset="-128"/>
              </a:defRPr>
            </a:lvl1pPr>
            <a:lvl2pPr marL="685800" indent="-228600" algn="l" rtl="0" eaLnBrk="0" fontAlgn="base" hangingPunct="0">
              <a:spcBef>
                <a:spcPct val="20000"/>
              </a:spcBef>
              <a:spcAft>
                <a:spcPct val="0"/>
              </a:spcAft>
              <a:buClr>
                <a:schemeClr val="accent2"/>
              </a:buClr>
              <a:buFont typeface="Wingdings" pitchFamily="2" charset="2"/>
              <a:buChar char=""/>
              <a:defRPr sz="2800">
                <a:solidFill>
                  <a:schemeClr val="tx1"/>
                </a:solidFill>
                <a:latin typeface="+mn-lt"/>
                <a:ea typeface="ＭＳ Ｐゴシック" charset="-128"/>
              </a:defRPr>
            </a:lvl2pPr>
            <a:lvl3pPr marL="1092200" indent="-177800" algn="l" rtl="0" eaLnBrk="0" fontAlgn="base" hangingPunct="0">
              <a:spcBef>
                <a:spcPct val="20000"/>
              </a:spcBef>
              <a:spcAft>
                <a:spcPct val="0"/>
              </a:spcAft>
              <a:buClr>
                <a:schemeClr val="hlink"/>
              </a:buClr>
              <a:buFont typeface="Wingdings" pitchFamily="2" charset="2"/>
              <a:buChar char=""/>
              <a:defRPr sz="2400">
                <a:solidFill>
                  <a:schemeClr val="tx1"/>
                </a:solidFill>
                <a:latin typeface="+mn-lt"/>
                <a:ea typeface="ＭＳ Ｐゴシック" charset="-128"/>
              </a:defRPr>
            </a:lvl3pPr>
            <a:lvl4pPr marL="1549400" indent="-1778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ea typeface="ＭＳ Ｐゴシック" charset="-128"/>
              </a:defRPr>
            </a:lvl4pPr>
            <a:lvl5pPr marL="2006600" indent="-177800" algn="l" rtl="0" eaLnBrk="0" fontAlgn="base" hangingPunct="0">
              <a:spcBef>
                <a:spcPct val="20000"/>
              </a:spcBef>
              <a:spcAft>
                <a:spcPct val="0"/>
              </a:spcAft>
              <a:buClr>
                <a:schemeClr val="hlink"/>
              </a:buClr>
              <a:buFont typeface="Wingdings" pitchFamily="2" charset="2"/>
              <a:buChar char=""/>
              <a:defRPr sz="2000">
                <a:solidFill>
                  <a:schemeClr val="tx1"/>
                </a:solidFill>
                <a:latin typeface="+mn-lt"/>
                <a:ea typeface="ＭＳ Ｐゴシック" charset="-128"/>
              </a:defRPr>
            </a:lvl5pPr>
            <a:lvl6pPr marL="2463800" indent="-177800" algn="l" rtl="0" fontAlgn="base">
              <a:spcBef>
                <a:spcPct val="20000"/>
              </a:spcBef>
              <a:spcAft>
                <a:spcPct val="0"/>
              </a:spcAft>
              <a:buClr>
                <a:schemeClr val="hlink"/>
              </a:buClr>
              <a:buFont typeface="Wingdings" pitchFamily="2" charset="2"/>
              <a:buChar char=""/>
              <a:defRPr sz="2000">
                <a:solidFill>
                  <a:schemeClr val="tx1"/>
                </a:solidFill>
                <a:latin typeface="+mn-lt"/>
              </a:defRPr>
            </a:lvl6pPr>
            <a:lvl7pPr marL="2921000" indent="-177800" algn="l" rtl="0" fontAlgn="base">
              <a:spcBef>
                <a:spcPct val="20000"/>
              </a:spcBef>
              <a:spcAft>
                <a:spcPct val="0"/>
              </a:spcAft>
              <a:buClr>
                <a:schemeClr val="hlink"/>
              </a:buClr>
              <a:buFont typeface="Wingdings" pitchFamily="2" charset="2"/>
              <a:buChar char=""/>
              <a:defRPr sz="2000">
                <a:solidFill>
                  <a:schemeClr val="tx1"/>
                </a:solidFill>
                <a:latin typeface="+mn-lt"/>
              </a:defRPr>
            </a:lvl7pPr>
            <a:lvl8pPr marL="3378200" indent="-177800" algn="l" rtl="0" fontAlgn="base">
              <a:spcBef>
                <a:spcPct val="20000"/>
              </a:spcBef>
              <a:spcAft>
                <a:spcPct val="0"/>
              </a:spcAft>
              <a:buClr>
                <a:schemeClr val="hlink"/>
              </a:buClr>
              <a:buFont typeface="Wingdings" pitchFamily="2" charset="2"/>
              <a:buChar char=""/>
              <a:defRPr sz="2000">
                <a:solidFill>
                  <a:schemeClr val="tx1"/>
                </a:solidFill>
                <a:latin typeface="+mn-lt"/>
              </a:defRPr>
            </a:lvl8pPr>
            <a:lvl9pPr marL="3835400" indent="-177800" algn="l" rtl="0" fontAlgn="base">
              <a:spcBef>
                <a:spcPct val="20000"/>
              </a:spcBef>
              <a:spcAft>
                <a:spcPct val="0"/>
              </a:spcAft>
              <a:buClr>
                <a:schemeClr val="hlink"/>
              </a:buClr>
              <a:buFont typeface="Wingdings" pitchFamily="2" charset="2"/>
              <a:buChar char=""/>
              <a:defRPr sz="2000">
                <a:solidFill>
                  <a:schemeClr val="tx1"/>
                </a:solidFill>
                <a:latin typeface="+mn-lt"/>
              </a:defRPr>
            </a:lvl9pPr>
          </a:lstStyle>
          <a:p>
            <a:pPr marL="0" indent="0">
              <a:buNone/>
            </a:pPr>
            <a:r>
              <a:rPr lang="en-US" sz="2800" b="0" dirty="0" smtClean="0">
                <a:sym typeface="Wingdings" pitchFamily="2" charset="2"/>
              </a:rPr>
              <a:t>H</a:t>
            </a:r>
            <a:r>
              <a:rPr lang="en-US" sz="2800" b="0" dirty="0" smtClean="0"/>
              <a:t>ard </a:t>
            </a:r>
            <a:r>
              <a:rPr lang="en-US" sz="2800" b="0" dirty="0" smtClean="0"/>
              <a:t>to </a:t>
            </a:r>
            <a:r>
              <a:rPr lang="en-US" sz="2800" b="0" dirty="0" smtClean="0"/>
              <a:t>extract data</a:t>
            </a:r>
            <a:endParaRPr lang="en-US" sz="2800" b="0" dirty="0" smtClean="0"/>
          </a:p>
        </p:txBody>
      </p:sp>
      <p:sp>
        <p:nvSpPr>
          <p:cNvPr id="14" name="Content Placeholder 1"/>
          <p:cNvSpPr txBox="1">
            <a:spLocks/>
          </p:cNvSpPr>
          <p:nvPr/>
        </p:nvSpPr>
        <p:spPr>
          <a:xfrm>
            <a:off x="4038600" y="5491735"/>
            <a:ext cx="4806950" cy="534136"/>
          </a:xfrm>
          <a:prstGeom prst="rect">
            <a:avLst/>
          </a:prstGeom>
        </p:spPr>
        <p:txBody>
          <a:bodyPr/>
          <a:lstStyle>
            <a:lvl1pPr marL="292100" indent="-292100" algn="l" rtl="0" eaLnBrk="0" fontAlgn="base" hangingPunct="0">
              <a:spcBef>
                <a:spcPct val="20000"/>
              </a:spcBef>
              <a:spcAft>
                <a:spcPct val="0"/>
              </a:spcAft>
              <a:buClr>
                <a:schemeClr val="hlink"/>
              </a:buClr>
              <a:buFont typeface="Wingdings" pitchFamily="2" charset="2"/>
              <a:buChar char=""/>
              <a:defRPr sz="3200">
                <a:solidFill>
                  <a:schemeClr val="tx1"/>
                </a:solidFill>
                <a:latin typeface="+mn-lt"/>
                <a:ea typeface="ＭＳ Ｐゴシック" pitchFamily="-65" charset="-128"/>
                <a:cs typeface="ＭＳ Ｐゴシック" pitchFamily="-65" charset="-128"/>
              </a:defRPr>
            </a:lvl1pPr>
            <a:lvl2pPr marL="685800" indent="-228600" algn="l" rtl="0" eaLnBrk="0" fontAlgn="base" hangingPunct="0">
              <a:spcBef>
                <a:spcPct val="20000"/>
              </a:spcBef>
              <a:spcAft>
                <a:spcPct val="0"/>
              </a:spcAft>
              <a:buClr>
                <a:schemeClr val="accent2"/>
              </a:buClr>
              <a:buFont typeface="Wingdings" pitchFamily="2" charset="2"/>
              <a:buChar char=""/>
              <a:defRPr sz="2800">
                <a:solidFill>
                  <a:schemeClr val="tx1"/>
                </a:solidFill>
                <a:latin typeface="+mn-lt"/>
                <a:ea typeface="ＭＳ Ｐゴシック" charset="-128"/>
              </a:defRPr>
            </a:lvl2pPr>
            <a:lvl3pPr marL="1092200" indent="-177800" algn="l" rtl="0" eaLnBrk="0" fontAlgn="base" hangingPunct="0">
              <a:spcBef>
                <a:spcPct val="20000"/>
              </a:spcBef>
              <a:spcAft>
                <a:spcPct val="0"/>
              </a:spcAft>
              <a:buClr>
                <a:schemeClr val="hlink"/>
              </a:buClr>
              <a:buFont typeface="Wingdings" pitchFamily="2" charset="2"/>
              <a:buChar char=""/>
              <a:defRPr sz="2400">
                <a:solidFill>
                  <a:schemeClr val="tx1"/>
                </a:solidFill>
                <a:latin typeface="+mn-lt"/>
                <a:ea typeface="ＭＳ Ｐゴシック" charset="-128"/>
              </a:defRPr>
            </a:lvl3pPr>
            <a:lvl4pPr marL="1549400" indent="-1778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ea typeface="ＭＳ Ｐゴシック" charset="-128"/>
              </a:defRPr>
            </a:lvl4pPr>
            <a:lvl5pPr marL="2006600" indent="-177800" algn="l" rtl="0" eaLnBrk="0" fontAlgn="base" hangingPunct="0">
              <a:spcBef>
                <a:spcPct val="20000"/>
              </a:spcBef>
              <a:spcAft>
                <a:spcPct val="0"/>
              </a:spcAft>
              <a:buClr>
                <a:schemeClr val="hlink"/>
              </a:buClr>
              <a:buFont typeface="Wingdings" pitchFamily="2" charset="2"/>
              <a:buChar char=""/>
              <a:defRPr sz="2000">
                <a:solidFill>
                  <a:schemeClr val="tx1"/>
                </a:solidFill>
                <a:latin typeface="+mn-lt"/>
                <a:ea typeface="ＭＳ Ｐゴシック" charset="-128"/>
              </a:defRPr>
            </a:lvl5pPr>
            <a:lvl6pPr marL="2463800" indent="-177800" algn="l" rtl="0" fontAlgn="base">
              <a:spcBef>
                <a:spcPct val="20000"/>
              </a:spcBef>
              <a:spcAft>
                <a:spcPct val="0"/>
              </a:spcAft>
              <a:buClr>
                <a:schemeClr val="hlink"/>
              </a:buClr>
              <a:buFont typeface="Wingdings" pitchFamily="2" charset="2"/>
              <a:buChar char=""/>
              <a:defRPr sz="2000">
                <a:solidFill>
                  <a:schemeClr val="tx1"/>
                </a:solidFill>
                <a:latin typeface="+mn-lt"/>
              </a:defRPr>
            </a:lvl6pPr>
            <a:lvl7pPr marL="2921000" indent="-177800" algn="l" rtl="0" fontAlgn="base">
              <a:spcBef>
                <a:spcPct val="20000"/>
              </a:spcBef>
              <a:spcAft>
                <a:spcPct val="0"/>
              </a:spcAft>
              <a:buClr>
                <a:schemeClr val="hlink"/>
              </a:buClr>
              <a:buFont typeface="Wingdings" pitchFamily="2" charset="2"/>
              <a:buChar char=""/>
              <a:defRPr sz="2000">
                <a:solidFill>
                  <a:schemeClr val="tx1"/>
                </a:solidFill>
                <a:latin typeface="+mn-lt"/>
              </a:defRPr>
            </a:lvl7pPr>
            <a:lvl8pPr marL="3378200" indent="-177800" algn="l" rtl="0" fontAlgn="base">
              <a:spcBef>
                <a:spcPct val="20000"/>
              </a:spcBef>
              <a:spcAft>
                <a:spcPct val="0"/>
              </a:spcAft>
              <a:buClr>
                <a:schemeClr val="hlink"/>
              </a:buClr>
              <a:buFont typeface="Wingdings" pitchFamily="2" charset="2"/>
              <a:buChar char=""/>
              <a:defRPr sz="2000">
                <a:solidFill>
                  <a:schemeClr val="tx1"/>
                </a:solidFill>
                <a:latin typeface="+mn-lt"/>
              </a:defRPr>
            </a:lvl8pPr>
            <a:lvl9pPr marL="3835400" indent="-177800" algn="l" rtl="0" fontAlgn="base">
              <a:spcBef>
                <a:spcPct val="20000"/>
              </a:spcBef>
              <a:spcAft>
                <a:spcPct val="0"/>
              </a:spcAft>
              <a:buClr>
                <a:schemeClr val="hlink"/>
              </a:buClr>
              <a:buFont typeface="Wingdings" pitchFamily="2" charset="2"/>
              <a:buChar char=""/>
              <a:defRPr sz="2000">
                <a:solidFill>
                  <a:schemeClr val="tx1"/>
                </a:solidFill>
                <a:latin typeface="+mn-lt"/>
              </a:defRPr>
            </a:lvl9pPr>
          </a:lstStyle>
          <a:p>
            <a:pPr marL="0" indent="0">
              <a:buNone/>
            </a:pPr>
            <a:r>
              <a:rPr lang="en-US" sz="2800" b="0" dirty="0" smtClean="0">
                <a:sym typeface="Wingdings" pitchFamily="2" charset="2"/>
              </a:rPr>
              <a:t>H</a:t>
            </a:r>
            <a:r>
              <a:rPr lang="en-US" sz="2800" b="0" dirty="0" smtClean="0"/>
              <a:t>ard </a:t>
            </a:r>
            <a:r>
              <a:rPr lang="en-US" sz="2800" b="0" dirty="0" smtClean="0"/>
              <a:t>to index and search</a:t>
            </a:r>
          </a:p>
        </p:txBody>
      </p:sp>
      <p:sp>
        <p:nvSpPr>
          <p:cNvPr id="15" name="Content Placeholder 1"/>
          <p:cNvSpPr txBox="1">
            <a:spLocks/>
          </p:cNvSpPr>
          <p:nvPr/>
        </p:nvSpPr>
        <p:spPr>
          <a:xfrm>
            <a:off x="4038600" y="6025871"/>
            <a:ext cx="4806950" cy="534136"/>
          </a:xfrm>
          <a:prstGeom prst="rect">
            <a:avLst/>
          </a:prstGeom>
        </p:spPr>
        <p:txBody>
          <a:bodyPr/>
          <a:lstStyle>
            <a:lvl1pPr marL="292100" indent="-292100" algn="l" rtl="0" eaLnBrk="0" fontAlgn="base" hangingPunct="0">
              <a:spcBef>
                <a:spcPct val="20000"/>
              </a:spcBef>
              <a:spcAft>
                <a:spcPct val="0"/>
              </a:spcAft>
              <a:buClr>
                <a:schemeClr val="hlink"/>
              </a:buClr>
              <a:buFont typeface="Wingdings" pitchFamily="2" charset="2"/>
              <a:buChar char=""/>
              <a:defRPr sz="3200">
                <a:solidFill>
                  <a:schemeClr val="tx1"/>
                </a:solidFill>
                <a:latin typeface="+mn-lt"/>
                <a:ea typeface="ＭＳ Ｐゴシック" pitchFamily="-65" charset="-128"/>
                <a:cs typeface="ＭＳ Ｐゴシック" pitchFamily="-65" charset="-128"/>
              </a:defRPr>
            </a:lvl1pPr>
            <a:lvl2pPr marL="685800" indent="-228600" algn="l" rtl="0" eaLnBrk="0" fontAlgn="base" hangingPunct="0">
              <a:spcBef>
                <a:spcPct val="20000"/>
              </a:spcBef>
              <a:spcAft>
                <a:spcPct val="0"/>
              </a:spcAft>
              <a:buClr>
                <a:schemeClr val="accent2"/>
              </a:buClr>
              <a:buFont typeface="Wingdings" pitchFamily="2" charset="2"/>
              <a:buChar char=""/>
              <a:defRPr sz="2800">
                <a:solidFill>
                  <a:schemeClr val="tx1"/>
                </a:solidFill>
                <a:latin typeface="+mn-lt"/>
                <a:ea typeface="ＭＳ Ｐゴシック" charset="-128"/>
              </a:defRPr>
            </a:lvl2pPr>
            <a:lvl3pPr marL="1092200" indent="-177800" algn="l" rtl="0" eaLnBrk="0" fontAlgn="base" hangingPunct="0">
              <a:spcBef>
                <a:spcPct val="20000"/>
              </a:spcBef>
              <a:spcAft>
                <a:spcPct val="0"/>
              </a:spcAft>
              <a:buClr>
                <a:schemeClr val="hlink"/>
              </a:buClr>
              <a:buFont typeface="Wingdings" pitchFamily="2" charset="2"/>
              <a:buChar char=""/>
              <a:defRPr sz="2400">
                <a:solidFill>
                  <a:schemeClr val="tx1"/>
                </a:solidFill>
                <a:latin typeface="+mn-lt"/>
                <a:ea typeface="ＭＳ Ｐゴシック" charset="-128"/>
              </a:defRPr>
            </a:lvl3pPr>
            <a:lvl4pPr marL="1549400" indent="-1778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ea typeface="ＭＳ Ｐゴシック" charset="-128"/>
              </a:defRPr>
            </a:lvl4pPr>
            <a:lvl5pPr marL="2006600" indent="-177800" algn="l" rtl="0" eaLnBrk="0" fontAlgn="base" hangingPunct="0">
              <a:spcBef>
                <a:spcPct val="20000"/>
              </a:spcBef>
              <a:spcAft>
                <a:spcPct val="0"/>
              </a:spcAft>
              <a:buClr>
                <a:schemeClr val="hlink"/>
              </a:buClr>
              <a:buFont typeface="Wingdings" pitchFamily="2" charset="2"/>
              <a:buChar char=""/>
              <a:defRPr sz="2000">
                <a:solidFill>
                  <a:schemeClr val="tx1"/>
                </a:solidFill>
                <a:latin typeface="+mn-lt"/>
                <a:ea typeface="ＭＳ Ｐゴシック" charset="-128"/>
              </a:defRPr>
            </a:lvl5pPr>
            <a:lvl6pPr marL="2463800" indent="-177800" algn="l" rtl="0" fontAlgn="base">
              <a:spcBef>
                <a:spcPct val="20000"/>
              </a:spcBef>
              <a:spcAft>
                <a:spcPct val="0"/>
              </a:spcAft>
              <a:buClr>
                <a:schemeClr val="hlink"/>
              </a:buClr>
              <a:buFont typeface="Wingdings" pitchFamily="2" charset="2"/>
              <a:buChar char=""/>
              <a:defRPr sz="2000">
                <a:solidFill>
                  <a:schemeClr val="tx1"/>
                </a:solidFill>
                <a:latin typeface="+mn-lt"/>
              </a:defRPr>
            </a:lvl6pPr>
            <a:lvl7pPr marL="2921000" indent="-177800" algn="l" rtl="0" fontAlgn="base">
              <a:spcBef>
                <a:spcPct val="20000"/>
              </a:spcBef>
              <a:spcAft>
                <a:spcPct val="0"/>
              </a:spcAft>
              <a:buClr>
                <a:schemeClr val="hlink"/>
              </a:buClr>
              <a:buFont typeface="Wingdings" pitchFamily="2" charset="2"/>
              <a:buChar char=""/>
              <a:defRPr sz="2000">
                <a:solidFill>
                  <a:schemeClr val="tx1"/>
                </a:solidFill>
                <a:latin typeface="+mn-lt"/>
              </a:defRPr>
            </a:lvl7pPr>
            <a:lvl8pPr marL="3378200" indent="-177800" algn="l" rtl="0" fontAlgn="base">
              <a:spcBef>
                <a:spcPct val="20000"/>
              </a:spcBef>
              <a:spcAft>
                <a:spcPct val="0"/>
              </a:spcAft>
              <a:buClr>
                <a:schemeClr val="hlink"/>
              </a:buClr>
              <a:buFont typeface="Wingdings" pitchFamily="2" charset="2"/>
              <a:buChar char=""/>
              <a:defRPr sz="2000">
                <a:solidFill>
                  <a:schemeClr val="tx1"/>
                </a:solidFill>
                <a:latin typeface="+mn-lt"/>
              </a:defRPr>
            </a:lvl8pPr>
            <a:lvl9pPr marL="3835400" indent="-177800" algn="l" rtl="0" fontAlgn="base">
              <a:spcBef>
                <a:spcPct val="20000"/>
              </a:spcBef>
              <a:spcAft>
                <a:spcPct val="0"/>
              </a:spcAft>
              <a:buClr>
                <a:schemeClr val="hlink"/>
              </a:buClr>
              <a:buFont typeface="Wingdings" pitchFamily="2" charset="2"/>
              <a:buChar char=""/>
              <a:defRPr sz="2000">
                <a:solidFill>
                  <a:schemeClr val="tx1"/>
                </a:solidFill>
                <a:latin typeface="+mn-lt"/>
              </a:defRPr>
            </a:lvl9pPr>
          </a:lstStyle>
          <a:p>
            <a:pPr marL="0" indent="0">
              <a:buNone/>
            </a:pPr>
            <a:r>
              <a:rPr lang="en-US" sz="2800" b="0" dirty="0" smtClean="0">
                <a:sym typeface="Wingdings" pitchFamily="2" charset="2"/>
              </a:rPr>
              <a:t>H</a:t>
            </a:r>
            <a:r>
              <a:rPr lang="en-US" sz="2800" b="0" dirty="0" smtClean="0"/>
              <a:t>ard </a:t>
            </a:r>
            <a:r>
              <a:rPr lang="en-US" sz="2800" b="0" dirty="0" smtClean="0"/>
              <a:t>to redesign</a:t>
            </a:r>
          </a:p>
        </p:txBody>
      </p:sp>
      <p:sp>
        <p:nvSpPr>
          <p:cNvPr id="12" name="Title 11"/>
          <p:cNvSpPr>
            <a:spLocks noGrp="1"/>
          </p:cNvSpPr>
          <p:nvPr>
            <p:ph type="title"/>
          </p:nvPr>
        </p:nvSpPr>
        <p:spPr/>
        <p:txBody>
          <a:bodyPr/>
          <a:lstStyle/>
          <a:p>
            <a:r>
              <a:rPr lang="en-US" dirty="0" smtClean="0"/>
              <a:t>Bitmap Images are Common</a:t>
            </a:r>
            <a:endParaRPr lang="en-US" dirty="0"/>
          </a:p>
        </p:txBody>
      </p:sp>
      <p:sp>
        <p:nvSpPr>
          <p:cNvPr id="13" name="Content Placeholder 12"/>
          <p:cNvSpPr>
            <a:spLocks noGrp="1"/>
          </p:cNvSpPr>
          <p:nvPr>
            <p:ph idx="1"/>
          </p:nvPr>
        </p:nvSpPr>
        <p:spPr/>
        <p:txBody>
          <a:bodyPr/>
          <a:lstStyle/>
          <a:p>
            <a:endParaRPr lang="en-US"/>
          </a:p>
        </p:txBody>
      </p:sp>
    </p:spTree>
    <p:extLst>
      <p:ext uri="{BB962C8B-B14F-4D97-AF65-F5344CB8AC3E}">
        <p14:creationId xmlns="" xmlns:p14="http://schemas.microsoft.com/office/powerpoint/2010/main" val="32958275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childTnLst>
                                </p:cTn>
                              </p:par>
                              <p:par>
                                <p:cTn id="9" presetID="42" presetClass="path" presetSubtype="0" accel="50000" decel="50000" fill="hold" nodeType="withEffect">
                                  <p:stCondLst>
                                    <p:cond delay="0"/>
                                  </p:stCondLst>
                                  <p:childTnLst>
                                    <p:animMotion origin="layout" path="M 0 -1.05458E-6 L -0.19635 0.48821 " pathEditMode="relative" rAng="0" ptsTypes="AA">
                                      <p:cBhvr>
                                        <p:cTn id="10" dur="2000" fill="hold"/>
                                        <p:tgtEl>
                                          <p:spTgt spid="8"/>
                                        </p:tgtEl>
                                        <p:attrNameLst>
                                          <p:attrName>ppt_x</p:attrName>
                                          <p:attrName>ppt_y</p:attrName>
                                        </p:attrNameLst>
                                      </p:cBhvr>
                                      <p:rCtr x="-9826" y="24399"/>
                                    </p:animMotion>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par>
                          <p:cTn id="15" fill="hold">
                            <p:stCondLst>
                              <p:cond delay="2500"/>
                            </p:stCondLst>
                            <p:childTnLst>
                              <p:par>
                                <p:cTn id="16" presetID="10"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pic>
        <p:nvPicPr>
          <p:cNvPr id="1028"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9049" y="146488"/>
            <a:ext cx="11650057" cy="6463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4171950" y="0"/>
            <a:ext cx="4972050" cy="661035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Tree>
    <p:extLst>
      <p:ext uri="{BB962C8B-B14F-4D97-AF65-F5344CB8AC3E}">
        <p14:creationId xmlns="" xmlns:p14="http://schemas.microsoft.com/office/powerpoint/2010/main" val="1820597284"/>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pic>
        <p:nvPicPr>
          <p:cNvPr id="1028"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9049" y="146488"/>
            <a:ext cx="11650057" cy="6463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820597284"/>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Rectangle 4"/>
          <p:cNvSpPr/>
          <p:nvPr/>
        </p:nvSpPr>
        <p:spPr bwMode="auto">
          <a:xfrm>
            <a:off x="0" y="0"/>
            <a:ext cx="9144000"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pic>
        <p:nvPicPr>
          <p:cNvPr id="6" name="Picture 5" descr="bar_1.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93818" y="705852"/>
            <a:ext cx="7704221" cy="5484359"/>
          </a:xfrm>
          <a:prstGeom prst="rect">
            <a:avLst/>
          </a:prstGeom>
          <a:ln w="6350">
            <a:solidFill>
              <a:srgbClr val="585858"/>
            </a:solidFill>
          </a:ln>
        </p:spPr>
      </p:pic>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Rectangle 4"/>
          <p:cNvSpPr/>
          <p:nvPr/>
        </p:nvSpPr>
        <p:spPr bwMode="auto">
          <a:xfrm>
            <a:off x="0" y="0"/>
            <a:ext cx="9144000"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pic>
        <p:nvPicPr>
          <p:cNvPr id="7170" name="Picture 2" descr="Z:\work\stanford\infovis\projects\revision\analysis\revision_bar.png"/>
          <p:cNvPicPr>
            <a:picLocks noChangeAspect="1" noChangeArrowheads="1"/>
          </p:cNvPicPr>
          <p:nvPr/>
        </p:nvPicPr>
        <p:blipFill>
          <a:blip r:embed="rId2"/>
          <a:srcRect/>
          <a:stretch>
            <a:fillRect/>
          </a:stretch>
        </p:blipFill>
        <p:spPr bwMode="auto">
          <a:xfrm>
            <a:off x="1943181" y="240630"/>
            <a:ext cx="5083258" cy="6350088"/>
          </a:xfrm>
          <a:prstGeom prst="rect">
            <a:avLst/>
          </a:prstGeom>
          <a:noFill/>
        </p:spPr>
      </p:pic>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Rectangle 4"/>
          <p:cNvSpPr/>
          <p:nvPr/>
        </p:nvSpPr>
        <p:spPr bwMode="auto">
          <a:xfrm>
            <a:off x="0" y="0"/>
            <a:ext cx="9144000"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pic>
        <p:nvPicPr>
          <p:cNvPr id="8194" name="Picture 2" descr="Z:\work\stanford\infovis\projects\revision\analysis\revision_bars.png"/>
          <p:cNvPicPr>
            <a:picLocks noChangeAspect="1" noChangeArrowheads="1"/>
          </p:cNvPicPr>
          <p:nvPr/>
        </p:nvPicPr>
        <p:blipFill>
          <a:blip r:embed="rId2"/>
          <a:srcRect/>
          <a:stretch>
            <a:fillRect/>
          </a:stretch>
        </p:blipFill>
        <p:spPr bwMode="auto">
          <a:xfrm>
            <a:off x="-19050" y="1733550"/>
            <a:ext cx="9144000" cy="3427860"/>
          </a:xfrm>
          <a:prstGeom prst="rect">
            <a:avLst/>
          </a:prstGeom>
          <a:noFill/>
        </p:spPr>
      </p:pic>
      <p:sp>
        <p:nvSpPr>
          <p:cNvPr id="7" name="Title 6"/>
          <p:cNvSpPr txBox="1">
            <a:spLocks/>
          </p:cNvSpPr>
          <p:nvPr/>
        </p:nvSpPr>
        <p:spPr bwMode="auto">
          <a:xfrm>
            <a:off x="609600" y="681038"/>
            <a:ext cx="8385175" cy="10223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4400" b="0" kern="0" noProof="0" dirty="0" smtClean="0">
                <a:solidFill>
                  <a:srgbClr val="000000"/>
                </a:solidFill>
                <a:latin typeface="+mj-lt"/>
                <a:cs typeface="ＭＳ Ｐゴシック" pitchFamily="-65" charset="-128"/>
              </a:rPr>
              <a:t>Bar Chart Redesigns</a:t>
            </a:r>
            <a:endParaRPr kumimoji="0" lang="en-US" sz="4400" b="0" i="0" u="none" strike="noStrike" kern="0" cap="none" spc="0" normalizeH="0" baseline="0" noProof="0" dirty="0">
              <a:ln>
                <a:noFill/>
              </a:ln>
              <a:solidFill>
                <a:srgbClr val="000000"/>
              </a:solidFill>
              <a:effectLst/>
              <a:uLnTx/>
              <a:uFillTx/>
              <a:latin typeface="+mj-lt"/>
              <a:ea typeface="ＭＳ Ｐゴシック" pitchFamily="-65" charset="-128"/>
              <a:cs typeface="ＭＳ Ｐゴシック" pitchFamily="-65" charset="-128"/>
            </a:endParaRPr>
          </a:p>
        </p:txBody>
      </p:sp>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Rectangle 4"/>
          <p:cNvSpPr/>
          <p:nvPr/>
        </p:nvSpPr>
        <p:spPr bwMode="auto">
          <a:xfrm>
            <a:off x="0" y="0"/>
            <a:ext cx="9144000"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pic>
        <p:nvPicPr>
          <p:cNvPr id="9218" name="Picture 2" descr="Z:\work\stanford\infovis\projects\revision\analysis\revision_pies.png"/>
          <p:cNvPicPr>
            <a:picLocks noChangeAspect="1" noChangeArrowheads="1"/>
          </p:cNvPicPr>
          <p:nvPr/>
        </p:nvPicPr>
        <p:blipFill>
          <a:blip r:embed="rId2"/>
          <a:srcRect l="1639"/>
          <a:stretch>
            <a:fillRect/>
          </a:stretch>
        </p:blipFill>
        <p:spPr bwMode="auto">
          <a:xfrm>
            <a:off x="-95250" y="1685925"/>
            <a:ext cx="9144000" cy="3714750"/>
          </a:xfrm>
          <a:prstGeom prst="rect">
            <a:avLst/>
          </a:prstGeom>
          <a:noFill/>
        </p:spPr>
      </p:pic>
      <p:sp>
        <p:nvSpPr>
          <p:cNvPr id="7" name="Title 6"/>
          <p:cNvSpPr txBox="1">
            <a:spLocks/>
          </p:cNvSpPr>
          <p:nvPr/>
        </p:nvSpPr>
        <p:spPr bwMode="auto">
          <a:xfrm>
            <a:off x="609600" y="681038"/>
            <a:ext cx="8385175" cy="10223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4400" b="0" kern="0" dirty="0" smtClean="0">
                <a:solidFill>
                  <a:srgbClr val="000000"/>
                </a:solidFill>
                <a:latin typeface="+mj-lt"/>
                <a:cs typeface="ＭＳ Ｐゴシック" pitchFamily="-65" charset="-128"/>
              </a:rPr>
              <a:t>Pie Chart Redesigns</a:t>
            </a:r>
            <a:endParaRPr kumimoji="0" lang="en-US" sz="4400" b="0" i="0" u="none" strike="noStrike" kern="0" cap="none" spc="0" normalizeH="0" baseline="0" noProof="0" dirty="0">
              <a:ln>
                <a:noFill/>
              </a:ln>
              <a:solidFill>
                <a:srgbClr val="000000"/>
              </a:solidFill>
              <a:effectLst/>
              <a:uLnTx/>
              <a:uFillTx/>
              <a:latin typeface="+mj-lt"/>
              <a:ea typeface="ＭＳ Ｐゴシック" pitchFamily="-65" charset="-128"/>
              <a:cs typeface="ＭＳ Ｐゴシック" pitchFamily="-65" charset="-128"/>
            </a:endParaRPr>
          </a:p>
        </p:txBody>
      </p:sp>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title"/>
          </p:nvPr>
        </p:nvSpPr>
        <p:spPr>
          <a:xfrm>
            <a:off x="417514" y="2487614"/>
            <a:ext cx="8308975" cy="1882775"/>
          </a:xfrm>
        </p:spPr>
        <p:txBody>
          <a:bodyPr/>
          <a:lstStyle/>
          <a:p>
            <a:r>
              <a:rPr lang="en-US" sz="7200" b="0" dirty="0" smtClean="0">
                <a:solidFill>
                  <a:schemeClr val="tx1"/>
                </a:solidFill>
              </a:rPr>
              <a:t>Future </a:t>
            </a:r>
            <a:r>
              <a:rPr lang="en-US" sz="7200" b="0" dirty="0" smtClean="0">
                <a:solidFill>
                  <a:schemeClr val="tx1"/>
                </a:solidFill>
              </a:rPr>
              <a:t>Work</a:t>
            </a:r>
          </a:p>
        </p:txBody>
      </p:sp>
    </p:spTree>
    <p:extLst>
      <p:ext uri="{BB962C8B-B14F-4D97-AF65-F5344CB8AC3E}">
        <p14:creationId xmlns="" xmlns:p14="http://schemas.microsoft.com/office/powerpoint/2010/main" val="1567715611"/>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00012.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95250" y="19049"/>
            <a:ext cx="9144000" cy="6773333"/>
          </a:xfrm>
          <a:prstGeom prst="rect">
            <a:avLst/>
          </a:prstGeom>
        </p:spPr>
      </p:pic>
      <p:sp>
        <p:nvSpPr>
          <p:cNvPr id="5" name="Title 6"/>
          <p:cNvSpPr txBox="1">
            <a:spLocks/>
          </p:cNvSpPr>
          <p:nvPr/>
        </p:nvSpPr>
        <p:spPr bwMode="auto">
          <a:xfrm>
            <a:off x="609600" y="280988"/>
            <a:ext cx="8385175" cy="10223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rgbClr val="000000"/>
                </a:solidFill>
                <a:effectLst/>
                <a:uLnTx/>
                <a:uFillTx/>
                <a:latin typeface="+mj-lt"/>
                <a:ea typeface="ＭＳ Ｐゴシック" pitchFamily="-65" charset="-128"/>
                <a:cs typeface="ＭＳ Ｐゴシック" pitchFamily="-65" charset="-128"/>
              </a:rPr>
              <a:t>Additional Chart</a:t>
            </a:r>
            <a:r>
              <a:rPr kumimoji="0" lang="en-US" sz="4400" b="0" i="0" u="none" strike="noStrike" kern="0" cap="none" spc="0" normalizeH="0" noProof="0" dirty="0" smtClean="0">
                <a:ln>
                  <a:noFill/>
                </a:ln>
                <a:solidFill>
                  <a:srgbClr val="000000"/>
                </a:solidFill>
                <a:effectLst/>
                <a:uLnTx/>
                <a:uFillTx/>
                <a:latin typeface="+mj-lt"/>
                <a:ea typeface="ＭＳ Ｐゴシック" pitchFamily="-65" charset="-128"/>
                <a:cs typeface="ＭＳ Ｐゴシック" pitchFamily="-65" charset="-128"/>
              </a:rPr>
              <a:t> Types</a:t>
            </a:r>
            <a:endParaRPr kumimoji="0" lang="en-US" sz="4400" b="0" i="0" u="none" strike="noStrike" kern="0" cap="none" spc="0" normalizeH="0" baseline="0" noProof="0" dirty="0">
              <a:ln>
                <a:noFill/>
              </a:ln>
              <a:solidFill>
                <a:srgbClr val="000000"/>
              </a:solidFill>
              <a:effectLst/>
              <a:uLnTx/>
              <a:uFillTx/>
              <a:latin typeface="+mj-lt"/>
              <a:ea typeface="ＭＳ Ｐゴシック" pitchFamily="-65" charset="-128"/>
              <a:cs typeface="ＭＳ Ｐゴシック" pitchFamily="-65" charset="-128"/>
            </a:endParaRPr>
          </a:p>
        </p:txBody>
      </p: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Title 6"/>
          <p:cNvSpPr txBox="1">
            <a:spLocks/>
          </p:cNvSpPr>
          <p:nvPr/>
        </p:nvSpPr>
        <p:spPr bwMode="auto">
          <a:xfrm>
            <a:off x="609600" y="280988"/>
            <a:ext cx="8385175" cy="10223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rgbClr val="000000"/>
                </a:solidFill>
                <a:effectLst/>
                <a:uLnTx/>
                <a:uFillTx/>
                <a:latin typeface="+mj-lt"/>
                <a:ea typeface="ＭＳ Ｐゴシック" pitchFamily="-65" charset="-128"/>
                <a:cs typeface="ＭＳ Ｐゴシック" pitchFamily="-65" charset="-128"/>
              </a:rPr>
              <a:t>Additional Chart</a:t>
            </a:r>
            <a:r>
              <a:rPr kumimoji="0" lang="en-US" sz="4400" b="0" i="0" u="none" strike="noStrike" kern="0" cap="none" spc="0" normalizeH="0" noProof="0" dirty="0" smtClean="0">
                <a:ln>
                  <a:noFill/>
                </a:ln>
                <a:solidFill>
                  <a:srgbClr val="000000"/>
                </a:solidFill>
                <a:effectLst/>
                <a:uLnTx/>
                <a:uFillTx/>
                <a:latin typeface="+mj-lt"/>
                <a:ea typeface="ＭＳ Ｐゴシック" pitchFamily="-65" charset="-128"/>
                <a:cs typeface="ＭＳ Ｐゴシック" pitchFamily="-65" charset="-128"/>
              </a:rPr>
              <a:t> Types</a:t>
            </a:r>
            <a:endParaRPr kumimoji="0" lang="en-US" sz="4400" b="0" i="0" u="none" strike="noStrike" kern="0" cap="none" spc="0" normalizeH="0" baseline="0" noProof="0" dirty="0">
              <a:ln>
                <a:noFill/>
              </a:ln>
              <a:solidFill>
                <a:srgbClr val="000000"/>
              </a:solidFill>
              <a:effectLst/>
              <a:uLnTx/>
              <a:uFillTx/>
              <a:latin typeface="+mj-lt"/>
              <a:ea typeface="ＭＳ Ｐゴシック" pitchFamily="-65" charset="-128"/>
              <a:cs typeface="ＭＳ Ｐゴシック" pitchFamily="-65" charset="-128"/>
            </a:endParaRPr>
          </a:p>
        </p:txBody>
      </p:sp>
      <p:pic>
        <p:nvPicPr>
          <p:cNvPr id="7" name="Picture 6" descr="bubblechart.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20915" y="1098268"/>
            <a:ext cx="5470335" cy="5664482"/>
          </a:xfrm>
          <a:prstGeom prst="rect">
            <a:avLst/>
          </a:prstGeom>
        </p:spPr>
      </p:pic>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Title 6"/>
          <p:cNvSpPr txBox="1">
            <a:spLocks/>
          </p:cNvSpPr>
          <p:nvPr/>
        </p:nvSpPr>
        <p:spPr bwMode="auto">
          <a:xfrm>
            <a:off x="609600" y="280988"/>
            <a:ext cx="8385175" cy="10223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rgbClr val="000000"/>
                </a:solidFill>
                <a:effectLst/>
                <a:uLnTx/>
                <a:uFillTx/>
                <a:latin typeface="+mj-lt"/>
                <a:ea typeface="ＭＳ Ｐゴシック" pitchFamily="-65" charset="-128"/>
                <a:cs typeface="ＭＳ Ｐゴシック" pitchFamily="-65" charset="-128"/>
              </a:rPr>
              <a:t>Extracting Legends</a:t>
            </a:r>
            <a:endParaRPr kumimoji="0" lang="en-US" sz="4400" b="0" i="0" u="none" strike="noStrike" kern="0" cap="none" spc="0" normalizeH="0" baseline="0" noProof="0" dirty="0">
              <a:ln>
                <a:noFill/>
              </a:ln>
              <a:solidFill>
                <a:srgbClr val="000000"/>
              </a:solidFill>
              <a:effectLst/>
              <a:uLnTx/>
              <a:uFillTx/>
              <a:latin typeface="+mj-lt"/>
              <a:ea typeface="ＭＳ Ｐゴシック" pitchFamily="-65" charset="-128"/>
              <a:cs typeface="ＭＳ Ｐゴシック" pitchFamily="-65" charset="-128"/>
            </a:endParaRPr>
          </a:p>
        </p:txBody>
      </p:sp>
      <p:pic>
        <p:nvPicPr>
          <p:cNvPr id="8" name="Picture 7" descr="00022.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02664" y="1103032"/>
            <a:ext cx="5769535" cy="5769535"/>
          </a:xfrm>
          <a:prstGeom prst="rect">
            <a:avLst/>
          </a:prstGeom>
        </p:spPr>
      </p:pic>
      <p:sp>
        <p:nvSpPr>
          <p:cNvPr id="9" name="Rectangle 8"/>
          <p:cNvSpPr/>
          <p:nvPr/>
        </p:nvSpPr>
        <p:spPr bwMode="auto">
          <a:xfrm>
            <a:off x="4950011" y="3390900"/>
            <a:ext cx="1203143" cy="3103061"/>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Challenge</a:t>
            </a:r>
            <a:endParaRPr lang="en-US" dirty="0"/>
          </a:p>
        </p:txBody>
      </p:sp>
      <p:sp>
        <p:nvSpPr>
          <p:cNvPr id="4" name="Content Placeholder 3"/>
          <p:cNvSpPr>
            <a:spLocks noGrp="1"/>
          </p:cNvSpPr>
          <p:nvPr>
            <p:ph idx="1"/>
          </p:nvPr>
        </p:nvSpPr>
        <p:spPr/>
        <p:txBody>
          <a:bodyPr/>
          <a:lstStyle/>
          <a:p>
            <a:pPr>
              <a:spcBef>
                <a:spcPts val="0"/>
              </a:spcBef>
              <a:buNone/>
            </a:pPr>
            <a:r>
              <a:rPr lang="en-US" b="1" dirty="0" smtClean="0"/>
              <a:t>Computational Visualization Interpretation</a:t>
            </a:r>
            <a:endParaRPr lang="en-US" sz="1000" dirty="0" smtClean="0"/>
          </a:p>
          <a:p>
            <a:pPr>
              <a:spcBef>
                <a:spcPts val="0"/>
              </a:spcBef>
              <a:buNone/>
            </a:pPr>
            <a:r>
              <a:rPr lang="en-US" dirty="0" smtClean="0"/>
              <a:t>Given a bitmap image of a chart:</a:t>
            </a:r>
          </a:p>
          <a:p>
            <a:pPr>
              <a:spcBef>
                <a:spcPts val="0"/>
              </a:spcBef>
              <a:buNone/>
            </a:pPr>
            <a:r>
              <a:rPr lang="en-US" dirty="0" smtClean="0"/>
              <a:t>	</a:t>
            </a:r>
            <a:r>
              <a:rPr lang="en-US" dirty="0" smtClean="0"/>
              <a:t>Determine the chart type (bar, pie, </a:t>
            </a:r>
            <a:r>
              <a:rPr lang="en-US" i="1" dirty="0" smtClean="0"/>
              <a:t>etc</a:t>
            </a:r>
            <a:r>
              <a:rPr lang="en-US" dirty="0" smtClean="0"/>
              <a:t>)</a:t>
            </a:r>
          </a:p>
          <a:p>
            <a:pPr>
              <a:spcBef>
                <a:spcPts val="0"/>
              </a:spcBef>
              <a:buNone/>
            </a:pPr>
            <a:r>
              <a:rPr lang="en-US" dirty="0" smtClean="0"/>
              <a:t>	</a:t>
            </a:r>
            <a:r>
              <a:rPr lang="en-US" dirty="0" smtClean="0"/>
              <a:t>Infer a model of the underlying data</a:t>
            </a:r>
          </a:p>
          <a:p>
            <a:pPr>
              <a:spcBef>
                <a:spcPts val="0"/>
              </a:spcBef>
              <a:buNone/>
            </a:pPr>
            <a:endParaRPr lang="en-US" sz="2400" dirty="0" smtClean="0"/>
          </a:p>
          <a:p>
            <a:pPr>
              <a:spcBef>
                <a:spcPts val="0"/>
              </a:spcBef>
              <a:buNone/>
            </a:pPr>
            <a:r>
              <a:rPr lang="en-US" b="1" dirty="0" smtClean="0"/>
              <a:t>Applications</a:t>
            </a:r>
            <a:endParaRPr lang="en-US" dirty="0" smtClean="0"/>
          </a:p>
          <a:p>
            <a:pPr>
              <a:spcBef>
                <a:spcPts val="0"/>
              </a:spcBef>
              <a:buNone/>
            </a:pPr>
            <a:r>
              <a:rPr lang="en-US" dirty="0" smtClean="0"/>
              <a:t>Retarget to new charts or visual styles</a:t>
            </a:r>
          </a:p>
          <a:p>
            <a:pPr>
              <a:spcBef>
                <a:spcPts val="0"/>
              </a:spcBef>
              <a:buNone/>
            </a:pPr>
            <a:r>
              <a:rPr lang="en-US" dirty="0" smtClean="0"/>
              <a:t>Data extraction, indexing &amp; retrieval</a:t>
            </a:r>
          </a:p>
          <a:p>
            <a:pPr>
              <a:spcBef>
                <a:spcPts val="0"/>
              </a:spcBef>
              <a:buNone/>
            </a:pPr>
            <a:r>
              <a:rPr lang="en-US" dirty="0" smtClean="0"/>
              <a:t>Evaluate visualization designs</a:t>
            </a:r>
            <a:endParaRPr lang="en-US" dirty="0"/>
          </a:p>
        </p:txBody>
      </p:sp>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pic>
        <p:nvPicPr>
          <p:cNvPr id="10" name="Picture 2"/>
          <p:cNvPicPr>
            <a:picLocks noChangeAspect="1" noChangeArrowheads="1"/>
          </p:cNvPicPr>
          <p:nvPr/>
        </p:nvPicPr>
        <p:blipFill>
          <a:blip r:embed="rId2"/>
          <a:srcRect l="19501" t="18375" r="7780" b="9375"/>
          <a:stretch>
            <a:fillRect/>
          </a:stretch>
        </p:blipFill>
        <p:spPr bwMode="auto">
          <a:xfrm>
            <a:off x="0" y="0"/>
            <a:ext cx="9202738" cy="6858000"/>
          </a:xfrm>
          <a:prstGeom prst="rect">
            <a:avLst/>
          </a:prstGeom>
          <a:noFill/>
          <a:ln w="9525">
            <a:noFill/>
            <a:miter lim="800000"/>
            <a:headEnd/>
            <a:tailEnd/>
          </a:ln>
        </p:spPr>
      </p:pic>
      <p:sp>
        <p:nvSpPr>
          <p:cNvPr id="3" name="Content Placeholder 2"/>
          <p:cNvSpPr>
            <a:spLocks noGrp="1"/>
          </p:cNvSpPr>
          <p:nvPr>
            <p:ph idx="1"/>
          </p:nvPr>
        </p:nvSpPr>
        <p:spPr/>
        <p:txBody>
          <a:bodyPr/>
          <a:lstStyle/>
          <a:p>
            <a:endParaRPr lang="en-US"/>
          </a:p>
        </p:txBody>
      </p:sp>
      <p:sp>
        <p:nvSpPr>
          <p:cNvPr id="5" name="Title 6"/>
          <p:cNvSpPr txBox="1">
            <a:spLocks/>
          </p:cNvSpPr>
          <p:nvPr/>
        </p:nvSpPr>
        <p:spPr bwMode="auto">
          <a:xfrm>
            <a:off x="4286250" y="5462589"/>
            <a:ext cx="4556125" cy="8048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rgbClr val="000000"/>
                </a:solidFill>
                <a:effectLst/>
                <a:uLnTx/>
                <a:uFillTx/>
                <a:latin typeface="+mj-lt"/>
                <a:ea typeface="ＭＳ Ｐゴシック" pitchFamily="-65" charset="-128"/>
                <a:cs typeface="ＭＳ Ｐゴシック" pitchFamily="-65" charset="-128"/>
              </a:rPr>
              <a:t>Inferring Densities</a:t>
            </a:r>
            <a:endParaRPr kumimoji="0" lang="en-US" sz="4400" b="0" i="0" u="none" strike="noStrike" kern="0" cap="none" spc="0" normalizeH="0" baseline="0" noProof="0" dirty="0">
              <a:ln>
                <a:noFill/>
              </a:ln>
              <a:solidFill>
                <a:srgbClr val="000000"/>
              </a:solidFill>
              <a:effectLst/>
              <a:uLnTx/>
              <a:uFillTx/>
              <a:latin typeface="+mj-lt"/>
              <a:ea typeface="ＭＳ Ｐゴシック" pitchFamily="-65" charset="-128"/>
              <a:cs typeface="ＭＳ Ｐゴシック" pitchFamily="-65" charset="-128"/>
            </a:endParaRPr>
          </a:p>
        </p:txBody>
      </p:sp>
    </p:spTree>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5" name="Title 6"/>
          <p:cNvSpPr txBox="1">
            <a:spLocks/>
          </p:cNvSpPr>
          <p:nvPr/>
        </p:nvSpPr>
        <p:spPr bwMode="auto">
          <a:xfrm>
            <a:off x="342900" y="4681539"/>
            <a:ext cx="4705350" cy="8048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rgbClr val="000000"/>
                </a:solidFill>
                <a:effectLst/>
                <a:uLnTx/>
                <a:uFillTx/>
                <a:latin typeface="+mj-lt"/>
                <a:ea typeface="ＭＳ Ｐゴシック" pitchFamily="-65" charset="-128"/>
                <a:cs typeface="ＭＳ Ｐゴシック" pitchFamily="-65" charset="-128"/>
              </a:rPr>
              <a:t>Generative</a:t>
            </a:r>
            <a:r>
              <a:rPr kumimoji="0" lang="en-US" sz="4000" b="0" i="0" u="none" strike="noStrike" kern="0" cap="none" spc="0" normalizeH="0" noProof="0" dirty="0" smtClean="0">
                <a:ln>
                  <a:noFill/>
                </a:ln>
                <a:solidFill>
                  <a:srgbClr val="000000"/>
                </a:solidFill>
                <a:effectLst/>
                <a:uLnTx/>
                <a:uFillTx/>
                <a:latin typeface="+mj-lt"/>
                <a:ea typeface="ＭＳ Ｐゴシック" pitchFamily="-65" charset="-128"/>
                <a:cs typeface="ＭＳ Ｐゴシック" pitchFamily="-65" charset="-128"/>
              </a:rPr>
              <a:t> Model</a:t>
            </a:r>
            <a:endParaRPr kumimoji="0" lang="en-US" sz="4000" b="0" i="0" u="none" strike="noStrike" kern="0" cap="none" spc="0" normalizeH="0" baseline="0" noProof="0" dirty="0" smtClean="0">
              <a:ln>
                <a:noFill/>
              </a:ln>
              <a:solidFill>
                <a:srgbClr val="000000"/>
              </a:solidFill>
              <a:effectLst/>
              <a:uLnTx/>
              <a:uFillTx/>
              <a:latin typeface="+mj-lt"/>
              <a:ea typeface="ＭＳ Ｐゴシック" pitchFamily="-65" charset="-128"/>
              <a:cs typeface="ＭＳ Ｐゴシック" pitchFamily="-65" charset="-128"/>
            </a:endParaRPr>
          </a:p>
          <a:p>
            <a:pPr marL="0" marR="0" lvl="0" indent="0" defTabSz="914400" rtl="0" eaLnBrk="0" fontAlgn="base" latinLnBrk="0" hangingPunct="0">
              <a:lnSpc>
                <a:spcPct val="100000"/>
              </a:lnSpc>
              <a:spcBef>
                <a:spcPct val="0"/>
              </a:spcBef>
              <a:spcAft>
                <a:spcPct val="0"/>
              </a:spcAft>
              <a:buClrTx/>
              <a:buSzTx/>
              <a:buFontTx/>
              <a:buNone/>
              <a:tabLst/>
              <a:defRPr/>
            </a:pPr>
            <a:r>
              <a:rPr lang="en-US" sz="3200" b="0" kern="0" dirty="0" smtClean="0">
                <a:solidFill>
                  <a:srgbClr val="000000"/>
                </a:solidFill>
                <a:latin typeface="+mj-lt"/>
                <a:cs typeface="ＭＳ Ｐゴシック" pitchFamily="-65" charset="-128"/>
              </a:rPr>
              <a:t>Infer chart specifications, not just backing data.</a:t>
            </a:r>
            <a:endParaRPr kumimoji="0" lang="en-US" sz="3200" b="0" i="0" u="none" strike="noStrike" kern="0" cap="none" spc="0" normalizeH="0" baseline="0" noProof="0" dirty="0">
              <a:ln>
                <a:noFill/>
              </a:ln>
              <a:solidFill>
                <a:srgbClr val="000000"/>
              </a:solidFill>
              <a:effectLst/>
              <a:uLnTx/>
              <a:uFillTx/>
              <a:latin typeface="+mj-lt"/>
              <a:ea typeface="ＭＳ Ｐゴシック" pitchFamily="-65" charset="-128"/>
              <a:cs typeface="ＭＳ Ｐゴシック" pitchFamily="-65" charset="-128"/>
            </a:endParaRPr>
          </a:p>
        </p:txBody>
      </p:sp>
      <p:pic>
        <p:nvPicPr>
          <p:cNvPr id="10242" name="Picture 2" descr="Z:\work\stanford\infovis\projects\revision\analysis\protovis_bar.png"/>
          <p:cNvPicPr>
            <a:picLocks noChangeAspect="1" noChangeArrowheads="1"/>
          </p:cNvPicPr>
          <p:nvPr/>
        </p:nvPicPr>
        <p:blipFill>
          <a:blip r:embed="rId2"/>
          <a:srcRect r="12477"/>
          <a:stretch>
            <a:fillRect/>
          </a:stretch>
        </p:blipFill>
        <p:spPr bwMode="auto">
          <a:xfrm>
            <a:off x="190500" y="390525"/>
            <a:ext cx="4629150" cy="3514725"/>
          </a:xfrm>
          <a:prstGeom prst="rect">
            <a:avLst/>
          </a:prstGeom>
          <a:noFill/>
        </p:spPr>
      </p:pic>
      <p:sp>
        <p:nvSpPr>
          <p:cNvPr id="7" name="TextBox 6"/>
          <p:cNvSpPr txBox="1"/>
          <p:nvPr/>
        </p:nvSpPr>
        <p:spPr>
          <a:xfrm>
            <a:off x="4972050" y="476250"/>
            <a:ext cx="4305300" cy="6001643"/>
          </a:xfrm>
          <a:prstGeom prst="rect">
            <a:avLst/>
          </a:prstGeom>
          <a:noFill/>
        </p:spPr>
        <p:txBody>
          <a:bodyPr wrap="square" rtlCol="0">
            <a:spAutoFit/>
          </a:bodyPr>
          <a:lstStyle/>
          <a:p>
            <a:r>
              <a:rPr lang="en-US" sz="1600" b="0" dirty="0" smtClean="0">
                <a:solidFill>
                  <a:srgbClr val="000000"/>
                </a:solidFill>
                <a:latin typeface="Andale Mono" pitchFamily="49" charset="0"/>
              </a:rPr>
              <a:t>/* Sizing and scales. </a:t>
            </a:r>
            <a:r>
              <a:rPr lang="en-US" sz="1600" b="0" dirty="0" smtClean="0">
                <a:solidFill>
                  <a:srgbClr val="000000"/>
                </a:solidFill>
                <a:latin typeface="Andale Mono" pitchFamily="49" charset="0"/>
              </a:rPr>
              <a:t>*/</a:t>
            </a:r>
          </a:p>
          <a:p>
            <a:r>
              <a:rPr lang="en-US" sz="1600" b="0" dirty="0" err="1" smtClean="0">
                <a:solidFill>
                  <a:srgbClr val="000000"/>
                </a:solidFill>
                <a:latin typeface="Andale Mono" pitchFamily="49" charset="0"/>
              </a:rPr>
              <a:t>var</a:t>
            </a:r>
            <a:r>
              <a:rPr lang="en-US" sz="1600" b="0" dirty="0" smtClean="0">
                <a:solidFill>
                  <a:srgbClr val="000000"/>
                </a:solidFill>
                <a:latin typeface="Andale Mono" pitchFamily="49" charset="0"/>
              </a:rPr>
              <a:t> </a:t>
            </a:r>
            <a:r>
              <a:rPr lang="en-US" sz="1600" b="0" dirty="0" smtClean="0">
                <a:solidFill>
                  <a:srgbClr val="000000"/>
                </a:solidFill>
                <a:latin typeface="Andale Mono" pitchFamily="49" charset="0"/>
              </a:rPr>
              <a:t>w = 400</a:t>
            </a:r>
            <a:r>
              <a:rPr lang="en-US" sz="1600" b="0" dirty="0" smtClean="0">
                <a:solidFill>
                  <a:srgbClr val="000000"/>
                </a:solidFill>
                <a:latin typeface="Andale Mono" pitchFamily="49" charset="0"/>
              </a:rPr>
              <a:t>,</a:t>
            </a:r>
          </a:p>
          <a:p>
            <a:r>
              <a:rPr lang="en-US" sz="1600" b="0" dirty="0" smtClean="0">
                <a:solidFill>
                  <a:srgbClr val="000000"/>
                </a:solidFill>
                <a:latin typeface="Andale Mono" pitchFamily="49" charset="0"/>
              </a:rPr>
              <a:t>  h </a:t>
            </a:r>
            <a:r>
              <a:rPr lang="en-US" sz="1600" b="0" dirty="0" smtClean="0">
                <a:solidFill>
                  <a:srgbClr val="000000"/>
                </a:solidFill>
                <a:latin typeface="Andale Mono" pitchFamily="49" charset="0"/>
              </a:rPr>
              <a:t>= 250</a:t>
            </a:r>
            <a:r>
              <a:rPr lang="en-US" sz="1600" b="0" dirty="0" smtClean="0">
                <a:solidFill>
                  <a:srgbClr val="000000"/>
                </a:solidFill>
                <a:latin typeface="Andale Mono" pitchFamily="49" charset="0"/>
              </a:rPr>
              <a:t>,</a:t>
            </a:r>
          </a:p>
          <a:p>
            <a:r>
              <a:rPr lang="en-US" sz="1600" b="0" dirty="0" smtClean="0">
                <a:solidFill>
                  <a:srgbClr val="000000"/>
                </a:solidFill>
                <a:latin typeface="Andale Mono" pitchFamily="49" charset="0"/>
              </a:rPr>
              <a:t>  x </a:t>
            </a:r>
            <a:r>
              <a:rPr lang="en-US" sz="1600" b="0" dirty="0" smtClean="0">
                <a:solidFill>
                  <a:srgbClr val="000000"/>
                </a:solidFill>
                <a:latin typeface="Andale Mono" pitchFamily="49" charset="0"/>
              </a:rPr>
              <a:t>= </a:t>
            </a:r>
            <a:r>
              <a:rPr lang="en-US" sz="1600" b="0" dirty="0" err="1" smtClean="0">
                <a:solidFill>
                  <a:srgbClr val="000000"/>
                </a:solidFill>
                <a:latin typeface="Andale Mono" pitchFamily="49" charset="0"/>
              </a:rPr>
              <a:t>pv.linear</a:t>
            </a:r>
            <a:r>
              <a:rPr lang="en-US" sz="1600" b="0" dirty="0" smtClean="0">
                <a:solidFill>
                  <a:srgbClr val="000000"/>
                </a:solidFill>
                <a:latin typeface="Andale Mono" pitchFamily="49" charset="0"/>
              </a:rPr>
              <a:t>(0</a:t>
            </a:r>
            <a:r>
              <a:rPr lang="en-US" sz="1600" b="0" dirty="0" smtClean="0">
                <a:solidFill>
                  <a:srgbClr val="000000"/>
                </a:solidFill>
                <a:latin typeface="Andale Mono" pitchFamily="49" charset="0"/>
              </a:rPr>
              <a:t>, 1.1</a:t>
            </a:r>
            <a:r>
              <a:rPr lang="en-US" sz="1600" b="0" dirty="0" smtClean="0">
                <a:solidFill>
                  <a:srgbClr val="000000"/>
                </a:solidFill>
                <a:latin typeface="Andale Mono" pitchFamily="49" charset="0"/>
              </a:rPr>
              <a:t>) </a:t>
            </a:r>
          </a:p>
          <a:p>
            <a:r>
              <a:rPr lang="en-US" sz="1600" b="0" dirty="0" smtClean="0">
                <a:solidFill>
                  <a:srgbClr val="000000"/>
                </a:solidFill>
                <a:latin typeface="Andale Mono" pitchFamily="49" charset="0"/>
              </a:rPr>
              <a:t> </a:t>
            </a:r>
            <a:r>
              <a:rPr lang="en-US" sz="1600" b="0" dirty="0" smtClean="0">
                <a:solidFill>
                  <a:srgbClr val="000000"/>
                </a:solidFill>
                <a:latin typeface="Andale Mono" pitchFamily="49" charset="0"/>
              </a:rPr>
              <a:t>    .</a:t>
            </a:r>
            <a:r>
              <a:rPr lang="en-US" sz="1600" b="0" dirty="0" smtClean="0">
                <a:solidFill>
                  <a:srgbClr val="000000"/>
                </a:solidFill>
                <a:latin typeface="Andale Mono" pitchFamily="49" charset="0"/>
              </a:rPr>
              <a:t>range(0, w</a:t>
            </a:r>
            <a:r>
              <a:rPr lang="en-US" sz="1600" b="0" dirty="0" smtClean="0">
                <a:solidFill>
                  <a:srgbClr val="000000"/>
                </a:solidFill>
                <a:latin typeface="Andale Mono" pitchFamily="49" charset="0"/>
              </a:rPr>
              <a:t>),</a:t>
            </a:r>
          </a:p>
          <a:p>
            <a:r>
              <a:rPr lang="en-US" sz="1600" b="0" dirty="0" smtClean="0">
                <a:solidFill>
                  <a:srgbClr val="000000"/>
                </a:solidFill>
                <a:latin typeface="Andale Mono" pitchFamily="49" charset="0"/>
              </a:rPr>
              <a:t>  y </a:t>
            </a:r>
            <a:r>
              <a:rPr lang="en-US" sz="1600" b="0" dirty="0" smtClean="0">
                <a:solidFill>
                  <a:srgbClr val="000000"/>
                </a:solidFill>
                <a:latin typeface="Andale Mono" pitchFamily="49" charset="0"/>
              </a:rPr>
              <a:t>= </a:t>
            </a:r>
            <a:r>
              <a:rPr lang="en-US" sz="1600" b="0" dirty="0" err="1" smtClean="0">
                <a:solidFill>
                  <a:srgbClr val="000000"/>
                </a:solidFill>
                <a:latin typeface="Andale Mono" pitchFamily="49" charset="0"/>
              </a:rPr>
              <a:t>pv.ordinal</a:t>
            </a:r>
            <a:r>
              <a:rPr lang="en-US" sz="1600" b="0" dirty="0" smtClean="0">
                <a:solidFill>
                  <a:srgbClr val="000000"/>
                </a:solidFill>
                <a:latin typeface="Andale Mono" pitchFamily="49" charset="0"/>
              </a:rPr>
              <a:t>(</a:t>
            </a:r>
            <a:r>
              <a:rPr lang="en-US" sz="1600" b="0" dirty="0" err="1" smtClean="0">
                <a:solidFill>
                  <a:srgbClr val="000000"/>
                </a:solidFill>
                <a:latin typeface="Andale Mono" pitchFamily="49" charset="0"/>
              </a:rPr>
              <a:t>pv.range</a:t>
            </a:r>
            <a:r>
              <a:rPr lang="en-US" sz="1600" b="0" dirty="0" smtClean="0">
                <a:solidFill>
                  <a:srgbClr val="000000"/>
                </a:solidFill>
                <a:latin typeface="Andale Mono" pitchFamily="49" charset="0"/>
              </a:rPr>
              <a:t>(10))</a:t>
            </a:r>
          </a:p>
          <a:p>
            <a:r>
              <a:rPr lang="en-US" sz="1600" b="0" dirty="0" smtClean="0">
                <a:solidFill>
                  <a:srgbClr val="000000"/>
                </a:solidFill>
                <a:latin typeface="Andale Mono" pitchFamily="49" charset="0"/>
              </a:rPr>
              <a:t> </a:t>
            </a:r>
            <a:r>
              <a:rPr lang="en-US" sz="1600" b="0" dirty="0" smtClean="0">
                <a:solidFill>
                  <a:srgbClr val="000000"/>
                </a:solidFill>
                <a:latin typeface="Andale Mono" pitchFamily="49" charset="0"/>
              </a:rPr>
              <a:t>    .</a:t>
            </a:r>
            <a:r>
              <a:rPr lang="en-US" sz="1600" b="0" dirty="0" err="1" smtClean="0">
                <a:solidFill>
                  <a:srgbClr val="000000"/>
                </a:solidFill>
                <a:latin typeface="Andale Mono" pitchFamily="49" charset="0"/>
              </a:rPr>
              <a:t>splitBanded</a:t>
            </a:r>
            <a:r>
              <a:rPr lang="en-US" sz="1600" b="0" dirty="0" smtClean="0">
                <a:solidFill>
                  <a:srgbClr val="000000"/>
                </a:solidFill>
                <a:latin typeface="Andale Mono" pitchFamily="49" charset="0"/>
              </a:rPr>
              <a:t>(0, h, 4/5</a:t>
            </a:r>
            <a:r>
              <a:rPr lang="en-US" sz="1600" b="0" dirty="0" smtClean="0">
                <a:solidFill>
                  <a:srgbClr val="000000"/>
                </a:solidFill>
                <a:latin typeface="Andale Mono" pitchFamily="49" charset="0"/>
              </a:rPr>
              <a:t>);</a:t>
            </a:r>
          </a:p>
          <a:p>
            <a:endParaRPr lang="en-US" sz="1600" b="0" dirty="0" smtClean="0">
              <a:solidFill>
                <a:srgbClr val="000000"/>
              </a:solidFill>
              <a:latin typeface="Andale Mono" pitchFamily="49" charset="0"/>
            </a:endParaRPr>
          </a:p>
          <a:p>
            <a:r>
              <a:rPr lang="en-US" sz="1600" b="0" dirty="0" smtClean="0">
                <a:solidFill>
                  <a:srgbClr val="000000"/>
                </a:solidFill>
                <a:latin typeface="Andale Mono" pitchFamily="49" charset="0"/>
              </a:rPr>
              <a:t>/* </a:t>
            </a:r>
            <a:r>
              <a:rPr lang="en-US" sz="1600" b="0" dirty="0" smtClean="0">
                <a:solidFill>
                  <a:srgbClr val="000000"/>
                </a:solidFill>
                <a:latin typeface="Andale Mono" pitchFamily="49" charset="0"/>
              </a:rPr>
              <a:t>The root panel. </a:t>
            </a:r>
            <a:r>
              <a:rPr lang="en-US" sz="1600" b="0" dirty="0" smtClean="0">
                <a:solidFill>
                  <a:srgbClr val="000000"/>
                </a:solidFill>
                <a:latin typeface="Andale Mono" pitchFamily="49" charset="0"/>
              </a:rPr>
              <a:t>*/</a:t>
            </a:r>
          </a:p>
          <a:p>
            <a:r>
              <a:rPr lang="en-US" sz="1600" b="0" dirty="0" err="1" smtClean="0">
                <a:solidFill>
                  <a:srgbClr val="000000"/>
                </a:solidFill>
                <a:latin typeface="Andale Mono" pitchFamily="49" charset="0"/>
              </a:rPr>
              <a:t>var</a:t>
            </a:r>
            <a:r>
              <a:rPr lang="en-US" sz="1600" b="0" dirty="0" smtClean="0">
                <a:solidFill>
                  <a:srgbClr val="000000"/>
                </a:solidFill>
                <a:latin typeface="Andale Mono" pitchFamily="49" charset="0"/>
              </a:rPr>
              <a:t> </a:t>
            </a:r>
            <a:r>
              <a:rPr lang="en-US" sz="1600" b="0" dirty="0" err="1" smtClean="0">
                <a:solidFill>
                  <a:srgbClr val="000000"/>
                </a:solidFill>
                <a:latin typeface="Andale Mono" pitchFamily="49" charset="0"/>
              </a:rPr>
              <a:t>vis</a:t>
            </a:r>
            <a:r>
              <a:rPr lang="en-US" sz="1600" b="0" dirty="0" smtClean="0">
                <a:solidFill>
                  <a:srgbClr val="000000"/>
                </a:solidFill>
                <a:latin typeface="Andale Mono" pitchFamily="49" charset="0"/>
              </a:rPr>
              <a:t> = new </a:t>
            </a:r>
            <a:r>
              <a:rPr lang="en-US" sz="1600" b="0" dirty="0" err="1" smtClean="0">
                <a:solidFill>
                  <a:srgbClr val="000000"/>
                </a:solidFill>
                <a:latin typeface="Andale Mono" pitchFamily="49" charset="0"/>
              </a:rPr>
              <a:t>pv.Panel</a:t>
            </a:r>
            <a:r>
              <a:rPr lang="en-US" sz="1600" b="0" dirty="0" smtClean="0">
                <a:solidFill>
                  <a:srgbClr val="000000"/>
                </a:solidFill>
                <a:latin typeface="Andale Mono" pitchFamily="49" charset="0"/>
              </a:rPr>
              <a:t>()</a:t>
            </a:r>
          </a:p>
          <a:p>
            <a:r>
              <a:rPr lang="en-US" sz="1600" b="0" dirty="0" smtClean="0">
                <a:solidFill>
                  <a:srgbClr val="000000"/>
                </a:solidFill>
                <a:latin typeface="Andale Mono" pitchFamily="49" charset="0"/>
              </a:rPr>
              <a:t>  .</a:t>
            </a:r>
            <a:r>
              <a:rPr lang="en-US" sz="1600" b="0" dirty="0" smtClean="0">
                <a:solidFill>
                  <a:srgbClr val="000000"/>
                </a:solidFill>
                <a:latin typeface="Andale Mono" pitchFamily="49" charset="0"/>
              </a:rPr>
              <a:t>width(w</a:t>
            </a:r>
            <a:r>
              <a:rPr lang="en-US" sz="1600" b="0" dirty="0" smtClean="0">
                <a:solidFill>
                  <a:srgbClr val="000000"/>
                </a:solidFill>
                <a:latin typeface="Andale Mono" pitchFamily="49" charset="0"/>
              </a:rPr>
              <a:t>)</a:t>
            </a:r>
          </a:p>
          <a:p>
            <a:r>
              <a:rPr lang="en-US" sz="1600" b="0" dirty="0" smtClean="0">
                <a:solidFill>
                  <a:srgbClr val="000000"/>
                </a:solidFill>
                <a:latin typeface="Andale Mono" pitchFamily="49" charset="0"/>
              </a:rPr>
              <a:t>  </a:t>
            </a:r>
            <a:r>
              <a:rPr lang="en-US" sz="1600" b="0" dirty="0" smtClean="0">
                <a:solidFill>
                  <a:srgbClr val="000000"/>
                </a:solidFill>
                <a:latin typeface="Andale Mono" pitchFamily="49" charset="0"/>
              </a:rPr>
              <a:t>.height(h</a:t>
            </a:r>
            <a:r>
              <a:rPr lang="en-US" sz="1600" b="0" dirty="0" smtClean="0">
                <a:solidFill>
                  <a:srgbClr val="000000"/>
                </a:solidFill>
                <a:latin typeface="Andale Mono" pitchFamily="49" charset="0"/>
              </a:rPr>
              <a:t>)</a:t>
            </a:r>
          </a:p>
          <a:p>
            <a:r>
              <a:rPr lang="en-US" sz="1600" b="0" dirty="0" smtClean="0">
                <a:solidFill>
                  <a:srgbClr val="000000"/>
                </a:solidFill>
                <a:latin typeface="Andale Mono" pitchFamily="49" charset="0"/>
              </a:rPr>
              <a:t>  </a:t>
            </a:r>
            <a:r>
              <a:rPr lang="en-US" sz="1600" b="0" dirty="0" smtClean="0">
                <a:solidFill>
                  <a:srgbClr val="000000"/>
                </a:solidFill>
                <a:latin typeface="Andale Mono" pitchFamily="49" charset="0"/>
              </a:rPr>
              <a:t>.bottom(20</a:t>
            </a:r>
            <a:r>
              <a:rPr lang="en-US" sz="1600" b="0" dirty="0" smtClean="0">
                <a:solidFill>
                  <a:srgbClr val="000000"/>
                </a:solidFill>
                <a:latin typeface="Andale Mono" pitchFamily="49" charset="0"/>
              </a:rPr>
              <a:t>)</a:t>
            </a:r>
          </a:p>
          <a:p>
            <a:r>
              <a:rPr lang="en-US" sz="1600" b="0" dirty="0" smtClean="0">
                <a:solidFill>
                  <a:srgbClr val="000000"/>
                </a:solidFill>
                <a:latin typeface="Andale Mono" pitchFamily="49" charset="0"/>
              </a:rPr>
              <a:t>  </a:t>
            </a:r>
            <a:r>
              <a:rPr lang="en-US" sz="1600" b="0" dirty="0" smtClean="0">
                <a:solidFill>
                  <a:srgbClr val="000000"/>
                </a:solidFill>
                <a:latin typeface="Andale Mono" pitchFamily="49" charset="0"/>
              </a:rPr>
              <a:t>.left(20</a:t>
            </a:r>
            <a:r>
              <a:rPr lang="en-US" sz="1600" b="0" dirty="0" smtClean="0">
                <a:solidFill>
                  <a:srgbClr val="000000"/>
                </a:solidFill>
                <a:latin typeface="Andale Mono" pitchFamily="49" charset="0"/>
              </a:rPr>
              <a:t>)</a:t>
            </a:r>
          </a:p>
          <a:p>
            <a:r>
              <a:rPr lang="en-US" sz="1600" b="0" dirty="0" smtClean="0">
                <a:solidFill>
                  <a:srgbClr val="000000"/>
                </a:solidFill>
                <a:latin typeface="Andale Mono" pitchFamily="49" charset="0"/>
              </a:rPr>
              <a:t>  </a:t>
            </a:r>
            <a:r>
              <a:rPr lang="en-US" sz="1600" b="0" dirty="0" smtClean="0">
                <a:solidFill>
                  <a:srgbClr val="000000"/>
                </a:solidFill>
                <a:latin typeface="Andale Mono" pitchFamily="49" charset="0"/>
              </a:rPr>
              <a:t>.right(10</a:t>
            </a:r>
            <a:r>
              <a:rPr lang="en-US" sz="1600" b="0" dirty="0" smtClean="0">
                <a:solidFill>
                  <a:srgbClr val="000000"/>
                </a:solidFill>
                <a:latin typeface="Andale Mono" pitchFamily="49" charset="0"/>
              </a:rPr>
              <a:t>)</a:t>
            </a:r>
          </a:p>
          <a:p>
            <a:r>
              <a:rPr lang="en-US" sz="1600" b="0" dirty="0" smtClean="0">
                <a:solidFill>
                  <a:srgbClr val="000000"/>
                </a:solidFill>
                <a:latin typeface="Andale Mono" pitchFamily="49" charset="0"/>
              </a:rPr>
              <a:t>  </a:t>
            </a:r>
            <a:r>
              <a:rPr lang="en-US" sz="1600" b="0" dirty="0" smtClean="0">
                <a:solidFill>
                  <a:srgbClr val="000000"/>
                </a:solidFill>
                <a:latin typeface="Andale Mono" pitchFamily="49" charset="0"/>
              </a:rPr>
              <a:t>.top(5</a:t>
            </a:r>
            <a:r>
              <a:rPr lang="en-US" sz="1600" b="0" dirty="0" smtClean="0">
                <a:solidFill>
                  <a:srgbClr val="000000"/>
                </a:solidFill>
                <a:latin typeface="Andale Mono" pitchFamily="49" charset="0"/>
              </a:rPr>
              <a:t>);</a:t>
            </a:r>
          </a:p>
          <a:p>
            <a:endParaRPr lang="en-US" sz="1600" b="0" dirty="0" smtClean="0">
              <a:solidFill>
                <a:srgbClr val="000000"/>
              </a:solidFill>
              <a:latin typeface="Andale Mono" pitchFamily="49" charset="0"/>
            </a:endParaRPr>
          </a:p>
          <a:p>
            <a:r>
              <a:rPr lang="en-US" sz="1600" b="0" dirty="0" smtClean="0">
                <a:solidFill>
                  <a:srgbClr val="000000"/>
                </a:solidFill>
                <a:latin typeface="Andale Mono" pitchFamily="49" charset="0"/>
              </a:rPr>
              <a:t>/* </a:t>
            </a:r>
            <a:r>
              <a:rPr lang="en-US" sz="1600" b="0" dirty="0" smtClean="0">
                <a:solidFill>
                  <a:srgbClr val="000000"/>
                </a:solidFill>
                <a:latin typeface="Andale Mono" pitchFamily="49" charset="0"/>
              </a:rPr>
              <a:t>The bars. </a:t>
            </a:r>
            <a:r>
              <a:rPr lang="en-US" sz="1600" b="0" dirty="0" smtClean="0">
                <a:solidFill>
                  <a:srgbClr val="000000"/>
                </a:solidFill>
                <a:latin typeface="Andale Mono" pitchFamily="49" charset="0"/>
              </a:rPr>
              <a:t>*/</a:t>
            </a:r>
          </a:p>
          <a:p>
            <a:r>
              <a:rPr lang="en-US" sz="1600" b="0" dirty="0" err="1" smtClean="0">
                <a:solidFill>
                  <a:srgbClr val="000000"/>
                </a:solidFill>
                <a:latin typeface="Andale Mono" pitchFamily="49" charset="0"/>
              </a:rPr>
              <a:t>var</a:t>
            </a:r>
            <a:r>
              <a:rPr lang="en-US" sz="1600" b="0" dirty="0" smtClean="0">
                <a:solidFill>
                  <a:srgbClr val="000000"/>
                </a:solidFill>
                <a:latin typeface="Andale Mono" pitchFamily="49" charset="0"/>
              </a:rPr>
              <a:t> </a:t>
            </a:r>
            <a:r>
              <a:rPr lang="en-US" sz="1600" b="0" dirty="0" smtClean="0">
                <a:solidFill>
                  <a:srgbClr val="000000"/>
                </a:solidFill>
                <a:latin typeface="Andale Mono" pitchFamily="49" charset="0"/>
              </a:rPr>
              <a:t>bar = </a:t>
            </a:r>
            <a:r>
              <a:rPr lang="en-US" sz="1600" b="0" dirty="0" err="1" smtClean="0">
                <a:solidFill>
                  <a:srgbClr val="000000"/>
                </a:solidFill>
                <a:latin typeface="Andale Mono" pitchFamily="49" charset="0"/>
              </a:rPr>
              <a:t>vis.add</a:t>
            </a:r>
            <a:r>
              <a:rPr lang="en-US" sz="1600" b="0" dirty="0" smtClean="0">
                <a:solidFill>
                  <a:srgbClr val="000000"/>
                </a:solidFill>
                <a:latin typeface="Andale Mono" pitchFamily="49" charset="0"/>
              </a:rPr>
              <a:t>(</a:t>
            </a:r>
            <a:r>
              <a:rPr lang="en-US" sz="1600" b="0" dirty="0" err="1" smtClean="0">
                <a:solidFill>
                  <a:srgbClr val="000000"/>
                </a:solidFill>
                <a:latin typeface="Andale Mono" pitchFamily="49" charset="0"/>
              </a:rPr>
              <a:t>pv.Bar</a:t>
            </a:r>
            <a:r>
              <a:rPr lang="en-US" sz="1600" b="0" dirty="0" smtClean="0">
                <a:solidFill>
                  <a:srgbClr val="000000"/>
                </a:solidFill>
                <a:latin typeface="Andale Mono" pitchFamily="49" charset="0"/>
              </a:rPr>
              <a:t>)</a:t>
            </a:r>
          </a:p>
          <a:p>
            <a:r>
              <a:rPr lang="en-US" sz="1600" b="0" dirty="0" smtClean="0">
                <a:solidFill>
                  <a:srgbClr val="000000"/>
                </a:solidFill>
                <a:latin typeface="Andale Mono" pitchFamily="49" charset="0"/>
              </a:rPr>
              <a:t>  </a:t>
            </a:r>
            <a:r>
              <a:rPr lang="en-US" sz="1600" b="0" dirty="0" smtClean="0">
                <a:solidFill>
                  <a:srgbClr val="000000"/>
                </a:solidFill>
                <a:latin typeface="Andale Mono" pitchFamily="49" charset="0"/>
              </a:rPr>
              <a:t>.data(data</a:t>
            </a:r>
            <a:r>
              <a:rPr lang="en-US" sz="1600" b="0" dirty="0" smtClean="0">
                <a:solidFill>
                  <a:srgbClr val="000000"/>
                </a:solidFill>
                <a:latin typeface="Andale Mono" pitchFamily="49" charset="0"/>
              </a:rPr>
              <a:t>)</a:t>
            </a:r>
          </a:p>
          <a:p>
            <a:r>
              <a:rPr lang="en-US" sz="1600" b="0" dirty="0" smtClean="0">
                <a:solidFill>
                  <a:srgbClr val="000000"/>
                </a:solidFill>
                <a:latin typeface="Andale Mono" pitchFamily="49" charset="0"/>
              </a:rPr>
              <a:t>  </a:t>
            </a:r>
            <a:r>
              <a:rPr lang="en-US" sz="1600" b="0" dirty="0" smtClean="0">
                <a:solidFill>
                  <a:srgbClr val="000000"/>
                </a:solidFill>
                <a:latin typeface="Andale Mono" pitchFamily="49" charset="0"/>
              </a:rPr>
              <a:t>.top(function() y(</a:t>
            </a:r>
            <a:r>
              <a:rPr lang="en-US" sz="1600" b="0" dirty="0" err="1" smtClean="0">
                <a:solidFill>
                  <a:srgbClr val="000000"/>
                </a:solidFill>
                <a:latin typeface="Andale Mono" pitchFamily="49" charset="0"/>
              </a:rPr>
              <a:t>this.index</a:t>
            </a:r>
            <a:r>
              <a:rPr lang="en-US" sz="1600" b="0" dirty="0" smtClean="0">
                <a:solidFill>
                  <a:srgbClr val="000000"/>
                </a:solidFill>
                <a:latin typeface="Andale Mono" pitchFamily="49" charset="0"/>
              </a:rPr>
              <a:t>))</a:t>
            </a:r>
          </a:p>
          <a:p>
            <a:r>
              <a:rPr lang="en-US" sz="1600" b="0" dirty="0" smtClean="0">
                <a:solidFill>
                  <a:srgbClr val="000000"/>
                </a:solidFill>
                <a:latin typeface="Andale Mono" pitchFamily="49" charset="0"/>
              </a:rPr>
              <a:t>  .</a:t>
            </a:r>
            <a:r>
              <a:rPr lang="en-US" sz="1600" b="0" dirty="0" smtClean="0">
                <a:solidFill>
                  <a:srgbClr val="000000"/>
                </a:solidFill>
                <a:latin typeface="Andale Mono" pitchFamily="49" charset="0"/>
              </a:rPr>
              <a:t>height(</a:t>
            </a:r>
            <a:r>
              <a:rPr lang="en-US" sz="1600" b="0" dirty="0" err="1" smtClean="0">
                <a:solidFill>
                  <a:srgbClr val="000000"/>
                </a:solidFill>
                <a:latin typeface="Andale Mono" pitchFamily="49" charset="0"/>
              </a:rPr>
              <a:t>y.range</a:t>
            </a:r>
            <a:r>
              <a:rPr lang="en-US" sz="1600" b="0" dirty="0" smtClean="0">
                <a:solidFill>
                  <a:srgbClr val="000000"/>
                </a:solidFill>
                <a:latin typeface="Andale Mono" pitchFamily="49" charset="0"/>
              </a:rPr>
              <a:t>().band</a:t>
            </a:r>
            <a:r>
              <a:rPr lang="en-US" sz="1600" b="0" dirty="0" smtClean="0">
                <a:solidFill>
                  <a:srgbClr val="000000"/>
                </a:solidFill>
                <a:latin typeface="Andale Mono" pitchFamily="49" charset="0"/>
              </a:rPr>
              <a:t>)</a:t>
            </a:r>
          </a:p>
          <a:p>
            <a:r>
              <a:rPr lang="en-US" sz="1600" b="0" dirty="0" smtClean="0">
                <a:solidFill>
                  <a:srgbClr val="000000"/>
                </a:solidFill>
                <a:latin typeface="Andale Mono" pitchFamily="49" charset="0"/>
              </a:rPr>
              <a:t>  </a:t>
            </a:r>
            <a:r>
              <a:rPr lang="en-US" sz="1600" b="0" dirty="0" smtClean="0">
                <a:solidFill>
                  <a:srgbClr val="000000"/>
                </a:solidFill>
                <a:latin typeface="Andale Mono" pitchFamily="49" charset="0"/>
              </a:rPr>
              <a:t>.left(0</a:t>
            </a:r>
            <a:r>
              <a:rPr lang="en-US" sz="1600" b="0" dirty="0" smtClean="0">
                <a:solidFill>
                  <a:srgbClr val="000000"/>
                </a:solidFill>
                <a:latin typeface="Andale Mono" pitchFamily="49" charset="0"/>
              </a:rPr>
              <a:t>)</a:t>
            </a:r>
          </a:p>
          <a:p>
            <a:r>
              <a:rPr lang="en-US" sz="1600" b="0" dirty="0" smtClean="0">
                <a:solidFill>
                  <a:srgbClr val="000000"/>
                </a:solidFill>
                <a:latin typeface="Andale Mono" pitchFamily="49" charset="0"/>
              </a:rPr>
              <a:t>  </a:t>
            </a:r>
            <a:r>
              <a:rPr lang="en-US" sz="1600" b="0" dirty="0" smtClean="0">
                <a:solidFill>
                  <a:srgbClr val="000000"/>
                </a:solidFill>
                <a:latin typeface="Andale Mono" pitchFamily="49" charset="0"/>
              </a:rPr>
              <a:t>.width(x</a:t>
            </a:r>
            <a:r>
              <a:rPr lang="en-US" sz="1600" b="0" dirty="0" smtClean="0">
                <a:solidFill>
                  <a:srgbClr val="000000"/>
                </a:solidFill>
                <a:latin typeface="Andale Mono" pitchFamily="49" charset="0"/>
              </a:rPr>
              <a:t>);</a:t>
            </a:r>
          </a:p>
        </p:txBody>
      </p:sp>
      <p:cxnSp>
        <p:nvCxnSpPr>
          <p:cNvPr id="11" name="Elbow Connector 10"/>
          <p:cNvCxnSpPr/>
          <p:nvPr/>
        </p:nvCxnSpPr>
        <p:spPr bwMode="auto">
          <a:xfrm>
            <a:off x="2324100" y="3848100"/>
            <a:ext cx="2743200" cy="304800"/>
          </a:xfrm>
          <a:prstGeom prst="bentConnector3">
            <a:avLst>
              <a:gd name="adj1" fmla="val 0"/>
            </a:avLst>
          </a:prstGeom>
          <a:solidFill>
            <a:schemeClr val="accent1"/>
          </a:solidFill>
          <a:ln w="38100" cap="flat" cmpd="sng" algn="ctr">
            <a:solidFill>
              <a:srgbClr val="000000"/>
            </a:solidFill>
            <a:prstDash val="solid"/>
            <a:round/>
            <a:headEnd type="none" w="med" len="med"/>
            <a:tailEnd type="arrow"/>
          </a:ln>
          <a:effectLst/>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rgbClr val="0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sp>
        <p:nvSpPr>
          <p:cNvPr id="4" name="Title 3"/>
          <p:cNvSpPr>
            <a:spLocks noGrp="1"/>
          </p:cNvSpPr>
          <p:nvPr>
            <p:ph type="title"/>
          </p:nvPr>
        </p:nvSpPr>
        <p:spPr>
          <a:xfrm>
            <a:off x="558138" y="1036124"/>
            <a:ext cx="8087096" cy="1022351"/>
          </a:xfrm>
        </p:spPr>
        <p:txBody>
          <a:bodyPr/>
          <a:lstStyle/>
          <a:p>
            <a:pPr algn="l"/>
            <a:r>
              <a:rPr lang="en-US" sz="5400" dirty="0" err="1" smtClean="0">
                <a:solidFill>
                  <a:schemeClr val="tx1"/>
                </a:solidFill>
              </a:rPr>
              <a:t>ReVision</a:t>
            </a:r>
            <a:r>
              <a:rPr lang="en-US" sz="5400" dirty="0" smtClean="0"/>
              <a:t> </a:t>
            </a:r>
            <a:r>
              <a:rPr lang="en-US" sz="5400" dirty="0" smtClean="0"/>
              <a:t/>
            </a:r>
            <a:br>
              <a:rPr lang="en-US" sz="5400" dirty="0" smtClean="0"/>
            </a:br>
            <a:r>
              <a:rPr lang="en-US" sz="4000" b="0" dirty="0" smtClean="0">
                <a:solidFill>
                  <a:schemeClr val="tx1"/>
                </a:solidFill>
              </a:rPr>
              <a:t>Automated Classification, Analysis and Redesign of Chart Images</a:t>
            </a:r>
            <a:endParaRPr lang="en-US" sz="4000" b="0" dirty="0">
              <a:solidFill>
                <a:schemeClr val="tx1"/>
              </a:solidFill>
            </a:endParaRPr>
          </a:p>
        </p:txBody>
      </p:sp>
      <p:sp>
        <p:nvSpPr>
          <p:cNvPr id="5" name="Title 3"/>
          <p:cNvSpPr txBox="1">
            <a:spLocks/>
          </p:cNvSpPr>
          <p:nvPr/>
        </p:nvSpPr>
        <p:spPr bwMode="auto">
          <a:xfrm>
            <a:off x="544283" y="3238242"/>
            <a:ext cx="8252876" cy="10223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tx1"/>
                </a:solidFill>
                <a:effectLst/>
                <a:uLnTx/>
                <a:uFillTx/>
                <a:latin typeface="+mj-lt"/>
                <a:ea typeface="ＭＳ Ｐゴシック" pitchFamily="-65" charset="-128"/>
                <a:cs typeface="ＭＳ Ｐゴシック" pitchFamily="-65" charset="-128"/>
              </a:rPr>
              <a:t/>
            </a:r>
            <a:br>
              <a:rPr kumimoji="0" lang="en-US" sz="3600" b="0" i="0" u="none" strike="noStrike" kern="0" cap="none" spc="0" normalizeH="0" baseline="0" noProof="0" dirty="0" smtClean="0">
                <a:ln>
                  <a:noFill/>
                </a:ln>
                <a:solidFill>
                  <a:schemeClr val="tx1"/>
                </a:solidFill>
                <a:effectLst/>
                <a:uLnTx/>
                <a:uFillTx/>
                <a:latin typeface="+mj-lt"/>
                <a:ea typeface="ＭＳ Ｐゴシック" pitchFamily="-65" charset="-128"/>
                <a:cs typeface="ＭＳ Ｐゴシック" pitchFamily="-65" charset="-128"/>
              </a:rPr>
            </a:br>
            <a:r>
              <a:rPr kumimoji="0" lang="en-US" sz="3200" b="0" i="0" u="none" strike="noStrike" kern="0" cap="none" spc="0" normalizeH="0" baseline="0" noProof="0" dirty="0" smtClean="0">
                <a:ln>
                  <a:noFill/>
                </a:ln>
                <a:solidFill>
                  <a:schemeClr val="tx1"/>
                </a:solidFill>
                <a:effectLst/>
                <a:uLnTx/>
                <a:uFillTx/>
                <a:latin typeface="+mj-lt"/>
                <a:ea typeface="ＭＳ Ｐゴシック" pitchFamily="-65" charset="-128"/>
                <a:cs typeface="ＭＳ Ｐゴシック" pitchFamily="-65" charset="-128"/>
              </a:rPr>
              <a:t>Jeffrey</a:t>
            </a:r>
            <a:r>
              <a:rPr kumimoji="0" lang="en-US" sz="3200" b="0" i="0" u="none" strike="noStrike" kern="0" cap="none" spc="0" normalizeH="0" noProof="0" dirty="0" smtClean="0">
                <a:ln>
                  <a:noFill/>
                </a:ln>
                <a:solidFill>
                  <a:schemeClr val="tx1"/>
                </a:solidFill>
                <a:effectLst/>
                <a:uLnTx/>
                <a:uFillTx/>
                <a:latin typeface="+mj-lt"/>
                <a:ea typeface="ＭＳ Ｐゴシック" pitchFamily="-65" charset="-128"/>
                <a:cs typeface="ＭＳ Ｐゴシック" pitchFamily="-65" charset="-128"/>
              </a:rPr>
              <a:t> </a:t>
            </a:r>
            <a:r>
              <a:rPr kumimoji="0" lang="en-US" sz="3200" b="0" i="0" u="none" strike="noStrike" kern="0" cap="none" spc="0" normalizeH="0" noProof="0" dirty="0" err="1" smtClean="0">
                <a:ln>
                  <a:noFill/>
                </a:ln>
                <a:solidFill>
                  <a:schemeClr val="tx1"/>
                </a:solidFill>
                <a:effectLst/>
                <a:uLnTx/>
                <a:uFillTx/>
                <a:latin typeface="+mj-lt"/>
                <a:ea typeface="ＭＳ Ｐゴシック" pitchFamily="-65" charset="-128"/>
                <a:cs typeface="ＭＳ Ｐゴシック" pitchFamily="-65" charset="-128"/>
              </a:rPr>
              <a:t>Heer</a:t>
            </a:r>
            <a:r>
              <a:rPr kumimoji="0" lang="en-US" sz="3200" b="0" i="0" u="none" strike="noStrike" kern="0" cap="none" spc="0" normalizeH="0" noProof="0" dirty="0" smtClean="0">
                <a:ln>
                  <a:noFill/>
                </a:ln>
                <a:solidFill>
                  <a:schemeClr val="tx1"/>
                </a:solidFill>
                <a:effectLst/>
                <a:uLnTx/>
                <a:uFillTx/>
                <a:latin typeface="+mj-lt"/>
                <a:ea typeface="ＭＳ Ｐゴシック" pitchFamily="-65" charset="-128"/>
                <a:cs typeface="ＭＳ Ｐゴシック" pitchFamily="-65" charset="-128"/>
              </a:rPr>
              <a:t> &amp; </a:t>
            </a:r>
            <a:r>
              <a:rPr kumimoji="0" lang="en-US" sz="3200" b="0" i="0" u="none" strike="noStrike" kern="0" cap="none" spc="0" normalizeH="0" noProof="0" dirty="0" err="1" smtClean="0">
                <a:ln>
                  <a:noFill/>
                </a:ln>
                <a:solidFill>
                  <a:schemeClr val="tx1"/>
                </a:solidFill>
                <a:effectLst/>
                <a:uLnTx/>
                <a:uFillTx/>
                <a:latin typeface="+mj-lt"/>
                <a:ea typeface="ＭＳ Ｐゴシック" pitchFamily="-65" charset="-128"/>
                <a:cs typeface="ＭＳ Ｐゴシック" pitchFamily="-65" charset="-128"/>
              </a:rPr>
              <a:t>Fei-Fei</a:t>
            </a:r>
            <a:r>
              <a:rPr kumimoji="0" lang="en-US" sz="3200" b="0" i="0" u="none" strike="noStrike" kern="0" cap="none" spc="0" normalizeH="0" noProof="0" dirty="0" smtClean="0">
                <a:ln>
                  <a:noFill/>
                </a:ln>
                <a:solidFill>
                  <a:schemeClr val="tx1"/>
                </a:solidFill>
                <a:effectLst/>
                <a:uLnTx/>
                <a:uFillTx/>
                <a:latin typeface="+mj-lt"/>
                <a:ea typeface="ＭＳ Ｐゴシック" pitchFamily="-65" charset="-128"/>
                <a:cs typeface="ＭＳ Ｐゴシック" pitchFamily="-65" charset="-128"/>
              </a:rPr>
              <a:t> Li</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600" b="0" i="1" kern="0" dirty="0" smtClean="0">
              <a:latin typeface="+mj-lt"/>
              <a:cs typeface="ＭＳ Ｐゴシック" pitchFamily="-65"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2300" b="0" i="1" kern="0" dirty="0" smtClean="0">
                <a:latin typeface="+mj-lt"/>
                <a:cs typeface="ＭＳ Ｐゴシック" pitchFamily="-65" charset="-128"/>
              </a:rPr>
              <a:t>with </a:t>
            </a:r>
            <a:r>
              <a:rPr lang="en-US" sz="2300" b="0" i="1" kern="0" dirty="0" err="1" smtClean="0">
                <a:latin typeface="+mj-lt"/>
                <a:cs typeface="ＭＳ Ｐゴシック" pitchFamily="-65" charset="-128"/>
              </a:rPr>
              <a:t>Manolis</a:t>
            </a:r>
            <a:r>
              <a:rPr lang="en-US" sz="2300" b="0" i="1" kern="0" dirty="0" smtClean="0">
                <a:latin typeface="+mj-lt"/>
                <a:cs typeface="ＭＳ Ｐゴシック" pitchFamily="-65" charset="-128"/>
              </a:rPr>
              <a:t> </a:t>
            </a:r>
            <a:r>
              <a:rPr lang="en-US" sz="2300" b="0" i="1" kern="0" dirty="0" err="1" smtClean="0">
                <a:latin typeface="+mj-lt"/>
                <a:cs typeface="ＭＳ Ｐゴシック" pitchFamily="-65" charset="-128"/>
              </a:rPr>
              <a:t>Savva</a:t>
            </a:r>
            <a:r>
              <a:rPr lang="en-US" sz="2300" b="0" i="1" kern="0" dirty="0" smtClean="0">
                <a:latin typeface="+mj-lt"/>
                <a:cs typeface="ＭＳ Ｐゴシック" pitchFamily="-65" charset="-128"/>
              </a:rPr>
              <a:t>, Nick Kong, </a:t>
            </a:r>
            <a:r>
              <a:rPr lang="en-US" sz="2300" b="0" i="1" kern="0" dirty="0" err="1" smtClean="0">
                <a:latin typeface="+mj-lt"/>
                <a:cs typeface="ＭＳ Ｐゴシック" pitchFamily="-65" charset="-128"/>
              </a:rPr>
              <a:t>Arti</a:t>
            </a:r>
            <a:r>
              <a:rPr lang="en-US" sz="2300" b="0" i="1" kern="0" dirty="0" smtClean="0">
                <a:latin typeface="+mj-lt"/>
                <a:cs typeface="ＭＳ Ｐゴシック" pitchFamily="-65" charset="-128"/>
              </a:rPr>
              <a:t> </a:t>
            </a:r>
            <a:r>
              <a:rPr lang="en-US" sz="2300" b="0" i="1" kern="0" dirty="0" err="1" smtClean="0">
                <a:latin typeface="+mj-lt"/>
                <a:cs typeface="ＭＳ Ｐゴシック" pitchFamily="-65" charset="-128"/>
              </a:rPr>
              <a:t>Chhajta</a:t>
            </a:r>
            <a:r>
              <a:rPr lang="en-US" sz="2300" b="0" i="1" kern="0" dirty="0" smtClean="0">
                <a:latin typeface="+mj-lt"/>
                <a:cs typeface="ＭＳ Ｐゴシック" pitchFamily="-65" charset="-128"/>
              </a:rPr>
              <a:t>, &amp; </a:t>
            </a:r>
            <a:r>
              <a:rPr lang="en-US" sz="2300" b="0" i="1" kern="0" dirty="0" err="1" smtClean="0">
                <a:latin typeface="+mj-lt"/>
                <a:cs typeface="ＭＳ Ｐゴシック" pitchFamily="-65" charset="-128"/>
              </a:rPr>
              <a:t>Maneesh</a:t>
            </a:r>
            <a:r>
              <a:rPr lang="en-US" sz="2300" b="0" i="1" kern="0" dirty="0" smtClean="0">
                <a:latin typeface="+mj-lt"/>
                <a:cs typeface="ＭＳ Ｐゴシック" pitchFamily="-65" charset="-128"/>
              </a:rPr>
              <a:t> </a:t>
            </a:r>
            <a:r>
              <a:rPr lang="en-US" sz="2300" b="0" i="1" kern="0" dirty="0" err="1" smtClean="0">
                <a:latin typeface="+mj-lt"/>
                <a:cs typeface="ＭＳ Ｐゴシック" pitchFamily="-65" charset="-128"/>
              </a:rPr>
              <a:t>Agrawala</a:t>
            </a:r>
            <a:endParaRPr lang="en-US" sz="2300" b="0" i="1" kern="0" dirty="0" smtClean="0">
              <a:latin typeface="+mj-lt"/>
              <a:cs typeface="ＭＳ Ｐゴシック" pitchFamily="-65"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300" b="0" i="1" u="none" strike="noStrike" kern="0" cap="none" spc="0" normalizeH="0" baseline="0" noProof="0" dirty="0" smtClean="0">
              <a:ln>
                <a:noFill/>
              </a:ln>
              <a:solidFill>
                <a:schemeClr val="tx1"/>
              </a:solidFill>
              <a:effectLst/>
              <a:uLnTx/>
              <a:uFillTx/>
              <a:latin typeface="+mj-lt"/>
              <a:ea typeface="ＭＳ Ｐゴシック" pitchFamily="-65" charset="-128"/>
              <a:cs typeface="ＭＳ Ｐゴシック" pitchFamily="-65"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300" b="0" i="1" u="none" strike="noStrike" kern="0" cap="none" spc="0" normalizeH="0" baseline="0" noProof="0" dirty="0" smtClean="0">
              <a:ln>
                <a:noFill/>
              </a:ln>
              <a:solidFill>
                <a:schemeClr val="tx1"/>
              </a:solidFill>
              <a:effectLst/>
              <a:uLnTx/>
              <a:uFillTx/>
              <a:latin typeface="+mj-lt"/>
              <a:ea typeface="ＭＳ Ｐゴシック" pitchFamily="-65" charset="-128"/>
              <a:cs typeface="ＭＳ Ｐゴシック" pitchFamily="-65"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3200" b="0" kern="0" noProof="0" dirty="0" smtClean="0">
                <a:latin typeface="+mj-lt"/>
                <a:cs typeface="ＭＳ Ｐゴシック" pitchFamily="-65" charset="-128"/>
              </a:rPr>
              <a:t>Thanks to Stanford CS SEED grant program!</a:t>
            </a:r>
            <a:endParaRPr kumimoji="0" lang="en-US" sz="3200" b="0" u="none" strike="noStrike" kern="0" cap="none" spc="0" normalizeH="0" baseline="0" noProof="0" dirty="0">
              <a:ln>
                <a:noFill/>
              </a:ln>
              <a:solidFill>
                <a:schemeClr val="tx1"/>
              </a:solidFill>
              <a:effectLst/>
              <a:uLnTx/>
              <a:uFillTx/>
              <a:latin typeface="+mj-lt"/>
              <a:ea typeface="ＭＳ Ｐゴシック" pitchFamily="-65" charset="-128"/>
              <a:cs typeface="ＭＳ Ｐゴシック" pitchFamily="-65" charset="-128"/>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bwMode="auto">
          <a:xfrm>
            <a:off x="0" y="0"/>
            <a:ext cx="9144000"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Neutra Text" pitchFamily="50" charset="0"/>
            </a:endParaRPr>
          </a:p>
        </p:txBody>
      </p:sp>
      <p:pic>
        <p:nvPicPr>
          <p:cNvPr id="5"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97951" y="3581400"/>
            <a:ext cx="5801139" cy="3238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2" descr="C:\Users\Manolis Savva\Desktop\bad_pie.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0277" y="232410"/>
            <a:ext cx="5550923" cy="3208512"/>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6000750" y="914400"/>
            <a:ext cx="2914650" cy="4739759"/>
          </a:xfrm>
          <a:prstGeom prst="rect">
            <a:avLst/>
          </a:prstGeom>
          <a:noFill/>
        </p:spPr>
        <p:txBody>
          <a:bodyPr wrap="square" rtlCol="0">
            <a:spAutoFit/>
          </a:bodyPr>
          <a:lstStyle/>
          <a:p>
            <a:r>
              <a:rPr lang="en-US" sz="3600" dirty="0" smtClean="0">
                <a:solidFill>
                  <a:srgbClr val="000000"/>
                </a:solidFill>
              </a:rPr>
              <a:t>Type: Pie</a:t>
            </a:r>
            <a:endParaRPr lang="en-US" sz="2400" b="0" dirty="0" smtClean="0">
              <a:solidFill>
                <a:srgbClr val="000000"/>
              </a:solidFill>
            </a:endParaRPr>
          </a:p>
          <a:p>
            <a:endParaRPr lang="en-US" sz="3600" b="0" dirty="0" smtClean="0">
              <a:solidFill>
                <a:srgbClr val="000000"/>
              </a:solidFill>
            </a:endParaRPr>
          </a:p>
          <a:p>
            <a:r>
              <a:rPr lang="en-US" sz="3600" dirty="0" smtClean="0">
                <a:solidFill>
                  <a:srgbClr val="000000"/>
                </a:solidFill>
              </a:rPr>
              <a:t>Data Table</a:t>
            </a:r>
            <a:endParaRPr lang="en-US" sz="3600" dirty="0" smtClean="0">
              <a:solidFill>
                <a:srgbClr val="000000"/>
              </a:solidFill>
            </a:endParaRPr>
          </a:p>
          <a:p>
            <a:endParaRPr lang="en-US" sz="200" b="0" dirty="0" smtClean="0">
              <a:solidFill>
                <a:srgbClr val="000000"/>
              </a:solidFill>
            </a:endParaRPr>
          </a:p>
          <a:p>
            <a:r>
              <a:rPr lang="en-US" sz="2400" b="0" dirty="0" smtClean="0">
                <a:solidFill>
                  <a:srgbClr val="000000"/>
                </a:solidFill>
              </a:rPr>
              <a:t>AIDS 		70.0</a:t>
            </a:r>
            <a:r>
              <a:rPr lang="en-US" sz="2400" b="0" dirty="0" smtClean="0">
                <a:solidFill>
                  <a:srgbClr val="000000"/>
                </a:solidFill>
              </a:rPr>
              <a:t>%</a:t>
            </a:r>
          </a:p>
          <a:p>
            <a:r>
              <a:rPr lang="en-US" sz="2400" b="0" dirty="0" smtClean="0">
                <a:solidFill>
                  <a:srgbClr val="000000"/>
                </a:solidFill>
              </a:rPr>
              <a:t>Parkinson' </a:t>
            </a:r>
            <a:r>
              <a:rPr lang="en-US" sz="2400" b="0" dirty="0" smtClean="0">
                <a:solidFill>
                  <a:srgbClr val="000000"/>
                </a:solidFill>
              </a:rPr>
              <a:t>	6.0</a:t>
            </a:r>
            <a:r>
              <a:rPr lang="en-US" sz="2400" b="0" dirty="0" smtClean="0">
                <a:solidFill>
                  <a:srgbClr val="000000"/>
                </a:solidFill>
              </a:rPr>
              <a:t>%</a:t>
            </a:r>
          </a:p>
          <a:p>
            <a:r>
              <a:rPr lang="en-US" sz="2400" b="0" dirty="0" smtClean="0">
                <a:solidFill>
                  <a:srgbClr val="000000"/>
                </a:solidFill>
              </a:rPr>
              <a:t>Prostate </a:t>
            </a:r>
            <a:r>
              <a:rPr lang="en-US" sz="2400" b="0" dirty="0" smtClean="0">
                <a:solidFill>
                  <a:srgbClr val="000000"/>
                </a:solidFill>
              </a:rPr>
              <a:t>	5.2</a:t>
            </a:r>
            <a:r>
              <a:rPr lang="en-US" sz="2400" b="0" dirty="0" smtClean="0">
                <a:solidFill>
                  <a:srgbClr val="000000"/>
                </a:solidFill>
              </a:rPr>
              <a:t>%</a:t>
            </a:r>
          </a:p>
          <a:p>
            <a:r>
              <a:rPr lang="en-US" sz="2400" b="0" dirty="0" smtClean="0">
                <a:solidFill>
                  <a:srgbClr val="000000"/>
                </a:solidFill>
              </a:rPr>
              <a:t>Alzheimer's </a:t>
            </a:r>
            <a:r>
              <a:rPr lang="en-US" sz="2400" b="0" dirty="0" smtClean="0">
                <a:solidFill>
                  <a:srgbClr val="000000"/>
                </a:solidFill>
              </a:rPr>
              <a:t>	5.1</a:t>
            </a:r>
            <a:r>
              <a:rPr lang="en-US" sz="2400" b="0" dirty="0" smtClean="0">
                <a:solidFill>
                  <a:srgbClr val="000000"/>
                </a:solidFill>
              </a:rPr>
              <a:t>%</a:t>
            </a:r>
          </a:p>
          <a:p>
            <a:r>
              <a:rPr lang="en-US" sz="2400" b="0" dirty="0" smtClean="0">
                <a:solidFill>
                  <a:srgbClr val="000000"/>
                </a:solidFill>
              </a:rPr>
              <a:t>Diabetes </a:t>
            </a:r>
            <a:r>
              <a:rPr lang="en-US" sz="2400" b="0" dirty="0" smtClean="0">
                <a:solidFill>
                  <a:srgbClr val="000000"/>
                </a:solidFill>
              </a:rPr>
              <a:t>	5.1</a:t>
            </a:r>
            <a:r>
              <a:rPr lang="en-US" sz="2400" b="0" dirty="0" smtClean="0">
                <a:solidFill>
                  <a:srgbClr val="000000"/>
                </a:solidFill>
              </a:rPr>
              <a:t>%</a:t>
            </a:r>
          </a:p>
          <a:p>
            <a:r>
              <a:rPr lang="en-US" sz="2400" b="0" dirty="0" smtClean="0">
                <a:solidFill>
                  <a:srgbClr val="000000"/>
                </a:solidFill>
              </a:rPr>
              <a:t>Hepatitis C </a:t>
            </a:r>
            <a:r>
              <a:rPr lang="en-US" sz="2400" b="0" dirty="0" smtClean="0">
                <a:solidFill>
                  <a:srgbClr val="000000"/>
                </a:solidFill>
              </a:rPr>
              <a:t>	4.0</a:t>
            </a:r>
            <a:r>
              <a:rPr lang="en-US" sz="2400" b="0" dirty="0" smtClean="0">
                <a:solidFill>
                  <a:srgbClr val="000000"/>
                </a:solidFill>
              </a:rPr>
              <a:t>%</a:t>
            </a:r>
          </a:p>
          <a:p>
            <a:r>
              <a:rPr lang="en-US" sz="2400" b="0" dirty="0" smtClean="0">
                <a:solidFill>
                  <a:srgbClr val="000000"/>
                </a:solidFill>
              </a:rPr>
              <a:t>Hepatitis B </a:t>
            </a:r>
            <a:r>
              <a:rPr lang="en-US" sz="2400" b="0" dirty="0" smtClean="0">
                <a:solidFill>
                  <a:srgbClr val="000000"/>
                </a:solidFill>
              </a:rPr>
              <a:t>	3.5</a:t>
            </a:r>
            <a:r>
              <a:rPr lang="en-US" sz="2400" b="0" dirty="0" smtClean="0">
                <a:solidFill>
                  <a:srgbClr val="000000"/>
                </a:solidFill>
              </a:rPr>
              <a:t>%</a:t>
            </a:r>
          </a:p>
          <a:p>
            <a:r>
              <a:rPr lang="en-US" sz="2400" b="0" dirty="0" err="1" smtClean="0">
                <a:solidFill>
                  <a:srgbClr val="000000"/>
                </a:solidFill>
              </a:rPr>
              <a:t>Cardiovasc</a:t>
            </a:r>
            <a:r>
              <a:rPr lang="en-US" sz="2400" b="0" dirty="0" smtClean="0">
                <a:solidFill>
                  <a:srgbClr val="000000"/>
                </a:solidFill>
              </a:rPr>
              <a:t>…	1.1</a:t>
            </a:r>
            <a:r>
              <a:rPr lang="en-US" sz="2400" b="0" dirty="0" smtClean="0">
                <a:solidFill>
                  <a:srgbClr val="000000"/>
                </a:solidFill>
              </a:rPr>
              <a:t>%</a:t>
            </a:r>
            <a:endParaRPr lang="en-US" sz="2400" b="0" dirty="0">
              <a:solidFill>
                <a:srgbClr val="000000"/>
              </a:solidFill>
            </a:endParaRPr>
          </a:p>
        </p:txBody>
      </p:sp>
      <p:cxnSp>
        <p:nvCxnSpPr>
          <p:cNvPr id="9" name="Elbow Connector 8"/>
          <p:cNvCxnSpPr/>
          <p:nvPr/>
        </p:nvCxnSpPr>
        <p:spPr bwMode="auto">
          <a:xfrm>
            <a:off x="6057900" y="514350"/>
            <a:ext cx="1114425" cy="400050"/>
          </a:xfrm>
          <a:prstGeom prst="bentConnector2">
            <a:avLst/>
          </a:prstGeom>
          <a:solidFill>
            <a:schemeClr val="accent1"/>
          </a:solidFill>
          <a:ln w="38100" cap="flat" cmpd="sng" algn="ctr">
            <a:solidFill>
              <a:srgbClr val="000000"/>
            </a:solidFill>
            <a:prstDash val="solid"/>
            <a:round/>
            <a:headEnd type="none" w="med" len="med"/>
            <a:tailEnd type="arrow"/>
          </a:ln>
          <a:effectLst/>
        </p:spPr>
      </p:cxnSp>
      <p:cxnSp>
        <p:nvCxnSpPr>
          <p:cNvPr id="17" name="Elbow Connector 8"/>
          <p:cNvCxnSpPr/>
          <p:nvPr/>
        </p:nvCxnSpPr>
        <p:spPr bwMode="auto">
          <a:xfrm rot="10800000" flipV="1">
            <a:off x="5981701" y="5715000"/>
            <a:ext cx="1276353" cy="342900"/>
          </a:xfrm>
          <a:prstGeom prst="bentConnector3">
            <a:avLst>
              <a:gd name="adj1" fmla="val -746"/>
            </a:avLst>
          </a:prstGeom>
          <a:solidFill>
            <a:schemeClr val="accent1"/>
          </a:solidFill>
          <a:ln w="38100" cap="flat" cmpd="sng" algn="ctr">
            <a:solidFill>
              <a:srgbClr val="000000"/>
            </a:solidFill>
            <a:prstDash val="solid"/>
            <a:round/>
            <a:headEnd type="none" w="med" len="med"/>
            <a:tailEnd type="arrow"/>
          </a:ln>
          <a:effectLst/>
        </p:spPr>
      </p:cxnSp>
      <p:cxnSp>
        <p:nvCxnSpPr>
          <p:cNvPr id="22" name="Straight Arrow Connector 21"/>
          <p:cNvCxnSpPr/>
          <p:nvPr/>
        </p:nvCxnSpPr>
        <p:spPr bwMode="auto">
          <a:xfrm rot="5400000">
            <a:off x="6960393" y="1781969"/>
            <a:ext cx="401638" cy="1588"/>
          </a:xfrm>
          <a:prstGeom prst="straightConnector1">
            <a:avLst/>
          </a:prstGeom>
          <a:solidFill>
            <a:schemeClr val="accent1"/>
          </a:solidFill>
          <a:ln w="38100" cap="flat" cmpd="sng" algn="ctr">
            <a:solidFill>
              <a:srgbClr val="000000"/>
            </a:solidFill>
            <a:prstDash val="solid"/>
            <a:round/>
            <a:headEnd type="none" w="med" len="med"/>
            <a:tailEnd type="arrow"/>
          </a:ln>
          <a:effectLst/>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fade">
                                      <p:cBhvr>
                                        <p:cTn id="18" dur="500"/>
                                        <p:tgtEl>
                                          <p:spTgt spid="7">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500"/>
                                        <p:tgtEl>
                                          <p:spTgt spid="7">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fade">
                                      <p:cBhvr>
                                        <p:cTn id="24" dur="500"/>
                                        <p:tgtEl>
                                          <p:spTgt spid="7">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500"/>
                                        <p:tgtEl>
                                          <p:spTgt spid="7">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7">
                                            <p:txEl>
                                              <p:pRg st="7" end="7"/>
                                            </p:txEl>
                                          </p:spTgt>
                                        </p:tgtEl>
                                        <p:attrNameLst>
                                          <p:attrName>style.visibility</p:attrName>
                                        </p:attrNameLst>
                                      </p:cBhvr>
                                      <p:to>
                                        <p:strVal val="visible"/>
                                      </p:to>
                                    </p:set>
                                    <p:animEffect transition="in" filter="fade">
                                      <p:cBhvr>
                                        <p:cTn id="30" dur="500"/>
                                        <p:tgtEl>
                                          <p:spTgt spid="7">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7">
                                            <p:txEl>
                                              <p:pRg st="8" end="8"/>
                                            </p:txEl>
                                          </p:spTgt>
                                        </p:tgtEl>
                                        <p:attrNameLst>
                                          <p:attrName>style.visibility</p:attrName>
                                        </p:attrNameLst>
                                      </p:cBhvr>
                                      <p:to>
                                        <p:strVal val="visible"/>
                                      </p:to>
                                    </p:set>
                                    <p:animEffect transition="in" filter="fade">
                                      <p:cBhvr>
                                        <p:cTn id="33" dur="500"/>
                                        <p:tgtEl>
                                          <p:spTgt spid="7">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7">
                                            <p:txEl>
                                              <p:pRg st="9" end="9"/>
                                            </p:txEl>
                                          </p:spTgt>
                                        </p:tgtEl>
                                        <p:attrNameLst>
                                          <p:attrName>style.visibility</p:attrName>
                                        </p:attrNameLst>
                                      </p:cBhvr>
                                      <p:to>
                                        <p:strVal val="visible"/>
                                      </p:to>
                                    </p:set>
                                    <p:animEffect transition="in" filter="fade">
                                      <p:cBhvr>
                                        <p:cTn id="36" dur="500"/>
                                        <p:tgtEl>
                                          <p:spTgt spid="7">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7">
                                            <p:txEl>
                                              <p:pRg st="10" end="10"/>
                                            </p:txEl>
                                          </p:spTgt>
                                        </p:tgtEl>
                                        <p:attrNameLst>
                                          <p:attrName>style.visibility</p:attrName>
                                        </p:attrNameLst>
                                      </p:cBhvr>
                                      <p:to>
                                        <p:strVal val="visible"/>
                                      </p:to>
                                    </p:set>
                                    <p:animEffect transition="in" filter="fade">
                                      <p:cBhvr>
                                        <p:cTn id="39" dur="500"/>
                                        <p:tgtEl>
                                          <p:spTgt spid="7">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7">
                                            <p:txEl>
                                              <p:pRg st="11" end="11"/>
                                            </p:txEl>
                                          </p:spTgt>
                                        </p:tgtEl>
                                        <p:attrNameLst>
                                          <p:attrName>style.visibility</p:attrName>
                                        </p:attrNameLst>
                                      </p:cBhvr>
                                      <p:to>
                                        <p:strVal val="visible"/>
                                      </p:to>
                                    </p:set>
                                    <p:animEffect transition="in" filter="fade">
                                      <p:cBhvr>
                                        <p:cTn id="42" dur="500"/>
                                        <p:tgtEl>
                                          <p:spTgt spid="7">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10" presetClass="entr" presetSubtype="0" fill="hold" nodeType="with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Glass Layers">
  <a:themeElements>
    <a:clrScheme name="1_Glass Layers 13">
      <a:dk1>
        <a:srgbClr val="CCFFCC"/>
      </a:dk1>
      <a:lt1>
        <a:srgbClr val="FFFFFF"/>
      </a:lt1>
      <a:dk2>
        <a:srgbClr val="275485"/>
      </a:dk2>
      <a:lt2>
        <a:srgbClr val="FFFFB7"/>
      </a:lt2>
      <a:accent1>
        <a:srgbClr val="99CC00"/>
      </a:accent1>
      <a:accent2>
        <a:srgbClr val="CFECFF"/>
      </a:accent2>
      <a:accent3>
        <a:srgbClr val="ACB3C2"/>
      </a:accent3>
      <a:accent4>
        <a:srgbClr val="DADADA"/>
      </a:accent4>
      <a:accent5>
        <a:srgbClr val="CAE2AA"/>
      </a:accent5>
      <a:accent6>
        <a:srgbClr val="BBD6E7"/>
      </a:accent6>
      <a:hlink>
        <a:srgbClr val="99FF66"/>
      </a:hlink>
      <a:folHlink>
        <a:srgbClr val="FFFF66"/>
      </a:folHlink>
    </a:clrScheme>
    <a:fontScheme name="1_Glass Layers">
      <a:majorFont>
        <a:latin typeface="Neutra Text"/>
        <a:ea typeface=""/>
        <a:cs typeface=""/>
      </a:majorFont>
      <a:minorFont>
        <a:latin typeface="Neutra Tex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Neutra Text" pitchFamily="5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Neutra Text" pitchFamily="50" charset="0"/>
          </a:defRPr>
        </a:defPPr>
      </a:lstStyle>
    </a:lnDef>
  </a:objectDefaults>
  <a:extraClrSchemeLst>
    <a:extraClrScheme>
      <a:clrScheme name="1_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1_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1_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1_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1_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1_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1_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1_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
      <a:clrScheme name="1_Glass Layers 9">
        <a:dk1>
          <a:srgbClr val="006600"/>
        </a:dk1>
        <a:lt1>
          <a:srgbClr val="FFFFFF"/>
        </a:lt1>
        <a:dk2>
          <a:srgbClr val="275485"/>
        </a:dk2>
        <a:lt2>
          <a:srgbClr val="FFFFB7"/>
        </a:lt2>
        <a:accent1>
          <a:srgbClr val="99CC00"/>
        </a:accent1>
        <a:accent2>
          <a:srgbClr val="00CC00"/>
        </a:accent2>
        <a:accent3>
          <a:srgbClr val="ACB3C2"/>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1_Glass Layers 10">
        <a:dk1>
          <a:srgbClr val="006600"/>
        </a:dk1>
        <a:lt1>
          <a:srgbClr val="FFFFFF"/>
        </a:lt1>
        <a:dk2>
          <a:srgbClr val="275485"/>
        </a:dk2>
        <a:lt2>
          <a:srgbClr val="FFFFB7"/>
        </a:lt2>
        <a:accent1>
          <a:srgbClr val="99CC00"/>
        </a:accent1>
        <a:accent2>
          <a:srgbClr val="C9E9FF"/>
        </a:accent2>
        <a:accent3>
          <a:srgbClr val="ACB3C2"/>
        </a:accent3>
        <a:accent4>
          <a:srgbClr val="DADADA"/>
        </a:accent4>
        <a:accent5>
          <a:srgbClr val="CAE2AA"/>
        </a:accent5>
        <a:accent6>
          <a:srgbClr val="B6D3E7"/>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1_Glass Layers 11">
        <a:dk1>
          <a:srgbClr val="006600"/>
        </a:dk1>
        <a:lt1>
          <a:srgbClr val="FFFFFF"/>
        </a:lt1>
        <a:dk2>
          <a:srgbClr val="008000"/>
        </a:dk2>
        <a:lt2>
          <a:srgbClr val="FFFFB7"/>
        </a:lt2>
        <a:accent1>
          <a:srgbClr val="99CC00"/>
        </a:accent1>
        <a:accent2>
          <a:srgbClr val="C9E9FF"/>
        </a:accent2>
        <a:accent3>
          <a:srgbClr val="AAC0AA"/>
        </a:accent3>
        <a:accent4>
          <a:srgbClr val="DADADA"/>
        </a:accent4>
        <a:accent5>
          <a:srgbClr val="CAE2AA"/>
        </a:accent5>
        <a:accent6>
          <a:srgbClr val="B6D3E7"/>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1_Glass Layers 12">
        <a:dk1>
          <a:srgbClr val="006600"/>
        </a:dk1>
        <a:lt1>
          <a:srgbClr val="FFFFFF"/>
        </a:lt1>
        <a:dk2>
          <a:srgbClr val="275485"/>
        </a:dk2>
        <a:lt2>
          <a:srgbClr val="FFFFB7"/>
        </a:lt2>
        <a:accent1>
          <a:srgbClr val="99CC00"/>
        </a:accent1>
        <a:accent2>
          <a:srgbClr val="CFECFF"/>
        </a:accent2>
        <a:accent3>
          <a:srgbClr val="ACB3C2"/>
        </a:accent3>
        <a:accent4>
          <a:srgbClr val="DADADA"/>
        </a:accent4>
        <a:accent5>
          <a:srgbClr val="CAE2AA"/>
        </a:accent5>
        <a:accent6>
          <a:srgbClr val="BBD6E7"/>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1_Glass Layers 13">
        <a:dk1>
          <a:srgbClr val="CCFFCC"/>
        </a:dk1>
        <a:lt1>
          <a:srgbClr val="FFFFFF"/>
        </a:lt1>
        <a:dk2>
          <a:srgbClr val="275485"/>
        </a:dk2>
        <a:lt2>
          <a:srgbClr val="FFFFB7"/>
        </a:lt2>
        <a:accent1>
          <a:srgbClr val="99CC00"/>
        </a:accent1>
        <a:accent2>
          <a:srgbClr val="CFECFF"/>
        </a:accent2>
        <a:accent3>
          <a:srgbClr val="ACB3C2"/>
        </a:accent3>
        <a:accent4>
          <a:srgbClr val="DADADA"/>
        </a:accent4>
        <a:accent5>
          <a:srgbClr val="CAE2AA"/>
        </a:accent5>
        <a:accent6>
          <a:srgbClr val="BBD6E7"/>
        </a:accent6>
        <a:hlink>
          <a:srgbClr val="99FF66"/>
        </a:hlink>
        <a:folHlink>
          <a:srgbClr val="FFFF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Neutra Text"/>
        <a:ea typeface=""/>
        <a:cs typeface=""/>
      </a:majorFont>
      <a:minorFont>
        <a:latin typeface="Neutra Tex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Neutra Text" pitchFamily="5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Neutra Text" pitchFamily="50"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Glass Layers">
  <a:themeElements>
    <a:clrScheme name="1_Glass Layers 13">
      <a:dk1>
        <a:srgbClr val="CCFFCC"/>
      </a:dk1>
      <a:lt1>
        <a:srgbClr val="FFFFFF"/>
      </a:lt1>
      <a:dk2>
        <a:srgbClr val="275485"/>
      </a:dk2>
      <a:lt2>
        <a:srgbClr val="FFFFB7"/>
      </a:lt2>
      <a:accent1>
        <a:srgbClr val="99CC00"/>
      </a:accent1>
      <a:accent2>
        <a:srgbClr val="CFECFF"/>
      </a:accent2>
      <a:accent3>
        <a:srgbClr val="ACB3C2"/>
      </a:accent3>
      <a:accent4>
        <a:srgbClr val="DADADA"/>
      </a:accent4>
      <a:accent5>
        <a:srgbClr val="CAE2AA"/>
      </a:accent5>
      <a:accent6>
        <a:srgbClr val="BBD6E7"/>
      </a:accent6>
      <a:hlink>
        <a:srgbClr val="99FF66"/>
      </a:hlink>
      <a:folHlink>
        <a:srgbClr val="FFFF66"/>
      </a:folHlink>
    </a:clrScheme>
    <a:fontScheme name="1_Glass Layers">
      <a:majorFont>
        <a:latin typeface="Neutra Text"/>
        <a:ea typeface=""/>
        <a:cs typeface=""/>
      </a:majorFont>
      <a:minorFont>
        <a:latin typeface="Neutra Tex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Neutra Text" pitchFamily="5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Neutra Text" pitchFamily="50" charset="0"/>
          </a:defRPr>
        </a:defPPr>
      </a:lstStyle>
    </a:lnDef>
  </a:objectDefaults>
  <a:extraClrSchemeLst>
    <a:extraClrScheme>
      <a:clrScheme name="1_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1_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1_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1_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1_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1_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1_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1_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
      <a:clrScheme name="1_Glass Layers 9">
        <a:dk1>
          <a:srgbClr val="006600"/>
        </a:dk1>
        <a:lt1>
          <a:srgbClr val="FFFFFF"/>
        </a:lt1>
        <a:dk2>
          <a:srgbClr val="275485"/>
        </a:dk2>
        <a:lt2>
          <a:srgbClr val="FFFFB7"/>
        </a:lt2>
        <a:accent1>
          <a:srgbClr val="99CC00"/>
        </a:accent1>
        <a:accent2>
          <a:srgbClr val="00CC00"/>
        </a:accent2>
        <a:accent3>
          <a:srgbClr val="ACB3C2"/>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1_Glass Layers 10">
        <a:dk1>
          <a:srgbClr val="006600"/>
        </a:dk1>
        <a:lt1>
          <a:srgbClr val="FFFFFF"/>
        </a:lt1>
        <a:dk2>
          <a:srgbClr val="275485"/>
        </a:dk2>
        <a:lt2>
          <a:srgbClr val="FFFFB7"/>
        </a:lt2>
        <a:accent1>
          <a:srgbClr val="99CC00"/>
        </a:accent1>
        <a:accent2>
          <a:srgbClr val="C9E9FF"/>
        </a:accent2>
        <a:accent3>
          <a:srgbClr val="ACB3C2"/>
        </a:accent3>
        <a:accent4>
          <a:srgbClr val="DADADA"/>
        </a:accent4>
        <a:accent5>
          <a:srgbClr val="CAE2AA"/>
        </a:accent5>
        <a:accent6>
          <a:srgbClr val="B6D3E7"/>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1_Glass Layers 11">
        <a:dk1>
          <a:srgbClr val="006600"/>
        </a:dk1>
        <a:lt1>
          <a:srgbClr val="FFFFFF"/>
        </a:lt1>
        <a:dk2>
          <a:srgbClr val="008000"/>
        </a:dk2>
        <a:lt2>
          <a:srgbClr val="FFFFB7"/>
        </a:lt2>
        <a:accent1>
          <a:srgbClr val="99CC00"/>
        </a:accent1>
        <a:accent2>
          <a:srgbClr val="C9E9FF"/>
        </a:accent2>
        <a:accent3>
          <a:srgbClr val="AAC0AA"/>
        </a:accent3>
        <a:accent4>
          <a:srgbClr val="DADADA"/>
        </a:accent4>
        <a:accent5>
          <a:srgbClr val="CAE2AA"/>
        </a:accent5>
        <a:accent6>
          <a:srgbClr val="B6D3E7"/>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1_Glass Layers 12">
        <a:dk1>
          <a:srgbClr val="006600"/>
        </a:dk1>
        <a:lt1>
          <a:srgbClr val="FFFFFF"/>
        </a:lt1>
        <a:dk2>
          <a:srgbClr val="275485"/>
        </a:dk2>
        <a:lt2>
          <a:srgbClr val="FFFFB7"/>
        </a:lt2>
        <a:accent1>
          <a:srgbClr val="99CC00"/>
        </a:accent1>
        <a:accent2>
          <a:srgbClr val="CFECFF"/>
        </a:accent2>
        <a:accent3>
          <a:srgbClr val="ACB3C2"/>
        </a:accent3>
        <a:accent4>
          <a:srgbClr val="DADADA"/>
        </a:accent4>
        <a:accent5>
          <a:srgbClr val="CAE2AA"/>
        </a:accent5>
        <a:accent6>
          <a:srgbClr val="BBD6E7"/>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1_Glass Layers 13">
        <a:dk1>
          <a:srgbClr val="CCFFCC"/>
        </a:dk1>
        <a:lt1>
          <a:srgbClr val="FFFFFF"/>
        </a:lt1>
        <a:dk2>
          <a:srgbClr val="275485"/>
        </a:dk2>
        <a:lt2>
          <a:srgbClr val="FFFFB7"/>
        </a:lt2>
        <a:accent1>
          <a:srgbClr val="99CC00"/>
        </a:accent1>
        <a:accent2>
          <a:srgbClr val="CFECFF"/>
        </a:accent2>
        <a:accent3>
          <a:srgbClr val="ACB3C2"/>
        </a:accent3>
        <a:accent4>
          <a:srgbClr val="DADADA"/>
        </a:accent4>
        <a:accent5>
          <a:srgbClr val="CAE2AA"/>
        </a:accent5>
        <a:accent6>
          <a:srgbClr val="BBD6E7"/>
        </a:accent6>
        <a:hlink>
          <a:srgbClr val="99FF66"/>
        </a:hlink>
        <a:folHlink>
          <a:srgbClr val="FFFF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11620</TotalTime>
  <Words>3147</Words>
  <Application>Microsoft Office PowerPoint</Application>
  <PresentationFormat>On-screen Show (4:3)</PresentationFormat>
  <Paragraphs>497</Paragraphs>
  <Slides>82</Slides>
  <Notes>36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82</vt:i4>
      </vt:variant>
    </vt:vector>
  </HeadingPairs>
  <TitlesOfParts>
    <vt:vector size="92" baseType="lpstr">
      <vt:lpstr>Arial</vt:lpstr>
      <vt:lpstr>Neutra Text</vt:lpstr>
      <vt:lpstr>ＭＳ Ｐゴシック</vt:lpstr>
      <vt:lpstr>Wingdings</vt:lpstr>
      <vt:lpstr>Andale Mono</vt:lpstr>
      <vt:lpstr>Neutra Text SC</vt:lpstr>
      <vt:lpstr>굴림</vt:lpstr>
      <vt:lpstr>1_Glass Layers</vt:lpstr>
      <vt:lpstr>Custom Design</vt:lpstr>
      <vt:lpstr>2_Glass Layers</vt:lpstr>
      <vt:lpstr>ReVision  Automated Classification, Analysis and Redesign of Chart Images</vt:lpstr>
      <vt:lpstr>Slide 2</vt:lpstr>
      <vt:lpstr>Slide 3</vt:lpstr>
      <vt:lpstr>Slide 4</vt:lpstr>
      <vt:lpstr>Poor Designs are Prevalent</vt:lpstr>
      <vt:lpstr>Poor Designs are Prevalent</vt:lpstr>
      <vt:lpstr>Bitmap Images are Common</vt:lpstr>
      <vt:lpstr>The Challenge</vt:lpstr>
      <vt:lpstr>Slide 9</vt:lpstr>
      <vt:lpstr>ReVision</vt:lpstr>
      <vt:lpstr>Slide 11</vt:lpstr>
      <vt:lpstr>Slide 12</vt:lpstr>
      <vt:lpstr>Slide 13</vt:lpstr>
      <vt:lpstr>Prior Work</vt:lpstr>
      <vt:lpstr>Slide 15</vt:lpstr>
      <vt:lpstr>Slide 16</vt:lpstr>
      <vt:lpstr>Slide 17</vt:lpstr>
      <vt:lpstr>Slide 18</vt:lpstr>
      <vt:lpstr>Slide 19</vt:lpstr>
      <vt:lpstr>Slide 20</vt:lpstr>
      <vt:lpstr>Slide 21</vt:lpstr>
      <vt:lpstr>Slide 22</vt:lpstr>
      <vt:lpstr>Slide 23</vt:lpstr>
      <vt:lpstr>Slide 24</vt:lpstr>
      <vt:lpstr>Chart Image Classification</vt:lpstr>
      <vt:lpstr>Chart Image Classification</vt:lpstr>
      <vt:lpstr>Chart Image Classification</vt:lpstr>
      <vt:lpstr>Chart Image Classification</vt:lpstr>
      <vt:lpstr>Chart Image Classification</vt:lpstr>
      <vt:lpstr>Chart Image Classification</vt:lpstr>
      <vt:lpstr>Chart Image Classification</vt:lpstr>
      <vt:lpstr>Chart Image Classification</vt:lpstr>
      <vt:lpstr>Chart Image Classification</vt:lpstr>
      <vt:lpstr>Classification Results</vt:lpstr>
      <vt:lpstr>Slide 35</vt:lpstr>
      <vt:lpstr>Textual Features</vt:lpstr>
      <vt:lpstr>Classification Results</vt:lpstr>
      <vt:lpstr>Classification Results</vt:lpstr>
      <vt:lpstr>Slide 39</vt:lpstr>
      <vt:lpstr>Slide 40</vt:lpstr>
      <vt:lpstr>Initial Assumptions</vt:lpstr>
      <vt:lpstr>Bar chart extraction</vt:lpstr>
      <vt:lpstr>Bar charts: Bar extraction</vt:lpstr>
      <vt:lpstr>Bar charts: Bar extraction</vt:lpstr>
      <vt:lpstr>Bar charts: Bar extraction</vt:lpstr>
      <vt:lpstr>Bar charts: Bar extraction</vt:lpstr>
      <vt:lpstr>Bar charts: Bar extraction</vt:lpstr>
      <vt:lpstr>Bar charts: Bar extraction</vt:lpstr>
      <vt:lpstr>Bar charts: Axis extraction</vt:lpstr>
      <vt:lpstr>Bar charts: Axis extraction</vt:lpstr>
      <vt:lpstr>Bar charts: Axis extraction</vt:lpstr>
      <vt:lpstr>Bar charts: Axis extraction</vt:lpstr>
      <vt:lpstr>Bar charts: Axis extraction</vt:lpstr>
      <vt:lpstr>Bar charts: Axis extraction</vt:lpstr>
      <vt:lpstr>Bar charts: Data extraction</vt:lpstr>
      <vt:lpstr>Bar charts: Data extraction</vt:lpstr>
      <vt:lpstr>Bar charts: Data extraction</vt:lpstr>
      <vt:lpstr>Bar charts: Data extraction</vt:lpstr>
      <vt:lpstr>Bar charts: Data extraction</vt:lpstr>
      <vt:lpstr>Pie chart extraction</vt:lpstr>
      <vt:lpstr>Extraction Results</vt:lpstr>
      <vt:lpstr>Average Data Extraction Error</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Future Work</vt:lpstr>
      <vt:lpstr>Slide 77</vt:lpstr>
      <vt:lpstr>Slide 78</vt:lpstr>
      <vt:lpstr>Slide 79</vt:lpstr>
      <vt:lpstr>Slide 80</vt:lpstr>
      <vt:lpstr>Slide 81</vt:lpstr>
      <vt:lpstr>ReVision  Automated Classification, Analysis and Redesign of Chart Images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ReVision UIST 2011 Presentation</dc:title>
  <dc:creator>Manolis Savva</dc:creator>
  <cp:lastModifiedBy>Jeffrey Heer</cp:lastModifiedBy>
  <cp:revision>213</cp:revision>
  <dcterms:created xsi:type="dcterms:W3CDTF">2011-09-16T18:12:17Z</dcterms:created>
  <dcterms:modified xsi:type="dcterms:W3CDTF">2011-12-12T00:30:29Z</dcterms:modified>
</cp:coreProperties>
</file>