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tags/tag2.xml" ContentType="application/vnd.openxmlformats-officedocument.presentationml.tags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tags/tag3.xml" ContentType="application/vnd.openxmlformats-officedocument.presentationml.tags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>
  <p:sldMasterIdLst>
    <p:sldMasterId id="2147483675" r:id="rId1"/>
    <p:sldMasterId id="2147483689" r:id="rId2"/>
  </p:sldMasterIdLst>
  <p:notesMasterIdLst>
    <p:notesMasterId r:id="rId49"/>
  </p:notesMasterIdLst>
  <p:sldIdLst>
    <p:sldId id="359" r:id="rId3"/>
    <p:sldId id="358" r:id="rId4"/>
    <p:sldId id="337" r:id="rId5"/>
    <p:sldId id="360" r:id="rId6"/>
    <p:sldId id="361" r:id="rId7"/>
    <p:sldId id="362" r:id="rId8"/>
    <p:sldId id="363" r:id="rId9"/>
    <p:sldId id="364" r:id="rId10"/>
    <p:sldId id="365" r:id="rId11"/>
    <p:sldId id="338" r:id="rId12"/>
    <p:sldId id="339" r:id="rId13"/>
    <p:sldId id="342" r:id="rId14"/>
    <p:sldId id="343" r:id="rId15"/>
    <p:sldId id="340" r:id="rId16"/>
    <p:sldId id="347" r:id="rId17"/>
    <p:sldId id="341" r:id="rId18"/>
    <p:sldId id="344" r:id="rId19"/>
    <p:sldId id="351" r:id="rId20"/>
    <p:sldId id="349" r:id="rId21"/>
    <p:sldId id="350" r:id="rId22"/>
    <p:sldId id="352" r:id="rId23"/>
    <p:sldId id="331" r:id="rId24"/>
    <p:sldId id="262" r:id="rId25"/>
    <p:sldId id="345" r:id="rId26"/>
    <p:sldId id="346" r:id="rId27"/>
    <p:sldId id="263" r:id="rId28"/>
    <p:sldId id="261" r:id="rId29"/>
    <p:sldId id="264" r:id="rId30"/>
    <p:sldId id="265" r:id="rId31"/>
    <p:sldId id="266" r:id="rId32"/>
    <p:sldId id="267" r:id="rId33"/>
    <p:sldId id="268" r:id="rId34"/>
    <p:sldId id="269" r:id="rId35"/>
    <p:sldId id="270" r:id="rId36"/>
    <p:sldId id="271" r:id="rId37"/>
    <p:sldId id="272" r:id="rId38"/>
    <p:sldId id="273" r:id="rId39"/>
    <p:sldId id="353" r:id="rId40"/>
    <p:sldId id="330" r:id="rId41"/>
    <p:sldId id="274" r:id="rId42"/>
    <p:sldId id="275" r:id="rId43"/>
    <p:sldId id="276" r:id="rId44"/>
    <p:sldId id="277" r:id="rId45"/>
    <p:sldId id="278" r:id="rId46"/>
    <p:sldId id="279" r:id="rId47"/>
    <p:sldId id="348" r:id="rId48"/>
  </p:sldIdLst>
  <p:sldSz cx="9144000" cy="6858000" type="screen4x3"/>
  <p:notesSz cx="6858000" cy="9144000"/>
  <p:custDataLst>
    <p:tags r:id="rId50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Times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Times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Times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Times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C00"/>
    <a:srgbClr val="B2B2B2"/>
    <a:srgbClr val="000000"/>
    <a:srgbClr val="FF0000"/>
    <a:srgbClr val="66FFCC"/>
    <a:srgbClr val="FFFF00"/>
    <a:srgbClr val="80004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8000" autoAdjust="0"/>
    <p:restoredTop sz="90993" autoAdjust="0"/>
  </p:normalViewPr>
  <p:slideViewPr>
    <p:cSldViewPr>
      <p:cViewPr varScale="1">
        <p:scale>
          <a:sx n="63" d="100"/>
          <a:sy n="63" d="100"/>
        </p:scale>
        <p:origin x="-570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381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tags" Target="tags/tag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8" Type="http://schemas.openxmlformats.org/officeDocument/2006/relationships/slide" Target="slides/slide6.xml"/><Relationship Id="rId51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7411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7412" name="Rectangle 102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7413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7414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7415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10AA4ED-D06B-4729-A342-4A4519498D0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23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0AA4ED-D06B-4729-A342-4A4519498D06}" type="slidenum">
              <a:rPr lang="en-US" smtClean="0"/>
              <a:pPr/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89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89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89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89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2A5BF29-ADEC-4934-BE06-9C5053613A52}" type="slidenum">
              <a:rPr lang="en-US"/>
              <a:pPr/>
              <a:t>16</a:t>
            </a:fld>
            <a:endParaRPr lang="en-US"/>
          </a:p>
        </p:txBody>
      </p:sp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FD0F9F-0FAA-49A6-B80A-85F268942DC0}" type="slidenum">
              <a:rPr lang="en-US"/>
              <a:pPr/>
              <a:t>32</a:t>
            </a:fld>
            <a:endParaRPr lang="en-US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9950" tIns="44975" rIns="89950" bIns="44975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EF85765-A866-416E-9204-3CB77CD498F0}" type="slidenum">
              <a:rPr lang="en-US"/>
              <a:pPr/>
              <a:t>44</a:t>
            </a:fld>
            <a:endParaRPr lang="en-US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9825" y="684213"/>
            <a:ext cx="4576763" cy="34321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4300538"/>
            <a:ext cx="6858000" cy="48434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9907" tIns="44953" rIns="89907" bIns="44953"/>
          <a:lstStyle/>
          <a:p>
            <a:r>
              <a:rPr lang="en-US"/>
              <a:t>we will see a number of applications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D522F7A-5949-4D47-98A3-543971C8D6B5}" type="slidenum">
              <a:rPr lang="en-US"/>
              <a:pPr/>
              <a:t>45</a:t>
            </a:fld>
            <a:endParaRPr lang="en-US"/>
          </a:p>
        </p:txBody>
      </p:sp>
      <p:sp>
        <p:nvSpPr>
          <p:cNvPr id="3174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7763" y="685800"/>
            <a:ext cx="4573587" cy="34305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4300538"/>
            <a:ext cx="6858000" cy="48418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9869" tIns="44937" rIns="89869" bIns="44937"/>
          <a:lstStyle/>
          <a:p>
            <a:r>
              <a:rPr lang="en-US"/>
              <a:t>I’m no 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 descr="hartmann-colo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31775"/>
            <a:ext cx="9144000" cy="662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66725"/>
          </a:xfrm>
          <a:prstGeom prst="rect">
            <a:avLst/>
          </a:prstGeom>
          <a:solidFill>
            <a:srgbClr val="90060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>
              <a:ea typeface="ＭＳ Ｐゴシック" pitchFamily="-65" charset="-128"/>
            </a:endParaRPr>
          </a:p>
        </p:txBody>
      </p:sp>
      <p:pic>
        <p:nvPicPr>
          <p:cNvPr id="6" name="Picture 6" descr="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4200" y="25400"/>
            <a:ext cx="1990725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60325" y="-52388"/>
            <a:ext cx="4359275" cy="523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altLang="ko-KR" sz="2800" b="0" dirty="0" err="1">
                <a:latin typeface="Neutra Text SC" pitchFamily="50" charset="0"/>
                <a:ea typeface="굴림" pitchFamily="-65" charset="-127"/>
              </a:rPr>
              <a:t>stanford</a:t>
            </a:r>
            <a:r>
              <a:rPr lang="en-US" altLang="ko-KR" sz="2800" b="0" dirty="0">
                <a:latin typeface="Neutra Text SC" pitchFamily="50" charset="0"/>
                <a:ea typeface="굴림" pitchFamily="-65" charset="-127"/>
              </a:rPr>
              <a:t> </a:t>
            </a:r>
            <a:r>
              <a:rPr lang="en-US" sz="2800" b="0" dirty="0">
                <a:solidFill>
                  <a:srgbClr val="B3051A"/>
                </a:solidFill>
                <a:latin typeface="Neutra Text SC" pitchFamily="50" charset="0"/>
                <a:ea typeface="굴림" pitchFamily="-65" charset="-127"/>
              </a:rPr>
              <a:t>/</a:t>
            </a:r>
            <a:r>
              <a:rPr lang="en-US" sz="2800" b="0" dirty="0">
                <a:latin typeface="Neutra Text SC" pitchFamily="50" charset="0"/>
                <a:ea typeface="굴림" pitchFamily="-65" charset="-127"/>
              </a:rPr>
              <a:t> </a:t>
            </a:r>
            <a:r>
              <a:rPr lang="en-US" sz="2800" b="0" dirty="0" err="1">
                <a:latin typeface="Neutra Text SC" pitchFamily="50" charset="0"/>
                <a:ea typeface="굴림" pitchFamily="-65" charset="-127"/>
              </a:rPr>
              <a:t>hci</a:t>
            </a:r>
            <a:r>
              <a:rPr lang="en-US" sz="2800" b="0" dirty="0">
                <a:latin typeface="Neutra Text SC" pitchFamily="50" charset="0"/>
                <a:ea typeface="굴림" pitchFamily="-65" charset="-127"/>
              </a:rPr>
              <a:t> group</a:t>
            </a:r>
            <a:endParaRPr lang="en-US" altLang="ko-KR" sz="2800" b="0" dirty="0">
              <a:latin typeface="Neutra Text SC" pitchFamily="50" charset="0"/>
              <a:ea typeface="굴림" pitchFamily="-65" charset="-127"/>
            </a:endParaRPr>
          </a:p>
        </p:txBody>
      </p:sp>
      <p:sp>
        <p:nvSpPr>
          <p:cNvPr id="8" name="Arc 9"/>
          <p:cNvSpPr>
            <a:spLocks noChangeAspect="1"/>
          </p:cNvSpPr>
          <p:nvPr/>
        </p:nvSpPr>
        <p:spPr bwMode="auto">
          <a:xfrm>
            <a:off x="8950325" y="-63500"/>
            <a:ext cx="255588" cy="255588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1270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>
              <a:ea typeface="ＭＳ Ｐゴシック" pitchFamily="-65" charset="-128"/>
            </a:endParaRPr>
          </a:p>
        </p:txBody>
      </p:sp>
      <p:sp>
        <p:nvSpPr>
          <p:cNvPr id="9" name="Arc 10"/>
          <p:cNvSpPr>
            <a:spLocks noChangeAspect="1"/>
          </p:cNvSpPr>
          <p:nvPr/>
        </p:nvSpPr>
        <p:spPr bwMode="auto">
          <a:xfrm rot="16200000">
            <a:off x="-63500" y="-61913"/>
            <a:ext cx="255588" cy="255588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1270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>
              <a:ea typeface="ＭＳ Ｐゴシック" pitchFamily="-65" charset="-128"/>
            </a:endParaRPr>
          </a:p>
        </p:txBody>
      </p:sp>
      <p:sp>
        <p:nvSpPr>
          <p:cNvPr id="10" name="Arc 11"/>
          <p:cNvSpPr>
            <a:spLocks noChangeAspect="1"/>
          </p:cNvSpPr>
          <p:nvPr/>
        </p:nvSpPr>
        <p:spPr bwMode="auto">
          <a:xfrm rot="10800000">
            <a:off x="-63500" y="6667500"/>
            <a:ext cx="255588" cy="255588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1270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>
              <a:ea typeface="ＭＳ Ｐゴシック" pitchFamily="-65" charset="-128"/>
            </a:endParaRPr>
          </a:p>
        </p:txBody>
      </p:sp>
      <p:sp>
        <p:nvSpPr>
          <p:cNvPr id="11" name="Arc 12"/>
          <p:cNvSpPr>
            <a:spLocks noChangeAspect="1"/>
          </p:cNvSpPr>
          <p:nvPr/>
        </p:nvSpPr>
        <p:spPr bwMode="auto">
          <a:xfrm rot="5400000">
            <a:off x="8950325" y="6664325"/>
            <a:ext cx="255588" cy="255588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1270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>
              <a:ea typeface="ＭＳ Ｐゴシック" pitchFamily="-65" charset="-128"/>
            </a:endParaRPr>
          </a:p>
        </p:txBody>
      </p:sp>
      <p:sp>
        <p:nvSpPr>
          <p:cNvPr id="12" name="Text Box 14"/>
          <p:cNvSpPr txBox="1">
            <a:spLocks noChangeArrowheads="1"/>
          </p:cNvSpPr>
          <p:nvPr/>
        </p:nvSpPr>
        <p:spPr bwMode="auto">
          <a:xfrm>
            <a:off x="4800600" y="6248400"/>
            <a:ext cx="411480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  <a:defRPr/>
            </a:pPr>
            <a:r>
              <a:rPr lang="en-US" sz="2100" b="0" dirty="0">
                <a:ea typeface="ＭＳ Ｐゴシック" pitchFamily="-65" charset="-128"/>
              </a:rPr>
              <a:t>http://hci.stanford.edu</a:t>
            </a:r>
          </a:p>
        </p:txBody>
      </p:sp>
      <p:sp>
        <p:nvSpPr>
          <p:cNvPr id="387075" name="Rectangle 3"/>
          <p:cNvSpPr>
            <a:spLocks noGrp="1" noRot="1" noChangeArrowheads="1"/>
          </p:cNvSpPr>
          <p:nvPr>
            <p:ph type="ctrTitle"/>
          </p:nvPr>
        </p:nvSpPr>
        <p:spPr>
          <a:xfrm>
            <a:off x="455613" y="1233488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ko-KR" smtClean="0"/>
              <a:t>Click to edit Master title style</a:t>
            </a:r>
            <a:endParaRPr lang="en-US" altLang="ko-KR"/>
          </a:p>
        </p:txBody>
      </p:sp>
      <p:sp>
        <p:nvSpPr>
          <p:cNvPr id="387076" name="Rectangle 4"/>
          <p:cNvSpPr>
            <a:spLocks noGrp="1" noRot="1" noChangeArrowheads="1"/>
          </p:cNvSpPr>
          <p:nvPr>
            <p:ph type="subTitle" idx="1"/>
          </p:nvPr>
        </p:nvSpPr>
        <p:spPr>
          <a:xfrm>
            <a:off x="455613" y="3427413"/>
            <a:ext cx="3963987" cy="2970212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 altLang="ko-KR" smtClean="0"/>
              <a:t>Click to edit Master subtitle style</a:t>
            </a:r>
            <a:endParaRPr lang="en-US" altLang="ko-KR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44650"/>
            <a:ext cx="8388350" cy="47561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06B430-89D5-4B0F-9B1A-B284203E51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8463" y="528638"/>
            <a:ext cx="2097087" cy="58721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28638"/>
            <a:ext cx="6138863" cy="58721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AC1C56-77CE-41F1-928B-A72D02058B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675" y="228600"/>
            <a:ext cx="8466138" cy="7413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0675" y="1122363"/>
            <a:ext cx="8466138" cy="2676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20675" y="3951288"/>
            <a:ext cx="8466138" cy="26781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675" y="228600"/>
            <a:ext cx="8466138" cy="7413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20675" y="1122363"/>
            <a:ext cx="4156075" cy="55070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122363"/>
            <a:ext cx="4157663" cy="55070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4650"/>
            <a:ext cx="8388350" cy="47561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644650"/>
            <a:ext cx="3927475" cy="4756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8075" y="1644650"/>
            <a:ext cx="3927475" cy="4756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4650"/>
            <a:ext cx="8388350" cy="4756150"/>
          </a:xfrm>
        </p:spPr>
        <p:txBody>
          <a:bodyPr/>
          <a:lstStyle>
            <a:lvl1pPr>
              <a:buClr>
                <a:srgbClr val="CFECFF"/>
              </a:buClr>
              <a:defRPr/>
            </a:lvl1pPr>
            <a:lvl2pPr>
              <a:buClr>
                <a:srgbClr val="CFECFF"/>
              </a:buClr>
              <a:defRPr/>
            </a:lvl2pPr>
            <a:lvl3pPr>
              <a:buClr>
                <a:srgbClr val="CFECFF"/>
              </a:buClr>
              <a:defRPr/>
            </a:lvl3pPr>
            <a:lvl4pPr>
              <a:buClr>
                <a:srgbClr val="CFECFF"/>
              </a:buClr>
              <a:defRPr/>
            </a:lvl4pPr>
            <a:lvl5pPr>
              <a:buClr>
                <a:srgbClr val="CFECFF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83DD1F-584A-48F8-B4E7-8B758CF4B9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44650"/>
            <a:ext cx="8388350" cy="47561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8463" y="528638"/>
            <a:ext cx="2097087" cy="58721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28638"/>
            <a:ext cx="6138863" cy="58721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644650"/>
            <a:ext cx="3927475" cy="4756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8075" y="1644650"/>
            <a:ext cx="3927475" cy="4756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2FF8CD-65C0-4416-8029-305F04121A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9D80BE-01A1-470C-910D-E818C5E81D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4822E4-8CF9-43A1-A158-E8628A9073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ansiti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050" y="2286000"/>
            <a:ext cx="8308975" cy="102235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EA46B7-1C73-4AE8-8506-85A281E09F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123992-990F-460E-8711-A58E81771A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839005-2965-491F-882E-8D2C4B1090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91FBA9-EEAA-4E09-ABC9-1CB2CB84BB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3232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052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77200" y="6513513"/>
            <a:ext cx="7620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accent2"/>
                </a:solidFill>
                <a:ea typeface="굴림" pitchFamily="-65" charset="-127"/>
              </a:defRPr>
            </a:lvl1pPr>
          </a:lstStyle>
          <a:p>
            <a:fld id="{4BEA46B7-1C73-4AE8-8506-85A281E09FF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27" name="Rectangle 5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528638"/>
            <a:ext cx="8385175" cy="102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Click to edit Master title style</a:t>
            </a:r>
          </a:p>
        </p:txBody>
      </p:sp>
      <p:sp>
        <p:nvSpPr>
          <p:cNvPr id="1028" name="Rectangle 6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457200" y="1644650"/>
            <a:ext cx="8388350" cy="475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</a:p>
        </p:txBody>
      </p:sp>
      <p:sp>
        <p:nvSpPr>
          <p:cNvPr id="386074" name="Arc 26"/>
          <p:cNvSpPr>
            <a:spLocks noChangeAspect="1"/>
          </p:cNvSpPr>
          <p:nvPr/>
        </p:nvSpPr>
        <p:spPr bwMode="auto">
          <a:xfrm>
            <a:off x="8950325" y="-63500"/>
            <a:ext cx="255588" cy="255588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1270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>
              <a:ea typeface="ＭＳ Ｐゴシック" pitchFamily="-65" charset="-128"/>
            </a:endParaRPr>
          </a:p>
        </p:txBody>
      </p:sp>
      <p:sp>
        <p:nvSpPr>
          <p:cNvPr id="386075" name="Arc 27"/>
          <p:cNvSpPr>
            <a:spLocks noChangeAspect="1"/>
          </p:cNvSpPr>
          <p:nvPr/>
        </p:nvSpPr>
        <p:spPr bwMode="auto">
          <a:xfrm rot="16200000">
            <a:off x="-63500" y="-61913"/>
            <a:ext cx="255588" cy="255588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1270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>
              <a:ea typeface="ＭＳ Ｐゴシック" pitchFamily="-65" charset="-128"/>
            </a:endParaRPr>
          </a:p>
        </p:txBody>
      </p:sp>
      <p:sp>
        <p:nvSpPr>
          <p:cNvPr id="386076" name="Arc 28"/>
          <p:cNvSpPr>
            <a:spLocks noChangeAspect="1"/>
          </p:cNvSpPr>
          <p:nvPr/>
        </p:nvSpPr>
        <p:spPr bwMode="auto">
          <a:xfrm rot="10800000">
            <a:off x="-63500" y="6667500"/>
            <a:ext cx="255588" cy="255588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1270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>
              <a:ea typeface="ＭＳ Ｐゴシック" pitchFamily="-65" charset="-128"/>
            </a:endParaRPr>
          </a:p>
        </p:txBody>
      </p:sp>
      <p:sp>
        <p:nvSpPr>
          <p:cNvPr id="386077" name="Arc 29"/>
          <p:cNvSpPr>
            <a:spLocks noChangeAspect="1"/>
          </p:cNvSpPr>
          <p:nvPr/>
        </p:nvSpPr>
        <p:spPr bwMode="auto">
          <a:xfrm rot="5400000">
            <a:off x="8950325" y="6664325"/>
            <a:ext cx="255588" cy="255588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1270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>
              <a:ea typeface="ＭＳ Ｐゴシック" pitchFamily="-65" charset="-128"/>
            </a:endParaRPr>
          </a:p>
        </p:txBody>
      </p:sp>
      <p:sp>
        <p:nvSpPr>
          <p:cNvPr id="9" name="Rectangle 1030"/>
          <p:cNvSpPr>
            <a:spLocks noChangeArrowheads="1"/>
          </p:cNvSpPr>
          <p:nvPr userDrawn="1"/>
        </p:nvSpPr>
        <p:spPr bwMode="auto">
          <a:xfrm>
            <a:off x="0" y="1524000"/>
            <a:ext cx="8458200" cy="762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kumimoji="1" lang="en-US" sz="2400">
              <a:latin typeface="Times New Roman" pitchFamily="18" charset="0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</p:sldLayoutIdLst>
  <p:transition>
    <p:fade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defRPr sz="4600" b="1">
          <a:solidFill>
            <a:schemeClr val="tx2"/>
          </a:solidFill>
          <a:latin typeface="+mj-lt"/>
          <a:ea typeface="MS PGothic" pitchFamily="34" charset="-128"/>
          <a:cs typeface="ＭＳ Ｐゴシック" pitchFamily="-65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600" b="1">
          <a:solidFill>
            <a:schemeClr val="tx2"/>
          </a:solidFill>
          <a:latin typeface="Neutra Text" pitchFamily="50" charset="0"/>
          <a:ea typeface="MS PGothic" pitchFamily="34" charset="-128"/>
          <a:cs typeface="ＭＳ Ｐゴシック" pitchFamily="-65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600" b="1">
          <a:solidFill>
            <a:schemeClr val="tx2"/>
          </a:solidFill>
          <a:latin typeface="Neutra Text" pitchFamily="50" charset="0"/>
          <a:ea typeface="MS PGothic" pitchFamily="34" charset="-128"/>
          <a:cs typeface="ＭＳ Ｐゴシック" pitchFamily="-65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600" b="1">
          <a:solidFill>
            <a:schemeClr val="tx2"/>
          </a:solidFill>
          <a:latin typeface="Neutra Text" pitchFamily="50" charset="0"/>
          <a:ea typeface="MS PGothic" pitchFamily="34" charset="-128"/>
          <a:cs typeface="ＭＳ Ｐゴシック" pitchFamily="-65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600" b="1">
          <a:solidFill>
            <a:schemeClr val="tx2"/>
          </a:solidFill>
          <a:latin typeface="Neutra Text" pitchFamily="50" charset="0"/>
          <a:ea typeface="MS PGothic" pitchFamily="34" charset="-128"/>
          <a:cs typeface="ＭＳ Ｐゴシック" pitchFamily="-65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600" b="1">
          <a:solidFill>
            <a:schemeClr val="tx2"/>
          </a:solidFill>
          <a:latin typeface="Neutra Text" pitchFamily="50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600" b="1">
          <a:solidFill>
            <a:schemeClr val="tx2"/>
          </a:solidFill>
          <a:latin typeface="Neutra Text" pitchFamily="50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600" b="1">
          <a:solidFill>
            <a:schemeClr val="tx2"/>
          </a:solidFill>
          <a:latin typeface="Neutra Text" pitchFamily="50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600" b="1">
          <a:solidFill>
            <a:schemeClr val="tx2"/>
          </a:solidFill>
          <a:latin typeface="Neutra Text" pitchFamily="50" charset="0"/>
        </a:defRPr>
      </a:lvl9pPr>
    </p:titleStyle>
    <p:bodyStyle>
      <a:lvl1pPr marL="292100" indent="-2921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"/>
        <a:defRPr sz="3200">
          <a:solidFill>
            <a:schemeClr val="tx1"/>
          </a:solidFill>
          <a:latin typeface="+mn-lt"/>
          <a:ea typeface="MS PGothic" pitchFamily="34" charset="-128"/>
          <a:cs typeface="ＭＳ Ｐゴシック" pitchFamily="-65" charset="-128"/>
        </a:defRPr>
      </a:lvl1pPr>
      <a:lvl2pPr marL="6858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"/>
        <a:defRPr sz="2800">
          <a:solidFill>
            <a:schemeClr val="tx1"/>
          </a:solidFill>
          <a:latin typeface="+mn-lt"/>
          <a:ea typeface="MS PGothic" pitchFamily="34" charset="-128"/>
        </a:defRPr>
      </a:lvl2pPr>
      <a:lvl3pPr marL="1092200" indent="-1778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"/>
        <a:defRPr sz="2400">
          <a:solidFill>
            <a:schemeClr val="tx1"/>
          </a:solidFill>
          <a:latin typeface="+mn-lt"/>
          <a:ea typeface="MS PGothic" pitchFamily="34" charset="-128"/>
        </a:defRPr>
      </a:lvl3pPr>
      <a:lvl4pPr marL="1549400" indent="-1778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"/>
        <a:defRPr sz="2000">
          <a:solidFill>
            <a:schemeClr val="tx1"/>
          </a:solidFill>
          <a:latin typeface="+mn-lt"/>
          <a:ea typeface="MS PGothic" pitchFamily="34" charset="-128"/>
        </a:defRPr>
      </a:lvl4pPr>
      <a:lvl5pPr marL="2006600" indent="-1778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"/>
        <a:defRPr sz="2000">
          <a:solidFill>
            <a:schemeClr val="tx1"/>
          </a:solidFill>
          <a:latin typeface="+mn-lt"/>
          <a:ea typeface="MS PGothic" pitchFamily="34" charset="-128"/>
        </a:defRPr>
      </a:lvl5pPr>
      <a:lvl6pPr marL="2463800" indent="-1778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"/>
        <a:defRPr sz="2000">
          <a:solidFill>
            <a:schemeClr val="tx1"/>
          </a:solidFill>
          <a:latin typeface="+mn-lt"/>
        </a:defRPr>
      </a:lvl6pPr>
      <a:lvl7pPr marL="2921000" indent="-1778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"/>
        <a:defRPr sz="2000">
          <a:solidFill>
            <a:schemeClr val="tx1"/>
          </a:solidFill>
          <a:latin typeface="+mn-lt"/>
        </a:defRPr>
      </a:lvl7pPr>
      <a:lvl8pPr marL="3378200" indent="-1778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"/>
        <a:defRPr sz="2000">
          <a:solidFill>
            <a:schemeClr val="tx1"/>
          </a:solidFill>
          <a:latin typeface="+mn-lt"/>
        </a:defRPr>
      </a:lvl8pPr>
      <a:lvl9pPr marL="3835400" indent="-1778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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394859"/>
            </a:gs>
            <a:gs pos="100000">
              <a:srgbClr val="3D4F63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9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528638"/>
            <a:ext cx="8385175" cy="102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Click to edit Master title style</a:t>
            </a:r>
          </a:p>
        </p:txBody>
      </p:sp>
      <p:sp>
        <p:nvSpPr>
          <p:cNvPr id="2051" name="Rectangle 10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838200" y="1644650"/>
            <a:ext cx="8007350" cy="475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Click to edit Master text styles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ransition>
    <p:fade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2"/>
          </a:solidFill>
          <a:latin typeface="+mj-lt"/>
          <a:ea typeface="MS PGothic" pitchFamily="34" charset="-128"/>
          <a:cs typeface="ＭＳ Ｐゴシック" pitchFamily="-65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2"/>
          </a:solidFill>
          <a:latin typeface="Neutra Text" pitchFamily="50" charset="0"/>
          <a:ea typeface="MS PGothic" pitchFamily="34" charset="-128"/>
          <a:cs typeface="ＭＳ Ｐゴシック" pitchFamily="-65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2"/>
          </a:solidFill>
          <a:latin typeface="Neutra Text" pitchFamily="50" charset="0"/>
          <a:ea typeface="MS PGothic" pitchFamily="34" charset="-128"/>
          <a:cs typeface="ＭＳ Ｐゴシック" pitchFamily="-65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2"/>
          </a:solidFill>
          <a:latin typeface="Neutra Text" pitchFamily="50" charset="0"/>
          <a:ea typeface="MS PGothic" pitchFamily="34" charset="-128"/>
          <a:cs typeface="ＭＳ Ｐゴシック" pitchFamily="-65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2"/>
          </a:solidFill>
          <a:latin typeface="Neutra Text" pitchFamily="50" charset="0"/>
          <a:ea typeface="MS PGothic" pitchFamily="34" charset="-128"/>
          <a:cs typeface="ＭＳ Ｐゴシック" pitchFamily="-65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2"/>
          </a:solidFill>
          <a:latin typeface="Neutra Text" pitchFamily="50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2"/>
          </a:solidFill>
          <a:latin typeface="Neutra Text" pitchFamily="50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2"/>
          </a:solidFill>
          <a:latin typeface="Neutra Text" pitchFamily="50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2"/>
          </a:solidFill>
          <a:latin typeface="Neutra Text" pitchFamily="50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b="1">
          <a:solidFill>
            <a:schemeClr val="bg1"/>
          </a:solidFill>
          <a:latin typeface="+mn-lt"/>
          <a:ea typeface="MS PGothic" pitchFamily="34" charset="-128"/>
          <a:cs typeface="ＭＳ Ｐゴシック" pitchFamily="-65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  <a:ea typeface="MS PGothic" pitchFamily="34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MS PGothic" pitchFamily="34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  <a:ea typeface="MS PGothic" pitchFamily="34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MS PGothic" pitchFamily="34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oftnet.tuc.gr/~minos/tutorials.html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25.emf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381000" y="-152400"/>
            <a:ext cx="8308975" cy="1828800"/>
          </a:xfrm>
        </p:spPr>
        <p:txBody>
          <a:bodyPr/>
          <a:lstStyle/>
          <a:p>
            <a:pPr algn="l"/>
            <a:r>
              <a:rPr lang="en-US" sz="500" b="0" dirty="0" smtClean="0">
                <a:solidFill>
                  <a:schemeClr val="tx1"/>
                </a:solidFill>
                <a:ea typeface="ＭＳ Ｐゴシック" pitchFamily="34" charset="-128"/>
              </a:rPr>
              <a:t/>
            </a:r>
            <a:br>
              <a:rPr lang="en-US" sz="500" b="0" dirty="0" smtClean="0">
                <a:solidFill>
                  <a:schemeClr val="tx1"/>
                </a:solidFill>
                <a:ea typeface="ＭＳ Ｐゴシック" pitchFamily="34" charset="-128"/>
              </a:rPr>
            </a:br>
            <a:r>
              <a:rPr lang="en-US" sz="5400" b="0" dirty="0" smtClean="0">
                <a:solidFill>
                  <a:schemeClr val="tx1"/>
                </a:solidFill>
                <a:ea typeface="ＭＳ Ｐゴシック" pitchFamily="34" charset="-128"/>
              </a:rPr>
              <a:t>Scalable Data Visualization and Social Data Analysis</a:t>
            </a:r>
            <a:endParaRPr lang="en-US" sz="4400" b="0" i="1" dirty="0" smtClean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sp>
        <p:nvSpPr>
          <p:cNvPr id="6147" name="TextBox 2"/>
          <p:cNvSpPr txBox="1">
            <a:spLocks noChangeArrowheads="1"/>
          </p:cNvSpPr>
          <p:nvPr/>
        </p:nvSpPr>
        <p:spPr bwMode="auto">
          <a:xfrm>
            <a:off x="444500" y="5410200"/>
            <a:ext cx="70104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dirty="0"/>
              <a:t>Jeffrey </a:t>
            </a:r>
            <a:r>
              <a:rPr lang="en-US" sz="3600" dirty="0" err="1"/>
              <a:t>Heer</a:t>
            </a:r>
            <a:r>
              <a:rPr lang="en-US" sz="3600" dirty="0"/>
              <a:t> </a:t>
            </a:r>
            <a:r>
              <a:rPr lang="en-US" sz="3600" b="0" dirty="0"/>
              <a:t> </a:t>
            </a:r>
            <a:r>
              <a:rPr lang="en-US" sz="3600" b="0" dirty="0" smtClean="0"/>
              <a:t>     </a:t>
            </a:r>
            <a:r>
              <a:rPr lang="en-US" sz="3600" b="0" dirty="0" smtClean="0">
                <a:solidFill>
                  <a:srgbClr val="FF7C80"/>
                </a:solidFill>
              </a:rPr>
              <a:t>Stanford University</a:t>
            </a:r>
          </a:p>
          <a:p>
            <a:r>
              <a:rPr lang="en-US" sz="3600" dirty="0" smtClean="0"/>
              <a:t>Joe </a:t>
            </a:r>
            <a:r>
              <a:rPr lang="en-US" sz="3600" dirty="0" err="1" smtClean="0"/>
              <a:t>Hellerstein</a:t>
            </a:r>
            <a:r>
              <a:rPr lang="en-US" sz="3600" dirty="0" smtClean="0"/>
              <a:t>   </a:t>
            </a:r>
            <a:r>
              <a:rPr lang="en-US" sz="3600" dirty="0" smtClean="0">
                <a:solidFill>
                  <a:srgbClr val="0070C0"/>
                </a:solidFill>
              </a:rPr>
              <a:t>UC Berkeley</a:t>
            </a:r>
            <a:endParaRPr lang="en-US" sz="3600" b="0" dirty="0">
              <a:solidFill>
                <a:srgbClr val="0070C0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 l="1515" t="6567" r="7025" b="10771"/>
          <a:stretch>
            <a:fillRect/>
          </a:stretch>
        </p:blipFill>
        <p:spPr bwMode="auto">
          <a:xfrm>
            <a:off x="6200502" y="2286000"/>
            <a:ext cx="2943498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 descr="D:\jmh\SCHOOL\metadump-fixed.bmp"/>
          <p:cNvPicPr>
            <a:picLocks noChangeAspect="1" noChangeArrowheads="1"/>
          </p:cNvPicPr>
          <p:nvPr/>
        </p:nvPicPr>
        <p:blipFill>
          <a:blip r:embed="rId5" cstate="print"/>
          <a:srcRect l="47541" t="17397" r="4918" b="38981"/>
          <a:stretch>
            <a:fillRect/>
          </a:stretch>
        </p:blipFill>
        <p:spPr bwMode="auto">
          <a:xfrm>
            <a:off x="3276599" y="2286000"/>
            <a:ext cx="2971801" cy="1981200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6" cstate="print"/>
          <a:srcRect l="33467" b="34615"/>
          <a:stretch>
            <a:fillRect/>
          </a:stretch>
        </p:blipFill>
        <p:spPr bwMode="auto">
          <a:xfrm>
            <a:off x="0" y="2278846"/>
            <a:ext cx="3276600" cy="1988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>
            <p:custDataLst>
              <p:tags r:id="rId1"/>
            </p:custDataLst>
          </p:nvPr>
        </p:nvSpPr>
        <p:spPr>
          <a:xfrm>
            <a:off x="0" y="7112000"/>
            <a:ext cx="9144000" cy="70788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mtClean="0"/>
              <a:t>TexPoint fonts used in EMF. </a:t>
            </a:r>
          </a:p>
          <a:p>
            <a:r>
              <a:rPr lang="en-US" smtClean="0"/>
              <a:t>Read the TexPoint manual before you delete this box.: </a:t>
            </a:r>
            <a:r>
              <a:rPr lang="en-US" smtClean="0">
                <a:latin typeface="CMMI10"/>
              </a:rPr>
              <a:t>A</a:t>
            </a:r>
            <a:r>
              <a:rPr lang="en-US" smtClean="0">
                <a:latin typeface="CMR7"/>
              </a:rPr>
              <a:t>A</a:t>
            </a:r>
            <a:r>
              <a:rPr lang="en-US" smtClean="0">
                <a:latin typeface="CMMI7"/>
              </a:rPr>
              <a:t>A</a:t>
            </a:r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2088"/>
            <a:ext cx="8385175" cy="1022350"/>
          </a:xfrm>
        </p:spPr>
        <p:txBody>
          <a:bodyPr/>
          <a:lstStyle/>
          <a:p>
            <a:r>
              <a:rPr lang="en-US" dirty="0" err="1" smtClean="0"/>
              <a:t>Datasplash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2 Query builders:</a:t>
            </a:r>
          </a:p>
          <a:p>
            <a:pPr lvl="1"/>
            <a:r>
              <a:rPr lang="en-US" sz="2000" dirty="0" smtClean="0"/>
              <a:t>Tioga box-and-arrow </a:t>
            </a:r>
            <a:r>
              <a:rPr lang="en-US" sz="2000" dirty="0" err="1" smtClean="0"/>
              <a:t>relational+UDF</a:t>
            </a:r>
            <a:endParaRPr lang="en-US" sz="2000" dirty="0" smtClean="0"/>
          </a:p>
          <a:p>
            <a:pPr lvl="1"/>
            <a:r>
              <a:rPr lang="en-US" sz="2000" dirty="0" smtClean="0"/>
              <a:t>VIQING direct-manipulation interface </a:t>
            </a:r>
            <a:br>
              <a:rPr lang="en-US" sz="2000" dirty="0" smtClean="0"/>
            </a:br>
            <a:r>
              <a:rPr lang="en-US" sz="2000" dirty="0" smtClean="0"/>
              <a:t>for composite visualizations</a:t>
            </a:r>
          </a:p>
          <a:p>
            <a:r>
              <a:rPr lang="en-US" sz="2400" dirty="0" smtClean="0"/>
              <a:t>Visual mappings: one “mark” per row of output</a:t>
            </a:r>
          </a:p>
          <a:p>
            <a:pPr lvl="1"/>
            <a:r>
              <a:rPr lang="en-US" sz="2000" dirty="0" smtClean="0"/>
              <a:t>Row attributes </a:t>
            </a:r>
            <a:r>
              <a:rPr lang="en-US" sz="2000" dirty="0" smtClean="0">
                <a:sym typeface="Wingdings" pitchFamily="2" charset="2"/>
              </a:rPr>
              <a:t> </a:t>
            </a:r>
            <a:r>
              <a:rPr lang="en-US" sz="2000" dirty="0" smtClean="0"/>
              <a:t>mark attributes via “paint” interface </a:t>
            </a:r>
          </a:p>
          <a:p>
            <a:pPr lvl="2"/>
            <a:r>
              <a:rPr lang="en-US" sz="1600" dirty="0" smtClean="0"/>
              <a:t>x, y, height, width, color, rotation, picture, etc.</a:t>
            </a:r>
            <a:endParaRPr lang="en-US" sz="2000" dirty="0" smtClean="0"/>
          </a:p>
          <a:p>
            <a:r>
              <a:rPr lang="en-US" sz="2400" dirty="0" smtClean="0"/>
              <a:t>Pan in x/y space, </a:t>
            </a:r>
            <a:r>
              <a:rPr lang="en-US" sz="2400" i="1" dirty="0" smtClean="0"/>
              <a:t>semantic zoom </a:t>
            </a:r>
            <a:r>
              <a:rPr lang="en-US" sz="2400" dirty="0" smtClean="0"/>
              <a:t>in z</a:t>
            </a:r>
          </a:p>
          <a:p>
            <a:pPr lvl="1"/>
            <a:r>
              <a:rPr lang="en-US" sz="2000" i="1" dirty="0" smtClean="0"/>
              <a:t>Layer manager</a:t>
            </a:r>
            <a:r>
              <a:rPr lang="en-US" sz="2000" dirty="0" smtClean="0"/>
              <a:t> for overlays generalizes drill-down/roll-up</a:t>
            </a:r>
          </a:p>
          <a:p>
            <a:pPr lvl="1"/>
            <a:r>
              <a:rPr lang="en-US" sz="2000" dirty="0" smtClean="0"/>
              <a:t>Aids for designer to maintain </a:t>
            </a:r>
            <a:r>
              <a:rPr lang="en-US" sz="2000" i="1" dirty="0" smtClean="0"/>
              <a:t>Constant Information Density</a:t>
            </a:r>
          </a:p>
          <a:p>
            <a:r>
              <a:rPr lang="en-US" sz="2400" dirty="0" smtClean="0"/>
              <a:t>Variety of links/navigation between visualizations</a:t>
            </a:r>
          </a:p>
          <a:p>
            <a:pPr lvl="1"/>
            <a:r>
              <a:rPr lang="en-US" sz="2000" dirty="0" smtClean="0"/>
              <a:t>See </a:t>
            </a:r>
            <a:r>
              <a:rPr lang="en-US" sz="2000" dirty="0" err="1" smtClean="0"/>
              <a:t>Olston</a:t>
            </a:r>
            <a:r>
              <a:rPr lang="en-US" sz="2000" dirty="0" smtClean="0"/>
              <a:t>/Woodruff InfoVis2000,  </a:t>
            </a:r>
            <a:r>
              <a:rPr lang="en-US" sz="2000" dirty="0" err="1" smtClean="0"/>
              <a:t>Baldonado</a:t>
            </a:r>
            <a:r>
              <a:rPr lang="en-US" sz="2000" dirty="0" smtClean="0"/>
              <a:t>, </a:t>
            </a:r>
            <a:r>
              <a:rPr lang="en-US" sz="2000" dirty="0" err="1" smtClean="0"/>
              <a:t>etal</a:t>
            </a:r>
            <a:r>
              <a:rPr lang="en-US" sz="2000" dirty="0" smtClean="0"/>
              <a:t>. AVI2000</a:t>
            </a:r>
          </a:p>
          <a:p>
            <a:r>
              <a:rPr lang="en-US" sz="2400" dirty="0" smtClean="0"/>
              <a:t>Influenced commercial products at </a:t>
            </a:r>
            <a:r>
              <a:rPr lang="en-US" sz="2400" dirty="0" err="1" smtClean="0"/>
              <a:t>Illustra</a:t>
            </a:r>
            <a:r>
              <a:rPr lang="en-US" sz="2400" dirty="0" smtClean="0"/>
              <a:t>/Informix</a:t>
            </a:r>
            <a:endParaRPr lang="en-US" sz="2400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304800"/>
            <a:ext cx="3211079" cy="239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152400" y="958850"/>
            <a:ext cx="8388350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92100" marR="0" lvl="0" indent="-2921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FECFF"/>
              </a:buClr>
              <a:buSzTx/>
              <a:tabLst/>
              <a:defRPr/>
            </a:pPr>
            <a:r>
              <a:rPr lang="en-US" kern="0" dirty="0" smtClean="0">
                <a:latin typeface="+mn-lt"/>
                <a:ea typeface="MS PGothic" pitchFamily="34" charset="-128"/>
              </a:rPr>
              <a:t>Woodruff, </a:t>
            </a:r>
            <a:r>
              <a:rPr lang="en-US" kern="0" dirty="0" err="1" smtClean="0">
                <a:latin typeface="+mn-lt"/>
                <a:ea typeface="MS PGothic" pitchFamily="34" charset="-128"/>
              </a:rPr>
              <a:t>Olston</a:t>
            </a:r>
            <a:r>
              <a:rPr lang="en-US" kern="0" dirty="0" smtClean="0">
                <a:latin typeface="+mn-lt"/>
                <a:ea typeface="MS PGothic" pitchFamily="34" charset="-128"/>
              </a:rPr>
              <a:t>, et al. </a:t>
            </a:r>
            <a:r>
              <a:rPr lang="en-US" i="1" kern="0" dirty="0" smtClean="0">
                <a:latin typeface="+mn-lt"/>
                <a:ea typeface="MS PGothic" pitchFamily="34" charset="-128"/>
              </a:rPr>
              <a:t>J. Vis Lang &amp; Comp </a:t>
            </a:r>
            <a:r>
              <a:rPr lang="en-US" kern="0" dirty="0" smtClean="0">
                <a:latin typeface="+mn-lt"/>
                <a:ea typeface="MS PGothic" pitchFamily="34" charset="-128"/>
              </a:rPr>
              <a:t>2001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MS PGothic" pitchFamily="34" charset="-128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492030"/>
            <a:ext cx="6781800" cy="5061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Datasplash</a:t>
            </a:r>
            <a:r>
              <a:rPr lang="en-US" dirty="0" smtClean="0"/>
              <a:t>: Semantic Zoom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 bwMode="auto">
          <a:xfrm>
            <a:off x="1905000" y="4267200"/>
            <a:ext cx="990600" cy="1447800"/>
          </a:xfrm>
          <a:prstGeom prst="rect">
            <a:avLst/>
          </a:prstGeom>
          <a:solidFill>
            <a:srgbClr val="99CC00">
              <a:alpha val="50196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Neutra Text" pitchFamily="50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81600" y="6477000"/>
            <a:ext cx="28914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</a:t>
            </a:r>
            <a:r>
              <a:rPr lang="en-US" dirty="0" smtClean="0"/>
              <a:t>atasplash.cs.berkeley.edu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492030"/>
            <a:ext cx="6781800" cy="5061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Datasplash</a:t>
            </a:r>
            <a:r>
              <a:rPr lang="en-US" dirty="0" smtClean="0"/>
              <a:t>: Semantic Zoom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181600" y="6477000"/>
            <a:ext cx="28914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</a:t>
            </a:r>
            <a:r>
              <a:rPr lang="en-US" dirty="0" smtClean="0"/>
              <a:t>atasplash.cs.berkeley.edu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Datasplash</a:t>
            </a:r>
            <a:r>
              <a:rPr lang="en-US" dirty="0" smtClean="0"/>
              <a:t>: Information Density</a:t>
            </a:r>
            <a:endParaRPr lang="en-US" dirty="0"/>
          </a:p>
        </p:txBody>
      </p:sp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828800"/>
            <a:ext cx="7033847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5181600" y="6477000"/>
            <a:ext cx="28914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</a:t>
            </a:r>
            <a:r>
              <a:rPr lang="en-US" dirty="0" smtClean="0"/>
              <a:t>atasplash.cs.berkeley.edu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385175" cy="1022350"/>
          </a:xfrm>
        </p:spPr>
        <p:txBody>
          <a:bodyPr/>
          <a:lstStyle/>
          <a:p>
            <a:r>
              <a:rPr lang="en-US" dirty="0" err="1" smtClean="0"/>
              <a:t>DEVise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Visual  relational query builder</a:t>
            </a:r>
          </a:p>
          <a:p>
            <a:r>
              <a:rPr lang="en-US" sz="2400" dirty="0" smtClean="0"/>
              <a:t>Mapping: one “mark” per row of output</a:t>
            </a:r>
          </a:p>
          <a:p>
            <a:pPr lvl="1"/>
            <a:r>
              <a:rPr lang="en-US" sz="2000" dirty="0" smtClean="0"/>
              <a:t>Row attributes </a:t>
            </a:r>
            <a:r>
              <a:rPr lang="en-US" sz="2000" dirty="0" smtClean="0">
                <a:sym typeface="Wingdings" pitchFamily="2" charset="2"/>
              </a:rPr>
              <a:t> </a:t>
            </a:r>
            <a:r>
              <a:rPr lang="en-US" sz="2000" dirty="0" smtClean="0"/>
              <a:t>mark attributes </a:t>
            </a:r>
          </a:p>
          <a:p>
            <a:pPr lvl="2"/>
            <a:r>
              <a:rPr lang="en-US" sz="1600" dirty="0" smtClean="0"/>
              <a:t>x, y, height, width, color, rotation, picture, etc.</a:t>
            </a:r>
            <a:endParaRPr lang="en-US" sz="2000" dirty="0" smtClean="0"/>
          </a:p>
          <a:p>
            <a:r>
              <a:rPr lang="en-US" sz="2400" i="1" dirty="0" smtClean="0"/>
              <a:t>Visual filters </a:t>
            </a:r>
            <a:r>
              <a:rPr lang="en-US" sz="2400" dirty="0" smtClean="0"/>
              <a:t>map back to relational input query</a:t>
            </a:r>
          </a:p>
          <a:p>
            <a:r>
              <a:rPr lang="en-US" sz="2400" dirty="0" smtClean="0"/>
              <a:t>Focus on multiple linked visualizations</a:t>
            </a:r>
          </a:p>
          <a:p>
            <a:pPr lvl="1"/>
            <a:r>
              <a:rPr lang="en-US" sz="2000" dirty="0" smtClean="0"/>
              <a:t>Various linking models</a:t>
            </a:r>
          </a:p>
          <a:p>
            <a:r>
              <a:rPr lang="en-US" sz="2400" dirty="0" smtClean="0"/>
              <a:t>Proposed collaboration facilities (!!)</a:t>
            </a:r>
          </a:p>
          <a:p>
            <a:pPr lvl="1"/>
            <a:r>
              <a:rPr lang="en-US" sz="2000" dirty="0" smtClean="0"/>
              <a:t>Active Reports: a </a:t>
            </a:r>
            <a:r>
              <a:rPr lang="en-US" sz="2000" dirty="0" err="1" smtClean="0"/>
              <a:t>vis</a:t>
            </a:r>
            <a:r>
              <a:rPr lang="en-US" sz="2000" dirty="0" smtClean="0"/>
              <a:t> definition and relevant data</a:t>
            </a:r>
          </a:p>
          <a:p>
            <a:pPr lvl="1"/>
            <a:r>
              <a:rPr lang="en-US" sz="2000" dirty="0" smtClean="0"/>
              <a:t>Collaborate by shipping visual specs between multiple Active Reports</a:t>
            </a:r>
          </a:p>
          <a:p>
            <a:r>
              <a:rPr lang="en-US" sz="2400" dirty="0" smtClean="0"/>
              <a:t>Distributed queries &amp; optimization</a:t>
            </a:r>
          </a:p>
          <a:p>
            <a:r>
              <a:rPr lang="en-US" sz="2400" dirty="0" smtClean="0"/>
              <a:t>Still in use by Wisconsin </a:t>
            </a:r>
            <a:r>
              <a:rPr lang="en-US" sz="2400" dirty="0" err="1" smtClean="0"/>
              <a:t>BioMagResBank</a:t>
            </a:r>
            <a:endParaRPr lang="en-US" sz="24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457200" y="882650"/>
            <a:ext cx="8388350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92100" marR="0" lvl="0" indent="-2921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FECFF"/>
              </a:buClr>
              <a:buSzTx/>
              <a:tabLst/>
              <a:defRPr/>
            </a:pP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S PGothic" pitchFamily="34" charset="-128"/>
              </a:rPr>
              <a:t>Livny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S PGothic" pitchFamily="34" charset="-128"/>
              </a:rPr>
              <a:t>,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S PGothic" pitchFamily="34" charset="-128"/>
              </a:rPr>
              <a:t>Ramakrishnan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S PGothic" pitchFamily="34" charset="-128"/>
              </a:rPr>
              <a:t>, Bayer, et al</a:t>
            </a:r>
            <a:r>
              <a:rPr lang="en-US" kern="0" dirty="0" smtClean="0">
                <a:latin typeface="+mn-lt"/>
                <a:ea typeface="MS PGothic" pitchFamily="34" charset="-128"/>
              </a:rPr>
              <a:t>. SIGMOD‘97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MS PGothic" pitchFamily="34" charset="-128"/>
            </a:endParaRPr>
          </a:p>
        </p:txBody>
      </p:sp>
      <p:pic>
        <p:nvPicPr>
          <p:cNvPr id="4096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4600" y="219075"/>
            <a:ext cx="2671651" cy="237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Typical </a:t>
            </a:r>
            <a:r>
              <a:rPr lang="en-US" dirty="0" err="1" smtClean="0"/>
              <a:t>DEVise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tx1"/>
                </a:solidFill>
              </a:rPr>
              <a:t>Presentation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768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1676400"/>
            <a:ext cx="5514975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57200" y="5334000"/>
            <a:ext cx="10647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Multiple</a:t>
            </a:r>
            <a:br>
              <a:rPr lang="en-US" dirty="0" smtClean="0"/>
            </a:br>
            <a:r>
              <a:rPr lang="en-US" dirty="0" smtClean="0"/>
              <a:t>views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04800" y="3810000"/>
            <a:ext cx="11112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Multiple</a:t>
            </a:r>
            <a:br>
              <a:rPr lang="en-US" dirty="0" smtClean="0"/>
            </a:br>
            <a:r>
              <a:rPr lang="en-US" dirty="0" smtClean="0"/>
              <a:t>windows</a:t>
            </a:r>
            <a:endParaRPr lang="en-US" dirty="0"/>
          </a:p>
        </p:txBody>
      </p:sp>
      <p:cxnSp>
        <p:nvCxnSpPr>
          <p:cNvPr id="9" name="Curved Connector 8"/>
          <p:cNvCxnSpPr>
            <a:stCxn id="5" idx="3"/>
          </p:cNvCxnSpPr>
          <p:nvPr/>
        </p:nvCxnSpPr>
        <p:spPr bwMode="auto">
          <a:xfrm flipV="1">
            <a:off x="1521915" y="4953001"/>
            <a:ext cx="611685" cy="734942"/>
          </a:xfrm>
          <a:prstGeom prst="curvedConnector2">
            <a:avLst/>
          </a:prstGeom>
          <a:solidFill>
            <a:schemeClr val="accent1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cxnSp>
      <p:cxnSp>
        <p:nvCxnSpPr>
          <p:cNvPr id="12" name="Curved Connector 11"/>
          <p:cNvCxnSpPr>
            <a:stCxn id="5" idx="3"/>
          </p:cNvCxnSpPr>
          <p:nvPr/>
        </p:nvCxnSpPr>
        <p:spPr bwMode="auto">
          <a:xfrm flipV="1">
            <a:off x="1521915" y="5638800"/>
            <a:ext cx="764085" cy="49143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cxnSp>
      <p:cxnSp>
        <p:nvCxnSpPr>
          <p:cNvPr id="14" name="Curved Connector 13"/>
          <p:cNvCxnSpPr>
            <a:stCxn id="5" idx="3"/>
          </p:cNvCxnSpPr>
          <p:nvPr/>
        </p:nvCxnSpPr>
        <p:spPr bwMode="auto">
          <a:xfrm>
            <a:off x="1521915" y="5687943"/>
            <a:ext cx="764085" cy="636657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cxnSp>
      <p:cxnSp>
        <p:nvCxnSpPr>
          <p:cNvPr id="20" name="Curved Connector 19"/>
          <p:cNvCxnSpPr>
            <a:stCxn id="6" idx="3"/>
          </p:cNvCxnSpPr>
          <p:nvPr/>
        </p:nvCxnSpPr>
        <p:spPr bwMode="auto">
          <a:xfrm flipV="1">
            <a:off x="1416002" y="1905001"/>
            <a:ext cx="717599" cy="2258942"/>
          </a:xfrm>
          <a:prstGeom prst="curvedConnector2">
            <a:avLst/>
          </a:prstGeom>
          <a:solidFill>
            <a:schemeClr val="accent1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cxnSp>
      <p:cxnSp>
        <p:nvCxnSpPr>
          <p:cNvPr id="23" name="Curved Connector 19"/>
          <p:cNvCxnSpPr>
            <a:stCxn id="6" idx="3"/>
          </p:cNvCxnSpPr>
          <p:nvPr/>
        </p:nvCxnSpPr>
        <p:spPr bwMode="auto">
          <a:xfrm flipV="1">
            <a:off x="1416002" y="1828801"/>
            <a:ext cx="3613198" cy="2335142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cxnSp>
      <p:cxnSp>
        <p:nvCxnSpPr>
          <p:cNvPr id="27" name="Curved Connector 19"/>
          <p:cNvCxnSpPr>
            <a:stCxn id="6" idx="3"/>
          </p:cNvCxnSpPr>
          <p:nvPr/>
        </p:nvCxnSpPr>
        <p:spPr bwMode="auto">
          <a:xfrm>
            <a:off x="1416002" y="4163943"/>
            <a:ext cx="412798" cy="103257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cxnSp>
      <p:sp>
        <p:nvSpPr>
          <p:cNvPr id="13" name="TextBox 12"/>
          <p:cNvSpPr txBox="1"/>
          <p:nvPr/>
        </p:nvSpPr>
        <p:spPr>
          <a:xfrm>
            <a:off x="5029200" y="6457890"/>
            <a:ext cx="28777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pages.cs.wisc.edu/~devise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9288" y="1447800"/>
            <a:ext cx="7035800" cy="450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6563" name="Rectangle 3"/>
          <p:cNvSpPr>
            <a:spLocks noChangeArrowheads="1"/>
          </p:cNvSpPr>
          <p:nvPr/>
        </p:nvSpPr>
        <p:spPr bwMode="auto">
          <a:xfrm>
            <a:off x="957263" y="533400"/>
            <a:ext cx="17081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b="1" dirty="0">
                <a:solidFill>
                  <a:schemeClr val="tx2"/>
                </a:solidFill>
                <a:latin typeface="Comic Sans MS" pitchFamily="66" charset="0"/>
              </a:rPr>
              <a:t>ranking</a:t>
            </a:r>
          </a:p>
          <a:p>
            <a:pPr eaLnBrk="0" hangingPunct="0"/>
            <a:r>
              <a:rPr lang="en-US" b="1" dirty="0">
                <a:solidFill>
                  <a:schemeClr val="tx2"/>
                </a:solidFill>
                <a:latin typeface="Comic Sans MS" pitchFamily="66" charset="0"/>
              </a:rPr>
              <a:t>vs. document</a:t>
            </a:r>
          </a:p>
        </p:txBody>
      </p:sp>
      <p:sp>
        <p:nvSpPr>
          <p:cNvPr id="66564" name="Rectangle 4"/>
          <p:cNvSpPr>
            <a:spLocks noChangeArrowheads="1"/>
          </p:cNvSpPr>
          <p:nvPr/>
        </p:nvSpPr>
        <p:spPr bwMode="auto">
          <a:xfrm>
            <a:off x="2801938" y="533400"/>
            <a:ext cx="277653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b="1">
                <a:solidFill>
                  <a:schemeClr val="tx2"/>
                </a:solidFill>
                <a:latin typeface="Comic Sans MS" pitchFamily="66" charset="0"/>
              </a:rPr>
              <a:t>documents with same </a:t>
            </a:r>
          </a:p>
          <a:p>
            <a:pPr eaLnBrk="0" hangingPunct="0"/>
            <a:r>
              <a:rPr lang="en-US" b="1">
                <a:solidFill>
                  <a:schemeClr val="tx2"/>
                </a:solidFill>
                <a:latin typeface="Comic Sans MS" pitchFamily="66" charset="0"/>
              </a:rPr>
              <a:t>category and year</a:t>
            </a:r>
          </a:p>
        </p:txBody>
      </p:sp>
      <p:sp>
        <p:nvSpPr>
          <p:cNvPr id="66565" name="Rectangle 5"/>
          <p:cNvSpPr>
            <a:spLocks noChangeArrowheads="1"/>
          </p:cNvSpPr>
          <p:nvPr/>
        </p:nvSpPr>
        <p:spPr bwMode="auto">
          <a:xfrm>
            <a:off x="5545138" y="533400"/>
            <a:ext cx="270033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b="1">
                <a:solidFill>
                  <a:schemeClr val="tx2"/>
                </a:solidFill>
                <a:latin typeface="Comic Sans MS" pitchFamily="66" charset="0"/>
              </a:rPr>
              <a:t>documents with same</a:t>
            </a:r>
          </a:p>
          <a:p>
            <a:pPr eaLnBrk="0" hangingPunct="0"/>
            <a:r>
              <a:rPr lang="en-US" b="1">
                <a:solidFill>
                  <a:schemeClr val="tx2"/>
                </a:solidFill>
                <a:latin typeface="Comic Sans MS" pitchFamily="66" charset="0"/>
              </a:rPr>
              <a:t>category source</a:t>
            </a:r>
          </a:p>
        </p:txBody>
      </p:sp>
      <p:sp>
        <p:nvSpPr>
          <p:cNvPr id="66566" name="Rectangle 6"/>
          <p:cNvSpPr>
            <a:spLocks noChangeArrowheads="1"/>
          </p:cNvSpPr>
          <p:nvPr/>
        </p:nvSpPr>
        <p:spPr bwMode="auto">
          <a:xfrm>
            <a:off x="1030288" y="6191250"/>
            <a:ext cx="24082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b="1">
                <a:solidFill>
                  <a:schemeClr val="tx2"/>
                </a:solidFill>
                <a:latin typeface="Comic Sans MS" pitchFamily="66" charset="0"/>
              </a:rPr>
              <a:t>selected document</a:t>
            </a:r>
          </a:p>
        </p:txBody>
      </p:sp>
      <p:sp>
        <p:nvSpPr>
          <p:cNvPr id="66567" name="Rectangle 7"/>
          <p:cNvSpPr>
            <a:spLocks noChangeArrowheads="1"/>
          </p:cNvSpPr>
          <p:nvPr/>
        </p:nvSpPr>
        <p:spPr bwMode="auto">
          <a:xfrm>
            <a:off x="3643313" y="6096000"/>
            <a:ext cx="16160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b="1">
                <a:solidFill>
                  <a:schemeClr val="tx2"/>
                </a:solidFill>
                <a:latin typeface="Comic Sans MS" pitchFamily="66" charset="0"/>
              </a:rPr>
              <a:t>category vs.</a:t>
            </a:r>
          </a:p>
          <a:p>
            <a:pPr eaLnBrk="0" hangingPunct="0"/>
            <a:r>
              <a:rPr lang="en-US" b="1">
                <a:solidFill>
                  <a:schemeClr val="tx2"/>
                </a:solidFill>
                <a:latin typeface="Comic Sans MS" pitchFamily="66" charset="0"/>
              </a:rPr>
              <a:t>year</a:t>
            </a:r>
          </a:p>
        </p:txBody>
      </p:sp>
      <p:sp>
        <p:nvSpPr>
          <p:cNvPr id="66568" name="Rectangle 8"/>
          <p:cNvSpPr>
            <a:spLocks noChangeArrowheads="1"/>
          </p:cNvSpPr>
          <p:nvPr/>
        </p:nvSpPr>
        <p:spPr bwMode="auto">
          <a:xfrm>
            <a:off x="5297488" y="6096000"/>
            <a:ext cx="16160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b="1">
                <a:solidFill>
                  <a:schemeClr val="tx2"/>
                </a:solidFill>
                <a:latin typeface="Comic Sans MS" pitchFamily="66" charset="0"/>
              </a:rPr>
              <a:t>category vs.</a:t>
            </a:r>
          </a:p>
          <a:p>
            <a:pPr eaLnBrk="0" hangingPunct="0"/>
            <a:r>
              <a:rPr lang="en-US" b="1">
                <a:solidFill>
                  <a:schemeClr val="tx2"/>
                </a:solidFill>
                <a:latin typeface="Comic Sans MS" pitchFamily="66" charset="0"/>
              </a:rPr>
              <a:t>source</a:t>
            </a:r>
          </a:p>
        </p:txBody>
      </p:sp>
      <p:sp>
        <p:nvSpPr>
          <p:cNvPr id="66569" name="Line 9"/>
          <p:cNvSpPr>
            <a:spLocks noChangeShapeType="1"/>
          </p:cNvSpPr>
          <p:nvPr/>
        </p:nvSpPr>
        <p:spPr bwMode="auto">
          <a:xfrm>
            <a:off x="1430338" y="1298575"/>
            <a:ext cx="0" cy="758825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 type="oval" w="med" len="med"/>
            <a:tailEnd type="stealth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6570" name="Line 10"/>
          <p:cNvSpPr>
            <a:spLocks noChangeShapeType="1"/>
          </p:cNvSpPr>
          <p:nvPr/>
        </p:nvSpPr>
        <p:spPr bwMode="auto">
          <a:xfrm flipV="1">
            <a:off x="4173538" y="4878388"/>
            <a:ext cx="0" cy="1139825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 type="oval" w="med" len="med"/>
            <a:tailEnd type="stealth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6571" name="Line 11"/>
          <p:cNvSpPr>
            <a:spLocks noChangeShapeType="1"/>
          </p:cNvSpPr>
          <p:nvPr/>
        </p:nvSpPr>
        <p:spPr bwMode="auto">
          <a:xfrm flipV="1">
            <a:off x="5697538" y="4878388"/>
            <a:ext cx="0" cy="1139825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 type="oval" w="med" len="med"/>
            <a:tailEnd type="stealth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6572" name="Line 12"/>
          <p:cNvSpPr>
            <a:spLocks noChangeShapeType="1"/>
          </p:cNvSpPr>
          <p:nvPr/>
        </p:nvSpPr>
        <p:spPr bwMode="auto">
          <a:xfrm flipH="1">
            <a:off x="2919413" y="1298575"/>
            <a:ext cx="225425" cy="682625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 type="oval" w="med" len="med"/>
            <a:tailEnd type="stealth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6573" name="Line 13"/>
          <p:cNvSpPr>
            <a:spLocks noChangeShapeType="1"/>
          </p:cNvSpPr>
          <p:nvPr/>
        </p:nvSpPr>
        <p:spPr bwMode="auto">
          <a:xfrm>
            <a:off x="6307138" y="1241425"/>
            <a:ext cx="0" cy="758825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 type="oval" w="med" len="med"/>
            <a:tailEnd type="stealth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6574" name="Line 14"/>
          <p:cNvSpPr>
            <a:spLocks noChangeShapeType="1"/>
          </p:cNvSpPr>
          <p:nvPr/>
        </p:nvSpPr>
        <p:spPr bwMode="auto">
          <a:xfrm flipV="1">
            <a:off x="2020888" y="4554538"/>
            <a:ext cx="0" cy="1520825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 type="oval" w="med" len="med"/>
            <a:tailEnd type="stealth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6575" name="Rectangle 15"/>
          <p:cNvSpPr>
            <a:spLocks noChangeArrowheads="1"/>
          </p:cNvSpPr>
          <p:nvPr/>
        </p:nvSpPr>
        <p:spPr bwMode="auto">
          <a:xfrm>
            <a:off x="8002588" y="3752850"/>
            <a:ext cx="1084262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b="1">
                <a:solidFill>
                  <a:schemeClr val="tx2"/>
                </a:solidFill>
                <a:latin typeface="Comic Sans MS" pitchFamily="66" charset="0"/>
              </a:rPr>
              <a:t>Ranking</a:t>
            </a:r>
          </a:p>
          <a:p>
            <a:pPr eaLnBrk="0" hangingPunct="0"/>
            <a:r>
              <a:rPr lang="en-US" b="1">
                <a:solidFill>
                  <a:schemeClr val="tx2"/>
                </a:solidFill>
                <a:latin typeface="Comic Sans MS" pitchFamily="66" charset="0"/>
              </a:rPr>
              <a:t>vs</a:t>
            </a:r>
          </a:p>
          <a:p>
            <a:pPr eaLnBrk="0" hangingPunct="0"/>
            <a:r>
              <a:rPr lang="en-US" b="1">
                <a:solidFill>
                  <a:schemeClr val="tx2"/>
                </a:solidFill>
                <a:latin typeface="Comic Sans MS" pitchFamily="66" charset="0"/>
              </a:rPr>
              <a:t>year</a:t>
            </a:r>
          </a:p>
        </p:txBody>
      </p:sp>
      <p:sp>
        <p:nvSpPr>
          <p:cNvPr id="66576" name="Rectangle 16"/>
          <p:cNvSpPr>
            <a:spLocks noChangeArrowheads="1"/>
          </p:cNvSpPr>
          <p:nvPr/>
        </p:nvSpPr>
        <p:spPr bwMode="auto">
          <a:xfrm>
            <a:off x="7967663" y="4795838"/>
            <a:ext cx="1084262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b="1">
                <a:solidFill>
                  <a:schemeClr val="tx2"/>
                </a:solidFill>
                <a:latin typeface="Comic Sans MS" pitchFamily="66" charset="0"/>
              </a:rPr>
              <a:t>Ranking</a:t>
            </a:r>
          </a:p>
          <a:p>
            <a:pPr eaLnBrk="0" hangingPunct="0"/>
            <a:r>
              <a:rPr lang="en-US" b="1">
                <a:solidFill>
                  <a:schemeClr val="tx2"/>
                </a:solidFill>
                <a:latin typeface="Comic Sans MS" pitchFamily="66" charset="0"/>
              </a:rPr>
              <a:t>vs</a:t>
            </a:r>
          </a:p>
          <a:p>
            <a:pPr eaLnBrk="0" hangingPunct="0"/>
            <a:r>
              <a:rPr lang="en-US" b="1">
                <a:solidFill>
                  <a:schemeClr val="tx2"/>
                </a:solidFill>
                <a:latin typeface="Comic Sans MS" pitchFamily="66" charset="0"/>
              </a:rPr>
              <a:t>source</a:t>
            </a:r>
          </a:p>
        </p:txBody>
      </p:sp>
      <p:sp>
        <p:nvSpPr>
          <p:cNvPr id="66577" name="Line 17"/>
          <p:cNvSpPr>
            <a:spLocks noChangeShapeType="1"/>
          </p:cNvSpPr>
          <p:nvPr/>
        </p:nvSpPr>
        <p:spPr bwMode="auto">
          <a:xfrm flipH="1">
            <a:off x="7339013" y="4440238"/>
            <a:ext cx="587375" cy="17462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 type="oval" w="med" len="med"/>
            <a:tailEnd type="stealth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6578" name="Line 18"/>
          <p:cNvSpPr>
            <a:spLocks noChangeShapeType="1"/>
          </p:cNvSpPr>
          <p:nvPr/>
        </p:nvSpPr>
        <p:spPr bwMode="auto">
          <a:xfrm flipH="1">
            <a:off x="7415213" y="5448300"/>
            <a:ext cx="473075" cy="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 type="oval" w="med" len="med"/>
            <a:tailEnd type="stealth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6579" name="Rectangle 19"/>
          <p:cNvSpPr>
            <a:spLocks noChangeArrowheads="1"/>
          </p:cNvSpPr>
          <p:nvPr/>
        </p:nvSpPr>
        <p:spPr bwMode="auto">
          <a:xfrm>
            <a:off x="7842250" y="2166938"/>
            <a:ext cx="11969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b="1">
                <a:solidFill>
                  <a:schemeClr val="tx2"/>
                </a:solidFill>
                <a:latin typeface="Comic Sans MS" pitchFamily="66" charset="0"/>
              </a:rPr>
              <a:t>selected</a:t>
            </a:r>
          </a:p>
        </p:txBody>
      </p:sp>
      <p:sp>
        <p:nvSpPr>
          <p:cNvPr id="66580" name="Line 20"/>
          <p:cNvSpPr>
            <a:spLocks noChangeShapeType="1"/>
          </p:cNvSpPr>
          <p:nvPr/>
        </p:nvSpPr>
        <p:spPr bwMode="auto">
          <a:xfrm flipH="1">
            <a:off x="5853113" y="2670175"/>
            <a:ext cx="2016125" cy="1616075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 type="oval" w="med" len="med"/>
            <a:tailEnd type="stealth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6581" name="Line 21"/>
          <p:cNvSpPr>
            <a:spLocks noChangeShapeType="1"/>
          </p:cNvSpPr>
          <p:nvPr/>
        </p:nvSpPr>
        <p:spPr bwMode="auto">
          <a:xfrm flipH="1">
            <a:off x="3910013" y="2670175"/>
            <a:ext cx="3997325" cy="1692275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 type="oval" w="med" len="med"/>
            <a:tailEnd type="stealth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5814242" y="0"/>
            <a:ext cx="33297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courtesy </a:t>
            </a:r>
            <a:r>
              <a:rPr lang="en-US" dirty="0" err="1" smtClean="0"/>
              <a:t>Raghu</a:t>
            </a:r>
            <a:r>
              <a:rPr lang="en-US" dirty="0" smtClean="0"/>
              <a:t> </a:t>
            </a:r>
            <a:r>
              <a:rPr lang="en-US" dirty="0" err="1" smtClean="0"/>
              <a:t>Ramakrishnan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Themes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Visual query specification</a:t>
            </a:r>
          </a:p>
          <a:p>
            <a:pPr lvl="1"/>
            <a:r>
              <a:rPr lang="en-US" dirty="0" smtClean="0"/>
              <a:t>Variety of ideas, convergence only on basics</a:t>
            </a:r>
          </a:p>
          <a:p>
            <a:r>
              <a:rPr lang="en-US" dirty="0" smtClean="0"/>
              <a:t>Ship query to DB, ship (small) results to UI</a:t>
            </a:r>
          </a:p>
          <a:p>
            <a:r>
              <a:rPr lang="en-US" dirty="0" smtClean="0"/>
              <a:t>Visualization defined by row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smtClean="0"/>
              <a:t>mark map</a:t>
            </a:r>
          </a:p>
          <a:p>
            <a:pPr lvl="1"/>
            <a:r>
              <a:rPr lang="en-US" dirty="0" smtClean="0"/>
              <a:t>Scales with visual density</a:t>
            </a:r>
          </a:p>
          <a:p>
            <a:r>
              <a:rPr lang="en-US" dirty="0" smtClean="0"/>
              <a:t>Browser selections push down into query</a:t>
            </a:r>
          </a:p>
          <a:p>
            <a:r>
              <a:rPr lang="en-US" dirty="0" smtClean="0"/>
              <a:t>Multiple views and linked navigation</a:t>
            </a:r>
          </a:p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Scaling Data Visualization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Visualization as query specification</a:t>
            </a:r>
          </a:p>
          <a:p>
            <a:pPr marL="971550" lvl="1" indent="-514350"/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Leave Big Data in the database</a:t>
            </a:r>
          </a:p>
          <a:p>
            <a:pPr marL="971550" lvl="1" indent="-514350"/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Peek at 2 research tools: 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</a:rPr>
              <a:t>Datasplash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 and 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</a:rPr>
              <a:t>DEVise</a:t>
            </a:r>
            <a:endParaRPr lang="en-US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Interactivity via </a:t>
            </a:r>
            <a:r>
              <a:rPr lang="en-US" dirty="0" err="1" smtClean="0"/>
              <a:t>precomputation</a:t>
            </a:r>
            <a:endParaRPr lang="en-US" dirty="0" smtClean="0"/>
          </a:p>
          <a:p>
            <a:pPr marL="971550" lvl="1" indent="-514350"/>
            <a:r>
              <a:rPr lang="en-US" dirty="0" smtClean="0"/>
              <a:t>OLAP</a:t>
            </a:r>
          </a:p>
          <a:p>
            <a:pPr marL="971550" lvl="1" indent="-514350"/>
            <a:r>
              <a:rPr lang="en-US" dirty="0" smtClean="0"/>
              <a:t>Sketches, synopses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Interactivity via online methods</a:t>
            </a:r>
          </a:p>
          <a:p>
            <a:pPr lvl="1"/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CONTROL: Online Aggregation and more</a:t>
            </a:r>
          </a:p>
          <a:p>
            <a:pPr lvl="1"/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integration of 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</a:rPr>
              <a:t>vis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, DB and stat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Precomputation</a:t>
            </a:r>
            <a:r>
              <a:rPr lang="en-US" dirty="0" smtClean="0"/>
              <a:t>: OLAP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Specifically, Multidimensional OLAP (MOLAP)</a:t>
            </a:r>
          </a:p>
          <a:p>
            <a:r>
              <a:rPr lang="en-US" dirty="0" smtClean="0"/>
              <a:t>Complete results for sub-cubes</a:t>
            </a:r>
          </a:p>
          <a:p>
            <a:r>
              <a:rPr lang="en-US" dirty="0" smtClean="0"/>
              <a:t>Much work on which sub-cubes to </a:t>
            </a:r>
            <a:r>
              <a:rPr lang="en-US" dirty="0" err="1" smtClean="0"/>
              <a:t>precompute</a:t>
            </a:r>
            <a:endParaRPr lang="en-US" dirty="0" smtClean="0"/>
          </a:p>
          <a:p>
            <a:r>
              <a:rPr lang="en-US" dirty="0" smtClean="0"/>
              <a:t>Little documentation on interface decisions</a:t>
            </a:r>
          </a:p>
          <a:p>
            <a:pPr lvl="1"/>
            <a:r>
              <a:rPr lang="en-US" dirty="0" smtClean="0"/>
              <a:t>Significant design theme here:</a:t>
            </a:r>
          </a:p>
          <a:p>
            <a:pPr lvl="2"/>
            <a:r>
              <a:rPr lang="en-US" dirty="0" smtClean="0"/>
              <a:t>Provide UI affordances only for the fast stuff</a:t>
            </a:r>
          </a:p>
          <a:p>
            <a:pPr lvl="2"/>
            <a:r>
              <a:rPr lang="en-US" dirty="0" smtClean="0"/>
              <a:t>Also manifest in desktop tools like Excel</a:t>
            </a:r>
            <a:endParaRPr lang="en-US" dirty="0"/>
          </a:p>
          <a:p>
            <a:pPr lvl="2"/>
            <a:endParaRPr lang="en-US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Visualization Reference Model</a:t>
            </a:r>
          </a:p>
        </p:txBody>
      </p:sp>
      <p:grpSp>
        <p:nvGrpSpPr>
          <p:cNvPr id="2" name="Group 3"/>
          <p:cNvGrpSpPr/>
          <p:nvPr/>
        </p:nvGrpSpPr>
        <p:grpSpPr>
          <a:xfrm>
            <a:off x="8159953" y="3084512"/>
            <a:ext cx="534987" cy="1303338"/>
            <a:chOff x="7924800" y="4716462"/>
            <a:chExt cx="534987" cy="1303338"/>
          </a:xfrm>
          <a:solidFill>
            <a:schemeClr val="tx1">
              <a:lumMod val="95000"/>
            </a:schemeClr>
          </a:solidFill>
        </p:grpSpPr>
        <p:grpSp>
          <p:nvGrpSpPr>
            <p:cNvPr id="3" name="Group 12"/>
            <p:cNvGrpSpPr>
              <a:grpSpLocks/>
            </p:cNvGrpSpPr>
            <p:nvPr/>
          </p:nvGrpSpPr>
          <p:grpSpPr bwMode="auto">
            <a:xfrm>
              <a:off x="7931135" y="4716462"/>
              <a:ext cx="528636" cy="1303338"/>
              <a:chOff x="5099" y="1452"/>
              <a:chExt cx="333" cy="821"/>
            </a:xfrm>
            <a:grpFill/>
          </p:grpSpPr>
          <p:sp>
            <p:nvSpPr>
              <p:cNvPr id="7" name="Freeform 4"/>
              <p:cNvSpPr>
                <a:spLocks/>
              </p:cNvSpPr>
              <p:nvPr/>
            </p:nvSpPr>
            <p:spPr bwMode="auto">
              <a:xfrm>
                <a:off x="5172" y="1542"/>
                <a:ext cx="177" cy="174"/>
              </a:xfrm>
              <a:custGeom>
                <a:avLst/>
                <a:gdLst/>
                <a:ahLst/>
                <a:cxnLst>
                  <a:cxn ang="0">
                    <a:pos x="54" y="74"/>
                  </a:cxn>
                  <a:cxn ang="0">
                    <a:pos x="69" y="50"/>
                  </a:cxn>
                  <a:cxn ang="0">
                    <a:pos x="87" y="33"/>
                  </a:cxn>
                  <a:cxn ang="0">
                    <a:pos x="104" y="12"/>
                  </a:cxn>
                  <a:cxn ang="0">
                    <a:pos x="125" y="2"/>
                  </a:cxn>
                  <a:cxn ang="0">
                    <a:pos x="143" y="0"/>
                  </a:cxn>
                  <a:cxn ang="0">
                    <a:pos x="160" y="6"/>
                  </a:cxn>
                  <a:cxn ang="0">
                    <a:pos x="170" y="20"/>
                  </a:cxn>
                  <a:cxn ang="0">
                    <a:pos x="177" y="45"/>
                  </a:cxn>
                  <a:cxn ang="0">
                    <a:pos x="175" y="72"/>
                  </a:cxn>
                  <a:cxn ang="0">
                    <a:pos x="168" y="95"/>
                  </a:cxn>
                  <a:cxn ang="0">
                    <a:pos x="149" y="122"/>
                  </a:cxn>
                  <a:cxn ang="0">
                    <a:pos x="127" y="141"/>
                  </a:cxn>
                  <a:cxn ang="0">
                    <a:pos x="104" y="159"/>
                  </a:cxn>
                  <a:cxn ang="0">
                    <a:pos x="79" y="170"/>
                  </a:cxn>
                  <a:cxn ang="0">
                    <a:pos x="58" y="174"/>
                  </a:cxn>
                  <a:cxn ang="0">
                    <a:pos x="48" y="169"/>
                  </a:cxn>
                  <a:cxn ang="0">
                    <a:pos x="40" y="145"/>
                  </a:cxn>
                  <a:cxn ang="0">
                    <a:pos x="42" y="115"/>
                  </a:cxn>
                  <a:cxn ang="0">
                    <a:pos x="6" y="116"/>
                  </a:cxn>
                  <a:cxn ang="0">
                    <a:pos x="0" y="111"/>
                  </a:cxn>
                  <a:cxn ang="0">
                    <a:pos x="6" y="99"/>
                  </a:cxn>
                  <a:cxn ang="0">
                    <a:pos x="44" y="97"/>
                  </a:cxn>
                  <a:cxn ang="0">
                    <a:pos x="54" y="74"/>
                  </a:cxn>
                </a:cxnLst>
                <a:rect l="0" t="0" r="r" b="b"/>
                <a:pathLst>
                  <a:path w="177" h="174">
                    <a:moveTo>
                      <a:pt x="54" y="74"/>
                    </a:moveTo>
                    <a:lnTo>
                      <a:pt x="69" y="50"/>
                    </a:lnTo>
                    <a:lnTo>
                      <a:pt x="87" y="33"/>
                    </a:lnTo>
                    <a:lnTo>
                      <a:pt x="104" y="12"/>
                    </a:lnTo>
                    <a:lnTo>
                      <a:pt x="125" y="2"/>
                    </a:lnTo>
                    <a:lnTo>
                      <a:pt x="143" y="0"/>
                    </a:lnTo>
                    <a:lnTo>
                      <a:pt x="160" y="6"/>
                    </a:lnTo>
                    <a:lnTo>
                      <a:pt x="170" y="20"/>
                    </a:lnTo>
                    <a:lnTo>
                      <a:pt x="177" y="45"/>
                    </a:lnTo>
                    <a:lnTo>
                      <a:pt x="175" y="72"/>
                    </a:lnTo>
                    <a:lnTo>
                      <a:pt x="168" y="95"/>
                    </a:lnTo>
                    <a:lnTo>
                      <a:pt x="149" y="122"/>
                    </a:lnTo>
                    <a:lnTo>
                      <a:pt x="127" y="141"/>
                    </a:lnTo>
                    <a:lnTo>
                      <a:pt x="104" y="159"/>
                    </a:lnTo>
                    <a:lnTo>
                      <a:pt x="79" y="170"/>
                    </a:lnTo>
                    <a:lnTo>
                      <a:pt x="58" y="174"/>
                    </a:lnTo>
                    <a:lnTo>
                      <a:pt x="48" y="169"/>
                    </a:lnTo>
                    <a:lnTo>
                      <a:pt x="40" y="145"/>
                    </a:lnTo>
                    <a:lnTo>
                      <a:pt x="42" y="115"/>
                    </a:lnTo>
                    <a:lnTo>
                      <a:pt x="6" y="116"/>
                    </a:lnTo>
                    <a:lnTo>
                      <a:pt x="0" y="111"/>
                    </a:lnTo>
                    <a:lnTo>
                      <a:pt x="6" y="99"/>
                    </a:lnTo>
                    <a:lnTo>
                      <a:pt x="44" y="97"/>
                    </a:lnTo>
                    <a:lnTo>
                      <a:pt x="54" y="7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a typeface="ＭＳ Ｐゴシック" pitchFamily="-65" charset="-128"/>
                </a:endParaRPr>
              </a:p>
            </p:txBody>
          </p:sp>
          <p:sp>
            <p:nvSpPr>
              <p:cNvPr id="8" name="Freeform 5"/>
              <p:cNvSpPr>
                <a:spLocks/>
              </p:cNvSpPr>
              <p:nvPr/>
            </p:nvSpPr>
            <p:spPr bwMode="auto">
              <a:xfrm>
                <a:off x="5134" y="1726"/>
                <a:ext cx="123" cy="255"/>
              </a:xfrm>
              <a:custGeom>
                <a:avLst/>
                <a:gdLst/>
                <a:ahLst/>
                <a:cxnLst>
                  <a:cxn ang="0">
                    <a:pos x="35" y="21"/>
                  </a:cxn>
                  <a:cxn ang="0">
                    <a:pos x="52" y="6"/>
                  </a:cxn>
                  <a:cxn ang="0">
                    <a:pos x="79" y="0"/>
                  </a:cxn>
                  <a:cxn ang="0">
                    <a:pos x="102" y="4"/>
                  </a:cxn>
                  <a:cxn ang="0">
                    <a:pos x="120" y="19"/>
                  </a:cxn>
                  <a:cxn ang="0">
                    <a:pos x="123" y="31"/>
                  </a:cxn>
                  <a:cxn ang="0">
                    <a:pos x="123" y="46"/>
                  </a:cxn>
                  <a:cxn ang="0">
                    <a:pos x="116" y="60"/>
                  </a:cxn>
                  <a:cxn ang="0">
                    <a:pos x="102" y="83"/>
                  </a:cxn>
                  <a:cxn ang="0">
                    <a:pos x="97" y="110"/>
                  </a:cxn>
                  <a:cxn ang="0">
                    <a:pos x="95" y="133"/>
                  </a:cxn>
                  <a:cxn ang="0">
                    <a:pos x="100" y="158"/>
                  </a:cxn>
                  <a:cxn ang="0">
                    <a:pos x="116" y="182"/>
                  </a:cxn>
                  <a:cxn ang="0">
                    <a:pos x="122" y="205"/>
                  </a:cxn>
                  <a:cxn ang="0">
                    <a:pos x="120" y="226"/>
                  </a:cxn>
                  <a:cxn ang="0">
                    <a:pos x="108" y="244"/>
                  </a:cxn>
                  <a:cxn ang="0">
                    <a:pos x="93" y="253"/>
                  </a:cxn>
                  <a:cxn ang="0">
                    <a:pos x="74" y="255"/>
                  </a:cxn>
                  <a:cxn ang="0">
                    <a:pos x="50" y="255"/>
                  </a:cxn>
                  <a:cxn ang="0">
                    <a:pos x="33" y="245"/>
                  </a:cxn>
                  <a:cxn ang="0">
                    <a:pos x="16" y="216"/>
                  </a:cxn>
                  <a:cxn ang="0">
                    <a:pos x="4" y="191"/>
                  </a:cxn>
                  <a:cxn ang="0">
                    <a:pos x="0" y="153"/>
                  </a:cxn>
                  <a:cxn ang="0">
                    <a:pos x="4" y="118"/>
                  </a:cxn>
                  <a:cxn ang="0">
                    <a:pos x="12" y="81"/>
                  </a:cxn>
                  <a:cxn ang="0">
                    <a:pos x="23" y="44"/>
                  </a:cxn>
                  <a:cxn ang="0">
                    <a:pos x="35" y="21"/>
                  </a:cxn>
                </a:cxnLst>
                <a:rect l="0" t="0" r="r" b="b"/>
                <a:pathLst>
                  <a:path w="123" h="255">
                    <a:moveTo>
                      <a:pt x="35" y="21"/>
                    </a:moveTo>
                    <a:lnTo>
                      <a:pt x="52" y="6"/>
                    </a:lnTo>
                    <a:lnTo>
                      <a:pt x="79" y="0"/>
                    </a:lnTo>
                    <a:lnTo>
                      <a:pt x="102" y="4"/>
                    </a:lnTo>
                    <a:lnTo>
                      <a:pt x="120" y="19"/>
                    </a:lnTo>
                    <a:lnTo>
                      <a:pt x="123" y="31"/>
                    </a:lnTo>
                    <a:lnTo>
                      <a:pt x="123" y="46"/>
                    </a:lnTo>
                    <a:lnTo>
                      <a:pt x="116" y="60"/>
                    </a:lnTo>
                    <a:lnTo>
                      <a:pt x="102" y="83"/>
                    </a:lnTo>
                    <a:lnTo>
                      <a:pt x="97" y="110"/>
                    </a:lnTo>
                    <a:lnTo>
                      <a:pt x="95" y="133"/>
                    </a:lnTo>
                    <a:lnTo>
                      <a:pt x="100" y="158"/>
                    </a:lnTo>
                    <a:lnTo>
                      <a:pt x="116" y="182"/>
                    </a:lnTo>
                    <a:lnTo>
                      <a:pt x="122" y="205"/>
                    </a:lnTo>
                    <a:lnTo>
                      <a:pt x="120" y="226"/>
                    </a:lnTo>
                    <a:lnTo>
                      <a:pt x="108" y="244"/>
                    </a:lnTo>
                    <a:lnTo>
                      <a:pt x="93" y="253"/>
                    </a:lnTo>
                    <a:lnTo>
                      <a:pt x="74" y="255"/>
                    </a:lnTo>
                    <a:lnTo>
                      <a:pt x="50" y="255"/>
                    </a:lnTo>
                    <a:lnTo>
                      <a:pt x="33" y="245"/>
                    </a:lnTo>
                    <a:lnTo>
                      <a:pt x="16" y="216"/>
                    </a:lnTo>
                    <a:lnTo>
                      <a:pt x="4" y="191"/>
                    </a:lnTo>
                    <a:lnTo>
                      <a:pt x="0" y="153"/>
                    </a:lnTo>
                    <a:lnTo>
                      <a:pt x="4" y="118"/>
                    </a:lnTo>
                    <a:lnTo>
                      <a:pt x="12" y="81"/>
                    </a:lnTo>
                    <a:lnTo>
                      <a:pt x="23" y="44"/>
                    </a:lnTo>
                    <a:lnTo>
                      <a:pt x="35" y="2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a typeface="ＭＳ Ｐゴシック" pitchFamily="-65" charset="-128"/>
                </a:endParaRPr>
              </a:p>
            </p:txBody>
          </p:sp>
          <p:sp>
            <p:nvSpPr>
              <p:cNvPr id="9" name="Freeform 6"/>
              <p:cNvSpPr>
                <a:spLocks/>
              </p:cNvSpPr>
              <p:nvPr/>
            </p:nvSpPr>
            <p:spPr bwMode="auto">
              <a:xfrm>
                <a:off x="5261" y="1734"/>
                <a:ext cx="136" cy="230"/>
              </a:xfrm>
              <a:custGeom>
                <a:avLst/>
                <a:gdLst/>
                <a:ahLst/>
                <a:cxnLst>
                  <a:cxn ang="0">
                    <a:pos x="0" y="11"/>
                  </a:cxn>
                  <a:cxn ang="0">
                    <a:pos x="1" y="1"/>
                  </a:cxn>
                  <a:cxn ang="0">
                    <a:pos x="23" y="0"/>
                  </a:cxn>
                  <a:cxn ang="0">
                    <a:pos x="34" y="10"/>
                  </a:cxn>
                  <a:cxn ang="0">
                    <a:pos x="52" y="34"/>
                  </a:cxn>
                  <a:cxn ang="0">
                    <a:pos x="75" y="67"/>
                  </a:cxn>
                  <a:cxn ang="0">
                    <a:pos x="96" y="91"/>
                  </a:cxn>
                  <a:cxn ang="0">
                    <a:pos x="134" y="133"/>
                  </a:cxn>
                  <a:cxn ang="0">
                    <a:pos x="136" y="143"/>
                  </a:cxn>
                  <a:cxn ang="0">
                    <a:pos x="129" y="149"/>
                  </a:cxn>
                  <a:cxn ang="0">
                    <a:pos x="109" y="156"/>
                  </a:cxn>
                  <a:cxn ang="0">
                    <a:pos x="82" y="162"/>
                  </a:cxn>
                  <a:cxn ang="0">
                    <a:pos x="50" y="164"/>
                  </a:cxn>
                  <a:cxn ang="0">
                    <a:pos x="38" y="166"/>
                  </a:cxn>
                  <a:cxn ang="0">
                    <a:pos x="34" y="174"/>
                  </a:cxn>
                  <a:cxn ang="0">
                    <a:pos x="42" y="187"/>
                  </a:cxn>
                  <a:cxn ang="0">
                    <a:pos x="69" y="210"/>
                  </a:cxn>
                  <a:cxn ang="0">
                    <a:pos x="88" y="216"/>
                  </a:cxn>
                  <a:cxn ang="0">
                    <a:pos x="92" y="224"/>
                  </a:cxn>
                  <a:cxn ang="0">
                    <a:pos x="84" y="230"/>
                  </a:cxn>
                  <a:cxn ang="0">
                    <a:pos x="67" y="230"/>
                  </a:cxn>
                  <a:cxn ang="0">
                    <a:pos x="44" y="216"/>
                  </a:cxn>
                  <a:cxn ang="0">
                    <a:pos x="24" y="197"/>
                  </a:cxn>
                  <a:cxn ang="0">
                    <a:pos x="13" y="179"/>
                  </a:cxn>
                  <a:cxn ang="0">
                    <a:pos x="13" y="166"/>
                  </a:cxn>
                  <a:cxn ang="0">
                    <a:pos x="21" y="156"/>
                  </a:cxn>
                  <a:cxn ang="0">
                    <a:pos x="32" y="153"/>
                  </a:cxn>
                  <a:cxn ang="0">
                    <a:pos x="50" y="151"/>
                  </a:cxn>
                  <a:cxn ang="0">
                    <a:pos x="69" y="151"/>
                  </a:cxn>
                  <a:cxn ang="0">
                    <a:pos x="92" y="147"/>
                  </a:cxn>
                  <a:cxn ang="0">
                    <a:pos x="104" y="143"/>
                  </a:cxn>
                  <a:cxn ang="0">
                    <a:pos x="109" y="137"/>
                  </a:cxn>
                  <a:cxn ang="0">
                    <a:pos x="107" y="131"/>
                  </a:cxn>
                  <a:cxn ang="0">
                    <a:pos x="90" y="116"/>
                  </a:cxn>
                  <a:cxn ang="0">
                    <a:pos x="63" y="89"/>
                  </a:cxn>
                  <a:cxn ang="0">
                    <a:pos x="38" y="66"/>
                  </a:cxn>
                  <a:cxn ang="0">
                    <a:pos x="11" y="40"/>
                  </a:cxn>
                  <a:cxn ang="0">
                    <a:pos x="1" y="23"/>
                  </a:cxn>
                  <a:cxn ang="0">
                    <a:pos x="0" y="11"/>
                  </a:cxn>
                </a:cxnLst>
                <a:rect l="0" t="0" r="r" b="b"/>
                <a:pathLst>
                  <a:path w="136" h="230">
                    <a:moveTo>
                      <a:pt x="0" y="11"/>
                    </a:moveTo>
                    <a:lnTo>
                      <a:pt x="1" y="1"/>
                    </a:lnTo>
                    <a:lnTo>
                      <a:pt x="23" y="0"/>
                    </a:lnTo>
                    <a:lnTo>
                      <a:pt x="34" y="10"/>
                    </a:lnTo>
                    <a:lnTo>
                      <a:pt x="52" y="34"/>
                    </a:lnTo>
                    <a:lnTo>
                      <a:pt x="75" y="67"/>
                    </a:lnTo>
                    <a:lnTo>
                      <a:pt x="96" y="91"/>
                    </a:lnTo>
                    <a:lnTo>
                      <a:pt x="134" y="133"/>
                    </a:lnTo>
                    <a:lnTo>
                      <a:pt x="136" y="143"/>
                    </a:lnTo>
                    <a:lnTo>
                      <a:pt x="129" y="149"/>
                    </a:lnTo>
                    <a:lnTo>
                      <a:pt x="109" y="156"/>
                    </a:lnTo>
                    <a:lnTo>
                      <a:pt x="82" y="162"/>
                    </a:lnTo>
                    <a:lnTo>
                      <a:pt x="50" y="164"/>
                    </a:lnTo>
                    <a:lnTo>
                      <a:pt x="38" y="166"/>
                    </a:lnTo>
                    <a:lnTo>
                      <a:pt x="34" y="174"/>
                    </a:lnTo>
                    <a:lnTo>
                      <a:pt x="42" y="187"/>
                    </a:lnTo>
                    <a:lnTo>
                      <a:pt x="69" y="210"/>
                    </a:lnTo>
                    <a:lnTo>
                      <a:pt x="88" y="216"/>
                    </a:lnTo>
                    <a:lnTo>
                      <a:pt x="92" y="224"/>
                    </a:lnTo>
                    <a:lnTo>
                      <a:pt x="84" y="230"/>
                    </a:lnTo>
                    <a:lnTo>
                      <a:pt x="67" y="230"/>
                    </a:lnTo>
                    <a:lnTo>
                      <a:pt x="44" y="216"/>
                    </a:lnTo>
                    <a:lnTo>
                      <a:pt x="24" y="197"/>
                    </a:lnTo>
                    <a:lnTo>
                      <a:pt x="13" y="179"/>
                    </a:lnTo>
                    <a:lnTo>
                      <a:pt x="13" y="166"/>
                    </a:lnTo>
                    <a:lnTo>
                      <a:pt x="21" y="156"/>
                    </a:lnTo>
                    <a:lnTo>
                      <a:pt x="32" y="153"/>
                    </a:lnTo>
                    <a:lnTo>
                      <a:pt x="50" y="151"/>
                    </a:lnTo>
                    <a:lnTo>
                      <a:pt x="69" y="151"/>
                    </a:lnTo>
                    <a:lnTo>
                      <a:pt x="92" y="147"/>
                    </a:lnTo>
                    <a:lnTo>
                      <a:pt x="104" y="143"/>
                    </a:lnTo>
                    <a:lnTo>
                      <a:pt x="109" y="137"/>
                    </a:lnTo>
                    <a:lnTo>
                      <a:pt x="107" y="131"/>
                    </a:lnTo>
                    <a:lnTo>
                      <a:pt x="90" y="116"/>
                    </a:lnTo>
                    <a:lnTo>
                      <a:pt x="63" y="89"/>
                    </a:lnTo>
                    <a:lnTo>
                      <a:pt x="38" y="66"/>
                    </a:lnTo>
                    <a:lnTo>
                      <a:pt x="11" y="40"/>
                    </a:lnTo>
                    <a:lnTo>
                      <a:pt x="1" y="23"/>
                    </a:lnTo>
                    <a:lnTo>
                      <a:pt x="0" y="1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a typeface="ＭＳ Ｐゴシック" pitchFamily="-65" charset="-128"/>
                </a:endParaRPr>
              </a:p>
            </p:txBody>
          </p:sp>
          <p:sp>
            <p:nvSpPr>
              <p:cNvPr id="10" name="Freeform 7"/>
              <p:cNvSpPr>
                <a:spLocks/>
              </p:cNvSpPr>
              <p:nvPr/>
            </p:nvSpPr>
            <p:spPr bwMode="auto">
              <a:xfrm>
                <a:off x="5172" y="1927"/>
                <a:ext cx="148" cy="346"/>
              </a:xfrm>
              <a:custGeom>
                <a:avLst/>
                <a:gdLst/>
                <a:ahLst/>
                <a:cxnLst>
                  <a:cxn ang="0">
                    <a:pos x="73" y="0"/>
                  </a:cxn>
                  <a:cxn ang="0">
                    <a:pos x="94" y="4"/>
                  </a:cxn>
                  <a:cxn ang="0">
                    <a:pos x="104" y="19"/>
                  </a:cxn>
                  <a:cxn ang="0">
                    <a:pos x="102" y="56"/>
                  </a:cxn>
                  <a:cxn ang="0">
                    <a:pos x="98" y="95"/>
                  </a:cxn>
                  <a:cxn ang="0">
                    <a:pos x="98" y="135"/>
                  </a:cxn>
                  <a:cxn ang="0">
                    <a:pos x="118" y="184"/>
                  </a:cxn>
                  <a:cxn ang="0">
                    <a:pos x="133" y="219"/>
                  </a:cxn>
                  <a:cxn ang="0">
                    <a:pos x="141" y="254"/>
                  </a:cxn>
                  <a:cxn ang="0">
                    <a:pos x="139" y="284"/>
                  </a:cxn>
                  <a:cxn ang="0">
                    <a:pos x="139" y="296"/>
                  </a:cxn>
                  <a:cxn ang="0">
                    <a:pos x="146" y="308"/>
                  </a:cxn>
                  <a:cxn ang="0">
                    <a:pos x="148" y="319"/>
                  </a:cxn>
                  <a:cxn ang="0">
                    <a:pos x="143" y="325"/>
                  </a:cxn>
                  <a:cxn ang="0">
                    <a:pos x="127" y="321"/>
                  </a:cxn>
                  <a:cxn ang="0">
                    <a:pos x="98" y="317"/>
                  </a:cxn>
                  <a:cxn ang="0">
                    <a:pos x="64" y="325"/>
                  </a:cxn>
                  <a:cxn ang="0">
                    <a:pos x="40" y="338"/>
                  </a:cxn>
                  <a:cxn ang="0">
                    <a:pos x="29" y="346"/>
                  </a:cxn>
                  <a:cxn ang="0">
                    <a:pos x="17" y="346"/>
                  </a:cxn>
                  <a:cxn ang="0">
                    <a:pos x="0" y="321"/>
                  </a:cxn>
                  <a:cxn ang="0">
                    <a:pos x="2" y="317"/>
                  </a:cxn>
                  <a:cxn ang="0">
                    <a:pos x="37" y="306"/>
                  </a:cxn>
                  <a:cxn ang="0">
                    <a:pos x="77" y="300"/>
                  </a:cxn>
                  <a:cxn ang="0">
                    <a:pos x="106" y="298"/>
                  </a:cxn>
                  <a:cxn ang="0">
                    <a:pos x="123" y="298"/>
                  </a:cxn>
                  <a:cxn ang="0">
                    <a:pos x="127" y="286"/>
                  </a:cxn>
                  <a:cxn ang="0">
                    <a:pos x="122" y="254"/>
                  </a:cxn>
                  <a:cxn ang="0">
                    <a:pos x="108" y="219"/>
                  </a:cxn>
                  <a:cxn ang="0">
                    <a:pos x="87" y="174"/>
                  </a:cxn>
                  <a:cxn ang="0">
                    <a:pos x="69" y="135"/>
                  </a:cxn>
                  <a:cxn ang="0">
                    <a:pos x="61" y="100"/>
                  </a:cxn>
                  <a:cxn ang="0">
                    <a:pos x="60" y="62"/>
                  </a:cxn>
                  <a:cxn ang="0">
                    <a:pos x="60" y="25"/>
                  </a:cxn>
                  <a:cxn ang="0">
                    <a:pos x="67" y="10"/>
                  </a:cxn>
                  <a:cxn ang="0">
                    <a:pos x="73" y="0"/>
                  </a:cxn>
                </a:cxnLst>
                <a:rect l="0" t="0" r="r" b="b"/>
                <a:pathLst>
                  <a:path w="148" h="346">
                    <a:moveTo>
                      <a:pt x="73" y="0"/>
                    </a:moveTo>
                    <a:lnTo>
                      <a:pt x="94" y="4"/>
                    </a:lnTo>
                    <a:lnTo>
                      <a:pt x="104" y="19"/>
                    </a:lnTo>
                    <a:lnTo>
                      <a:pt x="102" y="56"/>
                    </a:lnTo>
                    <a:lnTo>
                      <a:pt x="98" y="95"/>
                    </a:lnTo>
                    <a:lnTo>
                      <a:pt x="98" y="135"/>
                    </a:lnTo>
                    <a:lnTo>
                      <a:pt x="118" y="184"/>
                    </a:lnTo>
                    <a:lnTo>
                      <a:pt x="133" y="219"/>
                    </a:lnTo>
                    <a:lnTo>
                      <a:pt x="141" y="254"/>
                    </a:lnTo>
                    <a:lnTo>
                      <a:pt x="139" y="284"/>
                    </a:lnTo>
                    <a:lnTo>
                      <a:pt x="139" y="296"/>
                    </a:lnTo>
                    <a:lnTo>
                      <a:pt x="146" y="308"/>
                    </a:lnTo>
                    <a:lnTo>
                      <a:pt x="148" y="319"/>
                    </a:lnTo>
                    <a:lnTo>
                      <a:pt x="143" y="325"/>
                    </a:lnTo>
                    <a:lnTo>
                      <a:pt x="127" y="321"/>
                    </a:lnTo>
                    <a:lnTo>
                      <a:pt x="98" y="317"/>
                    </a:lnTo>
                    <a:lnTo>
                      <a:pt x="64" y="325"/>
                    </a:lnTo>
                    <a:lnTo>
                      <a:pt x="40" y="338"/>
                    </a:lnTo>
                    <a:lnTo>
                      <a:pt x="29" y="346"/>
                    </a:lnTo>
                    <a:lnTo>
                      <a:pt x="17" y="346"/>
                    </a:lnTo>
                    <a:lnTo>
                      <a:pt x="0" y="321"/>
                    </a:lnTo>
                    <a:lnTo>
                      <a:pt x="2" y="317"/>
                    </a:lnTo>
                    <a:lnTo>
                      <a:pt x="37" y="306"/>
                    </a:lnTo>
                    <a:lnTo>
                      <a:pt x="77" y="300"/>
                    </a:lnTo>
                    <a:lnTo>
                      <a:pt x="106" y="298"/>
                    </a:lnTo>
                    <a:lnTo>
                      <a:pt x="123" y="298"/>
                    </a:lnTo>
                    <a:lnTo>
                      <a:pt x="127" y="286"/>
                    </a:lnTo>
                    <a:lnTo>
                      <a:pt x="122" y="254"/>
                    </a:lnTo>
                    <a:lnTo>
                      <a:pt x="108" y="219"/>
                    </a:lnTo>
                    <a:lnTo>
                      <a:pt x="87" y="174"/>
                    </a:lnTo>
                    <a:lnTo>
                      <a:pt x="69" y="135"/>
                    </a:lnTo>
                    <a:lnTo>
                      <a:pt x="61" y="100"/>
                    </a:lnTo>
                    <a:lnTo>
                      <a:pt x="60" y="62"/>
                    </a:lnTo>
                    <a:lnTo>
                      <a:pt x="60" y="25"/>
                    </a:lnTo>
                    <a:lnTo>
                      <a:pt x="67" y="10"/>
                    </a:lnTo>
                    <a:lnTo>
                      <a:pt x="73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a typeface="ＭＳ Ｐゴシック" pitchFamily="-65" charset="-128"/>
                </a:endParaRPr>
              </a:p>
            </p:txBody>
          </p:sp>
          <p:sp>
            <p:nvSpPr>
              <p:cNvPr id="11" name="Freeform 8"/>
              <p:cNvSpPr>
                <a:spLocks/>
              </p:cNvSpPr>
              <p:nvPr/>
            </p:nvSpPr>
            <p:spPr bwMode="auto">
              <a:xfrm>
                <a:off x="5099" y="1937"/>
                <a:ext cx="123" cy="288"/>
              </a:xfrm>
              <a:custGeom>
                <a:avLst/>
                <a:gdLst/>
                <a:ahLst/>
                <a:cxnLst>
                  <a:cxn ang="0">
                    <a:pos x="92" y="0"/>
                  </a:cxn>
                  <a:cxn ang="0">
                    <a:pos x="109" y="0"/>
                  </a:cxn>
                  <a:cxn ang="0">
                    <a:pos x="115" y="11"/>
                  </a:cxn>
                  <a:cxn ang="0">
                    <a:pos x="119" y="37"/>
                  </a:cxn>
                  <a:cxn ang="0">
                    <a:pos x="115" y="63"/>
                  </a:cxn>
                  <a:cxn ang="0">
                    <a:pos x="106" y="118"/>
                  </a:cxn>
                  <a:cxn ang="0">
                    <a:pos x="107" y="141"/>
                  </a:cxn>
                  <a:cxn ang="0">
                    <a:pos x="119" y="187"/>
                  </a:cxn>
                  <a:cxn ang="0">
                    <a:pos x="123" y="220"/>
                  </a:cxn>
                  <a:cxn ang="0">
                    <a:pos x="123" y="245"/>
                  </a:cxn>
                  <a:cxn ang="0">
                    <a:pos x="117" y="251"/>
                  </a:cxn>
                  <a:cxn ang="0">
                    <a:pos x="100" y="255"/>
                  </a:cxn>
                  <a:cxn ang="0">
                    <a:pos x="77" y="261"/>
                  </a:cxn>
                  <a:cxn ang="0">
                    <a:pos x="54" y="272"/>
                  </a:cxn>
                  <a:cxn ang="0">
                    <a:pos x="31" y="288"/>
                  </a:cxn>
                  <a:cxn ang="0">
                    <a:pos x="21" y="288"/>
                  </a:cxn>
                  <a:cxn ang="0">
                    <a:pos x="0" y="271"/>
                  </a:cxn>
                  <a:cxn ang="0">
                    <a:pos x="2" y="263"/>
                  </a:cxn>
                  <a:cxn ang="0">
                    <a:pos x="28" y="251"/>
                  </a:cxn>
                  <a:cxn ang="0">
                    <a:pos x="75" y="240"/>
                  </a:cxn>
                  <a:cxn ang="0">
                    <a:pos x="96" y="232"/>
                  </a:cxn>
                  <a:cxn ang="0">
                    <a:pos x="100" y="224"/>
                  </a:cxn>
                  <a:cxn ang="0">
                    <a:pos x="100" y="191"/>
                  </a:cxn>
                  <a:cxn ang="0">
                    <a:pos x="92" y="149"/>
                  </a:cxn>
                  <a:cxn ang="0">
                    <a:pos x="88" y="122"/>
                  </a:cxn>
                  <a:cxn ang="0">
                    <a:pos x="85" y="79"/>
                  </a:cxn>
                  <a:cxn ang="0">
                    <a:pos x="83" y="33"/>
                  </a:cxn>
                  <a:cxn ang="0">
                    <a:pos x="85" y="11"/>
                  </a:cxn>
                  <a:cxn ang="0">
                    <a:pos x="92" y="0"/>
                  </a:cxn>
                </a:cxnLst>
                <a:rect l="0" t="0" r="r" b="b"/>
                <a:pathLst>
                  <a:path w="123" h="288">
                    <a:moveTo>
                      <a:pt x="92" y="0"/>
                    </a:moveTo>
                    <a:lnTo>
                      <a:pt x="109" y="0"/>
                    </a:lnTo>
                    <a:lnTo>
                      <a:pt x="115" y="11"/>
                    </a:lnTo>
                    <a:lnTo>
                      <a:pt x="119" y="37"/>
                    </a:lnTo>
                    <a:lnTo>
                      <a:pt x="115" y="63"/>
                    </a:lnTo>
                    <a:lnTo>
                      <a:pt x="106" y="118"/>
                    </a:lnTo>
                    <a:lnTo>
                      <a:pt x="107" y="141"/>
                    </a:lnTo>
                    <a:lnTo>
                      <a:pt x="119" y="187"/>
                    </a:lnTo>
                    <a:lnTo>
                      <a:pt x="123" y="220"/>
                    </a:lnTo>
                    <a:lnTo>
                      <a:pt x="123" y="245"/>
                    </a:lnTo>
                    <a:lnTo>
                      <a:pt x="117" y="251"/>
                    </a:lnTo>
                    <a:lnTo>
                      <a:pt x="100" y="255"/>
                    </a:lnTo>
                    <a:lnTo>
                      <a:pt x="77" y="261"/>
                    </a:lnTo>
                    <a:lnTo>
                      <a:pt x="54" y="272"/>
                    </a:lnTo>
                    <a:lnTo>
                      <a:pt x="31" y="288"/>
                    </a:lnTo>
                    <a:lnTo>
                      <a:pt x="21" y="288"/>
                    </a:lnTo>
                    <a:lnTo>
                      <a:pt x="0" y="271"/>
                    </a:lnTo>
                    <a:lnTo>
                      <a:pt x="2" y="263"/>
                    </a:lnTo>
                    <a:lnTo>
                      <a:pt x="28" y="251"/>
                    </a:lnTo>
                    <a:lnTo>
                      <a:pt x="75" y="240"/>
                    </a:lnTo>
                    <a:lnTo>
                      <a:pt x="96" y="232"/>
                    </a:lnTo>
                    <a:lnTo>
                      <a:pt x="100" y="224"/>
                    </a:lnTo>
                    <a:lnTo>
                      <a:pt x="100" y="191"/>
                    </a:lnTo>
                    <a:lnTo>
                      <a:pt x="92" y="149"/>
                    </a:lnTo>
                    <a:lnTo>
                      <a:pt x="88" y="122"/>
                    </a:lnTo>
                    <a:lnTo>
                      <a:pt x="85" y="79"/>
                    </a:lnTo>
                    <a:lnTo>
                      <a:pt x="83" y="33"/>
                    </a:lnTo>
                    <a:lnTo>
                      <a:pt x="85" y="11"/>
                    </a:lnTo>
                    <a:lnTo>
                      <a:pt x="92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a typeface="ＭＳ Ｐゴシック" pitchFamily="-65" charset="-128"/>
                </a:endParaRPr>
              </a:p>
            </p:txBody>
          </p:sp>
          <p:sp>
            <p:nvSpPr>
              <p:cNvPr id="12" name="Freeform 10"/>
              <p:cNvSpPr>
                <a:spLocks/>
              </p:cNvSpPr>
              <p:nvPr/>
            </p:nvSpPr>
            <p:spPr bwMode="auto">
              <a:xfrm>
                <a:off x="5376" y="1452"/>
                <a:ext cx="56" cy="64"/>
              </a:xfrm>
              <a:custGeom>
                <a:avLst/>
                <a:gdLst/>
                <a:ahLst/>
                <a:cxnLst>
                  <a:cxn ang="0">
                    <a:pos x="18" y="4"/>
                  </a:cxn>
                  <a:cxn ang="0">
                    <a:pos x="33" y="0"/>
                  </a:cxn>
                  <a:cxn ang="0">
                    <a:pos x="52" y="6"/>
                  </a:cxn>
                  <a:cxn ang="0">
                    <a:pos x="56" y="20"/>
                  </a:cxn>
                  <a:cxn ang="0">
                    <a:pos x="54" y="37"/>
                  </a:cxn>
                  <a:cxn ang="0">
                    <a:pos x="45" y="48"/>
                  </a:cxn>
                  <a:cxn ang="0">
                    <a:pos x="31" y="50"/>
                  </a:cxn>
                  <a:cxn ang="0">
                    <a:pos x="18" y="50"/>
                  </a:cxn>
                  <a:cxn ang="0">
                    <a:pos x="12" y="56"/>
                  </a:cxn>
                  <a:cxn ang="0">
                    <a:pos x="12" y="60"/>
                  </a:cxn>
                  <a:cxn ang="0">
                    <a:pos x="8" y="64"/>
                  </a:cxn>
                  <a:cxn ang="0">
                    <a:pos x="0" y="62"/>
                  </a:cxn>
                  <a:cxn ang="0">
                    <a:pos x="2" y="52"/>
                  </a:cxn>
                  <a:cxn ang="0">
                    <a:pos x="8" y="45"/>
                  </a:cxn>
                  <a:cxn ang="0">
                    <a:pos x="19" y="39"/>
                  </a:cxn>
                  <a:cxn ang="0">
                    <a:pos x="31" y="41"/>
                  </a:cxn>
                  <a:cxn ang="0">
                    <a:pos x="41" y="39"/>
                  </a:cxn>
                  <a:cxn ang="0">
                    <a:pos x="46" y="29"/>
                  </a:cxn>
                  <a:cxn ang="0">
                    <a:pos x="46" y="18"/>
                  </a:cxn>
                  <a:cxn ang="0">
                    <a:pos x="41" y="12"/>
                  </a:cxn>
                  <a:cxn ang="0">
                    <a:pos x="33" y="12"/>
                  </a:cxn>
                  <a:cxn ang="0">
                    <a:pos x="25" y="14"/>
                  </a:cxn>
                  <a:cxn ang="0">
                    <a:pos x="19" y="18"/>
                  </a:cxn>
                  <a:cxn ang="0">
                    <a:pos x="14" y="14"/>
                  </a:cxn>
                  <a:cxn ang="0">
                    <a:pos x="18" y="4"/>
                  </a:cxn>
                </a:cxnLst>
                <a:rect l="0" t="0" r="r" b="b"/>
                <a:pathLst>
                  <a:path w="56" h="64">
                    <a:moveTo>
                      <a:pt x="18" y="4"/>
                    </a:moveTo>
                    <a:lnTo>
                      <a:pt x="33" y="0"/>
                    </a:lnTo>
                    <a:lnTo>
                      <a:pt x="52" y="6"/>
                    </a:lnTo>
                    <a:lnTo>
                      <a:pt x="56" y="20"/>
                    </a:lnTo>
                    <a:lnTo>
                      <a:pt x="54" y="37"/>
                    </a:lnTo>
                    <a:lnTo>
                      <a:pt x="45" y="48"/>
                    </a:lnTo>
                    <a:lnTo>
                      <a:pt x="31" y="50"/>
                    </a:lnTo>
                    <a:lnTo>
                      <a:pt x="18" y="50"/>
                    </a:lnTo>
                    <a:lnTo>
                      <a:pt x="12" y="56"/>
                    </a:lnTo>
                    <a:lnTo>
                      <a:pt x="12" y="60"/>
                    </a:lnTo>
                    <a:lnTo>
                      <a:pt x="8" y="64"/>
                    </a:lnTo>
                    <a:lnTo>
                      <a:pt x="0" y="62"/>
                    </a:lnTo>
                    <a:lnTo>
                      <a:pt x="2" y="52"/>
                    </a:lnTo>
                    <a:lnTo>
                      <a:pt x="8" y="45"/>
                    </a:lnTo>
                    <a:lnTo>
                      <a:pt x="19" y="39"/>
                    </a:lnTo>
                    <a:lnTo>
                      <a:pt x="31" y="41"/>
                    </a:lnTo>
                    <a:lnTo>
                      <a:pt x="41" y="39"/>
                    </a:lnTo>
                    <a:lnTo>
                      <a:pt x="46" y="29"/>
                    </a:lnTo>
                    <a:lnTo>
                      <a:pt x="46" y="18"/>
                    </a:lnTo>
                    <a:lnTo>
                      <a:pt x="41" y="12"/>
                    </a:lnTo>
                    <a:lnTo>
                      <a:pt x="33" y="12"/>
                    </a:lnTo>
                    <a:lnTo>
                      <a:pt x="25" y="14"/>
                    </a:lnTo>
                    <a:lnTo>
                      <a:pt x="19" y="18"/>
                    </a:lnTo>
                    <a:lnTo>
                      <a:pt x="14" y="14"/>
                    </a:lnTo>
                    <a:lnTo>
                      <a:pt x="18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a typeface="ＭＳ Ｐゴシック" pitchFamily="-65" charset="-128"/>
                </a:endParaRPr>
              </a:p>
            </p:txBody>
          </p:sp>
          <p:sp>
            <p:nvSpPr>
              <p:cNvPr id="13" name="Oval 11"/>
              <p:cNvSpPr>
                <a:spLocks noChangeArrowheads="1"/>
              </p:cNvSpPr>
              <p:nvPr/>
            </p:nvSpPr>
            <p:spPr bwMode="auto">
              <a:xfrm>
                <a:off x="5363" y="1524"/>
                <a:ext cx="14" cy="14"/>
              </a:xfrm>
              <a:prstGeom prst="ellipse">
                <a:avLst/>
              </a:prstGeom>
              <a:grp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a typeface="ＭＳ Ｐゴシック" pitchFamily="-65" charset="-128"/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auto">
            <a:xfrm>
              <a:off x="7924800" y="4811712"/>
              <a:ext cx="320675" cy="407988"/>
            </a:xfrm>
            <a:custGeom>
              <a:avLst/>
              <a:gdLst/>
              <a:ahLst/>
              <a:cxnLst>
                <a:cxn ang="0">
                  <a:pos x="107" y="257"/>
                </a:cxn>
                <a:cxn ang="0">
                  <a:pos x="117" y="246"/>
                </a:cxn>
                <a:cxn ang="0">
                  <a:pos x="113" y="229"/>
                </a:cxn>
                <a:cxn ang="0">
                  <a:pos x="106" y="205"/>
                </a:cxn>
                <a:cxn ang="0">
                  <a:pos x="77" y="178"/>
                </a:cxn>
                <a:cxn ang="0">
                  <a:pos x="48" y="153"/>
                </a:cxn>
                <a:cxn ang="0">
                  <a:pos x="34" y="126"/>
                </a:cxn>
                <a:cxn ang="0">
                  <a:pos x="29" y="83"/>
                </a:cxn>
                <a:cxn ang="0">
                  <a:pos x="61" y="72"/>
                </a:cxn>
                <a:cxn ang="0">
                  <a:pos x="113" y="66"/>
                </a:cxn>
                <a:cxn ang="0">
                  <a:pos x="135" y="68"/>
                </a:cxn>
                <a:cxn ang="0">
                  <a:pos x="140" y="74"/>
                </a:cxn>
                <a:cxn ang="0">
                  <a:pos x="150" y="64"/>
                </a:cxn>
                <a:cxn ang="0">
                  <a:pos x="146" y="55"/>
                </a:cxn>
                <a:cxn ang="0">
                  <a:pos x="152" y="37"/>
                </a:cxn>
                <a:cxn ang="0">
                  <a:pos x="167" y="22"/>
                </a:cxn>
                <a:cxn ang="0">
                  <a:pos x="179" y="18"/>
                </a:cxn>
                <a:cxn ang="0">
                  <a:pos x="194" y="27"/>
                </a:cxn>
                <a:cxn ang="0">
                  <a:pos x="202" y="18"/>
                </a:cxn>
                <a:cxn ang="0">
                  <a:pos x="189" y="0"/>
                </a:cxn>
                <a:cxn ang="0">
                  <a:pos x="171" y="0"/>
                </a:cxn>
                <a:cxn ang="0">
                  <a:pos x="150" y="10"/>
                </a:cxn>
                <a:cxn ang="0">
                  <a:pos x="137" y="35"/>
                </a:cxn>
                <a:cxn ang="0">
                  <a:pos x="119" y="47"/>
                </a:cxn>
                <a:cxn ang="0">
                  <a:pos x="92" y="51"/>
                </a:cxn>
                <a:cxn ang="0">
                  <a:pos x="44" y="56"/>
                </a:cxn>
                <a:cxn ang="0">
                  <a:pos x="5" y="68"/>
                </a:cxn>
                <a:cxn ang="0">
                  <a:pos x="0" y="78"/>
                </a:cxn>
                <a:cxn ang="0">
                  <a:pos x="3" y="109"/>
                </a:cxn>
                <a:cxn ang="0">
                  <a:pos x="17" y="151"/>
                </a:cxn>
                <a:cxn ang="0">
                  <a:pos x="36" y="186"/>
                </a:cxn>
                <a:cxn ang="0">
                  <a:pos x="55" y="217"/>
                </a:cxn>
                <a:cxn ang="0">
                  <a:pos x="73" y="238"/>
                </a:cxn>
                <a:cxn ang="0">
                  <a:pos x="90" y="253"/>
                </a:cxn>
                <a:cxn ang="0">
                  <a:pos x="107" y="257"/>
                </a:cxn>
              </a:cxnLst>
              <a:rect l="0" t="0" r="r" b="b"/>
              <a:pathLst>
                <a:path w="202" h="257">
                  <a:moveTo>
                    <a:pt x="107" y="257"/>
                  </a:moveTo>
                  <a:lnTo>
                    <a:pt x="117" y="246"/>
                  </a:lnTo>
                  <a:lnTo>
                    <a:pt x="113" y="229"/>
                  </a:lnTo>
                  <a:lnTo>
                    <a:pt x="106" y="205"/>
                  </a:lnTo>
                  <a:lnTo>
                    <a:pt x="77" y="178"/>
                  </a:lnTo>
                  <a:lnTo>
                    <a:pt x="48" y="153"/>
                  </a:lnTo>
                  <a:lnTo>
                    <a:pt x="34" y="126"/>
                  </a:lnTo>
                  <a:lnTo>
                    <a:pt x="29" y="83"/>
                  </a:lnTo>
                  <a:lnTo>
                    <a:pt x="61" y="72"/>
                  </a:lnTo>
                  <a:lnTo>
                    <a:pt x="113" y="66"/>
                  </a:lnTo>
                  <a:lnTo>
                    <a:pt x="135" y="68"/>
                  </a:lnTo>
                  <a:lnTo>
                    <a:pt x="140" y="74"/>
                  </a:lnTo>
                  <a:lnTo>
                    <a:pt x="150" y="64"/>
                  </a:lnTo>
                  <a:lnTo>
                    <a:pt x="146" y="55"/>
                  </a:lnTo>
                  <a:lnTo>
                    <a:pt x="152" y="37"/>
                  </a:lnTo>
                  <a:lnTo>
                    <a:pt x="167" y="22"/>
                  </a:lnTo>
                  <a:lnTo>
                    <a:pt x="179" y="18"/>
                  </a:lnTo>
                  <a:lnTo>
                    <a:pt x="194" y="27"/>
                  </a:lnTo>
                  <a:lnTo>
                    <a:pt x="202" y="18"/>
                  </a:lnTo>
                  <a:lnTo>
                    <a:pt x="189" y="0"/>
                  </a:lnTo>
                  <a:lnTo>
                    <a:pt x="171" y="0"/>
                  </a:lnTo>
                  <a:lnTo>
                    <a:pt x="150" y="10"/>
                  </a:lnTo>
                  <a:lnTo>
                    <a:pt x="137" y="35"/>
                  </a:lnTo>
                  <a:lnTo>
                    <a:pt x="119" y="47"/>
                  </a:lnTo>
                  <a:lnTo>
                    <a:pt x="92" y="51"/>
                  </a:lnTo>
                  <a:lnTo>
                    <a:pt x="44" y="56"/>
                  </a:lnTo>
                  <a:lnTo>
                    <a:pt x="5" y="68"/>
                  </a:lnTo>
                  <a:lnTo>
                    <a:pt x="0" y="78"/>
                  </a:lnTo>
                  <a:lnTo>
                    <a:pt x="3" y="109"/>
                  </a:lnTo>
                  <a:lnTo>
                    <a:pt x="17" y="151"/>
                  </a:lnTo>
                  <a:lnTo>
                    <a:pt x="36" y="186"/>
                  </a:lnTo>
                  <a:lnTo>
                    <a:pt x="55" y="217"/>
                  </a:lnTo>
                  <a:lnTo>
                    <a:pt x="73" y="238"/>
                  </a:lnTo>
                  <a:lnTo>
                    <a:pt x="90" y="253"/>
                  </a:lnTo>
                  <a:lnTo>
                    <a:pt x="107" y="25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ＭＳ Ｐゴシック" pitchFamily="-65" charset="-128"/>
              </a:endParaRPr>
            </a:p>
          </p:txBody>
        </p:sp>
      </p:grpSp>
      <p:sp>
        <p:nvSpPr>
          <p:cNvPr id="35844" name="Text Box 5"/>
          <p:cNvSpPr txBox="1">
            <a:spLocks noChangeArrowheads="1"/>
          </p:cNvSpPr>
          <p:nvPr/>
        </p:nvSpPr>
        <p:spPr bwMode="auto">
          <a:xfrm>
            <a:off x="466725" y="3122613"/>
            <a:ext cx="1401763" cy="831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r>
              <a:rPr lang="en-US" b="0">
                <a:latin typeface="Verdana" pitchFamily="34" charset="0"/>
              </a:rPr>
              <a:t>Raw Data</a:t>
            </a:r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2357438" y="3122613"/>
            <a:ext cx="1401762" cy="831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 algn="ctr"/>
            <a:r>
              <a:rPr lang="en-US" b="0">
                <a:latin typeface="Verdana" pitchFamily="34" charset="0"/>
              </a:rPr>
              <a:t>Data Tables</a:t>
            </a:r>
          </a:p>
        </p:txBody>
      </p:sp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4162425" y="3122613"/>
            <a:ext cx="1824038" cy="831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 algn="ctr"/>
            <a:r>
              <a:rPr lang="en-US" b="0">
                <a:latin typeface="Verdana" pitchFamily="34" charset="0"/>
              </a:rPr>
              <a:t>Visual Structures</a:t>
            </a:r>
          </a:p>
        </p:txBody>
      </p:sp>
      <p:sp>
        <p:nvSpPr>
          <p:cNvPr id="35847" name="Text Box 8"/>
          <p:cNvSpPr txBox="1">
            <a:spLocks noChangeArrowheads="1"/>
          </p:cNvSpPr>
          <p:nvPr/>
        </p:nvSpPr>
        <p:spPr bwMode="auto">
          <a:xfrm>
            <a:off x="6399213" y="3122613"/>
            <a:ext cx="1519237" cy="831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 algn="ctr"/>
            <a:r>
              <a:rPr lang="en-US" b="0">
                <a:latin typeface="Verdana" pitchFamily="34" charset="0"/>
              </a:rPr>
              <a:t>Views       	</a:t>
            </a:r>
          </a:p>
        </p:txBody>
      </p:sp>
      <p:cxnSp>
        <p:nvCxnSpPr>
          <p:cNvPr id="35848" name="AutoShape 9"/>
          <p:cNvCxnSpPr>
            <a:cxnSpLocks noChangeShapeType="1"/>
            <a:stCxn id="35844" idx="3"/>
            <a:endCxn id="15" idx="1"/>
          </p:cNvCxnSpPr>
          <p:nvPr/>
        </p:nvCxnSpPr>
        <p:spPr bwMode="auto">
          <a:xfrm>
            <a:off x="1868488" y="3538538"/>
            <a:ext cx="488950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9" name="AutoShape 10"/>
          <p:cNvCxnSpPr>
            <a:cxnSpLocks noChangeShapeType="1"/>
            <a:stCxn id="15" idx="3"/>
            <a:endCxn id="16" idx="1"/>
          </p:cNvCxnSpPr>
          <p:nvPr/>
        </p:nvCxnSpPr>
        <p:spPr bwMode="auto">
          <a:xfrm>
            <a:off x="3759200" y="3538538"/>
            <a:ext cx="403225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5850" name="AutoShape 11"/>
          <p:cNvCxnSpPr>
            <a:cxnSpLocks noChangeShapeType="1"/>
            <a:stCxn id="16" idx="3"/>
            <a:endCxn id="35847" idx="1"/>
          </p:cNvCxnSpPr>
          <p:nvPr/>
        </p:nvCxnSpPr>
        <p:spPr bwMode="auto">
          <a:xfrm>
            <a:off x="5986463" y="3538538"/>
            <a:ext cx="412750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5851" name="Line 13"/>
          <p:cNvSpPr>
            <a:spLocks noChangeShapeType="1"/>
          </p:cNvSpPr>
          <p:nvPr/>
        </p:nvSpPr>
        <p:spPr bwMode="auto">
          <a:xfrm flipH="1" flipV="1">
            <a:off x="2063750" y="5011738"/>
            <a:ext cx="6243638" cy="47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52" name="Line 14"/>
          <p:cNvSpPr>
            <a:spLocks noChangeShapeType="1"/>
          </p:cNvSpPr>
          <p:nvPr/>
        </p:nvSpPr>
        <p:spPr bwMode="auto">
          <a:xfrm flipV="1">
            <a:off x="6203950" y="4614863"/>
            <a:ext cx="0" cy="3937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5853" name="Line 15"/>
          <p:cNvSpPr>
            <a:spLocks noChangeShapeType="1"/>
          </p:cNvSpPr>
          <p:nvPr/>
        </p:nvSpPr>
        <p:spPr bwMode="auto">
          <a:xfrm flipV="1">
            <a:off x="2079625" y="4616450"/>
            <a:ext cx="0" cy="3937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5854" name="Line 16"/>
          <p:cNvSpPr>
            <a:spLocks noChangeShapeType="1"/>
          </p:cNvSpPr>
          <p:nvPr/>
        </p:nvSpPr>
        <p:spPr bwMode="auto">
          <a:xfrm flipV="1">
            <a:off x="3946525" y="4611688"/>
            <a:ext cx="0" cy="3937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5857" name="Text Box 19"/>
          <p:cNvSpPr txBox="1">
            <a:spLocks noChangeArrowheads="1"/>
          </p:cNvSpPr>
          <p:nvPr/>
        </p:nvSpPr>
        <p:spPr bwMode="auto">
          <a:xfrm>
            <a:off x="839788" y="3976688"/>
            <a:ext cx="25987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0">
                <a:latin typeface="Verdana" pitchFamily="34" charset="0"/>
              </a:rPr>
              <a:t>Data Transformations</a:t>
            </a:r>
            <a:endParaRPr lang="en-US" b="0">
              <a:latin typeface="Times New Roman" pitchFamily="18" charset="0"/>
            </a:endParaRPr>
          </a:p>
        </p:txBody>
      </p:sp>
      <p:sp>
        <p:nvSpPr>
          <p:cNvPr id="28" name="Text Box 20"/>
          <p:cNvSpPr txBox="1">
            <a:spLocks noChangeArrowheads="1"/>
          </p:cNvSpPr>
          <p:nvPr/>
        </p:nvSpPr>
        <p:spPr bwMode="auto">
          <a:xfrm>
            <a:off x="2954338" y="3976688"/>
            <a:ext cx="194151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0">
                <a:latin typeface="Verdana" pitchFamily="34" charset="0"/>
              </a:rPr>
              <a:t>Visual Encodings</a:t>
            </a:r>
            <a:endParaRPr lang="en-US" b="0">
              <a:latin typeface="Times New Roman" pitchFamily="18" charset="0"/>
            </a:endParaRPr>
          </a:p>
        </p:txBody>
      </p:sp>
      <p:sp>
        <p:nvSpPr>
          <p:cNvPr id="35859" name="Text Box 21"/>
          <p:cNvSpPr txBox="1">
            <a:spLocks noChangeArrowheads="1"/>
          </p:cNvSpPr>
          <p:nvPr/>
        </p:nvSpPr>
        <p:spPr bwMode="auto">
          <a:xfrm>
            <a:off x="5097462" y="3976688"/>
            <a:ext cx="229393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b="0" dirty="0">
                <a:latin typeface="Verdana" pitchFamily="34" charset="0"/>
              </a:rPr>
              <a:t>View Transformations</a:t>
            </a:r>
            <a:endParaRPr lang="en-US" b="0" dirty="0">
              <a:latin typeface="Times New Roman" pitchFamily="18" charset="0"/>
            </a:endParaRPr>
          </a:p>
        </p:txBody>
      </p:sp>
      <p:sp>
        <p:nvSpPr>
          <p:cNvPr id="35860" name="Line 22"/>
          <p:cNvSpPr>
            <a:spLocks noChangeShapeType="1"/>
          </p:cNvSpPr>
          <p:nvPr/>
        </p:nvSpPr>
        <p:spPr bwMode="auto">
          <a:xfrm flipV="1">
            <a:off x="8323263" y="4459288"/>
            <a:ext cx="0" cy="5699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61" name="Text Box 23"/>
          <p:cNvSpPr txBox="1">
            <a:spLocks noChangeArrowheads="1"/>
          </p:cNvSpPr>
          <p:nvPr/>
        </p:nvSpPr>
        <p:spPr bwMode="auto">
          <a:xfrm>
            <a:off x="7627938" y="2514600"/>
            <a:ext cx="13573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0">
                <a:latin typeface="Verdana" pitchFamily="34" charset="0"/>
              </a:rPr>
              <a:t>Task</a:t>
            </a:r>
            <a:endParaRPr lang="en-US" b="0">
              <a:latin typeface="Times New Roman" pitchFamily="18" charset="0"/>
            </a:endParaRPr>
          </a:p>
        </p:txBody>
      </p:sp>
      <p:sp>
        <p:nvSpPr>
          <p:cNvPr id="35862" name="Rectangle 25"/>
          <p:cNvSpPr>
            <a:spLocks noChangeArrowheads="1"/>
          </p:cNvSpPr>
          <p:nvPr/>
        </p:nvSpPr>
        <p:spPr bwMode="auto">
          <a:xfrm>
            <a:off x="8574088" y="3078163"/>
            <a:ext cx="328612" cy="195262"/>
          </a:xfrm>
          <a:prstGeom prst="rect">
            <a:avLst/>
          </a:prstGeom>
          <a:solidFill>
            <a:srgbClr val="323232"/>
          </a:solidFill>
          <a:ln w="2540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2" name="Can 31"/>
          <p:cNvSpPr/>
          <p:nvPr/>
        </p:nvSpPr>
        <p:spPr bwMode="auto">
          <a:xfrm>
            <a:off x="2438400" y="2286000"/>
            <a:ext cx="1295400" cy="533400"/>
          </a:xfrm>
          <a:prstGeom prst="can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Neutra Text" pitchFamily="50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09600" y="2362200"/>
            <a:ext cx="14029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1010101….</a:t>
            </a:r>
            <a:endParaRPr lang="en-US" dirty="0"/>
          </a:p>
        </p:txBody>
      </p:sp>
      <p:grpSp>
        <p:nvGrpSpPr>
          <p:cNvPr id="38" name="Group 37"/>
          <p:cNvGrpSpPr/>
          <p:nvPr/>
        </p:nvGrpSpPr>
        <p:grpSpPr>
          <a:xfrm>
            <a:off x="4419600" y="2286000"/>
            <a:ext cx="1371600" cy="533400"/>
            <a:chOff x="4419600" y="1905000"/>
            <a:chExt cx="1676400" cy="685800"/>
          </a:xfrm>
        </p:grpSpPr>
        <p:sp>
          <p:nvSpPr>
            <p:cNvPr id="36" name="Trapezoid 35"/>
            <p:cNvSpPr/>
            <p:nvPr/>
          </p:nvSpPr>
          <p:spPr bwMode="auto">
            <a:xfrm>
              <a:off x="4419600" y="1905000"/>
              <a:ext cx="1676400" cy="685800"/>
            </a:xfrm>
            <a:prstGeom prst="trapezoid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Neutra Text" pitchFamily="50" charset="0"/>
              </a:endParaRPr>
            </a:p>
          </p:txBody>
        </p:sp>
        <p:pic>
          <p:nvPicPr>
            <p:cNvPr id="45057" name="Picture 1" descr="C:\Users\joeh\Documents\My Dropbox\Unbalanced_binary_tree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484077" y="1905000"/>
              <a:ext cx="1482969" cy="685800"/>
            </a:xfrm>
            <a:prstGeom prst="rect">
              <a:avLst/>
            </a:prstGeom>
            <a:noFill/>
          </p:spPr>
        </p:pic>
      </p:grpSp>
      <p:cxnSp>
        <p:nvCxnSpPr>
          <p:cNvPr id="40" name="Curved Connector 39"/>
          <p:cNvCxnSpPr>
            <a:stCxn id="32" idx="1"/>
            <a:endCxn id="45057" idx="0"/>
          </p:cNvCxnSpPr>
          <p:nvPr/>
        </p:nvCxnSpPr>
        <p:spPr bwMode="auto">
          <a:xfrm rot="5400000" flipH="1" flipV="1">
            <a:off x="4082561" y="1289539"/>
            <a:ext cx="1588" cy="1992923"/>
          </a:xfrm>
          <a:prstGeom prst="curvedConnector3">
            <a:avLst>
              <a:gd name="adj1" fmla="val 38606057"/>
            </a:avLst>
          </a:prstGeom>
          <a:ln w="127000">
            <a:solidFill>
              <a:srgbClr val="99CC00"/>
            </a:solidFill>
            <a:headEnd type="none" w="med" len="med"/>
            <a:tailEnd type="triangl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Precomputation</a:t>
            </a:r>
            <a:r>
              <a:rPr lang="en-US" dirty="0" smtClean="0"/>
              <a:t>: Sketching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Also known as </a:t>
            </a:r>
            <a:r>
              <a:rPr lang="en-US" i="1" dirty="0" smtClean="0"/>
              <a:t>synopsis data structures</a:t>
            </a:r>
          </a:p>
          <a:p>
            <a:r>
              <a:rPr lang="en-US" dirty="0" smtClean="0"/>
              <a:t>Extensive family of algorithmic work</a:t>
            </a:r>
          </a:p>
          <a:p>
            <a:pPr lvl="1"/>
            <a:r>
              <a:rPr lang="en-US" dirty="0" smtClean="0"/>
              <a:t>Not a visual metaphor</a:t>
            </a:r>
          </a:p>
          <a:p>
            <a:pPr lvl="1"/>
            <a:r>
              <a:rPr lang="en-US" dirty="0" smtClean="0"/>
              <a:t>Bell Labs AQUA project</a:t>
            </a:r>
          </a:p>
          <a:p>
            <a:pPr lvl="1"/>
            <a:r>
              <a:rPr lang="en-US" dirty="0" smtClean="0"/>
              <a:t>See </a:t>
            </a:r>
            <a:r>
              <a:rPr lang="en-US" dirty="0" err="1" smtClean="0">
                <a:hlinkClick r:id="rId2"/>
              </a:rPr>
              <a:t>Garofalakis</a:t>
            </a:r>
            <a:r>
              <a:rPr lang="en-US" dirty="0" smtClean="0">
                <a:hlinkClick r:id="rId2"/>
              </a:rPr>
              <a:t> tutorials</a:t>
            </a:r>
            <a:endParaRPr lang="en-US" dirty="0" smtClean="0"/>
          </a:p>
          <a:p>
            <a:r>
              <a:rPr lang="en-US" dirty="0" smtClean="0"/>
              <a:t>A few system integrations</a:t>
            </a:r>
          </a:p>
          <a:p>
            <a:pPr lvl="1"/>
            <a:r>
              <a:rPr lang="en-US" dirty="0" smtClean="0"/>
              <a:t>E.g. Reiss’ </a:t>
            </a:r>
            <a:r>
              <a:rPr lang="en-US" i="1" dirty="0" smtClean="0"/>
              <a:t>Data Triage</a:t>
            </a:r>
            <a:r>
              <a:rPr lang="en-US" dirty="0" smtClean="0"/>
              <a:t> in Telegraph [ICDE 2006]</a:t>
            </a:r>
          </a:p>
          <a:p>
            <a:r>
              <a:rPr lang="en-US" dirty="0" smtClean="0"/>
              <a:t>Essentially no interface discussions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Scaling Data Visualization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Visualization as query specification</a:t>
            </a:r>
          </a:p>
          <a:p>
            <a:pPr marL="971550" lvl="1" indent="-514350"/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Leave Big Data in the database</a:t>
            </a:r>
          </a:p>
          <a:p>
            <a:pPr marL="971550" lvl="1" indent="-514350"/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Peek at 2 research tools: 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</a:rPr>
              <a:t>Datasplash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 and 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</a:rPr>
              <a:t>DEVise</a:t>
            </a:r>
            <a:endParaRPr lang="en-US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Interactivity via 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</a:rPr>
              <a:t>precomputation</a:t>
            </a:r>
            <a:endParaRPr lang="en-US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971550" lvl="1" indent="-514350"/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OLAP</a:t>
            </a:r>
          </a:p>
          <a:p>
            <a:pPr marL="971550" lvl="1" indent="-514350"/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Sketches, synopses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Interactivity via online methods</a:t>
            </a:r>
          </a:p>
          <a:p>
            <a:pPr lvl="1"/>
            <a:r>
              <a:rPr lang="en-US" dirty="0" smtClean="0"/>
              <a:t>CONTROL: Online Aggregation and more</a:t>
            </a:r>
          </a:p>
          <a:p>
            <a:pPr lvl="1"/>
            <a:r>
              <a:rPr lang="en-US" dirty="0" smtClean="0"/>
              <a:t>integration of </a:t>
            </a:r>
            <a:r>
              <a:rPr lang="en-US" dirty="0" err="1" smtClean="0"/>
              <a:t>vis</a:t>
            </a:r>
            <a:r>
              <a:rPr lang="en-US" dirty="0" smtClean="0"/>
              <a:t>, DB and stat!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Interactivity and Big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</a:p>
          <a:p>
            <a:r>
              <a:rPr lang="en-US" dirty="0" smtClean="0"/>
              <a:t>CONTROL examples</a:t>
            </a:r>
          </a:p>
          <a:p>
            <a:pPr lvl="1"/>
            <a:r>
              <a:rPr lang="en-US" dirty="0" smtClean="0"/>
              <a:t>Online aggregation</a:t>
            </a:r>
          </a:p>
          <a:p>
            <a:pPr lvl="1"/>
            <a:r>
              <a:rPr lang="en-US" dirty="0" smtClean="0"/>
              <a:t>Density plots for </a:t>
            </a:r>
            <a:r>
              <a:rPr lang="en-US" dirty="0" err="1" smtClean="0"/>
              <a:t>Datasplash</a:t>
            </a:r>
            <a:r>
              <a:rPr lang="en-US" dirty="0" smtClean="0"/>
              <a:t> (Clouds)</a:t>
            </a:r>
          </a:p>
          <a:p>
            <a:pPr lvl="1"/>
            <a:r>
              <a:rPr lang="en-US" dirty="0" smtClean="0"/>
              <a:t>Potter’s Wheel spreadsheet for data cleaning</a:t>
            </a:r>
          </a:p>
          <a:p>
            <a:r>
              <a:rPr lang="en-US" dirty="0" smtClean="0"/>
              <a:t>Basic query processing support</a:t>
            </a:r>
          </a:p>
          <a:p>
            <a:pPr lvl="1"/>
            <a:r>
              <a:rPr lang="en-US" dirty="0" smtClean="0"/>
              <a:t>Sampling</a:t>
            </a:r>
          </a:p>
          <a:p>
            <a:pPr lvl="1"/>
            <a:r>
              <a:rPr lang="en-US" dirty="0" smtClean="0"/>
              <a:t>Online reordering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 descr="Large confetti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 Tech Batch Interfaces I</a:t>
            </a:r>
            <a:endParaRPr lang="en-US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Microsoft Query</a:t>
            </a:r>
            <a:endParaRPr lang="en-US" dirty="0"/>
          </a:p>
        </p:txBody>
      </p:sp>
      <p:pic>
        <p:nvPicPr>
          <p:cNvPr id="10244" name="Picture 4" descr="C:\users\jmh\school\msqry.gif"/>
          <p:cNvPicPr>
            <a:picLocks noChangeAspect="1" noChangeArrowheads="1"/>
          </p:cNvPicPr>
          <p:nvPr/>
        </p:nvPicPr>
        <p:blipFill>
          <a:blip r:embed="rId2" cstate="print"/>
          <a:srcRect b="10268"/>
          <a:stretch>
            <a:fillRect/>
          </a:stretch>
        </p:blipFill>
        <p:spPr bwMode="auto">
          <a:xfrm>
            <a:off x="1447800" y="3429000"/>
            <a:ext cx="6407150" cy="267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 descr="Large confetti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 Tech Batch Interfaces II</a:t>
            </a:r>
            <a:endParaRPr lang="en-US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Informix </a:t>
            </a:r>
            <a:r>
              <a:rPr lang="en-US" dirty="0" err="1" smtClean="0"/>
              <a:t>Metacube</a:t>
            </a:r>
            <a:endParaRPr lang="en-US" dirty="0"/>
          </a:p>
        </p:txBody>
      </p:sp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3733800"/>
            <a:ext cx="7210425" cy="18034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 descr="Large confetti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 Tech Batch Interfaces III</a:t>
            </a:r>
            <a:endParaRPr lang="en-US" dirty="0"/>
          </a:p>
        </p:txBody>
      </p:sp>
      <p:pic>
        <p:nvPicPr>
          <p:cNvPr id="8" name="Picture 7" descr="HadoopUIJobIDClicked.png"/>
          <p:cNvPicPr>
            <a:picLocks noChangeAspect="1"/>
          </p:cNvPicPr>
          <p:nvPr/>
        </p:nvPicPr>
        <p:blipFill>
          <a:blip r:embed="rId2" cstate="print"/>
          <a:srcRect b="18221"/>
          <a:stretch>
            <a:fillRect/>
          </a:stretch>
        </p:blipFill>
        <p:spPr>
          <a:xfrm>
            <a:off x="2895600" y="2286000"/>
            <a:ext cx="5257800" cy="4484545"/>
          </a:xfrm>
          <a:prstGeom prst="rect">
            <a:avLst/>
          </a:prstGeom>
        </p:spPr>
      </p:pic>
      <p:sp>
        <p:nvSpPr>
          <p:cNvPr id="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44650"/>
            <a:ext cx="8388350" cy="4756150"/>
          </a:xfrm>
        </p:spPr>
        <p:txBody>
          <a:bodyPr/>
          <a:lstStyle/>
          <a:p>
            <a:r>
              <a:rPr lang="en-US" dirty="0" err="1" smtClean="0"/>
              <a:t>Hadoop</a:t>
            </a:r>
            <a:endParaRPr lang="en-US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026" descr="Large confetti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Typical Approaches</a:t>
            </a:r>
            <a:endParaRPr lang="en-US" dirty="0"/>
          </a:p>
        </p:txBody>
      </p:sp>
      <p:sp>
        <p:nvSpPr>
          <p:cNvPr id="11267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Only </a:t>
            </a:r>
            <a:r>
              <a:rPr lang="en-US" sz="2800" dirty="0" smtClean="0"/>
              <a:t>final, exact </a:t>
            </a:r>
            <a:r>
              <a:rPr lang="en-US" sz="2800" dirty="0"/>
              <a:t>answers </a:t>
            </a:r>
            <a:r>
              <a:rPr lang="en-US" sz="2800" dirty="0" smtClean="0"/>
              <a:t>made available</a:t>
            </a:r>
            <a:endParaRPr lang="en-US" sz="2800" dirty="0"/>
          </a:p>
          <a:p>
            <a:pPr>
              <a:lnSpc>
                <a:spcPct val="90000"/>
              </a:lnSpc>
            </a:pPr>
            <a:endParaRPr lang="en-US" sz="2800" dirty="0" smtClean="0"/>
          </a:p>
          <a:p>
            <a:pPr>
              <a:lnSpc>
                <a:spcPct val="90000"/>
              </a:lnSpc>
            </a:pPr>
            <a:r>
              <a:rPr lang="en-US" sz="2800" dirty="0" smtClean="0"/>
              <a:t>“HCI solution”: interactivity trumps scale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E.g. MS Excel, Multidimensional OLAP</a:t>
            </a:r>
          </a:p>
          <a:p>
            <a:pPr lvl="1"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800" dirty="0" smtClean="0"/>
              <a:t>“Systems solution”: scale trumps interactivity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E.g. </a:t>
            </a:r>
            <a:r>
              <a:rPr lang="en-US" sz="2400" dirty="0" err="1" smtClean="0"/>
              <a:t>Hadoop</a:t>
            </a:r>
            <a:endParaRPr lang="en-US" sz="2400" dirty="0" smtClean="0"/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Can’t we all just get along?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H:\jmh\work\control\nyker.jpg"/>
          <p:cNvPicPr>
            <a:picLocks noChangeAspect="1" noChangeArrowheads="1"/>
          </p:cNvPicPr>
          <p:nvPr/>
        </p:nvPicPr>
        <p:blipFill>
          <a:blip r:embed="rId2" cstate="print"/>
          <a:srcRect l="290" t="16748"/>
          <a:stretch>
            <a:fillRect/>
          </a:stretch>
        </p:blipFill>
        <p:spPr bwMode="auto">
          <a:xfrm>
            <a:off x="152400" y="4419600"/>
            <a:ext cx="1803400" cy="2147887"/>
          </a:xfrm>
          <a:prstGeom prst="rect">
            <a:avLst/>
          </a:prstGeom>
          <a:noFill/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7173" name="AutoShape 5"/>
          <p:cNvSpPr>
            <a:spLocks noChangeArrowheads="1"/>
          </p:cNvSpPr>
          <p:nvPr/>
        </p:nvSpPr>
        <p:spPr bwMode="auto">
          <a:xfrm>
            <a:off x="7086600" y="4648200"/>
            <a:ext cx="1905000" cy="1905000"/>
          </a:xfrm>
          <a:prstGeom prst="cube">
            <a:avLst>
              <a:gd name="adj" fmla="val 25000"/>
            </a:avLst>
          </a:prstGeom>
          <a:solidFill>
            <a:srgbClr val="000000"/>
          </a:solidFill>
          <a:ln w="12700">
            <a:solidFill>
              <a:schemeClr val="bg2"/>
            </a:solidFill>
            <a:miter lim="800000"/>
            <a:headEnd type="none" w="sm" len="sm"/>
            <a:tailEnd type="none" w="sm" len="sm"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4" name="Rectangle 6" descr="Large confetti"/>
          <p:cNvSpPr>
            <a:spLocks noGrp="1" noChangeArrowheads="1"/>
          </p:cNvSpPr>
          <p:nvPr>
            <p:ph type="title"/>
          </p:nvPr>
        </p:nvSpPr>
        <p:spPr>
          <a:xfrm>
            <a:off x="457200" y="349250"/>
            <a:ext cx="8385175" cy="1022350"/>
          </a:xfrm>
        </p:spPr>
        <p:txBody>
          <a:bodyPr/>
          <a:lstStyle/>
          <a:p>
            <a:r>
              <a:rPr lang="en-US" dirty="0" smtClean="0"/>
              <a:t>CONTROL</a:t>
            </a:r>
            <a:endParaRPr lang="en-US" dirty="0"/>
          </a:p>
        </p:txBody>
      </p:sp>
      <p:sp>
        <p:nvSpPr>
          <p:cNvPr id="7175" name="Rectangle 7"/>
          <p:cNvSpPr>
            <a:spLocks noGrp="1" noChangeArrowheads="1"/>
          </p:cNvSpPr>
          <p:nvPr>
            <p:ph idx="1"/>
          </p:nvPr>
        </p:nvSpPr>
        <p:spPr>
          <a:xfrm>
            <a:off x="1828800" y="1905000"/>
            <a:ext cx="7010400" cy="41910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2800" i="1" dirty="0">
                <a:solidFill>
                  <a:srgbClr val="FFC000"/>
                </a:solidFill>
              </a:rPr>
              <a:t>“</a:t>
            </a:r>
            <a:r>
              <a:rPr lang="en-US" sz="2400" i="1" dirty="0">
                <a:solidFill>
                  <a:srgbClr val="FFC000"/>
                </a:solidFill>
              </a:rPr>
              <a:t>Of all men's miseries, the bitterest is this:</a:t>
            </a:r>
            <a:br>
              <a:rPr lang="en-US" sz="2400" i="1" dirty="0">
                <a:solidFill>
                  <a:srgbClr val="FFC000"/>
                </a:solidFill>
              </a:rPr>
            </a:br>
            <a:r>
              <a:rPr lang="en-US" sz="2400" i="1" dirty="0">
                <a:solidFill>
                  <a:srgbClr val="FFC000"/>
                </a:solidFill>
              </a:rPr>
              <a:t>to know so much and have control over nothing”</a:t>
            </a:r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r>
              <a:rPr lang="en-US" sz="2000" i="1" dirty="0">
                <a:solidFill>
                  <a:srgbClr val="FFC000"/>
                </a:solidFill>
              </a:rPr>
              <a:t>-- </a:t>
            </a:r>
            <a:r>
              <a:rPr lang="en-US" sz="2000" dirty="0">
                <a:solidFill>
                  <a:srgbClr val="FFC000"/>
                </a:solidFill>
              </a:rPr>
              <a:t>Herodotus</a:t>
            </a:r>
          </a:p>
          <a:p>
            <a:pPr>
              <a:lnSpc>
                <a:spcPct val="90000"/>
              </a:lnSpc>
            </a:pPr>
            <a:endParaRPr lang="en-US" sz="2800" dirty="0"/>
          </a:p>
          <a:p>
            <a:pPr>
              <a:lnSpc>
                <a:spcPct val="90000"/>
              </a:lnSpc>
            </a:pPr>
            <a:r>
              <a:rPr lang="en-US" sz="2800" dirty="0"/>
              <a:t>Requirements for CONTROL systems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Early answers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Refinement over time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Interaction and ad-hoc control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“Crystal Ball” vs. Black Box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vs. “Lucite Watch”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527050" y="958850"/>
            <a:ext cx="8388350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92100" marR="0" lvl="0" indent="-2921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FECFF"/>
              </a:buClr>
              <a:buSzTx/>
              <a:tabLst/>
              <a:defRPr/>
            </a:pPr>
            <a:r>
              <a:rPr lang="en-US" kern="0" dirty="0" err="1" smtClean="0">
                <a:latin typeface="+mn-lt"/>
                <a:ea typeface="MS PGothic" pitchFamily="34" charset="-128"/>
              </a:rPr>
              <a:t>Hellerstein</a:t>
            </a:r>
            <a:r>
              <a:rPr lang="en-US" kern="0" dirty="0" smtClean="0">
                <a:latin typeface="+mn-lt"/>
                <a:ea typeface="MS PGothic" pitchFamily="34" charset="-128"/>
              </a:rPr>
              <a:t>, </a:t>
            </a:r>
            <a:r>
              <a:rPr lang="en-US" kern="0" dirty="0" err="1" smtClean="0">
                <a:latin typeface="+mn-lt"/>
                <a:ea typeface="MS PGothic" pitchFamily="34" charset="-128"/>
              </a:rPr>
              <a:t>Avnur</a:t>
            </a:r>
            <a:r>
              <a:rPr lang="en-US" kern="0" dirty="0" smtClean="0">
                <a:latin typeface="+mn-lt"/>
                <a:ea typeface="MS PGothic" pitchFamily="34" charset="-128"/>
              </a:rPr>
              <a:t>, Chou et al.  </a:t>
            </a:r>
            <a:r>
              <a:rPr lang="en-US" i="1" kern="0" dirty="0" smtClean="0">
                <a:latin typeface="+mn-lt"/>
                <a:ea typeface="MS PGothic" pitchFamily="34" charset="-128"/>
              </a:rPr>
              <a:t>IEEE Computer 1999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MS PGothic" pitchFamily="34" charset="-128"/>
            </a:endParaRPr>
          </a:p>
        </p:txBody>
      </p:sp>
      <p:sp>
        <p:nvSpPr>
          <p:cNvPr id="7" name="Rectangle 6" descr="Large confetti"/>
          <p:cNvSpPr txBox="1">
            <a:spLocks noChangeArrowheads="1"/>
          </p:cNvSpPr>
          <p:nvPr/>
        </p:nvSpPr>
        <p:spPr bwMode="auto">
          <a:xfrm>
            <a:off x="682625" y="457200"/>
            <a:ext cx="8385175" cy="102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MS PGothic" pitchFamily="34" charset="-128"/>
                <a:cs typeface="ＭＳ Ｐゴシック" pitchFamily="-65" charset="-128"/>
              </a:rPr>
              <a:t>Continuous Output, Navigation </a:t>
            </a:r>
            <a:r>
              <a:rPr kumimoji="0" lang="en-US" sz="1600" b="1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MS PGothic" pitchFamily="34" charset="-128"/>
                <a:cs typeface="ＭＳ Ｐゴシック" pitchFamily="-65" charset="-128"/>
              </a:rPr>
              <a:t> </a:t>
            </a: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MS PGothic" pitchFamily="34" charset="-128"/>
                <a:cs typeface="ＭＳ Ｐゴシック" pitchFamily="-65" charset="-128"/>
              </a:rPr>
              <a:t>and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MS PGothic" pitchFamily="34" charset="-128"/>
                <a:cs typeface="ＭＳ Ｐゴシック" pitchFamily="-65" charset="-128"/>
              </a:rPr>
              <a:t>Transformation with Refinement On-Line</a:t>
            </a:r>
            <a:r>
              <a:rPr kumimoji="0" lang="en-US" sz="4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MS PGothic" pitchFamily="34" charset="-128"/>
                <a:cs typeface="ＭＳ Ｐゴシック" pitchFamily="-65" charset="-128"/>
              </a:rPr>
              <a:t/>
            </a:r>
            <a:br>
              <a:rPr kumimoji="0" lang="en-US" sz="4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MS PGothic" pitchFamily="34" charset="-128"/>
                <a:cs typeface="ＭＳ Ｐゴシック" pitchFamily="-65" charset="-128"/>
              </a:rPr>
            </a:br>
            <a:endParaRPr kumimoji="0" lang="en-US" sz="46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MS PGothic" pitchFamily="34" charset="-128"/>
              <a:cs typeface="ＭＳ Ｐゴシック" pitchFamily="-65" charset="-128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 descr="Large confetti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Goals for Online Processing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“</a:t>
            </a:r>
            <a:r>
              <a:rPr lang="en-US" sz="2800" dirty="0"/>
              <a:t>G</a:t>
            </a:r>
            <a:r>
              <a:rPr lang="en-US" sz="2800" dirty="0" smtClean="0"/>
              <a:t>reedy</a:t>
            </a:r>
            <a:r>
              <a:rPr lang="en-US" sz="2800" dirty="0"/>
              <a:t>” performance regime</a:t>
            </a:r>
          </a:p>
          <a:p>
            <a:pPr lvl="1"/>
            <a:r>
              <a:rPr lang="en-US" sz="2400" dirty="0"/>
              <a:t>Maximize 1</a:t>
            </a:r>
            <a:r>
              <a:rPr lang="en-US" sz="2400" baseline="30000" dirty="0"/>
              <a:t>st</a:t>
            </a:r>
            <a:r>
              <a:rPr lang="en-US" sz="2400" dirty="0"/>
              <a:t> derivative of the “mirth index</a:t>
            </a:r>
            <a:r>
              <a:rPr lang="en-US" sz="2400" dirty="0" smtClean="0"/>
              <a:t>”</a:t>
            </a:r>
          </a:p>
          <a:p>
            <a:pPr lvl="2"/>
            <a:r>
              <a:rPr lang="en-US" sz="2000" dirty="0" smtClean="0"/>
              <a:t>Or batch at some suitable “animation rate”</a:t>
            </a:r>
            <a:endParaRPr lang="en-US" sz="2000" dirty="0"/>
          </a:p>
          <a:p>
            <a:pPr lvl="1"/>
            <a:r>
              <a:rPr lang="en-US" sz="2400" dirty="0"/>
              <a:t>Mirth defined on-the-fly  </a:t>
            </a:r>
          </a:p>
          <a:p>
            <a:pPr lvl="1"/>
            <a:r>
              <a:rPr lang="en-US" sz="2400" dirty="0"/>
              <a:t>Therefore need FEEDBACK and CONTROL</a:t>
            </a:r>
            <a:endParaRPr lang="en-US" sz="2400" b="1" dirty="0">
              <a:latin typeface="Symbol" pitchFamily="18" charset="2"/>
            </a:endParaRPr>
          </a:p>
        </p:txBody>
      </p:sp>
      <p:sp>
        <p:nvSpPr>
          <p:cNvPr id="12292" name="Line 4"/>
          <p:cNvSpPr>
            <a:spLocks noChangeShapeType="1"/>
          </p:cNvSpPr>
          <p:nvPr/>
        </p:nvSpPr>
        <p:spPr bwMode="auto">
          <a:xfrm>
            <a:off x="1219200" y="3962400"/>
            <a:ext cx="0" cy="2438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3276600" y="6400800"/>
            <a:ext cx="8255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lg" len="med"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400">
                <a:latin typeface="Times New Roman" pitchFamily="18" charset="0"/>
              </a:rPr>
              <a:t>Time</a:t>
            </a:r>
          </a:p>
        </p:txBody>
      </p:sp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457200" y="4648200"/>
            <a:ext cx="612775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lg" len="med"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4000">
                <a:latin typeface="Times New Roman" pitchFamily="18" charset="0"/>
                <a:sym typeface="Wingdings" pitchFamily="2" charset="2"/>
              </a:rPr>
              <a:t></a:t>
            </a:r>
            <a:endParaRPr lang="en-US" sz="4000">
              <a:latin typeface="Times New Roman" pitchFamily="18" charset="0"/>
            </a:endParaRPr>
          </a:p>
        </p:txBody>
      </p:sp>
      <p:sp>
        <p:nvSpPr>
          <p:cNvPr id="12295" name="Line 7"/>
          <p:cNvSpPr>
            <a:spLocks noChangeShapeType="1"/>
          </p:cNvSpPr>
          <p:nvPr/>
        </p:nvSpPr>
        <p:spPr bwMode="auto">
          <a:xfrm flipH="1">
            <a:off x="1219200" y="4191000"/>
            <a:ext cx="59436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296" name="Line 8"/>
          <p:cNvSpPr>
            <a:spLocks noChangeShapeType="1"/>
          </p:cNvSpPr>
          <p:nvPr/>
        </p:nvSpPr>
        <p:spPr bwMode="auto">
          <a:xfrm flipH="1">
            <a:off x="1219200" y="6294438"/>
            <a:ext cx="5638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297" name="Text Box 9"/>
          <p:cNvSpPr txBox="1">
            <a:spLocks noChangeArrowheads="1"/>
          </p:cNvSpPr>
          <p:nvPr/>
        </p:nvSpPr>
        <p:spPr bwMode="auto">
          <a:xfrm>
            <a:off x="457200" y="4038600"/>
            <a:ext cx="776288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lg" len="med"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Times New Roman" pitchFamily="18" charset="0"/>
              </a:rPr>
              <a:t>100%</a:t>
            </a:r>
          </a:p>
        </p:txBody>
      </p:sp>
      <p:sp>
        <p:nvSpPr>
          <p:cNvPr id="12299" name="Freeform 11"/>
          <p:cNvSpPr>
            <a:spLocks/>
          </p:cNvSpPr>
          <p:nvPr/>
        </p:nvSpPr>
        <p:spPr bwMode="auto">
          <a:xfrm>
            <a:off x="1219200" y="4279900"/>
            <a:ext cx="5638800" cy="2014538"/>
          </a:xfrm>
          <a:custGeom>
            <a:avLst/>
            <a:gdLst/>
            <a:ahLst/>
            <a:cxnLst>
              <a:cxn ang="0">
                <a:pos x="0" y="920"/>
              </a:cxn>
              <a:cxn ang="0">
                <a:pos x="48" y="632"/>
              </a:cxn>
              <a:cxn ang="0">
                <a:pos x="144" y="152"/>
              </a:cxn>
              <a:cxn ang="0">
                <a:pos x="336" y="56"/>
              </a:cxn>
              <a:cxn ang="0">
                <a:pos x="432" y="56"/>
              </a:cxn>
              <a:cxn ang="0">
                <a:pos x="1536" y="8"/>
              </a:cxn>
              <a:cxn ang="0">
                <a:pos x="1920" y="8"/>
              </a:cxn>
            </a:cxnLst>
            <a:rect l="0" t="0" r="r" b="b"/>
            <a:pathLst>
              <a:path w="1920" h="920">
                <a:moveTo>
                  <a:pt x="0" y="920"/>
                </a:moveTo>
                <a:cubicBezTo>
                  <a:pt x="12" y="840"/>
                  <a:pt x="24" y="760"/>
                  <a:pt x="48" y="632"/>
                </a:cubicBezTo>
                <a:cubicBezTo>
                  <a:pt x="72" y="504"/>
                  <a:pt x="96" y="248"/>
                  <a:pt x="144" y="152"/>
                </a:cubicBezTo>
                <a:cubicBezTo>
                  <a:pt x="192" y="56"/>
                  <a:pt x="288" y="72"/>
                  <a:pt x="336" y="56"/>
                </a:cubicBezTo>
                <a:cubicBezTo>
                  <a:pt x="384" y="40"/>
                  <a:pt x="232" y="64"/>
                  <a:pt x="432" y="56"/>
                </a:cubicBezTo>
                <a:cubicBezTo>
                  <a:pt x="632" y="48"/>
                  <a:pt x="1288" y="16"/>
                  <a:pt x="1536" y="8"/>
                </a:cubicBezTo>
                <a:cubicBezTo>
                  <a:pt x="1784" y="0"/>
                  <a:pt x="1856" y="8"/>
                  <a:pt x="1920" y="8"/>
                </a:cubicBezTo>
              </a:path>
            </a:pathLst>
          </a:custGeom>
          <a:noFill/>
          <a:ln w="28575" cap="flat" cmpd="sng">
            <a:solidFill>
              <a:schemeClr val="tx2">
                <a:lumMod val="75000"/>
              </a:schemeClr>
            </a:solidFill>
            <a:prstDash val="solid"/>
            <a:round/>
            <a:headEnd type="none" w="sm" len="sm"/>
            <a:tailEnd type="non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00" name="Rectangle 12"/>
          <p:cNvSpPr>
            <a:spLocks noChangeArrowheads="1"/>
          </p:cNvSpPr>
          <p:nvPr/>
        </p:nvSpPr>
        <p:spPr bwMode="auto">
          <a:xfrm>
            <a:off x="6705600" y="4648200"/>
            <a:ext cx="152400" cy="152400"/>
          </a:xfrm>
          <a:prstGeom prst="rect">
            <a:avLst/>
          </a:prstGeom>
          <a:solidFill>
            <a:schemeClr val="tx2">
              <a:lumMod val="75000"/>
            </a:schemeClr>
          </a:solidFill>
          <a:ln w="12700">
            <a:solidFill>
              <a:schemeClr val="tx1"/>
            </a:solidFill>
            <a:miter lim="800000"/>
            <a:headEnd type="none" w="sm" len="sm"/>
            <a:tailEnd type="none" w="lg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01" name="Text Box 13"/>
          <p:cNvSpPr txBox="1">
            <a:spLocks noChangeArrowheads="1"/>
          </p:cNvSpPr>
          <p:nvPr/>
        </p:nvSpPr>
        <p:spPr bwMode="auto">
          <a:xfrm>
            <a:off x="6934200" y="4495800"/>
            <a:ext cx="1012825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lg" len="med"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400">
                <a:latin typeface="Times New Roman" pitchFamily="18" charset="0"/>
              </a:rPr>
              <a:t>Online</a:t>
            </a:r>
          </a:p>
        </p:txBody>
      </p:sp>
      <p:grpSp>
        <p:nvGrpSpPr>
          <p:cNvPr id="12303" name="Group 15"/>
          <p:cNvGrpSpPr>
            <a:grpSpLocks/>
          </p:cNvGrpSpPr>
          <p:nvPr/>
        </p:nvGrpSpPr>
        <p:grpSpPr bwMode="auto">
          <a:xfrm>
            <a:off x="1219200" y="4175125"/>
            <a:ext cx="5638800" cy="2149475"/>
            <a:chOff x="768" y="2390"/>
            <a:chExt cx="3552" cy="1354"/>
          </a:xfrm>
        </p:grpSpPr>
        <p:sp>
          <p:nvSpPr>
            <p:cNvPr id="12304" name="Line 16"/>
            <p:cNvSpPr>
              <a:spLocks noChangeShapeType="1"/>
            </p:cNvSpPr>
            <p:nvPr/>
          </p:nvSpPr>
          <p:spPr bwMode="auto">
            <a:xfrm>
              <a:off x="768" y="3744"/>
              <a:ext cx="3056" cy="0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 type="none" w="sm" len="sm"/>
              <a:tailEnd type="none" w="lg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305" name="Line 17"/>
            <p:cNvSpPr>
              <a:spLocks noChangeShapeType="1"/>
            </p:cNvSpPr>
            <p:nvPr/>
          </p:nvSpPr>
          <p:spPr bwMode="auto">
            <a:xfrm>
              <a:off x="3824" y="2390"/>
              <a:ext cx="496" cy="0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 type="none" w="sm" len="sm"/>
              <a:tailEnd type="none" w="lg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306" name="Line 18"/>
            <p:cNvSpPr>
              <a:spLocks noChangeShapeType="1"/>
            </p:cNvSpPr>
            <p:nvPr/>
          </p:nvSpPr>
          <p:spPr bwMode="auto">
            <a:xfrm>
              <a:off x="3824" y="2390"/>
              <a:ext cx="0" cy="1335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 type="none" w="sm" len="sm"/>
              <a:tailEnd type="none" w="lg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307" name="Rectangle 19"/>
          <p:cNvSpPr>
            <a:spLocks noChangeArrowheads="1"/>
          </p:cNvSpPr>
          <p:nvPr/>
        </p:nvSpPr>
        <p:spPr bwMode="auto">
          <a:xfrm>
            <a:off x="6705600" y="4953000"/>
            <a:ext cx="152400" cy="152400"/>
          </a:xfrm>
          <a:prstGeom prst="rect">
            <a:avLst/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 type="none" w="sm" len="sm"/>
            <a:tailEnd type="none" w="lg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08" name="Text Box 20"/>
          <p:cNvSpPr txBox="1">
            <a:spLocks noChangeArrowheads="1"/>
          </p:cNvSpPr>
          <p:nvPr/>
        </p:nvSpPr>
        <p:spPr bwMode="auto">
          <a:xfrm>
            <a:off x="6934200" y="4800600"/>
            <a:ext cx="1535113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lg" len="med"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400">
                <a:latin typeface="Times New Roman" pitchFamily="18" charset="0"/>
              </a:rPr>
              <a:t>Traditional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 descr="Large confetti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Online Aggregation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SELECT AVG(temp) FROM t GROUP BY site</a:t>
            </a:r>
          </a:p>
          <a:p>
            <a:r>
              <a:rPr lang="en-US" sz="2800" dirty="0"/>
              <a:t>330K rows in table (synthetic data)</a:t>
            </a:r>
          </a:p>
          <a:p>
            <a:r>
              <a:rPr lang="en-US" sz="2800" dirty="0"/>
              <a:t>the exact answer:</a:t>
            </a:r>
            <a:endParaRPr lang="en-US" sz="2800" dirty="0">
              <a:solidFill>
                <a:srgbClr val="000000"/>
              </a:solidFill>
            </a:endParaRPr>
          </a:p>
        </p:txBody>
      </p:sp>
      <p:grpSp>
        <p:nvGrpSpPr>
          <p:cNvPr id="13319" name="Group 7"/>
          <p:cNvGrpSpPr>
            <a:grpSpLocks/>
          </p:cNvGrpSpPr>
          <p:nvPr/>
        </p:nvGrpSpPr>
        <p:grpSpPr bwMode="auto">
          <a:xfrm>
            <a:off x="838200" y="3352800"/>
            <a:ext cx="7848600" cy="3344863"/>
            <a:chOff x="528" y="2112"/>
            <a:chExt cx="4944" cy="2107"/>
          </a:xfrm>
        </p:grpSpPr>
        <p:pic>
          <p:nvPicPr>
            <p:cNvPr id="13316" name="Picture 4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28" y="2112"/>
              <a:ext cx="4944" cy="2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3318" name="Text Box 6"/>
            <p:cNvSpPr txBox="1">
              <a:spLocks noChangeArrowheads="1"/>
            </p:cNvSpPr>
            <p:nvPr/>
          </p:nvSpPr>
          <p:spPr bwMode="auto">
            <a:xfrm>
              <a:off x="3552" y="2400"/>
              <a:ext cx="180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bg2">
                      <a:lumMod val="25000"/>
                    </a:schemeClr>
                  </a:solidFill>
                </a:rPr>
                <a:t>Courtesy Peter Haas, IBM</a:t>
              </a: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Interactivity and Scale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Visualization as query specification</a:t>
            </a:r>
          </a:p>
          <a:p>
            <a:pPr marL="971550" lvl="1" indent="-514350"/>
            <a:r>
              <a:rPr lang="en-US" dirty="0" smtClean="0"/>
              <a:t>Leave Big Data in the database</a:t>
            </a:r>
          </a:p>
          <a:p>
            <a:pPr marL="971550" lvl="1" indent="-514350"/>
            <a:r>
              <a:rPr lang="en-US" dirty="0" smtClean="0"/>
              <a:t>2 DB research tools: </a:t>
            </a:r>
            <a:r>
              <a:rPr lang="en-US" dirty="0" err="1" smtClean="0"/>
              <a:t>Datasplash</a:t>
            </a:r>
            <a:r>
              <a:rPr lang="en-US" dirty="0" smtClean="0"/>
              <a:t> and </a:t>
            </a:r>
            <a:r>
              <a:rPr lang="en-US" dirty="0" err="1" smtClean="0"/>
              <a:t>DEVise</a:t>
            </a:r>
            <a:endParaRPr lang="en-US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 descr="Large confetti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Online Aggregation, cont’d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400"/>
              <a:t>A simple online aggregation interface (after 74 rows)</a:t>
            </a:r>
            <a:endParaRPr lang="en-US" sz="2400">
              <a:solidFill>
                <a:srgbClr val="000000"/>
              </a:solidFill>
            </a:endParaRPr>
          </a:p>
        </p:txBody>
      </p:sp>
      <p:pic>
        <p:nvPicPr>
          <p:cNvPr id="14340" name="Picture 4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743200"/>
            <a:ext cx="8458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2057400" y="2743200"/>
            <a:ext cx="1828800" cy="3810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5638800" y="3810000"/>
            <a:ext cx="28622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Courtesy Peter Haas, IBM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 descr="Large confetti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Online Aggregation, cont’d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After 834 rows:</a:t>
            </a:r>
          </a:p>
        </p:txBody>
      </p:sp>
      <p:pic>
        <p:nvPicPr>
          <p:cNvPr id="15364" name="Picture 4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743200"/>
            <a:ext cx="8458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5638800" y="3810000"/>
            <a:ext cx="28622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Courtesy Peter Haas, IBM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2057400" y="2743200"/>
            <a:ext cx="1828800" cy="3810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 descr="Large confetti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Example: Online Aggregation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8153400" y="3124200"/>
            <a:ext cx="533400" cy="762000"/>
          </a:xfrm>
          <a:prstGeom prst="rect">
            <a:avLst/>
          </a:prstGeom>
          <a:solidFill>
            <a:srgbClr val="002885"/>
          </a:solidFill>
          <a:ln w="12700">
            <a:noFill/>
            <a:miter lim="800000"/>
            <a:headEnd type="none" w="sm" len="sm"/>
            <a:tailEnd type="none" w="lg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6389" name="Picture 5" descr="D:\jmh\SCHOOL\metadump-fixed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6200"/>
            <a:ext cx="9144000" cy="6689725"/>
          </a:xfrm>
          <a:prstGeom prst="rect">
            <a:avLst/>
          </a:prstGeom>
          <a:noFill/>
        </p:spPr>
      </p:pic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288925" y="3538538"/>
            <a:ext cx="260667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endParaRPr lang="en-US" sz="2400">
              <a:latin typeface="Tahoma" pitchFamily="34" charset="0"/>
            </a:endParaRPr>
          </a:p>
        </p:txBody>
      </p:sp>
      <p:sp>
        <p:nvSpPr>
          <p:cNvPr id="16391" name="AutoShape 7"/>
          <p:cNvSpPr>
            <a:spLocks noChangeArrowheads="1"/>
          </p:cNvSpPr>
          <p:nvPr/>
        </p:nvSpPr>
        <p:spPr bwMode="auto">
          <a:xfrm rot="2623726">
            <a:off x="533400" y="3581400"/>
            <a:ext cx="976313" cy="485775"/>
          </a:xfrm>
          <a:prstGeom prst="leftArrow">
            <a:avLst>
              <a:gd name="adj1" fmla="val 50000"/>
              <a:gd name="adj2" fmla="val 50245"/>
            </a:avLst>
          </a:prstGeom>
          <a:solidFill>
            <a:srgbClr val="80004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392" name="Text Box 8"/>
          <p:cNvSpPr txBox="1">
            <a:spLocks noChangeArrowheads="1"/>
          </p:cNvSpPr>
          <p:nvPr/>
        </p:nvSpPr>
        <p:spPr bwMode="auto">
          <a:xfrm>
            <a:off x="1295400" y="4038600"/>
            <a:ext cx="2292807" cy="2123658"/>
          </a:xfrm>
          <a:prstGeom prst="rect">
            <a:avLst/>
          </a:prstGeom>
          <a:solidFill>
            <a:srgbClr val="80004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3600" dirty="0" smtClean="0">
                <a:solidFill>
                  <a:schemeClr val="tx1">
                    <a:lumMod val="95000"/>
                  </a:schemeClr>
                </a:solidFill>
                <a:latin typeface="+mn-lt"/>
              </a:rPr>
              <a:t>Controls</a:t>
            </a:r>
            <a:br>
              <a:rPr lang="en-US" sz="3600" dirty="0" smtClean="0">
                <a:solidFill>
                  <a:schemeClr val="tx1">
                    <a:lumMod val="95000"/>
                  </a:schemeClr>
                </a:solidFill>
                <a:latin typeface="+mn-lt"/>
              </a:rPr>
            </a:br>
            <a:r>
              <a:rPr lang="en-US" sz="3600" dirty="0" smtClean="0">
                <a:solidFill>
                  <a:schemeClr val="tx1">
                    <a:lumMod val="95000"/>
                  </a:schemeClr>
                </a:solidFill>
                <a:latin typeface="+mn-lt"/>
              </a:rPr>
              <a:t>per Group:</a:t>
            </a:r>
            <a:endParaRPr lang="en-US" sz="3600" dirty="0">
              <a:solidFill>
                <a:schemeClr val="tx1">
                  <a:lumMod val="95000"/>
                </a:schemeClr>
              </a:solidFill>
              <a:latin typeface="+mn-lt"/>
            </a:endParaRPr>
          </a:p>
          <a:p>
            <a:pPr eaLnBrk="1" hangingPunct="1"/>
            <a:r>
              <a:rPr lang="en-US" dirty="0">
                <a:solidFill>
                  <a:schemeClr val="tx1">
                    <a:lumMod val="95000"/>
                  </a:schemeClr>
                </a:solidFill>
                <a:latin typeface="+mn-lt"/>
              </a:rPr>
              <a:t>	Speed up</a:t>
            </a:r>
          </a:p>
          <a:p>
            <a:pPr eaLnBrk="1" hangingPunct="1"/>
            <a:r>
              <a:rPr lang="en-US" dirty="0">
                <a:solidFill>
                  <a:schemeClr val="tx1">
                    <a:lumMod val="95000"/>
                  </a:schemeClr>
                </a:solidFill>
                <a:latin typeface="+mn-lt"/>
              </a:rPr>
              <a:t>	Slow down</a:t>
            </a:r>
          </a:p>
          <a:p>
            <a:pPr eaLnBrk="1" hangingPunct="1"/>
            <a:r>
              <a:rPr lang="en-US" dirty="0">
                <a:solidFill>
                  <a:schemeClr val="tx1">
                    <a:lumMod val="95000"/>
                  </a:schemeClr>
                </a:solidFill>
                <a:latin typeface="+mn-lt"/>
              </a:rPr>
              <a:t>	Terminate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 descr="Large confetti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Online </a:t>
            </a:r>
            <a:r>
              <a:rPr lang="en-US" dirty="0" smtClean="0"/>
              <a:t>Visual Aggregation</a:t>
            </a:r>
            <a:endParaRPr lang="en-US" dirty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CLOUDS [Chris </a:t>
            </a:r>
            <a:r>
              <a:rPr lang="en-US" dirty="0" err="1" smtClean="0"/>
              <a:t>Olston</a:t>
            </a:r>
            <a:r>
              <a:rPr lang="en-US" dirty="0" smtClean="0"/>
              <a:t>, undergraduate]</a:t>
            </a:r>
            <a:endParaRPr lang="en-US" dirty="0"/>
          </a:p>
        </p:txBody>
      </p:sp>
      <p:pic>
        <p:nvPicPr>
          <p:cNvPr id="19460" name="Picture 4" descr="C:\USERS\JMH\SCHOOL\clouds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9163" y="2460625"/>
            <a:ext cx="3525837" cy="3205163"/>
          </a:xfrm>
          <a:prstGeom prst="rect">
            <a:avLst/>
          </a:prstGeom>
          <a:noFill/>
        </p:spPr>
      </p:pic>
      <p:pic>
        <p:nvPicPr>
          <p:cNvPr id="19461" name="Picture 5" descr="C:\USERS\JMH\SCHOOL\noclouds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4088" y="2444750"/>
            <a:ext cx="3525837" cy="3205163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 descr="Large confetti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Potter’s Wheel </a:t>
            </a:r>
            <a:r>
              <a:rPr lang="en-US" sz="2400" b="0" dirty="0" smtClean="0"/>
              <a:t>[Raman/</a:t>
            </a:r>
            <a:r>
              <a:rPr lang="en-US" sz="2400" b="0" dirty="0" err="1" smtClean="0"/>
              <a:t>Hellerstein</a:t>
            </a:r>
            <a:r>
              <a:rPr lang="en-US" sz="2400" b="0" dirty="0" smtClean="0"/>
              <a:t> VLDB 2001]</a:t>
            </a:r>
            <a:endParaRPr lang="en-US" b="0" dirty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/>
              <a:t>Scalable </a:t>
            </a:r>
            <a:r>
              <a:rPr lang="en-US" sz="2800" dirty="0"/>
              <a:t>spreadsheet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A fraction of data is materialized in GUI widget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Scrolling = preference for delivering </a:t>
            </a:r>
            <a:r>
              <a:rPr lang="en-US" sz="2400" dirty="0" err="1"/>
              <a:t>quantiles</a:t>
            </a:r>
            <a:r>
              <a:rPr lang="en-US" sz="2400" dirty="0"/>
              <a:t> to widget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Easy visual query modification</a:t>
            </a: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800" dirty="0" smtClean="0"/>
              <a:t>Interactive </a:t>
            </a:r>
            <a:r>
              <a:rPr lang="en-US" sz="2800" dirty="0"/>
              <a:t>data cleaning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Visual transformation algebra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Transformation by example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Online structure and discrepancy detection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Minimum Description Length methods meet </a:t>
            </a:r>
            <a:r>
              <a:rPr lang="en-US" sz="2400" dirty="0"/>
              <a:t>ADTs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 descr="Large confetti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Scalable Spreadsheets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1508" name="Picture 4" descr="C:\users\jmh\sshee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 descr="Large confetti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Visual Transformation Shot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2532" name="Picture 4" descr="C:\WINDOWS\Profiles\jmh\Desktop\pwheel-xform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10375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 descr="Large confetti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23557" name="Object 5"/>
          <p:cNvGraphicFramePr>
            <a:graphicFrameLocks noChangeAspect="1"/>
          </p:cNvGraphicFramePr>
          <p:nvPr/>
        </p:nvGraphicFramePr>
        <p:xfrm>
          <a:off x="762000" y="0"/>
          <a:ext cx="8382000" cy="6853238"/>
        </p:xfrm>
        <a:graphic>
          <a:graphicData uri="http://schemas.openxmlformats.org/presentationml/2006/ole">
            <p:oleObj spid="_x0000_s23557" name="Bitmap Image" r:id="rId3" imgW="7838095" imgH="6409524" progId="PBrush">
              <p:embed/>
            </p:oleObj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Building Blocks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Focus on some generally useful tools</a:t>
            </a:r>
          </a:p>
          <a:p>
            <a:pPr lvl="1"/>
            <a:r>
              <a:rPr lang="en-US" dirty="0" smtClean="0"/>
              <a:t>Data access, data delivery</a:t>
            </a:r>
          </a:p>
          <a:p>
            <a:r>
              <a:rPr lang="en-US" dirty="0" smtClean="0"/>
              <a:t>Much more in the literature</a:t>
            </a:r>
          </a:p>
          <a:p>
            <a:pPr lvl="1"/>
            <a:r>
              <a:rPr lang="en-US" dirty="0" smtClean="0"/>
              <a:t>Join algorithms</a:t>
            </a:r>
          </a:p>
          <a:p>
            <a:pPr lvl="1"/>
            <a:r>
              <a:rPr lang="en-US" dirty="0" smtClean="0"/>
              <a:t>Aggregate estimators</a:t>
            </a:r>
          </a:p>
          <a:p>
            <a:pPr lvl="1"/>
            <a:r>
              <a:rPr lang="en-US" dirty="0" err="1" smtClean="0"/>
              <a:t>Subqueries</a:t>
            </a:r>
            <a:endParaRPr lang="en-US" dirty="0" smtClean="0"/>
          </a:p>
          <a:p>
            <a:pPr lvl="1"/>
            <a:r>
              <a:rPr lang="en-US" dirty="0" smtClean="0"/>
              <a:t>Query processing frameworks</a:t>
            </a:r>
            <a:endParaRPr lang="en-US" dirty="0"/>
          </a:p>
          <a:p>
            <a:pPr lvl="1"/>
            <a:r>
              <a:rPr lang="en-US" dirty="0" smtClean="0"/>
              <a:t>(Citations below)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 descr="Large confetti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Sampling w/o Replacement</a:t>
            </a:r>
          </a:p>
        </p:txBody>
      </p:sp>
      <p:sp>
        <p:nvSpPr>
          <p:cNvPr id="952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We want </a:t>
            </a:r>
            <a:r>
              <a:rPr lang="en-US" sz="2400" dirty="0" err="1"/>
              <a:t>i.i.d</a:t>
            </a:r>
            <a:r>
              <a:rPr lang="en-US" sz="2400" dirty="0"/>
              <a:t>. samples w/o replacement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At any time, the input to the query is a sample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Input grows over time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Can pre-sort tables randomly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Re-randomize </a:t>
            </a:r>
            <a:r>
              <a:rPr lang="en-US" sz="2000" dirty="0"/>
              <a:t>incrementally in the background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See [Jermaine, TKDE  2007] and [Joshi/Jermaine, TKDE 2008]</a:t>
            </a:r>
            <a:endParaRPr lang="en-US" sz="2000" dirty="0"/>
          </a:p>
          <a:p>
            <a:pPr>
              <a:lnSpc>
                <a:spcPct val="90000"/>
              </a:lnSpc>
            </a:pPr>
            <a:r>
              <a:rPr lang="en-US" sz="2400" dirty="0"/>
              <a:t>Techniques for random sampling in DBs well studied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Both from files and from indexes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Some tricks </a:t>
            </a:r>
            <a:r>
              <a:rPr lang="en-US" sz="2000" dirty="0" smtClean="0"/>
              <a:t>here</a:t>
            </a:r>
          </a:p>
          <a:p>
            <a:pPr lvl="1">
              <a:lnSpc>
                <a:spcPct val="90000"/>
              </a:lnSpc>
            </a:pPr>
            <a:r>
              <a:rPr lang="en-US" sz="2000" dirty="0" err="1" smtClean="0"/>
              <a:t>Olken’s</a:t>
            </a:r>
            <a:r>
              <a:rPr lang="en-US" sz="2000" dirty="0" smtClean="0"/>
              <a:t> Ph.D. thesis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Visualization Reference Model</a:t>
            </a:r>
          </a:p>
        </p:txBody>
      </p:sp>
      <p:grpSp>
        <p:nvGrpSpPr>
          <p:cNvPr id="2" name="Group 3"/>
          <p:cNvGrpSpPr/>
          <p:nvPr/>
        </p:nvGrpSpPr>
        <p:grpSpPr>
          <a:xfrm>
            <a:off x="8159953" y="3084512"/>
            <a:ext cx="534987" cy="1303338"/>
            <a:chOff x="7924800" y="4716462"/>
            <a:chExt cx="534987" cy="1303338"/>
          </a:xfrm>
          <a:solidFill>
            <a:schemeClr val="tx1">
              <a:lumMod val="95000"/>
            </a:schemeClr>
          </a:solidFill>
        </p:grpSpPr>
        <p:grpSp>
          <p:nvGrpSpPr>
            <p:cNvPr id="3" name="Group 12"/>
            <p:cNvGrpSpPr>
              <a:grpSpLocks/>
            </p:cNvGrpSpPr>
            <p:nvPr/>
          </p:nvGrpSpPr>
          <p:grpSpPr bwMode="auto">
            <a:xfrm>
              <a:off x="7931135" y="4716462"/>
              <a:ext cx="528636" cy="1303338"/>
              <a:chOff x="5099" y="1452"/>
              <a:chExt cx="333" cy="821"/>
            </a:xfrm>
            <a:grpFill/>
          </p:grpSpPr>
          <p:sp>
            <p:nvSpPr>
              <p:cNvPr id="7" name="Freeform 4"/>
              <p:cNvSpPr>
                <a:spLocks/>
              </p:cNvSpPr>
              <p:nvPr/>
            </p:nvSpPr>
            <p:spPr bwMode="auto">
              <a:xfrm>
                <a:off x="5172" y="1542"/>
                <a:ext cx="177" cy="174"/>
              </a:xfrm>
              <a:custGeom>
                <a:avLst/>
                <a:gdLst/>
                <a:ahLst/>
                <a:cxnLst>
                  <a:cxn ang="0">
                    <a:pos x="54" y="74"/>
                  </a:cxn>
                  <a:cxn ang="0">
                    <a:pos x="69" y="50"/>
                  </a:cxn>
                  <a:cxn ang="0">
                    <a:pos x="87" y="33"/>
                  </a:cxn>
                  <a:cxn ang="0">
                    <a:pos x="104" y="12"/>
                  </a:cxn>
                  <a:cxn ang="0">
                    <a:pos x="125" y="2"/>
                  </a:cxn>
                  <a:cxn ang="0">
                    <a:pos x="143" y="0"/>
                  </a:cxn>
                  <a:cxn ang="0">
                    <a:pos x="160" y="6"/>
                  </a:cxn>
                  <a:cxn ang="0">
                    <a:pos x="170" y="20"/>
                  </a:cxn>
                  <a:cxn ang="0">
                    <a:pos x="177" y="45"/>
                  </a:cxn>
                  <a:cxn ang="0">
                    <a:pos x="175" y="72"/>
                  </a:cxn>
                  <a:cxn ang="0">
                    <a:pos x="168" y="95"/>
                  </a:cxn>
                  <a:cxn ang="0">
                    <a:pos x="149" y="122"/>
                  </a:cxn>
                  <a:cxn ang="0">
                    <a:pos x="127" y="141"/>
                  </a:cxn>
                  <a:cxn ang="0">
                    <a:pos x="104" y="159"/>
                  </a:cxn>
                  <a:cxn ang="0">
                    <a:pos x="79" y="170"/>
                  </a:cxn>
                  <a:cxn ang="0">
                    <a:pos x="58" y="174"/>
                  </a:cxn>
                  <a:cxn ang="0">
                    <a:pos x="48" y="169"/>
                  </a:cxn>
                  <a:cxn ang="0">
                    <a:pos x="40" y="145"/>
                  </a:cxn>
                  <a:cxn ang="0">
                    <a:pos x="42" y="115"/>
                  </a:cxn>
                  <a:cxn ang="0">
                    <a:pos x="6" y="116"/>
                  </a:cxn>
                  <a:cxn ang="0">
                    <a:pos x="0" y="111"/>
                  </a:cxn>
                  <a:cxn ang="0">
                    <a:pos x="6" y="99"/>
                  </a:cxn>
                  <a:cxn ang="0">
                    <a:pos x="44" y="97"/>
                  </a:cxn>
                  <a:cxn ang="0">
                    <a:pos x="54" y="74"/>
                  </a:cxn>
                </a:cxnLst>
                <a:rect l="0" t="0" r="r" b="b"/>
                <a:pathLst>
                  <a:path w="177" h="174">
                    <a:moveTo>
                      <a:pt x="54" y="74"/>
                    </a:moveTo>
                    <a:lnTo>
                      <a:pt x="69" y="50"/>
                    </a:lnTo>
                    <a:lnTo>
                      <a:pt x="87" y="33"/>
                    </a:lnTo>
                    <a:lnTo>
                      <a:pt x="104" y="12"/>
                    </a:lnTo>
                    <a:lnTo>
                      <a:pt x="125" y="2"/>
                    </a:lnTo>
                    <a:lnTo>
                      <a:pt x="143" y="0"/>
                    </a:lnTo>
                    <a:lnTo>
                      <a:pt x="160" y="6"/>
                    </a:lnTo>
                    <a:lnTo>
                      <a:pt x="170" y="20"/>
                    </a:lnTo>
                    <a:lnTo>
                      <a:pt x="177" y="45"/>
                    </a:lnTo>
                    <a:lnTo>
                      <a:pt x="175" y="72"/>
                    </a:lnTo>
                    <a:lnTo>
                      <a:pt x="168" y="95"/>
                    </a:lnTo>
                    <a:lnTo>
                      <a:pt x="149" y="122"/>
                    </a:lnTo>
                    <a:lnTo>
                      <a:pt x="127" y="141"/>
                    </a:lnTo>
                    <a:lnTo>
                      <a:pt x="104" y="159"/>
                    </a:lnTo>
                    <a:lnTo>
                      <a:pt x="79" y="170"/>
                    </a:lnTo>
                    <a:lnTo>
                      <a:pt x="58" y="174"/>
                    </a:lnTo>
                    <a:lnTo>
                      <a:pt x="48" y="169"/>
                    </a:lnTo>
                    <a:lnTo>
                      <a:pt x="40" y="145"/>
                    </a:lnTo>
                    <a:lnTo>
                      <a:pt x="42" y="115"/>
                    </a:lnTo>
                    <a:lnTo>
                      <a:pt x="6" y="116"/>
                    </a:lnTo>
                    <a:lnTo>
                      <a:pt x="0" y="111"/>
                    </a:lnTo>
                    <a:lnTo>
                      <a:pt x="6" y="99"/>
                    </a:lnTo>
                    <a:lnTo>
                      <a:pt x="44" y="97"/>
                    </a:lnTo>
                    <a:lnTo>
                      <a:pt x="54" y="7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a typeface="ＭＳ Ｐゴシック" pitchFamily="-65" charset="-128"/>
                </a:endParaRPr>
              </a:p>
            </p:txBody>
          </p:sp>
          <p:sp>
            <p:nvSpPr>
              <p:cNvPr id="8" name="Freeform 5"/>
              <p:cNvSpPr>
                <a:spLocks/>
              </p:cNvSpPr>
              <p:nvPr/>
            </p:nvSpPr>
            <p:spPr bwMode="auto">
              <a:xfrm>
                <a:off x="5134" y="1726"/>
                <a:ext cx="123" cy="255"/>
              </a:xfrm>
              <a:custGeom>
                <a:avLst/>
                <a:gdLst/>
                <a:ahLst/>
                <a:cxnLst>
                  <a:cxn ang="0">
                    <a:pos x="35" y="21"/>
                  </a:cxn>
                  <a:cxn ang="0">
                    <a:pos x="52" y="6"/>
                  </a:cxn>
                  <a:cxn ang="0">
                    <a:pos x="79" y="0"/>
                  </a:cxn>
                  <a:cxn ang="0">
                    <a:pos x="102" y="4"/>
                  </a:cxn>
                  <a:cxn ang="0">
                    <a:pos x="120" y="19"/>
                  </a:cxn>
                  <a:cxn ang="0">
                    <a:pos x="123" y="31"/>
                  </a:cxn>
                  <a:cxn ang="0">
                    <a:pos x="123" y="46"/>
                  </a:cxn>
                  <a:cxn ang="0">
                    <a:pos x="116" y="60"/>
                  </a:cxn>
                  <a:cxn ang="0">
                    <a:pos x="102" y="83"/>
                  </a:cxn>
                  <a:cxn ang="0">
                    <a:pos x="97" y="110"/>
                  </a:cxn>
                  <a:cxn ang="0">
                    <a:pos x="95" y="133"/>
                  </a:cxn>
                  <a:cxn ang="0">
                    <a:pos x="100" y="158"/>
                  </a:cxn>
                  <a:cxn ang="0">
                    <a:pos x="116" y="182"/>
                  </a:cxn>
                  <a:cxn ang="0">
                    <a:pos x="122" y="205"/>
                  </a:cxn>
                  <a:cxn ang="0">
                    <a:pos x="120" y="226"/>
                  </a:cxn>
                  <a:cxn ang="0">
                    <a:pos x="108" y="244"/>
                  </a:cxn>
                  <a:cxn ang="0">
                    <a:pos x="93" y="253"/>
                  </a:cxn>
                  <a:cxn ang="0">
                    <a:pos x="74" y="255"/>
                  </a:cxn>
                  <a:cxn ang="0">
                    <a:pos x="50" y="255"/>
                  </a:cxn>
                  <a:cxn ang="0">
                    <a:pos x="33" y="245"/>
                  </a:cxn>
                  <a:cxn ang="0">
                    <a:pos x="16" y="216"/>
                  </a:cxn>
                  <a:cxn ang="0">
                    <a:pos x="4" y="191"/>
                  </a:cxn>
                  <a:cxn ang="0">
                    <a:pos x="0" y="153"/>
                  </a:cxn>
                  <a:cxn ang="0">
                    <a:pos x="4" y="118"/>
                  </a:cxn>
                  <a:cxn ang="0">
                    <a:pos x="12" y="81"/>
                  </a:cxn>
                  <a:cxn ang="0">
                    <a:pos x="23" y="44"/>
                  </a:cxn>
                  <a:cxn ang="0">
                    <a:pos x="35" y="21"/>
                  </a:cxn>
                </a:cxnLst>
                <a:rect l="0" t="0" r="r" b="b"/>
                <a:pathLst>
                  <a:path w="123" h="255">
                    <a:moveTo>
                      <a:pt x="35" y="21"/>
                    </a:moveTo>
                    <a:lnTo>
                      <a:pt x="52" y="6"/>
                    </a:lnTo>
                    <a:lnTo>
                      <a:pt x="79" y="0"/>
                    </a:lnTo>
                    <a:lnTo>
                      <a:pt x="102" y="4"/>
                    </a:lnTo>
                    <a:lnTo>
                      <a:pt x="120" y="19"/>
                    </a:lnTo>
                    <a:lnTo>
                      <a:pt x="123" y="31"/>
                    </a:lnTo>
                    <a:lnTo>
                      <a:pt x="123" y="46"/>
                    </a:lnTo>
                    <a:lnTo>
                      <a:pt x="116" y="60"/>
                    </a:lnTo>
                    <a:lnTo>
                      <a:pt x="102" y="83"/>
                    </a:lnTo>
                    <a:lnTo>
                      <a:pt x="97" y="110"/>
                    </a:lnTo>
                    <a:lnTo>
                      <a:pt x="95" y="133"/>
                    </a:lnTo>
                    <a:lnTo>
                      <a:pt x="100" y="158"/>
                    </a:lnTo>
                    <a:lnTo>
                      <a:pt x="116" y="182"/>
                    </a:lnTo>
                    <a:lnTo>
                      <a:pt x="122" y="205"/>
                    </a:lnTo>
                    <a:lnTo>
                      <a:pt x="120" y="226"/>
                    </a:lnTo>
                    <a:lnTo>
                      <a:pt x="108" y="244"/>
                    </a:lnTo>
                    <a:lnTo>
                      <a:pt x="93" y="253"/>
                    </a:lnTo>
                    <a:lnTo>
                      <a:pt x="74" y="255"/>
                    </a:lnTo>
                    <a:lnTo>
                      <a:pt x="50" y="255"/>
                    </a:lnTo>
                    <a:lnTo>
                      <a:pt x="33" y="245"/>
                    </a:lnTo>
                    <a:lnTo>
                      <a:pt x="16" y="216"/>
                    </a:lnTo>
                    <a:lnTo>
                      <a:pt x="4" y="191"/>
                    </a:lnTo>
                    <a:lnTo>
                      <a:pt x="0" y="153"/>
                    </a:lnTo>
                    <a:lnTo>
                      <a:pt x="4" y="118"/>
                    </a:lnTo>
                    <a:lnTo>
                      <a:pt x="12" y="81"/>
                    </a:lnTo>
                    <a:lnTo>
                      <a:pt x="23" y="44"/>
                    </a:lnTo>
                    <a:lnTo>
                      <a:pt x="35" y="2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a typeface="ＭＳ Ｐゴシック" pitchFamily="-65" charset="-128"/>
                </a:endParaRPr>
              </a:p>
            </p:txBody>
          </p:sp>
          <p:sp>
            <p:nvSpPr>
              <p:cNvPr id="9" name="Freeform 6"/>
              <p:cNvSpPr>
                <a:spLocks/>
              </p:cNvSpPr>
              <p:nvPr/>
            </p:nvSpPr>
            <p:spPr bwMode="auto">
              <a:xfrm>
                <a:off x="5261" y="1734"/>
                <a:ext cx="136" cy="230"/>
              </a:xfrm>
              <a:custGeom>
                <a:avLst/>
                <a:gdLst/>
                <a:ahLst/>
                <a:cxnLst>
                  <a:cxn ang="0">
                    <a:pos x="0" y="11"/>
                  </a:cxn>
                  <a:cxn ang="0">
                    <a:pos x="1" y="1"/>
                  </a:cxn>
                  <a:cxn ang="0">
                    <a:pos x="23" y="0"/>
                  </a:cxn>
                  <a:cxn ang="0">
                    <a:pos x="34" y="10"/>
                  </a:cxn>
                  <a:cxn ang="0">
                    <a:pos x="52" y="34"/>
                  </a:cxn>
                  <a:cxn ang="0">
                    <a:pos x="75" y="67"/>
                  </a:cxn>
                  <a:cxn ang="0">
                    <a:pos x="96" y="91"/>
                  </a:cxn>
                  <a:cxn ang="0">
                    <a:pos x="134" y="133"/>
                  </a:cxn>
                  <a:cxn ang="0">
                    <a:pos x="136" y="143"/>
                  </a:cxn>
                  <a:cxn ang="0">
                    <a:pos x="129" y="149"/>
                  </a:cxn>
                  <a:cxn ang="0">
                    <a:pos x="109" y="156"/>
                  </a:cxn>
                  <a:cxn ang="0">
                    <a:pos x="82" y="162"/>
                  </a:cxn>
                  <a:cxn ang="0">
                    <a:pos x="50" y="164"/>
                  </a:cxn>
                  <a:cxn ang="0">
                    <a:pos x="38" y="166"/>
                  </a:cxn>
                  <a:cxn ang="0">
                    <a:pos x="34" y="174"/>
                  </a:cxn>
                  <a:cxn ang="0">
                    <a:pos x="42" y="187"/>
                  </a:cxn>
                  <a:cxn ang="0">
                    <a:pos x="69" y="210"/>
                  </a:cxn>
                  <a:cxn ang="0">
                    <a:pos x="88" y="216"/>
                  </a:cxn>
                  <a:cxn ang="0">
                    <a:pos x="92" y="224"/>
                  </a:cxn>
                  <a:cxn ang="0">
                    <a:pos x="84" y="230"/>
                  </a:cxn>
                  <a:cxn ang="0">
                    <a:pos x="67" y="230"/>
                  </a:cxn>
                  <a:cxn ang="0">
                    <a:pos x="44" y="216"/>
                  </a:cxn>
                  <a:cxn ang="0">
                    <a:pos x="24" y="197"/>
                  </a:cxn>
                  <a:cxn ang="0">
                    <a:pos x="13" y="179"/>
                  </a:cxn>
                  <a:cxn ang="0">
                    <a:pos x="13" y="166"/>
                  </a:cxn>
                  <a:cxn ang="0">
                    <a:pos x="21" y="156"/>
                  </a:cxn>
                  <a:cxn ang="0">
                    <a:pos x="32" y="153"/>
                  </a:cxn>
                  <a:cxn ang="0">
                    <a:pos x="50" y="151"/>
                  </a:cxn>
                  <a:cxn ang="0">
                    <a:pos x="69" y="151"/>
                  </a:cxn>
                  <a:cxn ang="0">
                    <a:pos x="92" y="147"/>
                  </a:cxn>
                  <a:cxn ang="0">
                    <a:pos x="104" y="143"/>
                  </a:cxn>
                  <a:cxn ang="0">
                    <a:pos x="109" y="137"/>
                  </a:cxn>
                  <a:cxn ang="0">
                    <a:pos x="107" y="131"/>
                  </a:cxn>
                  <a:cxn ang="0">
                    <a:pos x="90" y="116"/>
                  </a:cxn>
                  <a:cxn ang="0">
                    <a:pos x="63" y="89"/>
                  </a:cxn>
                  <a:cxn ang="0">
                    <a:pos x="38" y="66"/>
                  </a:cxn>
                  <a:cxn ang="0">
                    <a:pos x="11" y="40"/>
                  </a:cxn>
                  <a:cxn ang="0">
                    <a:pos x="1" y="23"/>
                  </a:cxn>
                  <a:cxn ang="0">
                    <a:pos x="0" y="11"/>
                  </a:cxn>
                </a:cxnLst>
                <a:rect l="0" t="0" r="r" b="b"/>
                <a:pathLst>
                  <a:path w="136" h="230">
                    <a:moveTo>
                      <a:pt x="0" y="11"/>
                    </a:moveTo>
                    <a:lnTo>
                      <a:pt x="1" y="1"/>
                    </a:lnTo>
                    <a:lnTo>
                      <a:pt x="23" y="0"/>
                    </a:lnTo>
                    <a:lnTo>
                      <a:pt x="34" y="10"/>
                    </a:lnTo>
                    <a:lnTo>
                      <a:pt x="52" y="34"/>
                    </a:lnTo>
                    <a:lnTo>
                      <a:pt x="75" y="67"/>
                    </a:lnTo>
                    <a:lnTo>
                      <a:pt x="96" y="91"/>
                    </a:lnTo>
                    <a:lnTo>
                      <a:pt x="134" y="133"/>
                    </a:lnTo>
                    <a:lnTo>
                      <a:pt x="136" y="143"/>
                    </a:lnTo>
                    <a:lnTo>
                      <a:pt x="129" y="149"/>
                    </a:lnTo>
                    <a:lnTo>
                      <a:pt x="109" y="156"/>
                    </a:lnTo>
                    <a:lnTo>
                      <a:pt x="82" y="162"/>
                    </a:lnTo>
                    <a:lnTo>
                      <a:pt x="50" y="164"/>
                    </a:lnTo>
                    <a:lnTo>
                      <a:pt x="38" y="166"/>
                    </a:lnTo>
                    <a:lnTo>
                      <a:pt x="34" y="174"/>
                    </a:lnTo>
                    <a:lnTo>
                      <a:pt x="42" y="187"/>
                    </a:lnTo>
                    <a:lnTo>
                      <a:pt x="69" y="210"/>
                    </a:lnTo>
                    <a:lnTo>
                      <a:pt x="88" y="216"/>
                    </a:lnTo>
                    <a:lnTo>
                      <a:pt x="92" y="224"/>
                    </a:lnTo>
                    <a:lnTo>
                      <a:pt x="84" y="230"/>
                    </a:lnTo>
                    <a:lnTo>
                      <a:pt x="67" y="230"/>
                    </a:lnTo>
                    <a:lnTo>
                      <a:pt x="44" y="216"/>
                    </a:lnTo>
                    <a:lnTo>
                      <a:pt x="24" y="197"/>
                    </a:lnTo>
                    <a:lnTo>
                      <a:pt x="13" y="179"/>
                    </a:lnTo>
                    <a:lnTo>
                      <a:pt x="13" y="166"/>
                    </a:lnTo>
                    <a:lnTo>
                      <a:pt x="21" y="156"/>
                    </a:lnTo>
                    <a:lnTo>
                      <a:pt x="32" y="153"/>
                    </a:lnTo>
                    <a:lnTo>
                      <a:pt x="50" y="151"/>
                    </a:lnTo>
                    <a:lnTo>
                      <a:pt x="69" y="151"/>
                    </a:lnTo>
                    <a:lnTo>
                      <a:pt x="92" y="147"/>
                    </a:lnTo>
                    <a:lnTo>
                      <a:pt x="104" y="143"/>
                    </a:lnTo>
                    <a:lnTo>
                      <a:pt x="109" y="137"/>
                    </a:lnTo>
                    <a:lnTo>
                      <a:pt x="107" y="131"/>
                    </a:lnTo>
                    <a:lnTo>
                      <a:pt x="90" y="116"/>
                    </a:lnTo>
                    <a:lnTo>
                      <a:pt x="63" y="89"/>
                    </a:lnTo>
                    <a:lnTo>
                      <a:pt x="38" y="66"/>
                    </a:lnTo>
                    <a:lnTo>
                      <a:pt x="11" y="40"/>
                    </a:lnTo>
                    <a:lnTo>
                      <a:pt x="1" y="23"/>
                    </a:lnTo>
                    <a:lnTo>
                      <a:pt x="0" y="1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a typeface="ＭＳ Ｐゴシック" pitchFamily="-65" charset="-128"/>
                </a:endParaRPr>
              </a:p>
            </p:txBody>
          </p:sp>
          <p:sp>
            <p:nvSpPr>
              <p:cNvPr id="10" name="Freeform 7"/>
              <p:cNvSpPr>
                <a:spLocks/>
              </p:cNvSpPr>
              <p:nvPr/>
            </p:nvSpPr>
            <p:spPr bwMode="auto">
              <a:xfrm>
                <a:off x="5172" y="1927"/>
                <a:ext cx="148" cy="346"/>
              </a:xfrm>
              <a:custGeom>
                <a:avLst/>
                <a:gdLst/>
                <a:ahLst/>
                <a:cxnLst>
                  <a:cxn ang="0">
                    <a:pos x="73" y="0"/>
                  </a:cxn>
                  <a:cxn ang="0">
                    <a:pos x="94" y="4"/>
                  </a:cxn>
                  <a:cxn ang="0">
                    <a:pos x="104" y="19"/>
                  </a:cxn>
                  <a:cxn ang="0">
                    <a:pos x="102" y="56"/>
                  </a:cxn>
                  <a:cxn ang="0">
                    <a:pos x="98" y="95"/>
                  </a:cxn>
                  <a:cxn ang="0">
                    <a:pos x="98" y="135"/>
                  </a:cxn>
                  <a:cxn ang="0">
                    <a:pos x="118" y="184"/>
                  </a:cxn>
                  <a:cxn ang="0">
                    <a:pos x="133" y="219"/>
                  </a:cxn>
                  <a:cxn ang="0">
                    <a:pos x="141" y="254"/>
                  </a:cxn>
                  <a:cxn ang="0">
                    <a:pos x="139" y="284"/>
                  </a:cxn>
                  <a:cxn ang="0">
                    <a:pos x="139" y="296"/>
                  </a:cxn>
                  <a:cxn ang="0">
                    <a:pos x="146" y="308"/>
                  </a:cxn>
                  <a:cxn ang="0">
                    <a:pos x="148" y="319"/>
                  </a:cxn>
                  <a:cxn ang="0">
                    <a:pos x="143" y="325"/>
                  </a:cxn>
                  <a:cxn ang="0">
                    <a:pos x="127" y="321"/>
                  </a:cxn>
                  <a:cxn ang="0">
                    <a:pos x="98" y="317"/>
                  </a:cxn>
                  <a:cxn ang="0">
                    <a:pos x="64" y="325"/>
                  </a:cxn>
                  <a:cxn ang="0">
                    <a:pos x="40" y="338"/>
                  </a:cxn>
                  <a:cxn ang="0">
                    <a:pos x="29" y="346"/>
                  </a:cxn>
                  <a:cxn ang="0">
                    <a:pos x="17" y="346"/>
                  </a:cxn>
                  <a:cxn ang="0">
                    <a:pos x="0" y="321"/>
                  </a:cxn>
                  <a:cxn ang="0">
                    <a:pos x="2" y="317"/>
                  </a:cxn>
                  <a:cxn ang="0">
                    <a:pos x="37" y="306"/>
                  </a:cxn>
                  <a:cxn ang="0">
                    <a:pos x="77" y="300"/>
                  </a:cxn>
                  <a:cxn ang="0">
                    <a:pos x="106" y="298"/>
                  </a:cxn>
                  <a:cxn ang="0">
                    <a:pos x="123" y="298"/>
                  </a:cxn>
                  <a:cxn ang="0">
                    <a:pos x="127" y="286"/>
                  </a:cxn>
                  <a:cxn ang="0">
                    <a:pos x="122" y="254"/>
                  </a:cxn>
                  <a:cxn ang="0">
                    <a:pos x="108" y="219"/>
                  </a:cxn>
                  <a:cxn ang="0">
                    <a:pos x="87" y="174"/>
                  </a:cxn>
                  <a:cxn ang="0">
                    <a:pos x="69" y="135"/>
                  </a:cxn>
                  <a:cxn ang="0">
                    <a:pos x="61" y="100"/>
                  </a:cxn>
                  <a:cxn ang="0">
                    <a:pos x="60" y="62"/>
                  </a:cxn>
                  <a:cxn ang="0">
                    <a:pos x="60" y="25"/>
                  </a:cxn>
                  <a:cxn ang="0">
                    <a:pos x="67" y="10"/>
                  </a:cxn>
                  <a:cxn ang="0">
                    <a:pos x="73" y="0"/>
                  </a:cxn>
                </a:cxnLst>
                <a:rect l="0" t="0" r="r" b="b"/>
                <a:pathLst>
                  <a:path w="148" h="346">
                    <a:moveTo>
                      <a:pt x="73" y="0"/>
                    </a:moveTo>
                    <a:lnTo>
                      <a:pt x="94" y="4"/>
                    </a:lnTo>
                    <a:lnTo>
                      <a:pt x="104" y="19"/>
                    </a:lnTo>
                    <a:lnTo>
                      <a:pt x="102" y="56"/>
                    </a:lnTo>
                    <a:lnTo>
                      <a:pt x="98" y="95"/>
                    </a:lnTo>
                    <a:lnTo>
                      <a:pt x="98" y="135"/>
                    </a:lnTo>
                    <a:lnTo>
                      <a:pt x="118" y="184"/>
                    </a:lnTo>
                    <a:lnTo>
                      <a:pt x="133" y="219"/>
                    </a:lnTo>
                    <a:lnTo>
                      <a:pt x="141" y="254"/>
                    </a:lnTo>
                    <a:lnTo>
                      <a:pt x="139" y="284"/>
                    </a:lnTo>
                    <a:lnTo>
                      <a:pt x="139" y="296"/>
                    </a:lnTo>
                    <a:lnTo>
                      <a:pt x="146" y="308"/>
                    </a:lnTo>
                    <a:lnTo>
                      <a:pt x="148" y="319"/>
                    </a:lnTo>
                    <a:lnTo>
                      <a:pt x="143" y="325"/>
                    </a:lnTo>
                    <a:lnTo>
                      <a:pt x="127" y="321"/>
                    </a:lnTo>
                    <a:lnTo>
                      <a:pt x="98" y="317"/>
                    </a:lnTo>
                    <a:lnTo>
                      <a:pt x="64" y="325"/>
                    </a:lnTo>
                    <a:lnTo>
                      <a:pt x="40" y="338"/>
                    </a:lnTo>
                    <a:lnTo>
                      <a:pt x="29" y="346"/>
                    </a:lnTo>
                    <a:lnTo>
                      <a:pt x="17" y="346"/>
                    </a:lnTo>
                    <a:lnTo>
                      <a:pt x="0" y="321"/>
                    </a:lnTo>
                    <a:lnTo>
                      <a:pt x="2" y="317"/>
                    </a:lnTo>
                    <a:lnTo>
                      <a:pt x="37" y="306"/>
                    </a:lnTo>
                    <a:lnTo>
                      <a:pt x="77" y="300"/>
                    </a:lnTo>
                    <a:lnTo>
                      <a:pt x="106" y="298"/>
                    </a:lnTo>
                    <a:lnTo>
                      <a:pt x="123" y="298"/>
                    </a:lnTo>
                    <a:lnTo>
                      <a:pt x="127" y="286"/>
                    </a:lnTo>
                    <a:lnTo>
                      <a:pt x="122" y="254"/>
                    </a:lnTo>
                    <a:lnTo>
                      <a:pt x="108" y="219"/>
                    </a:lnTo>
                    <a:lnTo>
                      <a:pt x="87" y="174"/>
                    </a:lnTo>
                    <a:lnTo>
                      <a:pt x="69" y="135"/>
                    </a:lnTo>
                    <a:lnTo>
                      <a:pt x="61" y="100"/>
                    </a:lnTo>
                    <a:lnTo>
                      <a:pt x="60" y="62"/>
                    </a:lnTo>
                    <a:lnTo>
                      <a:pt x="60" y="25"/>
                    </a:lnTo>
                    <a:lnTo>
                      <a:pt x="67" y="10"/>
                    </a:lnTo>
                    <a:lnTo>
                      <a:pt x="73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a typeface="ＭＳ Ｐゴシック" pitchFamily="-65" charset="-128"/>
                </a:endParaRPr>
              </a:p>
            </p:txBody>
          </p:sp>
          <p:sp>
            <p:nvSpPr>
              <p:cNvPr id="11" name="Freeform 8"/>
              <p:cNvSpPr>
                <a:spLocks/>
              </p:cNvSpPr>
              <p:nvPr/>
            </p:nvSpPr>
            <p:spPr bwMode="auto">
              <a:xfrm>
                <a:off x="5099" y="1937"/>
                <a:ext cx="123" cy="288"/>
              </a:xfrm>
              <a:custGeom>
                <a:avLst/>
                <a:gdLst/>
                <a:ahLst/>
                <a:cxnLst>
                  <a:cxn ang="0">
                    <a:pos x="92" y="0"/>
                  </a:cxn>
                  <a:cxn ang="0">
                    <a:pos x="109" y="0"/>
                  </a:cxn>
                  <a:cxn ang="0">
                    <a:pos x="115" y="11"/>
                  </a:cxn>
                  <a:cxn ang="0">
                    <a:pos x="119" y="37"/>
                  </a:cxn>
                  <a:cxn ang="0">
                    <a:pos x="115" y="63"/>
                  </a:cxn>
                  <a:cxn ang="0">
                    <a:pos x="106" y="118"/>
                  </a:cxn>
                  <a:cxn ang="0">
                    <a:pos x="107" y="141"/>
                  </a:cxn>
                  <a:cxn ang="0">
                    <a:pos x="119" y="187"/>
                  </a:cxn>
                  <a:cxn ang="0">
                    <a:pos x="123" y="220"/>
                  </a:cxn>
                  <a:cxn ang="0">
                    <a:pos x="123" y="245"/>
                  </a:cxn>
                  <a:cxn ang="0">
                    <a:pos x="117" y="251"/>
                  </a:cxn>
                  <a:cxn ang="0">
                    <a:pos x="100" y="255"/>
                  </a:cxn>
                  <a:cxn ang="0">
                    <a:pos x="77" y="261"/>
                  </a:cxn>
                  <a:cxn ang="0">
                    <a:pos x="54" y="272"/>
                  </a:cxn>
                  <a:cxn ang="0">
                    <a:pos x="31" y="288"/>
                  </a:cxn>
                  <a:cxn ang="0">
                    <a:pos x="21" y="288"/>
                  </a:cxn>
                  <a:cxn ang="0">
                    <a:pos x="0" y="271"/>
                  </a:cxn>
                  <a:cxn ang="0">
                    <a:pos x="2" y="263"/>
                  </a:cxn>
                  <a:cxn ang="0">
                    <a:pos x="28" y="251"/>
                  </a:cxn>
                  <a:cxn ang="0">
                    <a:pos x="75" y="240"/>
                  </a:cxn>
                  <a:cxn ang="0">
                    <a:pos x="96" y="232"/>
                  </a:cxn>
                  <a:cxn ang="0">
                    <a:pos x="100" y="224"/>
                  </a:cxn>
                  <a:cxn ang="0">
                    <a:pos x="100" y="191"/>
                  </a:cxn>
                  <a:cxn ang="0">
                    <a:pos x="92" y="149"/>
                  </a:cxn>
                  <a:cxn ang="0">
                    <a:pos x="88" y="122"/>
                  </a:cxn>
                  <a:cxn ang="0">
                    <a:pos x="85" y="79"/>
                  </a:cxn>
                  <a:cxn ang="0">
                    <a:pos x="83" y="33"/>
                  </a:cxn>
                  <a:cxn ang="0">
                    <a:pos x="85" y="11"/>
                  </a:cxn>
                  <a:cxn ang="0">
                    <a:pos x="92" y="0"/>
                  </a:cxn>
                </a:cxnLst>
                <a:rect l="0" t="0" r="r" b="b"/>
                <a:pathLst>
                  <a:path w="123" h="288">
                    <a:moveTo>
                      <a:pt x="92" y="0"/>
                    </a:moveTo>
                    <a:lnTo>
                      <a:pt x="109" y="0"/>
                    </a:lnTo>
                    <a:lnTo>
                      <a:pt x="115" y="11"/>
                    </a:lnTo>
                    <a:lnTo>
                      <a:pt x="119" y="37"/>
                    </a:lnTo>
                    <a:lnTo>
                      <a:pt x="115" y="63"/>
                    </a:lnTo>
                    <a:lnTo>
                      <a:pt x="106" y="118"/>
                    </a:lnTo>
                    <a:lnTo>
                      <a:pt x="107" y="141"/>
                    </a:lnTo>
                    <a:lnTo>
                      <a:pt x="119" y="187"/>
                    </a:lnTo>
                    <a:lnTo>
                      <a:pt x="123" y="220"/>
                    </a:lnTo>
                    <a:lnTo>
                      <a:pt x="123" y="245"/>
                    </a:lnTo>
                    <a:lnTo>
                      <a:pt x="117" y="251"/>
                    </a:lnTo>
                    <a:lnTo>
                      <a:pt x="100" y="255"/>
                    </a:lnTo>
                    <a:lnTo>
                      <a:pt x="77" y="261"/>
                    </a:lnTo>
                    <a:lnTo>
                      <a:pt x="54" y="272"/>
                    </a:lnTo>
                    <a:lnTo>
                      <a:pt x="31" y="288"/>
                    </a:lnTo>
                    <a:lnTo>
                      <a:pt x="21" y="288"/>
                    </a:lnTo>
                    <a:lnTo>
                      <a:pt x="0" y="271"/>
                    </a:lnTo>
                    <a:lnTo>
                      <a:pt x="2" y="263"/>
                    </a:lnTo>
                    <a:lnTo>
                      <a:pt x="28" y="251"/>
                    </a:lnTo>
                    <a:lnTo>
                      <a:pt x="75" y="240"/>
                    </a:lnTo>
                    <a:lnTo>
                      <a:pt x="96" y="232"/>
                    </a:lnTo>
                    <a:lnTo>
                      <a:pt x="100" y="224"/>
                    </a:lnTo>
                    <a:lnTo>
                      <a:pt x="100" y="191"/>
                    </a:lnTo>
                    <a:lnTo>
                      <a:pt x="92" y="149"/>
                    </a:lnTo>
                    <a:lnTo>
                      <a:pt x="88" y="122"/>
                    </a:lnTo>
                    <a:lnTo>
                      <a:pt x="85" y="79"/>
                    </a:lnTo>
                    <a:lnTo>
                      <a:pt x="83" y="33"/>
                    </a:lnTo>
                    <a:lnTo>
                      <a:pt x="85" y="11"/>
                    </a:lnTo>
                    <a:lnTo>
                      <a:pt x="92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a typeface="ＭＳ Ｐゴシック" pitchFamily="-65" charset="-128"/>
                </a:endParaRPr>
              </a:p>
            </p:txBody>
          </p:sp>
          <p:sp>
            <p:nvSpPr>
              <p:cNvPr id="12" name="Freeform 10"/>
              <p:cNvSpPr>
                <a:spLocks/>
              </p:cNvSpPr>
              <p:nvPr/>
            </p:nvSpPr>
            <p:spPr bwMode="auto">
              <a:xfrm>
                <a:off x="5376" y="1452"/>
                <a:ext cx="56" cy="64"/>
              </a:xfrm>
              <a:custGeom>
                <a:avLst/>
                <a:gdLst/>
                <a:ahLst/>
                <a:cxnLst>
                  <a:cxn ang="0">
                    <a:pos x="18" y="4"/>
                  </a:cxn>
                  <a:cxn ang="0">
                    <a:pos x="33" y="0"/>
                  </a:cxn>
                  <a:cxn ang="0">
                    <a:pos x="52" y="6"/>
                  </a:cxn>
                  <a:cxn ang="0">
                    <a:pos x="56" y="20"/>
                  </a:cxn>
                  <a:cxn ang="0">
                    <a:pos x="54" y="37"/>
                  </a:cxn>
                  <a:cxn ang="0">
                    <a:pos x="45" y="48"/>
                  </a:cxn>
                  <a:cxn ang="0">
                    <a:pos x="31" y="50"/>
                  </a:cxn>
                  <a:cxn ang="0">
                    <a:pos x="18" y="50"/>
                  </a:cxn>
                  <a:cxn ang="0">
                    <a:pos x="12" y="56"/>
                  </a:cxn>
                  <a:cxn ang="0">
                    <a:pos x="12" y="60"/>
                  </a:cxn>
                  <a:cxn ang="0">
                    <a:pos x="8" y="64"/>
                  </a:cxn>
                  <a:cxn ang="0">
                    <a:pos x="0" y="62"/>
                  </a:cxn>
                  <a:cxn ang="0">
                    <a:pos x="2" y="52"/>
                  </a:cxn>
                  <a:cxn ang="0">
                    <a:pos x="8" y="45"/>
                  </a:cxn>
                  <a:cxn ang="0">
                    <a:pos x="19" y="39"/>
                  </a:cxn>
                  <a:cxn ang="0">
                    <a:pos x="31" y="41"/>
                  </a:cxn>
                  <a:cxn ang="0">
                    <a:pos x="41" y="39"/>
                  </a:cxn>
                  <a:cxn ang="0">
                    <a:pos x="46" y="29"/>
                  </a:cxn>
                  <a:cxn ang="0">
                    <a:pos x="46" y="18"/>
                  </a:cxn>
                  <a:cxn ang="0">
                    <a:pos x="41" y="12"/>
                  </a:cxn>
                  <a:cxn ang="0">
                    <a:pos x="33" y="12"/>
                  </a:cxn>
                  <a:cxn ang="0">
                    <a:pos x="25" y="14"/>
                  </a:cxn>
                  <a:cxn ang="0">
                    <a:pos x="19" y="18"/>
                  </a:cxn>
                  <a:cxn ang="0">
                    <a:pos x="14" y="14"/>
                  </a:cxn>
                  <a:cxn ang="0">
                    <a:pos x="18" y="4"/>
                  </a:cxn>
                </a:cxnLst>
                <a:rect l="0" t="0" r="r" b="b"/>
                <a:pathLst>
                  <a:path w="56" h="64">
                    <a:moveTo>
                      <a:pt x="18" y="4"/>
                    </a:moveTo>
                    <a:lnTo>
                      <a:pt x="33" y="0"/>
                    </a:lnTo>
                    <a:lnTo>
                      <a:pt x="52" y="6"/>
                    </a:lnTo>
                    <a:lnTo>
                      <a:pt x="56" y="20"/>
                    </a:lnTo>
                    <a:lnTo>
                      <a:pt x="54" y="37"/>
                    </a:lnTo>
                    <a:lnTo>
                      <a:pt x="45" y="48"/>
                    </a:lnTo>
                    <a:lnTo>
                      <a:pt x="31" y="50"/>
                    </a:lnTo>
                    <a:lnTo>
                      <a:pt x="18" y="50"/>
                    </a:lnTo>
                    <a:lnTo>
                      <a:pt x="12" y="56"/>
                    </a:lnTo>
                    <a:lnTo>
                      <a:pt x="12" y="60"/>
                    </a:lnTo>
                    <a:lnTo>
                      <a:pt x="8" y="64"/>
                    </a:lnTo>
                    <a:lnTo>
                      <a:pt x="0" y="62"/>
                    </a:lnTo>
                    <a:lnTo>
                      <a:pt x="2" y="52"/>
                    </a:lnTo>
                    <a:lnTo>
                      <a:pt x="8" y="45"/>
                    </a:lnTo>
                    <a:lnTo>
                      <a:pt x="19" y="39"/>
                    </a:lnTo>
                    <a:lnTo>
                      <a:pt x="31" y="41"/>
                    </a:lnTo>
                    <a:lnTo>
                      <a:pt x="41" y="39"/>
                    </a:lnTo>
                    <a:lnTo>
                      <a:pt x="46" y="29"/>
                    </a:lnTo>
                    <a:lnTo>
                      <a:pt x="46" y="18"/>
                    </a:lnTo>
                    <a:lnTo>
                      <a:pt x="41" y="12"/>
                    </a:lnTo>
                    <a:lnTo>
                      <a:pt x="33" y="12"/>
                    </a:lnTo>
                    <a:lnTo>
                      <a:pt x="25" y="14"/>
                    </a:lnTo>
                    <a:lnTo>
                      <a:pt x="19" y="18"/>
                    </a:lnTo>
                    <a:lnTo>
                      <a:pt x="14" y="14"/>
                    </a:lnTo>
                    <a:lnTo>
                      <a:pt x="18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a typeface="ＭＳ Ｐゴシック" pitchFamily="-65" charset="-128"/>
                </a:endParaRPr>
              </a:p>
            </p:txBody>
          </p:sp>
          <p:sp>
            <p:nvSpPr>
              <p:cNvPr id="13" name="Oval 11"/>
              <p:cNvSpPr>
                <a:spLocks noChangeArrowheads="1"/>
              </p:cNvSpPr>
              <p:nvPr/>
            </p:nvSpPr>
            <p:spPr bwMode="auto">
              <a:xfrm>
                <a:off x="5363" y="1524"/>
                <a:ext cx="14" cy="14"/>
              </a:xfrm>
              <a:prstGeom prst="ellipse">
                <a:avLst/>
              </a:prstGeom>
              <a:grp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a typeface="ＭＳ Ｐゴシック" pitchFamily="-65" charset="-128"/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auto">
            <a:xfrm>
              <a:off x="7924800" y="4811712"/>
              <a:ext cx="320675" cy="407988"/>
            </a:xfrm>
            <a:custGeom>
              <a:avLst/>
              <a:gdLst/>
              <a:ahLst/>
              <a:cxnLst>
                <a:cxn ang="0">
                  <a:pos x="107" y="257"/>
                </a:cxn>
                <a:cxn ang="0">
                  <a:pos x="117" y="246"/>
                </a:cxn>
                <a:cxn ang="0">
                  <a:pos x="113" y="229"/>
                </a:cxn>
                <a:cxn ang="0">
                  <a:pos x="106" y="205"/>
                </a:cxn>
                <a:cxn ang="0">
                  <a:pos x="77" y="178"/>
                </a:cxn>
                <a:cxn ang="0">
                  <a:pos x="48" y="153"/>
                </a:cxn>
                <a:cxn ang="0">
                  <a:pos x="34" y="126"/>
                </a:cxn>
                <a:cxn ang="0">
                  <a:pos x="29" y="83"/>
                </a:cxn>
                <a:cxn ang="0">
                  <a:pos x="61" y="72"/>
                </a:cxn>
                <a:cxn ang="0">
                  <a:pos x="113" y="66"/>
                </a:cxn>
                <a:cxn ang="0">
                  <a:pos x="135" y="68"/>
                </a:cxn>
                <a:cxn ang="0">
                  <a:pos x="140" y="74"/>
                </a:cxn>
                <a:cxn ang="0">
                  <a:pos x="150" y="64"/>
                </a:cxn>
                <a:cxn ang="0">
                  <a:pos x="146" y="55"/>
                </a:cxn>
                <a:cxn ang="0">
                  <a:pos x="152" y="37"/>
                </a:cxn>
                <a:cxn ang="0">
                  <a:pos x="167" y="22"/>
                </a:cxn>
                <a:cxn ang="0">
                  <a:pos x="179" y="18"/>
                </a:cxn>
                <a:cxn ang="0">
                  <a:pos x="194" y="27"/>
                </a:cxn>
                <a:cxn ang="0">
                  <a:pos x="202" y="18"/>
                </a:cxn>
                <a:cxn ang="0">
                  <a:pos x="189" y="0"/>
                </a:cxn>
                <a:cxn ang="0">
                  <a:pos x="171" y="0"/>
                </a:cxn>
                <a:cxn ang="0">
                  <a:pos x="150" y="10"/>
                </a:cxn>
                <a:cxn ang="0">
                  <a:pos x="137" y="35"/>
                </a:cxn>
                <a:cxn ang="0">
                  <a:pos x="119" y="47"/>
                </a:cxn>
                <a:cxn ang="0">
                  <a:pos x="92" y="51"/>
                </a:cxn>
                <a:cxn ang="0">
                  <a:pos x="44" y="56"/>
                </a:cxn>
                <a:cxn ang="0">
                  <a:pos x="5" y="68"/>
                </a:cxn>
                <a:cxn ang="0">
                  <a:pos x="0" y="78"/>
                </a:cxn>
                <a:cxn ang="0">
                  <a:pos x="3" y="109"/>
                </a:cxn>
                <a:cxn ang="0">
                  <a:pos x="17" y="151"/>
                </a:cxn>
                <a:cxn ang="0">
                  <a:pos x="36" y="186"/>
                </a:cxn>
                <a:cxn ang="0">
                  <a:pos x="55" y="217"/>
                </a:cxn>
                <a:cxn ang="0">
                  <a:pos x="73" y="238"/>
                </a:cxn>
                <a:cxn ang="0">
                  <a:pos x="90" y="253"/>
                </a:cxn>
                <a:cxn ang="0">
                  <a:pos x="107" y="257"/>
                </a:cxn>
              </a:cxnLst>
              <a:rect l="0" t="0" r="r" b="b"/>
              <a:pathLst>
                <a:path w="202" h="257">
                  <a:moveTo>
                    <a:pt x="107" y="257"/>
                  </a:moveTo>
                  <a:lnTo>
                    <a:pt x="117" y="246"/>
                  </a:lnTo>
                  <a:lnTo>
                    <a:pt x="113" y="229"/>
                  </a:lnTo>
                  <a:lnTo>
                    <a:pt x="106" y="205"/>
                  </a:lnTo>
                  <a:lnTo>
                    <a:pt x="77" y="178"/>
                  </a:lnTo>
                  <a:lnTo>
                    <a:pt x="48" y="153"/>
                  </a:lnTo>
                  <a:lnTo>
                    <a:pt x="34" y="126"/>
                  </a:lnTo>
                  <a:lnTo>
                    <a:pt x="29" y="83"/>
                  </a:lnTo>
                  <a:lnTo>
                    <a:pt x="61" y="72"/>
                  </a:lnTo>
                  <a:lnTo>
                    <a:pt x="113" y="66"/>
                  </a:lnTo>
                  <a:lnTo>
                    <a:pt x="135" y="68"/>
                  </a:lnTo>
                  <a:lnTo>
                    <a:pt x="140" y="74"/>
                  </a:lnTo>
                  <a:lnTo>
                    <a:pt x="150" y="64"/>
                  </a:lnTo>
                  <a:lnTo>
                    <a:pt x="146" y="55"/>
                  </a:lnTo>
                  <a:lnTo>
                    <a:pt x="152" y="37"/>
                  </a:lnTo>
                  <a:lnTo>
                    <a:pt x="167" y="22"/>
                  </a:lnTo>
                  <a:lnTo>
                    <a:pt x="179" y="18"/>
                  </a:lnTo>
                  <a:lnTo>
                    <a:pt x="194" y="27"/>
                  </a:lnTo>
                  <a:lnTo>
                    <a:pt x="202" y="18"/>
                  </a:lnTo>
                  <a:lnTo>
                    <a:pt x="189" y="0"/>
                  </a:lnTo>
                  <a:lnTo>
                    <a:pt x="171" y="0"/>
                  </a:lnTo>
                  <a:lnTo>
                    <a:pt x="150" y="10"/>
                  </a:lnTo>
                  <a:lnTo>
                    <a:pt x="137" y="35"/>
                  </a:lnTo>
                  <a:lnTo>
                    <a:pt x="119" y="47"/>
                  </a:lnTo>
                  <a:lnTo>
                    <a:pt x="92" y="51"/>
                  </a:lnTo>
                  <a:lnTo>
                    <a:pt x="44" y="56"/>
                  </a:lnTo>
                  <a:lnTo>
                    <a:pt x="5" y="68"/>
                  </a:lnTo>
                  <a:lnTo>
                    <a:pt x="0" y="78"/>
                  </a:lnTo>
                  <a:lnTo>
                    <a:pt x="3" y="109"/>
                  </a:lnTo>
                  <a:lnTo>
                    <a:pt x="17" y="151"/>
                  </a:lnTo>
                  <a:lnTo>
                    <a:pt x="36" y="186"/>
                  </a:lnTo>
                  <a:lnTo>
                    <a:pt x="55" y="217"/>
                  </a:lnTo>
                  <a:lnTo>
                    <a:pt x="73" y="238"/>
                  </a:lnTo>
                  <a:lnTo>
                    <a:pt x="90" y="253"/>
                  </a:lnTo>
                  <a:lnTo>
                    <a:pt x="107" y="25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ＭＳ Ｐゴシック" pitchFamily="-65" charset="-128"/>
              </a:endParaRPr>
            </a:p>
          </p:txBody>
        </p:sp>
      </p:grpSp>
      <p:sp>
        <p:nvSpPr>
          <p:cNvPr id="35844" name="Text Box 5"/>
          <p:cNvSpPr txBox="1">
            <a:spLocks noChangeArrowheads="1"/>
          </p:cNvSpPr>
          <p:nvPr/>
        </p:nvSpPr>
        <p:spPr bwMode="auto">
          <a:xfrm>
            <a:off x="466725" y="3122613"/>
            <a:ext cx="1401763" cy="831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r>
              <a:rPr lang="en-US" b="0">
                <a:latin typeface="Verdana" pitchFamily="34" charset="0"/>
              </a:rPr>
              <a:t>Raw Data</a:t>
            </a:r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2357438" y="3122613"/>
            <a:ext cx="1401762" cy="831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 algn="ctr"/>
            <a:r>
              <a:rPr lang="en-US" b="0">
                <a:latin typeface="Verdana" pitchFamily="34" charset="0"/>
              </a:rPr>
              <a:t>Data Tables</a:t>
            </a:r>
          </a:p>
        </p:txBody>
      </p:sp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4162425" y="3122613"/>
            <a:ext cx="1824038" cy="831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 algn="ctr"/>
            <a:r>
              <a:rPr lang="en-US" b="0">
                <a:latin typeface="Verdana" pitchFamily="34" charset="0"/>
              </a:rPr>
              <a:t>Visual Structures</a:t>
            </a:r>
          </a:p>
        </p:txBody>
      </p:sp>
      <p:sp>
        <p:nvSpPr>
          <p:cNvPr id="35847" name="Text Box 8"/>
          <p:cNvSpPr txBox="1">
            <a:spLocks noChangeArrowheads="1"/>
          </p:cNvSpPr>
          <p:nvPr/>
        </p:nvSpPr>
        <p:spPr bwMode="auto">
          <a:xfrm>
            <a:off x="6399213" y="3122613"/>
            <a:ext cx="1519237" cy="831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 algn="ctr"/>
            <a:r>
              <a:rPr lang="en-US" b="0">
                <a:latin typeface="Verdana" pitchFamily="34" charset="0"/>
              </a:rPr>
              <a:t>Views       	</a:t>
            </a:r>
          </a:p>
        </p:txBody>
      </p:sp>
      <p:cxnSp>
        <p:nvCxnSpPr>
          <p:cNvPr id="35848" name="AutoShape 9"/>
          <p:cNvCxnSpPr>
            <a:cxnSpLocks noChangeShapeType="1"/>
            <a:stCxn id="35844" idx="3"/>
            <a:endCxn id="15" idx="1"/>
          </p:cNvCxnSpPr>
          <p:nvPr/>
        </p:nvCxnSpPr>
        <p:spPr bwMode="auto">
          <a:xfrm>
            <a:off x="1868488" y="3538538"/>
            <a:ext cx="488950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9" name="AutoShape 10"/>
          <p:cNvCxnSpPr>
            <a:cxnSpLocks noChangeShapeType="1"/>
            <a:stCxn id="15" idx="3"/>
            <a:endCxn id="16" idx="1"/>
          </p:cNvCxnSpPr>
          <p:nvPr/>
        </p:nvCxnSpPr>
        <p:spPr bwMode="auto">
          <a:xfrm>
            <a:off x="3759200" y="3538538"/>
            <a:ext cx="403225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5850" name="AutoShape 11"/>
          <p:cNvCxnSpPr>
            <a:cxnSpLocks noChangeShapeType="1"/>
            <a:stCxn id="16" idx="3"/>
            <a:endCxn id="35847" idx="1"/>
          </p:cNvCxnSpPr>
          <p:nvPr/>
        </p:nvCxnSpPr>
        <p:spPr bwMode="auto">
          <a:xfrm>
            <a:off x="5986463" y="3538538"/>
            <a:ext cx="412750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5851" name="Line 13"/>
          <p:cNvSpPr>
            <a:spLocks noChangeShapeType="1"/>
          </p:cNvSpPr>
          <p:nvPr/>
        </p:nvSpPr>
        <p:spPr bwMode="auto">
          <a:xfrm flipH="1" flipV="1">
            <a:off x="2063750" y="5011738"/>
            <a:ext cx="6243638" cy="47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52" name="Line 14"/>
          <p:cNvSpPr>
            <a:spLocks noChangeShapeType="1"/>
          </p:cNvSpPr>
          <p:nvPr/>
        </p:nvSpPr>
        <p:spPr bwMode="auto">
          <a:xfrm flipV="1">
            <a:off x="6203950" y="4614863"/>
            <a:ext cx="0" cy="3937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5853" name="Line 15"/>
          <p:cNvSpPr>
            <a:spLocks noChangeShapeType="1"/>
          </p:cNvSpPr>
          <p:nvPr/>
        </p:nvSpPr>
        <p:spPr bwMode="auto">
          <a:xfrm flipV="1">
            <a:off x="2079625" y="4616450"/>
            <a:ext cx="0" cy="3937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5854" name="Line 16"/>
          <p:cNvSpPr>
            <a:spLocks noChangeShapeType="1"/>
          </p:cNvSpPr>
          <p:nvPr/>
        </p:nvSpPr>
        <p:spPr bwMode="auto">
          <a:xfrm flipV="1">
            <a:off x="3946525" y="4611688"/>
            <a:ext cx="0" cy="3937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5857" name="Text Box 19"/>
          <p:cNvSpPr txBox="1">
            <a:spLocks noChangeArrowheads="1"/>
          </p:cNvSpPr>
          <p:nvPr/>
        </p:nvSpPr>
        <p:spPr bwMode="auto">
          <a:xfrm>
            <a:off x="839788" y="3976688"/>
            <a:ext cx="25987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0" dirty="0">
                <a:latin typeface="Verdana" pitchFamily="34" charset="0"/>
              </a:rPr>
              <a:t>Data Transformations</a:t>
            </a:r>
            <a:endParaRPr lang="en-US" b="0" dirty="0">
              <a:latin typeface="Times New Roman" pitchFamily="18" charset="0"/>
            </a:endParaRPr>
          </a:p>
        </p:txBody>
      </p:sp>
      <p:sp>
        <p:nvSpPr>
          <p:cNvPr id="28" name="Text Box 20"/>
          <p:cNvSpPr txBox="1">
            <a:spLocks noChangeArrowheads="1"/>
          </p:cNvSpPr>
          <p:nvPr/>
        </p:nvSpPr>
        <p:spPr bwMode="auto">
          <a:xfrm>
            <a:off x="2954338" y="3976688"/>
            <a:ext cx="194151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0">
                <a:latin typeface="Verdana" pitchFamily="34" charset="0"/>
              </a:rPr>
              <a:t>Visual Encodings</a:t>
            </a:r>
            <a:endParaRPr lang="en-US" b="0">
              <a:latin typeface="Times New Roman" pitchFamily="18" charset="0"/>
            </a:endParaRPr>
          </a:p>
        </p:txBody>
      </p:sp>
      <p:sp>
        <p:nvSpPr>
          <p:cNvPr id="35859" name="Text Box 21"/>
          <p:cNvSpPr txBox="1">
            <a:spLocks noChangeArrowheads="1"/>
          </p:cNvSpPr>
          <p:nvPr/>
        </p:nvSpPr>
        <p:spPr bwMode="auto">
          <a:xfrm>
            <a:off x="5097462" y="3976688"/>
            <a:ext cx="229393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b="0" dirty="0">
                <a:latin typeface="Verdana" pitchFamily="34" charset="0"/>
              </a:rPr>
              <a:t>View Transformations</a:t>
            </a:r>
            <a:endParaRPr lang="en-US" b="0" dirty="0">
              <a:latin typeface="Times New Roman" pitchFamily="18" charset="0"/>
            </a:endParaRPr>
          </a:p>
        </p:txBody>
      </p:sp>
      <p:sp>
        <p:nvSpPr>
          <p:cNvPr id="35860" name="Line 22"/>
          <p:cNvSpPr>
            <a:spLocks noChangeShapeType="1"/>
          </p:cNvSpPr>
          <p:nvPr/>
        </p:nvSpPr>
        <p:spPr bwMode="auto">
          <a:xfrm flipV="1">
            <a:off x="8323263" y="4459288"/>
            <a:ext cx="0" cy="5699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61" name="Text Box 23"/>
          <p:cNvSpPr txBox="1">
            <a:spLocks noChangeArrowheads="1"/>
          </p:cNvSpPr>
          <p:nvPr/>
        </p:nvSpPr>
        <p:spPr bwMode="auto">
          <a:xfrm>
            <a:off x="7627938" y="2514600"/>
            <a:ext cx="13573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0">
                <a:latin typeface="Verdana" pitchFamily="34" charset="0"/>
              </a:rPr>
              <a:t>Task</a:t>
            </a:r>
            <a:endParaRPr lang="en-US" b="0">
              <a:latin typeface="Times New Roman" pitchFamily="18" charset="0"/>
            </a:endParaRPr>
          </a:p>
        </p:txBody>
      </p:sp>
      <p:sp>
        <p:nvSpPr>
          <p:cNvPr id="35862" name="Rectangle 25"/>
          <p:cNvSpPr>
            <a:spLocks noChangeArrowheads="1"/>
          </p:cNvSpPr>
          <p:nvPr/>
        </p:nvSpPr>
        <p:spPr bwMode="auto">
          <a:xfrm>
            <a:off x="8574088" y="3078163"/>
            <a:ext cx="328612" cy="195262"/>
          </a:xfrm>
          <a:prstGeom prst="rect">
            <a:avLst/>
          </a:prstGeom>
          <a:solidFill>
            <a:srgbClr val="323232"/>
          </a:solidFill>
          <a:ln w="2540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6" name="Can 55"/>
          <p:cNvSpPr/>
          <p:nvPr/>
        </p:nvSpPr>
        <p:spPr bwMode="auto">
          <a:xfrm>
            <a:off x="2438400" y="2286793"/>
            <a:ext cx="1295400" cy="533400"/>
          </a:xfrm>
          <a:prstGeom prst="can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Neutra Text" pitchFamily="50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609600" y="2362993"/>
            <a:ext cx="14029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1010101….</a:t>
            </a:r>
            <a:endParaRPr lang="en-US" dirty="0"/>
          </a:p>
        </p:txBody>
      </p:sp>
      <p:grpSp>
        <p:nvGrpSpPr>
          <p:cNvPr id="58" name="Group 37"/>
          <p:cNvGrpSpPr/>
          <p:nvPr/>
        </p:nvGrpSpPr>
        <p:grpSpPr>
          <a:xfrm>
            <a:off x="4343400" y="2286000"/>
            <a:ext cx="1371600" cy="533400"/>
            <a:chOff x="4419600" y="1905000"/>
            <a:chExt cx="1676400" cy="685800"/>
          </a:xfrm>
        </p:grpSpPr>
        <p:sp>
          <p:nvSpPr>
            <p:cNvPr id="61" name="Trapezoid 60"/>
            <p:cNvSpPr/>
            <p:nvPr/>
          </p:nvSpPr>
          <p:spPr bwMode="auto">
            <a:xfrm>
              <a:off x="4419600" y="1905000"/>
              <a:ext cx="1676400" cy="685800"/>
            </a:xfrm>
            <a:prstGeom prst="trapezoid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Neutra Text" pitchFamily="50" charset="0"/>
              </a:endParaRPr>
            </a:p>
          </p:txBody>
        </p:sp>
        <p:pic>
          <p:nvPicPr>
            <p:cNvPr id="62" name="Picture 1" descr="C:\Users\joeh\Documents\My Dropbox\Unbalanced_binary_tree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484077" y="1905000"/>
              <a:ext cx="1482969" cy="685800"/>
            </a:xfrm>
            <a:prstGeom prst="rect">
              <a:avLst/>
            </a:prstGeom>
            <a:noFill/>
          </p:spPr>
        </p:pic>
      </p:grpSp>
      <p:cxnSp>
        <p:nvCxnSpPr>
          <p:cNvPr id="70" name="Curved Connector 69"/>
          <p:cNvCxnSpPr>
            <a:stCxn id="56" idx="1"/>
            <a:endCxn id="62" idx="0"/>
          </p:cNvCxnSpPr>
          <p:nvPr/>
        </p:nvCxnSpPr>
        <p:spPr bwMode="auto">
          <a:xfrm rot="5400000" flipH="1" flipV="1">
            <a:off x="4044065" y="1328036"/>
            <a:ext cx="793" cy="1916723"/>
          </a:xfrm>
          <a:prstGeom prst="curvedConnector3">
            <a:avLst>
              <a:gd name="adj1" fmla="val 28927238"/>
            </a:avLst>
          </a:prstGeom>
          <a:solidFill>
            <a:schemeClr val="accent1"/>
          </a:solidFill>
          <a:ln w="19050" cap="flat" cmpd="sng" algn="ctr">
            <a:solidFill>
              <a:srgbClr val="99CC00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72" name="Curved Connector 71"/>
          <p:cNvCxnSpPr>
            <a:stCxn id="61" idx="2"/>
            <a:endCxn id="56" idx="3"/>
          </p:cNvCxnSpPr>
          <p:nvPr/>
        </p:nvCxnSpPr>
        <p:spPr bwMode="auto">
          <a:xfrm rot="5400000">
            <a:off x="4057254" y="1848246"/>
            <a:ext cx="793" cy="1943100"/>
          </a:xfrm>
          <a:prstGeom prst="curvedConnector3">
            <a:avLst>
              <a:gd name="adj1" fmla="val 28927238"/>
            </a:avLst>
          </a:prstGeom>
          <a:solidFill>
            <a:schemeClr val="accent1"/>
          </a:solidFill>
          <a:ln w="19050" cap="flat" cmpd="sng" algn="ctr">
            <a:solidFill>
              <a:srgbClr val="99CC00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 descr="Large confetti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Preferential Data Delivery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Why needed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Speedup/slowdown arrows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Spreadsheet scrollbars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Pipeline quasi-sort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Online Reordering </a:t>
            </a:r>
            <a:r>
              <a:rPr lang="en-US" sz="2000" dirty="0"/>
              <a:t>[Raman</a:t>
            </a:r>
            <a:r>
              <a:rPr lang="en-US" sz="2000" baseline="30000" dirty="0"/>
              <a:t>2</a:t>
            </a:r>
            <a:r>
              <a:rPr lang="en-US" sz="2000" dirty="0"/>
              <a:t>/</a:t>
            </a:r>
            <a:r>
              <a:rPr lang="en-US" sz="2000" dirty="0" err="1"/>
              <a:t>Hellerstein</a:t>
            </a:r>
            <a:r>
              <a:rPr lang="en-US" sz="2000" dirty="0"/>
              <a:t>, VLDB ‘99]</a:t>
            </a:r>
            <a:endParaRPr lang="en-US" sz="1800" dirty="0"/>
          </a:p>
          <a:p>
            <a:pPr lvl="1">
              <a:lnSpc>
                <a:spcPct val="90000"/>
              </a:lnSpc>
            </a:pPr>
            <a:r>
              <a:rPr lang="en-US" sz="2400" dirty="0"/>
              <a:t>Excellent in most cases, general </a:t>
            </a:r>
            <a:r>
              <a:rPr lang="en-US" sz="2400" dirty="0" smtClean="0"/>
              <a:t>purpose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We’ll focus on this, but…</a:t>
            </a: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800" dirty="0"/>
              <a:t>If index pre-exists, can play other games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Index stride </a:t>
            </a:r>
            <a:r>
              <a:rPr lang="en-US" sz="2000" dirty="0"/>
              <a:t>[</a:t>
            </a:r>
            <a:r>
              <a:rPr lang="en-US" sz="2000" dirty="0" err="1"/>
              <a:t>Hellerstein</a:t>
            </a:r>
            <a:r>
              <a:rPr lang="en-US" sz="2000" dirty="0"/>
              <a:t>/Haas/Wang, SIGMOD ‘97]</a:t>
            </a:r>
            <a:endParaRPr lang="en-US" sz="1800" dirty="0"/>
          </a:p>
          <a:p>
            <a:pPr lvl="1">
              <a:lnSpc>
                <a:spcPct val="90000"/>
              </a:lnSpc>
            </a:pPr>
            <a:r>
              <a:rPr lang="en-US" sz="2400" dirty="0"/>
              <a:t>High I/O costs, good </a:t>
            </a:r>
            <a:r>
              <a:rPr lang="en-US" sz="2400" dirty="0" smtClean="0"/>
              <a:t>for frequency </a:t>
            </a:r>
            <a:r>
              <a:rPr lang="en-US" sz="2400" dirty="0"/>
              <a:t>outliers 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Can “mix and match” techniques adaptively!  </a:t>
            </a:r>
            <a:r>
              <a:rPr lang="en-US" sz="2000" dirty="0"/>
              <a:t>[Raman/</a:t>
            </a:r>
            <a:r>
              <a:rPr lang="en-US" sz="2000" dirty="0" err="1"/>
              <a:t>Hellerstein</a:t>
            </a:r>
            <a:r>
              <a:rPr lang="en-US" sz="2000" dirty="0"/>
              <a:t>, ICDE ‘03]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Rounded Rectangle 120"/>
          <p:cNvSpPr/>
          <p:nvPr/>
        </p:nvSpPr>
        <p:spPr bwMode="auto">
          <a:xfrm>
            <a:off x="914400" y="2057400"/>
            <a:ext cx="6400800" cy="2514600"/>
          </a:xfrm>
          <a:prstGeom prst="roundRect">
            <a:avLst/>
          </a:prstGeom>
          <a:solidFill>
            <a:schemeClr val="tx2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Neutra Text" pitchFamily="50" charset="0"/>
            </a:endParaRPr>
          </a:p>
        </p:txBody>
      </p:sp>
      <p:sp>
        <p:nvSpPr>
          <p:cNvPr id="25602" name="Rectangle 2" descr="Large confetti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385175" cy="1022350"/>
          </a:xfrm>
        </p:spPr>
        <p:txBody>
          <a:bodyPr/>
          <a:lstStyle/>
          <a:p>
            <a:r>
              <a:rPr lang="en-US" dirty="0"/>
              <a:t>Online Reordering 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1182688" y="4606925"/>
            <a:ext cx="7772400" cy="156051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Deliver “interesting” items first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“Interesting” determined on the fly</a:t>
            </a:r>
          </a:p>
          <a:p>
            <a:pPr>
              <a:lnSpc>
                <a:spcPct val="90000"/>
              </a:lnSpc>
            </a:pPr>
            <a:r>
              <a:rPr lang="en-US" sz="2800"/>
              <a:t>Exploit rate gap between </a:t>
            </a:r>
            <a:r>
              <a:rPr lang="en-US" sz="2800">
                <a:solidFill>
                  <a:srgbClr val="3333FF"/>
                </a:solidFill>
              </a:rPr>
              <a:t>produce</a:t>
            </a:r>
            <a:r>
              <a:rPr lang="en-US" sz="2800"/>
              <a:t> and </a:t>
            </a:r>
            <a:r>
              <a:rPr lang="en-US" sz="2800">
                <a:solidFill>
                  <a:srgbClr val="3333FF"/>
                </a:solidFill>
              </a:rPr>
              <a:t>process/consume</a:t>
            </a:r>
          </a:p>
        </p:txBody>
      </p:sp>
      <p:sp>
        <p:nvSpPr>
          <p:cNvPr id="25608" name="Line 8"/>
          <p:cNvSpPr>
            <a:spLocks noChangeShapeType="1"/>
          </p:cNvSpPr>
          <p:nvPr/>
        </p:nvSpPr>
        <p:spPr bwMode="auto">
          <a:xfrm>
            <a:off x="2670175" y="3094038"/>
            <a:ext cx="782638" cy="1587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09" name="Freeform 9"/>
          <p:cNvSpPr>
            <a:spLocks/>
          </p:cNvSpPr>
          <p:nvPr/>
        </p:nvSpPr>
        <p:spPr bwMode="auto">
          <a:xfrm>
            <a:off x="3386138" y="3036888"/>
            <a:ext cx="139700" cy="119062"/>
          </a:xfrm>
          <a:custGeom>
            <a:avLst/>
            <a:gdLst/>
            <a:ahLst/>
            <a:cxnLst>
              <a:cxn ang="0">
                <a:pos x="88" y="36"/>
              </a:cxn>
              <a:cxn ang="0">
                <a:pos x="0" y="0"/>
              </a:cxn>
              <a:cxn ang="0">
                <a:pos x="0" y="3"/>
              </a:cxn>
              <a:cxn ang="0">
                <a:pos x="3" y="3"/>
              </a:cxn>
              <a:cxn ang="0">
                <a:pos x="3" y="6"/>
              </a:cxn>
              <a:cxn ang="0">
                <a:pos x="3" y="9"/>
              </a:cxn>
              <a:cxn ang="0">
                <a:pos x="3" y="12"/>
              </a:cxn>
              <a:cxn ang="0">
                <a:pos x="6" y="15"/>
              </a:cxn>
              <a:cxn ang="0">
                <a:pos x="6" y="18"/>
              </a:cxn>
              <a:cxn ang="0">
                <a:pos x="6" y="21"/>
              </a:cxn>
              <a:cxn ang="0">
                <a:pos x="6" y="24"/>
              </a:cxn>
              <a:cxn ang="0">
                <a:pos x="9" y="24"/>
              </a:cxn>
              <a:cxn ang="0">
                <a:pos x="9" y="27"/>
              </a:cxn>
              <a:cxn ang="0">
                <a:pos x="9" y="30"/>
              </a:cxn>
              <a:cxn ang="0">
                <a:pos x="9" y="33"/>
              </a:cxn>
              <a:cxn ang="0">
                <a:pos x="9" y="36"/>
              </a:cxn>
              <a:cxn ang="0">
                <a:pos x="9" y="39"/>
              </a:cxn>
              <a:cxn ang="0">
                <a:pos x="9" y="42"/>
              </a:cxn>
              <a:cxn ang="0">
                <a:pos x="9" y="45"/>
              </a:cxn>
              <a:cxn ang="0">
                <a:pos x="9" y="48"/>
              </a:cxn>
              <a:cxn ang="0">
                <a:pos x="6" y="51"/>
              </a:cxn>
              <a:cxn ang="0">
                <a:pos x="6" y="54"/>
              </a:cxn>
              <a:cxn ang="0">
                <a:pos x="6" y="57"/>
              </a:cxn>
              <a:cxn ang="0">
                <a:pos x="6" y="60"/>
              </a:cxn>
              <a:cxn ang="0">
                <a:pos x="3" y="63"/>
              </a:cxn>
              <a:cxn ang="0">
                <a:pos x="3" y="66"/>
              </a:cxn>
              <a:cxn ang="0">
                <a:pos x="3" y="69"/>
              </a:cxn>
              <a:cxn ang="0">
                <a:pos x="0" y="72"/>
              </a:cxn>
              <a:cxn ang="0">
                <a:pos x="0" y="75"/>
              </a:cxn>
              <a:cxn ang="0">
                <a:pos x="88" y="36"/>
              </a:cxn>
            </a:cxnLst>
            <a:rect l="0" t="0" r="r" b="b"/>
            <a:pathLst>
              <a:path w="88" h="75">
                <a:moveTo>
                  <a:pt x="88" y="36"/>
                </a:moveTo>
                <a:lnTo>
                  <a:pt x="0" y="0"/>
                </a:lnTo>
                <a:lnTo>
                  <a:pt x="0" y="3"/>
                </a:lnTo>
                <a:lnTo>
                  <a:pt x="3" y="3"/>
                </a:lnTo>
                <a:lnTo>
                  <a:pt x="3" y="6"/>
                </a:lnTo>
                <a:lnTo>
                  <a:pt x="3" y="9"/>
                </a:lnTo>
                <a:lnTo>
                  <a:pt x="3" y="12"/>
                </a:lnTo>
                <a:lnTo>
                  <a:pt x="6" y="15"/>
                </a:lnTo>
                <a:lnTo>
                  <a:pt x="6" y="18"/>
                </a:lnTo>
                <a:lnTo>
                  <a:pt x="6" y="21"/>
                </a:lnTo>
                <a:lnTo>
                  <a:pt x="6" y="24"/>
                </a:lnTo>
                <a:lnTo>
                  <a:pt x="9" y="24"/>
                </a:lnTo>
                <a:lnTo>
                  <a:pt x="9" y="27"/>
                </a:lnTo>
                <a:lnTo>
                  <a:pt x="9" y="30"/>
                </a:lnTo>
                <a:lnTo>
                  <a:pt x="9" y="33"/>
                </a:lnTo>
                <a:lnTo>
                  <a:pt x="9" y="36"/>
                </a:lnTo>
                <a:lnTo>
                  <a:pt x="9" y="39"/>
                </a:lnTo>
                <a:lnTo>
                  <a:pt x="9" y="42"/>
                </a:lnTo>
                <a:lnTo>
                  <a:pt x="9" y="45"/>
                </a:lnTo>
                <a:lnTo>
                  <a:pt x="9" y="48"/>
                </a:lnTo>
                <a:lnTo>
                  <a:pt x="6" y="51"/>
                </a:lnTo>
                <a:lnTo>
                  <a:pt x="6" y="54"/>
                </a:lnTo>
                <a:lnTo>
                  <a:pt x="6" y="57"/>
                </a:lnTo>
                <a:lnTo>
                  <a:pt x="6" y="60"/>
                </a:lnTo>
                <a:lnTo>
                  <a:pt x="3" y="63"/>
                </a:lnTo>
                <a:lnTo>
                  <a:pt x="3" y="66"/>
                </a:lnTo>
                <a:lnTo>
                  <a:pt x="3" y="69"/>
                </a:lnTo>
                <a:lnTo>
                  <a:pt x="0" y="72"/>
                </a:lnTo>
                <a:lnTo>
                  <a:pt x="0" y="75"/>
                </a:lnTo>
                <a:lnTo>
                  <a:pt x="88" y="36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703" name="Freeform 103"/>
          <p:cNvSpPr>
            <a:spLocks/>
          </p:cNvSpPr>
          <p:nvPr/>
        </p:nvSpPr>
        <p:spPr bwMode="auto">
          <a:xfrm>
            <a:off x="2082800" y="2903538"/>
            <a:ext cx="19050" cy="1587"/>
          </a:xfrm>
          <a:custGeom>
            <a:avLst/>
            <a:gdLst/>
            <a:ahLst/>
            <a:cxnLst>
              <a:cxn ang="0">
                <a:pos x="12" y="0"/>
              </a:cxn>
              <a:cxn ang="0">
                <a:pos x="3" y="0"/>
              </a:cxn>
              <a:cxn ang="0">
                <a:pos x="3" y="0"/>
              </a:cxn>
              <a:cxn ang="0">
                <a:pos x="3" y="0"/>
              </a:cxn>
              <a:cxn ang="0">
                <a:pos x="3" y="0"/>
              </a:cxn>
              <a:cxn ang="0">
                <a:pos x="3" y="0"/>
              </a:cxn>
              <a:cxn ang="0">
                <a:pos x="3" y="0"/>
              </a:cxn>
              <a:cxn ang="0">
                <a:pos x="3" y="0"/>
              </a:cxn>
              <a:cxn ang="0">
                <a:pos x="0" y="0"/>
              </a:cxn>
              <a:cxn ang="0">
                <a:pos x="0" y="0"/>
              </a:cxn>
              <a:cxn ang="0">
                <a:pos x="12" y="0"/>
              </a:cxn>
              <a:cxn ang="0">
                <a:pos x="12" y="0"/>
              </a:cxn>
              <a:cxn ang="0">
                <a:pos x="12" y="0"/>
              </a:cxn>
              <a:cxn ang="0">
                <a:pos x="12" y="0"/>
              </a:cxn>
              <a:cxn ang="0">
                <a:pos x="12" y="0"/>
              </a:cxn>
              <a:cxn ang="0">
                <a:pos x="12" y="0"/>
              </a:cxn>
              <a:cxn ang="0">
                <a:pos x="12" y="0"/>
              </a:cxn>
              <a:cxn ang="0">
                <a:pos x="12" y="0"/>
              </a:cxn>
              <a:cxn ang="0">
                <a:pos x="12" y="0"/>
              </a:cxn>
            </a:cxnLst>
            <a:rect l="0" t="0" r="r" b="b"/>
            <a:pathLst>
              <a:path w="12">
                <a:moveTo>
                  <a:pt x="12" y="0"/>
                </a:moveTo>
                <a:lnTo>
                  <a:pt x="3" y="0"/>
                </a:lnTo>
                <a:lnTo>
                  <a:pt x="3" y="0"/>
                </a:lnTo>
                <a:lnTo>
                  <a:pt x="3" y="0"/>
                </a:lnTo>
                <a:lnTo>
                  <a:pt x="3" y="0"/>
                </a:lnTo>
                <a:lnTo>
                  <a:pt x="3" y="0"/>
                </a:lnTo>
                <a:lnTo>
                  <a:pt x="3" y="0"/>
                </a:lnTo>
                <a:lnTo>
                  <a:pt x="3" y="0"/>
                </a:lnTo>
                <a:lnTo>
                  <a:pt x="0" y="0"/>
                </a:lnTo>
                <a:lnTo>
                  <a:pt x="0" y="0"/>
                </a:lnTo>
                <a:lnTo>
                  <a:pt x="12" y="0"/>
                </a:lnTo>
                <a:lnTo>
                  <a:pt x="12" y="0"/>
                </a:lnTo>
                <a:lnTo>
                  <a:pt x="12" y="0"/>
                </a:lnTo>
                <a:lnTo>
                  <a:pt x="12" y="0"/>
                </a:lnTo>
                <a:lnTo>
                  <a:pt x="12" y="0"/>
                </a:lnTo>
                <a:lnTo>
                  <a:pt x="12" y="0"/>
                </a:lnTo>
                <a:lnTo>
                  <a:pt x="12" y="0"/>
                </a:lnTo>
                <a:lnTo>
                  <a:pt x="12" y="0"/>
                </a:lnTo>
                <a:lnTo>
                  <a:pt x="12" y="0"/>
                </a:lnTo>
                <a:close/>
              </a:path>
            </a:pathLst>
          </a:custGeom>
          <a:solidFill>
            <a:srgbClr val="6F9F6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707" name="Freeform 107"/>
          <p:cNvSpPr>
            <a:spLocks/>
          </p:cNvSpPr>
          <p:nvPr/>
        </p:nvSpPr>
        <p:spPr bwMode="auto">
          <a:xfrm>
            <a:off x="2078038" y="2898775"/>
            <a:ext cx="23812" cy="1588"/>
          </a:xfrm>
          <a:custGeom>
            <a:avLst/>
            <a:gdLst/>
            <a:ahLst/>
            <a:cxnLst>
              <a:cxn ang="0">
                <a:pos x="15" y="0"/>
              </a:cxn>
              <a:cxn ang="0">
                <a:pos x="3" y="0"/>
              </a:cxn>
              <a:cxn ang="0">
                <a:pos x="3" y="0"/>
              </a:cxn>
              <a:cxn ang="0">
                <a:pos x="3" y="0"/>
              </a:cxn>
              <a:cxn ang="0">
                <a:pos x="3" y="0"/>
              </a:cxn>
              <a:cxn ang="0">
                <a:pos x="3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15" y="0"/>
              </a:cxn>
              <a:cxn ang="0">
                <a:pos x="15" y="0"/>
              </a:cxn>
              <a:cxn ang="0">
                <a:pos x="15" y="0"/>
              </a:cxn>
              <a:cxn ang="0">
                <a:pos x="15" y="0"/>
              </a:cxn>
              <a:cxn ang="0">
                <a:pos x="15" y="0"/>
              </a:cxn>
              <a:cxn ang="0">
                <a:pos x="15" y="0"/>
              </a:cxn>
              <a:cxn ang="0">
                <a:pos x="15" y="0"/>
              </a:cxn>
              <a:cxn ang="0">
                <a:pos x="15" y="0"/>
              </a:cxn>
              <a:cxn ang="0">
                <a:pos x="15" y="0"/>
              </a:cxn>
            </a:cxnLst>
            <a:rect l="0" t="0" r="r" b="b"/>
            <a:pathLst>
              <a:path w="15">
                <a:moveTo>
                  <a:pt x="15" y="0"/>
                </a:moveTo>
                <a:lnTo>
                  <a:pt x="3" y="0"/>
                </a:lnTo>
                <a:lnTo>
                  <a:pt x="3" y="0"/>
                </a:lnTo>
                <a:lnTo>
                  <a:pt x="3" y="0"/>
                </a:lnTo>
                <a:lnTo>
                  <a:pt x="3" y="0"/>
                </a:lnTo>
                <a:lnTo>
                  <a:pt x="3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15" y="0"/>
                </a:lnTo>
                <a:lnTo>
                  <a:pt x="15" y="0"/>
                </a:lnTo>
                <a:lnTo>
                  <a:pt x="15" y="0"/>
                </a:lnTo>
                <a:lnTo>
                  <a:pt x="15" y="0"/>
                </a:lnTo>
                <a:lnTo>
                  <a:pt x="15" y="0"/>
                </a:lnTo>
                <a:lnTo>
                  <a:pt x="15" y="0"/>
                </a:lnTo>
                <a:lnTo>
                  <a:pt x="15" y="0"/>
                </a:lnTo>
                <a:lnTo>
                  <a:pt x="15" y="0"/>
                </a:lnTo>
                <a:lnTo>
                  <a:pt x="15" y="0"/>
                </a:lnTo>
                <a:close/>
              </a:path>
            </a:pathLst>
          </a:custGeom>
          <a:solidFill>
            <a:srgbClr val="7BA758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726" name="Freeform 126"/>
          <p:cNvSpPr>
            <a:spLocks/>
          </p:cNvSpPr>
          <p:nvPr/>
        </p:nvSpPr>
        <p:spPr bwMode="auto">
          <a:xfrm>
            <a:off x="2063750" y="2879725"/>
            <a:ext cx="23813" cy="1588"/>
          </a:xfrm>
          <a:custGeom>
            <a:avLst/>
            <a:gdLst/>
            <a:ahLst/>
            <a:cxnLst>
              <a:cxn ang="0">
                <a:pos x="15" y="0"/>
              </a:cxn>
              <a:cxn ang="0">
                <a:pos x="3" y="0"/>
              </a:cxn>
              <a:cxn ang="0">
                <a:pos x="3" y="0"/>
              </a:cxn>
              <a:cxn ang="0">
                <a:pos x="3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15" y="0"/>
              </a:cxn>
              <a:cxn ang="0">
                <a:pos x="15" y="0"/>
              </a:cxn>
              <a:cxn ang="0">
                <a:pos x="15" y="0"/>
              </a:cxn>
              <a:cxn ang="0">
                <a:pos x="15" y="0"/>
              </a:cxn>
              <a:cxn ang="0">
                <a:pos x="15" y="0"/>
              </a:cxn>
              <a:cxn ang="0">
                <a:pos x="15" y="0"/>
              </a:cxn>
              <a:cxn ang="0">
                <a:pos x="15" y="0"/>
              </a:cxn>
              <a:cxn ang="0">
                <a:pos x="15" y="0"/>
              </a:cxn>
              <a:cxn ang="0">
                <a:pos x="15" y="0"/>
              </a:cxn>
            </a:cxnLst>
            <a:rect l="0" t="0" r="r" b="b"/>
            <a:pathLst>
              <a:path w="15">
                <a:moveTo>
                  <a:pt x="15" y="0"/>
                </a:moveTo>
                <a:lnTo>
                  <a:pt x="3" y="0"/>
                </a:lnTo>
                <a:lnTo>
                  <a:pt x="3" y="0"/>
                </a:lnTo>
                <a:lnTo>
                  <a:pt x="3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15" y="0"/>
                </a:lnTo>
                <a:lnTo>
                  <a:pt x="15" y="0"/>
                </a:lnTo>
                <a:lnTo>
                  <a:pt x="15" y="0"/>
                </a:lnTo>
                <a:lnTo>
                  <a:pt x="15" y="0"/>
                </a:lnTo>
                <a:lnTo>
                  <a:pt x="15" y="0"/>
                </a:lnTo>
                <a:lnTo>
                  <a:pt x="15" y="0"/>
                </a:lnTo>
                <a:lnTo>
                  <a:pt x="15" y="0"/>
                </a:lnTo>
                <a:lnTo>
                  <a:pt x="15" y="0"/>
                </a:lnTo>
                <a:lnTo>
                  <a:pt x="15" y="0"/>
                </a:lnTo>
                <a:close/>
              </a:path>
            </a:pathLst>
          </a:custGeom>
          <a:solidFill>
            <a:srgbClr val="B7CF3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734" name="Freeform 134"/>
          <p:cNvSpPr>
            <a:spLocks/>
          </p:cNvSpPr>
          <p:nvPr/>
        </p:nvSpPr>
        <p:spPr bwMode="auto">
          <a:xfrm>
            <a:off x="2039938" y="2870200"/>
            <a:ext cx="33337" cy="1588"/>
          </a:xfrm>
          <a:custGeom>
            <a:avLst/>
            <a:gdLst/>
            <a:ahLst/>
            <a:cxnLst>
              <a:cxn ang="0">
                <a:pos x="21" y="0"/>
              </a:cxn>
              <a:cxn ang="0">
                <a:pos x="3" y="0"/>
              </a:cxn>
              <a:cxn ang="0">
                <a:pos x="3" y="0"/>
              </a:cxn>
              <a:cxn ang="0">
                <a:pos x="3" y="0"/>
              </a:cxn>
              <a:cxn ang="0">
                <a:pos x="3" y="0"/>
              </a:cxn>
              <a:cxn ang="0">
                <a:pos x="3" y="0"/>
              </a:cxn>
              <a:cxn ang="0">
                <a:pos x="3" y="0"/>
              </a:cxn>
              <a:cxn ang="0">
                <a:pos x="3" y="0"/>
              </a:cxn>
              <a:cxn ang="0">
                <a:pos x="3" y="0"/>
              </a:cxn>
              <a:cxn ang="0">
                <a:pos x="0" y="0"/>
              </a:cxn>
              <a:cxn ang="0">
                <a:pos x="21" y="0"/>
              </a:cxn>
              <a:cxn ang="0">
                <a:pos x="21" y="0"/>
              </a:cxn>
              <a:cxn ang="0">
                <a:pos x="21" y="0"/>
              </a:cxn>
              <a:cxn ang="0">
                <a:pos x="21" y="0"/>
              </a:cxn>
              <a:cxn ang="0">
                <a:pos x="21" y="0"/>
              </a:cxn>
              <a:cxn ang="0">
                <a:pos x="21" y="0"/>
              </a:cxn>
              <a:cxn ang="0">
                <a:pos x="21" y="0"/>
              </a:cxn>
              <a:cxn ang="0">
                <a:pos x="21" y="0"/>
              </a:cxn>
              <a:cxn ang="0">
                <a:pos x="21" y="0"/>
              </a:cxn>
            </a:cxnLst>
            <a:rect l="0" t="0" r="r" b="b"/>
            <a:pathLst>
              <a:path w="21">
                <a:moveTo>
                  <a:pt x="21" y="0"/>
                </a:moveTo>
                <a:lnTo>
                  <a:pt x="3" y="0"/>
                </a:lnTo>
                <a:lnTo>
                  <a:pt x="3" y="0"/>
                </a:lnTo>
                <a:lnTo>
                  <a:pt x="3" y="0"/>
                </a:lnTo>
                <a:lnTo>
                  <a:pt x="3" y="0"/>
                </a:lnTo>
                <a:lnTo>
                  <a:pt x="3" y="0"/>
                </a:lnTo>
                <a:lnTo>
                  <a:pt x="3" y="0"/>
                </a:lnTo>
                <a:lnTo>
                  <a:pt x="3" y="0"/>
                </a:lnTo>
                <a:lnTo>
                  <a:pt x="3" y="0"/>
                </a:lnTo>
                <a:lnTo>
                  <a:pt x="0" y="0"/>
                </a:lnTo>
                <a:lnTo>
                  <a:pt x="21" y="0"/>
                </a:lnTo>
                <a:lnTo>
                  <a:pt x="21" y="0"/>
                </a:lnTo>
                <a:lnTo>
                  <a:pt x="21" y="0"/>
                </a:lnTo>
                <a:lnTo>
                  <a:pt x="21" y="0"/>
                </a:lnTo>
                <a:lnTo>
                  <a:pt x="21" y="0"/>
                </a:lnTo>
                <a:lnTo>
                  <a:pt x="21" y="0"/>
                </a:lnTo>
                <a:lnTo>
                  <a:pt x="21" y="0"/>
                </a:lnTo>
                <a:lnTo>
                  <a:pt x="21" y="0"/>
                </a:lnTo>
                <a:lnTo>
                  <a:pt x="21" y="0"/>
                </a:lnTo>
                <a:close/>
              </a:path>
            </a:pathLst>
          </a:custGeom>
          <a:solidFill>
            <a:srgbClr val="D0DF2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740" name="Freeform 140"/>
          <p:cNvSpPr>
            <a:spLocks/>
          </p:cNvSpPr>
          <p:nvPr/>
        </p:nvSpPr>
        <p:spPr bwMode="auto">
          <a:xfrm>
            <a:off x="2025650" y="2865438"/>
            <a:ext cx="42863" cy="1587"/>
          </a:xfrm>
          <a:custGeom>
            <a:avLst/>
            <a:gdLst/>
            <a:ahLst/>
            <a:cxnLst>
              <a:cxn ang="0">
                <a:pos x="27" y="0"/>
              </a:cxn>
              <a:cxn ang="0">
                <a:pos x="3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27" y="0"/>
              </a:cxn>
              <a:cxn ang="0">
                <a:pos x="27" y="0"/>
              </a:cxn>
              <a:cxn ang="0">
                <a:pos x="27" y="0"/>
              </a:cxn>
              <a:cxn ang="0">
                <a:pos x="27" y="0"/>
              </a:cxn>
              <a:cxn ang="0">
                <a:pos x="27" y="0"/>
              </a:cxn>
              <a:cxn ang="0">
                <a:pos x="27" y="0"/>
              </a:cxn>
              <a:cxn ang="0">
                <a:pos x="27" y="0"/>
              </a:cxn>
              <a:cxn ang="0">
                <a:pos x="27" y="0"/>
              </a:cxn>
              <a:cxn ang="0">
                <a:pos x="27" y="0"/>
              </a:cxn>
            </a:cxnLst>
            <a:rect l="0" t="0" r="r" b="b"/>
            <a:pathLst>
              <a:path w="27">
                <a:moveTo>
                  <a:pt x="27" y="0"/>
                </a:moveTo>
                <a:lnTo>
                  <a:pt x="3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27" y="0"/>
                </a:lnTo>
                <a:lnTo>
                  <a:pt x="27" y="0"/>
                </a:lnTo>
                <a:lnTo>
                  <a:pt x="27" y="0"/>
                </a:lnTo>
                <a:lnTo>
                  <a:pt x="27" y="0"/>
                </a:lnTo>
                <a:lnTo>
                  <a:pt x="27" y="0"/>
                </a:lnTo>
                <a:lnTo>
                  <a:pt x="27" y="0"/>
                </a:lnTo>
                <a:lnTo>
                  <a:pt x="27" y="0"/>
                </a:lnTo>
                <a:lnTo>
                  <a:pt x="27" y="0"/>
                </a:lnTo>
                <a:lnTo>
                  <a:pt x="27" y="0"/>
                </a:lnTo>
                <a:close/>
              </a:path>
            </a:pathLst>
          </a:custGeom>
          <a:solidFill>
            <a:srgbClr val="E2EC13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742" name="Freeform 142"/>
          <p:cNvSpPr>
            <a:spLocks/>
          </p:cNvSpPr>
          <p:nvPr/>
        </p:nvSpPr>
        <p:spPr bwMode="auto">
          <a:xfrm>
            <a:off x="2020888" y="2860675"/>
            <a:ext cx="47625" cy="1588"/>
          </a:xfrm>
          <a:custGeom>
            <a:avLst/>
            <a:gdLst/>
            <a:ahLst/>
            <a:cxnLst>
              <a:cxn ang="0">
                <a:pos x="3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3" y="0"/>
              </a:cxn>
              <a:cxn ang="0">
                <a:pos x="3" y="0"/>
              </a:cxn>
              <a:cxn ang="0">
                <a:pos x="3" y="0"/>
              </a:cxn>
              <a:cxn ang="0">
                <a:pos x="3" y="0"/>
              </a:cxn>
              <a:cxn ang="0">
                <a:pos x="3" y="0"/>
              </a:cxn>
              <a:cxn ang="0">
                <a:pos x="30" y="0"/>
              </a:cxn>
              <a:cxn ang="0">
                <a:pos x="30" y="0"/>
              </a:cxn>
              <a:cxn ang="0">
                <a:pos x="30" y="0"/>
              </a:cxn>
              <a:cxn ang="0">
                <a:pos x="30" y="0"/>
              </a:cxn>
              <a:cxn ang="0">
                <a:pos x="30" y="0"/>
              </a:cxn>
              <a:cxn ang="0">
                <a:pos x="30" y="0"/>
              </a:cxn>
              <a:cxn ang="0">
                <a:pos x="30" y="0"/>
              </a:cxn>
              <a:cxn ang="0">
                <a:pos x="30" y="0"/>
              </a:cxn>
              <a:cxn ang="0">
                <a:pos x="30" y="0"/>
              </a:cxn>
              <a:cxn ang="0">
                <a:pos x="30" y="0"/>
              </a:cxn>
              <a:cxn ang="0">
                <a:pos x="30" y="0"/>
              </a:cxn>
              <a:cxn ang="0">
                <a:pos x="30" y="0"/>
              </a:cxn>
              <a:cxn ang="0">
                <a:pos x="30" y="0"/>
              </a:cxn>
              <a:cxn ang="0">
                <a:pos x="30" y="0"/>
              </a:cxn>
              <a:cxn ang="0">
                <a:pos x="30" y="0"/>
              </a:cxn>
              <a:cxn ang="0">
                <a:pos x="30" y="0"/>
              </a:cxn>
              <a:cxn ang="0">
                <a:pos x="30" y="0"/>
              </a:cxn>
            </a:cxnLst>
            <a:rect l="0" t="0" r="r" b="b"/>
            <a:pathLst>
              <a:path w="30">
                <a:moveTo>
                  <a:pt x="3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3" y="0"/>
                </a:lnTo>
                <a:lnTo>
                  <a:pt x="3" y="0"/>
                </a:lnTo>
                <a:lnTo>
                  <a:pt x="3" y="0"/>
                </a:lnTo>
                <a:lnTo>
                  <a:pt x="3" y="0"/>
                </a:lnTo>
                <a:lnTo>
                  <a:pt x="3" y="0"/>
                </a:lnTo>
                <a:lnTo>
                  <a:pt x="30" y="0"/>
                </a:lnTo>
                <a:lnTo>
                  <a:pt x="30" y="0"/>
                </a:lnTo>
                <a:lnTo>
                  <a:pt x="30" y="0"/>
                </a:lnTo>
                <a:lnTo>
                  <a:pt x="30" y="0"/>
                </a:lnTo>
                <a:lnTo>
                  <a:pt x="30" y="0"/>
                </a:lnTo>
                <a:lnTo>
                  <a:pt x="30" y="0"/>
                </a:lnTo>
                <a:lnTo>
                  <a:pt x="30" y="0"/>
                </a:lnTo>
                <a:lnTo>
                  <a:pt x="30" y="0"/>
                </a:lnTo>
                <a:lnTo>
                  <a:pt x="30" y="0"/>
                </a:lnTo>
                <a:lnTo>
                  <a:pt x="30" y="0"/>
                </a:lnTo>
                <a:lnTo>
                  <a:pt x="30" y="0"/>
                </a:lnTo>
                <a:lnTo>
                  <a:pt x="30" y="0"/>
                </a:lnTo>
                <a:lnTo>
                  <a:pt x="30" y="0"/>
                </a:lnTo>
                <a:lnTo>
                  <a:pt x="30" y="0"/>
                </a:lnTo>
                <a:lnTo>
                  <a:pt x="30" y="0"/>
                </a:lnTo>
                <a:lnTo>
                  <a:pt x="30" y="0"/>
                </a:lnTo>
                <a:lnTo>
                  <a:pt x="30" y="0"/>
                </a:lnTo>
                <a:close/>
              </a:path>
            </a:pathLst>
          </a:custGeom>
          <a:solidFill>
            <a:srgbClr val="E9F00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766" name="Freeform 166"/>
          <p:cNvSpPr>
            <a:spLocks/>
          </p:cNvSpPr>
          <p:nvPr/>
        </p:nvSpPr>
        <p:spPr bwMode="auto">
          <a:xfrm>
            <a:off x="1978025" y="2855913"/>
            <a:ext cx="28575" cy="1587"/>
          </a:xfrm>
          <a:custGeom>
            <a:avLst/>
            <a:gdLst/>
            <a:ahLst/>
            <a:cxnLst>
              <a:cxn ang="0">
                <a:pos x="18" y="0"/>
              </a:cxn>
              <a:cxn ang="0">
                <a:pos x="6" y="0"/>
              </a:cxn>
              <a:cxn ang="0">
                <a:pos x="6" y="0"/>
              </a:cxn>
              <a:cxn ang="0">
                <a:pos x="6" y="0"/>
              </a:cxn>
              <a:cxn ang="0">
                <a:pos x="6" y="0"/>
              </a:cxn>
              <a:cxn ang="0">
                <a:pos x="6" y="0"/>
              </a:cxn>
              <a:cxn ang="0">
                <a:pos x="6" y="0"/>
              </a:cxn>
              <a:cxn ang="0">
                <a:pos x="6" y="0"/>
              </a:cxn>
              <a:cxn ang="0">
                <a:pos x="6" y="0"/>
              </a:cxn>
              <a:cxn ang="0">
                <a:pos x="6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18" y="0"/>
              </a:cxn>
              <a:cxn ang="0">
                <a:pos x="18" y="0"/>
              </a:cxn>
              <a:cxn ang="0">
                <a:pos x="18" y="0"/>
              </a:cxn>
              <a:cxn ang="0">
                <a:pos x="18" y="0"/>
              </a:cxn>
              <a:cxn ang="0">
                <a:pos x="18" y="0"/>
              </a:cxn>
              <a:cxn ang="0">
                <a:pos x="18" y="0"/>
              </a:cxn>
              <a:cxn ang="0">
                <a:pos x="18" y="0"/>
              </a:cxn>
              <a:cxn ang="0">
                <a:pos x="18" y="0"/>
              </a:cxn>
              <a:cxn ang="0">
                <a:pos x="18" y="0"/>
              </a:cxn>
            </a:cxnLst>
            <a:rect l="0" t="0" r="r" b="b"/>
            <a:pathLst>
              <a:path w="18">
                <a:moveTo>
                  <a:pt x="18" y="0"/>
                </a:moveTo>
                <a:lnTo>
                  <a:pt x="6" y="0"/>
                </a:lnTo>
                <a:lnTo>
                  <a:pt x="6" y="0"/>
                </a:lnTo>
                <a:lnTo>
                  <a:pt x="6" y="0"/>
                </a:lnTo>
                <a:lnTo>
                  <a:pt x="6" y="0"/>
                </a:lnTo>
                <a:lnTo>
                  <a:pt x="6" y="0"/>
                </a:lnTo>
                <a:lnTo>
                  <a:pt x="6" y="0"/>
                </a:lnTo>
                <a:lnTo>
                  <a:pt x="6" y="0"/>
                </a:lnTo>
                <a:lnTo>
                  <a:pt x="6" y="0"/>
                </a:lnTo>
                <a:lnTo>
                  <a:pt x="6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18" y="0"/>
                </a:lnTo>
                <a:lnTo>
                  <a:pt x="18" y="0"/>
                </a:lnTo>
                <a:lnTo>
                  <a:pt x="18" y="0"/>
                </a:lnTo>
                <a:lnTo>
                  <a:pt x="18" y="0"/>
                </a:lnTo>
                <a:lnTo>
                  <a:pt x="18" y="0"/>
                </a:lnTo>
                <a:lnTo>
                  <a:pt x="18" y="0"/>
                </a:lnTo>
                <a:lnTo>
                  <a:pt x="18" y="0"/>
                </a:lnTo>
                <a:lnTo>
                  <a:pt x="18" y="0"/>
                </a:lnTo>
                <a:lnTo>
                  <a:pt x="18" y="0"/>
                </a:lnTo>
                <a:close/>
              </a:path>
            </a:pathLst>
          </a:custGeom>
          <a:solidFill>
            <a:srgbClr val="9BBC43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785" name="Freeform 185"/>
          <p:cNvSpPr>
            <a:spLocks/>
          </p:cNvSpPr>
          <p:nvPr/>
        </p:nvSpPr>
        <p:spPr bwMode="auto">
          <a:xfrm>
            <a:off x="1968500" y="2851150"/>
            <a:ext cx="28575" cy="1588"/>
          </a:xfrm>
          <a:custGeom>
            <a:avLst/>
            <a:gdLst/>
            <a:ahLst/>
            <a:cxnLst>
              <a:cxn ang="0">
                <a:pos x="18" y="0"/>
              </a:cxn>
              <a:cxn ang="0">
                <a:pos x="3" y="0"/>
              </a:cxn>
              <a:cxn ang="0">
                <a:pos x="3" y="0"/>
              </a:cxn>
              <a:cxn ang="0">
                <a:pos x="3" y="0"/>
              </a:cxn>
              <a:cxn ang="0">
                <a:pos x="3" y="0"/>
              </a:cxn>
              <a:cxn ang="0">
                <a:pos x="3" y="0"/>
              </a:cxn>
              <a:cxn ang="0">
                <a:pos x="3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18" y="0"/>
              </a:cxn>
              <a:cxn ang="0">
                <a:pos x="18" y="0"/>
              </a:cxn>
              <a:cxn ang="0">
                <a:pos x="18" y="0"/>
              </a:cxn>
              <a:cxn ang="0">
                <a:pos x="18" y="0"/>
              </a:cxn>
              <a:cxn ang="0">
                <a:pos x="18" y="0"/>
              </a:cxn>
              <a:cxn ang="0">
                <a:pos x="18" y="0"/>
              </a:cxn>
              <a:cxn ang="0">
                <a:pos x="18" y="0"/>
              </a:cxn>
              <a:cxn ang="0">
                <a:pos x="18" y="0"/>
              </a:cxn>
              <a:cxn ang="0">
                <a:pos x="18" y="0"/>
              </a:cxn>
            </a:cxnLst>
            <a:rect l="0" t="0" r="r" b="b"/>
            <a:pathLst>
              <a:path w="18">
                <a:moveTo>
                  <a:pt x="18" y="0"/>
                </a:moveTo>
                <a:lnTo>
                  <a:pt x="3" y="0"/>
                </a:lnTo>
                <a:lnTo>
                  <a:pt x="3" y="0"/>
                </a:lnTo>
                <a:lnTo>
                  <a:pt x="3" y="0"/>
                </a:lnTo>
                <a:lnTo>
                  <a:pt x="3" y="0"/>
                </a:lnTo>
                <a:lnTo>
                  <a:pt x="3" y="0"/>
                </a:lnTo>
                <a:lnTo>
                  <a:pt x="3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18" y="0"/>
                </a:lnTo>
                <a:lnTo>
                  <a:pt x="18" y="0"/>
                </a:lnTo>
                <a:lnTo>
                  <a:pt x="18" y="0"/>
                </a:lnTo>
                <a:lnTo>
                  <a:pt x="18" y="0"/>
                </a:lnTo>
                <a:lnTo>
                  <a:pt x="18" y="0"/>
                </a:lnTo>
                <a:lnTo>
                  <a:pt x="18" y="0"/>
                </a:lnTo>
                <a:lnTo>
                  <a:pt x="18" y="0"/>
                </a:lnTo>
                <a:lnTo>
                  <a:pt x="18" y="0"/>
                </a:lnTo>
                <a:lnTo>
                  <a:pt x="18" y="0"/>
                </a:lnTo>
                <a:close/>
              </a:path>
            </a:pathLst>
          </a:custGeom>
          <a:solidFill>
            <a:srgbClr val="D6E31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797" name="Freeform 197"/>
          <p:cNvSpPr>
            <a:spLocks/>
          </p:cNvSpPr>
          <p:nvPr/>
        </p:nvSpPr>
        <p:spPr bwMode="auto">
          <a:xfrm>
            <a:off x="1978025" y="2846388"/>
            <a:ext cx="9525" cy="1587"/>
          </a:xfrm>
          <a:custGeom>
            <a:avLst/>
            <a:gdLst/>
            <a:ahLst/>
            <a:cxnLst>
              <a:cxn ang="0">
                <a:pos x="6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3" y="0"/>
              </a:cxn>
              <a:cxn ang="0">
                <a:pos x="3" y="0"/>
              </a:cxn>
              <a:cxn ang="0">
                <a:pos x="3" y="0"/>
              </a:cxn>
              <a:cxn ang="0">
                <a:pos x="3" y="0"/>
              </a:cxn>
              <a:cxn ang="0">
                <a:pos x="3" y="0"/>
              </a:cxn>
              <a:cxn ang="0">
                <a:pos x="6" y="0"/>
              </a:cxn>
              <a:cxn ang="0">
                <a:pos x="6" y="0"/>
              </a:cxn>
              <a:cxn ang="0">
                <a:pos x="6" y="0"/>
              </a:cxn>
              <a:cxn ang="0">
                <a:pos x="6" y="0"/>
              </a:cxn>
              <a:cxn ang="0">
                <a:pos x="6" y="0"/>
              </a:cxn>
              <a:cxn ang="0">
                <a:pos x="6" y="0"/>
              </a:cxn>
              <a:cxn ang="0">
                <a:pos x="6" y="0"/>
              </a:cxn>
              <a:cxn ang="0">
                <a:pos x="6" y="0"/>
              </a:cxn>
              <a:cxn ang="0">
                <a:pos x="6" y="0"/>
              </a:cxn>
            </a:cxnLst>
            <a:rect l="0" t="0" r="r" b="b"/>
            <a:pathLst>
              <a:path w="6">
                <a:moveTo>
                  <a:pt x="6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3" y="0"/>
                </a:lnTo>
                <a:lnTo>
                  <a:pt x="3" y="0"/>
                </a:lnTo>
                <a:lnTo>
                  <a:pt x="3" y="0"/>
                </a:lnTo>
                <a:lnTo>
                  <a:pt x="3" y="0"/>
                </a:lnTo>
                <a:lnTo>
                  <a:pt x="3" y="0"/>
                </a:lnTo>
                <a:lnTo>
                  <a:pt x="6" y="0"/>
                </a:lnTo>
                <a:lnTo>
                  <a:pt x="6" y="0"/>
                </a:lnTo>
                <a:lnTo>
                  <a:pt x="6" y="0"/>
                </a:lnTo>
                <a:lnTo>
                  <a:pt x="6" y="0"/>
                </a:lnTo>
                <a:lnTo>
                  <a:pt x="6" y="0"/>
                </a:lnTo>
                <a:lnTo>
                  <a:pt x="6" y="0"/>
                </a:lnTo>
                <a:lnTo>
                  <a:pt x="6" y="0"/>
                </a:lnTo>
                <a:lnTo>
                  <a:pt x="6" y="0"/>
                </a:lnTo>
                <a:lnTo>
                  <a:pt x="6" y="0"/>
                </a:lnTo>
                <a:close/>
              </a:path>
            </a:pathLst>
          </a:custGeom>
          <a:solidFill>
            <a:srgbClr val="FBFC03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825" name="Freeform 225"/>
          <p:cNvSpPr>
            <a:spLocks/>
          </p:cNvSpPr>
          <p:nvPr/>
        </p:nvSpPr>
        <p:spPr bwMode="auto">
          <a:xfrm>
            <a:off x="2125663" y="2879725"/>
            <a:ext cx="71437" cy="1588"/>
          </a:xfrm>
          <a:custGeom>
            <a:avLst/>
            <a:gdLst/>
            <a:ahLst/>
            <a:cxnLst>
              <a:cxn ang="0">
                <a:pos x="45" y="0"/>
              </a:cxn>
              <a:cxn ang="0">
                <a:pos x="3" y="0"/>
              </a:cxn>
              <a:cxn ang="0">
                <a:pos x="3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45" y="0"/>
              </a:cxn>
              <a:cxn ang="0">
                <a:pos x="45" y="0"/>
              </a:cxn>
              <a:cxn ang="0">
                <a:pos x="45" y="0"/>
              </a:cxn>
              <a:cxn ang="0">
                <a:pos x="45" y="0"/>
              </a:cxn>
              <a:cxn ang="0">
                <a:pos x="45" y="0"/>
              </a:cxn>
              <a:cxn ang="0">
                <a:pos x="45" y="0"/>
              </a:cxn>
              <a:cxn ang="0">
                <a:pos x="45" y="0"/>
              </a:cxn>
              <a:cxn ang="0">
                <a:pos x="45" y="0"/>
              </a:cxn>
              <a:cxn ang="0">
                <a:pos x="45" y="0"/>
              </a:cxn>
            </a:cxnLst>
            <a:rect l="0" t="0" r="r" b="b"/>
            <a:pathLst>
              <a:path w="45">
                <a:moveTo>
                  <a:pt x="45" y="0"/>
                </a:moveTo>
                <a:lnTo>
                  <a:pt x="3" y="0"/>
                </a:lnTo>
                <a:lnTo>
                  <a:pt x="3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45" y="0"/>
                </a:lnTo>
                <a:lnTo>
                  <a:pt x="45" y="0"/>
                </a:lnTo>
                <a:lnTo>
                  <a:pt x="45" y="0"/>
                </a:lnTo>
                <a:lnTo>
                  <a:pt x="45" y="0"/>
                </a:lnTo>
                <a:lnTo>
                  <a:pt x="45" y="0"/>
                </a:lnTo>
                <a:lnTo>
                  <a:pt x="45" y="0"/>
                </a:lnTo>
                <a:lnTo>
                  <a:pt x="45" y="0"/>
                </a:lnTo>
                <a:lnTo>
                  <a:pt x="45" y="0"/>
                </a:lnTo>
                <a:lnTo>
                  <a:pt x="45" y="0"/>
                </a:lnTo>
                <a:close/>
              </a:path>
            </a:pathLst>
          </a:custGeom>
          <a:solidFill>
            <a:srgbClr val="B7CF3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827" name="Freeform 227"/>
          <p:cNvSpPr>
            <a:spLocks/>
          </p:cNvSpPr>
          <p:nvPr/>
        </p:nvSpPr>
        <p:spPr bwMode="auto">
          <a:xfrm>
            <a:off x="2120900" y="2874963"/>
            <a:ext cx="76200" cy="1587"/>
          </a:xfrm>
          <a:custGeom>
            <a:avLst/>
            <a:gdLst/>
            <a:ahLst/>
            <a:cxnLst>
              <a:cxn ang="0">
                <a:pos x="48" y="0"/>
              </a:cxn>
              <a:cxn ang="0">
                <a:pos x="3" y="0"/>
              </a:cxn>
              <a:cxn ang="0">
                <a:pos x="3" y="0"/>
              </a:cxn>
              <a:cxn ang="0">
                <a:pos x="3" y="0"/>
              </a:cxn>
              <a:cxn ang="0">
                <a:pos x="3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48" y="0"/>
              </a:cxn>
              <a:cxn ang="0">
                <a:pos x="48" y="0"/>
              </a:cxn>
              <a:cxn ang="0">
                <a:pos x="48" y="0"/>
              </a:cxn>
              <a:cxn ang="0">
                <a:pos x="48" y="0"/>
              </a:cxn>
              <a:cxn ang="0">
                <a:pos x="48" y="0"/>
              </a:cxn>
              <a:cxn ang="0">
                <a:pos x="48" y="0"/>
              </a:cxn>
              <a:cxn ang="0">
                <a:pos x="48" y="0"/>
              </a:cxn>
              <a:cxn ang="0">
                <a:pos x="48" y="0"/>
              </a:cxn>
              <a:cxn ang="0">
                <a:pos x="48" y="0"/>
              </a:cxn>
            </a:cxnLst>
            <a:rect l="0" t="0" r="r" b="b"/>
            <a:pathLst>
              <a:path w="48">
                <a:moveTo>
                  <a:pt x="48" y="0"/>
                </a:moveTo>
                <a:lnTo>
                  <a:pt x="3" y="0"/>
                </a:lnTo>
                <a:lnTo>
                  <a:pt x="3" y="0"/>
                </a:lnTo>
                <a:lnTo>
                  <a:pt x="3" y="0"/>
                </a:lnTo>
                <a:lnTo>
                  <a:pt x="3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48" y="0"/>
                </a:lnTo>
                <a:lnTo>
                  <a:pt x="48" y="0"/>
                </a:lnTo>
                <a:lnTo>
                  <a:pt x="48" y="0"/>
                </a:lnTo>
                <a:lnTo>
                  <a:pt x="48" y="0"/>
                </a:lnTo>
                <a:lnTo>
                  <a:pt x="48" y="0"/>
                </a:lnTo>
                <a:lnTo>
                  <a:pt x="48" y="0"/>
                </a:lnTo>
                <a:lnTo>
                  <a:pt x="48" y="0"/>
                </a:lnTo>
                <a:lnTo>
                  <a:pt x="48" y="0"/>
                </a:lnTo>
                <a:lnTo>
                  <a:pt x="48" y="0"/>
                </a:lnTo>
                <a:close/>
              </a:path>
            </a:pathLst>
          </a:custGeom>
          <a:solidFill>
            <a:srgbClr val="BDD32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912" name="Freeform 312"/>
          <p:cNvSpPr>
            <a:spLocks/>
          </p:cNvSpPr>
          <p:nvPr/>
        </p:nvSpPr>
        <p:spPr bwMode="auto">
          <a:xfrm>
            <a:off x="3535363" y="2149475"/>
            <a:ext cx="1158875" cy="1893888"/>
          </a:xfrm>
          <a:custGeom>
            <a:avLst/>
            <a:gdLst/>
            <a:ahLst/>
            <a:cxnLst>
              <a:cxn ang="0">
                <a:pos x="153" y="0"/>
              </a:cxn>
              <a:cxn ang="0">
                <a:pos x="577" y="0"/>
              </a:cxn>
              <a:cxn ang="0">
                <a:pos x="592" y="0"/>
              </a:cxn>
              <a:cxn ang="0">
                <a:pos x="607" y="3"/>
              </a:cxn>
              <a:cxn ang="0">
                <a:pos x="622" y="6"/>
              </a:cxn>
              <a:cxn ang="0">
                <a:pos x="637" y="12"/>
              </a:cxn>
              <a:cxn ang="0">
                <a:pos x="661" y="24"/>
              </a:cxn>
              <a:cxn ang="0">
                <a:pos x="685" y="45"/>
              </a:cxn>
              <a:cxn ang="0">
                <a:pos x="703" y="66"/>
              </a:cxn>
              <a:cxn ang="0">
                <a:pos x="718" y="93"/>
              </a:cxn>
              <a:cxn ang="0">
                <a:pos x="724" y="108"/>
              </a:cxn>
              <a:cxn ang="0">
                <a:pos x="727" y="123"/>
              </a:cxn>
              <a:cxn ang="0">
                <a:pos x="730" y="138"/>
              </a:cxn>
              <a:cxn ang="0">
                <a:pos x="730" y="153"/>
              </a:cxn>
              <a:cxn ang="0">
                <a:pos x="730" y="1039"/>
              </a:cxn>
              <a:cxn ang="0">
                <a:pos x="730" y="1054"/>
              </a:cxn>
              <a:cxn ang="0">
                <a:pos x="727" y="1069"/>
              </a:cxn>
              <a:cxn ang="0">
                <a:pos x="724" y="1084"/>
              </a:cxn>
              <a:cxn ang="0">
                <a:pos x="718" y="1099"/>
              </a:cxn>
              <a:cxn ang="0">
                <a:pos x="703" y="1126"/>
              </a:cxn>
              <a:cxn ang="0">
                <a:pos x="685" y="1147"/>
              </a:cxn>
              <a:cxn ang="0">
                <a:pos x="661" y="1165"/>
              </a:cxn>
              <a:cxn ang="0">
                <a:pos x="637" y="1181"/>
              </a:cxn>
              <a:cxn ang="0">
                <a:pos x="622" y="1187"/>
              </a:cxn>
              <a:cxn ang="0">
                <a:pos x="607" y="1190"/>
              </a:cxn>
              <a:cxn ang="0">
                <a:pos x="592" y="1193"/>
              </a:cxn>
              <a:cxn ang="0">
                <a:pos x="577" y="1193"/>
              </a:cxn>
              <a:cxn ang="0">
                <a:pos x="153" y="1193"/>
              </a:cxn>
              <a:cxn ang="0">
                <a:pos x="138" y="1193"/>
              </a:cxn>
              <a:cxn ang="0">
                <a:pos x="123" y="1190"/>
              </a:cxn>
              <a:cxn ang="0">
                <a:pos x="108" y="1187"/>
              </a:cxn>
              <a:cxn ang="0">
                <a:pos x="93" y="1181"/>
              </a:cxn>
              <a:cxn ang="0">
                <a:pos x="66" y="1165"/>
              </a:cxn>
              <a:cxn ang="0">
                <a:pos x="45" y="1147"/>
              </a:cxn>
              <a:cxn ang="0">
                <a:pos x="24" y="1126"/>
              </a:cxn>
              <a:cxn ang="0">
                <a:pos x="12" y="1099"/>
              </a:cxn>
              <a:cxn ang="0">
                <a:pos x="6" y="1084"/>
              </a:cxn>
              <a:cxn ang="0">
                <a:pos x="3" y="1069"/>
              </a:cxn>
              <a:cxn ang="0">
                <a:pos x="0" y="1054"/>
              </a:cxn>
              <a:cxn ang="0">
                <a:pos x="0" y="1039"/>
              </a:cxn>
              <a:cxn ang="0">
                <a:pos x="0" y="153"/>
              </a:cxn>
              <a:cxn ang="0">
                <a:pos x="0" y="138"/>
              </a:cxn>
              <a:cxn ang="0">
                <a:pos x="3" y="123"/>
              </a:cxn>
              <a:cxn ang="0">
                <a:pos x="6" y="108"/>
              </a:cxn>
              <a:cxn ang="0">
                <a:pos x="12" y="93"/>
              </a:cxn>
              <a:cxn ang="0">
                <a:pos x="24" y="66"/>
              </a:cxn>
              <a:cxn ang="0">
                <a:pos x="45" y="45"/>
              </a:cxn>
              <a:cxn ang="0">
                <a:pos x="66" y="24"/>
              </a:cxn>
              <a:cxn ang="0">
                <a:pos x="93" y="12"/>
              </a:cxn>
              <a:cxn ang="0">
                <a:pos x="108" y="6"/>
              </a:cxn>
              <a:cxn ang="0">
                <a:pos x="123" y="3"/>
              </a:cxn>
              <a:cxn ang="0">
                <a:pos x="138" y="0"/>
              </a:cxn>
              <a:cxn ang="0">
                <a:pos x="153" y="0"/>
              </a:cxn>
            </a:cxnLst>
            <a:rect l="0" t="0" r="r" b="b"/>
            <a:pathLst>
              <a:path w="730" h="1193">
                <a:moveTo>
                  <a:pt x="153" y="0"/>
                </a:moveTo>
                <a:lnTo>
                  <a:pt x="577" y="0"/>
                </a:lnTo>
                <a:lnTo>
                  <a:pt x="592" y="0"/>
                </a:lnTo>
                <a:lnTo>
                  <a:pt x="607" y="3"/>
                </a:lnTo>
                <a:lnTo>
                  <a:pt x="622" y="6"/>
                </a:lnTo>
                <a:lnTo>
                  <a:pt x="637" y="12"/>
                </a:lnTo>
                <a:lnTo>
                  <a:pt x="661" y="24"/>
                </a:lnTo>
                <a:lnTo>
                  <a:pt x="685" y="45"/>
                </a:lnTo>
                <a:lnTo>
                  <a:pt x="703" y="66"/>
                </a:lnTo>
                <a:lnTo>
                  <a:pt x="718" y="93"/>
                </a:lnTo>
                <a:lnTo>
                  <a:pt x="724" y="108"/>
                </a:lnTo>
                <a:lnTo>
                  <a:pt x="727" y="123"/>
                </a:lnTo>
                <a:lnTo>
                  <a:pt x="730" y="138"/>
                </a:lnTo>
                <a:lnTo>
                  <a:pt x="730" y="153"/>
                </a:lnTo>
                <a:lnTo>
                  <a:pt x="730" y="1039"/>
                </a:lnTo>
                <a:lnTo>
                  <a:pt x="730" y="1054"/>
                </a:lnTo>
                <a:lnTo>
                  <a:pt x="727" y="1069"/>
                </a:lnTo>
                <a:lnTo>
                  <a:pt x="724" y="1084"/>
                </a:lnTo>
                <a:lnTo>
                  <a:pt x="718" y="1099"/>
                </a:lnTo>
                <a:lnTo>
                  <a:pt x="703" y="1126"/>
                </a:lnTo>
                <a:lnTo>
                  <a:pt x="685" y="1147"/>
                </a:lnTo>
                <a:lnTo>
                  <a:pt x="661" y="1165"/>
                </a:lnTo>
                <a:lnTo>
                  <a:pt x="637" y="1181"/>
                </a:lnTo>
                <a:lnTo>
                  <a:pt x="622" y="1187"/>
                </a:lnTo>
                <a:lnTo>
                  <a:pt x="607" y="1190"/>
                </a:lnTo>
                <a:lnTo>
                  <a:pt x="592" y="1193"/>
                </a:lnTo>
                <a:lnTo>
                  <a:pt x="577" y="1193"/>
                </a:lnTo>
                <a:lnTo>
                  <a:pt x="153" y="1193"/>
                </a:lnTo>
                <a:lnTo>
                  <a:pt x="138" y="1193"/>
                </a:lnTo>
                <a:lnTo>
                  <a:pt x="123" y="1190"/>
                </a:lnTo>
                <a:lnTo>
                  <a:pt x="108" y="1187"/>
                </a:lnTo>
                <a:lnTo>
                  <a:pt x="93" y="1181"/>
                </a:lnTo>
                <a:lnTo>
                  <a:pt x="66" y="1165"/>
                </a:lnTo>
                <a:lnTo>
                  <a:pt x="45" y="1147"/>
                </a:lnTo>
                <a:lnTo>
                  <a:pt x="24" y="1126"/>
                </a:lnTo>
                <a:lnTo>
                  <a:pt x="12" y="1099"/>
                </a:lnTo>
                <a:lnTo>
                  <a:pt x="6" y="1084"/>
                </a:lnTo>
                <a:lnTo>
                  <a:pt x="3" y="1069"/>
                </a:lnTo>
                <a:lnTo>
                  <a:pt x="0" y="1054"/>
                </a:lnTo>
                <a:lnTo>
                  <a:pt x="0" y="1039"/>
                </a:lnTo>
                <a:lnTo>
                  <a:pt x="0" y="153"/>
                </a:lnTo>
                <a:lnTo>
                  <a:pt x="0" y="138"/>
                </a:lnTo>
                <a:lnTo>
                  <a:pt x="3" y="123"/>
                </a:lnTo>
                <a:lnTo>
                  <a:pt x="6" y="108"/>
                </a:lnTo>
                <a:lnTo>
                  <a:pt x="12" y="93"/>
                </a:lnTo>
                <a:lnTo>
                  <a:pt x="24" y="66"/>
                </a:lnTo>
                <a:lnTo>
                  <a:pt x="45" y="45"/>
                </a:lnTo>
                <a:lnTo>
                  <a:pt x="66" y="24"/>
                </a:lnTo>
                <a:lnTo>
                  <a:pt x="93" y="12"/>
                </a:lnTo>
                <a:lnTo>
                  <a:pt x="108" y="6"/>
                </a:lnTo>
                <a:lnTo>
                  <a:pt x="123" y="3"/>
                </a:lnTo>
                <a:lnTo>
                  <a:pt x="138" y="0"/>
                </a:lnTo>
                <a:lnTo>
                  <a:pt x="153" y="0"/>
                </a:lnTo>
                <a:close/>
              </a:path>
            </a:pathLst>
          </a:custGeom>
          <a:noFill/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913" name="Freeform 313"/>
          <p:cNvSpPr>
            <a:spLocks/>
          </p:cNvSpPr>
          <p:nvPr/>
        </p:nvSpPr>
        <p:spPr bwMode="auto">
          <a:xfrm>
            <a:off x="5554663" y="2149475"/>
            <a:ext cx="1160462" cy="1893888"/>
          </a:xfrm>
          <a:custGeom>
            <a:avLst/>
            <a:gdLst/>
            <a:ahLst/>
            <a:cxnLst>
              <a:cxn ang="0">
                <a:pos x="153" y="0"/>
              </a:cxn>
              <a:cxn ang="0">
                <a:pos x="577" y="0"/>
              </a:cxn>
              <a:cxn ang="0">
                <a:pos x="592" y="0"/>
              </a:cxn>
              <a:cxn ang="0">
                <a:pos x="610" y="3"/>
              </a:cxn>
              <a:cxn ang="0">
                <a:pos x="622" y="6"/>
              </a:cxn>
              <a:cxn ang="0">
                <a:pos x="637" y="12"/>
              </a:cxn>
              <a:cxn ang="0">
                <a:pos x="664" y="24"/>
              </a:cxn>
              <a:cxn ang="0">
                <a:pos x="685" y="45"/>
              </a:cxn>
              <a:cxn ang="0">
                <a:pos x="707" y="66"/>
              </a:cxn>
              <a:cxn ang="0">
                <a:pos x="719" y="93"/>
              </a:cxn>
              <a:cxn ang="0">
                <a:pos x="725" y="108"/>
              </a:cxn>
              <a:cxn ang="0">
                <a:pos x="728" y="123"/>
              </a:cxn>
              <a:cxn ang="0">
                <a:pos x="731" y="138"/>
              </a:cxn>
              <a:cxn ang="0">
                <a:pos x="731" y="153"/>
              </a:cxn>
              <a:cxn ang="0">
                <a:pos x="731" y="1039"/>
              </a:cxn>
              <a:cxn ang="0">
                <a:pos x="731" y="1054"/>
              </a:cxn>
              <a:cxn ang="0">
                <a:pos x="728" y="1069"/>
              </a:cxn>
              <a:cxn ang="0">
                <a:pos x="725" y="1084"/>
              </a:cxn>
              <a:cxn ang="0">
                <a:pos x="719" y="1099"/>
              </a:cxn>
              <a:cxn ang="0">
                <a:pos x="707" y="1126"/>
              </a:cxn>
              <a:cxn ang="0">
                <a:pos x="685" y="1147"/>
              </a:cxn>
              <a:cxn ang="0">
                <a:pos x="664" y="1165"/>
              </a:cxn>
              <a:cxn ang="0">
                <a:pos x="637" y="1181"/>
              </a:cxn>
              <a:cxn ang="0">
                <a:pos x="622" y="1187"/>
              </a:cxn>
              <a:cxn ang="0">
                <a:pos x="610" y="1190"/>
              </a:cxn>
              <a:cxn ang="0">
                <a:pos x="592" y="1193"/>
              </a:cxn>
              <a:cxn ang="0">
                <a:pos x="577" y="1193"/>
              </a:cxn>
              <a:cxn ang="0">
                <a:pos x="153" y="1193"/>
              </a:cxn>
              <a:cxn ang="0">
                <a:pos x="138" y="1193"/>
              </a:cxn>
              <a:cxn ang="0">
                <a:pos x="123" y="1190"/>
              </a:cxn>
              <a:cxn ang="0">
                <a:pos x="108" y="1187"/>
              </a:cxn>
              <a:cxn ang="0">
                <a:pos x="93" y="1181"/>
              </a:cxn>
              <a:cxn ang="0">
                <a:pos x="69" y="1165"/>
              </a:cxn>
              <a:cxn ang="0">
                <a:pos x="45" y="1147"/>
              </a:cxn>
              <a:cxn ang="0">
                <a:pos x="27" y="1126"/>
              </a:cxn>
              <a:cxn ang="0">
                <a:pos x="12" y="1099"/>
              </a:cxn>
              <a:cxn ang="0">
                <a:pos x="6" y="1084"/>
              </a:cxn>
              <a:cxn ang="0">
                <a:pos x="3" y="1069"/>
              </a:cxn>
              <a:cxn ang="0">
                <a:pos x="0" y="1054"/>
              </a:cxn>
              <a:cxn ang="0">
                <a:pos x="0" y="1039"/>
              </a:cxn>
              <a:cxn ang="0">
                <a:pos x="0" y="153"/>
              </a:cxn>
              <a:cxn ang="0">
                <a:pos x="0" y="138"/>
              </a:cxn>
              <a:cxn ang="0">
                <a:pos x="3" y="123"/>
              </a:cxn>
              <a:cxn ang="0">
                <a:pos x="6" y="108"/>
              </a:cxn>
              <a:cxn ang="0">
                <a:pos x="12" y="93"/>
              </a:cxn>
              <a:cxn ang="0">
                <a:pos x="27" y="66"/>
              </a:cxn>
              <a:cxn ang="0">
                <a:pos x="45" y="45"/>
              </a:cxn>
              <a:cxn ang="0">
                <a:pos x="69" y="24"/>
              </a:cxn>
              <a:cxn ang="0">
                <a:pos x="93" y="12"/>
              </a:cxn>
              <a:cxn ang="0">
                <a:pos x="108" y="6"/>
              </a:cxn>
              <a:cxn ang="0">
                <a:pos x="123" y="3"/>
              </a:cxn>
              <a:cxn ang="0">
                <a:pos x="138" y="0"/>
              </a:cxn>
              <a:cxn ang="0">
                <a:pos x="153" y="0"/>
              </a:cxn>
            </a:cxnLst>
            <a:rect l="0" t="0" r="r" b="b"/>
            <a:pathLst>
              <a:path w="731" h="1193">
                <a:moveTo>
                  <a:pt x="153" y="0"/>
                </a:moveTo>
                <a:lnTo>
                  <a:pt x="577" y="0"/>
                </a:lnTo>
                <a:lnTo>
                  <a:pt x="592" y="0"/>
                </a:lnTo>
                <a:lnTo>
                  <a:pt x="610" y="3"/>
                </a:lnTo>
                <a:lnTo>
                  <a:pt x="622" y="6"/>
                </a:lnTo>
                <a:lnTo>
                  <a:pt x="637" y="12"/>
                </a:lnTo>
                <a:lnTo>
                  <a:pt x="664" y="24"/>
                </a:lnTo>
                <a:lnTo>
                  <a:pt x="685" y="45"/>
                </a:lnTo>
                <a:lnTo>
                  <a:pt x="707" y="66"/>
                </a:lnTo>
                <a:lnTo>
                  <a:pt x="719" y="93"/>
                </a:lnTo>
                <a:lnTo>
                  <a:pt x="725" y="108"/>
                </a:lnTo>
                <a:lnTo>
                  <a:pt x="728" y="123"/>
                </a:lnTo>
                <a:lnTo>
                  <a:pt x="731" y="138"/>
                </a:lnTo>
                <a:lnTo>
                  <a:pt x="731" y="153"/>
                </a:lnTo>
                <a:lnTo>
                  <a:pt x="731" y="1039"/>
                </a:lnTo>
                <a:lnTo>
                  <a:pt x="731" y="1054"/>
                </a:lnTo>
                <a:lnTo>
                  <a:pt x="728" y="1069"/>
                </a:lnTo>
                <a:lnTo>
                  <a:pt x="725" y="1084"/>
                </a:lnTo>
                <a:lnTo>
                  <a:pt x="719" y="1099"/>
                </a:lnTo>
                <a:lnTo>
                  <a:pt x="707" y="1126"/>
                </a:lnTo>
                <a:lnTo>
                  <a:pt x="685" y="1147"/>
                </a:lnTo>
                <a:lnTo>
                  <a:pt x="664" y="1165"/>
                </a:lnTo>
                <a:lnTo>
                  <a:pt x="637" y="1181"/>
                </a:lnTo>
                <a:lnTo>
                  <a:pt x="622" y="1187"/>
                </a:lnTo>
                <a:lnTo>
                  <a:pt x="610" y="1190"/>
                </a:lnTo>
                <a:lnTo>
                  <a:pt x="592" y="1193"/>
                </a:lnTo>
                <a:lnTo>
                  <a:pt x="577" y="1193"/>
                </a:lnTo>
                <a:lnTo>
                  <a:pt x="153" y="1193"/>
                </a:lnTo>
                <a:lnTo>
                  <a:pt x="138" y="1193"/>
                </a:lnTo>
                <a:lnTo>
                  <a:pt x="123" y="1190"/>
                </a:lnTo>
                <a:lnTo>
                  <a:pt x="108" y="1187"/>
                </a:lnTo>
                <a:lnTo>
                  <a:pt x="93" y="1181"/>
                </a:lnTo>
                <a:lnTo>
                  <a:pt x="69" y="1165"/>
                </a:lnTo>
                <a:lnTo>
                  <a:pt x="45" y="1147"/>
                </a:lnTo>
                <a:lnTo>
                  <a:pt x="27" y="1126"/>
                </a:lnTo>
                <a:lnTo>
                  <a:pt x="12" y="1099"/>
                </a:lnTo>
                <a:lnTo>
                  <a:pt x="6" y="1084"/>
                </a:lnTo>
                <a:lnTo>
                  <a:pt x="3" y="1069"/>
                </a:lnTo>
                <a:lnTo>
                  <a:pt x="0" y="1054"/>
                </a:lnTo>
                <a:lnTo>
                  <a:pt x="0" y="1039"/>
                </a:lnTo>
                <a:lnTo>
                  <a:pt x="0" y="153"/>
                </a:lnTo>
                <a:lnTo>
                  <a:pt x="0" y="138"/>
                </a:lnTo>
                <a:lnTo>
                  <a:pt x="3" y="123"/>
                </a:lnTo>
                <a:lnTo>
                  <a:pt x="6" y="108"/>
                </a:lnTo>
                <a:lnTo>
                  <a:pt x="12" y="93"/>
                </a:lnTo>
                <a:lnTo>
                  <a:pt x="27" y="66"/>
                </a:lnTo>
                <a:lnTo>
                  <a:pt x="45" y="45"/>
                </a:lnTo>
                <a:lnTo>
                  <a:pt x="69" y="24"/>
                </a:lnTo>
                <a:lnTo>
                  <a:pt x="93" y="12"/>
                </a:lnTo>
                <a:lnTo>
                  <a:pt x="108" y="6"/>
                </a:lnTo>
                <a:lnTo>
                  <a:pt x="123" y="3"/>
                </a:lnTo>
                <a:lnTo>
                  <a:pt x="138" y="0"/>
                </a:lnTo>
                <a:lnTo>
                  <a:pt x="153" y="0"/>
                </a:lnTo>
                <a:close/>
              </a:path>
            </a:pathLst>
          </a:custGeom>
          <a:noFill/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914" name="Line 314"/>
          <p:cNvSpPr>
            <a:spLocks noChangeShapeType="1"/>
          </p:cNvSpPr>
          <p:nvPr/>
        </p:nvSpPr>
        <p:spPr bwMode="auto">
          <a:xfrm>
            <a:off x="4699000" y="3094038"/>
            <a:ext cx="784225" cy="1587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915" name="Freeform 315"/>
          <p:cNvSpPr>
            <a:spLocks/>
          </p:cNvSpPr>
          <p:nvPr/>
        </p:nvSpPr>
        <p:spPr bwMode="auto">
          <a:xfrm>
            <a:off x="5416550" y="3036888"/>
            <a:ext cx="138113" cy="119062"/>
          </a:xfrm>
          <a:custGeom>
            <a:avLst/>
            <a:gdLst/>
            <a:ahLst/>
            <a:cxnLst>
              <a:cxn ang="0">
                <a:pos x="87" y="36"/>
              </a:cxn>
              <a:cxn ang="0">
                <a:pos x="0" y="0"/>
              </a:cxn>
              <a:cxn ang="0">
                <a:pos x="0" y="3"/>
              </a:cxn>
              <a:cxn ang="0">
                <a:pos x="3" y="6"/>
              </a:cxn>
              <a:cxn ang="0">
                <a:pos x="3" y="9"/>
              </a:cxn>
              <a:cxn ang="0">
                <a:pos x="3" y="12"/>
              </a:cxn>
              <a:cxn ang="0">
                <a:pos x="6" y="15"/>
              </a:cxn>
              <a:cxn ang="0">
                <a:pos x="6" y="18"/>
              </a:cxn>
              <a:cxn ang="0">
                <a:pos x="6" y="21"/>
              </a:cxn>
              <a:cxn ang="0">
                <a:pos x="6" y="24"/>
              </a:cxn>
              <a:cxn ang="0">
                <a:pos x="9" y="27"/>
              </a:cxn>
              <a:cxn ang="0">
                <a:pos x="9" y="30"/>
              </a:cxn>
              <a:cxn ang="0">
                <a:pos x="9" y="33"/>
              </a:cxn>
              <a:cxn ang="0">
                <a:pos x="9" y="36"/>
              </a:cxn>
              <a:cxn ang="0">
                <a:pos x="9" y="39"/>
              </a:cxn>
              <a:cxn ang="0">
                <a:pos x="9" y="42"/>
              </a:cxn>
              <a:cxn ang="0">
                <a:pos x="9" y="45"/>
              </a:cxn>
              <a:cxn ang="0">
                <a:pos x="9" y="48"/>
              </a:cxn>
              <a:cxn ang="0">
                <a:pos x="6" y="48"/>
              </a:cxn>
              <a:cxn ang="0">
                <a:pos x="6" y="51"/>
              </a:cxn>
              <a:cxn ang="0">
                <a:pos x="6" y="54"/>
              </a:cxn>
              <a:cxn ang="0">
                <a:pos x="6" y="57"/>
              </a:cxn>
              <a:cxn ang="0">
                <a:pos x="6" y="60"/>
              </a:cxn>
              <a:cxn ang="0">
                <a:pos x="3" y="63"/>
              </a:cxn>
              <a:cxn ang="0">
                <a:pos x="3" y="66"/>
              </a:cxn>
              <a:cxn ang="0">
                <a:pos x="3" y="69"/>
              </a:cxn>
              <a:cxn ang="0">
                <a:pos x="0" y="69"/>
              </a:cxn>
              <a:cxn ang="0">
                <a:pos x="0" y="72"/>
              </a:cxn>
              <a:cxn ang="0">
                <a:pos x="0" y="75"/>
              </a:cxn>
              <a:cxn ang="0">
                <a:pos x="87" y="36"/>
              </a:cxn>
            </a:cxnLst>
            <a:rect l="0" t="0" r="r" b="b"/>
            <a:pathLst>
              <a:path w="87" h="75">
                <a:moveTo>
                  <a:pt x="87" y="36"/>
                </a:moveTo>
                <a:lnTo>
                  <a:pt x="0" y="0"/>
                </a:lnTo>
                <a:lnTo>
                  <a:pt x="0" y="3"/>
                </a:lnTo>
                <a:lnTo>
                  <a:pt x="3" y="6"/>
                </a:lnTo>
                <a:lnTo>
                  <a:pt x="3" y="9"/>
                </a:lnTo>
                <a:lnTo>
                  <a:pt x="3" y="12"/>
                </a:lnTo>
                <a:lnTo>
                  <a:pt x="6" y="15"/>
                </a:lnTo>
                <a:lnTo>
                  <a:pt x="6" y="18"/>
                </a:lnTo>
                <a:lnTo>
                  <a:pt x="6" y="21"/>
                </a:lnTo>
                <a:lnTo>
                  <a:pt x="6" y="24"/>
                </a:lnTo>
                <a:lnTo>
                  <a:pt x="9" y="27"/>
                </a:lnTo>
                <a:lnTo>
                  <a:pt x="9" y="30"/>
                </a:lnTo>
                <a:lnTo>
                  <a:pt x="9" y="33"/>
                </a:lnTo>
                <a:lnTo>
                  <a:pt x="9" y="36"/>
                </a:lnTo>
                <a:lnTo>
                  <a:pt x="9" y="39"/>
                </a:lnTo>
                <a:lnTo>
                  <a:pt x="9" y="42"/>
                </a:lnTo>
                <a:lnTo>
                  <a:pt x="9" y="45"/>
                </a:lnTo>
                <a:lnTo>
                  <a:pt x="9" y="48"/>
                </a:lnTo>
                <a:lnTo>
                  <a:pt x="6" y="48"/>
                </a:lnTo>
                <a:lnTo>
                  <a:pt x="6" y="51"/>
                </a:lnTo>
                <a:lnTo>
                  <a:pt x="6" y="54"/>
                </a:lnTo>
                <a:lnTo>
                  <a:pt x="6" y="57"/>
                </a:lnTo>
                <a:lnTo>
                  <a:pt x="6" y="60"/>
                </a:lnTo>
                <a:lnTo>
                  <a:pt x="3" y="63"/>
                </a:lnTo>
                <a:lnTo>
                  <a:pt x="3" y="66"/>
                </a:lnTo>
                <a:lnTo>
                  <a:pt x="3" y="69"/>
                </a:lnTo>
                <a:lnTo>
                  <a:pt x="0" y="69"/>
                </a:lnTo>
                <a:lnTo>
                  <a:pt x="0" y="72"/>
                </a:lnTo>
                <a:lnTo>
                  <a:pt x="0" y="75"/>
                </a:lnTo>
                <a:lnTo>
                  <a:pt x="87" y="36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916" name="Rectangle 316"/>
          <p:cNvSpPr>
            <a:spLocks noChangeArrowheads="1"/>
          </p:cNvSpPr>
          <p:nvPr/>
        </p:nvSpPr>
        <p:spPr bwMode="auto">
          <a:xfrm>
            <a:off x="3551238" y="4064000"/>
            <a:ext cx="107542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600" dirty="0">
                <a:solidFill>
                  <a:srgbClr val="0000FF"/>
                </a:solidFill>
                <a:latin typeface="+mn-lt"/>
              </a:rPr>
              <a:t>process</a:t>
            </a:r>
            <a:endParaRPr lang="en-US" sz="2400" dirty="0">
              <a:latin typeface="+mn-lt"/>
            </a:endParaRPr>
          </a:p>
        </p:txBody>
      </p:sp>
      <p:sp>
        <p:nvSpPr>
          <p:cNvPr id="25917" name="Rectangle 317"/>
          <p:cNvSpPr>
            <a:spLocks noChangeArrowheads="1"/>
          </p:cNvSpPr>
          <p:nvPr/>
        </p:nvSpPr>
        <p:spPr bwMode="auto">
          <a:xfrm>
            <a:off x="5518150" y="4064000"/>
            <a:ext cx="123258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600" dirty="0">
                <a:solidFill>
                  <a:srgbClr val="0000FF"/>
                </a:solidFill>
                <a:latin typeface="+mn-lt"/>
              </a:rPr>
              <a:t>consume</a:t>
            </a:r>
            <a:endParaRPr lang="en-US" sz="2400" dirty="0">
              <a:latin typeface="+mn-lt"/>
            </a:endParaRPr>
          </a:p>
        </p:txBody>
      </p:sp>
      <p:sp>
        <p:nvSpPr>
          <p:cNvPr id="25918" name="Freeform 318"/>
          <p:cNvSpPr>
            <a:spLocks/>
          </p:cNvSpPr>
          <p:nvPr/>
        </p:nvSpPr>
        <p:spPr bwMode="auto">
          <a:xfrm>
            <a:off x="4116388" y="2320925"/>
            <a:ext cx="268287" cy="223838"/>
          </a:xfrm>
          <a:custGeom>
            <a:avLst/>
            <a:gdLst/>
            <a:ahLst/>
            <a:cxnLst>
              <a:cxn ang="0">
                <a:pos x="0" y="72"/>
              </a:cxn>
              <a:cxn ang="0">
                <a:pos x="85" y="36"/>
              </a:cxn>
              <a:cxn ang="0">
                <a:pos x="169" y="0"/>
              </a:cxn>
              <a:cxn ang="0">
                <a:pos x="169" y="72"/>
              </a:cxn>
              <a:cxn ang="0">
                <a:pos x="169" y="141"/>
              </a:cxn>
              <a:cxn ang="0">
                <a:pos x="85" y="108"/>
              </a:cxn>
              <a:cxn ang="0">
                <a:pos x="0" y="72"/>
              </a:cxn>
            </a:cxnLst>
            <a:rect l="0" t="0" r="r" b="b"/>
            <a:pathLst>
              <a:path w="169" h="141">
                <a:moveTo>
                  <a:pt x="0" y="72"/>
                </a:moveTo>
                <a:lnTo>
                  <a:pt x="85" y="36"/>
                </a:lnTo>
                <a:lnTo>
                  <a:pt x="169" y="0"/>
                </a:lnTo>
                <a:lnTo>
                  <a:pt x="169" y="72"/>
                </a:lnTo>
                <a:lnTo>
                  <a:pt x="169" y="141"/>
                </a:lnTo>
                <a:lnTo>
                  <a:pt x="85" y="108"/>
                </a:lnTo>
                <a:lnTo>
                  <a:pt x="0" y="72"/>
                </a:lnTo>
                <a:close/>
              </a:path>
            </a:pathLst>
          </a:custGeom>
          <a:noFill/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919" name="Freeform 319"/>
          <p:cNvSpPr>
            <a:spLocks/>
          </p:cNvSpPr>
          <p:nvPr/>
        </p:nvSpPr>
        <p:spPr bwMode="auto">
          <a:xfrm>
            <a:off x="3840163" y="2320925"/>
            <a:ext cx="271462" cy="223838"/>
          </a:xfrm>
          <a:custGeom>
            <a:avLst/>
            <a:gdLst/>
            <a:ahLst/>
            <a:cxnLst>
              <a:cxn ang="0">
                <a:pos x="171" y="72"/>
              </a:cxn>
              <a:cxn ang="0">
                <a:pos x="87" y="36"/>
              </a:cxn>
              <a:cxn ang="0">
                <a:pos x="0" y="0"/>
              </a:cxn>
              <a:cxn ang="0">
                <a:pos x="0" y="72"/>
              </a:cxn>
              <a:cxn ang="0">
                <a:pos x="0" y="141"/>
              </a:cxn>
              <a:cxn ang="0">
                <a:pos x="87" y="108"/>
              </a:cxn>
              <a:cxn ang="0">
                <a:pos x="171" y="72"/>
              </a:cxn>
            </a:cxnLst>
            <a:rect l="0" t="0" r="r" b="b"/>
            <a:pathLst>
              <a:path w="171" h="141">
                <a:moveTo>
                  <a:pt x="171" y="72"/>
                </a:moveTo>
                <a:lnTo>
                  <a:pt x="87" y="36"/>
                </a:lnTo>
                <a:lnTo>
                  <a:pt x="0" y="0"/>
                </a:lnTo>
                <a:lnTo>
                  <a:pt x="0" y="72"/>
                </a:lnTo>
                <a:lnTo>
                  <a:pt x="0" y="141"/>
                </a:lnTo>
                <a:lnTo>
                  <a:pt x="87" y="108"/>
                </a:lnTo>
                <a:lnTo>
                  <a:pt x="171" y="72"/>
                </a:lnTo>
                <a:close/>
              </a:path>
            </a:pathLst>
          </a:custGeom>
          <a:noFill/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920" name="Rectangle 320"/>
          <p:cNvSpPr>
            <a:spLocks noChangeArrowheads="1"/>
          </p:cNvSpPr>
          <p:nvPr/>
        </p:nvSpPr>
        <p:spPr bwMode="auto">
          <a:xfrm>
            <a:off x="3894138" y="2533650"/>
            <a:ext cx="402354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100" dirty="0">
                <a:solidFill>
                  <a:srgbClr val="000000"/>
                </a:solidFill>
                <a:latin typeface="+mn-lt"/>
              </a:rPr>
              <a:t>join</a:t>
            </a:r>
            <a:endParaRPr lang="en-US" sz="2400" dirty="0">
              <a:latin typeface="+mn-lt"/>
            </a:endParaRPr>
          </a:p>
        </p:txBody>
      </p:sp>
      <p:sp>
        <p:nvSpPr>
          <p:cNvPr id="25921" name="Freeform 321"/>
          <p:cNvSpPr>
            <a:spLocks/>
          </p:cNvSpPr>
          <p:nvPr/>
        </p:nvSpPr>
        <p:spPr bwMode="auto">
          <a:xfrm>
            <a:off x="4111625" y="2979738"/>
            <a:ext cx="14288" cy="9525"/>
          </a:xfrm>
          <a:custGeom>
            <a:avLst/>
            <a:gdLst/>
            <a:ahLst/>
            <a:cxnLst>
              <a:cxn ang="0">
                <a:pos x="9" y="6"/>
              </a:cxn>
              <a:cxn ang="0">
                <a:pos x="9" y="3"/>
              </a:cxn>
              <a:cxn ang="0">
                <a:pos x="9" y="3"/>
              </a:cxn>
              <a:cxn ang="0">
                <a:pos x="6" y="0"/>
              </a:cxn>
              <a:cxn ang="0">
                <a:pos x="3" y="0"/>
              </a:cxn>
              <a:cxn ang="0">
                <a:pos x="3" y="0"/>
              </a:cxn>
              <a:cxn ang="0">
                <a:pos x="0" y="3"/>
              </a:cxn>
              <a:cxn ang="0">
                <a:pos x="0" y="3"/>
              </a:cxn>
              <a:cxn ang="0">
                <a:pos x="0" y="6"/>
              </a:cxn>
              <a:cxn ang="0">
                <a:pos x="9" y="6"/>
              </a:cxn>
            </a:cxnLst>
            <a:rect l="0" t="0" r="r" b="b"/>
            <a:pathLst>
              <a:path w="9" h="6">
                <a:moveTo>
                  <a:pt x="9" y="6"/>
                </a:moveTo>
                <a:lnTo>
                  <a:pt x="9" y="3"/>
                </a:lnTo>
                <a:lnTo>
                  <a:pt x="9" y="3"/>
                </a:lnTo>
                <a:lnTo>
                  <a:pt x="6" y="0"/>
                </a:lnTo>
                <a:lnTo>
                  <a:pt x="3" y="0"/>
                </a:lnTo>
                <a:lnTo>
                  <a:pt x="3" y="0"/>
                </a:lnTo>
                <a:lnTo>
                  <a:pt x="0" y="3"/>
                </a:lnTo>
                <a:lnTo>
                  <a:pt x="0" y="3"/>
                </a:lnTo>
                <a:lnTo>
                  <a:pt x="0" y="6"/>
                </a:lnTo>
                <a:lnTo>
                  <a:pt x="9" y="6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922" name="Freeform 322"/>
          <p:cNvSpPr>
            <a:spLocks/>
          </p:cNvSpPr>
          <p:nvPr/>
        </p:nvSpPr>
        <p:spPr bwMode="auto">
          <a:xfrm>
            <a:off x="4111625" y="2989263"/>
            <a:ext cx="14288" cy="523875"/>
          </a:xfrm>
          <a:custGeom>
            <a:avLst/>
            <a:gdLst/>
            <a:ahLst/>
            <a:cxnLst>
              <a:cxn ang="0">
                <a:pos x="3" y="330"/>
              </a:cxn>
              <a:cxn ang="0">
                <a:pos x="9" y="330"/>
              </a:cxn>
              <a:cxn ang="0">
                <a:pos x="9" y="0"/>
              </a:cxn>
              <a:cxn ang="0">
                <a:pos x="0" y="0"/>
              </a:cxn>
              <a:cxn ang="0">
                <a:pos x="0" y="330"/>
              </a:cxn>
              <a:cxn ang="0">
                <a:pos x="3" y="330"/>
              </a:cxn>
            </a:cxnLst>
            <a:rect l="0" t="0" r="r" b="b"/>
            <a:pathLst>
              <a:path w="9" h="330">
                <a:moveTo>
                  <a:pt x="3" y="330"/>
                </a:moveTo>
                <a:lnTo>
                  <a:pt x="9" y="330"/>
                </a:lnTo>
                <a:lnTo>
                  <a:pt x="9" y="0"/>
                </a:lnTo>
                <a:lnTo>
                  <a:pt x="0" y="0"/>
                </a:lnTo>
                <a:lnTo>
                  <a:pt x="0" y="330"/>
                </a:lnTo>
                <a:lnTo>
                  <a:pt x="3" y="33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923" name="Freeform 323"/>
          <p:cNvSpPr>
            <a:spLocks/>
          </p:cNvSpPr>
          <p:nvPr/>
        </p:nvSpPr>
        <p:spPr bwMode="auto">
          <a:xfrm>
            <a:off x="4111625" y="3513138"/>
            <a:ext cx="14288" cy="95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"/>
              </a:cxn>
              <a:cxn ang="0">
                <a:pos x="0" y="6"/>
              </a:cxn>
              <a:cxn ang="0">
                <a:pos x="3" y="6"/>
              </a:cxn>
              <a:cxn ang="0">
                <a:pos x="3" y="6"/>
              </a:cxn>
              <a:cxn ang="0">
                <a:pos x="6" y="6"/>
              </a:cxn>
              <a:cxn ang="0">
                <a:pos x="9" y="6"/>
              </a:cxn>
              <a:cxn ang="0">
                <a:pos x="9" y="3"/>
              </a:cxn>
              <a:cxn ang="0">
                <a:pos x="9" y="0"/>
              </a:cxn>
              <a:cxn ang="0">
                <a:pos x="0" y="0"/>
              </a:cxn>
            </a:cxnLst>
            <a:rect l="0" t="0" r="r" b="b"/>
            <a:pathLst>
              <a:path w="9" h="6">
                <a:moveTo>
                  <a:pt x="0" y="0"/>
                </a:moveTo>
                <a:lnTo>
                  <a:pt x="0" y="3"/>
                </a:lnTo>
                <a:lnTo>
                  <a:pt x="0" y="6"/>
                </a:lnTo>
                <a:lnTo>
                  <a:pt x="3" y="6"/>
                </a:lnTo>
                <a:lnTo>
                  <a:pt x="3" y="6"/>
                </a:lnTo>
                <a:lnTo>
                  <a:pt x="6" y="6"/>
                </a:lnTo>
                <a:lnTo>
                  <a:pt x="9" y="6"/>
                </a:lnTo>
                <a:lnTo>
                  <a:pt x="9" y="3"/>
                </a:lnTo>
                <a:lnTo>
                  <a:pt x="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924" name="Freeform 324"/>
          <p:cNvSpPr>
            <a:spLocks/>
          </p:cNvSpPr>
          <p:nvPr/>
        </p:nvSpPr>
        <p:spPr bwMode="auto">
          <a:xfrm>
            <a:off x="3983038" y="3141663"/>
            <a:ext cx="14287" cy="14287"/>
          </a:xfrm>
          <a:custGeom>
            <a:avLst/>
            <a:gdLst/>
            <a:ahLst/>
            <a:cxnLst>
              <a:cxn ang="0">
                <a:pos x="3" y="0"/>
              </a:cxn>
              <a:cxn ang="0">
                <a:pos x="3" y="0"/>
              </a:cxn>
              <a:cxn ang="0">
                <a:pos x="0" y="3"/>
              </a:cxn>
              <a:cxn ang="0">
                <a:pos x="0" y="3"/>
              </a:cxn>
              <a:cxn ang="0">
                <a:pos x="0" y="6"/>
              </a:cxn>
              <a:cxn ang="0">
                <a:pos x="3" y="6"/>
              </a:cxn>
              <a:cxn ang="0">
                <a:pos x="3" y="9"/>
              </a:cxn>
              <a:cxn ang="0">
                <a:pos x="6" y="9"/>
              </a:cxn>
              <a:cxn ang="0">
                <a:pos x="9" y="9"/>
              </a:cxn>
              <a:cxn ang="0">
                <a:pos x="3" y="0"/>
              </a:cxn>
            </a:cxnLst>
            <a:rect l="0" t="0" r="r" b="b"/>
            <a:pathLst>
              <a:path w="9" h="9">
                <a:moveTo>
                  <a:pt x="3" y="0"/>
                </a:moveTo>
                <a:lnTo>
                  <a:pt x="3" y="0"/>
                </a:lnTo>
                <a:lnTo>
                  <a:pt x="0" y="3"/>
                </a:lnTo>
                <a:lnTo>
                  <a:pt x="0" y="3"/>
                </a:lnTo>
                <a:lnTo>
                  <a:pt x="0" y="6"/>
                </a:lnTo>
                <a:lnTo>
                  <a:pt x="3" y="6"/>
                </a:lnTo>
                <a:lnTo>
                  <a:pt x="3" y="9"/>
                </a:lnTo>
                <a:lnTo>
                  <a:pt x="6" y="9"/>
                </a:lnTo>
                <a:lnTo>
                  <a:pt x="9" y="9"/>
                </a:lnTo>
                <a:lnTo>
                  <a:pt x="3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925" name="Freeform 325"/>
          <p:cNvSpPr>
            <a:spLocks/>
          </p:cNvSpPr>
          <p:nvPr/>
        </p:nvSpPr>
        <p:spPr bwMode="auto">
          <a:xfrm>
            <a:off x="3987800" y="3022600"/>
            <a:ext cx="249238" cy="133350"/>
          </a:xfrm>
          <a:custGeom>
            <a:avLst/>
            <a:gdLst/>
            <a:ahLst/>
            <a:cxnLst>
              <a:cxn ang="0">
                <a:pos x="157" y="6"/>
              </a:cxn>
              <a:cxn ang="0">
                <a:pos x="154" y="0"/>
              </a:cxn>
              <a:cxn ang="0">
                <a:pos x="0" y="75"/>
              </a:cxn>
              <a:cxn ang="0">
                <a:pos x="6" y="84"/>
              </a:cxn>
              <a:cxn ang="0">
                <a:pos x="157" y="9"/>
              </a:cxn>
              <a:cxn ang="0">
                <a:pos x="157" y="6"/>
              </a:cxn>
            </a:cxnLst>
            <a:rect l="0" t="0" r="r" b="b"/>
            <a:pathLst>
              <a:path w="157" h="84">
                <a:moveTo>
                  <a:pt x="157" y="6"/>
                </a:moveTo>
                <a:lnTo>
                  <a:pt x="154" y="0"/>
                </a:lnTo>
                <a:lnTo>
                  <a:pt x="0" y="75"/>
                </a:lnTo>
                <a:lnTo>
                  <a:pt x="6" y="84"/>
                </a:lnTo>
                <a:lnTo>
                  <a:pt x="157" y="9"/>
                </a:lnTo>
                <a:lnTo>
                  <a:pt x="157" y="6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926" name="Freeform 326"/>
          <p:cNvSpPr>
            <a:spLocks/>
          </p:cNvSpPr>
          <p:nvPr/>
        </p:nvSpPr>
        <p:spPr bwMode="auto">
          <a:xfrm>
            <a:off x="4232275" y="3022600"/>
            <a:ext cx="9525" cy="14288"/>
          </a:xfrm>
          <a:custGeom>
            <a:avLst/>
            <a:gdLst/>
            <a:ahLst/>
            <a:cxnLst>
              <a:cxn ang="0">
                <a:pos x="3" y="9"/>
              </a:cxn>
              <a:cxn ang="0">
                <a:pos x="6" y="9"/>
              </a:cxn>
              <a:cxn ang="0">
                <a:pos x="6" y="6"/>
              </a:cxn>
              <a:cxn ang="0">
                <a:pos x="6" y="6"/>
              </a:cxn>
              <a:cxn ang="0">
                <a:pos x="6" y="3"/>
              </a:cxn>
              <a:cxn ang="0">
                <a:pos x="6" y="3"/>
              </a:cxn>
              <a:cxn ang="0">
                <a:pos x="3" y="0"/>
              </a:cxn>
              <a:cxn ang="0">
                <a:pos x="3" y="0"/>
              </a:cxn>
              <a:cxn ang="0">
                <a:pos x="0" y="0"/>
              </a:cxn>
              <a:cxn ang="0">
                <a:pos x="3" y="9"/>
              </a:cxn>
            </a:cxnLst>
            <a:rect l="0" t="0" r="r" b="b"/>
            <a:pathLst>
              <a:path w="6" h="9">
                <a:moveTo>
                  <a:pt x="3" y="9"/>
                </a:moveTo>
                <a:lnTo>
                  <a:pt x="6" y="9"/>
                </a:lnTo>
                <a:lnTo>
                  <a:pt x="6" y="6"/>
                </a:lnTo>
                <a:lnTo>
                  <a:pt x="6" y="6"/>
                </a:lnTo>
                <a:lnTo>
                  <a:pt x="6" y="3"/>
                </a:lnTo>
                <a:lnTo>
                  <a:pt x="6" y="3"/>
                </a:lnTo>
                <a:lnTo>
                  <a:pt x="3" y="0"/>
                </a:lnTo>
                <a:lnTo>
                  <a:pt x="3" y="0"/>
                </a:lnTo>
                <a:lnTo>
                  <a:pt x="0" y="0"/>
                </a:lnTo>
                <a:lnTo>
                  <a:pt x="3" y="9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927" name="Freeform 327"/>
          <p:cNvSpPr>
            <a:spLocks/>
          </p:cNvSpPr>
          <p:nvPr/>
        </p:nvSpPr>
        <p:spPr bwMode="auto">
          <a:xfrm>
            <a:off x="3983038" y="3213100"/>
            <a:ext cx="14287" cy="14288"/>
          </a:xfrm>
          <a:custGeom>
            <a:avLst/>
            <a:gdLst/>
            <a:ahLst/>
            <a:cxnLst>
              <a:cxn ang="0">
                <a:pos x="3" y="0"/>
              </a:cxn>
              <a:cxn ang="0">
                <a:pos x="3" y="0"/>
              </a:cxn>
              <a:cxn ang="0">
                <a:pos x="0" y="3"/>
              </a:cxn>
              <a:cxn ang="0">
                <a:pos x="0" y="6"/>
              </a:cxn>
              <a:cxn ang="0">
                <a:pos x="0" y="6"/>
              </a:cxn>
              <a:cxn ang="0">
                <a:pos x="3" y="9"/>
              </a:cxn>
              <a:cxn ang="0">
                <a:pos x="3" y="9"/>
              </a:cxn>
              <a:cxn ang="0">
                <a:pos x="6" y="9"/>
              </a:cxn>
              <a:cxn ang="0">
                <a:pos x="9" y="9"/>
              </a:cxn>
              <a:cxn ang="0">
                <a:pos x="3" y="0"/>
              </a:cxn>
            </a:cxnLst>
            <a:rect l="0" t="0" r="r" b="b"/>
            <a:pathLst>
              <a:path w="9" h="9">
                <a:moveTo>
                  <a:pt x="3" y="0"/>
                </a:moveTo>
                <a:lnTo>
                  <a:pt x="3" y="0"/>
                </a:lnTo>
                <a:lnTo>
                  <a:pt x="0" y="3"/>
                </a:lnTo>
                <a:lnTo>
                  <a:pt x="0" y="6"/>
                </a:lnTo>
                <a:lnTo>
                  <a:pt x="0" y="6"/>
                </a:lnTo>
                <a:lnTo>
                  <a:pt x="3" y="9"/>
                </a:lnTo>
                <a:lnTo>
                  <a:pt x="3" y="9"/>
                </a:lnTo>
                <a:lnTo>
                  <a:pt x="6" y="9"/>
                </a:lnTo>
                <a:lnTo>
                  <a:pt x="9" y="9"/>
                </a:lnTo>
                <a:lnTo>
                  <a:pt x="3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928" name="Freeform 328"/>
          <p:cNvSpPr>
            <a:spLocks/>
          </p:cNvSpPr>
          <p:nvPr/>
        </p:nvSpPr>
        <p:spPr bwMode="auto">
          <a:xfrm>
            <a:off x="3987800" y="3084513"/>
            <a:ext cx="254000" cy="142875"/>
          </a:xfrm>
          <a:custGeom>
            <a:avLst/>
            <a:gdLst/>
            <a:ahLst/>
            <a:cxnLst>
              <a:cxn ang="0">
                <a:pos x="157" y="6"/>
              </a:cxn>
              <a:cxn ang="0">
                <a:pos x="154" y="0"/>
              </a:cxn>
              <a:cxn ang="0">
                <a:pos x="0" y="81"/>
              </a:cxn>
              <a:cxn ang="0">
                <a:pos x="6" y="90"/>
              </a:cxn>
              <a:cxn ang="0">
                <a:pos x="160" y="12"/>
              </a:cxn>
              <a:cxn ang="0">
                <a:pos x="157" y="6"/>
              </a:cxn>
            </a:cxnLst>
            <a:rect l="0" t="0" r="r" b="b"/>
            <a:pathLst>
              <a:path w="160" h="90">
                <a:moveTo>
                  <a:pt x="157" y="6"/>
                </a:moveTo>
                <a:lnTo>
                  <a:pt x="154" y="0"/>
                </a:lnTo>
                <a:lnTo>
                  <a:pt x="0" y="81"/>
                </a:lnTo>
                <a:lnTo>
                  <a:pt x="6" y="90"/>
                </a:lnTo>
                <a:lnTo>
                  <a:pt x="160" y="12"/>
                </a:lnTo>
                <a:lnTo>
                  <a:pt x="157" y="6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929" name="Freeform 329"/>
          <p:cNvSpPr>
            <a:spLocks/>
          </p:cNvSpPr>
          <p:nvPr/>
        </p:nvSpPr>
        <p:spPr bwMode="auto">
          <a:xfrm>
            <a:off x="4232275" y="3084513"/>
            <a:ext cx="9525" cy="19050"/>
          </a:xfrm>
          <a:custGeom>
            <a:avLst/>
            <a:gdLst/>
            <a:ahLst/>
            <a:cxnLst>
              <a:cxn ang="0">
                <a:pos x="6" y="12"/>
              </a:cxn>
              <a:cxn ang="0">
                <a:pos x="6" y="9"/>
              </a:cxn>
              <a:cxn ang="0">
                <a:pos x="6" y="6"/>
              </a:cxn>
              <a:cxn ang="0">
                <a:pos x="6" y="6"/>
              </a:cxn>
              <a:cxn ang="0">
                <a:pos x="6" y="3"/>
              </a:cxn>
              <a:cxn ang="0">
                <a:pos x="6" y="3"/>
              </a:cxn>
              <a:cxn ang="0">
                <a:pos x="3" y="0"/>
              </a:cxn>
              <a:cxn ang="0">
                <a:pos x="3" y="0"/>
              </a:cxn>
              <a:cxn ang="0">
                <a:pos x="0" y="0"/>
              </a:cxn>
              <a:cxn ang="0">
                <a:pos x="6" y="12"/>
              </a:cxn>
            </a:cxnLst>
            <a:rect l="0" t="0" r="r" b="b"/>
            <a:pathLst>
              <a:path w="6" h="12">
                <a:moveTo>
                  <a:pt x="6" y="12"/>
                </a:moveTo>
                <a:lnTo>
                  <a:pt x="6" y="9"/>
                </a:lnTo>
                <a:lnTo>
                  <a:pt x="6" y="6"/>
                </a:lnTo>
                <a:lnTo>
                  <a:pt x="6" y="6"/>
                </a:lnTo>
                <a:lnTo>
                  <a:pt x="6" y="3"/>
                </a:lnTo>
                <a:lnTo>
                  <a:pt x="6" y="3"/>
                </a:lnTo>
                <a:lnTo>
                  <a:pt x="3" y="0"/>
                </a:lnTo>
                <a:lnTo>
                  <a:pt x="3" y="0"/>
                </a:lnTo>
                <a:lnTo>
                  <a:pt x="0" y="0"/>
                </a:lnTo>
                <a:lnTo>
                  <a:pt x="6" y="12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930" name="Rectangle 330"/>
          <p:cNvSpPr>
            <a:spLocks noChangeArrowheads="1"/>
          </p:cNvSpPr>
          <p:nvPr/>
        </p:nvSpPr>
        <p:spPr bwMode="auto">
          <a:xfrm>
            <a:off x="3698875" y="3505200"/>
            <a:ext cx="87139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+mn-lt"/>
              </a:rPr>
              <a:t>transmit</a:t>
            </a:r>
            <a:endParaRPr lang="en-US" dirty="0">
              <a:latin typeface="+mn-lt"/>
            </a:endParaRPr>
          </a:p>
        </p:txBody>
      </p:sp>
      <p:sp>
        <p:nvSpPr>
          <p:cNvPr id="25931" name="Freeform 331"/>
          <p:cNvSpPr>
            <a:spLocks/>
          </p:cNvSpPr>
          <p:nvPr/>
        </p:nvSpPr>
        <p:spPr bwMode="auto">
          <a:xfrm>
            <a:off x="5821363" y="3217863"/>
            <a:ext cx="815975" cy="319087"/>
          </a:xfrm>
          <a:custGeom>
            <a:avLst/>
            <a:gdLst/>
            <a:ahLst/>
            <a:cxnLst>
              <a:cxn ang="0">
                <a:pos x="3" y="99"/>
              </a:cxn>
              <a:cxn ang="0">
                <a:pos x="364" y="201"/>
              </a:cxn>
              <a:cxn ang="0">
                <a:pos x="307" y="201"/>
              </a:cxn>
              <a:cxn ang="0">
                <a:pos x="0" y="120"/>
              </a:cxn>
              <a:cxn ang="0">
                <a:pos x="3" y="99"/>
              </a:cxn>
              <a:cxn ang="0">
                <a:pos x="3" y="99"/>
              </a:cxn>
              <a:cxn ang="0">
                <a:pos x="160" y="0"/>
              </a:cxn>
              <a:cxn ang="0">
                <a:pos x="514" y="75"/>
              </a:cxn>
              <a:cxn ang="0">
                <a:pos x="514" y="93"/>
              </a:cxn>
              <a:cxn ang="0">
                <a:pos x="160" y="15"/>
              </a:cxn>
              <a:cxn ang="0">
                <a:pos x="160" y="0"/>
              </a:cxn>
              <a:cxn ang="0">
                <a:pos x="3" y="99"/>
              </a:cxn>
            </a:cxnLst>
            <a:rect l="0" t="0" r="r" b="b"/>
            <a:pathLst>
              <a:path w="514" h="201">
                <a:moveTo>
                  <a:pt x="3" y="99"/>
                </a:moveTo>
                <a:lnTo>
                  <a:pt x="364" y="201"/>
                </a:lnTo>
                <a:lnTo>
                  <a:pt x="307" y="201"/>
                </a:lnTo>
                <a:lnTo>
                  <a:pt x="0" y="120"/>
                </a:lnTo>
                <a:lnTo>
                  <a:pt x="3" y="99"/>
                </a:lnTo>
                <a:lnTo>
                  <a:pt x="3" y="99"/>
                </a:lnTo>
                <a:lnTo>
                  <a:pt x="160" y="0"/>
                </a:lnTo>
                <a:lnTo>
                  <a:pt x="514" y="75"/>
                </a:lnTo>
                <a:lnTo>
                  <a:pt x="514" y="93"/>
                </a:lnTo>
                <a:lnTo>
                  <a:pt x="160" y="15"/>
                </a:lnTo>
                <a:lnTo>
                  <a:pt x="160" y="0"/>
                </a:lnTo>
                <a:lnTo>
                  <a:pt x="3" y="99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932" name="Freeform 332"/>
          <p:cNvSpPr>
            <a:spLocks/>
          </p:cNvSpPr>
          <p:nvPr/>
        </p:nvSpPr>
        <p:spPr bwMode="auto">
          <a:xfrm>
            <a:off x="5821363" y="3375025"/>
            <a:ext cx="577850" cy="161925"/>
          </a:xfrm>
          <a:custGeom>
            <a:avLst/>
            <a:gdLst/>
            <a:ahLst/>
            <a:cxnLst>
              <a:cxn ang="0">
                <a:pos x="3" y="0"/>
              </a:cxn>
              <a:cxn ang="0">
                <a:pos x="364" y="102"/>
              </a:cxn>
              <a:cxn ang="0">
                <a:pos x="307" y="102"/>
              </a:cxn>
              <a:cxn ang="0">
                <a:pos x="0" y="21"/>
              </a:cxn>
              <a:cxn ang="0">
                <a:pos x="3" y="0"/>
              </a:cxn>
            </a:cxnLst>
            <a:rect l="0" t="0" r="r" b="b"/>
            <a:pathLst>
              <a:path w="364" h="102">
                <a:moveTo>
                  <a:pt x="3" y="0"/>
                </a:moveTo>
                <a:lnTo>
                  <a:pt x="364" y="102"/>
                </a:lnTo>
                <a:lnTo>
                  <a:pt x="307" y="102"/>
                </a:lnTo>
                <a:lnTo>
                  <a:pt x="0" y="21"/>
                </a:lnTo>
                <a:lnTo>
                  <a:pt x="3" y="0"/>
                </a:lnTo>
                <a:close/>
              </a:path>
            </a:pathLst>
          </a:custGeom>
          <a:noFill/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933" name="Freeform 333"/>
          <p:cNvSpPr>
            <a:spLocks/>
          </p:cNvSpPr>
          <p:nvPr/>
        </p:nvSpPr>
        <p:spPr bwMode="auto">
          <a:xfrm>
            <a:off x="6075363" y="3217863"/>
            <a:ext cx="561975" cy="14763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54" y="75"/>
              </a:cxn>
              <a:cxn ang="0">
                <a:pos x="354" y="93"/>
              </a:cxn>
              <a:cxn ang="0">
                <a:pos x="0" y="15"/>
              </a:cxn>
              <a:cxn ang="0">
                <a:pos x="0" y="0"/>
              </a:cxn>
            </a:cxnLst>
            <a:rect l="0" t="0" r="r" b="b"/>
            <a:pathLst>
              <a:path w="354" h="93">
                <a:moveTo>
                  <a:pt x="0" y="0"/>
                </a:moveTo>
                <a:lnTo>
                  <a:pt x="354" y="75"/>
                </a:lnTo>
                <a:lnTo>
                  <a:pt x="354" y="93"/>
                </a:lnTo>
                <a:lnTo>
                  <a:pt x="0" y="15"/>
                </a:lnTo>
                <a:lnTo>
                  <a:pt x="0" y="0"/>
                </a:lnTo>
                <a:close/>
              </a:path>
            </a:pathLst>
          </a:custGeom>
          <a:noFill/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934" name="Freeform 334"/>
          <p:cNvSpPr>
            <a:spLocks/>
          </p:cNvSpPr>
          <p:nvPr/>
        </p:nvSpPr>
        <p:spPr bwMode="auto">
          <a:xfrm>
            <a:off x="5830888" y="3132138"/>
            <a:ext cx="806450" cy="404812"/>
          </a:xfrm>
          <a:custGeom>
            <a:avLst/>
            <a:gdLst/>
            <a:ahLst/>
            <a:cxnLst>
              <a:cxn ang="0">
                <a:pos x="508" y="165"/>
              </a:cxn>
              <a:cxn ang="0">
                <a:pos x="157" y="81"/>
              </a:cxn>
              <a:cxn ang="0">
                <a:pos x="0" y="153"/>
              </a:cxn>
              <a:cxn ang="0">
                <a:pos x="358" y="255"/>
              </a:cxn>
              <a:cxn ang="0">
                <a:pos x="508" y="255"/>
              </a:cxn>
              <a:cxn ang="0">
                <a:pos x="508" y="165"/>
              </a:cxn>
              <a:cxn ang="0">
                <a:pos x="508" y="165"/>
              </a:cxn>
              <a:cxn ang="0">
                <a:pos x="508" y="129"/>
              </a:cxn>
              <a:cxn ang="0">
                <a:pos x="154" y="54"/>
              </a:cxn>
              <a:cxn ang="0">
                <a:pos x="310" y="0"/>
              </a:cxn>
              <a:cxn ang="0">
                <a:pos x="508" y="27"/>
              </a:cxn>
              <a:cxn ang="0">
                <a:pos x="508" y="129"/>
              </a:cxn>
              <a:cxn ang="0">
                <a:pos x="508" y="165"/>
              </a:cxn>
            </a:cxnLst>
            <a:rect l="0" t="0" r="r" b="b"/>
            <a:pathLst>
              <a:path w="508" h="255">
                <a:moveTo>
                  <a:pt x="508" y="165"/>
                </a:moveTo>
                <a:lnTo>
                  <a:pt x="157" y="81"/>
                </a:lnTo>
                <a:lnTo>
                  <a:pt x="0" y="153"/>
                </a:lnTo>
                <a:lnTo>
                  <a:pt x="358" y="255"/>
                </a:lnTo>
                <a:lnTo>
                  <a:pt x="508" y="255"/>
                </a:lnTo>
                <a:lnTo>
                  <a:pt x="508" y="165"/>
                </a:lnTo>
                <a:lnTo>
                  <a:pt x="508" y="165"/>
                </a:lnTo>
                <a:lnTo>
                  <a:pt x="508" y="129"/>
                </a:lnTo>
                <a:lnTo>
                  <a:pt x="154" y="54"/>
                </a:lnTo>
                <a:lnTo>
                  <a:pt x="310" y="0"/>
                </a:lnTo>
                <a:lnTo>
                  <a:pt x="508" y="27"/>
                </a:lnTo>
                <a:lnTo>
                  <a:pt x="508" y="129"/>
                </a:lnTo>
                <a:lnTo>
                  <a:pt x="508" y="165"/>
                </a:lnTo>
                <a:close/>
              </a:path>
            </a:pathLst>
          </a:custGeom>
          <a:solidFill>
            <a:srgbClr val="E5E5E5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935" name="Freeform 335"/>
          <p:cNvSpPr>
            <a:spLocks/>
          </p:cNvSpPr>
          <p:nvPr/>
        </p:nvSpPr>
        <p:spPr bwMode="auto">
          <a:xfrm>
            <a:off x="5830888" y="3260725"/>
            <a:ext cx="806450" cy="276225"/>
          </a:xfrm>
          <a:custGeom>
            <a:avLst/>
            <a:gdLst/>
            <a:ahLst/>
            <a:cxnLst>
              <a:cxn ang="0">
                <a:pos x="508" y="84"/>
              </a:cxn>
              <a:cxn ang="0">
                <a:pos x="157" y="0"/>
              </a:cxn>
              <a:cxn ang="0">
                <a:pos x="0" y="72"/>
              </a:cxn>
              <a:cxn ang="0">
                <a:pos x="358" y="174"/>
              </a:cxn>
              <a:cxn ang="0">
                <a:pos x="508" y="174"/>
              </a:cxn>
              <a:cxn ang="0">
                <a:pos x="508" y="84"/>
              </a:cxn>
            </a:cxnLst>
            <a:rect l="0" t="0" r="r" b="b"/>
            <a:pathLst>
              <a:path w="508" h="174">
                <a:moveTo>
                  <a:pt x="508" y="84"/>
                </a:moveTo>
                <a:lnTo>
                  <a:pt x="157" y="0"/>
                </a:lnTo>
                <a:lnTo>
                  <a:pt x="0" y="72"/>
                </a:lnTo>
                <a:lnTo>
                  <a:pt x="358" y="174"/>
                </a:lnTo>
                <a:lnTo>
                  <a:pt x="508" y="174"/>
                </a:lnTo>
                <a:lnTo>
                  <a:pt x="508" y="84"/>
                </a:lnTo>
                <a:close/>
              </a:path>
            </a:pathLst>
          </a:custGeom>
          <a:noFill/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936" name="Freeform 336"/>
          <p:cNvSpPr>
            <a:spLocks/>
          </p:cNvSpPr>
          <p:nvPr/>
        </p:nvSpPr>
        <p:spPr bwMode="auto">
          <a:xfrm>
            <a:off x="6075363" y="3132138"/>
            <a:ext cx="561975" cy="204787"/>
          </a:xfrm>
          <a:custGeom>
            <a:avLst/>
            <a:gdLst/>
            <a:ahLst/>
            <a:cxnLst>
              <a:cxn ang="0">
                <a:pos x="354" y="129"/>
              </a:cxn>
              <a:cxn ang="0">
                <a:pos x="0" y="54"/>
              </a:cxn>
              <a:cxn ang="0">
                <a:pos x="156" y="0"/>
              </a:cxn>
              <a:cxn ang="0">
                <a:pos x="354" y="27"/>
              </a:cxn>
              <a:cxn ang="0">
                <a:pos x="354" y="129"/>
              </a:cxn>
            </a:cxnLst>
            <a:rect l="0" t="0" r="r" b="b"/>
            <a:pathLst>
              <a:path w="354" h="129">
                <a:moveTo>
                  <a:pt x="354" y="129"/>
                </a:moveTo>
                <a:lnTo>
                  <a:pt x="0" y="54"/>
                </a:lnTo>
                <a:lnTo>
                  <a:pt x="156" y="0"/>
                </a:lnTo>
                <a:lnTo>
                  <a:pt x="354" y="27"/>
                </a:lnTo>
                <a:lnTo>
                  <a:pt x="354" y="129"/>
                </a:lnTo>
                <a:close/>
              </a:path>
            </a:pathLst>
          </a:custGeom>
          <a:noFill/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937" name="Freeform 337"/>
          <p:cNvSpPr>
            <a:spLocks/>
          </p:cNvSpPr>
          <p:nvPr/>
        </p:nvSpPr>
        <p:spPr bwMode="auto">
          <a:xfrm>
            <a:off x="5930900" y="3251200"/>
            <a:ext cx="606425" cy="219075"/>
          </a:xfrm>
          <a:custGeom>
            <a:avLst/>
            <a:gdLst/>
            <a:ahLst/>
            <a:cxnLst>
              <a:cxn ang="0">
                <a:pos x="88" y="0"/>
              </a:cxn>
              <a:cxn ang="0">
                <a:pos x="382" y="66"/>
              </a:cxn>
              <a:cxn ang="0">
                <a:pos x="295" y="138"/>
              </a:cxn>
              <a:cxn ang="0">
                <a:pos x="0" y="48"/>
              </a:cxn>
              <a:cxn ang="0">
                <a:pos x="88" y="0"/>
              </a:cxn>
            </a:cxnLst>
            <a:rect l="0" t="0" r="r" b="b"/>
            <a:pathLst>
              <a:path w="382" h="138">
                <a:moveTo>
                  <a:pt x="88" y="0"/>
                </a:moveTo>
                <a:lnTo>
                  <a:pt x="382" y="66"/>
                </a:lnTo>
                <a:lnTo>
                  <a:pt x="295" y="138"/>
                </a:lnTo>
                <a:lnTo>
                  <a:pt x="0" y="48"/>
                </a:lnTo>
                <a:lnTo>
                  <a:pt x="88" y="0"/>
                </a:lnTo>
                <a:close/>
              </a:path>
            </a:pathLst>
          </a:custGeom>
          <a:solidFill>
            <a:srgbClr val="FFFFCC"/>
          </a:solidFill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938" name="Freeform 338"/>
          <p:cNvSpPr>
            <a:spLocks/>
          </p:cNvSpPr>
          <p:nvPr/>
        </p:nvSpPr>
        <p:spPr bwMode="auto">
          <a:xfrm>
            <a:off x="5964238" y="3270250"/>
            <a:ext cx="525462" cy="185738"/>
          </a:xfrm>
          <a:custGeom>
            <a:avLst/>
            <a:gdLst/>
            <a:ahLst/>
            <a:cxnLst>
              <a:cxn ang="0">
                <a:pos x="256" y="69"/>
              </a:cxn>
              <a:cxn ang="0">
                <a:pos x="220" y="102"/>
              </a:cxn>
              <a:cxn ang="0">
                <a:pos x="268" y="117"/>
              </a:cxn>
              <a:cxn ang="0">
                <a:pos x="310" y="81"/>
              </a:cxn>
              <a:cxn ang="0">
                <a:pos x="256" y="69"/>
              </a:cxn>
              <a:cxn ang="0">
                <a:pos x="256" y="69"/>
              </a:cxn>
              <a:cxn ang="0">
                <a:pos x="196" y="69"/>
              </a:cxn>
              <a:cxn ang="0">
                <a:pos x="229" y="81"/>
              </a:cxn>
              <a:cxn ang="0">
                <a:pos x="247" y="66"/>
              </a:cxn>
              <a:cxn ang="0">
                <a:pos x="211" y="57"/>
              </a:cxn>
              <a:cxn ang="0">
                <a:pos x="196" y="69"/>
              </a:cxn>
              <a:cxn ang="0">
                <a:pos x="256" y="69"/>
              </a:cxn>
              <a:cxn ang="0">
                <a:pos x="61" y="0"/>
              </a:cxn>
              <a:cxn ang="0">
                <a:pos x="331" y="69"/>
              </a:cxn>
              <a:cxn ang="0">
                <a:pos x="319" y="75"/>
              </a:cxn>
              <a:cxn ang="0">
                <a:pos x="52" y="6"/>
              </a:cxn>
              <a:cxn ang="0">
                <a:pos x="61" y="0"/>
              </a:cxn>
              <a:cxn ang="0">
                <a:pos x="256" y="69"/>
              </a:cxn>
              <a:cxn ang="0">
                <a:pos x="199" y="54"/>
              </a:cxn>
              <a:cxn ang="0">
                <a:pos x="157" y="84"/>
              </a:cxn>
              <a:cxn ang="0">
                <a:pos x="0" y="36"/>
              </a:cxn>
              <a:cxn ang="0">
                <a:pos x="43" y="9"/>
              </a:cxn>
              <a:cxn ang="0">
                <a:pos x="199" y="54"/>
              </a:cxn>
              <a:cxn ang="0">
                <a:pos x="256" y="69"/>
              </a:cxn>
            </a:cxnLst>
            <a:rect l="0" t="0" r="r" b="b"/>
            <a:pathLst>
              <a:path w="331" h="117">
                <a:moveTo>
                  <a:pt x="256" y="69"/>
                </a:moveTo>
                <a:lnTo>
                  <a:pt x="220" y="102"/>
                </a:lnTo>
                <a:lnTo>
                  <a:pt x="268" y="117"/>
                </a:lnTo>
                <a:lnTo>
                  <a:pt x="310" y="81"/>
                </a:lnTo>
                <a:lnTo>
                  <a:pt x="256" y="69"/>
                </a:lnTo>
                <a:lnTo>
                  <a:pt x="256" y="69"/>
                </a:lnTo>
                <a:lnTo>
                  <a:pt x="196" y="69"/>
                </a:lnTo>
                <a:lnTo>
                  <a:pt x="229" y="81"/>
                </a:lnTo>
                <a:lnTo>
                  <a:pt x="247" y="66"/>
                </a:lnTo>
                <a:lnTo>
                  <a:pt x="211" y="57"/>
                </a:lnTo>
                <a:lnTo>
                  <a:pt x="196" y="69"/>
                </a:lnTo>
                <a:lnTo>
                  <a:pt x="256" y="69"/>
                </a:lnTo>
                <a:lnTo>
                  <a:pt x="61" y="0"/>
                </a:lnTo>
                <a:lnTo>
                  <a:pt x="331" y="69"/>
                </a:lnTo>
                <a:lnTo>
                  <a:pt x="319" y="75"/>
                </a:lnTo>
                <a:lnTo>
                  <a:pt x="52" y="6"/>
                </a:lnTo>
                <a:lnTo>
                  <a:pt x="61" y="0"/>
                </a:lnTo>
                <a:lnTo>
                  <a:pt x="256" y="69"/>
                </a:lnTo>
                <a:lnTo>
                  <a:pt x="199" y="54"/>
                </a:lnTo>
                <a:lnTo>
                  <a:pt x="157" y="84"/>
                </a:lnTo>
                <a:lnTo>
                  <a:pt x="0" y="36"/>
                </a:lnTo>
                <a:lnTo>
                  <a:pt x="43" y="9"/>
                </a:lnTo>
                <a:lnTo>
                  <a:pt x="199" y="54"/>
                </a:lnTo>
                <a:lnTo>
                  <a:pt x="256" y="69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939" name="Freeform 339"/>
          <p:cNvSpPr>
            <a:spLocks/>
          </p:cNvSpPr>
          <p:nvPr/>
        </p:nvSpPr>
        <p:spPr bwMode="auto">
          <a:xfrm>
            <a:off x="6313488" y="3379788"/>
            <a:ext cx="142875" cy="76200"/>
          </a:xfrm>
          <a:custGeom>
            <a:avLst/>
            <a:gdLst/>
            <a:ahLst/>
            <a:cxnLst>
              <a:cxn ang="0">
                <a:pos x="36" y="0"/>
              </a:cxn>
              <a:cxn ang="0">
                <a:pos x="0" y="33"/>
              </a:cxn>
              <a:cxn ang="0">
                <a:pos x="48" y="48"/>
              </a:cxn>
              <a:cxn ang="0">
                <a:pos x="90" y="12"/>
              </a:cxn>
              <a:cxn ang="0">
                <a:pos x="36" y="0"/>
              </a:cxn>
            </a:cxnLst>
            <a:rect l="0" t="0" r="r" b="b"/>
            <a:pathLst>
              <a:path w="90" h="48">
                <a:moveTo>
                  <a:pt x="36" y="0"/>
                </a:moveTo>
                <a:lnTo>
                  <a:pt x="0" y="33"/>
                </a:lnTo>
                <a:lnTo>
                  <a:pt x="48" y="48"/>
                </a:lnTo>
                <a:lnTo>
                  <a:pt x="90" y="12"/>
                </a:lnTo>
                <a:lnTo>
                  <a:pt x="36" y="0"/>
                </a:lnTo>
                <a:close/>
              </a:path>
            </a:pathLst>
          </a:custGeom>
          <a:noFill/>
          <a:ln w="4763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940" name="Freeform 340"/>
          <p:cNvSpPr>
            <a:spLocks/>
          </p:cNvSpPr>
          <p:nvPr/>
        </p:nvSpPr>
        <p:spPr bwMode="auto">
          <a:xfrm>
            <a:off x="6275388" y="3360738"/>
            <a:ext cx="80962" cy="38100"/>
          </a:xfrm>
          <a:custGeom>
            <a:avLst/>
            <a:gdLst/>
            <a:ahLst/>
            <a:cxnLst>
              <a:cxn ang="0">
                <a:pos x="0" y="12"/>
              </a:cxn>
              <a:cxn ang="0">
                <a:pos x="33" y="24"/>
              </a:cxn>
              <a:cxn ang="0">
                <a:pos x="51" y="9"/>
              </a:cxn>
              <a:cxn ang="0">
                <a:pos x="15" y="0"/>
              </a:cxn>
              <a:cxn ang="0">
                <a:pos x="0" y="12"/>
              </a:cxn>
            </a:cxnLst>
            <a:rect l="0" t="0" r="r" b="b"/>
            <a:pathLst>
              <a:path w="51" h="24">
                <a:moveTo>
                  <a:pt x="0" y="12"/>
                </a:moveTo>
                <a:lnTo>
                  <a:pt x="33" y="24"/>
                </a:lnTo>
                <a:lnTo>
                  <a:pt x="51" y="9"/>
                </a:lnTo>
                <a:lnTo>
                  <a:pt x="15" y="0"/>
                </a:lnTo>
                <a:lnTo>
                  <a:pt x="0" y="12"/>
                </a:lnTo>
                <a:close/>
              </a:path>
            </a:pathLst>
          </a:custGeom>
          <a:noFill/>
          <a:ln w="4763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941" name="Freeform 341"/>
          <p:cNvSpPr>
            <a:spLocks/>
          </p:cNvSpPr>
          <p:nvPr/>
        </p:nvSpPr>
        <p:spPr bwMode="auto">
          <a:xfrm>
            <a:off x="6046788" y="3270250"/>
            <a:ext cx="442912" cy="119063"/>
          </a:xfrm>
          <a:custGeom>
            <a:avLst/>
            <a:gdLst/>
            <a:ahLst/>
            <a:cxnLst>
              <a:cxn ang="0">
                <a:pos x="9" y="0"/>
              </a:cxn>
              <a:cxn ang="0">
                <a:pos x="279" y="69"/>
              </a:cxn>
              <a:cxn ang="0">
                <a:pos x="267" y="75"/>
              </a:cxn>
              <a:cxn ang="0">
                <a:pos x="0" y="6"/>
              </a:cxn>
              <a:cxn ang="0">
                <a:pos x="9" y="0"/>
              </a:cxn>
            </a:cxnLst>
            <a:rect l="0" t="0" r="r" b="b"/>
            <a:pathLst>
              <a:path w="279" h="75">
                <a:moveTo>
                  <a:pt x="9" y="0"/>
                </a:moveTo>
                <a:lnTo>
                  <a:pt x="279" y="69"/>
                </a:lnTo>
                <a:lnTo>
                  <a:pt x="267" y="75"/>
                </a:lnTo>
                <a:lnTo>
                  <a:pt x="0" y="6"/>
                </a:lnTo>
                <a:lnTo>
                  <a:pt x="9" y="0"/>
                </a:lnTo>
                <a:close/>
              </a:path>
            </a:pathLst>
          </a:custGeom>
          <a:noFill/>
          <a:ln w="4763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942" name="Freeform 342"/>
          <p:cNvSpPr>
            <a:spLocks/>
          </p:cNvSpPr>
          <p:nvPr/>
        </p:nvSpPr>
        <p:spPr bwMode="auto">
          <a:xfrm>
            <a:off x="5964238" y="3284538"/>
            <a:ext cx="315912" cy="119062"/>
          </a:xfrm>
          <a:custGeom>
            <a:avLst/>
            <a:gdLst/>
            <a:ahLst/>
            <a:cxnLst>
              <a:cxn ang="0">
                <a:pos x="199" y="45"/>
              </a:cxn>
              <a:cxn ang="0">
                <a:pos x="157" y="75"/>
              </a:cxn>
              <a:cxn ang="0">
                <a:pos x="0" y="27"/>
              </a:cxn>
              <a:cxn ang="0">
                <a:pos x="43" y="0"/>
              </a:cxn>
              <a:cxn ang="0">
                <a:pos x="199" y="45"/>
              </a:cxn>
            </a:cxnLst>
            <a:rect l="0" t="0" r="r" b="b"/>
            <a:pathLst>
              <a:path w="199" h="75">
                <a:moveTo>
                  <a:pt x="199" y="45"/>
                </a:moveTo>
                <a:lnTo>
                  <a:pt x="157" y="75"/>
                </a:lnTo>
                <a:lnTo>
                  <a:pt x="0" y="27"/>
                </a:lnTo>
                <a:lnTo>
                  <a:pt x="43" y="0"/>
                </a:lnTo>
                <a:lnTo>
                  <a:pt x="199" y="45"/>
                </a:lnTo>
                <a:close/>
              </a:path>
            </a:pathLst>
          </a:custGeom>
          <a:noFill/>
          <a:ln w="4763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943" name="Freeform 343"/>
          <p:cNvSpPr>
            <a:spLocks/>
          </p:cNvSpPr>
          <p:nvPr/>
        </p:nvSpPr>
        <p:spPr bwMode="auto">
          <a:xfrm>
            <a:off x="5721350" y="2670175"/>
            <a:ext cx="330200" cy="414338"/>
          </a:xfrm>
          <a:custGeom>
            <a:avLst/>
            <a:gdLst/>
            <a:ahLst/>
            <a:cxnLst>
              <a:cxn ang="0">
                <a:pos x="186" y="66"/>
              </a:cxn>
              <a:cxn ang="0">
                <a:pos x="186" y="69"/>
              </a:cxn>
              <a:cxn ang="0">
                <a:pos x="190" y="69"/>
              </a:cxn>
              <a:cxn ang="0">
                <a:pos x="193" y="90"/>
              </a:cxn>
              <a:cxn ang="0">
                <a:pos x="199" y="111"/>
              </a:cxn>
              <a:cxn ang="0">
                <a:pos x="196" y="132"/>
              </a:cxn>
              <a:cxn ang="0">
                <a:pos x="199" y="150"/>
              </a:cxn>
              <a:cxn ang="0">
                <a:pos x="205" y="159"/>
              </a:cxn>
              <a:cxn ang="0">
                <a:pos x="208" y="171"/>
              </a:cxn>
              <a:cxn ang="0">
                <a:pos x="208" y="174"/>
              </a:cxn>
              <a:cxn ang="0">
                <a:pos x="205" y="177"/>
              </a:cxn>
              <a:cxn ang="0">
                <a:pos x="202" y="180"/>
              </a:cxn>
              <a:cxn ang="0">
                <a:pos x="196" y="180"/>
              </a:cxn>
              <a:cxn ang="0">
                <a:pos x="190" y="180"/>
              </a:cxn>
              <a:cxn ang="0">
                <a:pos x="193" y="189"/>
              </a:cxn>
              <a:cxn ang="0">
                <a:pos x="190" y="195"/>
              </a:cxn>
              <a:cxn ang="0">
                <a:pos x="186" y="195"/>
              </a:cxn>
              <a:cxn ang="0">
                <a:pos x="180" y="195"/>
              </a:cxn>
              <a:cxn ang="0">
                <a:pos x="180" y="204"/>
              </a:cxn>
              <a:cxn ang="0">
                <a:pos x="183" y="207"/>
              </a:cxn>
              <a:cxn ang="0">
                <a:pos x="190" y="210"/>
              </a:cxn>
              <a:cxn ang="0">
                <a:pos x="183" y="213"/>
              </a:cxn>
              <a:cxn ang="0">
                <a:pos x="180" y="216"/>
              </a:cxn>
              <a:cxn ang="0">
                <a:pos x="183" y="225"/>
              </a:cxn>
              <a:cxn ang="0">
                <a:pos x="165" y="243"/>
              </a:cxn>
              <a:cxn ang="0">
                <a:pos x="135" y="243"/>
              </a:cxn>
              <a:cxn ang="0">
                <a:pos x="108" y="261"/>
              </a:cxn>
              <a:cxn ang="0">
                <a:pos x="96" y="252"/>
              </a:cxn>
              <a:cxn ang="0">
                <a:pos x="84" y="237"/>
              </a:cxn>
              <a:cxn ang="0">
                <a:pos x="69" y="225"/>
              </a:cxn>
              <a:cxn ang="0">
                <a:pos x="42" y="198"/>
              </a:cxn>
              <a:cxn ang="0">
                <a:pos x="12" y="180"/>
              </a:cxn>
              <a:cxn ang="0">
                <a:pos x="3" y="180"/>
              </a:cxn>
              <a:cxn ang="0">
                <a:pos x="0" y="177"/>
              </a:cxn>
              <a:cxn ang="0">
                <a:pos x="0" y="177"/>
              </a:cxn>
              <a:cxn ang="0">
                <a:pos x="12" y="132"/>
              </a:cxn>
              <a:cxn ang="0">
                <a:pos x="12" y="78"/>
              </a:cxn>
              <a:cxn ang="0">
                <a:pos x="18" y="42"/>
              </a:cxn>
              <a:cxn ang="0">
                <a:pos x="27" y="27"/>
              </a:cxn>
              <a:cxn ang="0">
                <a:pos x="42" y="12"/>
              </a:cxn>
              <a:cxn ang="0">
                <a:pos x="45" y="12"/>
              </a:cxn>
              <a:cxn ang="0">
                <a:pos x="51" y="9"/>
              </a:cxn>
              <a:cxn ang="0">
                <a:pos x="54" y="9"/>
              </a:cxn>
              <a:cxn ang="0">
                <a:pos x="75" y="3"/>
              </a:cxn>
              <a:cxn ang="0">
                <a:pos x="99" y="3"/>
              </a:cxn>
              <a:cxn ang="0">
                <a:pos x="117" y="6"/>
              </a:cxn>
              <a:cxn ang="0">
                <a:pos x="129" y="9"/>
              </a:cxn>
              <a:cxn ang="0">
                <a:pos x="141" y="15"/>
              </a:cxn>
              <a:cxn ang="0">
                <a:pos x="153" y="21"/>
              </a:cxn>
              <a:cxn ang="0">
                <a:pos x="171" y="42"/>
              </a:cxn>
              <a:cxn ang="0">
                <a:pos x="183" y="60"/>
              </a:cxn>
              <a:cxn ang="0">
                <a:pos x="183" y="60"/>
              </a:cxn>
              <a:cxn ang="0">
                <a:pos x="186" y="63"/>
              </a:cxn>
            </a:cxnLst>
            <a:rect l="0" t="0" r="r" b="b"/>
            <a:pathLst>
              <a:path w="208" h="261">
                <a:moveTo>
                  <a:pt x="183" y="66"/>
                </a:moveTo>
                <a:lnTo>
                  <a:pt x="186" y="66"/>
                </a:lnTo>
                <a:lnTo>
                  <a:pt x="186" y="66"/>
                </a:lnTo>
                <a:lnTo>
                  <a:pt x="186" y="66"/>
                </a:lnTo>
                <a:lnTo>
                  <a:pt x="186" y="66"/>
                </a:lnTo>
                <a:lnTo>
                  <a:pt x="186" y="69"/>
                </a:lnTo>
                <a:lnTo>
                  <a:pt x="190" y="69"/>
                </a:lnTo>
                <a:lnTo>
                  <a:pt x="190" y="69"/>
                </a:lnTo>
                <a:lnTo>
                  <a:pt x="190" y="69"/>
                </a:lnTo>
                <a:lnTo>
                  <a:pt x="190" y="75"/>
                </a:lnTo>
                <a:lnTo>
                  <a:pt x="193" y="84"/>
                </a:lnTo>
                <a:lnTo>
                  <a:pt x="193" y="90"/>
                </a:lnTo>
                <a:lnTo>
                  <a:pt x="196" y="96"/>
                </a:lnTo>
                <a:lnTo>
                  <a:pt x="199" y="105"/>
                </a:lnTo>
                <a:lnTo>
                  <a:pt x="199" y="111"/>
                </a:lnTo>
                <a:lnTo>
                  <a:pt x="202" y="120"/>
                </a:lnTo>
                <a:lnTo>
                  <a:pt x="202" y="126"/>
                </a:lnTo>
                <a:lnTo>
                  <a:pt x="196" y="132"/>
                </a:lnTo>
                <a:lnTo>
                  <a:pt x="196" y="141"/>
                </a:lnTo>
                <a:lnTo>
                  <a:pt x="196" y="144"/>
                </a:lnTo>
                <a:lnTo>
                  <a:pt x="199" y="150"/>
                </a:lnTo>
                <a:lnTo>
                  <a:pt x="202" y="153"/>
                </a:lnTo>
                <a:lnTo>
                  <a:pt x="202" y="156"/>
                </a:lnTo>
                <a:lnTo>
                  <a:pt x="205" y="159"/>
                </a:lnTo>
                <a:lnTo>
                  <a:pt x="205" y="162"/>
                </a:lnTo>
                <a:lnTo>
                  <a:pt x="208" y="168"/>
                </a:lnTo>
                <a:lnTo>
                  <a:pt x="208" y="171"/>
                </a:lnTo>
                <a:lnTo>
                  <a:pt x="208" y="171"/>
                </a:lnTo>
                <a:lnTo>
                  <a:pt x="208" y="171"/>
                </a:lnTo>
                <a:lnTo>
                  <a:pt x="208" y="174"/>
                </a:lnTo>
                <a:lnTo>
                  <a:pt x="205" y="174"/>
                </a:lnTo>
                <a:lnTo>
                  <a:pt x="205" y="177"/>
                </a:lnTo>
                <a:lnTo>
                  <a:pt x="205" y="177"/>
                </a:lnTo>
                <a:lnTo>
                  <a:pt x="202" y="180"/>
                </a:lnTo>
                <a:lnTo>
                  <a:pt x="202" y="180"/>
                </a:lnTo>
                <a:lnTo>
                  <a:pt x="202" y="180"/>
                </a:lnTo>
                <a:lnTo>
                  <a:pt x="199" y="180"/>
                </a:lnTo>
                <a:lnTo>
                  <a:pt x="196" y="180"/>
                </a:lnTo>
                <a:lnTo>
                  <a:pt x="196" y="180"/>
                </a:lnTo>
                <a:lnTo>
                  <a:pt x="193" y="180"/>
                </a:lnTo>
                <a:lnTo>
                  <a:pt x="190" y="180"/>
                </a:lnTo>
                <a:lnTo>
                  <a:pt x="190" y="180"/>
                </a:lnTo>
                <a:lnTo>
                  <a:pt x="190" y="183"/>
                </a:lnTo>
                <a:lnTo>
                  <a:pt x="190" y="186"/>
                </a:lnTo>
                <a:lnTo>
                  <a:pt x="193" y="189"/>
                </a:lnTo>
                <a:lnTo>
                  <a:pt x="193" y="195"/>
                </a:lnTo>
                <a:lnTo>
                  <a:pt x="190" y="195"/>
                </a:lnTo>
                <a:lnTo>
                  <a:pt x="190" y="195"/>
                </a:lnTo>
                <a:lnTo>
                  <a:pt x="190" y="195"/>
                </a:lnTo>
                <a:lnTo>
                  <a:pt x="186" y="195"/>
                </a:lnTo>
                <a:lnTo>
                  <a:pt x="186" y="195"/>
                </a:lnTo>
                <a:lnTo>
                  <a:pt x="183" y="195"/>
                </a:lnTo>
                <a:lnTo>
                  <a:pt x="183" y="195"/>
                </a:lnTo>
                <a:lnTo>
                  <a:pt x="180" y="195"/>
                </a:lnTo>
                <a:lnTo>
                  <a:pt x="177" y="201"/>
                </a:lnTo>
                <a:lnTo>
                  <a:pt x="180" y="201"/>
                </a:lnTo>
                <a:lnTo>
                  <a:pt x="180" y="204"/>
                </a:lnTo>
                <a:lnTo>
                  <a:pt x="180" y="204"/>
                </a:lnTo>
                <a:lnTo>
                  <a:pt x="183" y="204"/>
                </a:lnTo>
                <a:lnTo>
                  <a:pt x="183" y="207"/>
                </a:lnTo>
                <a:lnTo>
                  <a:pt x="186" y="207"/>
                </a:lnTo>
                <a:lnTo>
                  <a:pt x="186" y="210"/>
                </a:lnTo>
                <a:lnTo>
                  <a:pt x="190" y="210"/>
                </a:lnTo>
                <a:lnTo>
                  <a:pt x="186" y="213"/>
                </a:lnTo>
                <a:lnTo>
                  <a:pt x="186" y="213"/>
                </a:lnTo>
                <a:lnTo>
                  <a:pt x="183" y="213"/>
                </a:lnTo>
                <a:lnTo>
                  <a:pt x="183" y="216"/>
                </a:lnTo>
                <a:lnTo>
                  <a:pt x="183" y="216"/>
                </a:lnTo>
                <a:lnTo>
                  <a:pt x="180" y="216"/>
                </a:lnTo>
                <a:lnTo>
                  <a:pt x="180" y="219"/>
                </a:lnTo>
                <a:lnTo>
                  <a:pt x="180" y="219"/>
                </a:lnTo>
                <a:lnTo>
                  <a:pt x="183" y="225"/>
                </a:lnTo>
                <a:lnTo>
                  <a:pt x="183" y="234"/>
                </a:lnTo>
                <a:lnTo>
                  <a:pt x="174" y="240"/>
                </a:lnTo>
                <a:lnTo>
                  <a:pt x="165" y="243"/>
                </a:lnTo>
                <a:lnTo>
                  <a:pt x="156" y="246"/>
                </a:lnTo>
                <a:lnTo>
                  <a:pt x="144" y="243"/>
                </a:lnTo>
                <a:lnTo>
                  <a:pt x="135" y="243"/>
                </a:lnTo>
                <a:lnTo>
                  <a:pt x="123" y="246"/>
                </a:lnTo>
                <a:lnTo>
                  <a:pt x="114" y="252"/>
                </a:lnTo>
                <a:lnTo>
                  <a:pt x="108" y="261"/>
                </a:lnTo>
                <a:lnTo>
                  <a:pt x="105" y="258"/>
                </a:lnTo>
                <a:lnTo>
                  <a:pt x="102" y="255"/>
                </a:lnTo>
                <a:lnTo>
                  <a:pt x="96" y="252"/>
                </a:lnTo>
                <a:lnTo>
                  <a:pt x="93" y="246"/>
                </a:lnTo>
                <a:lnTo>
                  <a:pt x="90" y="243"/>
                </a:lnTo>
                <a:lnTo>
                  <a:pt x="84" y="237"/>
                </a:lnTo>
                <a:lnTo>
                  <a:pt x="81" y="234"/>
                </a:lnTo>
                <a:lnTo>
                  <a:pt x="78" y="231"/>
                </a:lnTo>
                <a:lnTo>
                  <a:pt x="69" y="225"/>
                </a:lnTo>
                <a:lnTo>
                  <a:pt x="60" y="216"/>
                </a:lnTo>
                <a:lnTo>
                  <a:pt x="51" y="207"/>
                </a:lnTo>
                <a:lnTo>
                  <a:pt x="42" y="198"/>
                </a:lnTo>
                <a:lnTo>
                  <a:pt x="33" y="189"/>
                </a:lnTo>
                <a:lnTo>
                  <a:pt x="24" y="183"/>
                </a:lnTo>
                <a:lnTo>
                  <a:pt x="12" y="180"/>
                </a:lnTo>
                <a:lnTo>
                  <a:pt x="3" y="180"/>
                </a:lnTo>
                <a:lnTo>
                  <a:pt x="3" y="180"/>
                </a:lnTo>
                <a:lnTo>
                  <a:pt x="3" y="180"/>
                </a:lnTo>
                <a:lnTo>
                  <a:pt x="3" y="180"/>
                </a:lnTo>
                <a:lnTo>
                  <a:pt x="3" y="180"/>
                </a:lnTo>
                <a:lnTo>
                  <a:pt x="0" y="177"/>
                </a:lnTo>
                <a:lnTo>
                  <a:pt x="0" y="177"/>
                </a:lnTo>
                <a:lnTo>
                  <a:pt x="0" y="177"/>
                </a:lnTo>
                <a:lnTo>
                  <a:pt x="0" y="177"/>
                </a:lnTo>
                <a:lnTo>
                  <a:pt x="6" y="165"/>
                </a:lnTo>
                <a:lnTo>
                  <a:pt x="12" y="150"/>
                </a:lnTo>
                <a:lnTo>
                  <a:pt x="12" y="132"/>
                </a:lnTo>
                <a:lnTo>
                  <a:pt x="12" y="114"/>
                </a:lnTo>
                <a:lnTo>
                  <a:pt x="12" y="96"/>
                </a:lnTo>
                <a:lnTo>
                  <a:pt x="12" y="78"/>
                </a:lnTo>
                <a:lnTo>
                  <a:pt x="12" y="63"/>
                </a:lnTo>
                <a:lnTo>
                  <a:pt x="15" y="45"/>
                </a:lnTo>
                <a:lnTo>
                  <a:pt x="18" y="42"/>
                </a:lnTo>
                <a:lnTo>
                  <a:pt x="21" y="36"/>
                </a:lnTo>
                <a:lnTo>
                  <a:pt x="24" y="30"/>
                </a:lnTo>
                <a:lnTo>
                  <a:pt x="27" y="27"/>
                </a:lnTo>
                <a:lnTo>
                  <a:pt x="33" y="21"/>
                </a:lnTo>
                <a:lnTo>
                  <a:pt x="36" y="18"/>
                </a:lnTo>
                <a:lnTo>
                  <a:pt x="42" y="12"/>
                </a:lnTo>
                <a:lnTo>
                  <a:pt x="45" y="12"/>
                </a:lnTo>
                <a:lnTo>
                  <a:pt x="45" y="12"/>
                </a:lnTo>
                <a:lnTo>
                  <a:pt x="45" y="12"/>
                </a:lnTo>
                <a:lnTo>
                  <a:pt x="48" y="9"/>
                </a:lnTo>
                <a:lnTo>
                  <a:pt x="48" y="9"/>
                </a:lnTo>
                <a:lnTo>
                  <a:pt x="51" y="9"/>
                </a:lnTo>
                <a:lnTo>
                  <a:pt x="51" y="9"/>
                </a:lnTo>
                <a:lnTo>
                  <a:pt x="51" y="9"/>
                </a:lnTo>
                <a:lnTo>
                  <a:pt x="54" y="9"/>
                </a:lnTo>
                <a:lnTo>
                  <a:pt x="60" y="6"/>
                </a:lnTo>
                <a:lnTo>
                  <a:pt x="69" y="6"/>
                </a:lnTo>
                <a:lnTo>
                  <a:pt x="75" y="3"/>
                </a:lnTo>
                <a:lnTo>
                  <a:pt x="84" y="3"/>
                </a:lnTo>
                <a:lnTo>
                  <a:pt x="93" y="0"/>
                </a:lnTo>
                <a:lnTo>
                  <a:pt x="99" y="3"/>
                </a:lnTo>
                <a:lnTo>
                  <a:pt x="108" y="3"/>
                </a:lnTo>
                <a:lnTo>
                  <a:pt x="114" y="6"/>
                </a:lnTo>
                <a:lnTo>
                  <a:pt x="117" y="6"/>
                </a:lnTo>
                <a:lnTo>
                  <a:pt x="120" y="9"/>
                </a:lnTo>
                <a:lnTo>
                  <a:pt x="126" y="9"/>
                </a:lnTo>
                <a:lnTo>
                  <a:pt x="129" y="9"/>
                </a:lnTo>
                <a:lnTo>
                  <a:pt x="132" y="12"/>
                </a:lnTo>
                <a:lnTo>
                  <a:pt x="138" y="12"/>
                </a:lnTo>
                <a:lnTo>
                  <a:pt x="141" y="15"/>
                </a:lnTo>
                <a:lnTo>
                  <a:pt x="144" y="15"/>
                </a:lnTo>
                <a:lnTo>
                  <a:pt x="147" y="18"/>
                </a:lnTo>
                <a:lnTo>
                  <a:pt x="153" y="21"/>
                </a:lnTo>
                <a:lnTo>
                  <a:pt x="159" y="27"/>
                </a:lnTo>
                <a:lnTo>
                  <a:pt x="165" y="33"/>
                </a:lnTo>
                <a:lnTo>
                  <a:pt x="171" y="42"/>
                </a:lnTo>
                <a:lnTo>
                  <a:pt x="177" y="48"/>
                </a:lnTo>
                <a:lnTo>
                  <a:pt x="180" y="54"/>
                </a:lnTo>
                <a:lnTo>
                  <a:pt x="183" y="60"/>
                </a:lnTo>
                <a:lnTo>
                  <a:pt x="183" y="60"/>
                </a:lnTo>
                <a:lnTo>
                  <a:pt x="183" y="60"/>
                </a:lnTo>
                <a:lnTo>
                  <a:pt x="183" y="60"/>
                </a:lnTo>
                <a:lnTo>
                  <a:pt x="186" y="60"/>
                </a:lnTo>
                <a:lnTo>
                  <a:pt x="186" y="63"/>
                </a:lnTo>
                <a:lnTo>
                  <a:pt x="186" y="63"/>
                </a:lnTo>
                <a:lnTo>
                  <a:pt x="186" y="63"/>
                </a:lnTo>
                <a:lnTo>
                  <a:pt x="183" y="66"/>
                </a:lnTo>
                <a:close/>
              </a:path>
            </a:pathLst>
          </a:custGeom>
          <a:solidFill>
            <a:srgbClr val="FFC296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944" name="Freeform 344"/>
          <p:cNvSpPr>
            <a:spLocks/>
          </p:cNvSpPr>
          <p:nvPr/>
        </p:nvSpPr>
        <p:spPr bwMode="auto">
          <a:xfrm>
            <a:off x="5688013" y="2955925"/>
            <a:ext cx="223837" cy="238125"/>
          </a:xfrm>
          <a:custGeom>
            <a:avLst/>
            <a:gdLst/>
            <a:ahLst/>
            <a:cxnLst>
              <a:cxn ang="0">
                <a:pos x="21" y="0"/>
              </a:cxn>
              <a:cxn ang="0">
                <a:pos x="24" y="0"/>
              </a:cxn>
              <a:cxn ang="0">
                <a:pos x="27" y="0"/>
              </a:cxn>
              <a:cxn ang="0">
                <a:pos x="30" y="0"/>
              </a:cxn>
              <a:cxn ang="0">
                <a:pos x="39" y="0"/>
              </a:cxn>
              <a:cxn ang="0">
                <a:pos x="48" y="6"/>
              </a:cxn>
              <a:cxn ang="0">
                <a:pos x="60" y="15"/>
              </a:cxn>
              <a:cxn ang="0">
                <a:pos x="69" y="24"/>
              </a:cxn>
              <a:cxn ang="0">
                <a:pos x="78" y="33"/>
              </a:cxn>
              <a:cxn ang="0">
                <a:pos x="87" y="42"/>
              </a:cxn>
              <a:cxn ang="0">
                <a:pos x="99" y="51"/>
              </a:cxn>
              <a:cxn ang="0">
                <a:pos x="111" y="63"/>
              </a:cxn>
              <a:cxn ang="0">
                <a:pos x="120" y="69"/>
              </a:cxn>
              <a:cxn ang="0">
                <a:pos x="123" y="78"/>
              </a:cxn>
              <a:cxn ang="0">
                <a:pos x="129" y="84"/>
              </a:cxn>
              <a:cxn ang="0">
                <a:pos x="135" y="90"/>
              </a:cxn>
              <a:cxn ang="0">
                <a:pos x="141" y="102"/>
              </a:cxn>
              <a:cxn ang="0">
                <a:pos x="138" y="111"/>
              </a:cxn>
              <a:cxn ang="0">
                <a:pos x="135" y="126"/>
              </a:cxn>
              <a:cxn ang="0">
                <a:pos x="132" y="138"/>
              </a:cxn>
              <a:cxn ang="0">
                <a:pos x="129" y="150"/>
              </a:cxn>
              <a:cxn ang="0">
                <a:pos x="126" y="147"/>
              </a:cxn>
              <a:cxn ang="0">
                <a:pos x="123" y="141"/>
              </a:cxn>
              <a:cxn ang="0">
                <a:pos x="120" y="135"/>
              </a:cxn>
              <a:cxn ang="0">
                <a:pos x="120" y="132"/>
              </a:cxn>
              <a:cxn ang="0">
                <a:pos x="114" y="129"/>
              </a:cxn>
              <a:cxn ang="0">
                <a:pos x="105" y="120"/>
              </a:cxn>
              <a:cxn ang="0">
                <a:pos x="93" y="108"/>
              </a:cxn>
              <a:cxn ang="0">
                <a:pos x="84" y="99"/>
              </a:cxn>
              <a:cxn ang="0">
                <a:pos x="75" y="93"/>
              </a:cxn>
              <a:cxn ang="0">
                <a:pos x="69" y="84"/>
              </a:cxn>
              <a:cxn ang="0">
                <a:pos x="63" y="72"/>
              </a:cxn>
              <a:cxn ang="0">
                <a:pos x="54" y="63"/>
              </a:cxn>
              <a:cxn ang="0">
                <a:pos x="42" y="54"/>
              </a:cxn>
              <a:cxn ang="0">
                <a:pos x="30" y="45"/>
              </a:cxn>
              <a:cxn ang="0">
                <a:pos x="18" y="36"/>
              </a:cxn>
              <a:cxn ang="0">
                <a:pos x="6" y="30"/>
              </a:cxn>
              <a:cxn ang="0">
                <a:pos x="3" y="27"/>
              </a:cxn>
              <a:cxn ang="0">
                <a:pos x="9" y="18"/>
              </a:cxn>
              <a:cxn ang="0">
                <a:pos x="15" y="12"/>
              </a:cxn>
              <a:cxn ang="0">
                <a:pos x="21" y="3"/>
              </a:cxn>
            </a:cxnLst>
            <a:rect l="0" t="0" r="r" b="b"/>
            <a:pathLst>
              <a:path w="141" h="150">
                <a:moveTo>
                  <a:pt x="21" y="0"/>
                </a:moveTo>
                <a:lnTo>
                  <a:pt x="21" y="0"/>
                </a:lnTo>
                <a:lnTo>
                  <a:pt x="21" y="0"/>
                </a:lnTo>
                <a:lnTo>
                  <a:pt x="24" y="0"/>
                </a:lnTo>
                <a:lnTo>
                  <a:pt x="24" y="0"/>
                </a:lnTo>
                <a:lnTo>
                  <a:pt x="27" y="0"/>
                </a:lnTo>
                <a:lnTo>
                  <a:pt x="30" y="0"/>
                </a:lnTo>
                <a:lnTo>
                  <a:pt x="30" y="0"/>
                </a:lnTo>
                <a:lnTo>
                  <a:pt x="33" y="0"/>
                </a:lnTo>
                <a:lnTo>
                  <a:pt x="39" y="0"/>
                </a:lnTo>
                <a:lnTo>
                  <a:pt x="42" y="3"/>
                </a:lnTo>
                <a:lnTo>
                  <a:pt x="48" y="6"/>
                </a:lnTo>
                <a:lnTo>
                  <a:pt x="54" y="9"/>
                </a:lnTo>
                <a:lnTo>
                  <a:pt x="60" y="15"/>
                </a:lnTo>
                <a:lnTo>
                  <a:pt x="63" y="18"/>
                </a:lnTo>
                <a:lnTo>
                  <a:pt x="69" y="24"/>
                </a:lnTo>
                <a:lnTo>
                  <a:pt x="75" y="30"/>
                </a:lnTo>
                <a:lnTo>
                  <a:pt x="78" y="33"/>
                </a:lnTo>
                <a:lnTo>
                  <a:pt x="84" y="36"/>
                </a:lnTo>
                <a:lnTo>
                  <a:pt x="87" y="42"/>
                </a:lnTo>
                <a:lnTo>
                  <a:pt x="93" y="45"/>
                </a:lnTo>
                <a:lnTo>
                  <a:pt x="99" y="51"/>
                </a:lnTo>
                <a:lnTo>
                  <a:pt x="105" y="57"/>
                </a:lnTo>
                <a:lnTo>
                  <a:pt x="111" y="63"/>
                </a:lnTo>
                <a:lnTo>
                  <a:pt x="117" y="66"/>
                </a:lnTo>
                <a:lnTo>
                  <a:pt x="120" y="69"/>
                </a:lnTo>
                <a:lnTo>
                  <a:pt x="123" y="72"/>
                </a:lnTo>
                <a:lnTo>
                  <a:pt x="123" y="78"/>
                </a:lnTo>
                <a:lnTo>
                  <a:pt x="126" y="81"/>
                </a:lnTo>
                <a:lnTo>
                  <a:pt x="129" y="84"/>
                </a:lnTo>
                <a:lnTo>
                  <a:pt x="132" y="87"/>
                </a:lnTo>
                <a:lnTo>
                  <a:pt x="135" y="90"/>
                </a:lnTo>
                <a:lnTo>
                  <a:pt x="138" y="96"/>
                </a:lnTo>
                <a:lnTo>
                  <a:pt x="141" y="102"/>
                </a:lnTo>
                <a:lnTo>
                  <a:pt x="138" y="105"/>
                </a:lnTo>
                <a:lnTo>
                  <a:pt x="138" y="111"/>
                </a:lnTo>
                <a:lnTo>
                  <a:pt x="135" y="117"/>
                </a:lnTo>
                <a:lnTo>
                  <a:pt x="135" y="126"/>
                </a:lnTo>
                <a:lnTo>
                  <a:pt x="132" y="132"/>
                </a:lnTo>
                <a:lnTo>
                  <a:pt x="132" y="138"/>
                </a:lnTo>
                <a:lnTo>
                  <a:pt x="129" y="144"/>
                </a:lnTo>
                <a:lnTo>
                  <a:pt x="129" y="150"/>
                </a:lnTo>
                <a:lnTo>
                  <a:pt x="129" y="147"/>
                </a:lnTo>
                <a:lnTo>
                  <a:pt x="126" y="147"/>
                </a:lnTo>
                <a:lnTo>
                  <a:pt x="126" y="144"/>
                </a:lnTo>
                <a:lnTo>
                  <a:pt x="123" y="141"/>
                </a:lnTo>
                <a:lnTo>
                  <a:pt x="123" y="135"/>
                </a:lnTo>
                <a:lnTo>
                  <a:pt x="120" y="135"/>
                </a:lnTo>
                <a:lnTo>
                  <a:pt x="120" y="132"/>
                </a:lnTo>
                <a:lnTo>
                  <a:pt x="120" y="132"/>
                </a:lnTo>
                <a:lnTo>
                  <a:pt x="117" y="132"/>
                </a:lnTo>
                <a:lnTo>
                  <a:pt x="114" y="129"/>
                </a:lnTo>
                <a:lnTo>
                  <a:pt x="111" y="126"/>
                </a:lnTo>
                <a:lnTo>
                  <a:pt x="105" y="120"/>
                </a:lnTo>
                <a:lnTo>
                  <a:pt x="99" y="114"/>
                </a:lnTo>
                <a:lnTo>
                  <a:pt x="93" y="108"/>
                </a:lnTo>
                <a:lnTo>
                  <a:pt x="90" y="102"/>
                </a:lnTo>
                <a:lnTo>
                  <a:pt x="84" y="99"/>
                </a:lnTo>
                <a:lnTo>
                  <a:pt x="81" y="96"/>
                </a:lnTo>
                <a:lnTo>
                  <a:pt x="75" y="93"/>
                </a:lnTo>
                <a:lnTo>
                  <a:pt x="72" y="90"/>
                </a:lnTo>
                <a:lnTo>
                  <a:pt x="69" y="84"/>
                </a:lnTo>
                <a:lnTo>
                  <a:pt x="66" y="78"/>
                </a:lnTo>
                <a:lnTo>
                  <a:pt x="63" y="72"/>
                </a:lnTo>
                <a:lnTo>
                  <a:pt x="57" y="69"/>
                </a:lnTo>
                <a:lnTo>
                  <a:pt x="54" y="63"/>
                </a:lnTo>
                <a:lnTo>
                  <a:pt x="48" y="60"/>
                </a:lnTo>
                <a:lnTo>
                  <a:pt x="42" y="54"/>
                </a:lnTo>
                <a:lnTo>
                  <a:pt x="36" y="51"/>
                </a:lnTo>
                <a:lnTo>
                  <a:pt x="30" y="45"/>
                </a:lnTo>
                <a:lnTo>
                  <a:pt x="24" y="42"/>
                </a:lnTo>
                <a:lnTo>
                  <a:pt x="18" y="36"/>
                </a:lnTo>
                <a:lnTo>
                  <a:pt x="12" y="33"/>
                </a:lnTo>
                <a:lnTo>
                  <a:pt x="6" y="30"/>
                </a:lnTo>
                <a:lnTo>
                  <a:pt x="0" y="30"/>
                </a:lnTo>
                <a:lnTo>
                  <a:pt x="3" y="27"/>
                </a:lnTo>
                <a:lnTo>
                  <a:pt x="6" y="21"/>
                </a:lnTo>
                <a:lnTo>
                  <a:pt x="9" y="18"/>
                </a:lnTo>
                <a:lnTo>
                  <a:pt x="12" y="15"/>
                </a:lnTo>
                <a:lnTo>
                  <a:pt x="15" y="12"/>
                </a:lnTo>
                <a:lnTo>
                  <a:pt x="18" y="6"/>
                </a:lnTo>
                <a:lnTo>
                  <a:pt x="21" y="3"/>
                </a:lnTo>
                <a:lnTo>
                  <a:pt x="21" y="0"/>
                </a:lnTo>
                <a:close/>
              </a:path>
            </a:pathLst>
          </a:custGeom>
          <a:solidFill>
            <a:srgbClr val="CC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945" name="Freeform 345"/>
          <p:cNvSpPr>
            <a:spLocks/>
          </p:cNvSpPr>
          <p:nvPr/>
        </p:nvSpPr>
        <p:spPr bwMode="auto">
          <a:xfrm>
            <a:off x="5721350" y="2670175"/>
            <a:ext cx="330200" cy="414338"/>
          </a:xfrm>
          <a:custGeom>
            <a:avLst/>
            <a:gdLst/>
            <a:ahLst/>
            <a:cxnLst>
              <a:cxn ang="0">
                <a:pos x="186" y="66"/>
              </a:cxn>
              <a:cxn ang="0">
                <a:pos x="190" y="69"/>
              </a:cxn>
              <a:cxn ang="0">
                <a:pos x="193" y="84"/>
              </a:cxn>
              <a:cxn ang="0">
                <a:pos x="196" y="96"/>
              </a:cxn>
              <a:cxn ang="0">
                <a:pos x="199" y="111"/>
              </a:cxn>
              <a:cxn ang="0">
                <a:pos x="202" y="126"/>
              </a:cxn>
              <a:cxn ang="0">
                <a:pos x="196" y="141"/>
              </a:cxn>
              <a:cxn ang="0">
                <a:pos x="199" y="150"/>
              </a:cxn>
              <a:cxn ang="0">
                <a:pos x="202" y="156"/>
              </a:cxn>
              <a:cxn ang="0">
                <a:pos x="205" y="162"/>
              </a:cxn>
              <a:cxn ang="0">
                <a:pos x="208" y="171"/>
              </a:cxn>
              <a:cxn ang="0">
                <a:pos x="205" y="174"/>
              </a:cxn>
              <a:cxn ang="0">
                <a:pos x="202" y="180"/>
              </a:cxn>
              <a:cxn ang="0">
                <a:pos x="196" y="180"/>
              </a:cxn>
              <a:cxn ang="0">
                <a:pos x="190" y="180"/>
              </a:cxn>
              <a:cxn ang="0">
                <a:pos x="190" y="186"/>
              </a:cxn>
              <a:cxn ang="0">
                <a:pos x="193" y="195"/>
              </a:cxn>
              <a:cxn ang="0">
                <a:pos x="186" y="195"/>
              </a:cxn>
              <a:cxn ang="0">
                <a:pos x="180" y="195"/>
              </a:cxn>
              <a:cxn ang="0">
                <a:pos x="180" y="201"/>
              </a:cxn>
              <a:cxn ang="0">
                <a:pos x="183" y="204"/>
              </a:cxn>
              <a:cxn ang="0">
                <a:pos x="186" y="207"/>
              </a:cxn>
              <a:cxn ang="0">
                <a:pos x="190" y="210"/>
              </a:cxn>
              <a:cxn ang="0">
                <a:pos x="183" y="213"/>
              </a:cxn>
              <a:cxn ang="0">
                <a:pos x="180" y="216"/>
              </a:cxn>
              <a:cxn ang="0">
                <a:pos x="183" y="225"/>
              </a:cxn>
              <a:cxn ang="0">
                <a:pos x="174" y="240"/>
              </a:cxn>
              <a:cxn ang="0">
                <a:pos x="156" y="246"/>
              </a:cxn>
              <a:cxn ang="0">
                <a:pos x="135" y="243"/>
              </a:cxn>
              <a:cxn ang="0">
                <a:pos x="114" y="252"/>
              </a:cxn>
              <a:cxn ang="0">
                <a:pos x="105" y="258"/>
              </a:cxn>
              <a:cxn ang="0">
                <a:pos x="96" y="252"/>
              </a:cxn>
              <a:cxn ang="0">
                <a:pos x="90" y="243"/>
              </a:cxn>
              <a:cxn ang="0">
                <a:pos x="81" y="234"/>
              </a:cxn>
              <a:cxn ang="0">
                <a:pos x="69" y="225"/>
              </a:cxn>
              <a:cxn ang="0">
                <a:pos x="51" y="207"/>
              </a:cxn>
              <a:cxn ang="0">
                <a:pos x="33" y="189"/>
              </a:cxn>
              <a:cxn ang="0">
                <a:pos x="12" y="180"/>
              </a:cxn>
              <a:cxn ang="0">
                <a:pos x="0" y="177"/>
              </a:cxn>
              <a:cxn ang="0">
                <a:pos x="12" y="150"/>
              </a:cxn>
              <a:cxn ang="0">
                <a:pos x="12" y="114"/>
              </a:cxn>
              <a:cxn ang="0">
                <a:pos x="12" y="78"/>
              </a:cxn>
              <a:cxn ang="0">
                <a:pos x="15" y="45"/>
              </a:cxn>
              <a:cxn ang="0">
                <a:pos x="21" y="36"/>
              </a:cxn>
              <a:cxn ang="0">
                <a:pos x="27" y="27"/>
              </a:cxn>
              <a:cxn ang="0">
                <a:pos x="36" y="18"/>
              </a:cxn>
              <a:cxn ang="0">
                <a:pos x="45" y="12"/>
              </a:cxn>
              <a:cxn ang="0">
                <a:pos x="51" y="9"/>
              </a:cxn>
              <a:cxn ang="0">
                <a:pos x="60" y="6"/>
              </a:cxn>
              <a:cxn ang="0">
                <a:pos x="75" y="3"/>
              </a:cxn>
              <a:cxn ang="0">
                <a:pos x="93" y="0"/>
              </a:cxn>
              <a:cxn ang="0">
                <a:pos x="108" y="3"/>
              </a:cxn>
              <a:cxn ang="0">
                <a:pos x="117" y="6"/>
              </a:cxn>
              <a:cxn ang="0">
                <a:pos x="126" y="9"/>
              </a:cxn>
              <a:cxn ang="0">
                <a:pos x="132" y="12"/>
              </a:cxn>
              <a:cxn ang="0">
                <a:pos x="141" y="15"/>
              </a:cxn>
              <a:cxn ang="0">
                <a:pos x="147" y="18"/>
              </a:cxn>
              <a:cxn ang="0">
                <a:pos x="159" y="27"/>
              </a:cxn>
              <a:cxn ang="0">
                <a:pos x="171" y="42"/>
              </a:cxn>
              <a:cxn ang="0">
                <a:pos x="180" y="54"/>
              </a:cxn>
              <a:cxn ang="0">
                <a:pos x="186" y="60"/>
              </a:cxn>
              <a:cxn ang="0">
                <a:pos x="183" y="66"/>
              </a:cxn>
            </a:cxnLst>
            <a:rect l="0" t="0" r="r" b="b"/>
            <a:pathLst>
              <a:path w="208" h="261">
                <a:moveTo>
                  <a:pt x="183" y="66"/>
                </a:moveTo>
                <a:lnTo>
                  <a:pt x="186" y="66"/>
                </a:lnTo>
                <a:lnTo>
                  <a:pt x="186" y="69"/>
                </a:lnTo>
                <a:lnTo>
                  <a:pt x="190" y="69"/>
                </a:lnTo>
                <a:lnTo>
                  <a:pt x="190" y="75"/>
                </a:lnTo>
                <a:lnTo>
                  <a:pt x="193" y="84"/>
                </a:lnTo>
                <a:lnTo>
                  <a:pt x="193" y="90"/>
                </a:lnTo>
                <a:lnTo>
                  <a:pt x="196" y="96"/>
                </a:lnTo>
                <a:lnTo>
                  <a:pt x="199" y="105"/>
                </a:lnTo>
                <a:lnTo>
                  <a:pt x="199" y="111"/>
                </a:lnTo>
                <a:lnTo>
                  <a:pt x="202" y="120"/>
                </a:lnTo>
                <a:lnTo>
                  <a:pt x="202" y="126"/>
                </a:lnTo>
                <a:lnTo>
                  <a:pt x="196" y="132"/>
                </a:lnTo>
                <a:lnTo>
                  <a:pt x="196" y="141"/>
                </a:lnTo>
                <a:lnTo>
                  <a:pt x="196" y="144"/>
                </a:lnTo>
                <a:lnTo>
                  <a:pt x="199" y="150"/>
                </a:lnTo>
                <a:lnTo>
                  <a:pt x="202" y="153"/>
                </a:lnTo>
                <a:lnTo>
                  <a:pt x="202" y="156"/>
                </a:lnTo>
                <a:lnTo>
                  <a:pt x="205" y="159"/>
                </a:lnTo>
                <a:lnTo>
                  <a:pt x="205" y="162"/>
                </a:lnTo>
                <a:lnTo>
                  <a:pt x="208" y="168"/>
                </a:lnTo>
                <a:lnTo>
                  <a:pt x="208" y="171"/>
                </a:lnTo>
                <a:lnTo>
                  <a:pt x="208" y="174"/>
                </a:lnTo>
                <a:lnTo>
                  <a:pt x="205" y="174"/>
                </a:lnTo>
                <a:lnTo>
                  <a:pt x="205" y="177"/>
                </a:lnTo>
                <a:lnTo>
                  <a:pt x="202" y="180"/>
                </a:lnTo>
                <a:lnTo>
                  <a:pt x="199" y="180"/>
                </a:lnTo>
                <a:lnTo>
                  <a:pt x="196" y="180"/>
                </a:lnTo>
                <a:lnTo>
                  <a:pt x="193" y="180"/>
                </a:lnTo>
                <a:lnTo>
                  <a:pt x="190" y="180"/>
                </a:lnTo>
                <a:lnTo>
                  <a:pt x="190" y="183"/>
                </a:lnTo>
                <a:lnTo>
                  <a:pt x="190" y="186"/>
                </a:lnTo>
                <a:lnTo>
                  <a:pt x="193" y="189"/>
                </a:lnTo>
                <a:lnTo>
                  <a:pt x="193" y="195"/>
                </a:lnTo>
                <a:lnTo>
                  <a:pt x="190" y="195"/>
                </a:lnTo>
                <a:lnTo>
                  <a:pt x="186" y="195"/>
                </a:lnTo>
                <a:lnTo>
                  <a:pt x="183" y="195"/>
                </a:lnTo>
                <a:lnTo>
                  <a:pt x="180" y="195"/>
                </a:lnTo>
                <a:lnTo>
                  <a:pt x="177" y="201"/>
                </a:lnTo>
                <a:lnTo>
                  <a:pt x="180" y="201"/>
                </a:lnTo>
                <a:lnTo>
                  <a:pt x="180" y="204"/>
                </a:lnTo>
                <a:lnTo>
                  <a:pt x="183" y="204"/>
                </a:lnTo>
                <a:lnTo>
                  <a:pt x="183" y="207"/>
                </a:lnTo>
                <a:lnTo>
                  <a:pt x="186" y="207"/>
                </a:lnTo>
                <a:lnTo>
                  <a:pt x="186" y="210"/>
                </a:lnTo>
                <a:lnTo>
                  <a:pt x="190" y="210"/>
                </a:lnTo>
                <a:lnTo>
                  <a:pt x="186" y="213"/>
                </a:lnTo>
                <a:lnTo>
                  <a:pt x="183" y="213"/>
                </a:lnTo>
                <a:lnTo>
                  <a:pt x="183" y="216"/>
                </a:lnTo>
                <a:lnTo>
                  <a:pt x="180" y="216"/>
                </a:lnTo>
                <a:lnTo>
                  <a:pt x="180" y="219"/>
                </a:lnTo>
                <a:lnTo>
                  <a:pt x="183" y="225"/>
                </a:lnTo>
                <a:lnTo>
                  <a:pt x="183" y="234"/>
                </a:lnTo>
                <a:lnTo>
                  <a:pt x="174" y="240"/>
                </a:lnTo>
                <a:lnTo>
                  <a:pt x="165" y="243"/>
                </a:lnTo>
                <a:lnTo>
                  <a:pt x="156" y="246"/>
                </a:lnTo>
                <a:lnTo>
                  <a:pt x="144" y="243"/>
                </a:lnTo>
                <a:lnTo>
                  <a:pt x="135" y="243"/>
                </a:lnTo>
                <a:lnTo>
                  <a:pt x="123" y="246"/>
                </a:lnTo>
                <a:lnTo>
                  <a:pt x="114" y="252"/>
                </a:lnTo>
                <a:lnTo>
                  <a:pt x="108" y="261"/>
                </a:lnTo>
                <a:lnTo>
                  <a:pt x="105" y="258"/>
                </a:lnTo>
                <a:lnTo>
                  <a:pt x="102" y="255"/>
                </a:lnTo>
                <a:lnTo>
                  <a:pt x="96" y="252"/>
                </a:lnTo>
                <a:lnTo>
                  <a:pt x="93" y="246"/>
                </a:lnTo>
                <a:lnTo>
                  <a:pt x="90" y="243"/>
                </a:lnTo>
                <a:lnTo>
                  <a:pt x="84" y="237"/>
                </a:lnTo>
                <a:lnTo>
                  <a:pt x="81" y="234"/>
                </a:lnTo>
                <a:lnTo>
                  <a:pt x="78" y="231"/>
                </a:lnTo>
                <a:lnTo>
                  <a:pt x="69" y="225"/>
                </a:lnTo>
                <a:lnTo>
                  <a:pt x="60" y="216"/>
                </a:lnTo>
                <a:lnTo>
                  <a:pt x="51" y="207"/>
                </a:lnTo>
                <a:lnTo>
                  <a:pt x="42" y="198"/>
                </a:lnTo>
                <a:lnTo>
                  <a:pt x="33" y="189"/>
                </a:lnTo>
                <a:lnTo>
                  <a:pt x="24" y="183"/>
                </a:lnTo>
                <a:lnTo>
                  <a:pt x="12" y="180"/>
                </a:lnTo>
                <a:lnTo>
                  <a:pt x="3" y="180"/>
                </a:lnTo>
                <a:lnTo>
                  <a:pt x="0" y="177"/>
                </a:lnTo>
                <a:lnTo>
                  <a:pt x="6" y="165"/>
                </a:lnTo>
                <a:lnTo>
                  <a:pt x="12" y="150"/>
                </a:lnTo>
                <a:lnTo>
                  <a:pt x="12" y="132"/>
                </a:lnTo>
                <a:lnTo>
                  <a:pt x="12" y="114"/>
                </a:lnTo>
                <a:lnTo>
                  <a:pt x="12" y="96"/>
                </a:lnTo>
                <a:lnTo>
                  <a:pt x="12" y="78"/>
                </a:lnTo>
                <a:lnTo>
                  <a:pt x="12" y="63"/>
                </a:lnTo>
                <a:lnTo>
                  <a:pt x="15" y="45"/>
                </a:lnTo>
                <a:lnTo>
                  <a:pt x="18" y="42"/>
                </a:lnTo>
                <a:lnTo>
                  <a:pt x="21" y="36"/>
                </a:lnTo>
                <a:lnTo>
                  <a:pt x="24" y="30"/>
                </a:lnTo>
                <a:lnTo>
                  <a:pt x="27" y="27"/>
                </a:lnTo>
                <a:lnTo>
                  <a:pt x="33" y="21"/>
                </a:lnTo>
                <a:lnTo>
                  <a:pt x="36" y="18"/>
                </a:lnTo>
                <a:lnTo>
                  <a:pt x="42" y="12"/>
                </a:lnTo>
                <a:lnTo>
                  <a:pt x="45" y="12"/>
                </a:lnTo>
                <a:lnTo>
                  <a:pt x="48" y="9"/>
                </a:lnTo>
                <a:lnTo>
                  <a:pt x="51" y="9"/>
                </a:lnTo>
                <a:lnTo>
                  <a:pt x="54" y="9"/>
                </a:lnTo>
                <a:lnTo>
                  <a:pt x="60" y="6"/>
                </a:lnTo>
                <a:lnTo>
                  <a:pt x="69" y="6"/>
                </a:lnTo>
                <a:lnTo>
                  <a:pt x="75" y="3"/>
                </a:lnTo>
                <a:lnTo>
                  <a:pt x="84" y="3"/>
                </a:lnTo>
                <a:lnTo>
                  <a:pt x="93" y="0"/>
                </a:lnTo>
                <a:lnTo>
                  <a:pt x="99" y="3"/>
                </a:lnTo>
                <a:lnTo>
                  <a:pt x="108" y="3"/>
                </a:lnTo>
                <a:lnTo>
                  <a:pt x="114" y="6"/>
                </a:lnTo>
                <a:lnTo>
                  <a:pt x="117" y="6"/>
                </a:lnTo>
                <a:lnTo>
                  <a:pt x="120" y="9"/>
                </a:lnTo>
                <a:lnTo>
                  <a:pt x="126" y="9"/>
                </a:lnTo>
                <a:lnTo>
                  <a:pt x="129" y="9"/>
                </a:lnTo>
                <a:lnTo>
                  <a:pt x="132" y="12"/>
                </a:lnTo>
                <a:lnTo>
                  <a:pt x="138" y="12"/>
                </a:lnTo>
                <a:lnTo>
                  <a:pt x="141" y="15"/>
                </a:lnTo>
                <a:lnTo>
                  <a:pt x="144" y="15"/>
                </a:lnTo>
                <a:lnTo>
                  <a:pt x="147" y="18"/>
                </a:lnTo>
                <a:lnTo>
                  <a:pt x="153" y="21"/>
                </a:lnTo>
                <a:lnTo>
                  <a:pt x="159" y="27"/>
                </a:lnTo>
                <a:lnTo>
                  <a:pt x="165" y="33"/>
                </a:lnTo>
                <a:lnTo>
                  <a:pt x="171" y="42"/>
                </a:lnTo>
                <a:lnTo>
                  <a:pt x="177" y="48"/>
                </a:lnTo>
                <a:lnTo>
                  <a:pt x="180" y="54"/>
                </a:lnTo>
                <a:lnTo>
                  <a:pt x="183" y="60"/>
                </a:lnTo>
                <a:lnTo>
                  <a:pt x="186" y="60"/>
                </a:lnTo>
                <a:lnTo>
                  <a:pt x="186" y="63"/>
                </a:lnTo>
                <a:lnTo>
                  <a:pt x="183" y="66"/>
                </a:lnTo>
                <a:close/>
              </a:path>
            </a:pathLst>
          </a:custGeom>
          <a:noFill/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946" name="Freeform 346"/>
          <p:cNvSpPr>
            <a:spLocks/>
          </p:cNvSpPr>
          <p:nvPr/>
        </p:nvSpPr>
        <p:spPr bwMode="auto">
          <a:xfrm>
            <a:off x="5688013" y="2955925"/>
            <a:ext cx="223837" cy="238125"/>
          </a:xfrm>
          <a:custGeom>
            <a:avLst/>
            <a:gdLst/>
            <a:ahLst/>
            <a:cxnLst>
              <a:cxn ang="0">
                <a:pos x="24" y="0"/>
              </a:cxn>
              <a:cxn ang="0">
                <a:pos x="30" y="0"/>
              </a:cxn>
              <a:cxn ang="0">
                <a:pos x="39" y="0"/>
              </a:cxn>
              <a:cxn ang="0">
                <a:pos x="48" y="6"/>
              </a:cxn>
              <a:cxn ang="0">
                <a:pos x="60" y="15"/>
              </a:cxn>
              <a:cxn ang="0">
                <a:pos x="69" y="24"/>
              </a:cxn>
              <a:cxn ang="0">
                <a:pos x="78" y="33"/>
              </a:cxn>
              <a:cxn ang="0">
                <a:pos x="87" y="42"/>
              </a:cxn>
              <a:cxn ang="0">
                <a:pos x="99" y="51"/>
              </a:cxn>
              <a:cxn ang="0">
                <a:pos x="111" y="63"/>
              </a:cxn>
              <a:cxn ang="0">
                <a:pos x="120" y="69"/>
              </a:cxn>
              <a:cxn ang="0">
                <a:pos x="123" y="78"/>
              </a:cxn>
              <a:cxn ang="0">
                <a:pos x="129" y="84"/>
              </a:cxn>
              <a:cxn ang="0">
                <a:pos x="135" y="90"/>
              </a:cxn>
              <a:cxn ang="0">
                <a:pos x="141" y="102"/>
              </a:cxn>
              <a:cxn ang="0">
                <a:pos x="138" y="111"/>
              </a:cxn>
              <a:cxn ang="0">
                <a:pos x="135" y="126"/>
              </a:cxn>
              <a:cxn ang="0">
                <a:pos x="132" y="138"/>
              </a:cxn>
              <a:cxn ang="0">
                <a:pos x="129" y="150"/>
              </a:cxn>
              <a:cxn ang="0">
                <a:pos x="126" y="147"/>
              </a:cxn>
              <a:cxn ang="0">
                <a:pos x="123" y="141"/>
              </a:cxn>
              <a:cxn ang="0">
                <a:pos x="120" y="135"/>
              </a:cxn>
              <a:cxn ang="0">
                <a:pos x="117" y="132"/>
              </a:cxn>
              <a:cxn ang="0">
                <a:pos x="111" y="126"/>
              </a:cxn>
              <a:cxn ang="0">
                <a:pos x="99" y="114"/>
              </a:cxn>
              <a:cxn ang="0">
                <a:pos x="90" y="102"/>
              </a:cxn>
              <a:cxn ang="0">
                <a:pos x="81" y="96"/>
              </a:cxn>
              <a:cxn ang="0">
                <a:pos x="72" y="90"/>
              </a:cxn>
              <a:cxn ang="0">
                <a:pos x="66" y="78"/>
              </a:cxn>
              <a:cxn ang="0">
                <a:pos x="57" y="69"/>
              </a:cxn>
              <a:cxn ang="0">
                <a:pos x="48" y="60"/>
              </a:cxn>
              <a:cxn ang="0">
                <a:pos x="36" y="51"/>
              </a:cxn>
              <a:cxn ang="0">
                <a:pos x="24" y="42"/>
              </a:cxn>
              <a:cxn ang="0">
                <a:pos x="12" y="33"/>
              </a:cxn>
              <a:cxn ang="0">
                <a:pos x="0" y="30"/>
              </a:cxn>
              <a:cxn ang="0">
                <a:pos x="6" y="21"/>
              </a:cxn>
              <a:cxn ang="0">
                <a:pos x="12" y="15"/>
              </a:cxn>
              <a:cxn ang="0">
                <a:pos x="18" y="6"/>
              </a:cxn>
              <a:cxn ang="0">
                <a:pos x="21" y="0"/>
              </a:cxn>
            </a:cxnLst>
            <a:rect l="0" t="0" r="r" b="b"/>
            <a:pathLst>
              <a:path w="141" h="150">
                <a:moveTo>
                  <a:pt x="21" y="0"/>
                </a:moveTo>
                <a:lnTo>
                  <a:pt x="24" y="0"/>
                </a:lnTo>
                <a:lnTo>
                  <a:pt x="27" y="0"/>
                </a:lnTo>
                <a:lnTo>
                  <a:pt x="30" y="0"/>
                </a:lnTo>
                <a:lnTo>
                  <a:pt x="33" y="0"/>
                </a:lnTo>
                <a:lnTo>
                  <a:pt x="39" y="0"/>
                </a:lnTo>
                <a:lnTo>
                  <a:pt x="42" y="3"/>
                </a:lnTo>
                <a:lnTo>
                  <a:pt x="48" y="6"/>
                </a:lnTo>
                <a:lnTo>
                  <a:pt x="54" y="9"/>
                </a:lnTo>
                <a:lnTo>
                  <a:pt x="60" y="15"/>
                </a:lnTo>
                <a:lnTo>
                  <a:pt x="63" y="18"/>
                </a:lnTo>
                <a:lnTo>
                  <a:pt x="69" y="24"/>
                </a:lnTo>
                <a:lnTo>
                  <a:pt x="75" y="30"/>
                </a:lnTo>
                <a:lnTo>
                  <a:pt x="78" y="33"/>
                </a:lnTo>
                <a:lnTo>
                  <a:pt x="84" y="36"/>
                </a:lnTo>
                <a:lnTo>
                  <a:pt x="87" y="42"/>
                </a:lnTo>
                <a:lnTo>
                  <a:pt x="93" y="45"/>
                </a:lnTo>
                <a:lnTo>
                  <a:pt x="99" y="51"/>
                </a:lnTo>
                <a:lnTo>
                  <a:pt x="105" y="57"/>
                </a:lnTo>
                <a:lnTo>
                  <a:pt x="111" y="63"/>
                </a:lnTo>
                <a:lnTo>
                  <a:pt x="117" y="66"/>
                </a:lnTo>
                <a:lnTo>
                  <a:pt x="120" y="69"/>
                </a:lnTo>
                <a:lnTo>
                  <a:pt x="123" y="72"/>
                </a:lnTo>
                <a:lnTo>
                  <a:pt x="123" y="78"/>
                </a:lnTo>
                <a:lnTo>
                  <a:pt x="126" y="81"/>
                </a:lnTo>
                <a:lnTo>
                  <a:pt x="129" y="84"/>
                </a:lnTo>
                <a:lnTo>
                  <a:pt x="132" y="87"/>
                </a:lnTo>
                <a:lnTo>
                  <a:pt x="135" y="90"/>
                </a:lnTo>
                <a:lnTo>
                  <a:pt x="138" y="96"/>
                </a:lnTo>
                <a:lnTo>
                  <a:pt x="141" y="102"/>
                </a:lnTo>
                <a:lnTo>
                  <a:pt x="138" y="105"/>
                </a:lnTo>
                <a:lnTo>
                  <a:pt x="138" y="111"/>
                </a:lnTo>
                <a:lnTo>
                  <a:pt x="135" y="117"/>
                </a:lnTo>
                <a:lnTo>
                  <a:pt x="135" y="126"/>
                </a:lnTo>
                <a:lnTo>
                  <a:pt x="132" y="132"/>
                </a:lnTo>
                <a:lnTo>
                  <a:pt x="132" y="138"/>
                </a:lnTo>
                <a:lnTo>
                  <a:pt x="129" y="144"/>
                </a:lnTo>
                <a:lnTo>
                  <a:pt x="129" y="150"/>
                </a:lnTo>
                <a:lnTo>
                  <a:pt x="129" y="147"/>
                </a:lnTo>
                <a:lnTo>
                  <a:pt x="126" y="147"/>
                </a:lnTo>
                <a:lnTo>
                  <a:pt x="126" y="144"/>
                </a:lnTo>
                <a:lnTo>
                  <a:pt x="123" y="141"/>
                </a:lnTo>
                <a:lnTo>
                  <a:pt x="123" y="135"/>
                </a:lnTo>
                <a:lnTo>
                  <a:pt x="120" y="135"/>
                </a:lnTo>
                <a:lnTo>
                  <a:pt x="120" y="132"/>
                </a:lnTo>
                <a:lnTo>
                  <a:pt x="117" y="132"/>
                </a:lnTo>
                <a:lnTo>
                  <a:pt x="114" y="129"/>
                </a:lnTo>
                <a:lnTo>
                  <a:pt x="111" y="126"/>
                </a:lnTo>
                <a:lnTo>
                  <a:pt x="105" y="120"/>
                </a:lnTo>
                <a:lnTo>
                  <a:pt x="99" y="114"/>
                </a:lnTo>
                <a:lnTo>
                  <a:pt x="93" y="108"/>
                </a:lnTo>
                <a:lnTo>
                  <a:pt x="90" y="102"/>
                </a:lnTo>
                <a:lnTo>
                  <a:pt x="84" y="99"/>
                </a:lnTo>
                <a:lnTo>
                  <a:pt x="81" y="96"/>
                </a:lnTo>
                <a:lnTo>
                  <a:pt x="75" y="93"/>
                </a:lnTo>
                <a:lnTo>
                  <a:pt x="72" y="90"/>
                </a:lnTo>
                <a:lnTo>
                  <a:pt x="69" y="84"/>
                </a:lnTo>
                <a:lnTo>
                  <a:pt x="66" y="78"/>
                </a:lnTo>
                <a:lnTo>
                  <a:pt x="63" y="72"/>
                </a:lnTo>
                <a:lnTo>
                  <a:pt x="57" y="69"/>
                </a:lnTo>
                <a:lnTo>
                  <a:pt x="54" y="63"/>
                </a:lnTo>
                <a:lnTo>
                  <a:pt x="48" y="60"/>
                </a:lnTo>
                <a:lnTo>
                  <a:pt x="42" y="54"/>
                </a:lnTo>
                <a:lnTo>
                  <a:pt x="36" y="51"/>
                </a:lnTo>
                <a:lnTo>
                  <a:pt x="30" y="45"/>
                </a:lnTo>
                <a:lnTo>
                  <a:pt x="24" y="42"/>
                </a:lnTo>
                <a:lnTo>
                  <a:pt x="18" y="36"/>
                </a:lnTo>
                <a:lnTo>
                  <a:pt x="12" y="33"/>
                </a:lnTo>
                <a:lnTo>
                  <a:pt x="6" y="30"/>
                </a:lnTo>
                <a:lnTo>
                  <a:pt x="0" y="30"/>
                </a:lnTo>
                <a:lnTo>
                  <a:pt x="3" y="27"/>
                </a:lnTo>
                <a:lnTo>
                  <a:pt x="6" y="21"/>
                </a:lnTo>
                <a:lnTo>
                  <a:pt x="9" y="18"/>
                </a:lnTo>
                <a:lnTo>
                  <a:pt x="12" y="15"/>
                </a:lnTo>
                <a:lnTo>
                  <a:pt x="15" y="12"/>
                </a:lnTo>
                <a:lnTo>
                  <a:pt x="18" y="6"/>
                </a:lnTo>
                <a:lnTo>
                  <a:pt x="21" y="3"/>
                </a:lnTo>
                <a:lnTo>
                  <a:pt x="21" y="0"/>
                </a:lnTo>
                <a:close/>
              </a:path>
            </a:pathLst>
          </a:custGeom>
          <a:noFill/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947" name="Freeform 347"/>
          <p:cNvSpPr>
            <a:spLocks/>
          </p:cNvSpPr>
          <p:nvPr/>
        </p:nvSpPr>
        <p:spPr bwMode="auto">
          <a:xfrm>
            <a:off x="5645150" y="2994025"/>
            <a:ext cx="511175" cy="547688"/>
          </a:xfrm>
          <a:custGeom>
            <a:avLst/>
            <a:gdLst/>
            <a:ahLst/>
            <a:cxnLst>
              <a:cxn ang="0">
                <a:pos x="27" y="3"/>
              </a:cxn>
              <a:cxn ang="0">
                <a:pos x="15" y="3"/>
              </a:cxn>
              <a:cxn ang="0">
                <a:pos x="6" y="6"/>
              </a:cxn>
              <a:cxn ang="0">
                <a:pos x="6" y="9"/>
              </a:cxn>
              <a:cxn ang="0">
                <a:pos x="3" y="9"/>
              </a:cxn>
              <a:cxn ang="0">
                <a:pos x="3" y="339"/>
              </a:cxn>
              <a:cxn ang="0">
                <a:pos x="111" y="339"/>
              </a:cxn>
              <a:cxn ang="0">
                <a:pos x="219" y="339"/>
              </a:cxn>
              <a:cxn ang="0">
                <a:pos x="295" y="339"/>
              </a:cxn>
              <a:cxn ang="0">
                <a:pos x="301" y="342"/>
              </a:cxn>
              <a:cxn ang="0">
                <a:pos x="307" y="345"/>
              </a:cxn>
              <a:cxn ang="0">
                <a:pos x="313" y="342"/>
              </a:cxn>
              <a:cxn ang="0">
                <a:pos x="319" y="333"/>
              </a:cxn>
              <a:cxn ang="0">
                <a:pos x="322" y="324"/>
              </a:cxn>
              <a:cxn ang="0">
                <a:pos x="322" y="318"/>
              </a:cxn>
              <a:cxn ang="0">
                <a:pos x="310" y="309"/>
              </a:cxn>
              <a:cxn ang="0">
                <a:pos x="295" y="300"/>
              </a:cxn>
              <a:cxn ang="0">
                <a:pos x="277" y="294"/>
              </a:cxn>
              <a:cxn ang="0">
                <a:pos x="250" y="288"/>
              </a:cxn>
              <a:cxn ang="0">
                <a:pos x="225" y="285"/>
              </a:cxn>
              <a:cxn ang="0">
                <a:pos x="219" y="276"/>
              </a:cxn>
              <a:cxn ang="0">
                <a:pos x="213" y="267"/>
              </a:cxn>
              <a:cxn ang="0">
                <a:pos x="207" y="264"/>
              </a:cxn>
              <a:cxn ang="0">
                <a:pos x="198" y="264"/>
              </a:cxn>
              <a:cxn ang="0">
                <a:pos x="189" y="258"/>
              </a:cxn>
              <a:cxn ang="0">
                <a:pos x="186" y="252"/>
              </a:cxn>
              <a:cxn ang="0">
                <a:pos x="183" y="240"/>
              </a:cxn>
              <a:cxn ang="0">
                <a:pos x="183" y="231"/>
              </a:cxn>
              <a:cxn ang="0">
                <a:pos x="186" y="228"/>
              </a:cxn>
              <a:cxn ang="0">
                <a:pos x="183" y="219"/>
              </a:cxn>
              <a:cxn ang="0">
                <a:pos x="180" y="210"/>
              </a:cxn>
              <a:cxn ang="0">
                <a:pos x="180" y="195"/>
              </a:cxn>
              <a:cxn ang="0">
                <a:pos x="177" y="180"/>
              </a:cxn>
              <a:cxn ang="0">
                <a:pos x="168" y="156"/>
              </a:cxn>
              <a:cxn ang="0">
                <a:pos x="150" y="111"/>
              </a:cxn>
              <a:cxn ang="0">
                <a:pos x="120" y="78"/>
              </a:cxn>
              <a:cxn ang="0">
                <a:pos x="108" y="72"/>
              </a:cxn>
              <a:cxn ang="0">
                <a:pos x="108" y="66"/>
              </a:cxn>
              <a:cxn ang="0">
                <a:pos x="105" y="60"/>
              </a:cxn>
              <a:cxn ang="0">
                <a:pos x="96" y="48"/>
              </a:cxn>
              <a:cxn ang="0">
                <a:pos x="81" y="36"/>
              </a:cxn>
              <a:cxn ang="0">
                <a:pos x="69" y="24"/>
              </a:cxn>
              <a:cxn ang="0">
                <a:pos x="51" y="12"/>
              </a:cxn>
              <a:cxn ang="0">
                <a:pos x="33" y="3"/>
              </a:cxn>
              <a:cxn ang="0">
                <a:pos x="27" y="0"/>
              </a:cxn>
              <a:cxn ang="0">
                <a:pos x="30" y="3"/>
              </a:cxn>
              <a:cxn ang="0">
                <a:pos x="33" y="3"/>
              </a:cxn>
            </a:cxnLst>
            <a:rect l="0" t="0" r="r" b="b"/>
            <a:pathLst>
              <a:path w="322" h="345">
                <a:moveTo>
                  <a:pt x="33" y="3"/>
                </a:moveTo>
                <a:lnTo>
                  <a:pt x="30" y="3"/>
                </a:lnTo>
                <a:lnTo>
                  <a:pt x="27" y="3"/>
                </a:lnTo>
                <a:lnTo>
                  <a:pt x="24" y="3"/>
                </a:lnTo>
                <a:lnTo>
                  <a:pt x="21" y="3"/>
                </a:lnTo>
                <a:lnTo>
                  <a:pt x="15" y="3"/>
                </a:lnTo>
                <a:lnTo>
                  <a:pt x="12" y="3"/>
                </a:lnTo>
                <a:lnTo>
                  <a:pt x="9" y="6"/>
                </a:lnTo>
                <a:lnTo>
                  <a:pt x="6" y="6"/>
                </a:lnTo>
                <a:lnTo>
                  <a:pt x="6" y="6"/>
                </a:lnTo>
                <a:lnTo>
                  <a:pt x="6" y="6"/>
                </a:lnTo>
                <a:lnTo>
                  <a:pt x="6" y="9"/>
                </a:lnTo>
                <a:lnTo>
                  <a:pt x="3" y="9"/>
                </a:lnTo>
                <a:lnTo>
                  <a:pt x="3" y="9"/>
                </a:lnTo>
                <a:lnTo>
                  <a:pt x="3" y="9"/>
                </a:lnTo>
                <a:lnTo>
                  <a:pt x="3" y="12"/>
                </a:lnTo>
                <a:lnTo>
                  <a:pt x="0" y="12"/>
                </a:lnTo>
                <a:lnTo>
                  <a:pt x="3" y="339"/>
                </a:lnTo>
                <a:lnTo>
                  <a:pt x="39" y="339"/>
                </a:lnTo>
                <a:lnTo>
                  <a:pt x="75" y="339"/>
                </a:lnTo>
                <a:lnTo>
                  <a:pt x="111" y="339"/>
                </a:lnTo>
                <a:lnTo>
                  <a:pt x="147" y="339"/>
                </a:lnTo>
                <a:lnTo>
                  <a:pt x="183" y="339"/>
                </a:lnTo>
                <a:lnTo>
                  <a:pt x="219" y="339"/>
                </a:lnTo>
                <a:lnTo>
                  <a:pt x="259" y="339"/>
                </a:lnTo>
                <a:lnTo>
                  <a:pt x="295" y="339"/>
                </a:lnTo>
                <a:lnTo>
                  <a:pt x="295" y="339"/>
                </a:lnTo>
                <a:lnTo>
                  <a:pt x="298" y="342"/>
                </a:lnTo>
                <a:lnTo>
                  <a:pt x="301" y="342"/>
                </a:lnTo>
                <a:lnTo>
                  <a:pt x="301" y="342"/>
                </a:lnTo>
                <a:lnTo>
                  <a:pt x="304" y="342"/>
                </a:lnTo>
                <a:lnTo>
                  <a:pt x="307" y="345"/>
                </a:lnTo>
                <a:lnTo>
                  <a:pt x="307" y="345"/>
                </a:lnTo>
                <a:lnTo>
                  <a:pt x="307" y="342"/>
                </a:lnTo>
                <a:lnTo>
                  <a:pt x="310" y="342"/>
                </a:lnTo>
                <a:lnTo>
                  <a:pt x="313" y="342"/>
                </a:lnTo>
                <a:lnTo>
                  <a:pt x="313" y="339"/>
                </a:lnTo>
                <a:lnTo>
                  <a:pt x="316" y="336"/>
                </a:lnTo>
                <a:lnTo>
                  <a:pt x="319" y="333"/>
                </a:lnTo>
                <a:lnTo>
                  <a:pt x="319" y="330"/>
                </a:lnTo>
                <a:lnTo>
                  <a:pt x="322" y="327"/>
                </a:lnTo>
                <a:lnTo>
                  <a:pt x="322" y="324"/>
                </a:lnTo>
                <a:lnTo>
                  <a:pt x="322" y="324"/>
                </a:lnTo>
                <a:lnTo>
                  <a:pt x="322" y="321"/>
                </a:lnTo>
                <a:lnTo>
                  <a:pt x="322" y="318"/>
                </a:lnTo>
                <a:lnTo>
                  <a:pt x="319" y="315"/>
                </a:lnTo>
                <a:lnTo>
                  <a:pt x="313" y="312"/>
                </a:lnTo>
                <a:lnTo>
                  <a:pt x="310" y="309"/>
                </a:lnTo>
                <a:lnTo>
                  <a:pt x="304" y="306"/>
                </a:lnTo>
                <a:lnTo>
                  <a:pt x="298" y="303"/>
                </a:lnTo>
                <a:lnTo>
                  <a:pt x="295" y="300"/>
                </a:lnTo>
                <a:lnTo>
                  <a:pt x="292" y="300"/>
                </a:lnTo>
                <a:lnTo>
                  <a:pt x="286" y="297"/>
                </a:lnTo>
                <a:lnTo>
                  <a:pt x="277" y="294"/>
                </a:lnTo>
                <a:lnTo>
                  <a:pt x="268" y="291"/>
                </a:lnTo>
                <a:lnTo>
                  <a:pt x="259" y="288"/>
                </a:lnTo>
                <a:lnTo>
                  <a:pt x="250" y="288"/>
                </a:lnTo>
                <a:lnTo>
                  <a:pt x="241" y="285"/>
                </a:lnTo>
                <a:lnTo>
                  <a:pt x="234" y="285"/>
                </a:lnTo>
                <a:lnTo>
                  <a:pt x="225" y="285"/>
                </a:lnTo>
                <a:lnTo>
                  <a:pt x="222" y="282"/>
                </a:lnTo>
                <a:lnTo>
                  <a:pt x="222" y="279"/>
                </a:lnTo>
                <a:lnTo>
                  <a:pt x="219" y="276"/>
                </a:lnTo>
                <a:lnTo>
                  <a:pt x="216" y="273"/>
                </a:lnTo>
                <a:lnTo>
                  <a:pt x="216" y="270"/>
                </a:lnTo>
                <a:lnTo>
                  <a:pt x="213" y="267"/>
                </a:lnTo>
                <a:lnTo>
                  <a:pt x="210" y="267"/>
                </a:lnTo>
                <a:lnTo>
                  <a:pt x="210" y="264"/>
                </a:lnTo>
                <a:lnTo>
                  <a:pt x="207" y="264"/>
                </a:lnTo>
                <a:lnTo>
                  <a:pt x="204" y="264"/>
                </a:lnTo>
                <a:lnTo>
                  <a:pt x="201" y="264"/>
                </a:lnTo>
                <a:lnTo>
                  <a:pt x="198" y="264"/>
                </a:lnTo>
                <a:lnTo>
                  <a:pt x="192" y="261"/>
                </a:lnTo>
                <a:lnTo>
                  <a:pt x="189" y="261"/>
                </a:lnTo>
                <a:lnTo>
                  <a:pt x="189" y="258"/>
                </a:lnTo>
                <a:lnTo>
                  <a:pt x="186" y="258"/>
                </a:lnTo>
                <a:lnTo>
                  <a:pt x="186" y="255"/>
                </a:lnTo>
                <a:lnTo>
                  <a:pt x="186" y="252"/>
                </a:lnTo>
                <a:lnTo>
                  <a:pt x="186" y="249"/>
                </a:lnTo>
                <a:lnTo>
                  <a:pt x="186" y="243"/>
                </a:lnTo>
                <a:lnTo>
                  <a:pt x="183" y="240"/>
                </a:lnTo>
                <a:lnTo>
                  <a:pt x="183" y="237"/>
                </a:lnTo>
                <a:lnTo>
                  <a:pt x="183" y="234"/>
                </a:lnTo>
                <a:lnTo>
                  <a:pt x="183" y="231"/>
                </a:lnTo>
                <a:lnTo>
                  <a:pt x="186" y="234"/>
                </a:lnTo>
                <a:lnTo>
                  <a:pt x="186" y="231"/>
                </a:lnTo>
                <a:lnTo>
                  <a:pt x="186" y="228"/>
                </a:lnTo>
                <a:lnTo>
                  <a:pt x="186" y="225"/>
                </a:lnTo>
                <a:lnTo>
                  <a:pt x="183" y="222"/>
                </a:lnTo>
                <a:lnTo>
                  <a:pt x="183" y="219"/>
                </a:lnTo>
                <a:lnTo>
                  <a:pt x="183" y="216"/>
                </a:lnTo>
                <a:lnTo>
                  <a:pt x="180" y="213"/>
                </a:lnTo>
                <a:lnTo>
                  <a:pt x="180" y="210"/>
                </a:lnTo>
                <a:lnTo>
                  <a:pt x="180" y="207"/>
                </a:lnTo>
                <a:lnTo>
                  <a:pt x="180" y="201"/>
                </a:lnTo>
                <a:lnTo>
                  <a:pt x="180" y="195"/>
                </a:lnTo>
                <a:lnTo>
                  <a:pt x="180" y="189"/>
                </a:lnTo>
                <a:lnTo>
                  <a:pt x="177" y="183"/>
                </a:lnTo>
                <a:lnTo>
                  <a:pt x="177" y="180"/>
                </a:lnTo>
                <a:lnTo>
                  <a:pt x="177" y="174"/>
                </a:lnTo>
                <a:lnTo>
                  <a:pt x="174" y="171"/>
                </a:lnTo>
                <a:lnTo>
                  <a:pt x="168" y="156"/>
                </a:lnTo>
                <a:lnTo>
                  <a:pt x="162" y="141"/>
                </a:lnTo>
                <a:lnTo>
                  <a:pt x="156" y="126"/>
                </a:lnTo>
                <a:lnTo>
                  <a:pt x="150" y="111"/>
                </a:lnTo>
                <a:lnTo>
                  <a:pt x="141" y="99"/>
                </a:lnTo>
                <a:lnTo>
                  <a:pt x="132" y="87"/>
                </a:lnTo>
                <a:lnTo>
                  <a:pt x="120" y="78"/>
                </a:lnTo>
                <a:lnTo>
                  <a:pt x="111" y="72"/>
                </a:lnTo>
                <a:lnTo>
                  <a:pt x="108" y="72"/>
                </a:lnTo>
                <a:lnTo>
                  <a:pt x="108" y="72"/>
                </a:lnTo>
                <a:lnTo>
                  <a:pt x="108" y="69"/>
                </a:lnTo>
                <a:lnTo>
                  <a:pt x="108" y="66"/>
                </a:lnTo>
                <a:lnTo>
                  <a:pt x="108" y="66"/>
                </a:lnTo>
                <a:lnTo>
                  <a:pt x="105" y="63"/>
                </a:lnTo>
                <a:lnTo>
                  <a:pt x="105" y="63"/>
                </a:lnTo>
                <a:lnTo>
                  <a:pt x="105" y="60"/>
                </a:lnTo>
                <a:lnTo>
                  <a:pt x="102" y="57"/>
                </a:lnTo>
                <a:lnTo>
                  <a:pt x="99" y="51"/>
                </a:lnTo>
                <a:lnTo>
                  <a:pt x="96" y="48"/>
                </a:lnTo>
                <a:lnTo>
                  <a:pt x="90" y="42"/>
                </a:lnTo>
                <a:lnTo>
                  <a:pt x="87" y="39"/>
                </a:lnTo>
                <a:lnTo>
                  <a:pt x="81" y="36"/>
                </a:lnTo>
                <a:lnTo>
                  <a:pt x="78" y="30"/>
                </a:lnTo>
                <a:lnTo>
                  <a:pt x="75" y="30"/>
                </a:lnTo>
                <a:lnTo>
                  <a:pt x="69" y="24"/>
                </a:lnTo>
                <a:lnTo>
                  <a:pt x="63" y="21"/>
                </a:lnTo>
                <a:lnTo>
                  <a:pt x="57" y="18"/>
                </a:lnTo>
                <a:lnTo>
                  <a:pt x="51" y="12"/>
                </a:lnTo>
                <a:lnTo>
                  <a:pt x="45" y="9"/>
                </a:lnTo>
                <a:lnTo>
                  <a:pt x="39" y="6"/>
                </a:lnTo>
                <a:lnTo>
                  <a:pt x="33" y="3"/>
                </a:lnTo>
                <a:lnTo>
                  <a:pt x="27" y="3"/>
                </a:lnTo>
                <a:lnTo>
                  <a:pt x="27" y="3"/>
                </a:lnTo>
                <a:lnTo>
                  <a:pt x="27" y="0"/>
                </a:lnTo>
                <a:lnTo>
                  <a:pt x="30" y="0"/>
                </a:lnTo>
                <a:lnTo>
                  <a:pt x="30" y="0"/>
                </a:lnTo>
                <a:lnTo>
                  <a:pt x="30" y="3"/>
                </a:lnTo>
                <a:lnTo>
                  <a:pt x="30" y="3"/>
                </a:lnTo>
                <a:lnTo>
                  <a:pt x="30" y="3"/>
                </a:lnTo>
                <a:lnTo>
                  <a:pt x="33" y="3"/>
                </a:lnTo>
                <a:close/>
              </a:path>
            </a:pathLst>
          </a:custGeom>
          <a:solidFill>
            <a:srgbClr val="CC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948" name="Freeform 348"/>
          <p:cNvSpPr>
            <a:spLocks/>
          </p:cNvSpPr>
          <p:nvPr/>
        </p:nvSpPr>
        <p:spPr bwMode="auto">
          <a:xfrm>
            <a:off x="5845175" y="2832100"/>
            <a:ext cx="66675" cy="104775"/>
          </a:xfrm>
          <a:custGeom>
            <a:avLst/>
            <a:gdLst/>
            <a:ahLst/>
            <a:cxnLst>
              <a:cxn ang="0">
                <a:pos x="39" y="18"/>
              </a:cxn>
              <a:cxn ang="0">
                <a:pos x="33" y="12"/>
              </a:cxn>
              <a:cxn ang="0">
                <a:pos x="30" y="9"/>
              </a:cxn>
              <a:cxn ang="0">
                <a:pos x="24" y="6"/>
              </a:cxn>
              <a:cxn ang="0">
                <a:pos x="18" y="9"/>
              </a:cxn>
              <a:cxn ang="0">
                <a:pos x="18" y="12"/>
              </a:cxn>
              <a:cxn ang="0">
                <a:pos x="15" y="15"/>
              </a:cxn>
              <a:cxn ang="0">
                <a:pos x="12" y="21"/>
              </a:cxn>
              <a:cxn ang="0">
                <a:pos x="12" y="30"/>
              </a:cxn>
              <a:cxn ang="0">
                <a:pos x="15" y="33"/>
              </a:cxn>
              <a:cxn ang="0">
                <a:pos x="21" y="42"/>
              </a:cxn>
              <a:cxn ang="0">
                <a:pos x="24" y="48"/>
              </a:cxn>
              <a:cxn ang="0">
                <a:pos x="24" y="54"/>
              </a:cxn>
              <a:cxn ang="0">
                <a:pos x="27" y="57"/>
              </a:cxn>
              <a:cxn ang="0">
                <a:pos x="30" y="60"/>
              </a:cxn>
              <a:cxn ang="0">
                <a:pos x="33" y="63"/>
              </a:cxn>
              <a:cxn ang="0">
                <a:pos x="36" y="66"/>
              </a:cxn>
              <a:cxn ang="0">
                <a:pos x="33" y="63"/>
              </a:cxn>
              <a:cxn ang="0">
                <a:pos x="33" y="63"/>
              </a:cxn>
              <a:cxn ang="0">
                <a:pos x="33" y="63"/>
              </a:cxn>
              <a:cxn ang="0">
                <a:pos x="30" y="63"/>
              </a:cxn>
              <a:cxn ang="0">
                <a:pos x="21" y="60"/>
              </a:cxn>
              <a:cxn ang="0">
                <a:pos x="15" y="51"/>
              </a:cxn>
              <a:cxn ang="0">
                <a:pos x="6" y="42"/>
              </a:cxn>
              <a:cxn ang="0">
                <a:pos x="0" y="33"/>
              </a:cxn>
              <a:cxn ang="0">
                <a:pos x="3" y="18"/>
              </a:cxn>
              <a:cxn ang="0">
                <a:pos x="9" y="9"/>
              </a:cxn>
              <a:cxn ang="0">
                <a:pos x="15" y="3"/>
              </a:cxn>
              <a:cxn ang="0">
                <a:pos x="24" y="0"/>
              </a:cxn>
              <a:cxn ang="0">
                <a:pos x="33" y="3"/>
              </a:cxn>
              <a:cxn ang="0">
                <a:pos x="36" y="6"/>
              </a:cxn>
              <a:cxn ang="0">
                <a:pos x="39" y="9"/>
              </a:cxn>
              <a:cxn ang="0">
                <a:pos x="42" y="12"/>
              </a:cxn>
              <a:cxn ang="0">
                <a:pos x="42" y="15"/>
              </a:cxn>
              <a:cxn ang="0">
                <a:pos x="42" y="15"/>
              </a:cxn>
              <a:cxn ang="0">
                <a:pos x="42" y="18"/>
              </a:cxn>
              <a:cxn ang="0">
                <a:pos x="42" y="18"/>
              </a:cxn>
            </a:cxnLst>
            <a:rect l="0" t="0" r="r" b="b"/>
            <a:pathLst>
              <a:path w="42" h="66">
                <a:moveTo>
                  <a:pt x="42" y="18"/>
                </a:moveTo>
                <a:lnTo>
                  <a:pt x="39" y="18"/>
                </a:lnTo>
                <a:lnTo>
                  <a:pt x="36" y="15"/>
                </a:lnTo>
                <a:lnTo>
                  <a:pt x="33" y="12"/>
                </a:lnTo>
                <a:lnTo>
                  <a:pt x="30" y="12"/>
                </a:lnTo>
                <a:lnTo>
                  <a:pt x="30" y="9"/>
                </a:lnTo>
                <a:lnTo>
                  <a:pt x="27" y="9"/>
                </a:lnTo>
                <a:lnTo>
                  <a:pt x="24" y="6"/>
                </a:lnTo>
                <a:lnTo>
                  <a:pt x="21" y="6"/>
                </a:lnTo>
                <a:lnTo>
                  <a:pt x="18" y="9"/>
                </a:lnTo>
                <a:lnTo>
                  <a:pt x="18" y="9"/>
                </a:lnTo>
                <a:lnTo>
                  <a:pt x="18" y="12"/>
                </a:lnTo>
                <a:lnTo>
                  <a:pt x="15" y="15"/>
                </a:lnTo>
                <a:lnTo>
                  <a:pt x="15" y="15"/>
                </a:lnTo>
                <a:lnTo>
                  <a:pt x="15" y="18"/>
                </a:lnTo>
                <a:lnTo>
                  <a:pt x="12" y="21"/>
                </a:lnTo>
                <a:lnTo>
                  <a:pt x="12" y="21"/>
                </a:lnTo>
                <a:lnTo>
                  <a:pt x="12" y="30"/>
                </a:lnTo>
                <a:lnTo>
                  <a:pt x="12" y="30"/>
                </a:lnTo>
                <a:lnTo>
                  <a:pt x="15" y="33"/>
                </a:lnTo>
                <a:lnTo>
                  <a:pt x="18" y="36"/>
                </a:lnTo>
                <a:lnTo>
                  <a:pt x="21" y="42"/>
                </a:lnTo>
                <a:lnTo>
                  <a:pt x="21" y="45"/>
                </a:lnTo>
                <a:lnTo>
                  <a:pt x="24" y="48"/>
                </a:lnTo>
                <a:lnTo>
                  <a:pt x="24" y="51"/>
                </a:lnTo>
                <a:lnTo>
                  <a:pt x="24" y="54"/>
                </a:lnTo>
                <a:lnTo>
                  <a:pt x="27" y="54"/>
                </a:lnTo>
                <a:lnTo>
                  <a:pt x="27" y="57"/>
                </a:lnTo>
                <a:lnTo>
                  <a:pt x="30" y="57"/>
                </a:lnTo>
                <a:lnTo>
                  <a:pt x="30" y="60"/>
                </a:lnTo>
                <a:lnTo>
                  <a:pt x="33" y="60"/>
                </a:lnTo>
                <a:lnTo>
                  <a:pt x="33" y="63"/>
                </a:lnTo>
                <a:lnTo>
                  <a:pt x="36" y="63"/>
                </a:lnTo>
                <a:lnTo>
                  <a:pt x="36" y="66"/>
                </a:lnTo>
                <a:lnTo>
                  <a:pt x="36" y="66"/>
                </a:lnTo>
                <a:lnTo>
                  <a:pt x="33" y="63"/>
                </a:lnTo>
                <a:lnTo>
                  <a:pt x="33" y="63"/>
                </a:lnTo>
                <a:lnTo>
                  <a:pt x="33" y="63"/>
                </a:lnTo>
                <a:lnTo>
                  <a:pt x="33" y="63"/>
                </a:lnTo>
                <a:lnTo>
                  <a:pt x="33" y="63"/>
                </a:lnTo>
                <a:lnTo>
                  <a:pt x="33" y="63"/>
                </a:lnTo>
                <a:lnTo>
                  <a:pt x="30" y="63"/>
                </a:lnTo>
                <a:lnTo>
                  <a:pt x="27" y="60"/>
                </a:lnTo>
                <a:lnTo>
                  <a:pt x="21" y="60"/>
                </a:lnTo>
                <a:lnTo>
                  <a:pt x="18" y="57"/>
                </a:lnTo>
                <a:lnTo>
                  <a:pt x="15" y="51"/>
                </a:lnTo>
                <a:lnTo>
                  <a:pt x="9" y="48"/>
                </a:lnTo>
                <a:lnTo>
                  <a:pt x="6" y="42"/>
                </a:lnTo>
                <a:lnTo>
                  <a:pt x="3" y="39"/>
                </a:lnTo>
                <a:lnTo>
                  <a:pt x="0" y="33"/>
                </a:lnTo>
                <a:lnTo>
                  <a:pt x="0" y="21"/>
                </a:lnTo>
                <a:lnTo>
                  <a:pt x="3" y="18"/>
                </a:lnTo>
                <a:lnTo>
                  <a:pt x="6" y="12"/>
                </a:lnTo>
                <a:lnTo>
                  <a:pt x="9" y="9"/>
                </a:lnTo>
                <a:lnTo>
                  <a:pt x="12" y="6"/>
                </a:lnTo>
                <a:lnTo>
                  <a:pt x="15" y="3"/>
                </a:lnTo>
                <a:lnTo>
                  <a:pt x="21" y="0"/>
                </a:lnTo>
                <a:lnTo>
                  <a:pt x="24" y="0"/>
                </a:lnTo>
                <a:lnTo>
                  <a:pt x="30" y="3"/>
                </a:lnTo>
                <a:lnTo>
                  <a:pt x="33" y="3"/>
                </a:lnTo>
                <a:lnTo>
                  <a:pt x="33" y="3"/>
                </a:lnTo>
                <a:lnTo>
                  <a:pt x="36" y="6"/>
                </a:lnTo>
                <a:lnTo>
                  <a:pt x="36" y="6"/>
                </a:lnTo>
                <a:lnTo>
                  <a:pt x="39" y="9"/>
                </a:lnTo>
                <a:lnTo>
                  <a:pt x="39" y="12"/>
                </a:lnTo>
                <a:lnTo>
                  <a:pt x="42" y="12"/>
                </a:lnTo>
                <a:lnTo>
                  <a:pt x="42" y="15"/>
                </a:lnTo>
                <a:lnTo>
                  <a:pt x="42" y="15"/>
                </a:lnTo>
                <a:lnTo>
                  <a:pt x="42" y="15"/>
                </a:lnTo>
                <a:lnTo>
                  <a:pt x="42" y="15"/>
                </a:lnTo>
                <a:lnTo>
                  <a:pt x="42" y="18"/>
                </a:lnTo>
                <a:lnTo>
                  <a:pt x="42" y="18"/>
                </a:lnTo>
                <a:lnTo>
                  <a:pt x="42" y="18"/>
                </a:lnTo>
                <a:lnTo>
                  <a:pt x="42" y="18"/>
                </a:lnTo>
                <a:lnTo>
                  <a:pt x="42" y="18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949" name="Freeform 349"/>
          <p:cNvSpPr>
            <a:spLocks/>
          </p:cNvSpPr>
          <p:nvPr/>
        </p:nvSpPr>
        <p:spPr bwMode="auto">
          <a:xfrm>
            <a:off x="5645150" y="2994025"/>
            <a:ext cx="511175" cy="547688"/>
          </a:xfrm>
          <a:custGeom>
            <a:avLst/>
            <a:gdLst/>
            <a:ahLst/>
            <a:cxnLst>
              <a:cxn ang="0">
                <a:pos x="30" y="3"/>
              </a:cxn>
              <a:cxn ang="0">
                <a:pos x="24" y="3"/>
              </a:cxn>
              <a:cxn ang="0">
                <a:pos x="15" y="3"/>
              </a:cxn>
              <a:cxn ang="0">
                <a:pos x="9" y="6"/>
              </a:cxn>
              <a:cxn ang="0">
                <a:pos x="6" y="9"/>
              </a:cxn>
              <a:cxn ang="0">
                <a:pos x="3" y="12"/>
              </a:cxn>
              <a:cxn ang="0">
                <a:pos x="3" y="339"/>
              </a:cxn>
              <a:cxn ang="0">
                <a:pos x="75" y="339"/>
              </a:cxn>
              <a:cxn ang="0">
                <a:pos x="147" y="339"/>
              </a:cxn>
              <a:cxn ang="0">
                <a:pos x="219" y="339"/>
              </a:cxn>
              <a:cxn ang="0">
                <a:pos x="295" y="339"/>
              </a:cxn>
              <a:cxn ang="0">
                <a:pos x="301" y="342"/>
              </a:cxn>
              <a:cxn ang="0">
                <a:pos x="307" y="345"/>
              </a:cxn>
              <a:cxn ang="0">
                <a:pos x="310" y="342"/>
              </a:cxn>
              <a:cxn ang="0">
                <a:pos x="313" y="339"/>
              </a:cxn>
              <a:cxn ang="0">
                <a:pos x="319" y="333"/>
              </a:cxn>
              <a:cxn ang="0">
                <a:pos x="322" y="327"/>
              </a:cxn>
              <a:cxn ang="0">
                <a:pos x="322" y="321"/>
              </a:cxn>
              <a:cxn ang="0">
                <a:pos x="319" y="315"/>
              </a:cxn>
              <a:cxn ang="0">
                <a:pos x="310" y="309"/>
              </a:cxn>
              <a:cxn ang="0">
                <a:pos x="298" y="303"/>
              </a:cxn>
              <a:cxn ang="0">
                <a:pos x="292" y="300"/>
              </a:cxn>
              <a:cxn ang="0">
                <a:pos x="277" y="294"/>
              </a:cxn>
              <a:cxn ang="0">
                <a:pos x="259" y="288"/>
              </a:cxn>
              <a:cxn ang="0">
                <a:pos x="241" y="285"/>
              </a:cxn>
              <a:cxn ang="0">
                <a:pos x="225" y="285"/>
              </a:cxn>
              <a:cxn ang="0">
                <a:pos x="222" y="279"/>
              </a:cxn>
              <a:cxn ang="0">
                <a:pos x="216" y="273"/>
              </a:cxn>
              <a:cxn ang="0">
                <a:pos x="213" y="267"/>
              </a:cxn>
              <a:cxn ang="0">
                <a:pos x="210" y="264"/>
              </a:cxn>
              <a:cxn ang="0">
                <a:pos x="204" y="264"/>
              </a:cxn>
              <a:cxn ang="0">
                <a:pos x="198" y="264"/>
              </a:cxn>
              <a:cxn ang="0">
                <a:pos x="189" y="261"/>
              </a:cxn>
              <a:cxn ang="0">
                <a:pos x="186" y="258"/>
              </a:cxn>
              <a:cxn ang="0">
                <a:pos x="186" y="252"/>
              </a:cxn>
              <a:cxn ang="0">
                <a:pos x="186" y="243"/>
              </a:cxn>
              <a:cxn ang="0">
                <a:pos x="183" y="237"/>
              </a:cxn>
              <a:cxn ang="0">
                <a:pos x="183" y="231"/>
              </a:cxn>
              <a:cxn ang="0">
                <a:pos x="186" y="231"/>
              </a:cxn>
              <a:cxn ang="0">
                <a:pos x="186" y="225"/>
              </a:cxn>
              <a:cxn ang="0">
                <a:pos x="183" y="219"/>
              </a:cxn>
              <a:cxn ang="0">
                <a:pos x="180" y="213"/>
              </a:cxn>
              <a:cxn ang="0">
                <a:pos x="180" y="207"/>
              </a:cxn>
              <a:cxn ang="0">
                <a:pos x="180" y="195"/>
              </a:cxn>
              <a:cxn ang="0">
                <a:pos x="177" y="183"/>
              </a:cxn>
              <a:cxn ang="0">
                <a:pos x="177" y="174"/>
              </a:cxn>
              <a:cxn ang="0">
                <a:pos x="168" y="156"/>
              </a:cxn>
              <a:cxn ang="0">
                <a:pos x="156" y="126"/>
              </a:cxn>
              <a:cxn ang="0">
                <a:pos x="141" y="99"/>
              </a:cxn>
              <a:cxn ang="0">
                <a:pos x="120" y="78"/>
              </a:cxn>
              <a:cxn ang="0">
                <a:pos x="108" y="72"/>
              </a:cxn>
              <a:cxn ang="0">
                <a:pos x="108" y="66"/>
              </a:cxn>
              <a:cxn ang="0">
                <a:pos x="105" y="60"/>
              </a:cxn>
              <a:cxn ang="0">
                <a:pos x="99" y="51"/>
              </a:cxn>
              <a:cxn ang="0">
                <a:pos x="90" y="42"/>
              </a:cxn>
              <a:cxn ang="0">
                <a:pos x="81" y="36"/>
              </a:cxn>
              <a:cxn ang="0">
                <a:pos x="75" y="30"/>
              </a:cxn>
              <a:cxn ang="0">
                <a:pos x="63" y="21"/>
              </a:cxn>
              <a:cxn ang="0">
                <a:pos x="51" y="12"/>
              </a:cxn>
              <a:cxn ang="0">
                <a:pos x="39" y="6"/>
              </a:cxn>
              <a:cxn ang="0">
                <a:pos x="27" y="3"/>
              </a:cxn>
              <a:cxn ang="0">
                <a:pos x="30" y="0"/>
              </a:cxn>
              <a:cxn ang="0">
                <a:pos x="33" y="3"/>
              </a:cxn>
            </a:cxnLst>
            <a:rect l="0" t="0" r="r" b="b"/>
            <a:pathLst>
              <a:path w="322" h="345">
                <a:moveTo>
                  <a:pt x="33" y="3"/>
                </a:moveTo>
                <a:lnTo>
                  <a:pt x="30" y="3"/>
                </a:lnTo>
                <a:lnTo>
                  <a:pt x="27" y="3"/>
                </a:lnTo>
                <a:lnTo>
                  <a:pt x="24" y="3"/>
                </a:lnTo>
                <a:lnTo>
                  <a:pt x="21" y="3"/>
                </a:lnTo>
                <a:lnTo>
                  <a:pt x="15" y="3"/>
                </a:lnTo>
                <a:lnTo>
                  <a:pt x="12" y="3"/>
                </a:lnTo>
                <a:lnTo>
                  <a:pt x="9" y="6"/>
                </a:lnTo>
                <a:lnTo>
                  <a:pt x="6" y="6"/>
                </a:lnTo>
                <a:lnTo>
                  <a:pt x="6" y="9"/>
                </a:lnTo>
                <a:lnTo>
                  <a:pt x="3" y="9"/>
                </a:lnTo>
                <a:lnTo>
                  <a:pt x="3" y="12"/>
                </a:lnTo>
                <a:lnTo>
                  <a:pt x="0" y="12"/>
                </a:lnTo>
                <a:lnTo>
                  <a:pt x="3" y="339"/>
                </a:lnTo>
                <a:lnTo>
                  <a:pt x="39" y="339"/>
                </a:lnTo>
                <a:lnTo>
                  <a:pt x="75" y="339"/>
                </a:lnTo>
                <a:lnTo>
                  <a:pt x="111" y="339"/>
                </a:lnTo>
                <a:lnTo>
                  <a:pt x="147" y="339"/>
                </a:lnTo>
                <a:lnTo>
                  <a:pt x="183" y="339"/>
                </a:lnTo>
                <a:lnTo>
                  <a:pt x="219" y="339"/>
                </a:lnTo>
                <a:lnTo>
                  <a:pt x="259" y="339"/>
                </a:lnTo>
                <a:lnTo>
                  <a:pt x="295" y="339"/>
                </a:lnTo>
                <a:lnTo>
                  <a:pt x="298" y="342"/>
                </a:lnTo>
                <a:lnTo>
                  <a:pt x="301" y="342"/>
                </a:lnTo>
                <a:lnTo>
                  <a:pt x="304" y="342"/>
                </a:lnTo>
                <a:lnTo>
                  <a:pt x="307" y="345"/>
                </a:lnTo>
                <a:lnTo>
                  <a:pt x="307" y="342"/>
                </a:lnTo>
                <a:lnTo>
                  <a:pt x="310" y="342"/>
                </a:lnTo>
                <a:lnTo>
                  <a:pt x="313" y="342"/>
                </a:lnTo>
                <a:lnTo>
                  <a:pt x="313" y="339"/>
                </a:lnTo>
                <a:lnTo>
                  <a:pt x="316" y="336"/>
                </a:lnTo>
                <a:lnTo>
                  <a:pt x="319" y="333"/>
                </a:lnTo>
                <a:lnTo>
                  <a:pt x="319" y="330"/>
                </a:lnTo>
                <a:lnTo>
                  <a:pt x="322" y="327"/>
                </a:lnTo>
                <a:lnTo>
                  <a:pt x="322" y="324"/>
                </a:lnTo>
                <a:lnTo>
                  <a:pt x="322" y="321"/>
                </a:lnTo>
                <a:lnTo>
                  <a:pt x="322" y="318"/>
                </a:lnTo>
                <a:lnTo>
                  <a:pt x="319" y="315"/>
                </a:lnTo>
                <a:lnTo>
                  <a:pt x="313" y="312"/>
                </a:lnTo>
                <a:lnTo>
                  <a:pt x="310" y="309"/>
                </a:lnTo>
                <a:lnTo>
                  <a:pt x="304" y="306"/>
                </a:lnTo>
                <a:lnTo>
                  <a:pt x="298" y="303"/>
                </a:lnTo>
                <a:lnTo>
                  <a:pt x="295" y="300"/>
                </a:lnTo>
                <a:lnTo>
                  <a:pt x="292" y="300"/>
                </a:lnTo>
                <a:lnTo>
                  <a:pt x="286" y="297"/>
                </a:lnTo>
                <a:lnTo>
                  <a:pt x="277" y="294"/>
                </a:lnTo>
                <a:lnTo>
                  <a:pt x="268" y="291"/>
                </a:lnTo>
                <a:lnTo>
                  <a:pt x="259" y="288"/>
                </a:lnTo>
                <a:lnTo>
                  <a:pt x="250" y="288"/>
                </a:lnTo>
                <a:lnTo>
                  <a:pt x="241" y="285"/>
                </a:lnTo>
                <a:lnTo>
                  <a:pt x="234" y="285"/>
                </a:lnTo>
                <a:lnTo>
                  <a:pt x="225" y="285"/>
                </a:lnTo>
                <a:lnTo>
                  <a:pt x="222" y="282"/>
                </a:lnTo>
                <a:lnTo>
                  <a:pt x="222" y="279"/>
                </a:lnTo>
                <a:lnTo>
                  <a:pt x="219" y="276"/>
                </a:lnTo>
                <a:lnTo>
                  <a:pt x="216" y="273"/>
                </a:lnTo>
                <a:lnTo>
                  <a:pt x="216" y="270"/>
                </a:lnTo>
                <a:lnTo>
                  <a:pt x="213" y="267"/>
                </a:lnTo>
                <a:lnTo>
                  <a:pt x="210" y="267"/>
                </a:lnTo>
                <a:lnTo>
                  <a:pt x="210" y="264"/>
                </a:lnTo>
                <a:lnTo>
                  <a:pt x="207" y="264"/>
                </a:lnTo>
                <a:lnTo>
                  <a:pt x="204" y="264"/>
                </a:lnTo>
                <a:lnTo>
                  <a:pt x="201" y="264"/>
                </a:lnTo>
                <a:lnTo>
                  <a:pt x="198" y="264"/>
                </a:lnTo>
                <a:lnTo>
                  <a:pt x="192" y="261"/>
                </a:lnTo>
                <a:lnTo>
                  <a:pt x="189" y="261"/>
                </a:lnTo>
                <a:lnTo>
                  <a:pt x="189" y="258"/>
                </a:lnTo>
                <a:lnTo>
                  <a:pt x="186" y="258"/>
                </a:lnTo>
                <a:lnTo>
                  <a:pt x="186" y="255"/>
                </a:lnTo>
                <a:lnTo>
                  <a:pt x="186" y="252"/>
                </a:lnTo>
                <a:lnTo>
                  <a:pt x="186" y="249"/>
                </a:lnTo>
                <a:lnTo>
                  <a:pt x="186" y="243"/>
                </a:lnTo>
                <a:lnTo>
                  <a:pt x="183" y="240"/>
                </a:lnTo>
                <a:lnTo>
                  <a:pt x="183" y="237"/>
                </a:lnTo>
                <a:lnTo>
                  <a:pt x="183" y="234"/>
                </a:lnTo>
                <a:lnTo>
                  <a:pt x="183" y="231"/>
                </a:lnTo>
                <a:lnTo>
                  <a:pt x="186" y="234"/>
                </a:lnTo>
                <a:lnTo>
                  <a:pt x="186" y="231"/>
                </a:lnTo>
                <a:lnTo>
                  <a:pt x="186" y="228"/>
                </a:lnTo>
                <a:lnTo>
                  <a:pt x="186" y="225"/>
                </a:lnTo>
                <a:lnTo>
                  <a:pt x="183" y="222"/>
                </a:lnTo>
                <a:lnTo>
                  <a:pt x="183" y="219"/>
                </a:lnTo>
                <a:lnTo>
                  <a:pt x="183" y="216"/>
                </a:lnTo>
                <a:lnTo>
                  <a:pt x="180" y="213"/>
                </a:lnTo>
                <a:lnTo>
                  <a:pt x="180" y="210"/>
                </a:lnTo>
                <a:lnTo>
                  <a:pt x="180" y="207"/>
                </a:lnTo>
                <a:lnTo>
                  <a:pt x="180" y="201"/>
                </a:lnTo>
                <a:lnTo>
                  <a:pt x="180" y="195"/>
                </a:lnTo>
                <a:lnTo>
                  <a:pt x="180" y="189"/>
                </a:lnTo>
                <a:lnTo>
                  <a:pt x="177" y="183"/>
                </a:lnTo>
                <a:lnTo>
                  <a:pt x="177" y="180"/>
                </a:lnTo>
                <a:lnTo>
                  <a:pt x="177" y="174"/>
                </a:lnTo>
                <a:lnTo>
                  <a:pt x="174" y="171"/>
                </a:lnTo>
                <a:lnTo>
                  <a:pt x="168" y="156"/>
                </a:lnTo>
                <a:lnTo>
                  <a:pt x="162" y="141"/>
                </a:lnTo>
                <a:lnTo>
                  <a:pt x="156" y="126"/>
                </a:lnTo>
                <a:lnTo>
                  <a:pt x="150" y="111"/>
                </a:lnTo>
                <a:lnTo>
                  <a:pt x="141" y="99"/>
                </a:lnTo>
                <a:lnTo>
                  <a:pt x="132" y="87"/>
                </a:lnTo>
                <a:lnTo>
                  <a:pt x="120" y="78"/>
                </a:lnTo>
                <a:lnTo>
                  <a:pt x="111" y="72"/>
                </a:lnTo>
                <a:lnTo>
                  <a:pt x="108" y="72"/>
                </a:lnTo>
                <a:lnTo>
                  <a:pt x="108" y="69"/>
                </a:lnTo>
                <a:lnTo>
                  <a:pt x="108" y="66"/>
                </a:lnTo>
                <a:lnTo>
                  <a:pt x="105" y="63"/>
                </a:lnTo>
                <a:lnTo>
                  <a:pt x="105" y="60"/>
                </a:lnTo>
                <a:lnTo>
                  <a:pt x="102" y="57"/>
                </a:lnTo>
                <a:lnTo>
                  <a:pt x="99" y="51"/>
                </a:lnTo>
                <a:lnTo>
                  <a:pt x="96" y="48"/>
                </a:lnTo>
                <a:lnTo>
                  <a:pt x="90" y="42"/>
                </a:lnTo>
                <a:lnTo>
                  <a:pt x="87" y="39"/>
                </a:lnTo>
                <a:lnTo>
                  <a:pt x="81" y="36"/>
                </a:lnTo>
                <a:lnTo>
                  <a:pt x="78" y="30"/>
                </a:lnTo>
                <a:lnTo>
                  <a:pt x="75" y="30"/>
                </a:lnTo>
                <a:lnTo>
                  <a:pt x="69" y="24"/>
                </a:lnTo>
                <a:lnTo>
                  <a:pt x="63" y="21"/>
                </a:lnTo>
                <a:lnTo>
                  <a:pt x="57" y="18"/>
                </a:lnTo>
                <a:lnTo>
                  <a:pt x="51" y="12"/>
                </a:lnTo>
                <a:lnTo>
                  <a:pt x="45" y="9"/>
                </a:lnTo>
                <a:lnTo>
                  <a:pt x="39" y="6"/>
                </a:lnTo>
                <a:lnTo>
                  <a:pt x="33" y="3"/>
                </a:lnTo>
                <a:lnTo>
                  <a:pt x="27" y="3"/>
                </a:lnTo>
                <a:lnTo>
                  <a:pt x="27" y="0"/>
                </a:lnTo>
                <a:lnTo>
                  <a:pt x="30" y="0"/>
                </a:lnTo>
                <a:lnTo>
                  <a:pt x="30" y="3"/>
                </a:lnTo>
                <a:lnTo>
                  <a:pt x="33" y="3"/>
                </a:lnTo>
                <a:close/>
              </a:path>
            </a:pathLst>
          </a:custGeom>
          <a:noFill/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950" name="Freeform 350"/>
          <p:cNvSpPr>
            <a:spLocks/>
          </p:cNvSpPr>
          <p:nvPr/>
        </p:nvSpPr>
        <p:spPr bwMode="auto">
          <a:xfrm>
            <a:off x="5845175" y="2832100"/>
            <a:ext cx="66675" cy="104775"/>
          </a:xfrm>
          <a:custGeom>
            <a:avLst/>
            <a:gdLst/>
            <a:ahLst/>
            <a:cxnLst>
              <a:cxn ang="0">
                <a:pos x="42" y="18"/>
              </a:cxn>
              <a:cxn ang="0">
                <a:pos x="39" y="18"/>
              </a:cxn>
              <a:cxn ang="0">
                <a:pos x="36" y="15"/>
              </a:cxn>
              <a:cxn ang="0">
                <a:pos x="33" y="12"/>
              </a:cxn>
              <a:cxn ang="0">
                <a:pos x="30" y="12"/>
              </a:cxn>
              <a:cxn ang="0">
                <a:pos x="30" y="9"/>
              </a:cxn>
              <a:cxn ang="0">
                <a:pos x="27" y="9"/>
              </a:cxn>
              <a:cxn ang="0">
                <a:pos x="24" y="6"/>
              </a:cxn>
              <a:cxn ang="0">
                <a:pos x="21" y="6"/>
              </a:cxn>
              <a:cxn ang="0">
                <a:pos x="18" y="9"/>
              </a:cxn>
              <a:cxn ang="0">
                <a:pos x="18" y="12"/>
              </a:cxn>
              <a:cxn ang="0">
                <a:pos x="15" y="15"/>
              </a:cxn>
              <a:cxn ang="0">
                <a:pos x="15" y="18"/>
              </a:cxn>
              <a:cxn ang="0">
                <a:pos x="12" y="21"/>
              </a:cxn>
              <a:cxn ang="0">
                <a:pos x="12" y="30"/>
              </a:cxn>
              <a:cxn ang="0">
                <a:pos x="15" y="33"/>
              </a:cxn>
              <a:cxn ang="0">
                <a:pos x="18" y="36"/>
              </a:cxn>
              <a:cxn ang="0">
                <a:pos x="21" y="42"/>
              </a:cxn>
              <a:cxn ang="0">
                <a:pos x="21" y="45"/>
              </a:cxn>
              <a:cxn ang="0">
                <a:pos x="24" y="48"/>
              </a:cxn>
              <a:cxn ang="0">
                <a:pos x="24" y="51"/>
              </a:cxn>
              <a:cxn ang="0">
                <a:pos x="24" y="54"/>
              </a:cxn>
              <a:cxn ang="0">
                <a:pos x="27" y="54"/>
              </a:cxn>
              <a:cxn ang="0">
                <a:pos x="27" y="57"/>
              </a:cxn>
              <a:cxn ang="0">
                <a:pos x="30" y="57"/>
              </a:cxn>
              <a:cxn ang="0">
                <a:pos x="30" y="60"/>
              </a:cxn>
              <a:cxn ang="0">
                <a:pos x="33" y="60"/>
              </a:cxn>
              <a:cxn ang="0">
                <a:pos x="33" y="63"/>
              </a:cxn>
              <a:cxn ang="0">
                <a:pos x="36" y="63"/>
              </a:cxn>
              <a:cxn ang="0">
                <a:pos x="36" y="66"/>
              </a:cxn>
              <a:cxn ang="0">
                <a:pos x="33" y="63"/>
              </a:cxn>
              <a:cxn ang="0">
                <a:pos x="30" y="63"/>
              </a:cxn>
              <a:cxn ang="0">
                <a:pos x="27" y="60"/>
              </a:cxn>
              <a:cxn ang="0">
                <a:pos x="21" y="60"/>
              </a:cxn>
              <a:cxn ang="0">
                <a:pos x="18" y="57"/>
              </a:cxn>
              <a:cxn ang="0">
                <a:pos x="15" y="51"/>
              </a:cxn>
              <a:cxn ang="0">
                <a:pos x="9" y="48"/>
              </a:cxn>
              <a:cxn ang="0">
                <a:pos x="6" y="42"/>
              </a:cxn>
              <a:cxn ang="0">
                <a:pos x="3" y="39"/>
              </a:cxn>
              <a:cxn ang="0">
                <a:pos x="0" y="33"/>
              </a:cxn>
              <a:cxn ang="0">
                <a:pos x="0" y="21"/>
              </a:cxn>
              <a:cxn ang="0">
                <a:pos x="3" y="18"/>
              </a:cxn>
              <a:cxn ang="0">
                <a:pos x="6" y="12"/>
              </a:cxn>
              <a:cxn ang="0">
                <a:pos x="9" y="9"/>
              </a:cxn>
              <a:cxn ang="0">
                <a:pos x="12" y="6"/>
              </a:cxn>
              <a:cxn ang="0">
                <a:pos x="15" y="3"/>
              </a:cxn>
              <a:cxn ang="0">
                <a:pos x="21" y="0"/>
              </a:cxn>
              <a:cxn ang="0">
                <a:pos x="24" y="0"/>
              </a:cxn>
              <a:cxn ang="0">
                <a:pos x="30" y="3"/>
              </a:cxn>
              <a:cxn ang="0">
                <a:pos x="33" y="3"/>
              </a:cxn>
              <a:cxn ang="0">
                <a:pos x="36" y="6"/>
              </a:cxn>
              <a:cxn ang="0">
                <a:pos x="39" y="9"/>
              </a:cxn>
              <a:cxn ang="0">
                <a:pos x="39" y="12"/>
              </a:cxn>
              <a:cxn ang="0">
                <a:pos x="42" y="12"/>
              </a:cxn>
              <a:cxn ang="0">
                <a:pos x="42" y="15"/>
              </a:cxn>
              <a:cxn ang="0">
                <a:pos x="42" y="18"/>
              </a:cxn>
            </a:cxnLst>
            <a:rect l="0" t="0" r="r" b="b"/>
            <a:pathLst>
              <a:path w="42" h="66">
                <a:moveTo>
                  <a:pt x="42" y="18"/>
                </a:moveTo>
                <a:lnTo>
                  <a:pt x="39" y="18"/>
                </a:lnTo>
                <a:lnTo>
                  <a:pt x="36" y="15"/>
                </a:lnTo>
                <a:lnTo>
                  <a:pt x="33" y="12"/>
                </a:lnTo>
                <a:lnTo>
                  <a:pt x="30" y="12"/>
                </a:lnTo>
                <a:lnTo>
                  <a:pt x="30" y="9"/>
                </a:lnTo>
                <a:lnTo>
                  <a:pt x="27" y="9"/>
                </a:lnTo>
                <a:lnTo>
                  <a:pt x="24" y="6"/>
                </a:lnTo>
                <a:lnTo>
                  <a:pt x="21" y="6"/>
                </a:lnTo>
                <a:lnTo>
                  <a:pt x="18" y="9"/>
                </a:lnTo>
                <a:lnTo>
                  <a:pt x="18" y="12"/>
                </a:lnTo>
                <a:lnTo>
                  <a:pt x="15" y="15"/>
                </a:lnTo>
                <a:lnTo>
                  <a:pt x="15" y="18"/>
                </a:lnTo>
                <a:lnTo>
                  <a:pt x="12" y="21"/>
                </a:lnTo>
                <a:lnTo>
                  <a:pt x="12" y="30"/>
                </a:lnTo>
                <a:lnTo>
                  <a:pt x="15" y="33"/>
                </a:lnTo>
                <a:lnTo>
                  <a:pt x="18" y="36"/>
                </a:lnTo>
                <a:lnTo>
                  <a:pt x="21" y="42"/>
                </a:lnTo>
                <a:lnTo>
                  <a:pt x="21" y="45"/>
                </a:lnTo>
                <a:lnTo>
                  <a:pt x="24" y="48"/>
                </a:lnTo>
                <a:lnTo>
                  <a:pt x="24" y="51"/>
                </a:lnTo>
                <a:lnTo>
                  <a:pt x="24" y="54"/>
                </a:lnTo>
                <a:lnTo>
                  <a:pt x="27" y="54"/>
                </a:lnTo>
                <a:lnTo>
                  <a:pt x="27" y="57"/>
                </a:lnTo>
                <a:lnTo>
                  <a:pt x="30" y="57"/>
                </a:lnTo>
                <a:lnTo>
                  <a:pt x="30" y="60"/>
                </a:lnTo>
                <a:lnTo>
                  <a:pt x="33" y="60"/>
                </a:lnTo>
                <a:lnTo>
                  <a:pt x="33" y="63"/>
                </a:lnTo>
                <a:lnTo>
                  <a:pt x="36" y="63"/>
                </a:lnTo>
                <a:lnTo>
                  <a:pt x="36" y="66"/>
                </a:lnTo>
                <a:lnTo>
                  <a:pt x="33" y="63"/>
                </a:lnTo>
                <a:lnTo>
                  <a:pt x="30" y="63"/>
                </a:lnTo>
                <a:lnTo>
                  <a:pt x="27" y="60"/>
                </a:lnTo>
                <a:lnTo>
                  <a:pt x="21" y="60"/>
                </a:lnTo>
                <a:lnTo>
                  <a:pt x="18" y="57"/>
                </a:lnTo>
                <a:lnTo>
                  <a:pt x="15" y="51"/>
                </a:lnTo>
                <a:lnTo>
                  <a:pt x="9" y="48"/>
                </a:lnTo>
                <a:lnTo>
                  <a:pt x="6" y="42"/>
                </a:lnTo>
                <a:lnTo>
                  <a:pt x="3" y="39"/>
                </a:lnTo>
                <a:lnTo>
                  <a:pt x="0" y="33"/>
                </a:lnTo>
                <a:lnTo>
                  <a:pt x="0" y="21"/>
                </a:lnTo>
                <a:lnTo>
                  <a:pt x="3" y="18"/>
                </a:lnTo>
                <a:lnTo>
                  <a:pt x="6" y="12"/>
                </a:lnTo>
                <a:lnTo>
                  <a:pt x="9" y="9"/>
                </a:lnTo>
                <a:lnTo>
                  <a:pt x="12" y="6"/>
                </a:lnTo>
                <a:lnTo>
                  <a:pt x="15" y="3"/>
                </a:lnTo>
                <a:lnTo>
                  <a:pt x="21" y="0"/>
                </a:lnTo>
                <a:lnTo>
                  <a:pt x="24" y="0"/>
                </a:lnTo>
                <a:lnTo>
                  <a:pt x="30" y="3"/>
                </a:lnTo>
                <a:lnTo>
                  <a:pt x="33" y="3"/>
                </a:lnTo>
                <a:lnTo>
                  <a:pt x="36" y="6"/>
                </a:lnTo>
                <a:lnTo>
                  <a:pt x="39" y="9"/>
                </a:lnTo>
                <a:lnTo>
                  <a:pt x="39" y="12"/>
                </a:lnTo>
                <a:lnTo>
                  <a:pt x="42" y="12"/>
                </a:lnTo>
                <a:lnTo>
                  <a:pt x="42" y="15"/>
                </a:lnTo>
                <a:lnTo>
                  <a:pt x="42" y="18"/>
                </a:lnTo>
                <a:close/>
              </a:path>
            </a:pathLst>
          </a:custGeom>
          <a:noFill/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951" name="Freeform 351"/>
          <p:cNvSpPr>
            <a:spLocks/>
          </p:cNvSpPr>
          <p:nvPr/>
        </p:nvSpPr>
        <p:spPr bwMode="auto">
          <a:xfrm>
            <a:off x="5930900" y="3327400"/>
            <a:ext cx="606425" cy="1619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95" y="90"/>
              </a:cxn>
              <a:cxn ang="0">
                <a:pos x="382" y="18"/>
              </a:cxn>
              <a:cxn ang="0">
                <a:pos x="379" y="39"/>
              </a:cxn>
              <a:cxn ang="0">
                <a:pos x="340" y="69"/>
              </a:cxn>
              <a:cxn ang="0">
                <a:pos x="295" y="102"/>
              </a:cxn>
              <a:cxn ang="0">
                <a:pos x="0" y="12"/>
              </a:cxn>
              <a:cxn ang="0">
                <a:pos x="0" y="0"/>
              </a:cxn>
            </a:cxnLst>
            <a:rect l="0" t="0" r="r" b="b"/>
            <a:pathLst>
              <a:path w="382" h="102">
                <a:moveTo>
                  <a:pt x="0" y="0"/>
                </a:moveTo>
                <a:lnTo>
                  <a:pt x="295" y="90"/>
                </a:lnTo>
                <a:lnTo>
                  <a:pt x="382" y="18"/>
                </a:lnTo>
                <a:lnTo>
                  <a:pt x="379" y="39"/>
                </a:lnTo>
                <a:lnTo>
                  <a:pt x="340" y="69"/>
                </a:lnTo>
                <a:lnTo>
                  <a:pt x="295" y="102"/>
                </a:lnTo>
                <a:lnTo>
                  <a:pt x="0" y="1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952" name="Freeform 352"/>
          <p:cNvSpPr>
            <a:spLocks/>
          </p:cNvSpPr>
          <p:nvPr/>
        </p:nvSpPr>
        <p:spPr bwMode="auto">
          <a:xfrm>
            <a:off x="5645150" y="2665413"/>
            <a:ext cx="463550" cy="871537"/>
          </a:xfrm>
          <a:custGeom>
            <a:avLst/>
            <a:gdLst/>
            <a:ahLst/>
            <a:cxnLst>
              <a:cxn ang="0">
                <a:pos x="198" y="18"/>
              </a:cxn>
              <a:cxn ang="0">
                <a:pos x="256" y="69"/>
              </a:cxn>
              <a:cxn ang="0">
                <a:pos x="241" y="78"/>
              </a:cxn>
              <a:cxn ang="0">
                <a:pos x="216" y="81"/>
              </a:cxn>
              <a:cxn ang="0">
                <a:pos x="204" y="72"/>
              </a:cxn>
              <a:cxn ang="0">
                <a:pos x="204" y="102"/>
              </a:cxn>
              <a:cxn ang="0">
                <a:pos x="189" y="138"/>
              </a:cxn>
              <a:cxn ang="0">
                <a:pos x="135" y="126"/>
              </a:cxn>
              <a:cxn ang="0">
                <a:pos x="39" y="171"/>
              </a:cxn>
              <a:cxn ang="0">
                <a:pos x="159" y="123"/>
              </a:cxn>
              <a:cxn ang="0">
                <a:pos x="162" y="129"/>
              </a:cxn>
              <a:cxn ang="0">
                <a:pos x="156" y="135"/>
              </a:cxn>
              <a:cxn ang="0">
                <a:pos x="156" y="123"/>
              </a:cxn>
              <a:cxn ang="0">
                <a:pos x="159" y="144"/>
              </a:cxn>
              <a:cxn ang="0">
                <a:pos x="168" y="150"/>
              </a:cxn>
              <a:cxn ang="0">
                <a:pos x="162" y="141"/>
              </a:cxn>
              <a:cxn ang="0">
                <a:pos x="162" y="168"/>
              </a:cxn>
              <a:cxn ang="0">
                <a:pos x="216" y="240"/>
              </a:cxn>
              <a:cxn ang="0">
                <a:pos x="180" y="249"/>
              </a:cxn>
              <a:cxn ang="0">
                <a:pos x="153" y="213"/>
              </a:cxn>
              <a:cxn ang="0">
                <a:pos x="156" y="177"/>
              </a:cxn>
              <a:cxn ang="0">
                <a:pos x="228" y="123"/>
              </a:cxn>
              <a:cxn ang="0">
                <a:pos x="231" y="144"/>
              </a:cxn>
              <a:cxn ang="0">
                <a:pos x="241" y="135"/>
              </a:cxn>
              <a:cxn ang="0">
                <a:pos x="57" y="39"/>
              </a:cxn>
              <a:cxn ang="0">
                <a:pos x="39" y="237"/>
              </a:cxn>
              <a:cxn ang="0">
                <a:pos x="54" y="240"/>
              </a:cxn>
              <a:cxn ang="0">
                <a:pos x="63" y="249"/>
              </a:cxn>
              <a:cxn ang="0">
                <a:pos x="66" y="261"/>
              </a:cxn>
              <a:cxn ang="0">
                <a:pos x="72" y="273"/>
              </a:cxn>
              <a:cxn ang="0">
                <a:pos x="81" y="288"/>
              </a:cxn>
              <a:cxn ang="0">
                <a:pos x="81" y="339"/>
              </a:cxn>
              <a:cxn ang="0">
                <a:pos x="78" y="351"/>
              </a:cxn>
              <a:cxn ang="0">
                <a:pos x="87" y="393"/>
              </a:cxn>
              <a:cxn ang="0">
                <a:pos x="57" y="369"/>
              </a:cxn>
              <a:cxn ang="0">
                <a:pos x="81" y="453"/>
              </a:cxn>
              <a:cxn ang="0">
                <a:pos x="36" y="351"/>
              </a:cxn>
              <a:cxn ang="0">
                <a:pos x="24" y="399"/>
              </a:cxn>
              <a:cxn ang="0">
                <a:pos x="42" y="426"/>
              </a:cxn>
              <a:cxn ang="0">
                <a:pos x="90" y="495"/>
              </a:cxn>
              <a:cxn ang="0">
                <a:pos x="57" y="471"/>
              </a:cxn>
              <a:cxn ang="0">
                <a:pos x="9" y="432"/>
              </a:cxn>
              <a:cxn ang="0">
                <a:pos x="54" y="498"/>
              </a:cxn>
              <a:cxn ang="0">
                <a:pos x="102" y="537"/>
              </a:cxn>
              <a:cxn ang="0">
                <a:pos x="33" y="219"/>
              </a:cxn>
              <a:cxn ang="0">
                <a:pos x="292" y="522"/>
              </a:cxn>
              <a:cxn ang="0">
                <a:pos x="286" y="522"/>
              </a:cxn>
              <a:cxn ang="0">
                <a:pos x="280" y="510"/>
              </a:cxn>
              <a:cxn ang="0">
                <a:pos x="274" y="501"/>
              </a:cxn>
              <a:cxn ang="0">
                <a:pos x="280" y="507"/>
              </a:cxn>
              <a:cxn ang="0">
                <a:pos x="268" y="504"/>
              </a:cxn>
              <a:cxn ang="0">
                <a:pos x="268" y="516"/>
              </a:cxn>
              <a:cxn ang="0">
                <a:pos x="253" y="498"/>
              </a:cxn>
              <a:cxn ang="0">
                <a:pos x="259" y="495"/>
              </a:cxn>
              <a:cxn ang="0">
                <a:pos x="57" y="39"/>
              </a:cxn>
              <a:cxn ang="0">
                <a:pos x="262" y="537"/>
              </a:cxn>
              <a:cxn ang="0">
                <a:pos x="241" y="507"/>
              </a:cxn>
              <a:cxn ang="0">
                <a:pos x="250" y="528"/>
              </a:cxn>
              <a:cxn ang="0">
                <a:pos x="207" y="519"/>
              </a:cxn>
              <a:cxn ang="0">
                <a:pos x="216" y="537"/>
              </a:cxn>
              <a:cxn ang="0">
                <a:pos x="213" y="489"/>
              </a:cxn>
            </a:cxnLst>
            <a:rect l="0" t="0" r="r" b="b"/>
            <a:pathLst>
              <a:path w="292" h="549">
                <a:moveTo>
                  <a:pt x="57" y="39"/>
                </a:moveTo>
                <a:lnTo>
                  <a:pt x="72" y="24"/>
                </a:lnTo>
                <a:lnTo>
                  <a:pt x="81" y="15"/>
                </a:lnTo>
                <a:lnTo>
                  <a:pt x="87" y="9"/>
                </a:lnTo>
                <a:lnTo>
                  <a:pt x="93" y="3"/>
                </a:lnTo>
                <a:lnTo>
                  <a:pt x="99" y="3"/>
                </a:lnTo>
                <a:lnTo>
                  <a:pt x="108" y="3"/>
                </a:lnTo>
                <a:lnTo>
                  <a:pt x="117" y="3"/>
                </a:lnTo>
                <a:lnTo>
                  <a:pt x="129" y="0"/>
                </a:lnTo>
                <a:lnTo>
                  <a:pt x="144" y="0"/>
                </a:lnTo>
                <a:lnTo>
                  <a:pt x="156" y="0"/>
                </a:lnTo>
                <a:lnTo>
                  <a:pt x="171" y="3"/>
                </a:lnTo>
                <a:lnTo>
                  <a:pt x="183" y="9"/>
                </a:lnTo>
                <a:lnTo>
                  <a:pt x="198" y="18"/>
                </a:lnTo>
                <a:lnTo>
                  <a:pt x="210" y="24"/>
                </a:lnTo>
                <a:lnTo>
                  <a:pt x="222" y="33"/>
                </a:lnTo>
                <a:lnTo>
                  <a:pt x="234" y="42"/>
                </a:lnTo>
                <a:lnTo>
                  <a:pt x="238" y="45"/>
                </a:lnTo>
                <a:lnTo>
                  <a:pt x="241" y="48"/>
                </a:lnTo>
                <a:lnTo>
                  <a:pt x="244" y="51"/>
                </a:lnTo>
                <a:lnTo>
                  <a:pt x="244" y="54"/>
                </a:lnTo>
                <a:lnTo>
                  <a:pt x="247" y="57"/>
                </a:lnTo>
                <a:lnTo>
                  <a:pt x="250" y="60"/>
                </a:lnTo>
                <a:lnTo>
                  <a:pt x="253" y="63"/>
                </a:lnTo>
                <a:lnTo>
                  <a:pt x="256" y="63"/>
                </a:lnTo>
                <a:lnTo>
                  <a:pt x="256" y="66"/>
                </a:lnTo>
                <a:lnTo>
                  <a:pt x="256" y="66"/>
                </a:lnTo>
                <a:lnTo>
                  <a:pt x="256" y="69"/>
                </a:lnTo>
                <a:lnTo>
                  <a:pt x="256" y="69"/>
                </a:lnTo>
                <a:lnTo>
                  <a:pt x="256" y="72"/>
                </a:lnTo>
                <a:lnTo>
                  <a:pt x="256" y="72"/>
                </a:lnTo>
                <a:lnTo>
                  <a:pt x="253" y="75"/>
                </a:lnTo>
                <a:lnTo>
                  <a:pt x="253" y="75"/>
                </a:lnTo>
                <a:lnTo>
                  <a:pt x="253" y="75"/>
                </a:lnTo>
                <a:lnTo>
                  <a:pt x="250" y="75"/>
                </a:lnTo>
                <a:lnTo>
                  <a:pt x="250" y="75"/>
                </a:lnTo>
                <a:lnTo>
                  <a:pt x="247" y="75"/>
                </a:lnTo>
                <a:lnTo>
                  <a:pt x="247" y="75"/>
                </a:lnTo>
                <a:lnTo>
                  <a:pt x="247" y="75"/>
                </a:lnTo>
                <a:lnTo>
                  <a:pt x="244" y="75"/>
                </a:lnTo>
                <a:lnTo>
                  <a:pt x="244" y="75"/>
                </a:lnTo>
                <a:lnTo>
                  <a:pt x="241" y="78"/>
                </a:lnTo>
                <a:lnTo>
                  <a:pt x="241" y="78"/>
                </a:lnTo>
                <a:lnTo>
                  <a:pt x="241" y="81"/>
                </a:lnTo>
                <a:lnTo>
                  <a:pt x="238" y="81"/>
                </a:lnTo>
                <a:lnTo>
                  <a:pt x="238" y="84"/>
                </a:lnTo>
                <a:lnTo>
                  <a:pt x="238" y="84"/>
                </a:lnTo>
                <a:lnTo>
                  <a:pt x="234" y="84"/>
                </a:lnTo>
                <a:lnTo>
                  <a:pt x="234" y="87"/>
                </a:lnTo>
                <a:lnTo>
                  <a:pt x="231" y="84"/>
                </a:lnTo>
                <a:lnTo>
                  <a:pt x="228" y="84"/>
                </a:lnTo>
                <a:lnTo>
                  <a:pt x="225" y="84"/>
                </a:lnTo>
                <a:lnTo>
                  <a:pt x="222" y="81"/>
                </a:lnTo>
                <a:lnTo>
                  <a:pt x="222" y="81"/>
                </a:lnTo>
                <a:lnTo>
                  <a:pt x="219" y="81"/>
                </a:lnTo>
                <a:lnTo>
                  <a:pt x="216" y="81"/>
                </a:lnTo>
                <a:lnTo>
                  <a:pt x="213" y="81"/>
                </a:lnTo>
                <a:lnTo>
                  <a:pt x="213" y="78"/>
                </a:lnTo>
                <a:lnTo>
                  <a:pt x="213" y="78"/>
                </a:lnTo>
                <a:lnTo>
                  <a:pt x="213" y="75"/>
                </a:lnTo>
                <a:lnTo>
                  <a:pt x="213" y="75"/>
                </a:lnTo>
                <a:lnTo>
                  <a:pt x="213" y="72"/>
                </a:lnTo>
                <a:lnTo>
                  <a:pt x="213" y="72"/>
                </a:lnTo>
                <a:lnTo>
                  <a:pt x="213" y="69"/>
                </a:lnTo>
                <a:lnTo>
                  <a:pt x="213" y="69"/>
                </a:lnTo>
                <a:lnTo>
                  <a:pt x="210" y="69"/>
                </a:lnTo>
                <a:lnTo>
                  <a:pt x="210" y="69"/>
                </a:lnTo>
                <a:lnTo>
                  <a:pt x="207" y="69"/>
                </a:lnTo>
                <a:lnTo>
                  <a:pt x="207" y="69"/>
                </a:lnTo>
                <a:lnTo>
                  <a:pt x="204" y="72"/>
                </a:lnTo>
                <a:lnTo>
                  <a:pt x="204" y="72"/>
                </a:lnTo>
                <a:lnTo>
                  <a:pt x="204" y="72"/>
                </a:lnTo>
                <a:lnTo>
                  <a:pt x="201" y="75"/>
                </a:lnTo>
                <a:lnTo>
                  <a:pt x="201" y="78"/>
                </a:lnTo>
                <a:lnTo>
                  <a:pt x="204" y="81"/>
                </a:lnTo>
                <a:lnTo>
                  <a:pt x="204" y="84"/>
                </a:lnTo>
                <a:lnTo>
                  <a:pt x="207" y="87"/>
                </a:lnTo>
                <a:lnTo>
                  <a:pt x="210" y="90"/>
                </a:lnTo>
                <a:lnTo>
                  <a:pt x="210" y="93"/>
                </a:lnTo>
                <a:lnTo>
                  <a:pt x="213" y="96"/>
                </a:lnTo>
                <a:lnTo>
                  <a:pt x="213" y="99"/>
                </a:lnTo>
                <a:lnTo>
                  <a:pt x="210" y="102"/>
                </a:lnTo>
                <a:lnTo>
                  <a:pt x="207" y="102"/>
                </a:lnTo>
                <a:lnTo>
                  <a:pt x="204" y="102"/>
                </a:lnTo>
                <a:lnTo>
                  <a:pt x="201" y="105"/>
                </a:lnTo>
                <a:lnTo>
                  <a:pt x="198" y="105"/>
                </a:lnTo>
                <a:lnTo>
                  <a:pt x="195" y="108"/>
                </a:lnTo>
                <a:lnTo>
                  <a:pt x="192" y="108"/>
                </a:lnTo>
                <a:lnTo>
                  <a:pt x="192" y="111"/>
                </a:lnTo>
                <a:lnTo>
                  <a:pt x="192" y="114"/>
                </a:lnTo>
                <a:lnTo>
                  <a:pt x="192" y="117"/>
                </a:lnTo>
                <a:lnTo>
                  <a:pt x="192" y="120"/>
                </a:lnTo>
                <a:lnTo>
                  <a:pt x="192" y="120"/>
                </a:lnTo>
                <a:lnTo>
                  <a:pt x="192" y="123"/>
                </a:lnTo>
                <a:lnTo>
                  <a:pt x="195" y="126"/>
                </a:lnTo>
                <a:lnTo>
                  <a:pt x="195" y="129"/>
                </a:lnTo>
                <a:lnTo>
                  <a:pt x="195" y="132"/>
                </a:lnTo>
                <a:lnTo>
                  <a:pt x="189" y="138"/>
                </a:lnTo>
                <a:lnTo>
                  <a:pt x="183" y="138"/>
                </a:lnTo>
                <a:lnTo>
                  <a:pt x="177" y="135"/>
                </a:lnTo>
                <a:lnTo>
                  <a:pt x="174" y="132"/>
                </a:lnTo>
                <a:lnTo>
                  <a:pt x="168" y="126"/>
                </a:lnTo>
                <a:lnTo>
                  <a:pt x="162" y="120"/>
                </a:lnTo>
                <a:lnTo>
                  <a:pt x="159" y="117"/>
                </a:lnTo>
                <a:lnTo>
                  <a:pt x="153" y="111"/>
                </a:lnTo>
                <a:lnTo>
                  <a:pt x="150" y="114"/>
                </a:lnTo>
                <a:lnTo>
                  <a:pt x="147" y="114"/>
                </a:lnTo>
                <a:lnTo>
                  <a:pt x="144" y="114"/>
                </a:lnTo>
                <a:lnTo>
                  <a:pt x="141" y="114"/>
                </a:lnTo>
                <a:lnTo>
                  <a:pt x="138" y="117"/>
                </a:lnTo>
                <a:lnTo>
                  <a:pt x="135" y="123"/>
                </a:lnTo>
                <a:lnTo>
                  <a:pt x="135" y="126"/>
                </a:lnTo>
                <a:lnTo>
                  <a:pt x="132" y="129"/>
                </a:lnTo>
                <a:lnTo>
                  <a:pt x="129" y="132"/>
                </a:lnTo>
                <a:lnTo>
                  <a:pt x="126" y="132"/>
                </a:lnTo>
                <a:lnTo>
                  <a:pt x="90" y="195"/>
                </a:lnTo>
                <a:lnTo>
                  <a:pt x="87" y="195"/>
                </a:lnTo>
                <a:lnTo>
                  <a:pt x="81" y="195"/>
                </a:lnTo>
                <a:lnTo>
                  <a:pt x="75" y="192"/>
                </a:lnTo>
                <a:lnTo>
                  <a:pt x="69" y="189"/>
                </a:lnTo>
                <a:lnTo>
                  <a:pt x="63" y="186"/>
                </a:lnTo>
                <a:lnTo>
                  <a:pt x="57" y="183"/>
                </a:lnTo>
                <a:lnTo>
                  <a:pt x="54" y="183"/>
                </a:lnTo>
                <a:lnTo>
                  <a:pt x="48" y="183"/>
                </a:lnTo>
                <a:lnTo>
                  <a:pt x="45" y="177"/>
                </a:lnTo>
                <a:lnTo>
                  <a:pt x="39" y="171"/>
                </a:lnTo>
                <a:lnTo>
                  <a:pt x="39" y="162"/>
                </a:lnTo>
                <a:lnTo>
                  <a:pt x="36" y="153"/>
                </a:lnTo>
                <a:lnTo>
                  <a:pt x="36" y="129"/>
                </a:lnTo>
                <a:lnTo>
                  <a:pt x="39" y="108"/>
                </a:lnTo>
                <a:lnTo>
                  <a:pt x="42" y="84"/>
                </a:lnTo>
                <a:lnTo>
                  <a:pt x="48" y="63"/>
                </a:lnTo>
                <a:lnTo>
                  <a:pt x="54" y="48"/>
                </a:lnTo>
                <a:lnTo>
                  <a:pt x="57" y="39"/>
                </a:lnTo>
                <a:lnTo>
                  <a:pt x="57" y="39"/>
                </a:lnTo>
                <a:lnTo>
                  <a:pt x="156" y="120"/>
                </a:lnTo>
                <a:lnTo>
                  <a:pt x="156" y="120"/>
                </a:lnTo>
                <a:lnTo>
                  <a:pt x="156" y="120"/>
                </a:lnTo>
                <a:lnTo>
                  <a:pt x="159" y="120"/>
                </a:lnTo>
                <a:lnTo>
                  <a:pt x="159" y="123"/>
                </a:lnTo>
                <a:lnTo>
                  <a:pt x="159" y="123"/>
                </a:lnTo>
                <a:lnTo>
                  <a:pt x="159" y="123"/>
                </a:lnTo>
                <a:lnTo>
                  <a:pt x="159" y="123"/>
                </a:lnTo>
                <a:lnTo>
                  <a:pt x="162" y="123"/>
                </a:lnTo>
                <a:lnTo>
                  <a:pt x="162" y="126"/>
                </a:lnTo>
                <a:lnTo>
                  <a:pt x="162" y="126"/>
                </a:lnTo>
                <a:lnTo>
                  <a:pt x="162" y="126"/>
                </a:lnTo>
                <a:lnTo>
                  <a:pt x="162" y="126"/>
                </a:lnTo>
                <a:lnTo>
                  <a:pt x="162" y="126"/>
                </a:lnTo>
                <a:lnTo>
                  <a:pt x="162" y="126"/>
                </a:lnTo>
                <a:lnTo>
                  <a:pt x="162" y="129"/>
                </a:lnTo>
                <a:lnTo>
                  <a:pt x="162" y="129"/>
                </a:lnTo>
                <a:lnTo>
                  <a:pt x="162" y="129"/>
                </a:lnTo>
                <a:lnTo>
                  <a:pt x="162" y="129"/>
                </a:lnTo>
                <a:lnTo>
                  <a:pt x="162" y="129"/>
                </a:lnTo>
                <a:lnTo>
                  <a:pt x="162" y="132"/>
                </a:lnTo>
                <a:lnTo>
                  <a:pt x="162" y="132"/>
                </a:lnTo>
                <a:lnTo>
                  <a:pt x="162" y="132"/>
                </a:lnTo>
                <a:lnTo>
                  <a:pt x="162" y="132"/>
                </a:lnTo>
                <a:lnTo>
                  <a:pt x="162" y="132"/>
                </a:lnTo>
                <a:lnTo>
                  <a:pt x="159" y="135"/>
                </a:lnTo>
                <a:lnTo>
                  <a:pt x="159" y="135"/>
                </a:lnTo>
                <a:lnTo>
                  <a:pt x="159" y="135"/>
                </a:lnTo>
                <a:lnTo>
                  <a:pt x="159" y="135"/>
                </a:lnTo>
                <a:lnTo>
                  <a:pt x="156" y="135"/>
                </a:lnTo>
                <a:lnTo>
                  <a:pt x="156" y="135"/>
                </a:lnTo>
                <a:lnTo>
                  <a:pt x="156" y="135"/>
                </a:lnTo>
                <a:lnTo>
                  <a:pt x="156" y="135"/>
                </a:lnTo>
                <a:lnTo>
                  <a:pt x="156" y="138"/>
                </a:lnTo>
                <a:lnTo>
                  <a:pt x="156" y="135"/>
                </a:lnTo>
                <a:lnTo>
                  <a:pt x="156" y="132"/>
                </a:lnTo>
                <a:lnTo>
                  <a:pt x="156" y="132"/>
                </a:lnTo>
                <a:lnTo>
                  <a:pt x="156" y="132"/>
                </a:lnTo>
                <a:lnTo>
                  <a:pt x="156" y="129"/>
                </a:lnTo>
                <a:lnTo>
                  <a:pt x="156" y="129"/>
                </a:lnTo>
                <a:lnTo>
                  <a:pt x="159" y="129"/>
                </a:lnTo>
                <a:lnTo>
                  <a:pt x="159" y="129"/>
                </a:lnTo>
                <a:lnTo>
                  <a:pt x="159" y="126"/>
                </a:lnTo>
                <a:lnTo>
                  <a:pt x="159" y="126"/>
                </a:lnTo>
                <a:lnTo>
                  <a:pt x="159" y="126"/>
                </a:lnTo>
                <a:lnTo>
                  <a:pt x="159" y="123"/>
                </a:lnTo>
                <a:lnTo>
                  <a:pt x="156" y="123"/>
                </a:lnTo>
                <a:lnTo>
                  <a:pt x="156" y="123"/>
                </a:lnTo>
                <a:lnTo>
                  <a:pt x="156" y="120"/>
                </a:lnTo>
                <a:lnTo>
                  <a:pt x="156" y="120"/>
                </a:lnTo>
                <a:lnTo>
                  <a:pt x="57" y="39"/>
                </a:lnTo>
                <a:lnTo>
                  <a:pt x="162" y="138"/>
                </a:lnTo>
                <a:lnTo>
                  <a:pt x="162" y="138"/>
                </a:lnTo>
                <a:lnTo>
                  <a:pt x="162" y="138"/>
                </a:lnTo>
                <a:lnTo>
                  <a:pt x="159" y="138"/>
                </a:lnTo>
                <a:lnTo>
                  <a:pt x="159" y="141"/>
                </a:lnTo>
                <a:lnTo>
                  <a:pt x="159" y="141"/>
                </a:lnTo>
                <a:lnTo>
                  <a:pt x="159" y="141"/>
                </a:lnTo>
                <a:lnTo>
                  <a:pt x="156" y="144"/>
                </a:lnTo>
                <a:lnTo>
                  <a:pt x="156" y="144"/>
                </a:lnTo>
                <a:lnTo>
                  <a:pt x="159" y="144"/>
                </a:lnTo>
                <a:lnTo>
                  <a:pt x="159" y="147"/>
                </a:lnTo>
                <a:lnTo>
                  <a:pt x="159" y="147"/>
                </a:lnTo>
                <a:lnTo>
                  <a:pt x="159" y="147"/>
                </a:lnTo>
                <a:lnTo>
                  <a:pt x="159" y="147"/>
                </a:lnTo>
                <a:lnTo>
                  <a:pt x="159" y="147"/>
                </a:lnTo>
                <a:lnTo>
                  <a:pt x="162" y="147"/>
                </a:lnTo>
                <a:lnTo>
                  <a:pt x="162" y="144"/>
                </a:lnTo>
                <a:lnTo>
                  <a:pt x="162" y="147"/>
                </a:lnTo>
                <a:lnTo>
                  <a:pt x="162" y="147"/>
                </a:lnTo>
                <a:lnTo>
                  <a:pt x="165" y="147"/>
                </a:lnTo>
                <a:lnTo>
                  <a:pt x="165" y="147"/>
                </a:lnTo>
                <a:lnTo>
                  <a:pt x="165" y="150"/>
                </a:lnTo>
                <a:lnTo>
                  <a:pt x="165" y="150"/>
                </a:lnTo>
                <a:lnTo>
                  <a:pt x="168" y="150"/>
                </a:lnTo>
                <a:lnTo>
                  <a:pt x="168" y="150"/>
                </a:lnTo>
                <a:lnTo>
                  <a:pt x="168" y="150"/>
                </a:lnTo>
                <a:lnTo>
                  <a:pt x="168" y="150"/>
                </a:lnTo>
                <a:lnTo>
                  <a:pt x="168" y="147"/>
                </a:lnTo>
                <a:lnTo>
                  <a:pt x="168" y="147"/>
                </a:lnTo>
                <a:lnTo>
                  <a:pt x="165" y="147"/>
                </a:lnTo>
                <a:lnTo>
                  <a:pt x="165" y="147"/>
                </a:lnTo>
                <a:lnTo>
                  <a:pt x="165" y="144"/>
                </a:lnTo>
                <a:lnTo>
                  <a:pt x="162" y="144"/>
                </a:lnTo>
                <a:lnTo>
                  <a:pt x="162" y="144"/>
                </a:lnTo>
                <a:lnTo>
                  <a:pt x="162" y="144"/>
                </a:lnTo>
                <a:lnTo>
                  <a:pt x="162" y="141"/>
                </a:lnTo>
                <a:lnTo>
                  <a:pt x="162" y="141"/>
                </a:lnTo>
                <a:lnTo>
                  <a:pt x="162" y="141"/>
                </a:lnTo>
                <a:lnTo>
                  <a:pt x="165" y="138"/>
                </a:lnTo>
                <a:lnTo>
                  <a:pt x="165" y="138"/>
                </a:lnTo>
                <a:lnTo>
                  <a:pt x="165" y="138"/>
                </a:lnTo>
                <a:lnTo>
                  <a:pt x="162" y="138"/>
                </a:lnTo>
                <a:lnTo>
                  <a:pt x="162" y="138"/>
                </a:lnTo>
                <a:lnTo>
                  <a:pt x="162" y="138"/>
                </a:lnTo>
                <a:lnTo>
                  <a:pt x="162" y="138"/>
                </a:lnTo>
                <a:lnTo>
                  <a:pt x="162" y="138"/>
                </a:lnTo>
                <a:lnTo>
                  <a:pt x="162" y="138"/>
                </a:lnTo>
                <a:lnTo>
                  <a:pt x="162" y="138"/>
                </a:lnTo>
                <a:lnTo>
                  <a:pt x="162" y="138"/>
                </a:lnTo>
                <a:lnTo>
                  <a:pt x="57" y="39"/>
                </a:lnTo>
                <a:lnTo>
                  <a:pt x="162" y="165"/>
                </a:lnTo>
                <a:lnTo>
                  <a:pt x="162" y="168"/>
                </a:lnTo>
                <a:lnTo>
                  <a:pt x="162" y="174"/>
                </a:lnTo>
                <a:lnTo>
                  <a:pt x="162" y="177"/>
                </a:lnTo>
                <a:lnTo>
                  <a:pt x="162" y="183"/>
                </a:lnTo>
                <a:lnTo>
                  <a:pt x="159" y="186"/>
                </a:lnTo>
                <a:lnTo>
                  <a:pt x="159" y="192"/>
                </a:lnTo>
                <a:lnTo>
                  <a:pt x="159" y="195"/>
                </a:lnTo>
                <a:lnTo>
                  <a:pt x="159" y="201"/>
                </a:lnTo>
                <a:lnTo>
                  <a:pt x="165" y="207"/>
                </a:lnTo>
                <a:lnTo>
                  <a:pt x="174" y="216"/>
                </a:lnTo>
                <a:lnTo>
                  <a:pt x="180" y="222"/>
                </a:lnTo>
                <a:lnTo>
                  <a:pt x="189" y="228"/>
                </a:lnTo>
                <a:lnTo>
                  <a:pt x="198" y="234"/>
                </a:lnTo>
                <a:lnTo>
                  <a:pt x="207" y="237"/>
                </a:lnTo>
                <a:lnTo>
                  <a:pt x="216" y="240"/>
                </a:lnTo>
                <a:lnTo>
                  <a:pt x="225" y="243"/>
                </a:lnTo>
                <a:lnTo>
                  <a:pt x="222" y="243"/>
                </a:lnTo>
                <a:lnTo>
                  <a:pt x="219" y="243"/>
                </a:lnTo>
                <a:lnTo>
                  <a:pt x="216" y="246"/>
                </a:lnTo>
                <a:lnTo>
                  <a:pt x="213" y="246"/>
                </a:lnTo>
                <a:lnTo>
                  <a:pt x="210" y="246"/>
                </a:lnTo>
                <a:lnTo>
                  <a:pt x="207" y="246"/>
                </a:lnTo>
                <a:lnTo>
                  <a:pt x="201" y="249"/>
                </a:lnTo>
                <a:lnTo>
                  <a:pt x="198" y="246"/>
                </a:lnTo>
                <a:lnTo>
                  <a:pt x="195" y="246"/>
                </a:lnTo>
                <a:lnTo>
                  <a:pt x="192" y="246"/>
                </a:lnTo>
                <a:lnTo>
                  <a:pt x="186" y="246"/>
                </a:lnTo>
                <a:lnTo>
                  <a:pt x="183" y="246"/>
                </a:lnTo>
                <a:lnTo>
                  <a:pt x="180" y="249"/>
                </a:lnTo>
                <a:lnTo>
                  <a:pt x="174" y="249"/>
                </a:lnTo>
                <a:lnTo>
                  <a:pt x="171" y="249"/>
                </a:lnTo>
                <a:lnTo>
                  <a:pt x="171" y="249"/>
                </a:lnTo>
                <a:lnTo>
                  <a:pt x="165" y="252"/>
                </a:lnTo>
                <a:lnTo>
                  <a:pt x="162" y="252"/>
                </a:lnTo>
                <a:lnTo>
                  <a:pt x="159" y="252"/>
                </a:lnTo>
                <a:lnTo>
                  <a:pt x="159" y="249"/>
                </a:lnTo>
                <a:lnTo>
                  <a:pt x="156" y="243"/>
                </a:lnTo>
                <a:lnTo>
                  <a:pt x="156" y="237"/>
                </a:lnTo>
                <a:lnTo>
                  <a:pt x="156" y="228"/>
                </a:lnTo>
                <a:lnTo>
                  <a:pt x="156" y="222"/>
                </a:lnTo>
                <a:lnTo>
                  <a:pt x="153" y="219"/>
                </a:lnTo>
                <a:lnTo>
                  <a:pt x="153" y="216"/>
                </a:lnTo>
                <a:lnTo>
                  <a:pt x="153" y="213"/>
                </a:lnTo>
                <a:lnTo>
                  <a:pt x="153" y="207"/>
                </a:lnTo>
                <a:lnTo>
                  <a:pt x="153" y="204"/>
                </a:lnTo>
                <a:lnTo>
                  <a:pt x="153" y="198"/>
                </a:lnTo>
                <a:lnTo>
                  <a:pt x="153" y="195"/>
                </a:lnTo>
                <a:lnTo>
                  <a:pt x="153" y="192"/>
                </a:lnTo>
                <a:lnTo>
                  <a:pt x="153" y="189"/>
                </a:lnTo>
                <a:lnTo>
                  <a:pt x="156" y="189"/>
                </a:lnTo>
                <a:lnTo>
                  <a:pt x="156" y="186"/>
                </a:lnTo>
                <a:lnTo>
                  <a:pt x="156" y="183"/>
                </a:lnTo>
                <a:lnTo>
                  <a:pt x="156" y="183"/>
                </a:lnTo>
                <a:lnTo>
                  <a:pt x="156" y="180"/>
                </a:lnTo>
                <a:lnTo>
                  <a:pt x="156" y="177"/>
                </a:lnTo>
                <a:lnTo>
                  <a:pt x="156" y="177"/>
                </a:lnTo>
                <a:lnTo>
                  <a:pt x="156" y="177"/>
                </a:lnTo>
                <a:lnTo>
                  <a:pt x="156" y="174"/>
                </a:lnTo>
                <a:lnTo>
                  <a:pt x="156" y="171"/>
                </a:lnTo>
                <a:lnTo>
                  <a:pt x="159" y="168"/>
                </a:lnTo>
                <a:lnTo>
                  <a:pt x="159" y="165"/>
                </a:lnTo>
                <a:lnTo>
                  <a:pt x="159" y="165"/>
                </a:lnTo>
                <a:lnTo>
                  <a:pt x="162" y="165"/>
                </a:lnTo>
                <a:lnTo>
                  <a:pt x="162" y="165"/>
                </a:lnTo>
                <a:lnTo>
                  <a:pt x="57" y="39"/>
                </a:lnTo>
                <a:lnTo>
                  <a:pt x="247" y="123"/>
                </a:lnTo>
                <a:lnTo>
                  <a:pt x="247" y="123"/>
                </a:lnTo>
                <a:lnTo>
                  <a:pt x="247" y="126"/>
                </a:lnTo>
                <a:lnTo>
                  <a:pt x="247" y="129"/>
                </a:lnTo>
                <a:lnTo>
                  <a:pt x="244" y="126"/>
                </a:lnTo>
                <a:lnTo>
                  <a:pt x="228" y="123"/>
                </a:lnTo>
                <a:lnTo>
                  <a:pt x="225" y="123"/>
                </a:lnTo>
                <a:lnTo>
                  <a:pt x="247" y="123"/>
                </a:lnTo>
                <a:lnTo>
                  <a:pt x="57" y="39"/>
                </a:lnTo>
                <a:lnTo>
                  <a:pt x="247" y="180"/>
                </a:lnTo>
                <a:lnTo>
                  <a:pt x="241" y="180"/>
                </a:lnTo>
                <a:lnTo>
                  <a:pt x="238" y="177"/>
                </a:lnTo>
                <a:lnTo>
                  <a:pt x="241" y="174"/>
                </a:lnTo>
                <a:lnTo>
                  <a:pt x="250" y="177"/>
                </a:lnTo>
                <a:lnTo>
                  <a:pt x="250" y="180"/>
                </a:lnTo>
                <a:lnTo>
                  <a:pt x="244" y="180"/>
                </a:lnTo>
                <a:lnTo>
                  <a:pt x="247" y="180"/>
                </a:lnTo>
                <a:lnTo>
                  <a:pt x="57" y="39"/>
                </a:lnTo>
                <a:lnTo>
                  <a:pt x="225" y="138"/>
                </a:lnTo>
                <a:lnTo>
                  <a:pt x="231" y="144"/>
                </a:lnTo>
                <a:lnTo>
                  <a:pt x="241" y="147"/>
                </a:lnTo>
                <a:lnTo>
                  <a:pt x="231" y="144"/>
                </a:lnTo>
                <a:lnTo>
                  <a:pt x="228" y="138"/>
                </a:lnTo>
                <a:lnTo>
                  <a:pt x="231" y="138"/>
                </a:lnTo>
                <a:lnTo>
                  <a:pt x="231" y="138"/>
                </a:lnTo>
                <a:lnTo>
                  <a:pt x="234" y="138"/>
                </a:lnTo>
                <a:lnTo>
                  <a:pt x="238" y="138"/>
                </a:lnTo>
                <a:lnTo>
                  <a:pt x="241" y="138"/>
                </a:lnTo>
                <a:lnTo>
                  <a:pt x="244" y="138"/>
                </a:lnTo>
                <a:lnTo>
                  <a:pt x="244" y="138"/>
                </a:lnTo>
                <a:lnTo>
                  <a:pt x="247" y="135"/>
                </a:lnTo>
                <a:lnTo>
                  <a:pt x="244" y="135"/>
                </a:lnTo>
                <a:lnTo>
                  <a:pt x="244" y="135"/>
                </a:lnTo>
                <a:lnTo>
                  <a:pt x="241" y="135"/>
                </a:lnTo>
                <a:lnTo>
                  <a:pt x="241" y="135"/>
                </a:lnTo>
                <a:lnTo>
                  <a:pt x="241" y="135"/>
                </a:lnTo>
                <a:lnTo>
                  <a:pt x="241" y="135"/>
                </a:lnTo>
                <a:lnTo>
                  <a:pt x="241" y="135"/>
                </a:lnTo>
                <a:lnTo>
                  <a:pt x="241" y="135"/>
                </a:lnTo>
                <a:lnTo>
                  <a:pt x="238" y="135"/>
                </a:lnTo>
                <a:lnTo>
                  <a:pt x="238" y="135"/>
                </a:lnTo>
                <a:lnTo>
                  <a:pt x="234" y="135"/>
                </a:lnTo>
                <a:lnTo>
                  <a:pt x="231" y="138"/>
                </a:lnTo>
                <a:lnTo>
                  <a:pt x="231" y="138"/>
                </a:lnTo>
                <a:lnTo>
                  <a:pt x="228" y="138"/>
                </a:lnTo>
                <a:lnTo>
                  <a:pt x="228" y="138"/>
                </a:lnTo>
                <a:lnTo>
                  <a:pt x="225" y="138"/>
                </a:lnTo>
                <a:lnTo>
                  <a:pt x="57" y="39"/>
                </a:lnTo>
                <a:lnTo>
                  <a:pt x="54" y="228"/>
                </a:lnTo>
                <a:lnTo>
                  <a:pt x="57" y="231"/>
                </a:lnTo>
                <a:lnTo>
                  <a:pt x="57" y="231"/>
                </a:lnTo>
                <a:lnTo>
                  <a:pt x="57" y="234"/>
                </a:lnTo>
                <a:lnTo>
                  <a:pt x="57" y="234"/>
                </a:lnTo>
                <a:lnTo>
                  <a:pt x="60" y="234"/>
                </a:lnTo>
                <a:lnTo>
                  <a:pt x="60" y="237"/>
                </a:lnTo>
                <a:lnTo>
                  <a:pt x="60" y="237"/>
                </a:lnTo>
                <a:lnTo>
                  <a:pt x="63" y="237"/>
                </a:lnTo>
                <a:lnTo>
                  <a:pt x="57" y="237"/>
                </a:lnTo>
                <a:lnTo>
                  <a:pt x="54" y="240"/>
                </a:lnTo>
                <a:lnTo>
                  <a:pt x="48" y="240"/>
                </a:lnTo>
                <a:lnTo>
                  <a:pt x="42" y="237"/>
                </a:lnTo>
                <a:lnTo>
                  <a:pt x="39" y="237"/>
                </a:lnTo>
                <a:lnTo>
                  <a:pt x="33" y="240"/>
                </a:lnTo>
                <a:lnTo>
                  <a:pt x="27" y="243"/>
                </a:lnTo>
                <a:lnTo>
                  <a:pt x="24" y="246"/>
                </a:lnTo>
                <a:lnTo>
                  <a:pt x="30" y="246"/>
                </a:lnTo>
                <a:lnTo>
                  <a:pt x="33" y="243"/>
                </a:lnTo>
                <a:lnTo>
                  <a:pt x="39" y="240"/>
                </a:lnTo>
                <a:lnTo>
                  <a:pt x="45" y="240"/>
                </a:lnTo>
                <a:lnTo>
                  <a:pt x="48" y="237"/>
                </a:lnTo>
                <a:lnTo>
                  <a:pt x="54" y="237"/>
                </a:lnTo>
                <a:lnTo>
                  <a:pt x="60" y="237"/>
                </a:lnTo>
                <a:lnTo>
                  <a:pt x="66" y="240"/>
                </a:lnTo>
                <a:lnTo>
                  <a:pt x="63" y="240"/>
                </a:lnTo>
                <a:lnTo>
                  <a:pt x="60" y="240"/>
                </a:lnTo>
                <a:lnTo>
                  <a:pt x="54" y="240"/>
                </a:lnTo>
                <a:lnTo>
                  <a:pt x="51" y="240"/>
                </a:lnTo>
                <a:lnTo>
                  <a:pt x="45" y="243"/>
                </a:lnTo>
                <a:lnTo>
                  <a:pt x="42" y="243"/>
                </a:lnTo>
                <a:lnTo>
                  <a:pt x="39" y="246"/>
                </a:lnTo>
                <a:lnTo>
                  <a:pt x="39" y="249"/>
                </a:lnTo>
                <a:lnTo>
                  <a:pt x="42" y="249"/>
                </a:lnTo>
                <a:lnTo>
                  <a:pt x="45" y="249"/>
                </a:lnTo>
                <a:lnTo>
                  <a:pt x="48" y="249"/>
                </a:lnTo>
                <a:lnTo>
                  <a:pt x="51" y="249"/>
                </a:lnTo>
                <a:lnTo>
                  <a:pt x="57" y="249"/>
                </a:lnTo>
                <a:lnTo>
                  <a:pt x="60" y="249"/>
                </a:lnTo>
                <a:lnTo>
                  <a:pt x="63" y="249"/>
                </a:lnTo>
                <a:lnTo>
                  <a:pt x="66" y="249"/>
                </a:lnTo>
                <a:lnTo>
                  <a:pt x="63" y="249"/>
                </a:lnTo>
                <a:lnTo>
                  <a:pt x="60" y="249"/>
                </a:lnTo>
                <a:lnTo>
                  <a:pt x="54" y="252"/>
                </a:lnTo>
                <a:lnTo>
                  <a:pt x="51" y="252"/>
                </a:lnTo>
                <a:lnTo>
                  <a:pt x="48" y="252"/>
                </a:lnTo>
                <a:lnTo>
                  <a:pt x="42" y="255"/>
                </a:lnTo>
                <a:lnTo>
                  <a:pt x="39" y="258"/>
                </a:lnTo>
                <a:lnTo>
                  <a:pt x="36" y="261"/>
                </a:lnTo>
                <a:lnTo>
                  <a:pt x="39" y="267"/>
                </a:lnTo>
                <a:lnTo>
                  <a:pt x="45" y="267"/>
                </a:lnTo>
                <a:lnTo>
                  <a:pt x="48" y="267"/>
                </a:lnTo>
                <a:lnTo>
                  <a:pt x="54" y="264"/>
                </a:lnTo>
                <a:lnTo>
                  <a:pt x="57" y="264"/>
                </a:lnTo>
                <a:lnTo>
                  <a:pt x="60" y="264"/>
                </a:lnTo>
                <a:lnTo>
                  <a:pt x="66" y="261"/>
                </a:lnTo>
                <a:lnTo>
                  <a:pt x="69" y="261"/>
                </a:lnTo>
                <a:lnTo>
                  <a:pt x="75" y="261"/>
                </a:lnTo>
                <a:lnTo>
                  <a:pt x="72" y="261"/>
                </a:lnTo>
                <a:lnTo>
                  <a:pt x="69" y="264"/>
                </a:lnTo>
                <a:lnTo>
                  <a:pt x="66" y="264"/>
                </a:lnTo>
                <a:lnTo>
                  <a:pt x="63" y="264"/>
                </a:lnTo>
                <a:lnTo>
                  <a:pt x="60" y="264"/>
                </a:lnTo>
                <a:lnTo>
                  <a:pt x="57" y="264"/>
                </a:lnTo>
                <a:lnTo>
                  <a:pt x="54" y="267"/>
                </a:lnTo>
                <a:lnTo>
                  <a:pt x="51" y="267"/>
                </a:lnTo>
                <a:lnTo>
                  <a:pt x="54" y="267"/>
                </a:lnTo>
                <a:lnTo>
                  <a:pt x="60" y="270"/>
                </a:lnTo>
                <a:lnTo>
                  <a:pt x="66" y="273"/>
                </a:lnTo>
                <a:lnTo>
                  <a:pt x="72" y="273"/>
                </a:lnTo>
                <a:lnTo>
                  <a:pt x="75" y="276"/>
                </a:lnTo>
                <a:lnTo>
                  <a:pt x="81" y="276"/>
                </a:lnTo>
                <a:lnTo>
                  <a:pt x="87" y="279"/>
                </a:lnTo>
                <a:lnTo>
                  <a:pt x="90" y="279"/>
                </a:lnTo>
                <a:lnTo>
                  <a:pt x="90" y="279"/>
                </a:lnTo>
                <a:lnTo>
                  <a:pt x="87" y="279"/>
                </a:lnTo>
                <a:lnTo>
                  <a:pt x="87" y="279"/>
                </a:lnTo>
                <a:lnTo>
                  <a:pt x="87" y="279"/>
                </a:lnTo>
                <a:lnTo>
                  <a:pt x="87" y="276"/>
                </a:lnTo>
                <a:lnTo>
                  <a:pt x="84" y="276"/>
                </a:lnTo>
                <a:lnTo>
                  <a:pt x="84" y="276"/>
                </a:lnTo>
                <a:lnTo>
                  <a:pt x="84" y="276"/>
                </a:lnTo>
                <a:lnTo>
                  <a:pt x="81" y="279"/>
                </a:lnTo>
                <a:lnTo>
                  <a:pt x="81" y="288"/>
                </a:lnTo>
                <a:lnTo>
                  <a:pt x="84" y="294"/>
                </a:lnTo>
                <a:lnTo>
                  <a:pt x="87" y="300"/>
                </a:lnTo>
                <a:lnTo>
                  <a:pt x="90" y="306"/>
                </a:lnTo>
                <a:lnTo>
                  <a:pt x="93" y="309"/>
                </a:lnTo>
                <a:lnTo>
                  <a:pt x="96" y="315"/>
                </a:lnTo>
                <a:lnTo>
                  <a:pt x="99" y="321"/>
                </a:lnTo>
                <a:lnTo>
                  <a:pt x="105" y="324"/>
                </a:lnTo>
                <a:lnTo>
                  <a:pt x="102" y="324"/>
                </a:lnTo>
                <a:lnTo>
                  <a:pt x="99" y="324"/>
                </a:lnTo>
                <a:lnTo>
                  <a:pt x="96" y="327"/>
                </a:lnTo>
                <a:lnTo>
                  <a:pt x="93" y="330"/>
                </a:lnTo>
                <a:lnTo>
                  <a:pt x="87" y="333"/>
                </a:lnTo>
                <a:lnTo>
                  <a:pt x="84" y="336"/>
                </a:lnTo>
                <a:lnTo>
                  <a:pt x="81" y="339"/>
                </a:lnTo>
                <a:lnTo>
                  <a:pt x="78" y="339"/>
                </a:lnTo>
                <a:lnTo>
                  <a:pt x="78" y="339"/>
                </a:lnTo>
                <a:lnTo>
                  <a:pt x="78" y="339"/>
                </a:lnTo>
                <a:lnTo>
                  <a:pt x="78" y="339"/>
                </a:lnTo>
                <a:lnTo>
                  <a:pt x="81" y="342"/>
                </a:lnTo>
                <a:lnTo>
                  <a:pt x="81" y="342"/>
                </a:lnTo>
                <a:lnTo>
                  <a:pt x="81" y="342"/>
                </a:lnTo>
                <a:lnTo>
                  <a:pt x="81" y="342"/>
                </a:lnTo>
                <a:lnTo>
                  <a:pt x="81" y="342"/>
                </a:lnTo>
                <a:lnTo>
                  <a:pt x="81" y="348"/>
                </a:lnTo>
                <a:lnTo>
                  <a:pt x="81" y="348"/>
                </a:lnTo>
                <a:lnTo>
                  <a:pt x="81" y="348"/>
                </a:lnTo>
                <a:lnTo>
                  <a:pt x="81" y="348"/>
                </a:lnTo>
                <a:lnTo>
                  <a:pt x="78" y="351"/>
                </a:lnTo>
                <a:lnTo>
                  <a:pt x="78" y="351"/>
                </a:lnTo>
                <a:lnTo>
                  <a:pt x="78" y="351"/>
                </a:lnTo>
                <a:lnTo>
                  <a:pt x="78" y="354"/>
                </a:lnTo>
                <a:lnTo>
                  <a:pt x="78" y="354"/>
                </a:lnTo>
                <a:lnTo>
                  <a:pt x="78" y="357"/>
                </a:lnTo>
                <a:lnTo>
                  <a:pt x="78" y="360"/>
                </a:lnTo>
                <a:lnTo>
                  <a:pt x="81" y="366"/>
                </a:lnTo>
                <a:lnTo>
                  <a:pt x="87" y="369"/>
                </a:lnTo>
                <a:lnTo>
                  <a:pt x="90" y="372"/>
                </a:lnTo>
                <a:lnTo>
                  <a:pt x="93" y="378"/>
                </a:lnTo>
                <a:lnTo>
                  <a:pt x="96" y="384"/>
                </a:lnTo>
                <a:lnTo>
                  <a:pt x="96" y="390"/>
                </a:lnTo>
                <a:lnTo>
                  <a:pt x="90" y="396"/>
                </a:lnTo>
                <a:lnTo>
                  <a:pt x="87" y="393"/>
                </a:lnTo>
                <a:lnTo>
                  <a:pt x="84" y="387"/>
                </a:lnTo>
                <a:lnTo>
                  <a:pt x="81" y="381"/>
                </a:lnTo>
                <a:lnTo>
                  <a:pt x="75" y="375"/>
                </a:lnTo>
                <a:lnTo>
                  <a:pt x="72" y="369"/>
                </a:lnTo>
                <a:lnTo>
                  <a:pt x="66" y="366"/>
                </a:lnTo>
                <a:lnTo>
                  <a:pt x="63" y="363"/>
                </a:lnTo>
                <a:lnTo>
                  <a:pt x="60" y="363"/>
                </a:lnTo>
                <a:lnTo>
                  <a:pt x="57" y="363"/>
                </a:lnTo>
                <a:lnTo>
                  <a:pt x="57" y="363"/>
                </a:lnTo>
                <a:lnTo>
                  <a:pt x="57" y="366"/>
                </a:lnTo>
                <a:lnTo>
                  <a:pt x="57" y="366"/>
                </a:lnTo>
                <a:lnTo>
                  <a:pt x="57" y="366"/>
                </a:lnTo>
                <a:lnTo>
                  <a:pt x="57" y="369"/>
                </a:lnTo>
                <a:lnTo>
                  <a:pt x="57" y="369"/>
                </a:lnTo>
                <a:lnTo>
                  <a:pt x="57" y="369"/>
                </a:lnTo>
                <a:lnTo>
                  <a:pt x="60" y="369"/>
                </a:lnTo>
                <a:lnTo>
                  <a:pt x="66" y="381"/>
                </a:lnTo>
                <a:lnTo>
                  <a:pt x="75" y="393"/>
                </a:lnTo>
                <a:lnTo>
                  <a:pt x="81" y="408"/>
                </a:lnTo>
                <a:lnTo>
                  <a:pt x="87" y="420"/>
                </a:lnTo>
                <a:lnTo>
                  <a:pt x="93" y="435"/>
                </a:lnTo>
                <a:lnTo>
                  <a:pt x="96" y="450"/>
                </a:lnTo>
                <a:lnTo>
                  <a:pt x="99" y="465"/>
                </a:lnTo>
                <a:lnTo>
                  <a:pt x="99" y="477"/>
                </a:lnTo>
                <a:lnTo>
                  <a:pt x="96" y="477"/>
                </a:lnTo>
                <a:lnTo>
                  <a:pt x="90" y="471"/>
                </a:lnTo>
                <a:lnTo>
                  <a:pt x="84" y="462"/>
                </a:lnTo>
                <a:lnTo>
                  <a:pt x="81" y="453"/>
                </a:lnTo>
                <a:lnTo>
                  <a:pt x="78" y="444"/>
                </a:lnTo>
                <a:lnTo>
                  <a:pt x="75" y="435"/>
                </a:lnTo>
                <a:lnTo>
                  <a:pt x="72" y="426"/>
                </a:lnTo>
                <a:lnTo>
                  <a:pt x="69" y="420"/>
                </a:lnTo>
                <a:lnTo>
                  <a:pt x="66" y="411"/>
                </a:lnTo>
                <a:lnTo>
                  <a:pt x="63" y="405"/>
                </a:lnTo>
                <a:lnTo>
                  <a:pt x="60" y="396"/>
                </a:lnTo>
                <a:lnTo>
                  <a:pt x="54" y="390"/>
                </a:lnTo>
                <a:lnTo>
                  <a:pt x="51" y="381"/>
                </a:lnTo>
                <a:lnTo>
                  <a:pt x="45" y="375"/>
                </a:lnTo>
                <a:lnTo>
                  <a:pt x="42" y="369"/>
                </a:lnTo>
                <a:lnTo>
                  <a:pt x="39" y="360"/>
                </a:lnTo>
                <a:lnTo>
                  <a:pt x="39" y="357"/>
                </a:lnTo>
                <a:lnTo>
                  <a:pt x="36" y="351"/>
                </a:lnTo>
                <a:lnTo>
                  <a:pt x="36" y="348"/>
                </a:lnTo>
                <a:lnTo>
                  <a:pt x="33" y="342"/>
                </a:lnTo>
                <a:lnTo>
                  <a:pt x="30" y="336"/>
                </a:lnTo>
                <a:lnTo>
                  <a:pt x="30" y="333"/>
                </a:lnTo>
                <a:lnTo>
                  <a:pt x="27" y="330"/>
                </a:lnTo>
                <a:lnTo>
                  <a:pt x="24" y="324"/>
                </a:lnTo>
                <a:lnTo>
                  <a:pt x="24" y="333"/>
                </a:lnTo>
                <a:lnTo>
                  <a:pt x="21" y="342"/>
                </a:lnTo>
                <a:lnTo>
                  <a:pt x="21" y="351"/>
                </a:lnTo>
                <a:lnTo>
                  <a:pt x="21" y="363"/>
                </a:lnTo>
                <a:lnTo>
                  <a:pt x="21" y="372"/>
                </a:lnTo>
                <a:lnTo>
                  <a:pt x="21" y="381"/>
                </a:lnTo>
                <a:lnTo>
                  <a:pt x="24" y="393"/>
                </a:lnTo>
                <a:lnTo>
                  <a:pt x="24" y="399"/>
                </a:lnTo>
                <a:lnTo>
                  <a:pt x="24" y="402"/>
                </a:lnTo>
                <a:lnTo>
                  <a:pt x="24" y="402"/>
                </a:lnTo>
                <a:lnTo>
                  <a:pt x="27" y="402"/>
                </a:lnTo>
                <a:lnTo>
                  <a:pt x="27" y="405"/>
                </a:lnTo>
                <a:lnTo>
                  <a:pt x="27" y="405"/>
                </a:lnTo>
                <a:lnTo>
                  <a:pt x="27" y="408"/>
                </a:lnTo>
                <a:lnTo>
                  <a:pt x="27" y="408"/>
                </a:lnTo>
                <a:lnTo>
                  <a:pt x="27" y="411"/>
                </a:lnTo>
                <a:lnTo>
                  <a:pt x="30" y="411"/>
                </a:lnTo>
                <a:lnTo>
                  <a:pt x="33" y="414"/>
                </a:lnTo>
                <a:lnTo>
                  <a:pt x="36" y="417"/>
                </a:lnTo>
                <a:lnTo>
                  <a:pt x="39" y="420"/>
                </a:lnTo>
                <a:lnTo>
                  <a:pt x="42" y="423"/>
                </a:lnTo>
                <a:lnTo>
                  <a:pt x="42" y="426"/>
                </a:lnTo>
                <a:lnTo>
                  <a:pt x="45" y="426"/>
                </a:lnTo>
                <a:lnTo>
                  <a:pt x="45" y="429"/>
                </a:lnTo>
                <a:lnTo>
                  <a:pt x="54" y="438"/>
                </a:lnTo>
                <a:lnTo>
                  <a:pt x="60" y="444"/>
                </a:lnTo>
                <a:lnTo>
                  <a:pt x="66" y="453"/>
                </a:lnTo>
                <a:lnTo>
                  <a:pt x="72" y="462"/>
                </a:lnTo>
                <a:lnTo>
                  <a:pt x="78" y="471"/>
                </a:lnTo>
                <a:lnTo>
                  <a:pt x="84" y="483"/>
                </a:lnTo>
                <a:lnTo>
                  <a:pt x="90" y="492"/>
                </a:lnTo>
                <a:lnTo>
                  <a:pt x="96" y="498"/>
                </a:lnTo>
                <a:lnTo>
                  <a:pt x="96" y="498"/>
                </a:lnTo>
                <a:lnTo>
                  <a:pt x="93" y="498"/>
                </a:lnTo>
                <a:lnTo>
                  <a:pt x="90" y="498"/>
                </a:lnTo>
                <a:lnTo>
                  <a:pt x="90" y="495"/>
                </a:lnTo>
                <a:lnTo>
                  <a:pt x="87" y="495"/>
                </a:lnTo>
                <a:lnTo>
                  <a:pt x="87" y="492"/>
                </a:lnTo>
                <a:lnTo>
                  <a:pt x="84" y="492"/>
                </a:lnTo>
                <a:lnTo>
                  <a:pt x="81" y="492"/>
                </a:lnTo>
                <a:lnTo>
                  <a:pt x="81" y="489"/>
                </a:lnTo>
                <a:lnTo>
                  <a:pt x="81" y="489"/>
                </a:lnTo>
                <a:lnTo>
                  <a:pt x="81" y="489"/>
                </a:lnTo>
                <a:lnTo>
                  <a:pt x="78" y="489"/>
                </a:lnTo>
                <a:lnTo>
                  <a:pt x="78" y="489"/>
                </a:lnTo>
                <a:lnTo>
                  <a:pt x="78" y="486"/>
                </a:lnTo>
                <a:lnTo>
                  <a:pt x="78" y="486"/>
                </a:lnTo>
                <a:lnTo>
                  <a:pt x="75" y="486"/>
                </a:lnTo>
                <a:lnTo>
                  <a:pt x="66" y="480"/>
                </a:lnTo>
                <a:lnTo>
                  <a:pt x="57" y="471"/>
                </a:lnTo>
                <a:lnTo>
                  <a:pt x="51" y="462"/>
                </a:lnTo>
                <a:lnTo>
                  <a:pt x="42" y="453"/>
                </a:lnTo>
                <a:lnTo>
                  <a:pt x="33" y="441"/>
                </a:lnTo>
                <a:lnTo>
                  <a:pt x="24" y="432"/>
                </a:lnTo>
                <a:lnTo>
                  <a:pt x="15" y="423"/>
                </a:lnTo>
                <a:lnTo>
                  <a:pt x="9" y="417"/>
                </a:lnTo>
                <a:lnTo>
                  <a:pt x="9" y="420"/>
                </a:lnTo>
                <a:lnTo>
                  <a:pt x="9" y="420"/>
                </a:lnTo>
                <a:lnTo>
                  <a:pt x="9" y="423"/>
                </a:lnTo>
                <a:lnTo>
                  <a:pt x="9" y="426"/>
                </a:lnTo>
                <a:lnTo>
                  <a:pt x="9" y="426"/>
                </a:lnTo>
                <a:lnTo>
                  <a:pt x="9" y="429"/>
                </a:lnTo>
                <a:lnTo>
                  <a:pt x="9" y="432"/>
                </a:lnTo>
                <a:lnTo>
                  <a:pt x="9" y="432"/>
                </a:lnTo>
                <a:lnTo>
                  <a:pt x="6" y="435"/>
                </a:lnTo>
                <a:lnTo>
                  <a:pt x="6" y="447"/>
                </a:lnTo>
                <a:lnTo>
                  <a:pt x="9" y="450"/>
                </a:lnTo>
                <a:lnTo>
                  <a:pt x="15" y="456"/>
                </a:lnTo>
                <a:lnTo>
                  <a:pt x="18" y="459"/>
                </a:lnTo>
                <a:lnTo>
                  <a:pt x="24" y="462"/>
                </a:lnTo>
                <a:lnTo>
                  <a:pt x="27" y="465"/>
                </a:lnTo>
                <a:lnTo>
                  <a:pt x="30" y="471"/>
                </a:lnTo>
                <a:lnTo>
                  <a:pt x="36" y="474"/>
                </a:lnTo>
                <a:lnTo>
                  <a:pt x="39" y="477"/>
                </a:lnTo>
                <a:lnTo>
                  <a:pt x="42" y="483"/>
                </a:lnTo>
                <a:lnTo>
                  <a:pt x="45" y="489"/>
                </a:lnTo>
                <a:lnTo>
                  <a:pt x="48" y="492"/>
                </a:lnTo>
                <a:lnTo>
                  <a:pt x="54" y="498"/>
                </a:lnTo>
                <a:lnTo>
                  <a:pt x="57" y="501"/>
                </a:lnTo>
                <a:lnTo>
                  <a:pt x="60" y="504"/>
                </a:lnTo>
                <a:lnTo>
                  <a:pt x="66" y="510"/>
                </a:lnTo>
                <a:lnTo>
                  <a:pt x="69" y="513"/>
                </a:lnTo>
                <a:lnTo>
                  <a:pt x="75" y="513"/>
                </a:lnTo>
                <a:lnTo>
                  <a:pt x="78" y="516"/>
                </a:lnTo>
                <a:lnTo>
                  <a:pt x="81" y="519"/>
                </a:lnTo>
                <a:lnTo>
                  <a:pt x="84" y="525"/>
                </a:lnTo>
                <a:lnTo>
                  <a:pt x="87" y="528"/>
                </a:lnTo>
                <a:lnTo>
                  <a:pt x="90" y="531"/>
                </a:lnTo>
                <a:lnTo>
                  <a:pt x="93" y="534"/>
                </a:lnTo>
                <a:lnTo>
                  <a:pt x="99" y="537"/>
                </a:lnTo>
                <a:lnTo>
                  <a:pt x="99" y="537"/>
                </a:lnTo>
                <a:lnTo>
                  <a:pt x="102" y="537"/>
                </a:lnTo>
                <a:lnTo>
                  <a:pt x="102" y="540"/>
                </a:lnTo>
                <a:lnTo>
                  <a:pt x="105" y="540"/>
                </a:lnTo>
                <a:lnTo>
                  <a:pt x="108" y="543"/>
                </a:lnTo>
                <a:lnTo>
                  <a:pt x="108" y="546"/>
                </a:lnTo>
                <a:lnTo>
                  <a:pt x="111" y="546"/>
                </a:lnTo>
                <a:lnTo>
                  <a:pt x="111" y="549"/>
                </a:lnTo>
                <a:lnTo>
                  <a:pt x="0" y="546"/>
                </a:lnTo>
                <a:lnTo>
                  <a:pt x="0" y="219"/>
                </a:lnTo>
                <a:lnTo>
                  <a:pt x="15" y="222"/>
                </a:lnTo>
                <a:lnTo>
                  <a:pt x="18" y="219"/>
                </a:lnTo>
                <a:lnTo>
                  <a:pt x="21" y="219"/>
                </a:lnTo>
                <a:lnTo>
                  <a:pt x="24" y="219"/>
                </a:lnTo>
                <a:lnTo>
                  <a:pt x="30" y="216"/>
                </a:lnTo>
                <a:lnTo>
                  <a:pt x="33" y="219"/>
                </a:lnTo>
                <a:lnTo>
                  <a:pt x="36" y="219"/>
                </a:lnTo>
                <a:lnTo>
                  <a:pt x="39" y="222"/>
                </a:lnTo>
                <a:lnTo>
                  <a:pt x="42" y="225"/>
                </a:lnTo>
                <a:lnTo>
                  <a:pt x="45" y="225"/>
                </a:lnTo>
                <a:lnTo>
                  <a:pt x="48" y="225"/>
                </a:lnTo>
                <a:lnTo>
                  <a:pt x="48" y="225"/>
                </a:lnTo>
                <a:lnTo>
                  <a:pt x="51" y="225"/>
                </a:lnTo>
                <a:lnTo>
                  <a:pt x="51" y="228"/>
                </a:lnTo>
                <a:lnTo>
                  <a:pt x="51" y="228"/>
                </a:lnTo>
                <a:lnTo>
                  <a:pt x="54" y="228"/>
                </a:lnTo>
                <a:lnTo>
                  <a:pt x="54" y="228"/>
                </a:lnTo>
                <a:lnTo>
                  <a:pt x="57" y="39"/>
                </a:lnTo>
                <a:lnTo>
                  <a:pt x="292" y="510"/>
                </a:lnTo>
                <a:lnTo>
                  <a:pt x="292" y="522"/>
                </a:lnTo>
                <a:lnTo>
                  <a:pt x="292" y="522"/>
                </a:lnTo>
                <a:lnTo>
                  <a:pt x="292" y="525"/>
                </a:lnTo>
                <a:lnTo>
                  <a:pt x="289" y="525"/>
                </a:lnTo>
                <a:lnTo>
                  <a:pt x="289" y="525"/>
                </a:lnTo>
                <a:lnTo>
                  <a:pt x="289" y="525"/>
                </a:lnTo>
                <a:lnTo>
                  <a:pt x="289" y="525"/>
                </a:lnTo>
                <a:lnTo>
                  <a:pt x="286" y="528"/>
                </a:lnTo>
                <a:lnTo>
                  <a:pt x="286" y="528"/>
                </a:lnTo>
                <a:lnTo>
                  <a:pt x="286" y="528"/>
                </a:lnTo>
                <a:lnTo>
                  <a:pt x="286" y="525"/>
                </a:lnTo>
                <a:lnTo>
                  <a:pt x="286" y="525"/>
                </a:lnTo>
                <a:lnTo>
                  <a:pt x="286" y="525"/>
                </a:lnTo>
                <a:lnTo>
                  <a:pt x="286" y="522"/>
                </a:lnTo>
                <a:lnTo>
                  <a:pt x="286" y="522"/>
                </a:lnTo>
                <a:lnTo>
                  <a:pt x="286" y="522"/>
                </a:lnTo>
                <a:lnTo>
                  <a:pt x="286" y="519"/>
                </a:lnTo>
                <a:lnTo>
                  <a:pt x="286" y="519"/>
                </a:lnTo>
                <a:lnTo>
                  <a:pt x="286" y="519"/>
                </a:lnTo>
                <a:lnTo>
                  <a:pt x="289" y="516"/>
                </a:lnTo>
                <a:lnTo>
                  <a:pt x="289" y="516"/>
                </a:lnTo>
                <a:lnTo>
                  <a:pt x="289" y="513"/>
                </a:lnTo>
                <a:lnTo>
                  <a:pt x="292" y="513"/>
                </a:lnTo>
                <a:lnTo>
                  <a:pt x="292" y="513"/>
                </a:lnTo>
                <a:lnTo>
                  <a:pt x="292" y="510"/>
                </a:lnTo>
                <a:lnTo>
                  <a:pt x="57" y="39"/>
                </a:lnTo>
                <a:lnTo>
                  <a:pt x="280" y="507"/>
                </a:lnTo>
                <a:lnTo>
                  <a:pt x="280" y="510"/>
                </a:lnTo>
                <a:lnTo>
                  <a:pt x="280" y="510"/>
                </a:lnTo>
                <a:lnTo>
                  <a:pt x="280" y="513"/>
                </a:lnTo>
                <a:lnTo>
                  <a:pt x="280" y="516"/>
                </a:lnTo>
                <a:lnTo>
                  <a:pt x="280" y="519"/>
                </a:lnTo>
                <a:lnTo>
                  <a:pt x="277" y="519"/>
                </a:lnTo>
                <a:lnTo>
                  <a:pt x="277" y="522"/>
                </a:lnTo>
                <a:lnTo>
                  <a:pt x="277" y="525"/>
                </a:lnTo>
                <a:lnTo>
                  <a:pt x="277" y="522"/>
                </a:lnTo>
                <a:lnTo>
                  <a:pt x="274" y="519"/>
                </a:lnTo>
                <a:lnTo>
                  <a:pt x="274" y="516"/>
                </a:lnTo>
                <a:lnTo>
                  <a:pt x="274" y="513"/>
                </a:lnTo>
                <a:lnTo>
                  <a:pt x="274" y="510"/>
                </a:lnTo>
                <a:lnTo>
                  <a:pt x="274" y="507"/>
                </a:lnTo>
                <a:lnTo>
                  <a:pt x="274" y="504"/>
                </a:lnTo>
                <a:lnTo>
                  <a:pt x="274" y="501"/>
                </a:lnTo>
                <a:lnTo>
                  <a:pt x="274" y="504"/>
                </a:lnTo>
                <a:lnTo>
                  <a:pt x="274" y="504"/>
                </a:lnTo>
                <a:lnTo>
                  <a:pt x="274" y="507"/>
                </a:lnTo>
                <a:lnTo>
                  <a:pt x="277" y="507"/>
                </a:lnTo>
                <a:lnTo>
                  <a:pt x="277" y="510"/>
                </a:lnTo>
                <a:lnTo>
                  <a:pt x="277" y="510"/>
                </a:lnTo>
                <a:lnTo>
                  <a:pt x="277" y="513"/>
                </a:lnTo>
                <a:lnTo>
                  <a:pt x="277" y="513"/>
                </a:lnTo>
                <a:lnTo>
                  <a:pt x="277" y="513"/>
                </a:lnTo>
                <a:lnTo>
                  <a:pt x="277" y="513"/>
                </a:lnTo>
                <a:lnTo>
                  <a:pt x="277" y="510"/>
                </a:lnTo>
                <a:lnTo>
                  <a:pt x="280" y="510"/>
                </a:lnTo>
                <a:lnTo>
                  <a:pt x="280" y="510"/>
                </a:lnTo>
                <a:lnTo>
                  <a:pt x="280" y="507"/>
                </a:lnTo>
                <a:lnTo>
                  <a:pt x="280" y="507"/>
                </a:lnTo>
                <a:lnTo>
                  <a:pt x="280" y="507"/>
                </a:lnTo>
                <a:lnTo>
                  <a:pt x="280" y="507"/>
                </a:lnTo>
                <a:lnTo>
                  <a:pt x="280" y="507"/>
                </a:lnTo>
                <a:lnTo>
                  <a:pt x="280" y="507"/>
                </a:lnTo>
                <a:lnTo>
                  <a:pt x="283" y="507"/>
                </a:lnTo>
                <a:lnTo>
                  <a:pt x="283" y="510"/>
                </a:lnTo>
                <a:lnTo>
                  <a:pt x="283" y="507"/>
                </a:lnTo>
                <a:lnTo>
                  <a:pt x="280" y="507"/>
                </a:lnTo>
                <a:lnTo>
                  <a:pt x="280" y="507"/>
                </a:lnTo>
                <a:lnTo>
                  <a:pt x="57" y="39"/>
                </a:lnTo>
                <a:lnTo>
                  <a:pt x="268" y="501"/>
                </a:lnTo>
                <a:lnTo>
                  <a:pt x="268" y="501"/>
                </a:lnTo>
                <a:lnTo>
                  <a:pt x="268" y="504"/>
                </a:lnTo>
                <a:lnTo>
                  <a:pt x="268" y="504"/>
                </a:lnTo>
                <a:lnTo>
                  <a:pt x="268" y="504"/>
                </a:lnTo>
                <a:lnTo>
                  <a:pt x="268" y="504"/>
                </a:lnTo>
                <a:lnTo>
                  <a:pt x="268" y="507"/>
                </a:lnTo>
                <a:lnTo>
                  <a:pt x="268" y="507"/>
                </a:lnTo>
                <a:lnTo>
                  <a:pt x="268" y="507"/>
                </a:lnTo>
                <a:lnTo>
                  <a:pt x="268" y="510"/>
                </a:lnTo>
                <a:lnTo>
                  <a:pt x="268" y="510"/>
                </a:lnTo>
                <a:lnTo>
                  <a:pt x="268" y="510"/>
                </a:lnTo>
                <a:lnTo>
                  <a:pt x="268" y="513"/>
                </a:lnTo>
                <a:lnTo>
                  <a:pt x="268" y="513"/>
                </a:lnTo>
                <a:lnTo>
                  <a:pt x="268" y="513"/>
                </a:lnTo>
                <a:lnTo>
                  <a:pt x="268" y="516"/>
                </a:lnTo>
                <a:lnTo>
                  <a:pt x="268" y="516"/>
                </a:lnTo>
                <a:lnTo>
                  <a:pt x="256" y="504"/>
                </a:lnTo>
                <a:lnTo>
                  <a:pt x="253" y="504"/>
                </a:lnTo>
                <a:lnTo>
                  <a:pt x="253" y="504"/>
                </a:lnTo>
                <a:lnTo>
                  <a:pt x="250" y="501"/>
                </a:lnTo>
                <a:lnTo>
                  <a:pt x="247" y="501"/>
                </a:lnTo>
                <a:lnTo>
                  <a:pt x="244" y="501"/>
                </a:lnTo>
                <a:lnTo>
                  <a:pt x="244" y="498"/>
                </a:lnTo>
                <a:lnTo>
                  <a:pt x="241" y="498"/>
                </a:lnTo>
                <a:lnTo>
                  <a:pt x="241" y="495"/>
                </a:lnTo>
                <a:lnTo>
                  <a:pt x="244" y="495"/>
                </a:lnTo>
                <a:lnTo>
                  <a:pt x="247" y="495"/>
                </a:lnTo>
                <a:lnTo>
                  <a:pt x="247" y="495"/>
                </a:lnTo>
                <a:lnTo>
                  <a:pt x="250" y="495"/>
                </a:lnTo>
                <a:lnTo>
                  <a:pt x="253" y="498"/>
                </a:lnTo>
                <a:lnTo>
                  <a:pt x="253" y="501"/>
                </a:lnTo>
                <a:lnTo>
                  <a:pt x="256" y="504"/>
                </a:lnTo>
                <a:lnTo>
                  <a:pt x="259" y="507"/>
                </a:lnTo>
                <a:lnTo>
                  <a:pt x="259" y="504"/>
                </a:lnTo>
                <a:lnTo>
                  <a:pt x="259" y="504"/>
                </a:lnTo>
                <a:lnTo>
                  <a:pt x="259" y="501"/>
                </a:lnTo>
                <a:lnTo>
                  <a:pt x="259" y="501"/>
                </a:lnTo>
                <a:lnTo>
                  <a:pt x="259" y="498"/>
                </a:lnTo>
                <a:lnTo>
                  <a:pt x="259" y="498"/>
                </a:lnTo>
                <a:lnTo>
                  <a:pt x="259" y="495"/>
                </a:lnTo>
                <a:lnTo>
                  <a:pt x="259" y="495"/>
                </a:lnTo>
                <a:lnTo>
                  <a:pt x="259" y="495"/>
                </a:lnTo>
                <a:lnTo>
                  <a:pt x="259" y="495"/>
                </a:lnTo>
                <a:lnTo>
                  <a:pt x="259" y="495"/>
                </a:lnTo>
                <a:lnTo>
                  <a:pt x="262" y="495"/>
                </a:lnTo>
                <a:lnTo>
                  <a:pt x="262" y="498"/>
                </a:lnTo>
                <a:lnTo>
                  <a:pt x="262" y="498"/>
                </a:lnTo>
                <a:lnTo>
                  <a:pt x="262" y="498"/>
                </a:lnTo>
                <a:lnTo>
                  <a:pt x="265" y="498"/>
                </a:lnTo>
                <a:lnTo>
                  <a:pt x="265" y="498"/>
                </a:lnTo>
                <a:lnTo>
                  <a:pt x="265" y="498"/>
                </a:lnTo>
                <a:lnTo>
                  <a:pt x="265" y="498"/>
                </a:lnTo>
                <a:lnTo>
                  <a:pt x="268" y="498"/>
                </a:lnTo>
                <a:lnTo>
                  <a:pt x="268" y="498"/>
                </a:lnTo>
                <a:lnTo>
                  <a:pt x="268" y="501"/>
                </a:lnTo>
                <a:lnTo>
                  <a:pt x="268" y="501"/>
                </a:lnTo>
                <a:lnTo>
                  <a:pt x="268" y="501"/>
                </a:lnTo>
                <a:lnTo>
                  <a:pt x="57" y="39"/>
                </a:lnTo>
                <a:lnTo>
                  <a:pt x="231" y="495"/>
                </a:lnTo>
                <a:lnTo>
                  <a:pt x="234" y="498"/>
                </a:lnTo>
                <a:lnTo>
                  <a:pt x="234" y="501"/>
                </a:lnTo>
                <a:lnTo>
                  <a:pt x="238" y="504"/>
                </a:lnTo>
                <a:lnTo>
                  <a:pt x="241" y="507"/>
                </a:lnTo>
                <a:lnTo>
                  <a:pt x="241" y="507"/>
                </a:lnTo>
                <a:lnTo>
                  <a:pt x="244" y="510"/>
                </a:lnTo>
                <a:lnTo>
                  <a:pt x="247" y="510"/>
                </a:lnTo>
                <a:lnTo>
                  <a:pt x="250" y="513"/>
                </a:lnTo>
                <a:lnTo>
                  <a:pt x="250" y="516"/>
                </a:lnTo>
                <a:lnTo>
                  <a:pt x="253" y="522"/>
                </a:lnTo>
                <a:lnTo>
                  <a:pt x="256" y="528"/>
                </a:lnTo>
                <a:lnTo>
                  <a:pt x="259" y="534"/>
                </a:lnTo>
                <a:lnTo>
                  <a:pt x="262" y="537"/>
                </a:lnTo>
                <a:lnTo>
                  <a:pt x="268" y="543"/>
                </a:lnTo>
                <a:lnTo>
                  <a:pt x="271" y="546"/>
                </a:lnTo>
                <a:lnTo>
                  <a:pt x="274" y="546"/>
                </a:lnTo>
                <a:lnTo>
                  <a:pt x="271" y="540"/>
                </a:lnTo>
                <a:lnTo>
                  <a:pt x="268" y="537"/>
                </a:lnTo>
                <a:lnTo>
                  <a:pt x="265" y="531"/>
                </a:lnTo>
                <a:lnTo>
                  <a:pt x="262" y="525"/>
                </a:lnTo>
                <a:lnTo>
                  <a:pt x="259" y="522"/>
                </a:lnTo>
                <a:lnTo>
                  <a:pt x="253" y="516"/>
                </a:lnTo>
                <a:lnTo>
                  <a:pt x="250" y="513"/>
                </a:lnTo>
                <a:lnTo>
                  <a:pt x="247" y="510"/>
                </a:lnTo>
                <a:lnTo>
                  <a:pt x="244" y="510"/>
                </a:lnTo>
                <a:lnTo>
                  <a:pt x="244" y="510"/>
                </a:lnTo>
                <a:lnTo>
                  <a:pt x="241" y="507"/>
                </a:lnTo>
                <a:lnTo>
                  <a:pt x="241" y="507"/>
                </a:lnTo>
                <a:lnTo>
                  <a:pt x="241" y="507"/>
                </a:lnTo>
                <a:lnTo>
                  <a:pt x="238" y="504"/>
                </a:lnTo>
                <a:lnTo>
                  <a:pt x="238" y="504"/>
                </a:lnTo>
                <a:lnTo>
                  <a:pt x="234" y="501"/>
                </a:lnTo>
                <a:lnTo>
                  <a:pt x="238" y="507"/>
                </a:lnTo>
                <a:lnTo>
                  <a:pt x="238" y="510"/>
                </a:lnTo>
                <a:lnTo>
                  <a:pt x="241" y="513"/>
                </a:lnTo>
                <a:lnTo>
                  <a:pt x="244" y="516"/>
                </a:lnTo>
                <a:lnTo>
                  <a:pt x="247" y="519"/>
                </a:lnTo>
                <a:lnTo>
                  <a:pt x="247" y="522"/>
                </a:lnTo>
                <a:lnTo>
                  <a:pt x="250" y="525"/>
                </a:lnTo>
                <a:lnTo>
                  <a:pt x="253" y="528"/>
                </a:lnTo>
                <a:lnTo>
                  <a:pt x="250" y="528"/>
                </a:lnTo>
                <a:lnTo>
                  <a:pt x="247" y="525"/>
                </a:lnTo>
                <a:lnTo>
                  <a:pt x="244" y="522"/>
                </a:lnTo>
                <a:lnTo>
                  <a:pt x="241" y="516"/>
                </a:lnTo>
                <a:lnTo>
                  <a:pt x="238" y="510"/>
                </a:lnTo>
                <a:lnTo>
                  <a:pt x="234" y="504"/>
                </a:lnTo>
                <a:lnTo>
                  <a:pt x="231" y="501"/>
                </a:lnTo>
                <a:lnTo>
                  <a:pt x="231" y="495"/>
                </a:lnTo>
                <a:lnTo>
                  <a:pt x="57" y="39"/>
                </a:lnTo>
                <a:lnTo>
                  <a:pt x="213" y="492"/>
                </a:lnTo>
                <a:lnTo>
                  <a:pt x="210" y="498"/>
                </a:lnTo>
                <a:lnTo>
                  <a:pt x="207" y="504"/>
                </a:lnTo>
                <a:lnTo>
                  <a:pt x="207" y="507"/>
                </a:lnTo>
                <a:lnTo>
                  <a:pt x="207" y="513"/>
                </a:lnTo>
                <a:lnTo>
                  <a:pt x="207" y="519"/>
                </a:lnTo>
                <a:lnTo>
                  <a:pt x="207" y="522"/>
                </a:lnTo>
                <a:lnTo>
                  <a:pt x="207" y="528"/>
                </a:lnTo>
                <a:lnTo>
                  <a:pt x="207" y="537"/>
                </a:lnTo>
                <a:lnTo>
                  <a:pt x="207" y="540"/>
                </a:lnTo>
                <a:lnTo>
                  <a:pt x="204" y="540"/>
                </a:lnTo>
                <a:lnTo>
                  <a:pt x="207" y="543"/>
                </a:lnTo>
                <a:lnTo>
                  <a:pt x="207" y="543"/>
                </a:lnTo>
                <a:lnTo>
                  <a:pt x="207" y="543"/>
                </a:lnTo>
                <a:lnTo>
                  <a:pt x="210" y="543"/>
                </a:lnTo>
                <a:lnTo>
                  <a:pt x="210" y="543"/>
                </a:lnTo>
                <a:lnTo>
                  <a:pt x="210" y="543"/>
                </a:lnTo>
                <a:lnTo>
                  <a:pt x="213" y="543"/>
                </a:lnTo>
                <a:lnTo>
                  <a:pt x="213" y="543"/>
                </a:lnTo>
                <a:lnTo>
                  <a:pt x="216" y="537"/>
                </a:lnTo>
                <a:lnTo>
                  <a:pt x="219" y="531"/>
                </a:lnTo>
                <a:lnTo>
                  <a:pt x="219" y="525"/>
                </a:lnTo>
                <a:lnTo>
                  <a:pt x="219" y="519"/>
                </a:lnTo>
                <a:lnTo>
                  <a:pt x="219" y="510"/>
                </a:lnTo>
                <a:lnTo>
                  <a:pt x="219" y="504"/>
                </a:lnTo>
                <a:lnTo>
                  <a:pt x="219" y="495"/>
                </a:lnTo>
                <a:lnTo>
                  <a:pt x="219" y="489"/>
                </a:lnTo>
                <a:lnTo>
                  <a:pt x="216" y="489"/>
                </a:lnTo>
                <a:lnTo>
                  <a:pt x="216" y="489"/>
                </a:lnTo>
                <a:lnTo>
                  <a:pt x="216" y="489"/>
                </a:lnTo>
                <a:lnTo>
                  <a:pt x="213" y="489"/>
                </a:lnTo>
                <a:lnTo>
                  <a:pt x="213" y="489"/>
                </a:lnTo>
                <a:lnTo>
                  <a:pt x="213" y="489"/>
                </a:lnTo>
                <a:lnTo>
                  <a:pt x="213" y="489"/>
                </a:lnTo>
                <a:lnTo>
                  <a:pt x="213" y="492"/>
                </a:lnTo>
                <a:lnTo>
                  <a:pt x="57" y="39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953" name="Freeform 353"/>
          <p:cNvSpPr>
            <a:spLocks/>
          </p:cNvSpPr>
          <p:nvPr/>
        </p:nvSpPr>
        <p:spPr bwMode="auto">
          <a:xfrm>
            <a:off x="5921375" y="3255963"/>
            <a:ext cx="163513" cy="123825"/>
          </a:xfrm>
          <a:custGeom>
            <a:avLst/>
            <a:gdLst/>
            <a:ahLst/>
            <a:cxnLst>
              <a:cxn ang="0">
                <a:pos x="76" y="9"/>
              </a:cxn>
              <a:cxn ang="0">
                <a:pos x="88" y="18"/>
              </a:cxn>
              <a:cxn ang="0">
                <a:pos x="94" y="30"/>
              </a:cxn>
              <a:cxn ang="0">
                <a:pos x="97" y="30"/>
              </a:cxn>
              <a:cxn ang="0">
                <a:pos x="100" y="36"/>
              </a:cxn>
              <a:cxn ang="0">
                <a:pos x="100" y="39"/>
              </a:cxn>
              <a:cxn ang="0">
                <a:pos x="100" y="42"/>
              </a:cxn>
              <a:cxn ang="0">
                <a:pos x="97" y="45"/>
              </a:cxn>
              <a:cxn ang="0">
                <a:pos x="91" y="45"/>
              </a:cxn>
              <a:cxn ang="0">
                <a:pos x="82" y="36"/>
              </a:cxn>
              <a:cxn ang="0">
                <a:pos x="73" y="30"/>
              </a:cxn>
              <a:cxn ang="0">
                <a:pos x="70" y="30"/>
              </a:cxn>
              <a:cxn ang="0">
                <a:pos x="60" y="30"/>
              </a:cxn>
              <a:cxn ang="0">
                <a:pos x="54" y="27"/>
              </a:cxn>
              <a:cxn ang="0">
                <a:pos x="54" y="30"/>
              </a:cxn>
              <a:cxn ang="0">
                <a:pos x="54" y="30"/>
              </a:cxn>
              <a:cxn ang="0">
                <a:pos x="51" y="33"/>
              </a:cxn>
              <a:cxn ang="0">
                <a:pos x="51" y="33"/>
              </a:cxn>
              <a:cxn ang="0">
                <a:pos x="51" y="30"/>
              </a:cxn>
              <a:cxn ang="0">
                <a:pos x="48" y="30"/>
              </a:cxn>
              <a:cxn ang="0">
                <a:pos x="42" y="33"/>
              </a:cxn>
              <a:cxn ang="0">
                <a:pos x="39" y="33"/>
              </a:cxn>
              <a:cxn ang="0">
                <a:pos x="36" y="39"/>
              </a:cxn>
              <a:cxn ang="0">
                <a:pos x="30" y="42"/>
              </a:cxn>
              <a:cxn ang="0">
                <a:pos x="30" y="51"/>
              </a:cxn>
              <a:cxn ang="0">
                <a:pos x="33" y="54"/>
              </a:cxn>
              <a:cxn ang="0">
                <a:pos x="39" y="57"/>
              </a:cxn>
              <a:cxn ang="0">
                <a:pos x="45" y="57"/>
              </a:cxn>
              <a:cxn ang="0">
                <a:pos x="54" y="57"/>
              </a:cxn>
              <a:cxn ang="0">
                <a:pos x="64" y="60"/>
              </a:cxn>
              <a:cxn ang="0">
                <a:pos x="67" y="66"/>
              </a:cxn>
              <a:cxn ang="0">
                <a:pos x="64" y="72"/>
              </a:cxn>
              <a:cxn ang="0">
                <a:pos x="57" y="75"/>
              </a:cxn>
              <a:cxn ang="0">
                <a:pos x="39" y="78"/>
              </a:cxn>
              <a:cxn ang="0">
                <a:pos x="18" y="78"/>
              </a:cxn>
              <a:cxn ang="0">
                <a:pos x="9" y="66"/>
              </a:cxn>
              <a:cxn ang="0">
                <a:pos x="6" y="45"/>
              </a:cxn>
              <a:cxn ang="0">
                <a:pos x="0" y="21"/>
              </a:cxn>
              <a:cxn ang="0">
                <a:pos x="0" y="12"/>
              </a:cxn>
              <a:cxn ang="0">
                <a:pos x="18" y="12"/>
              </a:cxn>
              <a:cxn ang="0">
                <a:pos x="39" y="6"/>
              </a:cxn>
              <a:cxn ang="0">
                <a:pos x="48" y="3"/>
              </a:cxn>
              <a:cxn ang="0">
                <a:pos x="57" y="0"/>
              </a:cxn>
              <a:cxn ang="0">
                <a:pos x="67" y="3"/>
              </a:cxn>
            </a:cxnLst>
            <a:rect l="0" t="0" r="r" b="b"/>
            <a:pathLst>
              <a:path w="103" h="78">
                <a:moveTo>
                  <a:pt x="67" y="3"/>
                </a:moveTo>
                <a:lnTo>
                  <a:pt x="70" y="6"/>
                </a:lnTo>
                <a:lnTo>
                  <a:pt x="76" y="9"/>
                </a:lnTo>
                <a:lnTo>
                  <a:pt x="79" y="12"/>
                </a:lnTo>
                <a:lnTo>
                  <a:pt x="85" y="15"/>
                </a:lnTo>
                <a:lnTo>
                  <a:pt x="88" y="18"/>
                </a:lnTo>
                <a:lnTo>
                  <a:pt x="91" y="21"/>
                </a:lnTo>
                <a:lnTo>
                  <a:pt x="94" y="24"/>
                </a:lnTo>
                <a:lnTo>
                  <a:pt x="94" y="30"/>
                </a:lnTo>
                <a:lnTo>
                  <a:pt x="94" y="30"/>
                </a:lnTo>
                <a:lnTo>
                  <a:pt x="94" y="30"/>
                </a:lnTo>
                <a:lnTo>
                  <a:pt x="97" y="30"/>
                </a:lnTo>
                <a:lnTo>
                  <a:pt x="97" y="33"/>
                </a:lnTo>
                <a:lnTo>
                  <a:pt x="97" y="33"/>
                </a:lnTo>
                <a:lnTo>
                  <a:pt x="100" y="36"/>
                </a:lnTo>
                <a:lnTo>
                  <a:pt x="100" y="36"/>
                </a:lnTo>
                <a:lnTo>
                  <a:pt x="103" y="39"/>
                </a:lnTo>
                <a:lnTo>
                  <a:pt x="100" y="39"/>
                </a:lnTo>
                <a:lnTo>
                  <a:pt x="100" y="39"/>
                </a:lnTo>
                <a:lnTo>
                  <a:pt x="100" y="39"/>
                </a:lnTo>
                <a:lnTo>
                  <a:pt x="100" y="42"/>
                </a:lnTo>
                <a:lnTo>
                  <a:pt x="97" y="42"/>
                </a:lnTo>
                <a:lnTo>
                  <a:pt x="97" y="45"/>
                </a:lnTo>
                <a:lnTo>
                  <a:pt x="97" y="45"/>
                </a:lnTo>
                <a:lnTo>
                  <a:pt x="97" y="45"/>
                </a:lnTo>
                <a:lnTo>
                  <a:pt x="94" y="45"/>
                </a:lnTo>
                <a:lnTo>
                  <a:pt x="91" y="45"/>
                </a:lnTo>
                <a:lnTo>
                  <a:pt x="88" y="42"/>
                </a:lnTo>
                <a:lnTo>
                  <a:pt x="85" y="39"/>
                </a:lnTo>
                <a:lnTo>
                  <a:pt x="82" y="36"/>
                </a:lnTo>
                <a:lnTo>
                  <a:pt x="76" y="33"/>
                </a:lnTo>
                <a:lnTo>
                  <a:pt x="73" y="30"/>
                </a:lnTo>
                <a:lnTo>
                  <a:pt x="73" y="30"/>
                </a:lnTo>
                <a:lnTo>
                  <a:pt x="73" y="27"/>
                </a:lnTo>
                <a:lnTo>
                  <a:pt x="73" y="27"/>
                </a:lnTo>
                <a:lnTo>
                  <a:pt x="70" y="30"/>
                </a:lnTo>
                <a:lnTo>
                  <a:pt x="67" y="30"/>
                </a:lnTo>
                <a:lnTo>
                  <a:pt x="64" y="30"/>
                </a:lnTo>
                <a:lnTo>
                  <a:pt x="60" y="30"/>
                </a:lnTo>
                <a:lnTo>
                  <a:pt x="57" y="30"/>
                </a:lnTo>
                <a:lnTo>
                  <a:pt x="57" y="30"/>
                </a:lnTo>
                <a:lnTo>
                  <a:pt x="54" y="27"/>
                </a:lnTo>
                <a:lnTo>
                  <a:pt x="54" y="30"/>
                </a:lnTo>
                <a:lnTo>
                  <a:pt x="54" y="30"/>
                </a:lnTo>
                <a:lnTo>
                  <a:pt x="54" y="30"/>
                </a:lnTo>
                <a:lnTo>
                  <a:pt x="54" y="30"/>
                </a:lnTo>
                <a:lnTo>
                  <a:pt x="54" y="30"/>
                </a:lnTo>
                <a:lnTo>
                  <a:pt x="54" y="30"/>
                </a:lnTo>
                <a:lnTo>
                  <a:pt x="54" y="33"/>
                </a:lnTo>
                <a:lnTo>
                  <a:pt x="54" y="33"/>
                </a:lnTo>
                <a:lnTo>
                  <a:pt x="51" y="33"/>
                </a:lnTo>
                <a:lnTo>
                  <a:pt x="51" y="33"/>
                </a:lnTo>
                <a:lnTo>
                  <a:pt x="51" y="33"/>
                </a:lnTo>
                <a:lnTo>
                  <a:pt x="51" y="33"/>
                </a:lnTo>
                <a:lnTo>
                  <a:pt x="51" y="30"/>
                </a:lnTo>
                <a:lnTo>
                  <a:pt x="51" y="30"/>
                </a:lnTo>
                <a:lnTo>
                  <a:pt x="51" y="30"/>
                </a:lnTo>
                <a:lnTo>
                  <a:pt x="51" y="30"/>
                </a:lnTo>
                <a:lnTo>
                  <a:pt x="48" y="30"/>
                </a:lnTo>
                <a:lnTo>
                  <a:pt x="48" y="30"/>
                </a:lnTo>
                <a:lnTo>
                  <a:pt x="45" y="33"/>
                </a:lnTo>
                <a:lnTo>
                  <a:pt x="45" y="33"/>
                </a:lnTo>
                <a:lnTo>
                  <a:pt x="42" y="33"/>
                </a:lnTo>
                <a:lnTo>
                  <a:pt x="42" y="33"/>
                </a:lnTo>
                <a:lnTo>
                  <a:pt x="42" y="33"/>
                </a:lnTo>
                <a:lnTo>
                  <a:pt x="39" y="33"/>
                </a:lnTo>
                <a:lnTo>
                  <a:pt x="39" y="36"/>
                </a:lnTo>
                <a:lnTo>
                  <a:pt x="36" y="36"/>
                </a:lnTo>
                <a:lnTo>
                  <a:pt x="36" y="39"/>
                </a:lnTo>
                <a:lnTo>
                  <a:pt x="33" y="39"/>
                </a:lnTo>
                <a:lnTo>
                  <a:pt x="33" y="42"/>
                </a:lnTo>
                <a:lnTo>
                  <a:pt x="30" y="42"/>
                </a:lnTo>
                <a:lnTo>
                  <a:pt x="30" y="45"/>
                </a:lnTo>
                <a:lnTo>
                  <a:pt x="30" y="48"/>
                </a:lnTo>
                <a:lnTo>
                  <a:pt x="30" y="51"/>
                </a:lnTo>
                <a:lnTo>
                  <a:pt x="30" y="51"/>
                </a:lnTo>
                <a:lnTo>
                  <a:pt x="30" y="54"/>
                </a:lnTo>
                <a:lnTo>
                  <a:pt x="33" y="54"/>
                </a:lnTo>
                <a:lnTo>
                  <a:pt x="36" y="57"/>
                </a:lnTo>
                <a:lnTo>
                  <a:pt x="36" y="57"/>
                </a:lnTo>
                <a:lnTo>
                  <a:pt x="39" y="57"/>
                </a:lnTo>
                <a:lnTo>
                  <a:pt x="42" y="60"/>
                </a:lnTo>
                <a:lnTo>
                  <a:pt x="42" y="60"/>
                </a:lnTo>
                <a:lnTo>
                  <a:pt x="45" y="57"/>
                </a:lnTo>
                <a:lnTo>
                  <a:pt x="48" y="57"/>
                </a:lnTo>
                <a:lnTo>
                  <a:pt x="51" y="57"/>
                </a:lnTo>
                <a:lnTo>
                  <a:pt x="54" y="57"/>
                </a:lnTo>
                <a:lnTo>
                  <a:pt x="57" y="57"/>
                </a:lnTo>
                <a:lnTo>
                  <a:pt x="60" y="60"/>
                </a:lnTo>
                <a:lnTo>
                  <a:pt x="64" y="60"/>
                </a:lnTo>
                <a:lnTo>
                  <a:pt x="67" y="63"/>
                </a:lnTo>
                <a:lnTo>
                  <a:pt x="67" y="63"/>
                </a:lnTo>
                <a:lnTo>
                  <a:pt x="67" y="66"/>
                </a:lnTo>
                <a:lnTo>
                  <a:pt x="67" y="69"/>
                </a:lnTo>
                <a:lnTo>
                  <a:pt x="64" y="69"/>
                </a:lnTo>
                <a:lnTo>
                  <a:pt x="64" y="72"/>
                </a:lnTo>
                <a:lnTo>
                  <a:pt x="60" y="72"/>
                </a:lnTo>
                <a:lnTo>
                  <a:pt x="60" y="75"/>
                </a:lnTo>
                <a:lnTo>
                  <a:pt x="57" y="75"/>
                </a:lnTo>
                <a:lnTo>
                  <a:pt x="51" y="78"/>
                </a:lnTo>
                <a:lnTo>
                  <a:pt x="45" y="78"/>
                </a:lnTo>
                <a:lnTo>
                  <a:pt x="39" y="78"/>
                </a:lnTo>
                <a:lnTo>
                  <a:pt x="33" y="78"/>
                </a:lnTo>
                <a:lnTo>
                  <a:pt x="24" y="78"/>
                </a:lnTo>
                <a:lnTo>
                  <a:pt x="18" y="78"/>
                </a:lnTo>
                <a:lnTo>
                  <a:pt x="12" y="75"/>
                </a:lnTo>
                <a:lnTo>
                  <a:pt x="6" y="72"/>
                </a:lnTo>
                <a:lnTo>
                  <a:pt x="9" y="66"/>
                </a:lnTo>
                <a:lnTo>
                  <a:pt x="9" y="60"/>
                </a:lnTo>
                <a:lnTo>
                  <a:pt x="6" y="51"/>
                </a:lnTo>
                <a:lnTo>
                  <a:pt x="6" y="45"/>
                </a:lnTo>
                <a:lnTo>
                  <a:pt x="3" y="36"/>
                </a:lnTo>
                <a:lnTo>
                  <a:pt x="3" y="30"/>
                </a:lnTo>
                <a:lnTo>
                  <a:pt x="0" y="21"/>
                </a:lnTo>
                <a:lnTo>
                  <a:pt x="0" y="15"/>
                </a:lnTo>
                <a:lnTo>
                  <a:pt x="0" y="12"/>
                </a:lnTo>
                <a:lnTo>
                  <a:pt x="0" y="12"/>
                </a:lnTo>
                <a:lnTo>
                  <a:pt x="6" y="15"/>
                </a:lnTo>
                <a:lnTo>
                  <a:pt x="12" y="12"/>
                </a:lnTo>
                <a:lnTo>
                  <a:pt x="18" y="12"/>
                </a:lnTo>
                <a:lnTo>
                  <a:pt x="27" y="9"/>
                </a:lnTo>
                <a:lnTo>
                  <a:pt x="33" y="6"/>
                </a:lnTo>
                <a:lnTo>
                  <a:pt x="39" y="6"/>
                </a:lnTo>
                <a:lnTo>
                  <a:pt x="42" y="3"/>
                </a:lnTo>
                <a:lnTo>
                  <a:pt x="45" y="3"/>
                </a:lnTo>
                <a:lnTo>
                  <a:pt x="48" y="3"/>
                </a:lnTo>
                <a:lnTo>
                  <a:pt x="51" y="0"/>
                </a:lnTo>
                <a:lnTo>
                  <a:pt x="54" y="0"/>
                </a:lnTo>
                <a:lnTo>
                  <a:pt x="57" y="0"/>
                </a:lnTo>
                <a:lnTo>
                  <a:pt x="60" y="0"/>
                </a:lnTo>
                <a:lnTo>
                  <a:pt x="64" y="0"/>
                </a:lnTo>
                <a:lnTo>
                  <a:pt x="67" y="3"/>
                </a:lnTo>
                <a:close/>
              </a:path>
            </a:pathLst>
          </a:custGeom>
          <a:solidFill>
            <a:srgbClr val="FFC296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954" name="Freeform 354"/>
          <p:cNvSpPr>
            <a:spLocks/>
          </p:cNvSpPr>
          <p:nvPr/>
        </p:nvSpPr>
        <p:spPr bwMode="auto">
          <a:xfrm>
            <a:off x="6027738" y="3275013"/>
            <a:ext cx="180975" cy="200025"/>
          </a:xfrm>
          <a:custGeom>
            <a:avLst/>
            <a:gdLst/>
            <a:ahLst/>
            <a:cxnLst>
              <a:cxn ang="0">
                <a:pos x="63" y="120"/>
              </a:cxn>
              <a:cxn ang="0">
                <a:pos x="75" y="108"/>
              </a:cxn>
              <a:cxn ang="0">
                <a:pos x="87" y="93"/>
              </a:cxn>
              <a:cxn ang="0">
                <a:pos x="96" y="78"/>
              </a:cxn>
              <a:cxn ang="0">
                <a:pos x="102" y="63"/>
              </a:cxn>
              <a:cxn ang="0">
                <a:pos x="102" y="60"/>
              </a:cxn>
              <a:cxn ang="0">
                <a:pos x="105" y="57"/>
              </a:cxn>
              <a:cxn ang="0">
                <a:pos x="105" y="51"/>
              </a:cxn>
              <a:cxn ang="0">
                <a:pos x="105" y="48"/>
              </a:cxn>
              <a:cxn ang="0">
                <a:pos x="108" y="48"/>
              </a:cxn>
              <a:cxn ang="0">
                <a:pos x="111" y="45"/>
              </a:cxn>
              <a:cxn ang="0">
                <a:pos x="111" y="45"/>
              </a:cxn>
              <a:cxn ang="0">
                <a:pos x="114" y="42"/>
              </a:cxn>
              <a:cxn ang="0">
                <a:pos x="114" y="39"/>
              </a:cxn>
              <a:cxn ang="0">
                <a:pos x="111" y="36"/>
              </a:cxn>
              <a:cxn ang="0">
                <a:pos x="111" y="33"/>
              </a:cxn>
              <a:cxn ang="0">
                <a:pos x="108" y="30"/>
              </a:cxn>
              <a:cxn ang="0">
                <a:pos x="105" y="30"/>
              </a:cxn>
              <a:cxn ang="0">
                <a:pos x="99" y="33"/>
              </a:cxn>
              <a:cxn ang="0">
                <a:pos x="96" y="36"/>
              </a:cxn>
              <a:cxn ang="0">
                <a:pos x="93" y="36"/>
              </a:cxn>
              <a:cxn ang="0">
                <a:pos x="96" y="33"/>
              </a:cxn>
              <a:cxn ang="0">
                <a:pos x="96" y="27"/>
              </a:cxn>
              <a:cxn ang="0">
                <a:pos x="96" y="21"/>
              </a:cxn>
              <a:cxn ang="0">
                <a:pos x="96" y="15"/>
              </a:cxn>
              <a:cxn ang="0">
                <a:pos x="81" y="9"/>
              </a:cxn>
              <a:cxn ang="0">
                <a:pos x="78" y="6"/>
              </a:cxn>
              <a:cxn ang="0">
                <a:pos x="75" y="3"/>
              </a:cxn>
              <a:cxn ang="0">
                <a:pos x="72" y="0"/>
              </a:cxn>
              <a:cxn ang="0">
                <a:pos x="66" y="0"/>
              </a:cxn>
              <a:cxn ang="0">
                <a:pos x="63" y="3"/>
              </a:cxn>
              <a:cxn ang="0">
                <a:pos x="60" y="6"/>
              </a:cxn>
              <a:cxn ang="0">
                <a:pos x="57" y="12"/>
              </a:cxn>
              <a:cxn ang="0">
                <a:pos x="54" y="15"/>
              </a:cxn>
              <a:cxn ang="0">
                <a:pos x="51" y="15"/>
              </a:cxn>
              <a:cxn ang="0">
                <a:pos x="45" y="15"/>
              </a:cxn>
              <a:cxn ang="0">
                <a:pos x="39" y="12"/>
              </a:cxn>
              <a:cxn ang="0">
                <a:pos x="36" y="12"/>
              </a:cxn>
              <a:cxn ang="0">
                <a:pos x="30" y="18"/>
              </a:cxn>
              <a:cxn ang="0">
                <a:pos x="24" y="30"/>
              </a:cxn>
              <a:cxn ang="0">
                <a:pos x="21" y="42"/>
              </a:cxn>
              <a:cxn ang="0">
                <a:pos x="18" y="54"/>
              </a:cxn>
              <a:cxn ang="0">
                <a:pos x="18" y="51"/>
              </a:cxn>
              <a:cxn ang="0">
                <a:pos x="15" y="51"/>
              </a:cxn>
              <a:cxn ang="0">
                <a:pos x="15" y="51"/>
              </a:cxn>
              <a:cxn ang="0">
                <a:pos x="15" y="51"/>
              </a:cxn>
              <a:cxn ang="0">
                <a:pos x="12" y="54"/>
              </a:cxn>
              <a:cxn ang="0">
                <a:pos x="9" y="63"/>
              </a:cxn>
              <a:cxn ang="0">
                <a:pos x="9" y="69"/>
              </a:cxn>
              <a:cxn ang="0">
                <a:pos x="9" y="75"/>
              </a:cxn>
              <a:cxn ang="0">
                <a:pos x="0" y="108"/>
              </a:cxn>
              <a:cxn ang="0">
                <a:pos x="15" y="111"/>
              </a:cxn>
              <a:cxn ang="0">
                <a:pos x="33" y="114"/>
              </a:cxn>
              <a:cxn ang="0">
                <a:pos x="48" y="117"/>
              </a:cxn>
              <a:cxn ang="0">
                <a:pos x="63" y="126"/>
              </a:cxn>
            </a:cxnLst>
            <a:rect l="0" t="0" r="r" b="b"/>
            <a:pathLst>
              <a:path w="114" h="126">
                <a:moveTo>
                  <a:pt x="63" y="126"/>
                </a:moveTo>
                <a:lnTo>
                  <a:pt x="63" y="120"/>
                </a:lnTo>
                <a:lnTo>
                  <a:pt x="69" y="114"/>
                </a:lnTo>
                <a:lnTo>
                  <a:pt x="75" y="108"/>
                </a:lnTo>
                <a:lnTo>
                  <a:pt x="81" y="102"/>
                </a:lnTo>
                <a:lnTo>
                  <a:pt x="87" y="93"/>
                </a:lnTo>
                <a:lnTo>
                  <a:pt x="93" y="84"/>
                </a:lnTo>
                <a:lnTo>
                  <a:pt x="96" y="78"/>
                </a:lnTo>
                <a:lnTo>
                  <a:pt x="99" y="69"/>
                </a:lnTo>
                <a:lnTo>
                  <a:pt x="102" y="63"/>
                </a:lnTo>
                <a:lnTo>
                  <a:pt x="102" y="60"/>
                </a:lnTo>
                <a:lnTo>
                  <a:pt x="102" y="60"/>
                </a:lnTo>
                <a:lnTo>
                  <a:pt x="102" y="57"/>
                </a:lnTo>
                <a:lnTo>
                  <a:pt x="105" y="57"/>
                </a:lnTo>
                <a:lnTo>
                  <a:pt x="105" y="54"/>
                </a:lnTo>
                <a:lnTo>
                  <a:pt x="105" y="51"/>
                </a:lnTo>
                <a:lnTo>
                  <a:pt x="105" y="51"/>
                </a:lnTo>
                <a:lnTo>
                  <a:pt x="105" y="48"/>
                </a:lnTo>
                <a:lnTo>
                  <a:pt x="108" y="48"/>
                </a:lnTo>
                <a:lnTo>
                  <a:pt x="108" y="48"/>
                </a:lnTo>
                <a:lnTo>
                  <a:pt x="108" y="45"/>
                </a:lnTo>
                <a:lnTo>
                  <a:pt x="111" y="45"/>
                </a:lnTo>
                <a:lnTo>
                  <a:pt x="111" y="45"/>
                </a:lnTo>
                <a:lnTo>
                  <a:pt x="111" y="45"/>
                </a:lnTo>
                <a:lnTo>
                  <a:pt x="114" y="42"/>
                </a:lnTo>
                <a:lnTo>
                  <a:pt x="114" y="42"/>
                </a:lnTo>
                <a:lnTo>
                  <a:pt x="114" y="39"/>
                </a:lnTo>
                <a:lnTo>
                  <a:pt x="114" y="39"/>
                </a:lnTo>
                <a:lnTo>
                  <a:pt x="114" y="36"/>
                </a:lnTo>
                <a:lnTo>
                  <a:pt x="111" y="36"/>
                </a:lnTo>
                <a:lnTo>
                  <a:pt x="111" y="33"/>
                </a:lnTo>
                <a:lnTo>
                  <a:pt x="111" y="33"/>
                </a:lnTo>
                <a:lnTo>
                  <a:pt x="108" y="30"/>
                </a:lnTo>
                <a:lnTo>
                  <a:pt x="108" y="30"/>
                </a:lnTo>
                <a:lnTo>
                  <a:pt x="105" y="30"/>
                </a:lnTo>
                <a:lnTo>
                  <a:pt x="105" y="30"/>
                </a:lnTo>
                <a:lnTo>
                  <a:pt x="102" y="33"/>
                </a:lnTo>
                <a:lnTo>
                  <a:pt x="99" y="33"/>
                </a:lnTo>
                <a:lnTo>
                  <a:pt x="99" y="36"/>
                </a:lnTo>
                <a:lnTo>
                  <a:pt x="96" y="36"/>
                </a:lnTo>
                <a:lnTo>
                  <a:pt x="93" y="36"/>
                </a:lnTo>
                <a:lnTo>
                  <a:pt x="93" y="36"/>
                </a:lnTo>
                <a:lnTo>
                  <a:pt x="93" y="36"/>
                </a:lnTo>
                <a:lnTo>
                  <a:pt x="96" y="33"/>
                </a:lnTo>
                <a:lnTo>
                  <a:pt x="96" y="30"/>
                </a:lnTo>
                <a:lnTo>
                  <a:pt x="96" y="27"/>
                </a:lnTo>
                <a:lnTo>
                  <a:pt x="96" y="24"/>
                </a:lnTo>
                <a:lnTo>
                  <a:pt x="96" y="21"/>
                </a:lnTo>
                <a:lnTo>
                  <a:pt x="96" y="18"/>
                </a:lnTo>
                <a:lnTo>
                  <a:pt x="96" y="15"/>
                </a:lnTo>
                <a:lnTo>
                  <a:pt x="93" y="9"/>
                </a:lnTo>
                <a:lnTo>
                  <a:pt x="81" y="9"/>
                </a:lnTo>
                <a:lnTo>
                  <a:pt x="78" y="6"/>
                </a:lnTo>
                <a:lnTo>
                  <a:pt x="78" y="6"/>
                </a:lnTo>
                <a:lnTo>
                  <a:pt x="75" y="3"/>
                </a:lnTo>
                <a:lnTo>
                  <a:pt x="75" y="3"/>
                </a:lnTo>
                <a:lnTo>
                  <a:pt x="72" y="0"/>
                </a:lnTo>
                <a:lnTo>
                  <a:pt x="72" y="0"/>
                </a:lnTo>
                <a:lnTo>
                  <a:pt x="69" y="0"/>
                </a:lnTo>
                <a:lnTo>
                  <a:pt x="66" y="0"/>
                </a:lnTo>
                <a:lnTo>
                  <a:pt x="66" y="0"/>
                </a:lnTo>
                <a:lnTo>
                  <a:pt x="63" y="3"/>
                </a:lnTo>
                <a:lnTo>
                  <a:pt x="63" y="3"/>
                </a:lnTo>
                <a:lnTo>
                  <a:pt x="60" y="6"/>
                </a:lnTo>
                <a:lnTo>
                  <a:pt x="60" y="9"/>
                </a:lnTo>
                <a:lnTo>
                  <a:pt x="57" y="12"/>
                </a:lnTo>
                <a:lnTo>
                  <a:pt x="57" y="12"/>
                </a:lnTo>
                <a:lnTo>
                  <a:pt x="54" y="15"/>
                </a:lnTo>
                <a:lnTo>
                  <a:pt x="54" y="15"/>
                </a:lnTo>
                <a:lnTo>
                  <a:pt x="51" y="15"/>
                </a:lnTo>
                <a:lnTo>
                  <a:pt x="48" y="15"/>
                </a:lnTo>
                <a:lnTo>
                  <a:pt x="45" y="15"/>
                </a:lnTo>
                <a:lnTo>
                  <a:pt x="42" y="15"/>
                </a:lnTo>
                <a:lnTo>
                  <a:pt x="39" y="12"/>
                </a:lnTo>
                <a:lnTo>
                  <a:pt x="39" y="12"/>
                </a:lnTo>
                <a:lnTo>
                  <a:pt x="36" y="12"/>
                </a:lnTo>
                <a:lnTo>
                  <a:pt x="33" y="15"/>
                </a:lnTo>
                <a:lnTo>
                  <a:pt x="30" y="18"/>
                </a:lnTo>
                <a:lnTo>
                  <a:pt x="27" y="24"/>
                </a:lnTo>
                <a:lnTo>
                  <a:pt x="24" y="30"/>
                </a:lnTo>
                <a:lnTo>
                  <a:pt x="21" y="36"/>
                </a:lnTo>
                <a:lnTo>
                  <a:pt x="21" y="42"/>
                </a:lnTo>
                <a:lnTo>
                  <a:pt x="18" y="48"/>
                </a:lnTo>
                <a:lnTo>
                  <a:pt x="18" y="54"/>
                </a:lnTo>
                <a:lnTo>
                  <a:pt x="18" y="54"/>
                </a:lnTo>
                <a:lnTo>
                  <a:pt x="18" y="51"/>
                </a:lnTo>
                <a:lnTo>
                  <a:pt x="15" y="51"/>
                </a:lnTo>
                <a:lnTo>
                  <a:pt x="15" y="51"/>
                </a:lnTo>
                <a:lnTo>
                  <a:pt x="15" y="51"/>
                </a:lnTo>
                <a:lnTo>
                  <a:pt x="15" y="51"/>
                </a:lnTo>
                <a:lnTo>
                  <a:pt x="15" y="51"/>
                </a:lnTo>
                <a:lnTo>
                  <a:pt x="15" y="51"/>
                </a:lnTo>
                <a:lnTo>
                  <a:pt x="12" y="51"/>
                </a:lnTo>
                <a:lnTo>
                  <a:pt x="12" y="54"/>
                </a:lnTo>
                <a:lnTo>
                  <a:pt x="12" y="60"/>
                </a:lnTo>
                <a:lnTo>
                  <a:pt x="9" y="63"/>
                </a:lnTo>
                <a:lnTo>
                  <a:pt x="9" y="66"/>
                </a:lnTo>
                <a:lnTo>
                  <a:pt x="9" y="69"/>
                </a:lnTo>
                <a:lnTo>
                  <a:pt x="9" y="72"/>
                </a:lnTo>
                <a:lnTo>
                  <a:pt x="9" y="75"/>
                </a:lnTo>
                <a:lnTo>
                  <a:pt x="15" y="84"/>
                </a:lnTo>
                <a:lnTo>
                  <a:pt x="0" y="108"/>
                </a:lnTo>
                <a:lnTo>
                  <a:pt x="9" y="111"/>
                </a:lnTo>
                <a:lnTo>
                  <a:pt x="15" y="111"/>
                </a:lnTo>
                <a:lnTo>
                  <a:pt x="24" y="111"/>
                </a:lnTo>
                <a:lnTo>
                  <a:pt x="33" y="114"/>
                </a:lnTo>
                <a:lnTo>
                  <a:pt x="39" y="114"/>
                </a:lnTo>
                <a:lnTo>
                  <a:pt x="48" y="117"/>
                </a:lnTo>
                <a:lnTo>
                  <a:pt x="54" y="120"/>
                </a:lnTo>
                <a:lnTo>
                  <a:pt x="63" y="126"/>
                </a:lnTo>
                <a:close/>
              </a:path>
            </a:pathLst>
          </a:custGeom>
          <a:solidFill>
            <a:srgbClr val="FFC296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955" name="Freeform 355"/>
          <p:cNvSpPr>
            <a:spLocks/>
          </p:cNvSpPr>
          <p:nvPr/>
        </p:nvSpPr>
        <p:spPr bwMode="auto">
          <a:xfrm>
            <a:off x="5921375" y="3255963"/>
            <a:ext cx="163513" cy="123825"/>
          </a:xfrm>
          <a:custGeom>
            <a:avLst/>
            <a:gdLst/>
            <a:ahLst/>
            <a:cxnLst>
              <a:cxn ang="0">
                <a:pos x="70" y="6"/>
              </a:cxn>
              <a:cxn ang="0">
                <a:pos x="79" y="12"/>
              </a:cxn>
              <a:cxn ang="0">
                <a:pos x="88" y="18"/>
              </a:cxn>
              <a:cxn ang="0">
                <a:pos x="94" y="24"/>
              </a:cxn>
              <a:cxn ang="0">
                <a:pos x="97" y="30"/>
              </a:cxn>
              <a:cxn ang="0">
                <a:pos x="100" y="36"/>
              </a:cxn>
              <a:cxn ang="0">
                <a:pos x="100" y="39"/>
              </a:cxn>
              <a:cxn ang="0">
                <a:pos x="97" y="42"/>
              </a:cxn>
              <a:cxn ang="0">
                <a:pos x="94" y="45"/>
              </a:cxn>
              <a:cxn ang="0">
                <a:pos x="88" y="42"/>
              </a:cxn>
              <a:cxn ang="0">
                <a:pos x="82" y="36"/>
              </a:cxn>
              <a:cxn ang="0">
                <a:pos x="73" y="30"/>
              </a:cxn>
              <a:cxn ang="0">
                <a:pos x="70" y="30"/>
              </a:cxn>
              <a:cxn ang="0">
                <a:pos x="64" y="30"/>
              </a:cxn>
              <a:cxn ang="0">
                <a:pos x="57" y="30"/>
              </a:cxn>
              <a:cxn ang="0">
                <a:pos x="54" y="30"/>
              </a:cxn>
              <a:cxn ang="0">
                <a:pos x="51" y="33"/>
              </a:cxn>
              <a:cxn ang="0">
                <a:pos x="48" y="30"/>
              </a:cxn>
              <a:cxn ang="0">
                <a:pos x="42" y="33"/>
              </a:cxn>
              <a:cxn ang="0">
                <a:pos x="39" y="36"/>
              </a:cxn>
              <a:cxn ang="0">
                <a:pos x="36" y="39"/>
              </a:cxn>
              <a:cxn ang="0">
                <a:pos x="33" y="42"/>
              </a:cxn>
              <a:cxn ang="0">
                <a:pos x="30" y="45"/>
              </a:cxn>
              <a:cxn ang="0">
                <a:pos x="30" y="51"/>
              </a:cxn>
              <a:cxn ang="0">
                <a:pos x="33" y="54"/>
              </a:cxn>
              <a:cxn ang="0">
                <a:pos x="39" y="57"/>
              </a:cxn>
              <a:cxn ang="0">
                <a:pos x="45" y="57"/>
              </a:cxn>
              <a:cxn ang="0">
                <a:pos x="51" y="57"/>
              </a:cxn>
              <a:cxn ang="0">
                <a:pos x="57" y="57"/>
              </a:cxn>
              <a:cxn ang="0">
                <a:pos x="64" y="60"/>
              </a:cxn>
              <a:cxn ang="0">
                <a:pos x="67" y="66"/>
              </a:cxn>
              <a:cxn ang="0">
                <a:pos x="64" y="69"/>
              </a:cxn>
              <a:cxn ang="0">
                <a:pos x="60" y="72"/>
              </a:cxn>
              <a:cxn ang="0">
                <a:pos x="57" y="75"/>
              </a:cxn>
              <a:cxn ang="0">
                <a:pos x="45" y="78"/>
              </a:cxn>
              <a:cxn ang="0">
                <a:pos x="33" y="78"/>
              </a:cxn>
              <a:cxn ang="0">
                <a:pos x="18" y="78"/>
              </a:cxn>
              <a:cxn ang="0">
                <a:pos x="6" y="72"/>
              </a:cxn>
              <a:cxn ang="0">
                <a:pos x="9" y="60"/>
              </a:cxn>
              <a:cxn ang="0">
                <a:pos x="6" y="45"/>
              </a:cxn>
              <a:cxn ang="0">
                <a:pos x="3" y="30"/>
              </a:cxn>
              <a:cxn ang="0">
                <a:pos x="0" y="15"/>
              </a:cxn>
              <a:cxn ang="0">
                <a:pos x="6" y="15"/>
              </a:cxn>
              <a:cxn ang="0">
                <a:pos x="18" y="12"/>
              </a:cxn>
              <a:cxn ang="0">
                <a:pos x="33" y="6"/>
              </a:cxn>
              <a:cxn ang="0">
                <a:pos x="42" y="3"/>
              </a:cxn>
              <a:cxn ang="0">
                <a:pos x="48" y="3"/>
              </a:cxn>
              <a:cxn ang="0">
                <a:pos x="54" y="0"/>
              </a:cxn>
              <a:cxn ang="0">
                <a:pos x="60" y="0"/>
              </a:cxn>
              <a:cxn ang="0">
                <a:pos x="67" y="3"/>
              </a:cxn>
            </a:cxnLst>
            <a:rect l="0" t="0" r="r" b="b"/>
            <a:pathLst>
              <a:path w="103" h="78">
                <a:moveTo>
                  <a:pt x="67" y="3"/>
                </a:moveTo>
                <a:lnTo>
                  <a:pt x="70" y="6"/>
                </a:lnTo>
                <a:lnTo>
                  <a:pt x="76" y="9"/>
                </a:lnTo>
                <a:lnTo>
                  <a:pt x="79" y="12"/>
                </a:lnTo>
                <a:lnTo>
                  <a:pt x="85" y="15"/>
                </a:lnTo>
                <a:lnTo>
                  <a:pt x="88" y="18"/>
                </a:lnTo>
                <a:lnTo>
                  <a:pt x="91" y="21"/>
                </a:lnTo>
                <a:lnTo>
                  <a:pt x="94" y="24"/>
                </a:lnTo>
                <a:lnTo>
                  <a:pt x="94" y="30"/>
                </a:lnTo>
                <a:lnTo>
                  <a:pt x="97" y="30"/>
                </a:lnTo>
                <a:lnTo>
                  <a:pt x="97" y="33"/>
                </a:lnTo>
                <a:lnTo>
                  <a:pt x="100" y="36"/>
                </a:lnTo>
                <a:lnTo>
                  <a:pt x="103" y="39"/>
                </a:lnTo>
                <a:lnTo>
                  <a:pt x="100" y="39"/>
                </a:lnTo>
                <a:lnTo>
                  <a:pt x="100" y="42"/>
                </a:lnTo>
                <a:lnTo>
                  <a:pt x="97" y="42"/>
                </a:lnTo>
                <a:lnTo>
                  <a:pt x="97" y="45"/>
                </a:lnTo>
                <a:lnTo>
                  <a:pt x="94" y="45"/>
                </a:lnTo>
                <a:lnTo>
                  <a:pt x="91" y="45"/>
                </a:lnTo>
                <a:lnTo>
                  <a:pt x="88" y="42"/>
                </a:lnTo>
                <a:lnTo>
                  <a:pt x="85" y="39"/>
                </a:lnTo>
                <a:lnTo>
                  <a:pt x="82" y="36"/>
                </a:lnTo>
                <a:lnTo>
                  <a:pt x="76" y="33"/>
                </a:lnTo>
                <a:lnTo>
                  <a:pt x="73" y="30"/>
                </a:lnTo>
                <a:lnTo>
                  <a:pt x="73" y="27"/>
                </a:lnTo>
                <a:lnTo>
                  <a:pt x="70" y="30"/>
                </a:lnTo>
                <a:lnTo>
                  <a:pt x="67" y="30"/>
                </a:lnTo>
                <a:lnTo>
                  <a:pt x="64" y="30"/>
                </a:lnTo>
                <a:lnTo>
                  <a:pt x="60" y="30"/>
                </a:lnTo>
                <a:lnTo>
                  <a:pt x="57" y="30"/>
                </a:lnTo>
                <a:lnTo>
                  <a:pt x="54" y="27"/>
                </a:lnTo>
                <a:lnTo>
                  <a:pt x="54" y="30"/>
                </a:lnTo>
                <a:lnTo>
                  <a:pt x="54" y="33"/>
                </a:lnTo>
                <a:lnTo>
                  <a:pt x="51" y="33"/>
                </a:lnTo>
                <a:lnTo>
                  <a:pt x="51" y="30"/>
                </a:lnTo>
                <a:lnTo>
                  <a:pt x="48" y="30"/>
                </a:lnTo>
                <a:lnTo>
                  <a:pt x="45" y="33"/>
                </a:lnTo>
                <a:lnTo>
                  <a:pt x="42" y="33"/>
                </a:lnTo>
                <a:lnTo>
                  <a:pt x="39" y="33"/>
                </a:lnTo>
                <a:lnTo>
                  <a:pt x="39" y="36"/>
                </a:lnTo>
                <a:lnTo>
                  <a:pt x="36" y="36"/>
                </a:lnTo>
                <a:lnTo>
                  <a:pt x="36" y="39"/>
                </a:lnTo>
                <a:lnTo>
                  <a:pt x="33" y="39"/>
                </a:lnTo>
                <a:lnTo>
                  <a:pt x="33" y="42"/>
                </a:lnTo>
                <a:lnTo>
                  <a:pt x="30" y="42"/>
                </a:lnTo>
                <a:lnTo>
                  <a:pt x="30" y="45"/>
                </a:lnTo>
                <a:lnTo>
                  <a:pt x="30" y="48"/>
                </a:lnTo>
                <a:lnTo>
                  <a:pt x="30" y="51"/>
                </a:lnTo>
                <a:lnTo>
                  <a:pt x="30" y="54"/>
                </a:lnTo>
                <a:lnTo>
                  <a:pt x="33" y="54"/>
                </a:lnTo>
                <a:lnTo>
                  <a:pt x="36" y="57"/>
                </a:lnTo>
                <a:lnTo>
                  <a:pt x="39" y="57"/>
                </a:lnTo>
                <a:lnTo>
                  <a:pt x="42" y="60"/>
                </a:lnTo>
                <a:lnTo>
                  <a:pt x="45" y="57"/>
                </a:lnTo>
                <a:lnTo>
                  <a:pt x="48" y="57"/>
                </a:lnTo>
                <a:lnTo>
                  <a:pt x="51" y="57"/>
                </a:lnTo>
                <a:lnTo>
                  <a:pt x="54" y="57"/>
                </a:lnTo>
                <a:lnTo>
                  <a:pt x="57" y="57"/>
                </a:lnTo>
                <a:lnTo>
                  <a:pt x="60" y="60"/>
                </a:lnTo>
                <a:lnTo>
                  <a:pt x="64" y="60"/>
                </a:lnTo>
                <a:lnTo>
                  <a:pt x="67" y="63"/>
                </a:lnTo>
                <a:lnTo>
                  <a:pt x="67" y="66"/>
                </a:lnTo>
                <a:lnTo>
                  <a:pt x="67" y="69"/>
                </a:lnTo>
                <a:lnTo>
                  <a:pt x="64" y="69"/>
                </a:lnTo>
                <a:lnTo>
                  <a:pt x="64" y="72"/>
                </a:lnTo>
                <a:lnTo>
                  <a:pt x="60" y="72"/>
                </a:lnTo>
                <a:lnTo>
                  <a:pt x="60" y="75"/>
                </a:lnTo>
                <a:lnTo>
                  <a:pt x="57" y="75"/>
                </a:lnTo>
                <a:lnTo>
                  <a:pt x="51" y="78"/>
                </a:lnTo>
                <a:lnTo>
                  <a:pt x="45" y="78"/>
                </a:lnTo>
                <a:lnTo>
                  <a:pt x="39" y="78"/>
                </a:lnTo>
                <a:lnTo>
                  <a:pt x="33" y="78"/>
                </a:lnTo>
                <a:lnTo>
                  <a:pt x="24" y="78"/>
                </a:lnTo>
                <a:lnTo>
                  <a:pt x="18" y="78"/>
                </a:lnTo>
                <a:lnTo>
                  <a:pt x="12" y="75"/>
                </a:lnTo>
                <a:lnTo>
                  <a:pt x="6" y="72"/>
                </a:lnTo>
                <a:lnTo>
                  <a:pt x="9" y="66"/>
                </a:lnTo>
                <a:lnTo>
                  <a:pt x="9" y="60"/>
                </a:lnTo>
                <a:lnTo>
                  <a:pt x="6" y="51"/>
                </a:lnTo>
                <a:lnTo>
                  <a:pt x="6" y="45"/>
                </a:lnTo>
                <a:lnTo>
                  <a:pt x="3" y="36"/>
                </a:lnTo>
                <a:lnTo>
                  <a:pt x="3" y="30"/>
                </a:lnTo>
                <a:lnTo>
                  <a:pt x="0" y="21"/>
                </a:lnTo>
                <a:lnTo>
                  <a:pt x="0" y="15"/>
                </a:lnTo>
                <a:lnTo>
                  <a:pt x="0" y="12"/>
                </a:lnTo>
                <a:lnTo>
                  <a:pt x="6" y="15"/>
                </a:lnTo>
                <a:lnTo>
                  <a:pt x="12" y="12"/>
                </a:lnTo>
                <a:lnTo>
                  <a:pt x="18" y="12"/>
                </a:lnTo>
                <a:lnTo>
                  <a:pt x="27" y="9"/>
                </a:lnTo>
                <a:lnTo>
                  <a:pt x="33" y="6"/>
                </a:lnTo>
                <a:lnTo>
                  <a:pt x="39" y="6"/>
                </a:lnTo>
                <a:lnTo>
                  <a:pt x="42" y="3"/>
                </a:lnTo>
                <a:lnTo>
                  <a:pt x="45" y="3"/>
                </a:lnTo>
                <a:lnTo>
                  <a:pt x="48" y="3"/>
                </a:lnTo>
                <a:lnTo>
                  <a:pt x="51" y="0"/>
                </a:lnTo>
                <a:lnTo>
                  <a:pt x="54" y="0"/>
                </a:lnTo>
                <a:lnTo>
                  <a:pt x="57" y="0"/>
                </a:lnTo>
                <a:lnTo>
                  <a:pt x="60" y="0"/>
                </a:lnTo>
                <a:lnTo>
                  <a:pt x="64" y="0"/>
                </a:lnTo>
                <a:lnTo>
                  <a:pt x="67" y="3"/>
                </a:lnTo>
                <a:close/>
              </a:path>
            </a:pathLst>
          </a:custGeom>
          <a:noFill/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956" name="Freeform 356"/>
          <p:cNvSpPr>
            <a:spLocks/>
          </p:cNvSpPr>
          <p:nvPr/>
        </p:nvSpPr>
        <p:spPr bwMode="auto">
          <a:xfrm>
            <a:off x="6027738" y="3275013"/>
            <a:ext cx="180975" cy="200025"/>
          </a:xfrm>
          <a:custGeom>
            <a:avLst/>
            <a:gdLst/>
            <a:ahLst/>
            <a:cxnLst>
              <a:cxn ang="0">
                <a:pos x="63" y="120"/>
              </a:cxn>
              <a:cxn ang="0">
                <a:pos x="75" y="108"/>
              </a:cxn>
              <a:cxn ang="0">
                <a:pos x="87" y="93"/>
              </a:cxn>
              <a:cxn ang="0">
                <a:pos x="96" y="78"/>
              </a:cxn>
              <a:cxn ang="0">
                <a:pos x="102" y="63"/>
              </a:cxn>
              <a:cxn ang="0">
                <a:pos x="102" y="57"/>
              </a:cxn>
              <a:cxn ang="0">
                <a:pos x="105" y="54"/>
              </a:cxn>
              <a:cxn ang="0">
                <a:pos x="105" y="48"/>
              </a:cxn>
              <a:cxn ang="0">
                <a:pos x="108" y="45"/>
              </a:cxn>
              <a:cxn ang="0">
                <a:pos x="114" y="42"/>
              </a:cxn>
              <a:cxn ang="0">
                <a:pos x="114" y="36"/>
              </a:cxn>
              <a:cxn ang="0">
                <a:pos x="111" y="33"/>
              </a:cxn>
              <a:cxn ang="0">
                <a:pos x="105" y="30"/>
              </a:cxn>
              <a:cxn ang="0">
                <a:pos x="99" y="33"/>
              </a:cxn>
              <a:cxn ang="0">
                <a:pos x="96" y="36"/>
              </a:cxn>
              <a:cxn ang="0">
                <a:pos x="96" y="33"/>
              </a:cxn>
              <a:cxn ang="0">
                <a:pos x="96" y="27"/>
              </a:cxn>
              <a:cxn ang="0">
                <a:pos x="96" y="21"/>
              </a:cxn>
              <a:cxn ang="0">
                <a:pos x="96" y="15"/>
              </a:cxn>
              <a:cxn ang="0">
                <a:pos x="81" y="9"/>
              </a:cxn>
              <a:cxn ang="0">
                <a:pos x="75" y="3"/>
              </a:cxn>
              <a:cxn ang="0">
                <a:pos x="69" y="0"/>
              </a:cxn>
              <a:cxn ang="0">
                <a:pos x="63" y="3"/>
              </a:cxn>
              <a:cxn ang="0">
                <a:pos x="60" y="9"/>
              </a:cxn>
              <a:cxn ang="0">
                <a:pos x="54" y="15"/>
              </a:cxn>
              <a:cxn ang="0">
                <a:pos x="48" y="15"/>
              </a:cxn>
              <a:cxn ang="0">
                <a:pos x="42" y="15"/>
              </a:cxn>
              <a:cxn ang="0">
                <a:pos x="36" y="12"/>
              </a:cxn>
              <a:cxn ang="0">
                <a:pos x="30" y="18"/>
              </a:cxn>
              <a:cxn ang="0">
                <a:pos x="24" y="30"/>
              </a:cxn>
              <a:cxn ang="0">
                <a:pos x="21" y="42"/>
              </a:cxn>
              <a:cxn ang="0">
                <a:pos x="18" y="54"/>
              </a:cxn>
              <a:cxn ang="0">
                <a:pos x="15" y="51"/>
              </a:cxn>
              <a:cxn ang="0">
                <a:pos x="12" y="54"/>
              </a:cxn>
              <a:cxn ang="0">
                <a:pos x="9" y="63"/>
              </a:cxn>
              <a:cxn ang="0">
                <a:pos x="9" y="69"/>
              </a:cxn>
              <a:cxn ang="0">
                <a:pos x="9" y="75"/>
              </a:cxn>
              <a:cxn ang="0">
                <a:pos x="0" y="108"/>
              </a:cxn>
              <a:cxn ang="0">
                <a:pos x="15" y="111"/>
              </a:cxn>
              <a:cxn ang="0">
                <a:pos x="33" y="114"/>
              </a:cxn>
              <a:cxn ang="0">
                <a:pos x="48" y="117"/>
              </a:cxn>
              <a:cxn ang="0">
                <a:pos x="63" y="126"/>
              </a:cxn>
            </a:cxnLst>
            <a:rect l="0" t="0" r="r" b="b"/>
            <a:pathLst>
              <a:path w="114" h="126">
                <a:moveTo>
                  <a:pt x="63" y="126"/>
                </a:moveTo>
                <a:lnTo>
                  <a:pt x="63" y="120"/>
                </a:lnTo>
                <a:lnTo>
                  <a:pt x="69" y="114"/>
                </a:lnTo>
                <a:lnTo>
                  <a:pt x="75" y="108"/>
                </a:lnTo>
                <a:lnTo>
                  <a:pt x="81" y="102"/>
                </a:lnTo>
                <a:lnTo>
                  <a:pt x="87" y="93"/>
                </a:lnTo>
                <a:lnTo>
                  <a:pt x="93" y="84"/>
                </a:lnTo>
                <a:lnTo>
                  <a:pt x="96" y="78"/>
                </a:lnTo>
                <a:lnTo>
                  <a:pt x="99" y="69"/>
                </a:lnTo>
                <a:lnTo>
                  <a:pt x="102" y="63"/>
                </a:lnTo>
                <a:lnTo>
                  <a:pt x="102" y="60"/>
                </a:lnTo>
                <a:lnTo>
                  <a:pt x="102" y="57"/>
                </a:lnTo>
                <a:lnTo>
                  <a:pt x="105" y="57"/>
                </a:lnTo>
                <a:lnTo>
                  <a:pt x="105" y="54"/>
                </a:lnTo>
                <a:lnTo>
                  <a:pt x="105" y="51"/>
                </a:lnTo>
                <a:lnTo>
                  <a:pt x="105" y="48"/>
                </a:lnTo>
                <a:lnTo>
                  <a:pt x="108" y="48"/>
                </a:lnTo>
                <a:lnTo>
                  <a:pt x="108" y="45"/>
                </a:lnTo>
                <a:lnTo>
                  <a:pt x="111" y="45"/>
                </a:lnTo>
                <a:lnTo>
                  <a:pt x="114" y="42"/>
                </a:lnTo>
                <a:lnTo>
                  <a:pt x="114" y="39"/>
                </a:lnTo>
                <a:lnTo>
                  <a:pt x="114" y="36"/>
                </a:lnTo>
                <a:lnTo>
                  <a:pt x="111" y="36"/>
                </a:lnTo>
                <a:lnTo>
                  <a:pt x="111" y="33"/>
                </a:lnTo>
                <a:lnTo>
                  <a:pt x="108" y="30"/>
                </a:lnTo>
                <a:lnTo>
                  <a:pt x="105" y="30"/>
                </a:lnTo>
                <a:lnTo>
                  <a:pt x="102" y="33"/>
                </a:lnTo>
                <a:lnTo>
                  <a:pt x="99" y="33"/>
                </a:lnTo>
                <a:lnTo>
                  <a:pt x="99" y="36"/>
                </a:lnTo>
                <a:lnTo>
                  <a:pt x="96" y="36"/>
                </a:lnTo>
                <a:lnTo>
                  <a:pt x="93" y="36"/>
                </a:lnTo>
                <a:lnTo>
                  <a:pt x="96" y="33"/>
                </a:lnTo>
                <a:lnTo>
                  <a:pt x="96" y="30"/>
                </a:lnTo>
                <a:lnTo>
                  <a:pt x="96" y="27"/>
                </a:lnTo>
                <a:lnTo>
                  <a:pt x="96" y="24"/>
                </a:lnTo>
                <a:lnTo>
                  <a:pt x="96" y="21"/>
                </a:lnTo>
                <a:lnTo>
                  <a:pt x="96" y="18"/>
                </a:lnTo>
                <a:lnTo>
                  <a:pt x="96" y="15"/>
                </a:lnTo>
                <a:lnTo>
                  <a:pt x="93" y="9"/>
                </a:lnTo>
                <a:lnTo>
                  <a:pt x="81" y="9"/>
                </a:lnTo>
                <a:lnTo>
                  <a:pt x="78" y="6"/>
                </a:lnTo>
                <a:lnTo>
                  <a:pt x="75" y="3"/>
                </a:lnTo>
                <a:lnTo>
                  <a:pt x="72" y="0"/>
                </a:lnTo>
                <a:lnTo>
                  <a:pt x="69" y="0"/>
                </a:lnTo>
                <a:lnTo>
                  <a:pt x="66" y="0"/>
                </a:lnTo>
                <a:lnTo>
                  <a:pt x="63" y="3"/>
                </a:lnTo>
                <a:lnTo>
                  <a:pt x="60" y="6"/>
                </a:lnTo>
                <a:lnTo>
                  <a:pt x="60" y="9"/>
                </a:lnTo>
                <a:lnTo>
                  <a:pt x="57" y="12"/>
                </a:lnTo>
                <a:lnTo>
                  <a:pt x="54" y="15"/>
                </a:lnTo>
                <a:lnTo>
                  <a:pt x="51" y="15"/>
                </a:lnTo>
                <a:lnTo>
                  <a:pt x="48" y="15"/>
                </a:lnTo>
                <a:lnTo>
                  <a:pt x="45" y="15"/>
                </a:lnTo>
                <a:lnTo>
                  <a:pt x="42" y="15"/>
                </a:lnTo>
                <a:lnTo>
                  <a:pt x="39" y="12"/>
                </a:lnTo>
                <a:lnTo>
                  <a:pt x="36" y="12"/>
                </a:lnTo>
                <a:lnTo>
                  <a:pt x="33" y="15"/>
                </a:lnTo>
                <a:lnTo>
                  <a:pt x="30" y="18"/>
                </a:lnTo>
                <a:lnTo>
                  <a:pt x="27" y="24"/>
                </a:lnTo>
                <a:lnTo>
                  <a:pt x="24" y="30"/>
                </a:lnTo>
                <a:lnTo>
                  <a:pt x="21" y="36"/>
                </a:lnTo>
                <a:lnTo>
                  <a:pt x="21" y="42"/>
                </a:lnTo>
                <a:lnTo>
                  <a:pt x="18" y="48"/>
                </a:lnTo>
                <a:lnTo>
                  <a:pt x="18" y="54"/>
                </a:lnTo>
                <a:lnTo>
                  <a:pt x="18" y="51"/>
                </a:lnTo>
                <a:lnTo>
                  <a:pt x="15" y="51"/>
                </a:lnTo>
                <a:lnTo>
                  <a:pt x="12" y="51"/>
                </a:lnTo>
                <a:lnTo>
                  <a:pt x="12" y="54"/>
                </a:lnTo>
                <a:lnTo>
                  <a:pt x="12" y="60"/>
                </a:lnTo>
                <a:lnTo>
                  <a:pt x="9" y="63"/>
                </a:lnTo>
                <a:lnTo>
                  <a:pt x="9" y="66"/>
                </a:lnTo>
                <a:lnTo>
                  <a:pt x="9" y="69"/>
                </a:lnTo>
                <a:lnTo>
                  <a:pt x="9" y="72"/>
                </a:lnTo>
                <a:lnTo>
                  <a:pt x="9" y="75"/>
                </a:lnTo>
                <a:lnTo>
                  <a:pt x="15" y="84"/>
                </a:lnTo>
                <a:lnTo>
                  <a:pt x="0" y="108"/>
                </a:lnTo>
                <a:lnTo>
                  <a:pt x="9" y="111"/>
                </a:lnTo>
                <a:lnTo>
                  <a:pt x="15" y="111"/>
                </a:lnTo>
                <a:lnTo>
                  <a:pt x="24" y="111"/>
                </a:lnTo>
                <a:lnTo>
                  <a:pt x="33" y="114"/>
                </a:lnTo>
                <a:lnTo>
                  <a:pt x="39" y="114"/>
                </a:lnTo>
                <a:lnTo>
                  <a:pt x="48" y="117"/>
                </a:lnTo>
                <a:lnTo>
                  <a:pt x="54" y="120"/>
                </a:lnTo>
                <a:lnTo>
                  <a:pt x="63" y="126"/>
                </a:lnTo>
                <a:close/>
              </a:path>
            </a:pathLst>
          </a:custGeom>
          <a:noFill/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957" name="Freeform 357"/>
          <p:cNvSpPr>
            <a:spLocks/>
          </p:cNvSpPr>
          <p:nvPr/>
        </p:nvSpPr>
        <p:spPr bwMode="auto">
          <a:xfrm>
            <a:off x="6142038" y="3284538"/>
            <a:ext cx="19050" cy="38100"/>
          </a:xfrm>
          <a:custGeom>
            <a:avLst/>
            <a:gdLst/>
            <a:ahLst/>
            <a:cxnLst>
              <a:cxn ang="0">
                <a:pos x="6" y="3"/>
              </a:cxn>
              <a:cxn ang="0">
                <a:pos x="6" y="3"/>
              </a:cxn>
              <a:cxn ang="0">
                <a:pos x="6" y="6"/>
              </a:cxn>
              <a:cxn ang="0">
                <a:pos x="6" y="9"/>
              </a:cxn>
              <a:cxn ang="0">
                <a:pos x="6" y="12"/>
              </a:cxn>
              <a:cxn ang="0">
                <a:pos x="6" y="15"/>
              </a:cxn>
              <a:cxn ang="0">
                <a:pos x="6" y="18"/>
              </a:cxn>
              <a:cxn ang="0">
                <a:pos x="3" y="21"/>
              </a:cxn>
              <a:cxn ang="0">
                <a:pos x="0" y="24"/>
              </a:cxn>
              <a:cxn ang="0">
                <a:pos x="3" y="24"/>
              </a:cxn>
              <a:cxn ang="0">
                <a:pos x="6" y="21"/>
              </a:cxn>
              <a:cxn ang="0">
                <a:pos x="6" y="21"/>
              </a:cxn>
              <a:cxn ang="0">
                <a:pos x="6" y="18"/>
              </a:cxn>
              <a:cxn ang="0">
                <a:pos x="9" y="15"/>
              </a:cxn>
              <a:cxn ang="0">
                <a:pos x="9" y="12"/>
              </a:cxn>
              <a:cxn ang="0">
                <a:pos x="9" y="9"/>
              </a:cxn>
              <a:cxn ang="0">
                <a:pos x="9" y="9"/>
              </a:cxn>
              <a:cxn ang="0">
                <a:pos x="9" y="9"/>
              </a:cxn>
              <a:cxn ang="0">
                <a:pos x="9" y="6"/>
              </a:cxn>
              <a:cxn ang="0">
                <a:pos x="12" y="6"/>
              </a:cxn>
              <a:cxn ang="0">
                <a:pos x="12" y="6"/>
              </a:cxn>
              <a:cxn ang="0">
                <a:pos x="12" y="6"/>
              </a:cxn>
              <a:cxn ang="0">
                <a:pos x="12" y="3"/>
              </a:cxn>
              <a:cxn ang="0">
                <a:pos x="12" y="3"/>
              </a:cxn>
              <a:cxn ang="0">
                <a:pos x="12" y="3"/>
              </a:cxn>
              <a:cxn ang="0">
                <a:pos x="12" y="3"/>
              </a:cxn>
              <a:cxn ang="0">
                <a:pos x="12" y="3"/>
              </a:cxn>
              <a:cxn ang="0">
                <a:pos x="12" y="3"/>
              </a:cxn>
              <a:cxn ang="0">
                <a:pos x="9" y="3"/>
              </a:cxn>
              <a:cxn ang="0">
                <a:pos x="9" y="3"/>
              </a:cxn>
              <a:cxn ang="0">
                <a:pos x="9" y="3"/>
              </a:cxn>
              <a:cxn ang="0">
                <a:pos x="9" y="3"/>
              </a:cxn>
              <a:cxn ang="0">
                <a:pos x="6" y="3"/>
              </a:cxn>
              <a:cxn ang="0">
                <a:pos x="6" y="0"/>
              </a:cxn>
              <a:cxn ang="0">
                <a:pos x="6" y="0"/>
              </a:cxn>
              <a:cxn ang="0">
                <a:pos x="6" y="0"/>
              </a:cxn>
              <a:cxn ang="0">
                <a:pos x="6" y="0"/>
              </a:cxn>
              <a:cxn ang="0">
                <a:pos x="6" y="0"/>
              </a:cxn>
              <a:cxn ang="0">
                <a:pos x="6" y="0"/>
              </a:cxn>
              <a:cxn ang="0">
                <a:pos x="6" y="0"/>
              </a:cxn>
              <a:cxn ang="0">
                <a:pos x="6" y="0"/>
              </a:cxn>
              <a:cxn ang="0">
                <a:pos x="6" y="0"/>
              </a:cxn>
              <a:cxn ang="0">
                <a:pos x="6" y="0"/>
              </a:cxn>
              <a:cxn ang="0">
                <a:pos x="6" y="0"/>
              </a:cxn>
              <a:cxn ang="0">
                <a:pos x="6" y="0"/>
              </a:cxn>
              <a:cxn ang="0">
                <a:pos x="6" y="0"/>
              </a:cxn>
              <a:cxn ang="0">
                <a:pos x="6" y="0"/>
              </a:cxn>
              <a:cxn ang="0">
                <a:pos x="6" y="0"/>
              </a:cxn>
              <a:cxn ang="0">
                <a:pos x="6" y="0"/>
              </a:cxn>
              <a:cxn ang="0">
                <a:pos x="6" y="3"/>
              </a:cxn>
            </a:cxnLst>
            <a:rect l="0" t="0" r="r" b="b"/>
            <a:pathLst>
              <a:path w="12" h="24">
                <a:moveTo>
                  <a:pt x="6" y="3"/>
                </a:moveTo>
                <a:lnTo>
                  <a:pt x="6" y="3"/>
                </a:lnTo>
                <a:lnTo>
                  <a:pt x="6" y="6"/>
                </a:lnTo>
                <a:lnTo>
                  <a:pt x="6" y="9"/>
                </a:lnTo>
                <a:lnTo>
                  <a:pt x="6" y="12"/>
                </a:lnTo>
                <a:lnTo>
                  <a:pt x="6" y="15"/>
                </a:lnTo>
                <a:lnTo>
                  <a:pt x="6" y="18"/>
                </a:lnTo>
                <a:lnTo>
                  <a:pt x="3" y="21"/>
                </a:lnTo>
                <a:lnTo>
                  <a:pt x="0" y="24"/>
                </a:lnTo>
                <a:lnTo>
                  <a:pt x="3" y="24"/>
                </a:lnTo>
                <a:lnTo>
                  <a:pt x="6" y="21"/>
                </a:lnTo>
                <a:lnTo>
                  <a:pt x="6" y="21"/>
                </a:lnTo>
                <a:lnTo>
                  <a:pt x="6" y="18"/>
                </a:lnTo>
                <a:lnTo>
                  <a:pt x="9" y="15"/>
                </a:lnTo>
                <a:lnTo>
                  <a:pt x="9" y="12"/>
                </a:lnTo>
                <a:lnTo>
                  <a:pt x="9" y="9"/>
                </a:lnTo>
                <a:lnTo>
                  <a:pt x="9" y="9"/>
                </a:lnTo>
                <a:lnTo>
                  <a:pt x="9" y="9"/>
                </a:lnTo>
                <a:lnTo>
                  <a:pt x="9" y="6"/>
                </a:lnTo>
                <a:lnTo>
                  <a:pt x="12" y="6"/>
                </a:lnTo>
                <a:lnTo>
                  <a:pt x="12" y="6"/>
                </a:lnTo>
                <a:lnTo>
                  <a:pt x="12" y="6"/>
                </a:lnTo>
                <a:lnTo>
                  <a:pt x="12" y="3"/>
                </a:lnTo>
                <a:lnTo>
                  <a:pt x="12" y="3"/>
                </a:lnTo>
                <a:lnTo>
                  <a:pt x="12" y="3"/>
                </a:lnTo>
                <a:lnTo>
                  <a:pt x="12" y="3"/>
                </a:lnTo>
                <a:lnTo>
                  <a:pt x="12" y="3"/>
                </a:lnTo>
                <a:lnTo>
                  <a:pt x="12" y="3"/>
                </a:lnTo>
                <a:lnTo>
                  <a:pt x="9" y="3"/>
                </a:lnTo>
                <a:lnTo>
                  <a:pt x="9" y="3"/>
                </a:lnTo>
                <a:lnTo>
                  <a:pt x="9" y="3"/>
                </a:lnTo>
                <a:lnTo>
                  <a:pt x="9" y="3"/>
                </a:lnTo>
                <a:lnTo>
                  <a:pt x="6" y="3"/>
                </a:lnTo>
                <a:lnTo>
                  <a:pt x="6" y="0"/>
                </a:lnTo>
                <a:lnTo>
                  <a:pt x="6" y="0"/>
                </a:lnTo>
                <a:lnTo>
                  <a:pt x="6" y="0"/>
                </a:lnTo>
                <a:lnTo>
                  <a:pt x="6" y="0"/>
                </a:lnTo>
                <a:lnTo>
                  <a:pt x="6" y="0"/>
                </a:lnTo>
                <a:lnTo>
                  <a:pt x="6" y="0"/>
                </a:lnTo>
                <a:lnTo>
                  <a:pt x="6" y="0"/>
                </a:lnTo>
                <a:lnTo>
                  <a:pt x="6" y="0"/>
                </a:lnTo>
                <a:lnTo>
                  <a:pt x="6" y="0"/>
                </a:lnTo>
                <a:lnTo>
                  <a:pt x="6" y="0"/>
                </a:lnTo>
                <a:lnTo>
                  <a:pt x="6" y="0"/>
                </a:lnTo>
                <a:lnTo>
                  <a:pt x="6" y="0"/>
                </a:lnTo>
                <a:lnTo>
                  <a:pt x="6" y="0"/>
                </a:lnTo>
                <a:lnTo>
                  <a:pt x="6" y="0"/>
                </a:lnTo>
                <a:lnTo>
                  <a:pt x="6" y="0"/>
                </a:lnTo>
                <a:lnTo>
                  <a:pt x="6" y="0"/>
                </a:lnTo>
                <a:lnTo>
                  <a:pt x="6" y="3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958" name="Freeform 358"/>
          <p:cNvSpPr>
            <a:spLocks/>
          </p:cNvSpPr>
          <p:nvPr/>
        </p:nvSpPr>
        <p:spPr bwMode="auto">
          <a:xfrm>
            <a:off x="6270625" y="3170238"/>
            <a:ext cx="219075" cy="95250"/>
          </a:xfrm>
          <a:custGeom>
            <a:avLst/>
            <a:gdLst/>
            <a:ahLst/>
            <a:cxnLst>
              <a:cxn ang="0">
                <a:pos x="138" y="60"/>
              </a:cxn>
              <a:cxn ang="0">
                <a:pos x="0" y="30"/>
              </a:cxn>
              <a:cxn ang="0">
                <a:pos x="0" y="0"/>
              </a:cxn>
              <a:cxn ang="0">
                <a:pos x="138" y="30"/>
              </a:cxn>
              <a:cxn ang="0">
                <a:pos x="138" y="60"/>
              </a:cxn>
            </a:cxnLst>
            <a:rect l="0" t="0" r="r" b="b"/>
            <a:pathLst>
              <a:path w="138" h="60">
                <a:moveTo>
                  <a:pt x="138" y="60"/>
                </a:moveTo>
                <a:lnTo>
                  <a:pt x="0" y="30"/>
                </a:lnTo>
                <a:lnTo>
                  <a:pt x="0" y="0"/>
                </a:lnTo>
                <a:lnTo>
                  <a:pt x="138" y="30"/>
                </a:lnTo>
                <a:lnTo>
                  <a:pt x="138" y="60"/>
                </a:lnTo>
                <a:close/>
              </a:path>
            </a:pathLst>
          </a:custGeom>
          <a:solidFill>
            <a:srgbClr val="FFFFC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959" name="Freeform 359"/>
          <p:cNvSpPr>
            <a:spLocks/>
          </p:cNvSpPr>
          <p:nvPr/>
        </p:nvSpPr>
        <p:spPr bwMode="auto">
          <a:xfrm>
            <a:off x="6142038" y="3284538"/>
            <a:ext cx="19050" cy="38100"/>
          </a:xfrm>
          <a:custGeom>
            <a:avLst/>
            <a:gdLst/>
            <a:ahLst/>
            <a:cxnLst>
              <a:cxn ang="0">
                <a:pos x="6" y="3"/>
              </a:cxn>
              <a:cxn ang="0">
                <a:pos x="6" y="6"/>
              </a:cxn>
              <a:cxn ang="0">
                <a:pos x="6" y="9"/>
              </a:cxn>
              <a:cxn ang="0">
                <a:pos x="6" y="12"/>
              </a:cxn>
              <a:cxn ang="0">
                <a:pos x="6" y="15"/>
              </a:cxn>
              <a:cxn ang="0">
                <a:pos x="6" y="18"/>
              </a:cxn>
              <a:cxn ang="0">
                <a:pos x="3" y="21"/>
              </a:cxn>
              <a:cxn ang="0">
                <a:pos x="0" y="24"/>
              </a:cxn>
              <a:cxn ang="0">
                <a:pos x="3" y="24"/>
              </a:cxn>
              <a:cxn ang="0">
                <a:pos x="6" y="21"/>
              </a:cxn>
              <a:cxn ang="0">
                <a:pos x="6" y="18"/>
              </a:cxn>
              <a:cxn ang="0">
                <a:pos x="9" y="15"/>
              </a:cxn>
              <a:cxn ang="0">
                <a:pos x="9" y="12"/>
              </a:cxn>
              <a:cxn ang="0">
                <a:pos x="9" y="9"/>
              </a:cxn>
              <a:cxn ang="0">
                <a:pos x="9" y="6"/>
              </a:cxn>
              <a:cxn ang="0">
                <a:pos x="12" y="6"/>
              </a:cxn>
              <a:cxn ang="0">
                <a:pos x="12" y="3"/>
              </a:cxn>
              <a:cxn ang="0">
                <a:pos x="9" y="3"/>
              </a:cxn>
              <a:cxn ang="0">
                <a:pos x="6" y="3"/>
              </a:cxn>
              <a:cxn ang="0">
                <a:pos x="6" y="0"/>
              </a:cxn>
              <a:cxn ang="0">
                <a:pos x="6" y="3"/>
              </a:cxn>
            </a:cxnLst>
            <a:rect l="0" t="0" r="r" b="b"/>
            <a:pathLst>
              <a:path w="12" h="24">
                <a:moveTo>
                  <a:pt x="6" y="3"/>
                </a:moveTo>
                <a:lnTo>
                  <a:pt x="6" y="6"/>
                </a:lnTo>
                <a:lnTo>
                  <a:pt x="6" y="9"/>
                </a:lnTo>
                <a:lnTo>
                  <a:pt x="6" y="12"/>
                </a:lnTo>
                <a:lnTo>
                  <a:pt x="6" y="15"/>
                </a:lnTo>
                <a:lnTo>
                  <a:pt x="6" y="18"/>
                </a:lnTo>
                <a:lnTo>
                  <a:pt x="3" y="21"/>
                </a:lnTo>
                <a:lnTo>
                  <a:pt x="0" y="24"/>
                </a:lnTo>
                <a:lnTo>
                  <a:pt x="3" y="24"/>
                </a:lnTo>
                <a:lnTo>
                  <a:pt x="6" y="21"/>
                </a:lnTo>
                <a:lnTo>
                  <a:pt x="6" y="18"/>
                </a:lnTo>
                <a:lnTo>
                  <a:pt x="9" y="15"/>
                </a:lnTo>
                <a:lnTo>
                  <a:pt x="9" y="12"/>
                </a:lnTo>
                <a:lnTo>
                  <a:pt x="9" y="9"/>
                </a:lnTo>
                <a:lnTo>
                  <a:pt x="9" y="6"/>
                </a:lnTo>
                <a:lnTo>
                  <a:pt x="12" y="6"/>
                </a:lnTo>
                <a:lnTo>
                  <a:pt x="12" y="3"/>
                </a:lnTo>
                <a:lnTo>
                  <a:pt x="9" y="3"/>
                </a:lnTo>
                <a:lnTo>
                  <a:pt x="6" y="3"/>
                </a:lnTo>
                <a:lnTo>
                  <a:pt x="6" y="0"/>
                </a:lnTo>
                <a:lnTo>
                  <a:pt x="6" y="3"/>
                </a:lnTo>
                <a:close/>
              </a:path>
            </a:pathLst>
          </a:custGeom>
          <a:noFill/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960" name="Freeform 360"/>
          <p:cNvSpPr>
            <a:spLocks/>
          </p:cNvSpPr>
          <p:nvPr/>
        </p:nvSpPr>
        <p:spPr bwMode="auto">
          <a:xfrm>
            <a:off x="6270625" y="3170238"/>
            <a:ext cx="219075" cy="95250"/>
          </a:xfrm>
          <a:custGeom>
            <a:avLst/>
            <a:gdLst/>
            <a:ahLst/>
            <a:cxnLst>
              <a:cxn ang="0">
                <a:pos x="138" y="60"/>
              </a:cxn>
              <a:cxn ang="0">
                <a:pos x="0" y="30"/>
              </a:cxn>
              <a:cxn ang="0">
                <a:pos x="0" y="0"/>
              </a:cxn>
              <a:cxn ang="0">
                <a:pos x="138" y="30"/>
              </a:cxn>
              <a:cxn ang="0">
                <a:pos x="138" y="60"/>
              </a:cxn>
            </a:cxnLst>
            <a:rect l="0" t="0" r="r" b="b"/>
            <a:pathLst>
              <a:path w="138" h="60">
                <a:moveTo>
                  <a:pt x="138" y="60"/>
                </a:moveTo>
                <a:lnTo>
                  <a:pt x="0" y="30"/>
                </a:lnTo>
                <a:lnTo>
                  <a:pt x="0" y="0"/>
                </a:lnTo>
                <a:lnTo>
                  <a:pt x="138" y="30"/>
                </a:lnTo>
                <a:lnTo>
                  <a:pt x="138" y="60"/>
                </a:lnTo>
                <a:close/>
              </a:path>
            </a:pathLst>
          </a:custGeom>
          <a:noFill/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961" name="Freeform 361"/>
          <p:cNvSpPr>
            <a:spLocks/>
          </p:cNvSpPr>
          <p:nvPr/>
        </p:nvSpPr>
        <p:spPr bwMode="auto">
          <a:xfrm>
            <a:off x="6246813" y="2879725"/>
            <a:ext cx="242887" cy="347663"/>
          </a:xfrm>
          <a:custGeom>
            <a:avLst/>
            <a:gdLst/>
            <a:ahLst/>
            <a:cxnLst>
              <a:cxn ang="0">
                <a:pos x="12" y="0"/>
              </a:cxn>
              <a:cxn ang="0">
                <a:pos x="0" y="189"/>
              </a:cxn>
              <a:cxn ang="0">
                <a:pos x="147" y="219"/>
              </a:cxn>
              <a:cxn ang="0">
                <a:pos x="153" y="3"/>
              </a:cxn>
              <a:cxn ang="0">
                <a:pos x="12" y="0"/>
              </a:cxn>
            </a:cxnLst>
            <a:rect l="0" t="0" r="r" b="b"/>
            <a:pathLst>
              <a:path w="153" h="219">
                <a:moveTo>
                  <a:pt x="12" y="0"/>
                </a:moveTo>
                <a:lnTo>
                  <a:pt x="0" y="189"/>
                </a:lnTo>
                <a:lnTo>
                  <a:pt x="147" y="219"/>
                </a:lnTo>
                <a:lnTo>
                  <a:pt x="153" y="3"/>
                </a:lnTo>
                <a:lnTo>
                  <a:pt x="12" y="0"/>
                </a:lnTo>
                <a:close/>
              </a:path>
            </a:pathLst>
          </a:custGeom>
          <a:solidFill>
            <a:srgbClr val="FFFFCC"/>
          </a:solidFill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962" name="Freeform 362"/>
          <p:cNvSpPr>
            <a:spLocks/>
          </p:cNvSpPr>
          <p:nvPr/>
        </p:nvSpPr>
        <p:spPr bwMode="auto">
          <a:xfrm>
            <a:off x="6265863" y="2870200"/>
            <a:ext cx="352425" cy="395288"/>
          </a:xfrm>
          <a:custGeom>
            <a:avLst/>
            <a:gdLst/>
            <a:ahLst/>
            <a:cxnLst>
              <a:cxn ang="0">
                <a:pos x="141" y="222"/>
              </a:cxn>
              <a:cxn ang="0">
                <a:pos x="141" y="249"/>
              </a:cxn>
              <a:cxn ang="0">
                <a:pos x="213" y="213"/>
              </a:cxn>
              <a:cxn ang="0">
                <a:pos x="213" y="192"/>
              </a:cxn>
              <a:cxn ang="0">
                <a:pos x="141" y="222"/>
              </a:cxn>
              <a:cxn ang="0">
                <a:pos x="141" y="222"/>
              </a:cxn>
              <a:cxn ang="0">
                <a:pos x="135" y="225"/>
              </a:cxn>
              <a:cxn ang="0">
                <a:pos x="141" y="9"/>
              </a:cxn>
              <a:cxn ang="0">
                <a:pos x="222" y="3"/>
              </a:cxn>
              <a:cxn ang="0">
                <a:pos x="222" y="186"/>
              </a:cxn>
              <a:cxn ang="0">
                <a:pos x="135" y="225"/>
              </a:cxn>
              <a:cxn ang="0">
                <a:pos x="141" y="222"/>
              </a:cxn>
              <a:cxn ang="0">
                <a:pos x="141" y="9"/>
              </a:cxn>
              <a:cxn ang="0">
                <a:pos x="222" y="3"/>
              </a:cxn>
              <a:cxn ang="0">
                <a:pos x="78" y="0"/>
              </a:cxn>
              <a:cxn ang="0">
                <a:pos x="0" y="6"/>
              </a:cxn>
              <a:cxn ang="0">
                <a:pos x="141" y="9"/>
              </a:cxn>
              <a:cxn ang="0">
                <a:pos x="141" y="222"/>
              </a:cxn>
            </a:cxnLst>
            <a:rect l="0" t="0" r="r" b="b"/>
            <a:pathLst>
              <a:path w="222" h="249">
                <a:moveTo>
                  <a:pt x="141" y="222"/>
                </a:moveTo>
                <a:lnTo>
                  <a:pt x="141" y="249"/>
                </a:lnTo>
                <a:lnTo>
                  <a:pt x="213" y="213"/>
                </a:lnTo>
                <a:lnTo>
                  <a:pt x="213" y="192"/>
                </a:lnTo>
                <a:lnTo>
                  <a:pt x="141" y="222"/>
                </a:lnTo>
                <a:lnTo>
                  <a:pt x="141" y="222"/>
                </a:lnTo>
                <a:lnTo>
                  <a:pt x="135" y="225"/>
                </a:lnTo>
                <a:lnTo>
                  <a:pt x="141" y="9"/>
                </a:lnTo>
                <a:lnTo>
                  <a:pt x="222" y="3"/>
                </a:lnTo>
                <a:lnTo>
                  <a:pt x="222" y="186"/>
                </a:lnTo>
                <a:lnTo>
                  <a:pt x="135" y="225"/>
                </a:lnTo>
                <a:lnTo>
                  <a:pt x="141" y="222"/>
                </a:lnTo>
                <a:lnTo>
                  <a:pt x="141" y="9"/>
                </a:lnTo>
                <a:lnTo>
                  <a:pt x="222" y="3"/>
                </a:lnTo>
                <a:lnTo>
                  <a:pt x="78" y="0"/>
                </a:lnTo>
                <a:lnTo>
                  <a:pt x="0" y="6"/>
                </a:lnTo>
                <a:lnTo>
                  <a:pt x="141" y="9"/>
                </a:lnTo>
                <a:lnTo>
                  <a:pt x="141" y="222"/>
                </a:lnTo>
                <a:close/>
              </a:path>
            </a:pathLst>
          </a:custGeom>
          <a:solidFill>
            <a:srgbClr val="EDEDA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963" name="Freeform 363"/>
          <p:cNvSpPr>
            <a:spLocks/>
          </p:cNvSpPr>
          <p:nvPr/>
        </p:nvSpPr>
        <p:spPr bwMode="auto">
          <a:xfrm>
            <a:off x="6489700" y="3175000"/>
            <a:ext cx="114300" cy="90488"/>
          </a:xfrm>
          <a:custGeom>
            <a:avLst/>
            <a:gdLst/>
            <a:ahLst/>
            <a:cxnLst>
              <a:cxn ang="0">
                <a:pos x="0" y="30"/>
              </a:cxn>
              <a:cxn ang="0">
                <a:pos x="0" y="57"/>
              </a:cxn>
              <a:cxn ang="0">
                <a:pos x="72" y="21"/>
              </a:cxn>
              <a:cxn ang="0">
                <a:pos x="72" y="0"/>
              </a:cxn>
              <a:cxn ang="0">
                <a:pos x="0" y="30"/>
              </a:cxn>
            </a:cxnLst>
            <a:rect l="0" t="0" r="r" b="b"/>
            <a:pathLst>
              <a:path w="72" h="57">
                <a:moveTo>
                  <a:pt x="0" y="30"/>
                </a:moveTo>
                <a:lnTo>
                  <a:pt x="0" y="57"/>
                </a:lnTo>
                <a:lnTo>
                  <a:pt x="72" y="21"/>
                </a:lnTo>
                <a:lnTo>
                  <a:pt x="72" y="0"/>
                </a:lnTo>
                <a:lnTo>
                  <a:pt x="0" y="30"/>
                </a:lnTo>
                <a:close/>
              </a:path>
            </a:pathLst>
          </a:custGeom>
          <a:noFill/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964" name="Freeform 364"/>
          <p:cNvSpPr>
            <a:spLocks/>
          </p:cNvSpPr>
          <p:nvPr/>
        </p:nvSpPr>
        <p:spPr bwMode="auto">
          <a:xfrm>
            <a:off x="6480175" y="2874963"/>
            <a:ext cx="138113" cy="352425"/>
          </a:xfrm>
          <a:custGeom>
            <a:avLst/>
            <a:gdLst/>
            <a:ahLst/>
            <a:cxnLst>
              <a:cxn ang="0">
                <a:pos x="0" y="222"/>
              </a:cxn>
              <a:cxn ang="0">
                <a:pos x="6" y="6"/>
              </a:cxn>
              <a:cxn ang="0">
                <a:pos x="87" y="0"/>
              </a:cxn>
              <a:cxn ang="0">
                <a:pos x="87" y="183"/>
              </a:cxn>
              <a:cxn ang="0">
                <a:pos x="0" y="222"/>
              </a:cxn>
            </a:cxnLst>
            <a:rect l="0" t="0" r="r" b="b"/>
            <a:pathLst>
              <a:path w="87" h="222">
                <a:moveTo>
                  <a:pt x="0" y="222"/>
                </a:moveTo>
                <a:lnTo>
                  <a:pt x="6" y="6"/>
                </a:lnTo>
                <a:lnTo>
                  <a:pt x="87" y="0"/>
                </a:lnTo>
                <a:lnTo>
                  <a:pt x="87" y="183"/>
                </a:lnTo>
                <a:lnTo>
                  <a:pt x="0" y="222"/>
                </a:lnTo>
                <a:close/>
              </a:path>
            </a:pathLst>
          </a:custGeom>
          <a:noFill/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965" name="Freeform 365"/>
          <p:cNvSpPr>
            <a:spLocks/>
          </p:cNvSpPr>
          <p:nvPr/>
        </p:nvSpPr>
        <p:spPr bwMode="auto">
          <a:xfrm>
            <a:off x="6265863" y="2870200"/>
            <a:ext cx="352425" cy="14288"/>
          </a:xfrm>
          <a:custGeom>
            <a:avLst/>
            <a:gdLst/>
            <a:ahLst/>
            <a:cxnLst>
              <a:cxn ang="0">
                <a:pos x="141" y="9"/>
              </a:cxn>
              <a:cxn ang="0">
                <a:pos x="222" y="3"/>
              </a:cxn>
              <a:cxn ang="0">
                <a:pos x="78" y="0"/>
              </a:cxn>
              <a:cxn ang="0">
                <a:pos x="0" y="6"/>
              </a:cxn>
              <a:cxn ang="0">
                <a:pos x="141" y="9"/>
              </a:cxn>
            </a:cxnLst>
            <a:rect l="0" t="0" r="r" b="b"/>
            <a:pathLst>
              <a:path w="222" h="9">
                <a:moveTo>
                  <a:pt x="141" y="9"/>
                </a:moveTo>
                <a:lnTo>
                  <a:pt x="222" y="3"/>
                </a:lnTo>
                <a:lnTo>
                  <a:pt x="78" y="0"/>
                </a:lnTo>
                <a:lnTo>
                  <a:pt x="0" y="6"/>
                </a:lnTo>
                <a:lnTo>
                  <a:pt x="141" y="9"/>
                </a:lnTo>
                <a:close/>
              </a:path>
            </a:pathLst>
          </a:custGeom>
          <a:noFill/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966" name="Freeform 366"/>
          <p:cNvSpPr>
            <a:spLocks/>
          </p:cNvSpPr>
          <p:nvPr/>
        </p:nvSpPr>
        <p:spPr bwMode="auto">
          <a:xfrm>
            <a:off x="6270625" y="3108325"/>
            <a:ext cx="195263" cy="762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23" y="18"/>
              </a:cxn>
              <a:cxn ang="0">
                <a:pos x="123" y="48"/>
              </a:cxn>
              <a:cxn ang="0">
                <a:pos x="0" y="27"/>
              </a:cxn>
              <a:cxn ang="0">
                <a:pos x="0" y="0"/>
              </a:cxn>
            </a:cxnLst>
            <a:rect l="0" t="0" r="r" b="b"/>
            <a:pathLst>
              <a:path w="123" h="48">
                <a:moveTo>
                  <a:pt x="0" y="0"/>
                </a:moveTo>
                <a:lnTo>
                  <a:pt x="123" y="18"/>
                </a:lnTo>
                <a:lnTo>
                  <a:pt x="123" y="48"/>
                </a:lnTo>
                <a:lnTo>
                  <a:pt x="0" y="27"/>
                </a:lnTo>
                <a:lnTo>
                  <a:pt x="0" y="0"/>
                </a:lnTo>
                <a:close/>
              </a:path>
            </a:pathLst>
          </a:custGeom>
          <a:solidFill>
            <a:srgbClr val="EDEDA0"/>
          </a:solidFill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967" name="Line 367"/>
          <p:cNvSpPr>
            <a:spLocks noChangeShapeType="1"/>
          </p:cNvSpPr>
          <p:nvPr/>
        </p:nvSpPr>
        <p:spPr bwMode="auto">
          <a:xfrm flipH="1" flipV="1">
            <a:off x="6270625" y="3136900"/>
            <a:ext cx="195263" cy="38100"/>
          </a:xfrm>
          <a:prstGeom prst="line">
            <a:avLst/>
          </a:prstGeom>
          <a:noFill/>
          <a:ln w="47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968" name="Line 368"/>
          <p:cNvSpPr>
            <a:spLocks noChangeShapeType="1"/>
          </p:cNvSpPr>
          <p:nvPr/>
        </p:nvSpPr>
        <p:spPr bwMode="auto">
          <a:xfrm flipH="1" flipV="1">
            <a:off x="6270625" y="3127375"/>
            <a:ext cx="195263" cy="33338"/>
          </a:xfrm>
          <a:prstGeom prst="line">
            <a:avLst/>
          </a:prstGeom>
          <a:noFill/>
          <a:ln w="47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969" name="Line 369"/>
          <p:cNvSpPr>
            <a:spLocks noChangeShapeType="1"/>
          </p:cNvSpPr>
          <p:nvPr/>
        </p:nvSpPr>
        <p:spPr bwMode="auto">
          <a:xfrm>
            <a:off x="6270625" y="3113088"/>
            <a:ext cx="195263" cy="28575"/>
          </a:xfrm>
          <a:prstGeom prst="line">
            <a:avLst/>
          </a:prstGeom>
          <a:noFill/>
          <a:ln w="47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970" name="Freeform 370"/>
          <p:cNvSpPr>
            <a:spLocks/>
          </p:cNvSpPr>
          <p:nvPr/>
        </p:nvSpPr>
        <p:spPr bwMode="auto">
          <a:xfrm>
            <a:off x="6275388" y="2898775"/>
            <a:ext cx="195262" cy="219075"/>
          </a:xfrm>
          <a:custGeom>
            <a:avLst/>
            <a:gdLst/>
            <a:ahLst/>
            <a:cxnLst>
              <a:cxn ang="0">
                <a:pos x="18" y="0"/>
              </a:cxn>
              <a:cxn ang="0">
                <a:pos x="105" y="6"/>
              </a:cxn>
              <a:cxn ang="0">
                <a:pos x="108" y="6"/>
              </a:cxn>
              <a:cxn ang="0">
                <a:pos x="111" y="6"/>
              </a:cxn>
              <a:cxn ang="0">
                <a:pos x="114" y="9"/>
              </a:cxn>
              <a:cxn ang="0">
                <a:pos x="117" y="12"/>
              </a:cxn>
              <a:cxn ang="0">
                <a:pos x="120" y="15"/>
              </a:cxn>
              <a:cxn ang="0">
                <a:pos x="120" y="18"/>
              </a:cxn>
              <a:cxn ang="0">
                <a:pos x="120" y="21"/>
              </a:cxn>
              <a:cxn ang="0">
                <a:pos x="123" y="24"/>
              </a:cxn>
              <a:cxn ang="0">
                <a:pos x="120" y="120"/>
              </a:cxn>
              <a:cxn ang="0">
                <a:pos x="120" y="126"/>
              </a:cxn>
              <a:cxn ang="0">
                <a:pos x="120" y="129"/>
              </a:cxn>
              <a:cxn ang="0">
                <a:pos x="117" y="132"/>
              </a:cxn>
              <a:cxn ang="0">
                <a:pos x="117" y="135"/>
              </a:cxn>
              <a:cxn ang="0">
                <a:pos x="114" y="135"/>
              </a:cxn>
              <a:cxn ang="0">
                <a:pos x="111" y="138"/>
              </a:cxn>
              <a:cxn ang="0">
                <a:pos x="108" y="138"/>
              </a:cxn>
              <a:cxn ang="0">
                <a:pos x="105" y="138"/>
              </a:cxn>
              <a:cxn ang="0">
                <a:pos x="18" y="129"/>
              </a:cxn>
              <a:cxn ang="0">
                <a:pos x="15" y="126"/>
              </a:cxn>
              <a:cxn ang="0">
                <a:pos x="12" y="126"/>
              </a:cxn>
              <a:cxn ang="0">
                <a:pos x="9" y="123"/>
              </a:cxn>
              <a:cxn ang="0">
                <a:pos x="6" y="120"/>
              </a:cxn>
              <a:cxn ang="0">
                <a:pos x="3" y="117"/>
              </a:cxn>
              <a:cxn ang="0">
                <a:pos x="3" y="114"/>
              </a:cxn>
              <a:cxn ang="0">
                <a:pos x="0" y="111"/>
              </a:cxn>
              <a:cxn ang="0">
                <a:pos x="0" y="108"/>
              </a:cxn>
              <a:cxn ang="0">
                <a:pos x="3" y="18"/>
              </a:cxn>
              <a:cxn ang="0">
                <a:pos x="3" y="15"/>
              </a:cxn>
              <a:cxn ang="0">
                <a:pos x="3" y="12"/>
              </a:cxn>
              <a:cxn ang="0">
                <a:pos x="6" y="9"/>
              </a:cxn>
              <a:cxn ang="0">
                <a:pos x="9" y="6"/>
              </a:cxn>
              <a:cxn ang="0">
                <a:pos x="9" y="3"/>
              </a:cxn>
              <a:cxn ang="0">
                <a:pos x="12" y="0"/>
              </a:cxn>
              <a:cxn ang="0">
                <a:pos x="15" y="0"/>
              </a:cxn>
              <a:cxn ang="0">
                <a:pos x="18" y="0"/>
              </a:cxn>
            </a:cxnLst>
            <a:rect l="0" t="0" r="r" b="b"/>
            <a:pathLst>
              <a:path w="123" h="138">
                <a:moveTo>
                  <a:pt x="18" y="0"/>
                </a:moveTo>
                <a:lnTo>
                  <a:pt x="105" y="6"/>
                </a:lnTo>
                <a:lnTo>
                  <a:pt x="108" y="6"/>
                </a:lnTo>
                <a:lnTo>
                  <a:pt x="111" y="6"/>
                </a:lnTo>
                <a:lnTo>
                  <a:pt x="114" y="9"/>
                </a:lnTo>
                <a:lnTo>
                  <a:pt x="117" y="12"/>
                </a:lnTo>
                <a:lnTo>
                  <a:pt x="120" y="15"/>
                </a:lnTo>
                <a:lnTo>
                  <a:pt x="120" y="18"/>
                </a:lnTo>
                <a:lnTo>
                  <a:pt x="120" y="21"/>
                </a:lnTo>
                <a:lnTo>
                  <a:pt x="123" y="24"/>
                </a:lnTo>
                <a:lnTo>
                  <a:pt x="120" y="120"/>
                </a:lnTo>
                <a:lnTo>
                  <a:pt x="120" y="126"/>
                </a:lnTo>
                <a:lnTo>
                  <a:pt x="120" y="129"/>
                </a:lnTo>
                <a:lnTo>
                  <a:pt x="117" y="132"/>
                </a:lnTo>
                <a:lnTo>
                  <a:pt x="117" y="135"/>
                </a:lnTo>
                <a:lnTo>
                  <a:pt x="114" y="135"/>
                </a:lnTo>
                <a:lnTo>
                  <a:pt x="111" y="138"/>
                </a:lnTo>
                <a:lnTo>
                  <a:pt x="108" y="138"/>
                </a:lnTo>
                <a:lnTo>
                  <a:pt x="105" y="138"/>
                </a:lnTo>
                <a:lnTo>
                  <a:pt x="18" y="129"/>
                </a:lnTo>
                <a:lnTo>
                  <a:pt x="15" y="126"/>
                </a:lnTo>
                <a:lnTo>
                  <a:pt x="12" y="126"/>
                </a:lnTo>
                <a:lnTo>
                  <a:pt x="9" y="123"/>
                </a:lnTo>
                <a:lnTo>
                  <a:pt x="6" y="120"/>
                </a:lnTo>
                <a:lnTo>
                  <a:pt x="3" y="117"/>
                </a:lnTo>
                <a:lnTo>
                  <a:pt x="3" y="114"/>
                </a:lnTo>
                <a:lnTo>
                  <a:pt x="0" y="111"/>
                </a:lnTo>
                <a:lnTo>
                  <a:pt x="0" y="108"/>
                </a:lnTo>
                <a:lnTo>
                  <a:pt x="3" y="18"/>
                </a:lnTo>
                <a:lnTo>
                  <a:pt x="3" y="15"/>
                </a:lnTo>
                <a:lnTo>
                  <a:pt x="3" y="12"/>
                </a:lnTo>
                <a:lnTo>
                  <a:pt x="6" y="9"/>
                </a:lnTo>
                <a:lnTo>
                  <a:pt x="9" y="6"/>
                </a:lnTo>
                <a:lnTo>
                  <a:pt x="9" y="3"/>
                </a:lnTo>
                <a:lnTo>
                  <a:pt x="12" y="0"/>
                </a:lnTo>
                <a:lnTo>
                  <a:pt x="15" y="0"/>
                </a:lnTo>
                <a:lnTo>
                  <a:pt x="18" y="0"/>
                </a:lnTo>
                <a:close/>
              </a:path>
            </a:pathLst>
          </a:custGeom>
          <a:solidFill>
            <a:srgbClr val="E5E5E5"/>
          </a:solidFill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5973" name="Group 373"/>
          <p:cNvGrpSpPr>
            <a:grpSpLocks/>
          </p:cNvGrpSpPr>
          <p:nvPr/>
        </p:nvGrpSpPr>
        <p:grpSpPr bwMode="auto">
          <a:xfrm>
            <a:off x="1501774" y="2149475"/>
            <a:ext cx="1168400" cy="2314575"/>
            <a:chOff x="946" y="1354"/>
            <a:chExt cx="736" cy="1458"/>
          </a:xfrm>
        </p:grpSpPr>
        <p:sp>
          <p:nvSpPr>
            <p:cNvPr id="25607" name="Freeform 7"/>
            <p:cNvSpPr>
              <a:spLocks/>
            </p:cNvSpPr>
            <p:nvPr/>
          </p:nvSpPr>
          <p:spPr bwMode="auto">
            <a:xfrm>
              <a:off x="948" y="1354"/>
              <a:ext cx="734" cy="1193"/>
            </a:xfrm>
            <a:custGeom>
              <a:avLst/>
              <a:gdLst/>
              <a:ahLst/>
              <a:cxnLst>
                <a:cxn ang="0">
                  <a:pos x="157" y="0"/>
                </a:cxn>
                <a:cxn ang="0">
                  <a:pos x="581" y="0"/>
                </a:cxn>
                <a:cxn ang="0">
                  <a:pos x="596" y="0"/>
                </a:cxn>
                <a:cxn ang="0">
                  <a:pos x="611" y="3"/>
                </a:cxn>
                <a:cxn ang="0">
                  <a:pos x="626" y="6"/>
                </a:cxn>
                <a:cxn ang="0">
                  <a:pos x="641" y="12"/>
                </a:cxn>
                <a:cxn ang="0">
                  <a:pos x="665" y="24"/>
                </a:cxn>
                <a:cxn ang="0">
                  <a:pos x="689" y="45"/>
                </a:cxn>
                <a:cxn ang="0">
                  <a:pos x="707" y="66"/>
                </a:cxn>
                <a:cxn ang="0">
                  <a:pos x="722" y="93"/>
                </a:cxn>
                <a:cxn ang="0">
                  <a:pos x="728" y="108"/>
                </a:cxn>
                <a:cxn ang="0">
                  <a:pos x="731" y="123"/>
                </a:cxn>
                <a:cxn ang="0">
                  <a:pos x="734" y="138"/>
                </a:cxn>
                <a:cxn ang="0">
                  <a:pos x="734" y="153"/>
                </a:cxn>
                <a:cxn ang="0">
                  <a:pos x="734" y="1039"/>
                </a:cxn>
                <a:cxn ang="0">
                  <a:pos x="734" y="1054"/>
                </a:cxn>
                <a:cxn ang="0">
                  <a:pos x="731" y="1069"/>
                </a:cxn>
                <a:cxn ang="0">
                  <a:pos x="728" y="1084"/>
                </a:cxn>
                <a:cxn ang="0">
                  <a:pos x="722" y="1099"/>
                </a:cxn>
                <a:cxn ang="0">
                  <a:pos x="707" y="1126"/>
                </a:cxn>
                <a:cxn ang="0">
                  <a:pos x="689" y="1147"/>
                </a:cxn>
                <a:cxn ang="0">
                  <a:pos x="665" y="1165"/>
                </a:cxn>
                <a:cxn ang="0">
                  <a:pos x="641" y="1181"/>
                </a:cxn>
                <a:cxn ang="0">
                  <a:pos x="626" y="1187"/>
                </a:cxn>
                <a:cxn ang="0">
                  <a:pos x="611" y="1190"/>
                </a:cxn>
                <a:cxn ang="0">
                  <a:pos x="596" y="1193"/>
                </a:cxn>
                <a:cxn ang="0">
                  <a:pos x="581" y="1193"/>
                </a:cxn>
                <a:cxn ang="0">
                  <a:pos x="157" y="1193"/>
                </a:cxn>
                <a:cxn ang="0">
                  <a:pos x="139" y="1193"/>
                </a:cxn>
                <a:cxn ang="0">
                  <a:pos x="124" y="1190"/>
                </a:cxn>
                <a:cxn ang="0">
                  <a:pos x="109" y="1187"/>
                </a:cxn>
                <a:cxn ang="0">
                  <a:pos x="97" y="1181"/>
                </a:cxn>
                <a:cxn ang="0">
                  <a:pos x="70" y="1165"/>
                </a:cxn>
                <a:cxn ang="0">
                  <a:pos x="45" y="1147"/>
                </a:cxn>
                <a:cxn ang="0">
                  <a:pos x="27" y="1126"/>
                </a:cxn>
                <a:cxn ang="0">
                  <a:pos x="12" y="1099"/>
                </a:cxn>
                <a:cxn ang="0">
                  <a:pos x="9" y="1084"/>
                </a:cxn>
                <a:cxn ang="0">
                  <a:pos x="3" y="1069"/>
                </a:cxn>
                <a:cxn ang="0">
                  <a:pos x="3" y="1054"/>
                </a:cxn>
                <a:cxn ang="0">
                  <a:pos x="0" y="1039"/>
                </a:cxn>
                <a:cxn ang="0">
                  <a:pos x="0" y="153"/>
                </a:cxn>
                <a:cxn ang="0">
                  <a:pos x="3" y="138"/>
                </a:cxn>
                <a:cxn ang="0">
                  <a:pos x="3" y="123"/>
                </a:cxn>
                <a:cxn ang="0">
                  <a:pos x="9" y="108"/>
                </a:cxn>
                <a:cxn ang="0">
                  <a:pos x="12" y="93"/>
                </a:cxn>
                <a:cxn ang="0">
                  <a:pos x="27" y="66"/>
                </a:cxn>
                <a:cxn ang="0">
                  <a:pos x="45" y="45"/>
                </a:cxn>
                <a:cxn ang="0">
                  <a:pos x="70" y="24"/>
                </a:cxn>
                <a:cxn ang="0">
                  <a:pos x="97" y="12"/>
                </a:cxn>
                <a:cxn ang="0">
                  <a:pos x="109" y="6"/>
                </a:cxn>
                <a:cxn ang="0">
                  <a:pos x="124" y="3"/>
                </a:cxn>
                <a:cxn ang="0">
                  <a:pos x="139" y="0"/>
                </a:cxn>
                <a:cxn ang="0">
                  <a:pos x="157" y="0"/>
                </a:cxn>
              </a:cxnLst>
              <a:rect l="0" t="0" r="r" b="b"/>
              <a:pathLst>
                <a:path w="734" h="1193">
                  <a:moveTo>
                    <a:pt x="157" y="0"/>
                  </a:moveTo>
                  <a:lnTo>
                    <a:pt x="581" y="0"/>
                  </a:lnTo>
                  <a:lnTo>
                    <a:pt x="596" y="0"/>
                  </a:lnTo>
                  <a:lnTo>
                    <a:pt x="611" y="3"/>
                  </a:lnTo>
                  <a:lnTo>
                    <a:pt x="626" y="6"/>
                  </a:lnTo>
                  <a:lnTo>
                    <a:pt x="641" y="12"/>
                  </a:lnTo>
                  <a:lnTo>
                    <a:pt x="665" y="24"/>
                  </a:lnTo>
                  <a:lnTo>
                    <a:pt x="689" y="45"/>
                  </a:lnTo>
                  <a:lnTo>
                    <a:pt x="707" y="66"/>
                  </a:lnTo>
                  <a:lnTo>
                    <a:pt x="722" y="93"/>
                  </a:lnTo>
                  <a:lnTo>
                    <a:pt x="728" y="108"/>
                  </a:lnTo>
                  <a:lnTo>
                    <a:pt x="731" y="123"/>
                  </a:lnTo>
                  <a:lnTo>
                    <a:pt x="734" y="138"/>
                  </a:lnTo>
                  <a:lnTo>
                    <a:pt x="734" y="153"/>
                  </a:lnTo>
                  <a:lnTo>
                    <a:pt x="734" y="1039"/>
                  </a:lnTo>
                  <a:lnTo>
                    <a:pt x="734" y="1054"/>
                  </a:lnTo>
                  <a:lnTo>
                    <a:pt x="731" y="1069"/>
                  </a:lnTo>
                  <a:lnTo>
                    <a:pt x="728" y="1084"/>
                  </a:lnTo>
                  <a:lnTo>
                    <a:pt x="722" y="1099"/>
                  </a:lnTo>
                  <a:lnTo>
                    <a:pt x="707" y="1126"/>
                  </a:lnTo>
                  <a:lnTo>
                    <a:pt x="689" y="1147"/>
                  </a:lnTo>
                  <a:lnTo>
                    <a:pt x="665" y="1165"/>
                  </a:lnTo>
                  <a:lnTo>
                    <a:pt x="641" y="1181"/>
                  </a:lnTo>
                  <a:lnTo>
                    <a:pt x="626" y="1187"/>
                  </a:lnTo>
                  <a:lnTo>
                    <a:pt x="611" y="1190"/>
                  </a:lnTo>
                  <a:lnTo>
                    <a:pt x="596" y="1193"/>
                  </a:lnTo>
                  <a:lnTo>
                    <a:pt x="581" y="1193"/>
                  </a:lnTo>
                  <a:lnTo>
                    <a:pt x="157" y="1193"/>
                  </a:lnTo>
                  <a:lnTo>
                    <a:pt x="139" y="1193"/>
                  </a:lnTo>
                  <a:lnTo>
                    <a:pt x="124" y="1190"/>
                  </a:lnTo>
                  <a:lnTo>
                    <a:pt x="109" y="1187"/>
                  </a:lnTo>
                  <a:lnTo>
                    <a:pt x="97" y="1181"/>
                  </a:lnTo>
                  <a:lnTo>
                    <a:pt x="70" y="1165"/>
                  </a:lnTo>
                  <a:lnTo>
                    <a:pt x="45" y="1147"/>
                  </a:lnTo>
                  <a:lnTo>
                    <a:pt x="27" y="1126"/>
                  </a:lnTo>
                  <a:lnTo>
                    <a:pt x="12" y="1099"/>
                  </a:lnTo>
                  <a:lnTo>
                    <a:pt x="9" y="1084"/>
                  </a:lnTo>
                  <a:lnTo>
                    <a:pt x="3" y="1069"/>
                  </a:lnTo>
                  <a:lnTo>
                    <a:pt x="3" y="1054"/>
                  </a:lnTo>
                  <a:lnTo>
                    <a:pt x="0" y="1039"/>
                  </a:lnTo>
                  <a:lnTo>
                    <a:pt x="0" y="153"/>
                  </a:lnTo>
                  <a:lnTo>
                    <a:pt x="3" y="138"/>
                  </a:lnTo>
                  <a:lnTo>
                    <a:pt x="3" y="123"/>
                  </a:lnTo>
                  <a:lnTo>
                    <a:pt x="9" y="108"/>
                  </a:lnTo>
                  <a:lnTo>
                    <a:pt x="12" y="93"/>
                  </a:lnTo>
                  <a:lnTo>
                    <a:pt x="27" y="66"/>
                  </a:lnTo>
                  <a:lnTo>
                    <a:pt x="45" y="45"/>
                  </a:lnTo>
                  <a:lnTo>
                    <a:pt x="70" y="24"/>
                  </a:lnTo>
                  <a:lnTo>
                    <a:pt x="97" y="12"/>
                  </a:lnTo>
                  <a:lnTo>
                    <a:pt x="109" y="6"/>
                  </a:lnTo>
                  <a:lnTo>
                    <a:pt x="124" y="3"/>
                  </a:lnTo>
                  <a:lnTo>
                    <a:pt x="139" y="0"/>
                  </a:lnTo>
                  <a:lnTo>
                    <a:pt x="157" y="0"/>
                  </a:lnTo>
                  <a:close/>
                </a:path>
              </a:pathLst>
            </a:cu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10" name="Rectangle 10"/>
            <p:cNvSpPr>
              <a:spLocks noChangeArrowheads="1"/>
            </p:cNvSpPr>
            <p:nvPr/>
          </p:nvSpPr>
          <p:spPr bwMode="auto">
            <a:xfrm>
              <a:off x="946" y="2560"/>
              <a:ext cx="730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600" dirty="0">
                  <a:solidFill>
                    <a:srgbClr val="0000FF"/>
                  </a:solidFill>
                  <a:latin typeface="+mn-lt"/>
                </a:rPr>
                <a:t>produce</a:t>
              </a:r>
              <a:endParaRPr lang="en-US" sz="2400" dirty="0">
                <a:latin typeface="+mn-lt"/>
              </a:endParaRPr>
            </a:p>
          </p:txBody>
        </p:sp>
        <p:grpSp>
          <p:nvGrpSpPr>
            <p:cNvPr id="25972" name="Group 372"/>
            <p:cNvGrpSpPr>
              <a:grpSpLocks/>
            </p:cNvGrpSpPr>
            <p:nvPr/>
          </p:nvGrpSpPr>
          <p:grpSpPr bwMode="auto">
            <a:xfrm>
              <a:off x="1152" y="2016"/>
              <a:ext cx="398" cy="437"/>
              <a:chOff x="1261" y="2156"/>
              <a:chExt cx="289" cy="297"/>
            </a:xfrm>
          </p:grpSpPr>
          <p:sp>
            <p:nvSpPr>
              <p:cNvPr id="25900" name="Freeform 300"/>
              <p:cNvSpPr>
                <a:spLocks/>
              </p:cNvSpPr>
              <p:nvPr/>
            </p:nvSpPr>
            <p:spPr bwMode="auto">
              <a:xfrm>
                <a:off x="1261" y="2156"/>
                <a:ext cx="144" cy="57"/>
              </a:xfrm>
              <a:custGeom>
                <a:avLst/>
                <a:gdLst/>
                <a:ahLst/>
                <a:cxnLst>
                  <a:cxn ang="0">
                    <a:pos x="135" y="0"/>
                  </a:cxn>
                  <a:cxn ang="0">
                    <a:pos x="123" y="3"/>
                  </a:cxn>
                  <a:cxn ang="0">
                    <a:pos x="108" y="3"/>
                  </a:cxn>
                  <a:cxn ang="0">
                    <a:pos x="93" y="3"/>
                  </a:cxn>
                  <a:cxn ang="0">
                    <a:pos x="81" y="6"/>
                  </a:cxn>
                  <a:cxn ang="0">
                    <a:pos x="69" y="9"/>
                  </a:cxn>
                  <a:cxn ang="0">
                    <a:pos x="57" y="12"/>
                  </a:cxn>
                  <a:cxn ang="0">
                    <a:pos x="48" y="15"/>
                  </a:cxn>
                  <a:cxn ang="0">
                    <a:pos x="39" y="18"/>
                  </a:cxn>
                  <a:cxn ang="0">
                    <a:pos x="30" y="24"/>
                  </a:cxn>
                  <a:cxn ang="0">
                    <a:pos x="21" y="27"/>
                  </a:cxn>
                  <a:cxn ang="0">
                    <a:pos x="15" y="33"/>
                  </a:cxn>
                  <a:cxn ang="0">
                    <a:pos x="9" y="39"/>
                  </a:cxn>
                  <a:cxn ang="0">
                    <a:pos x="3" y="42"/>
                  </a:cxn>
                  <a:cxn ang="0">
                    <a:pos x="0" y="48"/>
                  </a:cxn>
                  <a:cxn ang="0">
                    <a:pos x="0" y="54"/>
                  </a:cxn>
                  <a:cxn ang="0">
                    <a:pos x="3" y="57"/>
                  </a:cxn>
                  <a:cxn ang="0">
                    <a:pos x="3" y="51"/>
                  </a:cxn>
                  <a:cxn ang="0">
                    <a:pos x="6" y="48"/>
                  </a:cxn>
                  <a:cxn ang="0">
                    <a:pos x="9" y="42"/>
                  </a:cxn>
                  <a:cxn ang="0">
                    <a:pos x="15" y="39"/>
                  </a:cxn>
                  <a:cxn ang="0">
                    <a:pos x="18" y="33"/>
                  </a:cxn>
                  <a:cxn ang="0">
                    <a:pos x="27" y="27"/>
                  </a:cxn>
                  <a:cxn ang="0">
                    <a:pos x="33" y="24"/>
                  </a:cxn>
                  <a:cxn ang="0">
                    <a:pos x="45" y="21"/>
                  </a:cxn>
                  <a:cxn ang="0">
                    <a:pos x="54" y="18"/>
                  </a:cxn>
                  <a:cxn ang="0">
                    <a:pos x="63" y="15"/>
                  </a:cxn>
                  <a:cxn ang="0">
                    <a:pos x="75" y="12"/>
                  </a:cxn>
                  <a:cxn ang="0">
                    <a:pos x="87" y="9"/>
                  </a:cxn>
                  <a:cxn ang="0">
                    <a:pos x="102" y="6"/>
                  </a:cxn>
                  <a:cxn ang="0">
                    <a:pos x="114" y="6"/>
                  </a:cxn>
                  <a:cxn ang="0">
                    <a:pos x="129" y="6"/>
                  </a:cxn>
                  <a:cxn ang="0">
                    <a:pos x="144" y="3"/>
                  </a:cxn>
                </a:cxnLst>
                <a:rect l="0" t="0" r="r" b="b"/>
                <a:pathLst>
                  <a:path w="144" h="57">
                    <a:moveTo>
                      <a:pt x="144" y="0"/>
                    </a:moveTo>
                    <a:lnTo>
                      <a:pt x="135" y="0"/>
                    </a:lnTo>
                    <a:lnTo>
                      <a:pt x="129" y="0"/>
                    </a:lnTo>
                    <a:lnTo>
                      <a:pt x="123" y="3"/>
                    </a:lnTo>
                    <a:lnTo>
                      <a:pt x="114" y="3"/>
                    </a:lnTo>
                    <a:lnTo>
                      <a:pt x="108" y="3"/>
                    </a:lnTo>
                    <a:lnTo>
                      <a:pt x="102" y="3"/>
                    </a:lnTo>
                    <a:lnTo>
                      <a:pt x="93" y="3"/>
                    </a:lnTo>
                    <a:lnTo>
                      <a:pt x="87" y="6"/>
                    </a:lnTo>
                    <a:lnTo>
                      <a:pt x="81" y="6"/>
                    </a:lnTo>
                    <a:lnTo>
                      <a:pt x="75" y="9"/>
                    </a:lnTo>
                    <a:lnTo>
                      <a:pt x="69" y="9"/>
                    </a:lnTo>
                    <a:lnTo>
                      <a:pt x="63" y="9"/>
                    </a:lnTo>
                    <a:lnTo>
                      <a:pt x="57" y="12"/>
                    </a:lnTo>
                    <a:lnTo>
                      <a:pt x="54" y="15"/>
                    </a:lnTo>
                    <a:lnTo>
                      <a:pt x="48" y="15"/>
                    </a:lnTo>
                    <a:lnTo>
                      <a:pt x="42" y="18"/>
                    </a:lnTo>
                    <a:lnTo>
                      <a:pt x="39" y="18"/>
                    </a:lnTo>
                    <a:lnTo>
                      <a:pt x="33" y="21"/>
                    </a:lnTo>
                    <a:lnTo>
                      <a:pt x="30" y="24"/>
                    </a:lnTo>
                    <a:lnTo>
                      <a:pt x="24" y="27"/>
                    </a:lnTo>
                    <a:lnTo>
                      <a:pt x="21" y="27"/>
                    </a:lnTo>
                    <a:lnTo>
                      <a:pt x="18" y="30"/>
                    </a:lnTo>
                    <a:lnTo>
                      <a:pt x="15" y="33"/>
                    </a:lnTo>
                    <a:lnTo>
                      <a:pt x="12" y="36"/>
                    </a:lnTo>
                    <a:lnTo>
                      <a:pt x="9" y="39"/>
                    </a:lnTo>
                    <a:lnTo>
                      <a:pt x="6" y="39"/>
                    </a:lnTo>
                    <a:lnTo>
                      <a:pt x="3" y="42"/>
                    </a:lnTo>
                    <a:lnTo>
                      <a:pt x="3" y="45"/>
                    </a:lnTo>
                    <a:lnTo>
                      <a:pt x="0" y="48"/>
                    </a:lnTo>
                    <a:lnTo>
                      <a:pt x="0" y="51"/>
                    </a:lnTo>
                    <a:lnTo>
                      <a:pt x="0" y="54"/>
                    </a:lnTo>
                    <a:lnTo>
                      <a:pt x="0" y="57"/>
                    </a:lnTo>
                    <a:lnTo>
                      <a:pt x="3" y="57"/>
                    </a:lnTo>
                    <a:lnTo>
                      <a:pt x="3" y="54"/>
                    </a:lnTo>
                    <a:lnTo>
                      <a:pt x="3" y="51"/>
                    </a:lnTo>
                    <a:lnTo>
                      <a:pt x="3" y="51"/>
                    </a:lnTo>
                    <a:lnTo>
                      <a:pt x="6" y="48"/>
                    </a:lnTo>
                    <a:lnTo>
                      <a:pt x="6" y="45"/>
                    </a:lnTo>
                    <a:lnTo>
                      <a:pt x="9" y="42"/>
                    </a:lnTo>
                    <a:lnTo>
                      <a:pt x="12" y="39"/>
                    </a:lnTo>
                    <a:lnTo>
                      <a:pt x="15" y="39"/>
                    </a:lnTo>
                    <a:lnTo>
                      <a:pt x="15" y="36"/>
                    </a:lnTo>
                    <a:lnTo>
                      <a:pt x="18" y="33"/>
                    </a:lnTo>
                    <a:lnTo>
                      <a:pt x="24" y="30"/>
                    </a:lnTo>
                    <a:lnTo>
                      <a:pt x="27" y="27"/>
                    </a:lnTo>
                    <a:lnTo>
                      <a:pt x="30" y="27"/>
                    </a:lnTo>
                    <a:lnTo>
                      <a:pt x="33" y="24"/>
                    </a:lnTo>
                    <a:lnTo>
                      <a:pt x="39" y="21"/>
                    </a:lnTo>
                    <a:lnTo>
                      <a:pt x="45" y="21"/>
                    </a:lnTo>
                    <a:lnTo>
                      <a:pt x="48" y="18"/>
                    </a:lnTo>
                    <a:lnTo>
                      <a:pt x="54" y="18"/>
                    </a:lnTo>
                    <a:lnTo>
                      <a:pt x="60" y="15"/>
                    </a:lnTo>
                    <a:lnTo>
                      <a:pt x="63" y="15"/>
                    </a:lnTo>
                    <a:lnTo>
                      <a:pt x="69" y="12"/>
                    </a:lnTo>
                    <a:lnTo>
                      <a:pt x="75" y="12"/>
                    </a:lnTo>
                    <a:lnTo>
                      <a:pt x="81" y="9"/>
                    </a:lnTo>
                    <a:lnTo>
                      <a:pt x="87" y="9"/>
                    </a:lnTo>
                    <a:lnTo>
                      <a:pt x="96" y="9"/>
                    </a:lnTo>
                    <a:lnTo>
                      <a:pt x="102" y="6"/>
                    </a:lnTo>
                    <a:lnTo>
                      <a:pt x="108" y="6"/>
                    </a:lnTo>
                    <a:lnTo>
                      <a:pt x="114" y="6"/>
                    </a:lnTo>
                    <a:lnTo>
                      <a:pt x="123" y="6"/>
                    </a:lnTo>
                    <a:lnTo>
                      <a:pt x="129" y="6"/>
                    </a:lnTo>
                    <a:lnTo>
                      <a:pt x="135" y="6"/>
                    </a:lnTo>
                    <a:lnTo>
                      <a:pt x="144" y="3"/>
                    </a:lnTo>
                    <a:lnTo>
                      <a:pt x="14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01" name="Freeform 301"/>
              <p:cNvSpPr>
                <a:spLocks/>
              </p:cNvSpPr>
              <p:nvPr/>
            </p:nvSpPr>
            <p:spPr bwMode="auto">
              <a:xfrm>
                <a:off x="1405" y="2156"/>
                <a:ext cx="145" cy="57"/>
              </a:xfrm>
              <a:custGeom>
                <a:avLst/>
                <a:gdLst/>
                <a:ahLst/>
                <a:cxnLst>
                  <a:cxn ang="0">
                    <a:pos x="145" y="54"/>
                  </a:cxn>
                  <a:cxn ang="0">
                    <a:pos x="142" y="48"/>
                  </a:cxn>
                  <a:cxn ang="0">
                    <a:pos x="139" y="42"/>
                  </a:cxn>
                  <a:cxn ang="0">
                    <a:pos x="136" y="39"/>
                  </a:cxn>
                  <a:cxn ang="0">
                    <a:pos x="130" y="33"/>
                  </a:cxn>
                  <a:cxn ang="0">
                    <a:pos x="124" y="27"/>
                  </a:cxn>
                  <a:cxn ang="0">
                    <a:pos x="115" y="24"/>
                  </a:cxn>
                  <a:cxn ang="0">
                    <a:pos x="106" y="18"/>
                  </a:cxn>
                  <a:cxn ang="0">
                    <a:pos x="97" y="15"/>
                  </a:cxn>
                  <a:cxn ang="0">
                    <a:pos x="85" y="12"/>
                  </a:cxn>
                  <a:cxn ang="0">
                    <a:pos x="76" y="9"/>
                  </a:cxn>
                  <a:cxn ang="0">
                    <a:pos x="64" y="6"/>
                  </a:cxn>
                  <a:cxn ang="0">
                    <a:pos x="49" y="3"/>
                  </a:cxn>
                  <a:cxn ang="0">
                    <a:pos x="37" y="3"/>
                  </a:cxn>
                  <a:cxn ang="0">
                    <a:pos x="22" y="3"/>
                  </a:cxn>
                  <a:cxn ang="0">
                    <a:pos x="7" y="0"/>
                  </a:cxn>
                  <a:cxn ang="0">
                    <a:pos x="0" y="3"/>
                  </a:cxn>
                  <a:cxn ang="0">
                    <a:pos x="16" y="6"/>
                  </a:cxn>
                  <a:cxn ang="0">
                    <a:pos x="28" y="6"/>
                  </a:cxn>
                  <a:cxn ang="0">
                    <a:pos x="43" y="6"/>
                  </a:cxn>
                  <a:cxn ang="0">
                    <a:pos x="55" y="9"/>
                  </a:cxn>
                  <a:cxn ang="0">
                    <a:pos x="67" y="12"/>
                  </a:cxn>
                  <a:cxn ang="0">
                    <a:pos x="79" y="15"/>
                  </a:cxn>
                  <a:cxn ang="0">
                    <a:pos x="91" y="18"/>
                  </a:cxn>
                  <a:cxn ang="0">
                    <a:pos x="100" y="21"/>
                  </a:cxn>
                  <a:cxn ang="0">
                    <a:pos x="109" y="24"/>
                  </a:cxn>
                  <a:cxn ang="0">
                    <a:pos x="118" y="27"/>
                  </a:cxn>
                  <a:cxn ang="0">
                    <a:pos x="124" y="33"/>
                  </a:cxn>
                  <a:cxn ang="0">
                    <a:pos x="130" y="39"/>
                  </a:cxn>
                  <a:cxn ang="0">
                    <a:pos x="136" y="42"/>
                  </a:cxn>
                  <a:cxn ang="0">
                    <a:pos x="139" y="48"/>
                  </a:cxn>
                  <a:cxn ang="0">
                    <a:pos x="139" y="51"/>
                  </a:cxn>
                  <a:cxn ang="0">
                    <a:pos x="142" y="57"/>
                  </a:cxn>
                </a:cxnLst>
                <a:rect l="0" t="0" r="r" b="b"/>
                <a:pathLst>
                  <a:path w="145" h="57">
                    <a:moveTo>
                      <a:pt x="145" y="57"/>
                    </a:moveTo>
                    <a:lnTo>
                      <a:pt x="145" y="54"/>
                    </a:lnTo>
                    <a:lnTo>
                      <a:pt x="145" y="51"/>
                    </a:lnTo>
                    <a:lnTo>
                      <a:pt x="142" y="48"/>
                    </a:lnTo>
                    <a:lnTo>
                      <a:pt x="142" y="45"/>
                    </a:lnTo>
                    <a:lnTo>
                      <a:pt x="139" y="42"/>
                    </a:lnTo>
                    <a:lnTo>
                      <a:pt x="139" y="39"/>
                    </a:lnTo>
                    <a:lnTo>
                      <a:pt x="136" y="39"/>
                    </a:lnTo>
                    <a:lnTo>
                      <a:pt x="133" y="36"/>
                    </a:lnTo>
                    <a:lnTo>
                      <a:pt x="130" y="33"/>
                    </a:lnTo>
                    <a:lnTo>
                      <a:pt x="127" y="30"/>
                    </a:lnTo>
                    <a:lnTo>
                      <a:pt x="124" y="27"/>
                    </a:lnTo>
                    <a:lnTo>
                      <a:pt x="118" y="27"/>
                    </a:lnTo>
                    <a:lnTo>
                      <a:pt x="115" y="24"/>
                    </a:lnTo>
                    <a:lnTo>
                      <a:pt x="112" y="21"/>
                    </a:lnTo>
                    <a:lnTo>
                      <a:pt x="106" y="18"/>
                    </a:lnTo>
                    <a:lnTo>
                      <a:pt x="103" y="18"/>
                    </a:lnTo>
                    <a:lnTo>
                      <a:pt x="97" y="15"/>
                    </a:lnTo>
                    <a:lnTo>
                      <a:pt x="91" y="15"/>
                    </a:lnTo>
                    <a:lnTo>
                      <a:pt x="85" y="12"/>
                    </a:lnTo>
                    <a:lnTo>
                      <a:pt x="79" y="9"/>
                    </a:lnTo>
                    <a:lnTo>
                      <a:pt x="76" y="9"/>
                    </a:lnTo>
                    <a:lnTo>
                      <a:pt x="70" y="9"/>
                    </a:lnTo>
                    <a:lnTo>
                      <a:pt x="64" y="6"/>
                    </a:lnTo>
                    <a:lnTo>
                      <a:pt x="55" y="6"/>
                    </a:lnTo>
                    <a:lnTo>
                      <a:pt x="49" y="3"/>
                    </a:lnTo>
                    <a:lnTo>
                      <a:pt x="43" y="3"/>
                    </a:lnTo>
                    <a:lnTo>
                      <a:pt x="37" y="3"/>
                    </a:lnTo>
                    <a:lnTo>
                      <a:pt x="28" y="3"/>
                    </a:lnTo>
                    <a:lnTo>
                      <a:pt x="22" y="3"/>
                    </a:lnTo>
                    <a:lnTo>
                      <a:pt x="16" y="0"/>
                    </a:lnTo>
                    <a:lnTo>
                      <a:pt x="7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7" y="6"/>
                    </a:lnTo>
                    <a:lnTo>
                      <a:pt x="16" y="6"/>
                    </a:lnTo>
                    <a:lnTo>
                      <a:pt x="22" y="6"/>
                    </a:lnTo>
                    <a:lnTo>
                      <a:pt x="28" y="6"/>
                    </a:lnTo>
                    <a:lnTo>
                      <a:pt x="37" y="6"/>
                    </a:lnTo>
                    <a:lnTo>
                      <a:pt x="43" y="6"/>
                    </a:lnTo>
                    <a:lnTo>
                      <a:pt x="49" y="9"/>
                    </a:lnTo>
                    <a:lnTo>
                      <a:pt x="55" y="9"/>
                    </a:lnTo>
                    <a:lnTo>
                      <a:pt x="61" y="9"/>
                    </a:lnTo>
                    <a:lnTo>
                      <a:pt x="67" y="12"/>
                    </a:lnTo>
                    <a:lnTo>
                      <a:pt x="73" y="12"/>
                    </a:lnTo>
                    <a:lnTo>
                      <a:pt x="79" y="15"/>
                    </a:lnTo>
                    <a:lnTo>
                      <a:pt x="85" y="15"/>
                    </a:lnTo>
                    <a:lnTo>
                      <a:pt x="91" y="18"/>
                    </a:lnTo>
                    <a:lnTo>
                      <a:pt x="97" y="18"/>
                    </a:lnTo>
                    <a:lnTo>
                      <a:pt x="100" y="21"/>
                    </a:lnTo>
                    <a:lnTo>
                      <a:pt x="106" y="21"/>
                    </a:lnTo>
                    <a:lnTo>
                      <a:pt x="109" y="24"/>
                    </a:lnTo>
                    <a:lnTo>
                      <a:pt x="115" y="27"/>
                    </a:lnTo>
                    <a:lnTo>
                      <a:pt x="118" y="27"/>
                    </a:lnTo>
                    <a:lnTo>
                      <a:pt x="121" y="30"/>
                    </a:lnTo>
                    <a:lnTo>
                      <a:pt x="124" y="33"/>
                    </a:lnTo>
                    <a:lnTo>
                      <a:pt x="127" y="36"/>
                    </a:lnTo>
                    <a:lnTo>
                      <a:pt x="130" y="39"/>
                    </a:lnTo>
                    <a:lnTo>
                      <a:pt x="133" y="39"/>
                    </a:lnTo>
                    <a:lnTo>
                      <a:pt x="136" y="42"/>
                    </a:lnTo>
                    <a:lnTo>
                      <a:pt x="136" y="45"/>
                    </a:lnTo>
                    <a:lnTo>
                      <a:pt x="139" y="48"/>
                    </a:lnTo>
                    <a:lnTo>
                      <a:pt x="139" y="51"/>
                    </a:lnTo>
                    <a:lnTo>
                      <a:pt x="139" y="51"/>
                    </a:lnTo>
                    <a:lnTo>
                      <a:pt x="142" y="54"/>
                    </a:lnTo>
                    <a:lnTo>
                      <a:pt x="142" y="57"/>
                    </a:lnTo>
                    <a:lnTo>
                      <a:pt x="145" y="5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02" name="Freeform 302"/>
              <p:cNvSpPr>
                <a:spLocks/>
              </p:cNvSpPr>
              <p:nvPr/>
            </p:nvSpPr>
            <p:spPr bwMode="auto">
              <a:xfrm>
                <a:off x="1405" y="2213"/>
                <a:ext cx="145" cy="57"/>
              </a:xfrm>
              <a:custGeom>
                <a:avLst/>
                <a:gdLst/>
                <a:ahLst/>
                <a:cxnLst>
                  <a:cxn ang="0">
                    <a:pos x="7" y="57"/>
                  </a:cxn>
                  <a:cxn ang="0">
                    <a:pos x="22" y="57"/>
                  </a:cxn>
                  <a:cxn ang="0">
                    <a:pos x="37" y="57"/>
                  </a:cxn>
                  <a:cxn ang="0">
                    <a:pos x="49" y="54"/>
                  </a:cxn>
                  <a:cxn ang="0">
                    <a:pos x="64" y="51"/>
                  </a:cxn>
                  <a:cxn ang="0">
                    <a:pos x="76" y="51"/>
                  </a:cxn>
                  <a:cxn ang="0">
                    <a:pos x="85" y="48"/>
                  </a:cxn>
                  <a:cxn ang="0">
                    <a:pos x="97" y="42"/>
                  </a:cxn>
                  <a:cxn ang="0">
                    <a:pos x="106" y="39"/>
                  </a:cxn>
                  <a:cxn ang="0">
                    <a:pos x="115" y="36"/>
                  </a:cxn>
                  <a:cxn ang="0">
                    <a:pos x="124" y="30"/>
                  </a:cxn>
                  <a:cxn ang="0">
                    <a:pos x="130" y="27"/>
                  </a:cxn>
                  <a:cxn ang="0">
                    <a:pos x="136" y="21"/>
                  </a:cxn>
                  <a:cxn ang="0">
                    <a:pos x="139" y="15"/>
                  </a:cxn>
                  <a:cxn ang="0">
                    <a:pos x="142" y="9"/>
                  </a:cxn>
                  <a:cxn ang="0">
                    <a:pos x="145" y="3"/>
                  </a:cxn>
                  <a:cxn ang="0">
                    <a:pos x="142" y="0"/>
                  </a:cxn>
                  <a:cxn ang="0">
                    <a:pos x="139" y="6"/>
                  </a:cxn>
                  <a:cxn ang="0">
                    <a:pos x="139" y="12"/>
                  </a:cxn>
                  <a:cxn ang="0">
                    <a:pos x="136" y="15"/>
                  </a:cxn>
                  <a:cxn ang="0">
                    <a:pos x="130" y="21"/>
                  </a:cxn>
                  <a:cxn ang="0">
                    <a:pos x="124" y="27"/>
                  </a:cxn>
                  <a:cxn ang="0">
                    <a:pos x="118" y="30"/>
                  </a:cxn>
                  <a:cxn ang="0">
                    <a:pos x="109" y="33"/>
                  </a:cxn>
                  <a:cxn ang="0">
                    <a:pos x="100" y="39"/>
                  </a:cxn>
                  <a:cxn ang="0">
                    <a:pos x="91" y="42"/>
                  </a:cxn>
                  <a:cxn ang="0">
                    <a:pos x="79" y="45"/>
                  </a:cxn>
                  <a:cxn ang="0">
                    <a:pos x="67" y="48"/>
                  </a:cxn>
                  <a:cxn ang="0">
                    <a:pos x="55" y="51"/>
                  </a:cxn>
                  <a:cxn ang="0">
                    <a:pos x="43" y="51"/>
                  </a:cxn>
                  <a:cxn ang="0">
                    <a:pos x="28" y="54"/>
                  </a:cxn>
                  <a:cxn ang="0">
                    <a:pos x="16" y="54"/>
                  </a:cxn>
                  <a:cxn ang="0">
                    <a:pos x="0" y="54"/>
                  </a:cxn>
                </a:cxnLst>
                <a:rect l="0" t="0" r="r" b="b"/>
                <a:pathLst>
                  <a:path w="145" h="57">
                    <a:moveTo>
                      <a:pt x="0" y="57"/>
                    </a:moveTo>
                    <a:lnTo>
                      <a:pt x="7" y="57"/>
                    </a:lnTo>
                    <a:lnTo>
                      <a:pt x="16" y="57"/>
                    </a:lnTo>
                    <a:lnTo>
                      <a:pt x="22" y="57"/>
                    </a:lnTo>
                    <a:lnTo>
                      <a:pt x="28" y="57"/>
                    </a:lnTo>
                    <a:lnTo>
                      <a:pt x="37" y="57"/>
                    </a:lnTo>
                    <a:lnTo>
                      <a:pt x="43" y="54"/>
                    </a:lnTo>
                    <a:lnTo>
                      <a:pt x="49" y="54"/>
                    </a:lnTo>
                    <a:lnTo>
                      <a:pt x="55" y="54"/>
                    </a:lnTo>
                    <a:lnTo>
                      <a:pt x="64" y="51"/>
                    </a:lnTo>
                    <a:lnTo>
                      <a:pt x="70" y="51"/>
                    </a:lnTo>
                    <a:lnTo>
                      <a:pt x="76" y="51"/>
                    </a:lnTo>
                    <a:lnTo>
                      <a:pt x="79" y="48"/>
                    </a:lnTo>
                    <a:lnTo>
                      <a:pt x="85" y="48"/>
                    </a:lnTo>
                    <a:lnTo>
                      <a:pt x="91" y="45"/>
                    </a:lnTo>
                    <a:lnTo>
                      <a:pt x="97" y="42"/>
                    </a:lnTo>
                    <a:lnTo>
                      <a:pt x="103" y="42"/>
                    </a:lnTo>
                    <a:lnTo>
                      <a:pt x="106" y="39"/>
                    </a:lnTo>
                    <a:lnTo>
                      <a:pt x="112" y="36"/>
                    </a:lnTo>
                    <a:lnTo>
                      <a:pt x="115" y="36"/>
                    </a:lnTo>
                    <a:lnTo>
                      <a:pt x="118" y="33"/>
                    </a:lnTo>
                    <a:lnTo>
                      <a:pt x="124" y="30"/>
                    </a:lnTo>
                    <a:lnTo>
                      <a:pt x="127" y="27"/>
                    </a:lnTo>
                    <a:lnTo>
                      <a:pt x="130" y="27"/>
                    </a:lnTo>
                    <a:lnTo>
                      <a:pt x="133" y="24"/>
                    </a:lnTo>
                    <a:lnTo>
                      <a:pt x="136" y="21"/>
                    </a:lnTo>
                    <a:lnTo>
                      <a:pt x="139" y="18"/>
                    </a:lnTo>
                    <a:lnTo>
                      <a:pt x="139" y="15"/>
                    </a:lnTo>
                    <a:lnTo>
                      <a:pt x="142" y="12"/>
                    </a:lnTo>
                    <a:lnTo>
                      <a:pt x="142" y="9"/>
                    </a:lnTo>
                    <a:lnTo>
                      <a:pt x="145" y="6"/>
                    </a:lnTo>
                    <a:lnTo>
                      <a:pt x="145" y="3"/>
                    </a:lnTo>
                    <a:lnTo>
                      <a:pt x="145" y="0"/>
                    </a:lnTo>
                    <a:lnTo>
                      <a:pt x="142" y="0"/>
                    </a:lnTo>
                    <a:lnTo>
                      <a:pt x="142" y="3"/>
                    </a:lnTo>
                    <a:lnTo>
                      <a:pt x="139" y="6"/>
                    </a:lnTo>
                    <a:lnTo>
                      <a:pt x="139" y="9"/>
                    </a:lnTo>
                    <a:lnTo>
                      <a:pt x="139" y="12"/>
                    </a:lnTo>
                    <a:lnTo>
                      <a:pt x="136" y="15"/>
                    </a:lnTo>
                    <a:lnTo>
                      <a:pt x="136" y="15"/>
                    </a:lnTo>
                    <a:lnTo>
                      <a:pt x="133" y="18"/>
                    </a:lnTo>
                    <a:lnTo>
                      <a:pt x="130" y="21"/>
                    </a:lnTo>
                    <a:lnTo>
                      <a:pt x="127" y="24"/>
                    </a:lnTo>
                    <a:lnTo>
                      <a:pt x="124" y="27"/>
                    </a:lnTo>
                    <a:lnTo>
                      <a:pt x="121" y="27"/>
                    </a:lnTo>
                    <a:lnTo>
                      <a:pt x="118" y="30"/>
                    </a:lnTo>
                    <a:lnTo>
                      <a:pt x="115" y="33"/>
                    </a:lnTo>
                    <a:lnTo>
                      <a:pt x="109" y="33"/>
                    </a:lnTo>
                    <a:lnTo>
                      <a:pt x="106" y="36"/>
                    </a:lnTo>
                    <a:lnTo>
                      <a:pt x="100" y="39"/>
                    </a:lnTo>
                    <a:lnTo>
                      <a:pt x="97" y="39"/>
                    </a:lnTo>
                    <a:lnTo>
                      <a:pt x="91" y="42"/>
                    </a:lnTo>
                    <a:lnTo>
                      <a:pt x="85" y="42"/>
                    </a:lnTo>
                    <a:lnTo>
                      <a:pt x="79" y="45"/>
                    </a:lnTo>
                    <a:lnTo>
                      <a:pt x="73" y="45"/>
                    </a:lnTo>
                    <a:lnTo>
                      <a:pt x="67" y="48"/>
                    </a:lnTo>
                    <a:lnTo>
                      <a:pt x="61" y="48"/>
                    </a:lnTo>
                    <a:lnTo>
                      <a:pt x="55" y="51"/>
                    </a:lnTo>
                    <a:lnTo>
                      <a:pt x="49" y="51"/>
                    </a:lnTo>
                    <a:lnTo>
                      <a:pt x="43" y="51"/>
                    </a:lnTo>
                    <a:lnTo>
                      <a:pt x="37" y="51"/>
                    </a:lnTo>
                    <a:lnTo>
                      <a:pt x="28" y="54"/>
                    </a:lnTo>
                    <a:lnTo>
                      <a:pt x="22" y="54"/>
                    </a:lnTo>
                    <a:lnTo>
                      <a:pt x="16" y="54"/>
                    </a:lnTo>
                    <a:lnTo>
                      <a:pt x="7" y="54"/>
                    </a:lnTo>
                    <a:lnTo>
                      <a:pt x="0" y="54"/>
                    </a:lnTo>
                    <a:lnTo>
                      <a:pt x="0" y="5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03" name="Freeform 303"/>
              <p:cNvSpPr>
                <a:spLocks/>
              </p:cNvSpPr>
              <p:nvPr/>
            </p:nvSpPr>
            <p:spPr bwMode="auto">
              <a:xfrm>
                <a:off x="1261" y="2213"/>
                <a:ext cx="144" cy="57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0" y="9"/>
                  </a:cxn>
                  <a:cxn ang="0">
                    <a:pos x="3" y="15"/>
                  </a:cxn>
                  <a:cxn ang="0">
                    <a:pos x="9" y="21"/>
                  </a:cxn>
                  <a:cxn ang="0">
                    <a:pos x="15" y="27"/>
                  </a:cxn>
                  <a:cxn ang="0">
                    <a:pos x="21" y="30"/>
                  </a:cxn>
                  <a:cxn ang="0">
                    <a:pos x="30" y="36"/>
                  </a:cxn>
                  <a:cxn ang="0">
                    <a:pos x="39" y="39"/>
                  </a:cxn>
                  <a:cxn ang="0">
                    <a:pos x="48" y="42"/>
                  </a:cxn>
                  <a:cxn ang="0">
                    <a:pos x="57" y="48"/>
                  </a:cxn>
                  <a:cxn ang="0">
                    <a:pos x="69" y="51"/>
                  </a:cxn>
                  <a:cxn ang="0">
                    <a:pos x="81" y="51"/>
                  </a:cxn>
                  <a:cxn ang="0">
                    <a:pos x="93" y="54"/>
                  </a:cxn>
                  <a:cxn ang="0">
                    <a:pos x="108" y="57"/>
                  </a:cxn>
                  <a:cxn ang="0">
                    <a:pos x="123" y="57"/>
                  </a:cxn>
                  <a:cxn ang="0">
                    <a:pos x="135" y="57"/>
                  </a:cxn>
                  <a:cxn ang="0">
                    <a:pos x="144" y="54"/>
                  </a:cxn>
                  <a:cxn ang="0">
                    <a:pos x="129" y="54"/>
                  </a:cxn>
                  <a:cxn ang="0">
                    <a:pos x="114" y="54"/>
                  </a:cxn>
                  <a:cxn ang="0">
                    <a:pos x="102" y="51"/>
                  </a:cxn>
                  <a:cxn ang="0">
                    <a:pos x="87" y="51"/>
                  </a:cxn>
                  <a:cxn ang="0">
                    <a:pos x="75" y="48"/>
                  </a:cxn>
                  <a:cxn ang="0">
                    <a:pos x="63" y="45"/>
                  </a:cxn>
                  <a:cxn ang="0">
                    <a:pos x="54" y="42"/>
                  </a:cxn>
                  <a:cxn ang="0">
                    <a:pos x="45" y="39"/>
                  </a:cxn>
                  <a:cxn ang="0">
                    <a:pos x="33" y="33"/>
                  </a:cxn>
                  <a:cxn ang="0">
                    <a:pos x="27" y="30"/>
                  </a:cxn>
                  <a:cxn ang="0">
                    <a:pos x="18" y="27"/>
                  </a:cxn>
                  <a:cxn ang="0">
                    <a:pos x="15" y="21"/>
                  </a:cxn>
                  <a:cxn ang="0">
                    <a:pos x="9" y="15"/>
                  </a:cxn>
                  <a:cxn ang="0">
                    <a:pos x="6" y="12"/>
                  </a:cxn>
                  <a:cxn ang="0">
                    <a:pos x="3" y="6"/>
                  </a:cxn>
                  <a:cxn ang="0">
                    <a:pos x="3" y="0"/>
                  </a:cxn>
                </a:cxnLst>
                <a:rect l="0" t="0" r="r" b="b"/>
                <a:pathLst>
                  <a:path w="144" h="57">
                    <a:moveTo>
                      <a:pt x="0" y="0"/>
                    </a:moveTo>
                    <a:lnTo>
                      <a:pt x="0" y="3"/>
                    </a:lnTo>
                    <a:lnTo>
                      <a:pt x="0" y="6"/>
                    </a:lnTo>
                    <a:lnTo>
                      <a:pt x="0" y="9"/>
                    </a:lnTo>
                    <a:lnTo>
                      <a:pt x="3" y="12"/>
                    </a:lnTo>
                    <a:lnTo>
                      <a:pt x="3" y="15"/>
                    </a:lnTo>
                    <a:lnTo>
                      <a:pt x="6" y="18"/>
                    </a:lnTo>
                    <a:lnTo>
                      <a:pt x="9" y="21"/>
                    </a:lnTo>
                    <a:lnTo>
                      <a:pt x="12" y="24"/>
                    </a:lnTo>
                    <a:lnTo>
                      <a:pt x="15" y="27"/>
                    </a:lnTo>
                    <a:lnTo>
                      <a:pt x="18" y="27"/>
                    </a:lnTo>
                    <a:lnTo>
                      <a:pt x="21" y="30"/>
                    </a:lnTo>
                    <a:lnTo>
                      <a:pt x="24" y="33"/>
                    </a:lnTo>
                    <a:lnTo>
                      <a:pt x="30" y="36"/>
                    </a:lnTo>
                    <a:lnTo>
                      <a:pt x="33" y="36"/>
                    </a:lnTo>
                    <a:lnTo>
                      <a:pt x="39" y="39"/>
                    </a:lnTo>
                    <a:lnTo>
                      <a:pt x="42" y="42"/>
                    </a:lnTo>
                    <a:lnTo>
                      <a:pt x="48" y="42"/>
                    </a:lnTo>
                    <a:lnTo>
                      <a:pt x="54" y="45"/>
                    </a:lnTo>
                    <a:lnTo>
                      <a:pt x="57" y="48"/>
                    </a:lnTo>
                    <a:lnTo>
                      <a:pt x="63" y="48"/>
                    </a:lnTo>
                    <a:lnTo>
                      <a:pt x="69" y="51"/>
                    </a:lnTo>
                    <a:lnTo>
                      <a:pt x="75" y="51"/>
                    </a:lnTo>
                    <a:lnTo>
                      <a:pt x="81" y="51"/>
                    </a:lnTo>
                    <a:lnTo>
                      <a:pt x="87" y="54"/>
                    </a:lnTo>
                    <a:lnTo>
                      <a:pt x="93" y="54"/>
                    </a:lnTo>
                    <a:lnTo>
                      <a:pt x="102" y="54"/>
                    </a:lnTo>
                    <a:lnTo>
                      <a:pt x="108" y="57"/>
                    </a:lnTo>
                    <a:lnTo>
                      <a:pt x="114" y="57"/>
                    </a:lnTo>
                    <a:lnTo>
                      <a:pt x="123" y="57"/>
                    </a:lnTo>
                    <a:lnTo>
                      <a:pt x="129" y="57"/>
                    </a:lnTo>
                    <a:lnTo>
                      <a:pt x="135" y="57"/>
                    </a:lnTo>
                    <a:lnTo>
                      <a:pt x="144" y="57"/>
                    </a:lnTo>
                    <a:lnTo>
                      <a:pt x="144" y="54"/>
                    </a:lnTo>
                    <a:lnTo>
                      <a:pt x="135" y="54"/>
                    </a:lnTo>
                    <a:lnTo>
                      <a:pt x="129" y="54"/>
                    </a:lnTo>
                    <a:lnTo>
                      <a:pt x="123" y="54"/>
                    </a:lnTo>
                    <a:lnTo>
                      <a:pt x="114" y="54"/>
                    </a:lnTo>
                    <a:lnTo>
                      <a:pt x="108" y="51"/>
                    </a:lnTo>
                    <a:lnTo>
                      <a:pt x="102" y="51"/>
                    </a:lnTo>
                    <a:lnTo>
                      <a:pt x="96" y="51"/>
                    </a:lnTo>
                    <a:lnTo>
                      <a:pt x="87" y="51"/>
                    </a:lnTo>
                    <a:lnTo>
                      <a:pt x="81" y="48"/>
                    </a:lnTo>
                    <a:lnTo>
                      <a:pt x="75" y="48"/>
                    </a:lnTo>
                    <a:lnTo>
                      <a:pt x="69" y="45"/>
                    </a:lnTo>
                    <a:lnTo>
                      <a:pt x="63" y="45"/>
                    </a:lnTo>
                    <a:lnTo>
                      <a:pt x="60" y="42"/>
                    </a:lnTo>
                    <a:lnTo>
                      <a:pt x="54" y="42"/>
                    </a:lnTo>
                    <a:lnTo>
                      <a:pt x="48" y="39"/>
                    </a:lnTo>
                    <a:lnTo>
                      <a:pt x="45" y="39"/>
                    </a:lnTo>
                    <a:lnTo>
                      <a:pt x="39" y="36"/>
                    </a:lnTo>
                    <a:lnTo>
                      <a:pt x="33" y="33"/>
                    </a:lnTo>
                    <a:lnTo>
                      <a:pt x="30" y="33"/>
                    </a:lnTo>
                    <a:lnTo>
                      <a:pt x="27" y="30"/>
                    </a:lnTo>
                    <a:lnTo>
                      <a:pt x="24" y="27"/>
                    </a:lnTo>
                    <a:lnTo>
                      <a:pt x="18" y="27"/>
                    </a:lnTo>
                    <a:lnTo>
                      <a:pt x="15" y="24"/>
                    </a:lnTo>
                    <a:lnTo>
                      <a:pt x="15" y="21"/>
                    </a:lnTo>
                    <a:lnTo>
                      <a:pt x="12" y="18"/>
                    </a:lnTo>
                    <a:lnTo>
                      <a:pt x="9" y="15"/>
                    </a:lnTo>
                    <a:lnTo>
                      <a:pt x="6" y="15"/>
                    </a:lnTo>
                    <a:lnTo>
                      <a:pt x="6" y="12"/>
                    </a:lnTo>
                    <a:lnTo>
                      <a:pt x="3" y="9"/>
                    </a:lnTo>
                    <a:lnTo>
                      <a:pt x="3" y="6"/>
                    </a:lnTo>
                    <a:lnTo>
                      <a:pt x="3" y="3"/>
                    </a:ln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04" name="Freeform 304"/>
              <p:cNvSpPr>
                <a:spLocks/>
              </p:cNvSpPr>
              <p:nvPr/>
            </p:nvSpPr>
            <p:spPr bwMode="auto">
              <a:xfrm>
                <a:off x="1261" y="2213"/>
                <a:ext cx="286" cy="240"/>
              </a:xfrm>
              <a:custGeom>
                <a:avLst/>
                <a:gdLst/>
                <a:ahLst/>
                <a:cxnLst>
                  <a:cxn ang="0">
                    <a:pos x="286" y="6"/>
                  </a:cxn>
                  <a:cxn ang="0">
                    <a:pos x="283" y="15"/>
                  </a:cxn>
                  <a:cxn ang="0">
                    <a:pos x="277" y="21"/>
                  </a:cxn>
                  <a:cxn ang="0">
                    <a:pos x="265" y="30"/>
                  </a:cxn>
                  <a:cxn ang="0">
                    <a:pos x="253" y="36"/>
                  </a:cxn>
                  <a:cxn ang="0">
                    <a:pos x="241" y="42"/>
                  </a:cxn>
                  <a:cxn ang="0">
                    <a:pos x="223" y="45"/>
                  </a:cxn>
                  <a:cxn ang="0">
                    <a:pos x="205" y="51"/>
                  </a:cxn>
                  <a:cxn ang="0">
                    <a:pos x="187" y="54"/>
                  </a:cxn>
                  <a:cxn ang="0">
                    <a:pos x="166" y="54"/>
                  </a:cxn>
                  <a:cxn ang="0">
                    <a:pos x="144" y="57"/>
                  </a:cxn>
                  <a:cxn ang="0">
                    <a:pos x="123" y="54"/>
                  </a:cxn>
                  <a:cxn ang="0">
                    <a:pos x="102" y="54"/>
                  </a:cxn>
                  <a:cxn ang="0">
                    <a:pos x="81" y="51"/>
                  </a:cxn>
                  <a:cxn ang="0">
                    <a:pos x="63" y="45"/>
                  </a:cxn>
                  <a:cxn ang="0">
                    <a:pos x="48" y="42"/>
                  </a:cxn>
                  <a:cxn ang="0">
                    <a:pos x="33" y="36"/>
                  </a:cxn>
                  <a:cxn ang="0">
                    <a:pos x="21" y="30"/>
                  </a:cxn>
                  <a:cxn ang="0">
                    <a:pos x="12" y="21"/>
                  </a:cxn>
                  <a:cxn ang="0">
                    <a:pos x="6" y="15"/>
                  </a:cxn>
                  <a:cxn ang="0">
                    <a:pos x="3" y="6"/>
                  </a:cxn>
                  <a:cxn ang="0">
                    <a:pos x="0" y="183"/>
                  </a:cxn>
                  <a:cxn ang="0">
                    <a:pos x="3" y="192"/>
                  </a:cxn>
                  <a:cxn ang="0">
                    <a:pos x="9" y="201"/>
                  </a:cxn>
                  <a:cxn ang="0">
                    <a:pos x="15" y="207"/>
                  </a:cxn>
                  <a:cxn ang="0">
                    <a:pos x="27" y="216"/>
                  </a:cxn>
                  <a:cxn ang="0">
                    <a:pos x="39" y="222"/>
                  </a:cxn>
                  <a:cxn ang="0">
                    <a:pos x="54" y="228"/>
                  </a:cxn>
                  <a:cxn ang="0">
                    <a:pos x="69" y="231"/>
                  </a:cxn>
                  <a:cxn ang="0">
                    <a:pos x="87" y="234"/>
                  </a:cxn>
                  <a:cxn ang="0">
                    <a:pos x="108" y="237"/>
                  </a:cxn>
                  <a:cxn ang="0">
                    <a:pos x="129" y="240"/>
                  </a:cxn>
                  <a:cxn ang="0">
                    <a:pos x="151" y="240"/>
                  </a:cxn>
                  <a:cxn ang="0">
                    <a:pos x="172" y="237"/>
                  </a:cxn>
                  <a:cxn ang="0">
                    <a:pos x="193" y="237"/>
                  </a:cxn>
                  <a:cxn ang="0">
                    <a:pos x="211" y="234"/>
                  </a:cxn>
                  <a:cxn ang="0">
                    <a:pos x="229" y="228"/>
                  </a:cxn>
                  <a:cxn ang="0">
                    <a:pos x="244" y="222"/>
                  </a:cxn>
                  <a:cxn ang="0">
                    <a:pos x="259" y="216"/>
                  </a:cxn>
                  <a:cxn ang="0">
                    <a:pos x="271" y="210"/>
                  </a:cxn>
                  <a:cxn ang="0">
                    <a:pos x="277" y="204"/>
                  </a:cxn>
                  <a:cxn ang="0">
                    <a:pos x="283" y="195"/>
                  </a:cxn>
                  <a:cxn ang="0">
                    <a:pos x="286" y="186"/>
                  </a:cxn>
                </a:cxnLst>
                <a:rect l="0" t="0" r="r" b="b"/>
                <a:pathLst>
                  <a:path w="286" h="240">
                    <a:moveTo>
                      <a:pt x="286" y="0"/>
                    </a:moveTo>
                    <a:lnTo>
                      <a:pt x="286" y="3"/>
                    </a:lnTo>
                    <a:lnTo>
                      <a:pt x="286" y="6"/>
                    </a:lnTo>
                    <a:lnTo>
                      <a:pt x="286" y="9"/>
                    </a:lnTo>
                    <a:lnTo>
                      <a:pt x="283" y="12"/>
                    </a:lnTo>
                    <a:lnTo>
                      <a:pt x="283" y="15"/>
                    </a:lnTo>
                    <a:lnTo>
                      <a:pt x="280" y="18"/>
                    </a:lnTo>
                    <a:lnTo>
                      <a:pt x="277" y="21"/>
                    </a:lnTo>
                    <a:lnTo>
                      <a:pt x="277" y="21"/>
                    </a:lnTo>
                    <a:lnTo>
                      <a:pt x="274" y="24"/>
                    </a:lnTo>
                    <a:lnTo>
                      <a:pt x="271" y="27"/>
                    </a:lnTo>
                    <a:lnTo>
                      <a:pt x="265" y="30"/>
                    </a:lnTo>
                    <a:lnTo>
                      <a:pt x="262" y="33"/>
                    </a:lnTo>
                    <a:lnTo>
                      <a:pt x="259" y="33"/>
                    </a:lnTo>
                    <a:lnTo>
                      <a:pt x="253" y="36"/>
                    </a:lnTo>
                    <a:lnTo>
                      <a:pt x="250" y="39"/>
                    </a:lnTo>
                    <a:lnTo>
                      <a:pt x="244" y="39"/>
                    </a:lnTo>
                    <a:lnTo>
                      <a:pt x="241" y="42"/>
                    </a:lnTo>
                    <a:lnTo>
                      <a:pt x="235" y="42"/>
                    </a:lnTo>
                    <a:lnTo>
                      <a:pt x="229" y="45"/>
                    </a:lnTo>
                    <a:lnTo>
                      <a:pt x="223" y="45"/>
                    </a:lnTo>
                    <a:lnTo>
                      <a:pt x="217" y="48"/>
                    </a:lnTo>
                    <a:lnTo>
                      <a:pt x="211" y="48"/>
                    </a:lnTo>
                    <a:lnTo>
                      <a:pt x="205" y="51"/>
                    </a:lnTo>
                    <a:lnTo>
                      <a:pt x="199" y="51"/>
                    </a:lnTo>
                    <a:lnTo>
                      <a:pt x="193" y="54"/>
                    </a:lnTo>
                    <a:lnTo>
                      <a:pt x="187" y="54"/>
                    </a:lnTo>
                    <a:lnTo>
                      <a:pt x="181" y="54"/>
                    </a:lnTo>
                    <a:lnTo>
                      <a:pt x="172" y="54"/>
                    </a:lnTo>
                    <a:lnTo>
                      <a:pt x="166" y="54"/>
                    </a:lnTo>
                    <a:lnTo>
                      <a:pt x="160" y="57"/>
                    </a:lnTo>
                    <a:lnTo>
                      <a:pt x="151" y="57"/>
                    </a:lnTo>
                    <a:lnTo>
                      <a:pt x="144" y="57"/>
                    </a:lnTo>
                    <a:lnTo>
                      <a:pt x="135" y="57"/>
                    </a:lnTo>
                    <a:lnTo>
                      <a:pt x="129" y="57"/>
                    </a:lnTo>
                    <a:lnTo>
                      <a:pt x="123" y="54"/>
                    </a:lnTo>
                    <a:lnTo>
                      <a:pt x="114" y="54"/>
                    </a:lnTo>
                    <a:lnTo>
                      <a:pt x="108" y="54"/>
                    </a:lnTo>
                    <a:lnTo>
                      <a:pt x="102" y="54"/>
                    </a:lnTo>
                    <a:lnTo>
                      <a:pt x="96" y="54"/>
                    </a:lnTo>
                    <a:lnTo>
                      <a:pt x="87" y="51"/>
                    </a:lnTo>
                    <a:lnTo>
                      <a:pt x="81" y="51"/>
                    </a:lnTo>
                    <a:lnTo>
                      <a:pt x="75" y="48"/>
                    </a:lnTo>
                    <a:lnTo>
                      <a:pt x="69" y="48"/>
                    </a:lnTo>
                    <a:lnTo>
                      <a:pt x="63" y="45"/>
                    </a:lnTo>
                    <a:lnTo>
                      <a:pt x="57" y="45"/>
                    </a:lnTo>
                    <a:lnTo>
                      <a:pt x="54" y="42"/>
                    </a:lnTo>
                    <a:lnTo>
                      <a:pt x="48" y="42"/>
                    </a:lnTo>
                    <a:lnTo>
                      <a:pt x="42" y="39"/>
                    </a:lnTo>
                    <a:lnTo>
                      <a:pt x="39" y="39"/>
                    </a:lnTo>
                    <a:lnTo>
                      <a:pt x="33" y="36"/>
                    </a:lnTo>
                    <a:lnTo>
                      <a:pt x="30" y="33"/>
                    </a:lnTo>
                    <a:lnTo>
                      <a:pt x="27" y="33"/>
                    </a:lnTo>
                    <a:lnTo>
                      <a:pt x="21" y="30"/>
                    </a:lnTo>
                    <a:lnTo>
                      <a:pt x="18" y="27"/>
                    </a:lnTo>
                    <a:lnTo>
                      <a:pt x="15" y="24"/>
                    </a:lnTo>
                    <a:lnTo>
                      <a:pt x="12" y="21"/>
                    </a:lnTo>
                    <a:lnTo>
                      <a:pt x="9" y="21"/>
                    </a:lnTo>
                    <a:lnTo>
                      <a:pt x="9" y="18"/>
                    </a:lnTo>
                    <a:lnTo>
                      <a:pt x="6" y="15"/>
                    </a:lnTo>
                    <a:lnTo>
                      <a:pt x="3" y="12"/>
                    </a:lnTo>
                    <a:lnTo>
                      <a:pt x="3" y="9"/>
                    </a:lnTo>
                    <a:lnTo>
                      <a:pt x="3" y="6"/>
                    </a:lnTo>
                    <a:lnTo>
                      <a:pt x="3" y="3"/>
                    </a:lnTo>
                    <a:lnTo>
                      <a:pt x="0" y="0"/>
                    </a:lnTo>
                    <a:lnTo>
                      <a:pt x="0" y="183"/>
                    </a:lnTo>
                    <a:lnTo>
                      <a:pt x="3" y="186"/>
                    </a:lnTo>
                    <a:lnTo>
                      <a:pt x="3" y="189"/>
                    </a:lnTo>
                    <a:lnTo>
                      <a:pt x="3" y="192"/>
                    </a:lnTo>
                    <a:lnTo>
                      <a:pt x="3" y="195"/>
                    </a:lnTo>
                    <a:lnTo>
                      <a:pt x="6" y="198"/>
                    </a:lnTo>
                    <a:lnTo>
                      <a:pt x="9" y="201"/>
                    </a:lnTo>
                    <a:lnTo>
                      <a:pt x="9" y="204"/>
                    </a:lnTo>
                    <a:lnTo>
                      <a:pt x="12" y="207"/>
                    </a:lnTo>
                    <a:lnTo>
                      <a:pt x="15" y="207"/>
                    </a:lnTo>
                    <a:lnTo>
                      <a:pt x="18" y="210"/>
                    </a:lnTo>
                    <a:lnTo>
                      <a:pt x="21" y="213"/>
                    </a:lnTo>
                    <a:lnTo>
                      <a:pt x="27" y="216"/>
                    </a:lnTo>
                    <a:lnTo>
                      <a:pt x="30" y="216"/>
                    </a:lnTo>
                    <a:lnTo>
                      <a:pt x="33" y="219"/>
                    </a:lnTo>
                    <a:lnTo>
                      <a:pt x="39" y="222"/>
                    </a:lnTo>
                    <a:lnTo>
                      <a:pt x="42" y="222"/>
                    </a:lnTo>
                    <a:lnTo>
                      <a:pt x="48" y="225"/>
                    </a:lnTo>
                    <a:lnTo>
                      <a:pt x="54" y="228"/>
                    </a:lnTo>
                    <a:lnTo>
                      <a:pt x="57" y="228"/>
                    </a:lnTo>
                    <a:lnTo>
                      <a:pt x="63" y="231"/>
                    </a:lnTo>
                    <a:lnTo>
                      <a:pt x="69" y="231"/>
                    </a:lnTo>
                    <a:lnTo>
                      <a:pt x="75" y="234"/>
                    </a:lnTo>
                    <a:lnTo>
                      <a:pt x="81" y="234"/>
                    </a:lnTo>
                    <a:lnTo>
                      <a:pt x="87" y="234"/>
                    </a:lnTo>
                    <a:lnTo>
                      <a:pt x="96" y="237"/>
                    </a:lnTo>
                    <a:lnTo>
                      <a:pt x="102" y="237"/>
                    </a:lnTo>
                    <a:lnTo>
                      <a:pt x="108" y="237"/>
                    </a:lnTo>
                    <a:lnTo>
                      <a:pt x="114" y="237"/>
                    </a:lnTo>
                    <a:lnTo>
                      <a:pt x="123" y="240"/>
                    </a:lnTo>
                    <a:lnTo>
                      <a:pt x="129" y="240"/>
                    </a:lnTo>
                    <a:lnTo>
                      <a:pt x="135" y="240"/>
                    </a:lnTo>
                    <a:lnTo>
                      <a:pt x="144" y="240"/>
                    </a:lnTo>
                    <a:lnTo>
                      <a:pt x="151" y="240"/>
                    </a:lnTo>
                    <a:lnTo>
                      <a:pt x="160" y="240"/>
                    </a:lnTo>
                    <a:lnTo>
                      <a:pt x="166" y="240"/>
                    </a:lnTo>
                    <a:lnTo>
                      <a:pt x="172" y="237"/>
                    </a:lnTo>
                    <a:lnTo>
                      <a:pt x="181" y="237"/>
                    </a:lnTo>
                    <a:lnTo>
                      <a:pt x="187" y="237"/>
                    </a:lnTo>
                    <a:lnTo>
                      <a:pt x="193" y="237"/>
                    </a:lnTo>
                    <a:lnTo>
                      <a:pt x="199" y="234"/>
                    </a:lnTo>
                    <a:lnTo>
                      <a:pt x="205" y="234"/>
                    </a:lnTo>
                    <a:lnTo>
                      <a:pt x="211" y="234"/>
                    </a:lnTo>
                    <a:lnTo>
                      <a:pt x="217" y="231"/>
                    </a:lnTo>
                    <a:lnTo>
                      <a:pt x="223" y="231"/>
                    </a:lnTo>
                    <a:lnTo>
                      <a:pt x="229" y="228"/>
                    </a:lnTo>
                    <a:lnTo>
                      <a:pt x="235" y="228"/>
                    </a:lnTo>
                    <a:lnTo>
                      <a:pt x="241" y="225"/>
                    </a:lnTo>
                    <a:lnTo>
                      <a:pt x="244" y="222"/>
                    </a:lnTo>
                    <a:lnTo>
                      <a:pt x="250" y="222"/>
                    </a:lnTo>
                    <a:lnTo>
                      <a:pt x="253" y="219"/>
                    </a:lnTo>
                    <a:lnTo>
                      <a:pt x="259" y="216"/>
                    </a:lnTo>
                    <a:lnTo>
                      <a:pt x="262" y="216"/>
                    </a:lnTo>
                    <a:lnTo>
                      <a:pt x="265" y="213"/>
                    </a:lnTo>
                    <a:lnTo>
                      <a:pt x="271" y="210"/>
                    </a:lnTo>
                    <a:lnTo>
                      <a:pt x="274" y="207"/>
                    </a:lnTo>
                    <a:lnTo>
                      <a:pt x="277" y="207"/>
                    </a:lnTo>
                    <a:lnTo>
                      <a:pt x="277" y="204"/>
                    </a:lnTo>
                    <a:lnTo>
                      <a:pt x="280" y="201"/>
                    </a:lnTo>
                    <a:lnTo>
                      <a:pt x="283" y="198"/>
                    </a:lnTo>
                    <a:lnTo>
                      <a:pt x="283" y="195"/>
                    </a:lnTo>
                    <a:lnTo>
                      <a:pt x="286" y="192"/>
                    </a:lnTo>
                    <a:lnTo>
                      <a:pt x="286" y="189"/>
                    </a:lnTo>
                    <a:lnTo>
                      <a:pt x="286" y="186"/>
                    </a:lnTo>
                    <a:lnTo>
                      <a:pt x="286" y="183"/>
                    </a:lnTo>
                    <a:lnTo>
                      <a:pt x="286" y="0"/>
                    </a:lnTo>
                    <a:close/>
                  </a:path>
                </a:pathLst>
              </a:custGeom>
              <a:solidFill>
                <a:srgbClr val="E5CCB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05" name="Freeform 305"/>
              <p:cNvSpPr>
                <a:spLocks/>
              </p:cNvSpPr>
              <p:nvPr/>
            </p:nvSpPr>
            <p:spPr bwMode="auto">
              <a:xfrm>
                <a:off x="1405" y="2213"/>
                <a:ext cx="145" cy="57"/>
              </a:xfrm>
              <a:custGeom>
                <a:avLst/>
                <a:gdLst/>
                <a:ahLst/>
                <a:cxnLst>
                  <a:cxn ang="0">
                    <a:pos x="7" y="57"/>
                  </a:cxn>
                  <a:cxn ang="0">
                    <a:pos x="22" y="57"/>
                  </a:cxn>
                  <a:cxn ang="0">
                    <a:pos x="37" y="57"/>
                  </a:cxn>
                  <a:cxn ang="0">
                    <a:pos x="49" y="54"/>
                  </a:cxn>
                  <a:cxn ang="0">
                    <a:pos x="64" y="51"/>
                  </a:cxn>
                  <a:cxn ang="0">
                    <a:pos x="76" y="51"/>
                  </a:cxn>
                  <a:cxn ang="0">
                    <a:pos x="85" y="48"/>
                  </a:cxn>
                  <a:cxn ang="0">
                    <a:pos x="97" y="42"/>
                  </a:cxn>
                  <a:cxn ang="0">
                    <a:pos x="106" y="39"/>
                  </a:cxn>
                  <a:cxn ang="0">
                    <a:pos x="115" y="36"/>
                  </a:cxn>
                  <a:cxn ang="0">
                    <a:pos x="124" y="30"/>
                  </a:cxn>
                  <a:cxn ang="0">
                    <a:pos x="130" y="27"/>
                  </a:cxn>
                  <a:cxn ang="0">
                    <a:pos x="136" y="21"/>
                  </a:cxn>
                  <a:cxn ang="0">
                    <a:pos x="139" y="15"/>
                  </a:cxn>
                  <a:cxn ang="0">
                    <a:pos x="142" y="9"/>
                  </a:cxn>
                  <a:cxn ang="0">
                    <a:pos x="145" y="3"/>
                  </a:cxn>
                  <a:cxn ang="0">
                    <a:pos x="142" y="0"/>
                  </a:cxn>
                  <a:cxn ang="0">
                    <a:pos x="139" y="6"/>
                  </a:cxn>
                  <a:cxn ang="0">
                    <a:pos x="139" y="12"/>
                  </a:cxn>
                  <a:cxn ang="0">
                    <a:pos x="136" y="15"/>
                  </a:cxn>
                  <a:cxn ang="0">
                    <a:pos x="130" y="21"/>
                  </a:cxn>
                  <a:cxn ang="0">
                    <a:pos x="124" y="27"/>
                  </a:cxn>
                  <a:cxn ang="0">
                    <a:pos x="118" y="30"/>
                  </a:cxn>
                  <a:cxn ang="0">
                    <a:pos x="109" y="33"/>
                  </a:cxn>
                  <a:cxn ang="0">
                    <a:pos x="100" y="39"/>
                  </a:cxn>
                  <a:cxn ang="0">
                    <a:pos x="91" y="42"/>
                  </a:cxn>
                  <a:cxn ang="0">
                    <a:pos x="79" y="45"/>
                  </a:cxn>
                  <a:cxn ang="0">
                    <a:pos x="67" y="48"/>
                  </a:cxn>
                  <a:cxn ang="0">
                    <a:pos x="55" y="51"/>
                  </a:cxn>
                  <a:cxn ang="0">
                    <a:pos x="43" y="51"/>
                  </a:cxn>
                  <a:cxn ang="0">
                    <a:pos x="28" y="54"/>
                  </a:cxn>
                  <a:cxn ang="0">
                    <a:pos x="16" y="54"/>
                  </a:cxn>
                  <a:cxn ang="0">
                    <a:pos x="0" y="54"/>
                  </a:cxn>
                </a:cxnLst>
                <a:rect l="0" t="0" r="r" b="b"/>
                <a:pathLst>
                  <a:path w="145" h="57">
                    <a:moveTo>
                      <a:pt x="0" y="57"/>
                    </a:moveTo>
                    <a:lnTo>
                      <a:pt x="7" y="57"/>
                    </a:lnTo>
                    <a:lnTo>
                      <a:pt x="16" y="57"/>
                    </a:lnTo>
                    <a:lnTo>
                      <a:pt x="22" y="57"/>
                    </a:lnTo>
                    <a:lnTo>
                      <a:pt x="28" y="57"/>
                    </a:lnTo>
                    <a:lnTo>
                      <a:pt x="37" y="57"/>
                    </a:lnTo>
                    <a:lnTo>
                      <a:pt x="43" y="54"/>
                    </a:lnTo>
                    <a:lnTo>
                      <a:pt x="49" y="54"/>
                    </a:lnTo>
                    <a:lnTo>
                      <a:pt x="55" y="54"/>
                    </a:lnTo>
                    <a:lnTo>
                      <a:pt x="64" y="51"/>
                    </a:lnTo>
                    <a:lnTo>
                      <a:pt x="70" y="51"/>
                    </a:lnTo>
                    <a:lnTo>
                      <a:pt x="76" y="51"/>
                    </a:lnTo>
                    <a:lnTo>
                      <a:pt x="79" y="48"/>
                    </a:lnTo>
                    <a:lnTo>
                      <a:pt x="85" y="48"/>
                    </a:lnTo>
                    <a:lnTo>
                      <a:pt x="91" y="45"/>
                    </a:lnTo>
                    <a:lnTo>
                      <a:pt x="97" y="42"/>
                    </a:lnTo>
                    <a:lnTo>
                      <a:pt x="103" y="42"/>
                    </a:lnTo>
                    <a:lnTo>
                      <a:pt x="106" y="39"/>
                    </a:lnTo>
                    <a:lnTo>
                      <a:pt x="112" y="36"/>
                    </a:lnTo>
                    <a:lnTo>
                      <a:pt x="115" y="36"/>
                    </a:lnTo>
                    <a:lnTo>
                      <a:pt x="118" y="33"/>
                    </a:lnTo>
                    <a:lnTo>
                      <a:pt x="124" y="30"/>
                    </a:lnTo>
                    <a:lnTo>
                      <a:pt x="127" y="27"/>
                    </a:lnTo>
                    <a:lnTo>
                      <a:pt x="130" y="27"/>
                    </a:lnTo>
                    <a:lnTo>
                      <a:pt x="133" y="24"/>
                    </a:lnTo>
                    <a:lnTo>
                      <a:pt x="136" y="21"/>
                    </a:lnTo>
                    <a:lnTo>
                      <a:pt x="139" y="18"/>
                    </a:lnTo>
                    <a:lnTo>
                      <a:pt x="139" y="15"/>
                    </a:lnTo>
                    <a:lnTo>
                      <a:pt x="142" y="12"/>
                    </a:lnTo>
                    <a:lnTo>
                      <a:pt x="142" y="9"/>
                    </a:lnTo>
                    <a:lnTo>
                      <a:pt x="145" y="6"/>
                    </a:lnTo>
                    <a:lnTo>
                      <a:pt x="145" y="3"/>
                    </a:lnTo>
                    <a:lnTo>
                      <a:pt x="145" y="0"/>
                    </a:lnTo>
                    <a:lnTo>
                      <a:pt x="142" y="0"/>
                    </a:lnTo>
                    <a:lnTo>
                      <a:pt x="142" y="3"/>
                    </a:lnTo>
                    <a:lnTo>
                      <a:pt x="139" y="6"/>
                    </a:lnTo>
                    <a:lnTo>
                      <a:pt x="139" y="9"/>
                    </a:lnTo>
                    <a:lnTo>
                      <a:pt x="139" y="12"/>
                    </a:lnTo>
                    <a:lnTo>
                      <a:pt x="136" y="15"/>
                    </a:lnTo>
                    <a:lnTo>
                      <a:pt x="136" y="15"/>
                    </a:lnTo>
                    <a:lnTo>
                      <a:pt x="133" y="18"/>
                    </a:lnTo>
                    <a:lnTo>
                      <a:pt x="130" y="21"/>
                    </a:lnTo>
                    <a:lnTo>
                      <a:pt x="127" y="24"/>
                    </a:lnTo>
                    <a:lnTo>
                      <a:pt x="124" y="27"/>
                    </a:lnTo>
                    <a:lnTo>
                      <a:pt x="121" y="27"/>
                    </a:lnTo>
                    <a:lnTo>
                      <a:pt x="118" y="30"/>
                    </a:lnTo>
                    <a:lnTo>
                      <a:pt x="115" y="33"/>
                    </a:lnTo>
                    <a:lnTo>
                      <a:pt x="109" y="33"/>
                    </a:lnTo>
                    <a:lnTo>
                      <a:pt x="106" y="36"/>
                    </a:lnTo>
                    <a:lnTo>
                      <a:pt x="100" y="39"/>
                    </a:lnTo>
                    <a:lnTo>
                      <a:pt x="97" y="39"/>
                    </a:lnTo>
                    <a:lnTo>
                      <a:pt x="91" y="42"/>
                    </a:lnTo>
                    <a:lnTo>
                      <a:pt x="85" y="42"/>
                    </a:lnTo>
                    <a:lnTo>
                      <a:pt x="79" y="45"/>
                    </a:lnTo>
                    <a:lnTo>
                      <a:pt x="73" y="45"/>
                    </a:lnTo>
                    <a:lnTo>
                      <a:pt x="67" y="48"/>
                    </a:lnTo>
                    <a:lnTo>
                      <a:pt x="61" y="48"/>
                    </a:lnTo>
                    <a:lnTo>
                      <a:pt x="55" y="51"/>
                    </a:lnTo>
                    <a:lnTo>
                      <a:pt x="49" y="51"/>
                    </a:lnTo>
                    <a:lnTo>
                      <a:pt x="43" y="51"/>
                    </a:lnTo>
                    <a:lnTo>
                      <a:pt x="37" y="51"/>
                    </a:lnTo>
                    <a:lnTo>
                      <a:pt x="28" y="54"/>
                    </a:lnTo>
                    <a:lnTo>
                      <a:pt x="22" y="54"/>
                    </a:lnTo>
                    <a:lnTo>
                      <a:pt x="16" y="54"/>
                    </a:lnTo>
                    <a:lnTo>
                      <a:pt x="7" y="54"/>
                    </a:lnTo>
                    <a:lnTo>
                      <a:pt x="0" y="54"/>
                    </a:lnTo>
                    <a:lnTo>
                      <a:pt x="0" y="5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06" name="Freeform 306"/>
              <p:cNvSpPr>
                <a:spLocks/>
              </p:cNvSpPr>
              <p:nvPr/>
            </p:nvSpPr>
            <p:spPr bwMode="auto">
              <a:xfrm>
                <a:off x="1261" y="2213"/>
                <a:ext cx="144" cy="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6"/>
                  </a:cxn>
                  <a:cxn ang="0">
                    <a:pos x="3" y="12"/>
                  </a:cxn>
                  <a:cxn ang="0">
                    <a:pos x="6" y="18"/>
                  </a:cxn>
                  <a:cxn ang="0">
                    <a:pos x="12" y="24"/>
                  </a:cxn>
                  <a:cxn ang="0">
                    <a:pos x="18" y="27"/>
                  </a:cxn>
                  <a:cxn ang="0">
                    <a:pos x="24" y="33"/>
                  </a:cxn>
                  <a:cxn ang="0">
                    <a:pos x="33" y="36"/>
                  </a:cxn>
                  <a:cxn ang="0">
                    <a:pos x="42" y="42"/>
                  </a:cxn>
                  <a:cxn ang="0">
                    <a:pos x="54" y="45"/>
                  </a:cxn>
                  <a:cxn ang="0">
                    <a:pos x="63" y="48"/>
                  </a:cxn>
                  <a:cxn ang="0">
                    <a:pos x="75" y="51"/>
                  </a:cxn>
                  <a:cxn ang="0">
                    <a:pos x="87" y="54"/>
                  </a:cxn>
                  <a:cxn ang="0">
                    <a:pos x="102" y="54"/>
                  </a:cxn>
                  <a:cxn ang="0">
                    <a:pos x="114" y="57"/>
                  </a:cxn>
                  <a:cxn ang="0">
                    <a:pos x="129" y="57"/>
                  </a:cxn>
                  <a:cxn ang="0">
                    <a:pos x="144" y="57"/>
                  </a:cxn>
                  <a:cxn ang="0">
                    <a:pos x="135" y="54"/>
                  </a:cxn>
                  <a:cxn ang="0">
                    <a:pos x="123" y="54"/>
                  </a:cxn>
                  <a:cxn ang="0">
                    <a:pos x="108" y="51"/>
                  </a:cxn>
                  <a:cxn ang="0">
                    <a:pos x="96" y="51"/>
                  </a:cxn>
                  <a:cxn ang="0">
                    <a:pos x="81" y="48"/>
                  </a:cxn>
                  <a:cxn ang="0">
                    <a:pos x="69" y="45"/>
                  </a:cxn>
                  <a:cxn ang="0">
                    <a:pos x="60" y="42"/>
                  </a:cxn>
                  <a:cxn ang="0">
                    <a:pos x="48" y="39"/>
                  </a:cxn>
                  <a:cxn ang="0">
                    <a:pos x="39" y="36"/>
                  </a:cxn>
                  <a:cxn ang="0">
                    <a:pos x="30" y="33"/>
                  </a:cxn>
                  <a:cxn ang="0">
                    <a:pos x="24" y="27"/>
                  </a:cxn>
                  <a:cxn ang="0">
                    <a:pos x="15" y="24"/>
                  </a:cxn>
                  <a:cxn ang="0">
                    <a:pos x="12" y="18"/>
                  </a:cxn>
                  <a:cxn ang="0">
                    <a:pos x="6" y="15"/>
                  </a:cxn>
                  <a:cxn ang="0">
                    <a:pos x="3" y="9"/>
                  </a:cxn>
                  <a:cxn ang="0">
                    <a:pos x="3" y="3"/>
                  </a:cxn>
                  <a:cxn ang="0">
                    <a:pos x="0" y="0"/>
                  </a:cxn>
                </a:cxnLst>
                <a:rect l="0" t="0" r="r" b="b"/>
                <a:pathLst>
                  <a:path w="144" h="57">
                    <a:moveTo>
                      <a:pt x="3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0" y="6"/>
                    </a:lnTo>
                    <a:lnTo>
                      <a:pt x="0" y="9"/>
                    </a:lnTo>
                    <a:lnTo>
                      <a:pt x="3" y="12"/>
                    </a:lnTo>
                    <a:lnTo>
                      <a:pt x="3" y="15"/>
                    </a:lnTo>
                    <a:lnTo>
                      <a:pt x="6" y="18"/>
                    </a:lnTo>
                    <a:lnTo>
                      <a:pt x="9" y="21"/>
                    </a:lnTo>
                    <a:lnTo>
                      <a:pt x="12" y="24"/>
                    </a:lnTo>
                    <a:lnTo>
                      <a:pt x="15" y="27"/>
                    </a:lnTo>
                    <a:lnTo>
                      <a:pt x="18" y="27"/>
                    </a:lnTo>
                    <a:lnTo>
                      <a:pt x="21" y="30"/>
                    </a:lnTo>
                    <a:lnTo>
                      <a:pt x="24" y="33"/>
                    </a:lnTo>
                    <a:lnTo>
                      <a:pt x="30" y="36"/>
                    </a:lnTo>
                    <a:lnTo>
                      <a:pt x="33" y="36"/>
                    </a:lnTo>
                    <a:lnTo>
                      <a:pt x="39" y="39"/>
                    </a:lnTo>
                    <a:lnTo>
                      <a:pt x="42" y="42"/>
                    </a:lnTo>
                    <a:lnTo>
                      <a:pt x="48" y="42"/>
                    </a:lnTo>
                    <a:lnTo>
                      <a:pt x="54" y="45"/>
                    </a:lnTo>
                    <a:lnTo>
                      <a:pt x="57" y="48"/>
                    </a:lnTo>
                    <a:lnTo>
                      <a:pt x="63" y="48"/>
                    </a:lnTo>
                    <a:lnTo>
                      <a:pt x="69" y="51"/>
                    </a:lnTo>
                    <a:lnTo>
                      <a:pt x="75" y="51"/>
                    </a:lnTo>
                    <a:lnTo>
                      <a:pt x="81" y="51"/>
                    </a:lnTo>
                    <a:lnTo>
                      <a:pt x="87" y="54"/>
                    </a:lnTo>
                    <a:lnTo>
                      <a:pt x="93" y="54"/>
                    </a:lnTo>
                    <a:lnTo>
                      <a:pt x="102" y="54"/>
                    </a:lnTo>
                    <a:lnTo>
                      <a:pt x="108" y="57"/>
                    </a:lnTo>
                    <a:lnTo>
                      <a:pt x="114" y="57"/>
                    </a:lnTo>
                    <a:lnTo>
                      <a:pt x="123" y="57"/>
                    </a:lnTo>
                    <a:lnTo>
                      <a:pt x="129" y="57"/>
                    </a:lnTo>
                    <a:lnTo>
                      <a:pt x="135" y="57"/>
                    </a:lnTo>
                    <a:lnTo>
                      <a:pt x="144" y="57"/>
                    </a:lnTo>
                    <a:lnTo>
                      <a:pt x="144" y="54"/>
                    </a:lnTo>
                    <a:lnTo>
                      <a:pt x="135" y="54"/>
                    </a:lnTo>
                    <a:lnTo>
                      <a:pt x="129" y="54"/>
                    </a:lnTo>
                    <a:lnTo>
                      <a:pt x="123" y="54"/>
                    </a:lnTo>
                    <a:lnTo>
                      <a:pt x="114" y="54"/>
                    </a:lnTo>
                    <a:lnTo>
                      <a:pt x="108" y="51"/>
                    </a:lnTo>
                    <a:lnTo>
                      <a:pt x="102" y="51"/>
                    </a:lnTo>
                    <a:lnTo>
                      <a:pt x="96" y="51"/>
                    </a:lnTo>
                    <a:lnTo>
                      <a:pt x="87" y="51"/>
                    </a:lnTo>
                    <a:lnTo>
                      <a:pt x="81" y="48"/>
                    </a:lnTo>
                    <a:lnTo>
                      <a:pt x="75" y="48"/>
                    </a:lnTo>
                    <a:lnTo>
                      <a:pt x="69" y="45"/>
                    </a:lnTo>
                    <a:lnTo>
                      <a:pt x="63" y="45"/>
                    </a:lnTo>
                    <a:lnTo>
                      <a:pt x="60" y="42"/>
                    </a:lnTo>
                    <a:lnTo>
                      <a:pt x="54" y="42"/>
                    </a:lnTo>
                    <a:lnTo>
                      <a:pt x="48" y="39"/>
                    </a:lnTo>
                    <a:lnTo>
                      <a:pt x="45" y="39"/>
                    </a:lnTo>
                    <a:lnTo>
                      <a:pt x="39" y="36"/>
                    </a:lnTo>
                    <a:lnTo>
                      <a:pt x="33" y="33"/>
                    </a:lnTo>
                    <a:lnTo>
                      <a:pt x="30" y="33"/>
                    </a:lnTo>
                    <a:lnTo>
                      <a:pt x="27" y="30"/>
                    </a:lnTo>
                    <a:lnTo>
                      <a:pt x="24" y="27"/>
                    </a:lnTo>
                    <a:lnTo>
                      <a:pt x="18" y="27"/>
                    </a:lnTo>
                    <a:lnTo>
                      <a:pt x="15" y="24"/>
                    </a:lnTo>
                    <a:lnTo>
                      <a:pt x="15" y="21"/>
                    </a:lnTo>
                    <a:lnTo>
                      <a:pt x="12" y="18"/>
                    </a:lnTo>
                    <a:lnTo>
                      <a:pt x="9" y="15"/>
                    </a:lnTo>
                    <a:lnTo>
                      <a:pt x="6" y="15"/>
                    </a:lnTo>
                    <a:lnTo>
                      <a:pt x="6" y="12"/>
                    </a:lnTo>
                    <a:lnTo>
                      <a:pt x="3" y="9"/>
                    </a:lnTo>
                    <a:lnTo>
                      <a:pt x="3" y="6"/>
                    </a:lnTo>
                    <a:lnTo>
                      <a:pt x="3" y="3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07" name="Rectangle 307"/>
              <p:cNvSpPr>
                <a:spLocks noChangeArrowheads="1"/>
              </p:cNvSpPr>
              <p:nvPr/>
            </p:nvSpPr>
            <p:spPr bwMode="auto">
              <a:xfrm>
                <a:off x="1261" y="2213"/>
                <a:ext cx="3" cy="183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08" name="Freeform 308"/>
              <p:cNvSpPr>
                <a:spLocks/>
              </p:cNvSpPr>
              <p:nvPr/>
            </p:nvSpPr>
            <p:spPr bwMode="auto">
              <a:xfrm>
                <a:off x="1261" y="2396"/>
                <a:ext cx="144" cy="57"/>
              </a:xfrm>
              <a:custGeom>
                <a:avLst/>
                <a:gdLst/>
                <a:ahLst/>
                <a:cxnLst>
                  <a:cxn ang="0">
                    <a:pos x="135" y="54"/>
                  </a:cxn>
                  <a:cxn ang="0">
                    <a:pos x="123" y="54"/>
                  </a:cxn>
                  <a:cxn ang="0">
                    <a:pos x="108" y="54"/>
                  </a:cxn>
                  <a:cxn ang="0">
                    <a:pos x="96" y="51"/>
                  </a:cxn>
                  <a:cxn ang="0">
                    <a:pos x="81" y="48"/>
                  </a:cxn>
                  <a:cxn ang="0">
                    <a:pos x="69" y="48"/>
                  </a:cxn>
                  <a:cxn ang="0">
                    <a:pos x="60" y="45"/>
                  </a:cxn>
                  <a:cxn ang="0">
                    <a:pos x="48" y="42"/>
                  </a:cxn>
                  <a:cxn ang="0">
                    <a:pos x="39" y="36"/>
                  </a:cxn>
                  <a:cxn ang="0">
                    <a:pos x="30" y="33"/>
                  </a:cxn>
                  <a:cxn ang="0">
                    <a:pos x="24" y="30"/>
                  </a:cxn>
                  <a:cxn ang="0">
                    <a:pos x="15" y="24"/>
                  </a:cxn>
                  <a:cxn ang="0">
                    <a:pos x="12" y="18"/>
                  </a:cxn>
                  <a:cxn ang="0">
                    <a:pos x="6" y="15"/>
                  </a:cxn>
                  <a:cxn ang="0">
                    <a:pos x="3" y="9"/>
                  </a:cxn>
                  <a:cxn ang="0">
                    <a:pos x="3" y="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3" y="12"/>
                  </a:cxn>
                  <a:cxn ang="0">
                    <a:pos x="6" y="18"/>
                  </a:cxn>
                  <a:cxn ang="0">
                    <a:pos x="12" y="24"/>
                  </a:cxn>
                  <a:cxn ang="0">
                    <a:pos x="18" y="30"/>
                  </a:cxn>
                  <a:cxn ang="0">
                    <a:pos x="24" y="33"/>
                  </a:cxn>
                  <a:cxn ang="0">
                    <a:pos x="33" y="39"/>
                  </a:cxn>
                  <a:cxn ang="0">
                    <a:pos x="42" y="42"/>
                  </a:cxn>
                  <a:cxn ang="0">
                    <a:pos x="54" y="45"/>
                  </a:cxn>
                  <a:cxn ang="0">
                    <a:pos x="63" y="48"/>
                  </a:cxn>
                  <a:cxn ang="0">
                    <a:pos x="75" y="51"/>
                  </a:cxn>
                  <a:cxn ang="0">
                    <a:pos x="87" y="54"/>
                  </a:cxn>
                  <a:cxn ang="0">
                    <a:pos x="102" y="57"/>
                  </a:cxn>
                  <a:cxn ang="0">
                    <a:pos x="114" y="57"/>
                  </a:cxn>
                  <a:cxn ang="0">
                    <a:pos x="129" y="57"/>
                  </a:cxn>
                  <a:cxn ang="0">
                    <a:pos x="144" y="57"/>
                  </a:cxn>
                </a:cxnLst>
                <a:rect l="0" t="0" r="r" b="b"/>
                <a:pathLst>
                  <a:path w="144" h="57">
                    <a:moveTo>
                      <a:pt x="144" y="54"/>
                    </a:moveTo>
                    <a:lnTo>
                      <a:pt x="135" y="54"/>
                    </a:lnTo>
                    <a:lnTo>
                      <a:pt x="129" y="54"/>
                    </a:lnTo>
                    <a:lnTo>
                      <a:pt x="123" y="54"/>
                    </a:lnTo>
                    <a:lnTo>
                      <a:pt x="114" y="54"/>
                    </a:lnTo>
                    <a:lnTo>
                      <a:pt x="108" y="54"/>
                    </a:lnTo>
                    <a:lnTo>
                      <a:pt x="102" y="51"/>
                    </a:lnTo>
                    <a:lnTo>
                      <a:pt x="96" y="51"/>
                    </a:lnTo>
                    <a:lnTo>
                      <a:pt x="87" y="51"/>
                    </a:lnTo>
                    <a:lnTo>
                      <a:pt x="81" y="48"/>
                    </a:lnTo>
                    <a:lnTo>
                      <a:pt x="75" y="48"/>
                    </a:lnTo>
                    <a:lnTo>
                      <a:pt x="69" y="48"/>
                    </a:lnTo>
                    <a:lnTo>
                      <a:pt x="63" y="45"/>
                    </a:lnTo>
                    <a:lnTo>
                      <a:pt x="60" y="45"/>
                    </a:lnTo>
                    <a:lnTo>
                      <a:pt x="54" y="42"/>
                    </a:lnTo>
                    <a:lnTo>
                      <a:pt x="48" y="42"/>
                    </a:lnTo>
                    <a:lnTo>
                      <a:pt x="45" y="39"/>
                    </a:lnTo>
                    <a:lnTo>
                      <a:pt x="39" y="36"/>
                    </a:lnTo>
                    <a:lnTo>
                      <a:pt x="33" y="36"/>
                    </a:lnTo>
                    <a:lnTo>
                      <a:pt x="30" y="33"/>
                    </a:lnTo>
                    <a:lnTo>
                      <a:pt x="27" y="30"/>
                    </a:lnTo>
                    <a:lnTo>
                      <a:pt x="24" y="30"/>
                    </a:lnTo>
                    <a:lnTo>
                      <a:pt x="18" y="27"/>
                    </a:lnTo>
                    <a:lnTo>
                      <a:pt x="15" y="24"/>
                    </a:lnTo>
                    <a:lnTo>
                      <a:pt x="15" y="21"/>
                    </a:lnTo>
                    <a:lnTo>
                      <a:pt x="12" y="18"/>
                    </a:lnTo>
                    <a:lnTo>
                      <a:pt x="9" y="18"/>
                    </a:lnTo>
                    <a:lnTo>
                      <a:pt x="6" y="15"/>
                    </a:lnTo>
                    <a:lnTo>
                      <a:pt x="6" y="12"/>
                    </a:lnTo>
                    <a:lnTo>
                      <a:pt x="3" y="9"/>
                    </a:lnTo>
                    <a:lnTo>
                      <a:pt x="3" y="6"/>
                    </a:lnTo>
                    <a:lnTo>
                      <a:pt x="3" y="3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6"/>
                    </a:lnTo>
                    <a:lnTo>
                      <a:pt x="0" y="9"/>
                    </a:lnTo>
                    <a:lnTo>
                      <a:pt x="3" y="12"/>
                    </a:lnTo>
                    <a:lnTo>
                      <a:pt x="3" y="15"/>
                    </a:lnTo>
                    <a:lnTo>
                      <a:pt x="6" y="18"/>
                    </a:lnTo>
                    <a:lnTo>
                      <a:pt x="9" y="21"/>
                    </a:lnTo>
                    <a:lnTo>
                      <a:pt x="12" y="24"/>
                    </a:lnTo>
                    <a:lnTo>
                      <a:pt x="15" y="27"/>
                    </a:lnTo>
                    <a:lnTo>
                      <a:pt x="18" y="30"/>
                    </a:lnTo>
                    <a:lnTo>
                      <a:pt x="21" y="33"/>
                    </a:lnTo>
                    <a:lnTo>
                      <a:pt x="24" y="33"/>
                    </a:lnTo>
                    <a:lnTo>
                      <a:pt x="30" y="36"/>
                    </a:lnTo>
                    <a:lnTo>
                      <a:pt x="33" y="39"/>
                    </a:lnTo>
                    <a:lnTo>
                      <a:pt x="39" y="39"/>
                    </a:lnTo>
                    <a:lnTo>
                      <a:pt x="42" y="42"/>
                    </a:lnTo>
                    <a:lnTo>
                      <a:pt x="48" y="45"/>
                    </a:lnTo>
                    <a:lnTo>
                      <a:pt x="54" y="45"/>
                    </a:lnTo>
                    <a:lnTo>
                      <a:pt x="57" y="48"/>
                    </a:lnTo>
                    <a:lnTo>
                      <a:pt x="63" y="48"/>
                    </a:lnTo>
                    <a:lnTo>
                      <a:pt x="69" y="51"/>
                    </a:lnTo>
                    <a:lnTo>
                      <a:pt x="75" y="51"/>
                    </a:lnTo>
                    <a:lnTo>
                      <a:pt x="81" y="54"/>
                    </a:lnTo>
                    <a:lnTo>
                      <a:pt x="87" y="54"/>
                    </a:lnTo>
                    <a:lnTo>
                      <a:pt x="93" y="54"/>
                    </a:lnTo>
                    <a:lnTo>
                      <a:pt x="102" y="57"/>
                    </a:lnTo>
                    <a:lnTo>
                      <a:pt x="108" y="57"/>
                    </a:lnTo>
                    <a:lnTo>
                      <a:pt x="114" y="57"/>
                    </a:lnTo>
                    <a:lnTo>
                      <a:pt x="123" y="57"/>
                    </a:lnTo>
                    <a:lnTo>
                      <a:pt x="129" y="57"/>
                    </a:lnTo>
                    <a:lnTo>
                      <a:pt x="135" y="57"/>
                    </a:lnTo>
                    <a:lnTo>
                      <a:pt x="144" y="57"/>
                    </a:lnTo>
                    <a:lnTo>
                      <a:pt x="144" y="5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09" name="Freeform 309"/>
              <p:cNvSpPr>
                <a:spLocks/>
              </p:cNvSpPr>
              <p:nvPr/>
            </p:nvSpPr>
            <p:spPr bwMode="auto">
              <a:xfrm>
                <a:off x="1405" y="2396"/>
                <a:ext cx="145" cy="57"/>
              </a:xfrm>
              <a:custGeom>
                <a:avLst/>
                <a:gdLst/>
                <a:ahLst/>
                <a:cxnLst>
                  <a:cxn ang="0">
                    <a:pos x="142" y="3"/>
                  </a:cxn>
                  <a:cxn ang="0">
                    <a:pos x="139" y="9"/>
                  </a:cxn>
                  <a:cxn ang="0">
                    <a:pos x="136" y="15"/>
                  </a:cxn>
                  <a:cxn ang="0">
                    <a:pos x="133" y="18"/>
                  </a:cxn>
                  <a:cxn ang="0">
                    <a:pos x="127" y="24"/>
                  </a:cxn>
                  <a:cxn ang="0">
                    <a:pos x="121" y="30"/>
                  </a:cxn>
                  <a:cxn ang="0">
                    <a:pos x="115" y="33"/>
                  </a:cxn>
                  <a:cxn ang="0">
                    <a:pos x="106" y="36"/>
                  </a:cxn>
                  <a:cxn ang="0">
                    <a:pos x="97" y="42"/>
                  </a:cxn>
                  <a:cxn ang="0">
                    <a:pos x="85" y="45"/>
                  </a:cxn>
                  <a:cxn ang="0">
                    <a:pos x="73" y="48"/>
                  </a:cxn>
                  <a:cxn ang="0">
                    <a:pos x="61" y="48"/>
                  </a:cxn>
                  <a:cxn ang="0">
                    <a:pos x="49" y="51"/>
                  </a:cxn>
                  <a:cxn ang="0">
                    <a:pos x="37" y="54"/>
                  </a:cxn>
                  <a:cxn ang="0">
                    <a:pos x="22" y="54"/>
                  </a:cxn>
                  <a:cxn ang="0">
                    <a:pos x="7" y="54"/>
                  </a:cxn>
                  <a:cxn ang="0">
                    <a:pos x="0" y="57"/>
                  </a:cxn>
                  <a:cxn ang="0">
                    <a:pos x="16" y="57"/>
                  </a:cxn>
                  <a:cxn ang="0">
                    <a:pos x="28" y="57"/>
                  </a:cxn>
                  <a:cxn ang="0">
                    <a:pos x="43" y="57"/>
                  </a:cxn>
                  <a:cxn ang="0">
                    <a:pos x="55" y="54"/>
                  </a:cxn>
                  <a:cxn ang="0">
                    <a:pos x="70" y="51"/>
                  </a:cxn>
                  <a:cxn ang="0">
                    <a:pos x="82" y="48"/>
                  </a:cxn>
                  <a:cxn ang="0">
                    <a:pos x="91" y="45"/>
                  </a:cxn>
                  <a:cxn ang="0">
                    <a:pos x="103" y="42"/>
                  </a:cxn>
                  <a:cxn ang="0">
                    <a:pos x="112" y="39"/>
                  </a:cxn>
                  <a:cxn ang="0">
                    <a:pos x="118" y="33"/>
                  </a:cxn>
                  <a:cxn ang="0">
                    <a:pos x="127" y="30"/>
                  </a:cxn>
                  <a:cxn ang="0">
                    <a:pos x="133" y="24"/>
                  </a:cxn>
                  <a:cxn ang="0">
                    <a:pos x="139" y="18"/>
                  </a:cxn>
                  <a:cxn ang="0">
                    <a:pos x="142" y="12"/>
                  </a:cxn>
                  <a:cxn ang="0">
                    <a:pos x="145" y="6"/>
                  </a:cxn>
                  <a:cxn ang="0">
                    <a:pos x="145" y="0"/>
                  </a:cxn>
                </a:cxnLst>
                <a:rect l="0" t="0" r="r" b="b"/>
                <a:pathLst>
                  <a:path w="145" h="57">
                    <a:moveTo>
                      <a:pt x="142" y="0"/>
                    </a:moveTo>
                    <a:lnTo>
                      <a:pt x="142" y="3"/>
                    </a:lnTo>
                    <a:lnTo>
                      <a:pt x="139" y="6"/>
                    </a:lnTo>
                    <a:lnTo>
                      <a:pt x="139" y="9"/>
                    </a:lnTo>
                    <a:lnTo>
                      <a:pt x="139" y="12"/>
                    </a:lnTo>
                    <a:lnTo>
                      <a:pt x="136" y="15"/>
                    </a:lnTo>
                    <a:lnTo>
                      <a:pt x="136" y="18"/>
                    </a:lnTo>
                    <a:lnTo>
                      <a:pt x="133" y="18"/>
                    </a:lnTo>
                    <a:lnTo>
                      <a:pt x="130" y="21"/>
                    </a:lnTo>
                    <a:lnTo>
                      <a:pt x="127" y="24"/>
                    </a:lnTo>
                    <a:lnTo>
                      <a:pt x="124" y="27"/>
                    </a:lnTo>
                    <a:lnTo>
                      <a:pt x="121" y="30"/>
                    </a:lnTo>
                    <a:lnTo>
                      <a:pt x="118" y="30"/>
                    </a:lnTo>
                    <a:lnTo>
                      <a:pt x="115" y="33"/>
                    </a:lnTo>
                    <a:lnTo>
                      <a:pt x="109" y="36"/>
                    </a:lnTo>
                    <a:lnTo>
                      <a:pt x="106" y="36"/>
                    </a:lnTo>
                    <a:lnTo>
                      <a:pt x="100" y="39"/>
                    </a:lnTo>
                    <a:lnTo>
                      <a:pt x="97" y="42"/>
                    </a:lnTo>
                    <a:lnTo>
                      <a:pt x="91" y="42"/>
                    </a:lnTo>
                    <a:lnTo>
                      <a:pt x="85" y="45"/>
                    </a:lnTo>
                    <a:lnTo>
                      <a:pt x="79" y="45"/>
                    </a:lnTo>
                    <a:lnTo>
                      <a:pt x="73" y="48"/>
                    </a:lnTo>
                    <a:lnTo>
                      <a:pt x="67" y="48"/>
                    </a:lnTo>
                    <a:lnTo>
                      <a:pt x="61" y="48"/>
                    </a:lnTo>
                    <a:lnTo>
                      <a:pt x="55" y="51"/>
                    </a:lnTo>
                    <a:lnTo>
                      <a:pt x="49" y="51"/>
                    </a:lnTo>
                    <a:lnTo>
                      <a:pt x="43" y="51"/>
                    </a:lnTo>
                    <a:lnTo>
                      <a:pt x="37" y="54"/>
                    </a:lnTo>
                    <a:lnTo>
                      <a:pt x="28" y="54"/>
                    </a:lnTo>
                    <a:lnTo>
                      <a:pt x="22" y="54"/>
                    </a:lnTo>
                    <a:lnTo>
                      <a:pt x="16" y="54"/>
                    </a:lnTo>
                    <a:lnTo>
                      <a:pt x="7" y="54"/>
                    </a:lnTo>
                    <a:lnTo>
                      <a:pt x="0" y="54"/>
                    </a:lnTo>
                    <a:lnTo>
                      <a:pt x="0" y="57"/>
                    </a:lnTo>
                    <a:lnTo>
                      <a:pt x="7" y="57"/>
                    </a:lnTo>
                    <a:lnTo>
                      <a:pt x="16" y="57"/>
                    </a:lnTo>
                    <a:lnTo>
                      <a:pt x="22" y="57"/>
                    </a:lnTo>
                    <a:lnTo>
                      <a:pt x="28" y="57"/>
                    </a:lnTo>
                    <a:lnTo>
                      <a:pt x="37" y="57"/>
                    </a:lnTo>
                    <a:lnTo>
                      <a:pt x="43" y="57"/>
                    </a:lnTo>
                    <a:lnTo>
                      <a:pt x="49" y="54"/>
                    </a:lnTo>
                    <a:lnTo>
                      <a:pt x="55" y="54"/>
                    </a:lnTo>
                    <a:lnTo>
                      <a:pt x="64" y="54"/>
                    </a:lnTo>
                    <a:lnTo>
                      <a:pt x="70" y="51"/>
                    </a:lnTo>
                    <a:lnTo>
                      <a:pt x="76" y="51"/>
                    </a:lnTo>
                    <a:lnTo>
                      <a:pt x="82" y="48"/>
                    </a:lnTo>
                    <a:lnTo>
                      <a:pt x="85" y="48"/>
                    </a:lnTo>
                    <a:lnTo>
                      <a:pt x="91" y="45"/>
                    </a:lnTo>
                    <a:lnTo>
                      <a:pt x="97" y="45"/>
                    </a:lnTo>
                    <a:lnTo>
                      <a:pt x="103" y="42"/>
                    </a:lnTo>
                    <a:lnTo>
                      <a:pt x="106" y="39"/>
                    </a:lnTo>
                    <a:lnTo>
                      <a:pt x="112" y="39"/>
                    </a:lnTo>
                    <a:lnTo>
                      <a:pt x="115" y="36"/>
                    </a:lnTo>
                    <a:lnTo>
                      <a:pt x="118" y="33"/>
                    </a:lnTo>
                    <a:lnTo>
                      <a:pt x="124" y="33"/>
                    </a:lnTo>
                    <a:lnTo>
                      <a:pt x="127" y="30"/>
                    </a:lnTo>
                    <a:lnTo>
                      <a:pt x="130" y="27"/>
                    </a:lnTo>
                    <a:lnTo>
                      <a:pt x="133" y="24"/>
                    </a:lnTo>
                    <a:lnTo>
                      <a:pt x="136" y="21"/>
                    </a:lnTo>
                    <a:lnTo>
                      <a:pt x="139" y="18"/>
                    </a:lnTo>
                    <a:lnTo>
                      <a:pt x="139" y="15"/>
                    </a:lnTo>
                    <a:lnTo>
                      <a:pt x="142" y="12"/>
                    </a:lnTo>
                    <a:lnTo>
                      <a:pt x="142" y="9"/>
                    </a:lnTo>
                    <a:lnTo>
                      <a:pt x="145" y="6"/>
                    </a:lnTo>
                    <a:lnTo>
                      <a:pt x="145" y="3"/>
                    </a:lnTo>
                    <a:lnTo>
                      <a:pt x="145" y="0"/>
                    </a:lnTo>
                    <a:lnTo>
                      <a:pt x="14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10" name="Freeform 310"/>
              <p:cNvSpPr>
                <a:spLocks/>
              </p:cNvSpPr>
              <p:nvPr/>
            </p:nvSpPr>
            <p:spPr bwMode="auto">
              <a:xfrm>
                <a:off x="1547" y="2213"/>
                <a:ext cx="3" cy="183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0"/>
                  </a:cxn>
                  <a:cxn ang="0">
                    <a:pos x="0" y="183"/>
                  </a:cxn>
                  <a:cxn ang="0">
                    <a:pos x="3" y="183"/>
                  </a:cxn>
                  <a:cxn ang="0">
                    <a:pos x="3" y="0"/>
                  </a:cxn>
                  <a:cxn ang="0">
                    <a:pos x="0" y="0"/>
                  </a:cxn>
                  <a:cxn ang="0">
                    <a:pos x="3" y="0"/>
                  </a:cxn>
                </a:cxnLst>
                <a:rect l="0" t="0" r="r" b="b"/>
                <a:pathLst>
                  <a:path w="3" h="183">
                    <a:moveTo>
                      <a:pt x="3" y="0"/>
                    </a:moveTo>
                    <a:lnTo>
                      <a:pt x="0" y="0"/>
                    </a:lnTo>
                    <a:lnTo>
                      <a:pt x="0" y="183"/>
                    </a:lnTo>
                    <a:lnTo>
                      <a:pt x="3" y="183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11" name="Rectangle 311"/>
              <p:cNvSpPr>
                <a:spLocks noChangeArrowheads="1"/>
              </p:cNvSpPr>
              <p:nvPr/>
            </p:nvSpPr>
            <p:spPr bwMode="auto">
              <a:xfrm>
                <a:off x="1283" y="2253"/>
                <a:ext cx="194" cy="1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dirty="0">
                    <a:solidFill>
                      <a:srgbClr val="000000"/>
                    </a:solidFill>
                    <a:latin typeface="+mn-lt"/>
                  </a:rPr>
                  <a:t>disk</a:t>
                </a:r>
                <a:endParaRPr lang="en-US" dirty="0">
                  <a:latin typeface="+mn-lt"/>
                </a:endParaRPr>
              </a:p>
            </p:txBody>
          </p:sp>
        </p:grpSp>
        <p:pic>
          <p:nvPicPr>
            <p:cNvPr id="25971" name="Picture 371" descr="U:\shollar\abyss_folders\pictures\family picture\Mvc-010f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15550" r="40398" b="6696"/>
            <a:stretch>
              <a:fillRect/>
            </a:stretch>
          </p:blipFill>
          <p:spPr bwMode="auto">
            <a:xfrm>
              <a:off x="1008" y="1392"/>
              <a:ext cx="528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07" name="Group 18"/>
          <p:cNvGrpSpPr>
            <a:grpSpLocks/>
          </p:cNvGrpSpPr>
          <p:nvPr/>
        </p:nvGrpSpPr>
        <p:grpSpPr bwMode="auto">
          <a:xfrm>
            <a:off x="8001000" y="762000"/>
            <a:ext cx="508000" cy="762000"/>
            <a:chOff x="240" y="480"/>
            <a:chExt cx="320" cy="480"/>
          </a:xfrm>
          <a:solidFill>
            <a:schemeClr val="tx1"/>
          </a:solidFill>
        </p:grpSpPr>
        <p:sp>
          <p:nvSpPr>
            <p:cNvPr id="108" name="Oval 5"/>
            <p:cNvSpPr>
              <a:spLocks noChangeArrowheads="1"/>
            </p:cNvSpPr>
            <p:nvPr/>
          </p:nvSpPr>
          <p:spPr bwMode="auto">
            <a:xfrm>
              <a:off x="347" y="613"/>
              <a:ext cx="106" cy="107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" name="Line 6"/>
            <p:cNvSpPr>
              <a:spLocks noChangeShapeType="1"/>
            </p:cNvSpPr>
            <p:nvPr/>
          </p:nvSpPr>
          <p:spPr bwMode="auto">
            <a:xfrm>
              <a:off x="400" y="720"/>
              <a:ext cx="0" cy="107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" name="Line 7"/>
            <p:cNvSpPr>
              <a:spLocks noChangeShapeType="1"/>
            </p:cNvSpPr>
            <p:nvPr/>
          </p:nvSpPr>
          <p:spPr bwMode="auto">
            <a:xfrm flipH="1">
              <a:off x="323" y="827"/>
              <a:ext cx="77" cy="133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" name="Line 8"/>
            <p:cNvSpPr>
              <a:spLocks noChangeShapeType="1"/>
            </p:cNvSpPr>
            <p:nvPr/>
          </p:nvSpPr>
          <p:spPr bwMode="auto">
            <a:xfrm>
              <a:off x="400" y="827"/>
              <a:ext cx="77" cy="133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12" name="Group 9"/>
            <p:cNvGrpSpPr>
              <a:grpSpLocks/>
            </p:cNvGrpSpPr>
            <p:nvPr/>
          </p:nvGrpSpPr>
          <p:grpSpPr bwMode="auto">
            <a:xfrm>
              <a:off x="400" y="697"/>
              <a:ext cx="83" cy="90"/>
              <a:chOff x="4128" y="576"/>
              <a:chExt cx="151" cy="160"/>
            </a:xfrm>
            <a:grpFill/>
          </p:grpSpPr>
          <p:sp>
            <p:nvSpPr>
              <p:cNvPr id="119" name="Line 10"/>
              <p:cNvSpPr>
                <a:spLocks noChangeShapeType="1"/>
              </p:cNvSpPr>
              <p:nvPr/>
            </p:nvSpPr>
            <p:spPr bwMode="auto">
              <a:xfrm flipV="1">
                <a:off x="4128" y="672"/>
                <a:ext cx="96" cy="64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0" name="Line 11"/>
              <p:cNvSpPr>
                <a:spLocks noChangeShapeType="1"/>
              </p:cNvSpPr>
              <p:nvPr/>
            </p:nvSpPr>
            <p:spPr bwMode="auto">
              <a:xfrm flipV="1">
                <a:off x="4224" y="576"/>
                <a:ext cx="55" cy="96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13" name="Group 12"/>
            <p:cNvGrpSpPr>
              <a:grpSpLocks/>
            </p:cNvGrpSpPr>
            <p:nvPr/>
          </p:nvGrpSpPr>
          <p:grpSpPr bwMode="auto">
            <a:xfrm flipH="1">
              <a:off x="321" y="697"/>
              <a:ext cx="83" cy="90"/>
              <a:chOff x="4128" y="576"/>
              <a:chExt cx="151" cy="160"/>
            </a:xfrm>
            <a:grpFill/>
          </p:grpSpPr>
          <p:sp>
            <p:nvSpPr>
              <p:cNvPr id="117" name="Line 13"/>
              <p:cNvSpPr>
                <a:spLocks noChangeShapeType="1"/>
              </p:cNvSpPr>
              <p:nvPr/>
            </p:nvSpPr>
            <p:spPr bwMode="auto">
              <a:xfrm flipV="1">
                <a:off x="4128" y="672"/>
                <a:ext cx="96" cy="64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8" name="Line 14"/>
              <p:cNvSpPr>
                <a:spLocks noChangeShapeType="1"/>
              </p:cNvSpPr>
              <p:nvPr/>
            </p:nvSpPr>
            <p:spPr bwMode="auto">
              <a:xfrm flipV="1">
                <a:off x="4224" y="576"/>
                <a:ext cx="55" cy="96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14" name="Oval 15"/>
            <p:cNvSpPr>
              <a:spLocks noChangeArrowheads="1"/>
            </p:cNvSpPr>
            <p:nvPr/>
          </p:nvSpPr>
          <p:spPr bwMode="auto">
            <a:xfrm>
              <a:off x="240" y="560"/>
              <a:ext cx="53" cy="53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" name="Oval 16"/>
            <p:cNvSpPr>
              <a:spLocks noChangeArrowheads="1"/>
            </p:cNvSpPr>
            <p:nvPr/>
          </p:nvSpPr>
          <p:spPr bwMode="auto">
            <a:xfrm>
              <a:off x="373" y="480"/>
              <a:ext cx="54" cy="53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" name="Oval 17"/>
            <p:cNvSpPr>
              <a:spLocks noChangeArrowheads="1"/>
            </p:cNvSpPr>
            <p:nvPr/>
          </p:nvSpPr>
          <p:spPr bwMode="auto">
            <a:xfrm>
              <a:off x="507" y="560"/>
              <a:ext cx="53" cy="53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2" name="Rectangle 121"/>
          <p:cNvSpPr/>
          <p:nvPr/>
        </p:nvSpPr>
        <p:spPr>
          <a:xfrm>
            <a:off x="526766" y="1143000"/>
            <a:ext cx="35880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+mn-lt"/>
              </a:rPr>
              <a:t>[Raman</a:t>
            </a:r>
            <a:r>
              <a:rPr lang="en-US" baseline="30000" dirty="0" smtClean="0">
                <a:latin typeface="+mn-lt"/>
              </a:rPr>
              <a:t>2</a:t>
            </a:r>
            <a:r>
              <a:rPr lang="en-US" dirty="0" smtClean="0">
                <a:latin typeface="+mn-lt"/>
              </a:rPr>
              <a:t>/</a:t>
            </a:r>
            <a:r>
              <a:rPr lang="en-US" dirty="0" err="1" smtClean="0">
                <a:latin typeface="+mn-lt"/>
              </a:rPr>
              <a:t>Hellerstein</a:t>
            </a:r>
            <a:r>
              <a:rPr lang="en-US" dirty="0" smtClean="0">
                <a:latin typeface="+mn-lt"/>
              </a:rPr>
              <a:t>, VLDB ‘99]</a:t>
            </a:r>
            <a:endParaRPr lang="en-US" dirty="0">
              <a:latin typeface="+mn-lt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17" name="Freeform 393"/>
          <p:cNvSpPr>
            <a:spLocks/>
          </p:cNvSpPr>
          <p:nvPr/>
        </p:nvSpPr>
        <p:spPr bwMode="auto">
          <a:xfrm>
            <a:off x="8736331" y="3270250"/>
            <a:ext cx="45719" cy="38100"/>
          </a:xfrm>
          <a:custGeom>
            <a:avLst/>
            <a:gdLst/>
            <a:ahLst/>
            <a:cxnLst>
              <a:cxn ang="0">
                <a:pos x="6" y="3"/>
              </a:cxn>
              <a:cxn ang="0">
                <a:pos x="6" y="6"/>
              </a:cxn>
              <a:cxn ang="0">
                <a:pos x="6" y="9"/>
              </a:cxn>
              <a:cxn ang="0">
                <a:pos x="6" y="12"/>
              </a:cxn>
              <a:cxn ang="0">
                <a:pos x="6" y="15"/>
              </a:cxn>
              <a:cxn ang="0">
                <a:pos x="3" y="18"/>
              </a:cxn>
              <a:cxn ang="0">
                <a:pos x="3" y="21"/>
              </a:cxn>
              <a:cxn ang="0">
                <a:pos x="0" y="24"/>
              </a:cxn>
              <a:cxn ang="0">
                <a:pos x="3" y="24"/>
              </a:cxn>
              <a:cxn ang="0">
                <a:pos x="3" y="21"/>
              </a:cxn>
              <a:cxn ang="0">
                <a:pos x="6" y="21"/>
              </a:cxn>
              <a:cxn ang="0">
                <a:pos x="6" y="18"/>
              </a:cxn>
              <a:cxn ang="0">
                <a:pos x="9" y="15"/>
              </a:cxn>
              <a:cxn ang="0">
                <a:pos x="9" y="12"/>
              </a:cxn>
              <a:cxn ang="0">
                <a:pos x="9" y="9"/>
              </a:cxn>
              <a:cxn ang="0">
                <a:pos x="9" y="6"/>
              </a:cxn>
              <a:cxn ang="0">
                <a:pos x="12" y="6"/>
              </a:cxn>
              <a:cxn ang="0">
                <a:pos x="12" y="3"/>
              </a:cxn>
              <a:cxn ang="0">
                <a:pos x="9" y="3"/>
              </a:cxn>
              <a:cxn ang="0">
                <a:pos x="6" y="3"/>
              </a:cxn>
              <a:cxn ang="0">
                <a:pos x="6" y="0"/>
              </a:cxn>
              <a:cxn ang="0">
                <a:pos x="6" y="3"/>
              </a:cxn>
            </a:cxnLst>
            <a:rect l="0" t="0" r="r" b="b"/>
            <a:pathLst>
              <a:path w="12" h="24">
                <a:moveTo>
                  <a:pt x="6" y="3"/>
                </a:moveTo>
                <a:lnTo>
                  <a:pt x="6" y="6"/>
                </a:lnTo>
                <a:lnTo>
                  <a:pt x="6" y="9"/>
                </a:lnTo>
                <a:lnTo>
                  <a:pt x="6" y="12"/>
                </a:lnTo>
                <a:lnTo>
                  <a:pt x="6" y="15"/>
                </a:lnTo>
                <a:lnTo>
                  <a:pt x="3" y="18"/>
                </a:lnTo>
                <a:lnTo>
                  <a:pt x="3" y="21"/>
                </a:lnTo>
                <a:lnTo>
                  <a:pt x="0" y="24"/>
                </a:lnTo>
                <a:lnTo>
                  <a:pt x="3" y="24"/>
                </a:lnTo>
                <a:lnTo>
                  <a:pt x="3" y="21"/>
                </a:lnTo>
                <a:lnTo>
                  <a:pt x="6" y="21"/>
                </a:lnTo>
                <a:lnTo>
                  <a:pt x="6" y="18"/>
                </a:lnTo>
                <a:lnTo>
                  <a:pt x="9" y="15"/>
                </a:lnTo>
                <a:lnTo>
                  <a:pt x="9" y="12"/>
                </a:lnTo>
                <a:lnTo>
                  <a:pt x="9" y="9"/>
                </a:lnTo>
                <a:lnTo>
                  <a:pt x="9" y="6"/>
                </a:lnTo>
                <a:lnTo>
                  <a:pt x="12" y="6"/>
                </a:lnTo>
                <a:lnTo>
                  <a:pt x="12" y="3"/>
                </a:lnTo>
                <a:lnTo>
                  <a:pt x="9" y="3"/>
                </a:lnTo>
                <a:lnTo>
                  <a:pt x="6" y="3"/>
                </a:lnTo>
                <a:lnTo>
                  <a:pt x="6" y="0"/>
                </a:lnTo>
                <a:lnTo>
                  <a:pt x="6" y="3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6" name="Rounded Rectangle 165"/>
          <p:cNvSpPr/>
          <p:nvPr/>
        </p:nvSpPr>
        <p:spPr bwMode="auto">
          <a:xfrm>
            <a:off x="838200" y="2057400"/>
            <a:ext cx="7670800" cy="2514600"/>
          </a:xfrm>
          <a:prstGeom prst="roundRect">
            <a:avLst/>
          </a:prstGeom>
          <a:solidFill>
            <a:schemeClr val="tx2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Neutra Text" pitchFamily="50" charset="0"/>
            </a:endParaRPr>
          </a:p>
        </p:txBody>
      </p:sp>
      <p:sp>
        <p:nvSpPr>
          <p:cNvPr id="26626" name="Rectangle 2" descr="Large confetti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Online Reordering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1182688" y="4606925"/>
            <a:ext cx="7772400" cy="156051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Deliver “interesting” items first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“Interesting” determined on the fly</a:t>
            </a:r>
          </a:p>
          <a:p>
            <a:pPr>
              <a:lnSpc>
                <a:spcPct val="90000"/>
              </a:lnSpc>
            </a:pPr>
            <a:r>
              <a:rPr lang="en-US" sz="2800"/>
              <a:t>Exploit rate gap between </a:t>
            </a:r>
            <a:r>
              <a:rPr lang="en-US" sz="2800">
                <a:solidFill>
                  <a:srgbClr val="3333FF"/>
                </a:solidFill>
              </a:rPr>
              <a:t>produce</a:t>
            </a:r>
            <a:r>
              <a:rPr lang="en-US" sz="2800"/>
              <a:t> and </a:t>
            </a:r>
            <a:r>
              <a:rPr lang="en-US" sz="2800">
                <a:solidFill>
                  <a:srgbClr val="3333FF"/>
                </a:solidFill>
              </a:rPr>
              <a:t>process/consume</a:t>
            </a:r>
          </a:p>
        </p:txBody>
      </p:sp>
      <p:sp>
        <p:nvSpPr>
          <p:cNvPr id="26628" name="Freeform 4"/>
          <p:cNvSpPr>
            <a:spLocks/>
          </p:cNvSpPr>
          <p:nvPr/>
        </p:nvSpPr>
        <p:spPr bwMode="auto">
          <a:xfrm>
            <a:off x="1520825" y="4973638"/>
            <a:ext cx="14288" cy="1587"/>
          </a:xfrm>
          <a:custGeom>
            <a:avLst/>
            <a:gdLst/>
            <a:ahLst/>
            <a:cxnLst>
              <a:cxn ang="0">
                <a:pos x="9" y="0"/>
              </a:cxn>
              <a:cxn ang="0">
                <a:pos x="3" y="0"/>
              </a:cxn>
              <a:cxn ang="0">
                <a:pos x="3" y="0"/>
              </a:cxn>
              <a:cxn ang="0">
                <a:pos x="3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9" y="0"/>
              </a:cxn>
              <a:cxn ang="0">
                <a:pos x="9" y="0"/>
              </a:cxn>
              <a:cxn ang="0">
                <a:pos x="9" y="0"/>
              </a:cxn>
              <a:cxn ang="0">
                <a:pos x="9" y="0"/>
              </a:cxn>
              <a:cxn ang="0">
                <a:pos x="9" y="0"/>
              </a:cxn>
              <a:cxn ang="0">
                <a:pos x="9" y="0"/>
              </a:cxn>
              <a:cxn ang="0">
                <a:pos x="9" y="0"/>
              </a:cxn>
              <a:cxn ang="0">
                <a:pos x="9" y="0"/>
              </a:cxn>
              <a:cxn ang="0">
                <a:pos x="9" y="0"/>
              </a:cxn>
            </a:cxnLst>
            <a:rect l="0" t="0" r="r" b="b"/>
            <a:pathLst>
              <a:path w="9">
                <a:moveTo>
                  <a:pt x="9" y="0"/>
                </a:moveTo>
                <a:lnTo>
                  <a:pt x="3" y="0"/>
                </a:lnTo>
                <a:lnTo>
                  <a:pt x="3" y="0"/>
                </a:lnTo>
                <a:lnTo>
                  <a:pt x="3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9" y="0"/>
                </a:lnTo>
                <a:lnTo>
                  <a:pt x="9" y="0"/>
                </a:lnTo>
                <a:lnTo>
                  <a:pt x="9" y="0"/>
                </a:lnTo>
                <a:lnTo>
                  <a:pt x="9" y="0"/>
                </a:lnTo>
                <a:lnTo>
                  <a:pt x="9" y="0"/>
                </a:lnTo>
                <a:lnTo>
                  <a:pt x="9" y="0"/>
                </a:lnTo>
                <a:lnTo>
                  <a:pt x="9" y="0"/>
                </a:lnTo>
                <a:lnTo>
                  <a:pt x="9" y="0"/>
                </a:lnTo>
                <a:lnTo>
                  <a:pt x="9" y="0"/>
                </a:lnTo>
                <a:close/>
              </a:path>
            </a:pathLst>
          </a:custGeom>
          <a:solidFill>
            <a:srgbClr val="6C9D6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29" name="Freeform 5"/>
          <p:cNvSpPr>
            <a:spLocks/>
          </p:cNvSpPr>
          <p:nvPr/>
        </p:nvSpPr>
        <p:spPr bwMode="auto">
          <a:xfrm>
            <a:off x="1516063" y="4926013"/>
            <a:ext cx="71437" cy="1587"/>
          </a:xfrm>
          <a:custGeom>
            <a:avLst/>
            <a:gdLst/>
            <a:ahLst/>
            <a:cxnLst>
              <a:cxn ang="0">
                <a:pos x="45" y="0"/>
              </a:cxn>
              <a:cxn ang="0">
                <a:pos x="3" y="0"/>
              </a:cxn>
              <a:cxn ang="0">
                <a:pos x="3" y="0"/>
              </a:cxn>
              <a:cxn ang="0">
                <a:pos x="3" y="0"/>
              </a:cxn>
              <a:cxn ang="0">
                <a:pos x="3" y="0"/>
              </a:cxn>
              <a:cxn ang="0">
                <a:pos x="3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45" y="0"/>
              </a:cxn>
              <a:cxn ang="0">
                <a:pos x="45" y="0"/>
              </a:cxn>
              <a:cxn ang="0">
                <a:pos x="45" y="0"/>
              </a:cxn>
              <a:cxn ang="0">
                <a:pos x="45" y="0"/>
              </a:cxn>
              <a:cxn ang="0">
                <a:pos x="45" y="0"/>
              </a:cxn>
              <a:cxn ang="0">
                <a:pos x="45" y="0"/>
              </a:cxn>
              <a:cxn ang="0">
                <a:pos x="45" y="0"/>
              </a:cxn>
              <a:cxn ang="0">
                <a:pos x="45" y="0"/>
              </a:cxn>
              <a:cxn ang="0">
                <a:pos x="45" y="0"/>
              </a:cxn>
            </a:cxnLst>
            <a:rect l="0" t="0" r="r" b="b"/>
            <a:pathLst>
              <a:path w="45">
                <a:moveTo>
                  <a:pt x="45" y="0"/>
                </a:moveTo>
                <a:lnTo>
                  <a:pt x="3" y="0"/>
                </a:lnTo>
                <a:lnTo>
                  <a:pt x="3" y="0"/>
                </a:lnTo>
                <a:lnTo>
                  <a:pt x="3" y="0"/>
                </a:lnTo>
                <a:lnTo>
                  <a:pt x="3" y="0"/>
                </a:lnTo>
                <a:lnTo>
                  <a:pt x="3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45" y="0"/>
                </a:lnTo>
                <a:lnTo>
                  <a:pt x="45" y="0"/>
                </a:lnTo>
                <a:lnTo>
                  <a:pt x="45" y="0"/>
                </a:lnTo>
                <a:lnTo>
                  <a:pt x="45" y="0"/>
                </a:lnTo>
                <a:lnTo>
                  <a:pt x="45" y="0"/>
                </a:lnTo>
                <a:lnTo>
                  <a:pt x="45" y="0"/>
                </a:lnTo>
                <a:lnTo>
                  <a:pt x="45" y="0"/>
                </a:lnTo>
                <a:lnTo>
                  <a:pt x="45" y="0"/>
                </a:lnTo>
                <a:lnTo>
                  <a:pt x="45" y="0"/>
                </a:lnTo>
                <a:close/>
              </a:path>
            </a:pathLst>
          </a:custGeom>
          <a:solidFill>
            <a:srgbClr val="B7CF3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30" name="Freeform 6"/>
          <p:cNvSpPr>
            <a:spLocks/>
          </p:cNvSpPr>
          <p:nvPr/>
        </p:nvSpPr>
        <p:spPr bwMode="auto">
          <a:xfrm>
            <a:off x="1506538" y="4916488"/>
            <a:ext cx="85725" cy="1587"/>
          </a:xfrm>
          <a:custGeom>
            <a:avLst/>
            <a:gdLst/>
            <a:ahLst/>
            <a:cxnLst>
              <a:cxn ang="0">
                <a:pos x="54" y="0"/>
              </a:cxn>
              <a:cxn ang="0">
                <a:pos x="3" y="0"/>
              </a:cxn>
              <a:cxn ang="0">
                <a:pos x="3" y="0"/>
              </a:cxn>
              <a:cxn ang="0">
                <a:pos x="3" y="0"/>
              </a:cxn>
              <a:cxn ang="0">
                <a:pos x="3" y="0"/>
              </a:cxn>
              <a:cxn ang="0">
                <a:pos x="3" y="0"/>
              </a:cxn>
              <a:cxn ang="0">
                <a:pos x="3" y="0"/>
              </a:cxn>
              <a:cxn ang="0">
                <a:pos x="3" y="0"/>
              </a:cxn>
              <a:cxn ang="0">
                <a:pos x="3" y="0"/>
              </a:cxn>
              <a:cxn ang="0">
                <a:pos x="0" y="0"/>
              </a:cxn>
              <a:cxn ang="0">
                <a:pos x="54" y="0"/>
              </a:cxn>
              <a:cxn ang="0">
                <a:pos x="54" y="0"/>
              </a:cxn>
              <a:cxn ang="0">
                <a:pos x="54" y="0"/>
              </a:cxn>
              <a:cxn ang="0">
                <a:pos x="54" y="0"/>
              </a:cxn>
              <a:cxn ang="0">
                <a:pos x="54" y="0"/>
              </a:cxn>
              <a:cxn ang="0">
                <a:pos x="54" y="0"/>
              </a:cxn>
              <a:cxn ang="0">
                <a:pos x="54" y="0"/>
              </a:cxn>
              <a:cxn ang="0">
                <a:pos x="54" y="0"/>
              </a:cxn>
              <a:cxn ang="0">
                <a:pos x="54" y="0"/>
              </a:cxn>
            </a:cxnLst>
            <a:rect l="0" t="0" r="r" b="b"/>
            <a:pathLst>
              <a:path w="54">
                <a:moveTo>
                  <a:pt x="54" y="0"/>
                </a:moveTo>
                <a:lnTo>
                  <a:pt x="3" y="0"/>
                </a:lnTo>
                <a:lnTo>
                  <a:pt x="3" y="0"/>
                </a:lnTo>
                <a:lnTo>
                  <a:pt x="3" y="0"/>
                </a:lnTo>
                <a:lnTo>
                  <a:pt x="3" y="0"/>
                </a:lnTo>
                <a:lnTo>
                  <a:pt x="3" y="0"/>
                </a:lnTo>
                <a:lnTo>
                  <a:pt x="3" y="0"/>
                </a:lnTo>
                <a:lnTo>
                  <a:pt x="3" y="0"/>
                </a:lnTo>
                <a:lnTo>
                  <a:pt x="3" y="0"/>
                </a:lnTo>
                <a:lnTo>
                  <a:pt x="0" y="0"/>
                </a:lnTo>
                <a:lnTo>
                  <a:pt x="54" y="0"/>
                </a:lnTo>
                <a:lnTo>
                  <a:pt x="54" y="0"/>
                </a:lnTo>
                <a:lnTo>
                  <a:pt x="54" y="0"/>
                </a:lnTo>
                <a:lnTo>
                  <a:pt x="54" y="0"/>
                </a:lnTo>
                <a:lnTo>
                  <a:pt x="54" y="0"/>
                </a:lnTo>
                <a:lnTo>
                  <a:pt x="54" y="0"/>
                </a:lnTo>
                <a:lnTo>
                  <a:pt x="54" y="0"/>
                </a:lnTo>
                <a:lnTo>
                  <a:pt x="54" y="0"/>
                </a:lnTo>
                <a:lnTo>
                  <a:pt x="54" y="0"/>
                </a:lnTo>
                <a:close/>
              </a:path>
            </a:pathLst>
          </a:custGeom>
          <a:solidFill>
            <a:srgbClr val="C3D728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31" name="Freeform 7"/>
          <p:cNvSpPr>
            <a:spLocks/>
          </p:cNvSpPr>
          <p:nvPr/>
        </p:nvSpPr>
        <p:spPr bwMode="auto">
          <a:xfrm>
            <a:off x="1487488" y="4902200"/>
            <a:ext cx="109537" cy="1588"/>
          </a:xfrm>
          <a:custGeom>
            <a:avLst/>
            <a:gdLst/>
            <a:ahLst/>
            <a:cxnLst>
              <a:cxn ang="0">
                <a:pos x="69" y="0"/>
              </a:cxn>
              <a:cxn ang="0">
                <a:pos x="3" y="0"/>
              </a:cxn>
              <a:cxn ang="0">
                <a:pos x="3" y="0"/>
              </a:cxn>
              <a:cxn ang="0">
                <a:pos x="3" y="0"/>
              </a:cxn>
              <a:cxn ang="0">
                <a:pos x="3" y="0"/>
              </a:cxn>
              <a:cxn ang="0">
                <a:pos x="3" y="0"/>
              </a:cxn>
              <a:cxn ang="0">
                <a:pos x="3" y="0"/>
              </a:cxn>
              <a:cxn ang="0">
                <a:pos x="3" y="0"/>
              </a:cxn>
              <a:cxn ang="0">
                <a:pos x="3" y="0"/>
              </a:cxn>
              <a:cxn ang="0">
                <a:pos x="0" y="0"/>
              </a:cxn>
              <a:cxn ang="0">
                <a:pos x="69" y="0"/>
              </a:cxn>
              <a:cxn ang="0">
                <a:pos x="69" y="0"/>
              </a:cxn>
              <a:cxn ang="0">
                <a:pos x="69" y="0"/>
              </a:cxn>
              <a:cxn ang="0">
                <a:pos x="69" y="0"/>
              </a:cxn>
              <a:cxn ang="0">
                <a:pos x="69" y="0"/>
              </a:cxn>
              <a:cxn ang="0">
                <a:pos x="69" y="0"/>
              </a:cxn>
              <a:cxn ang="0">
                <a:pos x="69" y="0"/>
              </a:cxn>
              <a:cxn ang="0">
                <a:pos x="69" y="0"/>
              </a:cxn>
              <a:cxn ang="0">
                <a:pos x="69" y="0"/>
              </a:cxn>
            </a:cxnLst>
            <a:rect l="0" t="0" r="r" b="b"/>
            <a:pathLst>
              <a:path w="69">
                <a:moveTo>
                  <a:pt x="69" y="0"/>
                </a:moveTo>
                <a:lnTo>
                  <a:pt x="3" y="0"/>
                </a:lnTo>
                <a:lnTo>
                  <a:pt x="3" y="0"/>
                </a:lnTo>
                <a:lnTo>
                  <a:pt x="3" y="0"/>
                </a:lnTo>
                <a:lnTo>
                  <a:pt x="3" y="0"/>
                </a:lnTo>
                <a:lnTo>
                  <a:pt x="3" y="0"/>
                </a:lnTo>
                <a:lnTo>
                  <a:pt x="3" y="0"/>
                </a:lnTo>
                <a:lnTo>
                  <a:pt x="3" y="0"/>
                </a:lnTo>
                <a:lnTo>
                  <a:pt x="3" y="0"/>
                </a:lnTo>
                <a:lnTo>
                  <a:pt x="0" y="0"/>
                </a:lnTo>
                <a:lnTo>
                  <a:pt x="69" y="0"/>
                </a:lnTo>
                <a:lnTo>
                  <a:pt x="69" y="0"/>
                </a:lnTo>
                <a:lnTo>
                  <a:pt x="69" y="0"/>
                </a:lnTo>
                <a:lnTo>
                  <a:pt x="69" y="0"/>
                </a:lnTo>
                <a:lnTo>
                  <a:pt x="69" y="0"/>
                </a:lnTo>
                <a:lnTo>
                  <a:pt x="69" y="0"/>
                </a:lnTo>
                <a:lnTo>
                  <a:pt x="69" y="0"/>
                </a:lnTo>
                <a:lnTo>
                  <a:pt x="69" y="0"/>
                </a:lnTo>
                <a:lnTo>
                  <a:pt x="69" y="0"/>
                </a:lnTo>
                <a:close/>
              </a:path>
            </a:pathLst>
          </a:custGeom>
          <a:solidFill>
            <a:srgbClr val="D9E61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32" name="Rectangle 8"/>
          <p:cNvSpPr>
            <a:spLocks noChangeArrowheads="1"/>
          </p:cNvSpPr>
          <p:nvPr/>
        </p:nvSpPr>
        <p:spPr bwMode="auto">
          <a:xfrm>
            <a:off x="1393825" y="5553075"/>
            <a:ext cx="4763" cy="28892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66" name="Freeform 42"/>
          <p:cNvSpPr>
            <a:spLocks/>
          </p:cNvSpPr>
          <p:nvPr/>
        </p:nvSpPr>
        <p:spPr bwMode="auto">
          <a:xfrm>
            <a:off x="3008313" y="2185988"/>
            <a:ext cx="1152525" cy="1874837"/>
          </a:xfrm>
          <a:custGeom>
            <a:avLst/>
            <a:gdLst/>
            <a:ahLst/>
            <a:cxnLst>
              <a:cxn ang="0">
                <a:pos x="152" y="0"/>
              </a:cxn>
              <a:cxn ang="0">
                <a:pos x="571" y="0"/>
              </a:cxn>
              <a:cxn ang="0">
                <a:pos x="586" y="0"/>
              </a:cxn>
              <a:cxn ang="0">
                <a:pos x="604" y="3"/>
              </a:cxn>
              <a:cxn ang="0">
                <a:pos x="616" y="6"/>
              </a:cxn>
              <a:cxn ang="0">
                <a:pos x="630" y="12"/>
              </a:cxn>
              <a:cxn ang="0">
                <a:pos x="657" y="24"/>
              </a:cxn>
              <a:cxn ang="0">
                <a:pos x="678" y="45"/>
              </a:cxn>
              <a:cxn ang="0">
                <a:pos x="699" y="65"/>
              </a:cxn>
              <a:cxn ang="0">
                <a:pos x="711" y="92"/>
              </a:cxn>
              <a:cxn ang="0">
                <a:pos x="717" y="107"/>
              </a:cxn>
              <a:cxn ang="0">
                <a:pos x="720" y="122"/>
              </a:cxn>
              <a:cxn ang="0">
                <a:pos x="723" y="137"/>
              </a:cxn>
              <a:cxn ang="0">
                <a:pos x="726" y="152"/>
              </a:cxn>
              <a:cxn ang="0">
                <a:pos x="726" y="1029"/>
              </a:cxn>
              <a:cxn ang="0">
                <a:pos x="723" y="1044"/>
              </a:cxn>
              <a:cxn ang="0">
                <a:pos x="720" y="1059"/>
              </a:cxn>
              <a:cxn ang="0">
                <a:pos x="717" y="1073"/>
              </a:cxn>
              <a:cxn ang="0">
                <a:pos x="711" y="1088"/>
              </a:cxn>
              <a:cxn ang="0">
                <a:pos x="699" y="1115"/>
              </a:cxn>
              <a:cxn ang="0">
                <a:pos x="678" y="1136"/>
              </a:cxn>
              <a:cxn ang="0">
                <a:pos x="657" y="1154"/>
              </a:cxn>
              <a:cxn ang="0">
                <a:pos x="630" y="1169"/>
              </a:cxn>
              <a:cxn ang="0">
                <a:pos x="616" y="1175"/>
              </a:cxn>
              <a:cxn ang="0">
                <a:pos x="604" y="1178"/>
              </a:cxn>
              <a:cxn ang="0">
                <a:pos x="586" y="1181"/>
              </a:cxn>
              <a:cxn ang="0">
                <a:pos x="571" y="1181"/>
              </a:cxn>
              <a:cxn ang="0">
                <a:pos x="152" y="1181"/>
              </a:cxn>
              <a:cxn ang="0">
                <a:pos x="137" y="1181"/>
              </a:cxn>
              <a:cxn ang="0">
                <a:pos x="122" y="1178"/>
              </a:cxn>
              <a:cxn ang="0">
                <a:pos x="107" y="1175"/>
              </a:cxn>
              <a:cxn ang="0">
                <a:pos x="92" y="1169"/>
              </a:cxn>
              <a:cxn ang="0">
                <a:pos x="69" y="1154"/>
              </a:cxn>
              <a:cxn ang="0">
                <a:pos x="45" y="1136"/>
              </a:cxn>
              <a:cxn ang="0">
                <a:pos x="27" y="1115"/>
              </a:cxn>
              <a:cxn ang="0">
                <a:pos x="12" y="1088"/>
              </a:cxn>
              <a:cxn ang="0">
                <a:pos x="6" y="1073"/>
              </a:cxn>
              <a:cxn ang="0">
                <a:pos x="3" y="1059"/>
              </a:cxn>
              <a:cxn ang="0">
                <a:pos x="0" y="1044"/>
              </a:cxn>
              <a:cxn ang="0">
                <a:pos x="0" y="1029"/>
              </a:cxn>
              <a:cxn ang="0">
                <a:pos x="0" y="152"/>
              </a:cxn>
              <a:cxn ang="0">
                <a:pos x="0" y="137"/>
              </a:cxn>
              <a:cxn ang="0">
                <a:pos x="3" y="122"/>
              </a:cxn>
              <a:cxn ang="0">
                <a:pos x="6" y="107"/>
              </a:cxn>
              <a:cxn ang="0">
                <a:pos x="12" y="92"/>
              </a:cxn>
              <a:cxn ang="0">
                <a:pos x="27" y="65"/>
              </a:cxn>
              <a:cxn ang="0">
                <a:pos x="45" y="45"/>
              </a:cxn>
              <a:cxn ang="0">
                <a:pos x="69" y="24"/>
              </a:cxn>
              <a:cxn ang="0">
                <a:pos x="92" y="12"/>
              </a:cxn>
              <a:cxn ang="0">
                <a:pos x="107" y="6"/>
              </a:cxn>
              <a:cxn ang="0">
                <a:pos x="122" y="3"/>
              </a:cxn>
              <a:cxn ang="0">
                <a:pos x="137" y="0"/>
              </a:cxn>
              <a:cxn ang="0">
                <a:pos x="152" y="0"/>
              </a:cxn>
            </a:cxnLst>
            <a:rect l="0" t="0" r="r" b="b"/>
            <a:pathLst>
              <a:path w="726" h="1181">
                <a:moveTo>
                  <a:pt x="152" y="0"/>
                </a:moveTo>
                <a:lnTo>
                  <a:pt x="571" y="0"/>
                </a:lnTo>
                <a:lnTo>
                  <a:pt x="586" y="0"/>
                </a:lnTo>
                <a:lnTo>
                  <a:pt x="604" y="3"/>
                </a:lnTo>
                <a:lnTo>
                  <a:pt x="616" y="6"/>
                </a:lnTo>
                <a:lnTo>
                  <a:pt x="630" y="12"/>
                </a:lnTo>
                <a:lnTo>
                  <a:pt x="657" y="24"/>
                </a:lnTo>
                <a:lnTo>
                  <a:pt x="678" y="45"/>
                </a:lnTo>
                <a:lnTo>
                  <a:pt x="699" y="65"/>
                </a:lnTo>
                <a:lnTo>
                  <a:pt x="711" y="92"/>
                </a:lnTo>
                <a:lnTo>
                  <a:pt x="717" y="107"/>
                </a:lnTo>
                <a:lnTo>
                  <a:pt x="720" y="122"/>
                </a:lnTo>
                <a:lnTo>
                  <a:pt x="723" y="137"/>
                </a:lnTo>
                <a:lnTo>
                  <a:pt x="726" y="152"/>
                </a:lnTo>
                <a:lnTo>
                  <a:pt x="726" y="1029"/>
                </a:lnTo>
                <a:lnTo>
                  <a:pt x="723" y="1044"/>
                </a:lnTo>
                <a:lnTo>
                  <a:pt x="720" y="1059"/>
                </a:lnTo>
                <a:lnTo>
                  <a:pt x="717" y="1073"/>
                </a:lnTo>
                <a:lnTo>
                  <a:pt x="711" y="1088"/>
                </a:lnTo>
                <a:lnTo>
                  <a:pt x="699" y="1115"/>
                </a:lnTo>
                <a:lnTo>
                  <a:pt x="678" y="1136"/>
                </a:lnTo>
                <a:lnTo>
                  <a:pt x="657" y="1154"/>
                </a:lnTo>
                <a:lnTo>
                  <a:pt x="630" y="1169"/>
                </a:lnTo>
                <a:lnTo>
                  <a:pt x="616" y="1175"/>
                </a:lnTo>
                <a:lnTo>
                  <a:pt x="604" y="1178"/>
                </a:lnTo>
                <a:lnTo>
                  <a:pt x="586" y="1181"/>
                </a:lnTo>
                <a:lnTo>
                  <a:pt x="571" y="1181"/>
                </a:lnTo>
                <a:lnTo>
                  <a:pt x="152" y="1181"/>
                </a:lnTo>
                <a:lnTo>
                  <a:pt x="137" y="1181"/>
                </a:lnTo>
                <a:lnTo>
                  <a:pt x="122" y="1178"/>
                </a:lnTo>
                <a:lnTo>
                  <a:pt x="107" y="1175"/>
                </a:lnTo>
                <a:lnTo>
                  <a:pt x="92" y="1169"/>
                </a:lnTo>
                <a:lnTo>
                  <a:pt x="69" y="1154"/>
                </a:lnTo>
                <a:lnTo>
                  <a:pt x="45" y="1136"/>
                </a:lnTo>
                <a:lnTo>
                  <a:pt x="27" y="1115"/>
                </a:lnTo>
                <a:lnTo>
                  <a:pt x="12" y="1088"/>
                </a:lnTo>
                <a:lnTo>
                  <a:pt x="6" y="1073"/>
                </a:lnTo>
                <a:lnTo>
                  <a:pt x="3" y="1059"/>
                </a:lnTo>
                <a:lnTo>
                  <a:pt x="0" y="1044"/>
                </a:lnTo>
                <a:lnTo>
                  <a:pt x="0" y="1029"/>
                </a:lnTo>
                <a:lnTo>
                  <a:pt x="0" y="152"/>
                </a:lnTo>
                <a:lnTo>
                  <a:pt x="0" y="137"/>
                </a:lnTo>
                <a:lnTo>
                  <a:pt x="3" y="122"/>
                </a:lnTo>
                <a:lnTo>
                  <a:pt x="6" y="107"/>
                </a:lnTo>
                <a:lnTo>
                  <a:pt x="12" y="92"/>
                </a:lnTo>
                <a:lnTo>
                  <a:pt x="27" y="65"/>
                </a:lnTo>
                <a:lnTo>
                  <a:pt x="45" y="45"/>
                </a:lnTo>
                <a:lnTo>
                  <a:pt x="69" y="24"/>
                </a:lnTo>
                <a:lnTo>
                  <a:pt x="92" y="12"/>
                </a:lnTo>
                <a:lnTo>
                  <a:pt x="107" y="6"/>
                </a:lnTo>
                <a:lnTo>
                  <a:pt x="122" y="3"/>
                </a:lnTo>
                <a:lnTo>
                  <a:pt x="137" y="0"/>
                </a:lnTo>
                <a:lnTo>
                  <a:pt x="152" y="0"/>
                </a:lnTo>
              </a:path>
            </a:pathLst>
          </a:custGeom>
          <a:noFill/>
          <a:ln w="0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67" name="Freeform 43"/>
          <p:cNvSpPr>
            <a:spLocks/>
          </p:cNvSpPr>
          <p:nvPr/>
        </p:nvSpPr>
        <p:spPr bwMode="auto">
          <a:xfrm>
            <a:off x="5005388" y="2185988"/>
            <a:ext cx="1150937" cy="1874837"/>
          </a:xfrm>
          <a:custGeom>
            <a:avLst/>
            <a:gdLst/>
            <a:ahLst/>
            <a:cxnLst>
              <a:cxn ang="0">
                <a:pos x="154" y="0"/>
              </a:cxn>
              <a:cxn ang="0">
                <a:pos x="573" y="0"/>
              </a:cxn>
              <a:cxn ang="0">
                <a:pos x="588" y="0"/>
              </a:cxn>
              <a:cxn ang="0">
                <a:pos x="603" y="3"/>
              </a:cxn>
              <a:cxn ang="0">
                <a:pos x="618" y="6"/>
              </a:cxn>
              <a:cxn ang="0">
                <a:pos x="633" y="12"/>
              </a:cxn>
              <a:cxn ang="0">
                <a:pos x="657" y="24"/>
              </a:cxn>
              <a:cxn ang="0">
                <a:pos x="680" y="45"/>
              </a:cxn>
              <a:cxn ang="0">
                <a:pos x="698" y="65"/>
              </a:cxn>
              <a:cxn ang="0">
                <a:pos x="713" y="92"/>
              </a:cxn>
              <a:cxn ang="0">
                <a:pos x="719" y="107"/>
              </a:cxn>
              <a:cxn ang="0">
                <a:pos x="722" y="122"/>
              </a:cxn>
              <a:cxn ang="0">
                <a:pos x="725" y="137"/>
              </a:cxn>
              <a:cxn ang="0">
                <a:pos x="725" y="152"/>
              </a:cxn>
              <a:cxn ang="0">
                <a:pos x="725" y="1029"/>
              </a:cxn>
              <a:cxn ang="0">
                <a:pos x="725" y="1044"/>
              </a:cxn>
              <a:cxn ang="0">
                <a:pos x="722" y="1059"/>
              </a:cxn>
              <a:cxn ang="0">
                <a:pos x="719" y="1073"/>
              </a:cxn>
              <a:cxn ang="0">
                <a:pos x="713" y="1088"/>
              </a:cxn>
              <a:cxn ang="0">
                <a:pos x="698" y="1115"/>
              </a:cxn>
              <a:cxn ang="0">
                <a:pos x="680" y="1136"/>
              </a:cxn>
              <a:cxn ang="0">
                <a:pos x="657" y="1154"/>
              </a:cxn>
              <a:cxn ang="0">
                <a:pos x="633" y="1169"/>
              </a:cxn>
              <a:cxn ang="0">
                <a:pos x="618" y="1175"/>
              </a:cxn>
              <a:cxn ang="0">
                <a:pos x="603" y="1178"/>
              </a:cxn>
              <a:cxn ang="0">
                <a:pos x="588" y="1181"/>
              </a:cxn>
              <a:cxn ang="0">
                <a:pos x="573" y="1181"/>
              </a:cxn>
              <a:cxn ang="0">
                <a:pos x="154" y="1181"/>
              </a:cxn>
              <a:cxn ang="0">
                <a:pos x="136" y="1181"/>
              </a:cxn>
              <a:cxn ang="0">
                <a:pos x="122" y="1178"/>
              </a:cxn>
              <a:cxn ang="0">
                <a:pos x="107" y="1175"/>
              </a:cxn>
              <a:cxn ang="0">
                <a:pos x="95" y="1169"/>
              </a:cxn>
              <a:cxn ang="0">
                <a:pos x="68" y="1154"/>
              </a:cxn>
              <a:cxn ang="0">
                <a:pos x="44" y="1136"/>
              </a:cxn>
              <a:cxn ang="0">
                <a:pos x="26" y="1115"/>
              </a:cxn>
              <a:cxn ang="0">
                <a:pos x="12" y="1088"/>
              </a:cxn>
              <a:cxn ang="0">
                <a:pos x="9" y="1073"/>
              </a:cxn>
              <a:cxn ang="0">
                <a:pos x="3" y="1059"/>
              </a:cxn>
              <a:cxn ang="0">
                <a:pos x="3" y="1044"/>
              </a:cxn>
              <a:cxn ang="0">
                <a:pos x="0" y="1029"/>
              </a:cxn>
              <a:cxn ang="0">
                <a:pos x="0" y="152"/>
              </a:cxn>
              <a:cxn ang="0">
                <a:pos x="3" y="137"/>
              </a:cxn>
              <a:cxn ang="0">
                <a:pos x="3" y="122"/>
              </a:cxn>
              <a:cxn ang="0">
                <a:pos x="9" y="107"/>
              </a:cxn>
              <a:cxn ang="0">
                <a:pos x="12" y="92"/>
              </a:cxn>
              <a:cxn ang="0">
                <a:pos x="26" y="65"/>
              </a:cxn>
              <a:cxn ang="0">
                <a:pos x="44" y="45"/>
              </a:cxn>
              <a:cxn ang="0">
                <a:pos x="68" y="24"/>
              </a:cxn>
              <a:cxn ang="0">
                <a:pos x="95" y="12"/>
              </a:cxn>
              <a:cxn ang="0">
                <a:pos x="107" y="6"/>
              </a:cxn>
              <a:cxn ang="0">
                <a:pos x="122" y="3"/>
              </a:cxn>
              <a:cxn ang="0">
                <a:pos x="136" y="0"/>
              </a:cxn>
              <a:cxn ang="0">
                <a:pos x="154" y="0"/>
              </a:cxn>
            </a:cxnLst>
            <a:rect l="0" t="0" r="r" b="b"/>
            <a:pathLst>
              <a:path w="725" h="1181">
                <a:moveTo>
                  <a:pt x="154" y="0"/>
                </a:moveTo>
                <a:lnTo>
                  <a:pt x="573" y="0"/>
                </a:lnTo>
                <a:lnTo>
                  <a:pt x="588" y="0"/>
                </a:lnTo>
                <a:lnTo>
                  <a:pt x="603" y="3"/>
                </a:lnTo>
                <a:lnTo>
                  <a:pt x="618" y="6"/>
                </a:lnTo>
                <a:lnTo>
                  <a:pt x="633" y="12"/>
                </a:lnTo>
                <a:lnTo>
                  <a:pt x="657" y="24"/>
                </a:lnTo>
                <a:lnTo>
                  <a:pt x="680" y="45"/>
                </a:lnTo>
                <a:lnTo>
                  <a:pt x="698" y="65"/>
                </a:lnTo>
                <a:lnTo>
                  <a:pt x="713" y="92"/>
                </a:lnTo>
                <a:lnTo>
                  <a:pt x="719" y="107"/>
                </a:lnTo>
                <a:lnTo>
                  <a:pt x="722" y="122"/>
                </a:lnTo>
                <a:lnTo>
                  <a:pt x="725" y="137"/>
                </a:lnTo>
                <a:lnTo>
                  <a:pt x="725" y="152"/>
                </a:lnTo>
                <a:lnTo>
                  <a:pt x="725" y="1029"/>
                </a:lnTo>
                <a:lnTo>
                  <a:pt x="725" y="1044"/>
                </a:lnTo>
                <a:lnTo>
                  <a:pt x="722" y="1059"/>
                </a:lnTo>
                <a:lnTo>
                  <a:pt x="719" y="1073"/>
                </a:lnTo>
                <a:lnTo>
                  <a:pt x="713" y="1088"/>
                </a:lnTo>
                <a:lnTo>
                  <a:pt x="698" y="1115"/>
                </a:lnTo>
                <a:lnTo>
                  <a:pt x="680" y="1136"/>
                </a:lnTo>
                <a:lnTo>
                  <a:pt x="657" y="1154"/>
                </a:lnTo>
                <a:lnTo>
                  <a:pt x="633" y="1169"/>
                </a:lnTo>
                <a:lnTo>
                  <a:pt x="618" y="1175"/>
                </a:lnTo>
                <a:lnTo>
                  <a:pt x="603" y="1178"/>
                </a:lnTo>
                <a:lnTo>
                  <a:pt x="588" y="1181"/>
                </a:lnTo>
                <a:lnTo>
                  <a:pt x="573" y="1181"/>
                </a:lnTo>
                <a:lnTo>
                  <a:pt x="154" y="1181"/>
                </a:lnTo>
                <a:lnTo>
                  <a:pt x="136" y="1181"/>
                </a:lnTo>
                <a:lnTo>
                  <a:pt x="122" y="1178"/>
                </a:lnTo>
                <a:lnTo>
                  <a:pt x="107" y="1175"/>
                </a:lnTo>
                <a:lnTo>
                  <a:pt x="95" y="1169"/>
                </a:lnTo>
                <a:lnTo>
                  <a:pt x="68" y="1154"/>
                </a:lnTo>
                <a:lnTo>
                  <a:pt x="44" y="1136"/>
                </a:lnTo>
                <a:lnTo>
                  <a:pt x="26" y="1115"/>
                </a:lnTo>
                <a:lnTo>
                  <a:pt x="12" y="1088"/>
                </a:lnTo>
                <a:lnTo>
                  <a:pt x="9" y="1073"/>
                </a:lnTo>
                <a:lnTo>
                  <a:pt x="3" y="1059"/>
                </a:lnTo>
                <a:lnTo>
                  <a:pt x="3" y="1044"/>
                </a:lnTo>
                <a:lnTo>
                  <a:pt x="0" y="1029"/>
                </a:lnTo>
                <a:lnTo>
                  <a:pt x="0" y="152"/>
                </a:lnTo>
                <a:lnTo>
                  <a:pt x="3" y="137"/>
                </a:lnTo>
                <a:lnTo>
                  <a:pt x="3" y="122"/>
                </a:lnTo>
                <a:lnTo>
                  <a:pt x="9" y="107"/>
                </a:lnTo>
                <a:lnTo>
                  <a:pt x="12" y="92"/>
                </a:lnTo>
                <a:lnTo>
                  <a:pt x="26" y="65"/>
                </a:lnTo>
                <a:lnTo>
                  <a:pt x="44" y="45"/>
                </a:lnTo>
                <a:lnTo>
                  <a:pt x="68" y="24"/>
                </a:lnTo>
                <a:lnTo>
                  <a:pt x="95" y="12"/>
                </a:lnTo>
                <a:lnTo>
                  <a:pt x="107" y="6"/>
                </a:lnTo>
                <a:lnTo>
                  <a:pt x="122" y="3"/>
                </a:lnTo>
                <a:lnTo>
                  <a:pt x="136" y="0"/>
                </a:lnTo>
                <a:lnTo>
                  <a:pt x="154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68" name="Freeform 44"/>
          <p:cNvSpPr>
            <a:spLocks/>
          </p:cNvSpPr>
          <p:nvPr/>
        </p:nvSpPr>
        <p:spPr bwMode="auto">
          <a:xfrm>
            <a:off x="7005638" y="2185988"/>
            <a:ext cx="1146175" cy="1874837"/>
          </a:xfrm>
          <a:custGeom>
            <a:avLst/>
            <a:gdLst/>
            <a:ahLst/>
            <a:cxnLst>
              <a:cxn ang="0">
                <a:pos x="152" y="0"/>
              </a:cxn>
              <a:cxn ang="0">
                <a:pos x="571" y="0"/>
              </a:cxn>
              <a:cxn ang="0">
                <a:pos x="586" y="0"/>
              </a:cxn>
              <a:cxn ang="0">
                <a:pos x="601" y="3"/>
              </a:cxn>
              <a:cxn ang="0">
                <a:pos x="615" y="6"/>
              </a:cxn>
              <a:cxn ang="0">
                <a:pos x="630" y="12"/>
              </a:cxn>
              <a:cxn ang="0">
                <a:pos x="657" y="24"/>
              </a:cxn>
              <a:cxn ang="0">
                <a:pos x="678" y="45"/>
              </a:cxn>
              <a:cxn ang="0">
                <a:pos x="699" y="65"/>
              </a:cxn>
              <a:cxn ang="0">
                <a:pos x="711" y="92"/>
              </a:cxn>
              <a:cxn ang="0">
                <a:pos x="717" y="107"/>
              </a:cxn>
              <a:cxn ang="0">
                <a:pos x="719" y="122"/>
              </a:cxn>
              <a:cxn ang="0">
                <a:pos x="722" y="137"/>
              </a:cxn>
              <a:cxn ang="0">
                <a:pos x="722" y="152"/>
              </a:cxn>
              <a:cxn ang="0">
                <a:pos x="722" y="1029"/>
              </a:cxn>
              <a:cxn ang="0">
                <a:pos x="722" y="1044"/>
              </a:cxn>
              <a:cxn ang="0">
                <a:pos x="719" y="1059"/>
              </a:cxn>
              <a:cxn ang="0">
                <a:pos x="717" y="1073"/>
              </a:cxn>
              <a:cxn ang="0">
                <a:pos x="711" y="1088"/>
              </a:cxn>
              <a:cxn ang="0">
                <a:pos x="699" y="1115"/>
              </a:cxn>
              <a:cxn ang="0">
                <a:pos x="678" y="1136"/>
              </a:cxn>
              <a:cxn ang="0">
                <a:pos x="657" y="1154"/>
              </a:cxn>
              <a:cxn ang="0">
                <a:pos x="630" y="1169"/>
              </a:cxn>
              <a:cxn ang="0">
                <a:pos x="615" y="1175"/>
              </a:cxn>
              <a:cxn ang="0">
                <a:pos x="601" y="1178"/>
              </a:cxn>
              <a:cxn ang="0">
                <a:pos x="586" y="1181"/>
              </a:cxn>
              <a:cxn ang="0">
                <a:pos x="571" y="1181"/>
              </a:cxn>
              <a:cxn ang="0">
                <a:pos x="152" y="1181"/>
              </a:cxn>
              <a:cxn ang="0">
                <a:pos x="137" y="1181"/>
              </a:cxn>
              <a:cxn ang="0">
                <a:pos x="122" y="1178"/>
              </a:cxn>
              <a:cxn ang="0">
                <a:pos x="107" y="1175"/>
              </a:cxn>
              <a:cxn ang="0">
                <a:pos x="92" y="1169"/>
              </a:cxn>
              <a:cxn ang="0">
                <a:pos x="65" y="1154"/>
              </a:cxn>
              <a:cxn ang="0">
                <a:pos x="45" y="1136"/>
              </a:cxn>
              <a:cxn ang="0">
                <a:pos x="27" y="1115"/>
              </a:cxn>
              <a:cxn ang="0">
                <a:pos x="12" y="1088"/>
              </a:cxn>
              <a:cxn ang="0">
                <a:pos x="6" y="1073"/>
              </a:cxn>
              <a:cxn ang="0">
                <a:pos x="3" y="1059"/>
              </a:cxn>
              <a:cxn ang="0">
                <a:pos x="0" y="1044"/>
              </a:cxn>
              <a:cxn ang="0">
                <a:pos x="0" y="1029"/>
              </a:cxn>
              <a:cxn ang="0">
                <a:pos x="0" y="152"/>
              </a:cxn>
              <a:cxn ang="0">
                <a:pos x="0" y="137"/>
              </a:cxn>
              <a:cxn ang="0">
                <a:pos x="3" y="122"/>
              </a:cxn>
              <a:cxn ang="0">
                <a:pos x="6" y="107"/>
              </a:cxn>
              <a:cxn ang="0">
                <a:pos x="12" y="92"/>
              </a:cxn>
              <a:cxn ang="0">
                <a:pos x="27" y="65"/>
              </a:cxn>
              <a:cxn ang="0">
                <a:pos x="45" y="45"/>
              </a:cxn>
              <a:cxn ang="0">
                <a:pos x="65" y="24"/>
              </a:cxn>
              <a:cxn ang="0">
                <a:pos x="92" y="12"/>
              </a:cxn>
              <a:cxn ang="0">
                <a:pos x="107" y="6"/>
              </a:cxn>
              <a:cxn ang="0">
                <a:pos x="122" y="3"/>
              </a:cxn>
              <a:cxn ang="0">
                <a:pos x="137" y="0"/>
              </a:cxn>
              <a:cxn ang="0">
                <a:pos x="152" y="0"/>
              </a:cxn>
            </a:cxnLst>
            <a:rect l="0" t="0" r="r" b="b"/>
            <a:pathLst>
              <a:path w="722" h="1181">
                <a:moveTo>
                  <a:pt x="152" y="0"/>
                </a:moveTo>
                <a:lnTo>
                  <a:pt x="571" y="0"/>
                </a:lnTo>
                <a:lnTo>
                  <a:pt x="586" y="0"/>
                </a:lnTo>
                <a:lnTo>
                  <a:pt x="601" y="3"/>
                </a:lnTo>
                <a:lnTo>
                  <a:pt x="615" y="6"/>
                </a:lnTo>
                <a:lnTo>
                  <a:pt x="630" y="12"/>
                </a:lnTo>
                <a:lnTo>
                  <a:pt x="657" y="24"/>
                </a:lnTo>
                <a:lnTo>
                  <a:pt x="678" y="45"/>
                </a:lnTo>
                <a:lnTo>
                  <a:pt x="699" y="65"/>
                </a:lnTo>
                <a:lnTo>
                  <a:pt x="711" y="92"/>
                </a:lnTo>
                <a:lnTo>
                  <a:pt x="717" y="107"/>
                </a:lnTo>
                <a:lnTo>
                  <a:pt x="719" y="122"/>
                </a:lnTo>
                <a:lnTo>
                  <a:pt x="722" y="137"/>
                </a:lnTo>
                <a:lnTo>
                  <a:pt x="722" y="152"/>
                </a:lnTo>
                <a:lnTo>
                  <a:pt x="722" y="1029"/>
                </a:lnTo>
                <a:lnTo>
                  <a:pt x="722" y="1044"/>
                </a:lnTo>
                <a:lnTo>
                  <a:pt x="719" y="1059"/>
                </a:lnTo>
                <a:lnTo>
                  <a:pt x="717" y="1073"/>
                </a:lnTo>
                <a:lnTo>
                  <a:pt x="711" y="1088"/>
                </a:lnTo>
                <a:lnTo>
                  <a:pt x="699" y="1115"/>
                </a:lnTo>
                <a:lnTo>
                  <a:pt x="678" y="1136"/>
                </a:lnTo>
                <a:lnTo>
                  <a:pt x="657" y="1154"/>
                </a:lnTo>
                <a:lnTo>
                  <a:pt x="630" y="1169"/>
                </a:lnTo>
                <a:lnTo>
                  <a:pt x="615" y="1175"/>
                </a:lnTo>
                <a:lnTo>
                  <a:pt x="601" y="1178"/>
                </a:lnTo>
                <a:lnTo>
                  <a:pt x="586" y="1181"/>
                </a:lnTo>
                <a:lnTo>
                  <a:pt x="571" y="1181"/>
                </a:lnTo>
                <a:lnTo>
                  <a:pt x="152" y="1181"/>
                </a:lnTo>
                <a:lnTo>
                  <a:pt x="137" y="1181"/>
                </a:lnTo>
                <a:lnTo>
                  <a:pt x="122" y="1178"/>
                </a:lnTo>
                <a:lnTo>
                  <a:pt x="107" y="1175"/>
                </a:lnTo>
                <a:lnTo>
                  <a:pt x="92" y="1169"/>
                </a:lnTo>
                <a:lnTo>
                  <a:pt x="65" y="1154"/>
                </a:lnTo>
                <a:lnTo>
                  <a:pt x="45" y="1136"/>
                </a:lnTo>
                <a:lnTo>
                  <a:pt x="27" y="1115"/>
                </a:lnTo>
                <a:lnTo>
                  <a:pt x="12" y="1088"/>
                </a:lnTo>
                <a:lnTo>
                  <a:pt x="6" y="1073"/>
                </a:lnTo>
                <a:lnTo>
                  <a:pt x="3" y="1059"/>
                </a:lnTo>
                <a:lnTo>
                  <a:pt x="0" y="1044"/>
                </a:lnTo>
                <a:lnTo>
                  <a:pt x="0" y="1029"/>
                </a:lnTo>
                <a:lnTo>
                  <a:pt x="0" y="152"/>
                </a:lnTo>
                <a:lnTo>
                  <a:pt x="0" y="137"/>
                </a:lnTo>
                <a:lnTo>
                  <a:pt x="3" y="122"/>
                </a:lnTo>
                <a:lnTo>
                  <a:pt x="6" y="107"/>
                </a:lnTo>
                <a:lnTo>
                  <a:pt x="12" y="92"/>
                </a:lnTo>
                <a:lnTo>
                  <a:pt x="27" y="65"/>
                </a:lnTo>
                <a:lnTo>
                  <a:pt x="45" y="45"/>
                </a:lnTo>
                <a:lnTo>
                  <a:pt x="65" y="24"/>
                </a:lnTo>
                <a:lnTo>
                  <a:pt x="92" y="12"/>
                </a:lnTo>
                <a:lnTo>
                  <a:pt x="107" y="6"/>
                </a:lnTo>
                <a:lnTo>
                  <a:pt x="122" y="3"/>
                </a:lnTo>
                <a:lnTo>
                  <a:pt x="137" y="0"/>
                </a:lnTo>
                <a:lnTo>
                  <a:pt x="152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69" name="Line 45"/>
          <p:cNvSpPr>
            <a:spLocks noChangeShapeType="1"/>
          </p:cNvSpPr>
          <p:nvPr/>
        </p:nvSpPr>
        <p:spPr bwMode="auto">
          <a:xfrm>
            <a:off x="2159000" y="3121025"/>
            <a:ext cx="779463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70" name="Freeform 46"/>
          <p:cNvSpPr>
            <a:spLocks/>
          </p:cNvSpPr>
          <p:nvPr/>
        </p:nvSpPr>
        <p:spPr bwMode="auto">
          <a:xfrm>
            <a:off x="2867025" y="3063875"/>
            <a:ext cx="136525" cy="117475"/>
          </a:xfrm>
          <a:custGeom>
            <a:avLst/>
            <a:gdLst/>
            <a:ahLst/>
            <a:cxnLst>
              <a:cxn ang="0">
                <a:pos x="86" y="36"/>
              </a:cxn>
              <a:cxn ang="0">
                <a:pos x="0" y="0"/>
              </a:cxn>
              <a:cxn ang="0">
                <a:pos x="0" y="3"/>
              </a:cxn>
              <a:cxn ang="0">
                <a:pos x="3" y="3"/>
              </a:cxn>
              <a:cxn ang="0">
                <a:pos x="3" y="6"/>
              </a:cxn>
              <a:cxn ang="0">
                <a:pos x="3" y="9"/>
              </a:cxn>
              <a:cxn ang="0">
                <a:pos x="6" y="12"/>
              </a:cxn>
              <a:cxn ang="0">
                <a:pos x="6" y="15"/>
              </a:cxn>
              <a:cxn ang="0">
                <a:pos x="6" y="18"/>
              </a:cxn>
              <a:cxn ang="0">
                <a:pos x="9" y="21"/>
              </a:cxn>
              <a:cxn ang="0">
                <a:pos x="9" y="24"/>
              </a:cxn>
              <a:cxn ang="0">
                <a:pos x="9" y="27"/>
              </a:cxn>
              <a:cxn ang="0">
                <a:pos x="9" y="30"/>
              </a:cxn>
              <a:cxn ang="0">
                <a:pos x="9" y="33"/>
              </a:cxn>
              <a:cxn ang="0">
                <a:pos x="9" y="36"/>
              </a:cxn>
              <a:cxn ang="0">
                <a:pos x="9" y="39"/>
              </a:cxn>
              <a:cxn ang="0">
                <a:pos x="9" y="42"/>
              </a:cxn>
              <a:cxn ang="0">
                <a:pos x="9" y="45"/>
              </a:cxn>
              <a:cxn ang="0">
                <a:pos x="9" y="48"/>
              </a:cxn>
              <a:cxn ang="0">
                <a:pos x="9" y="51"/>
              </a:cxn>
              <a:cxn ang="0">
                <a:pos x="9" y="54"/>
              </a:cxn>
              <a:cxn ang="0">
                <a:pos x="6" y="57"/>
              </a:cxn>
              <a:cxn ang="0">
                <a:pos x="6" y="60"/>
              </a:cxn>
              <a:cxn ang="0">
                <a:pos x="6" y="63"/>
              </a:cxn>
              <a:cxn ang="0">
                <a:pos x="3" y="66"/>
              </a:cxn>
              <a:cxn ang="0">
                <a:pos x="3" y="69"/>
              </a:cxn>
              <a:cxn ang="0">
                <a:pos x="0" y="71"/>
              </a:cxn>
              <a:cxn ang="0">
                <a:pos x="0" y="74"/>
              </a:cxn>
              <a:cxn ang="0">
                <a:pos x="86" y="36"/>
              </a:cxn>
            </a:cxnLst>
            <a:rect l="0" t="0" r="r" b="b"/>
            <a:pathLst>
              <a:path w="86" h="74">
                <a:moveTo>
                  <a:pt x="86" y="36"/>
                </a:moveTo>
                <a:lnTo>
                  <a:pt x="0" y="0"/>
                </a:lnTo>
                <a:lnTo>
                  <a:pt x="0" y="3"/>
                </a:lnTo>
                <a:lnTo>
                  <a:pt x="3" y="3"/>
                </a:lnTo>
                <a:lnTo>
                  <a:pt x="3" y="6"/>
                </a:lnTo>
                <a:lnTo>
                  <a:pt x="3" y="9"/>
                </a:lnTo>
                <a:lnTo>
                  <a:pt x="6" y="12"/>
                </a:lnTo>
                <a:lnTo>
                  <a:pt x="6" y="15"/>
                </a:lnTo>
                <a:lnTo>
                  <a:pt x="6" y="18"/>
                </a:lnTo>
                <a:lnTo>
                  <a:pt x="9" y="21"/>
                </a:lnTo>
                <a:lnTo>
                  <a:pt x="9" y="24"/>
                </a:lnTo>
                <a:lnTo>
                  <a:pt x="9" y="27"/>
                </a:lnTo>
                <a:lnTo>
                  <a:pt x="9" y="30"/>
                </a:lnTo>
                <a:lnTo>
                  <a:pt x="9" y="33"/>
                </a:lnTo>
                <a:lnTo>
                  <a:pt x="9" y="36"/>
                </a:lnTo>
                <a:lnTo>
                  <a:pt x="9" y="39"/>
                </a:lnTo>
                <a:lnTo>
                  <a:pt x="9" y="42"/>
                </a:lnTo>
                <a:lnTo>
                  <a:pt x="9" y="45"/>
                </a:lnTo>
                <a:lnTo>
                  <a:pt x="9" y="48"/>
                </a:lnTo>
                <a:lnTo>
                  <a:pt x="9" y="51"/>
                </a:lnTo>
                <a:lnTo>
                  <a:pt x="9" y="54"/>
                </a:lnTo>
                <a:lnTo>
                  <a:pt x="6" y="57"/>
                </a:lnTo>
                <a:lnTo>
                  <a:pt x="6" y="60"/>
                </a:lnTo>
                <a:lnTo>
                  <a:pt x="6" y="63"/>
                </a:lnTo>
                <a:lnTo>
                  <a:pt x="3" y="66"/>
                </a:lnTo>
                <a:lnTo>
                  <a:pt x="3" y="69"/>
                </a:lnTo>
                <a:lnTo>
                  <a:pt x="0" y="71"/>
                </a:lnTo>
                <a:lnTo>
                  <a:pt x="0" y="74"/>
                </a:lnTo>
                <a:lnTo>
                  <a:pt x="86" y="36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71" name="Line 47"/>
          <p:cNvSpPr>
            <a:spLocks noChangeShapeType="1"/>
          </p:cNvSpPr>
          <p:nvPr/>
        </p:nvSpPr>
        <p:spPr bwMode="auto">
          <a:xfrm>
            <a:off x="4160838" y="3121025"/>
            <a:ext cx="773112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72" name="Freeform 48"/>
          <p:cNvSpPr>
            <a:spLocks/>
          </p:cNvSpPr>
          <p:nvPr/>
        </p:nvSpPr>
        <p:spPr bwMode="auto">
          <a:xfrm>
            <a:off x="4867275" y="3063875"/>
            <a:ext cx="138113" cy="117475"/>
          </a:xfrm>
          <a:custGeom>
            <a:avLst/>
            <a:gdLst/>
            <a:ahLst/>
            <a:cxnLst>
              <a:cxn ang="0">
                <a:pos x="87" y="36"/>
              </a:cxn>
              <a:cxn ang="0">
                <a:pos x="0" y="0"/>
              </a:cxn>
              <a:cxn ang="0">
                <a:pos x="0" y="3"/>
              </a:cxn>
              <a:cxn ang="0">
                <a:pos x="3" y="3"/>
              </a:cxn>
              <a:cxn ang="0">
                <a:pos x="3" y="6"/>
              </a:cxn>
              <a:cxn ang="0">
                <a:pos x="3" y="9"/>
              </a:cxn>
              <a:cxn ang="0">
                <a:pos x="3" y="12"/>
              </a:cxn>
              <a:cxn ang="0">
                <a:pos x="6" y="15"/>
              </a:cxn>
              <a:cxn ang="0">
                <a:pos x="6" y="18"/>
              </a:cxn>
              <a:cxn ang="0">
                <a:pos x="6" y="21"/>
              </a:cxn>
              <a:cxn ang="0">
                <a:pos x="9" y="24"/>
              </a:cxn>
              <a:cxn ang="0">
                <a:pos x="9" y="27"/>
              </a:cxn>
              <a:cxn ang="0">
                <a:pos x="9" y="30"/>
              </a:cxn>
              <a:cxn ang="0">
                <a:pos x="9" y="33"/>
              </a:cxn>
              <a:cxn ang="0">
                <a:pos x="9" y="36"/>
              </a:cxn>
              <a:cxn ang="0">
                <a:pos x="9" y="39"/>
              </a:cxn>
              <a:cxn ang="0">
                <a:pos x="9" y="42"/>
              </a:cxn>
              <a:cxn ang="0">
                <a:pos x="9" y="45"/>
              </a:cxn>
              <a:cxn ang="0">
                <a:pos x="9" y="48"/>
              </a:cxn>
              <a:cxn ang="0">
                <a:pos x="9" y="51"/>
              </a:cxn>
              <a:cxn ang="0">
                <a:pos x="6" y="54"/>
              </a:cxn>
              <a:cxn ang="0">
                <a:pos x="6" y="57"/>
              </a:cxn>
              <a:cxn ang="0">
                <a:pos x="6" y="60"/>
              </a:cxn>
              <a:cxn ang="0">
                <a:pos x="3" y="63"/>
              </a:cxn>
              <a:cxn ang="0">
                <a:pos x="3" y="66"/>
              </a:cxn>
              <a:cxn ang="0">
                <a:pos x="3" y="69"/>
              </a:cxn>
              <a:cxn ang="0">
                <a:pos x="0" y="71"/>
              </a:cxn>
              <a:cxn ang="0">
                <a:pos x="0" y="74"/>
              </a:cxn>
              <a:cxn ang="0">
                <a:pos x="87" y="36"/>
              </a:cxn>
            </a:cxnLst>
            <a:rect l="0" t="0" r="r" b="b"/>
            <a:pathLst>
              <a:path w="87" h="74">
                <a:moveTo>
                  <a:pt x="87" y="36"/>
                </a:moveTo>
                <a:lnTo>
                  <a:pt x="0" y="0"/>
                </a:lnTo>
                <a:lnTo>
                  <a:pt x="0" y="3"/>
                </a:lnTo>
                <a:lnTo>
                  <a:pt x="3" y="3"/>
                </a:lnTo>
                <a:lnTo>
                  <a:pt x="3" y="6"/>
                </a:lnTo>
                <a:lnTo>
                  <a:pt x="3" y="9"/>
                </a:lnTo>
                <a:lnTo>
                  <a:pt x="3" y="12"/>
                </a:lnTo>
                <a:lnTo>
                  <a:pt x="6" y="15"/>
                </a:lnTo>
                <a:lnTo>
                  <a:pt x="6" y="18"/>
                </a:lnTo>
                <a:lnTo>
                  <a:pt x="6" y="21"/>
                </a:lnTo>
                <a:lnTo>
                  <a:pt x="9" y="24"/>
                </a:lnTo>
                <a:lnTo>
                  <a:pt x="9" y="27"/>
                </a:lnTo>
                <a:lnTo>
                  <a:pt x="9" y="30"/>
                </a:lnTo>
                <a:lnTo>
                  <a:pt x="9" y="33"/>
                </a:lnTo>
                <a:lnTo>
                  <a:pt x="9" y="36"/>
                </a:lnTo>
                <a:lnTo>
                  <a:pt x="9" y="39"/>
                </a:lnTo>
                <a:lnTo>
                  <a:pt x="9" y="42"/>
                </a:lnTo>
                <a:lnTo>
                  <a:pt x="9" y="45"/>
                </a:lnTo>
                <a:lnTo>
                  <a:pt x="9" y="48"/>
                </a:lnTo>
                <a:lnTo>
                  <a:pt x="9" y="51"/>
                </a:lnTo>
                <a:lnTo>
                  <a:pt x="6" y="54"/>
                </a:lnTo>
                <a:lnTo>
                  <a:pt x="6" y="57"/>
                </a:lnTo>
                <a:lnTo>
                  <a:pt x="6" y="60"/>
                </a:lnTo>
                <a:lnTo>
                  <a:pt x="3" y="63"/>
                </a:lnTo>
                <a:lnTo>
                  <a:pt x="3" y="66"/>
                </a:lnTo>
                <a:lnTo>
                  <a:pt x="3" y="69"/>
                </a:lnTo>
                <a:lnTo>
                  <a:pt x="0" y="71"/>
                </a:lnTo>
                <a:lnTo>
                  <a:pt x="0" y="74"/>
                </a:lnTo>
                <a:lnTo>
                  <a:pt x="87" y="36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73" name="Line 49"/>
          <p:cNvSpPr>
            <a:spLocks noChangeShapeType="1"/>
          </p:cNvSpPr>
          <p:nvPr/>
        </p:nvSpPr>
        <p:spPr bwMode="auto">
          <a:xfrm>
            <a:off x="6156325" y="3121025"/>
            <a:ext cx="77787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74" name="Freeform 50"/>
          <p:cNvSpPr>
            <a:spLocks/>
          </p:cNvSpPr>
          <p:nvPr/>
        </p:nvSpPr>
        <p:spPr bwMode="auto">
          <a:xfrm>
            <a:off x="6934200" y="3063875"/>
            <a:ext cx="141288" cy="117475"/>
          </a:xfrm>
          <a:custGeom>
            <a:avLst/>
            <a:gdLst/>
            <a:ahLst/>
            <a:cxnLst>
              <a:cxn ang="0">
                <a:pos x="89" y="36"/>
              </a:cxn>
              <a:cxn ang="0">
                <a:pos x="0" y="0"/>
              </a:cxn>
              <a:cxn ang="0">
                <a:pos x="3" y="3"/>
              </a:cxn>
              <a:cxn ang="0">
                <a:pos x="3" y="6"/>
              </a:cxn>
              <a:cxn ang="0">
                <a:pos x="6" y="9"/>
              </a:cxn>
              <a:cxn ang="0">
                <a:pos x="6" y="12"/>
              </a:cxn>
              <a:cxn ang="0">
                <a:pos x="6" y="15"/>
              </a:cxn>
              <a:cxn ang="0">
                <a:pos x="9" y="15"/>
              </a:cxn>
              <a:cxn ang="0">
                <a:pos x="9" y="18"/>
              </a:cxn>
              <a:cxn ang="0">
                <a:pos x="9" y="21"/>
              </a:cxn>
              <a:cxn ang="0">
                <a:pos x="9" y="24"/>
              </a:cxn>
              <a:cxn ang="0">
                <a:pos x="9" y="27"/>
              </a:cxn>
              <a:cxn ang="0">
                <a:pos x="9" y="30"/>
              </a:cxn>
              <a:cxn ang="0">
                <a:pos x="12" y="33"/>
              </a:cxn>
              <a:cxn ang="0">
                <a:pos x="12" y="36"/>
              </a:cxn>
              <a:cxn ang="0">
                <a:pos x="12" y="39"/>
              </a:cxn>
              <a:cxn ang="0">
                <a:pos x="12" y="42"/>
              </a:cxn>
              <a:cxn ang="0">
                <a:pos x="9" y="45"/>
              </a:cxn>
              <a:cxn ang="0">
                <a:pos x="9" y="48"/>
              </a:cxn>
              <a:cxn ang="0">
                <a:pos x="9" y="51"/>
              </a:cxn>
              <a:cxn ang="0">
                <a:pos x="9" y="54"/>
              </a:cxn>
              <a:cxn ang="0">
                <a:pos x="9" y="57"/>
              </a:cxn>
              <a:cxn ang="0">
                <a:pos x="9" y="60"/>
              </a:cxn>
              <a:cxn ang="0">
                <a:pos x="6" y="60"/>
              </a:cxn>
              <a:cxn ang="0">
                <a:pos x="6" y="63"/>
              </a:cxn>
              <a:cxn ang="0">
                <a:pos x="6" y="66"/>
              </a:cxn>
              <a:cxn ang="0">
                <a:pos x="3" y="69"/>
              </a:cxn>
              <a:cxn ang="0">
                <a:pos x="3" y="71"/>
              </a:cxn>
              <a:cxn ang="0">
                <a:pos x="0" y="74"/>
              </a:cxn>
              <a:cxn ang="0">
                <a:pos x="89" y="36"/>
              </a:cxn>
            </a:cxnLst>
            <a:rect l="0" t="0" r="r" b="b"/>
            <a:pathLst>
              <a:path w="89" h="74">
                <a:moveTo>
                  <a:pt x="89" y="36"/>
                </a:moveTo>
                <a:lnTo>
                  <a:pt x="0" y="0"/>
                </a:lnTo>
                <a:lnTo>
                  <a:pt x="3" y="3"/>
                </a:lnTo>
                <a:lnTo>
                  <a:pt x="3" y="6"/>
                </a:lnTo>
                <a:lnTo>
                  <a:pt x="6" y="9"/>
                </a:lnTo>
                <a:lnTo>
                  <a:pt x="6" y="12"/>
                </a:lnTo>
                <a:lnTo>
                  <a:pt x="6" y="15"/>
                </a:lnTo>
                <a:lnTo>
                  <a:pt x="9" y="15"/>
                </a:lnTo>
                <a:lnTo>
                  <a:pt x="9" y="18"/>
                </a:lnTo>
                <a:lnTo>
                  <a:pt x="9" y="21"/>
                </a:lnTo>
                <a:lnTo>
                  <a:pt x="9" y="24"/>
                </a:lnTo>
                <a:lnTo>
                  <a:pt x="9" y="27"/>
                </a:lnTo>
                <a:lnTo>
                  <a:pt x="9" y="30"/>
                </a:lnTo>
                <a:lnTo>
                  <a:pt x="12" y="33"/>
                </a:lnTo>
                <a:lnTo>
                  <a:pt x="12" y="36"/>
                </a:lnTo>
                <a:lnTo>
                  <a:pt x="12" y="39"/>
                </a:lnTo>
                <a:lnTo>
                  <a:pt x="12" y="42"/>
                </a:lnTo>
                <a:lnTo>
                  <a:pt x="9" y="45"/>
                </a:lnTo>
                <a:lnTo>
                  <a:pt x="9" y="48"/>
                </a:lnTo>
                <a:lnTo>
                  <a:pt x="9" y="51"/>
                </a:lnTo>
                <a:lnTo>
                  <a:pt x="9" y="54"/>
                </a:lnTo>
                <a:lnTo>
                  <a:pt x="9" y="57"/>
                </a:lnTo>
                <a:lnTo>
                  <a:pt x="9" y="60"/>
                </a:lnTo>
                <a:lnTo>
                  <a:pt x="6" y="60"/>
                </a:lnTo>
                <a:lnTo>
                  <a:pt x="6" y="63"/>
                </a:lnTo>
                <a:lnTo>
                  <a:pt x="6" y="66"/>
                </a:lnTo>
                <a:lnTo>
                  <a:pt x="3" y="69"/>
                </a:lnTo>
                <a:lnTo>
                  <a:pt x="3" y="71"/>
                </a:lnTo>
                <a:lnTo>
                  <a:pt x="0" y="74"/>
                </a:lnTo>
                <a:lnTo>
                  <a:pt x="89" y="36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76" name="Rectangle 52"/>
          <p:cNvSpPr>
            <a:spLocks noChangeArrowheads="1"/>
          </p:cNvSpPr>
          <p:nvPr/>
        </p:nvSpPr>
        <p:spPr bwMode="auto">
          <a:xfrm>
            <a:off x="3013075" y="4083050"/>
            <a:ext cx="1013098" cy="384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2500" dirty="0">
                <a:solidFill>
                  <a:srgbClr val="FF0000"/>
                </a:solidFill>
                <a:latin typeface="+mn-lt"/>
              </a:rPr>
              <a:t>reorder</a:t>
            </a:r>
            <a:endParaRPr lang="en-US" sz="2400" dirty="0">
              <a:latin typeface="+mn-lt"/>
            </a:endParaRPr>
          </a:p>
        </p:txBody>
      </p:sp>
      <p:sp>
        <p:nvSpPr>
          <p:cNvPr id="26677" name="Rectangle 53"/>
          <p:cNvSpPr>
            <a:spLocks noChangeArrowheads="1"/>
          </p:cNvSpPr>
          <p:nvPr/>
        </p:nvSpPr>
        <p:spPr bwMode="auto">
          <a:xfrm>
            <a:off x="5024438" y="4073525"/>
            <a:ext cx="1033937" cy="384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2500">
                <a:solidFill>
                  <a:srgbClr val="0000FF"/>
                </a:solidFill>
                <a:latin typeface="+mn-lt"/>
              </a:rPr>
              <a:t>process</a:t>
            </a:r>
            <a:endParaRPr lang="en-US" sz="2400">
              <a:latin typeface="+mn-lt"/>
            </a:endParaRPr>
          </a:p>
        </p:txBody>
      </p:sp>
      <p:sp>
        <p:nvSpPr>
          <p:cNvPr id="26678" name="Rectangle 54"/>
          <p:cNvSpPr>
            <a:spLocks noChangeArrowheads="1"/>
          </p:cNvSpPr>
          <p:nvPr/>
        </p:nvSpPr>
        <p:spPr bwMode="auto">
          <a:xfrm>
            <a:off x="6967538" y="4073525"/>
            <a:ext cx="1186222" cy="384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2500">
                <a:solidFill>
                  <a:srgbClr val="0000FF"/>
                </a:solidFill>
                <a:latin typeface="+mn-lt"/>
              </a:rPr>
              <a:t>consume</a:t>
            </a:r>
            <a:endParaRPr lang="en-US" sz="2400">
              <a:latin typeface="+mn-lt"/>
            </a:endParaRPr>
          </a:p>
        </p:txBody>
      </p:sp>
      <p:sp>
        <p:nvSpPr>
          <p:cNvPr id="26771" name="Freeform 147"/>
          <p:cNvSpPr>
            <a:spLocks/>
          </p:cNvSpPr>
          <p:nvPr/>
        </p:nvSpPr>
        <p:spPr bwMode="auto">
          <a:xfrm>
            <a:off x="1577975" y="2932113"/>
            <a:ext cx="23813" cy="1587"/>
          </a:xfrm>
          <a:custGeom>
            <a:avLst/>
            <a:gdLst/>
            <a:ahLst/>
            <a:cxnLst>
              <a:cxn ang="0">
                <a:pos x="15" y="0"/>
              </a:cxn>
              <a:cxn ang="0">
                <a:pos x="3" y="0"/>
              </a:cxn>
              <a:cxn ang="0">
                <a:pos x="3" y="0"/>
              </a:cxn>
              <a:cxn ang="0">
                <a:pos x="3" y="0"/>
              </a:cxn>
              <a:cxn ang="0">
                <a:pos x="3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15" y="0"/>
              </a:cxn>
              <a:cxn ang="0">
                <a:pos x="15" y="0"/>
              </a:cxn>
              <a:cxn ang="0">
                <a:pos x="15" y="0"/>
              </a:cxn>
              <a:cxn ang="0">
                <a:pos x="15" y="0"/>
              </a:cxn>
              <a:cxn ang="0">
                <a:pos x="15" y="0"/>
              </a:cxn>
              <a:cxn ang="0">
                <a:pos x="15" y="0"/>
              </a:cxn>
              <a:cxn ang="0">
                <a:pos x="15" y="0"/>
              </a:cxn>
              <a:cxn ang="0">
                <a:pos x="15" y="0"/>
              </a:cxn>
              <a:cxn ang="0">
                <a:pos x="15" y="0"/>
              </a:cxn>
            </a:cxnLst>
            <a:rect l="0" t="0" r="r" b="b"/>
            <a:pathLst>
              <a:path w="15">
                <a:moveTo>
                  <a:pt x="15" y="0"/>
                </a:moveTo>
                <a:lnTo>
                  <a:pt x="3" y="0"/>
                </a:lnTo>
                <a:lnTo>
                  <a:pt x="3" y="0"/>
                </a:lnTo>
                <a:lnTo>
                  <a:pt x="3" y="0"/>
                </a:lnTo>
                <a:lnTo>
                  <a:pt x="3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15" y="0"/>
                </a:lnTo>
                <a:lnTo>
                  <a:pt x="15" y="0"/>
                </a:lnTo>
                <a:lnTo>
                  <a:pt x="15" y="0"/>
                </a:lnTo>
                <a:lnTo>
                  <a:pt x="15" y="0"/>
                </a:lnTo>
                <a:lnTo>
                  <a:pt x="15" y="0"/>
                </a:lnTo>
                <a:lnTo>
                  <a:pt x="15" y="0"/>
                </a:lnTo>
                <a:lnTo>
                  <a:pt x="15" y="0"/>
                </a:lnTo>
                <a:lnTo>
                  <a:pt x="15" y="0"/>
                </a:lnTo>
                <a:lnTo>
                  <a:pt x="15" y="0"/>
                </a:lnTo>
                <a:close/>
              </a:path>
            </a:pathLst>
          </a:custGeom>
          <a:solidFill>
            <a:srgbClr val="72A15E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797" name="Freeform 173"/>
          <p:cNvSpPr>
            <a:spLocks/>
          </p:cNvSpPr>
          <p:nvPr/>
        </p:nvSpPr>
        <p:spPr bwMode="auto">
          <a:xfrm>
            <a:off x="1555750" y="2903538"/>
            <a:ext cx="17463" cy="1587"/>
          </a:xfrm>
          <a:custGeom>
            <a:avLst/>
            <a:gdLst/>
            <a:ahLst/>
            <a:cxnLst>
              <a:cxn ang="0">
                <a:pos x="11" y="0"/>
              </a:cxn>
              <a:cxn ang="0">
                <a:pos x="3" y="0"/>
              </a:cxn>
              <a:cxn ang="0">
                <a:pos x="3" y="0"/>
              </a:cxn>
              <a:cxn ang="0">
                <a:pos x="3" y="0"/>
              </a:cxn>
              <a:cxn ang="0">
                <a:pos x="3" y="0"/>
              </a:cxn>
              <a:cxn ang="0">
                <a:pos x="3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11" y="0"/>
              </a:cxn>
              <a:cxn ang="0">
                <a:pos x="11" y="0"/>
              </a:cxn>
              <a:cxn ang="0">
                <a:pos x="11" y="0"/>
              </a:cxn>
              <a:cxn ang="0">
                <a:pos x="11" y="0"/>
              </a:cxn>
              <a:cxn ang="0">
                <a:pos x="11" y="0"/>
              </a:cxn>
              <a:cxn ang="0">
                <a:pos x="11" y="0"/>
              </a:cxn>
              <a:cxn ang="0">
                <a:pos x="11" y="0"/>
              </a:cxn>
              <a:cxn ang="0">
                <a:pos x="11" y="0"/>
              </a:cxn>
              <a:cxn ang="0">
                <a:pos x="11" y="0"/>
              </a:cxn>
            </a:cxnLst>
            <a:rect l="0" t="0" r="r" b="b"/>
            <a:pathLst>
              <a:path w="11">
                <a:moveTo>
                  <a:pt x="11" y="0"/>
                </a:moveTo>
                <a:lnTo>
                  <a:pt x="3" y="0"/>
                </a:lnTo>
                <a:lnTo>
                  <a:pt x="3" y="0"/>
                </a:lnTo>
                <a:lnTo>
                  <a:pt x="3" y="0"/>
                </a:lnTo>
                <a:lnTo>
                  <a:pt x="3" y="0"/>
                </a:lnTo>
                <a:lnTo>
                  <a:pt x="3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11" y="0"/>
                </a:lnTo>
                <a:lnTo>
                  <a:pt x="11" y="0"/>
                </a:lnTo>
                <a:lnTo>
                  <a:pt x="11" y="0"/>
                </a:lnTo>
                <a:lnTo>
                  <a:pt x="11" y="0"/>
                </a:lnTo>
                <a:lnTo>
                  <a:pt x="11" y="0"/>
                </a:lnTo>
                <a:lnTo>
                  <a:pt x="11" y="0"/>
                </a:lnTo>
                <a:lnTo>
                  <a:pt x="11" y="0"/>
                </a:lnTo>
                <a:lnTo>
                  <a:pt x="11" y="0"/>
                </a:lnTo>
                <a:lnTo>
                  <a:pt x="11" y="0"/>
                </a:lnTo>
                <a:close/>
              </a:path>
            </a:pathLst>
          </a:custGeom>
          <a:solidFill>
            <a:srgbClr val="C3D728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800" name="Freeform 176"/>
          <p:cNvSpPr>
            <a:spLocks/>
          </p:cNvSpPr>
          <p:nvPr/>
        </p:nvSpPr>
        <p:spPr bwMode="auto">
          <a:xfrm>
            <a:off x="1541463" y="2898775"/>
            <a:ext cx="26987" cy="1588"/>
          </a:xfrm>
          <a:custGeom>
            <a:avLst/>
            <a:gdLst/>
            <a:ahLst/>
            <a:cxnLst>
              <a:cxn ang="0">
                <a:pos x="17" y="0"/>
              </a:cxn>
              <a:cxn ang="0">
                <a:pos x="3" y="0"/>
              </a:cxn>
              <a:cxn ang="0">
                <a:pos x="3" y="0"/>
              </a:cxn>
              <a:cxn ang="0">
                <a:pos x="3" y="0"/>
              </a:cxn>
              <a:cxn ang="0">
                <a:pos x="3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17" y="0"/>
              </a:cxn>
              <a:cxn ang="0">
                <a:pos x="17" y="0"/>
              </a:cxn>
              <a:cxn ang="0">
                <a:pos x="17" y="0"/>
              </a:cxn>
              <a:cxn ang="0">
                <a:pos x="17" y="0"/>
              </a:cxn>
              <a:cxn ang="0">
                <a:pos x="17" y="0"/>
              </a:cxn>
              <a:cxn ang="0">
                <a:pos x="17" y="0"/>
              </a:cxn>
              <a:cxn ang="0">
                <a:pos x="17" y="0"/>
              </a:cxn>
              <a:cxn ang="0">
                <a:pos x="17" y="0"/>
              </a:cxn>
              <a:cxn ang="0">
                <a:pos x="17" y="0"/>
              </a:cxn>
            </a:cxnLst>
            <a:rect l="0" t="0" r="r" b="b"/>
            <a:pathLst>
              <a:path w="17">
                <a:moveTo>
                  <a:pt x="17" y="0"/>
                </a:moveTo>
                <a:lnTo>
                  <a:pt x="3" y="0"/>
                </a:lnTo>
                <a:lnTo>
                  <a:pt x="3" y="0"/>
                </a:lnTo>
                <a:lnTo>
                  <a:pt x="3" y="0"/>
                </a:lnTo>
                <a:lnTo>
                  <a:pt x="3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17" y="0"/>
                </a:lnTo>
                <a:lnTo>
                  <a:pt x="17" y="0"/>
                </a:lnTo>
                <a:lnTo>
                  <a:pt x="17" y="0"/>
                </a:lnTo>
                <a:lnTo>
                  <a:pt x="17" y="0"/>
                </a:lnTo>
                <a:lnTo>
                  <a:pt x="17" y="0"/>
                </a:lnTo>
                <a:lnTo>
                  <a:pt x="17" y="0"/>
                </a:lnTo>
                <a:lnTo>
                  <a:pt x="17" y="0"/>
                </a:lnTo>
                <a:lnTo>
                  <a:pt x="17" y="0"/>
                </a:lnTo>
                <a:lnTo>
                  <a:pt x="17" y="0"/>
                </a:lnTo>
                <a:close/>
              </a:path>
            </a:pathLst>
          </a:custGeom>
          <a:solidFill>
            <a:srgbClr val="CDDD2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802" name="Freeform 178"/>
          <p:cNvSpPr>
            <a:spLocks/>
          </p:cNvSpPr>
          <p:nvPr/>
        </p:nvSpPr>
        <p:spPr bwMode="auto">
          <a:xfrm>
            <a:off x="1536700" y="2898775"/>
            <a:ext cx="31750" cy="1588"/>
          </a:xfrm>
          <a:custGeom>
            <a:avLst/>
            <a:gdLst/>
            <a:ahLst/>
            <a:cxnLst>
              <a:cxn ang="0">
                <a:pos x="20" y="0"/>
              </a:cxn>
              <a:cxn ang="0">
                <a:pos x="3" y="0"/>
              </a:cxn>
              <a:cxn ang="0">
                <a:pos x="3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20" y="0"/>
              </a:cxn>
              <a:cxn ang="0">
                <a:pos x="20" y="0"/>
              </a:cxn>
              <a:cxn ang="0">
                <a:pos x="20" y="0"/>
              </a:cxn>
              <a:cxn ang="0">
                <a:pos x="20" y="0"/>
              </a:cxn>
              <a:cxn ang="0">
                <a:pos x="20" y="0"/>
              </a:cxn>
              <a:cxn ang="0">
                <a:pos x="20" y="0"/>
              </a:cxn>
              <a:cxn ang="0">
                <a:pos x="20" y="0"/>
              </a:cxn>
              <a:cxn ang="0">
                <a:pos x="20" y="0"/>
              </a:cxn>
              <a:cxn ang="0">
                <a:pos x="20" y="0"/>
              </a:cxn>
            </a:cxnLst>
            <a:rect l="0" t="0" r="r" b="b"/>
            <a:pathLst>
              <a:path w="20">
                <a:moveTo>
                  <a:pt x="20" y="0"/>
                </a:moveTo>
                <a:lnTo>
                  <a:pt x="3" y="0"/>
                </a:lnTo>
                <a:lnTo>
                  <a:pt x="3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20" y="0"/>
                </a:lnTo>
                <a:lnTo>
                  <a:pt x="20" y="0"/>
                </a:lnTo>
                <a:lnTo>
                  <a:pt x="20" y="0"/>
                </a:lnTo>
                <a:lnTo>
                  <a:pt x="20" y="0"/>
                </a:lnTo>
                <a:lnTo>
                  <a:pt x="20" y="0"/>
                </a:lnTo>
                <a:lnTo>
                  <a:pt x="20" y="0"/>
                </a:lnTo>
                <a:lnTo>
                  <a:pt x="20" y="0"/>
                </a:lnTo>
                <a:lnTo>
                  <a:pt x="20" y="0"/>
                </a:lnTo>
                <a:lnTo>
                  <a:pt x="20" y="0"/>
                </a:lnTo>
                <a:close/>
              </a:path>
            </a:pathLst>
          </a:custGeom>
          <a:solidFill>
            <a:srgbClr val="D3E11E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805" name="Freeform 181"/>
          <p:cNvSpPr>
            <a:spLocks/>
          </p:cNvSpPr>
          <p:nvPr/>
        </p:nvSpPr>
        <p:spPr bwMode="auto">
          <a:xfrm>
            <a:off x="1527175" y="2894013"/>
            <a:ext cx="41275" cy="1587"/>
          </a:xfrm>
          <a:custGeom>
            <a:avLst/>
            <a:gdLst/>
            <a:ahLst/>
            <a:cxnLst>
              <a:cxn ang="0">
                <a:pos x="26" y="0"/>
              </a:cxn>
              <a:cxn ang="0">
                <a:pos x="3" y="0"/>
              </a:cxn>
              <a:cxn ang="0">
                <a:pos x="3" y="0"/>
              </a:cxn>
              <a:cxn ang="0">
                <a:pos x="3" y="0"/>
              </a:cxn>
              <a:cxn ang="0">
                <a:pos x="3" y="0"/>
              </a:cxn>
              <a:cxn ang="0">
                <a:pos x="3" y="0"/>
              </a:cxn>
              <a:cxn ang="0">
                <a:pos x="3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26" y="0"/>
              </a:cxn>
              <a:cxn ang="0">
                <a:pos x="26" y="0"/>
              </a:cxn>
              <a:cxn ang="0">
                <a:pos x="26" y="0"/>
              </a:cxn>
              <a:cxn ang="0">
                <a:pos x="26" y="0"/>
              </a:cxn>
              <a:cxn ang="0">
                <a:pos x="26" y="0"/>
              </a:cxn>
              <a:cxn ang="0">
                <a:pos x="26" y="0"/>
              </a:cxn>
              <a:cxn ang="0">
                <a:pos x="26" y="0"/>
              </a:cxn>
              <a:cxn ang="0">
                <a:pos x="26" y="0"/>
              </a:cxn>
              <a:cxn ang="0">
                <a:pos x="26" y="0"/>
              </a:cxn>
            </a:cxnLst>
            <a:rect l="0" t="0" r="r" b="b"/>
            <a:pathLst>
              <a:path w="26">
                <a:moveTo>
                  <a:pt x="26" y="0"/>
                </a:moveTo>
                <a:lnTo>
                  <a:pt x="3" y="0"/>
                </a:lnTo>
                <a:lnTo>
                  <a:pt x="3" y="0"/>
                </a:lnTo>
                <a:lnTo>
                  <a:pt x="3" y="0"/>
                </a:lnTo>
                <a:lnTo>
                  <a:pt x="3" y="0"/>
                </a:lnTo>
                <a:lnTo>
                  <a:pt x="3" y="0"/>
                </a:lnTo>
                <a:lnTo>
                  <a:pt x="3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26" y="0"/>
                </a:lnTo>
                <a:lnTo>
                  <a:pt x="26" y="0"/>
                </a:lnTo>
                <a:lnTo>
                  <a:pt x="26" y="0"/>
                </a:lnTo>
                <a:lnTo>
                  <a:pt x="26" y="0"/>
                </a:lnTo>
                <a:lnTo>
                  <a:pt x="26" y="0"/>
                </a:lnTo>
                <a:lnTo>
                  <a:pt x="26" y="0"/>
                </a:lnTo>
                <a:lnTo>
                  <a:pt x="26" y="0"/>
                </a:lnTo>
                <a:lnTo>
                  <a:pt x="26" y="0"/>
                </a:lnTo>
                <a:lnTo>
                  <a:pt x="26" y="0"/>
                </a:lnTo>
                <a:close/>
              </a:path>
            </a:pathLst>
          </a:custGeom>
          <a:solidFill>
            <a:srgbClr val="DCE81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807" name="Freeform 183"/>
          <p:cNvSpPr>
            <a:spLocks/>
          </p:cNvSpPr>
          <p:nvPr/>
        </p:nvSpPr>
        <p:spPr bwMode="auto">
          <a:xfrm>
            <a:off x="1522413" y="2894013"/>
            <a:ext cx="42862" cy="1587"/>
          </a:xfrm>
          <a:custGeom>
            <a:avLst/>
            <a:gdLst/>
            <a:ahLst/>
            <a:cxnLst>
              <a:cxn ang="0">
                <a:pos x="27" y="0"/>
              </a:cxn>
              <a:cxn ang="0">
                <a:pos x="3" y="0"/>
              </a:cxn>
              <a:cxn ang="0">
                <a:pos x="3" y="0"/>
              </a:cxn>
              <a:cxn ang="0">
                <a:pos x="3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27" y="0"/>
              </a:cxn>
              <a:cxn ang="0">
                <a:pos x="27" y="0"/>
              </a:cxn>
              <a:cxn ang="0">
                <a:pos x="27" y="0"/>
              </a:cxn>
              <a:cxn ang="0">
                <a:pos x="27" y="0"/>
              </a:cxn>
              <a:cxn ang="0">
                <a:pos x="27" y="0"/>
              </a:cxn>
              <a:cxn ang="0">
                <a:pos x="27" y="0"/>
              </a:cxn>
              <a:cxn ang="0">
                <a:pos x="27" y="0"/>
              </a:cxn>
              <a:cxn ang="0">
                <a:pos x="27" y="0"/>
              </a:cxn>
              <a:cxn ang="0">
                <a:pos x="27" y="0"/>
              </a:cxn>
            </a:cxnLst>
            <a:rect l="0" t="0" r="r" b="b"/>
            <a:pathLst>
              <a:path w="27">
                <a:moveTo>
                  <a:pt x="27" y="0"/>
                </a:moveTo>
                <a:lnTo>
                  <a:pt x="3" y="0"/>
                </a:lnTo>
                <a:lnTo>
                  <a:pt x="3" y="0"/>
                </a:lnTo>
                <a:lnTo>
                  <a:pt x="3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27" y="0"/>
                </a:lnTo>
                <a:lnTo>
                  <a:pt x="27" y="0"/>
                </a:lnTo>
                <a:lnTo>
                  <a:pt x="27" y="0"/>
                </a:lnTo>
                <a:lnTo>
                  <a:pt x="27" y="0"/>
                </a:lnTo>
                <a:lnTo>
                  <a:pt x="27" y="0"/>
                </a:lnTo>
                <a:lnTo>
                  <a:pt x="27" y="0"/>
                </a:lnTo>
                <a:lnTo>
                  <a:pt x="27" y="0"/>
                </a:lnTo>
                <a:lnTo>
                  <a:pt x="27" y="0"/>
                </a:lnTo>
                <a:lnTo>
                  <a:pt x="27" y="0"/>
                </a:lnTo>
                <a:close/>
              </a:path>
            </a:pathLst>
          </a:custGeom>
          <a:solidFill>
            <a:srgbClr val="E2EC13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810" name="Freeform 186"/>
          <p:cNvSpPr>
            <a:spLocks/>
          </p:cNvSpPr>
          <p:nvPr/>
        </p:nvSpPr>
        <p:spPr bwMode="auto">
          <a:xfrm>
            <a:off x="1522413" y="2889250"/>
            <a:ext cx="42862" cy="1588"/>
          </a:xfrm>
          <a:custGeom>
            <a:avLst/>
            <a:gdLst/>
            <a:ahLst/>
            <a:cxnLst>
              <a:cxn ang="0">
                <a:pos x="27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3" y="0"/>
              </a:cxn>
              <a:cxn ang="0">
                <a:pos x="3" y="0"/>
              </a:cxn>
              <a:cxn ang="0">
                <a:pos x="3" y="0"/>
              </a:cxn>
              <a:cxn ang="0">
                <a:pos x="3" y="0"/>
              </a:cxn>
              <a:cxn ang="0">
                <a:pos x="3" y="0"/>
              </a:cxn>
              <a:cxn ang="0">
                <a:pos x="27" y="0"/>
              </a:cxn>
              <a:cxn ang="0">
                <a:pos x="27" y="0"/>
              </a:cxn>
              <a:cxn ang="0">
                <a:pos x="27" y="0"/>
              </a:cxn>
              <a:cxn ang="0">
                <a:pos x="27" y="0"/>
              </a:cxn>
              <a:cxn ang="0">
                <a:pos x="27" y="0"/>
              </a:cxn>
              <a:cxn ang="0">
                <a:pos x="27" y="0"/>
              </a:cxn>
              <a:cxn ang="0">
                <a:pos x="27" y="0"/>
              </a:cxn>
              <a:cxn ang="0">
                <a:pos x="27" y="0"/>
              </a:cxn>
              <a:cxn ang="0">
                <a:pos x="27" y="0"/>
              </a:cxn>
            </a:cxnLst>
            <a:rect l="0" t="0" r="r" b="b"/>
            <a:pathLst>
              <a:path w="27">
                <a:moveTo>
                  <a:pt x="27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3" y="0"/>
                </a:lnTo>
                <a:lnTo>
                  <a:pt x="3" y="0"/>
                </a:lnTo>
                <a:lnTo>
                  <a:pt x="3" y="0"/>
                </a:lnTo>
                <a:lnTo>
                  <a:pt x="3" y="0"/>
                </a:lnTo>
                <a:lnTo>
                  <a:pt x="3" y="0"/>
                </a:lnTo>
                <a:lnTo>
                  <a:pt x="27" y="0"/>
                </a:lnTo>
                <a:lnTo>
                  <a:pt x="27" y="0"/>
                </a:lnTo>
                <a:lnTo>
                  <a:pt x="27" y="0"/>
                </a:lnTo>
                <a:lnTo>
                  <a:pt x="27" y="0"/>
                </a:lnTo>
                <a:lnTo>
                  <a:pt x="27" y="0"/>
                </a:lnTo>
                <a:lnTo>
                  <a:pt x="27" y="0"/>
                </a:lnTo>
                <a:lnTo>
                  <a:pt x="27" y="0"/>
                </a:lnTo>
                <a:lnTo>
                  <a:pt x="27" y="0"/>
                </a:lnTo>
                <a:lnTo>
                  <a:pt x="27" y="0"/>
                </a:lnTo>
                <a:close/>
              </a:path>
            </a:pathLst>
          </a:custGeom>
          <a:solidFill>
            <a:srgbClr val="ECF20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814" name="Freeform 190"/>
          <p:cNvSpPr>
            <a:spLocks/>
          </p:cNvSpPr>
          <p:nvPr/>
        </p:nvSpPr>
        <p:spPr bwMode="auto">
          <a:xfrm>
            <a:off x="1541463" y="2884488"/>
            <a:ext cx="14287" cy="1587"/>
          </a:xfrm>
          <a:custGeom>
            <a:avLst/>
            <a:gdLst/>
            <a:ahLst/>
            <a:cxnLst>
              <a:cxn ang="0">
                <a:pos x="9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3" y="0"/>
              </a:cxn>
              <a:cxn ang="0">
                <a:pos x="3" y="0"/>
              </a:cxn>
              <a:cxn ang="0">
                <a:pos x="3" y="0"/>
              </a:cxn>
              <a:cxn ang="0">
                <a:pos x="3" y="0"/>
              </a:cxn>
              <a:cxn ang="0">
                <a:pos x="9" y="0"/>
              </a:cxn>
              <a:cxn ang="0">
                <a:pos x="9" y="0"/>
              </a:cxn>
              <a:cxn ang="0">
                <a:pos x="9" y="0"/>
              </a:cxn>
              <a:cxn ang="0">
                <a:pos x="9" y="0"/>
              </a:cxn>
              <a:cxn ang="0">
                <a:pos x="9" y="0"/>
              </a:cxn>
              <a:cxn ang="0">
                <a:pos x="9" y="0"/>
              </a:cxn>
              <a:cxn ang="0">
                <a:pos x="9" y="0"/>
              </a:cxn>
              <a:cxn ang="0">
                <a:pos x="9" y="0"/>
              </a:cxn>
              <a:cxn ang="0">
                <a:pos x="9" y="0"/>
              </a:cxn>
            </a:cxnLst>
            <a:rect l="0" t="0" r="r" b="b"/>
            <a:pathLst>
              <a:path w="9">
                <a:moveTo>
                  <a:pt x="9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3" y="0"/>
                </a:lnTo>
                <a:lnTo>
                  <a:pt x="3" y="0"/>
                </a:lnTo>
                <a:lnTo>
                  <a:pt x="3" y="0"/>
                </a:lnTo>
                <a:lnTo>
                  <a:pt x="3" y="0"/>
                </a:lnTo>
                <a:lnTo>
                  <a:pt x="9" y="0"/>
                </a:lnTo>
                <a:lnTo>
                  <a:pt x="9" y="0"/>
                </a:lnTo>
                <a:lnTo>
                  <a:pt x="9" y="0"/>
                </a:lnTo>
                <a:lnTo>
                  <a:pt x="9" y="0"/>
                </a:lnTo>
                <a:lnTo>
                  <a:pt x="9" y="0"/>
                </a:lnTo>
                <a:lnTo>
                  <a:pt x="9" y="0"/>
                </a:lnTo>
                <a:lnTo>
                  <a:pt x="9" y="0"/>
                </a:lnTo>
                <a:lnTo>
                  <a:pt x="9" y="0"/>
                </a:lnTo>
                <a:lnTo>
                  <a:pt x="9" y="0"/>
                </a:lnTo>
                <a:close/>
              </a:path>
            </a:pathLst>
          </a:custGeom>
          <a:solidFill>
            <a:srgbClr val="F8FA05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841" name="Freeform 217"/>
          <p:cNvSpPr>
            <a:spLocks/>
          </p:cNvSpPr>
          <p:nvPr/>
        </p:nvSpPr>
        <p:spPr bwMode="auto">
          <a:xfrm>
            <a:off x="1470025" y="2879725"/>
            <a:ext cx="28575" cy="1588"/>
          </a:xfrm>
          <a:custGeom>
            <a:avLst/>
            <a:gdLst/>
            <a:ahLst/>
            <a:cxnLst>
              <a:cxn ang="0">
                <a:pos x="18" y="0"/>
              </a:cxn>
              <a:cxn ang="0">
                <a:pos x="3" y="0"/>
              </a:cxn>
              <a:cxn ang="0">
                <a:pos x="3" y="0"/>
              </a:cxn>
              <a:cxn ang="0">
                <a:pos x="3" y="0"/>
              </a:cxn>
              <a:cxn ang="0">
                <a:pos x="3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18" y="0"/>
              </a:cxn>
              <a:cxn ang="0">
                <a:pos x="18" y="0"/>
              </a:cxn>
              <a:cxn ang="0">
                <a:pos x="18" y="0"/>
              </a:cxn>
              <a:cxn ang="0">
                <a:pos x="18" y="0"/>
              </a:cxn>
              <a:cxn ang="0">
                <a:pos x="18" y="0"/>
              </a:cxn>
              <a:cxn ang="0">
                <a:pos x="18" y="0"/>
              </a:cxn>
              <a:cxn ang="0">
                <a:pos x="18" y="0"/>
              </a:cxn>
              <a:cxn ang="0">
                <a:pos x="18" y="0"/>
              </a:cxn>
              <a:cxn ang="0">
                <a:pos x="18" y="0"/>
              </a:cxn>
            </a:cxnLst>
            <a:rect l="0" t="0" r="r" b="b"/>
            <a:pathLst>
              <a:path w="18">
                <a:moveTo>
                  <a:pt x="18" y="0"/>
                </a:moveTo>
                <a:lnTo>
                  <a:pt x="3" y="0"/>
                </a:lnTo>
                <a:lnTo>
                  <a:pt x="3" y="0"/>
                </a:lnTo>
                <a:lnTo>
                  <a:pt x="3" y="0"/>
                </a:lnTo>
                <a:lnTo>
                  <a:pt x="3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18" y="0"/>
                </a:lnTo>
                <a:lnTo>
                  <a:pt x="18" y="0"/>
                </a:lnTo>
                <a:lnTo>
                  <a:pt x="18" y="0"/>
                </a:lnTo>
                <a:lnTo>
                  <a:pt x="18" y="0"/>
                </a:lnTo>
                <a:lnTo>
                  <a:pt x="18" y="0"/>
                </a:lnTo>
                <a:lnTo>
                  <a:pt x="18" y="0"/>
                </a:lnTo>
                <a:lnTo>
                  <a:pt x="18" y="0"/>
                </a:lnTo>
                <a:lnTo>
                  <a:pt x="18" y="0"/>
                </a:lnTo>
                <a:lnTo>
                  <a:pt x="18" y="0"/>
                </a:lnTo>
                <a:close/>
              </a:path>
            </a:pathLst>
          </a:custGeom>
          <a:solidFill>
            <a:srgbClr val="B4CD3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861" name="Freeform 237"/>
          <p:cNvSpPr>
            <a:spLocks/>
          </p:cNvSpPr>
          <p:nvPr/>
        </p:nvSpPr>
        <p:spPr bwMode="auto">
          <a:xfrm>
            <a:off x="1465263" y="2874963"/>
            <a:ext cx="23812" cy="1587"/>
          </a:xfrm>
          <a:custGeom>
            <a:avLst/>
            <a:gdLst/>
            <a:ahLst/>
            <a:cxnLst>
              <a:cxn ang="0">
                <a:pos x="15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3" y="0"/>
              </a:cxn>
              <a:cxn ang="0">
                <a:pos x="3" y="0"/>
              </a:cxn>
              <a:cxn ang="0">
                <a:pos x="15" y="0"/>
              </a:cxn>
              <a:cxn ang="0">
                <a:pos x="15" y="0"/>
              </a:cxn>
              <a:cxn ang="0">
                <a:pos x="15" y="0"/>
              </a:cxn>
              <a:cxn ang="0">
                <a:pos x="15" y="0"/>
              </a:cxn>
              <a:cxn ang="0">
                <a:pos x="15" y="0"/>
              </a:cxn>
              <a:cxn ang="0">
                <a:pos x="15" y="0"/>
              </a:cxn>
              <a:cxn ang="0">
                <a:pos x="15" y="0"/>
              </a:cxn>
              <a:cxn ang="0">
                <a:pos x="15" y="0"/>
              </a:cxn>
              <a:cxn ang="0">
                <a:pos x="15" y="0"/>
              </a:cxn>
            </a:cxnLst>
            <a:rect l="0" t="0" r="r" b="b"/>
            <a:pathLst>
              <a:path w="15">
                <a:moveTo>
                  <a:pt x="15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3" y="0"/>
                </a:lnTo>
                <a:lnTo>
                  <a:pt x="3" y="0"/>
                </a:lnTo>
                <a:lnTo>
                  <a:pt x="15" y="0"/>
                </a:lnTo>
                <a:lnTo>
                  <a:pt x="15" y="0"/>
                </a:lnTo>
                <a:lnTo>
                  <a:pt x="15" y="0"/>
                </a:lnTo>
                <a:lnTo>
                  <a:pt x="15" y="0"/>
                </a:lnTo>
                <a:lnTo>
                  <a:pt x="15" y="0"/>
                </a:lnTo>
                <a:lnTo>
                  <a:pt x="15" y="0"/>
                </a:lnTo>
                <a:lnTo>
                  <a:pt x="15" y="0"/>
                </a:lnTo>
                <a:lnTo>
                  <a:pt x="15" y="0"/>
                </a:lnTo>
                <a:lnTo>
                  <a:pt x="15" y="0"/>
                </a:lnTo>
                <a:close/>
              </a:path>
            </a:pathLst>
          </a:custGeom>
          <a:solidFill>
            <a:srgbClr val="F2F60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863" name="Freeform 239"/>
          <p:cNvSpPr>
            <a:spLocks/>
          </p:cNvSpPr>
          <p:nvPr/>
        </p:nvSpPr>
        <p:spPr bwMode="auto">
          <a:xfrm>
            <a:off x="1470025" y="2874963"/>
            <a:ext cx="14288" cy="1587"/>
          </a:xfrm>
          <a:custGeom>
            <a:avLst/>
            <a:gdLst/>
            <a:ahLst/>
            <a:cxnLst>
              <a:cxn ang="0">
                <a:pos x="9" y="0"/>
              </a:cxn>
              <a:cxn ang="0">
                <a:pos x="0" y="0"/>
              </a:cxn>
              <a:cxn ang="0">
                <a:pos x="3" y="0"/>
              </a:cxn>
              <a:cxn ang="0">
                <a:pos x="3" y="0"/>
              </a:cxn>
              <a:cxn ang="0">
                <a:pos x="3" y="0"/>
              </a:cxn>
              <a:cxn ang="0">
                <a:pos x="3" y="0"/>
              </a:cxn>
              <a:cxn ang="0">
                <a:pos x="3" y="0"/>
              </a:cxn>
              <a:cxn ang="0">
                <a:pos x="3" y="0"/>
              </a:cxn>
              <a:cxn ang="0">
                <a:pos x="3" y="0"/>
              </a:cxn>
              <a:cxn ang="0">
                <a:pos x="3" y="0"/>
              </a:cxn>
              <a:cxn ang="0">
                <a:pos x="9" y="0"/>
              </a:cxn>
              <a:cxn ang="0">
                <a:pos x="9" y="0"/>
              </a:cxn>
              <a:cxn ang="0">
                <a:pos x="9" y="0"/>
              </a:cxn>
              <a:cxn ang="0">
                <a:pos x="9" y="0"/>
              </a:cxn>
              <a:cxn ang="0">
                <a:pos x="9" y="0"/>
              </a:cxn>
              <a:cxn ang="0">
                <a:pos x="9" y="0"/>
              </a:cxn>
              <a:cxn ang="0">
                <a:pos x="9" y="0"/>
              </a:cxn>
              <a:cxn ang="0">
                <a:pos x="9" y="0"/>
              </a:cxn>
              <a:cxn ang="0">
                <a:pos x="9" y="0"/>
              </a:cxn>
            </a:cxnLst>
            <a:rect l="0" t="0" r="r" b="b"/>
            <a:pathLst>
              <a:path w="9">
                <a:moveTo>
                  <a:pt x="9" y="0"/>
                </a:moveTo>
                <a:lnTo>
                  <a:pt x="0" y="0"/>
                </a:lnTo>
                <a:lnTo>
                  <a:pt x="3" y="0"/>
                </a:lnTo>
                <a:lnTo>
                  <a:pt x="3" y="0"/>
                </a:lnTo>
                <a:lnTo>
                  <a:pt x="3" y="0"/>
                </a:lnTo>
                <a:lnTo>
                  <a:pt x="3" y="0"/>
                </a:lnTo>
                <a:lnTo>
                  <a:pt x="3" y="0"/>
                </a:lnTo>
                <a:lnTo>
                  <a:pt x="3" y="0"/>
                </a:lnTo>
                <a:lnTo>
                  <a:pt x="3" y="0"/>
                </a:lnTo>
                <a:lnTo>
                  <a:pt x="3" y="0"/>
                </a:lnTo>
                <a:lnTo>
                  <a:pt x="9" y="0"/>
                </a:lnTo>
                <a:lnTo>
                  <a:pt x="9" y="0"/>
                </a:lnTo>
                <a:lnTo>
                  <a:pt x="9" y="0"/>
                </a:lnTo>
                <a:lnTo>
                  <a:pt x="9" y="0"/>
                </a:lnTo>
                <a:lnTo>
                  <a:pt x="9" y="0"/>
                </a:lnTo>
                <a:lnTo>
                  <a:pt x="9" y="0"/>
                </a:lnTo>
                <a:lnTo>
                  <a:pt x="9" y="0"/>
                </a:lnTo>
                <a:lnTo>
                  <a:pt x="9" y="0"/>
                </a:lnTo>
                <a:lnTo>
                  <a:pt x="9" y="0"/>
                </a:lnTo>
                <a:close/>
              </a:path>
            </a:pathLst>
          </a:custGeom>
          <a:solidFill>
            <a:srgbClr val="F8FA05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892" name="Freeform 268"/>
          <p:cNvSpPr>
            <a:spLocks/>
          </p:cNvSpPr>
          <p:nvPr/>
        </p:nvSpPr>
        <p:spPr bwMode="auto">
          <a:xfrm>
            <a:off x="1528763" y="2863850"/>
            <a:ext cx="76200" cy="1588"/>
          </a:xfrm>
          <a:custGeom>
            <a:avLst/>
            <a:gdLst/>
            <a:ahLst/>
            <a:cxnLst>
              <a:cxn ang="0">
                <a:pos x="48" y="0"/>
              </a:cxn>
              <a:cxn ang="0">
                <a:pos x="3" y="0"/>
              </a:cxn>
              <a:cxn ang="0">
                <a:pos x="3" y="0"/>
              </a:cxn>
              <a:cxn ang="0">
                <a:pos x="3" y="0"/>
              </a:cxn>
              <a:cxn ang="0">
                <a:pos x="3" y="0"/>
              </a:cxn>
              <a:cxn ang="0">
                <a:pos x="3" y="0"/>
              </a:cxn>
              <a:cxn ang="0">
                <a:pos x="3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48" y="0"/>
              </a:cxn>
              <a:cxn ang="0">
                <a:pos x="48" y="0"/>
              </a:cxn>
              <a:cxn ang="0">
                <a:pos x="48" y="0"/>
              </a:cxn>
              <a:cxn ang="0">
                <a:pos x="48" y="0"/>
              </a:cxn>
              <a:cxn ang="0">
                <a:pos x="48" y="0"/>
              </a:cxn>
              <a:cxn ang="0">
                <a:pos x="48" y="0"/>
              </a:cxn>
              <a:cxn ang="0">
                <a:pos x="48" y="0"/>
              </a:cxn>
              <a:cxn ang="0">
                <a:pos x="48" y="0"/>
              </a:cxn>
              <a:cxn ang="0">
                <a:pos x="48" y="0"/>
              </a:cxn>
            </a:cxnLst>
            <a:rect l="0" t="0" r="r" b="b"/>
            <a:pathLst>
              <a:path w="48">
                <a:moveTo>
                  <a:pt x="48" y="0"/>
                </a:moveTo>
                <a:lnTo>
                  <a:pt x="3" y="0"/>
                </a:lnTo>
                <a:lnTo>
                  <a:pt x="3" y="0"/>
                </a:lnTo>
                <a:lnTo>
                  <a:pt x="3" y="0"/>
                </a:lnTo>
                <a:lnTo>
                  <a:pt x="3" y="0"/>
                </a:lnTo>
                <a:lnTo>
                  <a:pt x="3" y="0"/>
                </a:lnTo>
                <a:lnTo>
                  <a:pt x="3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48" y="0"/>
                </a:lnTo>
                <a:lnTo>
                  <a:pt x="48" y="0"/>
                </a:lnTo>
                <a:lnTo>
                  <a:pt x="48" y="0"/>
                </a:lnTo>
                <a:lnTo>
                  <a:pt x="48" y="0"/>
                </a:lnTo>
                <a:lnTo>
                  <a:pt x="48" y="0"/>
                </a:lnTo>
                <a:lnTo>
                  <a:pt x="48" y="0"/>
                </a:lnTo>
                <a:lnTo>
                  <a:pt x="48" y="0"/>
                </a:lnTo>
                <a:lnTo>
                  <a:pt x="48" y="0"/>
                </a:lnTo>
                <a:lnTo>
                  <a:pt x="48" y="0"/>
                </a:lnTo>
                <a:close/>
              </a:path>
            </a:pathLst>
          </a:custGeom>
          <a:solidFill>
            <a:srgbClr val="BDD32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975" name="Freeform 351"/>
          <p:cNvSpPr>
            <a:spLocks/>
          </p:cNvSpPr>
          <p:nvPr/>
        </p:nvSpPr>
        <p:spPr bwMode="auto">
          <a:xfrm>
            <a:off x="5492750" y="2316163"/>
            <a:ext cx="269875" cy="222250"/>
          </a:xfrm>
          <a:custGeom>
            <a:avLst/>
            <a:gdLst/>
            <a:ahLst/>
            <a:cxnLst>
              <a:cxn ang="0">
                <a:pos x="0" y="71"/>
              </a:cxn>
              <a:cxn ang="0">
                <a:pos x="87" y="36"/>
              </a:cxn>
              <a:cxn ang="0">
                <a:pos x="170" y="0"/>
              </a:cxn>
              <a:cxn ang="0">
                <a:pos x="170" y="71"/>
              </a:cxn>
              <a:cxn ang="0">
                <a:pos x="170" y="140"/>
              </a:cxn>
              <a:cxn ang="0">
                <a:pos x="87" y="107"/>
              </a:cxn>
              <a:cxn ang="0">
                <a:pos x="0" y="71"/>
              </a:cxn>
            </a:cxnLst>
            <a:rect l="0" t="0" r="r" b="b"/>
            <a:pathLst>
              <a:path w="170" h="140">
                <a:moveTo>
                  <a:pt x="0" y="71"/>
                </a:moveTo>
                <a:lnTo>
                  <a:pt x="87" y="36"/>
                </a:lnTo>
                <a:lnTo>
                  <a:pt x="170" y="0"/>
                </a:lnTo>
                <a:lnTo>
                  <a:pt x="170" y="71"/>
                </a:lnTo>
                <a:lnTo>
                  <a:pt x="170" y="140"/>
                </a:lnTo>
                <a:lnTo>
                  <a:pt x="87" y="107"/>
                </a:lnTo>
                <a:lnTo>
                  <a:pt x="0" y="71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976" name="Freeform 352"/>
          <p:cNvSpPr>
            <a:spLocks/>
          </p:cNvSpPr>
          <p:nvPr/>
        </p:nvSpPr>
        <p:spPr bwMode="auto">
          <a:xfrm>
            <a:off x="5224463" y="2316163"/>
            <a:ext cx="268287" cy="222250"/>
          </a:xfrm>
          <a:custGeom>
            <a:avLst/>
            <a:gdLst/>
            <a:ahLst/>
            <a:cxnLst>
              <a:cxn ang="0">
                <a:pos x="169" y="71"/>
              </a:cxn>
              <a:cxn ang="0">
                <a:pos x="86" y="36"/>
              </a:cxn>
              <a:cxn ang="0">
                <a:pos x="0" y="0"/>
              </a:cxn>
              <a:cxn ang="0">
                <a:pos x="0" y="71"/>
              </a:cxn>
              <a:cxn ang="0">
                <a:pos x="0" y="140"/>
              </a:cxn>
              <a:cxn ang="0">
                <a:pos x="86" y="107"/>
              </a:cxn>
              <a:cxn ang="0">
                <a:pos x="169" y="71"/>
              </a:cxn>
            </a:cxnLst>
            <a:rect l="0" t="0" r="r" b="b"/>
            <a:pathLst>
              <a:path w="169" h="140">
                <a:moveTo>
                  <a:pt x="169" y="71"/>
                </a:moveTo>
                <a:lnTo>
                  <a:pt x="86" y="36"/>
                </a:lnTo>
                <a:lnTo>
                  <a:pt x="0" y="0"/>
                </a:lnTo>
                <a:lnTo>
                  <a:pt x="0" y="71"/>
                </a:lnTo>
                <a:lnTo>
                  <a:pt x="0" y="140"/>
                </a:lnTo>
                <a:lnTo>
                  <a:pt x="86" y="107"/>
                </a:lnTo>
                <a:lnTo>
                  <a:pt x="169" y="71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977" name="Rectangle 353"/>
          <p:cNvSpPr>
            <a:spLocks noChangeArrowheads="1"/>
          </p:cNvSpPr>
          <p:nvPr/>
        </p:nvSpPr>
        <p:spPr bwMode="auto">
          <a:xfrm>
            <a:off x="5276850" y="2524125"/>
            <a:ext cx="38472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dirty="0">
                <a:solidFill>
                  <a:srgbClr val="000000"/>
                </a:solidFill>
                <a:latin typeface="+mn-lt"/>
              </a:rPr>
              <a:t>join</a:t>
            </a:r>
            <a:endParaRPr lang="en-US" dirty="0">
              <a:latin typeface="+mn-lt"/>
            </a:endParaRPr>
          </a:p>
        </p:txBody>
      </p:sp>
      <p:sp>
        <p:nvSpPr>
          <p:cNvPr id="26978" name="Freeform 354"/>
          <p:cNvSpPr>
            <a:spLocks/>
          </p:cNvSpPr>
          <p:nvPr/>
        </p:nvSpPr>
        <p:spPr bwMode="auto">
          <a:xfrm>
            <a:off x="5487988" y="2967038"/>
            <a:ext cx="19050" cy="9525"/>
          </a:xfrm>
          <a:custGeom>
            <a:avLst/>
            <a:gdLst/>
            <a:ahLst/>
            <a:cxnLst>
              <a:cxn ang="0">
                <a:pos x="12" y="6"/>
              </a:cxn>
              <a:cxn ang="0">
                <a:pos x="12" y="3"/>
              </a:cxn>
              <a:cxn ang="0">
                <a:pos x="9" y="3"/>
              </a:cxn>
              <a:cxn ang="0">
                <a:pos x="9" y="0"/>
              </a:cxn>
              <a:cxn ang="0">
                <a:pos x="6" y="0"/>
              </a:cxn>
              <a:cxn ang="0">
                <a:pos x="6" y="0"/>
              </a:cxn>
              <a:cxn ang="0">
                <a:pos x="3" y="3"/>
              </a:cxn>
              <a:cxn ang="0">
                <a:pos x="3" y="3"/>
              </a:cxn>
              <a:cxn ang="0">
                <a:pos x="0" y="6"/>
              </a:cxn>
              <a:cxn ang="0">
                <a:pos x="12" y="6"/>
              </a:cxn>
            </a:cxnLst>
            <a:rect l="0" t="0" r="r" b="b"/>
            <a:pathLst>
              <a:path w="12" h="6">
                <a:moveTo>
                  <a:pt x="12" y="6"/>
                </a:moveTo>
                <a:lnTo>
                  <a:pt x="12" y="3"/>
                </a:lnTo>
                <a:lnTo>
                  <a:pt x="9" y="3"/>
                </a:lnTo>
                <a:lnTo>
                  <a:pt x="9" y="0"/>
                </a:lnTo>
                <a:lnTo>
                  <a:pt x="6" y="0"/>
                </a:lnTo>
                <a:lnTo>
                  <a:pt x="6" y="0"/>
                </a:lnTo>
                <a:lnTo>
                  <a:pt x="3" y="3"/>
                </a:lnTo>
                <a:lnTo>
                  <a:pt x="3" y="3"/>
                </a:lnTo>
                <a:lnTo>
                  <a:pt x="0" y="6"/>
                </a:lnTo>
                <a:lnTo>
                  <a:pt x="12" y="6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979" name="Freeform 355"/>
          <p:cNvSpPr>
            <a:spLocks/>
          </p:cNvSpPr>
          <p:nvPr/>
        </p:nvSpPr>
        <p:spPr bwMode="auto">
          <a:xfrm>
            <a:off x="5492750" y="2976563"/>
            <a:ext cx="14288" cy="519112"/>
          </a:xfrm>
          <a:custGeom>
            <a:avLst/>
            <a:gdLst/>
            <a:ahLst/>
            <a:cxnLst>
              <a:cxn ang="0">
                <a:pos x="3" y="327"/>
              </a:cxn>
              <a:cxn ang="0">
                <a:pos x="9" y="327"/>
              </a:cxn>
              <a:cxn ang="0">
                <a:pos x="9" y="0"/>
              </a:cxn>
              <a:cxn ang="0">
                <a:pos x="0" y="0"/>
              </a:cxn>
              <a:cxn ang="0">
                <a:pos x="0" y="327"/>
              </a:cxn>
              <a:cxn ang="0">
                <a:pos x="3" y="327"/>
              </a:cxn>
            </a:cxnLst>
            <a:rect l="0" t="0" r="r" b="b"/>
            <a:pathLst>
              <a:path w="9" h="327">
                <a:moveTo>
                  <a:pt x="3" y="327"/>
                </a:moveTo>
                <a:lnTo>
                  <a:pt x="9" y="327"/>
                </a:lnTo>
                <a:lnTo>
                  <a:pt x="9" y="0"/>
                </a:lnTo>
                <a:lnTo>
                  <a:pt x="0" y="0"/>
                </a:lnTo>
                <a:lnTo>
                  <a:pt x="0" y="327"/>
                </a:lnTo>
                <a:lnTo>
                  <a:pt x="3" y="327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980" name="Freeform 356"/>
          <p:cNvSpPr>
            <a:spLocks/>
          </p:cNvSpPr>
          <p:nvPr/>
        </p:nvSpPr>
        <p:spPr bwMode="auto">
          <a:xfrm>
            <a:off x="5492750" y="3495675"/>
            <a:ext cx="14288" cy="95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"/>
              </a:cxn>
              <a:cxn ang="0">
                <a:pos x="0" y="6"/>
              </a:cxn>
              <a:cxn ang="0">
                <a:pos x="3" y="6"/>
              </a:cxn>
              <a:cxn ang="0">
                <a:pos x="3" y="6"/>
              </a:cxn>
              <a:cxn ang="0">
                <a:pos x="6" y="6"/>
              </a:cxn>
              <a:cxn ang="0">
                <a:pos x="6" y="6"/>
              </a:cxn>
              <a:cxn ang="0">
                <a:pos x="9" y="3"/>
              </a:cxn>
              <a:cxn ang="0">
                <a:pos x="9" y="0"/>
              </a:cxn>
              <a:cxn ang="0">
                <a:pos x="0" y="0"/>
              </a:cxn>
            </a:cxnLst>
            <a:rect l="0" t="0" r="r" b="b"/>
            <a:pathLst>
              <a:path w="9" h="6">
                <a:moveTo>
                  <a:pt x="0" y="0"/>
                </a:moveTo>
                <a:lnTo>
                  <a:pt x="0" y="3"/>
                </a:lnTo>
                <a:lnTo>
                  <a:pt x="0" y="6"/>
                </a:lnTo>
                <a:lnTo>
                  <a:pt x="3" y="6"/>
                </a:lnTo>
                <a:lnTo>
                  <a:pt x="3" y="6"/>
                </a:lnTo>
                <a:lnTo>
                  <a:pt x="6" y="6"/>
                </a:lnTo>
                <a:lnTo>
                  <a:pt x="6" y="6"/>
                </a:lnTo>
                <a:lnTo>
                  <a:pt x="9" y="3"/>
                </a:lnTo>
                <a:lnTo>
                  <a:pt x="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981" name="Freeform 357"/>
          <p:cNvSpPr>
            <a:spLocks/>
          </p:cNvSpPr>
          <p:nvPr/>
        </p:nvSpPr>
        <p:spPr bwMode="auto">
          <a:xfrm>
            <a:off x="5365750" y="3128963"/>
            <a:ext cx="14288" cy="12700"/>
          </a:xfrm>
          <a:custGeom>
            <a:avLst/>
            <a:gdLst/>
            <a:ahLst/>
            <a:cxnLst>
              <a:cxn ang="0">
                <a:pos x="3" y="0"/>
              </a:cxn>
              <a:cxn ang="0">
                <a:pos x="0" y="0"/>
              </a:cxn>
              <a:cxn ang="0">
                <a:pos x="0" y="3"/>
              </a:cxn>
              <a:cxn ang="0">
                <a:pos x="0" y="3"/>
              </a:cxn>
              <a:cxn ang="0">
                <a:pos x="0" y="5"/>
              </a:cxn>
              <a:cxn ang="0">
                <a:pos x="3" y="5"/>
              </a:cxn>
              <a:cxn ang="0">
                <a:pos x="3" y="8"/>
              </a:cxn>
              <a:cxn ang="0">
                <a:pos x="6" y="8"/>
              </a:cxn>
              <a:cxn ang="0">
                <a:pos x="9" y="8"/>
              </a:cxn>
              <a:cxn ang="0">
                <a:pos x="3" y="0"/>
              </a:cxn>
            </a:cxnLst>
            <a:rect l="0" t="0" r="r" b="b"/>
            <a:pathLst>
              <a:path w="9" h="8">
                <a:moveTo>
                  <a:pt x="3" y="0"/>
                </a:moveTo>
                <a:lnTo>
                  <a:pt x="0" y="0"/>
                </a:lnTo>
                <a:lnTo>
                  <a:pt x="0" y="3"/>
                </a:lnTo>
                <a:lnTo>
                  <a:pt x="0" y="3"/>
                </a:lnTo>
                <a:lnTo>
                  <a:pt x="0" y="5"/>
                </a:lnTo>
                <a:lnTo>
                  <a:pt x="3" y="5"/>
                </a:lnTo>
                <a:lnTo>
                  <a:pt x="3" y="8"/>
                </a:lnTo>
                <a:lnTo>
                  <a:pt x="6" y="8"/>
                </a:lnTo>
                <a:lnTo>
                  <a:pt x="9" y="8"/>
                </a:lnTo>
                <a:lnTo>
                  <a:pt x="3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982" name="Freeform 358"/>
          <p:cNvSpPr>
            <a:spLocks/>
          </p:cNvSpPr>
          <p:nvPr/>
        </p:nvSpPr>
        <p:spPr bwMode="auto">
          <a:xfrm>
            <a:off x="5370513" y="3009900"/>
            <a:ext cx="246062" cy="131763"/>
          </a:xfrm>
          <a:custGeom>
            <a:avLst/>
            <a:gdLst/>
            <a:ahLst/>
            <a:cxnLst>
              <a:cxn ang="0">
                <a:pos x="152" y="6"/>
              </a:cxn>
              <a:cxn ang="0">
                <a:pos x="152" y="0"/>
              </a:cxn>
              <a:cxn ang="0">
                <a:pos x="0" y="75"/>
              </a:cxn>
              <a:cxn ang="0">
                <a:pos x="6" y="83"/>
              </a:cxn>
              <a:cxn ang="0">
                <a:pos x="155" y="9"/>
              </a:cxn>
              <a:cxn ang="0">
                <a:pos x="152" y="6"/>
              </a:cxn>
            </a:cxnLst>
            <a:rect l="0" t="0" r="r" b="b"/>
            <a:pathLst>
              <a:path w="155" h="83">
                <a:moveTo>
                  <a:pt x="152" y="6"/>
                </a:moveTo>
                <a:lnTo>
                  <a:pt x="152" y="0"/>
                </a:lnTo>
                <a:lnTo>
                  <a:pt x="0" y="75"/>
                </a:lnTo>
                <a:lnTo>
                  <a:pt x="6" y="83"/>
                </a:lnTo>
                <a:lnTo>
                  <a:pt x="155" y="9"/>
                </a:lnTo>
                <a:lnTo>
                  <a:pt x="152" y="6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983" name="Freeform 359"/>
          <p:cNvSpPr>
            <a:spLocks/>
          </p:cNvSpPr>
          <p:nvPr/>
        </p:nvSpPr>
        <p:spPr bwMode="auto">
          <a:xfrm>
            <a:off x="5611813" y="3009900"/>
            <a:ext cx="9525" cy="14288"/>
          </a:xfrm>
          <a:custGeom>
            <a:avLst/>
            <a:gdLst/>
            <a:ahLst/>
            <a:cxnLst>
              <a:cxn ang="0">
                <a:pos x="3" y="9"/>
              </a:cxn>
              <a:cxn ang="0">
                <a:pos x="6" y="9"/>
              </a:cxn>
              <a:cxn ang="0">
                <a:pos x="6" y="6"/>
              </a:cxn>
              <a:cxn ang="0">
                <a:pos x="6" y="6"/>
              </a:cxn>
              <a:cxn ang="0">
                <a:pos x="6" y="3"/>
              </a:cxn>
              <a:cxn ang="0">
                <a:pos x="6" y="3"/>
              </a:cxn>
              <a:cxn ang="0">
                <a:pos x="3" y="0"/>
              </a:cxn>
              <a:cxn ang="0">
                <a:pos x="0" y="0"/>
              </a:cxn>
              <a:cxn ang="0">
                <a:pos x="0" y="0"/>
              </a:cxn>
              <a:cxn ang="0">
                <a:pos x="3" y="9"/>
              </a:cxn>
            </a:cxnLst>
            <a:rect l="0" t="0" r="r" b="b"/>
            <a:pathLst>
              <a:path w="6" h="9">
                <a:moveTo>
                  <a:pt x="3" y="9"/>
                </a:moveTo>
                <a:lnTo>
                  <a:pt x="6" y="9"/>
                </a:lnTo>
                <a:lnTo>
                  <a:pt x="6" y="6"/>
                </a:lnTo>
                <a:lnTo>
                  <a:pt x="6" y="6"/>
                </a:lnTo>
                <a:lnTo>
                  <a:pt x="6" y="3"/>
                </a:lnTo>
                <a:lnTo>
                  <a:pt x="6" y="3"/>
                </a:lnTo>
                <a:lnTo>
                  <a:pt x="3" y="0"/>
                </a:lnTo>
                <a:lnTo>
                  <a:pt x="0" y="0"/>
                </a:lnTo>
                <a:lnTo>
                  <a:pt x="0" y="0"/>
                </a:lnTo>
                <a:lnTo>
                  <a:pt x="3" y="9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984" name="Freeform 360"/>
          <p:cNvSpPr>
            <a:spLocks/>
          </p:cNvSpPr>
          <p:nvPr/>
        </p:nvSpPr>
        <p:spPr bwMode="auto">
          <a:xfrm>
            <a:off x="5365750" y="3198813"/>
            <a:ext cx="14288" cy="14287"/>
          </a:xfrm>
          <a:custGeom>
            <a:avLst/>
            <a:gdLst/>
            <a:ahLst/>
            <a:cxnLst>
              <a:cxn ang="0">
                <a:pos x="3" y="0"/>
              </a:cxn>
              <a:cxn ang="0">
                <a:pos x="0" y="0"/>
              </a:cxn>
              <a:cxn ang="0">
                <a:pos x="0" y="3"/>
              </a:cxn>
              <a:cxn ang="0">
                <a:pos x="0" y="6"/>
              </a:cxn>
              <a:cxn ang="0">
                <a:pos x="0" y="6"/>
              </a:cxn>
              <a:cxn ang="0">
                <a:pos x="3" y="9"/>
              </a:cxn>
              <a:cxn ang="0">
                <a:pos x="3" y="9"/>
              </a:cxn>
              <a:cxn ang="0">
                <a:pos x="6" y="9"/>
              </a:cxn>
              <a:cxn ang="0">
                <a:pos x="9" y="9"/>
              </a:cxn>
              <a:cxn ang="0">
                <a:pos x="3" y="0"/>
              </a:cxn>
            </a:cxnLst>
            <a:rect l="0" t="0" r="r" b="b"/>
            <a:pathLst>
              <a:path w="9" h="9">
                <a:moveTo>
                  <a:pt x="3" y="0"/>
                </a:moveTo>
                <a:lnTo>
                  <a:pt x="0" y="0"/>
                </a:lnTo>
                <a:lnTo>
                  <a:pt x="0" y="3"/>
                </a:lnTo>
                <a:lnTo>
                  <a:pt x="0" y="6"/>
                </a:lnTo>
                <a:lnTo>
                  <a:pt x="0" y="6"/>
                </a:lnTo>
                <a:lnTo>
                  <a:pt x="3" y="9"/>
                </a:lnTo>
                <a:lnTo>
                  <a:pt x="3" y="9"/>
                </a:lnTo>
                <a:lnTo>
                  <a:pt x="6" y="9"/>
                </a:lnTo>
                <a:lnTo>
                  <a:pt x="9" y="9"/>
                </a:lnTo>
                <a:lnTo>
                  <a:pt x="3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985" name="Freeform 361"/>
          <p:cNvSpPr>
            <a:spLocks/>
          </p:cNvSpPr>
          <p:nvPr/>
        </p:nvSpPr>
        <p:spPr bwMode="auto">
          <a:xfrm>
            <a:off x="5370513" y="3071813"/>
            <a:ext cx="246062" cy="141287"/>
          </a:xfrm>
          <a:custGeom>
            <a:avLst/>
            <a:gdLst/>
            <a:ahLst/>
            <a:cxnLst>
              <a:cxn ang="0">
                <a:pos x="152" y="6"/>
              </a:cxn>
              <a:cxn ang="0">
                <a:pos x="152" y="0"/>
              </a:cxn>
              <a:cxn ang="0">
                <a:pos x="0" y="80"/>
              </a:cxn>
              <a:cxn ang="0">
                <a:pos x="6" y="89"/>
              </a:cxn>
              <a:cxn ang="0">
                <a:pos x="155" y="12"/>
              </a:cxn>
              <a:cxn ang="0">
                <a:pos x="152" y="6"/>
              </a:cxn>
            </a:cxnLst>
            <a:rect l="0" t="0" r="r" b="b"/>
            <a:pathLst>
              <a:path w="155" h="89">
                <a:moveTo>
                  <a:pt x="152" y="6"/>
                </a:moveTo>
                <a:lnTo>
                  <a:pt x="152" y="0"/>
                </a:lnTo>
                <a:lnTo>
                  <a:pt x="0" y="80"/>
                </a:lnTo>
                <a:lnTo>
                  <a:pt x="6" y="89"/>
                </a:lnTo>
                <a:lnTo>
                  <a:pt x="155" y="12"/>
                </a:lnTo>
                <a:lnTo>
                  <a:pt x="152" y="6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986" name="Freeform 362"/>
          <p:cNvSpPr>
            <a:spLocks/>
          </p:cNvSpPr>
          <p:nvPr/>
        </p:nvSpPr>
        <p:spPr bwMode="auto">
          <a:xfrm>
            <a:off x="5611813" y="3071813"/>
            <a:ext cx="9525" cy="19050"/>
          </a:xfrm>
          <a:custGeom>
            <a:avLst/>
            <a:gdLst/>
            <a:ahLst/>
            <a:cxnLst>
              <a:cxn ang="0">
                <a:pos x="3" y="12"/>
              </a:cxn>
              <a:cxn ang="0">
                <a:pos x="6" y="9"/>
              </a:cxn>
              <a:cxn ang="0">
                <a:pos x="6" y="6"/>
              </a:cxn>
              <a:cxn ang="0">
                <a:pos x="6" y="6"/>
              </a:cxn>
              <a:cxn ang="0">
                <a:pos x="6" y="3"/>
              </a:cxn>
              <a:cxn ang="0">
                <a:pos x="6" y="3"/>
              </a:cxn>
              <a:cxn ang="0">
                <a:pos x="3" y="0"/>
              </a:cxn>
              <a:cxn ang="0">
                <a:pos x="0" y="0"/>
              </a:cxn>
              <a:cxn ang="0">
                <a:pos x="0" y="0"/>
              </a:cxn>
              <a:cxn ang="0">
                <a:pos x="3" y="12"/>
              </a:cxn>
            </a:cxnLst>
            <a:rect l="0" t="0" r="r" b="b"/>
            <a:pathLst>
              <a:path w="6" h="12">
                <a:moveTo>
                  <a:pt x="3" y="12"/>
                </a:moveTo>
                <a:lnTo>
                  <a:pt x="6" y="9"/>
                </a:lnTo>
                <a:lnTo>
                  <a:pt x="6" y="6"/>
                </a:lnTo>
                <a:lnTo>
                  <a:pt x="6" y="6"/>
                </a:lnTo>
                <a:lnTo>
                  <a:pt x="6" y="3"/>
                </a:lnTo>
                <a:lnTo>
                  <a:pt x="6" y="3"/>
                </a:lnTo>
                <a:lnTo>
                  <a:pt x="3" y="0"/>
                </a:lnTo>
                <a:lnTo>
                  <a:pt x="0" y="0"/>
                </a:lnTo>
                <a:lnTo>
                  <a:pt x="0" y="0"/>
                </a:lnTo>
                <a:lnTo>
                  <a:pt x="3" y="12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987" name="Rectangle 363"/>
          <p:cNvSpPr>
            <a:spLocks noChangeArrowheads="1"/>
          </p:cNvSpPr>
          <p:nvPr/>
        </p:nvSpPr>
        <p:spPr bwMode="auto">
          <a:xfrm>
            <a:off x="5078413" y="3486150"/>
            <a:ext cx="87139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>
                <a:solidFill>
                  <a:srgbClr val="000000"/>
                </a:solidFill>
                <a:latin typeface="+mn-lt"/>
              </a:rPr>
              <a:t>transmit</a:t>
            </a:r>
            <a:endParaRPr lang="en-US">
              <a:latin typeface="+mn-lt"/>
            </a:endParaRPr>
          </a:p>
        </p:txBody>
      </p:sp>
      <p:sp>
        <p:nvSpPr>
          <p:cNvPr id="26988" name="Freeform 364"/>
          <p:cNvSpPr>
            <a:spLocks noEditPoints="1"/>
          </p:cNvSpPr>
          <p:nvPr/>
        </p:nvSpPr>
        <p:spPr bwMode="auto">
          <a:xfrm>
            <a:off x="7253288" y="3203575"/>
            <a:ext cx="806450" cy="315913"/>
          </a:xfrm>
          <a:custGeom>
            <a:avLst/>
            <a:gdLst/>
            <a:ahLst/>
            <a:cxnLst>
              <a:cxn ang="0">
                <a:pos x="3" y="98"/>
              </a:cxn>
              <a:cxn ang="0">
                <a:pos x="359" y="199"/>
              </a:cxn>
              <a:cxn ang="0">
                <a:pos x="303" y="199"/>
              </a:cxn>
              <a:cxn ang="0">
                <a:pos x="0" y="119"/>
              </a:cxn>
              <a:cxn ang="0">
                <a:pos x="3" y="98"/>
              </a:cxn>
              <a:cxn ang="0">
                <a:pos x="157" y="0"/>
              </a:cxn>
              <a:cxn ang="0">
                <a:pos x="508" y="74"/>
              </a:cxn>
              <a:cxn ang="0">
                <a:pos x="508" y="92"/>
              </a:cxn>
              <a:cxn ang="0">
                <a:pos x="157" y="15"/>
              </a:cxn>
              <a:cxn ang="0">
                <a:pos x="157" y="0"/>
              </a:cxn>
            </a:cxnLst>
            <a:rect l="0" t="0" r="r" b="b"/>
            <a:pathLst>
              <a:path w="508" h="199">
                <a:moveTo>
                  <a:pt x="3" y="98"/>
                </a:moveTo>
                <a:lnTo>
                  <a:pt x="359" y="199"/>
                </a:lnTo>
                <a:lnTo>
                  <a:pt x="303" y="199"/>
                </a:lnTo>
                <a:lnTo>
                  <a:pt x="0" y="119"/>
                </a:lnTo>
                <a:lnTo>
                  <a:pt x="3" y="98"/>
                </a:lnTo>
                <a:close/>
                <a:moveTo>
                  <a:pt x="157" y="0"/>
                </a:moveTo>
                <a:lnTo>
                  <a:pt x="508" y="74"/>
                </a:lnTo>
                <a:lnTo>
                  <a:pt x="508" y="92"/>
                </a:lnTo>
                <a:lnTo>
                  <a:pt x="157" y="15"/>
                </a:lnTo>
                <a:lnTo>
                  <a:pt x="157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989" name="Freeform 365"/>
          <p:cNvSpPr>
            <a:spLocks/>
          </p:cNvSpPr>
          <p:nvPr/>
        </p:nvSpPr>
        <p:spPr bwMode="auto">
          <a:xfrm>
            <a:off x="7253288" y="3359150"/>
            <a:ext cx="569912" cy="160338"/>
          </a:xfrm>
          <a:custGeom>
            <a:avLst/>
            <a:gdLst/>
            <a:ahLst/>
            <a:cxnLst>
              <a:cxn ang="0">
                <a:pos x="3" y="0"/>
              </a:cxn>
              <a:cxn ang="0">
                <a:pos x="359" y="101"/>
              </a:cxn>
              <a:cxn ang="0">
                <a:pos x="303" y="101"/>
              </a:cxn>
              <a:cxn ang="0">
                <a:pos x="0" y="21"/>
              </a:cxn>
              <a:cxn ang="0">
                <a:pos x="3" y="0"/>
              </a:cxn>
            </a:cxnLst>
            <a:rect l="0" t="0" r="r" b="b"/>
            <a:pathLst>
              <a:path w="359" h="101">
                <a:moveTo>
                  <a:pt x="3" y="0"/>
                </a:moveTo>
                <a:lnTo>
                  <a:pt x="359" y="101"/>
                </a:lnTo>
                <a:lnTo>
                  <a:pt x="303" y="101"/>
                </a:lnTo>
                <a:lnTo>
                  <a:pt x="0" y="21"/>
                </a:lnTo>
                <a:lnTo>
                  <a:pt x="3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990" name="Freeform 366"/>
          <p:cNvSpPr>
            <a:spLocks/>
          </p:cNvSpPr>
          <p:nvPr/>
        </p:nvSpPr>
        <p:spPr bwMode="auto">
          <a:xfrm>
            <a:off x="7502525" y="3203575"/>
            <a:ext cx="557213" cy="1460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51" y="74"/>
              </a:cxn>
              <a:cxn ang="0">
                <a:pos x="351" y="92"/>
              </a:cxn>
              <a:cxn ang="0">
                <a:pos x="0" y="15"/>
              </a:cxn>
              <a:cxn ang="0">
                <a:pos x="0" y="0"/>
              </a:cxn>
            </a:cxnLst>
            <a:rect l="0" t="0" r="r" b="b"/>
            <a:pathLst>
              <a:path w="351" h="92">
                <a:moveTo>
                  <a:pt x="0" y="0"/>
                </a:moveTo>
                <a:lnTo>
                  <a:pt x="351" y="74"/>
                </a:lnTo>
                <a:lnTo>
                  <a:pt x="351" y="92"/>
                </a:lnTo>
                <a:lnTo>
                  <a:pt x="0" y="15"/>
                </a:lnTo>
                <a:lnTo>
                  <a:pt x="0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991" name="Freeform 367"/>
          <p:cNvSpPr>
            <a:spLocks noEditPoints="1"/>
          </p:cNvSpPr>
          <p:nvPr/>
        </p:nvSpPr>
        <p:spPr bwMode="auto">
          <a:xfrm>
            <a:off x="7261225" y="3119438"/>
            <a:ext cx="798513" cy="400050"/>
          </a:xfrm>
          <a:custGeom>
            <a:avLst/>
            <a:gdLst/>
            <a:ahLst/>
            <a:cxnLst>
              <a:cxn ang="0">
                <a:pos x="503" y="163"/>
              </a:cxn>
              <a:cxn ang="0">
                <a:pos x="155" y="80"/>
              </a:cxn>
              <a:cxn ang="0">
                <a:pos x="0" y="151"/>
              </a:cxn>
              <a:cxn ang="0">
                <a:pos x="354" y="252"/>
              </a:cxn>
              <a:cxn ang="0">
                <a:pos x="503" y="252"/>
              </a:cxn>
              <a:cxn ang="0">
                <a:pos x="503" y="163"/>
              </a:cxn>
              <a:cxn ang="0">
                <a:pos x="503" y="127"/>
              </a:cxn>
              <a:cxn ang="0">
                <a:pos x="152" y="53"/>
              </a:cxn>
              <a:cxn ang="0">
                <a:pos x="304" y="0"/>
              </a:cxn>
              <a:cxn ang="0">
                <a:pos x="503" y="26"/>
              </a:cxn>
              <a:cxn ang="0">
                <a:pos x="503" y="127"/>
              </a:cxn>
            </a:cxnLst>
            <a:rect l="0" t="0" r="r" b="b"/>
            <a:pathLst>
              <a:path w="503" h="252">
                <a:moveTo>
                  <a:pt x="503" y="163"/>
                </a:moveTo>
                <a:lnTo>
                  <a:pt x="155" y="80"/>
                </a:lnTo>
                <a:lnTo>
                  <a:pt x="0" y="151"/>
                </a:lnTo>
                <a:lnTo>
                  <a:pt x="354" y="252"/>
                </a:lnTo>
                <a:lnTo>
                  <a:pt x="503" y="252"/>
                </a:lnTo>
                <a:lnTo>
                  <a:pt x="503" y="163"/>
                </a:lnTo>
                <a:close/>
                <a:moveTo>
                  <a:pt x="503" y="127"/>
                </a:moveTo>
                <a:lnTo>
                  <a:pt x="152" y="53"/>
                </a:lnTo>
                <a:lnTo>
                  <a:pt x="304" y="0"/>
                </a:lnTo>
                <a:lnTo>
                  <a:pt x="503" y="26"/>
                </a:lnTo>
                <a:lnTo>
                  <a:pt x="503" y="127"/>
                </a:lnTo>
                <a:close/>
              </a:path>
            </a:pathLst>
          </a:custGeom>
          <a:solidFill>
            <a:srgbClr val="E5E5E5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992" name="Freeform 368"/>
          <p:cNvSpPr>
            <a:spLocks/>
          </p:cNvSpPr>
          <p:nvPr/>
        </p:nvSpPr>
        <p:spPr bwMode="auto">
          <a:xfrm>
            <a:off x="7261225" y="3246438"/>
            <a:ext cx="798513" cy="273050"/>
          </a:xfrm>
          <a:custGeom>
            <a:avLst/>
            <a:gdLst/>
            <a:ahLst/>
            <a:cxnLst>
              <a:cxn ang="0">
                <a:pos x="503" y="83"/>
              </a:cxn>
              <a:cxn ang="0">
                <a:pos x="155" y="0"/>
              </a:cxn>
              <a:cxn ang="0">
                <a:pos x="0" y="71"/>
              </a:cxn>
              <a:cxn ang="0">
                <a:pos x="354" y="172"/>
              </a:cxn>
              <a:cxn ang="0">
                <a:pos x="503" y="172"/>
              </a:cxn>
              <a:cxn ang="0">
                <a:pos x="503" y="83"/>
              </a:cxn>
            </a:cxnLst>
            <a:rect l="0" t="0" r="r" b="b"/>
            <a:pathLst>
              <a:path w="503" h="172">
                <a:moveTo>
                  <a:pt x="503" y="83"/>
                </a:moveTo>
                <a:lnTo>
                  <a:pt x="155" y="0"/>
                </a:lnTo>
                <a:lnTo>
                  <a:pt x="0" y="71"/>
                </a:lnTo>
                <a:lnTo>
                  <a:pt x="354" y="172"/>
                </a:lnTo>
                <a:lnTo>
                  <a:pt x="503" y="172"/>
                </a:lnTo>
                <a:lnTo>
                  <a:pt x="503" y="83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993" name="Freeform 369"/>
          <p:cNvSpPr>
            <a:spLocks/>
          </p:cNvSpPr>
          <p:nvPr/>
        </p:nvSpPr>
        <p:spPr bwMode="auto">
          <a:xfrm>
            <a:off x="7502525" y="3119438"/>
            <a:ext cx="557213" cy="201612"/>
          </a:xfrm>
          <a:custGeom>
            <a:avLst/>
            <a:gdLst/>
            <a:ahLst/>
            <a:cxnLst>
              <a:cxn ang="0">
                <a:pos x="351" y="127"/>
              </a:cxn>
              <a:cxn ang="0">
                <a:pos x="0" y="53"/>
              </a:cxn>
              <a:cxn ang="0">
                <a:pos x="152" y="0"/>
              </a:cxn>
              <a:cxn ang="0">
                <a:pos x="351" y="26"/>
              </a:cxn>
              <a:cxn ang="0">
                <a:pos x="351" y="127"/>
              </a:cxn>
            </a:cxnLst>
            <a:rect l="0" t="0" r="r" b="b"/>
            <a:pathLst>
              <a:path w="351" h="127">
                <a:moveTo>
                  <a:pt x="351" y="127"/>
                </a:moveTo>
                <a:lnTo>
                  <a:pt x="0" y="53"/>
                </a:lnTo>
                <a:lnTo>
                  <a:pt x="152" y="0"/>
                </a:lnTo>
                <a:lnTo>
                  <a:pt x="351" y="26"/>
                </a:lnTo>
                <a:lnTo>
                  <a:pt x="351" y="127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994" name="Freeform 370"/>
          <p:cNvSpPr>
            <a:spLocks/>
          </p:cNvSpPr>
          <p:nvPr/>
        </p:nvSpPr>
        <p:spPr bwMode="auto">
          <a:xfrm>
            <a:off x="7361238" y="3236913"/>
            <a:ext cx="593725" cy="217487"/>
          </a:xfrm>
          <a:custGeom>
            <a:avLst/>
            <a:gdLst/>
            <a:ahLst/>
            <a:cxnLst>
              <a:cxn ang="0">
                <a:pos x="83" y="0"/>
              </a:cxn>
              <a:cxn ang="0">
                <a:pos x="374" y="65"/>
              </a:cxn>
              <a:cxn ang="0">
                <a:pos x="291" y="137"/>
              </a:cxn>
              <a:cxn ang="0">
                <a:pos x="0" y="48"/>
              </a:cxn>
              <a:cxn ang="0">
                <a:pos x="83" y="0"/>
              </a:cxn>
            </a:cxnLst>
            <a:rect l="0" t="0" r="r" b="b"/>
            <a:pathLst>
              <a:path w="374" h="137">
                <a:moveTo>
                  <a:pt x="83" y="0"/>
                </a:moveTo>
                <a:lnTo>
                  <a:pt x="374" y="65"/>
                </a:lnTo>
                <a:lnTo>
                  <a:pt x="291" y="137"/>
                </a:lnTo>
                <a:lnTo>
                  <a:pt x="0" y="48"/>
                </a:lnTo>
                <a:lnTo>
                  <a:pt x="83" y="0"/>
                </a:lnTo>
                <a:close/>
              </a:path>
            </a:pathLst>
          </a:custGeom>
          <a:solidFill>
            <a:srgbClr val="FFFFC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995" name="Freeform 371"/>
          <p:cNvSpPr>
            <a:spLocks/>
          </p:cNvSpPr>
          <p:nvPr/>
        </p:nvSpPr>
        <p:spPr bwMode="auto">
          <a:xfrm>
            <a:off x="7361238" y="3236913"/>
            <a:ext cx="593725" cy="217487"/>
          </a:xfrm>
          <a:custGeom>
            <a:avLst/>
            <a:gdLst/>
            <a:ahLst/>
            <a:cxnLst>
              <a:cxn ang="0">
                <a:pos x="83" y="0"/>
              </a:cxn>
              <a:cxn ang="0">
                <a:pos x="374" y="65"/>
              </a:cxn>
              <a:cxn ang="0">
                <a:pos x="291" y="137"/>
              </a:cxn>
              <a:cxn ang="0">
                <a:pos x="0" y="48"/>
              </a:cxn>
              <a:cxn ang="0">
                <a:pos x="83" y="0"/>
              </a:cxn>
            </a:cxnLst>
            <a:rect l="0" t="0" r="r" b="b"/>
            <a:pathLst>
              <a:path w="374" h="137">
                <a:moveTo>
                  <a:pt x="83" y="0"/>
                </a:moveTo>
                <a:lnTo>
                  <a:pt x="374" y="65"/>
                </a:lnTo>
                <a:lnTo>
                  <a:pt x="291" y="137"/>
                </a:lnTo>
                <a:lnTo>
                  <a:pt x="0" y="48"/>
                </a:lnTo>
                <a:lnTo>
                  <a:pt x="83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996" name="Freeform 372"/>
          <p:cNvSpPr>
            <a:spLocks noEditPoints="1"/>
          </p:cNvSpPr>
          <p:nvPr/>
        </p:nvSpPr>
        <p:spPr bwMode="auto">
          <a:xfrm>
            <a:off x="7389813" y="3255963"/>
            <a:ext cx="523875" cy="184150"/>
          </a:xfrm>
          <a:custGeom>
            <a:avLst/>
            <a:gdLst/>
            <a:ahLst/>
            <a:cxnLst>
              <a:cxn ang="0">
                <a:pos x="255" y="68"/>
              </a:cxn>
              <a:cxn ang="0">
                <a:pos x="217" y="101"/>
              </a:cxn>
              <a:cxn ang="0">
                <a:pos x="267" y="116"/>
              </a:cxn>
              <a:cxn ang="0">
                <a:pos x="306" y="80"/>
              </a:cxn>
              <a:cxn ang="0">
                <a:pos x="255" y="68"/>
              </a:cxn>
              <a:cxn ang="0">
                <a:pos x="193" y="68"/>
              </a:cxn>
              <a:cxn ang="0">
                <a:pos x="229" y="80"/>
              </a:cxn>
              <a:cxn ang="0">
                <a:pos x="246" y="65"/>
              </a:cxn>
              <a:cxn ang="0">
                <a:pos x="211" y="56"/>
              </a:cxn>
              <a:cxn ang="0">
                <a:pos x="193" y="68"/>
              </a:cxn>
              <a:cxn ang="0">
                <a:pos x="62" y="0"/>
              </a:cxn>
              <a:cxn ang="0">
                <a:pos x="330" y="68"/>
              </a:cxn>
              <a:cxn ang="0">
                <a:pos x="318" y="74"/>
              </a:cxn>
              <a:cxn ang="0">
                <a:pos x="53" y="6"/>
              </a:cxn>
              <a:cxn ang="0">
                <a:pos x="62" y="0"/>
              </a:cxn>
              <a:cxn ang="0">
                <a:pos x="199" y="53"/>
              </a:cxn>
              <a:cxn ang="0">
                <a:pos x="154" y="83"/>
              </a:cxn>
              <a:cxn ang="0">
                <a:pos x="0" y="36"/>
              </a:cxn>
              <a:cxn ang="0">
                <a:pos x="41" y="9"/>
              </a:cxn>
              <a:cxn ang="0">
                <a:pos x="199" y="53"/>
              </a:cxn>
            </a:cxnLst>
            <a:rect l="0" t="0" r="r" b="b"/>
            <a:pathLst>
              <a:path w="330" h="116">
                <a:moveTo>
                  <a:pt x="255" y="68"/>
                </a:moveTo>
                <a:lnTo>
                  <a:pt x="217" y="101"/>
                </a:lnTo>
                <a:lnTo>
                  <a:pt x="267" y="116"/>
                </a:lnTo>
                <a:lnTo>
                  <a:pt x="306" y="80"/>
                </a:lnTo>
                <a:lnTo>
                  <a:pt x="255" y="68"/>
                </a:lnTo>
                <a:close/>
                <a:moveTo>
                  <a:pt x="193" y="68"/>
                </a:moveTo>
                <a:lnTo>
                  <a:pt x="229" y="80"/>
                </a:lnTo>
                <a:lnTo>
                  <a:pt x="246" y="65"/>
                </a:lnTo>
                <a:lnTo>
                  <a:pt x="211" y="56"/>
                </a:lnTo>
                <a:lnTo>
                  <a:pt x="193" y="68"/>
                </a:lnTo>
                <a:close/>
                <a:moveTo>
                  <a:pt x="62" y="0"/>
                </a:moveTo>
                <a:lnTo>
                  <a:pt x="330" y="68"/>
                </a:lnTo>
                <a:lnTo>
                  <a:pt x="318" y="74"/>
                </a:lnTo>
                <a:lnTo>
                  <a:pt x="53" y="6"/>
                </a:lnTo>
                <a:lnTo>
                  <a:pt x="62" y="0"/>
                </a:lnTo>
                <a:close/>
                <a:moveTo>
                  <a:pt x="199" y="53"/>
                </a:moveTo>
                <a:lnTo>
                  <a:pt x="154" y="83"/>
                </a:lnTo>
                <a:lnTo>
                  <a:pt x="0" y="36"/>
                </a:lnTo>
                <a:lnTo>
                  <a:pt x="41" y="9"/>
                </a:lnTo>
                <a:lnTo>
                  <a:pt x="199" y="53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997" name="Freeform 373"/>
          <p:cNvSpPr>
            <a:spLocks/>
          </p:cNvSpPr>
          <p:nvPr/>
        </p:nvSpPr>
        <p:spPr bwMode="auto">
          <a:xfrm>
            <a:off x="7734300" y="3363913"/>
            <a:ext cx="141288" cy="76200"/>
          </a:xfrm>
          <a:custGeom>
            <a:avLst/>
            <a:gdLst/>
            <a:ahLst/>
            <a:cxnLst>
              <a:cxn ang="0">
                <a:pos x="38" y="0"/>
              </a:cxn>
              <a:cxn ang="0">
                <a:pos x="0" y="33"/>
              </a:cxn>
              <a:cxn ang="0">
                <a:pos x="50" y="48"/>
              </a:cxn>
              <a:cxn ang="0">
                <a:pos x="89" y="12"/>
              </a:cxn>
              <a:cxn ang="0">
                <a:pos x="38" y="0"/>
              </a:cxn>
            </a:cxnLst>
            <a:rect l="0" t="0" r="r" b="b"/>
            <a:pathLst>
              <a:path w="89" h="48">
                <a:moveTo>
                  <a:pt x="38" y="0"/>
                </a:moveTo>
                <a:lnTo>
                  <a:pt x="0" y="33"/>
                </a:lnTo>
                <a:lnTo>
                  <a:pt x="50" y="48"/>
                </a:lnTo>
                <a:lnTo>
                  <a:pt x="89" y="12"/>
                </a:lnTo>
                <a:lnTo>
                  <a:pt x="38" y="0"/>
                </a:lnTo>
              </a:path>
            </a:pathLst>
          </a:custGeom>
          <a:noFill/>
          <a:ln w="0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998" name="Freeform 374"/>
          <p:cNvSpPr>
            <a:spLocks/>
          </p:cNvSpPr>
          <p:nvPr/>
        </p:nvSpPr>
        <p:spPr bwMode="auto">
          <a:xfrm>
            <a:off x="7696200" y="3344863"/>
            <a:ext cx="84138" cy="38100"/>
          </a:xfrm>
          <a:custGeom>
            <a:avLst/>
            <a:gdLst/>
            <a:ahLst/>
            <a:cxnLst>
              <a:cxn ang="0">
                <a:pos x="0" y="12"/>
              </a:cxn>
              <a:cxn ang="0">
                <a:pos x="36" y="24"/>
              </a:cxn>
              <a:cxn ang="0">
                <a:pos x="53" y="9"/>
              </a:cxn>
              <a:cxn ang="0">
                <a:pos x="18" y="0"/>
              </a:cxn>
              <a:cxn ang="0">
                <a:pos x="0" y="12"/>
              </a:cxn>
            </a:cxnLst>
            <a:rect l="0" t="0" r="r" b="b"/>
            <a:pathLst>
              <a:path w="53" h="24">
                <a:moveTo>
                  <a:pt x="0" y="12"/>
                </a:moveTo>
                <a:lnTo>
                  <a:pt x="36" y="24"/>
                </a:lnTo>
                <a:lnTo>
                  <a:pt x="53" y="9"/>
                </a:lnTo>
                <a:lnTo>
                  <a:pt x="18" y="0"/>
                </a:lnTo>
                <a:lnTo>
                  <a:pt x="0" y="12"/>
                </a:lnTo>
              </a:path>
            </a:pathLst>
          </a:custGeom>
          <a:noFill/>
          <a:ln w="0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999" name="Freeform 375"/>
          <p:cNvSpPr>
            <a:spLocks/>
          </p:cNvSpPr>
          <p:nvPr/>
        </p:nvSpPr>
        <p:spPr bwMode="auto">
          <a:xfrm>
            <a:off x="7473950" y="3255963"/>
            <a:ext cx="439738" cy="117475"/>
          </a:xfrm>
          <a:custGeom>
            <a:avLst/>
            <a:gdLst/>
            <a:ahLst/>
            <a:cxnLst>
              <a:cxn ang="0">
                <a:pos x="9" y="0"/>
              </a:cxn>
              <a:cxn ang="0">
                <a:pos x="277" y="68"/>
              </a:cxn>
              <a:cxn ang="0">
                <a:pos x="265" y="74"/>
              </a:cxn>
              <a:cxn ang="0">
                <a:pos x="0" y="6"/>
              </a:cxn>
              <a:cxn ang="0">
                <a:pos x="9" y="0"/>
              </a:cxn>
            </a:cxnLst>
            <a:rect l="0" t="0" r="r" b="b"/>
            <a:pathLst>
              <a:path w="277" h="74">
                <a:moveTo>
                  <a:pt x="9" y="0"/>
                </a:moveTo>
                <a:lnTo>
                  <a:pt x="277" y="68"/>
                </a:lnTo>
                <a:lnTo>
                  <a:pt x="265" y="74"/>
                </a:lnTo>
                <a:lnTo>
                  <a:pt x="0" y="6"/>
                </a:lnTo>
                <a:lnTo>
                  <a:pt x="9" y="0"/>
                </a:lnTo>
              </a:path>
            </a:pathLst>
          </a:custGeom>
          <a:noFill/>
          <a:ln w="0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000" name="Freeform 376"/>
          <p:cNvSpPr>
            <a:spLocks/>
          </p:cNvSpPr>
          <p:nvPr/>
        </p:nvSpPr>
        <p:spPr bwMode="auto">
          <a:xfrm>
            <a:off x="7389813" y="3270250"/>
            <a:ext cx="315912" cy="117475"/>
          </a:xfrm>
          <a:custGeom>
            <a:avLst/>
            <a:gdLst/>
            <a:ahLst/>
            <a:cxnLst>
              <a:cxn ang="0">
                <a:pos x="199" y="44"/>
              </a:cxn>
              <a:cxn ang="0">
                <a:pos x="154" y="74"/>
              </a:cxn>
              <a:cxn ang="0">
                <a:pos x="0" y="27"/>
              </a:cxn>
              <a:cxn ang="0">
                <a:pos x="41" y="0"/>
              </a:cxn>
              <a:cxn ang="0">
                <a:pos x="199" y="44"/>
              </a:cxn>
            </a:cxnLst>
            <a:rect l="0" t="0" r="r" b="b"/>
            <a:pathLst>
              <a:path w="199" h="74">
                <a:moveTo>
                  <a:pt x="199" y="44"/>
                </a:moveTo>
                <a:lnTo>
                  <a:pt x="154" y="74"/>
                </a:lnTo>
                <a:lnTo>
                  <a:pt x="0" y="27"/>
                </a:lnTo>
                <a:lnTo>
                  <a:pt x="41" y="0"/>
                </a:lnTo>
                <a:lnTo>
                  <a:pt x="199" y="44"/>
                </a:lnTo>
              </a:path>
            </a:pathLst>
          </a:custGeom>
          <a:noFill/>
          <a:ln w="0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001" name="Freeform 377"/>
          <p:cNvSpPr>
            <a:spLocks/>
          </p:cNvSpPr>
          <p:nvPr/>
        </p:nvSpPr>
        <p:spPr bwMode="auto">
          <a:xfrm>
            <a:off x="7153275" y="2660650"/>
            <a:ext cx="325438" cy="411163"/>
          </a:xfrm>
          <a:custGeom>
            <a:avLst/>
            <a:gdLst/>
            <a:ahLst/>
            <a:cxnLst>
              <a:cxn ang="0">
                <a:pos x="184" y="66"/>
              </a:cxn>
              <a:cxn ang="0">
                <a:pos x="184" y="69"/>
              </a:cxn>
              <a:cxn ang="0">
                <a:pos x="187" y="69"/>
              </a:cxn>
              <a:cxn ang="0">
                <a:pos x="190" y="89"/>
              </a:cxn>
              <a:cxn ang="0">
                <a:pos x="196" y="110"/>
              </a:cxn>
              <a:cxn ang="0">
                <a:pos x="193" y="131"/>
              </a:cxn>
              <a:cxn ang="0">
                <a:pos x="196" y="149"/>
              </a:cxn>
              <a:cxn ang="0">
                <a:pos x="202" y="158"/>
              </a:cxn>
              <a:cxn ang="0">
                <a:pos x="205" y="170"/>
              </a:cxn>
              <a:cxn ang="0">
                <a:pos x="205" y="173"/>
              </a:cxn>
              <a:cxn ang="0">
                <a:pos x="202" y="176"/>
              </a:cxn>
              <a:cxn ang="0">
                <a:pos x="196" y="179"/>
              </a:cxn>
              <a:cxn ang="0">
                <a:pos x="190" y="179"/>
              </a:cxn>
              <a:cxn ang="0">
                <a:pos x="187" y="179"/>
              </a:cxn>
              <a:cxn ang="0">
                <a:pos x="187" y="187"/>
              </a:cxn>
              <a:cxn ang="0">
                <a:pos x="187" y="193"/>
              </a:cxn>
              <a:cxn ang="0">
                <a:pos x="184" y="193"/>
              </a:cxn>
              <a:cxn ang="0">
                <a:pos x="178" y="193"/>
              </a:cxn>
              <a:cxn ang="0">
                <a:pos x="178" y="202"/>
              </a:cxn>
              <a:cxn ang="0">
                <a:pos x="181" y="205"/>
              </a:cxn>
              <a:cxn ang="0">
                <a:pos x="184" y="208"/>
              </a:cxn>
              <a:cxn ang="0">
                <a:pos x="181" y="211"/>
              </a:cxn>
              <a:cxn ang="0">
                <a:pos x="178" y="214"/>
              </a:cxn>
              <a:cxn ang="0">
                <a:pos x="181" y="223"/>
              </a:cxn>
              <a:cxn ang="0">
                <a:pos x="164" y="241"/>
              </a:cxn>
              <a:cxn ang="0">
                <a:pos x="131" y="241"/>
              </a:cxn>
              <a:cxn ang="0">
                <a:pos x="107" y="259"/>
              </a:cxn>
              <a:cxn ang="0">
                <a:pos x="95" y="250"/>
              </a:cxn>
              <a:cxn ang="0">
                <a:pos x="83" y="235"/>
              </a:cxn>
              <a:cxn ang="0">
                <a:pos x="68" y="223"/>
              </a:cxn>
              <a:cxn ang="0">
                <a:pos x="42" y="196"/>
              </a:cxn>
              <a:cxn ang="0">
                <a:pos x="12" y="179"/>
              </a:cxn>
              <a:cxn ang="0">
                <a:pos x="3" y="179"/>
              </a:cxn>
              <a:cxn ang="0">
                <a:pos x="0" y="176"/>
              </a:cxn>
              <a:cxn ang="0">
                <a:pos x="0" y="176"/>
              </a:cxn>
              <a:cxn ang="0">
                <a:pos x="12" y="131"/>
              </a:cxn>
              <a:cxn ang="0">
                <a:pos x="12" y="77"/>
              </a:cxn>
              <a:cxn ang="0">
                <a:pos x="18" y="42"/>
              </a:cxn>
              <a:cxn ang="0">
                <a:pos x="27" y="27"/>
              </a:cxn>
              <a:cxn ang="0">
                <a:pos x="39" y="12"/>
              </a:cxn>
              <a:cxn ang="0">
                <a:pos x="45" y="12"/>
              </a:cxn>
              <a:cxn ang="0">
                <a:pos x="48" y="9"/>
              </a:cxn>
              <a:cxn ang="0">
                <a:pos x="54" y="9"/>
              </a:cxn>
              <a:cxn ang="0">
                <a:pos x="74" y="3"/>
              </a:cxn>
              <a:cxn ang="0">
                <a:pos x="98" y="3"/>
              </a:cxn>
              <a:cxn ang="0">
                <a:pos x="116" y="6"/>
              </a:cxn>
              <a:cxn ang="0">
                <a:pos x="128" y="9"/>
              </a:cxn>
              <a:cxn ang="0">
                <a:pos x="140" y="15"/>
              </a:cxn>
              <a:cxn ang="0">
                <a:pos x="152" y="21"/>
              </a:cxn>
              <a:cxn ang="0">
                <a:pos x="170" y="42"/>
              </a:cxn>
              <a:cxn ang="0">
                <a:pos x="181" y="60"/>
              </a:cxn>
              <a:cxn ang="0">
                <a:pos x="181" y="60"/>
              </a:cxn>
              <a:cxn ang="0">
                <a:pos x="184" y="63"/>
              </a:cxn>
            </a:cxnLst>
            <a:rect l="0" t="0" r="r" b="b"/>
            <a:pathLst>
              <a:path w="205" h="259">
                <a:moveTo>
                  <a:pt x="181" y="66"/>
                </a:moveTo>
                <a:lnTo>
                  <a:pt x="181" y="66"/>
                </a:lnTo>
                <a:lnTo>
                  <a:pt x="184" y="66"/>
                </a:lnTo>
                <a:lnTo>
                  <a:pt x="184" y="66"/>
                </a:lnTo>
                <a:lnTo>
                  <a:pt x="184" y="66"/>
                </a:lnTo>
                <a:lnTo>
                  <a:pt x="184" y="69"/>
                </a:lnTo>
                <a:lnTo>
                  <a:pt x="184" y="69"/>
                </a:lnTo>
                <a:lnTo>
                  <a:pt x="187" y="69"/>
                </a:lnTo>
                <a:lnTo>
                  <a:pt x="187" y="69"/>
                </a:lnTo>
                <a:lnTo>
                  <a:pt x="187" y="75"/>
                </a:lnTo>
                <a:lnTo>
                  <a:pt x="187" y="83"/>
                </a:lnTo>
                <a:lnTo>
                  <a:pt x="190" y="89"/>
                </a:lnTo>
                <a:lnTo>
                  <a:pt x="193" y="95"/>
                </a:lnTo>
                <a:lnTo>
                  <a:pt x="193" y="104"/>
                </a:lnTo>
                <a:lnTo>
                  <a:pt x="196" y="110"/>
                </a:lnTo>
                <a:lnTo>
                  <a:pt x="199" y="119"/>
                </a:lnTo>
                <a:lnTo>
                  <a:pt x="199" y="125"/>
                </a:lnTo>
                <a:lnTo>
                  <a:pt x="193" y="131"/>
                </a:lnTo>
                <a:lnTo>
                  <a:pt x="193" y="140"/>
                </a:lnTo>
                <a:lnTo>
                  <a:pt x="193" y="143"/>
                </a:lnTo>
                <a:lnTo>
                  <a:pt x="196" y="149"/>
                </a:lnTo>
                <a:lnTo>
                  <a:pt x="196" y="152"/>
                </a:lnTo>
                <a:lnTo>
                  <a:pt x="199" y="155"/>
                </a:lnTo>
                <a:lnTo>
                  <a:pt x="202" y="158"/>
                </a:lnTo>
                <a:lnTo>
                  <a:pt x="202" y="161"/>
                </a:lnTo>
                <a:lnTo>
                  <a:pt x="205" y="167"/>
                </a:lnTo>
                <a:lnTo>
                  <a:pt x="205" y="170"/>
                </a:lnTo>
                <a:lnTo>
                  <a:pt x="205" y="170"/>
                </a:lnTo>
                <a:lnTo>
                  <a:pt x="205" y="170"/>
                </a:lnTo>
                <a:lnTo>
                  <a:pt x="205" y="173"/>
                </a:lnTo>
                <a:lnTo>
                  <a:pt x="202" y="173"/>
                </a:lnTo>
                <a:lnTo>
                  <a:pt x="202" y="176"/>
                </a:lnTo>
                <a:lnTo>
                  <a:pt x="202" y="176"/>
                </a:lnTo>
                <a:lnTo>
                  <a:pt x="199" y="179"/>
                </a:lnTo>
                <a:lnTo>
                  <a:pt x="199" y="179"/>
                </a:lnTo>
                <a:lnTo>
                  <a:pt x="196" y="179"/>
                </a:lnTo>
                <a:lnTo>
                  <a:pt x="196" y="179"/>
                </a:lnTo>
                <a:lnTo>
                  <a:pt x="193" y="179"/>
                </a:lnTo>
                <a:lnTo>
                  <a:pt x="190" y="179"/>
                </a:lnTo>
                <a:lnTo>
                  <a:pt x="190" y="179"/>
                </a:lnTo>
                <a:lnTo>
                  <a:pt x="187" y="179"/>
                </a:lnTo>
                <a:lnTo>
                  <a:pt x="187" y="179"/>
                </a:lnTo>
                <a:lnTo>
                  <a:pt x="184" y="182"/>
                </a:lnTo>
                <a:lnTo>
                  <a:pt x="184" y="185"/>
                </a:lnTo>
                <a:lnTo>
                  <a:pt x="187" y="187"/>
                </a:lnTo>
                <a:lnTo>
                  <a:pt x="187" y="193"/>
                </a:lnTo>
                <a:lnTo>
                  <a:pt x="187" y="193"/>
                </a:lnTo>
                <a:lnTo>
                  <a:pt x="187" y="193"/>
                </a:lnTo>
                <a:lnTo>
                  <a:pt x="184" y="193"/>
                </a:lnTo>
                <a:lnTo>
                  <a:pt x="184" y="193"/>
                </a:lnTo>
                <a:lnTo>
                  <a:pt x="184" y="193"/>
                </a:lnTo>
                <a:lnTo>
                  <a:pt x="181" y="193"/>
                </a:lnTo>
                <a:lnTo>
                  <a:pt x="181" y="193"/>
                </a:lnTo>
                <a:lnTo>
                  <a:pt x="178" y="193"/>
                </a:lnTo>
                <a:lnTo>
                  <a:pt x="176" y="199"/>
                </a:lnTo>
                <a:lnTo>
                  <a:pt x="176" y="199"/>
                </a:lnTo>
                <a:lnTo>
                  <a:pt x="178" y="202"/>
                </a:lnTo>
                <a:lnTo>
                  <a:pt x="178" y="202"/>
                </a:lnTo>
                <a:lnTo>
                  <a:pt x="181" y="202"/>
                </a:lnTo>
                <a:lnTo>
                  <a:pt x="181" y="205"/>
                </a:lnTo>
                <a:lnTo>
                  <a:pt x="184" y="205"/>
                </a:lnTo>
                <a:lnTo>
                  <a:pt x="184" y="208"/>
                </a:lnTo>
                <a:lnTo>
                  <a:pt x="184" y="208"/>
                </a:lnTo>
                <a:lnTo>
                  <a:pt x="184" y="211"/>
                </a:lnTo>
                <a:lnTo>
                  <a:pt x="184" y="211"/>
                </a:lnTo>
                <a:lnTo>
                  <a:pt x="181" y="211"/>
                </a:lnTo>
                <a:lnTo>
                  <a:pt x="181" y="214"/>
                </a:lnTo>
                <a:lnTo>
                  <a:pt x="181" y="214"/>
                </a:lnTo>
                <a:lnTo>
                  <a:pt x="178" y="214"/>
                </a:lnTo>
                <a:lnTo>
                  <a:pt x="178" y="217"/>
                </a:lnTo>
                <a:lnTo>
                  <a:pt x="176" y="217"/>
                </a:lnTo>
                <a:lnTo>
                  <a:pt x="181" y="223"/>
                </a:lnTo>
                <a:lnTo>
                  <a:pt x="181" y="232"/>
                </a:lnTo>
                <a:lnTo>
                  <a:pt x="173" y="238"/>
                </a:lnTo>
                <a:lnTo>
                  <a:pt x="164" y="241"/>
                </a:lnTo>
                <a:lnTo>
                  <a:pt x="152" y="244"/>
                </a:lnTo>
                <a:lnTo>
                  <a:pt x="143" y="241"/>
                </a:lnTo>
                <a:lnTo>
                  <a:pt x="131" y="241"/>
                </a:lnTo>
                <a:lnTo>
                  <a:pt x="122" y="244"/>
                </a:lnTo>
                <a:lnTo>
                  <a:pt x="113" y="250"/>
                </a:lnTo>
                <a:lnTo>
                  <a:pt x="107" y="259"/>
                </a:lnTo>
                <a:lnTo>
                  <a:pt x="104" y="256"/>
                </a:lnTo>
                <a:lnTo>
                  <a:pt x="101" y="253"/>
                </a:lnTo>
                <a:lnTo>
                  <a:pt x="95" y="250"/>
                </a:lnTo>
                <a:lnTo>
                  <a:pt x="92" y="244"/>
                </a:lnTo>
                <a:lnTo>
                  <a:pt x="86" y="241"/>
                </a:lnTo>
                <a:lnTo>
                  <a:pt x="83" y="235"/>
                </a:lnTo>
                <a:lnTo>
                  <a:pt x="80" y="232"/>
                </a:lnTo>
                <a:lnTo>
                  <a:pt x="77" y="229"/>
                </a:lnTo>
                <a:lnTo>
                  <a:pt x="68" y="223"/>
                </a:lnTo>
                <a:lnTo>
                  <a:pt x="60" y="214"/>
                </a:lnTo>
                <a:lnTo>
                  <a:pt x="51" y="205"/>
                </a:lnTo>
                <a:lnTo>
                  <a:pt x="42" y="196"/>
                </a:lnTo>
                <a:lnTo>
                  <a:pt x="33" y="187"/>
                </a:lnTo>
                <a:lnTo>
                  <a:pt x="21" y="182"/>
                </a:lnTo>
                <a:lnTo>
                  <a:pt x="12" y="179"/>
                </a:lnTo>
                <a:lnTo>
                  <a:pt x="3" y="179"/>
                </a:lnTo>
                <a:lnTo>
                  <a:pt x="3" y="179"/>
                </a:lnTo>
                <a:lnTo>
                  <a:pt x="3" y="179"/>
                </a:lnTo>
                <a:lnTo>
                  <a:pt x="0" y="179"/>
                </a:lnTo>
                <a:lnTo>
                  <a:pt x="0" y="179"/>
                </a:lnTo>
                <a:lnTo>
                  <a:pt x="0" y="176"/>
                </a:lnTo>
                <a:lnTo>
                  <a:pt x="0" y="176"/>
                </a:lnTo>
                <a:lnTo>
                  <a:pt x="0" y="176"/>
                </a:lnTo>
                <a:lnTo>
                  <a:pt x="0" y="176"/>
                </a:lnTo>
                <a:lnTo>
                  <a:pt x="6" y="164"/>
                </a:lnTo>
                <a:lnTo>
                  <a:pt x="12" y="149"/>
                </a:lnTo>
                <a:lnTo>
                  <a:pt x="12" y="131"/>
                </a:lnTo>
                <a:lnTo>
                  <a:pt x="12" y="113"/>
                </a:lnTo>
                <a:lnTo>
                  <a:pt x="12" y="95"/>
                </a:lnTo>
                <a:lnTo>
                  <a:pt x="12" y="77"/>
                </a:lnTo>
                <a:lnTo>
                  <a:pt x="12" y="63"/>
                </a:lnTo>
                <a:lnTo>
                  <a:pt x="15" y="45"/>
                </a:lnTo>
                <a:lnTo>
                  <a:pt x="18" y="42"/>
                </a:lnTo>
                <a:lnTo>
                  <a:pt x="21" y="36"/>
                </a:lnTo>
                <a:lnTo>
                  <a:pt x="24" y="30"/>
                </a:lnTo>
                <a:lnTo>
                  <a:pt x="27" y="27"/>
                </a:lnTo>
                <a:lnTo>
                  <a:pt x="33" y="21"/>
                </a:lnTo>
                <a:lnTo>
                  <a:pt x="36" y="18"/>
                </a:lnTo>
                <a:lnTo>
                  <a:pt x="39" y="12"/>
                </a:lnTo>
                <a:lnTo>
                  <a:pt x="45" y="12"/>
                </a:lnTo>
                <a:lnTo>
                  <a:pt x="45" y="12"/>
                </a:lnTo>
                <a:lnTo>
                  <a:pt x="45" y="12"/>
                </a:lnTo>
                <a:lnTo>
                  <a:pt x="48" y="9"/>
                </a:lnTo>
                <a:lnTo>
                  <a:pt x="48" y="9"/>
                </a:lnTo>
                <a:lnTo>
                  <a:pt x="48" y="9"/>
                </a:lnTo>
                <a:lnTo>
                  <a:pt x="51" y="9"/>
                </a:lnTo>
                <a:lnTo>
                  <a:pt x="51" y="9"/>
                </a:lnTo>
                <a:lnTo>
                  <a:pt x="54" y="9"/>
                </a:lnTo>
                <a:lnTo>
                  <a:pt x="60" y="6"/>
                </a:lnTo>
                <a:lnTo>
                  <a:pt x="66" y="6"/>
                </a:lnTo>
                <a:lnTo>
                  <a:pt x="74" y="3"/>
                </a:lnTo>
                <a:lnTo>
                  <a:pt x="83" y="3"/>
                </a:lnTo>
                <a:lnTo>
                  <a:pt x="89" y="0"/>
                </a:lnTo>
                <a:lnTo>
                  <a:pt x="98" y="3"/>
                </a:lnTo>
                <a:lnTo>
                  <a:pt x="107" y="3"/>
                </a:lnTo>
                <a:lnTo>
                  <a:pt x="113" y="6"/>
                </a:lnTo>
                <a:lnTo>
                  <a:pt x="116" y="6"/>
                </a:lnTo>
                <a:lnTo>
                  <a:pt x="119" y="9"/>
                </a:lnTo>
                <a:lnTo>
                  <a:pt x="122" y="9"/>
                </a:lnTo>
                <a:lnTo>
                  <a:pt x="128" y="9"/>
                </a:lnTo>
                <a:lnTo>
                  <a:pt x="131" y="12"/>
                </a:lnTo>
                <a:lnTo>
                  <a:pt x="137" y="12"/>
                </a:lnTo>
                <a:lnTo>
                  <a:pt x="140" y="15"/>
                </a:lnTo>
                <a:lnTo>
                  <a:pt x="143" y="15"/>
                </a:lnTo>
                <a:lnTo>
                  <a:pt x="146" y="18"/>
                </a:lnTo>
                <a:lnTo>
                  <a:pt x="152" y="21"/>
                </a:lnTo>
                <a:lnTo>
                  <a:pt x="158" y="27"/>
                </a:lnTo>
                <a:lnTo>
                  <a:pt x="164" y="33"/>
                </a:lnTo>
                <a:lnTo>
                  <a:pt x="170" y="42"/>
                </a:lnTo>
                <a:lnTo>
                  <a:pt x="176" y="48"/>
                </a:lnTo>
                <a:lnTo>
                  <a:pt x="178" y="54"/>
                </a:lnTo>
                <a:lnTo>
                  <a:pt x="181" y="60"/>
                </a:lnTo>
                <a:lnTo>
                  <a:pt x="181" y="60"/>
                </a:lnTo>
                <a:lnTo>
                  <a:pt x="181" y="60"/>
                </a:lnTo>
                <a:lnTo>
                  <a:pt x="181" y="60"/>
                </a:lnTo>
                <a:lnTo>
                  <a:pt x="181" y="60"/>
                </a:lnTo>
                <a:lnTo>
                  <a:pt x="184" y="63"/>
                </a:lnTo>
                <a:lnTo>
                  <a:pt x="184" y="63"/>
                </a:lnTo>
                <a:lnTo>
                  <a:pt x="181" y="63"/>
                </a:lnTo>
                <a:lnTo>
                  <a:pt x="181" y="66"/>
                </a:lnTo>
                <a:close/>
              </a:path>
            </a:pathLst>
          </a:custGeom>
          <a:solidFill>
            <a:srgbClr val="FFC296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002" name="Freeform 378"/>
          <p:cNvSpPr>
            <a:spLocks/>
          </p:cNvSpPr>
          <p:nvPr/>
        </p:nvSpPr>
        <p:spPr bwMode="auto">
          <a:xfrm>
            <a:off x="7153275" y="2660650"/>
            <a:ext cx="325438" cy="411163"/>
          </a:xfrm>
          <a:custGeom>
            <a:avLst/>
            <a:gdLst/>
            <a:ahLst/>
            <a:cxnLst>
              <a:cxn ang="0">
                <a:pos x="184" y="66"/>
              </a:cxn>
              <a:cxn ang="0">
                <a:pos x="187" y="69"/>
              </a:cxn>
              <a:cxn ang="0">
                <a:pos x="187" y="83"/>
              </a:cxn>
              <a:cxn ang="0">
                <a:pos x="193" y="95"/>
              </a:cxn>
              <a:cxn ang="0">
                <a:pos x="196" y="110"/>
              </a:cxn>
              <a:cxn ang="0">
                <a:pos x="199" y="125"/>
              </a:cxn>
              <a:cxn ang="0">
                <a:pos x="193" y="140"/>
              </a:cxn>
              <a:cxn ang="0">
                <a:pos x="196" y="149"/>
              </a:cxn>
              <a:cxn ang="0">
                <a:pos x="199" y="155"/>
              </a:cxn>
              <a:cxn ang="0">
                <a:pos x="202" y="161"/>
              </a:cxn>
              <a:cxn ang="0">
                <a:pos x="205" y="170"/>
              </a:cxn>
              <a:cxn ang="0">
                <a:pos x="202" y="173"/>
              </a:cxn>
              <a:cxn ang="0">
                <a:pos x="199" y="179"/>
              </a:cxn>
              <a:cxn ang="0">
                <a:pos x="193" y="179"/>
              </a:cxn>
              <a:cxn ang="0">
                <a:pos x="187" y="179"/>
              </a:cxn>
              <a:cxn ang="0">
                <a:pos x="184" y="185"/>
              </a:cxn>
              <a:cxn ang="0">
                <a:pos x="187" y="193"/>
              </a:cxn>
              <a:cxn ang="0">
                <a:pos x="181" y="193"/>
              </a:cxn>
              <a:cxn ang="0">
                <a:pos x="176" y="199"/>
              </a:cxn>
              <a:cxn ang="0">
                <a:pos x="181" y="202"/>
              </a:cxn>
              <a:cxn ang="0">
                <a:pos x="184" y="205"/>
              </a:cxn>
              <a:cxn ang="0">
                <a:pos x="184" y="211"/>
              </a:cxn>
              <a:cxn ang="0">
                <a:pos x="181" y="214"/>
              </a:cxn>
              <a:cxn ang="0">
                <a:pos x="178" y="217"/>
              </a:cxn>
              <a:cxn ang="0">
                <a:pos x="181" y="223"/>
              </a:cxn>
              <a:cxn ang="0">
                <a:pos x="173" y="238"/>
              </a:cxn>
              <a:cxn ang="0">
                <a:pos x="152" y="244"/>
              </a:cxn>
              <a:cxn ang="0">
                <a:pos x="131" y="241"/>
              </a:cxn>
              <a:cxn ang="0">
                <a:pos x="113" y="250"/>
              </a:cxn>
              <a:cxn ang="0">
                <a:pos x="104" y="256"/>
              </a:cxn>
              <a:cxn ang="0">
                <a:pos x="95" y="250"/>
              </a:cxn>
              <a:cxn ang="0">
                <a:pos x="86" y="241"/>
              </a:cxn>
              <a:cxn ang="0">
                <a:pos x="80" y="232"/>
              </a:cxn>
              <a:cxn ang="0">
                <a:pos x="68" y="223"/>
              </a:cxn>
              <a:cxn ang="0">
                <a:pos x="51" y="205"/>
              </a:cxn>
              <a:cxn ang="0">
                <a:pos x="33" y="187"/>
              </a:cxn>
              <a:cxn ang="0">
                <a:pos x="12" y="179"/>
              </a:cxn>
              <a:cxn ang="0">
                <a:pos x="0" y="179"/>
              </a:cxn>
              <a:cxn ang="0">
                <a:pos x="6" y="164"/>
              </a:cxn>
              <a:cxn ang="0">
                <a:pos x="12" y="131"/>
              </a:cxn>
              <a:cxn ang="0">
                <a:pos x="12" y="95"/>
              </a:cxn>
              <a:cxn ang="0">
                <a:pos x="12" y="63"/>
              </a:cxn>
              <a:cxn ang="0">
                <a:pos x="18" y="42"/>
              </a:cxn>
              <a:cxn ang="0">
                <a:pos x="24" y="30"/>
              </a:cxn>
              <a:cxn ang="0">
                <a:pos x="33" y="21"/>
              </a:cxn>
              <a:cxn ang="0">
                <a:pos x="39" y="12"/>
              </a:cxn>
              <a:cxn ang="0">
                <a:pos x="48" y="9"/>
              </a:cxn>
              <a:cxn ang="0">
                <a:pos x="54" y="9"/>
              </a:cxn>
              <a:cxn ang="0">
                <a:pos x="66" y="6"/>
              </a:cxn>
              <a:cxn ang="0">
                <a:pos x="83" y="3"/>
              </a:cxn>
              <a:cxn ang="0">
                <a:pos x="98" y="3"/>
              </a:cxn>
              <a:cxn ang="0">
                <a:pos x="113" y="6"/>
              </a:cxn>
              <a:cxn ang="0">
                <a:pos x="119" y="9"/>
              </a:cxn>
              <a:cxn ang="0">
                <a:pos x="128" y="9"/>
              </a:cxn>
              <a:cxn ang="0">
                <a:pos x="137" y="12"/>
              </a:cxn>
              <a:cxn ang="0">
                <a:pos x="143" y="15"/>
              </a:cxn>
              <a:cxn ang="0">
                <a:pos x="152" y="21"/>
              </a:cxn>
              <a:cxn ang="0">
                <a:pos x="164" y="33"/>
              </a:cxn>
              <a:cxn ang="0">
                <a:pos x="176" y="48"/>
              </a:cxn>
              <a:cxn ang="0">
                <a:pos x="181" y="60"/>
              </a:cxn>
              <a:cxn ang="0">
                <a:pos x="181" y="63"/>
              </a:cxn>
            </a:cxnLst>
            <a:rect l="0" t="0" r="r" b="b"/>
            <a:pathLst>
              <a:path w="205" h="259">
                <a:moveTo>
                  <a:pt x="181" y="66"/>
                </a:moveTo>
                <a:lnTo>
                  <a:pt x="184" y="66"/>
                </a:lnTo>
                <a:lnTo>
                  <a:pt x="184" y="69"/>
                </a:lnTo>
                <a:lnTo>
                  <a:pt x="187" y="69"/>
                </a:lnTo>
                <a:lnTo>
                  <a:pt x="187" y="75"/>
                </a:lnTo>
                <a:lnTo>
                  <a:pt x="187" y="83"/>
                </a:lnTo>
                <a:lnTo>
                  <a:pt x="190" y="89"/>
                </a:lnTo>
                <a:lnTo>
                  <a:pt x="193" y="95"/>
                </a:lnTo>
                <a:lnTo>
                  <a:pt x="193" y="104"/>
                </a:lnTo>
                <a:lnTo>
                  <a:pt x="196" y="110"/>
                </a:lnTo>
                <a:lnTo>
                  <a:pt x="199" y="119"/>
                </a:lnTo>
                <a:lnTo>
                  <a:pt x="199" y="125"/>
                </a:lnTo>
                <a:lnTo>
                  <a:pt x="193" y="131"/>
                </a:lnTo>
                <a:lnTo>
                  <a:pt x="193" y="140"/>
                </a:lnTo>
                <a:lnTo>
                  <a:pt x="193" y="143"/>
                </a:lnTo>
                <a:lnTo>
                  <a:pt x="196" y="149"/>
                </a:lnTo>
                <a:lnTo>
                  <a:pt x="196" y="152"/>
                </a:lnTo>
                <a:lnTo>
                  <a:pt x="199" y="155"/>
                </a:lnTo>
                <a:lnTo>
                  <a:pt x="202" y="158"/>
                </a:lnTo>
                <a:lnTo>
                  <a:pt x="202" y="161"/>
                </a:lnTo>
                <a:lnTo>
                  <a:pt x="205" y="167"/>
                </a:lnTo>
                <a:lnTo>
                  <a:pt x="205" y="170"/>
                </a:lnTo>
                <a:lnTo>
                  <a:pt x="205" y="173"/>
                </a:lnTo>
                <a:lnTo>
                  <a:pt x="202" y="173"/>
                </a:lnTo>
                <a:lnTo>
                  <a:pt x="202" y="176"/>
                </a:lnTo>
                <a:lnTo>
                  <a:pt x="199" y="179"/>
                </a:lnTo>
                <a:lnTo>
                  <a:pt x="196" y="179"/>
                </a:lnTo>
                <a:lnTo>
                  <a:pt x="193" y="179"/>
                </a:lnTo>
                <a:lnTo>
                  <a:pt x="190" y="179"/>
                </a:lnTo>
                <a:lnTo>
                  <a:pt x="187" y="179"/>
                </a:lnTo>
                <a:lnTo>
                  <a:pt x="184" y="182"/>
                </a:lnTo>
                <a:lnTo>
                  <a:pt x="184" y="185"/>
                </a:lnTo>
                <a:lnTo>
                  <a:pt x="187" y="187"/>
                </a:lnTo>
                <a:lnTo>
                  <a:pt x="187" y="193"/>
                </a:lnTo>
                <a:lnTo>
                  <a:pt x="184" y="193"/>
                </a:lnTo>
                <a:lnTo>
                  <a:pt x="181" y="193"/>
                </a:lnTo>
                <a:lnTo>
                  <a:pt x="178" y="193"/>
                </a:lnTo>
                <a:lnTo>
                  <a:pt x="176" y="199"/>
                </a:lnTo>
                <a:lnTo>
                  <a:pt x="178" y="202"/>
                </a:lnTo>
                <a:lnTo>
                  <a:pt x="181" y="202"/>
                </a:lnTo>
                <a:lnTo>
                  <a:pt x="181" y="205"/>
                </a:lnTo>
                <a:lnTo>
                  <a:pt x="184" y="205"/>
                </a:lnTo>
                <a:lnTo>
                  <a:pt x="184" y="208"/>
                </a:lnTo>
                <a:lnTo>
                  <a:pt x="184" y="211"/>
                </a:lnTo>
                <a:lnTo>
                  <a:pt x="181" y="211"/>
                </a:lnTo>
                <a:lnTo>
                  <a:pt x="181" y="214"/>
                </a:lnTo>
                <a:lnTo>
                  <a:pt x="178" y="214"/>
                </a:lnTo>
                <a:lnTo>
                  <a:pt x="178" y="217"/>
                </a:lnTo>
                <a:lnTo>
                  <a:pt x="176" y="217"/>
                </a:lnTo>
                <a:lnTo>
                  <a:pt x="181" y="223"/>
                </a:lnTo>
                <a:lnTo>
                  <a:pt x="181" y="232"/>
                </a:lnTo>
                <a:lnTo>
                  <a:pt x="173" y="238"/>
                </a:lnTo>
                <a:lnTo>
                  <a:pt x="164" y="241"/>
                </a:lnTo>
                <a:lnTo>
                  <a:pt x="152" y="244"/>
                </a:lnTo>
                <a:lnTo>
                  <a:pt x="143" y="241"/>
                </a:lnTo>
                <a:lnTo>
                  <a:pt x="131" y="241"/>
                </a:lnTo>
                <a:lnTo>
                  <a:pt x="122" y="244"/>
                </a:lnTo>
                <a:lnTo>
                  <a:pt x="113" y="250"/>
                </a:lnTo>
                <a:lnTo>
                  <a:pt x="107" y="259"/>
                </a:lnTo>
                <a:lnTo>
                  <a:pt x="104" y="256"/>
                </a:lnTo>
                <a:lnTo>
                  <a:pt x="101" y="253"/>
                </a:lnTo>
                <a:lnTo>
                  <a:pt x="95" y="250"/>
                </a:lnTo>
                <a:lnTo>
                  <a:pt x="92" y="244"/>
                </a:lnTo>
                <a:lnTo>
                  <a:pt x="86" y="241"/>
                </a:lnTo>
                <a:lnTo>
                  <a:pt x="83" y="235"/>
                </a:lnTo>
                <a:lnTo>
                  <a:pt x="80" y="232"/>
                </a:lnTo>
                <a:lnTo>
                  <a:pt x="77" y="229"/>
                </a:lnTo>
                <a:lnTo>
                  <a:pt x="68" y="223"/>
                </a:lnTo>
                <a:lnTo>
                  <a:pt x="60" y="214"/>
                </a:lnTo>
                <a:lnTo>
                  <a:pt x="51" y="205"/>
                </a:lnTo>
                <a:lnTo>
                  <a:pt x="42" y="196"/>
                </a:lnTo>
                <a:lnTo>
                  <a:pt x="33" y="187"/>
                </a:lnTo>
                <a:lnTo>
                  <a:pt x="21" y="182"/>
                </a:lnTo>
                <a:lnTo>
                  <a:pt x="12" y="179"/>
                </a:lnTo>
                <a:lnTo>
                  <a:pt x="3" y="179"/>
                </a:lnTo>
                <a:lnTo>
                  <a:pt x="0" y="179"/>
                </a:lnTo>
                <a:lnTo>
                  <a:pt x="0" y="176"/>
                </a:lnTo>
                <a:lnTo>
                  <a:pt x="6" y="164"/>
                </a:lnTo>
                <a:lnTo>
                  <a:pt x="12" y="149"/>
                </a:lnTo>
                <a:lnTo>
                  <a:pt x="12" y="131"/>
                </a:lnTo>
                <a:lnTo>
                  <a:pt x="12" y="113"/>
                </a:lnTo>
                <a:lnTo>
                  <a:pt x="12" y="95"/>
                </a:lnTo>
                <a:lnTo>
                  <a:pt x="12" y="77"/>
                </a:lnTo>
                <a:lnTo>
                  <a:pt x="12" y="63"/>
                </a:lnTo>
                <a:lnTo>
                  <a:pt x="15" y="45"/>
                </a:lnTo>
                <a:lnTo>
                  <a:pt x="18" y="42"/>
                </a:lnTo>
                <a:lnTo>
                  <a:pt x="21" y="36"/>
                </a:lnTo>
                <a:lnTo>
                  <a:pt x="24" y="30"/>
                </a:lnTo>
                <a:lnTo>
                  <a:pt x="27" y="27"/>
                </a:lnTo>
                <a:lnTo>
                  <a:pt x="33" y="21"/>
                </a:lnTo>
                <a:lnTo>
                  <a:pt x="36" y="18"/>
                </a:lnTo>
                <a:lnTo>
                  <a:pt x="39" y="12"/>
                </a:lnTo>
                <a:lnTo>
                  <a:pt x="45" y="12"/>
                </a:lnTo>
                <a:lnTo>
                  <a:pt x="48" y="9"/>
                </a:lnTo>
                <a:lnTo>
                  <a:pt x="51" y="9"/>
                </a:lnTo>
                <a:lnTo>
                  <a:pt x="54" y="9"/>
                </a:lnTo>
                <a:lnTo>
                  <a:pt x="60" y="6"/>
                </a:lnTo>
                <a:lnTo>
                  <a:pt x="66" y="6"/>
                </a:lnTo>
                <a:lnTo>
                  <a:pt x="74" y="3"/>
                </a:lnTo>
                <a:lnTo>
                  <a:pt x="83" y="3"/>
                </a:lnTo>
                <a:lnTo>
                  <a:pt x="89" y="0"/>
                </a:lnTo>
                <a:lnTo>
                  <a:pt x="98" y="3"/>
                </a:lnTo>
                <a:lnTo>
                  <a:pt x="107" y="3"/>
                </a:lnTo>
                <a:lnTo>
                  <a:pt x="113" y="6"/>
                </a:lnTo>
                <a:lnTo>
                  <a:pt x="116" y="6"/>
                </a:lnTo>
                <a:lnTo>
                  <a:pt x="119" y="9"/>
                </a:lnTo>
                <a:lnTo>
                  <a:pt x="122" y="9"/>
                </a:lnTo>
                <a:lnTo>
                  <a:pt x="128" y="9"/>
                </a:lnTo>
                <a:lnTo>
                  <a:pt x="131" y="12"/>
                </a:lnTo>
                <a:lnTo>
                  <a:pt x="137" y="12"/>
                </a:lnTo>
                <a:lnTo>
                  <a:pt x="140" y="15"/>
                </a:lnTo>
                <a:lnTo>
                  <a:pt x="143" y="15"/>
                </a:lnTo>
                <a:lnTo>
                  <a:pt x="146" y="18"/>
                </a:lnTo>
                <a:lnTo>
                  <a:pt x="152" y="21"/>
                </a:lnTo>
                <a:lnTo>
                  <a:pt x="158" y="27"/>
                </a:lnTo>
                <a:lnTo>
                  <a:pt x="164" y="33"/>
                </a:lnTo>
                <a:lnTo>
                  <a:pt x="170" y="42"/>
                </a:lnTo>
                <a:lnTo>
                  <a:pt x="176" y="48"/>
                </a:lnTo>
                <a:lnTo>
                  <a:pt x="178" y="54"/>
                </a:lnTo>
                <a:lnTo>
                  <a:pt x="181" y="60"/>
                </a:lnTo>
                <a:lnTo>
                  <a:pt x="184" y="63"/>
                </a:lnTo>
                <a:lnTo>
                  <a:pt x="181" y="63"/>
                </a:lnTo>
                <a:lnTo>
                  <a:pt x="181" y="66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003" name="Freeform 379"/>
          <p:cNvSpPr>
            <a:spLocks/>
          </p:cNvSpPr>
          <p:nvPr/>
        </p:nvSpPr>
        <p:spPr bwMode="auto">
          <a:xfrm>
            <a:off x="7119938" y="2944813"/>
            <a:ext cx="222250" cy="234950"/>
          </a:xfrm>
          <a:custGeom>
            <a:avLst/>
            <a:gdLst/>
            <a:ahLst/>
            <a:cxnLst>
              <a:cxn ang="0">
                <a:pos x="21" y="0"/>
              </a:cxn>
              <a:cxn ang="0">
                <a:pos x="24" y="0"/>
              </a:cxn>
              <a:cxn ang="0">
                <a:pos x="27" y="0"/>
              </a:cxn>
              <a:cxn ang="0">
                <a:pos x="30" y="0"/>
              </a:cxn>
              <a:cxn ang="0">
                <a:pos x="39" y="0"/>
              </a:cxn>
              <a:cxn ang="0">
                <a:pos x="48" y="6"/>
              </a:cxn>
              <a:cxn ang="0">
                <a:pos x="57" y="14"/>
              </a:cxn>
              <a:cxn ang="0">
                <a:pos x="69" y="23"/>
              </a:cxn>
              <a:cxn ang="0">
                <a:pos x="78" y="32"/>
              </a:cxn>
              <a:cxn ang="0">
                <a:pos x="87" y="41"/>
              </a:cxn>
              <a:cxn ang="0">
                <a:pos x="98" y="50"/>
              </a:cxn>
              <a:cxn ang="0">
                <a:pos x="110" y="62"/>
              </a:cxn>
              <a:cxn ang="0">
                <a:pos x="116" y="68"/>
              </a:cxn>
              <a:cxn ang="0">
                <a:pos x="122" y="77"/>
              </a:cxn>
              <a:cxn ang="0">
                <a:pos x="128" y="83"/>
              </a:cxn>
              <a:cxn ang="0">
                <a:pos x="134" y="89"/>
              </a:cxn>
              <a:cxn ang="0">
                <a:pos x="140" y="101"/>
              </a:cxn>
              <a:cxn ang="0">
                <a:pos x="137" y="110"/>
              </a:cxn>
              <a:cxn ang="0">
                <a:pos x="131" y="124"/>
              </a:cxn>
              <a:cxn ang="0">
                <a:pos x="128" y="136"/>
              </a:cxn>
              <a:cxn ang="0">
                <a:pos x="128" y="148"/>
              </a:cxn>
              <a:cxn ang="0">
                <a:pos x="125" y="145"/>
              </a:cxn>
              <a:cxn ang="0">
                <a:pos x="122" y="139"/>
              </a:cxn>
              <a:cxn ang="0">
                <a:pos x="119" y="133"/>
              </a:cxn>
              <a:cxn ang="0">
                <a:pos x="119" y="130"/>
              </a:cxn>
              <a:cxn ang="0">
                <a:pos x="113" y="127"/>
              </a:cxn>
              <a:cxn ang="0">
                <a:pos x="104" y="119"/>
              </a:cxn>
              <a:cxn ang="0">
                <a:pos x="92" y="107"/>
              </a:cxn>
              <a:cxn ang="0">
                <a:pos x="84" y="98"/>
              </a:cxn>
              <a:cxn ang="0">
                <a:pos x="75" y="92"/>
              </a:cxn>
              <a:cxn ang="0">
                <a:pos x="66" y="83"/>
              </a:cxn>
              <a:cxn ang="0">
                <a:pos x="60" y="71"/>
              </a:cxn>
              <a:cxn ang="0">
                <a:pos x="54" y="62"/>
              </a:cxn>
              <a:cxn ang="0">
                <a:pos x="42" y="53"/>
              </a:cxn>
              <a:cxn ang="0">
                <a:pos x="30" y="44"/>
              </a:cxn>
              <a:cxn ang="0">
                <a:pos x="18" y="35"/>
              </a:cxn>
              <a:cxn ang="0">
                <a:pos x="6" y="29"/>
              </a:cxn>
              <a:cxn ang="0">
                <a:pos x="3" y="26"/>
              </a:cxn>
              <a:cxn ang="0">
                <a:pos x="9" y="17"/>
              </a:cxn>
              <a:cxn ang="0">
                <a:pos x="15" y="11"/>
              </a:cxn>
              <a:cxn ang="0">
                <a:pos x="18" y="3"/>
              </a:cxn>
            </a:cxnLst>
            <a:rect l="0" t="0" r="r" b="b"/>
            <a:pathLst>
              <a:path w="140" h="148">
                <a:moveTo>
                  <a:pt x="21" y="0"/>
                </a:moveTo>
                <a:lnTo>
                  <a:pt x="21" y="0"/>
                </a:lnTo>
                <a:lnTo>
                  <a:pt x="21" y="0"/>
                </a:lnTo>
                <a:lnTo>
                  <a:pt x="24" y="0"/>
                </a:lnTo>
                <a:lnTo>
                  <a:pt x="24" y="0"/>
                </a:lnTo>
                <a:lnTo>
                  <a:pt x="27" y="0"/>
                </a:lnTo>
                <a:lnTo>
                  <a:pt x="30" y="0"/>
                </a:lnTo>
                <a:lnTo>
                  <a:pt x="30" y="0"/>
                </a:lnTo>
                <a:lnTo>
                  <a:pt x="33" y="0"/>
                </a:lnTo>
                <a:lnTo>
                  <a:pt x="39" y="0"/>
                </a:lnTo>
                <a:lnTo>
                  <a:pt x="42" y="3"/>
                </a:lnTo>
                <a:lnTo>
                  <a:pt x="48" y="6"/>
                </a:lnTo>
                <a:lnTo>
                  <a:pt x="54" y="8"/>
                </a:lnTo>
                <a:lnTo>
                  <a:pt x="57" y="14"/>
                </a:lnTo>
                <a:lnTo>
                  <a:pt x="63" y="17"/>
                </a:lnTo>
                <a:lnTo>
                  <a:pt x="69" y="23"/>
                </a:lnTo>
                <a:lnTo>
                  <a:pt x="72" y="29"/>
                </a:lnTo>
                <a:lnTo>
                  <a:pt x="78" y="32"/>
                </a:lnTo>
                <a:lnTo>
                  <a:pt x="81" y="35"/>
                </a:lnTo>
                <a:lnTo>
                  <a:pt x="87" y="41"/>
                </a:lnTo>
                <a:lnTo>
                  <a:pt x="92" y="44"/>
                </a:lnTo>
                <a:lnTo>
                  <a:pt x="98" y="50"/>
                </a:lnTo>
                <a:lnTo>
                  <a:pt x="104" y="56"/>
                </a:lnTo>
                <a:lnTo>
                  <a:pt x="110" y="62"/>
                </a:lnTo>
                <a:lnTo>
                  <a:pt x="113" y="65"/>
                </a:lnTo>
                <a:lnTo>
                  <a:pt x="116" y="68"/>
                </a:lnTo>
                <a:lnTo>
                  <a:pt x="119" y="71"/>
                </a:lnTo>
                <a:lnTo>
                  <a:pt x="122" y="77"/>
                </a:lnTo>
                <a:lnTo>
                  <a:pt x="125" y="80"/>
                </a:lnTo>
                <a:lnTo>
                  <a:pt x="128" y="83"/>
                </a:lnTo>
                <a:lnTo>
                  <a:pt x="131" y="86"/>
                </a:lnTo>
                <a:lnTo>
                  <a:pt x="134" y="89"/>
                </a:lnTo>
                <a:lnTo>
                  <a:pt x="137" y="95"/>
                </a:lnTo>
                <a:lnTo>
                  <a:pt x="140" y="101"/>
                </a:lnTo>
                <a:lnTo>
                  <a:pt x="137" y="104"/>
                </a:lnTo>
                <a:lnTo>
                  <a:pt x="137" y="110"/>
                </a:lnTo>
                <a:lnTo>
                  <a:pt x="134" y="116"/>
                </a:lnTo>
                <a:lnTo>
                  <a:pt x="131" y="124"/>
                </a:lnTo>
                <a:lnTo>
                  <a:pt x="131" y="130"/>
                </a:lnTo>
                <a:lnTo>
                  <a:pt x="128" y="136"/>
                </a:lnTo>
                <a:lnTo>
                  <a:pt x="128" y="142"/>
                </a:lnTo>
                <a:lnTo>
                  <a:pt x="128" y="148"/>
                </a:lnTo>
                <a:lnTo>
                  <a:pt x="128" y="145"/>
                </a:lnTo>
                <a:lnTo>
                  <a:pt x="125" y="145"/>
                </a:lnTo>
                <a:lnTo>
                  <a:pt x="125" y="142"/>
                </a:lnTo>
                <a:lnTo>
                  <a:pt x="122" y="139"/>
                </a:lnTo>
                <a:lnTo>
                  <a:pt x="122" y="133"/>
                </a:lnTo>
                <a:lnTo>
                  <a:pt x="119" y="133"/>
                </a:lnTo>
                <a:lnTo>
                  <a:pt x="119" y="130"/>
                </a:lnTo>
                <a:lnTo>
                  <a:pt x="119" y="130"/>
                </a:lnTo>
                <a:lnTo>
                  <a:pt x="116" y="130"/>
                </a:lnTo>
                <a:lnTo>
                  <a:pt x="113" y="127"/>
                </a:lnTo>
                <a:lnTo>
                  <a:pt x="107" y="124"/>
                </a:lnTo>
                <a:lnTo>
                  <a:pt x="104" y="119"/>
                </a:lnTo>
                <a:lnTo>
                  <a:pt x="98" y="113"/>
                </a:lnTo>
                <a:lnTo>
                  <a:pt x="92" y="107"/>
                </a:lnTo>
                <a:lnTo>
                  <a:pt x="87" y="101"/>
                </a:lnTo>
                <a:lnTo>
                  <a:pt x="84" y="98"/>
                </a:lnTo>
                <a:lnTo>
                  <a:pt x="81" y="95"/>
                </a:lnTo>
                <a:lnTo>
                  <a:pt x="75" y="92"/>
                </a:lnTo>
                <a:lnTo>
                  <a:pt x="72" y="89"/>
                </a:lnTo>
                <a:lnTo>
                  <a:pt x="66" y="83"/>
                </a:lnTo>
                <a:lnTo>
                  <a:pt x="63" y="77"/>
                </a:lnTo>
                <a:lnTo>
                  <a:pt x="60" y="71"/>
                </a:lnTo>
                <a:lnTo>
                  <a:pt x="57" y="68"/>
                </a:lnTo>
                <a:lnTo>
                  <a:pt x="54" y="62"/>
                </a:lnTo>
                <a:lnTo>
                  <a:pt x="48" y="59"/>
                </a:lnTo>
                <a:lnTo>
                  <a:pt x="42" y="53"/>
                </a:lnTo>
                <a:lnTo>
                  <a:pt x="36" y="50"/>
                </a:lnTo>
                <a:lnTo>
                  <a:pt x="30" y="44"/>
                </a:lnTo>
                <a:lnTo>
                  <a:pt x="24" y="41"/>
                </a:lnTo>
                <a:lnTo>
                  <a:pt x="18" y="35"/>
                </a:lnTo>
                <a:lnTo>
                  <a:pt x="12" y="32"/>
                </a:lnTo>
                <a:lnTo>
                  <a:pt x="6" y="29"/>
                </a:lnTo>
                <a:lnTo>
                  <a:pt x="0" y="29"/>
                </a:lnTo>
                <a:lnTo>
                  <a:pt x="3" y="26"/>
                </a:lnTo>
                <a:lnTo>
                  <a:pt x="6" y="20"/>
                </a:lnTo>
                <a:lnTo>
                  <a:pt x="9" y="17"/>
                </a:lnTo>
                <a:lnTo>
                  <a:pt x="12" y="14"/>
                </a:lnTo>
                <a:lnTo>
                  <a:pt x="15" y="11"/>
                </a:lnTo>
                <a:lnTo>
                  <a:pt x="18" y="6"/>
                </a:lnTo>
                <a:lnTo>
                  <a:pt x="18" y="3"/>
                </a:lnTo>
                <a:lnTo>
                  <a:pt x="21" y="0"/>
                </a:lnTo>
                <a:close/>
              </a:path>
            </a:pathLst>
          </a:custGeom>
          <a:solidFill>
            <a:srgbClr val="CC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004" name="Freeform 380"/>
          <p:cNvSpPr>
            <a:spLocks/>
          </p:cNvSpPr>
          <p:nvPr/>
        </p:nvSpPr>
        <p:spPr bwMode="auto">
          <a:xfrm>
            <a:off x="7119938" y="2944813"/>
            <a:ext cx="222250" cy="234950"/>
          </a:xfrm>
          <a:custGeom>
            <a:avLst/>
            <a:gdLst/>
            <a:ahLst/>
            <a:cxnLst>
              <a:cxn ang="0">
                <a:pos x="24" y="0"/>
              </a:cxn>
              <a:cxn ang="0">
                <a:pos x="30" y="0"/>
              </a:cxn>
              <a:cxn ang="0">
                <a:pos x="39" y="0"/>
              </a:cxn>
              <a:cxn ang="0">
                <a:pos x="48" y="6"/>
              </a:cxn>
              <a:cxn ang="0">
                <a:pos x="57" y="14"/>
              </a:cxn>
              <a:cxn ang="0">
                <a:pos x="69" y="23"/>
              </a:cxn>
              <a:cxn ang="0">
                <a:pos x="78" y="32"/>
              </a:cxn>
              <a:cxn ang="0">
                <a:pos x="87" y="41"/>
              </a:cxn>
              <a:cxn ang="0">
                <a:pos x="98" y="50"/>
              </a:cxn>
              <a:cxn ang="0">
                <a:pos x="110" y="62"/>
              </a:cxn>
              <a:cxn ang="0">
                <a:pos x="116" y="68"/>
              </a:cxn>
              <a:cxn ang="0">
                <a:pos x="122" y="77"/>
              </a:cxn>
              <a:cxn ang="0">
                <a:pos x="128" y="83"/>
              </a:cxn>
              <a:cxn ang="0">
                <a:pos x="134" y="89"/>
              </a:cxn>
              <a:cxn ang="0">
                <a:pos x="140" y="101"/>
              </a:cxn>
              <a:cxn ang="0">
                <a:pos x="137" y="110"/>
              </a:cxn>
              <a:cxn ang="0">
                <a:pos x="131" y="124"/>
              </a:cxn>
              <a:cxn ang="0">
                <a:pos x="128" y="136"/>
              </a:cxn>
              <a:cxn ang="0">
                <a:pos x="128" y="148"/>
              </a:cxn>
              <a:cxn ang="0">
                <a:pos x="125" y="145"/>
              </a:cxn>
              <a:cxn ang="0">
                <a:pos x="122" y="139"/>
              </a:cxn>
              <a:cxn ang="0">
                <a:pos x="119" y="133"/>
              </a:cxn>
              <a:cxn ang="0">
                <a:pos x="116" y="130"/>
              </a:cxn>
              <a:cxn ang="0">
                <a:pos x="107" y="124"/>
              </a:cxn>
              <a:cxn ang="0">
                <a:pos x="98" y="113"/>
              </a:cxn>
              <a:cxn ang="0">
                <a:pos x="87" y="101"/>
              </a:cxn>
              <a:cxn ang="0">
                <a:pos x="81" y="95"/>
              </a:cxn>
              <a:cxn ang="0">
                <a:pos x="72" y="89"/>
              </a:cxn>
              <a:cxn ang="0">
                <a:pos x="63" y="77"/>
              </a:cxn>
              <a:cxn ang="0">
                <a:pos x="57" y="68"/>
              </a:cxn>
              <a:cxn ang="0">
                <a:pos x="48" y="59"/>
              </a:cxn>
              <a:cxn ang="0">
                <a:pos x="36" y="50"/>
              </a:cxn>
              <a:cxn ang="0">
                <a:pos x="24" y="41"/>
              </a:cxn>
              <a:cxn ang="0">
                <a:pos x="12" y="32"/>
              </a:cxn>
              <a:cxn ang="0">
                <a:pos x="0" y="29"/>
              </a:cxn>
              <a:cxn ang="0">
                <a:pos x="6" y="20"/>
              </a:cxn>
              <a:cxn ang="0">
                <a:pos x="12" y="14"/>
              </a:cxn>
              <a:cxn ang="0">
                <a:pos x="18" y="6"/>
              </a:cxn>
              <a:cxn ang="0">
                <a:pos x="21" y="0"/>
              </a:cxn>
            </a:cxnLst>
            <a:rect l="0" t="0" r="r" b="b"/>
            <a:pathLst>
              <a:path w="140" h="148">
                <a:moveTo>
                  <a:pt x="21" y="0"/>
                </a:moveTo>
                <a:lnTo>
                  <a:pt x="24" y="0"/>
                </a:lnTo>
                <a:lnTo>
                  <a:pt x="27" y="0"/>
                </a:lnTo>
                <a:lnTo>
                  <a:pt x="30" y="0"/>
                </a:lnTo>
                <a:lnTo>
                  <a:pt x="33" y="0"/>
                </a:lnTo>
                <a:lnTo>
                  <a:pt x="39" y="0"/>
                </a:lnTo>
                <a:lnTo>
                  <a:pt x="42" y="3"/>
                </a:lnTo>
                <a:lnTo>
                  <a:pt x="48" y="6"/>
                </a:lnTo>
                <a:lnTo>
                  <a:pt x="54" y="8"/>
                </a:lnTo>
                <a:lnTo>
                  <a:pt x="57" y="14"/>
                </a:lnTo>
                <a:lnTo>
                  <a:pt x="63" y="17"/>
                </a:lnTo>
                <a:lnTo>
                  <a:pt x="69" y="23"/>
                </a:lnTo>
                <a:lnTo>
                  <a:pt x="72" y="29"/>
                </a:lnTo>
                <a:lnTo>
                  <a:pt x="78" y="32"/>
                </a:lnTo>
                <a:lnTo>
                  <a:pt x="81" y="35"/>
                </a:lnTo>
                <a:lnTo>
                  <a:pt x="87" y="41"/>
                </a:lnTo>
                <a:lnTo>
                  <a:pt x="92" y="44"/>
                </a:lnTo>
                <a:lnTo>
                  <a:pt x="98" y="50"/>
                </a:lnTo>
                <a:lnTo>
                  <a:pt x="104" y="56"/>
                </a:lnTo>
                <a:lnTo>
                  <a:pt x="110" y="62"/>
                </a:lnTo>
                <a:lnTo>
                  <a:pt x="113" y="65"/>
                </a:lnTo>
                <a:lnTo>
                  <a:pt x="116" y="68"/>
                </a:lnTo>
                <a:lnTo>
                  <a:pt x="119" y="71"/>
                </a:lnTo>
                <a:lnTo>
                  <a:pt x="122" y="77"/>
                </a:lnTo>
                <a:lnTo>
                  <a:pt x="125" y="80"/>
                </a:lnTo>
                <a:lnTo>
                  <a:pt x="128" y="83"/>
                </a:lnTo>
                <a:lnTo>
                  <a:pt x="131" y="86"/>
                </a:lnTo>
                <a:lnTo>
                  <a:pt x="134" y="89"/>
                </a:lnTo>
                <a:lnTo>
                  <a:pt x="137" y="95"/>
                </a:lnTo>
                <a:lnTo>
                  <a:pt x="140" y="101"/>
                </a:lnTo>
                <a:lnTo>
                  <a:pt x="137" y="104"/>
                </a:lnTo>
                <a:lnTo>
                  <a:pt x="137" y="110"/>
                </a:lnTo>
                <a:lnTo>
                  <a:pt x="134" y="116"/>
                </a:lnTo>
                <a:lnTo>
                  <a:pt x="131" y="124"/>
                </a:lnTo>
                <a:lnTo>
                  <a:pt x="131" y="130"/>
                </a:lnTo>
                <a:lnTo>
                  <a:pt x="128" y="136"/>
                </a:lnTo>
                <a:lnTo>
                  <a:pt x="128" y="142"/>
                </a:lnTo>
                <a:lnTo>
                  <a:pt x="128" y="148"/>
                </a:lnTo>
                <a:lnTo>
                  <a:pt x="128" y="145"/>
                </a:lnTo>
                <a:lnTo>
                  <a:pt x="125" y="145"/>
                </a:lnTo>
                <a:lnTo>
                  <a:pt x="125" y="142"/>
                </a:lnTo>
                <a:lnTo>
                  <a:pt x="122" y="139"/>
                </a:lnTo>
                <a:lnTo>
                  <a:pt x="122" y="133"/>
                </a:lnTo>
                <a:lnTo>
                  <a:pt x="119" y="133"/>
                </a:lnTo>
                <a:lnTo>
                  <a:pt x="119" y="130"/>
                </a:lnTo>
                <a:lnTo>
                  <a:pt x="116" y="130"/>
                </a:lnTo>
                <a:lnTo>
                  <a:pt x="113" y="127"/>
                </a:lnTo>
                <a:lnTo>
                  <a:pt x="107" y="124"/>
                </a:lnTo>
                <a:lnTo>
                  <a:pt x="104" y="119"/>
                </a:lnTo>
                <a:lnTo>
                  <a:pt x="98" y="113"/>
                </a:lnTo>
                <a:lnTo>
                  <a:pt x="92" y="107"/>
                </a:lnTo>
                <a:lnTo>
                  <a:pt x="87" y="101"/>
                </a:lnTo>
                <a:lnTo>
                  <a:pt x="84" y="98"/>
                </a:lnTo>
                <a:lnTo>
                  <a:pt x="81" y="95"/>
                </a:lnTo>
                <a:lnTo>
                  <a:pt x="75" y="92"/>
                </a:lnTo>
                <a:lnTo>
                  <a:pt x="72" y="89"/>
                </a:lnTo>
                <a:lnTo>
                  <a:pt x="66" y="83"/>
                </a:lnTo>
                <a:lnTo>
                  <a:pt x="63" y="77"/>
                </a:lnTo>
                <a:lnTo>
                  <a:pt x="60" y="71"/>
                </a:lnTo>
                <a:lnTo>
                  <a:pt x="57" y="68"/>
                </a:lnTo>
                <a:lnTo>
                  <a:pt x="54" y="62"/>
                </a:lnTo>
                <a:lnTo>
                  <a:pt x="48" y="59"/>
                </a:lnTo>
                <a:lnTo>
                  <a:pt x="42" y="53"/>
                </a:lnTo>
                <a:lnTo>
                  <a:pt x="36" y="50"/>
                </a:lnTo>
                <a:lnTo>
                  <a:pt x="30" y="44"/>
                </a:lnTo>
                <a:lnTo>
                  <a:pt x="24" y="41"/>
                </a:lnTo>
                <a:lnTo>
                  <a:pt x="18" y="35"/>
                </a:lnTo>
                <a:lnTo>
                  <a:pt x="12" y="32"/>
                </a:lnTo>
                <a:lnTo>
                  <a:pt x="6" y="29"/>
                </a:lnTo>
                <a:lnTo>
                  <a:pt x="0" y="29"/>
                </a:lnTo>
                <a:lnTo>
                  <a:pt x="3" y="26"/>
                </a:lnTo>
                <a:lnTo>
                  <a:pt x="6" y="20"/>
                </a:lnTo>
                <a:lnTo>
                  <a:pt x="9" y="17"/>
                </a:lnTo>
                <a:lnTo>
                  <a:pt x="12" y="14"/>
                </a:lnTo>
                <a:lnTo>
                  <a:pt x="15" y="11"/>
                </a:lnTo>
                <a:lnTo>
                  <a:pt x="18" y="6"/>
                </a:lnTo>
                <a:lnTo>
                  <a:pt x="18" y="3"/>
                </a:lnTo>
                <a:lnTo>
                  <a:pt x="21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005" name="Freeform 381"/>
          <p:cNvSpPr>
            <a:spLocks/>
          </p:cNvSpPr>
          <p:nvPr/>
        </p:nvSpPr>
        <p:spPr bwMode="auto">
          <a:xfrm>
            <a:off x="7078663" y="2981325"/>
            <a:ext cx="504825" cy="542925"/>
          </a:xfrm>
          <a:custGeom>
            <a:avLst/>
            <a:gdLst/>
            <a:ahLst/>
            <a:cxnLst>
              <a:cxn ang="0">
                <a:pos x="26" y="3"/>
              </a:cxn>
              <a:cxn ang="0">
                <a:pos x="14" y="3"/>
              </a:cxn>
              <a:cxn ang="0">
                <a:pos x="6" y="6"/>
              </a:cxn>
              <a:cxn ang="0">
                <a:pos x="3" y="9"/>
              </a:cxn>
              <a:cxn ang="0">
                <a:pos x="3" y="9"/>
              </a:cxn>
              <a:cxn ang="0">
                <a:pos x="0" y="336"/>
              </a:cxn>
              <a:cxn ang="0">
                <a:pos x="110" y="336"/>
              </a:cxn>
              <a:cxn ang="0">
                <a:pos x="217" y="336"/>
              </a:cxn>
              <a:cxn ang="0">
                <a:pos x="291" y="336"/>
              </a:cxn>
              <a:cxn ang="0">
                <a:pos x="297" y="339"/>
              </a:cxn>
              <a:cxn ang="0">
                <a:pos x="303" y="342"/>
              </a:cxn>
              <a:cxn ang="0">
                <a:pos x="309" y="339"/>
              </a:cxn>
              <a:cxn ang="0">
                <a:pos x="312" y="330"/>
              </a:cxn>
              <a:cxn ang="0">
                <a:pos x="318" y="321"/>
              </a:cxn>
              <a:cxn ang="0">
                <a:pos x="318" y="316"/>
              </a:cxn>
              <a:cxn ang="0">
                <a:pos x="306" y="307"/>
              </a:cxn>
              <a:cxn ang="0">
                <a:pos x="291" y="298"/>
              </a:cxn>
              <a:cxn ang="0">
                <a:pos x="273" y="292"/>
              </a:cxn>
              <a:cxn ang="0">
                <a:pos x="246" y="286"/>
              </a:cxn>
              <a:cxn ang="0">
                <a:pos x="223" y="283"/>
              </a:cxn>
              <a:cxn ang="0">
                <a:pos x="217" y="274"/>
              </a:cxn>
              <a:cxn ang="0">
                <a:pos x="211" y="265"/>
              </a:cxn>
              <a:cxn ang="0">
                <a:pos x="205" y="262"/>
              </a:cxn>
              <a:cxn ang="0">
                <a:pos x="193" y="262"/>
              </a:cxn>
              <a:cxn ang="0">
                <a:pos x="184" y="256"/>
              </a:cxn>
              <a:cxn ang="0">
                <a:pos x="184" y="250"/>
              </a:cxn>
              <a:cxn ang="0">
                <a:pos x="181" y="238"/>
              </a:cxn>
              <a:cxn ang="0">
                <a:pos x="181" y="229"/>
              </a:cxn>
              <a:cxn ang="0">
                <a:pos x="184" y="226"/>
              </a:cxn>
              <a:cxn ang="0">
                <a:pos x="181" y="217"/>
              </a:cxn>
              <a:cxn ang="0">
                <a:pos x="178" y="209"/>
              </a:cxn>
              <a:cxn ang="0">
                <a:pos x="178" y="194"/>
              </a:cxn>
              <a:cxn ang="0">
                <a:pos x="175" y="179"/>
              </a:cxn>
              <a:cxn ang="0">
                <a:pos x="166" y="155"/>
              </a:cxn>
              <a:cxn ang="0">
                <a:pos x="145" y="110"/>
              </a:cxn>
              <a:cxn ang="0">
                <a:pos x="118" y="78"/>
              </a:cxn>
              <a:cxn ang="0">
                <a:pos x="107" y="72"/>
              </a:cxn>
              <a:cxn ang="0">
                <a:pos x="104" y="66"/>
              </a:cxn>
              <a:cxn ang="0">
                <a:pos x="104" y="60"/>
              </a:cxn>
              <a:cxn ang="0">
                <a:pos x="92" y="48"/>
              </a:cxn>
              <a:cxn ang="0">
                <a:pos x="80" y="36"/>
              </a:cxn>
              <a:cxn ang="0">
                <a:pos x="68" y="24"/>
              </a:cxn>
              <a:cxn ang="0">
                <a:pos x="50" y="12"/>
              </a:cxn>
              <a:cxn ang="0">
                <a:pos x="32" y="3"/>
              </a:cxn>
              <a:cxn ang="0">
                <a:pos x="26" y="0"/>
              </a:cxn>
              <a:cxn ang="0">
                <a:pos x="29" y="3"/>
              </a:cxn>
              <a:cxn ang="0">
                <a:pos x="32" y="3"/>
              </a:cxn>
            </a:cxnLst>
            <a:rect l="0" t="0" r="r" b="b"/>
            <a:pathLst>
              <a:path w="318" h="342">
                <a:moveTo>
                  <a:pt x="32" y="3"/>
                </a:moveTo>
                <a:lnTo>
                  <a:pt x="29" y="3"/>
                </a:lnTo>
                <a:lnTo>
                  <a:pt x="26" y="3"/>
                </a:lnTo>
                <a:lnTo>
                  <a:pt x="20" y="3"/>
                </a:lnTo>
                <a:lnTo>
                  <a:pt x="17" y="3"/>
                </a:lnTo>
                <a:lnTo>
                  <a:pt x="14" y="3"/>
                </a:lnTo>
                <a:lnTo>
                  <a:pt x="11" y="3"/>
                </a:lnTo>
                <a:lnTo>
                  <a:pt x="8" y="6"/>
                </a:lnTo>
                <a:lnTo>
                  <a:pt x="6" y="6"/>
                </a:lnTo>
                <a:lnTo>
                  <a:pt x="6" y="6"/>
                </a:lnTo>
                <a:lnTo>
                  <a:pt x="6" y="6"/>
                </a:lnTo>
                <a:lnTo>
                  <a:pt x="3" y="9"/>
                </a:lnTo>
                <a:lnTo>
                  <a:pt x="3" y="9"/>
                </a:lnTo>
                <a:lnTo>
                  <a:pt x="3" y="9"/>
                </a:lnTo>
                <a:lnTo>
                  <a:pt x="3" y="9"/>
                </a:lnTo>
                <a:lnTo>
                  <a:pt x="3" y="12"/>
                </a:lnTo>
                <a:lnTo>
                  <a:pt x="0" y="12"/>
                </a:lnTo>
                <a:lnTo>
                  <a:pt x="0" y="336"/>
                </a:lnTo>
                <a:lnTo>
                  <a:pt x="38" y="336"/>
                </a:lnTo>
                <a:lnTo>
                  <a:pt x="74" y="336"/>
                </a:lnTo>
                <a:lnTo>
                  <a:pt x="110" y="336"/>
                </a:lnTo>
                <a:lnTo>
                  <a:pt x="145" y="336"/>
                </a:lnTo>
                <a:lnTo>
                  <a:pt x="181" y="336"/>
                </a:lnTo>
                <a:lnTo>
                  <a:pt x="217" y="336"/>
                </a:lnTo>
                <a:lnTo>
                  <a:pt x="252" y="336"/>
                </a:lnTo>
                <a:lnTo>
                  <a:pt x="291" y="336"/>
                </a:lnTo>
                <a:lnTo>
                  <a:pt x="291" y="336"/>
                </a:lnTo>
                <a:lnTo>
                  <a:pt x="294" y="339"/>
                </a:lnTo>
                <a:lnTo>
                  <a:pt x="297" y="339"/>
                </a:lnTo>
                <a:lnTo>
                  <a:pt x="297" y="339"/>
                </a:lnTo>
                <a:lnTo>
                  <a:pt x="300" y="339"/>
                </a:lnTo>
                <a:lnTo>
                  <a:pt x="300" y="342"/>
                </a:lnTo>
                <a:lnTo>
                  <a:pt x="303" y="342"/>
                </a:lnTo>
                <a:lnTo>
                  <a:pt x="303" y="339"/>
                </a:lnTo>
                <a:lnTo>
                  <a:pt x="306" y="339"/>
                </a:lnTo>
                <a:lnTo>
                  <a:pt x="309" y="339"/>
                </a:lnTo>
                <a:lnTo>
                  <a:pt x="309" y="336"/>
                </a:lnTo>
                <a:lnTo>
                  <a:pt x="312" y="333"/>
                </a:lnTo>
                <a:lnTo>
                  <a:pt x="312" y="330"/>
                </a:lnTo>
                <a:lnTo>
                  <a:pt x="315" y="327"/>
                </a:lnTo>
                <a:lnTo>
                  <a:pt x="318" y="324"/>
                </a:lnTo>
                <a:lnTo>
                  <a:pt x="318" y="321"/>
                </a:lnTo>
                <a:lnTo>
                  <a:pt x="318" y="321"/>
                </a:lnTo>
                <a:lnTo>
                  <a:pt x="318" y="319"/>
                </a:lnTo>
                <a:lnTo>
                  <a:pt x="318" y="316"/>
                </a:lnTo>
                <a:lnTo>
                  <a:pt x="315" y="313"/>
                </a:lnTo>
                <a:lnTo>
                  <a:pt x="309" y="310"/>
                </a:lnTo>
                <a:lnTo>
                  <a:pt x="306" y="307"/>
                </a:lnTo>
                <a:lnTo>
                  <a:pt x="300" y="304"/>
                </a:lnTo>
                <a:lnTo>
                  <a:pt x="294" y="301"/>
                </a:lnTo>
                <a:lnTo>
                  <a:pt x="291" y="298"/>
                </a:lnTo>
                <a:lnTo>
                  <a:pt x="288" y="298"/>
                </a:lnTo>
                <a:lnTo>
                  <a:pt x="282" y="295"/>
                </a:lnTo>
                <a:lnTo>
                  <a:pt x="273" y="292"/>
                </a:lnTo>
                <a:lnTo>
                  <a:pt x="264" y="289"/>
                </a:lnTo>
                <a:lnTo>
                  <a:pt x="255" y="286"/>
                </a:lnTo>
                <a:lnTo>
                  <a:pt x="246" y="286"/>
                </a:lnTo>
                <a:lnTo>
                  <a:pt x="237" y="283"/>
                </a:lnTo>
                <a:lnTo>
                  <a:pt x="228" y="283"/>
                </a:lnTo>
                <a:lnTo>
                  <a:pt x="223" y="283"/>
                </a:lnTo>
                <a:lnTo>
                  <a:pt x="220" y="280"/>
                </a:lnTo>
                <a:lnTo>
                  <a:pt x="220" y="277"/>
                </a:lnTo>
                <a:lnTo>
                  <a:pt x="217" y="274"/>
                </a:lnTo>
                <a:lnTo>
                  <a:pt x="214" y="271"/>
                </a:lnTo>
                <a:lnTo>
                  <a:pt x="211" y="268"/>
                </a:lnTo>
                <a:lnTo>
                  <a:pt x="211" y="265"/>
                </a:lnTo>
                <a:lnTo>
                  <a:pt x="208" y="265"/>
                </a:lnTo>
                <a:lnTo>
                  <a:pt x="208" y="262"/>
                </a:lnTo>
                <a:lnTo>
                  <a:pt x="205" y="262"/>
                </a:lnTo>
                <a:lnTo>
                  <a:pt x="202" y="262"/>
                </a:lnTo>
                <a:lnTo>
                  <a:pt x="199" y="262"/>
                </a:lnTo>
                <a:lnTo>
                  <a:pt x="193" y="262"/>
                </a:lnTo>
                <a:lnTo>
                  <a:pt x="190" y="259"/>
                </a:lnTo>
                <a:lnTo>
                  <a:pt x="187" y="259"/>
                </a:lnTo>
                <a:lnTo>
                  <a:pt x="184" y="256"/>
                </a:lnTo>
                <a:lnTo>
                  <a:pt x="184" y="256"/>
                </a:lnTo>
                <a:lnTo>
                  <a:pt x="184" y="253"/>
                </a:lnTo>
                <a:lnTo>
                  <a:pt x="184" y="250"/>
                </a:lnTo>
                <a:lnTo>
                  <a:pt x="181" y="247"/>
                </a:lnTo>
                <a:lnTo>
                  <a:pt x="181" y="241"/>
                </a:lnTo>
                <a:lnTo>
                  <a:pt x="181" y="238"/>
                </a:lnTo>
                <a:lnTo>
                  <a:pt x="181" y="235"/>
                </a:lnTo>
                <a:lnTo>
                  <a:pt x="181" y="232"/>
                </a:lnTo>
                <a:lnTo>
                  <a:pt x="181" y="229"/>
                </a:lnTo>
                <a:lnTo>
                  <a:pt x="184" y="232"/>
                </a:lnTo>
                <a:lnTo>
                  <a:pt x="184" y="229"/>
                </a:lnTo>
                <a:lnTo>
                  <a:pt x="184" y="226"/>
                </a:lnTo>
                <a:lnTo>
                  <a:pt x="181" y="223"/>
                </a:lnTo>
                <a:lnTo>
                  <a:pt x="181" y="220"/>
                </a:lnTo>
                <a:lnTo>
                  <a:pt x="181" y="217"/>
                </a:lnTo>
                <a:lnTo>
                  <a:pt x="178" y="214"/>
                </a:lnTo>
                <a:lnTo>
                  <a:pt x="178" y="211"/>
                </a:lnTo>
                <a:lnTo>
                  <a:pt x="178" y="209"/>
                </a:lnTo>
                <a:lnTo>
                  <a:pt x="178" y="206"/>
                </a:lnTo>
                <a:lnTo>
                  <a:pt x="178" y="200"/>
                </a:lnTo>
                <a:lnTo>
                  <a:pt x="178" y="194"/>
                </a:lnTo>
                <a:lnTo>
                  <a:pt x="175" y="188"/>
                </a:lnTo>
                <a:lnTo>
                  <a:pt x="175" y="182"/>
                </a:lnTo>
                <a:lnTo>
                  <a:pt x="175" y="179"/>
                </a:lnTo>
                <a:lnTo>
                  <a:pt x="172" y="173"/>
                </a:lnTo>
                <a:lnTo>
                  <a:pt x="172" y="170"/>
                </a:lnTo>
                <a:lnTo>
                  <a:pt x="166" y="155"/>
                </a:lnTo>
                <a:lnTo>
                  <a:pt x="160" y="140"/>
                </a:lnTo>
                <a:lnTo>
                  <a:pt x="154" y="125"/>
                </a:lnTo>
                <a:lnTo>
                  <a:pt x="145" y="110"/>
                </a:lnTo>
                <a:lnTo>
                  <a:pt x="139" y="98"/>
                </a:lnTo>
                <a:lnTo>
                  <a:pt x="130" y="87"/>
                </a:lnTo>
                <a:lnTo>
                  <a:pt x="118" y="78"/>
                </a:lnTo>
                <a:lnTo>
                  <a:pt x="110" y="72"/>
                </a:lnTo>
                <a:lnTo>
                  <a:pt x="107" y="72"/>
                </a:lnTo>
                <a:lnTo>
                  <a:pt x="107" y="72"/>
                </a:lnTo>
                <a:lnTo>
                  <a:pt x="107" y="69"/>
                </a:lnTo>
                <a:lnTo>
                  <a:pt x="107" y="66"/>
                </a:lnTo>
                <a:lnTo>
                  <a:pt x="104" y="66"/>
                </a:lnTo>
                <a:lnTo>
                  <a:pt x="104" y="63"/>
                </a:lnTo>
                <a:lnTo>
                  <a:pt x="104" y="63"/>
                </a:lnTo>
                <a:lnTo>
                  <a:pt x="104" y="60"/>
                </a:lnTo>
                <a:lnTo>
                  <a:pt x="101" y="57"/>
                </a:lnTo>
                <a:lnTo>
                  <a:pt x="98" y="51"/>
                </a:lnTo>
                <a:lnTo>
                  <a:pt x="92" y="48"/>
                </a:lnTo>
                <a:lnTo>
                  <a:pt x="89" y="42"/>
                </a:lnTo>
                <a:lnTo>
                  <a:pt x="86" y="39"/>
                </a:lnTo>
                <a:lnTo>
                  <a:pt x="80" y="36"/>
                </a:lnTo>
                <a:lnTo>
                  <a:pt x="77" y="30"/>
                </a:lnTo>
                <a:lnTo>
                  <a:pt x="71" y="30"/>
                </a:lnTo>
                <a:lnTo>
                  <a:pt x="68" y="24"/>
                </a:lnTo>
                <a:lnTo>
                  <a:pt x="62" y="21"/>
                </a:lnTo>
                <a:lnTo>
                  <a:pt x="56" y="18"/>
                </a:lnTo>
                <a:lnTo>
                  <a:pt x="50" y="12"/>
                </a:lnTo>
                <a:lnTo>
                  <a:pt x="44" y="9"/>
                </a:lnTo>
                <a:lnTo>
                  <a:pt x="38" y="6"/>
                </a:lnTo>
                <a:lnTo>
                  <a:pt x="32" y="3"/>
                </a:lnTo>
                <a:lnTo>
                  <a:pt x="26" y="3"/>
                </a:lnTo>
                <a:lnTo>
                  <a:pt x="26" y="3"/>
                </a:lnTo>
                <a:lnTo>
                  <a:pt x="26" y="0"/>
                </a:lnTo>
                <a:lnTo>
                  <a:pt x="26" y="0"/>
                </a:lnTo>
                <a:lnTo>
                  <a:pt x="29" y="0"/>
                </a:lnTo>
                <a:lnTo>
                  <a:pt x="29" y="3"/>
                </a:lnTo>
                <a:lnTo>
                  <a:pt x="29" y="3"/>
                </a:lnTo>
                <a:lnTo>
                  <a:pt x="29" y="3"/>
                </a:lnTo>
                <a:lnTo>
                  <a:pt x="32" y="3"/>
                </a:lnTo>
                <a:close/>
              </a:path>
            </a:pathLst>
          </a:custGeom>
          <a:solidFill>
            <a:srgbClr val="CC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006" name="Freeform 382"/>
          <p:cNvSpPr>
            <a:spLocks/>
          </p:cNvSpPr>
          <p:nvPr/>
        </p:nvSpPr>
        <p:spPr bwMode="auto">
          <a:xfrm>
            <a:off x="7078663" y="2981325"/>
            <a:ext cx="504825" cy="542925"/>
          </a:xfrm>
          <a:custGeom>
            <a:avLst/>
            <a:gdLst/>
            <a:ahLst/>
            <a:cxnLst>
              <a:cxn ang="0">
                <a:pos x="29" y="3"/>
              </a:cxn>
              <a:cxn ang="0">
                <a:pos x="20" y="3"/>
              </a:cxn>
              <a:cxn ang="0">
                <a:pos x="14" y="3"/>
              </a:cxn>
              <a:cxn ang="0">
                <a:pos x="8" y="6"/>
              </a:cxn>
              <a:cxn ang="0">
                <a:pos x="3" y="9"/>
              </a:cxn>
              <a:cxn ang="0">
                <a:pos x="0" y="12"/>
              </a:cxn>
              <a:cxn ang="0">
                <a:pos x="38" y="336"/>
              </a:cxn>
              <a:cxn ang="0">
                <a:pos x="110" y="336"/>
              </a:cxn>
              <a:cxn ang="0">
                <a:pos x="181" y="336"/>
              </a:cxn>
              <a:cxn ang="0">
                <a:pos x="252" y="336"/>
              </a:cxn>
              <a:cxn ang="0">
                <a:pos x="294" y="339"/>
              </a:cxn>
              <a:cxn ang="0">
                <a:pos x="300" y="339"/>
              </a:cxn>
              <a:cxn ang="0">
                <a:pos x="303" y="342"/>
              </a:cxn>
              <a:cxn ang="0">
                <a:pos x="306" y="339"/>
              </a:cxn>
              <a:cxn ang="0">
                <a:pos x="309" y="336"/>
              </a:cxn>
              <a:cxn ang="0">
                <a:pos x="312" y="330"/>
              </a:cxn>
              <a:cxn ang="0">
                <a:pos x="318" y="324"/>
              </a:cxn>
              <a:cxn ang="0">
                <a:pos x="318" y="319"/>
              </a:cxn>
              <a:cxn ang="0">
                <a:pos x="315" y="313"/>
              </a:cxn>
              <a:cxn ang="0">
                <a:pos x="306" y="307"/>
              </a:cxn>
              <a:cxn ang="0">
                <a:pos x="294" y="301"/>
              </a:cxn>
              <a:cxn ang="0">
                <a:pos x="288" y="298"/>
              </a:cxn>
              <a:cxn ang="0">
                <a:pos x="273" y="292"/>
              </a:cxn>
              <a:cxn ang="0">
                <a:pos x="255" y="286"/>
              </a:cxn>
              <a:cxn ang="0">
                <a:pos x="237" y="283"/>
              </a:cxn>
              <a:cxn ang="0">
                <a:pos x="223" y="283"/>
              </a:cxn>
              <a:cxn ang="0">
                <a:pos x="220" y="277"/>
              </a:cxn>
              <a:cxn ang="0">
                <a:pos x="214" y="271"/>
              </a:cxn>
              <a:cxn ang="0">
                <a:pos x="211" y="265"/>
              </a:cxn>
              <a:cxn ang="0">
                <a:pos x="208" y="262"/>
              </a:cxn>
              <a:cxn ang="0">
                <a:pos x="202" y="262"/>
              </a:cxn>
              <a:cxn ang="0">
                <a:pos x="193" y="262"/>
              </a:cxn>
              <a:cxn ang="0">
                <a:pos x="187" y="259"/>
              </a:cxn>
              <a:cxn ang="0">
                <a:pos x="184" y="253"/>
              </a:cxn>
              <a:cxn ang="0">
                <a:pos x="181" y="247"/>
              </a:cxn>
              <a:cxn ang="0">
                <a:pos x="181" y="238"/>
              </a:cxn>
              <a:cxn ang="0">
                <a:pos x="181" y="232"/>
              </a:cxn>
              <a:cxn ang="0">
                <a:pos x="184" y="232"/>
              </a:cxn>
              <a:cxn ang="0">
                <a:pos x="184" y="226"/>
              </a:cxn>
              <a:cxn ang="0">
                <a:pos x="181" y="220"/>
              </a:cxn>
              <a:cxn ang="0">
                <a:pos x="178" y="214"/>
              </a:cxn>
              <a:cxn ang="0">
                <a:pos x="178" y="209"/>
              </a:cxn>
              <a:cxn ang="0">
                <a:pos x="178" y="200"/>
              </a:cxn>
              <a:cxn ang="0">
                <a:pos x="175" y="188"/>
              </a:cxn>
              <a:cxn ang="0">
                <a:pos x="175" y="179"/>
              </a:cxn>
              <a:cxn ang="0">
                <a:pos x="172" y="170"/>
              </a:cxn>
              <a:cxn ang="0">
                <a:pos x="160" y="140"/>
              </a:cxn>
              <a:cxn ang="0">
                <a:pos x="145" y="110"/>
              </a:cxn>
              <a:cxn ang="0">
                <a:pos x="130" y="87"/>
              </a:cxn>
              <a:cxn ang="0">
                <a:pos x="110" y="72"/>
              </a:cxn>
              <a:cxn ang="0">
                <a:pos x="107" y="69"/>
              </a:cxn>
              <a:cxn ang="0">
                <a:pos x="104" y="66"/>
              </a:cxn>
              <a:cxn ang="0">
                <a:pos x="104" y="60"/>
              </a:cxn>
              <a:cxn ang="0">
                <a:pos x="98" y="51"/>
              </a:cxn>
              <a:cxn ang="0">
                <a:pos x="89" y="42"/>
              </a:cxn>
              <a:cxn ang="0">
                <a:pos x="80" y="36"/>
              </a:cxn>
              <a:cxn ang="0">
                <a:pos x="71" y="30"/>
              </a:cxn>
              <a:cxn ang="0">
                <a:pos x="62" y="21"/>
              </a:cxn>
              <a:cxn ang="0">
                <a:pos x="50" y="12"/>
              </a:cxn>
              <a:cxn ang="0">
                <a:pos x="38" y="6"/>
              </a:cxn>
              <a:cxn ang="0">
                <a:pos x="26" y="3"/>
              </a:cxn>
              <a:cxn ang="0">
                <a:pos x="29" y="0"/>
              </a:cxn>
              <a:cxn ang="0">
                <a:pos x="32" y="3"/>
              </a:cxn>
            </a:cxnLst>
            <a:rect l="0" t="0" r="r" b="b"/>
            <a:pathLst>
              <a:path w="318" h="342">
                <a:moveTo>
                  <a:pt x="32" y="3"/>
                </a:moveTo>
                <a:lnTo>
                  <a:pt x="29" y="3"/>
                </a:lnTo>
                <a:lnTo>
                  <a:pt x="26" y="3"/>
                </a:lnTo>
                <a:lnTo>
                  <a:pt x="20" y="3"/>
                </a:lnTo>
                <a:lnTo>
                  <a:pt x="17" y="3"/>
                </a:lnTo>
                <a:lnTo>
                  <a:pt x="14" y="3"/>
                </a:lnTo>
                <a:lnTo>
                  <a:pt x="11" y="3"/>
                </a:lnTo>
                <a:lnTo>
                  <a:pt x="8" y="6"/>
                </a:lnTo>
                <a:lnTo>
                  <a:pt x="6" y="6"/>
                </a:lnTo>
                <a:lnTo>
                  <a:pt x="3" y="9"/>
                </a:lnTo>
                <a:lnTo>
                  <a:pt x="3" y="12"/>
                </a:lnTo>
                <a:lnTo>
                  <a:pt x="0" y="12"/>
                </a:lnTo>
                <a:lnTo>
                  <a:pt x="0" y="336"/>
                </a:lnTo>
                <a:lnTo>
                  <a:pt x="38" y="336"/>
                </a:lnTo>
                <a:lnTo>
                  <a:pt x="74" y="336"/>
                </a:lnTo>
                <a:lnTo>
                  <a:pt x="110" y="336"/>
                </a:lnTo>
                <a:lnTo>
                  <a:pt x="145" y="336"/>
                </a:lnTo>
                <a:lnTo>
                  <a:pt x="181" y="336"/>
                </a:lnTo>
                <a:lnTo>
                  <a:pt x="217" y="336"/>
                </a:lnTo>
                <a:lnTo>
                  <a:pt x="252" y="336"/>
                </a:lnTo>
                <a:lnTo>
                  <a:pt x="291" y="336"/>
                </a:lnTo>
                <a:lnTo>
                  <a:pt x="294" y="339"/>
                </a:lnTo>
                <a:lnTo>
                  <a:pt x="297" y="339"/>
                </a:lnTo>
                <a:lnTo>
                  <a:pt x="300" y="339"/>
                </a:lnTo>
                <a:lnTo>
                  <a:pt x="300" y="342"/>
                </a:lnTo>
                <a:lnTo>
                  <a:pt x="303" y="342"/>
                </a:lnTo>
                <a:lnTo>
                  <a:pt x="303" y="339"/>
                </a:lnTo>
                <a:lnTo>
                  <a:pt x="306" y="339"/>
                </a:lnTo>
                <a:lnTo>
                  <a:pt x="309" y="339"/>
                </a:lnTo>
                <a:lnTo>
                  <a:pt x="309" y="336"/>
                </a:lnTo>
                <a:lnTo>
                  <a:pt x="312" y="333"/>
                </a:lnTo>
                <a:lnTo>
                  <a:pt x="312" y="330"/>
                </a:lnTo>
                <a:lnTo>
                  <a:pt x="315" y="327"/>
                </a:lnTo>
                <a:lnTo>
                  <a:pt x="318" y="324"/>
                </a:lnTo>
                <a:lnTo>
                  <a:pt x="318" y="321"/>
                </a:lnTo>
                <a:lnTo>
                  <a:pt x="318" y="319"/>
                </a:lnTo>
                <a:lnTo>
                  <a:pt x="318" y="316"/>
                </a:lnTo>
                <a:lnTo>
                  <a:pt x="315" y="313"/>
                </a:lnTo>
                <a:lnTo>
                  <a:pt x="309" y="310"/>
                </a:lnTo>
                <a:lnTo>
                  <a:pt x="306" y="307"/>
                </a:lnTo>
                <a:lnTo>
                  <a:pt x="300" y="304"/>
                </a:lnTo>
                <a:lnTo>
                  <a:pt x="294" y="301"/>
                </a:lnTo>
                <a:lnTo>
                  <a:pt x="291" y="298"/>
                </a:lnTo>
                <a:lnTo>
                  <a:pt x="288" y="298"/>
                </a:lnTo>
                <a:lnTo>
                  <a:pt x="282" y="295"/>
                </a:lnTo>
                <a:lnTo>
                  <a:pt x="273" y="292"/>
                </a:lnTo>
                <a:lnTo>
                  <a:pt x="264" y="289"/>
                </a:lnTo>
                <a:lnTo>
                  <a:pt x="255" y="286"/>
                </a:lnTo>
                <a:lnTo>
                  <a:pt x="246" y="286"/>
                </a:lnTo>
                <a:lnTo>
                  <a:pt x="237" y="283"/>
                </a:lnTo>
                <a:lnTo>
                  <a:pt x="228" y="283"/>
                </a:lnTo>
                <a:lnTo>
                  <a:pt x="223" y="283"/>
                </a:lnTo>
                <a:lnTo>
                  <a:pt x="220" y="280"/>
                </a:lnTo>
                <a:lnTo>
                  <a:pt x="220" y="277"/>
                </a:lnTo>
                <a:lnTo>
                  <a:pt x="217" y="274"/>
                </a:lnTo>
                <a:lnTo>
                  <a:pt x="214" y="271"/>
                </a:lnTo>
                <a:lnTo>
                  <a:pt x="211" y="268"/>
                </a:lnTo>
                <a:lnTo>
                  <a:pt x="211" y="265"/>
                </a:lnTo>
                <a:lnTo>
                  <a:pt x="208" y="265"/>
                </a:lnTo>
                <a:lnTo>
                  <a:pt x="208" y="262"/>
                </a:lnTo>
                <a:lnTo>
                  <a:pt x="205" y="262"/>
                </a:lnTo>
                <a:lnTo>
                  <a:pt x="202" y="262"/>
                </a:lnTo>
                <a:lnTo>
                  <a:pt x="199" y="262"/>
                </a:lnTo>
                <a:lnTo>
                  <a:pt x="193" y="262"/>
                </a:lnTo>
                <a:lnTo>
                  <a:pt x="190" y="259"/>
                </a:lnTo>
                <a:lnTo>
                  <a:pt x="187" y="259"/>
                </a:lnTo>
                <a:lnTo>
                  <a:pt x="184" y="256"/>
                </a:lnTo>
                <a:lnTo>
                  <a:pt x="184" y="253"/>
                </a:lnTo>
                <a:lnTo>
                  <a:pt x="184" y="250"/>
                </a:lnTo>
                <a:lnTo>
                  <a:pt x="181" y="247"/>
                </a:lnTo>
                <a:lnTo>
                  <a:pt x="181" y="241"/>
                </a:lnTo>
                <a:lnTo>
                  <a:pt x="181" y="238"/>
                </a:lnTo>
                <a:lnTo>
                  <a:pt x="181" y="235"/>
                </a:lnTo>
                <a:lnTo>
                  <a:pt x="181" y="232"/>
                </a:lnTo>
                <a:lnTo>
                  <a:pt x="181" y="229"/>
                </a:lnTo>
                <a:lnTo>
                  <a:pt x="184" y="232"/>
                </a:lnTo>
                <a:lnTo>
                  <a:pt x="184" y="229"/>
                </a:lnTo>
                <a:lnTo>
                  <a:pt x="184" y="226"/>
                </a:lnTo>
                <a:lnTo>
                  <a:pt x="181" y="223"/>
                </a:lnTo>
                <a:lnTo>
                  <a:pt x="181" y="220"/>
                </a:lnTo>
                <a:lnTo>
                  <a:pt x="181" y="217"/>
                </a:lnTo>
                <a:lnTo>
                  <a:pt x="178" y="214"/>
                </a:lnTo>
                <a:lnTo>
                  <a:pt x="178" y="211"/>
                </a:lnTo>
                <a:lnTo>
                  <a:pt x="178" y="209"/>
                </a:lnTo>
                <a:lnTo>
                  <a:pt x="178" y="206"/>
                </a:lnTo>
                <a:lnTo>
                  <a:pt x="178" y="200"/>
                </a:lnTo>
                <a:lnTo>
                  <a:pt x="178" y="194"/>
                </a:lnTo>
                <a:lnTo>
                  <a:pt x="175" y="188"/>
                </a:lnTo>
                <a:lnTo>
                  <a:pt x="175" y="182"/>
                </a:lnTo>
                <a:lnTo>
                  <a:pt x="175" y="179"/>
                </a:lnTo>
                <a:lnTo>
                  <a:pt x="172" y="173"/>
                </a:lnTo>
                <a:lnTo>
                  <a:pt x="172" y="170"/>
                </a:lnTo>
                <a:lnTo>
                  <a:pt x="166" y="155"/>
                </a:lnTo>
                <a:lnTo>
                  <a:pt x="160" y="140"/>
                </a:lnTo>
                <a:lnTo>
                  <a:pt x="154" y="125"/>
                </a:lnTo>
                <a:lnTo>
                  <a:pt x="145" y="110"/>
                </a:lnTo>
                <a:lnTo>
                  <a:pt x="139" y="98"/>
                </a:lnTo>
                <a:lnTo>
                  <a:pt x="130" y="87"/>
                </a:lnTo>
                <a:lnTo>
                  <a:pt x="118" y="78"/>
                </a:lnTo>
                <a:lnTo>
                  <a:pt x="110" y="72"/>
                </a:lnTo>
                <a:lnTo>
                  <a:pt x="107" y="72"/>
                </a:lnTo>
                <a:lnTo>
                  <a:pt x="107" y="69"/>
                </a:lnTo>
                <a:lnTo>
                  <a:pt x="107" y="66"/>
                </a:lnTo>
                <a:lnTo>
                  <a:pt x="104" y="66"/>
                </a:lnTo>
                <a:lnTo>
                  <a:pt x="104" y="63"/>
                </a:lnTo>
                <a:lnTo>
                  <a:pt x="104" y="60"/>
                </a:lnTo>
                <a:lnTo>
                  <a:pt x="101" y="57"/>
                </a:lnTo>
                <a:lnTo>
                  <a:pt x="98" y="51"/>
                </a:lnTo>
                <a:lnTo>
                  <a:pt x="92" y="48"/>
                </a:lnTo>
                <a:lnTo>
                  <a:pt x="89" y="42"/>
                </a:lnTo>
                <a:lnTo>
                  <a:pt x="86" y="39"/>
                </a:lnTo>
                <a:lnTo>
                  <a:pt x="80" y="36"/>
                </a:lnTo>
                <a:lnTo>
                  <a:pt x="77" y="30"/>
                </a:lnTo>
                <a:lnTo>
                  <a:pt x="71" y="30"/>
                </a:lnTo>
                <a:lnTo>
                  <a:pt x="68" y="24"/>
                </a:lnTo>
                <a:lnTo>
                  <a:pt x="62" y="21"/>
                </a:lnTo>
                <a:lnTo>
                  <a:pt x="56" y="18"/>
                </a:lnTo>
                <a:lnTo>
                  <a:pt x="50" y="12"/>
                </a:lnTo>
                <a:lnTo>
                  <a:pt x="44" y="9"/>
                </a:lnTo>
                <a:lnTo>
                  <a:pt x="38" y="6"/>
                </a:lnTo>
                <a:lnTo>
                  <a:pt x="32" y="3"/>
                </a:lnTo>
                <a:lnTo>
                  <a:pt x="26" y="3"/>
                </a:lnTo>
                <a:lnTo>
                  <a:pt x="26" y="0"/>
                </a:lnTo>
                <a:lnTo>
                  <a:pt x="29" y="0"/>
                </a:lnTo>
                <a:lnTo>
                  <a:pt x="29" y="3"/>
                </a:lnTo>
                <a:lnTo>
                  <a:pt x="32" y="3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007" name="Freeform 383"/>
          <p:cNvSpPr>
            <a:spLocks/>
          </p:cNvSpPr>
          <p:nvPr/>
        </p:nvSpPr>
        <p:spPr bwMode="auto">
          <a:xfrm>
            <a:off x="7275513" y="2820988"/>
            <a:ext cx="66675" cy="104775"/>
          </a:xfrm>
          <a:custGeom>
            <a:avLst/>
            <a:gdLst/>
            <a:ahLst/>
            <a:cxnLst>
              <a:cxn ang="0">
                <a:pos x="39" y="18"/>
              </a:cxn>
              <a:cxn ang="0">
                <a:pos x="33" y="12"/>
              </a:cxn>
              <a:cxn ang="0">
                <a:pos x="27" y="9"/>
              </a:cxn>
              <a:cxn ang="0">
                <a:pos x="24" y="6"/>
              </a:cxn>
              <a:cxn ang="0">
                <a:pos x="18" y="9"/>
              </a:cxn>
              <a:cxn ang="0">
                <a:pos x="15" y="12"/>
              </a:cxn>
              <a:cxn ang="0">
                <a:pos x="15" y="15"/>
              </a:cxn>
              <a:cxn ang="0">
                <a:pos x="12" y="21"/>
              </a:cxn>
              <a:cxn ang="0">
                <a:pos x="12" y="30"/>
              </a:cxn>
              <a:cxn ang="0">
                <a:pos x="15" y="33"/>
              </a:cxn>
              <a:cxn ang="0">
                <a:pos x="18" y="42"/>
              </a:cxn>
              <a:cxn ang="0">
                <a:pos x="24" y="48"/>
              </a:cxn>
              <a:cxn ang="0">
                <a:pos x="24" y="54"/>
              </a:cxn>
              <a:cxn ang="0">
                <a:pos x="27" y="57"/>
              </a:cxn>
              <a:cxn ang="0">
                <a:pos x="30" y="60"/>
              </a:cxn>
              <a:cxn ang="0">
                <a:pos x="33" y="63"/>
              </a:cxn>
              <a:cxn ang="0">
                <a:pos x="36" y="66"/>
              </a:cxn>
              <a:cxn ang="0">
                <a:pos x="33" y="63"/>
              </a:cxn>
              <a:cxn ang="0">
                <a:pos x="33" y="63"/>
              </a:cxn>
              <a:cxn ang="0">
                <a:pos x="33" y="63"/>
              </a:cxn>
              <a:cxn ang="0">
                <a:pos x="30" y="63"/>
              </a:cxn>
              <a:cxn ang="0">
                <a:pos x="21" y="60"/>
              </a:cxn>
              <a:cxn ang="0">
                <a:pos x="12" y="51"/>
              </a:cxn>
              <a:cxn ang="0">
                <a:pos x="6" y="42"/>
              </a:cxn>
              <a:cxn ang="0">
                <a:pos x="0" y="33"/>
              </a:cxn>
              <a:cxn ang="0">
                <a:pos x="3" y="18"/>
              </a:cxn>
              <a:cxn ang="0">
                <a:pos x="9" y="9"/>
              </a:cxn>
              <a:cxn ang="0">
                <a:pos x="15" y="3"/>
              </a:cxn>
              <a:cxn ang="0">
                <a:pos x="24" y="0"/>
              </a:cxn>
              <a:cxn ang="0">
                <a:pos x="33" y="3"/>
              </a:cxn>
              <a:cxn ang="0">
                <a:pos x="36" y="6"/>
              </a:cxn>
              <a:cxn ang="0">
                <a:pos x="39" y="9"/>
              </a:cxn>
              <a:cxn ang="0">
                <a:pos x="42" y="12"/>
              </a:cxn>
              <a:cxn ang="0">
                <a:pos x="42" y="15"/>
              </a:cxn>
              <a:cxn ang="0">
                <a:pos x="42" y="15"/>
              </a:cxn>
              <a:cxn ang="0">
                <a:pos x="42" y="18"/>
              </a:cxn>
              <a:cxn ang="0">
                <a:pos x="42" y="18"/>
              </a:cxn>
            </a:cxnLst>
            <a:rect l="0" t="0" r="r" b="b"/>
            <a:pathLst>
              <a:path w="42" h="66">
                <a:moveTo>
                  <a:pt x="42" y="18"/>
                </a:moveTo>
                <a:lnTo>
                  <a:pt x="39" y="18"/>
                </a:lnTo>
                <a:lnTo>
                  <a:pt x="36" y="15"/>
                </a:lnTo>
                <a:lnTo>
                  <a:pt x="33" y="12"/>
                </a:lnTo>
                <a:lnTo>
                  <a:pt x="30" y="12"/>
                </a:lnTo>
                <a:lnTo>
                  <a:pt x="27" y="9"/>
                </a:lnTo>
                <a:lnTo>
                  <a:pt x="24" y="9"/>
                </a:lnTo>
                <a:lnTo>
                  <a:pt x="24" y="6"/>
                </a:lnTo>
                <a:lnTo>
                  <a:pt x="21" y="6"/>
                </a:lnTo>
                <a:lnTo>
                  <a:pt x="18" y="9"/>
                </a:lnTo>
                <a:lnTo>
                  <a:pt x="18" y="9"/>
                </a:lnTo>
                <a:lnTo>
                  <a:pt x="15" y="12"/>
                </a:lnTo>
                <a:lnTo>
                  <a:pt x="15" y="15"/>
                </a:lnTo>
                <a:lnTo>
                  <a:pt x="15" y="15"/>
                </a:lnTo>
                <a:lnTo>
                  <a:pt x="12" y="18"/>
                </a:lnTo>
                <a:lnTo>
                  <a:pt x="12" y="21"/>
                </a:lnTo>
                <a:lnTo>
                  <a:pt x="12" y="21"/>
                </a:lnTo>
                <a:lnTo>
                  <a:pt x="12" y="30"/>
                </a:lnTo>
                <a:lnTo>
                  <a:pt x="12" y="30"/>
                </a:lnTo>
                <a:lnTo>
                  <a:pt x="15" y="33"/>
                </a:lnTo>
                <a:lnTo>
                  <a:pt x="18" y="36"/>
                </a:lnTo>
                <a:lnTo>
                  <a:pt x="18" y="42"/>
                </a:lnTo>
                <a:lnTo>
                  <a:pt x="21" y="45"/>
                </a:lnTo>
                <a:lnTo>
                  <a:pt x="24" y="48"/>
                </a:lnTo>
                <a:lnTo>
                  <a:pt x="24" y="51"/>
                </a:lnTo>
                <a:lnTo>
                  <a:pt x="24" y="54"/>
                </a:lnTo>
                <a:lnTo>
                  <a:pt x="27" y="54"/>
                </a:lnTo>
                <a:lnTo>
                  <a:pt x="27" y="57"/>
                </a:lnTo>
                <a:lnTo>
                  <a:pt x="30" y="57"/>
                </a:lnTo>
                <a:lnTo>
                  <a:pt x="30" y="60"/>
                </a:lnTo>
                <a:lnTo>
                  <a:pt x="33" y="60"/>
                </a:lnTo>
                <a:lnTo>
                  <a:pt x="33" y="63"/>
                </a:lnTo>
                <a:lnTo>
                  <a:pt x="33" y="63"/>
                </a:lnTo>
                <a:lnTo>
                  <a:pt x="36" y="66"/>
                </a:lnTo>
                <a:lnTo>
                  <a:pt x="36" y="66"/>
                </a:lnTo>
                <a:lnTo>
                  <a:pt x="33" y="63"/>
                </a:lnTo>
                <a:lnTo>
                  <a:pt x="33" y="63"/>
                </a:lnTo>
                <a:lnTo>
                  <a:pt x="33" y="63"/>
                </a:lnTo>
                <a:lnTo>
                  <a:pt x="33" y="63"/>
                </a:lnTo>
                <a:lnTo>
                  <a:pt x="33" y="63"/>
                </a:lnTo>
                <a:lnTo>
                  <a:pt x="30" y="63"/>
                </a:lnTo>
                <a:lnTo>
                  <a:pt x="30" y="63"/>
                </a:lnTo>
                <a:lnTo>
                  <a:pt x="27" y="60"/>
                </a:lnTo>
                <a:lnTo>
                  <a:pt x="21" y="60"/>
                </a:lnTo>
                <a:lnTo>
                  <a:pt x="18" y="57"/>
                </a:lnTo>
                <a:lnTo>
                  <a:pt x="12" y="51"/>
                </a:lnTo>
                <a:lnTo>
                  <a:pt x="9" y="48"/>
                </a:lnTo>
                <a:lnTo>
                  <a:pt x="6" y="42"/>
                </a:lnTo>
                <a:lnTo>
                  <a:pt x="3" y="39"/>
                </a:lnTo>
                <a:lnTo>
                  <a:pt x="0" y="33"/>
                </a:lnTo>
                <a:lnTo>
                  <a:pt x="0" y="21"/>
                </a:lnTo>
                <a:lnTo>
                  <a:pt x="3" y="18"/>
                </a:lnTo>
                <a:lnTo>
                  <a:pt x="6" y="12"/>
                </a:lnTo>
                <a:lnTo>
                  <a:pt x="9" y="9"/>
                </a:lnTo>
                <a:lnTo>
                  <a:pt x="12" y="6"/>
                </a:lnTo>
                <a:lnTo>
                  <a:pt x="15" y="3"/>
                </a:lnTo>
                <a:lnTo>
                  <a:pt x="21" y="0"/>
                </a:lnTo>
                <a:lnTo>
                  <a:pt x="24" y="0"/>
                </a:lnTo>
                <a:lnTo>
                  <a:pt x="30" y="3"/>
                </a:lnTo>
                <a:lnTo>
                  <a:pt x="33" y="3"/>
                </a:lnTo>
                <a:lnTo>
                  <a:pt x="33" y="3"/>
                </a:lnTo>
                <a:lnTo>
                  <a:pt x="36" y="6"/>
                </a:lnTo>
                <a:lnTo>
                  <a:pt x="36" y="6"/>
                </a:lnTo>
                <a:lnTo>
                  <a:pt x="39" y="9"/>
                </a:lnTo>
                <a:lnTo>
                  <a:pt x="39" y="12"/>
                </a:lnTo>
                <a:lnTo>
                  <a:pt x="42" y="12"/>
                </a:lnTo>
                <a:lnTo>
                  <a:pt x="42" y="15"/>
                </a:lnTo>
                <a:lnTo>
                  <a:pt x="42" y="15"/>
                </a:lnTo>
                <a:lnTo>
                  <a:pt x="42" y="15"/>
                </a:lnTo>
                <a:lnTo>
                  <a:pt x="42" y="15"/>
                </a:lnTo>
                <a:lnTo>
                  <a:pt x="42" y="18"/>
                </a:lnTo>
                <a:lnTo>
                  <a:pt x="42" y="18"/>
                </a:lnTo>
                <a:lnTo>
                  <a:pt x="42" y="18"/>
                </a:lnTo>
                <a:lnTo>
                  <a:pt x="42" y="18"/>
                </a:lnTo>
                <a:lnTo>
                  <a:pt x="42" y="18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008" name="Freeform 384"/>
          <p:cNvSpPr>
            <a:spLocks/>
          </p:cNvSpPr>
          <p:nvPr/>
        </p:nvSpPr>
        <p:spPr bwMode="auto">
          <a:xfrm>
            <a:off x="7275513" y="2820988"/>
            <a:ext cx="66675" cy="104775"/>
          </a:xfrm>
          <a:custGeom>
            <a:avLst/>
            <a:gdLst/>
            <a:ahLst/>
            <a:cxnLst>
              <a:cxn ang="0">
                <a:pos x="42" y="18"/>
              </a:cxn>
              <a:cxn ang="0">
                <a:pos x="39" y="18"/>
              </a:cxn>
              <a:cxn ang="0">
                <a:pos x="36" y="15"/>
              </a:cxn>
              <a:cxn ang="0">
                <a:pos x="33" y="12"/>
              </a:cxn>
              <a:cxn ang="0">
                <a:pos x="30" y="12"/>
              </a:cxn>
              <a:cxn ang="0">
                <a:pos x="27" y="9"/>
              </a:cxn>
              <a:cxn ang="0">
                <a:pos x="24" y="9"/>
              </a:cxn>
              <a:cxn ang="0">
                <a:pos x="24" y="6"/>
              </a:cxn>
              <a:cxn ang="0">
                <a:pos x="21" y="6"/>
              </a:cxn>
              <a:cxn ang="0">
                <a:pos x="18" y="9"/>
              </a:cxn>
              <a:cxn ang="0">
                <a:pos x="15" y="12"/>
              </a:cxn>
              <a:cxn ang="0">
                <a:pos x="15" y="15"/>
              </a:cxn>
              <a:cxn ang="0">
                <a:pos x="12" y="18"/>
              </a:cxn>
              <a:cxn ang="0">
                <a:pos x="12" y="21"/>
              </a:cxn>
              <a:cxn ang="0">
                <a:pos x="12" y="30"/>
              </a:cxn>
              <a:cxn ang="0">
                <a:pos x="15" y="33"/>
              </a:cxn>
              <a:cxn ang="0">
                <a:pos x="18" y="36"/>
              </a:cxn>
              <a:cxn ang="0">
                <a:pos x="18" y="42"/>
              </a:cxn>
              <a:cxn ang="0">
                <a:pos x="21" y="45"/>
              </a:cxn>
              <a:cxn ang="0">
                <a:pos x="24" y="48"/>
              </a:cxn>
              <a:cxn ang="0">
                <a:pos x="24" y="51"/>
              </a:cxn>
              <a:cxn ang="0">
                <a:pos x="24" y="54"/>
              </a:cxn>
              <a:cxn ang="0">
                <a:pos x="27" y="54"/>
              </a:cxn>
              <a:cxn ang="0">
                <a:pos x="27" y="57"/>
              </a:cxn>
              <a:cxn ang="0">
                <a:pos x="30" y="57"/>
              </a:cxn>
              <a:cxn ang="0">
                <a:pos x="30" y="60"/>
              </a:cxn>
              <a:cxn ang="0">
                <a:pos x="33" y="60"/>
              </a:cxn>
              <a:cxn ang="0">
                <a:pos x="33" y="63"/>
              </a:cxn>
              <a:cxn ang="0">
                <a:pos x="36" y="66"/>
              </a:cxn>
              <a:cxn ang="0">
                <a:pos x="33" y="63"/>
              </a:cxn>
              <a:cxn ang="0">
                <a:pos x="30" y="63"/>
              </a:cxn>
              <a:cxn ang="0">
                <a:pos x="27" y="60"/>
              </a:cxn>
              <a:cxn ang="0">
                <a:pos x="21" y="60"/>
              </a:cxn>
              <a:cxn ang="0">
                <a:pos x="18" y="57"/>
              </a:cxn>
              <a:cxn ang="0">
                <a:pos x="12" y="51"/>
              </a:cxn>
              <a:cxn ang="0">
                <a:pos x="9" y="48"/>
              </a:cxn>
              <a:cxn ang="0">
                <a:pos x="6" y="42"/>
              </a:cxn>
              <a:cxn ang="0">
                <a:pos x="3" y="39"/>
              </a:cxn>
              <a:cxn ang="0">
                <a:pos x="0" y="33"/>
              </a:cxn>
              <a:cxn ang="0">
                <a:pos x="0" y="21"/>
              </a:cxn>
              <a:cxn ang="0">
                <a:pos x="3" y="18"/>
              </a:cxn>
              <a:cxn ang="0">
                <a:pos x="6" y="12"/>
              </a:cxn>
              <a:cxn ang="0">
                <a:pos x="9" y="9"/>
              </a:cxn>
              <a:cxn ang="0">
                <a:pos x="12" y="6"/>
              </a:cxn>
              <a:cxn ang="0">
                <a:pos x="15" y="3"/>
              </a:cxn>
              <a:cxn ang="0">
                <a:pos x="21" y="0"/>
              </a:cxn>
              <a:cxn ang="0">
                <a:pos x="24" y="0"/>
              </a:cxn>
              <a:cxn ang="0">
                <a:pos x="30" y="3"/>
              </a:cxn>
              <a:cxn ang="0">
                <a:pos x="33" y="3"/>
              </a:cxn>
              <a:cxn ang="0">
                <a:pos x="36" y="6"/>
              </a:cxn>
              <a:cxn ang="0">
                <a:pos x="39" y="9"/>
              </a:cxn>
              <a:cxn ang="0">
                <a:pos x="39" y="12"/>
              </a:cxn>
              <a:cxn ang="0">
                <a:pos x="42" y="12"/>
              </a:cxn>
              <a:cxn ang="0">
                <a:pos x="42" y="15"/>
              </a:cxn>
              <a:cxn ang="0">
                <a:pos x="42" y="18"/>
              </a:cxn>
            </a:cxnLst>
            <a:rect l="0" t="0" r="r" b="b"/>
            <a:pathLst>
              <a:path w="42" h="66">
                <a:moveTo>
                  <a:pt x="42" y="18"/>
                </a:moveTo>
                <a:lnTo>
                  <a:pt x="39" y="18"/>
                </a:lnTo>
                <a:lnTo>
                  <a:pt x="36" y="15"/>
                </a:lnTo>
                <a:lnTo>
                  <a:pt x="33" y="12"/>
                </a:lnTo>
                <a:lnTo>
                  <a:pt x="30" y="12"/>
                </a:lnTo>
                <a:lnTo>
                  <a:pt x="27" y="9"/>
                </a:lnTo>
                <a:lnTo>
                  <a:pt x="24" y="9"/>
                </a:lnTo>
                <a:lnTo>
                  <a:pt x="24" y="6"/>
                </a:lnTo>
                <a:lnTo>
                  <a:pt x="21" y="6"/>
                </a:lnTo>
                <a:lnTo>
                  <a:pt x="18" y="9"/>
                </a:lnTo>
                <a:lnTo>
                  <a:pt x="15" y="12"/>
                </a:lnTo>
                <a:lnTo>
                  <a:pt x="15" y="15"/>
                </a:lnTo>
                <a:lnTo>
                  <a:pt x="12" y="18"/>
                </a:lnTo>
                <a:lnTo>
                  <a:pt x="12" y="21"/>
                </a:lnTo>
                <a:lnTo>
                  <a:pt x="12" y="30"/>
                </a:lnTo>
                <a:lnTo>
                  <a:pt x="15" y="33"/>
                </a:lnTo>
                <a:lnTo>
                  <a:pt x="18" y="36"/>
                </a:lnTo>
                <a:lnTo>
                  <a:pt x="18" y="42"/>
                </a:lnTo>
                <a:lnTo>
                  <a:pt x="21" y="45"/>
                </a:lnTo>
                <a:lnTo>
                  <a:pt x="24" y="48"/>
                </a:lnTo>
                <a:lnTo>
                  <a:pt x="24" y="51"/>
                </a:lnTo>
                <a:lnTo>
                  <a:pt x="24" y="54"/>
                </a:lnTo>
                <a:lnTo>
                  <a:pt x="27" y="54"/>
                </a:lnTo>
                <a:lnTo>
                  <a:pt x="27" y="57"/>
                </a:lnTo>
                <a:lnTo>
                  <a:pt x="30" y="57"/>
                </a:lnTo>
                <a:lnTo>
                  <a:pt x="30" y="60"/>
                </a:lnTo>
                <a:lnTo>
                  <a:pt x="33" y="60"/>
                </a:lnTo>
                <a:lnTo>
                  <a:pt x="33" y="63"/>
                </a:lnTo>
                <a:lnTo>
                  <a:pt x="36" y="66"/>
                </a:lnTo>
                <a:lnTo>
                  <a:pt x="33" y="63"/>
                </a:lnTo>
                <a:lnTo>
                  <a:pt x="30" y="63"/>
                </a:lnTo>
                <a:lnTo>
                  <a:pt x="27" y="60"/>
                </a:lnTo>
                <a:lnTo>
                  <a:pt x="21" y="60"/>
                </a:lnTo>
                <a:lnTo>
                  <a:pt x="18" y="57"/>
                </a:lnTo>
                <a:lnTo>
                  <a:pt x="12" y="51"/>
                </a:lnTo>
                <a:lnTo>
                  <a:pt x="9" y="48"/>
                </a:lnTo>
                <a:lnTo>
                  <a:pt x="6" y="42"/>
                </a:lnTo>
                <a:lnTo>
                  <a:pt x="3" y="39"/>
                </a:lnTo>
                <a:lnTo>
                  <a:pt x="0" y="33"/>
                </a:lnTo>
                <a:lnTo>
                  <a:pt x="0" y="21"/>
                </a:lnTo>
                <a:lnTo>
                  <a:pt x="3" y="18"/>
                </a:lnTo>
                <a:lnTo>
                  <a:pt x="6" y="12"/>
                </a:lnTo>
                <a:lnTo>
                  <a:pt x="9" y="9"/>
                </a:lnTo>
                <a:lnTo>
                  <a:pt x="12" y="6"/>
                </a:lnTo>
                <a:lnTo>
                  <a:pt x="15" y="3"/>
                </a:lnTo>
                <a:lnTo>
                  <a:pt x="21" y="0"/>
                </a:lnTo>
                <a:lnTo>
                  <a:pt x="24" y="0"/>
                </a:lnTo>
                <a:lnTo>
                  <a:pt x="30" y="3"/>
                </a:lnTo>
                <a:lnTo>
                  <a:pt x="33" y="3"/>
                </a:lnTo>
                <a:lnTo>
                  <a:pt x="36" y="6"/>
                </a:lnTo>
                <a:lnTo>
                  <a:pt x="39" y="9"/>
                </a:lnTo>
                <a:lnTo>
                  <a:pt x="39" y="12"/>
                </a:lnTo>
                <a:lnTo>
                  <a:pt x="42" y="12"/>
                </a:lnTo>
                <a:lnTo>
                  <a:pt x="42" y="15"/>
                </a:lnTo>
                <a:lnTo>
                  <a:pt x="42" y="18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009" name="Freeform 385"/>
          <p:cNvSpPr>
            <a:spLocks/>
          </p:cNvSpPr>
          <p:nvPr/>
        </p:nvSpPr>
        <p:spPr bwMode="auto">
          <a:xfrm>
            <a:off x="7361238" y="3313113"/>
            <a:ext cx="593725" cy="16033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91" y="89"/>
              </a:cxn>
              <a:cxn ang="0">
                <a:pos x="374" y="17"/>
              </a:cxn>
              <a:cxn ang="0">
                <a:pos x="374" y="38"/>
              </a:cxn>
              <a:cxn ang="0">
                <a:pos x="336" y="68"/>
              </a:cxn>
              <a:cxn ang="0">
                <a:pos x="291" y="101"/>
              </a:cxn>
              <a:cxn ang="0">
                <a:pos x="0" y="11"/>
              </a:cxn>
              <a:cxn ang="0">
                <a:pos x="0" y="0"/>
              </a:cxn>
            </a:cxnLst>
            <a:rect l="0" t="0" r="r" b="b"/>
            <a:pathLst>
              <a:path w="374" h="101">
                <a:moveTo>
                  <a:pt x="0" y="0"/>
                </a:moveTo>
                <a:lnTo>
                  <a:pt x="291" y="89"/>
                </a:lnTo>
                <a:lnTo>
                  <a:pt x="374" y="17"/>
                </a:lnTo>
                <a:lnTo>
                  <a:pt x="374" y="38"/>
                </a:lnTo>
                <a:lnTo>
                  <a:pt x="336" y="68"/>
                </a:lnTo>
                <a:lnTo>
                  <a:pt x="291" y="101"/>
                </a:lnTo>
                <a:lnTo>
                  <a:pt x="0" y="1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010" name="Freeform 386"/>
          <p:cNvSpPr>
            <a:spLocks/>
          </p:cNvSpPr>
          <p:nvPr/>
        </p:nvSpPr>
        <p:spPr bwMode="auto">
          <a:xfrm>
            <a:off x="7361238" y="3313113"/>
            <a:ext cx="593725" cy="16033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91" y="89"/>
              </a:cxn>
              <a:cxn ang="0">
                <a:pos x="374" y="17"/>
              </a:cxn>
              <a:cxn ang="0">
                <a:pos x="374" y="38"/>
              </a:cxn>
              <a:cxn ang="0">
                <a:pos x="336" y="68"/>
              </a:cxn>
              <a:cxn ang="0">
                <a:pos x="291" y="101"/>
              </a:cxn>
              <a:cxn ang="0">
                <a:pos x="0" y="11"/>
              </a:cxn>
              <a:cxn ang="0">
                <a:pos x="0" y="0"/>
              </a:cxn>
            </a:cxnLst>
            <a:rect l="0" t="0" r="r" b="b"/>
            <a:pathLst>
              <a:path w="374" h="101">
                <a:moveTo>
                  <a:pt x="0" y="0"/>
                </a:moveTo>
                <a:lnTo>
                  <a:pt x="291" y="89"/>
                </a:lnTo>
                <a:lnTo>
                  <a:pt x="374" y="17"/>
                </a:lnTo>
                <a:lnTo>
                  <a:pt x="374" y="38"/>
                </a:lnTo>
                <a:lnTo>
                  <a:pt x="336" y="68"/>
                </a:lnTo>
                <a:lnTo>
                  <a:pt x="291" y="101"/>
                </a:lnTo>
                <a:lnTo>
                  <a:pt x="0" y="11"/>
                </a:lnTo>
                <a:lnTo>
                  <a:pt x="0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011" name="Freeform 387"/>
          <p:cNvSpPr>
            <a:spLocks noEditPoints="1"/>
          </p:cNvSpPr>
          <p:nvPr/>
        </p:nvSpPr>
        <p:spPr bwMode="auto">
          <a:xfrm>
            <a:off x="7078663" y="2655888"/>
            <a:ext cx="457200" cy="863600"/>
          </a:xfrm>
          <a:custGeom>
            <a:avLst/>
            <a:gdLst/>
            <a:ahLst/>
            <a:cxnLst>
              <a:cxn ang="0">
                <a:pos x="193" y="18"/>
              </a:cxn>
              <a:cxn ang="0">
                <a:pos x="252" y="69"/>
              </a:cxn>
              <a:cxn ang="0">
                <a:pos x="237" y="78"/>
              </a:cxn>
              <a:cxn ang="0">
                <a:pos x="214" y="80"/>
              </a:cxn>
              <a:cxn ang="0">
                <a:pos x="202" y="72"/>
              </a:cxn>
              <a:cxn ang="0">
                <a:pos x="202" y="101"/>
              </a:cxn>
              <a:cxn ang="0">
                <a:pos x="187" y="137"/>
              </a:cxn>
              <a:cxn ang="0">
                <a:pos x="133" y="125"/>
              </a:cxn>
              <a:cxn ang="0">
                <a:pos x="38" y="170"/>
              </a:cxn>
              <a:cxn ang="0">
                <a:pos x="157" y="122"/>
              </a:cxn>
              <a:cxn ang="0">
                <a:pos x="160" y="128"/>
              </a:cxn>
              <a:cxn ang="0">
                <a:pos x="154" y="137"/>
              </a:cxn>
              <a:cxn ang="0">
                <a:pos x="154" y="122"/>
              </a:cxn>
              <a:cxn ang="0">
                <a:pos x="157" y="146"/>
              </a:cxn>
              <a:cxn ang="0">
                <a:pos x="166" y="149"/>
              </a:cxn>
              <a:cxn ang="0">
                <a:pos x="160" y="137"/>
              </a:cxn>
              <a:cxn ang="0">
                <a:pos x="157" y="182"/>
              </a:cxn>
              <a:cxn ang="0">
                <a:pos x="217" y="241"/>
              </a:cxn>
              <a:cxn ang="0">
                <a:pos x="166" y="247"/>
              </a:cxn>
              <a:cxn ang="0">
                <a:pos x="151" y="196"/>
              </a:cxn>
              <a:cxn ang="0">
                <a:pos x="157" y="167"/>
              </a:cxn>
              <a:cxn ang="0">
                <a:pos x="237" y="179"/>
              </a:cxn>
              <a:cxn ang="0">
                <a:pos x="231" y="137"/>
              </a:cxn>
              <a:cxn ang="0">
                <a:pos x="234" y="134"/>
              </a:cxn>
              <a:cxn ang="0">
                <a:pos x="59" y="235"/>
              </a:cxn>
              <a:cxn ang="0">
                <a:pos x="44" y="238"/>
              </a:cxn>
              <a:cxn ang="0">
                <a:pos x="44" y="247"/>
              </a:cxn>
              <a:cxn ang="0">
                <a:pos x="35" y="259"/>
              </a:cxn>
              <a:cxn ang="0">
                <a:pos x="59" y="262"/>
              </a:cxn>
              <a:cxn ang="0">
                <a:pos x="86" y="277"/>
              </a:cxn>
              <a:cxn ang="0">
                <a:pos x="104" y="321"/>
              </a:cxn>
              <a:cxn ang="0">
                <a:pos x="80" y="339"/>
              </a:cxn>
              <a:cxn ang="0">
                <a:pos x="80" y="363"/>
              </a:cxn>
              <a:cxn ang="0">
                <a:pos x="56" y="360"/>
              </a:cxn>
              <a:cxn ang="0">
                <a:pos x="92" y="431"/>
              </a:cxn>
              <a:cxn ang="0">
                <a:pos x="59" y="393"/>
              </a:cxn>
              <a:cxn ang="0">
                <a:pos x="20" y="330"/>
              </a:cxn>
              <a:cxn ang="0">
                <a:pos x="26" y="405"/>
              </a:cxn>
              <a:cxn ang="0">
                <a:pos x="77" y="467"/>
              </a:cxn>
              <a:cxn ang="0">
                <a:pos x="77" y="485"/>
              </a:cxn>
              <a:cxn ang="0">
                <a:pos x="6" y="416"/>
              </a:cxn>
              <a:cxn ang="0">
                <a:pos x="26" y="461"/>
              </a:cxn>
              <a:cxn ang="0">
                <a:pos x="80" y="515"/>
              </a:cxn>
              <a:cxn ang="0">
                <a:pos x="0" y="541"/>
              </a:cxn>
              <a:cxn ang="0">
                <a:pos x="47" y="223"/>
              </a:cxn>
              <a:cxn ang="0">
                <a:pos x="282" y="524"/>
              </a:cxn>
              <a:cxn ang="0">
                <a:pos x="285" y="509"/>
              </a:cxn>
              <a:cxn ang="0">
                <a:pos x="270" y="512"/>
              </a:cxn>
              <a:cxn ang="0">
                <a:pos x="273" y="509"/>
              </a:cxn>
              <a:cxn ang="0">
                <a:pos x="276" y="503"/>
              </a:cxn>
              <a:cxn ang="0">
                <a:pos x="264" y="509"/>
              </a:cxn>
              <a:cxn ang="0">
                <a:pos x="240" y="491"/>
              </a:cxn>
              <a:cxn ang="0">
                <a:pos x="252" y="491"/>
              </a:cxn>
              <a:cxn ang="0">
                <a:pos x="264" y="494"/>
              </a:cxn>
              <a:cxn ang="0">
                <a:pos x="249" y="518"/>
              </a:cxn>
              <a:cxn ang="0">
                <a:pos x="243" y="506"/>
              </a:cxn>
              <a:cxn ang="0">
                <a:pos x="243" y="518"/>
              </a:cxn>
              <a:cxn ang="0">
                <a:pos x="205" y="503"/>
              </a:cxn>
              <a:cxn ang="0">
                <a:pos x="208" y="538"/>
              </a:cxn>
              <a:cxn ang="0">
                <a:pos x="211" y="485"/>
              </a:cxn>
            </a:cxnLst>
            <a:rect l="0" t="0" r="r" b="b"/>
            <a:pathLst>
              <a:path w="288" h="544">
                <a:moveTo>
                  <a:pt x="56" y="39"/>
                </a:moveTo>
                <a:lnTo>
                  <a:pt x="68" y="24"/>
                </a:lnTo>
                <a:lnTo>
                  <a:pt x="80" y="15"/>
                </a:lnTo>
                <a:lnTo>
                  <a:pt x="86" y="9"/>
                </a:lnTo>
                <a:lnTo>
                  <a:pt x="92" y="3"/>
                </a:lnTo>
                <a:lnTo>
                  <a:pt x="98" y="3"/>
                </a:lnTo>
                <a:lnTo>
                  <a:pt x="104" y="3"/>
                </a:lnTo>
                <a:lnTo>
                  <a:pt x="113" y="3"/>
                </a:lnTo>
                <a:lnTo>
                  <a:pt x="127" y="0"/>
                </a:lnTo>
                <a:lnTo>
                  <a:pt x="139" y="0"/>
                </a:lnTo>
                <a:lnTo>
                  <a:pt x="154" y="0"/>
                </a:lnTo>
                <a:lnTo>
                  <a:pt x="169" y="3"/>
                </a:lnTo>
                <a:lnTo>
                  <a:pt x="181" y="9"/>
                </a:lnTo>
                <a:lnTo>
                  <a:pt x="193" y="18"/>
                </a:lnTo>
                <a:lnTo>
                  <a:pt x="208" y="24"/>
                </a:lnTo>
                <a:lnTo>
                  <a:pt x="220" y="33"/>
                </a:lnTo>
                <a:lnTo>
                  <a:pt x="231" y="42"/>
                </a:lnTo>
                <a:lnTo>
                  <a:pt x="234" y="45"/>
                </a:lnTo>
                <a:lnTo>
                  <a:pt x="237" y="48"/>
                </a:lnTo>
                <a:lnTo>
                  <a:pt x="237" y="51"/>
                </a:lnTo>
                <a:lnTo>
                  <a:pt x="240" y="54"/>
                </a:lnTo>
                <a:lnTo>
                  <a:pt x="243" y="57"/>
                </a:lnTo>
                <a:lnTo>
                  <a:pt x="246" y="60"/>
                </a:lnTo>
                <a:lnTo>
                  <a:pt x="249" y="63"/>
                </a:lnTo>
                <a:lnTo>
                  <a:pt x="252" y="63"/>
                </a:lnTo>
                <a:lnTo>
                  <a:pt x="252" y="66"/>
                </a:lnTo>
                <a:lnTo>
                  <a:pt x="252" y="66"/>
                </a:lnTo>
                <a:lnTo>
                  <a:pt x="252" y="69"/>
                </a:lnTo>
                <a:lnTo>
                  <a:pt x="252" y="69"/>
                </a:lnTo>
                <a:lnTo>
                  <a:pt x="252" y="72"/>
                </a:lnTo>
                <a:lnTo>
                  <a:pt x="249" y="72"/>
                </a:lnTo>
                <a:lnTo>
                  <a:pt x="249" y="75"/>
                </a:lnTo>
                <a:lnTo>
                  <a:pt x="249" y="75"/>
                </a:lnTo>
                <a:lnTo>
                  <a:pt x="249" y="75"/>
                </a:lnTo>
                <a:lnTo>
                  <a:pt x="246" y="75"/>
                </a:lnTo>
                <a:lnTo>
                  <a:pt x="246" y="75"/>
                </a:lnTo>
                <a:lnTo>
                  <a:pt x="243" y="75"/>
                </a:lnTo>
                <a:lnTo>
                  <a:pt x="243" y="75"/>
                </a:lnTo>
                <a:lnTo>
                  <a:pt x="240" y="75"/>
                </a:lnTo>
                <a:lnTo>
                  <a:pt x="240" y="75"/>
                </a:lnTo>
                <a:lnTo>
                  <a:pt x="237" y="75"/>
                </a:lnTo>
                <a:lnTo>
                  <a:pt x="237" y="78"/>
                </a:lnTo>
                <a:lnTo>
                  <a:pt x="237" y="78"/>
                </a:lnTo>
                <a:lnTo>
                  <a:pt x="237" y="80"/>
                </a:lnTo>
                <a:lnTo>
                  <a:pt x="234" y="80"/>
                </a:lnTo>
                <a:lnTo>
                  <a:pt x="234" y="83"/>
                </a:lnTo>
                <a:lnTo>
                  <a:pt x="234" y="83"/>
                </a:lnTo>
                <a:lnTo>
                  <a:pt x="231" y="83"/>
                </a:lnTo>
                <a:lnTo>
                  <a:pt x="231" y="86"/>
                </a:lnTo>
                <a:lnTo>
                  <a:pt x="228" y="83"/>
                </a:lnTo>
                <a:lnTo>
                  <a:pt x="225" y="83"/>
                </a:lnTo>
                <a:lnTo>
                  <a:pt x="223" y="83"/>
                </a:lnTo>
                <a:lnTo>
                  <a:pt x="220" y="80"/>
                </a:lnTo>
                <a:lnTo>
                  <a:pt x="217" y="80"/>
                </a:lnTo>
                <a:lnTo>
                  <a:pt x="214" y="80"/>
                </a:lnTo>
                <a:lnTo>
                  <a:pt x="214" y="80"/>
                </a:lnTo>
                <a:lnTo>
                  <a:pt x="211" y="80"/>
                </a:lnTo>
                <a:lnTo>
                  <a:pt x="211" y="78"/>
                </a:lnTo>
                <a:lnTo>
                  <a:pt x="211" y="78"/>
                </a:lnTo>
                <a:lnTo>
                  <a:pt x="211" y="75"/>
                </a:lnTo>
                <a:lnTo>
                  <a:pt x="211" y="75"/>
                </a:lnTo>
                <a:lnTo>
                  <a:pt x="211" y="72"/>
                </a:lnTo>
                <a:lnTo>
                  <a:pt x="211" y="72"/>
                </a:lnTo>
                <a:lnTo>
                  <a:pt x="211" y="69"/>
                </a:lnTo>
                <a:lnTo>
                  <a:pt x="211" y="69"/>
                </a:lnTo>
                <a:lnTo>
                  <a:pt x="208" y="69"/>
                </a:lnTo>
                <a:lnTo>
                  <a:pt x="208" y="69"/>
                </a:lnTo>
                <a:lnTo>
                  <a:pt x="205" y="69"/>
                </a:lnTo>
                <a:lnTo>
                  <a:pt x="205" y="69"/>
                </a:lnTo>
                <a:lnTo>
                  <a:pt x="202" y="72"/>
                </a:lnTo>
                <a:lnTo>
                  <a:pt x="202" y="72"/>
                </a:lnTo>
                <a:lnTo>
                  <a:pt x="199" y="72"/>
                </a:lnTo>
                <a:lnTo>
                  <a:pt x="199" y="75"/>
                </a:lnTo>
                <a:lnTo>
                  <a:pt x="199" y="78"/>
                </a:lnTo>
                <a:lnTo>
                  <a:pt x="202" y="80"/>
                </a:lnTo>
                <a:lnTo>
                  <a:pt x="202" y="83"/>
                </a:lnTo>
                <a:lnTo>
                  <a:pt x="205" y="86"/>
                </a:lnTo>
                <a:lnTo>
                  <a:pt x="208" y="89"/>
                </a:lnTo>
                <a:lnTo>
                  <a:pt x="208" y="92"/>
                </a:lnTo>
                <a:lnTo>
                  <a:pt x="211" y="95"/>
                </a:lnTo>
                <a:lnTo>
                  <a:pt x="211" y="98"/>
                </a:lnTo>
                <a:lnTo>
                  <a:pt x="208" y="101"/>
                </a:lnTo>
                <a:lnTo>
                  <a:pt x="205" y="101"/>
                </a:lnTo>
                <a:lnTo>
                  <a:pt x="202" y="101"/>
                </a:lnTo>
                <a:lnTo>
                  <a:pt x="199" y="104"/>
                </a:lnTo>
                <a:lnTo>
                  <a:pt x="196" y="104"/>
                </a:lnTo>
                <a:lnTo>
                  <a:pt x="193" y="107"/>
                </a:lnTo>
                <a:lnTo>
                  <a:pt x="190" y="107"/>
                </a:lnTo>
                <a:lnTo>
                  <a:pt x="187" y="110"/>
                </a:lnTo>
                <a:lnTo>
                  <a:pt x="190" y="113"/>
                </a:lnTo>
                <a:lnTo>
                  <a:pt x="190" y="116"/>
                </a:lnTo>
                <a:lnTo>
                  <a:pt x="190" y="119"/>
                </a:lnTo>
                <a:lnTo>
                  <a:pt x="190" y="119"/>
                </a:lnTo>
                <a:lnTo>
                  <a:pt x="190" y="122"/>
                </a:lnTo>
                <a:lnTo>
                  <a:pt x="190" y="125"/>
                </a:lnTo>
                <a:lnTo>
                  <a:pt x="193" y="128"/>
                </a:lnTo>
                <a:lnTo>
                  <a:pt x="193" y="131"/>
                </a:lnTo>
                <a:lnTo>
                  <a:pt x="187" y="137"/>
                </a:lnTo>
                <a:lnTo>
                  <a:pt x="181" y="137"/>
                </a:lnTo>
                <a:lnTo>
                  <a:pt x="175" y="134"/>
                </a:lnTo>
                <a:lnTo>
                  <a:pt x="172" y="131"/>
                </a:lnTo>
                <a:lnTo>
                  <a:pt x="166" y="125"/>
                </a:lnTo>
                <a:lnTo>
                  <a:pt x="160" y="119"/>
                </a:lnTo>
                <a:lnTo>
                  <a:pt x="157" y="116"/>
                </a:lnTo>
                <a:lnTo>
                  <a:pt x="151" y="110"/>
                </a:lnTo>
                <a:lnTo>
                  <a:pt x="148" y="113"/>
                </a:lnTo>
                <a:lnTo>
                  <a:pt x="145" y="113"/>
                </a:lnTo>
                <a:lnTo>
                  <a:pt x="142" y="113"/>
                </a:lnTo>
                <a:lnTo>
                  <a:pt x="139" y="113"/>
                </a:lnTo>
                <a:lnTo>
                  <a:pt x="136" y="116"/>
                </a:lnTo>
                <a:lnTo>
                  <a:pt x="133" y="122"/>
                </a:lnTo>
                <a:lnTo>
                  <a:pt x="133" y="125"/>
                </a:lnTo>
                <a:lnTo>
                  <a:pt x="130" y="128"/>
                </a:lnTo>
                <a:lnTo>
                  <a:pt x="127" y="131"/>
                </a:lnTo>
                <a:lnTo>
                  <a:pt x="124" y="131"/>
                </a:lnTo>
                <a:lnTo>
                  <a:pt x="89" y="193"/>
                </a:lnTo>
                <a:lnTo>
                  <a:pt x="86" y="193"/>
                </a:lnTo>
                <a:lnTo>
                  <a:pt x="80" y="193"/>
                </a:lnTo>
                <a:lnTo>
                  <a:pt x="74" y="190"/>
                </a:lnTo>
                <a:lnTo>
                  <a:pt x="68" y="188"/>
                </a:lnTo>
                <a:lnTo>
                  <a:pt x="62" y="185"/>
                </a:lnTo>
                <a:lnTo>
                  <a:pt x="56" y="182"/>
                </a:lnTo>
                <a:lnTo>
                  <a:pt x="53" y="182"/>
                </a:lnTo>
                <a:lnTo>
                  <a:pt x="47" y="182"/>
                </a:lnTo>
                <a:lnTo>
                  <a:pt x="41" y="176"/>
                </a:lnTo>
                <a:lnTo>
                  <a:pt x="38" y="170"/>
                </a:lnTo>
                <a:lnTo>
                  <a:pt x="35" y="161"/>
                </a:lnTo>
                <a:lnTo>
                  <a:pt x="35" y="152"/>
                </a:lnTo>
                <a:lnTo>
                  <a:pt x="35" y="128"/>
                </a:lnTo>
                <a:lnTo>
                  <a:pt x="38" y="107"/>
                </a:lnTo>
                <a:lnTo>
                  <a:pt x="41" y="83"/>
                </a:lnTo>
                <a:lnTo>
                  <a:pt x="47" y="63"/>
                </a:lnTo>
                <a:lnTo>
                  <a:pt x="53" y="48"/>
                </a:lnTo>
                <a:lnTo>
                  <a:pt x="56" y="39"/>
                </a:lnTo>
                <a:close/>
                <a:moveTo>
                  <a:pt x="154" y="119"/>
                </a:moveTo>
                <a:lnTo>
                  <a:pt x="154" y="119"/>
                </a:lnTo>
                <a:lnTo>
                  <a:pt x="154" y="119"/>
                </a:lnTo>
                <a:lnTo>
                  <a:pt x="154" y="119"/>
                </a:lnTo>
                <a:lnTo>
                  <a:pt x="157" y="122"/>
                </a:lnTo>
                <a:lnTo>
                  <a:pt x="157" y="122"/>
                </a:lnTo>
                <a:lnTo>
                  <a:pt x="157" y="122"/>
                </a:lnTo>
                <a:lnTo>
                  <a:pt x="157" y="122"/>
                </a:lnTo>
                <a:lnTo>
                  <a:pt x="157" y="122"/>
                </a:lnTo>
                <a:lnTo>
                  <a:pt x="157" y="125"/>
                </a:lnTo>
                <a:lnTo>
                  <a:pt x="157" y="125"/>
                </a:lnTo>
                <a:lnTo>
                  <a:pt x="157" y="125"/>
                </a:lnTo>
                <a:lnTo>
                  <a:pt x="160" y="125"/>
                </a:lnTo>
                <a:lnTo>
                  <a:pt x="160" y="125"/>
                </a:lnTo>
                <a:lnTo>
                  <a:pt x="160" y="125"/>
                </a:lnTo>
                <a:lnTo>
                  <a:pt x="160" y="128"/>
                </a:lnTo>
                <a:lnTo>
                  <a:pt x="160" y="128"/>
                </a:lnTo>
                <a:lnTo>
                  <a:pt x="160" y="128"/>
                </a:lnTo>
                <a:lnTo>
                  <a:pt x="160" y="128"/>
                </a:lnTo>
                <a:lnTo>
                  <a:pt x="160" y="128"/>
                </a:lnTo>
                <a:lnTo>
                  <a:pt x="160" y="131"/>
                </a:lnTo>
                <a:lnTo>
                  <a:pt x="157" y="131"/>
                </a:lnTo>
                <a:lnTo>
                  <a:pt x="157" y="131"/>
                </a:lnTo>
                <a:lnTo>
                  <a:pt x="157" y="131"/>
                </a:lnTo>
                <a:lnTo>
                  <a:pt x="157" y="131"/>
                </a:lnTo>
                <a:lnTo>
                  <a:pt x="157" y="134"/>
                </a:lnTo>
                <a:lnTo>
                  <a:pt x="157" y="134"/>
                </a:lnTo>
                <a:lnTo>
                  <a:pt x="157" y="134"/>
                </a:lnTo>
                <a:lnTo>
                  <a:pt x="154" y="134"/>
                </a:lnTo>
                <a:lnTo>
                  <a:pt x="154" y="134"/>
                </a:lnTo>
                <a:lnTo>
                  <a:pt x="154" y="134"/>
                </a:lnTo>
                <a:lnTo>
                  <a:pt x="154" y="134"/>
                </a:lnTo>
                <a:lnTo>
                  <a:pt x="154" y="134"/>
                </a:lnTo>
                <a:lnTo>
                  <a:pt x="154" y="137"/>
                </a:lnTo>
                <a:lnTo>
                  <a:pt x="151" y="134"/>
                </a:lnTo>
                <a:lnTo>
                  <a:pt x="151" y="131"/>
                </a:lnTo>
                <a:lnTo>
                  <a:pt x="151" y="131"/>
                </a:lnTo>
                <a:lnTo>
                  <a:pt x="154" y="131"/>
                </a:lnTo>
                <a:lnTo>
                  <a:pt x="154" y="128"/>
                </a:lnTo>
                <a:lnTo>
                  <a:pt x="154" y="128"/>
                </a:lnTo>
                <a:lnTo>
                  <a:pt x="157" y="128"/>
                </a:lnTo>
                <a:lnTo>
                  <a:pt x="157" y="128"/>
                </a:lnTo>
                <a:lnTo>
                  <a:pt x="157" y="125"/>
                </a:lnTo>
                <a:lnTo>
                  <a:pt x="157" y="125"/>
                </a:lnTo>
                <a:lnTo>
                  <a:pt x="157" y="125"/>
                </a:lnTo>
                <a:lnTo>
                  <a:pt x="154" y="122"/>
                </a:lnTo>
                <a:lnTo>
                  <a:pt x="154" y="122"/>
                </a:lnTo>
                <a:lnTo>
                  <a:pt x="154" y="122"/>
                </a:lnTo>
                <a:lnTo>
                  <a:pt x="154" y="119"/>
                </a:lnTo>
                <a:lnTo>
                  <a:pt x="154" y="119"/>
                </a:lnTo>
                <a:close/>
                <a:moveTo>
                  <a:pt x="160" y="137"/>
                </a:moveTo>
                <a:lnTo>
                  <a:pt x="160" y="137"/>
                </a:lnTo>
                <a:lnTo>
                  <a:pt x="157" y="137"/>
                </a:lnTo>
                <a:lnTo>
                  <a:pt x="157" y="137"/>
                </a:lnTo>
                <a:lnTo>
                  <a:pt x="157" y="140"/>
                </a:lnTo>
                <a:lnTo>
                  <a:pt x="157" y="140"/>
                </a:lnTo>
                <a:lnTo>
                  <a:pt x="154" y="140"/>
                </a:lnTo>
                <a:lnTo>
                  <a:pt x="154" y="143"/>
                </a:lnTo>
                <a:lnTo>
                  <a:pt x="154" y="143"/>
                </a:lnTo>
                <a:lnTo>
                  <a:pt x="157" y="143"/>
                </a:lnTo>
                <a:lnTo>
                  <a:pt x="157" y="146"/>
                </a:lnTo>
                <a:lnTo>
                  <a:pt x="157" y="146"/>
                </a:lnTo>
                <a:lnTo>
                  <a:pt x="157" y="146"/>
                </a:lnTo>
                <a:lnTo>
                  <a:pt x="157" y="146"/>
                </a:lnTo>
                <a:lnTo>
                  <a:pt x="157" y="146"/>
                </a:lnTo>
                <a:lnTo>
                  <a:pt x="157" y="146"/>
                </a:lnTo>
                <a:lnTo>
                  <a:pt x="160" y="143"/>
                </a:lnTo>
                <a:lnTo>
                  <a:pt x="160" y="146"/>
                </a:lnTo>
                <a:lnTo>
                  <a:pt x="160" y="146"/>
                </a:lnTo>
                <a:lnTo>
                  <a:pt x="163" y="146"/>
                </a:lnTo>
                <a:lnTo>
                  <a:pt x="163" y="146"/>
                </a:lnTo>
                <a:lnTo>
                  <a:pt x="163" y="149"/>
                </a:lnTo>
                <a:lnTo>
                  <a:pt x="163" y="149"/>
                </a:lnTo>
                <a:lnTo>
                  <a:pt x="166" y="149"/>
                </a:lnTo>
                <a:lnTo>
                  <a:pt x="166" y="149"/>
                </a:lnTo>
                <a:lnTo>
                  <a:pt x="166" y="149"/>
                </a:lnTo>
                <a:lnTo>
                  <a:pt x="166" y="149"/>
                </a:lnTo>
                <a:lnTo>
                  <a:pt x="166" y="146"/>
                </a:lnTo>
                <a:lnTo>
                  <a:pt x="163" y="146"/>
                </a:lnTo>
                <a:lnTo>
                  <a:pt x="163" y="146"/>
                </a:lnTo>
                <a:lnTo>
                  <a:pt x="163" y="146"/>
                </a:lnTo>
                <a:lnTo>
                  <a:pt x="160" y="143"/>
                </a:lnTo>
                <a:lnTo>
                  <a:pt x="160" y="143"/>
                </a:lnTo>
                <a:lnTo>
                  <a:pt x="160" y="143"/>
                </a:lnTo>
                <a:lnTo>
                  <a:pt x="160" y="143"/>
                </a:lnTo>
                <a:lnTo>
                  <a:pt x="160" y="140"/>
                </a:lnTo>
                <a:lnTo>
                  <a:pt x="160" y="140"/>
                </a:lnTo>
                <a:lnTo>
                  <a:pt x="160" y="140"/>
                </a:lnTo>
                <a:lnTo>
                  <a:pt x="160" y="137"/>
                </a:lnTo>
                <a:lnTo>
                  <a:pt x="160" y="137"/>
                </a:lnTo>
                <a:lnTo>
                  <a:pt x="160" y="137"/>
                </a:lnTo>
                <a:lnTo>
                  <a:pt x="160" y="137"/>
                </a:lnTo>
                <a:lnTo>
                  <a:pt x="160" y="137"/>
                </a:lnTo>
                <a:lnTo>
                  <a:pt x="160" y="137"/>
                </a:lnTo>
                <a:lnTo>
                  <a:pt x="160" y="137"/>
                </a:lnTo>
                <a:lnTo>
                  <a:pt x="160" y="137"/>
                </a:lnTo>
                <a:lnTo>
                  <a:pt x="160" y="137"/>
                </a:lnTo>
                <a:lnTo>
                  <a:pt x="160" y="137"/>
                </a:lnTo>
                <a:lnTo>
                  <a:pt x="160" y="137"/>
                </a:lnTo>
                <a:close/>
                <a:moveTo>
                  <a:pt x="160" y="164"/>
                </a:moveTo>
                <a:lnTo>
                  <a:pt x="160" y="167"/>
                </a:lnTo>
                <a:lnTo>
                  <a:pt x="160" y="173"/>
                </a:lnTo>
                <a:lnTo>
                  <a:pt x="160" y="176"/>
                </a:lnTo>
                <a:lnTo>
                  <a:pt x="157" y="182"/>
                </a:lnTo>
                <a:lnTo>
                  <a:pt x="157" y="185"/>
                </a:lnTo>
                <a:lnTo>
                  <a:pt x="157" y="190"/>
                </a:lnTo>
                <a:lnTo>
                  <a:pt x="157" y="193"/>
                </a:lnTo>
                <a:lnTo>
                  <a:pt x="157" y="199"/>
                </a:lnTo>
                <a:lnTo>
                  <a:pt x="163" y="205"/>
                </a:lnTo>
                <a:lnTo>
                  <a:pt x="172" y="214"/>
                </a:lnTo>
                <a:lnTo>
                  <a:pt x="178" y="220"/>
                </a:lnTo>
                <a:lnTo>
                  <a:pt x="187" y="226"/>
                </a:lnTo>
                <a:lnTo>
                  <a:pt x="196" y="232"/>
                </a:lnTo>
                <a:lnTo>
                  <a:pt x="205" y="235"/>
                </a:lnTo>
                <a:lnTo>
                  <a:pt x="214" y="238"/>
                </a:lnTo>
                <a:lnTo>
                  <a:pt x="223" y="241"/>
                </a:lnTo>
                <a:lnTo>
                  <a:pt x="220" y="241"/>
                </a:lnTo>
                <a:lnTo>
                  <a:pt x="217" y="241"/>
                </a:lnTo>
                <a:lnTo>
                  <a:pt x="214" y="244"/>
                </a:lnTo>
                <a:lnTo>
                  <a:pt x="211" y="244"/>
                </a:lnTo>
                <a:lnTo>
                  <a:pt x="208" y="244"/>
                </a:lnTo>
                <a:lnTo>
                  <a:pt x="205" y="244"/>
                </a:lnTo>
                <a:lnTo>
                  <a:pt x="199" y="247"/>
                </a:lnTo>
                <a:lnTo>
                  <a:pt x="196" y="244"/>
                </a:lnTo>
                <a:lnTo>
                  <a:pt x="193" y="244"/>
                </a:lnTo>
                <a:lnTo>
                  <a:pt x="190" y="244"/>
                </a:lnTo>
                <a:lnTo>
                  <a:pt x="184" y="244"/>
                </a:lnTo>
                <a:lnTo>
                  <a:pt x="181" y="244"/>
                </a:lnTo>
                <a:lnTo>
                  <a:pt x="178" y="247"/>
                </a:lnTo>
                <a:lnTo>
                  <a:pt x="172" y="247"/>
                </a:lnTo>
                <a:lnTo>
                  <a:pt x="169" y="247"/>
                </a:lnTo>
                <a:lnTo>
                  <a:pt x="166" y="247"/>
                </a:lnTo>
                <a:lnTo>
                  <a:pt x="163" y="250"/>
                </a:lnTo>
                <a:lnTo>
                  <a:pt x="160" y="250"/>
                </a:lnTo>
                <a:lnTo>
                  <a:pt x="157" y="250"/>
                </a:lnTo>
                <a:lnTo>
                  <a:pt x="157" y="247"/>
                </a:lnTo>
                <a:lnTo>
                  <a:pt x="154" y="241"/>
                </a:lnTo>
                <a:lnTo>
                  <a:pt x="154" y="235"/>
                </a:lnTo>
                <a:lnTo>
                  <a:pt x="154" y="226"/>
                </a:lnTo>
                <a:lnTo>
                  <a:pt x="154" y="220"/>
                </a:lnTo>
                <a:lnTo>
                  <a:pt x="151" y="217"/>
                </a:lnTo>
                <a:lnTo>
                  <a:pt x="151" y="214"/>
                </a:lnTo>
                <a:lnTo>
                  <a:pt x="151" y="211"/>
                </a:lnTo>
                <a:lnTo>
                  <a:pt x="151" y="205"/>
                </a:lnTo>
                <a:lnTo>
                  <a:pt x="151" y="202"/>
                </a:lnTo>
                <a:lnTo>
                  <a:pt x="151" y="196"/>
                </a:lnTo>
                <a:lnTo>
                  <a:pt x="151" y="193"/>
                </a:lnTo>
                <a:lnTo>
                  <a:pt x="151" y="190"/>
                </a:lnTo>
                <a:lnTo>
                  <a:pt x="151" y="188"/>
                </a:lnTo>
                <a:lnTo>
                  <a:pt x="151" y="188"/>
                </a:lnTo>
                <a:lnTo>
                  <a:pt x="151" y="185"/>
                </a:lnTo>
                <a:lnTo>
                  <a:pt x="154" y="182"/>
                </a:lnTo>
                <a:lnTo>
                  <a:pt x="154" y="182"/>
                </a:lnTo>
                <a:lnTo>
                  <a:pt x="154" y="179"/>
                </a:lnTo>
                <a:lnTo>
                  <a:pt x="154" y="176"/>
                </a:lnTo>
                <a:lnTo>
                  <a:pt x="154" y="176"/>
                </a:lnTo>
                <a:lnTo>
                  <a:pt x="154" y="176"/>
                </a:lnTo>
                <a:lnTo>
                  <a:pt x="154" y="173"/>
                </a:lnTo>
                <a:lnTo>
                  <a:pt x="154" y="170"/>
                </a:lnTo>
                <a:lnTo>
                  <a:pt x="157" y="167"/>
                </a:lnTo>
                <a:lnTo>
                  <a:pt x="157" y="164"/>
                </a:lnTo>
                <a:lnTo>
                  <a:pt x="157" y="164"/>
                </a:lnTo>
                <a:lnTo>
                  <a:pt x="160" y="164"/>
                </a:lnTo>
                <a:lnTo>
                  <a:pt x="160" y="164"/>
                </a:lnTo>
                <a:close/>
                <a:moveTo>
                  <a:pt x="240" y="122"/>
                </a:moveTo>
                <a:lnTo>
                  <a:pt x="243" y="122"/>
                </a:lnTo>
                <a:lnTo>
                  <a:pt x="243" y="125"/>
                </a:lnTo>
                <a:lnTo>
                  <a:pt x="243" y="128"/>
                </a:lnTo>
                <a:lnTo>
                  <a:pt x="240" y="125"/>
                </a:lnTo>
                <a:lnTo>
                  <a:pt x="225" y="122"/>
                </a:lnTo>
                <a:lnTo>
                  <a:pt x="223" y="122"/>
                </a:lnTo>
                <a:lnTo>
                  <a:pt x="240" y="122"/>
                </a:lnTo>
                <a:close/>
                <a:moveTo>
                  <a:pt x="243" y="179"/>
                </a:moveTo>
                <a:lnTo>
                  <a:pt x="237" y="179"/>
                </a:lnTo>
                <a:lnTo>
                  <a:pt x="231" y="176"/>
                </a:lnTo>
                <a:lnTo>
                  <a:pt x="237" y="173"/>
                </a:lnTo>
                <a:lnTo>
                  <a:pt x="246" y="176"/>
                </a:lnTo>
                <a:lnTo>
                  <a:pt x="246" y="179"/>
                </a:lnTo>
                <a:lnTo>
                  <a:pt x="240" y="179"/>
                </a:lnTo>
                <a:lnTo>
                  <a:pt x="243" y="179"/>
                </a:lnTo>
                <a:close/>
                <a:moveTo>
                  <a:pt x="223" y="137"/>
                </a:moveTo>
                <a:lnTo>
                  <a:pt x="225" y="143"/>
                </a:lnTo>
                <a:lnTo>
                  <a:pt x="237" y="146"/>
                </a:lnTo>
                <a:lnTo>
                  <a:pt x="228" y="143"/>
                </a:lnTo>
                <a:lnTo>
                  <a:pt x="225" y="137"/>
                </a:lnTo>
                <a:lnTo>
                  <a:pt x="225" y="137"/>
                </a:lnTo>
                <a:lnTo>
                  <a:pt x="228" y="137"/>
                </a:lnTo>
                <a:lnTo>
                  <a:pt x="231" y="137"/>
                </a:lnTo>
                <a:lnTo>
                  <a:pt x="234" y="137"/>
                </a:lnTo>
                <a:lnTo>
                  <a:pt x="237" y="137"/>
                </a:lnTo>
                <a:lnTo>
                  <a:pt x="237" y="137"/>
                </a:lnTo>
                <a:lnTo>
                  <a:pt x="240" y="137"/>
                </a:lnTo>
                <a:lnTo>
                  <a:pt x="243" y="134"/>
                </a:lnTo>
                <a:lnTo>
                  <a:pt x="240" y="134"/>
                </a:lnTo>
                <a:lnTo>
                  <a:pt x="240" y="134"/>
                </a:lnTo>
                <a:lnTo>
                  <a:pt x="237" y="134"/>
                </a:lnTo>
                <a:lnTo>
                  <a:pt x="237" y="134"/>
                </a:lnTo>
                <a:lnTo>
                  <a:pt x="237" y="134"/>
                </a:lnTo>
                <a:lnTo>
                  <a:pt x="237" y="134"/>
                </a:lnTo>
                <a:lnTo>
                  <a:pt x="237" y="134"/>
                </a:lnTo>
                <a:lnTo>
                  <a:pt x="234" y="134"/>
                </a:lnTo>
                <a:lnTo>
                  <a:pt x="234" y="134"/>
                </a:lnTo>
                <a:lnTo>
                  <a:pt x="231" y="134"/>
                </a:lnTo>
                <a:lnTo>
                  <a:pt x="231" y="134"/>
                </a:lnTo>
                <a:lnTo>
                  <a:pt x="228" y="137"/>
                </a:lnTo>
                <a:lnTo>
                  <a:pt x="228" y="137"/>
                </a:lnTo>
                <a:lnTo>
                  <a:pt x="225" y="137"/>
                </a:lnTo>
                <a:lnTo>
                  <a:pt x="225" y="137"/>
                </a:lnTo>
                <a:lnTo>
                  <a:pt x="223" y="137"/>
                </a:lnTo>
                <a:close/>
                <a:moveTo>
                  <a:pt x="53" y="226"/>
                </a:moveTo>
                <a:lnTo>
                  <a:pt x="53" y="229"/>
                </a:lnTo>
                <a:lnTo>
                  <a:pt x="56" y="229"/>
                </a:lnTo>
                <a:lnTo>
                  <a:pt x="56" y="232"/>
                </a:lnTo>
                <a:lnTo>
                  <a:pt x="56" y="232"/>
                </a:lnTo>
                <a:lnTo>
                  <a:pt x="56" y="232"/>
                </a:lnTo>
                <a:lnTo>
                  <a:pt x="59" y="235"/>
                </a:lnTo>
                <a:lnTo>
                  <a:pt x="59" y="235"/>
                </a:lnTo>
                <a:lnTo>
                  <a:pt x="62" y="235"/>
                </a:lnTo>
                <a:lnTo>
                  <a:pt x="56" y="235"/>
                </a:lnTo>
                <a:lnTo>
                  <a:pt x="53" y="238"/>
                </a:lnTo>
                <a:lnTo>
                  <a:pt x="47" y="238"/>
                </a:lnTo>
                <a:lnTo>
                  <a:pt x="41" y="235"/>
                </a:lnTo>
                <a:lnTo>
                  <a:pt x="35" y="235"/>
                </a:lnTo>
                <a:lnTo>
                  <a:pt x="32" y="238"/>
                </a:lnTo>
                <a:lnTo>
                  <a:pt x="26" y="241"/>
                </a:lnTo>
                <a:lnTo>
                  <a:pt x="23" y="244"/>
                </a:lnTo>
                <a:lnTo>
                  <a:pt x="29" y="244"/>
                </a:lnTo>
                <a:lnTo>
                  <a:pt x="32" y="241"/>
                </a:lnTo>
                <a:lnTo>
                  <a:pt x="38" y="238"/>
                </a:lnTo>
                <a:lnTo>
                  <a:pt x="44" y="238"/>
                </a:lnTo>
                <a:lnTo>
                  <a:pt x="47" y="235"/>
                </a:lnTo>
                <a:lnTo>
                  <a:pt x="53" y="235"/>
                </a:lnTo>
                <a:lnTo>
                  <a:pt x="59" y="235"/>
                </a:lnTo>
                <a:lnTo>
                  <a:pt x="65" y="238"/>
                </a:lnTo>
                <a:lnTo>
                  <a:pt x="62" y="238"/>
                </a:lnTo>
                <a:lnTo>
                  <a:pt x="56" y="238"/>
                </a:lnTo>
                <a:lnTo>
                  <a:pt x="53" y="238"/>
                </a:lnTo>
                <a:lnTo>
                  <a:pt x="47" y="238"/>
                </a:lnTo>
                <a:lnTo>
                  <a:pt x="44" y="241"/>
                </a:lnTo>
                <a:lnTo>
                  <a:pt x="41" y="241"/>
                </a:lnTo>
                <a:lnTo>
                  <a:pt x="38" y="244"/>
                </a:lnTo>
                <a:lnTo>
                  <a:pt x="38" y="247"/>
                </a:lnTo>
                <a:lnTo>
                  <a:pt x="41" y="247"/>
                </a:lnTo>
                <a:lnTo>
                  <a:pt x="44" y="247"/>
                </a:lnTo>
                <a:lnTo>
                  <a:pt x="47" y="247"/>
                </a:lnTo>
                <a:lnTo>
                  <a:pt x="50" y="247"/>
                </a:lnTo>
                <a:lnTo>
                  <a:pt x="56" y="247"/>
                </a:lnTo>
                <a:lnTo>
                  <a:pt x="59" y="247"/>
                </a:lnTo>
                <a:lnTo>
                  <a:pt x="62" y="247"/>
                </a:lnTo>
                <a:lnTo>
                  <a:pt x="65" y="247"/>
                </a:lnTo>
                <a:lnTo>
                  <a:pt x="62" y="247"/>
                </a:lnTo>
                <a:lnTo>
                  <a:pt x="56" y="247"/>
                </a:lnTo>
                <a:lnTo>
                  <a:pt x="53" y="250"/>
                </a:lnTo>
                <a:lnTo>
                  <a:pt x="50" y="250"/>
                </a:lnTo>
                <a:lnTo>
                  <a:pt x="44" y="250"/>
                </a:lnTo>
                <a:lnTo>
                  <a:pt x="41" y="253"/>
                </a:lnTo>
                <a:lnTo>
                  <a:pt x="38" y="256"/>
                </a:lnTo>
                <a:lnTo>
                  <a:pt x="35" y="259"/>
                </a:lnTo>
                <a:lnTo>
                  <a:pt x="38" y="265"/>
                </a:lnTo>
                <a:lnTo>
                  <a:pt x="44" y="265"/>
                </a:lnTo>
                <a:lnTo>
                  <a:pt x="47" y="265"/>
                </a:lnTo>
                <a:lnTo>
                  <a:pt x="50" y="262"/>
                </a:lnTo>
                <a:lnTo>
                  <a:pt x="56" y="262"/>
                </a:lnTo>
                <a:lnTo>
                  <a:pt x="59" y="262"/>
                </a:lnTo>
                <a:lnTo>
                  <a:pt x="65" y="259"/>
                </a:lnTo>
                <a:lnTo>
                  <a:pt x="68" y="259"/>
                </a:lnTo>
                <a:lnTo>
                  <a:pt x="74" y="259"/>
                </a:lnTo>
                <a:lnTo>
                  <a:pt x="71" y="259"/>
                </a:lnTo>
                <a:lnTo>
                  <a:pt x="68" y="262"/>
                </a:lnTo>
                <a:lnTo>
                  <a:pt x="65" y="262"/>
                </a:lnTo>
                <a:lnTo>
                  <a:pt x="62" y="262"/>
                </a:lnTo>
                <a:lnTo>
                  <a:pt x="59" y="262"/>
                </a:lnTo>
                <a:lnTo>
                  <a:pt x="56" y="262"/>
                </a:lnTo>
                <a:lnTo>
                  <a:pt x="53" y="265"/>
                </a:lnTo>
                <a:lnTo>
                  <a:pt x="50" y="265"/>
                </a:lnTo>
                <a:lnTo>
                  <a:pt x="53" y="265"/>
                </a:lnTo>
                <a:lnTo>
                  <a:pt x="59" y="268"/>
                </a:lnTo>
                <a:lnTo>
                  <a:pt x="65" y="271"/>
                </a:lnTo>
                <a:lnTo>
                  <a:pt x="68" y="271"/>
                </a:lnTo>
                <a:lnTo>
                  <a:pt x="74" y="274"/>
                </a:lnTo>
                <a:lnTo>
                  <a:pt x="80" y="274"/>
                </a:lnTo>
                <a:lnTo>
                  <a:pt x="86" y="277"/>
                </a:lnTo>
                <a:lnTo>
                  <a:pt x="89" y="277"/>
                </a:lnTo>
                <a:lnTo>
                  <a:pt x="89" y="277"/>
                </a:lnTo>
                <a:lnTo>
                  <a:pt x="86" y="277"/>
                </a:lnTo>
                <a:lnTo>
                  <a:pt x="86" y="277"/>
                </a:lnTo>
                <a:lnTo>
                  <a:pt x="86" y="277"/>
                </a:lnTo>
                <a:lnTo>
                  <a:pt x="83" y="274"/>
                </a:lnTo>
                <a:lnTo>
                  <a:pt x="83" y="274"/>
                </a:lnTo>
                <a:lnTo>
                  <a:pt x="83" y="274"/>
                </a:lnTo>
                <a:lnTo>
                  <a:pt x="83" y="274"/>
                </a:lnTo>
                <a:lnTo>
                  <a:pt x="80" y="277"/>
                </a:lnTo>
                <a:lnTo>
                  <a:pt x="80" y="286"/>
                </a:lnTo>
                <a:lnTo>
                  <a:pt x="83" y="292"/>
                </a:lnTo>
                <a:lnTo>
                  <a:pt x="83" y="298"/>
                </a:lnTo>
                <a:lnTo>
                  <a:pt x="86" y="303"/>
                </a:lnTo>
                <a:lnTo>
                  <a:pt x="92" y="306"/>
                </a:lnTo>
                <a:lnTo>
                  <a:pt x="95" y="312"/>
                </a:lnTo>
                <a:lnTo>
                  <a:pt x="98" y="318"/>
                </a:lnTo>
                <a:lnTo>
                  <a:pt x="104" y="321"/>
                </a:lnTo>
                <a:lnTo>
                  <a:pt x="101" y="321"/>
                </a:lnTo>
                <a:lnTo>
                  <a:pt x="98" y="321"/>
                </a:lnTo>
                <a:lnTo>
                  <a:pt x="95" y="324"/>
                </a:lnTo>
                <a:lnTo>
                  <a:pt x="92" y="327"/>
                </a:lnTo>
                <a:lnTo>
                  <a:pt x="86" y="330"/>
                </a:lnTo>
                <a:lnTo>
                  <a:pt x="83" y="333"/>
                </a:lnTo>
                <a:lnTo>
                  <a:pt x="80" y="336"/>
                </a:lnTo>
                <a:lnTo>
                  <a:pt x="77" y="336"/>
                </a:lnTo>
                <a:lnTo>
                  <a:pt x="77" y="336"/>
                </a:lnTo>
                <a:lnTo>
                  <a:pt x="77" y="336"/>
                </a:lnTo>
                <a:lnTo>
                  <a:pt x="77" y="336"/>
                </a:lnTo>
                <a:lnTo>
                  <a:pt x="80" y="339"/>
                </a:lnTo>
                <a:lnTo>
                  <a:pt x="80" y="339"/>
                </a:lnTo>
                <a:lnTo>
                  <a:pt x="80" y="339"/>
                </a:lnTo>
                <a:lnTo>
                  <a:pt x="80" y="339"/>
                </a:lnTo>
                <a:lnTo>
                  <a:pt x="80" y="339"/>
                </a:lnTo>
                <a:lnTo>
                  <a:pt x="80" y="345"/>
                </a:lnTo>
                <a:lnTo>
                  <a:pt x="80" y="345"/>
                </a:lnTo>
                <a:lnTo>
                  <a:pt x="80" y="345"/>
                </a:lnTo>
                <a:lnTo>
                  <a:pt x="77" y="345"/>
                </a:lnTo>
                <a:lnTo>
                  <a:pt x="77" y="348"/>
                </a:lnTo>
                <a:lnTo>
                  <a:pt x="77" y="348"/>
                </a:lnTo>
                <a:lnTo>
                  <a:pt x="77" y="348"/>
                </a:lnTo>
                <a:lnTo>
                  <a:pt x="77" y="351"/>
                </a:lnTo>
                <a:lnTo>
                  <a:pt x="74" y="351"/>
                </a:lnTo>
                <a:lnTo>
                  <a:pt x="74" y="354"/>
                </a:lnTo>
                <a:lnTo>
                  <a:pt x="77" y="357"/>
                </a:lnTo>
                <a:lnTo>
                  <a:pt x="80" y="363"/>
                </a:lnTo>
                <a:lnTo>
                  <a:pt x="86" y="366"/>
                </a:lnTo>
                <a:lnTo>
                  <a:pt x="89" y="369"/>
                </a:lnTo>
                <a:lnTo>
                  <a:pt x="92" y="375"/>
                </a:lnTo>
                <a:lnTo>
                  <a:pt x="95" y="381"/>
                </a:lnTo>
                <a:lnTo>
                  <a:pt x="92" y="387"/>
                </a:lnTo>
                <a:lnTo>
                  <a:pt x="89" y="393"/>
                </a:lnTo>
                <a:lnTo>
                  <a:pt x="86" y="390"/>
                </a:lnTo>
                <a:lnTo>
                  <a:pt x="83" y="384"/>
                </a:lnTo>
                <a:lnTo>
                  <a:pt x="80" y="378"/>
                </a:lnTo>
                <a:lnTo>
                  <a:pt x="74" y="372"/>
                </a:lnTo>
                <a:lnTo>
                  <a:pt x="71" y="366"/>
                </a:lnTo>
                <a:lnTo>
                  <a:pt x="65" y="363"/>
                </a:lnTo>
                <a:lnTo>
                  <a:pt x="62" y="360"/>
                </a:lnTo>
                <a:lnTo>
                  <a:pt x="56" y="360"/>
                </a:lnTo>
                <a:lnTo>
                  <a:pt x="56" y="360"/>
                </a:lnTo>
                <a:lnTo>
                  <a:pt x="56" y="360"/>
                </a:lnTo>
                <a:lnTo>
                  <a:pt x="56" y="363"/>
                </a:lnTo>
                <a:lnTo>
                  <a:pt x="56" y="363"/>
                </a:lnTo>
                <a:lnTo>
                  <a:pt x="56" y="363"/>
                </a:lnTo>
                <a:lnTo>
                  <a:pt x="56" y="366"/>
                </a:lnTo>
                <a:lnTo>
                  <a:pt x="56" y="366"/>
                </a:lnTo>
                <a:lnTo>
                  <a:pt x="56" y="366"/>
                </a:lnTo>
                <a:lnTo>
                  <a:pt x="56" y="366"/>
                </a:lnTo>
                <a:lnTo>
                  <a:pt x="65" y="378"/>
                </a:lnTo>
                <a:lnTo>
                  <a:pt x="71" y="390"/>
                </a:lnTo>
                <a:lnTo>
                  <a:pt x="80" y="405"/>
                </a:lnTo>
                <a:lnTo>
                  <a:pt x="86" y="416"/>
                </a:lnTo>
                <a:lnTo>
                  <a:pt x="92" y="431"/>
                </a:lnTo>
                <a:lnTo>
                  <a:pt x="95" y="446"/>
                </a:lnTo>
                <a:lnTo>
                  <a:pt x="98" y="461"/>
                </a:lnTo>
                <a:lnTo>
                  <a:pt x="98" y="473"/>
                </a:lnTo>
                <a:lnTo>
                  <a:pt x="92" y="473"/>
                </a:lnTo>
                <a:lnTo>
                  <a:pt x="89" y="467"/>
                </a:lnTo>
                <a:lnTo>
                  <a:pt x="83" y="458"/>
                </a:lnTo>
                <a:lnTo>
                  <a:pt x="80" y="449"/>
                </a:lnTo>
                <a:lnTo>
                  <a:pt x="77" y="440"/>
                </a:lnTo>
                <a:lnTo>
                  <a:pt x="74" y="431"/>
                </a:lnTo>
                <a:lnTo>
                  <a:pt x="71" y="422"/>
                </a:lnTo>
                <a:lnTo>
                  <a:pt x="68" y="416"/>
                </a:lnTo>
                <a:lnTo>
                  <a:pt x="65" y="408"/>
                </a:lnTo>
                <a:lnTo>
                  <a:pt x="62" y="402"/>
                </a:lnTo>
                <a:lnTo>
                  <a:pt x="59" y="393"/>
                </a:lnTo>
                <a:lnTo>
                  <a:pt x="53" y="387"/>
                </a:lnTo>
                <a:lnTo>
                  <a:pt x="50" y="378"/>
                </a:lnTo>
                <a:lnTo>
                  <a:pt x="44" y="372"/>
                </a:lnTo>
                <a:lnTo>
                  <a:pt x="41" y="366"/>
                </a:lnTo>
                <a:lnTo>
                  <a:pt x="38" y="357"/>
                </a:lnTo>
                <a:lnTo>
                  <a:pt x="35" y="354"/>
                </a:lnTo>
                <a:lnTo>
                  <a:pt x="35" y="348"/>
                </a:lnTo>
                <a:lnTo>
                  <a:pt x="32" y="345"/>
                </a:lnTo>
                <a:lnTo>
                  <a:pt x="32" y="339"/>
                </a:lnTo>
                <a:lnTo>
                  <a:pt x="29" y="333"/>
                </a:lnTo>
                <a:lnTo>
                  <a:pt x="29" y="330"/>
                </a:lnTo>
                <a:lnTo>
                  <a:pt x="26" y="327"/>
                </a:lnTo>
                <a:lnTo>
                  <a:pt x="23" y="321"/>
                </a:lnTo>
                <a:lnTo>
                  <a:pt x="20" y="330"/>
                </a:lnTo>
                <a:lnTo>
                  <a:pt x="20" y="339"/>
                </a:lnTo>
                <a:lnTo>
                  <a:pt x="17" y="348"/>
                </a:lnTo>
                <a:lnTo>
                  <a:pt x="17" y="360"/>
                </a:lnTo>
                <a:lnTo>
                  <a:pt x="20" y="369"/>
                </a:lnTo>
                <a:lnTo>
                  <a:pt x="20" y="378"/>
                </a:lnTo>
                <a:lnTo>
                  <a:pt x="20" y="390"/>
                </a:lnTo>
                <a:lnTo>
                  <a:pt x="23" y="396"/>
                </a:lnTo>
                <a:lnTo>
                  <a:pt x="23" y="399"/>
                </a:lnTo>
                <a:lnTo>
                  <a:pt x="23" y="399"/>
                </a:lnTo>
                <a:lnTo>
                  <a:pt x="23" y="399"/>
                </a:lnTo>
                <a:lnTo>
                  <a:pt x="26" y="402"/>
                </a:lnTo>
                <a:lnTo>
                  <a:pt x="26" y="402"/>
                </a:lnTo>
                <a:lnTo>
                  <a:pt x="26" y="405"/>
                </a:lnTo>
                <a:lnTo>
                  <a:pt x="26" y="405"/>
                </a:lnTo>
                <a:lnTo>
                  <a:pt x="26" y="408"/>
                </a:lnTo>
                <a:lnTo>
                  <a:pt x="29" y="408"/>
                </a:lnTo>
                <a:lnTo>
                  <a:pt x="29" y="411"/>
                </a:lnTo>
                <a:lnTo>
                  <a:pt x="32" y="414"/>
                </a:lnTo>
                <a:lnTo>
                  <a:pt x="35" y="416"/>
                </a:lnTo>
                <a:lnTo>
                  <a:pt x="38" y="419"/>
                </a:lnTo>
                <a:lnTo>
                  <a:pt x="41" y="422"/>
                </a:lnTo>
                <a:lnTo>
                  <a:pt x="44" y="422"/>
                </a:lnTo>
                <a:lnTo>
                  <a:pt x="44" y="425"/>
                </a:lnTo>
                <a:lnTo>
                  <a:pt x="50" y="434"/>
                </a:lnTo>
                <a:lnTo>
                  <a:pt x="59" y="440"/>
                </a:lnTo>
                <a:lnTo>
                  <a:pt x="65" y="449"/>
                </a:lnTo>
                <a:lnTo>
                  <a:pt x="71" y="458"/>
                </a:lnTo>
                <a:lnTo>
                  <a:pt x="77" y="467"/>
                </a:lnTo>
                <a:lnTo>
                  <a:pt x="83" y="479"/>
                </a:lnTo>
                <a:lnTo>
                  <a:pt x="89" y="488"/>
                </a:lnTo>
                <a:lnTo>
                  <a:pt x="95" y="494"/>
                </a:lnTo>
                <a:lnTo>
                  <a:pt x="92" y="494"/>
                </a:lnTo>
                <a:lnTo>
                  <a:pt x="92" y="494"/>
                </a:lnTo>
                <a:lnTo>
                  <a:pt x="89" y="494"/>
                </a:lnTo>
                <a:lnTo>
                  <a:pt x="89" y="491"/>
                </a:lnTo>
                <a:lnTo>
                  <a:pt x="86" y="491"/>
                </a:lnTo>
                <a:lnTo>
                  <a:pt x="83" y="488"/>
                </a:lnTo>
                <a:lnTo>
                  <a:pt x="83" y="488"/>
                </a:lnTo>
                <a:lnTo>
                  <a:pt x="80" y="488"/>
                </a:lnTo>
                <a:lnTo>
                  <a:pt x="80" y="485"/>
                </a:lnTo>
                <a:lnTo>
                  <a:pt x="80" y="485"/>
                </a:lnTo>
                <a:lnTo>
                  <a:pt x="77" y="485"/>
                </a:lnTo>
                <a:lnTo>
                  <a:pt x="77" y="485"/>
                </a:lnTo>
                <a:lnTo>
                  <a:pt x="77" y="485"/>
                </a:lnTo>
                <a:lnTo>
                  <a:pt x="77" y="482"/>
                </a:lnTo>
                <a:lnTo>
                  <a:pt x="74" y="482"/>
                </a:lnTo>
                <a:lnTo>
                  <a:pt x="74" y="482"/>
                </a:lnTo>
                <a:lnTo>
                  <a:pt x="65" y="476"/>
                </a:lnTo>
                <a:lnTo>
                  <a:pt x="56" y="467"/>
                </a:lnTo>
                <a:lnTo>
                  <a:pt x="47" y="458"/>
                </a:lnTo>
                <a:lnTo>
                  <a:pt x="41" y="449"/>
                </a:lnTo>
                <a:lnTo>
                  <a:pt x="32" y="437"/>
                </a:lnTo>
                <a:lnTo>
                  <a:pt x="23" y="428"/>
                </a:lnTo>
                <a:lnTo>
                  <a:pt x="14" y="419"/>
                </a:lnTo>
                <a:lnTo>
                  <a:pt x="6" y="414"/>
                </a:lnTo>
                <a:lnTo>
                  <a:pt x="6" y="416"/>
                </a:lnTo>
                <a:lnTo>
                  <a:pt x="6" y="416"/>
                </a:lnTo>
                <a:lnTo>
                  <a:pt x="6" y="419"/>
                </a:lnTo>
                <a:lnTo>
                  <a:pt x="6" y="422"/>
                </a:lnTo>
                <a:lnTo>
                  <a:pt x="6" y="422"/>
                </a:lnTo>
                <a:lnTo>
                  <a:pt x="8" y="425"/>
                </a:lnTo>
                <a:lnTo>
                  <a:pt x="8" y="428"/>
                </a:lnTo>
                <a:lnTo>
                  <a:pt x="8" y="428"/>
                </a:lnTo>
                <a:lnTo>
                  <a:pt x="6" y="431"/>
                </a:lnTo>
                <a:lnTo>
                  <a:pt x="6" y="443"/>
                </a:lnTo>
                <a:lnTo>
                  <a:pt x="8" y="446"/>
                </a:lnTo>
                <a:lnTo>
                  <a:pt x="14" y="452"/>
                </a:lnTo>
                <a:lnTo>
                  <a:pt x="17" y="455"/>
                </a:lnTo>
                <a:lnTo>
                  <a:pt x="20" y="458"/>
                </a:lnTo>
                <a:lnTo>
                  <a:pt x="26" y="461"/>
                </a:lnTo>
                <a:lnTo>
                  <a:pt x="29" y="467"/>
                </a:lnTo>
                <a:lnTo>
                  <a:pt x="32" y="470"/>
                </a:lnTo>
                <a:lnTo>
                  <a:pt x="35" y="473"/>
                </a:lnTo>
                <a:lnTo>
                  <a:pt x="41" y="479"/>
                </a:lnTo>
                <a:lnTo>
                  <a:pt x="44" y="485"/>
                </a:lnTo>
                <a:lnTo>
                  <a:pt x="47" y="488"/>
                </a:lnTo>
                <a:lnTo>
                  <a:pt x="50" y="494"/>
                </a:lnTo>
                <a:lnTo>
                  <a:pt x="56" y="497"/>
                </a:lnTo>
                <a:lnTo>
                  <a:pt x="59" y="500"/>
                </a:lnTo>
                <a:lnTo>
                  <a:pt x="65" y="506"/>
                </a:lnTo>
                <a:lnTo>
                  <a:pt x="68" y="509"/>
                </a:lnTo>
                <a:lnTo>
                  <a:pt x="71" y="509"/>
                </a:lnTo>
                <a:lnTo>
                  <a:pt x="77" y="512"/>
                </a:lnTo>
                <a:lnTo>
                  <a:pt x="80" y="515"/>
                </a:lnTo>
                <a:lnTo>
                  <a:pt x="83" y="521"/>
                </a:lnTo>
                <a:lnTo>
                  <a:pt x="86" y="524"/>
                </a:lnTo>
                <a:lnTo>
                  <a:pt x="89" y="526"/>
                </a:lnTo>
                <a:lnTo>
                  <a:pt x="92" y="529"/>
                </a:lnTo>
                <a:lnTo>
                  <a:pt x="95" y="532"/>
                </a:lnTo>
                <a:lnTo>
                  <a:pt x="98" y="532"/>
                </a:lnTo>
                <a:lnTo>
                  <a:pt x="98" y="532"/>
                </a:lnTo>
                <a:lnTo>
                  <a:pt x="101" y="535"/>
                </a:lnTo>
                <a:lnTo>
                  <a:pt x="104" y="535"/>
                </a:lnTo>
                <a:lnTo>
                  <a:pt x="104" y="538"/>
                </a:lnTo>
                <a:lnTo>
                  <a:pt x="107" y="541"/>
                </a:lnTo>
                <a:lnTo>
                  <a:pt x="110" y="541"/>
                </a:lnTo>
                <a:lnTo>
                  <a:pt x="110" y="544"/>
                </a:lnTo>
                <a:lnTo>
                  <a:pt x="0" y="541"/>
                </a:lnTo>
                <a:lnTo>
                  <a:pt x="0" y="217"/>
                </a:lnTo>
                <a:lnTo>
                  <a:pt x="14" y="220"/>
                </a:lnTo>
                <a:lnTo>
                  <a:pt x="17" y="217"/>
                </a:lnTo>
                <a:lnTo>
                  <a:pt x="20" y="217"/>
                </a:lnTo>
                <a:lnTo>
                  <a:pt x="23" y="217"/>
                </a:lnTo>
                <a:lnTo>
                  <a:pt x="26" y="214"/>
                </a:lnTo>
                <a:lnTo>
                  <a:pt x="32" y="217"/>
                </a:lnTo>
                <a:lnTo>
                  <a:pt x="35" y="217"/>
                </a:lnTo>
                <a:lnTo>
                  <a:pt x="38" y="220"/>
                </a:lnTo>
                <a:lnTo>
                  <a:pt x="41" y="223"/>
                </a:lnTo>
                <a:lnTo>
                  <a:pt x="44" y="223"/>
                </a:lnTo>
                <a:lnTo>
                  <a:pt x="44" y="223"/>
                </a:lnTo>
                <a:lnTo>
                  <a:pt x="47" y="223"/>
                </a:lnTo>
                <a:lnTo>
                  <a:pt x="47" y="223"/>
                </a:lnTo>
                <a:lnTo>
                  <a:pt x="50" y="226"/>
                </a:lnTo>
                <a:lnTo>
                  <a:pt x="50" y="226"/>
                </a:lnTo>
                <a:lnTo>
                  <a:pt x="50" y="226"/>
                </a:lnTo>
                <a:lnTo>
                  <a:pt x="53" y="226"/>
                </a:lnTo>
                <a:close/>
                <a:moveTo>
                  <a:pt x="288" y="506"/>
                </a:moveTo>
                <a:lnTo>
                  <a:pt x="288" y="518"/>
                </a:lnTo>
                <a:lnTo>
                  <a:pt x="288" y="518"/>
                </a:lnTo>
                <a:lnTo>
                  <a:pt x="288" y="521"/>
                </a:lnTo>
                <a:lnTo>
                  <a:pt x="285" y="521"/>
                </a:lnTo>
                <a:lnTo>
                  <a:pt x="285" y="521"/>
                </a:lnTo>
                <a:lnTo>
                  <a:pt x="285" y="521"/>
                </a:lnTo>
                <a:lnTo>
                  <a:pt x="285" y="521"/>
                </a:lnTo>
                <a:lnTo>
                  <a:pt x="282" y="524"/>
                </a:lnTo>
                <a:lnTo>
                  <a:pt x="282" y="524"/>
                </a:lnTo>
                <a:lnTo>
                  <a:pt x="282" y="524"/>
                </a:lnTo>
                <a:lnTo>
                  <a:pt x="282" y="521"/>
                </a:lnTo>
                <a:lnTo>
                  <a:pt x="282" y="521"/>
                </a:lnTo>
                <a:lnTo>
                  <a:pt x="282" y="521"/>
                </a:lnTo>
                <a:lnTo>
                  <a:pt x="282" y="518"/>
                </a:lnTo>
                <a:lnTo>
                  <a:pt x="282" y="518"/>
                </a:lnTo>
                <a:lnTo>
                  <a:pt x="282" y="518"/>
                </a:lnTo>
                <a:lnTo>
                  <a:pt x="282" y="515"/>
                </a:lnTo>
                <a:lnTo>
                  <a:pt x="282" y="515"/>
                </a:lnTo>
                <a:lnTo>
                  <a:pt x="282" y="515"/>
                </a:lnTo>
                <a:lnTo>
                  <a:pt x="282" y="512"/>
                </a:lnTo>
                <a:lnTo>
                  <a:pt x="285" y="512"/>
                </a:lnTo>
                <a:lnTo>
                  <a:pt x="285" y="509"/>
                </a:lnTo>
                <a:lnTo>
                  <a:pt x="285" y="509"/>
                </a:lnTo>
                <a:lnTo>
                  <a:pt x="288" y="509"/>
                </a:lnTo>
                <a:lnTo>
                  <a:pt x="288" y="506"/>
                </a:lnTo>
                <a:close/>
                <a:moveTo>
                  <a:pt x="276" y="503"/>
                </a:moveTo>
                <a:lnTo>
                  <a:pt x="276" y="506"/>
                </a:lnTo>
                <a:lnTo>
                  <a:pt x="276" y="506"/>
                </a:lnTo>
                <a:lnTo>
                  <a:pt x="276" y="509"/>
                </a:lnTo>
                <a:lnTo>
                  <a:pt x="276" y="512"/>
                </a:lnTo>
                <a:lnTo>
                  <a:pt x="273" y="515"/>
                </a:lnTo>
                <a:lnTo>
                  <a:pt x="273" y="515"/>
                </a:lnTo>
                <a:lnTo>
                  <a:pt x="273" y="518"/>
                </a:lnTo>
                <a:lnTo>
                  <a:pt x="273" y="521"/>
                </a:lnTo>
                <a:lnTo>
                  <a:pt x="273" y="518"/>
                </a:lnTo>
                <a:lnTo>
                  <a:pt x="270" y="515"/>
                </a:lnTo>
                <a:lnTo>
                  <a:pt x="270" y="512"/>
                </a:lnTo>
                <a:lnTo>
                  <a:pt x="270" y="509"/>
                </a:lnTo>
                <a:lnTo>
                  <a:pt x="270" y="506"/>
                </a:lnTo>
                <a:lnTo>
                  <a:pt x="270" y="503"/>
                </a:lnTo>
                <a:lnTo>
                  <a:pt x="270" y="500"/>
                </a:lnTo>
                <a:lnTo>
                  <a:pt x="270" y="497"/>
                </a:lnTo>
                <a:lnTo>
                  <a:pt x="270" y="500"/>
                </a:lnTo>
                <a:lnTo>
                  <a:pt x="270" y="500"/>
                </a:lnTo>
                <a:lnTo>
                  <a:pt x="270" y="503"/>
                </a:lnTo>
                <a:lnTo>
                  <a:pt x="270" y="503"/>
                </a:lnTo>
                <a:lnTo>
                  <a:pt x="270" y="506"/>
                </a:lnTo>
                <a:lnTo>
                  <a:pt x="273" y="506"/>
                </a:lnTo>
                <a:lnTo>
                  <a:pt x="273" y="509"/>
                </a:lnTo>
                <a:lnTo>
                  <a:pt x="273" y="509"/>
                </a:lnTo>
                <a:lnTo>
                  <a:pt x="273" y="509"/>
                </a:lnTo>
                <a:lnTo>
                  <a:pt x="273" y="509"/>
                </a:lnTo>
                <a:lnTo>
                  <a:pt x="273" y="506"/>
                </a:lnTo>
                <a:lnTo>
                  <a:pt x="273" y="506"/>
                </a:lnTo>
                <a:lnTo>
                  <a:pt x="276" y="506"/>
                </a:lnTo>
                <a:lnTo>
                  <a:pt x="276" y="503"/>
                </a:lnTo>
                <a:lnTo>
                  <a:pt x="276" y="503"/>
                </a:lnTo>
                <a:lnTo>
                  <a:pt x="276" y="503"/>
                </a:lnTo>
                <a:lnTo>
                  <a:pt x="276" y="503"/>
                </a:lnTo>
                <a:lnTo>
                  <a:pt x="276" y="503"/>
                </a:lnTo>
                <a:lnTo>
                  <a:pt x="276" y="503"/>
                </a:lnTo>
                <a:lnTo>
                  <a:pt x="276" y="503"/>
                </a:lnTo>
                <a:lnTo>
                  <a:pt x="276" y="506"/>
                </a:lnTo>
                <a:lnTo>
                  <a:pt x="276" y="503"/>
                </a:lnTo>
                <a:lnTo>
                  <a:pt x="276" y="503"/>
                </a:lnTo>
                <a:lnTo>
                  <a:pt x="276" y="503"/>
                </a:lnTo>
                <a:close/>
                <a:moveTo>
                  <a:pt x="264" y="497"/>
                </a:moveTo>
                <a:lnTo>
                  <a:pt x="264" y="497"/>
                </a:lnTo>
                <a:lnTo>
                  <a:pt x="264" y="500"/>
                </a:lnTo>
                <a:lnTo>
                  <a:pt x="264" y="500"/>
                </a:lnTo>
                <a:lnTo>
                  <a:pt x="264" y="500"/>
                </a:lnTo>
                <a:lnTo>
                  <a:pt x="264" y="500"/>
                </a:lnTo>
                <a:lnTo>
                  <a:pt x="264" y="503"/>
                </a:lnTo>
                <a:lnTo>
                  <a:pt x="264" y="503"/>
                </a:lnTo>
                <a:lnTo>
                  <a:pt x="264" y="503"/>
                </a:lnTo>
                <a:lnTo>
                  <a:pt x="264" y="506"/>
                </a:lnTo>
                <a:lnTo>
                  <a:pt x="264" y="506"/>
                </a:lnTo>
                <a:lnTo>
                  <a:pt x="264" y="506"/>
                </a:lnTo>
                <a:lnTo>
                  <a:pt x="264" y="509"/>
                </a:lnTo>
                <a:lnTo>
                  <a:pt x="264" y="509"/>
                </a:lnTo>
                <a:lnTo>
                  <a:pt x="261" y="509"/>
                </a:lnTo>
                <a:lnTo>
                  <a:pt x="261" y="512"/>
                </a:lnTo>
                <a:lnTo>
                  <a:pt x="261" y="512"/>
                </a:lnTo>
                <a:lnTo>
                  <a:pt x="252" y="500"/>
                </a:lnTo>
                <a:lnTo>
                  <a:pt x="249" y="500"/>
                </a:lnTo>
                <a:lnTo>
                  <a:pt x="246" y="500"/>
                </a:lnTo>
                <a:lnTo>
                  <a:pt x="246" y="497"/>
                </a:lnTo>
                <a:lnTo>
                  <a:pt x="243" y="497"/>
                </a:lnTo>
                <a:lnTo>
                  <a:pt x="240" y="497"/>
                </a:lnTo>
                <a:lnTo>
                  <a:pt x="240" y="494"/>
                </a:lnTo>
                <a:lnTo>
                  <a:pt x="237" y="494"/>
                </a:lnTo>
                <a:lnTo>
                  <a:pt x="234" y="491"/>
                </a:lnTo>
                <a:lnTo>
                  <a:pt x="240" y="491"/>
                </a:lnTo>
                <a:lnTo>
                  <a:pt x="240" y="491"/>
                </a:lnTo>
                <a:lnTo>
                  <a:pt x="243" y="491"/>
                </a:lnTo>
                <a:lnTo>
                  <a:pt x="246" y="491"/>
                </a:lnTo>
                <a:lnTo>
                  <a:pt x="249" y="494"/>
                </a:lnTo>
                <a:lnTo>
                  <a:pt x="249" y="497"/>
                </a:lnTo>
                <a:lnTo>
                  <a:pt x="252" y="500"/>
                </a:lnTo>
                <a:lnTo>
                  <a:pt x="255" y="503"/>
                </a:lnTo>
                <a:lnTo>
                  <a:pt x="255" y="500"/>
                </a:lnTo>
                <a:lnTo>
                  <a:pt x="255" y="500"/>
                </a:lnTo>
                <a:lnTo>
                  <a:pt x="252" y="497"/>
                </a:lnTo>
                <a:lnTo>
                  <a:pt x="252" y="497"/>
                </a:lnTo>
                <a:lnTo>
                  <a:pt x="252" y="494"/>
                </a:lnTo>
                <a:lnTo>
                  <a:pt x="252" y="494"/>
                </a:lnTo>
                <a:lnTo>
                  <a:pt x="252" y="491"/>
                </a:lnTo>
                <a:lnTo>
                  <a:pt x="255" y="491"/>
                </a:lnTo>
                <a:lnTo>
                  <a:pt x="255" y="491"/>
                </a:lnTo>
                <a:lnTo>
                  <a:pt x="255" y="491"/>
                </a:lnTo>
                <a:lnTo>
                  <a:pt x="255" y="491"/>
                </a:lnTo>
                <a:lnTo>
                  <a:pt x="255" y="491"/>
                </a:lnTo>
                <a:lnTo>
                  <a:pt x="258" y="494"/>
                </a:lnTo>
                <a:lnTo>
                  <a:pt x="258" y="494"/>
                </a:lnTo>
                <a:lnTo>
                  <a:pt x="258" y="494"/>
                </a:lnTo>
                <a:lnTo>
                  <a:pt x="258" y="494"/>
                </a:lnTo>
                <a:lnTo>
                  <a:pt x="261" y="494"/>
                </a:lnTo>
                <a:lnTo>
                  <a:pt x="261" y="494"/>
                </a:lnTo>
                <a:lnTo>
                  <a:pt x="261" y="494"/>
                </a:lnTo>
                <a:lnTo>
                  <a:pt x="264" y="494"/>
                </a:lnTo>
                <a:lnTo>
                  <a:pt x="264" y="494"/>
                </a:lnTo>
                <a:lnTo>
                  <a:pt x="264" y="497"/>
                </a:lnTo>
                <a:lnTo>
                  <a:pt x="264" y="497"/>
                </a:lnTo>
                <a:lnTo>
                  <a:pt x="264" y="497"/>
                </a:lnTo>
                <a:close/>
                <a:moveTo>
                  <a:pt x="228" y="491"/>
                </a:moveTo>
                <a:lnTo>
                  <a:pt x="228" y="494"/>
                </a:lnTo>
                <a:lnTo>
                  <a:pt x="231" y="497"/>
                </a:lnTo>
                <a:lnTo>
                  <a:pt x="234" y="500"/>
                </a:lnTo>
                <a:lnTo>
                  <a:pt x="234" y="503"/>
                </a:lnTo>
                <a:lnTo>
                  <a:pt x="237" y="503"/>
                </a:lnTo>
                <a:lnTo>
                  <a:pt x="240" y="506"/>
                </a:lnTo>
                <a:lnTo>
                  <a:pt x="243" y="506"/>
                </a:lnTo>
                <a:lnTo>
                  <a:pt x="246" y="509"/>
                </a:lnTo>
                <a:lnTo>
                  <a:pt x="246" y="512"/>
                </a:lnTo>
                <a:lnTo>
                  <a:pt x="249" y="518"/>
                </a:lnTo>
                <a:lnTo>
                  <a:pt x="252" y="524"/>
                </a:lnTo>
                <a:lnTo>
                  <a:pt x="255" y="529"/>
                </a:lnTo>
                <a:lnTo>
                  <a:pt x="258" y="532"/>
                </a:lnTo>
                <a:lnTo>
                  <a:pt x="264" y="538"/>
                </a:lnTo>
                <a:lnTo>
                  <a:pt x="267" y="541"/>
                </a:lnTo>
                <a:lnTo>
                  <a:pt x="270" y="541"/>
                </a:lnTo>
                <a:lnTo>
                  <a:pt x="267" y="535"/>
                </a:lnTo>
                <a:lnTo>
                  <a:pt x="264" y="532"/>
                </a:lnTo>
                <a:lnTo>
                  <a:pt x="261" y="526"/>
                </a:lnTo>
                <a:lnTo>
                  <a:pt x="258" y="521"/>
                </a:lnTo>
                <a:lnTo>
                  <a:pt x="252" y="518"/>
                </a:lnTo>
                <a:lnTo>
                  <a:pt x="249" y="512"/>
                </a:lnTo>
                <a:lnTo>
                  <a:pt x="246" y="509"/>
                </a:lnTo>
                <a:lnTo>
                  <a:pt x="243" y="506"/>
                </a:lnTo>
                <a:lnTo>
                  <a:pt x="240" y="506"/>
                </a:lnTo>
                <a:lnTo>
                  <a:pt x="240" y="506"/>
                </a:lnTo>
                <a:lnTo>
                  <a:pt x="237" y="503"/>
                </a:lnTo>
                <a:lnTo>
                  <a:pt x="237" y="503"/>
                </a:lnTo>
                <a:lnTo>
                  <a:pt x="237" y="503"/>
                </a:lnTo>
                <a:lnTo>
                  <a:pt x="234" y="500"/>
                </a:lnTo>
                <a:lnTo>
                  <a:pt x="234" y="500"/>
                </a:lnTo>
                <a:lnTo>
                  <a:pt x="231" y="497"/>
                </a:lnTo>
                <a:lnTo>
                  <a:pt x="234" y="503"/>
                </a:lnTo>
                <a:lnTo>
                  <a:pt x="234" y="506"/>
                </a:lnTo>
                <a:lnTo>
                  <a:pt x="237" y="509"/>
                </a:lnTo>
                <a:lnTo>
                  <a:pt x="240" y="512"/>
                </a:lnTo>
                <a:lnTo>
                  <a:pt x="240" y="515"/>
                </a:lnTo>
                <a:lnTo>
                  <a:pt x="243" y="518"/>
                </a:lnTo>
                <a:lnTo>
                  <a:pt x="246" y="521"/>
                </a:lnTo>
                <a:lnTo>
                  <a:pt x="246" y="524"/>
                </a:lnTo>
                <a:lnTo>
                  <a:pt x="243" y="524"/>
                </a:lnTo>
                <a:lnTo>
                  <a:pt x="240" y="521"/>
                </a:lnTo>
                <a:lnTo>
                  <a:pt x="237" y="518"/>
                </a:lnTo>
                <a:lnTo>
                  <a:pt x="234" y="512"/>
                </a:lnTo>
                <a:lnTo>
                  <a:pt x="234" y="506"/>
                </a:lnTo>
                <a:lnTo>
                  <a:pt x="231" y="500"/>
                </a:lnTo>
                <a:lnTo>
                  <a:pt x="228" y="497"/>
                </a:lnTo>
                <a:lnTo>
                  <a:pt x="228" y="491"/>
                </a:lnTo>
                <a:close/>
                <a:moveTo>
                  <a:pt x="211" y="488"/>
                </a:moveTo>
                <a:lnTo>
                  <a:pt x="208" y="494"/>
                </a:lnTo>
                <a:lnTo>
                  <a:pt x="205" y="500"/>
                </a:lnTo>
                <a:lnTo>
                  <a:pt x="205" y="503"/>
                </a:lnTo>
                <a:lnTo>
                  <a:pt x="202" y="509"/>
                </a:lnTo>
                <a:lnTo>
                  <a:pt x="202" y="515"/>
                </a:lnTo>
                <a:lnTo>
                  <a:pt x="205" y="518"/>
                </a:lnTo>
                <a:lnTo>
                  <a:pt x="205" y="524"/>
                </a:lnTo>
                <a:lnTo>
                  <a:pt x="205" y="532"/>
                </a:lnTo>
                <a:lnTo>
                  <a:pt x="205" y="535"/>
                </a:lnTo>
                <a:lnTo>
                  <a:pt x="202" y="535"/>
                </a:lnTo>
                <a:lnTo>
                  <a:pt x="202" y="538"/>
                </a:lnTo>
                <a:lnTo>
                  <a:pt x="205" y="538"/>
                </a:lnTo>
                <a:lnTo>
                  <a:pt x="205" y="538"/>
                </a:lnTo>
                <a:lnTo>
                  <a:pt x="205" y="538"/>
                </a:lnTo>
                <a:lnTo>
                  <a:pt x="208" y="538"/>
                </a:lnTo>
                <a:lnTo>
                  <a:pt x="208" y="538"/>
                </a:lnTo>
                <a:lnTo>
                  <a:pt x="208" y="538"/>
                </a:lnTo>
                <a:lnTo>
                  <a:pt x="211" y="538"/>
                </a:lnTo>
                <a:lnTo>
                  <a:pt x="214" y="532"/>
                </a:lnTo>
                <a:lnTo>
                  <a:pt x="217" y="526"/>
                </a:lnTo>
                <a:lnTo>
                  <a:pt x="217" y="521"/>
                </a:lnTo>
                <a:lnTo>
                  <a:pt x="217" y="515"/>
                </a:lnTo>
                <a:lnTo>
                  <a:pt x="217" y="506"/>
                </a:lnTo>
                <a:lnTo>
                  <a:pt x="217" y="500"/>
                </a:lnTo>
                <a:lnTo>
                  <a:pt x="217" y="491"/>
                </a:lnTo>
                <a:lnTo>
                  <a:pt x="217" y="485"/>
                </a:lnTo>
                <a:lnTo>
                  <a:pt x="214" y="485"/>
                </a:lnTo>
                <a:lnTo>
                  <a:pt x="214" y="485"/>
                </a:lnTo>
                <a:lnTo>
                  <a:pt x="211" y="485"/>
                </a:lnTo>
                <a:lnTo>
                  <a:pt x="211" y="485"/>
                </a:lnTo>
                <a:lnTo>
                  <a:pt x="211" y="485"/>
                </a:lnTo>
                <a:lnTo>
                  <a:pt x="211" y="485"/>
                </a:lnTo>
                <a:lnTo>
                  <a:pt x="211" y="485"/>
                </a:lnTo>
                <a:lnTo>
                  <a:pt x="211" y="488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012" name="Freeform 388"/>
          <p:cNvSpPr>
            <a:spLocks/>
          </p:cNvSpPr>
          <p:nvPr/>
        </p:nvSpPr>
        <p:spPr bwMode="auto">
          <a:xfrm>
            <a:off x="7346950" y="3241675"/>
            <a:ext cx="160338" cy="122238"/>
          </a:xfrm>
          <a:custGeom>
            <a:avLst/>
            <a:gdLst/>
            <a:ahLst/>
            <a:cxnLst>
              <a:cxn ang="0">
                <a:pos x="74" y="9"/>
              </a:cxn>
              <a:cxn ang="0">
                <a:pos x="89" y="18"/>
              </a:cxn>
              <a:cxn ang="0">
                <a:pos x="92" y="30"/>
              </a:cxn>
              <a:cxn ang="0">
                <a:pos x="98" y="30"/>
              </a:cxn>
              <a:cxn ang="0">
                <a:pos x="101" y="36"/>
              </a:cxn>
              <a:cxn ang="0">
                <a:pos x="101" y="39"/>
              </a:cxn>
              <a:cxn ang="0">
                <a:pos x="101" y="42"/>
              </a:cxn>
              <a:cxn ang="0">
                <a:pos x="98" y="45"/>
              </a:cxn>
              <a:cxn ang="0">
                <a:pos x="92" y="45"/>
              </a:cxn>
              <a:cxn ang="0">
                <a:pos x="80" y="36"/>
              </a:cxn>
              <a:cxn ang="0">
                <a:pos x="74" y="30"/>
              </a:cxn>
              <a:cxn ang="0">
                <a:pos x="71" y="30"/>
              </a:cxn>
              <a:cxn ang="0">
                <a:pos x="62" y="30"/>
              </a:cxn>
              <a:cxn ang="0">
                <a:pos x="56" y="27"/>
              </a:cxn>
              <a:cxn ang="0">
                <a:pos x="56" y="30"/>
              </a:cxn>
              <a:cxn ang="0">
                <a:pos x="56" y="30"/>
              </a:cxn>
              <a:cxn ang="0">
                <a:pos x="54" y="33"/>
              </a:cxn>
              <a:cxn ang="0">
                <a:pos x="54" y="33"/>
              </a:cxn>
              <a:cxn ang="0">
                <a:pos x="54" y="30"/>
              </a:cxn>
              <a:cxn ang="0">
                <a:pos x="51" y="30"/>
              </a:cxn>
              <a:cxn ang="0">
                <a:pos x="45" y="33"/>
              </a:cxn>
              <a:cxn ang="0">
                <a:pos x="42" y="33"/>
              </a:cxn>
              <a:cxn ang="0">
                <a:pos x="39" y="39"/>
              </a:cxn>
              <a:cxn ang="0">
                <a:pos x="33" y="42"/>
              </a:cxn>
              <a:cxn ang="0">
                <a:pos x="33" y="50"/>
              </a:cxn>
              <a:cxn ang="0">
                <a:pos x="36" y="53"/>
              </a:cxn>
              <a:cxn ang="0">
                <a:pos x="42" y="56"/>
              </a:cxn>
              <a:cxn ang="0">
                <a:pos x="48" y="56"/>
              </a:cxn>
              <a:cxn ang="0">
                <a:pos x="56" y="56"/>
              </a:cxn>
              <a:cxn ang="0">
                <a:pos x="65" y="59"/>
              </a:cxn>
              <a:cxn ang="0">
                <a:pos x="68" y="65"/>
              </a:cxn>
              <a:cxn ang="0">
                <a:pos x="62" y="71"/>
              </a:cxn>
              <a:cxn ang="0">
                <a:pos x="59" y="74"/>
              </a:cxn>
              <a:cxn ang="0">
                <a:pos x="42" y="77"/>
              </a:cxn>
              <a:cxn ang="0">
                <a:pos x="21" y="77"/>
              </a:cxn>
              <a:cxn ang="0">
                <a:pos x="9" y="65"/>
              </a:cxn>
              <a:cxn ang="0">
                <a:pos x="9" y="45"/>
              </a:cxn>
              <a:cxn ang="0">
                <a:pos x="3" y="21"/>
              </a:cxn>
              <a:cxn ang="0">
                <a:pos x="3" y="12"/>
              </a:cxn>
              <a:cxn ang="0">
                <a:pos x="21" y="12"/>
              </a:cxn>
              <a:cxn ang="0">
                <a:pos x="42" y="6"/>
              </a:cxn>
              <a:cxn ang="0">
                <a:pos x="51" y="3"/>
              </a:cxn>
              <a:cxn ang="0">
                <a:pos x="59" y="0"/>
              </a:cxn>
              <a:cxn ang="0">
                <a:pos x="68" y="3"/>
              </a:cxn>
            </a:cxnLst>
            <a:rect l="0" t="0" r="r" b="b"/>
            <a:pathLst>
              <a:path w="101" h="77">
                <a:moveTo>
                  <a:pt x="68" y="3"/>
                </a:moveTo>
                <a:lnTo>
                  <a:pt x="71" y="6"/>
                </a:lnTo>
                <a:lnTo>
                  <a:pt x="74" y="9"/>
                </a:lnTo>
                <a:lnTo>
                  <a:pt x="80" y="12"/>
                </a:lnTo>
                <a:lnTo>
                  <a:pt x="86" y="15"/>
                </a:lnTo>
                <a:lnTo>
                  <a:pt x="89" y="18"/>
                </a:lnTo>
                <a:lnTo>
                  <a:pt x="92" y="21"/>
                </a:lnTo>
                <a:lnTo>
                  <a:pt x="95" y="24"/>
                </a:lnTo>
                <a:lnTo>
                  <a:pt x="92" y="30"/>
                </a:lnTo>
                <a:lnTo>
                  <a:pt x="95" y="30"/>
                </a:lnTo>
                <a:lnTo>
                  <a:pt x="95" y="30"/>
                </a:lnTo>
                <a:lnTo>
                  <a:pt x="98" y="30"/>
                </a:lnTo>
                <a:lnTo>
                  <a:pt x="98" y="33"/>
                </a:lnTo>
                <a:lnTo>
                  <a:pt x="98" y="33"/>
                </a:lnTo>
                <a:lnTo>
                  <a:pt x="101" y="36"/>
                </a:lnTo>
                <a:lnTo>
                  <a:pt x="101" y="36"/>
                </a:lnTo>
                <a:lnTo>
                  <a:pt x="101" y="39"/>
                </a:lnTo>
                <a:lnTo>
                  <a:pt x="101" y="39"/>
                </a:lnTo>
                <a:lnTo>
                  <a:pt x="101" y="39"/>
                </a:lnTo>
                <a:lnTo>
                  <a:pt x="101" y="39"/>
                </a:lnTo>
                <a:lnTo>
                  <a:pt x="101" y="42"/>
                </a:lnTo>
                <a:lnTo>
                  <a:pt x="98" y="42"/>
                </a:lnTo>
                <a:lnTo>
                  <a:pt x="98" y="45"/>
                </a:lnTo>
                <a:lnTo>
                  <a:pt x="98" y="45"/>
                </a:lnTo>
                <a:lnTo>
                  <a:pt x="98" y="45"/>
                </a:lnTo>
                <a:lnTo>
                  <a:pt x="95" y="45"/>
                </a:lnTo>
                <a:lnTo>
                  <a:pt x="92" y="45"/>
                </a:lnTo>
                <a:lnTo>
                  <a:pt x="89" y="42"/>
                </a:lnTo>
                <a:lnTo>
                  <a:pt x="86" y="39"/>
                </a:lnTo>
                <a:lnTo>
                  <a:pt x="80" y="36"/>
                </a:lnTo>
                <a:lnTo>
                  <a:pt x="77" y="33"/>
                </a:lnTo>
                <a:lnTo>
                  <a:pt x="74" y="30"/>
                </a:lnTo>
                <a:lnTo>
                  <a:pt x="74" y="30"/>
                </a:lnTo>
                <a:lnTo>
                  <a:pt x="74" y="27"/>
                </a:lnTo>
                <a:lnTo>
                  <a:pt x="74" y="27"/>
                </a:lnTo>
                <a:lnTo>
                  <a:pt x="71" y="30"/>
                </a:lnTo>
                <a:lnTo>
                  <a:pt x="68" y="30"/>
                </a:lnTo>
                <a:lnTo>
                  <a:pt x="65" y="30"/>
                </a:lnTo>
                <a:lnTo>
                  <a:pt x="62" y="30"/>
                </a:lnTo>
                <a:lnTo>
                  <a:pt x="59" y="30"/>
                </a:lnTo>
                <a:lnTo>
                  <a:pt x="56" y="30"/>
                </a:lnTo>
                <a:lnTo>
                  <a:pt x="56" y="27"/>
                </a:lnTo>
                <a:lnTo>
                  <a:pt x="56" y="30"/>
                </a:lnTo>
                <a:lnTo>
                  <a:pt x="56" y="30"/>
                </a:lnTo>
                <a:lnTo>
                  <a:pt x="56" y="30"/>
                </a:lnTo>
                <a:lnTo>
                  <a:pt x="56" y="30"/>
                </a:lnTo>
                <a:lnTo>
                  <a:pt x="56" y="30"/>
                </a:lnTo>
                <a:lnTo>
                  <a:pt x="56" y="30"/>
                </a:lnTo>
                <a:lnTo>
                  <a:pt x="54" y="33"/>
                </a:lnTo>
                <a:lnTo>
                  <a:pt x="54" y="33"/>
                </a:lnTo>
                <a:lnTo>
                  <a:pt x="54" y="33"/>
                </a:lnTo>
                <a:lnTo>
                  <a:pt x="54" y="33"/>
                </a:lnTo>
                <a:lnTo>
                  <a:pt x="54" y="33"/>
                </a:lnTo>
                <a:lnTo>
                  <a:pt x="54" y="33"/>
                </a:lnTo>
                <a:lnTo>
                  <a:pt x="54" y="30"/>
                </a:lnTo>
                <a:lnTo>
                  <a:pt x="54" y="30"/>
                </a:lnTo>
                <a:lnTo>
                  <a:pt x="54" y="30"/>
                </a:lnTo>
                <a:lnTo>
                  <a:pt x="51" y="30"/>
                </a:lnTo>
                <a:lnTo>
                  <a:pt x="51" y="30"/>
                </a:lnTo>
                <a:lnTo>
                  <a:pt x="51" y="30"/>
                </a:lnTo>
                <a:lnTo>
                  <a:pt x="48" y="33"/>
                </a:lnTo>
                <a:lnTo>
                  <a:pt x="48" y="33"/>
                </a:lnTo>
                <a:lnTo>
                  <a:pt x="45" y="33"/>
                </a:lnTo>
                <a:lnTo>
                  <a:pt x="45" y="33"/>
                </a:lnTo>
                <a:lnTo>
                  <a:pt x="45" y="33"/>
                </a:lnTo>
                <a:lnTo>
                  <a:pt x="42" y="33"/>
                </a:lnTo>
                <a:lnTo>
                  <a:pt x="42" y="36"/>
                </a:lnTo>
                <a:lnTo>
                  <a:pt x="39" y="36"/>
                </a:lnTo>
                <a:lnTo>
                  <a:pt x="39" y="39"/>
                </a:lnTo>
                <a:lnTo>
                  <a:pt x="36" y="39"/>
                </a:lnTo>
                <a:lnTo>
                  <a:pt x="36" y="42"/>
                </a:lnTo>
                <a:lnTo>
                  <a:pt x="33" y="42"/>
                </a:lnTo>
                <a:lnTo>
                  <a:pt x="33" y="45"/>
                </a:lnTo>
                <a:lnTo>
                  <a:pt x="33" y="47"/>
                </a:lnTo>
                <a:lnTo>
                  <a:pt x="33" y="50"/>
                </a:lnTo>
                <a:lnTo>
                  <a:pt x="33" y="50"/>
                </a:lnTo>
                <a:lnTo>
                  <a:pt x="33" y="53"/>
                </a:lnTo>
                <a:lnTo>
                  <a:pt x="36" y="53"/>
                </a:lnTo>
                <a:lnTo>
                  <a:pt x="39" y="56"/>
                </a:lnTo>
                <a:lnTo>
                  <a:pt x="39" y="56"/>
                </a:lnTo>
                <a:lnTo>
                  <a:pt x="42" y="56"/>
                </a:lnTo>
                <a:lnTo>
                  <a:pt x="42" y="59"/>
                </a:lnTo>
                <a:lnTo>
                  <a:pt x="45" y="59"/>
                </a:lnTo>
                <a:lnTo>
                  <a:pt x="48" y="56"/>
                </a:lnTo>
                <a:lnTo>
                  <a:pt x="51" y="56"/>
                </a:lnTo>
                <a:lnTo>
                  <a:pt x="54" y="56"/>
                </a:lnTo>
                <a:lnTo>
                  <a:pt x="56" y="56"/>
                </a:lnTo>
                <a:lnTo>
                  <a:pt x="59" y="56"/>
                </a:lnTo>
                <a:lnTo>
                  <a:pt x="62" y="59"/>
                </a:lnTo>
                <a:lnTo>
                  <a:pt x="65" y="59"/>
                </a:lnTo>
                <a:lnTo>
                  <a:pt x="68" y="62"/>
                </a:lnTo>
                <a:lnTo>
                  <a:pt x="68" y="62"/>
                </a:lnTo>
                <a:lnTo>
                  <a:pt x="68" y="65"/>
                </a:lnTo>
                <a:lnTo>
                  <a:pt x="65" y="68"/>
                </a:lnTo>
                <a:lnTo>
                  <a:pt x="65" y="68"/>
                </a:lnTo>
                <a:lnTo>
                  <a:pt x="62" y="71"/>
                </a:lnTo>
                <a:lnTo>
                  <a:pt x="62" y="71"/>
                </a:lnTo>
                <a:lnTo>
                  <a:pt x="59" y="74"/>
                </a:lnTo>
                <a:lnTo>
                  <a:pt x="59" y="74"/>
                </a:lnTo>
                <a:lnTo>
                  <a:pt x="54" y="77"/>
                </a:lnTo>
                <a:lnTo>
                  <a:pt x="48" y="77"/>
                </a:lnTo>
                <a:lnTo>
                  <a:pt x="42" y="77"/>
                </a:lnTo>
                <a:lnTo>
                  <a:pt x="36" y="77"/>
                </a:lnTo>
                <a:lnTo>
                  <a:pt x="27" y="77"/>
                </a:lnTo>
                <a:lnTo>
                  <a:pt x="21" y="77"/>
                </a:lnTo>
                <a:lnTo>
                  <a:pt x="15" y="74"/>
                </a:lnTo>
                <a:lnTo>
                  <a:pt x="9" y="71"/>
                </a:lnTo>
                <a:lnTo>
                  <a:pt x="9" y="65"/>
                </a:lnTo>
                <a:lnTo>
                  <a:pt x="9" y="59"/>
                </a:lnTo>
                <a:lnTo>
                  <a:pt x="9" y="50"/>
                </a:lnTo>
                <a:lnTo>
                  <a:pt x="9" y="45"/>
                </a:lnTo>
                <a:lnTo>
                  <a:pt x="6" y="36"/>
                </a:lnTo>
                <a:lnTo>
                  <a:pt x="6" y="30"/>
                </a:lnTo>
                <a:lnTo>
                  <a:pt x="3" y="21"/>
                </a:lnTo>
                <a:lnTo>
                  <a:pt x="3" y="15"/>
                </a:lnTo>
                <a:lnTo>
                  <a:pt x="0" y="12"/>
                </a:lnTo>
                <a:lnTo>
                  <a:pt x="3" y="12"/>
                </a:lnTo>
                <a:lnTo>
                  <a:pt x="9" y="15"/>
                </a:lnTo>
                <a:lnTo>
                  <a:pt x="15" y="12"/>
                </a:lnTo>
                <a:lnTo>
                  <a:pt x="21" y="12"/>
                </a:lnTo>
                <a:lnTo>
                  <a:pt x="30" y="9"/>
                </a:lnTo>
                <a:lnTo>
                  <a:pt x="36" y="6"/>
                </a:lnTo>
                <a:lnTo>
                  <a:pt x="42" y="6"/>
                </a:lnTo>
                <a:lnTo>
                  <a:pt x="45" y="3"/>
                </a:lnTo>
                <a:lnTo>
                  <a:pt x="48" y="3"/>
                </a:lnTo>
                <a:lnTo>
                  <a:pt x="51" y="3"/>
                </a:lnTo>
                <a:lnTo>
                  <a:pt x="54" y="0"/>
                </a:lnTo>
                <a:lnTo>
                  <a:pt x="56" y="0"/>
                </a:lnTo>
                <a:lnTo>
                  <a:pt x="59" y="0"/>
                </a:lnTo>
                <a:lnTo>
                  <a:pt x="62" y="0"/>
                </a:lnTo>
                <a:lnTo>
                  <a:pt x="65" y="0"/>
                </a:lnTo>
                <a:lnTo>
                  <a:pt x="68" y="3"/>
                </a:lnTo>
                <a:close/>
              </a:path>
            </a:pathLst>
          </a:custGeom>
          <a:solidFill>
            <a:srgbClr val="FFC296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013" name="Freeform 389"/>
          <p:cNvSpPr>
            <a:spLocks/>
          </p:cNvSpPr>
          <p:nvPr/>
        </p:nvSpPr>
        <p:spPr bwMode="auto">
          <a:xfrm>
            <a:off x="7346950" y="3241675"/>
            <a:ext cx="160338" cy="122238"/>
          </a:xfrm>
          <a:custGeom>
            <a:avLst/>
            <a:gdLst/>
            <a:ahLst/>
            <a:cxnLst>
              <a:cxn ang="0">
                <a:pos x="71" y="6"/>
              </a:cxn>
              <a:cxn ang="0">
                <a:pos x="80" y="12"/>
              </a:cxn>
              <a:cxn ang="0">
                <a:pos x="89" y="18"/>
              </a:cxn>
              <a:cxn ang="0">
                <a:pos x="95" y="24"/>
              </a:cxn>
              <a:cxn ang="0">
                <a:pos x="95" y="30"/>
              </a:cxn>
              <a:cxn ang="0">
                <a:pos x="98" y="33"/>
              </a:cxn>
              <a:cxn ang="0">
                <a:pos x="101" y="39"/>
              </a:cxn>
              <a:cxn ang="0">
                <a:pos x="98" y="42"/>
              </a:cxn>
              <a:cxn ang="0">
                <a:pos x="95" y="45"/>
              </a:cxn>
              <a:cxn ang="0">
                <a:pos x="89" y="42"/>
              </a:cxn>
              <a:cxn ang="0">
                <a:pos x="80" y="36"/>
              </a:cxn>
              <a:cxn ang="0">
                <a:pos x="74" y="30"/>
              </a:cxn>
              <a:cxn ang="0">
                <a:pos x="71" y="30"/>
              </a:cxn>
              <a:cxn ang="0">
                <a:pos x="65" y="30"/>
              </a:cxn>
              <a:cxn ang="0">
                <a:pos x="59" y="30"/>
              </a:cxn>
              <a:cxn ang="0">
                <a:pos x="56" y="27"/>
              </a:cxn>
              <a:cxn ang="0">
                <a:pos x="54" y="33"/>
              </a:cxn>
              <a:cxn ang="0">
                <a:pos x="51" y="30"/>
              </a:cxn>
              <a:cxn ang="0">
                <a:pos x="45" y="33"/>
              </a:cxn>
              <a:cxn ang="0">
                <a:pos x="42" y="36"/>
              </a:cxn>
              <a:cxn ang="0">
                <a:pos x="39" y="39"/>
              </a:cxn>
              <a:cxn ang="0">
                <a:pos x="36" y="42"/>
              </a:cxn>
              <a:cxn ang="0">
                <a:pos x="33" y="45"/>
              </a:cxn>
              <a:cxn ang="0">
                <a:pos x="33" y="50"/>
              </a:cxn>
              <a:cxn ang="0">
                <a:pos x="36" y="53"/>
              </a:cxn>
              <a:cxn ang="0">
                <a:pos x="42" y="56"/>
              </a:cxn>
              <a:cxn ang="0">
                <a:pos x="45" y="59"/>
              </a:cxn>
              <a:cxn ang="0">
                <a:pos x="51" y="56"/>
              </a:cxn>
              <a:cxn ang="0">
                <a:pos x="56" y="56"/>
              </a:cxn>
              <a:cxn ang="0">
                <a:pos x="62" y="59"/>
              </a:cxn>
              <a:cxn ang="0">
                <a:pos x="68" y="62"/>
              </a:cxn>
              <a:cxn ang="0">
                <a:pos x="65" y="68"/>
              </a:cxn>
              <a:cxn ang="0">
                <a:pos x="59" y="74"/>
              </a:cxn>
              <a:cxn ang="0">
                <a:pos x="48" y="77"/>
              </a:cxn>
              <a:cxn ang="0">
                <a:pos x="36" y="77"/>
              </a:cxn>
              <a:cxn ang="0">
                <a:pos x="21" y="77"/>
              </a:cxn>
              <a:cxn ang="0">
                <a:pos x="9" y="71"/>
              </a:cxn>
              <a:cxn ang="0">
                <a:pos x="9" y="59"/>
              </a:cxn>
              <a:cxn ang="0">
                <a:pos x="9" y="45"/>
              </a:cxn>
              <a:cxn ang="0">
                <a:pos x="6" y="30"/>
              </a:cxn>
              <a:cxn ang="0">
                <a:pos x="3" y="15"/>
              </a:cxn>
              <a:cxn ang="0">
                <a:pos x="3" y="12"/>
              </a:cxn>
              <a:cxn ang="0">
                <a:pos x="15" y="12"/>
              </a:cxn>
              <a:cxn ang="0">
                <a:pos x="30" y="9"/>
              </a:cxn>
              <a:cxn ang="0">
                <a:pos x="42" y="6"/>
              </a:cxn>
              <a:cxn ang="0">
                <a:pos x="48" y="3"/>
              </a:cxn>
              <a:cxn ang="0">
                <a:pos x="54" y="0"/>
              </a:cxn>
              <a:cxn ang="0">
                <a:pos x="59" y="0"/>
              </a:cxn>
              <a:cxn ang="0">
                <a:pos x="65" y="0"/>
              </a:cxn>
            </a:cxnLst>
            <a:rect l="0" t="0" r="r" b="b"/>
            <a:pathLst>
              <a:path w="101" h="77">
                <a:moveTo>
                  <a:pt x="68" y="3"/>
                </a:moveTo>
                <a:lnTo>
                  <a:pt x="71" y="6"/>
                </a:lnTo>
                <a:lnTo>
                  <a:pt x="74" y="9"/>
                </a:lnTo>
                <a:lnTo>
                  <a:pt x="80" y="12"/>
                </a:lnTo>
                <a:lnTo>
                  <a:pt x="86" y="15"/>
                </a:lnTo>
                <a:lnTo>
                  <a:pt x="89" y="18"/>
                </a:lnTo>
                <a:lnTo>
                  <a:pt x="92" y="21"/>
                </a:lnTo>
                <a:lnTo>
                  <a:pt x="95" y="24"/>
                </a:lnTo>
                <a:lnTo>
                  <a:pt x="92" y="30"/>
                </a:lnTo>
                <a:lnTo>
                  <a:pt x="95" y="30"/>
                </a:lnTo>
                <a:lnTo>
                  <a:pt x="98" y="30"/>
                </a:lnTo>
                <a:lnTo>
                  <a:pt x="98" y="33"/>
                </a:lnTo>
                <a:lnTo>
                  <a:pt x="101" y="36"/>
                </a:lnTo>
                <a:lnTo>
                  <a:pt x="101" y="39"/>
                </a:lnTo>
                <a:lnTo>
                  <a:pt x="101" y="42"/>
                </a:lnTo>
                <a:lnTo>
                  <a:pt x="98" y="42"/>
                </a:lnTo>
                <a:lnTo>
                  <a:pt x="98" y="45"/>
                </a:lnTo>
                <a:lnTo>
                  <a:pt x="95" y="45"/>
                </a:lnTo>
                <a:lnTo>
                  <a:pt x="92" y="45"/>
                </a:lnTo>
                <a:lnTo>
                  <a:pt x="89" y="42"/>
                </a:lnTo>
                <a:lnTo>
                  <a:pt x="86" y="39"/>
                </a:lnTo>
                <a:lnTo>
                  <a:pt x="80" y="36"/>
                </a:lnTo>
                <a:lnTo>
                  <a:pt x="77" y="33"/>
                </a:lnTo>
                <a:lnTo>
                  <a:pt x="74" y="30"/>
                </a:lnTo>
                <a:lnTo>
                  <a:pt x="74" y="27"/>
                </a:lnTo>
                <a:lnTo>
                  <a:pt x="71" y="30"/>
                </a:lnTo>
                <a:lnTo>
                  <a:pt x="68" y="30"/>
                </a:lnTo>
                <a:lnTo>
                  <a:pt x="65" y="30"/>
                </a:lnTo>
                <a:lnTo>
                  <a:pt x="62" y="30"/>
                </a:lnTo>
                <a:lnTo>
                  <a:pt x="59" y="30"/>
                </a:lnTo>
                <a:lnTo>
                  <a:pt x="56" y="30"/>
                </a:lnTo>
                <a:lnTo>
                  <a:pt x="56" y="27"/>
                </a:lnTo>
                <a:lnTo>
                  <a:pt x="56" y="30"/>
                </a:lnTo>
                <a:lnTo>
                  <a:pt x="54" y="33"/>
                </a:lnTo>
                <a:lnTo>
                  <a:pt x="54" y="30"/>
                </a:lnTo>
                <a:lnTo>
                  <a:pt x="51" y="30"/>
                </a:lnTo>
                <a:lnTo>
                  <a:pt x="48" y="33"/>
                </a:lnTo>
                <a:lnTo>
                  <a:pt x="45" y="33"/>
                </a:lnTo>
                <a:lnTo>
                  <a:pt x="42" y="33"/>
                </a:lnTo>
                <a:lnTo>
                  <a:pt x="42" y="36"/>
                </a:lnTo>
                <a:lnTo>
                  <a:pt x="39" y="36"/>
                </a:lnTo>
                <a:lnTo>
                  <a:pt x="39" y="39"/>
                </a:lnTo>
                <a:lnTo>
                  <a:pt x="36" y="39"/>
                </a:lnTo>
                <a:lnTo>
                  <a:pt x="36" y="42"/>
                </a:lnTo>
                <a:lnTo>
                  <a:pt x="33" y="42"/>
                </a:lnTo>
                <a:lnTo>
                  <a:pt x="33" y="45"/>
                </a:lnTo>
                <a:lnTo>
                  <a:pt x="33" y="47"/>
                </a:lnTo>
                <a:lnTo>
                  <a:pt x="33" y="50"/>
                </a:lnTo>
                <a:lnTo>
                  <a:pt x="33" y="53"/>
                </a:lnTo>
                <a:lnTo>
                  <a:pt x="36" y="53"/>
                </a:lnTo>
                <a:lnTo>
                  <a:pt x="39" y="56"/>
                </a:lnTo>
                <a:lnTo>
                  <a:pt x="42" y="56"/>
                </a:lnTo>
                <a:lnTo>
                  <a:pt x="42" y="59"/>
                </a:lnTo>
                <a:lnTo>
                  <a:pt x="45" y="59"/>
                </a:lnTo>
                <a:lnTo>
                  <a:pt x="48" y="56"/>
                </a:lnTo>
                <a:lnTo>
                  <a:pt x="51" y="56"/>
                </a:lnTo>
                <a:lnTo>
                  <a:pt x="54" y="56"/>
                </a:lnTo>
                <a:lnTo>
                  <a:pt x="56" y="56"/>
                </a:lnTo>
                <a:lnTo>
                  <a:pt x="59" y="56"/>
                </a:lnTo>
                <a:lnTo>
                  <a:pt x="62" y="59"/>
                </a:lnTo>
                <a:lnTo>
                  <a:pt x="65" y="59"/>
                </a:lnTo>
                <a:lnTo>
                  <a:pt x="68" y="62"/>
                </a:lnTo>
                <a:lnTo>
                  <a:pt x="68" y="65"/>
                </a:lnTo>
                <a:lnTo>
                  <a:pt x="65" y="68"/>
                </a:lnTo>
                <a:lnTo>
                  <a:pt x="62" y="71"/>
                </a:lnTo>
                <a:lnTo>
                  <a:pt x="59" y="74"/>
                </a:lnTo>
                <a:lnTo>
                  <a:pt x="54" y="77"/>
                </a:lnTo>
                <a:lnTo>
                  <a:pt x="48" y="77"/>
                </a:lnTo>
                <a:lnTo>
                  <a:pt x="42" y="77"/>
                </a:lnTo>
                <a:lnTo>
                  <a:pt x="36" y="77"/>
                </a:lnTo>
                <a:lnTo>
                  <a:pt x="27" y="77"/>
                </a:lnTo>
                <a:lnTo>
                  <a:pt x="21" y="77"/>
                </a:lnTo>
                <a:lnTo>
                  <a:pt x="15" y="74"/>
                </a:lnTo>
                <a:lnTo>
                  <a:pt x="9" y="71"/>
                </a:lnTo>
                <a:lnTo>
                  <a:pt x="9" y="65"/>
                </a:lnTo>
                <a:lnTo>
                  <a:pt x="9" y="59"/>
                </a:lnTo>
                <a:lnTo>
                  <a:pt x="9" y="50"/>
                </a:lnTo>
                <a:lnTo>
                  <a:pt x="9" y="45"/>
                </a:lnTo>
                <a:lnTo>
                  <a:pt x="6" y="36"/>
                </a:lnTo>
                <a:lnTo>
                  <a:pt x="6" y="30"/>
                </a:lnTo>
                <a:lnTo>
                  <a:pt x="3" y="21"/>
                </a:lnTo>
                <a:lnTo>
                  <a:pt x="3" y="15"/>
                </a:lnTo>
                <a:lnTo>
                  <a:pt x="0" y="12"/>
                </a:lnTo>
                <a:lnTo>
                  <a:pt x="3" y="12"/>
                </a:lnTo>
                <a:lnTo>
                  <a:pt x="9" y="15"/>
                </a:lnTo>
                <a:lnTo>
                  <a:pt x="15" y="12"/>
                </a:lnTo>
                <a:lnTo>
                  <a:pt x="21" y="12"/>
                </a:lnTo>
                <a:lnTo>
                  <a:pt x="30" y="9"/>
                </a:lnTo>
                <a:lnTo>
                  <a:pt x="36" y="6"/>
                </a:lnTo>
                <a:lnTo>
                  <a:pt x="42" y="6"/>
                </a:lnTo>
                <a:lnTo>
                  <a:pt x="45" y="3"/>
                </a:lnTo>
                <a:lnTo>
                  <a:pt x="48" y="3"/>
                </a:lnTo>
                <a:lnTo>
                  <a:pt x="51" y="3"/>
                </a:lnTo>
                <a:lnTo>
                  <a:pt x="54" y="0"/>
                </a:lnTo>
                <a:lnTo>
                  <a:pt x="56" y="0"/>
                </a:lnTo>
                <a:lnTo>
                  <a:pt x="59" y="0"/>
                </a:lnTo>
                <a:lnTo>
                  <a:pt x="62" y="0"/>
                </a:lnTo>
                <a:lnTo>
                  <a:pt x="65" y="0"/>
                </a:lnTo>
                <a:lnTo>
                  <a:pt x="68" y="3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014" name="Freeform 390"/>
          <p:cNvSpPr>
            <a:spLocks/>
          </p:cNvSpPr>
          <p:nvPr/>
        </p:nvSpPr>
        <p:spPr bwMode="auto">
          <a:xfrm>
            <a:off x="7454900" y="3260725"/>
            <a:ext cx="179388" cy="198438"/>
          </a:xfrm>
          <a:custGeom>
            <a:avLst/>
            <a:gdLst/>
            <a:ahLst/>
            <a:cxnLst>
              <a:cxn ang="0">
                <a:pos x="63" y="119"/>
              </a:cxn>
              <a:cxn ang="0">
                <a:pos x="72" y="107"/>
              </a:cxn>
              <a:cxn ang="0">
                <a:pos x="84" y="92"/>
              </a:cxn>
              <a:cxn ang="0">
                <a:pos x="96" y="77"/>
              </a:cxn>
              <a:cxn ang="0">
                <a:pos x="98" y="62"/>
              </a:cxn>
              <a:cxn ang="0">
                <a:pos x="101" y="59"/>
              </a:cxn>
              <a:cxn ang="0">
                <a:pos x="104" y="56"/>
              </a:cxn>
              <a:cxn ang="0">
                <a:pos x="104" y="50"/>
              </a:cxn>
              <a:cxn ang="0">
                <a:pos x="104" y="47"/>
              </a:cxn>
              <a:cxn ang="0">
                <a:pos x="107" y="47"/>
              </a:cxn>
              <a:cxn ang="0">
                <a:pos x="107" y="44"/>
              </a:cxn>
              <a:cxn ang="0">
                <a:pos x="110" y="44"/>
              </a:cxn>
              <a:cxn ang="0">
                <a:pos x="113" y="41"/>
              </a:cxn>
              <a:cxn ang="0">
                <a:pos x="113" y="38"/>
              </a:cxn>
              <a:cxn ang="0">
                <a:pos x="110" y="35"/>
              </a:cxn>
              <a:cxn ang="0">
                <a:pos x="110" y="33"/>
              </a:cxn>
              <a:cxn ang="0">
                <a:pos x="107" y="30"/>
              </a:cxn>
              <a:cxn ang="0">
                <a:pos x="104" y="30"/>
              </a:cxn>
              <a:cxn ang="0">
                <a:pos x="98" y="33"/>
              </a:cxn>
              <a:cxn ang="0">
                <a:pos x="96" y="35"/>
              </a:cxn>
              <a:cxn ang="0">
                <a:pos x="93" y="35"/>
              </a:cxn>
              <a:cxn ang="0">
                <a:pos x="93" y="33"/>
              </a:cxn>
              <a:cxn ang="0">
                <a:pos x="96" y="27"/>
              </a:cxn>
              <a:cxn ang="0">
                <a:pos x="96" y="21"/>
              </a:cxn>
              <a:cxn ang="0">
                <a:pos x="96" y="15"/>
              </a:cxn>
              <a:cxn ang="0">
                <a:pos x="81" y="9"/>
              </a:cxn>
              <a:cxn ang="0">
                <a:pos x="78" y="6"/>
              </a:cxn>
              <a:cxn ang="0">
                <a:pos x="75" y="3"/>
              </a:cxn>
              <a:cxn ang="0">
                <a:pos x="69" y="0"/>
              </a:cxn>
              <a:cxn ang="0">
                <a:pos x="66" y="0"/>
              </a:cxn>
              <a:cxn ang="0">
                <a:pos x="63" y="3"/>
              </a:cxn>
              <a:cxn ang="0">
                <a:pos x="60" y="6"/>
              </a:cxn>
              <a:cxn ang="0">
                <a:pos x="57" y="12"/>
              </a:cxn>
              <a:cxn ang="0">
                <a:pos x="54" y="15"/>
              </a:cxn>
              <a:cxn ang="0">
                <a:pos x="51" y="15"/>
              </a:cxn>
              <a:cxn ang="0">
                <a:pos x="45" y="15"/>
              </a:cxn>
              <a:cxn ang="0">
                <a:pos x="39" y="12"/>
              </a:cxn>
              <a:cxn ang="0">
                <a:pos x="36" y="12"/>
              </a:cxn>
              <a:cxn ang="0">
                <a:pos x="30" y="18"/>
              </a:cxn>
              <a:cxn ang="0">
                <a:pos x="24" y="30"/>
              </a:cxn>
              <a:cxn ang="0">
                <a:pos x="21" y="41"/>
              </a:cxn>
              <a:cxn ang="0">
                <a:pos x="18" y="53"/>
              </a:cxn>
              <a:cxn ang="0">
                <a:pos x="15" y="50"/>
              </a:cxn>
              <a:cxn ang="0">
                <a:pos x="15" y="50"/>
              </a:cxn>
              <a:cxn ang="0">
                <a:pos x="15" y="50"/>
              </a:cxn>
              <a:cxn ang="0">
                <a:pos x="15" y="50"/>
              </a:cxn>
              <a:cxn ang="0">
                <a:pos x="12" y="53"/>
              </a:cxn>
              <a:cxn ang="0">
                <a:pos x="9" y="62"/>
              </a:cxn>
              <a:cxn ang="0">
                <a:pos x="9" y="68"/>
              </a:cxn>
              <a:cxn ang="0">
                <a:pos x="9" y="74"/>
              </a:cxn>
              <a:cxn ang="0">
                <a:pos x="0" y="107"/>
              </a:cxn>
              <a:cxn ang="0">
                <a:pos x="15" y="110"/>
              </a:cxn>
              <a:cxn ang="0">
                <a:pos x="30" y="113"/>
              </a:cxn>
              <a:cxn ang="0">
                <a:pos x="48" y="116"/>
              </a:cxn>
              <a:cxn ang="0">
                <a:pos x="63" y="125"/>
              </a:cxn>
            </a:cxnLst>
            <a:rect l="0" t="0" r="r" b="b"/>
            <a:pathLst>
              <a:path w="113" h="125">
                <a:moveTo>
                  <a:pt x="63" y="125"/>
                </a:moveTo>
                <a:lnTo>
                  <a:pt x="63" y="119"/>
                </a:lnTo>
                <a:lnTo>
                  <a:pt x="69" y="113"/>
                </a:lnTo>
                <a:lnTo>
                  <a:pt x="72" y="107"/>
                </a:lnTo>
                <a:lnTo>
                  <a:pt x="78" y="101"/>
                </a:lnTo>
                <a:lnTo>
                  <a:pt x="84" y="92"/>
                </a:lnTo>
                <a:lnTo>
                  <a:pt x="90" y="83"/>
                </a:lnTo>
                <a:lnTo>
                  <a:pt x="96" y="77"/>
                </a:lnTo>
                <a:lnTo>
                  <a:pt x="98" y="68"/>
                </a:lnTo>
                <a:lnTo>
                  <a:pt x="98" y="62"/>
                </a:lnTo>
                <a:lnTo>
                  <a:pt x="101" y="59"/>
                </a:lnTo>
                <a:lnTo>
                  <a:pt x="101" y="59"/>
                </a:lnTo>
                <a:lnTo>
                  <a:pt x="101" y="56"/>
                </a:lnTo>
                <a:lnTo>
                  <a:pt x="104" y="56"/>
                </a:lnTo>
                <a:lnTo>
                  <a:pt x="104" y="53"/>
                </a:lnTo>
                <a:lnTo>
                  <a:pt x="104" y="50"/>
                </a:lnTo>
                <a:lnTo>
                  <a:pt x="104" y="50"/>
                </a:lnTo>
                <a:lnTo>
                  <a:pt x="104" y="47"/>
                </a:lnTo>
                <a:lnTo>
                  <a:pt x="107" y="47"/>
                </a:lnTo>
                <a:lnTo>
                  <a:pt x="107" y="47"/>
                </a:lnTo>
                <a:lnTo>
                  <a:pt x="107" y="44"/>
                </a:lnTo>
                <a:lnTo>
                  <a:pt x="107" y="44"/>
                </a:lnTo>
                <a:lnTo>
                  <a:pt x="110" y="44"/>
                </a:lnTo>
                <a:lnTo>
                  <a:pt x="110" y="44"/>
                </a:lnTo>
                <a:lnTo>
                  <a:pt x="110" y="41"/>
                </a:lnTo>
                <a:lnTo>
                  <a:pt x="113" y="41"/>
                </a:lnTo>
                <a:lnTo>
                  <a:pt x="113" y="38"/>
                </a:lnTo>
                <a:lnTo>
                  <a:pt x="113" y="38"/>
                </a:lnTo>
                <a:lnTo>
                  <a:pt x="110" y="35"/>
                </a:lnTo>
                <a:lnTo>
                  <a:pt x="110" y="35"/>
                </a:lnTo>
                <a:lnTo>
                  <a:pt x="110" y="33"/>
                </a:lnTo>
                <a:lnTo>
                  <a:pt x="110" y="33"/>
                </a:lnTo>
                <a:lnTo>
                  <a:pt x="107" y="30"/>
                </a:lnTo>
                <a:lnTo>
                  <a:pt x="107" y="30"/>
                </a:lnTo>
                <a:lnTo>
                  <a:pt x="104" y="30"/>
                </a:lnTo>
                <a:lnTo>
                  <a:pt x="104" y="30"/>
                </a:lnTo>
                <a:lnTo>
                  <a:pt x="101" y="33"/>
                </a:lnTo>
                <a:lnTo>
                  <a:pt x="98" y="33"/>
                </a:lnTo>
                <a:lnTo>
                  <a:pt x="98" y="35"/>
                </a:lnTo>
                <a:lnTo>
                  <a:pt x="96" y="35"/>
                </a:lnTo>
                <a:lnTo>
                  <a:pt x="93" y="35"/>
                </a:lnTo>
                <a:lnTo>
                  <a:pt x="93" y="35"/>
                </a:lnTo>
                <a:lnTo>
                  <a:pt x="93" y="35"/>
                </a:lnTo>
                <a:lnTo>
                  <a:pt x="93" y="33"/>
                </a:lnTo>
                <a:lnTo>
                  <a:pt x="96" y="30"/>
                </a:lnTo>
                <a:lnTo>
                  <a:pt x="96" y="27"/>
                </a:lnTo>
                <a:lnTo>
                  <a:pt x="96" y="24"/>
                </a:lnTo>
                <a:lnTo>
                  <a:pt x="96" y="21"/>
                </a:lnTo>
                <a:lnTo>
                  <a:pt x="96" y="18"/>
                </a:lnTo>
                <a:lnTo>
                  <a:pt x="96" y="15"/>
                </a:lnTo>
                <a:lnTo>
                  <a:pt x="93" y="9"/>
                </a:lnTo>
                <a:lnTo>
                  <a:pt x="81" y="9"/>
                </a:lnTo>
                <a:lnTo>
                  <a:pt x="78" y="6"/>
                </a:lnTo>
                <a:lnTo>
                  <a:pt x="78" y="6"/>
                </a:lnTo>
                <a:lnTo>
                  <a:pt x="75" y="3"/>
                </a:lnTo>
                <a:lnTo>
                  <a:pt x="75" y="3"/>
                </a:lnTo>
                <a:lnTo>
                  <a:pt x="72" y="0"/>
                </a:lnTo>
                <a:lnTo>
                  <a:pt x="69" y="0"/>
                </a:lnTo>
                <a:lnTo>
                  <a:pt x="69" y="0"/>
                </a:lnTo>
                <a:lnTo>
                  <a:pt x="66" y="0"/>
                </a:lnTo>
                <a:lnTo>
                  <a:pt x="66" y="0"/>
                </a:lnTo>
                <a:lnTo>
                  <a:pt x="63" y="3"/>
                </a:lnTo>
                <a:lnTo>
                  <a:pt x="60" y="3"/>
                </a:lnTo>
                <a:lnTo>
                  <a:pt x="60" y="6"/>
                </a:lnTo>
                <a:lnTo>
                  <a:pt x="60" y="9"/>
                </a:lnTo>
                <a:lnTo>
                  <a:pt x="57" y="12"/>
                </a:lnTo>
                <a:lnTo>
                  <a:pt x="57" y="12"/>
                </a:lnTo>
                <a:lnTo>
                  <a:pt x="54" y="15"/>
                </a:lnTo>
                <a:lnTo>
                  <a:pt x="51" y="15"/>
                </a:lnTo>
                <a:lnTo>
                  <a:pt x="51" y="15"/>
                </a:lnTo>
                <a:lnTo>
                  <a:pt x="48" y="15"/>
                </a:lnTo>
                <a:lnTo>
                  <a:pt x="45" y="15"/>
                </a:lnTo>
                <a:lnTo>
                  <a:pt x="42" y="15"/>
                </a:lnTo>
                <a:lnTo>
                  <a:pt x="39" y="12"/>
                </a:lnTo>
                <a:lnTo>
                  <a:pt x="36" y="12"/>
                </a:lnTo>
                <a:lnTo>
                  <a:pt x="36" y="12"/>
                </a:lnTo>
                <a:lnTo>
                  <a:pt x="33" y="15"/>
                </a:lnTo>
                <a:lnTo>
                  <a:pt x="30" y="18"/>
                </a:lnTo>
                <a:lnTo>
                  <a:pt x="27" y="24"/>
                </a:lnTo>
                <a:lnTo>
                  <a:pt x="24" y="30"/>
                </a:lnTo>
                <a:lnTo>
                  <a:pt x="21" y="35"/>
                </a:lnTo>
                <a:lnTo>
                  <a:pt x="21" y="41"/>
                </a:lnTo>
                <a:lnTo>
                  <a:pt x="18" y="47"/>
                </a:lnTo>
                <a:lnTo>
                  <a:pt x="18" y="53"/>
                </a:lnTo>
                <a:lnTo>
                  <a:pt x="15" y="53"/>
                </a:lnTo>
                <a:lnTo>
                  <a:pt x="15" y="50"/>
                </a:lnTo>
                <a:lnTo>
                  <a:pt x="15" y="50"/>
                </a:lnTo>
                <a:lnTo>
                  <a:pt x="15" y="50"/>
                </a:lnTo>
                <a:lnTo>
                  <a:pt x="15" y="50"/>
                </a:lnTo>
                <a:lnTo>
                  <a:pt x="15" y="50"/>
                </a:lnTo>
                <a:lnTo>
                  <a:pt x="15" y="50"/>
                </a:lnTo>
                <a:lnTo>
                  <a:pt x="15" y="50"/>
                </a:lnTo>
                <a:lnTo>
                  <a:pt x="12" y="50"/>
                </a:lnTo>
                <a:lnTo>
                  <a:pt x="12" y="53"/>
                </a:lnTo>
                <a:lnTo>
                  <a:pt x="9" y="59"/>
                </a:lnTo>
                <a:lnTo>
                  <a:pt x="9" y="62"/>
                </a:lnTo>
                <a:lnTo>
                  <a:pt x="9" y="65"/>
                </a:lnTo>
                <a:lnTo>
                  <a:pt x="9" y="68"/>
                </a:lnTo>
                <a:lnTo>
                  <a:pt x="9" y="71"/>
                </a:lnTo>
                <a:lnTo>
                  <a:pt x="9" y="74"/>
                </a:lnTo>
                <a:lnTo>
                  <a:pt x="15" y="83"/>
                </a:lnTo>
                <a:lnTo>
                  <a:pt x="0" y="107"/>
                </a:lnTo>
                <a:lnTo>
                  <a:pt x="6" y="110"/>
                </a:lnTo>
                <a:lnTo>
                  <a:pt x="15" y="110"/>
                </a:lnTo>
                <a:lnTo>
                  <a:pt x="24" y="110"/>
                </a:lnTo>
                <a:lnTo>
                  <a:pt x="30" y="113"/>
                </a:lnTo>
                <a:lnTo>
                  <a:pt x="39" y="113"/>
                </a:lnTo>
                <a:lnTo>
                  <a:pt x="48" y="116"/>
                </a:lnTo>
                <a:lnTo>
                  <a:pt x="54" y="119"/>
                </a:lnTo>
                <a:lnTo>
                  <a:pt x="63" y="125"/>
                </a:lnTo>
                <a:close/>
              </a:path>
            </a:pathLst>
          </a:custGeom>
          <a:solidFill>
            <a:srgbClr val="FFC296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015" name="Freeform 391"/>
          <p:cNvSpPr>
            <a:spLocks/>
          </p:cNvSpPr>
          <p:nvPr/>
        </p:nvSpPr>
        <p:spPr bwMode="auto">
          <a:xfrm>
            <a:off x="7454900" y="3260725"/>
            <a:ext cx="179388" cy="198438"/>
          </a:xfrm>
          <a:custGeom>
            <a:avLst/>
            <a:gdLst/>
            <a:ahLst/>
            <a:cxnLst>
              <a:cxn ang="0">
                <a:pos x="63" y="119"/>
              </a:cxn>
              <a:cxn ang="0">
                <a:pos x="72" y="107"/>
              </a:cxn>
              <a:cxn ang="0">
                <a:pos x="84" y="92"/>
              </a:cxn>
              <a:cxn ang="0">
                <a:pos x="96" y="77"/>
              </a:cxn>
              <a:cxn ang="0">
                <a:pos x="98" y="62"/>
              </a:cxn>
              <a:cxn ang="0">
                <a:pos x="101" y="56"/>
              </a:cxn>
              <a:cxn ang="0">
                <a:pos x="104" y="53"/>
              </a:cxn>
              <a:cxn ang="0">
                <a:pos x="104" y="47"/>
              </a:cxn>
              <a:cxn ang="0">
                <a:pos x="107" y="44"/>
              </a:cxn>
              <a:cxn ang="0">
                <a:pos x="110" y="41"/>
              </a:cxn>
              <a:cxn ang="0">
                <a:pos x="113" y="38"/>
              </a:cxn>
              <a:cxn ang="0">
                <a:pos x="110" y="33"/>
              </a:cxn>
              <a:cxn ang="0">
                <a:pos x="104" y="30"/>
              </a:cxn>
              <a:cxn ang="0">
                <a:pos x="98" y="33"/>
              </a:cxn>
              <a:cxn ang="0">
                <a:pos x="96" y="35"/>
              </a:cxn>
              <a:cxn ang="0">
                <a:pos x="93" y="33"/>
              </a:cxn>
              <a:cxn ang="0">
                <a:pos x="96" y="27"/>
              </a:cxn>
              <a:cxn ang="0">
                <a:pos x="96" y="21"/>
              </a:cxn>
              <a:cxn ang="0">
                <a:pos x="96" y="15"/>
              </a:cxn>
              <a:cxn ang="0">
                <a:pos x="81" y="9"/>
              </a:cxn>
              <a:cxn ang="0">
                <a:pos x="75" y="3"/>
              </a:cxn>
              <a:cxn ang="0">
                <a:pos x="69" y="0"/>
              </a:cxn>
              <a:cxn ang="0">
                <a:pos x="63" y="3"/>
              </a:cxn>
              <a:cxn ang="0">
                <a:pos x="60" y="6"/>
              </a:cxn>
              <a:cxn ang="0">
                <a:pos x="57" y="12"/>
              </a:cxn>
              <a:cxn ang="0">
                <a:pos x="51" y="15"/>
              </a:cxn>
              <a:cxn ang="0">
                <a:pos x="45" y="15"/>
              </a:cxn>
              <a:cxn ang="0">
                <a:pos x="39" y="12"/>
              </a:cxn>
              <a:cxn ang="0">
                <a:pos x="33" y="15"/>
              </a:cxn>
              <a:cxn ang="0">
                <a:pos x="27" y="24"/>
              </a:cxn>
              <a:cxn ang="0">
                <a:pos x="21" y="35"/>
              </a:cxn>
              <a:cxn ang="0">
                <a:pos x="18" y="47"/>
              </a:cxn>
              <a:cxn ang="0">
                <a:pos x="15" y="53"/>
              </a:cxn>
              <a:cxn ang="0">
                <a:pos x="12" y="50"/>
              </a:cxn>
              <a:cxn ang="0">
                <a:pos x="9" y="59"/>
              </a:cxn>
              <a:cxn ang="0">
                <a:pos x="9" y="65"/>
              </a:cxn>
              <a:cxn ang="0">
                <a:pos x="9" y="71"/>
              </a:cxn>
              <a:cxn ang="0">
                <a:pos x="15" y="83"/>
              </a:cxn>
              <a:cxn ang="0">
                <a:pos x="6" y="110"/>
              </a:cxn>
              <a:cxn ang="0">
                <a:pos x="24" y="110"/>
              </a:cxn>
              <a:cxn ang="0">
                <a:pos x="39" y="113"/>
              </a:cxn>
              <a:cxn ang="0">
                <a:pos x="54" y="119"/>
              </a:cxn>
            </a:cxnLst>
            <a:rect l="0" t="0" r="r" b="b"/>
            <a:pathLst>
              <a:path w="113" h="125">
                <a:moveTo>
                  <a:pt x="63" y="125"/>
                </a:moveTo>
                <a:lnTo>
                  <a:pt x="63" y="119"/>
                </a:lnTo>
                <a:lnTo>
                  <a:pt x="69" y="113"/>
                </a:lnTo>
                <a:lnTo>
                  <a:pt x="72" y="107"/>
                </a:lnTo>
                <a:lnTo>
                  <a:pt x="78" y="101"/>
                </a:lnTo>
                <a:lnTo>
                  <a:pt x="84" y="92"/>
                </a:lnTo>
                <a:lnTo>
                  <a:pt x="90" y="83"/>
                </a:lnTo>
                <a:lnTo>
                  <a:pt x="96" y="77"/>
                </a:lnTo>
                <a:lnTo>
                  <a:pt x="98" y="68"/>
                </a:lnTo>
                <a:lnTo>
                  <a:pt x="98" y="62"/>
                </a:lnTo>
                <a:lnTo>
                  <a:pt x="101" y="59"/>
                </a:lnTo>
                <a:lnTo>
                  <a:pt x="101" y="56"/>
                </a:lnTo>
                <a:lnTo>
                  <a:pt x="104" y="56"/>
                </a:lnTo>
                <a:lnTo>
                  <a:pt x="104" y="53"/>
                </a:lnTo>
                <a:lnTo>
                  <a:pt x="104" y="50"/>
                </a:lnTo>
                <a:lnTo>
                  <a:pt x="104" y="47"/>
                </a:lnTo>
                <a:lnTo>
                  <a:pt x="107" y="47"/>
                </a:lnTo>
                <a:lnTo>
                  <a:pt x="107" y="44"/>
                </a:lnTo>
                <a:lnTo>
                  <a:pt x="110" y="44"/>
                </a:lnTo>
                <a:lnTo>
                  <a:pt x="110" y="41"/>
                </a:lnTo>
                <a:lnTo>
                  <a:pt x="113" y="41"/>
                </a:lnTo>
                <a:lnTo>
                  <a:pt x="113" y="38"/>
                </a:lnTo>
                <a:lnTo>
                  <a:pt x="110" y="35"/>
                </a:lnTo>
                <a:lnTo>
                  <a:pt x="110" y="33"/>
                </a:lnTo>
                <a:lnTo>
                  <a:pt x="107" y="30"/>
                </a:lnTo>
                <a:lnTo>
                  <a:pt x="104" y="30"/>
                </a:lnTo>
                <a:lnTo>
                  <a:pt x="101" y="33"/>
                </a:lnTo>
                <a:lnTo>
                  <a:pt x="98" y="33"/>
                </a:lnTo>
                <a:lnTo>
                  <a:pt x="98" y="35"/>
                </a:lnTo>
                <a:lnTo>
                  <a:pt x="96" y="35"/>
                </a:lnTo>
                <a:lnTo>
                  <a:pt x="93" y="35"/>
                </a:lnTo>
                <a:lnTo>
                  <a:pt x="93" y="33"/>
                </a:lnTo>
                <a:lnTo>
                  <a:pt x="96" y="30"/>
                </a:lnTo>
                <a:lnTo>
                  <a:pt x="96" y="27"/>
                </a:lnTo>
                <a:lnTo>
                  <a:pt x="96" y="24"/>
                </a:lnTo>
                <a:lnTo>
                  <a:pt x="96" y="21"/>
                </a:lnTo>
                <a:lnTo>
                  <a:pt x="96" y="18"/>
                </a:lnTo>
                <a:lnTo>
                  <a:pt x="96" y="15"/>
                </a:lnTo>
                <a:lnTo>
                  <a:pt x="93" y="9"/>
                </a:lnTo>
                <a:lnTo>
                  <a:pt x="81" y="9"/>
                </a:lnTo>
                <a:lnTo>
                  <a:pt x="78" y="6"/>
                </a:lnTo>
                <a:lnTo>
                  <a:pt x="75" y="3"/>
                </a:lnTo>
                <a:lnTo>
                  <a:pt x="72" y="0"/>
                </a:lnTo>
                <a:lnTo>
                  <a:pt x="69" y="0"/>
                </a:lnTo>
                <a:lnTo>
                  <a:pt x="66" y="0"/>
                </a:lnTo>
                <a:lnTo>
                  <a:pt x="63" y="3"/>
                </a:lnTo>
                <a:lnTo>
                  <a:pt x="60" y="3"/>
                </a:lnTo>
                <a:lnTo>
                  <a:pt x="60" y="6"/>
                </a:lnTo>
                <a:lnTo>
                  <a:pt x="60" y="9"/>
                </a:lnTo>
                <a:lnTo>
                  <a:pt x="57" y="12"/>
                </a:lnTo>
                <a:lnTo>
                  <a:pt x="54" y="15"/>
                </a:lnTo>
                <a:lnTo>
                  <a:pt x="51" y="15"/>
                </a:lnTo>
                <a:lnTo>
                  <a:pt x="48" y="15"/>
                </a:lnTo>
                <a:lnTo>
                  <a:pt x="45" y="15"/>
                </a:lnTo>
                <a:lnTo>
                  <a:pt x="42" y="15"/>
                </a:lnTo>
                <a:lnTo>
                  <a:pt x="39" y="12"/>
                </a:lnTo>
                <a:lnTo>
                  <a:pt x="36" y="12"/>
                </a:lnTo>
                <a:lnTo>
                  <a:pt x="33" y="15"/>
                </a:lnTo>
                <a:lnTo>
                  <a:pt x="30" y="18"/>
                </a:lnTo>
                <a:lnTo>
                  <a:pt x="27" y="24"/>
                </a:lnTo>
                <a:lnTo>
                  <a:pt x="24" y="30"/>
                </a:lnTo>
                <a:lnTo>
                  <a:pt x="21" y="35"/>
                </a:lnTo>
                <a:lnTo>
                  <a:pt x="21" y="41"/>
                </a:lnTo>
                <a:lnTo>
                  <a:pt x="18" y="47"/>
                </a:lnTo>
                <a:lnTo>
                  <a:pt x="18" y="53"/>
                </a:lnTo>
                <a:lnTo>
                  <a:pt x="15" y="53"/>
                </a:lnTo>
                <a:lnTo>
                  <a:pt x="15" y="50"/>
                </a:lnTo>
                <a:lnTo>
                  <a:pt x="12" y="50"/>
                </a:lnTo>
                <a:lnTo>
                  <a:pt x="12" y="53"/>
                </a:lnTo>
                <a:lnTo>
                  <a:pt x="9" y="59"/>
                </a:lnTo>
                <a:lnTo>
                  <a:pt x="9" y="62"/>
                </a:lnTo>
                <a:lnTo>
                  <a:pt x="9" y="65"/>
                </a:lnTo>
                <a:lnTo>
                  <a:pt x="9" y="68"/>
                </a:lnTo>
                <a:lnTo>
                  <a:pt x="9" y="71"/>
                </a:lnTo>
                <a:lnTo>
                  <a:pt x="9" y="74"/>
                </a:lnTo>
                <a:lnTo>
                  <a:pt x="15" y="83"/>
                </a:lnTo>
                <a:lnTo>
                  <a:pt x="0" y="107"/>
                </a:lnTo>
                <a:lnTo>
                  <a:pt x="6" y="110"/>
                </a:lnTo>
                <a:lnTo>
                  <a:pt x="15" y="110"/>
                </a:lnTo>
                <a:lnTo>
                  <a:pt x="24" y="110"/>
                </a:lnTo>
                <a:lnTo>
                  <a:pt x="30" y="113"/>
                </a:lnTo>
                <a:lnTo>
                  <a:pt x="39" y="113"/>
                </a:lnTo>
                <a:lnTo>
                  <a:pt x="48" y="116"/>
                </a:lnTo>
                <a:lnTo>
                  <a:pt x="54" y="119"/>
                </a:lnTo>
                <a:lnTo>
                  <a:pt x="63" y="125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016" name="Freeform 392"/>
          <p:cNvSpPr>
            <a:spLocks/>
          </p:cNvSpPr>
          <p:nvPr/>
        </p:nvSpPr>
        <p:spPr bwMode="auto">
          <a:xfrm>
            <a:off x="7569200" y="3270250"/>
            <a:ext cx="19050" cy="38100"/>
          </a:xfrm>
          <a:custGeom>
            <a:avLst/>
            <a:gdLst/>
            <a:ahLst/>
            <a:cxnLst>
              <a:cxn ang="0">
                <a:pos x="6" y="3"/>
              </a:cxn>
              <a:cxn ang="0">
                <a:pos x="6" y="3"/>
              </a:cxn>
              <a:cxn ang="0">
                <a:pos x="6" y="6"/>
              </a:cxn>
              <a:cxn ang="0">
                <a:pos x="6" y="9"/>
              </a:cxn>
              <a:cxn ang="0">
                <a:pos x="6" y="12"/>
              </a:cxn>
              <a:cxn ang="0">
                <a:pos x="6" y="15"/>
              </a:cxn>
              <a:cxn ang="0">
                <a:pos x="3" y="18"/>
              </a:cxn>
              <a:cxn ang="0">
                <a:pos x="3" y="21"/>
              </a:cxn>
              <a:cxn ang="0">
                <a:pos x="0" y="24"/>
              </a:cxn>
              <a:cxn ang="0">
                <a:pos x="3" y="24"/>
              </a:cxn>
              <a:cxn ang="0">
                <a:pos x="3" y="21"/>
              </a:cxn>
              <a:cxn ang="0">
                <a:pos x="6" y="21"/>
              </a:cxn>
              <a:cxn ang="0">
                <a:pos x="6" y="18"/>
              </a:cxn>
              <a:cxn ang="0">
                <a:pos x="9" y="15"/>
              </a:cxn>
              <a:cxn ang="0">
                <a:pos x="9" y="12"/>
              </a:cxn>
              <a:cxn ang="0">
                <a:pos x="9" y="9"/>
              </a:cxn>
              <a:cxn ang="0">
                <a:pos x="9" y="9"/>
              </a:cxn>
              <a:cxn ang="0">
                <a:pos x="9" y="9"/>
              </a:cxn>
              <a:cxn ang="0">
                <a:pos x="9" y="6"/>
              </a:cxn>
              <a:cxn ang="0">
                <a:pos x="9" y="6"/>
              </a:cxn>
              <a:cxn ang="0">
                <a:pos x="12" y="6"/>
              </a:cxn>
              <a:cxn ang="0">
                <a:pos x="12" y="6"/>
              </a:cxn>
              <a:cxn ang="0">
                <a:pos x="12" y="3"/>
              </a:cxn>
              <a:cxn ang="0">
                <a:pos x="12" y="3"/>
              </a:cxn>
              <a:cxn ang="0">
                <a:pos x="12" y="3"/>
              </a:cxn>
              <a:cxn ang="0">
                <a:pos x="12" y="3"/>
              </a:cxn>
              <a:cxn ang="0">
                <a:pos x="12" y="3"/>
              </a:cxn>
              <a:cxn ang="0">
                <a:pos x="9" y="3"/>
              </a:cxn>
              <a:cxn ang="0">
                <a:pos x="9" y="3"/>
              </a:cxn>
              <a:cxn ang="0">
                <a:pos x="9" y="3"/>
              </a:cxn>
              <a:cxn ang="0">
                <a:pos x="9" y="3"/>
              </a:cxn>
              <a:cxn ang="0">
                <a:pos x="6" y="3"/>
              </a:cxn>
              <a:cxn ang="0">
                <a:pos x="6" y="3"/>
              </a:cxn>
              <a:cxn ang="0">
                <a:pos x="6" y="0"/>
              </a:cxn>
              <a:cxn ang="0">
                <a:pos x="6" y="0"/>
              </a:cxn>
              <a:cxn ang="0">
                <a:pos x="6" y="0"/>
              </a:cxn>
              <a:cxn ang="0">
                <a:pos x="6" y="0"/>
              </a:cxn>
              <a:cxn ang="0">
                <a:pos x="6" y="0"/>
              </a:cxn>
              <a:cxn ang="0">
                <a:pos x="6" y="0"/>
              </a:cxn>
              <a:cxn ang="0">
                <a:pos x="6" y="0"/>
              </a:cxn>
              <a:cxn ang="0">
                <a:pos x="6" y="0"/>
              </a:cxn>
              <a:cxn ang="0">
                <a:pos x="6" y="0"/>
              </a:cxn>
              <a:cxn ang="0">
                <a:pos x="6" y="0"/>
              </a:cxn>
              <a:cxn ang="0">
                <a:pos x="6" y="0"/>
              </a:cxn>
              <a:cxn ang="0">
                <a:pos x="6" y="0"/>
              </a:cxn>
              <a:cxn ang="0">
                <a:pos x="6" y="0"/>
              </a:cxn>
              <a:cxn ang="0">
                <a:pos x="6" y="0"/>
              </a:cxn>
              <a:cxn ang="0">
                <a:pos x="6" y="0"/>
              </a:cxn>
              <a:cxn ang="0">
                <a:pos x="6" y="0"/>
              </a:cxn>
              <a:cxn ang="0">
                <a:pos x="6" y="3"/>
              </a:cxn>
            </a:cxnLst>
            <a:rect l="0" t="0" r="r" b="b"/>
            <a:pathLst>
              <a:path w="12" h="24">
                <a:moveTo>
                  <a:pt x="6" y="3"/>
                </a:moveTo>
                <a:lnTo>
                  <a:pt x="6" y="3"/>
                </a:lnTo>
                <a:lnTo>
                  <a:pt x="6" y="6"/>
                </a:lnTo>
                <a:lnTo>
                  <a:pt x="6" y="9"/>
                </a:lnTo>
                <a:lnTo>
                  <a:pt x="6" y="12"/>
                </a:lnTo>
                <a:lnTo>
                  <a:pt x="6" y="15"/>
                </a:lnTo>
                <a:lnTo>
                  <a:pt x="3" y="18"/>
                </a:lnTo>
                <a:lnTo>
                  <a:pt x="3" y="21"/>
                </a:lnTo>
                <a:lnTo>
                  <a:pt x="0" y="24"/>
                </a:lnTo>
                <a:lnTo>
                  <a:pt x="3" y="24"/>
                </a:lnTo>
                <a:lnTo>
                  <a:pt x="3" y="21"/>
                </a:lnTo>
                <a:lnTo>
                  <a:pt x="6" y="21"/>
                </a:lnTo>
                <a:lnTo>
                  <a:pt x="6" y="18"/>
                </a:lnTo>
                <a:lnTo>
                  <a:pt x="9" y="15"/>
                </a:lnTo>
                <a:lnTo>
                  <a:pt x="9" y="12"/>
                </a:lnTo>
                <a:lnTo>
                  <a:pt x="9" y="9"/>
                </a:lnTo>
                <a:lnTo>
                  <a:pt x="9" y="9"/>
                </a:lnTo>
                <a:lnTo>
                  <a:pt x="9" y="9"/>
                </a:lnTo>
                <a:lnTo>
                  <a:pt x="9" y="6"/>
                </a:lnTo>
                <a:lnTo>
                  <a:pt x="9" y="6"/>
                </a:lnTo>
                <a:lnTo>
                  <a:pt x="12" y="6"/>
                </a:lnTo>
                <a:lnTo>
                  <a:pt x="12" y="6"/>
                </a:lnTo>
                <a:lnTo>
                  <a:pt x="12" y="3"/>
                </a:lnTo>
                <a:lnTo>
                  <a:pt x="12" y="3"/>
                </a:lnTo>
                <a:lnTo>
                  <a:pt x="12" y="3"/>
                </a:lnTo>
                <a:lnTo>
                  <a:pt x="12" y="3"/>
                </a:lnTo>
                <a:lnTo>
                  <a:pt x="12" y="3"/>
                </a:lnTo>
                <a:lnTo>
                  <a:pt x="9" y="3"/>
                </a:lnTo>
                <a:lnTo>
                  <a:pt x="9" y="3"/>
                </a:lnTo>
                <a:lnTo>
                  <a:pt x="9" y="3"/>
                </a:lnTo>
                <a:lnTo>
                  <a:pt x="9" y="3"/>
                </a:lnTo>
                <a:lnTo>
                  <a:pt x="6" y="3"/>
                </a:lnTo>
                <a:lnTo>
                  <a:pt x="6" y="3"/>
                </a:lnTo>
                <a:lnTo>
                  <a:pt x="6" y="0"/>
                </a:lnTo>
                <a:lnTo>
                  <a:pt x="6" y="0"/>
                </a:lnTo>
                <a:lnTo>
                  <a:pt x="6" y="0"/>
                </a:lnTo>
                <a:lnTo>
                  <a:pt x="6" y="0"/>
                </a:lnTo>
                <a:lnTo>
                  <a:pt x="6" y="0"/>
                </a:lnTo>
                <a:lnTo>
                  <a:pt x="6" y="0"/>
                </a:lnTo>
                <a:lnTo>
                  <a:pt x="6" y="0"/>
                </a:lnTo>
                <a:lnTo>
                  <a:pt x="6" y="0"/>
                </a:lnTo>
                <a:lnTo>
                  <a:pt x="6" y="0"/>
                </a:lnTo>
                <a:lnTo>
                  <a:pt x="6" y="0"/>
                </a:lnTo>
                <a:lnTo>
                  <a:pt x="6" y="0"/>
                </a:lnTo>
                <a:lnTo>
                  <a:pt x="6" y="0"/>
                </a:lnTo>
                <a:lnTo>
                  <a:pt x="6" y="0"/>
                </a:lnTo>
                <a:lnTo>
                  <a:pt x="6" y="0"/>
                </a:lnTo>
                <a:lnTo>
                  <a:pt x="6" y="0"/>
                </a:lnTo>
                <a:lnTo>
                  <a:pt x="6" y="0"/>
                </a:lnTo>
                <a:lnTo>
                  <a:pt x="6" y="3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018" name="Freeform 394"/>
          <p:cNvSpPr>
            <a:spLocks/>
          </p:cNvSpPr>
          <p:nvPr/>
        </p:nvSpPr>
        <p:spPr bwMode="auto">
          <a:xfrm>
            <a:off x="7696200" y="3155950"/>
            <a:ext cx="217488" cy="95250"/>
          </a:xfrm>
          <a:custGeom>
            <a:avLst/>
            <a:gdLst/>
            <a:ahLst/>
            <a:cxnLst>
              <a:cxn ang="0">
                <a:pos x="137" y="60"/>
              </a:cxn>
              <a:cxn ang="0">
                <a:pos x="0" y="30"/>
              </a:cxn>
              <a:cxn ang="0">
                <a:pos x="0" y="0"/>
              </a:cxn>
              <a:cxn ang="0">
                <a:pos x="137" y="30"/>
              </a:cxn>
              <a:cxn ang="0">
                <a:pos x="137" y="60"/>
              </a:cxn>
            </a:cxnLst>
            <a:rect l="0" t="0" r="r" b="b"/>
            <a:pathLst>
              <a:path w="137" h="60">
                <a:moveTo>
                  <a:pt x="137" y="60"/>
                </a:moveTo>
                <a:lnTo>
                  <a:pt x="0" y="30"/>
                </a:lnTo>
                <a:lnTo>
                  <a:pt x="0" y="0"/>
                </a:lnTo>
                <a:lnTo>
                  <a:pt x="137" y="30"/>
                </a:lnTo>
                <a:lnTo>
                  <a:pt x="137" y="60"/>
                </a:lnTo>
                <a:close/>
              </a:path>
            </a:pathLst>
          </a:custGeom>
          <a:solidFill>
            <a:srgbClr val="FFFFC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019" name="Freeform 395"/>
          <p:cNvSpPr>
            <a:spLocks/>
          </p:cNvSpPr>
          <p:nvPr/>
        </p:nvSpPr>
        <p:spPr bwMode="auto">
          <a:xfrm>
            <a:off x="7696200" y="3155950"/>
            <a:ext cx="217488" cy="95250"/>
          </a:xfrm>
          <a:custGeom>
            <a:avLst/>
            <a:gdLst/>
            <a:ahLst/>
            <a:cxnLst>
              <a:cxn ang="0">
                <a:pos x="137" y="60"/>
              </a:cxn>
              <a:cxn ang="0">
                <a:pos x="0" y="30"/>
              </a:cxn>
              <a:cxn ang="0">
                <a:pos x="0" y="0"/>
              </a:cxn>
              <a:cxn ang="0">
                <a:pos x="137" y="30"/>
              </a:cxn>
              <a:cxn ang="0">
                <a:pos x="137" y="60"/>
              </a:cxn>
            </a:cxnLst>
            <a:rect l="0" t="0" r="r" b="b"/>
            <a:pathLst>
              <a:path w="137" h="60">
                <a:moveTo>
                  <a:pt x="137" y="60"/>
                </a:moveTo>
                <a:lnTo>
                  <a:pt x="0" y="30"/>
                </a:lnTo>
                <a:lnTo>
                  <a:pt x="0" y="0"/>
                </a:lnTo>
                <a:lnTo>
                  <a:pt x="137" y="30"/>
                </a:lnTo>
                <a:lnTo>
                  <a:pt x="137" y="6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020" name="Freeform 396"/>
          <p:cNvSpPr>
            <a:spLocks/>
          </p:cNvSpPr>
          <p:nvPr/>
        </p:nvSpPr>
        <p:spPr bwMode="auto">
          <a:xfrm>
            <a:off x="7672388" y="2868613"/>
            <a:ext cx="241300" cy="344487"/>
          </a:xfrm>
          <a:custGeom>
            <a:avLst/>
            <a:gdLst/>
            <a:ahLst/>
            <a:cxnLst>
              <a:cxn ang="0">
                <a:pos x="9" y="0"/>
              </a:cxn>
              <a:cxn ang="0">
                <a:pos x="0" y="187"/>
              </a:cxn>
              <a:cxn ang="0">
                <a:pos x="146" y="217"/>
              </a:cxn>
              <a:cxn ang="0">
                <a:pos x="152" y="3"/>
              </a:cxn>
              <a:cxn ang="0">
                <a:pos x="9" y="0"/>
              </a:cxn>
            </a:cxnLst>
            <a:rect l="0" t="0" r="r" b="b"/>
            <a:pathLst>
              <a:path w="152" h="217">
                <a:moveTo>
                  <a:pt x="9" y="0"/>
                </a:moveTo>
                <a:lnTo>
                  <a:pt x="0" y="187"/>
                </a:lnTo>
                <a:lnTo>
                  <a:pt x="146" y="217"/>
                </a:lnTo>
                <a:lnTo>
                  <a:pt x="152" y="3"/>
                </a:lnTo>
                <a:lnTo>
                  <a:pt x="9" y="0"/>
                </a:lnTo>
                <a:close/>
              </a:path>
            </a:pathLst>
          </a:custGeom>
          <a:solidFill>
            <a:srgbClr val="FFFFC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021" name="Freeform 397"/>
          <p:cNvSpPr>
            <a:spLocks/>
          </p:cNvSpPr>
          <p:nvPr/>
        </p:nvSpPr>
        <p:spPr bwMode="auto">
          <a:xfrm>
            <a:off x="7672388" y="2868613"/>
            <a:ext cx="241300" cy="344487"/>
          </a:xfrm>
          <a:custGeom>
            <a:avLst/>
            <a:gdLst/>
            <a:ahLst/>
            <a:cxnLst>
              <a:cxn ang="0">
                <a:pos x="9" y="0"/>
              </a:cxn>
              <a:cxn ang="0">
                <a:pos x="0" y="187"/>
              </a:cxn>
              <a:cxn ang="0">
                <a:pos x="146" y="217"/>
              </a:cxn>
              <a:cxn ang="0">
                <a:pos x="152" y="3"/>
              </a:cxn>
              <a:cxn ang="0">
                <a:pos x="9" y="0"/>
              </a:cxn>
            </a:cxnLst>
            <a:rect l="0" t="0" r="r" b="b"/>
            <a:pathLst>
              <a:path w="152" h="217">
                <a:moveTo>
                  <a:pt x="9" y="0"/>
                </a:moveTo>
                <a:lnTo>
                  <a:pt x="0" y="187"/>
                </a:lnTo>
                <a:lnTo>
                  <a:pt x="146" y="217"/>
                </a:lnTo>
                <a:lnTo>
                  <a:pt x="152" y="3"/>
                </a:lnTo>
                <a:lnTo>
                  <a:pt x="9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022" name="Freeform 398"/>
          <p:cNvSpPr>
            <a:spLocks noEditPoints="1"/>
          </p:cNvSpPr>
          <p:nvPr/>
        </p:nvSpPr>
        <p:spPr bwMode="auto">
          <a:xfrm>
            <a:off x="7686675" y="2859088"/>
            <a:ext cx="354013" cy="392112"/>
          </a:xfrm>
          <a:custGeom>
            <a:avLst/>
            <a:gdLst/>
            <a:ahLst/>
            <a:cxnLst>
              <a:cxn ang="0">
                <a:pos x="143" y="220"/>
              </a:cxn>
              <a:cxn ang="0">
                <a:pos x="143" y="247"/>
              </a:cxn>
              <a:cxn ang="0">
                <a:pos x="214" y="211"/>
              </a:cxn>
              <a:cxn ang="0">
                <a:pos x="214" y="190"/>
              </a:cxn>
              <a:cxn ang="0">
                <a:pos x="143" y="220"/>
              </a:cxn>
              <a:cxn ang="0">
                <a:pos x="137" y="223"/>
              </a:cxn>
              <a:cxn ang="0">
                <a:pos x="143" y="9"/>
              </a:cxn>
              <a:cxn ang="0">
                <a:pos x="223" y="3"/>
              </a:cxn>
              <a:cxn ang="0">
                <a:pos x="223" y="184"/>
              </a:cxn>
              <a:cxn ang="0">
                <a:pos x="137" y="223"/>
              </a:cxn>
              <a:cxn ang="0">
                <a:pos x="143" y="9"/>
              </a:cxn>
              <a:cxn ang="0">
                <a:pos x="223" y="3"/>
              </a:cxn>
              <a:cxn ang="0">
                <a:pos x="80" y="0"/>
              </a:cxn>
              <a:cxn ang="0">
                <a:pos x="0" y="6"/>
              </a:cxn>
              <a:cxn ang="0">
                <a:pos x="143" y="9"/>
              </a:cxn>
            </a:cxnLst>
            <a:rect l="0" t="0" r="r" b="b"/>
            <a:pathLst>
              <a:path w="223" h="247">
                <a:moveTo>
                  <a:pt x="143" y="220"/>
                </a:moveTo>
                <a:lnTo>
                  <a:pt x="143" y="247"/>
                </a:lnTo>
                <a:lnTo>
                  <a:pt x="214" y="211"/>
                </a:lnTo>
                <a:lnTo>
                  <a:pt x="214" y="190"/>
                </a:lnTo>
                <a:lnTo>
                  <a:pt x="143" y="220"/>
                </a:lnTo>
                <a:close/>
                <a:moveTo>
                  <a:pt x="137" y="223"/>
                </a:moveTo>
                <a:lnTo>
                  <a:pt x="143" y="9"/>
                </a:lnTo>
                <a:lnTo>
                  <a:pt x="223" y="3"/>
                </a:lnTo>
                <a:lnTo>
                  <a:pt x="223" y="184"/>
                </a:lnTo>
                <a:lnTo>
                  <a:pt x="137" y="223"/>
                </a:lnTo>
                <a:close/>
                <a:moveTo>
                  <a:pt x="143" y="9"/>
                </a:moveTo>
                <a:lnTo>
                  <a:pt x="223" y="3"/>
                </a:lnTo>
                <a:lnTo>
                  <a:pt x="80" y="0"/>
                </a:lnTo>
                <a:lnTo>
                  <a:pt x="0" y="6"/>
                </a:lnTo>
                <a:lnTo>
                  <a:pt x="143" y="9"/>
                </a:lnTo>
                <a:close/>
              </a:path>
            </a:pathLst>
          </a:custGeom>
          <a:solidFill>
            <a:srgbClr val="EDEDA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023" name="Freeform 399"/>
          <p:cNvSpPr>
            <a:spLocks/>
          </p:cNvSpPr>
          <p:nvPr/>
        </p:nvSpPr>
        <p:spPr bwMode="auto">
          <a:xfrm>
            <a:off x="7913688" y="3160713"/>
            <a:ext cx="112712" cy="90487"/>
          </a:xfrm>
          <a:custGeom>
            <a:avLst/>
            <a:gdLst/>
            <a:ahLst/>
            <a:cxnLst>
              <a:cxn ang="0">
                <a:pos x="0" y="30"/>
              </a:cxn>
              <a:cxn ang="0">
                <a:pos x="0" y="57"/>
              </a:cxn>
              <a:cxn ang="0">
                <a:pos x="71" y="21"/>
              </a:cxn>
              <a:cxn ang="0">
                <a:pos x="71" y="0"/>
              </a:cxn>
              <a:cxn ang="0">
                <a:pos x="0" y="30"/>
              </a:cxn>
            </a:cxnLst>
            <a:rect l="0" t="0" r="r" b="b"/>
            <a:pathLst>
              <a:path w="71" h="57">
                <a:moveTo>
                  <a:pt x="0" y="30"/>
                </a:moveTo>
                <a:lnTo>
                  <a:pt x="0" y="57"/>
                </a:lnTo>
                <a:lnTo>
                  <a:pt x="71" y="21"/>
                </a:lnTo>
                <a:lnTo>
                  <a:pt x="71" y="0"/>
                </a:lnTo>
                <a:lnTo>
                  <a:pt x="0" y="3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024" name="Freeform 400"/>
          <p:cNvSpPr>
            <a:spLocks/>
          </p:cNvSpPr>
          <p:nvPr/>
        </p:nvSpPr>
        <p:spPr bwMode="auto">
          <a:xfrm>
            <a:off x="7904163" y="2863850"/>
            <a:ext cx="136525" cy="349250"/>
          </a:xfrm>
          <a:custGeom>
            <a:avLst/>
            <a:gdLst/>
            <a:ahLst/>
            <a:cxnLst>
              <a:cxn ang="0">
                <a:pos x="0" y="220"/>
              </a:cxn>
              <a:cxn ang="0">
                <a:pos x="6" y="6"/>
              </a:cxn>
              <a:cxn ang="0">
                <a:pos x="86" y="0"/>
              </a:cxn>
              <a:cxn ang="0">
                <a:pos x="86" y="181"/>
              </a:cxn>
              <a:cxn ang="0">
                <a:pos x="0" y="220"/>
              </a:cxn>
            </a:cxnLst>
            <a:rect l="0" t="0" r="r" b="b"/>
            <a:pathLst>
              <a:path w="86" h="220">
                <a:moveTo>
                  <a:pt x="0" y="220"/>
                </a:moveTo>
                <a:lnTo>
                  <a:pt x="6" y="6"/>
                </a:lnTo>
                <a:lnTo>
                  <a:pt x="86" y="0"/>
                </a:lnTo>
                <a:lnTo>
                  <a:pt x="86" y="181"/>
                </a:lnTo>
                <a:lnTo>
                  <a:pt x="0" y="22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025" name="Freeform 401"/>
          <p:cNvSpPr>
            <a:spLocks/>
          </p:cNvSpPr>
          <p:nvPr/>
        </p:nvSpPr>
        <p:spPr bwMode="auto">
          <a:xfrm>
            <a:off x="7686675" y="2859088"/>
            <a:ext cx="354013" cy="14287"/>
          </a:xfrm>
          <a:custGeom>
            <a:avLst/>
            <a:gdLst/>
            <a:ahLst/>
            <a:cxnLst>
              <a:cxn ang="0">
                <a:pos x="143" y="9"/>
              </a:cxn>
              <a:cxn ang="0">
                <a:pos x="223" y="3"/>
              </a:cxn>
              <a:cxn ang="0">
                <a:pos x="80" y="0"/>
              </a:cxn>
              <a:cxn ang="0">
                <a:pos x="0" y="6"/>
              </a:cxn>
              <a:cxn ang="0">
                <a:pos x="143" y="9"/>
              </a:cxn>
            </a:cxnLst>
            <a:rect l="0" t="0" r="r" b="b"/>
            <a:pathLst>
              <a:path w="223" h="9">
                <a:moveTo>
                  <a:pt x="143" y="9"/>
                </a:moveTo>
                <a:lnTo>
                  <a:pt x="223" y="3"/>
                </a:lnTo>
                <a:lnTo>
                  <a:pt x="80" y="0"/>
                </a:lnTo>
                <a:lnTo>
                  <a:pt x="0" y="6"/>
                </a:lnTo>
                <a:lnTo>
                  <a:pt x="143" y="9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026" name="Freeform 402"/>
          <p:cNvSpPr>
            <a:spLocks/>
          </p:cNvSpPr>
          <p:nvPr/>
        </p:nvSpPr>
        <p:spPr bwMode="auto">
          <a:xfrm>
            <a:off x="7691438" y="3095625"/>
            <a:ext cx="198437" cy="74613"/>
          </a:xfrm>
          <a:custGeom>
            <a:avLst/>
            <a:gdLst/>
            <a:ahLst/>
            <a:cxnLst>
              <a:cxn ang="0">
                <a:pos x="3" y="0"/>
              </a:cxn>
              <a:cxn ang="0">
                <a:pos x="125" y="18"/>
              </a:cxn>
              <a:cxn ang="0">
                <a:pos x="125" y="47"/>
              </a:cxn>
              <a:cxn ang="0">
                <a:pos x="0" y="26"/>
              </a:cxn>
              <a:cxn ang="0">
                <a:pos x="3" y="0"/>
              </a:cxn>
            </a:cxnLst>
            <a:rect l="0" t="0" r="r" b="b"/>
            <a:pathLst>
              <a:path w="125" h="47">
                <a:moveTo>
                  <a:pt x="3" y="0"/>
                </a:moveTo>
                <a:lnTo>
                  <a:pt x="125" y="18"/>
                </a:lnTo>
                <a:lnTo>
                  <a:pt x="125" y="47"/>
                </a:lnTo>
                <a:lnTo>
                  <a:pt x="0" y="26"/>
                </a:lnTo>
                <a:lnTo>
                  <a:pt x="3" y="0"/>
                </a:lnTo>
                <a:close/>
              </a:path>
            </a:pathLst>
          </a:custGeom>
          <a:solidFill>
            <a:srgbClr val="EDEDA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027" name="Freeform 403"/>
          <p:cNvSpPr>
            <a:spLocks/>
          </p:cNvSpPr>
          <p:nvPr/>
        </p:nvSpPr>
        <p:spPr bwMode="auto">
          <a:xfrm>
            <a:off x="7691438" y="3095625"/>
            <a:ext cx="198437" cy="74613"/>
          </a:xfrm>
          <a:custGeom>
            <a:avLst/>
            <a:gdLst/>
            <a:ahLst/>
            <a:cxnLst>
              <a:cxn ang="0">
                <a:pos x="3" y="0"/>
              </a:cxn>
              <a:cxn ang="0">
                <a:pos x="125" y="18"/>
              </a:cxn>
              <a:cxn ang="0">
                <a:pos x="125" y="47"/>
              </a:cxn>
              <a:cxn ang="0">
                <a:pos x="0" y="26"/>
              </a:cxn>
              <a:cxn ang="0">
                <a:pos x="3" y="0"/>
              </a:cxn>
            </a:cxnLst>
            <a:rect l="0" t="0" r="r" b="b"/>
            <a:pathLst>
              <a:path w="125" h="47">
                <a:moveTo>
                  <a:pt x="3" y="0"/>
                </a:moveTo>
                <a:lnTo>
                  <a:pt x="125" y="18"/>
                </a:lnTo>
                <a:lnTo>
                  <a:pt x="125" y="47"/>
                </a:lnTo>
                <a:lnTo>
                  <a:pt x="0" y="26"/>
                </a:lnTo>
                <a:lnTo>
                  <a:pt x="3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028" name="Line 404"/>
          <p:cNvSpPr>
            <a:spLocks noChangeShapeType="1"/>
          </p:cNvSpPr>
          <p:nvPr/>
        </p:nvSpPr>
        <p:spPr bwMode="auto">
          <a:xfrm flipH="1" flipV="1">
            <a:off x="7696200" y="3124200"/>
            <a:ext cx="193675" cy="36513"/>
          </a:xfrm>
          <a:prstGeom prst="line">
            <a:avLst/>
          </a:prstGeom>
          <a:noFill/>
          <a:ln w="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029" name="Line 405"/>
          <p:cNvSpPr>
            <a:spLocks noChangeShapeType="1"/>
          </p:cNvSpPr>
          <p:nvPr/>
        </p:nvSpPr>
        <p:spPr bwMode="auto">
          <a:xfrm flipH="1" flipV="1">
            <a:off x="7696200" y="3114675"/>
            <a:ext cx="193675" cy="31750"/>
          </a:xfrm>
          <a:prstGeom prst="line">
            <a:avLst/>
          </a:prstGeom>
          <a:noFill/>
          <a:ln w="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030" name="Line 406"/>
          <p:cNvSpPr>
            <a:spLocks noChangeShapeType="1"/>
          </p:cNvSpPr>
          <p:nvPr/>
        </p:nvSpPr>
        <p:spPr bwMode="auto">
          <a:xfrm>
            <a:off x="7696200" y="3100388"/>
            <a:ext cx="193675" cy="28575"/>
          </a:xfrm>
          <a:prstGeom prst="line">
            <a:avLst/>
          </a:prstGeom>
          <a:noFill/>
          <a:ln w="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031" name="Freeform 407"/>
          <p:cNvSpPr>
            <a:spLocks/>
          </p:cNvSpPr>
          <p:nvPr/>
        </p:nvSpPr>
        <p:spPr bwMode="auto">
          <a:xfrm>
            <a:off x="7700963" y="2887663"/>
            <a:ext cx="188912" cy="217487"/>
          </a:xfrm>
          <a:custGeom>
            <a:avLst/>
            <a:gdLst/>
            <a:ahLst/>
            <a:cxnLst>
              <a:cxn ang="0">
                <a:pos x="18" y="0"/>
              </a:cxn>
              <a:cxn ang="0">
                <a:pos x="104" y="6"/>
              </a:cxn>
              <a:cxn ang="0">
                <a:pos x="107" y="6"/>
              </a:cxn>
              <a:cxn ang="0">
                <a:pos x="110" y="6"/>
              </a:cxn>
              <a:cxn ang="0">
                <a:pos x="113" y="9"/>
              </a:cxn>
              <a:cxn ang="0">
                <a:pos x="116" y="12"/>
              </a:cxn>
              <a:cxn ang="0">
                <a:pos x="116" y="15"/>
              </a:cxn>
              <a:cxn ang="0">
                <a:pos x="119" y="18"/>
              </a:cxn>
              <a:cxn ang="0">
                <a:pos x="119" y="21"/>
              </a:cxn>
              <a:cxn ang="0">
                <a:pos x="119" y="24"/>
              </a:cxn>
              <a:cxn ang="0">
                <a:pos x="119" y="119"/>
              </a:cxn>
              <a:cxn ang="0">
                <a:pos x="119" y="125"/>
              </a:cxn>
              <a:cxn ang="0">
                <a:pos x="119" y="128"/>
              </a:cxn>
              <a:cxn ang="0">
                <a:pos x="116" y="131"/>
              </a:cxn>
              <a:cxn ang="0">
                <a:pos x="113" y="134"/>
              </a:cxn>
              <a:cxn ang="0">
                <a:pos x="113" y="134"/>
              </a:cxn>
              <a:cxn ang="0">
                <a:pos x="110" y="137"/>
              </a:cxn>
              <a:cxn ang="0">
                <a:pos x="107" y="137"/>
              </a:cxn>
              <a:cxn ang="0">
                <a:pos x="104" y="137"/>
              </a:cxn>
              <a:cxn ang="0">
                <a:pos x="18" y="128"/>
              </a:cxn>
              <a:cxn ang="0">
                <a:pos x="15" y="125"/>
              </a:cxn>
              <a:cxn ang="0">
                <a:pos x="12" y="125"/>
              </a:cxn>
              <a:cxn ang="0">
                <a:pos x="9" y="122"/>
              </a:cxn>
              <a:cxn ang="0">
                <a:pos x="6" y="119"/>
              </a:cxn>
              <a:cxn ang="0">
                <a:pos x="3" y="116"/>
              </a:cxn>
              <a:cxn ang="0">
                <a:pos x="3" y="113"/>
              </a:cxn>
              <a:cxn ang="0">
                <a:pos x="0" y="110"/>
              </a:cxn>
              <a:cxn ang="0">
                <a:pos x="0" y="107"/>
              </a:cxn>
              <a:cxn ang="0">
                <a:pos x="3" y="18"/>
              </a:cxn>
              <a:cxn ang="0">
                <a:pos x="3" y="15"/>
              </a:cxn>
              <a:cxn ang="0">
                <a:pos x="3" y="12"/>
              </a:cxn>
              <a:cxn ang="0">
                <a:pos x="6" y="9"/>
              </a:cxn>
              <a:cxn ang="0">
                <a:pos x="6" y="6"/>
              </a:cxn>
              <a:cxn ang="0">
                <a:pos x="9" y="3"/>
              </a:cxn>
              <a:cxn ang="0">
                <a:pos x="12" y="0"/>
              </a:cxn>
              <a:cxn ang="0">
                <a:pos x="15" y="0"/>
              </a:cxn>
              <a:cxn ang="0">
                <a:pos x="18" y="0"/>
              </a:cxn>
            </a:cxnLst>
            <a:rect l="0" t="0" r="r" b="b"/>
            <a:pathLst>
              <a:path w="119" h="137">
                <a:moveTo>
                  <a:pt x="18" y="0"/>
                </a:moveTo>
                <a:lnTo>
                  <a:pt x="104" y="6"/>
                </a:lnTo>
                <a:lnTo>
                  <a:pt x="107" y="6"/>
                </a:lnTo>
                <a:lnTo>
                  <a:pt x="110" y="6"/>
                </a:lnTo>
                <a:lnTo>
                  <a:pt x="113" y="9"/>
                </a:lnTo>
                <a:lnTo>
                  <a:pt x="116" y="12"/>
                </a:lnTo>
                <a:lnTo>
                  <a:pt x="116" y="15"/>
                </a:lnTo>
                <a:lnTo>
                  <a:pt x="119" y="18"/>
                </a:lnTo>
                <a:lnTo>
                  <a:pt x="119" y="21"/>
                </a:lnTo>
                <a:lnTo>
                  <a:pt x="119" y="24"/>
                </a:lnTo>
                <a:lnTo>
                  <a:pt x="119" y="119"/>
                </a:lnTo>
                <a:lnTo>
                  <a:pt x="119" y="125"/>
                </a:lnTo>
                <a:lnTo>
                  <a:pt x="119" y="128"/>
                </a:lnTo>
                <a:lnTo>
                  <a:pt x="116" y="131"/>
                </a:lnTo>
                <a:lnTo>
                  <a:pt x="113" y="134"/>
                </a:lnTo>
                <a:lnTo>
                  <a:pt x="113" y="134"/>
                </a:lnTo>
                <a:lnTo>
                  <a:pt x="110" y="137"/>
                </a:lnTo>
                <a:lnTo>
                  <a:pt x="107" y="137"/>
                </a:lnTo>
                <a:lnTo>
                  <a:pt x="104" y="137"/>
                </a:lnTo>
                <a:lnTo>
                  <a:pt x="18" y="128"/>
                </a:lnTo>
                <a:lnTo>
                  <a:pt x="15" y="125"/>
                </a:lnTo>
                <a:lnTo>
                  <a:pt x="12" y="125"/>
                </a:lnTo>
                <a:lnTo>
                  <a:pt x="9" y="122"/>
                </a:lnTo>
                <a:lnTo>
                  <a:pt x="6" y="119"/>
                </a:lnTo>
                <a:lnTo>
                  <a:pt x="3" y="116"/>
                </a:lnTo>
                <a:lnTo>
                  <a:pt x="3" y="113"/>
                </a:lnTo>
                <a:lnTo>
                  <a:pt x="0" y="110"/>
                </a:lnTo>
                <a:lnTo>
                  <a:pt x="0" y="107"/>
                </a:lnTo>
                <a:lnTo>
                  <a:pt x="3" y="18"/>
                </a:lnTo>
                <a:lnTo>
                  <a:pt x="3" y="15"/>
                </a:lnTo>
                <a:lnTo>
                  <a:pt x="3" y="12"/>
                </a:lnTo>
                <a:lnTo>
                  <a:pt x="6" y="9"/>
                </a:lnTo>
                <a:lnTo>
                  <a:pt x="6" y="6"/>
                </a:lnTo>
                <a:lnTo>
                  <a:pt x="9" y="3"/>
                </a:lnTo>
                <a:lnTo>
                  <a:pt x="12" y="0"/>
                </a:lnTo>
                <a:lnTo>
                  <a:pt x="15" y="0"/>
                </a:lnTo>
                <a:lnTo>
                  <a:pt x="18" y="0"/>
                </a:lnTo>
                <a:close/>
              </a:path>
            </a:pathLst>
          </a:custGeom>
          <a:solidFill>
            <a:srgbClr val="E5E5E5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032" name="Freeform 408"/>
          <p:cNvSpPr>
            <a:spLocks/>
          </p:cNvSpPr>
          <p:nvPr/>
        </p:nvSpPr>
        <p:spPr bwMode="auto">
          <a:xfrm>
            <a:off x="7700963" y="2887663"/>
            <a:ext cx="188912" cy="217487"/>
          </a:xfrm>
          <a:custGeom>
            <a:avLst/>
            <a:gdLst/>
            <a:ahLst/>
            <a:cxnLst>
              <a:cxn ang="0">
                <a:pos x="18" y="0"/>
              </a:cxn>
              <a:cxn ang="0">
                <a:pos x="104" y="6"/>
              </a:cxn>
              <a:cxn ang="0">
                <a:pos x="107" y="6"/>
              </a:cxn>
              <a:cxn ang="0">
                <a:pos x="110" y="6"/>
              </a:cxn>
              <a:cxn ang="0">
                <a:pos x="113" y="9"/>
              </a:cxn>
              <a:cxn ang="0">
                <a:pos x="116" y="12"/>
              </a:cxn>
              <a:cxn ang="0">
                <a:pos x="116" y="15"/>
              </a:cxn>
              <a:cxn ang="0">
                <a:pos x="119" y="18"/>
              </a:cxn>
              <a:cxn ang="0">
                <a:pos x="119" y="21"/>
              </a:cxn>
              <a:cxn ang="0">
                <a:pos x="119" y="24"/>
              </a:cxn>
              <a:cxn ang="0">
                <a:pos x="119" y="119"/>
              </a:cxn>
              <a:cxn ang="0">
                <a:pos x="119" y="125"/>
              </a:cxn>
              <a:cxn ang="0">
                <a:pos x="119" y="128"/>
              </a:cxn>
              <a:cxn ang="0">
                <a:pos x="116" y="131"/>
              </a:cxn>
              <a:cxn ang="0">
                <a:pos x="113" y="134"/>
              </a:cxn>
              <a:cxn ang="0">
                <a:pos x="110" y="137"/>
              </a:cxn>
              <a:cxn ang="0">
                <a:pos x="107" y="137"/>
              </a:cxn>
              <a:cxn ang="0">
                <a:pos x="104" y="137"/>
              </a:cxn>
              <a:cxn ang="0">
                <a:pos x="18" y="128"/>
              </a:cxn>
              <a:cxn ang="0">
                <a:pos x="15" y="125"/>
              </a:cxn>
              <a:cxn ang="0">
                <a:pos x="12" y="125"/>
              </a:cxn>
              <a:cxn ang="0">
                <a:pos x="9" y="122"/>
              </a:cxn>
              <a:cxn ang="0">
                <a:pos x="6" y="119"/>
              </a:cxn>
              <a:cxn ang="0">
                <a:pos x="3" y="116"/>
              </a:cxn>
              <a:cxn ang="0">
                <a:pos x="3" y="113"/>
              </a:cxn>
              <a:cxn ang="0">
                <a:pos x="0" y="110"/>
              </a:cxn>
              <a:cxn ang="0">
                <a:pos x="0" y="107"/>
              </a:cxn>
              <a:cxn ang="0">
                <a:pos x="3" y="18"/>
              </a:cxn>
              <a:cxn ang="0">
                <a:pos x="3" y="15"/>
              </a:cxn>
              <a:cxn ang="0">
                <a:pos x="3" y="12"/>
              </a:cxn>
              <a:cxn ang="0">
                <a:pos x="6" y="9"/>
              </a:cxn>
              <a:cxn ang="0">
                <a:pos x="6" y="6"/>
              </a:cxn>
              <a:cxn ang="0">
                <a:pos x="9" y="3"/>
              </a:cxn>
              <a:cxn ang="0">
                <a:pos x="12" y="0"/>
              </a:cxn>
              <a:cxn ang="0">
                <a:pos x="15" y="0"/>
              </a:cxn>
              <a:cxn ang="0">
                <a:pos x="18" y="0"/>
              </a:cxn>
            </a:cxnLst>
            <a:rect l="0" t="0" r="r" b="b"/>
            <a:pathLst>
              <a:path w="119" h="137">
                <a:moveTo>
                  <a:pt x="18" y="0"/>
                </a:moveTo>
                <a:lnTo>
                  <a:pt x="104" y="6"/>
                </a:lnTo>
                <a:lnTo>
                  <a:pt x="107" y="6"/>
                </a:lnTo>
                <a:lnTo>
                  <a:pt x="110" y="6"/>
                </a:lnTo>
                <a:lnTo>
                  <a:pt x="113" y="9"/>
                </a:lnTo>
                <a:lnTo>
                  <a:pt x="116" y="12"/>
                </a:lnTo>
                <a:lnTo>
                  <a:pt x="116" y="15"/>
                </a:lnTo>
                <a:lnTo>
                  <a:pt x="119" y="18"/>
                </a:lnTo>
                <a:lnTo>
                  <a:pt x="119" y="21"/>
                </a:lnTo>
                <a:lnTo>
                  <a:pt x="119" y="24"/>
                </a:lnTo>
                <a:lnTo>
                  <a:pt x="119" y="119"/>
                </a:lnTo>
                <a:lnTo>
                  <a:pt x="119" y="125"/>
                </a:lnTo>
                <a:lnTo>
                  <a:pt x="119" y="128"/>
                </a:lnTo>
                <a:lnTo>
                  <a:pt x="116" y="131"/>
                </a:lnTo>
                <a:lnTo>
                  <a:pt x="113" y="134"/>
                </a:lnTo>
                <a:lnTo>
                  <a:pt x="110" y="137"/>
                </a:lnTo>
                <a:lnTo>
                  <a:pt x="107" y="137"/>
                </a:lnTo>
                <a:lnTo>
                  <a:pt x="104" y="137"/>
                </a:lnTo>
                <a:lnTo>
                  <a:pt x="18" y="128"/>
                </a:lnTo>
                <a:lnTo>
                  <a:pt x="15" y="125"/>
                </a:lnTo>
                <a:lnTo>
                  <a:pt x="12" y="125"/>
                </a:lnTo>
                <a:lnTo>
                  <a:pt x="9" y="122"/>
                </a:lnTo>
                <a:lnTo>
                  <a:pt x="6" y="119"/>
                </a:lnTo>
                <a:lnTo>
                  <a:pt x="3" y="116"/>
                </a:lnTo>
                <a:lnTo>
                  <a:pt x="3" y="113"/>
                </a:lnTo>
                <a:lnTo>
                  <a:pt x="0" y="110"/>
                </a:lnTo>
                <a:lnTo>
                  <a:pt x="0" y="107"/>
                </a:lnTo>
                <a:lnTo>
                  <a:pt x="3" y="18"/>
                </a:lnTo>
                <a:lnTo>
                  <a:pt x="3" y="15"/>
                </a:lnTo>
                <a:lnTo>
                  <a:pt x="3" y="12"/>
                </a:lnTo>
                <a:lnTo>
                  <a:pt x="6" y="9"/>
                </a:lnTo>
                <a:lnTo>
                  <a:pt x="6" y="6"/>
                </a:lnTo>
                <a:lnTo>
                  <a:pt x="9" y="3"/>
                </a:lnTo>
                <a:lnTo>
                  <a:pt x="12" y="0"/>
                </a:lnTo>
                <a:lnTo>
                  <a:pt x="15" y="0"/>
                </a:lnTo>
                <a:lnTo>
                  <a:pt x="18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035" name="Text Box 411"/>
          <p:cNvSpPr txBox="1">
            <a:spLocks noChangeArrowheads="1"/>
          </p:cNvSpPr>
          <p:nvPr/>
        </p:nvSpPr>
        <p:spPr bwMode="auto">
          <a:xfrm>
            <a:off x="2346325" y="5443538"/>
            <a:ext cx="18415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endParaRPr lang="en-US" sz="2400">
              <a:latin typeface="Tahoma" pitchFamily="34" charset="0"/>
            </a:endParaRPr>
          </a:p>
        </p:txBody>
      </p:sp>
      <p:grpSp>
        <p:nvGrpSpPr>
          <p:cNvPr id="27036" name="Group 412"/>
          <p:cNvGrpSpPr>
            <a:grpSpLocks/>
          </p:cNvGrpSpPr>
          <p:nvPr/>
        </p:nvGrpSpPr>
        <p:grpSpPr bwMode="auto">
          <a:xfrm>
            <a:off x="990600" y="2133600"/>
            <a:ext cx="1168400" cy="2314575"/>
            <a:chOff x="946" y="1354"/>
            <a:chExt cx="736" cy="1458"/>
          </a:xfrm>
        </p:grpSpPr>
        <p:sp>
          <p:nvSpPr>
            <p:cNvPr id="27037" name="Freeform 413"/>
            <p:cNvSpPr>
              <a:spLocks/>
            </p:cNvSpPr>
            <p:nvPr/>
          </p:nvSpPr>
          <p:spPr bwMode="auto">
            <a:xfrm>
              <a:off x="948" y="1354"/>
              <a:ext cx="734" cy="1193"/>
            </a:xfrm>
            <a:custGeom>
              <a:avLst/>
              <a:gdLst/>
              <a:ahLst/>
              <a:cxnLst>
                <a:cxn ang="0">
                  <a:pos x="157" y="0"/>
                </a:cxn>
                <a:cxn ang="0">
                  <a:pos x="581" y="0"/>
                </a:cxn>
                <a:cxn ang="0">
                  <a:pos x="596" y="0"/>
                </a:cxn>
                <a:cxn ang="0">
                  <a:pos x="611" y="3"/>
                </a:cxn>
                <a:cxn ang="0">
                  <a:pos x="626" y="6"/>
                </a:cxn>
                <a:cxn ang="0">
                  <a:pos x="641" y="12"/>
                </a:cxn>
                <a:cxn ang="0">
                  <a:pos x="665" y="24"/>
                </a:cxn>
                <a:cxn ang="0">
                  <a:pos x="689" y="45"/>
                </a:cxn>
                <a:cxn ang="0">
                  <a:pos x="707" y="66"/>
                </a:cxn>
                <a:cxn ang="0">
                  <a:pos x="722" y="93"/>
                </a:cxn>
                <a:cxn ang="0">
                  <a:pos x="728" y="108"/>
                </a:cxn>
                <a:cxn ang="0">
                  <a:pos x="731" y="123"/>
                </a:cxn>
                <a:cxn ang="0">
                  <a:pos x="734" y="138"/>
                </a:cxn>
                <a:cxn ang="0">
                  <a:pos x="734" y="153"/>
                </a:cxn>
                <a:cxn ang="0">
                  <a:pos x="734" y="1039"/>
                </a:cxn>
                <a:cxn ang="0">
                  <a:pos x="734" y="1054"/>
                </a:cxn>
                <a:cxn ang="0">
                  <a:pos x="731" y="1069"/>
                </a:cxn>
                <a:cxn ang="0">
                  <a:pos x="728" y="1084"/>
                </a:cxn>
                <a:cxn ang="0">
                  <a:pos x="722" y="1099"/>
                </a:cxn>
                <a:cxn ang="0">
                  <a:pos x="707" y="1126"/>
                </a:cxn>
                <a:cxn ang="0">
                  <a:pos x="689" y="1147"/>
                </a:cxn>
                <a:cxn ang="0">
                  <a:pos x="665" y="1165"/>
                </a:cxn>
                <a:cxn ang="0">
                  <a:pos x="641" y="1181"/>
                </a:cxn>
                <a:cxn ang="0">
                  <a:pos x="626" y="1187"/>
                </a:cxn>
                <a:cxn ang="0">
                  <a:pos x="611" y="1190"/>
                </a:cxn>
                <a:cxn ang="0">
                  <a:pos x="596" y="1193"/>
                </a:cxn>
                <a:cxn ang="0">
                  <a:pos x="581" y="1193"/>
                </a:cxn>
                <a:cxn ang="0">
                  <a:pos x="157" y="1193"/>
                </a:cxn>
                <a:cxn ang="0">
                  <a:pos x="139" y="1193"/>
                </a:cxn>
                <a:cxn ang="0">
                  <a:pos x="124" y="1190"/>
                </a:cxn>
                <a:cxn ang="0">
                  <a:pos x="109" y="1187"/>
                </a:cxn>
                <a:cxn ang="0">
                  <a:pos x="97" y="1181"/>
                </a:cxn>
                <a:cxn ang="0">
                  <a:pos x="70" y="1165"/>
                </a:cxn>
                <a:cxn ang="0">
                  <a:pos x="45" y="1147"/>
                </a:cxn>
                <a:cxn ang="0">
                  <a:pos x="27" y="1126"/>
                </a:cxn>
                <a:cxn ang="0">
                  <a:pos x="12" y="1099"/>
                </a:cxn>
                <a:cxn ang="0">
                  <a:pos x="9" y="1084"/>
                </a:cxn>
                <a:cxn ang="0">
                  <a:pos x="3" y="1069"/>
                </a:cxn>
                <a:cxn ang="0">
                  <a:pos x="3" y="1054"/>
                </a:cxn>
                <a:cxn ang="0">
                  <a:pos x="0" y="1039"/>
                </a:cxn>
                <a:cxn ang="0">
                  <a:pos x="0" y="153"/>
                </a:cxn>
                <a:cxn ang="0">
                  <a:pos x="3" y="138"/>
                </a:cxn>
                <a:cxn ang="0">
                  <a:pos x="3" y="123"/>
                </a:cxn>
                <a:cxn ang="0">
                  <a:pos x="9" y="108"/>
                </a:cxn>
                <a:cxn ang="0">
                  <a:pos x="12" y="93"/>
                </a:cxn>
                <a:cxn ang="0">
                  <a:pos x="27" y="66"/>
                </a:cxn>
                <a:cxn ang="0">
                  <a:pos x="45" y="45"/>
                </a:cxn>
                <a:cxn ang="0">
                  <a:pos x="70" y="24"/>
                </a:cxn>
                <a:cxn ang="0">
                  <a:pos x="97" y="12"/>
                </a:cxn>
                <a:cxn ang="0">
                  <a:pos x="109" y="6"/>
                </a:cxn>
                <a:cxn ang="0">
                  <a:pos x="124" y="3"/>
                </a:cxn>
                <a:cxn ang="0">
                  <a:pos x="139" y="0"/>
                </a:cxn>
                <a:cxn ang="0">
                  <a:pos x="157" y="0"/>
                </a:cxn>
              </a:cxnLst>
              <a:rect l="0" t="0" r="r" b="b"/>
              <a:pathLst>
                <a:path w="734" h="1193">
                  <a:moveTo>
                    <a:pt x="157" y="0"/>
                  </a:moveTo>
                  <a:lnTo>
                    <a:pt x="581" y="0"/>
                  </a:lnTo>
                  <a:lnTo>
                    <a:pt x="596" y="0"/>
                  </a:lnTo>
                  <a:lnTo>
                    <a:pt x="611" y="3"/>
                  </a:lnTo>
                  <a:lnTo>
                    <a:pt x="626" y="6"/>
                  </a:lnTo>
                  <a:lnTo>
                    <a:pt x="641" y="12"/>
                  </a:lnTo>
                  <a:lnTo>
                    <a:pt x="665" y="24"/>
                  </a:lnTo>
                  <a:lnTo>
                    <a:pt x="689" y="45"/>
                  </a:lnTo>
                  <a:lnTo>
                    <a:pt x="707" y="66"/>
                  </a:lnTo>
                  <a:lnTo>
                    <a:pt x="722" y="93"/>
                  </a:lnTo>
                  <a:lnTo>
                    <a:pt x="728" y="108"/>
                  </a:lnTo>
                  <a:lnTo>
                    <a:pt x="731" y="123"/>
                  </a:lnTo>
                  <a:lnTo>
                    <a:pt x="734" y="138"/>
                  </a:lnTo>
                  <a:lnTo>
                    <a:pt x="734" y="153"/>
                  </a:lnTo>
                  <a:lnTo>
                    <a:pt x="734" y="1039"/>
                  </a:lnTo>
                  <a:lnTo>
                    <a:pt x="734" y="1054"/>
                  </a:lnTo>
                  <a:lnTo>
                    <a:pt x="731" y="1069"/>
                  </a:lnTo>
                  <a:lnTo>
                    <a:pt x="728" y="1084"/>
                  </a:lnTo>
                  <a:lnTo>
                    <a:pt x="722" y="1099"/>
                  </a:lnTo>
                  <a:lnTo>
                    <a:pt x="707" y="1126"/>
                  </a:lnTo>
                  <a:lnTo>
                    <a:pt x="689" y="1147"/>
                  </a:lnTo>
                  <a:lnTo>
                    <a:pt x="665" y="1165"/>
                  </a:lnTo>
                  <a:lnTo>
                    <a:pt x="641" y="1181"/>
                  </a:lnTo>
                  <a:lnTo>
                    <a:pt x="626" y="1187"/>
                  </a:lnTo>
                  <a:lnTo>
                    <a:pt x="611" y="1190"/>
                  </a:lnTo>
                  <a:lnTo>
                    <a:pt x="596" y="1193"/>
                  </a:lnTo>
                  <a:lnTo>
                    <a:pt x="581" y="1193"/>
                  </a:lnTo>
                  <a:lnTo>
                    <a:pt x="157" y="1193"/>
                  </a:lnTo>
                  <a:lnTo>
                    <a:pt x="139" y="1193"/>
                  </a:lnTo>
                  <a:lnTo>
                    <a:pt x="124" y="1190"/>
                  </a:lnTo>
                  <a:lnTo>
                    <a:pt x="109" y="1187"/>
                  </a:lnTo>
                  <a:lnTo>
                    <a:pt x="97" y="1181"/>
                  </a:lnTo>
                  <a:lnTo>
                    <a:pt x="70" y="1165"/>
                  </a:lnTo>
                  <a:lnTo>
                    <a:pt x="45" y="1147"/>
                  </a:lnTo>
                  <a:lnTo>
                    <a:pt x="27" y="1126"/>
                  </a:lnTo>
                  <a:lnTo>
                    <a:pt x="12" y="1099"/>
                  </a:lnTo>
                  <a:lnTo>
                    <a:pt x="9" y="1084"/>
                  </a:lnTo>
                  <a:lnTo>
                    <a:pt x="3" y="1069"/>
                  </a:lnTo>
                  <a:lnTo>
                    <a:pt x="3" y="1054"/>
                  </a:lnTo>
                  <a:lnTo>
                    <a:pt x="0" y="1039"/>
                  </a:lnTo>
                  <a:lnTo>
                    <a:pt x="0" y="153"/>
                  </a:lnTo>
                  <a:lnTo>
                    <a:pt x="3" y="138"/>
                  </a:lnTo>
                  <a:lnTo>
                    <a:pt x="3" y="123"/>
                  </a:lnTo>
                  <a:lnTo>
                    <a:pt x="9" y="108"/>
                  </a:lnTo>
                  <a:lnTo>
                    <a:pt x="12" y="93"/>
                  </a:lnTo>
                  <a:lnTo>
                    <a:pt x="27" y="66"/>
                  </a:lnTo>
                  <a:lnTo>
                    <a:pt x="45" y="45"/>
                  </a:lnTo>
                  <a:lnTo>
                    <a:pt x="70" y="24"/>
                  </a:lnTo>
                  <a:lnTo>
                    <a:pt x="97" y="12"/>
                  </a:lnTo>
                  <a:lnTo>
                    <a:pt x="109" y="6"/>
                  </a:lnTo>
                  <a:lnTo>
                    <a:pt x="124" y="3"/>
                  </a:lnTo>
                  <a:lnTo>
                    <a:pt x="139" y="0"/>
                  </a:lnTo>
                  <a:lnTo>
                    <a:pt x="157" y="0"/>
                  </a:lnTo>
                  <a:close/>
                </a:path>
              </a:pathLst>
            </a:cu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038" name="Rectangle 414"/>
            <p:cNvSpPr>
              <a:spLocks noChangeArrowheads="1"/>
            </p:cNvSpPr>
            <p:nvPr/>
          </p:nvSpPr>
          <p:spPr bwMode="auto">
            <a:xfrm>
              <a:off x="946" y="2560"/>
              <a:ext cx="730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600" dirty="0">
                  <a:solidFill>
                    <a:srgbClr val="0000FF"/>
                  </a:solidFill>
                  <a:latin typeface="+mn-lt"/>
                </a:rPr>
                <a:t>produce</a:t>
              </a:r>
              <a:endParaRPr lang="en-US" sz="2400" dirty="0">
                <a:latin typeface="+mn-lt"/>
              </a:endParaRPr>
            </a:p>
          </p:txBody>
        </p:sp>
        <p:grpSp>
          <p:nvGrpSpPr>
            <p:cNvPr id="27039" name="Group 415"/>
            <p:cNvGrpSpPr>
              <a:grpSpLocks/>
            </p:cNvGrpSpPr>
            <p:nvPr/>
          </p:nvGrpSpPr>
          <p:grpSpPr bwMode="auto">
            <a:xfrm>
              <a:off x="1152" y="2016"/>
              <a:ext cx="398" cy="437"/>
              <a:chOff x="1261" y="2156"/>
              <a:chExt cx="289" cy="297"/>
            </a:xfrm>
          </p:grpSpPr>
          <p:sp>
            <p:nvSpPr>
              <p:cNvPr id="27040" name="Freeform 416"/>
              <p:cNvSpPr>
                <a:spLocks/>
              </p:cNvSpPr>
              <p:nvPr/>
            </p:nvSpPr>
            <p:spPr bwMode="auto">
              <a:xfrm>
                <a:off x="1261" y="2156"/>
                <a:ext cx="144" cy="57"/>
              </a:xfrm>
              <a:custGeom>
                <a:avLst/>
                <a:gdLst/>
                <a:ahLst/>
                <a:cxnLst>
                  <a:cxn ang="0">
                    <a:pos x="135" y="0"/>
                  </a:cxn>
                  <a:cxn ang="0">
                    <a:pos x="123" y="3"/>
                  </a:cxn>
                  <a:cxn ang="0">
                    <a:pos x="108" y="3"/>
                  </a:cxn>
                  <a:cxn ang="0">
                    <a:pos x="93" y="3"/>
                  </a:cxn>
                  <a:cxn ang="0">
                    <a:pos x="81" y="6"/>
                  </a:cxn>
                  <a:cxn ang="0">
                    <a:pos x="69" y="9"/>
                  </a:cxn>
                  <a:cxn ang="0">
                    <a:pos x="57" y="12"/>
                  </a:cxn>
                  <a:cxn ang="0">
                    <a:pos x="48" y="15"/>
                  </a:cxn>
                  <a:cxn ang="0">
                    <a:pos x="39" y="18"/>
                  </a:cxn>
                  <a:cxn ang="0">
                    <a:pos x="30" y="24"/>
                  </a:cxn>
                  <a:cxn ang="0">
                    <a:pos x="21" y="27"/>
                  </a:cxn>
                  <a:cxn ang="0">
                    <a:pos x="15" y="33"/>
                  </a:cxn>
                  <a:cxn ang="0">
                    <a:pos x="9" y="39"/>
                  </a:cxn>
                  <a:cxn ang="0">
                    <a:pos x="3" y="42"/>
                  </a:cxn>
                  <a:cxn ang="0">
                    <a:pos x="0" y="48"/>
                  </a:cxn>
                  <a:cxn ang="0">
                    <a:pos x="0" y="54"/>
                  </a:cxn>
                  <a:cxn ang="0">
                    <a:pos x="3" y="57"/>
                  </a:cxn>
                  <a:cxn ang="0">
                    <a:pos x="3" y="51"/>
                  </a:cxn>
                  <a:cxn ang="0">
                    <a:pos x="6" y="48"/>
                  </a:cxn>
                  <a:cxn ang="0">
                    <a:pos x="9" y="42"/>
                  </a:cxn>
                  <a:cxn ang="0">
                    <a:pos x="15" y="39"/>
                  </a:cxn>
                  <a:cxn ang="0">
                    <a:pos x="18" y="33"/>
                  </a:cxn>
                  <a:cxn ang="0">
                    <a:pos x="27" y="27"/>
                  </a:cxn>
                  <a:cxn ang="0">
                    <a:pos x="33" y="24"/>
                  </a:cxn>
                  <a:cxn ang="0">
                    <a:pos x="45" y="21"/>
                  </a:cxn>
                  <a:cxn ang="0">
                    <a:pos x="54" y="18"/>
                  </a:cxn>
                  <a:cxn ang="0">
                    <a:pos x="63" y="15"/>
                  </a:cxn>
                  <a:cxn ang="0">
                    <a:pos x="75" y="12"/>
                  </a:cxn>
                  <a:cxn ang="0">
                    <a:pos x="87" y="9"/>
                  </a:cxn>
                  <a:cxn ang="0">
                    <a:pos x="102" y="6"/>
                  </a:cxn>
                  <a:cxn ang="0">
                    <a:pos x="114" y="6"/>
                  </a:cxn>
                  <a:cxn ang="0">
                    <a:pos x="129" y="6"/>
                  </a:cxn>
                  <a:cxn ang="0">
                    <a:pos x="144" y="3"/>
                  </a:cxn>
                </a:cxnLst>
                <a:rect l="0" t="0" r="r" b="b"/>
                <a:pathLst>
                  <a:path w="144" h="57">
                    <a:moveTo>
                      <a:pt x="144" y="0"/>
                    </a:moveTo>
                    <a:lnTo>
                      <a:pt x="135" y="0"/>
                    </a:lnTo>
                    <a:lnTo>
                      <a:pt x="129" y="0"/>
                    </a:lnTo>
                    <a:lnTo>
                      <a:pt x="123" y="3"/>
                    </a:lnTo>
                    <a:lnTo>
                      <a:pt x="114" y="3"/>
                    </a:lnTo>
                    <a:lnTo>
                      <a:pt x="108" y="3"/>
                    </a:lnTo>
                    <a:lnTo>
                      <a:pt x="102" y="3"/>
                    </a:lnTo>
                    <a:lnTo>
                      <a:pt x="93" y="3"/>
                    </a:lnTo>
                    <a:lnTo>
                      <a:pt x="87" y="6"/>
                    </a:lnTo>
                    <a:lnTo>
                      <a:pt x="81" y="6"/>
                    </a:lnTo>
                    <a:lnTo>
                      <a:pt x="75" y="9"/>
                    </a:lnTo>
                    <a:lnTo>
                      <a:pt x="69" y="9"/>
                    </a:lnTo>
                    <a:lnTo>
                      <a:pt x="63" y="9"/>
                    </a:lnTo>
                    <a:lnTo>
                      <a:pt x="57" y="12"/>
                    </a:lnTo>
                    <a:lnTo>
                      <a:pt x="54" y="15"/>
                    </a:lnTo>
                    <a:lnTo>
                      <a:pt x="48" y="15"/>
                    </a:lnTo>
                    <a:lnTo>
                      <a:pt x="42" y="18"/>
                    </a:lnTo>
                    <a:lnTo>
                      <a:pt x="39" y="18"/>
                    </a:lnTo>
                    <a:lnTo>
                      <a:pt x="33" y="21"/>
                    </a:lnTo>
                    <a:lnTo>
                      <a:pt x="30" y="24"/>
                    </a:lnTo>
                    <a:lnTo>
                      <a:pt x="24" y="27"/>
                    </a:lnTo>
                    <a:lnTo>
                      <a:pt x="21" y="27"/>
                    </a:lnTo>
                    <a:lnTo>
                      <a:pt x="18" y="30"/>
                    </a:lnTo>
                    <a:lnTo>
                      <a:pt x="15" y="33"/>
                    </a:lnTo>
                    <a:lnTo>
                      <a:pt x="12" y="36"/>
                    </a:lnTo>
                    <a:lnTo>
                      <a:pt x="9" y="39"/>
                    </a:lnTo>
                    <a:lnTo>
                      <a:pt x="6" y="39"/>
                    </a:lnTo>
                    <a:lnTo>
                      <a:pt x="3" y="42"/>
                    </a:lnTo>
                    <a:lnTo>
                      <a:pt x="3" y="45"/>
                    </a:lnTo>
                    <a:lnTo>
                      <a:pt x="0" y="48"/>
                    </a:lnTo>
                    <a:lnTo>
                      <a:pt x="0" y="51"/>
                    </a:lnTo>
                    <a:lnTo>
                      <a:pt x="0" y="54"/>
                    </a:lnTo>
                    <a:lnTo>
                      <a:pt x="0" y="57"/>
                    </a:lnTo>
                    <a:lnTo>
                      <a:pt x="3" y="57"/>
                    </a:lnTo>
                    <a:lnTo>
                      <a:pt x="3" y="54"/>
                    </a:lnTo>
                    <a:lnTo>
                      <a:pt x="3" y="51"/>
                    </a:lnTo>
                    <a:lnTo>
                      <a:pt x="3" y="51"/>
                    </a:lnTo>
                    <a:lnTo>
                      <a:pt x="6" y="48"/>
                    </a:lnTo>
                    <a:lnTo>
                      <a:pt x="6" y="45"/>
                    </a:lnTo>
                    <a:lnTo>
                      <a:pt x="9" y="42"/>
                    </a:lnTo>
                    <a:lnTo>
                      <a:pt x="12" y="39"/>
                    </a:lnTo>
                    <a:lnTo>
                      <a:pt x="15" y="39"/>
                    </a:lnTo>
                    <a:lnTo>
                      <a:pt x="15" y="36"/>
                    </a:lnTo>
                    <a:lnTo>
                      <a:pt x="18" y="33"/>
                    </a:lnTo>
                    <a:lnTo>
                      <a:pt x="24" y="30"/>
                    </a:lnTo>
                    <a:lnTo>
                      <a:pt x="27" y="27"/>
                    </a:lnTo>
                    <a:lnTo>
                      <a:pt x="30" y="27"/>
                    </a:lnTo>
                    <a:lnTo>
                      <a:pt x="33" y="24"/>
                    </a:lnTo>
                    <a:lnTo>
                      <a:pt x="39" y="21"/>
                    </a:lnTo>
                    <a:lnTo>
                      <a:pt x="45" y="21"/>
                    </a:lnTo>
                    <a:lnTo>
                      <a:pt x="48" y="18"/>
                    </a:lnTo>
                    <a:lnTo>
                      <a:pt x="54" y="18"/>
                    </a:lnTo>
                    <a:lnTo>
                      <a:pt x="60" y="15"/>
                    </a:lnTo>
                    <a:lnTo>
                      <a:pt x="63" y="15"/>
                    </a:lnTo>
                    <a:lnTo>
                      <a:pt x="69" y="12"/>
                    </a:lnTo>
                    <a:lnTo>
                      <a:pt x="75" y="12"/>
                    </a:lnTo>
                    <a:lnTo>
                      <a:pt x="81" y="9"/>
                    </a:lnTo>
                    <a:lnTo>
                      <a:pt x="87" y="9"/>
                    </a:lnTo>
                    <a:lnTo>
                      <a:pt x="96" y="9"/>
                    </a:lnTo>
                    <a:lnTo>
                      <a:pt x="102" y="6"/>
                    </a:lnTo>
                    <a:lnTo>
                      <a:pt x="108" y="6"/>
                    </a:lnTo>
                    <a:lnTo>
                      <a:pt x="114" y="6"/>
                    </a:lnTo>
                    <a:lnTo>
                      <a:pt x="123" y="6"/>
                    </a:lnTo>
                    <a:lnTo>
                      <a:pt x="129" y="6"/>
                    </a:lnTo>
                    <a:lnTo>
                      <a:pt x="135" y="6"/>
                    </a:lnTo>
                    <a:lnTo>
                      <a:pt x="144" y="3"/>
                    </a:lnTo>
                    <a:lnTo>
                      <a:pt x="14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041" name="Freeform 417"/>
              <p:cNvSpPr>
                <a:spLocks/>
              </p:cNvSpPr>
              <p:nvPr/>
            </p:nvSpPr>
            <p:spPr bwMode="auto">
              <a:xfrm>
                <a:off x="1405" y="2156"/>
                <a:ext cx="145" cy="57"/>
              </a:xfrm>
              <a:custGeom>
                <a:avLst/>
                <a:gdLst/>
                <a:ahLst/>
                <a:cxnLst>
                  <a:cxn ang="0">
                    <a:pos x="145" y="54"/>
                  </a:cxn>
                  <a:cxn ang="0">
                    <a:pos x="142" y="48"/>
                  </a:cxn>
                  <a:cxn ang="0">
                    <a:pos x="139" y="42"/>
                  </a:cxn>
                  <a:cxn ang="0">
                    <a:pos x="136" y="39"/>
                  </a:cxn>
                  <a:cxn ang="0">
                    <a:pos x="130" y="33"/>
                  </a:cxn>
                  <a:cxn ang="0">
                    <a:pos x="124" y="27"/>
                  </a:cxn>
                  <a:cxn ang="0">
                    <a:pos x="115" y="24"/>
                  </a:cxn>
                  <a:cxn ang="0">
                    <a:pos x="106" y="18"/>
                  </a:cxn>
                  <a:cxn ang="0">
                    <a:pos x="97" y="15"/>
                  </a:cxn>
                  <a:cxn ang="0">
                    <a:pos x="85" y="12"/>
                  </a:cxn>
                  <a:cxn ang="0">
                    <a:pos x="76" y="9"/>
                  </a:cxn>
                  <a:cxn ang="0">
                    <a:pos x="64" y="6"/>
                  </a:cxn>
                  <a:cxn ang="0">
                    <a:pos x="49" y="3"/>
                  </a:cxn>
                  <a:cxn ang="0">
                    <a:pos x="37" y="3"/>
                  </a:cxn>
                  <a:cxn ang="0">
                    <a:pos x="22" y="3"/>
                  </a:cxn>
                  <a:cxn ang="0">
                    <a:pos x="7" y="0"/>
                  </a:cxn>
                  <a:cxn ang="0">
                    <a:pos x="0" y="3"/>
                  </a:cxn>
                  <a:cxn ang="0">
                    <a:pos x="16" y="6"/>
                  </a:cxn>
                  <a:cxn ang="0">
                    <a:pos x="28" y="6"/>
                  </a:cxn>
                  <a:cxn ang="0">
                    <a:pos x="43" y="6"/>
                  </a:cxn>
                  <a:cxn ang="0">
                    <a:pos x="55" y="9"/>
                  </a:cxn>
                  <a:cxn ang="0">
                    <a:pos x="67" y="12"/>
                  </a:cxn>
                  <a:cxn ang="0">
                    <a:pos x="79" y="15"/>
                  </a:cxn>
                  <a:cxn ang="0">
                    <a:pos x="91" y="18"/>
                  </a:cxn>
                  <a:cxn ang="0">
                    <a:pos x="100" y="21"/>
                  </a:cxn>
                  <a:cxn ang="0">
                    <a:pos x="109" y="24"/>
                  </a:cxn>
                  <a:cxn ang="0">
                    <a:pos x="118" y="27"/>
                  </a:cxn>
                  <a:cxn ang="0">
                    <a:pos x="124" y="33"/>
                  </a:cxn>
                  <a:cxn ang="0">
                    <a:pos x="130" y="39"/>
                  </a:cxn>
                  <a:cxn ang="0">
                    <a:pos x="136" y="42"/>
                  </a:cxn>
                  <a:cxn ang="0">
                    <a:pos x="139" y="48"/>
                  </a:cxn>
                  <a:cxn ang="0">
                    <a:pos x="139" y="51"/>
                  </a:cxn>
                  <a:cxn ang="0">
                    <a:pos x="142" y="57"/>
                  </a:cxn>
                </a:cxnLst>
                <a:rect l="0" t="0" r="r" b="b"/>
                <a:pathLst>
                  <a:path w="145" h="57">
                    <a:moveTo>
                      <a:pt x="145" y="57"/>
                    </a:moveTo>
                    <a:lnTo>
                      <a:pt x="145" y="54"/>
                    </a:lnTo>
                    <a:lnTo>
                      <a:pt x="145" y="51"/>
                    </a:lnTo>
                    <a:lnTo>
                      <a:pt x="142" y="48"/>
                    </a:lnTo>
                    <a:lnTo>
                      <a:pt x="142" y="45"/>
                    </a:lnTo>
                    <a:lnTo>
                      <a:pt x="139" y="42"/>
                    </a:lnTo>
                    <a:lnTo>
                      <a:pt x="139" y="39"/>
                    </a:lnTo>
                    <a:lnTo>
                      <a:pt x="136" y="39"/>
                    </a:lnTo>
                    <a:lnTo>
                      <a:pt x="133" y="36"/>
                    </a:lnTo>
                    <a:lnTo>
                      <a:pt x="130" y="33"/>
                    </a:lnTo>
                    <a:lnTo>
                      <a:pt x="127" y="30"/>
                    </a:lnTo>
                    <a:lnTo>
                      <a:pt x="124" y="27"/>
                    </a:lnTo>
                    <a:lnTo>
                      <a:pt x="118" y="27"/>
                    </a:lnTo>
                    <a:lnTo>
                      <a:pt x="115" y="24"/>
                    </a:lnTo>
                    <a:lnTo>
                      <a:pt x="112" y="21"/>
                    </a:lnTo>
                    <a:lnTo>
                      <a:pt x="106" y="18"/>
                    </a:lnTo>
                    <a:lnTo>
                      <a:pt x="103" y="18"/>
                    </a:lnTo>
                    <a:lnTo>
                      <a:pt x="97" y="15"/>
                    </a:lnTo>
                    <a:lnTo>
                      <a:pt x="91" y="15"/>
                    </a:lnTo>
                    <a:lnTo>
                      <a:pt x="85" y="12"/>
                    </a:lnTo>
                    <a:lnTo>
                      <a:pt x="79" y="9"/>
                    </a:lnTo>
                    <a:lnTo>
                      <a:pt x="76" y="9"/>
                    </a:lnTo>
                    <a:lnTo>
                      <a:pt x="70" y="9"/>
                    </a:lnTo>
                    <a:lnTo>
                      <a:pt x="64" y="6"/>
                    </a:lnTo>
                    <a:lnTo>
                      <a:pt x="55" y="6"/>
                    </a:lnTo>
                    <a:lnTo>
                      <a:pt x="49" y="3"/>
                    </a:lnTo>
                    <a:lnTo>
                      <a:pt x="43" y="3"/>
                    </a:lnTo>
                    <a:lnTo>
                      <a:pt x="37" y="3"/>
                    </a:lnTo>
                    <a:lnTo>
                      <a:pt x="28" y="3"/>
                    </a:lnTo>
                    <a:lnTo>
                      <a:pt x="22" y="3"/>
                    </a:lnTo>
                    <a:lnTo>
                      <a:pt x="16" y="0"/>
                    </a:lnTo>
                    <a:lnTo>
                      <a:pt x="7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7" y="6"/>
                    </a:lnTo>
                    <a:lnTo>
                      <a:pt x="16" y="6"/>
                    </a:lnTo>
                    <a:lnTo>
                      <a:pt x="22" y="6"/>
                    </a:lnTo>
                    <a:lnTo>
                      <a:pt x="28" y="6"/>
                    </a:lnTo>
                    <a:lnTo>
                      <a:pt x="37" y="6"/>
                    </a:lnTo>
                    <a:lnTo>
                      <a:pt x="43" y="6"/>
                    </a:lnTo>
                    <a:lnTo>
                      <a:pt x="49" y="9"/>
                    </a:lnTo>
                    <a:lnTo>
                      <a:pt x="55" y="9"/>
                    </a:lnTo>
                    <a:lnTo>
                      <a:pt x="61" y="9"/>
                    </a:lnTo>
                    <a:lnTo>
                      <a:pt x="67" y="12"/>
                    </a:lnTo>
                    <a:lnTo>
                      <a:pt x="73" y="12"/>
                    </a:lnTo>
                    <a:lnTo>
                      <a:pt x="79" y="15"/>
                    </a:lnTo>
                    <a:lnTo>
                      <a:pt x="85" y="15"/>
                    </a:lnTo>
                    <a:lnTo>
                      <a:pt x="91" y="18"/>
                    </a:lnTo>
                    <a:lnTo>
                      <a:pt x="97" y="18"/>
                    </a:lnTo>
                    <a:lnTo>
                      <a:pt x="100" y="21"/>
                    </a:lnTo>
                    <a:lnTo>
                      <a:pt x="106" y="21"/>
                    </a:lnTo>
                    <a:lnTo>
                      <a:pt x="109" y="24"/>
                    </a:lnTo>
                    <a:lnTo>
                      <a:pt x="115" y="27"/>
                    </a:lnTo>
                    <a:lnTo>
                      <a:pt x="118" y="27"/>
                    </a:lnTo>
                    <a:lnTo>
                      <a:pt x="121" y="30"/>
                    </a:lnTo>
                    <a:lnTo>
                      <a:pt x="124" y="33"/>
                    </a:lnTo>
                    <a:lnTo>
                      <a:pt x="127" y="36"/>
                    </a:lnTo>
                    <a:lnTo>
                      <a:pt x="130" y="39"/>
                    </a:lnTo>
                    <a:lnTo>
                      <a:pt x="133" y="39"/>
                    </a:lnTo>
                    <a:lnTo>
                      <a:pt x="136" y="42"/>
                    </a:lnTo>
                    <a:lnTo>
                      <a:pt x="136" y="45"/>
                    </a:lnTo>
                    <a:lnTo>
                      <a:pt x="139" y="48"/>
                    </a:lnTo>
                    <a:lnTo>
                      <a:pt x="139" y="51"/>
                    </a:lnTo>
                    <a:lnTo>
                      <a:pt x="139" y="51"/>
                    </a:lnTo>
                    <a:lnTo>
                      <a:pt x="142" y="54"/>
                    </a:lnTo>
                    <a:lnTo>
                      <a:pt x="142" y="57"/>
                    </a:lnTo>
                    <a:lnTo>
                      <a:pt x="145" y="5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042" name="Freeform 418"/>
              <p:cNvSpPr>
                <a:spLocks/>
              </p:cNvSpPr>
              <p:nvPr/>
            </p:nvSpPr>
            <p:spPr bwMode="auto">
              <a:xfrm>
                <a:off x="1405" y="2213"/>
                <a:ext cx="145" cy="57"/>
              </a:xfrm>
              <a:custGeom>
                <a:avLst/>
                <a:gdLst/>
                <a:ahLst/>
                <a:cxnLst>
                  <a:cxn ang="0">
                    <a:pos x="7" y="57"/>
                  </a:cxn>
                  <a:cxn ang="0">
                    <a:pos x="22" y="57"/>
                  </a:cxn>
                  <a:cxn ang="0">
                    <a:pos x="37" y="57"/>
                  </a:cxn>
                  <a:cxn ang="0">
                    <a:pos x="49" y="54"/>
                  </a:cxn>
                  <a:cxn ang="0">
                    <a:pos x="64" y="51"/>
                  </a:cxn>
                  <a:cxn ang="0">
                    <a:pos x="76" y="51"/>
                  </a:cxn>
                  <a:cxn ang="0">
                    <a:pos x="85" y="48"/>
                  </a:cxn>
                  <a:cxn ang="0">
                    <a:pos x="97" y="42"/>
                  </a:cxn>
                  <a:cxn ang="0">
                    <a:pos x="106" y="39"/>
                  </a:cxn>
                  <a:cxn ang="0">
                    <a:pos x="115" y="36"/>
                  </a:cxn>
                  <a:cxn ang="0">
                    <a:pos x="124" y="30"/>
                  </a:cxn>
                  <a:cxn ang="0">
                    <a:pos x="130" y="27"/>
                  </a:cxn>
                  <a:cxn ang="0">
                    <a:pos x="136" y="21"/>
                  </a:cxn>
                  <a:cxn ang="0">
                    <a:pos x="139" y="15"/>
                  </a:cxn>
                  <a:cxn ang="0">
                    <a:pos x="142" y="9"/>
                  </a:cxn>
                  <a:cxn ang="0">
                    <a:pos x="145" y="3"/>
                  </a:cxn>
                  <a:cxn ang="0">
                    <a:pos x="142" y="0"/>
                  </a:cxn>
                  <a:cxn ang="0">
                    <a:pos x="139" y="6"/>
                  </a:cxn>
                  <a:cxn ang="0">
                    <a:pos x="139" y="12"/>
                  </a:cxn>
                  <a:cxn ang="0">
                    <a:pos x="136" y="15"/>
                  </a:cxn>
                  <a:cxn ang="0">
                    <a:pos x="130" y="21"/>
                  </a:cxn>
                  <a:cxn ang="0">
                    <a:pos x="124" y="27"/>
                  </a:cxn>
                  <a:cxn ang="0">
                    <a:pos x="118" y="30"/>
                  </a:cxn>
                  <a:cxn ang="0">
                    <a:pos x="109" y="33"/>
                  </a:cxn>
                  <a:cxn ang="0">
                    <a:pos x="100" y="39"/>
                  </a:cxn>
                  <a:cxn ang="0">
                    <a:pos x="91" y="42"/>
                  </a:cxn>
                  <a:cxn ang="0">
                    <a:pos x="79" y="45"/>
                  </a:cxn>
                  <a:cxn ang="0">
                    <a:pos x="67" y="48"/>
                  </a:cxn>
                  <a:cxn ang="0">
                    <a:pos x="55" y="51"/>
                  </a:cxn>
                  <a:cxn ang="0">
                    <a:pos x="43" y="51"/>
                  </a:cxn>
                  <a:cxn ang="0">
                    <a:pos x="28" y="54"/>
                  </a:cxn>
                  <a:cxn ang="0">
                    <a:pos x="16" y="54"/>
                  </a:cxn>
                  <a:cxn ang="0">
                    <a:pos x="0" y="54"/>
                  </a:cxn>
                </a:cxnLst>
                <a:rect l="0" t="0" r="r" b="b"/>
                <a:pathLst>
                  <a:path w="145" h="57">
                    <a:moveTo>
                      <a:pt x="0" y="57"/>
                    </a:moveTo>
                    <a:lnTo>
                      <a:pt x="7" y="57"/>
                    </a:lnTo>
                    <a:lnTo>
                      <a:pt x="16" y="57"/>
                    </a:lnTo>
                    <a:lnTo>
                      <a:pt x="22" y="57"/>
                    </a:lnTo>
                    <a:lnTo>
                      <a:pt x="28" y="57"/>
                    </a:lnTo>
                    <a:lnTo>
                      <a:pt x="37" y="57"/>
                    </a:lnTo>
                    <a:lnTo>
                      <a:pt x="43" y="54"/>
                    </a:lnTo>
                    <a:lnTo>
                      <a:pt x="49" y="54"/>
                    </a:lnTo>
                    <a:lnTo>
                      <a:pt x="55" y="54"/>
                    </a:lnTo>
                    <a:lnTo>
                      <a:pt x="64" y="51"/>
                    </a:lnTo>
                    <a:lnTo>
                      <a:pt x="70" y="51"/>
                    </a:lnTo>
                    <a:lnTo>
                      <a:pt x="76" y="51"/>
                    </a:lnTo>
                    <a:lnTo>
                      <a:pt x="79" y="48"/>
                    </a:lnTo>
                    <a:lnTo>
                      <a:pt x="85" y="48"/>
                    </a:lnTo>
                    <a:lnTo>
                      <a:pt x="91" y="45"/>
                    </a:lnTo>
                    <a:lnTo>
                      <a:pt x="97" y="42"/>
                    </a:lnTo>
                    <a:lnTo>
                      <a:pt x="103" y="42"/>
                    </a:lnTo>
                    <a:lnTo>
                      <a:pt x="106" y="39"/>
                    </a:lnTo>
                    <a:lnTo>
                      <a:pt x="112" y="36"/>
                    </a:lnTo>
                    <a:lnTo>
                      <a:pt x="115" y="36"/>
                    </a:lnTo>
                    <a:lnTo>
                      <a:pt x="118" y="33"/>
                    </a:lnTo>
                    <a:lnTo>
                      <a:pt x="124" y="30"/>
                    </a:lnTo>
                    <a:lnTo>
                      <a:pt x="127" y="27"/>
                    </a:lnTo>
                    <a:lnTo>
                      <a:pt x="130" y="27"/>
                    </a:lnTo>
                    <a:lnTo>
                      <a:pt x="133" y="24"/>
                    </a:lnTo>
                    <a:lnTo>
                      <a:pt x="136" y="21"/>
                    </a:lnTo>
                    <a:lnTo>
                      <a:pt x="139" y="18"/>
                    </a:lnTo>
                    <a:lnTo>
                      <a:pt x="139" y="15"/>
                    </a:lnTo>
                    <a:lnTo>
                      <a:pt x="142" y="12"/>
                    </a:lnTo>
                    <a:lnTo>
                      <a:pt x="142" y="9"/>
                    </a:lnTo>
                    <a:lnTo>
                      <a:pt x="145" y="6"/>
                    </a:lnTo>
                    <a:lnTo>
                      <a:pt x="145" y="3"/>
                    </a:lnTo>
                    <a:lnTo>
                      <a:pt x="145" y="0"/>
                    </a:lnTo>
                    <a:lnTo>
                      <a:pt x="142" y="0"/>
                    </a:lnTo>
                    <a:lnTo>
                      <a:pt x="142" y="3"/>
                    </a:lnTo>
                    <a:lnTo>
                      <a:pt x="139" y="6"/>
                    </a:lnTo>
                    <a:lnTo>
                      <a:pt x="139" y="9"/>
                    </a:lnTo>
                    <a:lnTo>
                      <a:pt x="139" y="12"/>
                    </a:lnTo>
                    <a:lnTo>
                      <a:pt x="136" y="15"/>
                    </a:lnTo>
                    <a:lnTo>
                      <a:pt x="136" y="15"/>
                    </a:lnTo>
                    <a:lnTo>
                      <a:pt x="133" y="18"/>
                    </a:lnTo>
                    <a:lnTo>
                      <a:pt x="130" y="21"/>
                    </a:lnTo>
                    <a:lnTo>
                      <a:pt x="127" y="24"/>
                    </a:lnTo>
                    <a:lnTo>
                      <a:pt x="124" y="27"/>
                    </a:lnTo>
                    <a:lnTo>
                      <a:pt x="121" y="27"/>
                    </a:lnTo>
                    <a:lnTo>
                      <a:pt x="118" y="30"/>
                    </a:lnTo>
                    <a:lnTo>
                      <a:pt x="115" y="33"/>
                    </a:lnTo>
                    <a:lnTo>
                      <a:pt x="109" y="33"/>
                    </a:lnTo>
                    <a:lnTo>
                      <a:pt x="106" y="36"/>
                    </a:lnTo>
                    <a:lnTo>
                      <a:pt x="100" y="39"/>
                    </a:lnTo>
                    <a:lnTo>
                      <a:pt x="97" y="39"/>
                    </a:lnTo>
                    <a:lnTo>
                      <a:pt x="91" y="42"/>
                    </a:lnTo>
                    <a:lnTo>
                      <a:pt x="85" y="42"/>
                    </a:lnTo>
                    <a:lnTo>
                      <a:pt x="79" y="45"/>
                    </a:lnTo>
                    <a:lnTo>
                      <a:pt x="73" y="45"/>
                    </a:lnTo>
                    <a:lnTo>
                      <a:pt x="67" y="48"/>
                    </a:lnTo>
                    <a:lnTo>
                      <a:pt x="61" y="48"/>
                    </a:lnTo>
                    <a:lnTo>
                      <a:pt x="55" y="51"/>
                    </a:lnTo>
                    <a:lnTo>
                      <a:pt x="49" y="51"/>
                    </a:lnTo>
                    <a:lnTo>
                      <a:pt x="43" y="51"/>
                    </a:lnTo>
                    <a:lnTo>
                      <a:pt x="37" y="51"/>
                    </a:lnTo>
                    <a:lnTo>
                      <a:pt x="28" y="54"/>
                    </a:lnTo>
                    <a:lnTo>
                      <a:pt x="22" y="54"/>
                    </a:lnTo>
                    <a:lnTo>
                      <a:pt x="16" y="54"/>
                    </a:lnTo>
                    <a:lnTo>
                      <a:pt x="7" y="54"/>
                    </a:lnTo>
                    <a:lnTo>
                      <a:pt x="0" y="54"/>
                    </a:lnTo>
                    <a:lnTo>
                      <a:pt x="0" y="5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043" name="Freeform 419"/>
              <p:cNvSpPr>
                <a:spLocks/>
              </p:cNvSpPr>
              <p:nvPr/>
            </p:nvSpPr>
            <p:spPr bwMode="auto">
              <a:xfrm>
                <a:off x="1261" y="2213"/>
                <a:ext cx="144" cy="57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0" y="9"/>
                  </a:cxn>
                  <a:cxn ang="0">
                    <a:pos x="3" y="15"/>
                  </a:cxn>
                  <a:cxn ang="0">
                    <a:pos x="9" y="21"/>
                  </a:cxn>
                  <a:cxn ang="0">
                    <a:pos x="15" y="27"/>
                  </a:cxn>
                  <a:cxn ang="0">
                    <a:pos x="21" y="30"/>
                  </a:cxn>
                  <a:cxn ang="0">
                    <a:pos x="30" y="36"/>
                  </a:cxn>
                  <a:cxn ang="0">
                    <a:pos x="39" y="39"/>
                  </a:cxn>
                  <a:cxn ang="0">
                    <a:pos x="48" y="42"/>
                  </a:cxn>
                  <a:cxn ang="0">
                    <a:pos x="57" y="48"/>
                  </a:cxn>
                  <a:cxn ang="0">
                    <a:pos x="69" y="51"/>
                  </a:cxn>
                  <a:cxn ang="0">
                    <a:pos x="81" y="51"/>
                  </a:cxn>
                  <a:cxn ang="0">
                    <a:pos x="93" y="54"/>
                  </a:cxn>
                  <a:cxn ang="0">
                    <a:pos x="108" y="57"/>
                  </a:cxn>
                  <a:cxn ang="0">
                    <a:pos x="123" y="57"/>
                  </a:cxn>
                  <a:cxn ang="0">
                    <a:pos x="135" y="57"/>
                  </a:cxn>
                  <a:cxn ang="0">
                    <a:pos x="144" y="54"/>
                  </a:cxn>
                  <a:cxn ang="0">
                    <a:pos x="129" y="54"/>
                  </a:cxn>
                  <a:cxn ang="0">
                    <a:pos x="114" y="54"/>
                  </a:cxn>
                  <a:cxn ang="0">
                    <a:pos x="102" y="51"/>
                  </a:cxn>
                  <a:cxn ang="0">
                    <a:pos x="87" y="51"/>
                  </a:cxn>
                  <a:cxn ang="0">
                    <a:pos x="75" y="48"/>
                  </a:cxn>
                  <a:cxn ang="0">
                    <a:pos x="63" y="45"/>
                  </a:cxn>
                  <a:cxn ang="0">
                    <a:pos x="54" y="42"/>
                  </a:cxn>
                  <a:cxn ang="0">
                    <a:pos x="45" y="39"/>
                  </a:cxn>
                  <a:cxn ang="0">
                    <a:pos x="33" y="33"/>
                  </a:cxn>
                  <a:cxn ang="0">
                    <a:pos x="27" y="30"/>
                  </a:cxn>
                  <a:cxn ang="0">
                    <a:pos x="18" y="27"/>
                  </a:cxn>
                  <a:cxn ang="0">
                    <a:pos x="15" y="21"/>
                  </a:cxn>
                  <a:cxn ang="0">
                    <a:pos x="9" y="15"/>
                  </a:cxn>
                  <a:cxn ang="0">
                    <a:pos x="6" y="12"/>
                  </a:cxn>
                  <a:cxn ang="0">
                    <a:pos x="3" y="6"/>
                  </a:cxn>
                  <a:cxn ang="0">
                    <a:pos x="3" y="0"/>
                  </a:cxn>
                </a:cxnLst>
                <a:rect l="0" t="0" r="r" b="b"/>
                <a:pathLst>
                  <a:path w="144" h="57">
                    <a:moveTo>
                      <a:pt x="0" y="0"/>
                    </a:moveTo>
                    <a:lnTo>
                      <a:pt x="0" y="3"/>
                    </a:lnTo>
                    <a:lnTo>
                      <a:pt x="0" y="6"/>
                    </a:lnTo>
                    <a:lnTo>
                      <a:pt x="0" y="9"/>
                    </a:lnTo>
                    <a:lnTo>
                      <a:pt x="3" y="12"/>
                    </a:lnTo>
                    <a:lnTo>
                      <a:pt x="3" y="15"/>
                    </a:lnTo>
                    <a:lnTo>
                      <a:pt x="6" y="18"/>
                    </a:lnTo>
                    <a:lnTo>
                      <a:pt x="9" y="21"/>
                    </a:lnTo>
                    <a:lnTo>
                      <a:pt x="12" y="24"/>
                    </a:lnTo>
                    <a:lnTo>
                      <a:pt x="15" y="27"/>
                    </a:lnTo>
                    <a:lnTo>
                      <a:pt x="18" y="27"/>
                    </a:lnTo>
                    <a:lnTo>
                      <a:pt x="21" y="30"/>
                    </a:lnTo>
                    <a:lnTo>
                      <a:pt x="24" y="33"/>
                    </a:lnTo>
                    <a:lnTo>
                      <a:pt x="30" y="36"/>
                    </a:lnTo>
                    <a:lnTo>
                      <a:pt x="33" y="36"/>
                    </a:lnTo>
                    <a:lnTo>
                      <a:pt x="39" y="39"/>
                    </a:lnTo>
                    <a:lnTo>
                      <a:pt x="42" y="42"/>
                    </a:lnTo>
                    <a:lnTo>
                      <a:pt x="48" y="42"/>
                    </a:lnTo>
                    <a:lnTo>
                      <a:pt x="54" y="45"/>
                    </a:lnTo>
                    <a:lnTo>
                      <a:pt x="57" y="48"/>
                    </a:lnTo>
                    <a:lnTo>
                      <a:pt x="63" y="48"/>
                    </a:lnTo>
                    <a:lnTo>
                      <a:pt x="69" y="51"/>
                    </a:lnTo>
                    <a:lnTo>
                      <a:pt x="75" y="51"/>
                    </a:lnTo>
                    <a:lnTo>
                      <a:pt x="81" y="51"/>
                    </a:lnTo>
                    <a:lnTo>
                      <a:pt x="87" y="54"/>
                    </a:lnTo>
                    <a:lnTo>
                      <a:pt x="93" y="54"/>
                    </a:lnTo>
                    <a:lnTo>
                      <a:pt x="102" y="54"/>
                    </a:lnTo>
                    <a:lnTo>
                      <a:pt x="108" y="57"/>
                    </a:lnTo>
                    <a:lnTo>
                      <a:pt x="114" y="57"/>
                    </a:lnTo>
                    <a:lnTo>
                      <a:pt x="123" y="57"/>
                    </a:lnTo>
                    <a:lnTo>
                      <a:pt x="129" y="57"/>
                    </a:lnTo>
                    <a:lnTo>
                      <a:pt x="135" y="57"/>
                    </a:lnTo>
                    <a:lnTo>
                      <a:pt x="144" y="57"/>
                    </a:lnTo>
                    <a:lnTo>
                      <a:pt x="144" y="54"/>
                    </a:lnTo>
                    <a:lnTo>
                      <a:pt x="135" y="54"/>
                    </a:lnTo>
                    <a:lnTo>
                      <a:pt x="129" y="54"/>
                    </a:lnTo>
                    <a:lnTo>
                      <a:pt x="123" y="54"/>
                    </a:lnTo>
                    <a:lnTo>
                      <a:pt x="114" y="54"/>
                    </a:lnTo>
                    <a:lnTo>
                      <a:pt x="108" y="51"/>
                    </a:lnTo>
                    <a:lnTo>
                      <a:pt x="102" y="51"/>
                    </a:lnTo>
                    <a:lnTo>
                      <a:pt x="96" y="51"/>
                    </a:lnTo>
                    <a:lnTo>
                      <a:pt x="87" y="51"/>
                    </a:lnTo>
                    <a:lnTo>
                      <a:pt x="81" y="48"/>
                    </a:lnTo>
                    <a:lnTo>
                      <a:pt x="75" y="48"/>
                    </a:lnTo>
                    <a:lnTo>
                      <a:pt x="69" y="45"/>
                    </a:lnTo>
                    <a:lnTo>
                      <a:pt x="63" y="45"/>
                    </a:lnTo>
                    <a:lnTo>
                      <a:pt x="60" y="42"/>
                    </a:lnTo>
                    <a:lnTo>
                      <a:pt x="54" y="42"/>
                    </a:lnTo>
                    <a:lnTo>
                      <a:pt x="48" y="39"/>
                    </a:lnTo>
                    <a:lnTo>
                      <a:pt x="45" y="39"/>
                    </a:lnTo>
                    <a:lnTo>
                      <a:pt x="39" y="36"/>
                    </a:lnTo>
                    <a:lnTo>
                      <a:pt x="33" y="33"/>
                    </a:lnTo>
                    <a:lnTo>
                      <a:pt x="30" y="33"/>
                    </a:lnTo>
                    <a:lnTo>
                      <a:pt x="27" y="30"/>
                    </a:lnTo>
                    <a:lnTo>
                      <a:pt x="24" y="27"/>
                    </a:lnTo>
                    <a:lnTo>
                      <a:pt x="18" y="27"/>
                    </a:lnTo>
                    <a:lnTo>
                      <a:pt x="15" y="24"/>
                    </a:lnTo>
                    <a:lnTo>
                      <a:pt x="15" y="21"/>
                    </a:lnTo>
                    <a:lnTo>
                      <a:pt x="12" y="18"/>
                    </a:lnTo>
                    <a:lnTo>
                      <a:pt x="9" y="15"/>
                    </a:lnTo>
                    <a:lnTo>
                      <a:pt x="6" y="15"/>
                    </a:lnTo>
                    <a:lnTo>
                      <a:pt x="6" y="12"/>
                    </a:lnTo>
                    <a:lnTo>
                      <a:pt x="3" y="9"/>
                    </a:lnTo>
                    <a:lnTo>
                      <a:pt x="3" y="6"/>
                    </a:lnTo>
                    <a:lnTo>
                      <a:pt x="3" y="3"/>
                    </a:ln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044" name="Freeform 420"/>
              <p:cNvSpPr>
                <a:spLocks/>
              </p:cNvSpPr>
              <p:nvPr/>
            </p:nvSpPr>
            <p:spPr bwMode="auto">
              <a:xfrm>
                <a:off x="1261" y="2213"/>
                <a:ext cx="286" cy="240"/>
              </a:xfrm>
              <a:custGeom>
                <a:avLst/>
                <a:gdLst/>
                <a:ahLst/>
                <a:cxnLst>
                  <a:cxn ang="0">
                    <a:pos x="286" y="6"/>
                  </a:cxn>
                  <a:cxn ang="0">
                    <a:pos x="283" y="15"/>
                  </a:cxn>
                  <a:cxn ang="0">
                    <a:pos x="277" y="21"/>
                  </a:cxn>
                  <a:cxn ang="0">
                    <a:pos x="265" y="30"/>
                  </a:cxn>
                  <a:cxn ang="0">
                    <a:pos x="253" y="36"/>
                  </a:cxn>
                  <a:cxn ang="0">
                    <a:pos x="241" y="42"/>
                  </a:cxn>
                  <a:cxn ang="0">
                    <a:pos x="223" y="45"/>
                  </a:cxn>
                  <a:cxn ang="0">
                    <a:pos x="205" y="51"/>
                  </a:cxn>
                  <a:cxn ang="0">
                    <a:pos x="187" y="54"/>
                  </a:cxn>
                  <a:cxn ang="0">
                    <a:pos x="166" y="54"/>
                  </a:cxn>
                  <a:cxn ang="0">
                    <a:pos x="144" y="57"/>
                  </a:cxn>
                  <a:cxn ang="0">
                    <a:pos x="123" y="54"/>
                  </a:cxn>
                  <a:cxn ang="0">
                    <a:pos x="102" y="54"/>
                  </a:cxn>
                  <a:cxn ang="0">
                    <a:pos x="81" y="51"/>
                  </a:cxn>
                  <a:cxn ang="0">
                    <a:pos x="63" y="45"/>
                  </a:cxn>
                  <a:cxn ang="0">
                    <a:pos x="48" y="42"/>
                  </a:cxn>
                  <a:cxn ang="0">
                    <a:pos x="33" y="36"/>
                  </a:cxn>
                  <a:cxn ang="0">
                    <a:pos x="21" y="30"/>
                  </a:cxn>
                  <a:cxn ang="0">
                    <a:pos x="12" y="21"/>
                  </a:cxn>
                  <a:cxn ang="0">
                    <a:pos x="6" y="15"/>
                  </a:cxn>
                  <a:cxn ang="0">
                    <a:pos x="3" y="6"/>
                  </a:cxn>
                  <a:cxn ang="0">
                    <a:pos x="0" y="183"/>
                  </a:cxn>
                  <a:cxn ang="0">
                    <a:pos x="3" y="192"/>
                  </a:cxn>
                  <a:cxn ang="0">
                    <a:pos x="9" y="201"/>
                  </a:cxn>
                  <a:cxn ang="0">
                    <a:pos x="15" y="207"/>
                  </a:cxn>
                  <a:cxn ang="0">
                    <a:pos x="27" y="216"/>
                  </a:cxn>
                  <a:cxn ang="0">
                    <a:pos x="39" y="222"/>
                  </a:cxn>
                  <a:cxn ang="0">
                    <a:pos x="54" y="228"/>
                  </a:cxn>
                  <a:cxn ang="0">
                    <a:pos x="69" y="231"/>
                  </a:cxn>
                  <a:cxn ang="0">
                    <a:pos x="87" y="234"/>
                  </a:cxn>
                  <a:cxn ang="0">
                    <a:pos x="108" y="237"/>
                  </a:cxn>
                  <a:cxn ang="0">
                    <a:pos x="129" y="240"/>
                  </a:cxn>
                  <a:cxn ang="0">
                    <a:pos x="151" y="240"/>
                  </a:cxn>
                  <a:cxn ang="0">
                    <a:pos x="172" y="237"/>
                  </a:cxn>
                  <a:cxn ang="0">
                    <a:pos x="193" y="237"/>
                  </a:cxn>
                  <a:cxn ang="0">
                    <a:pos x="211" y="234"/>
                  </a:cxn>
                  <a:cxn ang="0">
                    <a:pos x="229" y="228"/>
                  </a:cxn>
                  <a:cxn ang="0">
                    <a:pos x="244" y="222"/>
                  </a:cxn>
                  <a:cxn ang="0">
                    <a:pos x="259" y="216"/>
                  </a:cxn>
                  <a:cxn ang="0">
                    <a:pos x="271" y="210"/>
                  </a:cxn>
                  <a:cxn ang="0">
                    <a:pos x="277" y="204"/>
                  </a:cxn>
                  <a:cxn ang="0">
                    <a:pos x="283" y="195"/>
                  </a:cxn>
                  <a:cxn ang="0">
                    <a:pos x="286" y="186"/>
                  </a:cxn>
                </a:cxnLst>
                <a:rect l="0" t="0" r="r" b="b"/>
                <a:pathLst>
                  <a:path w="286" h="240">
                    <a:moveTo>
                      <a:pt x="286" y="0"/>
                    </a:moveTo>
                    <a:lnTo>
                      <a:pt x="286" y="3"/>
                    </a:lnTo>
                    <a:lnTo>
                      <a:pt x="286" y="6"/>
                    </a:lnTo>
                    <a:lnTo>
                      <a:pt x="286" y="9"/>
                    </a:lnTo>
                    <a:lnTo>
                      <a:pt x="283" y="12"/>
                    </a:lnTo>
                    <a:lnTo>
                      <a:pt x="283" y="15"/>
                    </a:lnTo>
                    <a:lnTo>
                      <a:pt x="280" y="18"/>
                    </a:lnTo>
                    <a:lnTo>
                      <a:pt x="277" y="21"/>
                    </a:lnTo>
                    <a:lnTo>
                      <a:pt x="277" y="21"/>
                    </a:lnTo>
                    <a:lnTo>
                      <a:pt x="274" y="24"/>
                    </a:lnTo>
                    <a:lnTo>
                      <a:pt x="271" y="27"/>
                    </a:lnTo>
                    <a:lnTo>
                      <a:pt x="265" y="30"/>
                    </a:lnTo>
                    <a:lnTo>
                      <a:pt x="262" y="33"/>
                    </a:lnTo>
                    <a:lnTo>
                      <a:pt x="259" y="33"/>
                    </a:lnTo>
                    <a:lnTo>
                      <a:pt x="253" y="36"/>
                    </a:lnTo>
                    <a:lnTo>
                      <a:pt x="250" y="39"/>
                    </a:lnTo>
                    <a:lnTo>
                      <a:pt x="244" y="39"/>
                    </a:lnTo>
                    <a:lnTo>
                      <a:pt x="241" y="42"/>
                    </a:lnTo>
                    <a:lnTo>
                      <a:pt x="235" y="42"/>
                    </a:lnTo>
                    <a:lnTo>
                      <a:pt x="229" y="45"/>
                    </a:lnTo>
                    <a:lnTo>
                      <a:pt x="223" y="45"/>
                    </a:lnTo>
                    <a:lnTo>
                      <a:pt x="217" y="48"/>
                    </a:lnTo>
                    <a:lnTo>
                      <a:pt x="211" y="48"/>
                    </a:lnTo>
                    <a:lnTo>
                      <a:pt x="205" y="51"/>
                    </a:lnTo>
                    <a:lnTo>
                      <a:pt x="199" y="51"/>
                    </a:lnTo>
                    <a:lnTo>
                      <a:pt x="193" y="54"/>
                    </a:lnTo>
                    <a:lnTo>
                      <a:pt x="187" y="54"/>
                    </a:lnTo>
                    <a:lnTo>
                      <a:pt x="181" y="54"/>
                    </a:lnTo>
                    <a:lnTo>
                      <a:pt x="172" y="54"/>
                    </a:lnTo>
                    <a:lnTo>
                      <a:pt x="166" y="54"/>
                    </a:lnTo>
                    <a:lnTo>
                      <a:pt x="160" y="57"/>
                    </a:lnTo>
                    <a:lnTo>
                      <a:pt x="151" y="57"/>
                    </a:lnTo>
                    <a:lnTo>
                      <a:pt x="144" y="57"/>
                    </a:lnTo>
                    <a:lnTo>
                      <a:pt x="135" y="57"/>
                    </a:lnTo>
                    <a:lnTo>
                      <a:pt x="129" y="57"/>
                    </a:lnTo>
                    <a:lnTo>
                      <a:pt x="123" y="54"/>
                    </a:lnTo>
                    <a:lnTo>
                      <a:pt x="114" y="54"/>
                    </a:lnTo>
                    <a:lnTo>
                      <a:pt x="108" y="54"/>
                    </a:lnTo>
                    <a:lnTo>
                      <a:pt x="102" y="54"/>
                    </a:lnTo>
                    <a:lnTo>
                      <a:pt x="96" y="54"/>
                    </a:lnTo>
                    <a:lnTo>
                      <a:pt x="87" y="51"/>
                    </a:lnTo>
                    <a:lnTo>
                      <a:pt x="81" y="51"/>
                    </a:lnTo>
                    <a:lnTo>
                      <a:pt x="75" y="48"/>
                    </a:lnTo>
                    <a:lnTo>
                      <a:pt x="69" y="48"/>
                    </a:lnTo>
                    <a:lnTo>
                      <a:pt x="63" y="45"/>
                    </a:lnTo>
                    <a:lnTo>
                      <a:pt x="57" y="45"/>
                    </a:lnTo>
                    <a:lnTo>
                      <a:pt x="54" y="42"/>
                    </a:lnTo>
                    <a:lnTo>
                      <a:pt x="48" y="42"/>
                    </a:lnTo>
                    <a:lnTo>
                      <a:pt x="42" y="39"/>
                    </a:lnTo>
                    <a:lnTo>
                      <a:pt x="39" y="39"/>
                    </a:lnTo>
                    <a:lnTo>
                      <a:pt x="33" y="36"/>
                    </a:lnTo>
                    <a:lnTo>
                      <a:pt x="30" y="33"/>
                    </a:lnTo>
                    <a:lnTo>
                      <a:pt x="27" y="33"/>
                    </a:lnTo>
                    <a:lnTo>
                      <a:pt x="21" y="30"/>
                    </a:lnTo>
                    <a:lnTo>
                      <a:pt x="18" y="27"/>
                    </a:lnTo>
                    <a:lnTo>
                      <a:pt x="15" y="24"/>
                    </a:lnTo>
                    <a:lnTo>
                      <a:pt x="12" y="21"/>
                    </a:lnTo>
                    <a:lnTo>
                      <a:pt x="9" y="21"/>
                    </a:lnTo>
                    <a:lnTo>
                      <a:pt x="9" y="18"/>
                    </a:lnTo>
                    <a:lnTo>
                      <a:pt x="6" y="15"/>
                    </a:lnTo>
                    <a:lnTo>
                      <a:pt x="3" y="12"/>
                    </a:lnTo>
                    <a:lnTo>
                      <a:pt x="3" y="9"/>
                    </a:lnTo>
                    <a:lnTo>
                      <a:pt x="3" y="6"/>
                    </a:lnTo>
                    <a:lnTo>
                      <a:pt x="3" y="3"/>
                    </a:lnTo>
                    <a:lnTo>
                      <a:pt x="0" y="0"/>
                    </a:lnTo>
                    <a:lnTo>
                      <a:pt x="0" y="183"/>
                    </a:lnTo>
                    <a:lnTo>
                      <a:pt x="3" y="186"/>
                    </a:lnTo>
                    <a:lnTo>
                      <a:pt x="3" y="189"/>
                    </a:lnTo>
                    <a:lnTo>
                      <a:pt x="3" y="192"/>
                    </a:lnTo>
                    <a:lnTo>
                      <a:pt x="3" y="195"/>
                    </a:lnTo>
                    <a:lnTo>
                      <a:pt x="6" y="198"/>
                    </a:lnTo>
                    <a:lnTo>
                      <a:pt x="9" y="201"/>
                    </a:lnTo>
                    <a:lnTo>
                      <a:pt x="9" y="204"/>
                    </a:lnTo>
                    <a:lnTo>
                      <a:pt x="12" y="207"/>
                    </a:lnTo>
                    <a:lnTo>
                      <a:pt x="15" y="207"/>
                    </a:lnTo>
                    <a:lnTo>
                      <a:pt x="18" y="210"/>
                    </a:lnTo>
                    <a:lnTo>
                      <a:pt x="21" y="213"/>
                    </a:lnTo>
                    <a:lnTo>
                      <a:pt x="27" y="216"/>
                    </a:lnTo>
                    <a:lnTo>
                      <a:pt x="30" y="216"/>
                    </a:lnTo>
                    <a:lnTo>
                      <a:pt x="33" y="219"/>
                    </a:lnTo>
                    <a:lnTo>
                      <a:pt x="39" y="222"/>
                    </a:lnTo>
                    <a:lnTo>
                      <a:pt x="42" y="222"/>
                    </a:lnTo>
                    <a:lnTo>
                      <a:pt x="48" y="225"/>
                    </a:lnTo>
                    <a:lnTo>
                      <a:pt x="54" y="228"/>
                    </a:lnTo>
                    <a:lnTo>
                      <a:pt x="57" y="228"/>
                    </a:lnTo>
                    <a:lnTo>
                      <a:pt x="63" y="231"/>
                    </a:lnTo>
                    <a:lnTo>
                      <a:pt x="69" y="231"/>
                    </a:lnTo>
                    <a:lnTo>
                      <a:pt x="75" y="234"/>
                    </a:lnTo>
                    <a:lnTo>
                      <a:pt x="81" y="234"/>
                    </a:lnTo>
                    <a:lnTo>
                      <a:pt x="87" y="234"/>
                    </a:lnTo>
                    <a:lnTo>
                      <a:pt x="96" y="237"/>
                    </a:lnTo>
                    <a:lnTo>
                      <a:pt x="102" y="237"/>
                    </a:lnTo>
                    <a:lnTo>
                      <a:pt x="108" y="237"/>
                    </a:lnTo>
                    <a:lnTo>
                      <a:pt x="114" y="237"/>
                    </a:lnTo>
                    <a:lnTo>
                      <a:pt x="123" y="240"/>
                    </a:lnTo>
                    <a:lnTo>
                      <a:pt x="129" y="240"/>
                    </a:lnTo>
                    <a:lnTo>
                      <a:pt x="135" y="240"/>
                    </a:lnTo>
                    <a:lnTo>
                      <a:pt x="144" y="240"/>
                    </a:lnTo>
                    <a:lnTo>
                      <a:pt x="151" y="240"/>
                    </a:lnTo>
                    <a:lnTo>
                      <a:pt x="160" y="240"/>
                    </a:lnTo>
                    <a:lnTo>
                      <a:pt x="166" y="240"/>
                    </a:lnTo>
                    <a:lnTo>
                      <a:pt x="172" y="237"/>
                    </a:lnTo>
                    <a:lnTo>
                      <a:pt x="181" y="237"/>
                    </a:lnTo>
                    <a:lnTo>
                      <a:pt x="187" y="237"/>
                    </a:lnTo>
                    <a:lnTo>
                      <a:pt x="193" y="237"/>
                    </a:lnTo>
                    <a:lnTo>
                      <a:pt x="199" y="234"/>
                    </a:lnTo>
                    <a:lnTo>
                      <a:pt x="205" y="234"/>
                    </a:lnTo>
                    <a:lnTo>
                      <a:pt x="211" y="234"/>
                    </a:lnTo>
                    <a:lnTo>
                      <a:pt x="217" y="231"/>
                    </a:lnTo>
                    <a:lnTo>
                      <a:pt x="223" y="231"/>
                    </a:lnTo>
                    <a:lnTo>
                      <a:pt x="229" y="228"/>
                    </a:lnTo>
                    <a:lnTo>
                      <a:pt x="235" y="228"/>
                    </a:lnTo>
                    <a:lnTo>
                      <a:pt x="241" y="225"/>
                    </a:lnTo>
                    <a:lnTo>
                      <a:pt x="244" y="222"/>
                    </a:lnTo>
                    <a:lnTo>
                      <a:pt x="250" y="222"/>
                    </a:lnTo>
                    <a:lnTo>
                      <a:pt x="253" y="219"/>
                    </a:lnTo>
                    <a:lnTo>
                      <a:pt x="259" y="216"/>
                    </a:lnTo>
                    <a:lnTo>
                      <a:pt x="262" y="216"/>
                    </a:lnTo>
                    <a:lnTo>
                      <a:pt x="265" y="213"/>
                    </a:lnTo>
                    <a:lnTo>
                      <a:pt x="271" y="210"/>
                    </a:lnTo>
                    <a:lnTo>
                      <a:pt x="274" y="207"/>
                    </a:lnTo>
                    <a:lnTo>
                      <a:pt x="277" y="207"/>
                    </a:lnTo>
                    <a:lnTo>
                      <a:pt x="277" y="204"/>
                    </a:lnTo>
                    <a:lnTo>
                      <a:pt x="280" y="201"/>
                    </a:lnTo>
                    <a:lnTo>
                      <a:pt x="283" y="198"/>
                    </a:lnTo>
                    <a:lnTo>
                      <a:pt x="283" y="195"/>
                    </a:lnTo>
                    <a:lnTo>
                      <a:pt x="286" y="192"/>
                    </a:lnTo>
                    <a:lnTo>
                      <a:pt x="286" y="189"/>
                    </a:lnTo>
                    <a:lnTo>
                      <a:pt x="286" y="186"/>
                    </a:lnTo>
                    <a:lnTo>
                      <a:pt x="286" y="183"/>
                    </a:lnTo>
                    <a:lnTo>
                      <a:pt x="286" y="0"/>
                    </a:lnTo>
                    <a:close/>
                  </a:path>
                </a:pathLst>
              </a:custGeom>
              <a:solidFill>
                <a:srgbClr val="E5CCB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045" name="Freeform 421"/>
              <p:cNvSpPr>
                <a:spLocks/>
              </p:cNvSpPr>
              <p:nvPr/>
            </p:nvSpPr>
            <p:spPr bwMode="auto">
              <a:xfrm>
                <a:off x="1405" y="2213"/>
                <a:ext cx="145" cy="57"/>
              </a:xfrm>
              <a:custGeom>
                <a:avLst/>
                <a:gdLst/>
                <a:ahLst/>
                <a:cxnLst>
                  <a:cxn ang="0">
                    <a:pos x="7" y="57"/>
                  </a:cxn>
                  <a:cxn ang="0">
                    <a:pos x="22" y="57"/>
                  </a:cxn>
                  <a:cxn ang="0">
                    <a:pos x="37" y="57"/>
                  </a:cxn>
                  <a:cxn ang="0">
                    <a:pos x="49" y="54"/>
                  </a:cxn>
                  <a:cxn ang="0">
                    <a:pos x="64" y="51"/>
                  </a:cxn>
                  <a:cxn ang="0">
                    <a:pos x="76" y="51"/>
                  </a:cxn>
                  <a:cxn ang="0">
                    <a:pos x="85" y="48"/>
                  </a:cxn>
                  <a:cxn ang="0">
                    <a:pos x="97" y="42"/>
                  </a:cxn>
                  <a:cxn ang="0">
                    <a:pos x="106" y="39"/>
                  </a:cxn>
                  <a:cxn ang="0">
                    <a:pos x="115" y="36"/>
                  </a:cxn>
                  <a:cxn ang="0">
                    <a:pos x="124" y="30"/>
                  </a:cxn>
                  <a:cxn ang="0">
                    <a:pos x="130" y="27"/>
                  </a:cxn>
                  <a:cxn ang="0">
                    <a:pos x="136" y="21"/>
                  </a:cxn>
                  <a:cxn ang="0">
                    <a:pos x="139" y="15"/>
                  </a:cxn>
                  <a:cxn ang="0">
                    <a:pos x="142" y="9"/>
                  </a:cxn>
                  <a:cxn ang="0">
                    <a:pos x="145" y="3"/>
                  </a:cxn>
                  <a:cxn ang="0">
                    <a:pos x="142" y="0"/>
                  </a:cxn>
                  <a:cxn ang="0">
                    <a:pos x="139" y="6"/>
                  </a:cxn>
                  <a:cxn ang="0">
                    <a:pos x="139" y="12"/>
                  </a:cxn>
                  <a:cxn ang="0">
                    <a:pos x="136" y="15"/>
                  </a:cxn>
                  <a:cxn ang="0">
                    <a:pos x="130" y="21"/>
                  </a:cxn>
                  <a:cxn ang="0">
                    <a:pos x="124" y="27"/>
                  </a:cxn>
                  <a:cxn ang="0">
                    <a:pos x="118" y="30"/>
                  </a:cxn>
                  <a:cxn ang="0">
                    <a:pos x="109" y="33"/>
                  </a:cxn>
                  <a:cxn ang="0">
                    <a:pos x="100" y="39"/>
                  </a:cxn>
                  <a:cxn ang="0">
                    <a:pos x="91" y="42"/>
                  </a:cxn>
                  <a:cxn ang="0">
                    <a:pos x="79" y="45"/>
                  </a:cxn>
                  <a:cxn ang="0">
                    <a:pos x="67" y="48"/>
                  </a:cxn>
                  <a:cxn ang="0">
                    <a:pos x="55" y="51"/>
                  </a:cxn>
                  <a:cxn ang="0">
                    <a:pos x="43" y="51"/>
                  </a:cxn>
                  <a:cxn ang="0">
                    <a:pos x="28" y="54"/>
                  </a:cxn>
                  <a:cxn ang="0">
                    <a:pos x="16" y="54"/>
                  </a:cxn>
                  <a:cxn ang="0">
                    <a:pos x="0" y="54"/>
                  </a:cxn>
                </a:cxnLst>
                <a:rect l="0" t="0" r="r" b="b"/>
                <a:pathLst>
                  <a:path w="145" h="57">
                    <a:moveTo>
                      <a:pt x="0" y="57"/>
                    </a:moveTo>
                    <a:lnTo>
                      <a:pt x="7" y="57"/>
                    </a:lnTo>
                    <a:lnTo>
                      <a:pt x="16" y="57"/>
                    </a:lnTo>
                    <a:lnTo>
                      <a:pt x="22" y="57"/>
                    </a:lnTo>
                    <a:lnTo>
                      <a:pt x="28" y="57"/>
                    </a:lnTo>
                    <a:lnTo>
                      <a:pt x="37" y="57"/>
                    </a:lnTo>
                    <a:lnTo>
                      <a:pt x="43" y="54"/>
                    </a:lnTo>
                    <a:lnTo>
                      <a:pt x="49" y="54"/>
                    </a:lnTo>
                    <a:lnTo>
                      <a:pt x="55" y="54"/>
                    </a:lnTo>
                    <a:lnTo>
                      <a:pt x="64" y="51"/>
                    </a:lnTo>
                    <a:lnTo>
                      <a:pt x="70" y="51"/>
                    </a:lnTo>
                    <a:lnTo>
                      <a:pt x="76" y="51"/>
                    </a:lnTo>
                    <a:lnTo>
                      <a:pt x="79" y="48"/>
                    </a:lnTo>
                    <a:lnTo>
                      <a:pt x="85" y="48"/>
                    </a:lnTo>
                    <a:lnTo>
                      <a:pt x="91" y="45"/>
                    </a:lnTo>
                    <a:lnTo>
                      <a:pt x="97" y="42"/>
                    </a:lnTo>
                    <a:lnTo>
                      <a:pt x="103" y="42"/>
                    </a:lnTo>
                    <a:lnTo>
                      <a:pt x="106" y="39"/>
                    </a:lnTo>
                    <a:lnTo>
                      <a:pt x="112" y="36"/>
                    </a:lnTo>
                    <a:lnTo>
                      <a:pt x="115" y="36"/>
                    </a:lnTo>
                    <a:lnTo>
                      <a:pt x="118" y="33"/>
                    </a:lnTo>
                    <a:lnTo>
                      <a:pt x="124" y="30"/>
                    </a:lnTo>
                    <a:lnTo>
                      <a:pt x="127" y="27"/>
                    </a:lnTo>
                    <a:lnTo>
                      <a:pt x="130" y="27"/>
                    </a:lnTo>
                    <a:lnTo>
                      <a:pt x="133" y="24"/>
                    </a:lnTo>
                    <a:lnTo>
                      <a:pt x="136" y="21"/>
                    </a:lnTo>
                    <a:lnTo>
                      <a:pt x="139" y="18"/>
                    </a:lnTo>
                    <a:lnTo>
                      <a:pt x="139" y="15"/>
                    </a:lnTo>
                    <a:lnTo>
                      <a:pt x="142" y="12"/>
                    </a:lnTo>
                    <a:lnTo>
                      <a:pt x="142" y="9"/>
                    </a:lnTo>
                    <a:lnTo>
                      <a:pt x="145" y="6"/>
                    </a:lnTo>
                    <a:lnTo>
                      <a:pt x="145" y="3"/>
                    </a:lnTo>
                    <a:lnTo>
                      <a:pt x="145" y="0"/>
                    </a:lnTo>
                    <a:lnTo>
                      <a:pt x="142" y="0"/>
                    </a:lnTo>
                    <a:lnTo>
                      <a:pt x="142" y="3"/>
                    </a:lnTo>
                    <a:lnTo>
                      <a:pt x="139" y="6"/>
                    </a:lnTo>
                    <a:lnTo>
                      <a:pt x="139" y="9"/>
                    </a:lnTo>
                    <a:lnTo>
                      <a:pt x="139" y="12"/>
                    </a:lnTo>
                    <a:lnTo>
                      <a:pt x="136" y="15"/>
                    </a:lnTo>
                    <a:lnTo>
                      <a:pt x="136" y="15"/>
                    </a:lnTo>
                    <a:lnTo>
                      <a:pt x="133" y="18"/>
                    </a:lnTo>
                    <a:lnTo>
                      <a:pt x="130" y="21"/>
                    </a:lnTo>
                    <a:lnTo>
                      <a:pt x="127" y="24"/>
                    </a:lnTo>
                    <a:lnTo>
                      <a:pt x="124" y="27"/>
                    </a:lnTo>
                    <a:lnTo>
                      <a:pt x="121" y="27"/>
                    </a:lnTo>
                    <a:lnTo>
                      <a:pt x="118" y="30"/>
                    </a:lnTo>
                    <a:lnTo>
                      <a:pt x="115" y="33"/>
                    </a:lnTo>
                    <a:lnTo>
                      <a:pt x="109" y="33"/>
                    </a:lnTo>
                    <a:lnTo>
                      <a:pt x="106" y="36"/>
                    </a:lnTo>
                    <a:lnTo>
                      <a:pt x="100" y="39"/>
                    </a:lnTo>
                    <a:lnTo>
                      <a:pt x="97" y="39"/>
                    </a:lnTo>
                    <a:lnTo>
                      <a:pt x="91" y="42"/>
                    </a:lnTo>
                    <a:lnTo>
                      <a:pt x="85" y="42"/>
                    </a:lnTo>
                    <a:lnTo>
                      <a:pt x="79" y="45"/>
                    </a:lnTo>
                    <a:lnTo>
                      <a:pt x="73" y="45"/>
                    </a:lnTo>
                    <a:lnTo>
                      <a:pt x="67" y="48"/>
                    </a:lnTo>
                    <a:lnTo>
                      <a:pt x="61" y="48"/>
                    </a:lnTo>
                    <a:lnTo>
                      <a:pt x="55" y="51"/>
                    </a:lnTo>
                    <a:lnTo>
                      <a:pt x="49" y="51"/>
                    </a:lnTo>
                    <a:lnTo>
                      <a:pt x="43" y="51"/>
                    </a:lnTo>
                    <a:lnTo>
                      <a:pt x="37" y="51"/>
                    </a:lnTo>
                    <a:lnTo>
                      <a:pt x="28" y="54"/>
                    </a:lnTo>
                    <a:lnTo>
                      <a:pt x="22" y="54"/>
                    </a:lnTo>
                    <a:lnTo>
                      <a:pt x="16" y="54"/>
                    </a:lnTo>
                    <a:lnTo>
                      <a:pt x="7" y="54"/>
                    </a:lnTo>
                    <a:lnTo>
                      <a:pt x="0" y="54"/>
                    </a:lnTo>
                    <a:lnTo>
                      <a:pt x="0" y="5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046" name="Freeform 422"/>
              <p:cNvSpPr>
                <a:spLocks/>
              </p:cNvSpPr>
              <p:nvPr/>
            </p:nvSpPr>
            <p:spPr bwMode="auto">
              <a:xfrm>
                <a:off x="1261" y="2213"/>
                <a:ext cx="144" cy="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6"/>
                  </a:cxn>
                  <a:cxn ang="0">
                    <a:pos x="3" y="12"/>
                  </a:cxn>
                  <a:cxn ang="0">
                    <a:pos x="6" y="18"/>
                  </a:cxn>
                  <a:cxn ang="0">
                    <a:pos x="12" y="24"/>
                  </a:cxn>
                  <a:cxn ang="0">
                    <a:pos x="18" y="27"/>
                  </a:cxn>
                  <a:cxn ang="0">
                    <a:pos x="24" y="33"/>
                  </a:cxn>
                  <a:cxn ang="0">
                    <a:pos x="33" y="36"/>
                  </a:cxn>
                  <a:cxn ang="0">
                    <a:pos x="42" y="42"/>
                  </a:cxn>
                  <a:cxn ang="0">
                    <a:pos x="54" y="45"/>
                  </a:cxn>
                  <a:cxn ang="0">
                    <a:pos x="63" y="48"/>
                  </a:cxn>
                  <a:cxn ang="0">
                    <a:pos x="75" y="51"/>
                  </a:cxn>
                  <a:cxn ang="0">
                    <a:pos x="87" y="54"/>
                  </a:cxn>
                  <a:cxn ang="0">
                    <a:pos x="102" y="54"/>
                  </a:cxn>
                  <a:cxn ang="0">
                    <a:pos x="114" y="57"/>
                  </a:cxn>
                  <a:cxn ang="0">
                    <a:pos x="129" y="57"/>
                  </a:cxn>
                  <a:cxn ang="0">
                    <a:pos x="144" y="57"/>
                  </a:cxn>
                  <a:cxn ang="0">
                    <a:pos x="135" y="54"/>
                  </a:cxn>
                  <a:cxn ang="0">
                    <a:pos x="123" y="54"/>
                  </a:cxn>
                  <a:cxn ang="0">
                    <a:pos x="108" y="51"/>
                  </a:cxn>
                  <a:cxn ang="0">
                    <a:pos x="96" y="51"/>
                  </a:cxn>
                  <a:cxn ang="0">
                    <a:pos x="81" y="48"/>
                  </a:cxn>
                  <a:cxn ang="0">
                    <a:pos x="69" y="45"/>
                  </a:cxn>
                  <a:cxn ang="0">
                    <a:pos x="60" y="42"/>
                  </a:cxn>
                  <a:cxn ang="0">
                    <a:pos x="48" y="39"/>
                  </a:cxn>
                  <a:cxn ang="0">
                    <a:pos x="39" y="36"/>
                  </a:cxn>
                  <a:cxn ang="0">
                    <a:pos x="30" y="33"/>
                  </a:cxn>
                  <a:cxn ang="0">
                    <a:pos x="24" y="27"/>
                  </a:cxn>
                  <a:cxn ang="0">
                    <a:pos x="15" y="24"/>
                  </a:cxn>
                  <a:cxn ang="0">
                    <a:pos x="12" y="18"/>
                  </a:cxn>
                  <a:cxn ang="0">
                    <a:pos x="6" y="15"/>
                  </a:cxn>
                  <a:cxn ang="0">
                    <a:pos x="3" y="9"/>
                  </a:cxn>
                  <a:cxn ang="0">
                    <a:pos x="3" y="3"/>
                  </a:cxn>
                  <a:cxn ang="0">
                    <a:pos x="0" y="0"/>
                  </a:cxn>
                </a:cxnLst>
                <a:rect l="0" t="0" r="r" b="b"/>
                <a:pathLst>
                  <a:path w="144" h="57">
                    <a:moveTo>
                      <a:pt x="3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0" y="6"/>
                    </a:lnTo>
                    <a:lnTo>
                      <a:pt x="0" y="9"/>
                    </a:lnTo>
                    <a:lnTo>
                      <a:pt x="3" y="12"/>
                    </a:lnTo>
                    <a:lnTo>
                      <a:pt x="3" y="15"/>
                    </a:lnTo>
                    <a:lnTo>
                      <a:pt x="6" y="18"/>
                    </a:lnTo>
                    <a:lnTo>
                      <a:pt x="9" y="21"/>
                    </a:lnTo>
                    <a:lnTo>
                      <a:pt x="12" y="24"/>
                    </a:lnTo>
                    <a:lnTo>
                      <a:pt x="15" y="27"/>
                    </a:lnTo>
                    <a:lnTo>
                      <a:pt x="18" y="27"/>
                    </a:lnTo>
                    <a:lnTo>
                      <a:pt x="21" y="30"/>
                    </a:lnTo>
                    <a:lnTo>
                      <a:pt x="24" y="33"/>
                    </a:lnTo>
                    <a:lnTo>
                      <a:pt x="30" y="36"/>
                    </a:lnTo>
                    <a:lnTo>
                      <a:pt x="33" y="36"/>
                    </a:lnTo>
                    <a:lnTo>
                      <a:pt x="39" y="39"/>
                    </a:lnTo>
                    <a:lnTo>
                      <a:pt x="42" y="42"/>
                    </a:lnTo>
                    <a:lnTo>
                      <a:pt x="48" y="42"/>
                    </a:lnTo>
                    <a:lnTo>
                      <a:pt x="54" y="45"/>
                    </a:lnTo>
                    <a:lnTo>
                      <a:pt x="57" y="48"/>
                    </a:lnTo>
                    <a:lnTo>
                      <a:pt x="63" y="48"/>
                    </a:lnTo>
                    <a:lnTo>
                      <a:pt x="69" y="51"/>
                    </a:lnTo>
                    <a:lnTo>
                      <a:pt x="75" y="51"/>
                    </a:lnTo>
                    <a:lnTo>
                      <a:pt x="81" y="51"/>
                    </a:lnTo>
                    <a:lnTo>
                      <a:pt x="87" y="54"/>
                    </a:lnTo>
                    <a:lnTo>
                      <a:pt x="93" y="54"/>
                    </a:lnTo>
                    <a:lnTo>
                      <a:pt x="102" y="54"/>
                    </a:lnTo>
                    <a:lnTo>
                      <a:pt x="108" y="57"/>
                    </a:lnTo>
                    <a:lnTo>
                      <a:pt x="114" y="57"/>
                    </a:lnTo>
                    <a:lnTo>
                      <a:pt x="123" y="57"/>
                    </a:lnTo>
                    <a:lnTo>
                      <a:pt x="129" y="57"/>
                    </a:lnTo>
                    <a:lnTo>
                      <a:pt x="135" y="57"/>
                    </a:lnTo>
                    <a:lnTo>
                      <a:pt x="144" y="57"/>
                    </a:lnTo>
                    <a:lnTo>
                      <a:pt x="144" y="54"/>
                    </a:lnTo>
                    <a:lnTo>
                      <a:pt x="135" y="54"/>
                    </a:lnTo>
                    <a:lnTo>
                      <a:pt x="129" y="54"/>
                    </a:lnTo>
                    <a:lnTo>
                      <a:pt x="123" y="54"/>
                    </a:lnTo>
                    <a:lnTo>
                      <a:pt x="114" y="54"/>
                    </a:lnTo>
                    <a:lnTo>
                      <a:pt x="108" y="51"/>
                    </a:lnTo>
                    <a:lnTo>
                      <a:pt x="102" y="51"/>
                    </a:lnTo>
                    <a:lnTo>
                      <a:pt x="96" y="51"/>
                    </a:lnTo>
                    <a:lnTo>
                      <a:pt x="87" y="51"/>
                    </a:lnTo>
                    <a:lnTo>
                      <a:pt x="81" y="48"/>
                    </a:lnTo>
                    <a:lnTo>
                      <a:pt x="75" y="48"/>
                    </a:lnTo>
                    <a:lnTo>
                      <a:pt x="69" y="45"/>
                    </a:lnTo>
                    <a:lnTo>
                      <a:pt x="63" y="45"/>
                    </a:lnTo>
                    <a:lnTo>
                      <a:pt x="60" y="42"/>
                    </a:lnTo>
                    <a:lnTo>
                      <a:pt x="54" y="42"/>
                    </a:lnTo>
                    <a:lnTo>
                      <a:pt x="48" y="39"/>
                    </a:lnTo>
                    <a:lnTo>
                      <a:pt x="45" y="39"/>
                    </a:lnTo>
                    <a:lnTo>
                      <a:pt x="39" y="36"/>
                    </a:lnTo>
                    <a:lnTo>
                      <a:pt x="33" y="33"/>
                    </a:lnTo>
                    <a:lnTo>
                      <a:pt x="30" y="33"/>
                    </a:lnTo>
                    <a:lnTo>
                      <a:pt x="27" y="30"/>
                    </a:lnTo>
                    <a:lnTo>
                      <a:pt x="24" y="27"/>
                    </a:lnTo>
                    <a:lnTo>
                      <a:pt x="18" y="27"/>
                    </a:lnTo>
                    <a:lnTo>
                      <a:pt x="15" y="24"/>
                    </a:lnTo>
                    <a:lnTo>
                      <a:pt x="15" y="21"/>
                    </a:lnTo>
                    <a:lnTo>
                      <a:pt x="12" y="18"/>
                    </a:lnTo>
                    <a:lnTo>
                      <a:pt x="9" y="15"/>
                    </a:lnTo>
                    <a:lnTo>
                      <a:pt x="6" y="15"/>
                    </a:lnTo>
                    <a:lnTo>
                      <a:pt x="6" y="12"/>
                    </a:lnTo>
                    <a:lnTo>
                      <a:pt x="3" y="9"/>
                    </a:lnTo>
                    <a:lnTo>
                      <a:pt x="3" y="6"/>
                    </a:lnTo>
                    <a:lnTo>
                      <a:pt x="3" y="3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047" name="Rectangle 423"/>
              <p:cNvSpPr>
                <a:spLocks noChangeArrowheads="1"/>
              </p:cNvSpPr>
              <p:nvPr/>
            </p:nvSpPr>
            <p:spPr bwMode="auto">
              <a:xfrm>
                <a:off x="1261" y="2213"/>
                <a:ext cx="3" cy="183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048" name="Freeform 424"/>
              <p:cNvSpPr>
                <a:spLocks/>
              </p:cNvSpPr>
              <p:nvPr/>
            </p:nvSpPr>
            <p:spPr bwMode="auto">
              <a:xfrm>
                <a:off x="1261" y="2396"/>
                <a:ext cx="144" cy="57"/>
              </a:xfrm>
              <a:custGeom>
                <a:avLst/>
                <a:gdLst/>
                <a:ahLst/>
                <a:cxnLst>
                  <a:cxn ang="0">
                    <a:pos x="135" y="54"/>
                  </a:cxn>
                  <a:cxn ang="0">
                    <a:pos x="123" y="54"/>
                  </a:cxn>
                  <a:cxn ang="0">
                    <a:pos x="108" y="54"/>
                  </a:cxn>
                  <a:cxn ang="0">
                    <a:pos x="96" y="51"/>
                  </a:cxn>
                  <a:cxn ang="0">
                    <a:pos x="81" y="48"/>
                  </a:cxn>
                  <a:cxn ang="0">
                    <a:pos x="69" y="48"/>
                  </a:cxn>
                  <a:cxn ang="0">
                    <a:pos x="60" y="45"/>
                  </a:cxn>
                  <a:cxn ang="0">
                    <a:pos x="48" y="42"/>
                  </a:cxn>
                  <a:cxn ang="0">
                    <a:pos x="39" y="36"/>
                  </a:cxn>
                  <a:cxn ang="0">
                    <a:pos x="30" y="33"/>
                  </a:cxn>
                  <a:cxn ang="0">
                    <a:pos x="24" y="30"/>
                  </a:cxn>
                  <a:cxn ang="0">
                    <a:pos x="15" y="24"/>
                  </a:cxn>
                  <a:cxn ang="0">
                    <a:pos x="12" y="18"/>
                  </a:cxn>
                  <a:cxn ang="0">
                    <a:pos x="6" y="15"/>
                  </a:cxn>
                  <a:cxn ang="0">
                    <a:pos x="3" y="9"/>
                  </a:cxn>
                  <a:cxn ang="0">
                    <a:pos x="3" y="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3" y="12"/>
                  </a:cxn>
                  <a:cxn ang="0">
                    <a:pos x="6" y="18"/>
                  </a:cxn>
                  <a:cxn ang="0">
                    <a:pos x="12" y="24"/>
                  </a:cxn>
                  <a:cxn ang="0">
                    <a:pos x="18" y="30"/>
                  </a:cxn>
                  <a:cxn ang="0">
                    <a:pos x="24" y="33"/>
                  </a:cxn>
                  <a:cxn ang="0">
                    <a:pos x="33" y="39"/>
                  </a:cxn>
                  <a:cxn ang="0">
                    <a:pos x="42" y="42"/>
                  </a:cxn>
                  <a:cxn ang="0">
                    <a:pos x="54" y="45"/>
                  </a:cxn>
                  <a:cxn ang="0">
                    <a:pos x="63" y="48"/>
                  </a:cxn>
                  <a:cxn ang="0">
                    <a:pos x="75" y="51"/>
                  </a:cxn>
                  <a:cxn ang="0">
                    <a:pos x="87" y="54"/>
                  </a:cxn>
                  <a:cxn ang="0">
                    <a:pos x="102" y="57"/>
                  </a:cxn>
                  <a:cxn ang="0">
                    <a:pos x="114" y="57"/>
                  </a:cxn>
                  <a:cxn ang="0">
                    <a:pos x="129" y="57"/>
                  </a:cxn>
                  <a:cxn ang="0">
                    <a:pos x="144" y="57"/>
                  </a:cxn>
                </a:cxnLst>
                <a:rect l="0" t="0" r="r" b="b"/>
                <a:pathLst>
                  <a:path w="144" h="57">
                    <a:moveTo>
                      <a:pt x="144" y="54"/>
                    </a:moveTo>
                    <a:lnTo>
                      <a:pt x="135" y="54"/>
                    </a:lnTo>
                    <a:lnTo>
                      <a:pt x="129" y="54"/>
                    </a:lnTo>
                    <a:lnTo>
                      <a:pt x="123" y="54"/>
                    </a:lnTo>
                    <a:lnTo>
                      <a:pt x="114" y="54"/>
                    </a:lnTo>
                    <a:lnTo>
                      <a:pt x="108" y="54"/>
                    </a:lnTo>
                    <a:lnTo>
                      <a:pt x="102" y="51"/>
                    </a:lnTo>
                    <a:lnTo>
                      <a:pt x="96" y="51"/>
                    </a:lnTo>
                    <a:lnTo>
                      <a:pt x="87" y="51"/>
                    </a:lnTo>
                    <a:lnTo>
                      <a:pt x="81" y="48"/>
                    </a:lnTo>
                    <a:lnTo>
                      <a:pt x="75" y="48"/>
                    </a:lnTo>
                    <a:lnTo>
                      <a:pt x="69" y="48"/>
                    </a:lnTo>
                    <a:lnTo>
                      <a:pt x="63" y="45"/>
                    </a:lnTo>
                    <a:lnTo>
                      <a:pt x="60" y="45"/>
                    </a:lnTo>
                    <a:lnTo>
                      <a:pt x="54" y="42"/>
                    </a:lnTo>
                    <a:lnTo>
                      <a:pt x="48" y="42"/>
                    </a:lnTo>
                    <a:lnTo>
                      <a:pt x="45" y="39"/>
                    </a:lnTo>
                    <a:lnTo>
                      <a:pt x="39" y="36"/>
                    </a:lnTo>
                    <a:lnTo>
                      <a:pt x="33" y="36"/>
                    </a:lnTo>
                    <a:lnTo>
                      <a:pt x="30" y="33"/>
                    </a:lnTo>
                    <a:lnTo>
                      <a:pt x="27" y="30"/>
                    </a:lnTo>
                    <a:lnTo>
                      <a:pt x="24" y="30"/>
                    </a:lnTo>
                    <a:lnTo>
                      <a:pt x="18" y="27"/>
                    </a:lnTo>
                    <a:lnTo>
                      <a:pt x="15" y="24"/>
                    </a:lnTo>
                    <a:lnTo>
                      <a:pt x="15" y="21"/>
                    </a:lnTo>
                    <a:lnTo>
                      <a:pt x="12" y="18"/>
                    </a:lnTo>
                    <a:lnTo>
                      <a:pt x="9" y="18"/>
                    </a:lnTo>
                    <a:lnTo>
                      <a:pt x="6" y="15"/>
                    </a:lnTo>
                    <a:lnTo>
                      <a:pt x="6" y="12"/>
                    </a:lnTo>
                    <a:lnTo>
                      <a:pt x="3" y="9"/>
                    </a:lnTo>
                    <a:lnTo>
                      <a:pt x="3" y="6"/>
                    </a:lnTo>
                    <a:lnTo>
                      <a:pt x="3" y="3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6"/>
                    </a:lnTo>
                    <a:lnTo>
                      <a:pt x="0" y="9"/>
                    </a:lnTo>
                    <a:lnTo>
                      <a:pt x="3" y="12"/>
                    </a:lnTo>
                    <a:lnTo>
                      <a:pt x="3" y="15"/>
                    </a:lnTo>
                    <a:lnTo>
                      <a:pt x="6" y="18"/>
                    </a:lnTo>
                    <a:lnTo>
                      <a:pt x="9" y="21"/>
                    </a:lnTo>
                    <a:lnTo>
                      <a:pt x="12" y="24"/>
                    </a:lnTo>
                    <a:lnTo>
                      <a:pt x="15" y="27"/>
                    </a:lnTo>
                    <a:lnTo>
                      <a:pt x="18" y="30"/>
                    </a:lnTo>
                    <a:lnTo>
                      <a:pt x="21" y="33"/>
                    </a:lnTo>
                    <a:lnTo>
                      <a:pt x="24" y="33"/>
                    </a:lnTo>
                    <a:lnTo>
                      <a:pt x="30" y="36"/>
                    </a:lnTo>
                    <a:lnTo>
                      <a:pt x="33" y="39"/>
                    </a:lnTo>
                    <a:lnTo>
                      <a:pt x="39" y="39"/>
                    </a:lnTo>
                    <a:lnTo>
                      <a:pt x="42" y="42"/>
                    </a:lnTo>
                    <a:lnTo>
                      <a:pt x="48" y="45"/>
                    </a:lnTo>
                    <a:lnTo>
                      <a:pt x="54" y="45"/>
                    </a:lnTo>
                    <a:lnTo>
                      <a:pt x="57" y="48"/>
                    </a:lnTo>
                    <a:lnTo>
                      <a:pt x="63" y="48"/>
                    </a:lnTo>
                    <a:lnTo>
                      <a:pt x="69" y="51"/>
                    </a:lnTo>
                    <a:lnTo>
                      <a:pt x="75" y="51"/>
                    </a:lnTo>
                    <a:lnTo>
                      <a:pt x="81" y="54"/>
                    </a:lnTo>
                    <a:lnTo>
                      <a:pt x="87" y="54"/>
                    </a:lnTo>
                    <a:lnTo>
                      <a:pt x="93" y="54"/>
                    </a:lnTo>
                    <a:lnTo>
                      <a:pt x="102" y="57"/>
                    </a:lnTo>
                    <a:lnTo>
                      <a:pt x="108" y="57"/>
                    </a:lnTo>
                    <a:lnTo>
                      <a:pt x="114" y="57"/>
                    </a:lnTo>
                    <a:lnTo>
                      <a:pt x="123" y="57"/>
                    </a:lnTo>
                    <a:lnTo>
                      <a:pt x="129" y="57"/>
                    </a:lnTo>
                    <a:lnTo>
                      <a:pt x="135" y="57"/>
                    </a:lnTo>
                    <a:lnTo>
                      <a:pt x="144" y="57"/>
                    </a:lnTo>
                    <a:lnTo>
                      <a:pt x="144" y="5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049" name="Freeform 425"/>
              <p:cNvSpPr>
                <a:spLocks/>
              </p:cNvSpPr>
              <p:nvPr/>
            </p:nvSpPr>
            <p:spPr bwMode="auto">
              <a:xfrm>
                <a:off x="1405" y="2396"/>
                <a:ext cx="145" cy="57"/>
              </a:xfrm>
              <a:custGeom>
                <a:avLst/>
                <a:gdLst/>
                <a:ahLst/>
                <a:cxnLst>
                  <a:cxn ang="0">
                    <a:pos x="142" y="3"/>
                  </a:cxn>
                  <a:cxn ang="0">
                    <a:pos x="139" y="9"/>
                  </a:cxn>
                  <a:cxn ang="0">
                    <a:pos x="136" y="15"/>
                  </a:cxn>
                  <a:cxn ang="0">
                    <a:pos x="133" y="18"/>
                  </a:cxn>
                  <a:cxn ang="0">
                    <a:pos x="127" y="24"/>
                  </a:cxn>
                  <a:cxn ang="0">
                    <a:pos x="121" y="30"/>
                  </a:cxn>
                  <a:cxn ang="0">
                    <a:pos x="115" y="33"/>
                  </a:cxn>
                  <a:cxn ang="0">
                    <a:pos x="106" y="36"/>
                  </a:cxn>
                  <a:cxn ang="0">
                    <a:pos x="97" y="42"/>
                  </a:cxn>
                  <a:cxn ang="0">
                    <a:pos x="85" y="45"/>
                  </a:cxn>
                  <a:cxn ang="0">
                    <a:pos x="73" y="48"/>
                  </a:cxn>
                  <a:cxn ang="0">
                    <a:pos x="61" y="48"/>
                  </a:cxn>
                  <a:cxn ang="0">
                    <a:pos x="49" y="51"/>
                  </a:cxn>
                  <a:cxn ang="0">
                    <a:pos x="37" y="54"/>
                  </a:cxn>
                  <a:cxn ang="0">
                    <a:pos x="22" y="54"/>
                  </a:cxn>
                  <a:cxn ang="0">
                    <a:pos x="7" y="54"/>
                  </a:cxn>
                  <a:cxn ang="0">
                    <a:pos x="0" y="57"/>
                  </a:cxn>
                  <a:cxn ang="0">
                    <a:pos x="16" y="57"/>
                  </a:cxn>
                  <a:cxn ang="0">
                    <a:pos x="28" y="57"/>
                  </a:cxn>
                  <a:cxn ang="0">
                    <a:pos x="43" y="57"/>
                  </a:cxn>
                  <a:cxn ang="0">
                    <a:pos x="55" y="54"/>
                  </a:cxn>
                  <a:cxn ang="0">
                    <a:pos x="70" y="51"/>
                  </a:cxn>
                  <a:cxn ang="0">
                    <a:pos x="82" y="48"/>
                  </a:cxn>
                  <a:cxn ang="0">
                    <a:pos x="91" y="45"/>
                  </a:cxn>
                  <a:cxn ang="0">
                    <a:pos x="103" y="42"/>
                  </a:cxn>
                  <a:cxn ang="0">
                    <a:pos x="112" y="39"/>
                  </a:cxn>
                  <a:cxn ang="0">
                    <a:pos x="118" y="33"/>
                  </a:cxn>
                  <a:cxn ang="0">
                    <a:pos x="127" y="30"/>
                  </a:cxn>
                  <a:cxn ang="0">
                    <a:pos x="133" y="24"/>
                  </a:cxn>
                  <a:cxn ang="0">
                    <a:pos x="139" y="18"/>
                  </a:cxn>
                  <a:cxn ang="0">
                    <a:pos x="142" y="12"/>
                  </a:cxn>
                  <a:cxn ang="0">
                    <a:pos x="145" y="6"/>
                  </a:cxn>
                  <a:cxn ang="0">
                    <a:pos x="145" y="0"/>
                  </a:cxn>
                </a:cxnLst>
                <a:rect l="0" t="0" r="r" b="b"/>
                <a:pathLst>
                  <a:path w="145" h="57">
                    <a:moveTo>
                      <a:pt x="142" y="0"/>
                    </a:moveTo>
                    <a:lnTo>
                      <a:pt x="142" y="3"/>
                    </a:lnTo>
                    <a:lnTo>
                      <a:pt x="139" y="6"/>
                    </a:lnTo>
                    <a:lnTo>
                      <a:pt x="139" y="9"/>
                    </a:lnTo>
                    <a:lnTo>
                      <a:pt x="139" y="12"/>
                    </a:lnTo>
                    <a:lnTo>
                      <a:pt x="136" y="15"/>
                    </a:lnTo>
                    <a:lnTo>
                      <a:pt x="136" y="18"/>
                    </a:lnTo>
                    <a:lnTo>
                      <a:pt x="133" y="18"/>
                    </a:lnTo>
                    <a:lnTo>
                      <a:pt x="130" y="21"/>
                    </a:lnTo>
                    <a:lnTo>
                      <a:pt x="127" y="24"/>
                    </a:lnTo>
                    <a:lnTo>
                      <a:pt x="124" y="27"/>
                    </a:lnTo>
                    <a:lnTo>
                      <a:pt x="121" y="30"/>
                    </a:lnTo>
                    <a:lnTo>
                      <a:pt x="118" y="30"/>
                    </a:lnTo>
                    <a:lnTo>
                      <a:pt x="115" y="33"/>
                    </a:lnTo>
                    <a:lnTo>
                      <a:pt x="109" y="36"/>
                    </a:lnTo>
                    <a:lnTo>
                      <a:pt x="106" y="36"/>
                    </a:lnTo>
                    <a:lnTo>
                      <a:pt x="100" y="39"/>
                    </a:lnTo>
                    <a:lnTo>
                      <a:pt x="97" y="42"/>
                    </a:lnTo>
                    <a:lnTo>
                      <a:pt x="91" y="42"/>
                    </a:lnTo>
                    <a:lnTo>
                      <a:pt x="85" y="45"/>
                    </a:lnTo>
                    <a:lnTo>
                      <a:pt x="79" y="45"/>
                    </a:lnTo>
                    <a:lnTo>
                      <a:pt x="73" y="48"/>
                    </a:lnTo>
                    <a:lnTo>
                      <a:pt x="67" y="48"/>
                    </a:lnTo>
                    <a:lnTo>
                      <a:pt x="61" y="48"/>
                    </a:lnTo>
                    <a:lnTo>
                      <a:pt x="55" y="51"/>
                    </a:lnTo>
                    <a:lnTo>
                      <a:pt x="49" y="51"/>
                    </a:lnTo>
                    <a:lnTo>
                      <a:pt x="43" y="51"/>
                    </a:lnTo>
                    <a:lnTo>
                      <a:pt x="37" y="54"/>
                    </a:lnTo>
                    <a:lnTo>
                      <a:pt x="28" y="54"/>
                    </a:lnTo>
                    <a:lnTo>
                      <a:pt x="22" y="54"/>
                    </a:lnTo>
                    <a:lnTo>
                      <a:pt x="16" y="54"/>
                    </a:lnTo>
                    <a:lnTo>
                      <a:pt x="7" y="54"/>
                    </a:lnTo>
                    <a:lnTo>
                      <a:pt x="0" y="54"/>
                    </a:lnTo>
                    <a:lnTo>
                      <a:pt x="0" y="57"/>
                    </a:lnTo>
                    <a:lnTo>
                      <a:pt x="7" y="57"/>
                    </a:lnTo>
                    <a:lnTo>
                      <a:pt x="16" y="57"/>
                    </a:lnTo>
                    <a:lnTo>
                      <a:pt x="22" y="57"/>
                    </a:lnTo>
                    <a:lnTo>
                      <a:pt x="28" y="57"/>
                    </a:lnTo>
                    <a:lnTo>
                      <a:pt x="37" y="57"/>
                    </a:lnTo>
                    <a:lnTo>
                      <a:pt x="43" y="57"/>
                    </a:lnTo>
                    <a:lnTo>
                      <a:pt x="49" y="54"/>
                    </a:lnTo>
                    <a:lnTo>
                      <a:pt x="55" y="54"/>
                    </a:lnTo>
                    <a:lnTo>
                      <a:pt x="64" y="54"/>
                    </a:lnTo>
                    <a:lnTo>
                      <a:pt x="70" y="51"/>
                    </a:lnTo>
                    <a:lnTo>
                      <a:pt x="76" y="51"/>
                    </a:lnTo>
                    <a:lnTo>
                      <a:pt x="82" y="48"/>
                    </a:lnTo>
                    <a:lnTo>
                      <a:pt x="85" y="48"/>
                    </a:lnTo>
                    <a:lnTo>
                      <a:pt x="91" y="45"/>
                    </a:lnTo>
                    <a:lnTo>
                      <a:pt x="97" y="45"/>
                    </a:lnTo>
                    <a:lnTo>
                      <a:pt x="103" y="42"/>
                    </a:lnTo>
                    <a:lnTo>
                      <a:pt x="106" y="39"/>
                    </a:lnTo>
                    <a:lnTo>
                      <a:pt x="112" y="39"/>
                    </a:lnTo>
                    <a:lnTo>
                      <a:pt x="115" y="36"/>
                    </a:lnTo>
                    <a:lnTo>
                      <a:pt x="118" y="33"/>
                    </a:lnTo>
                    <a:lnTo>
                      <a:pt x="124" y="33"/>
                    </a:lnTo>
                    <a:lnTo>
                      <a:pt x="127" y="30"/>
                    </a:lnTo>
                    <a:lnTo>
                      <a:pt x="130" y="27"/>
                    </a:lnTo>
                    <a:lnTo>
                      <a:pt x="133" y="24"/>
                    </a:lnTo>
                    <a:lnTo>
                      <a:pt x="136" y="21"/>
                    </a:lnTo>
                    <a:lnTo>
                      <a:pt x="139" y="18"/>
                    </a:lnTo>
                    <a:lnTo>
                      <a:pt x="139" y="15"/>
                    </a:lnTo>
                    <a:lnTo>
                      <a:pt x="142" y="12"/>
                    </a:lnTo>
                    <a:lnTo>
                      <a:pt x="142" y="9"/>
                    </a:lnTo>
                    <a:lnTo>
                      <a:pt x="145" y="6"/>
                    </a:lnTo>
                    <a:lnTo>
                      <a:pt x="145" y="3"/>
                    </a:lnTo>
                    <a:lnTo>
                      <a:pt x="145" y="0"/>
                    </a:lnTo>
                    <a:lnTo>
                      <a:pt x="14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050" name="Freeform 426"/>
              <p:cNvSpPr>
                <a:spLocks/>
              </p:cNvSpPr>
              <p:nvPr/>
            </p:nvSpPr>
            <p:spPr bwMode="auto">
              <a:xfrm>
                <a:off x="1547" y="2213"/>
                <a:ext cx="3" cy="183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0"/>
                  </a:cxn>
                  <a:cxn ang="0">
                    <a:pos x="0" y="183"/>
                  </a:cxn>
                  <a:cxn ang="0">
                    <a:pos x="3" y="183"/>
                  </a:cxn>
                  <a:cxn ang="0">
                    <a:pos x="3" y="0"/>
                  </a:cxn>
                  <a:cxn ang="0">
                    <a:pos x="0" y="0"/>
                  </a:cxn>
                  <a:cxn ang="0">
                    <a:pos x="3" y="0"/>
                  </a:cxn>
                </a:cxnLst>
                <a:rect l="0" t="0" r="r" b="b"/>
                <a:pathLst>
                  <a:path w="3" h="183">
                    <a:moveTo>
                      <a:pt x="3" y="0"/>
                    </a:moveTo>
                    <a:lnTo>
                      <a:pt x="0" y="0"/>
                    </a:lnTo>
                    <a:lnTo>
                      <a:pt x="0" y="183"/>
                    </a:lnTo>
                    <a:lnTo>
                      <a:pt x="3" y="183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051" name="Rectangle 427"/>
              <p:cNvSpPr>
                <a:spLocks noChangeArrowheads="1"/>
              </p:cNvSpPr>
              <p:nvPr/>
            </p:nvSpPr>
            <p:spPr bwMode="auto">
              <a:xfrm>
                <a:off x="1283" y="2253"/>
                <a:ext cx="194" cy="1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dirty="0">
                    <a:solidFill>
                      <a:srgbClr val="000000"/>
                    </a:solidFill>
                    <a:latin typeface="+mn-lt"/>
                  </a:rPr>
                  <a:t>disk</a:t>
                </a:r>
                <a:endParaRPr lang="en-US" dirty="0">
                  <a:latin typeface="+mn-lt"/>
                </a:endParaRPr>
              </a:p>
            </p:txBody>
          </p:sp>
        </p:grpSp>
        <p:pic>
          <p:nvPicPr>
            <p:cNvPr id="27052" name="Picture 428" descr="U:\shollar\abyss_folders\pictures\family picture\Mvc-010f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15550" r="40398" b="6696"/>
            <a:stretch>
              <a:fillRect/>
            </a:stretch>
          </p:blipFill>
          <p:spPr bwMode="auto">
            <a:xfrm>
              <a:off x="1008" y="1392"/>
              <a:ext cx="528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7109" name="Group 485"/>
          <p:cNvGrpSpPr>
            <a:grpSpLocks/>
          </p:cNvGrpSpPr>
          <p:nvPr/>
        </p:nvGrpSpPr>
        <p:grpSpPr bwMode="auto">
          <a:xfrm>
            <a:off x="3124200" y="2438400"/>
            <a:ext cx="838200" cy="1295400"/>
            <a:chOff x="2016" y="1536"/>
            <a:chExt cx="528" cy="816"/>
          </a:xfrm>
        </p:grpSpPr>
        <p:sp>
          <p:nvSpPr>
            <p:cNvPr id="27096" name="Oval 472"/>
            <p:cNvSpPr>
              <a:spLocks noChangeArrowheads="1"/>
            </p:cNvSpPr>
            <p:nvPr/>
          </p:nvSpPr>
          <p:spPr bwMode="auto">
            <a:xfrm>
              <a:off x="2193" y="1762"/>
              <a:ext cx="174" cy="18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097" name="Line 473"/>
            <p:cNvSpPr>
              <a:spLocks noChangeShapeType="1"/>
            </p:cNvSpPr>
            <p:nvPr/>
          </p:nvSpPr>
          <p:spPr bwMode="auto">
            <a:xfrm>
              <a:off x="2280" y="1944"/>
              <a:ext cx="0" cy="18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098" name="Line 474"/>
            <p:cNvSpPr>
              <a:spLocks noChangeShapeType="1"/>
            </p:cNvSpPr>
            <p:nvPr/>
          </p:nvSpPr>
          <p:spPr bwMode="auto">
            <a:xfrm flipH="1">
              <a:off x="2153" y="2126"/>
              <a:ext cx="127" cy="22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099" name="Line 475"/>
            <p:cNvSpPr>
              <a:spLocks noChangeShapeType="1"/>
            </p:cNvSpPr>
            <p:nvPr/>
          </p:nvSpPr>
          <p:spPr bwMode="auto">
            <a:xfrm>
              <a:off x="2280" y="2126"/>
              <a:ext cx="127" cy="22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7100" name="Group 476"/>
            <p:cNvGrpSpPr>
              <a:grpSpLocks/>
            </p:cNvGrpSpPr>
            <p:nvPr/>
          </p:nvGrpSpPr>
          <p:grpSpPr bwMode="auto">
            <a:xfrm>
              <a:off x="2325" y="1898"/>
              <a:ext cx="138" cy="151"/>
              <a:chOff x="4128" y="576"/>
              <a:chExt cx="151" cy="160"/>
            </a:xfrm>
          </p:grpSpPr>
          <p:sp>
            <p:nvSpPr>
              <p:cNvPr id="27101" name="Line 477"/>
              <p:cNvSpPr>
                <a:spLocks noChangeShapeType="1"/>
              </p:cNvSpPr>
              <p:nvPr/>
            </p:nvSpPr>
            <p:spPr bwMode="auto">
              <a:xfrm flipV="1">
                <a:off x="4128" y="672"/>
                <a:ext cx="96" cy="64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102" name="Line 478"/>
              <p:cNvSpPr>
                <a:spLocks noChangeShapeType="1"/>
              </p:cNvSpPr>
              <p:nvPr/>
            </p:nvSpPr>
            <p:spPr bwMode="auto">
              <a:xfrm flipV="1">
                <a:off x="4224" y="576"/>
                <a:ext cx="55" cy="96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7103" name="Group 479"/>
            <p:cNvGrpSpPr>
              <a:grpSpLocks/>
            </p:cNvGrpSpPr>
            <p:nvPr/>
          </p:nvGrpSpPr>
          <p:grpSpPr bwMode="auto">
            <a:xfrm flipH="1">
              <a:off x="2103" y="1898"/>
              <a:ext cx="139" cy="151"/>
              <a:chOff x="4128" y="576"/>
              <a:chExt cx="151" cy="160"/>
            </a:xfrm>
          </p:grpSpPr>
          <p:sp>
            <p:nvSpPr>
              <p:cNvPr id="27104" name="Line 480"/>
              <p:cNvSpPr>
                <a:spLocks noChangeShapeType="1"/>
              </p:cNvSpPr>
              <p:nvPr/>
            </p:nvSpPr>
            <p:spPr bwMode="auto">
              <a:xfrm flipV="1">
                <a:off x="4128" y="672"/>
                <a:ext cx="96" cy="64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105" name="Line 481"/>
              <p:cNvSpPr>
                <a:spLocks noChangeShapeType="1"/>
              </p:cNvSpPr>
              <p:nvPr/>
            </p:nvSpPr>
            <p:spPr bwMode="auto">
              <a:xfrm flipV="1">
                <a:off x="4224" y="576"/>
                <a:ext cx="55" cy="96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7106" name="Oval 482"/>
            <p:cNvSpPr>
              <a:spLocks noChangeArrowheads="1"/>
            </p:cNvSpPr>
            <p:nvPr/>
          </p:nvSpPr>
          <p:spPr bwMode="auto">
            <a:xfrm>
              <a:off x="2016" y="1672"/>
              <a:ext cx="87" cy="90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107" name="Oval 483"/>
            <p:cNvSpPr>
              <a:spLocks noChangeArrowheads="1"/>
            </p:cNvSpPr>
            <p:nvPr/>
          </p:nvSpPr>
          <p:spPr bwMode="auto">
            <a:xfrm>
              <a:off x="2235" y="1536"/>
              <a:ext cx="90" cy="90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108" name="Oval 484"/>
            <p:cNvSpPr>
              <a:spLocks noChangeArrowheads="1"/>
            </p:cNvSpPr>
            <p:nvPr/>
          </p:nvSpPr>
          <p:spPr bwMode="auto">
            <a:xfrm>
              <a:off x="2457" y="1672"/>
              <a:ext cx="87" cy="90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67" name="Group 18"/>
          <p:cNvGrpSpPr>
            <a:grpSpLocks/>
          </p:cNvGrpSpPr>
          <p:nvPr/>
        </p:nvGrpSpPr>
        <p:grpSpPr bwMode="auto">
          <a:xfrm>
            <a:off x="8001000" y="762000"/>
            <a:ext cx="508000" cy="762000"/>
            <a:chOff x="240" y="480"/>
            <a:chExt cx="320" cy="480"/>
          </a:xfrm>
          <a:solidFill>
            <a:schemeClr val="tx1"/>
          </a:solidFill>
        </p:grpSpPr>
        <p:sp>
          <p:nvSpPr>
            <p:cNvPr id="168" name="Oval 5"/>
            <p:cNvSpPr>
              <a:spLocks noChangeArrowheads="1"/>
            </p:cNvSpPr>
            <p:nvPr/>
          </p:nvSpPr>
          <p:spPr bwMode="auto">
            <a:xfrm>
              <a:off x="347" y="613"/>
              <a:ext cx="106" cy="107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9" name="Line 6"/>
            <p:cNvSpPr>
              <a:spLocks noChangeShapeType="1"/>
            </p:cNvSpPr>
            <p:nvPr/>
          </p:nvSpPr>
          <p:spPr bwMode="auto">
            <a:xfrm>
              <a:off x="400" y="720"/>
              <a:ext cx="0" cy="107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0" name="Line 7"/>
            <p:cNvSpPr>
              <a:spLocks noChangeShapeType="1"/>
            </p:cNvSpPr>
            <p:nvPr/>
          </p:nvSpPr>
          <p:spPr bwMode="auto">
            <a:xfrm flipH="1">
              <a:off x="323" y="827"/>
              <a:ext cx="77" cy="133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1" name="Line 8"/>
            <p:cNvSpPr>
              <a:spLocks noChangeShapeType="1"/>
            </p:cNvSpPr>
            <p:nvPr/>
          </p:nvSpPr>
          <p:spPr bwMode="auto">
            <a:xfrm>
              <a:off x="400" y="827"/>
              <a:ext cx="77" cy="133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72" name="Group 9"/>
            <p:cNvGrpSpPr>
              <a:grpSpLocks/>
            </p:cNvGrpSpPr>
            <p:nvPr/>
          </p:nvGrpSpPr>
          <p:grpSpPr bwMode="auto">
            <a:xfrm>
              <a:off x="400" y="697"/>
              <a:ext cx="83" cy="90"/>
              <a:chOff x="4128" y="576"/>
              <a:chExt cx="151" cy="160"/>
            </a:xfrm>
            <a:grpFill/>
          </p:grpSpPr>
          <p:sp>
            <p:nvSpPr>
              <p:cNvPr id="179" name="Line 10"/>
              <p:cNvSpPr>
                <a:spLocks noChangeShapeType="1"/>
              </p:cNvSpPr>
              <p:nvPr/>
            </p:nvSpPr>
            <p:spPr bwMode="auto">
              <a:xfrm flipV="1">
                <a:off x="4128" y="672"/>
                <a:ext cx="96" cy="64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0" name="Line 11"/>
              <p:cNvSpPr>
                <a:spLocks noChangeShapeType="1"/>
              </p:cNvSpPr>
              <p:nvPr/>
            </p:nvSpPr>
            <p:spPr bwMode="auto">
              <a:xfrm flipV="1">
                <a:off x="4224" y="576"/>
                <a:ext cx="55" cy="96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73" name="Group 12"/>
            <p:cNvGrpSpPr>
              <a:grpSpLocks/>
            </p:cNvGrpSpPr>
            <p:nvPr/>
          </p:nvGrpSpPr>
          <p:grpSpPr bwMode="auto">
            <a:xfrm flipH="1">
              <a:off x="321" y="697"/>
              <a:ext cx="83" cy="90"/>
              <a:chOff x="4128" y="576"/>
              <a:chExt cx="151" cy="160"/>
            </a:xfrm>
            <a:grpFill/>
          </p:grpSpPr>
          <p:sp>
            <p:nvSpPr>
              <p:cNvPr id="177" name="Line 13"/>
              <p:cNvSpPr>
                <a:spLocks noChangeShapeType="1"/>
              </p:cNvSpPr>
              <p:nvPr/>
            </p:nvSpPr>
            <p:spPr bwMode="auto">
              <a:xfrm flipV="1">
                <a:off x="4128" y="672"/>
                <a:ext cx="96" cy="64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8" name="Line 14"/>
              <p:cNvSpPr>
                <a:spLocks noChangeShapeType="1"/>
              </p:cNvSpPr>
              <p:nvPr/>
            </p:nvSpPr>
            <p:spPr bwMode="auto">
              <a:xfrm flipV="1">
                <a:off x="4224" y="576"/>
                <a:ext cx="55" cy="96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74" name="Oval 15"/>
            <p:cNvSpPr>
              <a:spLocks noChangeArrowheads="1"/>
            </p:cNvSpPr>
            <p:nvPr/>
          </p:nvSpPr>
          <p:spPr bwMode="auto">
            <a:xfrm>
              <a:off x="240" y="560"/>
              <a:ext cx="53" cy="53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" name="Oval 16"/>
            <p:cNvSpPr>
              <a:spLocks noChangeArrowheads="1"/>
            </p:cNvSpPr>
            <p:nvPr/>
          </p:nvSpPr>
          <p:spPr bwMode="auto">
            <a:xfrm>
              <a:off x="373" y="480"/>
              <a:ext cx="54" cy="53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6" name="Oval 17"/>
            <p:cNvSpPr>
              <a:spLocks noChangeArrowheads="1"/>
            </p:cNvSpPr>
            <p:nvPr/>
          </p:nvSpPr>
          <p:spPr bwMode="auto">
            <a:xfrm>
              <a:off x="507" y="560"/>
              <a:ext cx="53" cy="53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 descr="Large confetti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Mechanism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81200"/>
            <a:ext cx="8388350" cy="44196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35000"/>
              </a:spcBef>
            </a:pPr>
            <a:r>
              <a:rPr lang="en-US" sz="2400" dirty="0"/>
              <a:t>Two threads</a:t>
            </a:r>
          </a:p>
          <a:p>
            <a:pPr lvl="1">
              <a:lnSpc>
                <a:spcPct val="90000"/>
              </a:lnSpc>
              <a:spcBef>
                <a:spcPct val="35000"/>
              </a:spcBef>
            </a:pPr>
            <a:r>
              <a:rPr lang="en-US" sz="2000" dirty="0" err="1"/>
              <a:t>prefetch</a:t>
            </a:r>
            <a:r>
              <a:rPr lang="en-US" sz="2000" dirty="0"/>
              <a:t> from input</a:t>
            </a:r>
          </a:p>
          <a:p>
            <a:pPr lvl="1">
              <a:lnSpc>
                <a:spcPct val="90000"/>
              </a:lnSpc>
              <a:spcBef>
                <a:spcPct val="35000"/>
              </a:spcBef>
            </a:pPr>
            <a:r>
              <a:rPr lang="en-US" sz="2000" dirty="0"/>
              <a:t>spool/enrich from auxiliary side disk</a:t>
            </a:r>
          </a:p>
          <a:p>
            <a:pPr>
              <a:lnSpc>
                <a:spcPct val="90000"/>
              </a:lnSpc>
              <a:spcBef>
                <a:spcPct val="35000"/>
              </a:spcBef>
            </a:pPr>
            <a:r>
              <a:rPr lang="en-US" sz="2400" dirty="0"/>
              <a:t>Juggle data between buffer and side disk</a:t>
            </a:r>
          </a:p>
          <a:p>
            <a:pPr lvl="1">
              <a:lnSpc>
                <a:spcPct val="90000"/>
              </a:lnSpc>
              <a:spcBef>
                <a:spcPct val="35000"/>
              </a:spcBef>
            </a:pPr>
            <a:r>
              <a:rPr lang="en-US" sz="2000" dirty="0"/>
              <a:t>keep buffer full of “interesting” items</a:t>
            </a:r>
          </a:p>
          <a:p>
            <a:pPr lvl="1">
              <a:lnSpc>
                <a:spcPct val="90000"/>
              </a:lnSpc>
              <a:spcBef>
                <a:spcPct val="35000"/>
              </a:spcBef>
            </a:pPr>
            <a:r>
              <a:rPr lang="en-US" sz="2000" dirty="0" err="1"/>
              <a:t>getNext</a:t>
            </a:r>
            <a:r>
              <a:rPr lang="en-US" sz="2000" dirty="0"/>
              <a:t> chooses best item currently on buffer</a:t>
            </a:r>
          </a:p>
          <a:p>
            <a:pPr>
              <a:lnSpc>
                <a:spcPct val="90000"/>
              </a:lnSpc>
              <a:spcBef>
                <a:spcPct val="35000"/>
              </a:spcBef>
            </a:pPr>
            <a:r>
              <a:rPr lang="en-US" sz="2400" dirty="0" err="1"/>
              <a:t>getNext</a:t>
            </a:r>
            <a:r>
              <a:rPr lang="en-US" sz="2400" dirty="0"/>
              <a:t>, enrich/spool decisions -- based on reordering policy</a:t>
            </a:r>
          </a:p>
          <a:p>
            <a:pPr>
              <a:lnSpc>
                <a:spcPct val="90000"/>
              </a:lnSpc>
              <a:spcBef>
                <a:spcPct val="35000"/>
              </a:spcBef>
            </a:pPr>
            <a:r>
              <a:rPr lang="en-US" sz="2400" dirty="0"/>
              <a:t>Side disk management</a:t>
            </a:r>
          </a:p>
          <a:p>
            <a:pPr lvl="1">
              <a:lnSpc>
                <a:spcPct val="90000"/>
              </a:lnSpc>
              <a:spcBef>
                <a:spcPct val="35000"/>
              </a:spcBef>
            </a:pPr>
            <a:r>
              <a:rPr lang="en-US" sz="2000" dirty="0"/>
              <a:t>hash index, populated in a way that postpones random I/O</a:t>
            </a:r>
          </a:p>
          <a:p>
            <a:pPr lvl="1">
              <a:lnSpc>
                <a:spcPct val="90000"/>
              </a:lnSpc>
              <a:spcBef>
                <a:spcPct val="35000"/>
              </a:spcBef>
            </a:pPr>
            <a:r>
              <a:rPr lang="en-US" sz="2000" dirty="0"/>
              <a:t>play both sides of sort/hash duality</a:t>
            </a:r>
          </a:p>
        </p:txBody>
      </p:sp>
      <p:grpSp>
        <p:nvGrpSpPr>
          <p:cNvPr id="27652" name="Group 4"/>
          <p:cNvGrpSpPr>
            <a:grpSpLocks/>
          </p:cNvGrpSpPr>
          <p:nvPr/>
        </p:nvGrpSpPr>
        <p:grpSpPr bwMode="auto">
          <a:xfrm>
            <a:off x="4876800" y="152400"/>
            <a:ext cx="4267200" cy="2895600"/>
            <a:chOff x="2496" y="2304"/>
            <a:chExt cx="2688" cy="1824"/>
          </a:xfrm>
        </p:grpSpPr>
        <p:sp>
          <p:nvSpPr>
            <p:cNvPr id="27653" name="Rectangle 5"/>
            <p:cNvSpPr>
              <a:spLocks noChangeArrowheads="1"/>
            </p:cNvSpPr>
            <p:nvPr/>
          </p:nvSpPr>
          <p:spPr bwMode="auto">
            <a:xfrm>
              <a:off x="2880" y="2976"/>
              <a:ext cx="1824" cy="20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>
                  <a:latin typeface="Verdana" pitchFamily="34" charset="0"/>
                </a:rPr>
                <a:t>buffer</a:t>
              </a:r>
            </a:p>
          </p:txBody>
        </p:sp>
        <p:sp>
          <p:nvSpPr>
            <p:cNvPr id="27654" name="Line 6"/>
            <p:cNvSpPr>
              <a:spLocks noChangeShapeType="1"/>
            </p:cNvSpPr>
            <p:nvPr/>
          </p:nvSpPr>
          <p:spPr bwMode="auto">
            <a:xfrm flipV="1">
              <a:off x="3264" y="3168"/>
              <a:ext cx="0" cy="7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55" name="Line 7"/>
            <p:cNvSpPr>
              <a:spLocks noChangeShapeType="1"/>
            </p:cNvSpPr>
            <p:nvPr/>
          </p:nvSpPr>
          <p:spPr bwMode="auto">
            <a:xfrm flipV="1">
              <a:off x="4461" y="3168"/>
              <a:ext cx="3" cy="2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56" name="Line 8"/>
            <p:cNvSpPr>
              <a:spLocks noChangeShapeType="1"/>
            </p:cNvSpPr>
            <p:nvPr/>
          </p:nvSpPr>
          <p:spPr bwMode="auto">
            <a:xfrm flipH="1">
              <a:off x="4560" y="3168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57" name="Text Box 9"/>
            <p:cNvSpPr txBox="1">
              <a:spLocks noChangeArrowheads="1"/>
            </p:cNvSpPr>
            <p:nvPr/>
          </p:nvSpPr>
          <p:spPr bwMode="auto">
            <a:xfrm>
              <a:off x="4560" y="3216"/>
              <a:ext cx="454" cy="2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1600">
                  <a:latin typeface="Verdana" pitchFamily="34" charset="0"/>
                </a:rPr>
                <a:t>spool</a:t>
              </a:r>
            </a:p>
          </p:txBody>
        </p:sp>
        <p:sp>
          <p:nvSpPr>
            <p:cNvPr id="27658" name="Text Box 10"/>
            <p:cNvSpPr txBox="1">
              <a:spLocks noChangeArrowheads="1"/>
            </p:cNvSpPr>
            <p:nvPr/>
          </p:nvSpPr>
          <p:spPr bwMode="auto">
            <a:xfrm>
              <a:off x="2640" y="3216"/>
              <a:ext cx="646" cy="2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>
                  <a:latin typeface="Verdana" pitchFamily="34" charset="0"/>
                </a:rPr>
                <a:t>prefetch</a:t>
              </a:r>
            </a:p>
          </p:txBody>
        </p:sp>
        <p:sp>
          <p:nvSpPr>
            <p:cNvPr id="27659" name="Text Box 11"/>
            <p:cNvSpPr txBox="1">
              <a:spLocks noChangeArrowheads="1"/>
            </p:cNvSpPr>
            <p:nvPr/>
          </p:nvSpPr>
          <p:spPr bwMode="auto">
            <a:xfrm>
              <a:off x="3984" y="3216"/>
              <a:ext cx="511" cy="2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>
                  <a:latin typeface="Verdana" pitchFamily="34" charset="0"/>
                </a:rPr>
                <a:t>enrich</a:t>
              </a:r>
            </a:p>
          </p:txBody>
        </p:sp>
        <p:sp>
          <p:nvSpPr>
            <p:cNvPr id="27660" name="Rectangle 12"/>
            <p:cNvSpPr>
              <a:spLocks noChangeArrowheads="1"/>
            </p:cNvSpPr>
            <p:nvPr/>
          </p:nvSpPr>
          <p:spPr bwMode="auto">
            <a:xfrm>
              <a:off x="3840" y="2640"/>
              <a:ext cx="693" cy="2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1600">
                  <a:latin typeface="Verdana" pitchFamily="34" charset="0"/>
                </a:rPr>
                <a:t>getNext</a:t>
              </a:r>
            </a:p>
          </p:txBody>
        </p:sp>
        <p:sp>
          <p:nvSpPr>
            <p:cNvPr id="27661" name="Line 13"/>
            <p:cNvSpPr>
              <a:spLocks noChangeShapeType="1"/>
            </p:cNvSpPr>
            <p:nvPr/>
          </p:nvSpPr>
          <p:spPr bwMode="auto">
            <a:xfrm flipV="1">
              <a:off x="3840" y="2592"/>
              <a:ext cx="0" cy="37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62" name="AutoShape 14"/>
            <p:cNvSpPr>
              <a:spLocks noChangeArrowheads="1"/>
            </p:cNvSpPr>
            <p:nvPr/>
          </p:nvSpPr>
          <p:spPr bwMode="auto">
            <a:xfrm>
              <a:off x="4128" y="3456"/>
              <a:ext cx="774" cy="192"/>
            </a:xfrm>
            <a:prstGeom prst="can">
              <a:avLst>
                <a:gd name="adj" fmla="val 25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600">
                  <a:latin typeface="Verdana" pitchFamily="34" charset="0"/>
                </a:rPr>
                <a:t>side disk</a:t>
              </a:r>
            </a:p>
          </p:txBody>
        </p:sp>
        <p:sp>
          <p:nvSpPr>
            <p:cNvPr id="27663" name="Oval 15"/>
            <p:cNvSpPr>
              <a:spLocks noChangeArrowheads="1"/>
            </p:cNvSpPr>
            <p:nvPr/>
          </p:nvSpPr>
          <p:spPr bwMode="auto">
            <a:xfrm>
              <a:off x="2832" y="3888"/>
              <a:ext cx="816" cy="240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0" tIns="0" rIns="0" bIns="0" anchor="b"/>
            <a:lstStyle/>
            <a:p>
              <a:pPr algn="ctr" eaLnBrk="1" hangingPunct="1">
                <a:lnSpc>
                  <a:spcPct val="125000"/>
                </a:lnSpc>
                <a:spcBef>
                  <a:spcPct val="20000"/>
                </a:spcBef>
                <a:buClr>
                  <a:srgbClr val="000099"/>
                </a:buClr>
                <a:buFont typeface="Wingdings" pitchFamily="2" charset="2"/>
                <a:buNone/>
              </a:pPr>
              <a:r>
                <a:rPr lang="en-US" sz="1600">
                  <a:solidFill>
                    <a:srgbClr val="FF3300"/>
                  </a:solidFill>
                  <a:latin typeface="Verdana" pitchFamily="34" charset="0"/>
                </a:rPr>
                <a:t>produce</a:t>
              </a:r>
            </a:p>
          </p:txBody>
        </p:sp>
        <p:sp>
          <p:nvSpPr>
            <p:cNvPr id="27664" name="Oval 16"/>
            <p:cNvSpPr>
              <a:spLocks noChangeArrowheads="1"/>
            </p:cNvSpPr>
            <p:nvPr/>
          </p:nvSpPr>
          <p:spPr bwMode="auto">
            <a:xfrm>
              <a:off x="3120" y="2304"/>
              <a:ext cx="1539" cy="291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b" anchorCtr="1"/>
            <a:lstStyle/>
            <a:p>
              <a:pPr algn="ctr" eaLnBrk="1" hangingPunct="1">
                <a:lnSpc>
                  <a:spcPct val="125000"/>
                </a:lnSpc>
                <a:spcBef>
                  <a:spcPct val="20000"/>
                </a:spcBef>
                <a:buClr>
                  <a:srgbClr val="000099"/>
                </a:buClr>
                <a:buFont typeface="Wingdings" pitchFamily="2" charset="2"/>
                <a:buNone/>
              </a:pPr>
              <a:r>
                <a:rPr lang="en-US" sz="1800">
                  <a:solidFill>
                    <a:srgbClr val="FF3300"/>
                  </a:solidFill>
                  <a:latin typeface="Verdana" pitchFamily="34" charset="0"/>
                </a:rPr>
                <a:t>process</a:t>
              </a:r>
              <a:r>
                <a:rPr lang="en-US" sz="1800">
                  <a:latin typeface="Verdana" pitchFamily="34" charset="0"/>
                </a:rPr>
                <a:t>/</a:t>
              </a:r>
              <a:r>
                <a:rPr lang="en-US" sz="1800">
                  <a:solidFill>
                    <a:srgbClr val="FF3300"/>
                  </a:solidFill>
                  <a:latin typeface="Verdana" pitchFamily="34" charset="0"/>
                </a:rPr>
                <a:t>consume</a:t>
              </a:r>
            </a:p>
          </p:txBody>
        </p:sp>
        <p:sp>
          <p:nvSpPr>
            <p:cNvPr id="27665" name="AutoShape 17"/>
            <p:cNvSpPr>
              <a:spLocks noChangeArrowheads="1"/>
            </p:cNvSpPr>
            <p:nvPr/>
          </p:nvSpPr>
          <p:spPr bwMode="auto">
            <a:xfrm>
              <a:off x="3936" y="2880"/>
              <a:ext cx="1056" cy="816"/>
            </a:xfrm>
            <a:prstGeom prst="roundRect">
              <a:avLst>
                <a:gd name="adj" fmla="val 16667"/>
              </a:avLst>
            </a:prstGeom>
            <a:noFill/>
            <a:ln w="22225">
              <a:solidFill>
                <a:srgbClr val="996633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66" name="AutoShape 18"/>
            <p:cNvSpPr>
              <a:spLocks noChangeArrowheads="1"/>
            </p:cNvSpPr>
            <p:nvPr/>
          </p:nvSpPr>
          <p:spPr bwMode="auto">
            <a:xfrm>
              <a:off x="2592" y="2880"/>
              <a:ext cx="1104" cy="816"/>
            </a:xfrm>
            <a:prstGeom prst="roundRect">
              <a:avLst>
                <a:gd name="adj" fmla="val 16667"/>
              </a:avLst>
            </a:prstGeom>
            <a:noFill/>
            <a:ln w="22225">
              <a:solidFill>
                <a:srgbClr val="996633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67" name="AutoShape 19"/>
            <p:cNvSpPr>
              <a:spLocks noChangeArrowheads="1"/>
            </p:cNvSpPr>
            <p:nvPr/>
          </p:nvSpPr>
          <p:spPr bwMode="auto">
            <a:xfrm>
              <a:off x="2496" y="2832"/>
              <a:ext cx="2688" cy="912"/>
            </a:xfrm>
            <a:prstGeom prst="roundRect">
              <a:avLst>
                <a:gd name="adj" fmla="val 16667"/>
              </a:avLst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7717" name="Rectangle 69"/>
          <p:cNvSpPr>
            <a:spLocks noChangeArrowheads="1"/>
          </p:cNvSpPr>
          <p:nvPr/>
        </p:nvSpPr>
        <p:spPr bwMode="auto">
          <a:xfrm>
            <a:off x="0" y="1524000"/>
            <a:ext cx="3657600" cy="762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kumimoji="1" lang="en-US" sz="2400">
              <a:latin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 descr="Large confetti"/>
          <p:cNvSpPr>
            <a:spLocks noGrp="1" noChangeArrowheads="1"/>
          </p:cNvSpPr>
          <p:nvPr>
            <p:ph type="title"/>
          </p:nvPr>
        </p:nvSpPr>
        <p:spPr>
          <a:xfrm>
            <a:off x="533400" y="533400"/>
            <a:ext cx="7772400" cy="788987"/>
          </a:xfrm>
        </p:spPr>
        <p:txBody>
          <a:bodyPr/>
          <a:lstStyle/>
          <a:p>
            <a:r>
              <a:rPr lang="en-US"/>
              <a:t>Policies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05000"/>
            <a:ext cx="8229600" cy="44958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  <a:buSzTx/>
              <a:buFontTx/>
              <a:buNone/>
            </a:pPr>
            <a:endParaRPr lang="en-US" sz="2400" baseline="-40000" dirty="0">
              <a:latin typeface="Verdana" pitchFamily="34" charset="0"/>
            </a:endParaRPr>
          </a:p>
          <a:p>
            <a:pPr>
              <a:lnSpc>
                <a:spcPct val="125000"/>
              </a:lnSpc>
              <a:spcBef>
                <a:spcPct val="0"/>
              </a:spcBef>
            </a:pPr>
            <a:r>
              <a:rPr lang="en-US" sz="2800" dirty="0"/>
              <a:t>“good” </a:t>
            </a:r>
            <a:r>
              <a:rPr lang="en-US" sz="2800" dirty="0" smtClean="0"/>
              <a:t>permutation </a:t>
            </a:r>
            <a:r>
              <a:rPr lang="en-US" sz="2800" dirty="0"/>
              <a:t>of items </a:t>
            </a:r>
            <a:r>
              <a:rPr lang="en-US" sz="2400" dirty="0" smtClean="0">
                <a:latin typeface="cmmi12" pitchFamily="34" charset="0"/>
              </a:rPr>
              <a:t>t</a:t>
            </a:r>
            <a:r>
              <a:rPr lang="en-US" sz="2400" baseline="-25000" dirty="0" smtClean="0">
                <a:latin typeface="cmmi12" pitchFamily="34" charset="0"/>
              </a:rPr>
              <a:t>1</a:t>
            </a:r>
            <a:r>
              <a:rPr lang="en-US" sz="2400" dirty="0" smtClean="0">
                <a:latin typeface="cmmi12" pitchFamily="34" charset="0"/>
              </a:rPr>
              <a:t> … </a:t>
            </a:r>
            <a:r>
              <a:rPr lang="en-US" sz="2400" dirty="0" err="1" smtClean="0">
                <a:latin typeface="cmmi12" pitchFamily="34" charset="0"/>
              </a:rPr>
              <a:t>t</a:t>
            </a:r>
            <a:r>
              <a:rPr lang="en-US" sz="2400" baseline="-25000" dirty="0" err="1" smtClean="0">
                <a:latin typeface="cmmi12" pitchFamily="34" charset="0"/>
              </a:rPr>
              <a:t>n</a:t>
            </a:r>
            <a:r>
              <a:rPr lang="en-US" sz="2400" dirty="0" smtClean="0"/>
              <a:t> to </a:t>
            </a:r>
            <a:r>
              <a:rPr lang="en-US" sz="2400" dirty="0" smtClean="0">
                <a:latin typeface="cmmi12" pitchFamily="34" charset="0"/>
                <a:sym typeface="Symbol" pitchFamily="18" charset="2"/>
              </a:rPr>
              <a:t>t</a:t>
            </a:r>
            <a:r>
              <a:rPr lang="en-US" sz="2400" baseline="-25000" dirty="0" smtClean="0">
                <a:latin typeface="cmmi12" pitchFamily="34" charset="0"/>
                <a:sym typeface="Symbol" pitchFamily="18" charset="2"/>
              </a:rPr>
              <a:t></a:t>
            </a:r>
            <a:r>
              <a:rPr lang="en-US" sz="2400" baseline="-40000" dirty="0" smtClean="0">
                <a:latin typeface="cmmi12" pitchFamily="34" charset="0"/>
              </a:rPr>
              <a:t>1</a:t>
            </a:r>
            <a:r>
              <a:rPr lang="en-US" sz="2400" dirty="0" smtClean="0">
                <a:latin typeface="cmmi12" pitchFamily="34" charset="0"/>
              </a:rPr>
              <a:t>…</a:t>
            </a:r>
            <a:r>
              <a:rPr lang="en-US" sz="2400" dirty="0" err="1" smtClean="0">
                <a:latin typeface="cmmi12" pitchFamily="34" charset="0"/>
              </a:rPr>
              <a:t>t</a:t>
            </a:r>
            <a:r>
              <a:rPr lang="en-US" sz="2400" baseline="-25000" dirty="0" err="1" smtClean="0">
                <a:latin typeface="cmmi12" pitchFamily="34" charset="0"/>
                <a:sym typeface="Symbol" pitchFamily="18" charset="2"/>
              </a:rPr>
              <a:t></a:t>
            </a:r>
            <a:r>
              <a:rPr lang="en-US" sz="2400" baseline="-40000" dirty="0" err="1" smtClean="0">
                <a:latin typeface="cmmi12" pitchFamily="34" charset="0"/>
              </a:rPr>
              <a:t>n</a:t>
            </a:r>
            <a:endParaRPr lang="en-US" sz="2800" dirty="0">
              <a:latin typeface="cmmi12" pitchFamily="34" charset="0"/>
            </a:endParaRPr>
          </a:p>
          <a:p>
            <a:pPr>
              <a:lnSpc>
                <a:spcPct val="125000"/>
              </a:lnSpc>
              <a:spcBef>
                <a:spcPct val="0"/>
              </a:spcBef>
            </a:pPr>
            <a:r>
              <a:rPr lang="en-US" sz="2800" u="sng" dirty="0" smtClean="0"/>
              <a:t>quality of feedback </a:t>
            </a:r>
            <a:r>
              <a:rPr lang="en-US" sz="2800" dirty="0" smtClean="0"/>
              <a:t>for </a:t>
            </a:r>
            <a:r>
              <a:rPr lang="en-US" sz="2800" dirty="0"/>
              <a:t>a prefix </a:t>
            </a:r>
            <a:r>
              <a:rPr lang="en-US" sz="2400" dirty="0">
                <a:latin typeface="cmmi12" pitchFamily="34" charset="0"/>
              </a:rPr>
              <a:t>t</a:t>
            </a:r>
            <a:r>
              <a:rPr lang="en-US" sz="2400" baseline="-25000" dirty="0">
                <a:latin typeface="cmmi12" pitchFamily="34" charset="0"/>
                <a:sym typeface="Symbol" pitchFamily="18" charset="2"/>
              </a:rPr>
              <a:t></a:t>
            </a:r>
            <a:r>
              <a:rPr lang="en-US" sz="2400" baseline="-40000" dirty="0">
                <a:latin typeface="cmmi12" pitchFamily="34" charset="0"/>
              </a:rPr>
              <a:t>1</a:t>
            </a:r>
            <a:r>
              <a:rPr lang="en-US" sz="2400" dirty="0">
                <a:latin typeface="cmmi12" pitchFamily="34" charset="0"/>
              </a:rPr>
              <a:t>t</a:t>
            </a:r>
            <a:r>
              <a:rPr lang="en-US" sz="2400" baseline="-25000" dirty="0">
                <a:latin typeface="cmmi12" pitchFamily="34" charset="0"/>
                <a:sym typeface="Symbol" pitchFamily="18" charset="2"/>
              </a:rPr>
              <a:t></a:t>
            </a:r>
            <a:r>
              <a:rPr lang="en-US" sz="2400" baseline="-40000" dirty="0">
                <a:latin typeface="cmmi12" pitchFamily="34" charset="0"/>
              </a:rPr>
              <a:t>2</a:t>
            </a:r>
            <a:r>
              <a:rPr lang="en-US" sz="2400" dirty="0">
                <a:latin typeface="cmmi12" pitchFamily="34" charset="0"/>
              </a:rPr>
              <a:t>…</a:t>
            </a:r>
            <a:r>
              <a:rPr lang="en-US" sz="2400" dirty="0" err="1">
                <a:latin typeface="cmmi12" pitchFamily="34" charset="0"/>
              </a:rPr>
              <a:t>t</a:t>
            </a:r>
            <a:r>
              <a:rPr lang="en-US" sz="2400" baseline="-25000" dirty="0" err="1">
                <a:latin typeface="cmmi12" pitchFamily="34" charset="0"/>
                <a:sym typeface="Symbol" pitchFamily="18" charset="2"/>
              </a:rPr>
              <a:t></a:t>
            </a:r>
            <a:r>
              <a:rPr lang="en-US" sz="2400" baseline="-40000" dirty="0" err="1">
                <a:latin typeface="cmmi12" pitchFamily="34" charset="0"/>
              </a:rPr>
              <a:t>k</a:t>
            </a:r>
            <a:endParaRPr lang="en-US" sz="2800" baseline="-40000" dirty="0">
              <a:latin typeface="cmmi12" pitchFamily="34" charset="0"/>
            </a:endParaRPr>
          </a:p>
          <a:p>
            <a:pPr algn="ctr">
              <a:lnSpc>
                <a:spcPct val="155000"/>
              </a:lnSpc>
              <a:spcBef>
                <a:spcPct val="0"/>
              </a:spcBef>
              <a:buFontTx/>
              <a:buNone/>
            </a:pPr>
            <a:r>
              <a:rPr lang="en-US" sz="2400" dirty="0" smtClean="0">
                <a:latin typeface="cmmi12" pitchFamily="34" charset="0"/>
              </a:rPr>
              <a:t>QOF</a:t>
            </a:r>
            <a:r>
              <a:rPr lang="en-US" sz="2400" dirty="0" smtClean="0">
                <a:latin typeface="cmr12" pitchFamily="34" charset="0"/>
              </a:rPr>
              <a:t>(</a:t>
            </a:r>
            <a:r>
              <a:rPr lang="en-US" sz="2000" dirty="0" smtClean="0">
                <a:latin typeface="cmmi12" pitchFamily="34" charset="0"/>
              </a:rPr>
              <a:t>UP</a:t>
            </a:r>
            <a:r>
              <a:rPr lang="en-US" sz="2000" dirty="0" smtClean="0">
                <a:latin typeface="cmr12" pitchFamily="34" charset="0"/>
              </a:rPr>
              <a:t>(</a:t>
            </a:r>
            <a:r>
              <a:rPr lang="en-US" sz="2000" dirty="0" smtClean="0">
                <a:latin typeface="cmmi12" pitchFamily="34" charset="0"/>
              </a:rPr>
              <a:t>t</a:t>
            </a:r>
            <a:r>
              <a:rPr lang="en-US" sz="2000" baseline="-25000" dirty="0">
                <a:latin typeface="cmmi12" pitchFamily="34" charset="0"/>
                <a:sym typeface="Symbol" pitchFamily="18" charset="2"/>
              </a:rPr>
              <a:t></a:t>
            </a:r>
            <a:r>
              <a:rPr lang="en-US" sz="2000" baseline="-40000" dirty="0">
                <a:latin typeface="cmmi12" pitchFamily="34" charset="0"/>
              </a:rPr>
              <a:t>1</a:t>
            </a:r>
            <a:r>
              <a:rPr lang="en-US" sz="2000" dirty="0">
                <a:latin typeface="cmr12" pitchFamily="34" charset="0"/>
              </a:rPr>
              <a:t>),</a:t>
            </a:r>
            <a:r>
              <a:rPr lang="en-US" sz="2000" dirty="0">
                <a:latin typeface="cmmi12" pitchFamily="34" charset="0"/>
              </a:rPr>
              <a:t> UP</a:t>
            </a:r>
            <a:r>
              <a:rPr lang="en-US" sz="2000" dirty="0">
                <a:latin typeface="cmr12" pitchFamily="34" charset="0"/>
              </a:rPr>
              <a:t>(</a:t>
            </a:r>
            <a:r>
              <a:rPr lang="en-US" sz="2000" dirty="0">
                <a:latin typeface="cmmi12" pitchFamily="34" charset="0"/>
              </a:rPr>
              <a:t>t</a:t>
            </a:r>
            <a:r>
              <a:rPr lang="en-US" sz="2000" baseline="-25000" dirty="0">
                <a:latin typeface="cmmi12" pitchFamily="34" charset="0"/>
                <a:sym typeface="Symbol" pitchFamily="18" charset="2"/>
              </a:rPr>
              <a:t></a:t>
            </a:r>
            <a:r>
              <a:rPr lang="en-US" sz="2000" baseline="-40000" dirty="0">
                <a:latin typeface="cmmi12" pitchFamily="34" charset="0"/>
              </a:rPr>
              <a:t>2</a:t>
            </a:r>
            <a:r>
              <a:rPr lang="en-US" sz="2000" dirty="0">
                <a:latin typeface="cmr12" pitchFamily="34" charset="0"/>
              </a:rPr>
              <a:t>),</a:t>
            </a:r>
            <a:r>
              <a:rPr lang="en-US" sz="2000" dirty="0">
                <a:latin typeface="cmmi12" pitchFamily="34" charset="0"/>
              </a:rPr>
              <a:t> … UP</a:t>
            </a:r>
            <a:r>
              <a:rPr lang="en-US" sz="2000" dirty="0">
                <a:latin typeface="cmr12" pitchFamily="34" charset="0"/>
              </a:rPr>
              <a:t>(</a:t>
            </a:r>
            <a:r>
              <a:rPr lang="en-US" sz="2000" dirty="0" err="1">
                <a:latin typeface="cmmi12" pitchFamily="34" charset="0"/>
              </a:rPr>
              <a:t>t</a:t>
            </a:r>
            <a:r>
              <a:rPr lang="en-US" sz="2000" baseline="-25000" dirty="0" err="1">
                <a:latin typeface="cmmi12" pitchFamily="34" charset="0"/>
                <a:sym typeface="Symbol" pitchFamily="18" charset="2"/>
              </a:rPr>
              <a:t></a:t>
            </a:r>
            <a:r>
              <a:rPr lang="en-US" sz="2000" baseline="-40000" dirty="0" err="1">
                <a:latin typeface="cmr12" pitchFamily="34" charset="0"/>
              </a:rPr>
              <a:t>k</a:t>
            </a:r>
            <a:r>
              <a:rPr lang="en-US" sz="2000" baseline="-40000" dirty="0">
                <a:latin typeface="cmr12" pitchFamily="34" charset="0"/>
              </a:rPr>
              <a:t> </a:t>
            </a:r>
            <a:r>
              <a:rPr lang="en-US" sz="2000" dirty="0">
                <a:latin typeface="cmr12" pitchFamily="34" charset="0"/>
              </a:rPr>
              <a:t>)</a:t>
            </a:r>
            <a:r>
              <a:rPr lang="en-US" sz="2400" dirty="0">
                <a:latin typeface="cmr12" pitchFamily="34" charset="0"/>
              </a:rPr>
              <a:t>)</a:t>
            </a:r>
            <a:r>
              <a:rPr lang="en-US" sz="2000" dirty="0">
                <a:latin typeface="cmr12" pitchFamily="34" charset="0"/>
              </a:rPr>
              <a:t>,    </a:t>
            </a:r>
            <a:r>
              <a:rPr lang="en-US" sz="2000" dirty="0">
                <a:latin typeface="cmmi12" pitchFamily="34" charset="0"/>
              </a:rPr>
              <a:t>UP </a:t>
            </a:r>
            <a:r>
              <a:rPr lang="en-US" sz="2000" dirty="0" smtClean="0">
                <a:latin typeface="cmmi12" pitchFamily="34" charset="0"/>
              </a:rPr>
              <a:t>   </a:t>
            </a:r>
            <a:r>
              <a:rPr lang="en-US" sz="2000" dirty="0" smtClean="0"/>
              <a:t> </a:t>
            </a:r>
            <a:r>
              <a:rPr lang="en-US" sz="2400" dirty="0" smtClean="0"/>
              <a:t>=</a:t>
            </a:r>
            <a:r>
              <a:rPr lang="en-US" sz="2400" i="1" dirty="0" smtClean="0"/>
              <a:t> </a:t>
            </a:r>
            <a:r>
              <a:rPr lang="en-US" sz="2400" i="1" dirty="0"/>
              <a:t>user preference </a:t>
            </a:r>
            <a:endParaRPr lang="en-US" sz="2800" dirty="0"/>
          </a:p>
          <a:p>
            <a:pPr lvl="1">
              <a:lnSpc>
                <a:spcPct val="90000"/>
              </a:lnSpc>
              <a:spcBef>
                <a:spcPct val="40000"/>
              </a:spcBef>
            </a:pPr>
            <a:r>
              <a:rPr lang="en-US" sz="2400" dirty="0"/>
              <a:t>determined by application</a:t>
            </a:r>
          </a:p>
          <a:p>
            <a:pPr>
              <a:lnSpc>
                <a:spcPct val="90000"/>
              </a:lnSpc>
              <a:spcBef>
                <a:spcPct val="40000"/>
              </a:spcBef>
            </a:pPr>
            <a:r>
              <a:rPr lang="en-US" sz="2800" dirty="0"/>
              <a:t>goodness of reordering: </a:t>
            </a:r>
            <a:r>
              <a:rPr lang="en-US" sz="2400" dirty="0" err="1">
                <a:latin typeface="cmmi12" pitchFamily="34" charset="0"/>
              </a:rPr>
              <a:t>dQOF</a:t>
            </a:r>
            <a:r>
              <a:rPr lang="en-US" sz="2400" dirty="0">
                <a:latin typeface="cmr12" pitchFamily="34" charset="0"/>
              </a:rPr>
              <a:t>/</a:t>
            </a:r>
            <a:r>
              <a:rPr lang="en-US" sz="2400" dirty="0" err="1">
                <a:latin typeface="cmmi12" pitchFamily="34" charset="0"/>
              </a:rPr>
              <a:t>dt</a:t>
            </a:r>
            <a:endParaRPr lang="en-US" sz="2400" dirty="0">
              <a:latin typeface="cmmi12" pitchFamily="34" charset="0"/>
            </a:endParaRPr>
          </a:p>
          <a:p>
            <a:pPr>
              <a:lnSpc>
                <a:spcPct val="90000"/>
              </a:lnSpc>
              <a:spcBef>
                <a:spcPct val="40000"/>
              </a:spcBef>
            </a:pPr>
            <a:r>
              <a:rPr lang="en-US" sz="2800" dirty="0"/>
              <a:t>implication for juggle mechanism </a:t>
            </a:r>
          </a:p>
          <a:p>
            <a:pPr lvl="1">
              <a:lnSpc>
                <a:spcPct val="90000"/>
              </a:lnSpc>
              <a:spcBef>
                <a:spcPct val="40000"/>
              </a:spcBef>
            </a:pPr>
            <a:r>
              <a:rPr lang="en-US" sz="2400" i="1" dirty="0"/>
              <a:t>process</a:t>
            </a:r>
            <a:r>
              <a:rPr lang="en-US" sz="2400" dirty="0"/>
              <a:t> gets item from </a:t>
            </a:r>
            <a:r>
              <a:rPr lang="en-US" sz="2400" dirty="0" smtClean="0"/>
              <a:t>buffer that maximizes </a:t>
            </a:r>
            <a:r>
              <a:rPr lang="en-US" sz="2400" dirty="0" err="1" smtClean="0">
                <a:latin typeface="cmmi12" pitchFamily="34" charset="0"/>
              </a:rPr>
              <a:t>dQOF</a:t>
            </a:r>
            <a:r>
              <a:rPr lang="en-US" sz="2400" dirty="0" smtClean="0">
                <a:latin typeface="cmr12" pitchFamily="34" charset="0"/>
              </a:rPr>
              <a:t>/</a:t>
            </a:r>
            <a:r>
              <a:rPr lang="en-US" sz="2400" dirty="0" err="1" smtClean="0">
                <a:latin typeface="cmmi12" pitchFamily="34" charset="0"/>
              </a:rPr>
              <a:t>dt</a:t>
            </a:r>
            <a:endParaRPr lang="en-US" dirty="0"/>
          </a:p>
          <a:p>
            <a:pPr lvl="1">
              <a:lnSpc>
                <a:spcPct val="90000"/>
              </a:lnSpc>
              <a:spcBef>
                <a:spcPct val="40000"/>
              </a:spcBef>
            </a:pPr>
            <a:r>
              <a:rPr lang="en-US" sz="2400" i="1" dirty="0"/>
              <a:t>juggle</a:t>
            </a:r>
            <a:r>
              <a:rPr lang="en-US" sz="2400" dirty="0"/>
              <a:t> tries to maintain buffer with such items</a:t>
            </a:r>
          </a:p>
        </p:txBody>
      </p:sp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5256213" y="779463"/>
            <a:ext cx="914400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2400" i="1" dirty="0">
                <a:solidFill>
                  <a:schemeClr val="tx1">
                    <a:lumMod val="95000"/>
                  </a:schemeClr>
                </a:solidFill>
                <a:latin typeface="Verdana" pitchFamily="34" charset="0"/>
              </a:rPr>
              <a:t>QOF</a:t>
            </a:r>
          </a:p>
        </p:txBody>
      </p:sp>
      <p:sp>
        <p:nvSpPr>
          <p:cNvPr id="28678" name="Line 6"/>
          <p:cNvSpPr>
            <a:spLocks noChangeShapeType="1"/>
          </p:cNvSpPr>
          <p:nvPr/>
        </p:nvSpPr>
        <p:spPr bwMode="auto">
          <a:xfrm>
            <a:off x="6229350" y="53975"/>
            <a:ext cx="1588" cy="1393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arrow" w="med" len="med"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679" name="Line 7"/>
          <p:cNvSpPr>
            <a:spLocks noChangeShapeType="1"/>
          </p:cNvSpPr>
          <p:nvPr/>
        </p:nvSpPr>
        <p:spPr bwMode="auto">
          <a:xfrm>
            <a:off x="6229350" y="1447800"/>
            <a:ext cx="26860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680" name="Freeform 8"/>
          <p:cNvSpPr>
            <a:spLocks/>
          </p:cNvSpPr>
          <p:nvPr/>
        </p:nvSpPr>
        <p:spPr bwMode="auto">
          <a:xfrm>
            <a:off x="6257925" y="92075"/>
            <a:ext cx="2581275" cy="1330325"/>
          </a:xfrm>
          <a:custGeom>
            <a:avLst/>
            <a:gdLst/>
            <a:ahLst/>
            <a:cxnLst>
              <a:cxn ang="0">
                <a:pos x="0" y="824"/>
              </a:cxn>
              <a:cxn ang="0">
                <a:pos x="48" y="536"/>
              </a:cxn>
              <a:cxn ang="0">
                <a:pos x="144" y="200"/>
              </a:cxn>
              <a:cxn ang="0">
                <a:pos x="336" y="56"/>
              </a:cxn>
              <a:cxn ang="0">
                <a:pos x="816" y="8"/>
              </a:cxn>
              <a:cxn ang="0">
                <a:pos x="1488" y="8"/>
              </a:cxn>
              <a:cxn ang="0">
                <a:pos x="1584" y="8"/>
              </a:cxn>
            </a:cxnLst>
            <a:rect l="0" t="0" r="r" b="b"/>
            <a:pathLst>
              <a:path w="1616" h="824">
                <a:moveTo>
                  <a:pt x="0" y="824"/>
                </a:moveTo>
                <a:cubicBezTo>
                  <a:pt x="12" y="732"/>
                  <a:pt x="24" y="640"/>
                  <a:pt x="48" y="536"/>
                </a:cubicBezTo>
                <a:cubicBezTo>
                  <a:pt x="72" y="432"/>
                  <a:pt x="96" y="280"/>
                  <a:pt x="144" y="200"/>
                </a:cubicBezTo>
                <a:cubicBezTo>
                  <a:pt x="192" y="120"/>
                  <a:pt x="224" y="88"/>
                  <a:pt x="336" y="56"/>
                </a:cubicBezTo>
                <a:cubicBezTo>
                  <a:pt x="448" y="24"/>
                  <a:pt x="624" y="16"/>
                  <a:pt x="816" y="8"/>
                </a:cubicBezTo>
                <a:cubicBezTo>
                  <a:pt x="1008" y="0"/>
                  <a:pt x="1360" y="8"/>
                  <a:pt x="1488" y="8"/>
                </a:cubicBezTo>
                <a:cubicBezTo>
                  <a:pt x="1616" y="8"/>
                  <a:pt x="1600" y="8"/>
                  <a:pt x="1584" y="8"/>
                </a:cubicBezTo>
              </a:path>
            </a:pathLst>
          </a:custGeom>
          <a:noFill/>
          <a:ln w="19050" cap="flat" cmpd="sng">
            <a:solidFill>
              <a:schemeClr val="tx2">
                <a:lumMod val="75000"/>
              </a:schemeClr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682" name="Text Box 10"/>
          <p:cNvSpPr txBox="1">
            <a:spLocks noChangeArrowheads="1"/>
          </p:cNvSpPr>
          <p:nvPr/>
        </p:nvSpPr>
        <p:spPr bwMode="auto">
          <a:xfrm>
            <a:off x="5464175" y="-19050"/>
            <a:ext cx="612775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lg" len="med"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4000">
                <a:latin typeface="Times New Roman" pitchFamily="18" charset="0"/>
                <a:sym typeface="Wingdings" pitchFamily="2" charset="2"/>
              </a:rPr>
              <a:t></a:t>
            </a:r>
            <a:endParaRPr lang="en-US" sz="4000">
              <a:latin typeface="Times New Roman" pitchFamily="18" charset="0"/>
            </a:endParaRPr>
          </a:p>
        </p:txBody>
      </p:sp>
      <p:pic>
        <p:nvPicPr>
          <p:cNvPr id="10" name="Picture 9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4546594" y="3175000"/>
            <a:ext cx="50812" cy="50742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 descr="Large confetti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Example: Online Aggregation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Metric: </a:t>
            </a:r>
            <a:r>
              <a:rPr lang="en-US" sz="2800" dirty="0" err="1"/>
              <a:t>avg</a:t>
            </a:r>
            <a:r>
              <a:rPr lang="en-US" sz="2800" dirty="0"/>
              <a:t> weighted confidence </a:t>
            </a:r>
            <a:r>
              <a:rPr lang="en-US" sz="2800" dirty="0" smtClean="0"/>
              <a:t>interval</a:t>
            </a:r>
          </a:p>
          <a:p>
            <a:r>
              <a:rPr lang="en-US" sz="2800" dirty="0" smtClean="0"/>
              <a:t>Preference </a:t>
            </a:r>
            <a:r>
              <a:rPr lang="en-US" sz="2800" dirty="0"/>
              <a:t>acts as weight on confidence interval</a:t>
            </a:r>
          </a:p>
          <a:p>
            <a:pPr lvl="1">
              <a:spcBef>
                <a:spcPct val="30000"/>
              </a:spcBef>
            </a:pPr>
            <a:r>
              <a:rPr lang="en-US" sz="2400" i="1" dirty="0">
                <a:solidFill>
                  <a:schemeClr val="tx1">
                    <a:lumMod val="95000"/>
                  </a:schemeClr>
                </a:solidFill>
              </a:rPr>
              <a:t>QOF</a:t>
            </a:r>
            <a:r>
              <a:rPr lang="en-US" sz="2400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en-US" sz="2400" i="1" dirty="0">
                <a:solidFill>
                  <a:schemeClr val="tx1">
                    <a:lumMod val="95000"/>
                  </a:schemeClr>
                </a:solidFill>
              </a:rPr>
              <a:t>= </a:t>
            </a:r>
            <a:r>
              <a:rPr lang="en-US" sz="2400" dirty="0" smtClean="0">
                <a:solidFill>
                  <a:schemeClr val="tx1">
                    <a:lumMod val="95000"/>
                  </a:schemeClr>
                </a:solidFill>
                <a:latin typeface="cmmi12" pitchFamily="34" charset="0"/>
                <a:sym typeface="Symbol" pitchFamily="18" charset="2"/>
              </a:rPr>
              <a:t></a:t>
            </a:r>
            <a:r>
              <a:rPr lang="en-US" sz="2400" b="1" dirty="0" smtClean="0">
                <a:solidFill>
                  <a:schemeClr val="tx1">
                    <a:lumMod val="95000"/>
                  </a:schemeClr>
                </a:solidFill>
                <a:latin typeface="cmmi12" pitchFamily="34" charset="0"/>
                <a:sym typeface="Symbol" pitchFamily="18" charset="2"/>
              </a:rPr>
              <a:t></a:t>
            </a:r>
            <a:r>
              <a:rPr lang="en-US" sz="2400" dirty="0" smtClean="0">
                <a:solidFill>
                  <a:schemeClr val="tx1">
                    <a:lumMod val="95000"/>
                  </a:schemeClr>
                </a:solidFill>
                <a:latin typeface="cmmi12" pitchFamily="34" charset="0"/>
                <a:sym typeface="Symbol" pitchFamily="18" charset="2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</a:schemeClr>
                </a:solidFill>
                <a:latin typeface="cmmi12" pitchFamily="34" charset="0"/>
              </a:rPr>
              <a:t>UP</a:t>
            </a:r>
            <a:r>
              <a:rPr lang="en-US" sz="2400" baseline="-25000" dirty="0" err="1">
                <a:solidFill>
                  <a:schemeClr val="tx1">
                    <a:lumMod val="95000"/>
                  </a:schemeClr>
                </a:solidFill>
                <a:latin typeface="cmmi12" pitchFamily="34" charset="0"/>
              </a:rPr>
              <a:t>i</a:t>
            </a:r>
            <a:r>
              <a:rPr lang="en-US" sz="2400" baseline="-25000" dirty="0">
                <a:solidFill>
                  <a:schemeClr val="tx1">
                    <a:lumMod val="95000"/>
                  </a:schemeClr>
                </a:solidFill>
                <a:latin typeface="cmmi12" pitchFamily="34" charset="0"/>
              </a:rPr>
              <a:t> </a:t>
            </a:r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cmr12" pitchFamily="34" charset="0"/>
              </a:rPr>
              <a:t>/</a:t>
            </a:r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cmr12" pitchFamily="34" charset="0"/>
                <a:sym typeface="Symbol" pitchFamily="18" charset="2"/>
              </a:rPr>
              <a:t> (</a:t>
            </a:r>
            <a:r>
              <a:rPr lang="en-US" sz="2400" dirty="0" err="1" smtClean="0">
                <a:solidFill>
                  <a:schemeClr val="tx1">
                    <a:lumMod val="95000"/>
                  </a:schemeClr>
                </a:solidFill>
                <a:latin typeface="cmmi12" pitchFamily="34" charset="0"/>
              </a:rPr>
              <a:t>n</a:t>
            </a:r>
            <a:r>
              <a:rPr lang="en-US" sz="2400" baseline="-25000" dirty="0" err="1" smtClean="0">
                <a:solidFill>
                  <a:schemeClr val="tx1">
                    <a:lumMod val="95000"/>
                  </a:schemeClr>
                </a:solidFill>
                <a:latin typeface="cmmi12" pitchFamily="34" charset="0"/>
              </a:rPr>
              <a:t>i</a:t>
            </a:r>
            <a:r>
              <a:rPr lang="en-US" sz="2400" dirty="0" smtClean="0">
                <a:solidFill>
                  <a:schemeClr val="tx1">
                    <a:lumMod val="95000"/>
                  </a:schemeClr>
                </a:solidFill>
                <a:latin typeface="cmr12" pitchFamily="34" charset="0"/>
              </a:rPr>
              <a:t>)</a:t>
            </a:r>
            <a:r>
              <a:rPr lang="en-US" sz="2400" baseline="30000" dirty="0" smtClean="0">
                <a:solidFill>
                  <a:schemeClr val="tx1">
                    <a:lumMod val="95000"/>
                  </a:schemeClr>
                </a:solidFill>
                <a:latin typeface="cmr12" pitchFamily="34" charset="0"/>
              </a:rPr>
              <a:t>1/2</a:t>
            </a:r>
            <a:r>
              <a:rPr lang="en-US" sz="2400" i="1" dirty="0" smtClean="0">
                <a:solidFill>
                  <a:schemeClr val="tx1">
                    <a:lumMod val="95000"/>
                  </a:schemeClr>
                </a:solidFill>
              </a:rPr>
              <a:t/>
            </a:r>
            <a:br>
              <a:rPr lang="en-US" sz="2400" i="1" dirty="0" smtClean="0">
                <a:solidFill>
                  <a:schemeClr val="tx1">
                    <a:lumMod val="95000"/>
                  </a:schemeClr>
                </a:solidFill>
              </a:rPr>
            </a:br>
            <a:r>
              <a:rPr lang="en-US" i="1" dirty="0" err="1" smtClean="0">
                <a:solidFill>
                  <a:schemeClr val="tx1">
                    <a:lumMod val="95000"/>
                  </a:schemeClr>
                </a:solidFill>
              </a:rPr>
              <a:t>n</a:t>
            </a:r>
            <a:r>
              <a:rPr lang="en-US" i="1" baseline="-25000" dirty="0" err="1" smtClean="0">
                <a:solidFill>
                  <a:schemeClr val="tx1">
                    <a:lumMod val="95000"/>
                  </a:schemeClr>
                </a:solidFill>
              </a:rPr>
              <a:t>i</a:t>
            </a:r>
            <a:r>
              <a:rPr lang="en-US" baseline="-25000" dirty="0" smtClean="0">
                <a:solidFill>
                  <a:schemeClr val="tx1">
                    <a:lumMod val="95000"/>
                  </a:schemeClr>
                </a:solidFill>
              </a:rPr>
              <a:t>  </a:t>
            </a:r>
            <a:r>
              <a:rPr lang="en-US" dirty="0">
                <a:solidFill>
                  <a:schemeClr val="tx1">
                    <a:lumMod val="95000"/>
                  </a:schemeClr>
                </a:solidFill>
              </a:rPr>
              <a:t>= </a:t>
            </a:r>
            <a:r>
              <a:rPr lang="en-US" sz="2400" dirty="0">
                <a:solidFill>
                  <a:schemeClr val="tx1">
                    <a:lumMod val="95000"/>
                  </a:schemeClr>
                </a:solidFill>
              </a:rPr>
              <a:t>number of </a:t>
            </a:r>
            <a:r>
              <a:rPr lang="en-US" sz="2400" dirty="0" err="1">
                <a:solidFill>
                  <a:schemeClr val="tx1">
                    <a:lumMod val="95000"/>
                  </a:schemeClr>
                </a:solidFill>
              </a:rPr>
              <a:t>tuples</a:t>
            </a:r>
            <a:r>
              <a:rPr lang="en-US" sz="2400" dirty="0">
                <a:solidFill>
                  <a:schemeClr val="tx1">
                    <a:lumMod val="95000"/>
                  </a:schemeClr>
                </a:solidFill>
              </a:rPr>
              <a:t> processed from </a:t>
            </a:r>
            <a:r>
              <a:rPr lang="en-US" sz="2400" dirty="0" smtClean="0">
                <a:solidFill>
                  <a:schemeClr val="tx1">
                    <a:lumMod val="95000"/>
                  </a:schemeClr>
                </a:solidFill>
              </a:rPr>
              <a:t>group</a:t>
            </a:r>
            <a:endParaRPr lang="en-US" sz="2000" dirty="0" smtClean="0">
              <a:solidFill>
                <a:schemeClr val="tx1">
                  <a:lumMod val="95000"/>
                </a:schemeClr>
              </a:solidFill>
            </a:endParaRPr>
          </a:p>
          <a:p>
            <a:pPr>
              <a:spcBef>
                <a:spcPct val="30000"/>
              </a:spcBef>
            </a:pPr>
            <a:r>
              <a:rPr lang="en-US" sz="2800" i="1" dirty="0" smtClean="0">
                <a:solidFill>
                  <a:schemeClr val="tx1">
                    <a:lumMod val="95000"/>
                  </a:schemeClr>
                </a:solidFill>
              </a:rPr>
              <a:t>process</a:t>
            </a:r>
            <a:r>
              <a:rPr lang="en-US" sz="2800" dirty="0" smtClean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en-US" sz="2800" dirty="0">
                <a:solidFill>
                  <a:schemeClr val="tx1">
                    <a:lumMod val="95000"/>
                  </a:schemeClr>
                </a:solidFill>
              </a:rPr>
              <a:t>pulls items from group with max</a:t>
            </a:r>
            <a:r>
              <a:rPr lang="en-US" sz="2800" baseline="-25000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</a:schemeClr>
                </a:solidFill>
                <a:latin typeface="cmmi12" pitchFamily="34" charset="0"/>
              </a:rPr>
              <a:t>UP</a:t>
            </a:r>
            <a:r>
              <a:rPr lang="en-US" sz="2800" baseline="-25000" dirty="0" err="1">
                <a:solidFill>
                  <a:schemeClr val="tx1">
                    <a:lumMod val="95000"/>
                  </a:schemeClr>
                </a:solidFill>
                <a:latin typeface="cmmi12" pitchFamily="34" charset="0"/>
              </a:rPr>
              <a:t>i</a:t>
            </a:r>
            <a:r>
              <a:rPr lang="en-US" sz="2800" baseline="-25000" dirty="0">
                <a:solidFill>
                  <a:schemeClr val="tx1">
                    <a:lumMod val="95000"/>
                  </a:schemeClr>
                </a:solidFill>
                <a:latin typeface="cmmi12" pitchFamily="34" charset="0"/>
              </a:rPr>
              <a:t> </a:t>
            </a:r>
            <a:r>
              <a:rPr lang="en-US" sz="2800" dirty="0">
                <a:solidFill>
                  <a:schemeClr val="tx1">
                    <a:lumMod val="95000"/>
                  </a:schemeClr>
                </a:solidFill>
                <a:latin typeface="cmr12" pitchFamily="34" charset="0"/>
              </a:rPr>
              <a:t>/</a:t>
            </a:r>
            <a:r>
              <a:rPr lang="en-US" sz="2800" dirty="0">
                <a:solidFill>
                  <a:schemeClr val="tx1">
                    <a:lumMod val="95000"/>
                  </a:schemeClr>
                </a:solidFill>
                <a:latin typeface="cmmi12" pitchFamily="34" charset="0"/>
                <a:sym typeface="Symbol" pitchFamily="18" charset="2"/>
              </a:rPr>
              <a:t> </a:t>
            </a:r>
            <a:r>
              <a:rPr lang="en-US" sz="2800" dirty="0" smtClean="0">
                <a:solidFill>
                  <a:schemeClr val="tx1">
                    <a:lumMod val="95000"/>
                  </a:schemeClr>
                </a:solidFill>
                <a:latin typeface="cmmi12" pitchFamily="34" charset="0"/>
              </a:rPr>
              <a:t>n</a:t>
            </a:r>
            <a:r>
              <a:rPr lang="en-US" sz="2800" baseline="-25000" dirty="0" smtClean="0">
                <a:solidFill>
                  <a:schemeClr val="tx1">
                    <a:lumMod val="95000"/>
                  </a:schemeClr>
                </a:solidFill>
                <a:latin typeface="cmmi12" pitchFamily="34" charset="0"/>
              </a:rPr>
              <a:t>i</a:t>
            </a:r>
            <a:r>
              <a:rPr lang="en-US" sz="2800" baseline="30000" dirty="0" smtClean="0">
                <a:solidFill>
                  <a:schemeClr val="tx1">
                    <a:lumMod val="95000"/>
                  </a:schemeClr>
                </a:solidFill>
                <a:latin typeface="cmr12" pitchFamily="34" charset="0"/>
                <a:sym typeface="Symbol" pitchFamily="18" charset="2"/>
              </a:rPr>
              <a:t>3/2</a:t>
            </a:r>
            <a:endParaRPr lang="en-US" sz="2800" baseline="30000" dirty="0">
              <a:solidFill>
                <a:schemeClr val="tx1">
                  <a:lumMod val="95000"/>
                </a:schemeClr>
              </a:solidFill>
              <a:latin typeface="cmr12" pitchFamily="34" charset="0"/>
              <a:sym typeface="Symbol" pitchFamily="18" charset="2"/>
            </a:endParaRPr>
          </a:p>
          <a:p>
            <a:pPr lvl="1">
              <a:spcBef>
                <a:spcPct val="30000"/>
              </a:spcBef>
            </a:pPr>
            <a:r>
              <a:rPr lang="en-US" sz="2400" dirty="0" smtClean="0">
                <a:solidFill>
                  <a:schemeClr val="tx1">
                    <a:lumMod val="95000"/>
                  </a:schemeClr>
                </a:solidFill>
              </a:rPr>
              <a:t>desired </a:t>
            </a:r>
            <a:r>
              <a:rPr lang="en-US" sz="2400" dirty="0">
                <a:solidFill>
                  <a:schemeClr val="tx1">
                    <a:lumMod val="95000"/>
                  </a:schemeClr>
                </a:solidFill>
              </a:rPr>
              <a:t>ratio of group </a:t>
            </a:r>
            <a:r>
              <a:rPr lang="en-US" sz="2400" i="1" dirty="0" err="1">
                <a:solidFill>
                  <a:schemeClr val="tx1">
                    <a:lumMod val="95000"/>
                  </a:schemeClr>
                </a:solidFill>
              </a:rPr>
              <a:t>i</a:t>
            </a:r>
            <a:r>
              <a:rPr lang="en-US" sz="2400" dirty="0">
                <a:solidFill>
                  <a:schemeClr val="tx1">
                    <a:lumMod val="95000"/>
                  </a:schemeClr>
                </a:solidFill>
              </a:rPr>
              <a:t>  in buffer =</a:t>
            </a:r>
            <a:r>
              <a:rPr lang="en-US" sz="2400" dirty="0">
                <a:solidFill>
                  <a:schemeClr val="tx1">
                    <a:lumMod val="95000"/>
                  </a:schemeClr>
                </a:solidFill>
                <a:sym typeface="Symbol" pitchFamily="18" charset="2"/>
              </a:rPr>
              <a:t> </a:t>
            </a:r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cmmi12" pitchFamily="34" charset="0"/>
              </a:rPr>
              <a:t>UP</a:t>
            </a:r>
            <a:r>
              <a:rPr lang="en-US" sz="2400" baseline="-25000" dirty="0">
                <a:solidFill>
                  <a:schemeClr val="tx1">
                    <a:lumMod val="95000"/>
                  </a:schemeClr>
                </a:solidFill>
                <a:latin typeface="cmmi12" pitchFamily="34" charset="0"/>
              </a:rPr>
              <a:t>i</a:t>
            </a:r>
            <a:r>
              <a:rPr lang="en-US" sz="2400" baseline="58000" dirty="0">
                <a:solidFill>
                  <a:schemeClr val="tx1">
                    <a:lumMod val="95000"/>
                  </a:schemeClr>
                </a:solidFill>
                <a:latin typeface="cmr12" pitchFamily="34" charset="0"/>
              </a:rPr>
              <a:t>2/3</a:t>
            </a:r>
            <a:r>
              <a:rPr lang="en-US" sz="2400" b="1" dirty="0">
                <a:solidFill>
                  <a:schemeClr val="tx1">
                    <a:lumMod val="95000"/>
                  </a:schemeClr>
                </a:solidFill>
                <a:latin typeface="cmr12" pitchFamily="34" charset="0"/>
                <a:sym typeface="Symbol" pitchFamily="18" charset="2"/>
              </a:rPr>
              <a:t>/</a:t>
            </a:r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cmmi12" pitchFamily="34" charset="0"/>
                <a:sym typeface="Symbol" pitchFamily="18" charset="2"/>
              </a:rPr>
              <a:t></a:t>
            </a:r>
            <a:r>
              <a:rPr lang="en-US" sz="2400" baseline="-25000" dirty="0">
                <a:solidFill>
                  <a:schemeClr val="tx1">
                    <a:lumMod val="95000"/>
                  </a:schemeClr>
                </a:solidFill>
                <a:latin typeface="cmmi12" pitchFamily="34" charset="0"/>
                <a:sym typeface="Symbol" pitchFamily="18" charset="2"/>
              </a:rPr>
              <a:t>j</a:t>
            </a:r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cmmi12" pitchFamily="34" charset="0"/>
                <a:sym typeface="Symbol" pitchFamily="18" charset="2"/>
              </a:rPr>
              <a:t> </a:t>
            </a:r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cmmi12" pitchFamily="34" charset="0"/>
              </a:rPr>
              <a:t>UP</a:t>
            </a:r>
            <a:r>
              <a:rPr lang="en-US" sz="2400" baseline="-25000" dirty="0">
                <a:solidFill>
                  <a:schemeClr val="tx1">
                    <a:lumMod val="95000"/>
                  </a:schemeClr>
                </a:solidFill>
                <a:latin typeface="cmmi12" pitchFamily="34" charset="0"/>
              </a:rPr>
              <a:t>j</a:t>
            </a:r>
            <a:r>
              <a:rPr lang="en-US" sz="2400" baseline="58000" dirty="0">
                <a:solidFill>
                  <a:schemeClr val="tx1">
                    <a:lumMod val="95000"/>
                  </a:schemeClr>
                </a:solidFill>
                <a:latin typeface="cmr12" pitchFamily="34" charset="0"/>
              </a:rPr>
              <a:t>2/3</a:t>
            </a:r>
            <a:endParaRPr lang="en-US" sz="1800" baseline="58000" dirty="0">
              <a:solidFill>
                <a:schemeClr val="tx1">
                  <a:lumMod val="95000"/>
                </a:schemeClr>
              </a:solidFill>
              <a:latin typeface="cmr12" pitchFamily="34" charset="0"/>
            </a:endParaRPr>
          </a:p>
          <a:p>
            <a:pPr lvl="1"/>
            <a:r>
              <a:rPr lang="en-US" sz="2400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en-US" sz="2400" i="1" dirty="0">
                <a:solidFill>
                  <a:schemeClr val="tx1">
                    <a:lumMod val="95000"/>
                  </a:schemeClr>
                </a:solidFill>
              </a:rPr>
              <a:t>juggle</a:t>
            </a:r>
            <a:r>
              <a:rPr lang="en-US" sz="2400" dirty="0">
                <a:solidFill>
                  <a:schemeClr val="tx1">
                    <a:lumMod val="95000"/>
                  </a:schemeClr>
                </a:solidFill>
              </a:rPr>
              <a:t> tries to maintain this by </a:t>
            </a:r>
            <a:r>
              <a:rPr lang="en-US" sz="2400" dirty="0" smtClean="0">
                <a:solidFill>
                  <a:schemeClr val="tx1">
                    <a:lumMod val="95000"/>
                  </a:schemeClr>
                </a:solidFill>
              </a:rPr>
              <a:t>enrich/spool</a:t>
            </a:r>
            <a:endParaRPr lang="en-US" sz="2400" dirty="0">
              <a:solidFill>
                <a:schemeClr val="tx1">
                  <a:lumMod val="95000"/>
                </a:schemeClr>
              </a:solidFill>
            </a:endParaRPr>
          </a:p>
          <a:p>
            <a:r>
              <a:rPr lang="en-US" sz="2800" dirty="0">
                <a:solidFill>
                  <a:schemeClr val="tx1">
                    <a:lumMod val="95000"/>
                  </a:schemeClr>
                </a:solidFill>
              </a:rPr>
              <a:t>Similar derivations for other preferences</a:t>
            </a:r>
          </a:p>
          <a:p>
            <a:pPr lvl="1"/>
            <a:r>
              <a:rPr lang="en-US" sz="2400" dirty="0">
                <a:solidFill>
                  <a:schemeClr val="tx1">
                    <a:lumMod val="95000"/>
                  </a:schemeClr>
                </a:solidFill>
              </a:rPr>
              <a:t>e.g. explicit rates, explicit ranking, etc.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Online Query Processing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Joins &amp; Estimators</a:t>
            </a:r>
          </a:p>
          <a:p>
            <a:pPr lvl="1"/>
            <a:r>
              <a:rPr lang="en-US" dirty="0" smtClean="0"/>
              <a:t>Ripple Joins </a:t>
            </a:r>
            <a:r>
              <a:rPr lang="en-US" sz="1800" dirty="0" smtClean="0"/>
              <a:t>[Haas/</a:t>
            </a:r>
            <a:r>
              <a:rPr lang="en-US" sz="1800" dirty="0" err="1" smtClean="0"/>
              <a:t>Hellerstein</a:t>
            </a:r>
            <a:r>
              <a:rPr lang="en-US" sz="1800" dirty="0" smtClean="0"/>
              <a:t> SIGMOD ‘99]</a:t>
            </a:r>
          </a:p>
          <a:p>
            <a:pPr lvl="1"/>
            <a:r>
              <a:rPr lang="en-US" dirty="0" smtClean="0"/>
              <a:t>DBO’s “one-level step” </a:t>
            </a:r>
            <a:r>
              <a:rPr lang="en-US" sz="1800" dirty="0" smtClean="0"/>
              <a:t>[Jermaine, et al. SIGMOD ’07]</a:t>
            </a:r>
          </a:p>
          <a:p>
            <a:r>
              <a:rPr lang="en-US" dirty="0" smtClean="0"/>
              <a:t>Correlated </a:t>
            </a:r>
            <a:r>
              <a:rPr lang="en-US" dirty="0" err="1" smtClean="0"/>
              <a:t>Subqueries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[Joshi/Jermaine VLDBJ ‘09]</a:t>
            </a:r>
            <a:endParaRPr lang="en-US" sz="1800" dirty="0"/>
          </a:p>
          <a:p>
            <a:r>
              <a:rPr lang="en-US" dirty="0" smtClean="0"/>
              <a:t>Distributed Online Aggregation </a:t>
            </a:r>
          </a:p>
          <a:p>
            <a:pPr lvl="1"/>
            <a:r>
              <a:rPr lang="en-US" dirty="0" smtClean="0"/>
              <a:t>[Wu, et al. VLDB ‘09]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Interactivity and Scale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Visualization as query specification</a:t>
            </a:r>
          </a:p>
          <a:p>
            <a:pPr marL="971550" lvl="1" indent="-514350"/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Leave Big Data in the database</a:t>
            </a:r>
          </a:p>
          <a:p>
            <a:pPr marL="971550" lvl="1" indent="-514350"/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2 DB research tools: 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</a:rPr>
              <a:t>Datasplash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 and 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</a:rPr>
              <a:t>DEVise</a:t>
            </a:r>
            <a:endParaRPr lang="en-US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Interactivity via </a:t>
            </a:r>
            <a:r>
              <a:rPr lang="en-US" dirty="0" err="1" smtClean="0"/>
              <a:t>precomputation</a:t>
            </a:r>
            <a:endParaRPr lang="en-US" dirty="0" smtClean="0"/>
          </a:p>
          <a:p>
            <a:pPr marL="971550" lvl="1" indent="-514350"/>
            <a:r>
              <a:rPr lang="en-US" dirty="0" smtClean="0"/>
              <a:t>OLAP</a:t>
            </a:r>
          </a:p>
          <a:p>
            <a:pPr marL="971550" lvl="1" indent="-514350"/>
            <a:r>
              <a:rPr lang="en-US" dirty="0" smtClean="0"/>
              <a:t>Sketches, synopses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Visualization Reference Model</a:t>
            </a:r>
          </a:p>
        </p:txBody>
      </p:sp>
      <p:grpSp>
        <p:nvGrpSpPr>
          <p:cNvPr id="2" name="Group 3"/>
          <p:cNvGrpSpPr/>
          <p:nvPr/>
        </p:nvGrpSpPr>
        <p:grpSpPr>
          <a:xfrm>
            <a:off x="8159953" y="3084512"/>
            <a:ext cx="534987" cy="1303338"/>
            <a:chOff x="7924800" y="4716462"/>
            <a:chExt cx="534987" cy="1303338"/>
          </a:xfrm>
          <a:solidFill>
            <a:schemeClr val="tx1">
              <a:lumMod val="95000"/>
            </a:schemeClr>
          </a:solidFill>
        </p:grpSpPr>
        <p:grpSp>
          <p:nvGrpSpPr>
            <p:cNvPr id="3" name="Group 12"/>
            <p:cNvGrpSpPr>
              <a:grpSpLocks/>
            </p:cNvGrpSpPr>
            <p:nvPr/>
          </p:nvGrpSpPr>
          <p:grpSpPr bwMode="auto">
            <a:xfrm>
              <a:off x="7931135" y="4716462"/>
              <a:ext cx="528636" cy="1303338"/>
              <a:chOff x="5099" y="1452"/>
              <a:chExt cx="333" cy="821"/>
            </a:xfrm>
            <a:grpFill/>
          </p:grpSpPr>
          <p:sp>
            <p:nvSpPr>
              <p:cNvPr id="7" name="Freeform 4"/>
              <p:cNvSpPr>
                <a:spLocks/>
              </p:cNvSpPr>
              <p:nvPr/>
            </p:nvSpPr>
            <p:spPr bwMode="auto">
              <a:xfrm>
                <a:off x="5172" y="1542"/>
                <a:ext cx="177" cy="174"/>
              </a:xfrm>
              <a:custGeom>
                <a:avLst/>
                <a:gdLst/>
                <a:ahLst/>
                <a:cxnLst>
                  <a:cxn ang="0">
                    <a:pos x="54" y="74"/>
                  </a:cxn>
                  <a:cxn ang="0">
                    <a:pos x="69" y="50"/>
                  </a:cxn>
                  <a:cxn ang="0">
                    <a:pos x="87" y="33"/>
                  </a:cxn>
                  <a:cxn ang="0">
                    <a:pos x="104" y="12"/>
                  </a:cxn>
                  <a:cxn ang="0">
                    <a:pos x="125" y="2"/>
                  </a:cxn>
                  <a:cxn ang="0">
                    <a:pos x="143" y="0"/>
                  </a:cxn>
                  <a:cxn ang="0">
                    <a:pos x="160" y="6"/>
                  </a:cxn>
                  <a:cxn ang="0">
                    <a:pos x="170" y="20"/>
                  </a:cxn>
                  <a:cxn ang="0">
                    <a:pos x="177" y="45"/>
                  </a:cxn>
                  <a:cxn ang="0">
                    <a:pos x="175" y="72"/>
                  </a:cxn>
                  <a:cxn ang="0">
                    <a:pos x="168" y="95"/>
                  </a:cxn>
                  <a:cxn ang="0">
                    <a:pos x="149" y="122"/>
                  </a:cxn>
                  <a:cxn ang="0">
                    <a:pos x="127" y="141"/>
                  </a:cxn>
                  <a:cxn ang="0">
                    <a:pos x="104" y="159"/>
                  </a:cxn>
                  <a:cxn ang="0">
                    <a:pos x="79" y="170"/>
                  </a:cxn>
                  <a:cxn ang="0">
                    <a:pos x="58" y="174"/>
                  </a:cxn>
                  <a:cxn ang="0">
                    <a:pos x="48" y="169"/>
                  </a:cxn>
                  <a:cxn ang="0">
                    <a:pos x="40" y="145"/>
                  </a:cxn>
                  <a:cxn ang="0">
                    <a:pos x="42" y="115"/>
                  </a:cxn>
                  <a:cxn ang="0">
                    <a:pos x="6" y="116"/>
                  </a:cxn>
                  <a:cxn ang="0">
                    <a:pos x="0" y="111"/>
                  </a:cxn>
                  <a:cxn ang="0">
                    <a:pos x="6" y="99"/>
                  </a:cxn>
                  <a:cxn ang="0">
                    <a:pos x="44" y="97"/>
                  </a:cxn>
                  <a:cxn ang="0">
                    <a:pos x="54" y="74"/>
                  </a:cxn>
                </a:cxnLst>
                <a:rect l="0" t="0" r="r" b="b"/>
                <a:pathLst>
                  <a:path w="177" h="174">
                    <a:moveTo>
                      <a:pt x="54" y="74"/>
                    </a:moveTo>
                    <a:lnTo>
                      <a:pt x="69" y="50"/>
                    </a:lnTo>
                    <a:lnTo>
                      <a:pt x="87" y="33"/>
                    </a:lnTo>
                    <a:lnTo>
                      <a:pt x="104" y="12"/>
                    </a:lnTo>
                    <a:lnTo>
                      <a:pt x="125" y="2"/>
                    </a:lnTo>
                    <a:lnTo>
                      <a:pt x="143" y="0"/>
                    </a:lnTo>
                    <a:lnTo>
                      <a:pt x="160" y="6"/>
                    </a:lnTo>
                    <a:lnTo>
                      <a:pt x="170" y="20"/>
                    </a:lnTo>
                    <a:lnTo>
                      <a:pt x="177" y="45"/>
                    </a:lnTo>
                    <a:lnTo>
                      <a:pt x="175" y="72"/>
                    </a:lnTo>
                    <a:lnTo>
                      <a:pt x="168" y="95"/>
                    </a:lnTo>
                    <a:lnTo>
                      <a:pt x="149" y="122"/>
                    </a:lnTo>
                    <a:lnTo>
                      <a:pt x="127" y="141"/>
                    </a:lnTo>
                    <a:lnTo>
                      <a:pt x="104" y="159"/>
                    </a:lnTo>
                    <a:lnTo>
                      <a:pt x="79" y="170"/>
                    </a:lnTo>
                    <a:lnTo>
                      <a:pt x="58" y="174"/>
                    </a:lnTo>
                    <a:lnTo>
                      <a:pt x="48" y="169"/>
                    </a:lnTo>
                    <a:lnTo>
                      <a:pt x="40" y="145"/>
                    </a:lnTo>
                    <a:lnTo>
                      <a:pt x="42" y="115"/>
                    </a:lnTo>
                    <a:lnTo>
                      <a:pt x="6" y="116"/>
                    </a:lnTo>
                    <a:lnTo>
                      <a:pt x="0" y="111"/>
                    </a:lnTo>
                    <a:lnTo>
                      <a:pt x="6" y="99"/>
                    </a:lnTo>
                    <a:lnTo>
                      <a:pt x="44" y="97"/>
                    </a:lnTo>
                    <a:lnTo>
                      <a:pt x="54" y="7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a typeface="ＭＳ Ｐゴシック" pitchFamily="-65" charset="-128"/>
                </a:endParaRPr>
              </a:p>
            </p:txBody>
          </p:sp>
          <p:sp>
            <p:nvSpPr>
              <p:cNvPr id="8" name="Freeform 5"/>
              <p:cNvSpPr>
                <a:spLocks/>
              </p:cNvSpPr>
              <p:nvPr/>
            </p:nvSpPr>
            <p:spPr bwMode="auto">
              <a:xfrm>
                <a:off x="5134" y="1726"/>
                <a:ext cx="123" cy="255"/>
              </a:xfrm>
              <a:custGeom>
                <a:avLst/>
                <a:gdLst/>
                <a:ahLst/>
                <a:cxnLst>
                  <a:cxn ang="0">
                    <a:pos x="35" y="21"/>
                  </a:cxn>
                  <a:cxn ang="0">
                    <a:pos x="52" y="6"/>
                  </a:cxn>
                  <a:cxn ang="0">
                    <a:pos x="79" y="0"/>
                  </a:cxn>
                  <a:cxn ang="0">
                    <a:pos x="102" y="4"/>
                  </a:cxn>
                  <a:cxn ang="0">
                    <a:pos x="120" y="19"/>
                  </a:cxn>
                  <a:cxn ang="0">
                    <a:pos x="123" y="31"/>
                  </a:cxn>
                  <a:cxn ang="0">
                    <a:pos x="123" y="46"/>
                  </a:cxn>
                  <a:cxn ang="0">
                    <a:pos x="116" y="60"/>
                  </a:cxn>
                  <a:cxn ang="0">
                    <a:pos x="102" y="83"/>
                  </a:cxn>
                  <a:cxn ang="0">
                    <a:pos x="97" y="110"/>
                  </a:cxn>
                  <a:cxn ang="0">
                    <a:pos x="95" y="133"/>
                  </a:cxn>
                  <a:cxn ang="0">
                    <a:pos x="100" y="158"/>
                  </a:cxn>
                  <a:cxn ang="0">
                    <a:pos x="116" y="182"/>
                  </a:cxn>
                  <a:cxn ang="0">
                    <a:pos x="122" y="205"/>
                  </a:cxn>
                  <a:cxn ang="0">
                    <a:pos x="120" y="226"/>
                  </a:cxn>
                  <a:cxn ang="0">
                    <a:pos x="108" y="244"/>
                  </a:cxn>
                  <a:cxn ang="0">
                    <a:pos x="93" y="253"/>
                  </a:cxn>
                  <a:cxn ang="0">
                    <a:pos x="74" y="255"/>
                  </a:cxn>
                  <a:cxn ang="0">
                    <a:pos x="50" y="255"/>
                  </a:cxn>
                  <a:cxn ang="0">
                    <a:pos x="33" y="245"/>
                  </a:cxn>
                  <a:cxn ang="0">
                    <a:pos x="16" y="216"/>
                  </a:cxn>
                  <a:cxn ang="0">
                    <a:pos x="4" y="191"/>
                  </a:cxn>
                  <a:cxn ang="0">
                    <a:pos x="0" y="153"/>
                  </a:cxn>
                  <a:cxn ang="0">
                    <a:pos x="4" y="118"/>
                  </a:cxn>
                  <a:cxn ang="0">
                    <a:pos x="12" y="81"/>
                  </a:cxn>
                  <a:cxn ang="0">
                    <a:pos x="23" y="44"/>
                  </a:cxn>
                  <a:cxn ang="0">
                    <a:pos x="35" y="21"/>
                  </a:cxn>
                </a:cxnLst>
                <a:rect l="0" t="0" r="r" b="b"/>
                <a:pathLst>
                  <a:path w="123" h="255">
                    <a:moveTo>
                      <a:pt x="35" y="21"/>
                    </a:moveTo>
                    <a:lnTo>
                      <a:pt x="52" y="6"/>
                    </a:lnTo>
                    <a:lnTo>
                      <a:pt x="79" y="0"/>
                    </a:lnTo>
                    <a:lnTo>
                      <a:pt x="102" y="4"/>
                    </a:lnTo>
                    <a:lnTo>
                      <a:pt x="120" y="19"/>
                    </a:lnTo>
                    <a:lnTo>
                      <a:pt x="123" y="31"/>
                    </a:lnTo>
                    <a:lnTo>
                      <a:pt x="123" y="46"/>
                    </a:lnTo>
                    <a:lnTo>
                      <a:pt x="116" y="60"/>
                    </a:lnTo>
                    <a:lnTo>
                      <a:pt x="102" y="83"/>
                    </a:lnTo>
                    <a:lnTo>
                      <a:pt x="97" y="110"/>
                    </a:lnTo>
                    <a:lnTo>
                      <a:pt x="95" y="133"/>
                    </a:lnTo>
                    <a:lnTo>
                      <a:pt x="100" y="158"/>
                    </a:lnTo>
                    <a:lnTo>
                      <a:pt x="116" y="182"/>
                    </a:lnTo>
                    <a:lnTo>
                      <a:pt x="122" y="205"/>
                    </a:lnTo>
                    <a:lnTo>
                      <a:pt x="120" y="226"/>
                    </a:lnTo>
                    <a:lnTo>
                      <a:pt x="108" y="244"/>
                    </a:lnTo>
                    <a:lnTo>
                      <a:pt x="93" y="253"/>
                    </a:lnTo>
                    <a:lnTo>
                      <a:pt x="74" y="255"/>
                    </a:lnTo>
                    <a:lnTo>
                      <a:pt x="50" y="255"/>
                    </a:lnTo>
                    <a:lnTo>
                      <a:pt x="33" y="245"/>
                    </a:lnTo>
                    <a:lnTo>
                      <a:pt x="16" y="216"/>
                    </a:lnTo>
                    <a:lnTo>
                      <a:pt x="4" y="191"/>
                    </a:lnTo>
                    <a:lnTo>
                      <a:pt x="0" y="153"/>
                    </a:lnTo>
                    <a:lnTo>
                      <a:pt x="4" y="118"/>
                    </a:lnTo>
                    <a:lnTo>
                      <a:pt x="12" y="81"/>
                    </a:lnTo>
                    <a:lnTo>
                      <a:pt x="23" y="44"/>
                    </a:lnTo>
                    <a:lnTo>
                      <a:pt x="35" y="2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a typeface="ＭＳ Ｐゴシック" pitchFamily="-65" charset="-128"/>
                </a:endParaRPr>
              </a:p>
            </p:txBody>
          </p:sp>
          <p:sp>
            <p:nvSpPr>
              <p:cNvPr id="9" name="Freeform 6"/>
              <p:cNvSpPr>
                <a:spLocks/>
              </p:cNvSpPr>
              <p:nvPr/>
            </p:nvSpPr>
            <p:spPr bwMode="auto">
              <a:xfrm>
                <a:off x="5261" y="1734"/>
                <a:ext cx="136" cy="230"/>
              </a:xfrm>
              <a:custGeom>
                <a:avLst/>
                <a:gdLst/>
                <a:ahLst/>
                <a:cxnLst>
                  <a:cxn ang="0">
                    <a:pos x="0" y="11"/>
                  </a:cxn>
                  <a:cxn ang="0">
                    <a:pos x="1" y="1"/>
                  </a:cxn>
                  <a:cxn ang="0">
                    <a:pos x="23" y="0"/>
                  </a:cxn>
                  <a:cxn ang="0">
                    <a:pos x="34" y="10"/>
                  </a:cxn>
                  <a:cxn ang="0">
                    <a:pos x="52" y="34"/>
                  </a:cxn>
                  <a:cxn ang="0">
                    <a:pos x="75" y="67"/>
                  </a:cxn>
                  <a:cxn ang="0">
                    <a:pos x="96" y="91"/>
                  </a:cxn>
                  <a:cxn ang="0">
                    <a:pos x="134" y="133"/>
                  </a:cxn>
                  <a:cxn ang="0">
                    <a:pos x="136" y="143"/>
                  </a:cxn>
                  <a:cxn ang="0">
                    <a:pos x="129" y="149"/>
                  </a:cxn>
                  <a:cxn ang="0">
                    <a:pos x="109" y="156"/>
                  </a:cxn>
                  <a:cxn ang="0">
                    <a:pos x="82" y="162"/>
                  </a:cxn>
                  <a:cxn ang="0">
                    <a:pos x="50" y="164"/>
                  </a:cxn>
                  <a:cxn ang="0">
                    <a:pos x="38" y="166"/>
                  </a:cxn>
                  <a:cxn ang="0">
                    <a:pos x="34" y="174"/>
                  </a:cxn>
                  <a:cxn ang="0">
                    <a:pos x="42" y="187"/>
                  </a:cxn>
                  <a:cxn ang="0">
                    <a:pos x="69" y="210"/>
                  </a:cxn>
                  <a:cxn ang="0">
                    <a:pos x="88" y="216"/>
                  </a:cxn>
                  <a:cxn ang="0">
                    <a:pos x="92" y="224"/>
                  </a:cxn>
                  <a:cxn ang="0">
                    <a:pos x="84" y="230"/>
                  </a:cxn>
                  <a:cxn ang="0">
                    <a:pos x="67" y="230"/>
                  </a:cxn>
                  <a:cxn ang="0">
                    <a:pos x="44" y="216"/>
                  </a:cxn>
                  <a:cxn ang="0">
                    <a:pos x="24" y="197"/>
                  </a:cxn>
                  <a:cxn ang="0">
                    <a:pos x="13" y="179"/>
                  </a:cxn>
                  <a:cxn ang="0">
                    <a:pos x="13" y="166"/>
                  </a:cxn>
                  <a:cxn ang="0">
                    <a:pos x="21" y="156"/>
                  </a:cxn>
                  <a:cxn ang="0">
                    <a:pos x="32" y="153"/>
                  </a:cxn>
                  <a:cxn ang="0">
                    <a:pos x="50" y="151"/>
                  </a:cxn>
                  <a:cxn ang="0">
                    <a:pos x="69" y="151"/>
                  </a:cxn>
                  <a:cxn ang="0">
                    <a:pos x="92" y="147"/>
                  </a:cxn>
                  <a:cxn ang="0">
                    <a:pos x="104" y="143"/>
                  </a:cxn>
                  <a:cxn ang="0">
                    <a:pos x="109" y="137"/>
                  </a:cxn>
                  <a:cxn ang="0">
                    <a:pos x="107" y="131"/>
                  </a:cxn>
                  <a:cxn ang="0">
                    <a:pos x="90" y="116"/>
                  </a:cxn>
                  <a:cxn ang="0">
                    <a:pos x="63" y="89"/>
                  </a:cxn>
                  <a:cxn ang="0">
                    <a:pos x="38" y="66"/>
                  </a:cxn>
                  <a:cxn ang="0">
                    <a:pos x="11" y="40"/>
                  </a:cxn>
                  <a:cxn ang="0">
                    <a:pos x="1" y="23"/>
                  </a:cxn>
                  <a:cxn ang="0">
                    <a:pos x="0" y="11"/>
                  </a:cxn>
                </a:cxnLst>
                <a:rect l="0" t="0" r="r" b="b"/>
                <a:pathLst>
                  <a:path w="136" h="230">
                    <a:moveTo>
                      <a:pt x="0" y="11"/>
                    </a:moveTo>
                    <a:lnTo>
                      <a:pt x="1" y="1"/>
                    </a:lnTo>
                    <a:lnTo>
                      <a:pt x="23" y="0"/>
                    </a:lnTo>
                    <a:lnTo>
                      <a:pt x="34" y="10"/>
                    </a:lnTo>
                    <a:lnTo>
                      <a:pt x="52" y="34"/>
                    </a:lnTo>
                    <a:lnTo>
                      <a:pt x="75" y="67"/>
                    </a:lnTo>
                    <a:lnTo>
                      <a:pt x="96" y="91"/>
                    </a:lnTo>
                    <a:lnTo>
                      <a:pt x="134" y="133"/>
                    </a:lnTo>
                    <a:lnTo>
                      <a:pt x="136" y="143"/>
                    </a:lnTo>
                    <a:lnTo>
                      <a:pt x="129" y="149"/>
                    </a:lnTo>
                    <a:lnTo>
                      <a:pt x="109" y="156"/>
                    </a:lnTo>
                    <a:lnTo>
                      <a:pt x="82" y="162"/>
                    </a:lnTo>
                    <a:lnTo>
                      <a:pt x="50" y="164"/>
                    </a:lnTo>
                    <a:lnTo>
                      <a:pt x="38" y="166"/>
                    </a:lnTo>
                    <a:lnTo>
                      <a:pt x="34" y="174"/>
                    </a:lnTo>
                    <a:lnTo>
                      <a:pt x="42" y="187"/>
                    </a:lnTo>
                    <a:lnTo>
                      <a:pt x="69" y="210"/>
                    </a:lnTo>
                    <a:lnTo>
                      <a:pt x="88" y="216"/>
                    </a:lnTo>
                    <a:lnTo>
                      <a:pt x="92" y="224"/>
                    </a:lnTo>
                    <a:lnTo>
                      <a:pt x="84" y="230"/>
                    </a:lnTo>
                    <a:lnTo>
                      <a:pt x="67" y="230"/>
                    </a:lnTo>
                    <a:lnTo>
                      <a:pt x="44" y="216"/>
                    </a:lnTo>
                    <a:lnTo>
                      <a:pt x="24" y="197"/>
                    </a:lnTo>
                    <a:lnTo>
                      <a:pt x="13" y="179"/>
                    </a:lnTo>
                    <a:lnTo>
                      <a:pt x="13" y="166"/>
                    </a:lnTo>
                    <a:lnTo>
                      <a:pt x="21" y="156"/>
                    </a:lnTo>
                    <a:lnTo>
                      <a:pt x="32" y="153"/>
                    </a:lnTo>
                    <a:lnTo>
                      <a:pt x="50" y="151"/>
                    </a:lnTo>
                    <a:lnTo>
                      <a:pt x="69" y="151"/>
                    </a:lnTo>
                    <a:lnTo>
                      <a:pt x="92" y="147"/>
                    </a:lnTo>
                    <a:lnTo>
                      <a:pt x="104" y="143"/>
                    </a:lnTo>
                    <a:lnTo>
                      <a:pt x="109" y="137"/>
                    </a:lnTo>
                    <a:lnTo>
                      <a:pt x="107" y="131"/>
                    </a:lnTo>
                    <a:lnTo>
                      <a:pt x="90" y="116"/>
                    </a:lnTo>
                    <a:lnTo>
                      <a:pt x="63" y="89"/>
                    </a:lnTo>
                    <a:lnTo>
                      <a:pt x="38" y="66"/>
                    </a:lnTo>
                    <a:lnTo>
                      <a:pt x="11" y="40"/>
                    </a:lnTo>
                    <a:lnTo>
                      <a:pt x="1" y="23"/>
                    </a:lnTo>
                    <a:lnTo>
                      <a:pt x="0" y="1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a typeface="ＭＳ Ｐゴシック" pitchFamily="-65" charset="-128"/>
                </a:endParaRPr>
              </a:p>
            </p:txBody>
          </p:sp>
          <p:sp>
            <p:nvSpPr>
              <p:cNvPr id="10" name="Freeform 7"/>
              <p:cNvSpPr>
                <a:spLocks/>
              </p:cNvSpPr>
              <p:nvPr/>
            </p:nvSpPr>
            <p:spPr bwMode="auto">
              <a:xfrm>
                <a:off x="5172" y="1927"/>
                <a:ext cx="148" cy="346"/>
              </a:xfrm>
              <a:custGeom>
                <a:avLst/>
                <a:gdLst/>
                <a:ahLst/>
                <a:cxnLst>
                  <a:cxn ang="0">
                    <a:pos x="73" y="0"/>
                  </a:cxn>
                  <a:cxn ang="0">
                    <a:pos x="94" y="4"/>
                  </a:cxn>
                  <a:cxn ang="0">
                    <a:pos x="104" y="19"/>
                  </a:cxn>
                  <a:cxn ang="0">
                    <a:pos x="102" y="56"/>
                  </a:cxn>
                  <a:cxn ang="0">
                    <a:pos x="98" y="95"/>
                  </a:cxn>
                  <a:cxn ang="0">
                    <a:pos x="98" y="135"/>
                  </a:cxn>
                  <a:cxn ang="0">
                    <a:pos x="118" y="184"/>
                  </a:cxn>
                  <a:cxn ang="0">
                    <a:pos x="133" y="219"/>
                  </a:cxn>
                  <a:cxn ang="0">
                    <a:pos x="141" y="254"/>
                  </a:cxn>
                  <a:cxn ang="0">
                    <a:pos x="139" y="284"/>
                  </a:cxn>
                  <a:cxn ang="0">
                    <a:pos x="139" y="296"/>
                  </a:cxn>
                  <a:cxn ang="0">
                    <a:pos x="146" y="308"/>
                  </a:cxn>
                  <a:cxn ang="0">
                    <a:pos x="148" y="319"/>
                  </a:cxn>
                  <a:cxn ang="0">
                    <a:pos x="143" y="325"/>
                  </a:cxn>
                  <a:cxn ang="0">
                    <a:pos x="127" y="321"/>
                  </a:cxn>
                  <a:cxn ang="0">
                    <a:pos x="98" y="317"/>
                  </a:cxn>
                  <a:cxn ang="0">
                    <a:pos x="64" y="325"/>
                  </a:cxn>
                  <a:cxn ang="0">
                    <a:pos x="40" y="338"/>
                  </a:cxn>
                  <a:cxn ang="0">
                    <a:pos x="29" y="346"/>
                  </a:cxn>
                  <a:cxn ang="0">
                    <a:pos x="17" y="346"/>
                  </a:cxn>
                  <a:cxn ang="0">
                    <a:pos x="0" y="321"/>
                  </a:cxn>
                  <a:cxn ang="0">
                    <a:pos x="2" y="317"/>
                  </a:cxn>
                  <a:cxn ang="0">
                    <a:pos x="37" y="306"/>
                  </a:cxn>
                  <a:cxn ang="0">
                    <a:pos x="77" y="300"/>
                  </a:cxn>
                  <a:cxn ang="0">
                    <a:pos x="106" y="298"/>
                  </a:cxn>
                  <a:cxn ang="0">
                    <a:pos x="123" y="298"/>
                  </a:cxn>
                  <a:cxn ang="0">
                    <a:pos x="127" y="286"/>
                  </a:cxn>
                  <a:cxn ang="0">
                    <a:pos x="122" y="254"/>
                  </a:cxn>
                  <a:cxn ang="0">
                    <a:pos x="108" y="219"/>
                  </a:cxn>
                  <a:cxn ang="0">
                    <a:pos x="87" y="174"/>
                  </a:cxn>
                  <a:cxn ang="0">
                    <a:pos x="69" y="135"/>
                  </a:cxn>
                  <a:cxn ang="0">
                    <a:pos x="61" y="100"/>
                  </a:cxn>
                  <a:cxn ang="0">
                    <a:pos x="60" y="62"/>
                  </a:cxn>
                  <a:cxn ang="0">
                    <a:pos x="60" y="25"/>
                  </a:cxn>
                  <a:cxn ang="0">
                    <a:pos x="67" y="10"/>
                  </a:cxn>
                  <a:cxn ang="0">
                    <a:pos x="73" y="0"/>
                  </a:cxn>
                </a:cxnLst>
                <a:rect l="0" t="0" r="r" b="b"/>
                <a:pathLst>
                  <a:path w="148" h="346">
                    <a:moveTo>
                      <a:pt x="73" y="0"/>
                    </a:moveTo>
                    <a:lnTo>
                      <a:pt x="94" y="4"/>
                    </a:lnTo>
                    <a:lnTo>
                      <a:pt x="104" y="19"/>
                    </a:lnTo>
                    <a:lnTo>
                      <a:pt x="102" y="56"/>
                    </a:lnTo>
                    <a:lnTo>
                      <a:pt x="98" y="95"/>
                    </a:lnTo>
                    <a:lnTo>
                      <a:pt x="98" y="135"/>
                    </a:lnTo>
                    <a:lnTo>
                      <a:pt x="118" y="184"/>
                    </a:lnTo>
                    <a:lnTo>
                      <a:pt x="133" y="219"/>
                    </a:lnTo>
                    <a:lnTo>
                      <a:pt x="141" y="254"/>
                    </a:lnTo>
                    <a:lnTo>
                      <a:pt x="139" y="284"/>
                    </a:lnTo>
                    <a:lnTo>
                      <a:pt x="139" y="296"/>
                    </a:lnTo>
                    <a:lnTo>
                      <a:pt x="146" y="308"/>
                    </a:lnTo>
                    <a:lnTo>
                      <a:pt x="148" y="319"/>
                    </a:lnTo>
                    <a:lnTo>
                      <a:pt x="143" y="325"/>
                    </a:lnTo>
                    <a:lnTo>
                      <a:pt x="127" y="321"/>
                    </a:lnTo>
                    <a:lnTo>
                      <a:pt x="98" y="317"/>
                    </a:lnTo>
                    <a:lnTo>
                      <a:pt x="64" y="325"/>
                    </a:lnTo>
                    <a:lnTo>
                      <a:pt x="40" y="338"/>
                    </a:lnTo>
                    <a:lnTo>
                      <a:pt x="29" y="346"/>
                    </a:lnTo>
                    <a:lnTo>
                      <a:pt x="17" y="346"/>
                    </a:lnTo>
                    <a:lnTo>
                      <a:pt x="0" y="321"/>
                    </a:lnTo>
                    <a:lnTo>
                      <a:pt x="2" y="317"/>
                    </a:lnTo>
                    <a:lnTo>
                      <a:pt x="37" y="306"/>
                    </a:lnTo>
                    <a:lnTo>
                      <a:pt x="77" y="300"/>
                    </a:lnTo>
                    <a:lnTo>
                      <a:pt x="106" y="298"/>
                    </a:lnTo>
                    <a:lnTo>
                      <a:pt x="123" y="298"/>
                    </a:lnTo>
                    <a:lnTo>
                      <a:pt x="127" y="286"/>
                    </a:lnTo>
                    <a:lnTo>
                      <a:pt x="122" y="254"/>
                    </a:lnTo>
                    <a:lnTo>
                      <a:pt x="108" y="219"/>
                    </a:lnTo>
                    <a:lnTo>
                      <a:pt x="87" y="174"/>
                    </a:lnTo>
                    <a:lnTo>
                      <a:pt x="69" y="135"/>
                    </a:lnTo>
                    <a:lnTo>
                      <a:pt x="61" y="100"/>
                    </a:lnTo>
                    <a:lnTo>
                      <a:pt x="60" y="62"/>
                    </a:lnTo>
                    <a:lnTo>
                      <a:pt x="60" y="25"/>
                    </a:lnTo>
                    <a:lnTo>
                      <a:pt x="67" y="10"/>
                    </a:lnTo>
                    <a:lnTo>
                      <a:pt x="73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a typeface="ＭＳ Ｐゴシック" pitchFamily="-65" charset="-128"/>
                </a:endParaRPr>
              </a:p>
            </p:txBody>
          </p:sp>
          <p:sp>
            <p:nvSpPr>
              <p:cNvPr id="11" name="Freeform 8"/>
              <p:cNvSpPr>
                <a:spLocks/>
              </p:cNvSpPr>
              <p:nvPr/>
            </p:nvSpPr>
            <p:spPr bwMode="auto">
              <a:xfrm>
                <a:off x="5099" y="1937"/>
                <a:ext cx="123" cy="288"/>
              </a:xfrm>
              <a:custGeom>
                <a:avLst/>
                <a:gdLst/>
                <a:ahLst/>
                <a:cxnLst>
                  <a:cxn ang="0">
                    <a:pos x="92" y="0"/>
                  </a:cxn>
                  <a:cxn ang="0">
                    <a:pos x="109" y="0"/>
                  </a:cxn>
                  <a:cxn ang="0">
                    <a:pos x="115" y="11"/>
                  </a:cxn>
                  <a:cxn ang="0">
                    <a:pos x="119" y="37"/>
                  </a:cxn>
                  <a:cxn ang="0">
                    <a:pos x="115" y="63"/>
                  </a:cxn>
                  <a:cxn ang="0">
                    <a:pos x="106" y="118"/>
                  </a:cxn>
                  <a:cxn ang="0">
                    <a:pos x="107" y="141"/>
                  </a:cxn>
                  <a:cxn ang="0">
                    <a:pos x="119" y="187"/>
                  </a:cxn>
                  <a:cxn ang="0">
                    <a:pos x="123" y="220"/>
                  </a:cxn>
                  <a:cxn ang="0">
                    <a:pos x="123" y="245"/>
                  </a:cxn>
                  <a:cxn ang="0">
                    <a:pos x="117" y="251"/>
                  </a:cxn>
                  <a:cxn ang="0">
                    <a:pos x="100" y="255"/>
                  </a:cxn>
                  <a:cxn ang="0">
                    <a:pos x="77" y="261"/>
                  </a:cxn>
                  <a:cxn ang="0">
                    <a:pos x="54" y="272"/>
                  </a:cxn>
                  <a:cxn ang="0">
                    <a:pos x="31" y="288"/>
                  </a:cxn>
                  <a:cxn ang="0">
                    <a:pos x="21" y="288"/>
                  </a:cxn>
                  <a:cxn ang="0">
                    <a:pos x="0" y="271"/>
                  </a:cxn>
                  <a:cxn ang="0">
                    <a:pos x="2" y="263"/>
                  </a:cxn>
                  <a:cxn ang="0">
                    <a:pos x="28" y="251"/>
                  </a:cxn>
                  <a:cxn ang="0">
                    <a:pos x="75" y="240"/>
                  </a:cxn>
                  <a:cxn ang="0">
                    <a:pos x="96" y="232"/>
                  </a:cxn>
                  <a:cxn ang="0">
                    <a:pos x="100" y="224"/>
                  </a:cxn>
                  <a:cxn ang="0">
                    <a:pos x="100" y="191"/>
                  </a:cxn>
                  <a:cxn ang="0">
                    <a:pos x="92" y="149"/>
                  </a:cxn>
                  <a:cxn ang="0">
                    <a:pos x="88" y="122"/>
                  </a:cxn>
                  <a:cxn ang="0">
                    <a:pos x="85" y="79"/>
                  </a:cxn>
                  <a:cxn ang="0">
                    <a:pos x="83" y="33"/>
                  </a:cxn>
                  <a:cxn ang="0">
                    <a:pos x="85" y="11"/>
                  </a:cxn>
                  <a:cxn ang="0">
                    <a:pos x="92" y="0"/>
                  </a:cxn>
                </a:cxnLst>
                <a:rect l="0" t="0" r="r" b="b"/>
                <a:pathLst>
                  <a:path w="123" h="288">
                    <a:moveTo>
                      <a:pt x="92" y="0"/>
                    </a:moveTo>
                    <a:lnTo>
                      <a:pt x="109" y="0"/>
                    </a:lnTo>
                    <a:lnTo>
                      <a:pt x="115" y="11"/>
                    </a:lnTo>
                    <a:lnTo>
                      <a:pt x="119" y="37"/>
                    </a:lnTo>
                    <a:lnTo>
                      <a:pt x="115" y="63"/>
                    </a:lnTo>
                    <a:lnTo>
                      <a:pt x="106" y="118"/>
                    </a:lnTo>
                    <a:lnTo>
                      <a:pt x="107" y="141"/>
                    </a:lnTo>
                    <a:lnTo>
                      <a:pt x="119" y="187"/>
                    </a:lnTo>
                    <a:lnTo>
                      <a:pt x="123" y="220"/>
                    </a:lnTo>
                    <a:lnTo>
                      <a:pt x="123" y="245"/>
                    </a:lnTo>
                    <a:lnTo>
                      <a:pt x="117" y="251"/>
                    </a:lnTo>
                    <a:lnTo>
                      <a:pt x="100" y="255"/>
                    </a:lnTo>
                    <a:lnTo>
                      <a:pt x="77" y="261"/>
                    </a:lnTo>
                    <a:lnTo>
                      <a:pt x="54" y="272"/>
                    </a:lnTo>
                    <a:lnTo>
                      <a:pt x="31" y="288"/>
                    </a:lnTo>
                    <a:lnTo>
                      <a:pt x="21" y="288"/>
                    </a:lnTo>
                    <a:lnTo>
                      <a:pt x="0" y="271"/>
                    </a:lnTo>
                    <a:lnTo>
                      <a:pt x="2" y="263"/>
                    </a:lnTo>
                    <a:lnTo>
                      <a:pt x="28" y="251"/>
                    </a:lnTo>
                    <a:lnTo>
                      <a:pt x="75" y="240"/>
                    </a:lnTo>
                    <a:lnTo>
                      <a:pt x="96" y="232"/>
                    </a:lnTo>
                    <a:lnTo>
                      <a:pt x="100" y="224"/>
                    </a:lnTo>
                    <a:lnTo>
                      <a:pt x="100" y="191"/>
                    </a:lnTo>
                    <a:lnTo>
                      <a:pt x="92" y="149"/>
                    </a:lnTo>
                    <a:lnTo>
                      <a:pt x="88" y="122"/>
                    </a:lnTo>
                    <a:lnTo>
                      <a:pt x="85" y="79"/>
                    </a:lnTo>
                    <a:lnTo>
                      <a:pt x="83" y="33"/>
                    </a:lnTo>
                    <a:lnTo>
                      <a:pt x="85" y="11"/>
                    </a:lnTo>
                    <a:lnTo>
                      <a:pt x="92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a typeface="ＭＳ Ｐゴシック" pitchFamily="-65" charset="-128"/>
                </a:endParaRPr>
              </a:p>
            </p:txBody>
          </p:sp>
          <p:sp>
            <p:nvSpPr>
              <p:cNvPr id="12" name="Freeform 10"/>
              <p:cNvSpPr>
                <a:spLocks/>
              </p:cNvSpPr>
              <p:nvPr/>
            </p:nvSpPr>
            <p:spPr bwMode="auto">
              <a:xfrm>
                <a:off x="5376" y="1452"/>
                <a:ext cx="56" cy="64"/>
              </a:xfrm>
              <a:custGeom>
                <a:avLst/>
                <a:gdLst/>
                <a:ahLst/>
                <a:cxnLst>
                  <a:cxn ang="0">
                    <a:pos x="18" y="4"/>
                  </a:cxn>
                  <a:cxn ang="0">
                    <a:pos x="33" y="0"/>
                  </a:cxn>
                  <a:cxn ang="0">
                    <a:pos x="52" y="6"/>
                  </a:cxn>
                  <a:cxn ang="0">
                    <a:pos x="56" y="20"/>
                  </a:cxn>
                  <a:cxn ang="0">
                    <a:pos x="54" y="37"/>
                  </a:cxn>
                  <a:cxn ang="0">
                    <a:pos x="45" y="48"/>
                  </a:cxn>
                  <a:cxn ang="0">
                    <a:pos x="31" y="50"/>
                  </a:cxn>
                  <a:cxn ang="0">
                    <a:pos x="18" y="50"/>
                  </a:cxn>
                  <a:cxn ang="0">
                    <a:pos x="12" y="56"/>
                  </a:cxn>
                  <a:cxn ang="0">
                    <a:pos x="12" y="60"/>
                  </a:cxn>
                  <a:cxn ang="0">
                    <a:pos x="8" y="64"/>
                  </a:cxn>
                  <a:cxn ang="0">
                    <a:pos x="0" y="62"/>
                  </a:cxn>
                  <a:cxn ang="0">
                    <a:pos x="2" y="52"/>
                  </a:cxn>
                  <a:cxn ang="0">
                    <a:pos x="8" y="45"/>
                  </a:cxn>
                  <a:cxn ang="0">
                    <a:pos x="19" y="39"/>
                  </a:cxn>
                  <a:cxn ang="0">
                    <a:pos x="31" y="41"/>
                  </a:cxn>
                  <a:cxn ang="0">
                    <a:pos x="41" y="39"/>
                  </a:cxn>
                  <a:cxn ang="0">
                    <a:pos x="46" y="29"/>
                  </a:cxn>
                  <a:cxn ang="0">
                    <a:pos x="46" y="18"/>
                  </a:cxn>
                  <a:cxn ang="0">
                    <a:pos x="41" y="12"/>
                  </a:cxn>
                  <a:cxn ang="0">
                    <a:pos x="33" y="12"/>
                  </a:cxn>
                  <a:cxn ang="0">
                    <a:pos x="25" y="14"/>
                  </a:cxn>
                  <a:cxn ang="0">
                    <a:pos x="19" y="18"/>
                  </a:cxn>
                  <a:cxn ang="0">
                    <a:pos x="14" y="14"/>
                  </a:cxn>
                  <a:cxn ang="0">
                    <a:pos x="18" y="4"/>
                  </a:cxn>
                </a:cxnLst>
                <a:rect l="0" t="0" r="r" b="b"/>
                <a:pathLst>
                  <a:path w="56" h="64">
                    <a:moveTo>
                      <a:pt x="18" y="4"/>
                    </a:moveTo>
                    <a:lnTo>
                      <a:pt x="33" y="0"/>
                    </a:lnTo>
                    <a:lnTo>
                      <a:pt x="52" y="6"/>
                    </a:lnTo>
                    <a:lnTo>
                      <a:pt x="56" y="20"/>
                    </a:lnTo>
                    <a:lnTo>
                      <a:pt x="54" y="37"/>
                    </a:lnTo>
                    <a:lnTo>
                      <a:pt x="45" y="48"/>
                    </a:lnTo>
                    <a:lnTo>
                      <a:pt x="31" y="50"/>
                    </a:lnTo>
                    <a:lnTo>
                      <a:pt x="18" y="50"/>
                    </a:lnTo>
                    <a:lnTo>
                      <a:pt x="12" y="56"/>
                    </a:lnTo>
                    <a:lnTo>
                      <a:pt x="12" y="60"/>
                    </a:lnTo>
                    <a:lnTo>
                      <a:pt x="8" y="64"/>
                    </a:lnTo>
                    <a:lnTo>
                      <a:pt x="0" y="62"/>
                    </a:lnTo>
                    <a:lnTo>
                      <a:pt x="2" y="52"/>
                    </a:lnTo>
                    <a:lnTo>
                      <a:pt x="8" y="45"/>
                    </a:lnTo>
                    <a:lnTo>
                      <a:pt x="19" y="39"/>
                    </a:lnTo>
                    <a:lnTo>
                      <a:pt x="31" y="41"/>
                    </a:lnTo>
                    <a:lnTo>
                      <a:pt x="41" y="39"/>
                    </a:lnTo>
                    <a:lnTo>
                      <a:pt x="46" y="29"/>
                    </a:lnTo>
                    <a:lnTo>
                      <a:pt x="46" y="18"/>
                    </a:lnTo>
                    <a:lnTo>
                      <a:pt x="41" y="12"/>
                    </a:lnTo>
                    <a:lnTo>
                      <a:pt x="33" y="12"/>
                    </a:lnTo>
                    <a:lnTo>
                      <a:pt x="25" y="14"/>
                    </a:lnTo>
                    <a:lnTo>
                      <a:pt x="19" y="18"/>
                    </a:lnTo>
                    <a:lnTo>
                      <a:pt x="14" y="14"/>
                    </a:lnTo>
                    <a:lnTo>
                      <a:pt x="18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a typeface="ＭＳ Ｐゴシック" pitchFamily="-65" charset="-128"/>
                </a:endParaRPr>
              </a:p>
            </p:txBody>
          </p:sp>
          <p:sp>
            <p:nvSpPr>
              <p:cNvPr id="13" name="Oval 11"/>
              <p:cNvSpPr>
                <a:spLocks noChangeArrowheads="1"/>
              </p:cNvSpPr>
              <p:nvPr/>
            </p:nvSpPr>
            <p:spPr bwMode="auto">
              <a:xfrm>
                <a:off x="5363" y="1524"/>
                <a:ext cx="14" cy="14"/>
              </a:xfrm>
              <a:prstGeom prst="ellipse">
                <a:avLst/>
              </a:prstGeom>
              <a:grp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a typeface="ＭＳ Ｐゴシック" pitchFamily="-65" charset="-128"/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auto">
            <a:xfrm>
              <a:off x="7924800" y="4811712"/>
              <a:ext cx="320675" cy="407988"/>
            </a:xfrm>
            <a:custGeom>
              <a:avLst/>
              <a:gdLst/>
              <a:ahLst/>
              <a:cxnLst>
                <a:cxn ang="0">
                  <a:pos x="107" y="257"/>
                </a:cxn>
                <a:cxn ang="0">
                  <a:pos x="117" y="246"/>
                </a:cxn>
                <a:cxn ang="0">
                  <a:pos x="113" y="229"/>
                </a:cxn>
                <a:cxn ang="0">
                  <a:pos x="106" y="205"/>
                </a:cxn>
                <a:cxn ang="0">
                  <a:pos x="77" y="178"/>
                </a:cxn>
                <a:cxn ang="0">
                  <a:pos x="48" y="153"/>
                </a:cxn>
                <a:cxn ang="0">
                  <a:pos x="34" y="126"/>
                </a:cxn>
                <a:cxn ang="0">
                  <a:pos x="29" y="83"/>
                </a:cxn>
                <a:cxn ang="0">
                  <a:pos x="61" y="72"/>
                </a:cxn>
                <a:cxn ang="0">
                  <a:pos x="113" y="66"/>
                </a:cxn>
                <a:cxn ang="0">
                  <a:pos x="135" y="68"/>
                </a:cxn>
                <a:cxn ang="0">
                  <a:pos x="140" y="74"/>
                </a:cxn>
                <a:cxn ang="0">
                  <a:pos x="150" y="64"/>
                </a:cxn>
                <a:cxn ang="0">
                  <a:pos x="146" y="55"/>
                </a:cxn>
                <a:cxn ang="0">
                  <a:pos x="152" y="37"/>
                </a:cxn>
                <a:cxn ang="0">
                  <a:pos x="167" y="22"/>
                </a:cxn>
                <a:cxn ang="0">
                  <a:pos x="179" y="18"/>
                </a:cxn>
                <a:cxn ang="0">
                  <a:pos x="194" y="27"/>
                </a:cxn>
                <a:cxn ang="0">
                  <a:pos x="202" y="18"/>
                </a:cxn>
                <a:cxn ang="0">
                  <a:pos x="189" y="0"/>
                </a:cxn>
                <a:cxn ang="0">
                  <a:pos x="171" y="0"/>
                </a:cxn>
                <a:cxn ang="0">
                  <a:pos x="150" y="10"/>
                </a:cxn>
                <a:cxn ang="0">
                  <a:pos x="137" y="35"/>
                </a:cxn>
                <a:cxn ang="0">
                  <a:pos x="119" y="47"/>
                </a:cxn>
                <a:cxn ang="0">
                  <a:pos x="92" y="51"/>
                </a:cxn>
                <a:cxn ang="0">
                  <a:pos x="44" y="56"/>
                </a:cxn>
                <a:cxn ang="0">
                  <a:pos x="5" y="68"/>
                </a:cxn>
                <a:cxn ang="0">
                  <a:pos x="0" y="78"/>
                </a:cxn>
                <a:cxn ang="0">
                  <a:pos x="3" y="109"/>
                </a:cxn>
                <a:cxn ang="0">
                  <a:pos x="17" y="151"/>
                </a:cxn>
                <a:cxn ang="0">
                  <a:pos x="36" y="186"/>
                </a:cxn>
                <a:cxn ang="0">
                  <a:pos x="55" y="217"/>
                </a:cxn>
                <a:cxn ang="0">
                  <a:pos x="73" y="238"/>
                </a:cxn>
                <a:cxn ang="0">
                  <a:pos x="90" y="253"/>
                </a:cxn>
                <a:cxn ang="0">
                  <a:pos x="107" y="257"/>
                </a:cxn>
              </a:cxnLst>
              <a:rect l="0" t="0" r="r" b="b"/>
              <a:pathLst>
                <a:path w="202" h="257">
                  <a:moveTo>
                    <a:pt x="107" y="257"/>
                  </a:moveTo>
                  <a:lnTo>
                    <a:pt x="117" y="246"/>
                  </a:lnTo>
                  <a:lnTo>
                    <a:pt x="113" y="229"/>
                  </a:lnTo>
                  <a:lnTo>
                    <a:pt x="106" y="205"/>
                  </a:lnTo>
                  <a:lnTo>
                    <a:pt x="77" y="178"/>
                  </a:lnTo>
                  <a:lnTo>
                    <a:pt x="48" y="153"/>
                  </a:lnTo>
                  <a:lnTo>
                    <a:pt x="34" y="126"/>
                  </a:lnTo>
                  <a:lnTo>
                    <a:pt x="29" y="83"/>
                  </a:lnTo>
                  <a:lnTo>
                    <a:pt x="61" y="72"/>
                  </a:lnTo>
                  <a:lnTo>
                    <a:pt x="113" y="66"/>
                  </a:lnTo>
                  <a:lnTo>
                    <a:pt x="135" y="68"/>
                  </a:lnTo>
                  <a:lnTo>
                    <a:pt x="140" y="74"/>
                  </a:lnTo>
                  <a:lnTo>
                    <a:pt x="150" y="64"/>
                  </a:lnTo>
                  <a:lnTo>
                    <a:pt x="146" y="55"/>
                  </a:lnTo>
                  <a:lnTo>
                    <a:pt x="152" y="37"/>
                  </a:lnTo>
                  <a:lnTo>
                    <a:pt x="167" y="22"/>
                  </a:lnTo>
                  <a:lnTo>
                    <a:pt x="179" y="18"/>
                  </a:lnTo>
                  <a:lnTo>
                    <a:pt x="194" y="27"/>
                  </a:lnTo>
                  <a:lnTo>
                    <a:pt x="202" y="18"/>
                  </a:lnTo>
                  <a:lnTo>
                    <a:pt x="189" y="0"/>
                  </a:lnTo>
                  <a:lnTo>
                    <a:pt x="171" y="0"/>
                  </a:lnTo>
                  <a:lnTo>
                    <a:pt x="150" y="10"/>
                  </a:lnTo>
                  <a:lnTo>
                    <a:pt x="137" y="35"/>
                  </a:lnTo>
                  <a:lnTo>
                    <a:pt x="119" y="47"/>
                  </a:lnTo>
                  <a:lnTo>
                    <a:pt x="92" y="51"/>
                  </a:lnTo>
                  <a:lnTo>
                    <a:pt x="44" y="56"/>
                  </a:lnTo>
                  <a:lnTo>
                    <a:pt x="5" y="68"/>
                  </a:lnTo>
                  <a:lnTo>
                    <a:pt x="0" y="78"/>
                  </a:lnTo>
                  <a:lnTo>
                    <a:pt x="3" y="109"/>
                  </a:lnTo>
                  <a:lnTo>
                    <a:pt x="17" y="151"/>
                  </a:lnTo>
                  <a:lnTo>
                    <a:pt x="36" y="186"/>
                  </a:lnTo>
                  <a:lnTo>
                    <a:pt x="55" y="217"/>
                  </a:lnTo>
                  <a:lnTo>
                    <a:pt x="73" y="238"/>
                  </a:lnTo>
                  <a:lnTo>
                    <a:pt x="90" y="253"/>
                  </a:lnTo>
                  <a:lnTo>
                    <a:pt x="107" y="25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ＭＳ Ｐゴシック" pitchFamily="-65" charset="-128"/>
              </a:endParaRPr>
            </a:p>
          </p:txBody>
        </p:sp>
      </p:grpSp>
      <p:sp>
        <p:nvSpPr>
          <p:cNvPr id="35844" name="Text Box 5"/>
          <p:cNvSpPr txBox="1">
            <a:spLocks noChangeArrowheads="1"/>
          </p:cNvSpPr>
          <p:nvPr/>
        </p:nvSpPr>
        <p:spPr bwMode="auto">
          <a:xfrm>
            <a:off x="466725" y="3122613"/>
            <a:ext cx="1401763" cy="831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r>
              <a:rPr lang="en-US" b="0">
                <a:latin typeface="Verdana" pitchFamily="34" charset="0"/>
              </a:rPr>
              <a:t>Raw Data</a:t>
            </a:r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2357438" y="3122613"/>
            <a:ext cx="1401762" cy="831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 algn="ctr"/>
            <a:r>
              <a:rPr lang="en-US" b="0">
                <a:latin typeface="Verdana" pitchFamily="34" charset="0"/>
              </a:rPr>
              <a:t>Data Tables</a:t>
            </a:r>
          </a:p>
        </p:txBody>
      </p:sp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4162425" y="3122613"/>
            <a:ext cx="1824038" cy="831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 algn="ctr"/>
            <a:r>
              <a:rPr lang="en-US" b="0">
                <a:latin typeface="Verdana" pitchFamily="34" charset="0"/>
              </a:rPr>
              <a:t>Visual Structures</a:t>
            </a:r>
          </a:p>
        </p:txBody>
      </p:sp>
      <p:sp>
        <p:nvSpPr>
          <p:cNvPr id="35847" name="Text Box 8"/>
          <p:cNvSpPr txBox="1">
            <a:spLocks noChangeArrowheads="1"/>
          </p:cNvSpPr>
          <p:nvPr/>
        </p:nvSpPr>
        <p:spPr bwMode="auto">
          <a:xfrm>
            <a:off x="6399213" y="3122613"/>
            <a:ext cx="1519237" cy="831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 algn="ctr"/>
            <a:r>
              <a:rPr lang="en-US" b="0">
                <a:latin typeface="Verdana" pitchFamily="34" charset="0"/>
              </a:rPr>
              <a:t>Views       	</a:t>
            </a:r>
          </a:p>
        </p:txBody>
      </p:sp>
      <p:cxnSp>
        <p:nvCxnSpPr>
          <p:cNvPr id="35848" name="AutoShape 9"/>
          <p:cNvCxnSpPr>
            <a:cxnSpLocks noChangeShapeType="1"/>
            <a:stCxn id="35844" idx="3"/>
            <a:endCxn id="15" idx="1"/>
          </p:cNvCxnSpPr>
          <p:nvPr/>
        </p:nvCxnSpPr>
        <p:spPr bwMode="auto">
          <a:xfrm>
            <a:off x="1868488" y="3538538"/>
            <a:ext cx="488950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9" name="AutoShape 10"/>
          <p:cNvCxnSpPr>
            <a:cxnSpLocks noChangeShapeType="1"/>
            <a:stCxn id="15" idx="3"/>
            <a:endCxn id="16" idx="1"/>
          </p:cNvCxnSpPr>
          <p:nvPr/>
        </p:nvCxnSpPr>
        <p:spPr bwMode="auto">
          <a:xfrm>
            <a:off x="3759200" y="3538538"/>
            <a:ext cx="403225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5850" name="AutoShape 11"/>
          <p:cNvCxnSpPr>
            <a:cxnSpLocks noChangeShapeType="1"/>
            <a:stCxn id="16" idx="3"/>
            <a:endCxn id="35847" idx="1"/>
          </p:cNvCxnSpPr>
          <p:nvPr/>
        </p:nvCxnSpPr>
        <p:spPr bwMode="auto">
          <a:xfrm>
            <a:off x="5986463" y="3538538"/>
            <a:ext cx="412750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5851" name="Line 13"/>
          <p:cNvSpPr>
            <a:spLocks noChangeShapeType="1"/>
          </p:cNvSpPr>
          <p:nvPr/>
        </p:nvSpPr>
        <p:spPr bwMode="auto">
          <a:xfrm flipH="1" flipV="1">
            <a:off x="2063750" y="5011738"/>
            <a:ext cx="6243638" cy="47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52" name="Line 14"/>
          <p:cNvSpPr>
            <a:spLocks noChangeShapeType="1"/>
          </p:cNvSpPr>
          <p:nvPr/>
        </p:nvSpPr>
        <p:spPr bwMode="auto">
          <a:xfrm flipV="1">
            <a:off x="6203950" y="4614863"/>
            <a:ext cx="0" cy="3937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5853" name="Line 15"/>
          <p:cNvSpPr>
            <a:spLocks noChangeShapeType="1"/>
          </p:cNvSpPr>
          <p:nvPr/>
        </p:nvSpPr>
        <p:spPr bwMode="auto">
          <a:xfrm flipV="1">
            <a:off x="2079625" y="4616450"/>
            <a:ext cx="0" cy="3937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5854" name="Line 16"/>
          <p:cNvSpPr>
            <a:spLocks noChangeShapeType="1"/>
          </p:cNvSpPr>
          <p:nvPr/>
        </p:nvSpPr>
        <p:spPr bwMode="auto">
          <a:xfrm flipV="1">
            <a:off x="3946525" y="4611688"/>
            <a:ext cx="0" cy="3937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5857" name="Text Box 19"/>
          <p:cNvSpPr txBox="1">
            <a:spLocks noChangeArrowheads="1"/>
          </p:cNvSpPr>
          <p:nvPr/>
        </p:nvSpPr>
        <p:spPr bwMode="auto">
          <a:xfrm>
            <a:off x="839788" y="3976688"/>
            <a:ext cx="25987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0" dirty="0">
                <a:latin typeface="Verdana" pitchFamily="34" charset="0"/>
              </a:rPr>
              <a:t>Data Transformations</a:t>
            </a:r>
            <a:endParaRPr lang="en-US" b="0" dirty="0">
              <a:latin typeface="Times New Roman" pitchFamily="18" charset="0"/>
            </a:endParaRPr>
          </a:p>
        </p:txBody>
      </p:sp>
      <p:sp>
        <p:nvSpPr>
          <p:cNvPr id="28" name="Text Box 20"/>
          <p:cNvSpPr txBox="1">
            <a:spLocks noChangeArrowheads="1"/>
          </p:cNvSpPr>
          <p:nvPr/>
        </p:nvSpPr>
        <p:spPr bwMode="auto">
          <a:xfrm>
            <a:off x="2954338" y="3976688"/>
            <a:ext cx="194151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0">
                <a:latin typeface="Verdana" pitchFamily="34" charset="0"/>
              </a:rPr>
              <a:t>Visual Encodings</a:t>
            </a:r>
            <a:endParaRPr lang="en-US" b="0">
              <a:latin typeface="Times New Roman" pitchFamily="18" charset="0"/>
            </a:endParaRPr>
          </a:p>
        </p:txBody>
      </p:sp>
      <p:sp>
        <p:nvSpPr>
          <p:cNvPr id="35859" name="Text Box 21"/>
          <p:cNvSpPr txBox="1">
            <a:spLocks noChangeArrowheads="1"/>
          </p:cNvSpPr>
          <p:nvPr/>
        </p:nvSpPr>
        <p:spPr bwMode="auto">
          <a:xfrm>
            <a:off x="5097462" y="3976688"/>
            <a:ext cx="229393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b="0" dirty="0">
                <a:latin typeface="Verdana" pitchFamily="34" charset="0"/>
              </a:rPr>
              <a:t>View Transformations</a:t>
            </a:r>
            <a:endParaRPr lang="en-US" b="0" dirty="0">
              <a:latin typeface="Times New Roman" pitchFamily="18" charset="0"/>
            </a:endParaRPr>
          </a:p>
        </p:txBody>
      </p:sp>
      <p:sp>
        <p:nvSpPr>
          <p:cNvPr id="35860" name="Line 22"/>
          <p:cNvSpPr>
            <a:spLocks noChangeShapeType="1"/>
          </p:cNvSpPr>
          <p:nvPr/>
        </p:nvSpPr>
        <p:spPr bwMode="auto">
          <a:xfrm flipV="1">
            <a:off x="8323263" y="4459288"/>
            <a:ext cx="0" cy="5699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61" name="Text Box 23"/>
          <p:cNvSpPr txBox="1">
            <a:spLocks noChangeArrowheads="1"/>
          </p:cNvSpPr>
          <p:nvPr/>
        </p:nvSpPr>
        <p:spPr bwMode="auto">
          <a:xfrm>
            <a:off x="7627938" y="2514600"/>
            <a:ext cx="13573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0">
                <a:latin typeface="Verdana" pitchFamily="34" charset="0"/>
              </a:rPr>
              <a:t>Task</a:t>
            </a:r>
            <a:endParaRPr lang="en-US" b="0">
              <a:latin typeface="Times New Roman" pitchFamily="18" charset="0"/>
            </a:endParaRPr>
          </a:p>
        </p:txBody>
      </p:sp>
      <p:sp>
        <p:nvSpPr>
          <p:cNvPr id="35862" name="Rectangle 25"/>
          <p:cNvSpPr>
            <a:spLocks noChangeArrowheads="1"/>
          </p:cNvSpPr>
          <p:nvPr/>
        </p:nvSpPr>
        <p:spPr bwMode="auto">
          <a:xfrm>
            <a:off x="8574088" y="3078163"/>
            <a:ext cx="328612" cy="195262"/>
          </a:xfrm>
          <a:prstGeom prst="rect">
            <a:avLst/>
          </a:prstGeom>
          <a:solidFill>
            <a:srgbClr val="323232"/>
          </a:solidFill>
          <a:ln w="2540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6" name="Can 55"/>
          <p:cNvSpPr/>
          <p:nvPr/>
        </p:nvSpPr>
        <p:spPr bwMode="auto">
          <a:xfrm>
            <a:off x="2438400" y="2286793"/>
            <a:ext cx="1295400" cy="533400"/>
          </a:xfrm>
          <a:prstGeom prst="can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Neutra Text" pitchFamily="50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609600" y="2362993"/>
            <a:ext cx="14029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1010101….</a:t>
            </a:r>
            <a:endParaRPr lang="en-US" dirty="0"/>
          </a:p>
        </p:txBody>
      </p:sp>
      <p:sp>
        <p:nvSpPr>
          <p:cNvPr id="76" name="Cube 75"/>
          <p:cNvSpPr/>
          <p:nvPr/>
        </p:nvSpPr>
        <p:spPr bwMode="auto">
          <a:xfrm>
            <a:off x="4800600" y="2286000"/>
            <a:ext cx="685800" cy="609600"/>
          </a:xfrm>
          <a:prstGeom prst="cube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 cap="flat" cmpd="sng" algn="ctr">
            <a:solidFill>
              <a:srgbClr val="B2B2B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Neutra Text" pitchFamily="50" charset="0"/>
            </a:endParaRPr>
          </a:p>
        </p:txBody>
      </p:sp>
      <p:cxnSp>
        <p:nvCxnSpPr>
          <p:cNvPr id="78" name="Curved Connector 77"/>
          <p:cNvCxnSpPr/>
          <p:nvPr/>
        </p:nvCxnSpPr>
        <p:spPr bwMode="auto">
          <a:xfrm rot="5400000" flipH="1" flipV="1">
            <a:off x="4044065" y="1328036"/>
            <a:ext cx="793" cy="1916723"/>
          </a:xfrm>
          <a:prstGeom prst="curvedConnector3">
            <a:avLst>
              <a:gd name="adj1" fmla="val 28927238"/>
            </a:avLst>
          </a:prstGeom>
          <a:solidFill>
            <a:schemeClr val="accent1"/>
          </a:solidFill>
          <a:ln w="19050" cap="flat" cmpd="sng" algn="ctr">
            <a:solidFill>
              <a:srgbClr val="99CC00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Interactivity and Scale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Visualization as query specification</a:t>
            </a:r>
          </a:p>
          <a:p>
            <a:pPr marL="971550" lvl="1" indent="-514350"/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Leave Big Data in the database</a:t>
            </a:r>
          </a:p>
          <a:p>
            <a:pPr marL="971550" lvl="1" indent="-514350"/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Peek at 2 research tools: 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</a:rPr>
              <a:t>Datasplash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 and 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</a:rPr>
              <a:t>DEVise</a:t>
            </a:r>
            <a:endParaRPr lang="en-US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Interactivity via 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</a:rPr>
              <a:t>precomputation</a:t>
            </a:r>
            <a:endParaRPr lang="en-US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971550" lvl="1" indent="-514350"/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OLAP</a:t>
            </a:r>
          </a:p>
          <a:p>
            <a:pPr marL="971550" lvl="1" indent="-514350"/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Sketches, synopses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Interactivity via online methods</a:t>
            </a:r>
          </a:p>
          <a:p>
            <a:pPr lvl="1"/>
            <a:r>
              <a:rPr lang="en-US" dirty="0" smtClean="0"/>
              <a:t>CONTROL: Online Aggregation and more</a:t>
            </a:r>
          </a:p>
          <a:p>
            <a:pPr lvl="1"/>
            <a:r>
              <a:rPr lang="en-US" dirty="0" smtClean="0"/>
              <a:t>integration of </a:t>
            </a:r>
            <a:r>
              <a:rPr lang="en-US" dirty="0" err="1" smtClean="0"/>
              <a:t>vis</a:t>
            </a:r>
            <a:r>
              <a:rPr lang="en-US" dirty="0" smtClean="0"/>
              <a:t>, DB and stat!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Visualization Reference Model</a:t>
            </a:r>
          </a:p>
        </p:txBody>
      </p:sp>
      <p:grpSp>
        <p:nvGrpSpPr>
          <p:cNvPr id="2" name="Group 3"/>
          <p:cNvGrpSpPr/>
          <p:nvPr/>
        </p:nvGrpSpPr>
        <p:grpSpPr>
          <a:xfrm>
            <a:off x="8159953" y="3084512"/>
            <a:ext cx="534987" cy="1303338"/>
            <a:chOff x="7924800" y="4716462"/>
            <a:chExt cx="534987" cy="1303338"/>
          </a:xfrm>
          <a:solidFill>
            <a:schemeClr val="tx1">
              <a:lumMod val="95000"/>
            </a:schemeClr>
          </a:solidFill>
        </p:grpSpPr>
        <p:grpSp>
          <p:nvGrpSpPr>
            <p:cNvPr id="3" name="Group 12"/>
            <p:cNvGrpSpPr>
              <a:grpSpLocks/>
            </p:cNvGrpSpPr>
            <p:nvPr/>
          </p:nvGrpSpPr>
          <p:grpSpPr bwMode="auto">
            <a:xfrm>
              <a:off x="7931135" y="4716462"/>
              <a:ext cx="528636" cy="1303338"/>
              <a:chOff x="5099" y="1452"/>
              <a:chExt cx="333" cy="821"/>
            </a:xfrm>
            <a:grpFill/>
          </p:grpSpPr>
          <p:sp>
            <p:nvSpPr>
              <p:cNvPr id="7" name="Freeform 4"/>
              <p:cNvSpPr>
                <a:spLocks/>
              </p:cNvSpPr>
              <p:nvPr/>
            </p:nvSpPr>
            <p:spPr bwMode="auto">
              <a:xfrm>
                <a:off x="5172" y="1542"/>
                <a:ext cx="177" cy="174"/>
              </a:xfrm>
              <a:custGeom>
                <a:avLst/>
                <a:gdLst/>
                <a:ahLst/>
                <a:cxnLst>
                  <a:cxn ang="0">
                    <a:pos x="54" y="74"/>
                  </a:cxn>
                  <a:cxn ang="0">
                    <a:pos x="69" y="50"/>
                  </a:cxn>
                  <a:cxn ang="0">
                    <a:pos x="87" y="33"/>
                  </a:cxn>
                  <a:cxn ang="0">
                    <a:pos x="104" y="12"/>
                  </a:cxn>
                  <a:cxn ang="0">
                    <a:pos x="125" y="2"/>
                  </a:cxn>
                  <a:cxn ang="0">
                    <a:pos x="143" y="0"/>
                  </a:cxn>
                  <a:cxn ang="0">
                    <a:pos x="160" y="6"/>
                  </a:cxn>
                  <a:cxn ang="0">
                    <a:pos x="170" y="20"/>
                  </a:cxn>
                  <a:cxn ang="0">
                    <a:pos x="177" y="45"/>
                  </a:cxn>
                  <a:cxn ang="0">
                    <a:pos x="175" y="72"/>
                  </a:cxn>
                  <a:cxn ang="0">
                    <a:pos x="168" y="95"/>
                  </a:cxn>
                  <a:cxn ang="0">
                    <a:pos x="149" y="122"/>
                  </a:cxn>
                  <a:cxn ang="0">
                    <a:pos x="127" y="141"/>
                  </a:cxn>
                  <a:cxn ang="0">
                    <a:pos x="104" y="159"/>
                  </a:cxn>
                  <a:cxn ang="0">
                    <a:pos x="79" y="170"/>
                  </a:cxn>
                  <a:cxn ang="0">
                    <a:pos x="58" y="174"/>
                  </a:cxn>
                  <a:cxn ang="0">
                    <a:pos x="48" y="169"/>
                  </a:cxn>
                  <a:cxn ang="0">
                    <a:pos x="40" y="145"/>
                  </a:cxn>
                  <a:cxn ang="0">
                    <a:pos x="42" y="115"/>
                  </a:cxn>
                  <a:cxn ang="0">
                    <a:pos x="6" y="116"/>
                  </a:cxn>
                  <a:cxn ang="0">
                    <a:pos x="0" y="111"/>
                  </a:cxn>
                  <a:cxn ang="0">
                    <a:pos x="6" y="99"/>
                  </a:cxn>
                  <a:cxn ang="0">
                    <a:pos x="44" y="97"/>
                  </a:cxn>
                  <a:cxn ang="0">
                    <a:pos x="54" y="74"/>
                  </a:cxn>
                </a:cxnLst>
                <a:rect l="0" t="0" r="r" b="b"/>
                <a:pathLst>
                  <a:path w="177" h="174">
                    <a:moveTo>
                      <a:pt x="54" y="74"/>
                    </a:moveTo>
                    <a:lnTo>
                      <a:pt x="69" y="50"/>
                    </a:lnTo>
                    <a:lnTo>
                      <a:pt x="87" y="33"/>
                    </a:lnTo>
                    <a:lnTo>
                      <a:pt x="104" y="12"/>
                    </a:lnTo>
                    <a:lnTo>
                      <a:pt x="125" y="2"/>
                    </a:lnTo>
                    <a:lnTo>
                      <a:pt x="143" y="0"/>
                    </a:lnTo>
                    <a:lnTo>
                      <a:pt x="160" y="6"/>
                    </a:lnTo>
                    <a:lnTo>
                      <a:pt x="170" y="20"/>
                    </a:lnTo>
                    <a:lnTo>
                      <a:pt x="177" y="45"/>
                    </a:lnTo>
                    <a:lnTo>
                      <a:pt x="175" y="72"/>
                    </a:lnTo>
                    <a:lnTo>
                      <a:pt x="168" y="95"/>
                    </a:lnTo>
                    <a:lnTo>
                      <a:pt x="149" y="122"/>
                    </a:lnTo>
                    <a:lnTo>
                      <a:pt x="127" y="141"/>
                    </a:lnTo>
                    <a:lnTo>
                      <a:pt x="104" y="159"/>
                    </a:lnTo>
                    <a:lnTo>
                      <a:pt x="79" y="170"/>
                    </a:lnTo>
                    <a:lnTo>
                      <a:pt x="58" y="174"/>
                    </a:lnTo>
                    <a:lnTo>
                      <a:pt x="48" y="169"/>
                    </a:lnTo>
                    <a:lnTo>
                      <a:pt x="40" y="145"/>
                    </a:lnTo>
                    <a:lnTo>
                      <a:pt x="42" y="115"/>
                    </a:lnTo>
                    <a:lnTo>
                      <a:pt x="6" y="116"/>
                    </a:lnTo>
                    <a:lnTo>
                      <a:pt x="0" y="111"/>
                    </a:lnTo>
                    <a:lnTo>
                      <a:pt x="6" y="99"/>
                    </a:lnTo>
                    <a:lnTo>
                      <a:pt x="44" y="97"/>
                    </a:lnTo>
                    <a:lnTo>
                      <a:pt x="54" y="7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a typeface="ＭＳ Ｐゴシック" pitchFamily="-65" charset="-128"/>
                </a:endParaRPr>
              </a:p>
            </p:txBody>
          </p:sp>
          <p:sp>
            <p:nvSpPr>
              <p:cNvPr id="8" name="Freeform 5"/>
              <p:cNvSpPr>
                <a:spLocks/>
              </p:cNvSpPr>
              <p:nvPr/>
            </p:nvSpPr>
            <p:spPr bwMode="auto">
              <a:xfrm>
                <a:off x="5134" y="1726"/>
                <a:ext cx="123" cy="255"/>
              </a:xfrm>
              <a:custGeom>
                <a:avLst/>
                <a:gdLst/>
                <a:ahLst/>
                <a:cxnLst>
                  <a:cxn ang="0">
                    <a:pos x="35" y="21"/>
                  </a:cxn>
                  <a:cxn ang="0">
                    <a:pos x="52" y="6"/>
                  </a:cxn>
                  <a:cxn ang="0">
                    <a:pos x="79" y="0"/>
                  </a:cxn>
                  <a:cxn ang="0">
                    <a:pos x="102" y="4"/>
                  </a:cxn>
                  <a:cxn ang="0">
                    <a:pos x="120" y="19"/>
                  </a:cxn>
                  <a:cxn ang="0">
                    <a:pos x="123" y="31"/>
                  </a:cxn>
                  <a:cxn ang="0">
                    <a:pos x="123" y="46"/>
                  </a:cxn>
                  <a:cxn ang="0">
                    <a:pos x="116" y="60"/>
                  </a:cxn>
                  <a:cxn ang="0">
                    <a:pos x="102" y="83"/>
                  </a:cxn>
                  <a:cxn ang="0">
                    <a:pos x="97" y="110"/>
                  </a:cxn>
                  <a:cxn ang="0">
                    <a:pos x="95" y="133"/>
                  </a:cxn>
                  <a:cxn ang="0">
                    <a:pos x="100" y="158"/>
                  </a:cxn>
                  <a:cxn ang="0">
                    <a:pos x="116" y="182"/>
                  </a:cxn>
                  <a:cxn ang="0">
                    <a:pos x="122" y="205"/>
                  </a:cxn>
                  <a:cxn ang="0">
                    <a:pos x="120" y="226"/>
                  </a:cxn>
                  <a:cxn ang="0">
                    <a:pos x="108" y="244"/>
                  </a:cxn>
                  <a:cxn ang="0">
                    <a:pos x="93" y="253"/>
                  </a:cxn>
                  <a:cxn ang="0">
                    <a:pos x="74" y="255"/>
                  </a:cxn>
                  <a:cxn ang="0">
                    <a:pos x="50" y="255"/>
                  </a:cxn>
                  <a:cxn ang="0">
                    <a:pos x="33" y="245"/>
                  </a:cxn>
                  <a:cxn ang="0">
                    <a:pos x="16" y="216"/>
                  </a:cxn>
                  <a:cxn ang="0">
                    <a:pos x="4" y="191"/>
                  </a:cxn>
                  <a:cxn ang="0">
                    <a:pos x="0" y="153"/>
                  </a:cxn>
                  <a:cxn ang="0">
                    <a:pos x="4" y="118"/>
                  </a:cxn>
                  <a:cxn ang="0">
                    <a:pos x="12" y="81"/>
                  </a:cxn>
                  <a:cxn ang="0">
                    <a:pos x="23" y="44"/>
                  </a:cxn>
                  <a:cxn ang="0">
                    <a:pos x="35" y="21"/>
                  </a:cxn>
                </a:cxnLst>
                <a:rect l="0" t="0" r="r" b="b"/>
                <a:pathLst>
                  <a:path w="123" h="255">
                    <a:moveTo>
                      <a:pt x="35" y="21"/>
                    </a:moveTo>
                    <a:lnTo>
                      <a:pt x="52" y="6"/>
                    </a:lnTo>
                    <a:lnTo>
                      <a:pt x="79" y="0"/>
                    </a:lnTo>
                    <a:lnTo>
                      <a:pt x="102" y="4"/>
                    </a:lnTo>
                    <a:lnTo>
                      <a:pt x="120" y="19"/>
                    </a:lnTo>
                    <a:lnTo>
                      <a:pt x="123" y="31"/>
                    </a:lnTo>
                    <a:lnTo>
                      <a:pt x="123" y="46"/>
                    </a:lnTo>
                    <a:lnTo>
                      <a:pt x="116" y="60"/>
                    </a:lnTo>
                    <a:lnTo>
                      <a:pt x="102" y="83"/>
                    </a:lnTo>
                    <a:lnTo>
                      <a:pt x="97" y="110"/>
                    </a:lnTo>
                    <a:lnTo>
                      <a:pt x="95" y="133"/>
                    </a:lnTo>
                    <a:lnTo>
                      <a:pt x="100" y="158"/>
                    </a:lnTo>
                    <a:lnTo>
                      <a:pt x="116" y="182"/>
                    </a:lnTo>
                    <a:lnTo>
                      <a:pt x="122" y="205"/>
                    </a:lnTo>
                    <a:lnTo>
                      <a:pt x="120" y="226"/>
                    </a:lnTo>
                    <a:lnTo>
                      <a:pt x="108" y="244"/>
                    </a:lnTo>
                    <a:lnTo>
                      <a:pt x="93" y="253"/>
                    </a:lnTo>
                    <a:lnTo>
                      <a:pt x="74" y="255"/>
                    </a:lnTo>
                    <a:lnTo>
                      <a:pt x="50" y="255"/>
                    </a:lnTo>
                    <a:lnTo>
                      <a:pt x="33" y="245"/>
                    </a:lnTo>
                    <a:lnTo>
                      <a:pt x="16" y="216"/>
                    </a:lnTo>
                    <a:lnTo>
                      <a:pt x="4" y="191"/>
                    </a:lnTo>
                    <a:lnTo>
                      <a:pt x="0" y="153"/>
                    </a:lnTo>
                    <a:lnTo>
                      <a:pt x="4" y="118"/>
                    </a:lnTo>
                    <a:lnTo>
                      <a:pt x="12" y="81"/>
                    </a:lnTo>
                    <a:lnTo>
                      <a:pt x="23" y="44"/>
                    </a:lnTo>
                    <a:lnTo>
                      <a:pt x="35" y="2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a typeface="ＭＳ Ｐゴシック" pitchFamily="-65" charset="-128"/>
                </a:endParaRPr>
              </a:p>
            </p:txBody>
          </p:sp>
          <p:sp>
            <p:nvSpPr>
              <p:cNvPr id="9" name="Freeform 6"/>
              <p:cNvSpPr>
                <a:spLocks/>
              </p:cNvSpPr>
              <p:nvPr/>
            </p:nvSpPr>
            <p:spPr bwMode="auto">
              <a:xfrm>
                <a:off x="5261" y="1734"/>
                <a:ext cx="136" cy="230"/>
              </a:xfrm>
              <a:custGeom>
                <a:avLst/>
                <a:gdLst/>
                <a:ahLst/>
                <a:cxnLst>
                  <a:cxn ang="0">
                    <a:pos x="0" y="11"/>
                  </a:cxn>
                  <a:cxn ang="0">
                    <a:pos x="1" y="1"/>
                  </a:cxn>
                  <a:cxn ang="0">
                    <a:pos x="23" y="0"/>
                  </a:cxn>
                  <a:cxn ang="0">
                    <a:pos x="34" y="10"/>
                  </a:cxn>
                  <a:cxn ang="0">
                    <a:pos x="52" y="34"/>
                  </a:cxn>
                  <a:cxn ang="0">
                    <a:pos x="75" y="67"/>
                  </a:cxn>
                  <a:cxn ang="0">
                    <a:pos x="96" y="91"/>
                  </a:cxn>
                  <a:cxn ang="0">
                    <a:pos x="134" y="133"/>
                  </a:cxn>
                  <a:cxn ang="0">
                    <a:pos x="136" y="143"/>
                  </a:cxn>
                  <a:cxn ang="0">
                    <a:pos x="129" y="149"/>
                  </a:cxn>
                  <a:cxn ang="0">
                    <a:pos x="109" y="156"/>
                  </a:cxn>
                  <a:cxn ang="0">
                    <a:pos x="82" y="162"/>
                  </a:cxn>
                  <a:cxn ang="0">
                    <a:pos x="50" y="164"/>
                  </a:cxn>
                  <a:cxn ang="0">
                    <a:pos x="38" y="166"/>
                  </a:cxn>
                  <a:cxn ang="0">
                    <a:pos x="34" y="174"/>
                  </a:cxn>
                  <a:cxn ang="0">
                    <a:pos x="42" y="187"/>
                  </a:cxn>
                  <a:cxn ang="0">
                    <a:pos x="69" y="210"/>
                  </a:cxn>
                  <a:cxn ang="0">
                    <a:pos x="88" y="216"/>
                  </a:cxn>
                  <a:cxn ang="0">
                    <a:pos x="92" y="224"/>
                  </a:cxn>
                  <a:cxn ang="0">
                    <a:pos x="84" y="230"/>
                  </a:cxn>
                  <a:cxn ang="0">
                    <a:pos x="67" y="230"/>
                  </a:cxn>
                  <a:cxn ang="0">
                    <a:pos x="44" y="216"/>
                  </a:cxn>
                  <a:cxn ang="0">
                    <a:pos x="24" y="197"/>
                  </a:cxn>
                  <a:cxn ang="0">
                    <a:pos x="13" y="179"/>
                  </a:cxn>
                  <a:cxn ang="0">
                    <a:pos x="13" y="166"/>
                  </a:cxn>
                  <a:cxn ang="0">
                    <a:pos x="21" y="156"/>
                  </a:cxn>
                  <a:cxn ang="0">
                    <a:pos x="32" y="153"/>
                  </a:cxn>
                  <a:cxn ang="0">
                    <a:pos x="50" y="151"/>
                  </a:cxn>
                  <a:cxn ang="0">
                    <a:pos x="69" y="151"/>
                  </a:cxn>
                  <a:cxn ang="0">
                    <a:pos x="92" y="147"/>
                  </a:cxn>
                  <a:cxn ang="0">
                    <a:pos x="104" y="143"/>
                  </a:cxn>
                  <a:cxn ang="0">
                    <a:pos x="109" y="137"/>
                  </a:cxn>
                  <a:cxn ang="0">
                    <a:pos x="107" y="131"/>
                  </a:cxn>
                  <a:cxn ang="0">
                    <a:pos x="90" y="116"/>
                  </a:cxn>
                  <a:cxn ang="0">
                    <a:pos x="63" y="89"/>
                  </a:cxn>
                  <a:cxn ang="0">
                    <a:pos x="38" y="66"/>
                  </a:cxn>
                  <a:cxn ang="0">
                    <a:pos x="11" y="40"/>
                  </a:cxn>
                  <a:cxn ang="0">
                    <a:pos x="1" y="23"/>
                  </a:cxn>
                  <a:cxn ang="0">
                    <a:pos x="0" y="11"/>
                  </a:cxn>
                </a:cxnLst>
                <a:rect l="0" t="0" r="r" b="b"/>
                <a:pathLst>
                  <a:path w="136" h="230">
                    <a:moveTo>
                      <a:pt x="0" y="11"/>
                    </a:moveTo>
                    <a:lnTo>
                      <a:pt x="1" y="1"/>
                    </a:lnTo>
                    <a:lnTo>
                      <a:pt x="23" y="0"/>
                    </a:lnTo>
                    <a:lnTo>
                      <a:pt x="34" y="10"/>
                    </a:lnTo>
                    <a:lnTo>
                      <a:pt x="52" y="34"/>
                    </a:lnTo>
                    <a:lnTo>
                      <a:pt x="75" y="67"/>
                    </a:lnTo>
                    <a:lnTo>
                      <a:pt x="96" y="91"/>
                    </a:lnTo>
                    <a:lnTo>
                      <a:pt x="134" y="133"/>
                    </a:lnTo>
                    <a:lnTo>
                      <a:pt x="136" y="143"/>
                    </a:lnTo>
                    <a:lnTo>
                      <a:pt x="129" y="149"/>
                    </a:lnTo>
                    <a:lnTo>
                      <a:pt x="109" y="156"/>
                    </a:lnTo>
                    <a:lnTo>
                      <a:pt x="82" y="162"/>
                    </a:lnTo>
                    <a:lnTo>
                      <a:pt x="50" y="164"/>
                    </a:lnTo>
                    <a:lnTo>
                      <a:pt x="38" y="166"/>
                    </a:lnTo>
                    <a:lnTo>
                      <a:pt x="34" y="174"/>
                    </a:lnTo>
                    <a:lnTo>
                      <a:pt x="42" y="187"/>
                    </a:lnTo>
                    <a:lnTo>
                      <a:pt x="69" y="210"/>
                    </a:lnTo>
                    <a:lnTo>
                      <a:pt x="88" y="216"/>
                    </a:lnTo>
                    <a:lnTo>
                      <a:pt x="92" y="224"/>
                    </a:lnTo>
                    <a:lnTo>
                      <a:pt x="84" y="230"/>
                    </a:lnTo>
                    <a:lnTo>
                      <a:pt x="67" y="230"/>
                    </a:lnTo>
                    <a:lnTo>
                      <a:pt x="44" y="216"/>
                    </a:lnTo>
                    <a:lnTo>
                      <a:pt x="24" y="197"/>
                    </a:lnTo>
                    <a:lnTo>
                      <a:pt x="13" y="179"/>
                    </a:lnTo>
                    <a:lnTo>
                      <a:pt x="13" y="166"/>
                    </a:lnTo>
                    <a:lnTo>
                      <a:pt x="21" y="156"/>
                    </a:lnTo>
                    <a:lnTo>
                      <a:pt x="32" y="153"/>
                    </a:lnTo>
                    <a:lnTo>
                      <a:pt x="50" y="151"/>
                    </a:lnTo>
                    <a:lnTo>
                      <a:pt x="69" y="151"/>
                    </a:lnTo>
                    <a:lnTo>
                      <a:pt x="92" y="147"/>
                    </a:lnTo>
                    <a:lnTo>
                      <a:pt x="104" y="143"/>
                    </a:lnTo>
                    <a:lnTo>
                      <a:pt x="109" y="137"/>
                    </a:lnTo>
                    <a:lnTo>
                      <a:pt x="107" y="131"/>
                    </a:lnTo>
                    <a:lnTo>
                      <a:pt x="90" y="116"/>
                    </a:lnTo>
                    <a:lnTo>
                      <a:pt x="63" y="89"/>
                    </a:lnTo>
                    <a:lnTo>
                      <a:pt x="38" y="66"/>
                    </a:lnTo>
                    <a:lnTo>
                      <a:pt x="11" y="40"/>
                    </a:lnTo>
                    <a:lnTo>
                      <a:pt x="1" y="23"/>
                    </a:lnTo>
                    <a:lnTo>
                      <a:pt x="0" y="1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a typeface="ＭＳ Ｐゴシック" pitchFamily="-65" charset="-128"/>
                </a:endParaRPr>
              </a:p>
            </p:txBody>
          </p:sp>
          <p:sp>
            <p:nvSpPr>
              <p:cNvPr id="10" name="Freeform 7"/>
              <p:cNvSpPr>
                <a:spLocks/>
              </p:cNvSpPr>
              <p:nvPr/>
            </p:nvSpPr>
            <p:spPr bwMode="auto">
              <a:xfrm>
                <a:off x="5172" y="1927"/>
                <a:ext cx="148" cy="346"/>
              </a:xfrm>
              <a:custGeom>
                <a:avLst/>
                <a:gdLst/>
                <a:ahLst/>
                <a:cxnLst>
                  <a:cxn ang="0">
                    <a:pos x="73" y="0"/>
                  </a:cxn>
                  <a:cxn ang="0">
                    <a:pos x="94" y="4"/>
                  </a:cxn>
                  <a:cxn ang="0">
                    <a:pos x="104" y="19"/>
                  </a:cxn>
                  <a:cxn ang="0">
                    <a:pos x="102" y="56"/>
                  </a:cxn>
                  <a:cxn ang="0">
                    <a:pos x="98" y="95"/>
                  </a:cxn>
                  <a:cxn ang="0">
                    <a:pos x="98" y="135"/>
                  </a:cxn>
                  <a:cxn ang="0">
                    <a:pos x="118" y="184"/>
                  </a:cxn>
                  <a:cxn ang="0">
                    <a:pos x="133" y="219"/>
                  </a:cxn>
                  <a:cxn ang="0">
                    <a:pos x="141" y="254"/>
                  </a:cxn>
                  <a:cxn ang="0">
                    <a:pos x="139" y="284"/>
                  </a:cxn>
                  <a:cxn ang="0">
                    <a:pos x="139" y="296"/>
                  </a:cxn>
                  <a:cxn ang="0">
                    <a:pos x="146" y="308"/>
                  </a:cxn>
                  <a:cxn ang="0">
                    <a:pos x="148" y="319"/>
                  </a:cxn>
                  <a:cxn ang="0">
                    <a:pos x="143" y="325"/>
                  </a:cxn>
                  <a:cxn ang="0">
                    <a:pos x="127" y="321"/>
                  </a:cxn>
                  <a:cxn ang="0">
                    <a:pos x="98" y="317"/>
                  </a:cxn>
                  <a:cxn ang="0">
                    <a:pos x="64" y="325"/>
                  </a:cxn>
                  <a:cxn ang="0">
                    <a:pos x="40" y="338"/>
                  </a:cxn>
                  <a:cxn ang="0">
                    <a:pos x="29" y="346"/>
                  </a:cxn>
                  <a:cxn ang="0">
                    <a:pos x="17" y="346"/>
                  </a:cxn>
                  <a:cxn ang="0">
                    <a:pos x="0" y="321"/>
                  </a:cxn>
                  <a:cxn ang="0">
                    <a:pos x="2" y="317"/>
                  </a:cxn>
                  <a:cxn ang="0">
                    <a:pos x="37" y="306"/>
                  </a:cxn>
                  <a:cxn ang="0">
                    <a:pos x="77" y="300"/>
                  </a:cxn>
                  <a:cxn ang="0">
                    <a:pos x="106" y="298"/>
                  </a:cxn>
                  <a:cxn ang="0">
                    <a:pos x="123" y="298"/>
                  </a:cxn>
                  <a:cxn ang="0">
                    <a:pos x="127" y="286"/>
                  </a:cxn>
                  <a:cxn ang="0">
                    <a:pos x="122" y="254"/>
                  </a:cxn>
                  <a:cxn ang="0">
                    <a:pos x="108" y="219"/>
                  </a:cxn>
                  <a:cxn ang="0">
                    <a:pos x="87" y="174"/>
                  </a:cxn>
                  <a:cxn ang="0">
                    <a:pos x="69" y="135"/>
                  </a:cxn>
                  <a:cxn ang="0">
                    <a:pos x="61" y="100"/>
                  </a:cxn>
                  <a:cxn ang="0">
                    <a:pos x="60" y="62"/>
                  </a:cxn>
                  <a:cxn ang="0">
                    <a:pos x="60" y="25"/>
                  </a:cxn>
                  <a:cxn ang="0">
                    <a:pos x="67" y="10"/>
                  </a:cxn>
                  <a:cxn ang="0">
                    <a:pos x="73" y="0"/>
                  </a:cxn>
                </a:cxnLst>
                <a:rect l="0" t="0" r="r" b="b"/>
                <a:pathLst>
                  <a:path w="148" h="346">
                    <a:moveTo>
                      <a:pt x="73" y="0"/>
                    </a:moveTo>
                    <a:lnTo>
                      <a:pt x="94" y="4"/>
                    </a:lnTo>
                    <a:lnTo>
                      <a:pt x="104" y="19"/>
                    </a:lnTo>
                    <a:lnTo>
                      <a:pt x="102" y="56"/>
                    </a:lnTo>
                    <a:lnTo>
                      <a:pt x="98" y="95"/>
                    </a:lnTo>
                    <a:lnTo>
                      <a:pt x="98" y="135"/>
                    </a:lnTo>
                    <a:lnTo>
                      <a:pt x="118" y="184"/>
                    </a:lnTo>
                    <a:lnTo>
                      <a:pt x="133" y="219"/>
                    </a:lnTo>
                    <a:lnTo>
                      <a:pt x="141" y="254"/>
                    </a:lnTo>
                    <a:lnTo>
                      <a:pt x="139" y="284"/>
                    </a:lnTo>
                    <a:lnTo>
                      <a:pt x="139" y="296"/>
                    </a:lnTo>
                    <a:lnTo>
                      <a:pt x="146" y="308"/>
                    </a:lnTo>
                    <a:lnTo>
                      <a:pt x="148" y="319"/>
                    </a:lnTo>
                    <a:lnTo>
                      <a:pt x="143" y="325"/>
                    </a:lnTo>
                    <a:lnTo>
                      <a:pt x="127" y="321"/>
                    </a:lnTo>
                    <a:lnTo>
                      <a:pt x="98" y="317"/>
                    </a:lnTo>
                    <a:lnTo>
                      <a:pt x="64" y="325"/>
                    </a:lnTo>
                    <a:lnTo>
                      <a:pt x="40" y="338"/>
                    </a:lnTo>
                    <a:lnTo>
                      <a:pt x="29" y="346"/>
                    </a:lnTo>
                    <a:lnTo>
                      <a:pt x="17" y="346"/>
                    </a:lnTo>
                    <a:lnTo>
                      <a:pt x="0" y="321"/>
                    </a:lnTo>
                    <a:lnTo>
                      <a:pt x="2" y="317"/>
                    </a:lnTo>
                    <a:lnTo>
                      <a:pt x="37" y="306"/>
                    </a:lnTo>
                    <a:lnTo>
                      <a:pt x="77" y="300"/>
                    </a:lnTo>
                    <a:lnTo>
                      <a:pt x="106" y="298"/>
                    </a:lnTo>
                    <a:lnTo>
                      <a:pt x="123" y="298"/>
                    </a:lnTo>
                    <a:lnTo>
                      <a:pt x="127" y="286"/>
                    </a:lnTo>
                    <a:lnTo>
                      <a:pt x="122" y="254"/>
                    </a:lnTo>
                    <a:lnTo>
                      <a:pt x="108" y="219"/>
                    </a:lnTo>
                    <a:lnTo>
                      <a:pt x="87" y="174"/>
                    </a:lnTo>
                    <a:lnTo>
                      <a:pt x="69" y="135"/>
                    </a:lnTo>
                    <a:lnTo>
                      <a:pt x="61" y="100"/>
                    </a:lnTo>
                    <a:lnTo>
                      <a:pt x="60" y="62"/>
                    </a:lnTo>
                    <a:lnTo>
                      <a:pt x="60" y="25"/>
                    </a:lnTo>
                    <a:lnTo>
                      <a:pt x="67" y="10"/>
                    </a:lnTo>
                    <a:lnTo>
                      <a:pt x="73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a typeface="ＭＳ Ｐゴシック" pitchFamily="-65" charset="-128"/>
                </a:endParaRPr>
              </a:p>
            </p:txBody>
          </p:sp>
          <p:sp>
            <p:nvSpPr>
              <p:cNvPr id="11" name="Freeform 8"/>
              <p:cNvSpPr>
                <a:spLocks/>
              </p:cNvSpPr>
              <p:nvPr/>
            </p:nvSpPr>
            <p:spPr bwMode="auto">
              <a:xfrm>
                <a:off x="5099" y="1937"/>
                <a:ext cx="123" cy="288"/>
              </a:xfrm>
              <a:custGeom>
                <a:avLst/>
                <a:gdLst/>
                <a:ahLst/>
                <a:cxnLst>
                  <a:cxn ang="0">
                    <a:pos x="92" y="0"/>
                  </a:cxn>
                  <a:cxn ang="0">
                    <a:pos x="109" y="0"/>
                  </a:cxn>
                  <a:cxn ang="0">
                    <a:pos x="115" y="11"/>
                  </a:cxn>
                  <a:cxn ang="0">
                    <a:pos x="119" y="37"/>
                  </a:cxn>
                  <a:cxn ang="0">
                    <a:pos x="115" y="63"/>
                  </a:cxn>
                  <a:cxn ang="0">
                    <a:pos x="106" y="118"/>
                  </a:cxn>
                  <a:cxn ang="0">
                    <a:pos x="107" y="141"/>
                  </a:cxn>
                  <a:cxn ang="0">
                    <a:pos x="119" y="187"/>
                  </a:cxn>
                  <a:cxn ang="0">
                    <a:pos x="123" y="220"/>
                  </a:cxn>
                  <a:cxn ang="0">
                    <a:pos x="123" y="245"/>
                  </a:cxn>
                  <a:cxn ang="0">
                    <a:pos x="117" y="251"/>
                  </a:cxn>
                  <a:cxn ang="0">
                    <a:pos x="100" y="255"/>
                  </a:cxn>
                  <a:cxn ang="0">
                    <a:pos x="77" y="261"/>
                  </a:cxn>
                  <a:cxn ang="0">
                    <a:pos x="54" y="272"/>
                  </a:cxn>
                  <a:cxn ang="0">
                    <a:pos x="31" y="288"/>
                  </a:cxn>
                  <a:cxn ang="0">
                    <a:pos x="21" y="288"/>
                  </a:cxn>
                  <a:cxn ang="0">
                    <a:pos x="0" y="271"/>
                  </a:cxn>
                  <a:cxn ang="0">
                    <a:pos x="2" y="263"/>
                  </a:cxn>
                  <a:cxn ang="0">
                    <a:pos x="28" y="251"/>
                  </a:cxn>
                  <a:cxn ang="0">
                    <a:pos x="75" y="240"/>
                  </a:cxn>
                  <a:cxn ang="0">
                    <a:pos x="96" y="232"/>
                  </a:cxn>
                  <a:cxn ang="0">
                    <a:pos x="100" y="224"/>
                  </a:cxn>
                  <a:cxn ang="0">
                    <a:pos x="100" y="191"/>
                  </a:cxn>
                  <a:cxn ang="0">
                    <a:pos x="92" y="149"/>
                  </a:cxn>
                  <a:cxn ang="0">
                    <a:pos x="88" y="122"/>
                  </a:cxn>
                  <a:cxn ang="0">
                    <a:pos x="85" y="79"/>
                  </a:cxn>
                  <a:cxn ang="0">
                    <a:pos x="83" y="33"/>
                  </a:cxn>
                  <a:cxn ang="0">
                    <a:pos x="85" y="11"/>
                  </a:cxn>
                  <a:cxn ang="0">
                    <a:pos x="92" y="0"/>
                  </a:cxn>
                </a:cxnLst>
                <a:rect l="0" t="0" r="r" b="b"/>
                <a:pathLst>
                  <a:path w="123" h="288">
                    <a:moveTo>
                      <a:pt x="92" y="0"/>
                    </a:moveTo>
                    <a:lnTo>
                      <a:pt x="109" y="0"/>
                    </a:lnTo>
                    <a:lnTo>
                      <a:pt x="115" y="11"/>
                    </a:lnTo>
                    <a:lnTo>
                      <a:pt x="119" y="37"/>
                    </a:lnTo>
                    <a:lnTo>
                      <a:pt x="115" y="63"/>
                    </a:lnTo>
                    <a:lnTo>
                      <a:pt x="106" y="118"/>
                    </a:lnTo>
                    <a:lnTo>
                      <a:pt x="107" y="141"/>
                    </a:lnTo>
                    <a:lnTo>
                      <a:pt x="119" y="187"/>
                    </a:lnTo>
                    <a:lnTo>
                      <a:pt x="123" y="220"/>
                    </a:lnTo>
                    <a:lnTo>
                      <a:pt x="123" y="245"/>
                    </a:lnTo>
                    <a:lnTo>
                      <a:pt x="117" y="251"/>
                    </a:lnTo>
                    <a:lnTo>
                      <a:pt x="100" y="255"/>
                    </a:lnTo>
                    <a:lnTo>
                      <a:pt x="77" y="261"/>
                    </a:lnTo>
                    <a:lnTo>
                      <a:pt x="54" y="272"/>
                    </a:lnTo>
                    <a:lnTo>
                      <a:pt x="31" y="288"/>
                    </a:lnTo>
                    <a:lnTo>
                      <a:pt x="21" y="288"/>
                    </a:lnTo>
                    <a:lnTo>
                      <a:pt x="0" y="271"/>
                    </a:lnTo>
                    <a:lnTo>
                      <a:pt x="2" y="263"/>
                    </a:lnTo>
                    <a:lnTo>
                      <a:pt x="28" y="251"/>
                    </a:lnTo>
                    <a:lnTo>
                      <a:pt x="75" y="240"/>
                    </a:lnTo>
                    <a:lnTo>
                      <a:pt x="96" y="232"/>
                    </a:lnTo>
                    <a:lnTo>
                      <a:pt x="100" y="224"/>
                    </a:lnTo>
                    <a:lnTo>
                      <a:pt x="100" y="191"/>
                    </a:lnTo>
                    <a:lnTo>
                      <a:pt x="92" y="149"/>
                    </a:lnTo>
                    <a:lnTo>
                      <a:pt x="88" y="122"/>
                    </a:lnTo>
                    <a:lnTo>
                      <a:pt x="85" y="79"/>
                    </a:lnTo>
                    <a:lnTo>
                      <a:pt x="83" y="33"/>
                    </a:lnTo>
                    <a:lnTo>
                      <a:pt x="85" y="11"/>
                    </a:lnTo>
                    <a:lnTo>
                      <a:pt x="92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a typeface="ＭＳ Ｐゴシック" pitchFamily="-65" charset="-128"/>
                </a:endParaRPr>
              </a:p>
            </p:txBody>
          </p:sp>
          <p:sp>
            <p:nvSpPr>
              <p:cNvPr id="12" name="Freeform 10"/>
              <p:cNvSpPr>
                <a:spLocks/>
              </p:cNvSpPr>
              <p:nvPr/>
            </p:nvSpPr>
            <p:spPr bwMode="auto">
              <a:xfrm>
                <a:off x="5376" y="1452"/>
                <a:ext cx="56" cy="64"/>
              </a:xfrm>
              <a:custGeom>
                <a:avLst/>
                <a:gdLst/>
                <a:ahLst/>
                <a:cxnLst>
                  <a:cxn ang="0">
                    <a:pos x="18" y="4"/>
                  </a:cxn>
                  <a:cxn ang="0">
                    <a:pos x="33" y="0"/>
                  </a:cxn>
                  <a:cxn ang="0">
                    <a:pos x="52" y="6"/>
                  </a:cxn>
                  <a:cxn ang="0">
                    <a:pos x="56" y="20"/>
                  </a:cxn>
                  <a:cxn ang="0">
                    <a:pos x="54" y="37"/>
                  </a:cxn>
                  <a:cxn ang="0">
                    <a:pos x="45" y="48"/>
                  </a:cxn>
                  <a:cxn ang="0">
                    <a:pos x="31" y="50"/>
                  </a:cxn>
                  <a:cxn ang="0">
                    <a:pos x="18" y="50"/>
                  </a:cxn>
                  <a:cxn ang="0">
                    <a:pos x="12" y="56"/>
                  </a:cxn>
                  <a:cxn ang="0">
                    <a:pos x="12" y="60"/>
                  </a:cxn>
                  <a:cxn ang="0">
                    <a:pos x="8" y="64"/>
                  </a:cxn>
                  <a:cxn ang="0">
                    <a:pos x="0" y="62"/>
                  </a:cxn>
                  <a:cxn ang="0">
                    <a:pos x="2" y="52"/>
                  </a:cxn>
                  <a:cxn ang="0">
                    <a:pos x="8" y="45"/>
                  </a:cxn>
                  <a:cxn ang="0">
                    <a:pos x="19" y="39"/>
                  </a:cxn>
                  <a:cxn ang="0">
                    <a:pos x="31" y="41"/>
                  </a:cxn>
                  <a:cxn ang="0">
                    <a:pos x="41" y="39"/>
                  </a:cxn>
                  <a:cxn ang="0">
                    <a:pos x="46" y="29"/>
                  </a:cxn>
                  <a:cxn ang="0">
                    <a:pos x="46" y="18"/>
                  </a:cxn>
                  <a:cxn ang="0">
                    <a:pos x="41" y="12"/>
                  </a:cxn>
                  <a:cxn ang="0">
                    <a:pos x="33" y="12"/>
                  </a:cxn>
                  <a:cxn ang="0">
                    <a:pos x="25" y="14"/>
                  </a:cxn>
                  <a:cxn ang="0">
                    <a:pos x="19" y="18"/>
                  </a:cxn>
                  <a:cxn ang="0">
                    <a:pos x="14" y="14"/>
                  </a:cxn>
                  <a:cxn ang="0">
                    <a:pos x="18" y="4"/>
                  </a:cxn>
                </a:cxnLst>
                <a:rect l="0" t="0" r="r" b="b"/>
                <a:pathLst>
                  <a:path w="56" h="64">
                    <a:moveTo>
                      <a:pt x="18" y="4"/>
                    </a:moveTo>
                    <a:lnTo>
                      <a:pt x="33" y="0"/>
                    </a:lnTo>
                    <a:lnTo>
                      <a:pt x="52" y="6"/>
                    </a:lnTo>
                    <a:lnTo>
                      <a:pt x="56" y="20"/>
                    </a:lnTo>
                    <a:lnTo>
                      <a:pt x="54" y="37"/>
                    </a:lnTo>
                    <a:lnTo>
                      <a:pt x="45" y="48"/>
                    </a:lnTo>
                    <a:lnTo>
                      <a:pt x="31" y="50"/>
                    </a:lnTo>
                    <a:lnTo>
                      <a:pt x="18" y="50"/>
                    </a:lnTo>
                    <a:lnTo>
                      <a:pt x="12" y="56"/>
                    </a:lnTo>
                    <a:lnTo>
                      <a:pt x="12" y="60"/>
                    </a:lnTo>
                    <a:lnTo>
                      <a:pt x="8" y="64"/>
                    </a:lnTo>
                    <a:lnTo>
                      <a:pt x="0" y="62"/>
                    </a:lnTo>
                    <a:lnTo>
                      <a:pt x="2" y="52"/>
                    </a:lnTo>
                    <a:lnTo>
                      <a:pt x="8" y="45"/>
                    </a:lnTo>
                    <a:lnTo>
                      <a:pt x="19" y="39"/>
                    </a:lnTo>
                    <a:lnTo>
                      <a:pt x="31" y="41"/>
                    </a:lnTo>
                    <a:lnTo>
                      <a:pt x="41" y="39"/>
                    </a:lnTo>
                    <a:lnTo>
                      <a:pt x="46" y="29"/>
                    </a:lnTo>
                    <a:lnTo>
                      <a:pt x="46" y="18"/>
                    </a:lnTo>
                    <a:lnTo>
                      <a:pt x="41" y="12"/>
                    </a:lnTo>
                    <a:lnTo>
                      <a:pt x="33" y="12"/>
                    </a:lnTo>
                    <a:lnTo>
                      <a:pt x="25" y="14"/>
                    </a:lnTo>
                    <a:lnTo>
                      <a:pt x="19" y="18"/>
                    </a:lnTo>
                    <a:lnTo>
                      <a:pt x="14" y="14"/>
                    </a:lnTo>
                    <a:lnTo>
                      <a:pt x="18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a typeface="ＭＳ Ｐゴシック" pitchFamily="-65" charset="-128"/>
                </a:endParaRPr>
              </a:p>
            </p:txBody>
          </p:sp>
          <p:sp>
            <p:nvSpPr>
              <p:cNvPr id="13" name="Oval 11"/>
              <p:cNvSpPr>
                <a:spLocks noChangeArrowheads="1"/>
              </p:cNvSpPr>
              <p:nvPr/>
            </p:nvSpPr>
            <p:spPr bwMode="auto">
              <a:xfrm>
                <a:off x="5363" y="1524"/>
                <a:ext cx="14" cy="14"/>
              </a:xfrm>
              <a:prstGeom prst="ellipse">
                <a:avLst/>
              </a:prstGeom>
              <a:grp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a typeface="ＭＳ Ｐゴシック" pitchFamily="-65" charset="-128"/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auto">
            <a:xfrm>
              <a:off x="7924800" y="4811712"/>
              <a:ext cx="320675" cy="407988"/>
            </a:xfrm>
            <a:custGeom>
              <a:avLst/>
              <a:gdLst/>
              <a:ahLst/>
              <a:cxnLst>
                <a:cxn ang="0">
                  <a:pos x="107" y="257"/>
                </a:cxn>
                <a:cxn ang="0">
                  <a:pos x="117" y="246"/>
                </a:cxn>
                <a:cxn ang="0">
                  <a:pos x="113" y="229"/>
                </a:cxn>
                <a:cxn ang="0">
                  <a:pos x="106" y="205"/>
                </a:cxn>
                <a:cxn ang="0">
                  <a:pos x="77" y="178"/>
                </a:cxn>
                <a:cxn ang="0">
                  <a:pos x="48" y="153"/>
                </a:cxn>
                <a:cxn ang="0">
                  <a:pos x="34" y="126"/>
                </a:cxn>
                <a:cxn ang="0">
                  <a:pos x="29" y="83"/>
                </a:cxn>
                <a:cxn ang="0">
                  <a:pos x="61" y="72"/>
                </a:cxn>
                <a:cxn ang="0">
                  <a:pos x="113" y="66"/>
                </a:cxn>
                <a:cxn ang="0">
                  <a:pos x="135" y="68"/>
                </a:cxn>
                <a:cxn ang="0">
                  <a:pos x="140" y="74"/>
                </a:cxn>
                <a:cxn ang="0">
                  <a:pos x="150" y="64"/>
                </a:cxn>
                <a:cxn ang="0">
                  <a:pos x="146" y="55"/>
                </a:cxn>
                <a:cxn ang="0">
                  <a:pos x="152" y="37"/>
                </a:cxn>
                <a:cxn ang="0">
                  <a:pos x="167" y="22"/>
                </a:cxn>
                <a:cxn ang="0">
                  <a:pos x="179" y="18"/>
                </a:cxn>
                <a:cxn ang="0">
                  <a:pos x="194" y="27"/>
                </a:cxn>
                <a:cxn ang="0">
                  <a:pos x="202" y="18"/>
                </a:cxn>
                <a:cxn ang="0">
                  <a:pos x="189" y="0"/>
                </a:cxn>
                <a:cxn ang="0">
                  <a:pos x="171" y="0"/>
                </a:cxn>
                <a:cxn ang="0">
                  <a:pos x="150" y="10"/>
                </a:cxn>
                <a:cxn ang="0">
                  <a:pos x="137" y="35"/>
                </a:cxn>
                <a:cxn ang="0">
                  <a:pos x="119" y="47"/>
                </a:cxn>
                <a:cxn ang="0">
                  <a:pos x="92" y="51"/>
                </a:cxn>
                <a:cxn ang="0">
                  <a:pos x="44" y="56"/>
                </a:cxn>
                <a:cxn ang="0">
                  <a:pos x="5" y="68"/>
                </a:cxn>
                <a:cxn ang="0">
                  <a:pos x="0" y="78"/>
                </a:cxn>
                <a:cxn ang="0">
                  <a:pos x="3" y="109"/>
                </a:cxn>
                <a:cxn ang="0">
                  <a:pos x="17" y="151"/>
                </a:cxn>
                <a:cxn ang="0">
                  <a:pos x="36" y="186"/>
                </a:cxn>
                <a:cxn ang="0">
                  <a:pos x="55" y="217"/>
                </a:cxn>
                <a:cxn ang="0">
                  <a:pos x="73" y="238"/>
                </a:cxn>
                <a:cxn ang="0">
                  <a:pos x="90" y="253"/>
                </a:cxn>
                <a:cxn ang="0">
                  <a:pos x="107" y="257"/>
                </a:cxn>
              </a:cxnLst>
              <a:rect l="0" t="0" r="r" b="b"/>
              <a:pathLst>
                <a:path w="202" h="257">
                  <a:moveTo>
                    <a:pt x="107" y="257"/>
                  </a:moveTo>
                  <a:lnTo>
                    <a:pt x="117" y="246"/>
                  </a:lnTo>
                  <a:lnTo>
                    <a:pt x="113" y="229"/>
                  </a:lnTo>
                  <a:lnTo>
                    <a:pt x="106" y="205"/>
                  </a:lnTo>
                  <a:lnTo>
                    <a:pt x="77" y="178"/>
                  </a:lnTo>
                  <a:lnTo>
                    <a:pt x="48" y="153"/>
                  </a:lnTo>
                  <a:lnTo>
                    <a:pt x="34" y="126"/>
                  </a:lnTo>
                  <a:lnTo>
                    <a:pt x="29" y="83"/>
                  </a:lnTo>
                  <a:lnTo>
                    <a:pt x="61" y="72"/>
                  </a:lnTo>
                  <a:lnTo>
                    <a:pt x="113" y="66"/>
                  </a:lnTo>
                  <a:lnTo>
                    <a:pt x="135" y="68"/>
                  </a:lnTo>
                  <a:lnTo>
                    <a:pt x="140" y="74"/>
                  </a:lnTo>
                  <a:lnTo>
                    <a:pt x="150" y="64"/>
                  </a:lnTo>
                  <a:lnTo>
                    <a:pt x="146" y="55"/>
                  </a:lnTo>
                  <a:lnTo>
                    <a:pt x="152" y="37"/>
                  </a:lnTo>
                  <a:lnTo>
                    <a:pt x="167" y="22"/>
                  </a:lnTo>
                  <a:lnTo>
                    <a:pt x="179" y="18"/>
                  </a:lnTo>
                  <a:lnTo>
                    <a:pt x="194" y="27"/>
                  </a:lnTo>
                  <a:lnTo>
                    <a:pt x="202" y="18"/>
                  </a:lnTo>
                  <a:lnTo>
                    <a:pt x="189" y="0"/>
                  </a:lnTo>
                  <a:lnTo>
                    <a:pt x="171" y="0"/>
                  </a:lnTo>
                  <a:lnTo>
                    <a:pt x="150" y="10"/>
                  </a:lnTo>
                  <a:lnTo>
                    <a:pt x="137" y="35"/>
                  </a:lnTo>
                  <a:lnTo>
                    <a:pt x="119" y="47"/>
                  </a:lnTo>
                  <a:lnTo>
                    <a:pt x="92" y="51"/>
                  </a:lnTo>
                  <a:lnTo>
                    <a:pt x="44" y="56"/>
                  </a:lnTo>
                  <a:lnTo>
                    <a:pt x="5" y="68"/>
                  </a:lnTo>
                  <a:lnTo>
                    <a:pt x="0" y="78"/>
                  </a:lnTo>
                  <a:lnTo>
                    <a:pt x="3" y="109"/>
                  </a:lnTo>
                  <a:lnTo>
                    <a:pt x="17" y="151"/>
                  </a:lnTo>
                  <a:lnTo>
                    <a:pt x="36" y="186"/>
                  </a:lnTo>
                  <a:lnTo>
                    <a:pt x="55" y="217"/>
                  </a:lnTo>
                  <a:lnTo>
                    <a:pt x="73" y="238"/>
                  </a:lnTo>
                  <a:lnTo>
                    <a:pt x="90" y="253"/>
                  </a:lnTo>
                  <a:lnTo>
                    <a:pt x="107" y="25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ＭＳ Ｐゴシック" pitchFamily="-65" charset="-128"/>
              </a:endParaRPr>
            </a:p>
          </p:txBody>
        </p:sp>
      </p:grpSp>
      <p:sp>
        <p:nvSpPr>
          <p:cNvPr id="35844" name="Text Box 5"/>
          <p:cNvSpPr txBox="1">
            <a:spLocks noChangeArrowheads="1"/>
          </p:cNvSpPr>
          <p:nvPr/>
        </p:nvSpPr>
        <p:spPr bwMode="auto">
          <a:xfrm>
            <a:off x="466725" y="3122613"/>
            <a:ext cx="1401763" cy="831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r>
              <a:rPr lang="en-US" b="0">
                <a:latin typeface="Verdana" pitchFamily="34" charset="0"/>
              </a:rPr>
              <a:t>Raw Data</a:t>
            </a:r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2357438" y="3122613"/>
            <a:ext cx="1401762" cy="831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 algn="ctr"/>
            <a:r>
              <a:rPr lang="en-US" b="0">
                <a:latin typeface="Verdana" pitchFamily="34" charset="0"/>
              </a:rPr>
              <a:t>Data Tables</a:t>
            </a:r>
          </a:p>
        </p:txBody>
      </p:sp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4162425" y="3122613"/>
            <a:ext cx="1824038" cy="831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 algn="ctr"/>
            <a:r>
              <a:rPr lang="en-US" b="0">
                <a:latin typeface="Verdana" pitchFamily="34" charset="0"/>
              </a:rPr>
              <a:t>Visual Structures</a:t>
            </a:r>
          </a:p>
        </p:txBody>
      </p:sp>
      <p:sp>
        <p:nvSpPr>
          <p:cNvPr id="35847" name="Text Box 8"/>
          <p:cNvSpPr txBox="1">
            <a:spLocks noChangeArrowheads="1"/>
          </p:cNvSpPr>
          <p:nvPr/>
        </p:nvSpPr>
        <p:spPr bwMode="auto">
          <a:xfrm>
            <a:off x="6399213" y="3122613"/>
            <a:ext cx="1519237" cy="831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 algn="ctr"/>
            <a:r>
              <a:rPr lang="en-US" b="0">
                <a:latin typeface="Verdana" pitchFamily="34" charset="0"/>
              </a:rPr>
              <a:t>Views       	</a:t>
            </a:r>
          </a:p>
        </p:txBody>
      </p:sp>
      <p:cxnSp>
        <p:nvCxnSpPr>
          <p:cNvPr id="35848" name="AutoShape 9"/>
          <p:cNvCxnSpPr>
            <a:cxnSpLocks noChangeShapeType="1"/>
            <a:stCxn id="35844" idx="3"/>
            <a:endCxn id="15" idx="1"/>
          </p:cNvCxnSpPr>
          <p:nvPr/>
        </p:nvCxnSpPr>
        <p:spPr bwMode="auto">
          <a:xfrm>
            <a:off x="1868488" y="3538538"/>
            <a:ext cx="488950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9" name="AutoShape 10"/>
          <p:cNvCxnSpPr>
            <a:cxnSpLocks noChangeShapeType="1"/>
            <a:stCxn id="15" idx="3"/>
            <a:endCxn id="16" idx="1"/>
          </p:cNvCxnSpPr>
          <p:nvPr/>
        </p:nvCxnSpPr>
        <p:spPr bwMode="auto">
          <a:xfrm>
            <a:off x="3759200" y="3538538"/>
            <a:ext cx="403225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5850" name="AutoShape 11"/>
          <p:cNvCxnSpPr>
            <a:cxnSpLocks noChangeShapeType="1"/>
            <a:stCxn id="16" idx="3"/>
            <a:endCxn id="35847" idx="1"/>
          </p:cNvCxnSpPr>
          <p:nvPr/>
        </p:nvCxnSpPr>
        <p:spPr bwMode="auto">
          <a:xfrm>
            <a:off x="5986463" y="3538538"/>
            <a:ext cx="412750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5851" name="Line 13"/>
          <p:cNvSpPr>
            <a:spLocks noChangeShapeType="1"/>
          </p:cNvSpPr>
          <p:nvPr/>
        </p:nvSpPr>
        <p:spPr bwMode="auto">
          <a:xfrm flipH="1" flipV="1">
            <a:off x="2063750" y="5011738"/>
            <a:ext cx="6243638" cy="47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52" name="Line 14"/>
          <p:cNvSpPr>
            <a:spLocks noChangeShapeType="1"/>
          </p:cNvSpPr>
          <p:nvPr/>
        </p:nvSpPr>
        <p:spPr bwMode="auto">
          <a:xfrm flipV="1">
            <a:off x="6203950" y="4614863"/>
            <a:ext cx="0" cy="3937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5853" name="Line 15"/>
          <p:cNvSpPr>
            <a:spLocks noChangeShapeType="1"/>
          </p:cNvSpPr>
          <p:nvPr/>
        </p:nvSpPr>
        <p:spPr bwMode="auto">
          <a:xfrm flipV="1">
            <a:off x="2079625" y="4616450"/>
            <a:ext cx="0" cy="3937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5854" name="Line 16"/>
          <p:cNvSpPr>
            <a:spLocks noChangeShapeType="1"/>
          </p:cNvSpPr>
          <p:nvPr/>
        </p:nvSpPr>
        <p:spPr bwMode="auto">
          <a:xfrm flipV="1">
            <a:off x="3946525" y="4611688"/>
            <a:ext cx="0" cy="3937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5857" name="Text Box 19"/>
          <p:cNvSpPr txBox="1">
            <a:spLocks noChangeArrowheads="1"/>
          </p:cNvSpPr>
          <p:nvPr/>
        </p:nvSpPr>
        <p:spPr bwMode="auto">
          <a:xfrm>
            <a:off x="839788" y="3976688"/>
            <a:ext cx="25987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0" dirty="0">
                <a:latin typeface="Verdana" pitchFamily="34" charset="0"/>
              </a:rPr>
              <a:t>Data Transformations</a:t>
            </a:r>
            <a:endParaRPr lang="en-US" b="0" dirty="0">
              <a:latin typeface="Times New Roman" pitchFamily="18" charset="0"/>
            </a:endParaRPr>
          </a:p>
        </p:txBody>
      </p:sp>
      <p:sp>
        <p:nvSpPr>
          <p:cNvPr id="28" name="Text Box 20"/>
          <p:cNvSpPr txBox="1">
            <a:spLocks noChangeArrowheads="1"/>
          </p:cNvSpPr>
          <p:nvPr/>
        </p:nvSpPr>
        <p:spPr bwMode="auto">
          <a:xfrm>
            <a:off x="2954338" y="3976688"/>
            <a:ext cx="194151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0">
                <a:latin typeface="Verdana" pitchFamily="34" charset="0"/>
              </a:rPr>
              <a:t>Visual Encodings</a:t>
            </a:r>
            <a:endParaRPr lang="en-US" b="0">
              <a:latin typeface="Times New Roman" pitchFamily="18" charset="0"/>
            </a:endParaRPr>
          </a:p>
        </p:txBody>
      </p:sp>
      <p:sp>
        <p:nvSpPr>
          <p:cNvPr id="35859" name="Text Box 21"/>
          <p:cNvSpPr txBox="1">
            <a:spLocks noChangeArrowheads="1"/>
          </p:cNvSpPr>
          <p:nvPr/>
        </p:nvSpPr>
        <p:spPr bwMode="auto">
          <a:xfrm>
            <a:off x="5097462" y="3976688"/>
            <a:ext cx="229393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b="0" dirty="0">
                <a:latin typeface="Verdana" pitchFamily="34" charset="0"/>
              </a:rPr>
              <a:t>View Transformations</a:t>
            </a:r>
            <a:endParaRPr lang="en-US" b="0" dirty="0">
              <a:latin typeface="Times New Roman" pitchFamily="18" charset="0"/>
            </a:endParaRPr>
          </a:p>
        </p:txBody>
      </p:sp>
      <p:sp>
        <p:nvSpPr>
          <p:cNvPr id="35860" name="Line 22"/>
          <p:cNvSpPr>
            <a:spLocks noChangeShapeType="1"/>
          </p:cNvSpPr>
          <p:nvPr/>
        </p:nvSpPr>
        <p:spPr bwMode="auto">
          <a:xfrm flipV="1">
            <a:off x="8323263" y="4459288"/>
            <a:ext cx="0" cy="5699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62" name="Rectangle 25"/>
          <p:cNvSpPr>
            <a:spLocks noChangeArrowheads="1"/>
          </p:cNvSpPr>
          <p:nvPr/>
        </p:nvSpPr>
        <p:spPr bwMode="auto">
          <a:xfrm>
            <a:off x="8574088" y="3078163"/>
            <a:ext cx="328612" cy="195262"/>
          </a:xfrm>
          <a:prstGeom prst="rect">
            <a:avLst/>
          </a:prstGeom>
          <a:solidFill>
            <a:srgbClr val="323232"/>
          </a:solidFill>
          <a:ln w="2540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6" name="Can 55"/>
          <p:cNvSpPr/>
          <p:nvPr/>
        </p:nvSpPr>
        <p:spPr bwMode="auto">
          <a:xfrm>
            <a:off x="2438400" y="2286793"/>
            <a:ext cx="1295400" cy="533400"/>
          </a:xfrm>
          <a:prstGeom prst="can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Neutra Text" pitchFamily="50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609600" y="2362993"/>
            <a:ext cx="14029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1010101….</a:t>
            </a:r>
            <a:endParaRPr lang="en-US" dirty="0"/>
          </a:p>
        </p:txBody>
      </p:sp>
      <p:cxnSp>
        <p:nvCxnSpPr>
          <p:cNvPr id="78" name="Curved Connector 77"/>
          <p:cNvCxnSpPr/>
          <p:nvPr/>
        </p:nvCxnSpPr>
        <p:spPr bwMode="auto">
          <a:xfrm rot="5400000" flipH="1" flipV="1">
            <a:off x="5699364" y="-273923"/>
            <a:ext cx="793" cy="5120640"/>
          </a:xfrm>
          <a:prstGeom prst="curvedConnector3">
            <a:avLst>
              <a:gd name="adj1" fmla="val 28927238"/>
            </a:avLst>
          </a:prstGeom>
          <a:solidFill>
            <a:schemeClr val="accent1"/>
          </a:solidFill>
          <a:ln w="19050" cap="flat" cmpd="sng" algn="ctr">
            <a:solidFill>
              <a:srgbClr val="99CC00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50" name="Curved Connector 49"/>
          <p:cNvCxnSpPr/>
          <p:nvPr/>
        </p:nvCxnSpPr>
        <p:spPr bwMode="auto">
          <a:xfrm rot="5400000">
            <a:off x="5684124" y="259477"/>
            <a:ext cx="793" cy="5120640"/>
          </a:xfrm>
          <a:prstGeom prst="curvedConnector3">
            <a:avLst>
              <a:gd name="adj1" fmla="val 28927238"/>
            </a:avLst>
          </a:prstGeom>
          <a:solidFill>
            <a:schemeClr val="accent1"/>
          </a:solidFill>
          <a:ln w="19050" cap="flat" cmpd="sng" algn="ctr">
            <a:solidFill>
              <a:srgbClr val="99CC00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grpSp>
        <p:nvGrpSpPr>
          <p:cNvPr id="33" name="Group 37"/>
          <p:cNvGrpSpPr/>
          <p:nvPr/>
        </p:nvGrpSpPr>
        <p:grpSpPr>
          <a:xfrm>
            <a:off x="4343400" y="2286000"/>
            <a:ext cx="1371600" cy="533400"/>
            <a:chOff x="4419600" y="1905000"/>
            <a:chExt cx="1676400" cy="685800"/>
          </a:xfrm>
        </p:grpSpPr>
        <p:sp>
          <p:nvSpPr>
            <p:cNvPr id="34" name="Trapezoid 33"/>
            <p:cNvSpPr/>
            <p:nvPr/>
          </p:nvSpPr>
          <p:spPr bwMode="auto">
            <a:xfrm>
              <a:off x="4419600" y="1905000"/>
              <a:ext cx="1676400" cy="685800"/>
            </a:xfrm>
            <a:prstGeom prst="trapezoid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Neutra Text" pitchFamily="50" charset="0"/>
              </a:endParaRPr>
            </a:p>
          </p:txBody>
        </p:sp>
        <p:pic>
          <p:nvPicPr>
            <p:cNvPr id="35" name="Picture 1" descr="C:\Users\joeh\Documents\My Dropbox\Unbalanced_binary_tree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484077" y="1905000"/>
              <a:ext cx="1482969" cy="68580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4.07407E-6 L 2.22222E-6 -0.18912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22222E-6 L 0.06667 -0.08333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" y="-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Interactivity and Scale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Visualization as query specification</a:t>
            </a:r>
          </a:p>
          <a:p>
            <a:pPr marL="971550" lvl="1" indent="-514350"/>
            <a:r>
              <a:rPr lang="en-US" dirty="0" smtClean="0"/>
              <a:t>Leave Big Data in the database</a:t>
            </a:r>
          </a:p>
          <a:p>
            <a:pPr marL="971550" lvl="1" indent="-514350"/>
            <a:r>
              <a:rPr lang="en-US" dirty="0" smtClean="0"/>
              <a:t>Peek at 2 research tools: </a:t>
            </a:r>
            <a:r>
              <a:rPr lang="en-US" dirty="0" err="1" smtClean="0"/>
              <a:t>Datasplash</a:t>
            </a:r>
            <a:r>
              <a:rPr lang="en-US" dirty="0" smtClean="0"/>
              <a:t> and </a:t>
            </a:r>
            <a:r>
              <a:rPr lang="en-US" dirty="0" err="1" smtClean="0"/>
              <a:t>DEVise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Interactivity via 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</a:rPr>
              <a:t>precomputation</a:t>
            </a:r>
            <a:endParaRPr lang="en-US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971550" lvl="1" indent="-514350"/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OLAP</a:t>
            </a:r>
          </a:p>
          <a:p>
            <a:pPr marL="971550" lvl="1" indent="-514350"/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Sketches, synopses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Interactivity via online methods</a:t>
            </a:r>
          </a:p>
          <a:p>
            <a:pPr lvl="1"/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CONTROL: Online Aggregation and more</a:t>
            </a:r>
          </a:p>
          <a:p>
            <a:pPr lvl="1"/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integration of 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</a:rPr>
              <a:t>vis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, DB and stat!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JOEH@YOWEKKNFUVWXY5MJ" val="352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t_1 \ldots t_n$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2"/>
  <p:tag name="PICTUREFILESIZE" val="2564"/>
</p:tagLst>
</file>

<file path=ppt/theme/theme1.xml><?xml version="1.0" encoding="utf-8"?>
<a:theme xmlns:a="http://schemas.openxmlformats.org/drawingml/2006/main" name="stanford hci">
  <a:themeElements>
    <a:clrScheme name="1_Glass Layers 13">
      <a:dk1>
        <a:srgbClr val="CCFFCC"/>
      </a:dk1>
      <a:lt1>
        <a:srgbClr val="FFFFFF"/>
      </a:lt1>
      <a:dk2>
        <a:srgbClr val="275485"/>
      </a:dk2>
      <a:lt2>
        <a:srgbClr val="FFFFB7"/>
      </a:lt2>
      <a:accent1>
        <a:srgbClr val="99CC00"/>
      </a:accent1>
      <a:accent2>
        <a:srgbClr val="CFECFF"/>
      </a:accent2>
      <a:accent3>
        <a:srgbClr val="ACB3C2"/>
      </a:accent3>
      <a:accent4>
        <a:srgbClr val="DADADA"/>
      </a:accent4>
      <a:accent5>
        <a:srgbClr val="CAE2AA"/>
      </a:accent5>
      <a:accent6>
        <a:srgbClr val="BBD6E7"/>
      </a:accent6>
      <a:hlink>
        <a:srgbClr val="99FF66"/>
      </a:hlink>
      <a:folHlink>
        <a:srgbClr val="FFFF66"/>
      </a:folHlink>
    </a:clrScheme>
    <a:fontScheme name="1_Glass Layers">
      <a:majorFont>
        <a:latin typeface="Neutra Text"/>
        <a:ea typeface=""/>
        <a:cs typeface=""/>
      </a:majorFont>
      <a:minorFont>
        <a:latin typeface="Neutra Tex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Neutra Text" pitchFamily="5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Neutra Text" pitchFamily="50" charset="0"/>
          </a:defRPr>
        </a:defPPr>
      </a:lstStyle>
    </a:lnDef>
  </a:objectDefaults>
  <a:extraClrSchemeLst>
    <a:extraClrScheme>
      <a:clrScheme name="1_Glass Layers 1">
        <a:dk1>
          <a:srgbClr val="FF9900"/>
        </a:dk1>
        <a:lt1>
          <a:srgbClr val="FFFFFF"/>
        </a:lt1>
        <a:dk2>
          <a:srgbClr val="FFCC66"/>
        </a:dk2>
        <a:lt2>
          <a:srgbClr val="CC6600"/>
        </a:lt2>
        <a:accent1>
          <a:srgbClr val="F05000"/>
        </a:accent1>
        <a:accent2>
          <a:srgbClr val="B28300"/>
        </a:accent2>
        <a:accent3>
          <a:srgbClr val="FFE2B8"/>
        </a:accent3>
        <a:accent4>
          <a:srgbClr val="DADADA"/>
        </a:accent4>
        <a:accent5>
          <a:srgbClr val="F6B3AA"/>
        </a:accent5>
        <a:accent6>
          <a:srgbClr val="A17600"/>
        </a:accent6>
        <a:hlink>
          <a:srgbClr val="99CC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Glass Layers 2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Glass Layers 3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DDFFB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Glass Layers 4">
        <a:dk1>
          <a:srgbClr val="006600"/>
        </a:dk1>
        <a:lt1>
          <a:srgbClr val="FFFFFF"/>
        </a:lt1>
        <a:dk2>
          <a:srgbClr val="008000"/>
        </a:dk2>
        <a:lt2>
          <a:srgbClr val="FFFFB7"/>
        </a:lt2>
        <a:accent1>
          <a:srgbClr val="99CC00"/>
        </a:accent1>
        <a:accent2>
          <a:srgbClr val="00CC00"/>
        </a:accent2>
        <a:accent3>
          <a:srgbClr val="AAC0AA"/>
        </a:accent3>
        <a:accent4>
          <a:srgbClr val="DADADA"/>
        </a:accent4>
        <a:accent5>
          <a:srgbClr val="CAE2AA"/>
        </a:accent5>
        <a:accent6>
          <a:srgbClr val="00B900"/>
        </a:accent6>
        <a:hlink>
          <a:srgbClr val="99FF66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Glass Layers 5">
        <a:dk1>
          <a:srgbClr val="000000"/>
        </a:dk1>
        <a:lt1>
          <a:srgbClr val="CCECFF"/>
        </a:lt1>
        <a:dk2>
          <a:srgbClr val="000000"/>
        </a:dk2>
        <a:lt2>
          <a:srgbClr val="D6EDEE"/>
        </a:lt2>
        <a:accent1>
          <a:srgbClr val="E8F0F4"/>
        </a:accent1>
        <a:accent2>
          <a:srgbClr val="8EAAFA"/>
        </a:accent2>
        <a:accent3>
          <a:srgbClr val="E2F4FF"/>
        </a:accent3>
        <a:accent4>
          <a:srgbClr val="000000"/>
        </a:accent4>
        <a:accent5>
          <a:srgbClr val="F2F6F8"/>
        </a:accent5>
        <a:accent6>
          <a:srgbClr val="809AE3"/>
        </a:accent6>
        <a:hlink>
          <a:srgbClr val="0066FF"/>
        </a:hlink>
        <a:folHlink>
          <a:srgbClr val="9947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Glass Layers 6">
        <a:dk1>
          <a:srgbClr val="48486A"/>
        </a:dk1>
        <a:lt1>
          <a:srgbClr val="FFFFFF"/>
        </a:lt1>
        <a:dk2>
          <a:srgbClr val="000099"/>
        </a:dk2>
        <a:lt2>
          <a:srgbClr val="F8F8F8"/>
        </a:lt2>
        <a:accent1>
          <a:srgbClr val="6699FF"/>
        </a:accent1>
        <a:accent2>
          <a:srgbClr val="0000FF"/>
        </a:accent2>
        <a:accent3>
          <a:srgbClr val="AAAACA"/>
        </a:accent3>
        <a:accent4>
          <a:srgbClr val="DADADA"/>
        </a:accent4>
        <a:accent5>
          <a:srgbClr val="B8CAFF"/>
        </a:accent5>
        <a:accent6>
          <a:srgbClr val="0000E7"/>
        </a:accent6>
        <a:hlink>
          <a:srgbClr val="3DC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Glass Layers 7">
        <a:dk1>
          <a:srgbClr val="573F8B"/>
        </a:dk1>
        <a:lt1>
          <a:srgbClr val="FFFFFF"/>
        </a:lt1>
        <a:dk2>
          <a:srgbClr val="666699"/>
        </a:dk2>
        <a:lt2>
          <a:srgbClr val="D9D9FF"/>
        </a:lt2>
        <a:accent1>
          <a:srgbClr val="CC99FF"/>
        </a:accent1>
        <a:accent2>
          <a:srgbClr val="9933FF"/>
        </a:accent2>
        <a:accent3>
          <a:srgbClr val="B8B8CA"/>
        </a:accent3>
        <a:accent4>
          <a:srgbClr val="DADADA"/>
        </a:accent4>
        <a:accent5>
          <a:srgbClr val="E2CAFF"/>
        </a:accent5>
        <a:accent6>
          <a:srgbClr val="8A2DE7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Glass Layers 8">
        <a:dk1>
          <a:srgbClr val="000000"/>
        </a:dk1>
        <a:lt1>
          <a:srgbClr val="EAEAEA"/>
        </a:lt1>
        <a:dk2>
          <a:srgbClr val="000000"/>
        </a:dk2>
        <a:lt2>
          <a:srgbClr val="C1C2CB"/>
        </a:lt2>
        <a:accent1>
          <a:srgbClr val="F1F1F7"/>
        </a:accent1>
        <a:accent2>
          <a:srgbClr val="8C8CB4"/>
        </a:accent2>
        <a:accent3>
          <a:srgbClr val="F3F3F3"/>
        </a:accent3>
        <a:accent4>
          <a:srgbClr val="000000"/>
        </a:accent4>
        <a:accent5>
          <a:srgbClr val="F7F7FA"/>
        </a:accent5>
        <a:accent6>
          <a:srgbClr val="7E7EA3"/>
        </a:accent6>
        <a:hlink>
          <a:srgbClr val="A3FFFF"/>
        </a:hlink>
        <a:folHlink>
          <a:srgbClr val="9E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Glass Layers 9">
        <a:dk1>
          <a:srgbClr val="006600"/>
        </a:dk1>
        <a:lt1>
          <a:srgbClr val="FFFFFF"/>
        </a:lt1>
        <a:dk2>
          <a:srgbClr val="275485"/>
        </a:dk2>
        <a:lt2>
          <a:srgbClr val="FFFFB7"/>
        </a:lt2>
        <a:accent1>
          <a:srgbClr val="99CC00"/>
        </a:accent1>
        <a:accent2>
          <a:srgbClr val="00CC00"/>
        </a:accent2>
        <a:accent3>
          <a:srgbClr val="ACB3C2"/>
        </a:accent3>
        <a:accent4>
          <a:srgbClr val="DADADA"/>
        </a:accent4>
        <a:accent5>
          <a:srgbClr val="CAE2AA"/>
        </a:accent5>
        <a:accent6>
          <a:srgbClr val="00B900"/>
        </a:accent6>
        <a:hlink>
          <a:srgbClr val="99FF66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Glass Layers 10">
        <a:dk1>
          <a:srgbClr val="006600"/>
        </a:dk1>
        <a:lt1>
          <a:srgbClr val="FFFFFF"/>
        </a:lt1>
        <a:dk2>
          <a:srgbClr val="275485"/>
        </a:dk2>
        <a:lt2>
          <a:srgbClr val="FFFFB7"/>
        </a:lt2>
        <a:accent1>
          <a:srgbClr val="99CC00"/>
        </a:accent1>
        <a:accent2>
          <a:srgbClr val="C9E9FF"/>
        </a:accent2>
        <a:accent3>
          <a:srgbClr val="ACB3C2"/>
        </a:accent3>
        <a:accent4>
          <a:srgbClr val="DADADA"/>
        </a:accent4>
        <a:accent5>
          <a:srgbClr val="CAE2AA"/>
        </a:accent5>
        <a:accent6>
          <a:srgbClr val="B6D3E7"/>
        </a:accent6>
        <a:hlink>
          <a:srgbClr val="99FF66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Glass Layers 11">
        <a:dk1>
          <a:srgbClr val="006600"/>
        </a:dk1>
        <a:lt1>
          <a:srgbClr val="FFFFFF"/>
        </a:lt1>
        <a:dk2>
          <a:srgbClr val="008000"/>
        </a:dk2>
        <a:lt2>
          <a:srgbClr val="FFFFB7"/>
        </a:lt2>
        <a:accent1>
          <a:srgbClr val="99CC00"/>
        </a:accent1>
        <a:accent2>
          <a:srgbClr val="C9E9FF"/>
        </a:accent2>
        <a:accent3>
          <a:srgbClr val="AAC0AA"/>
        </a:accent3>
        <a:accent4>
          <a:srgbClr val="DADADA"/>
        </a:accent4>
        <a:accent5>
          <a:srgbClr val="CAE2AA"/>
        </a:accent5>
        <a:accent6>
          <a:srgbClr val="B6D3E7"/>
        </a:accent6>
        <a:hlink>
          <a:srgbClr val="99FF66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Glass Layers 12">
        <a:dk1>
          <a:srgbClr val="006600"/>
        </a:dk1>
        <a:lt1>
          <a:srgbClr val="FFFFFF"/>
        </a:lt1>
        <a:dk2>
          <a:srgbClr val="275485"/>
        </a:dk2>
        <a:lt2>
          <a:srgbClr val="FFFFB7"/>
        </a:lt2>
        <a:accent1>
          <a:srgbClr val="99CC00"/>
        </a:accent1>
        <a:accent2>
          <a:srgbClr val="CFECFF"/>
        </a:accent2>
        <a:accent3>
          <a:srgbClr val="ACB3C2"/>
        </a:accent3>
        <a:accent4>
          <a:srgbClr val="DADADA"/>
        </a:accent4>
        <a:accent5>
          <a:srgbClr val="CAE2AA"/>
        </a:accent5>
        <a:accent6>
          <a:srgbClr val="BBD6E7"/>
        </a:accent6>
        <a:hlink>
          <a:srgbClr val="99FF66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Glass Layers 13">
        <a:dk1>
          <a:srgbClr val="CCFFCC"/>
        </a:dk1>
        <a:lt1>
          <a:srgbClr val="FFFFFF"/>
        </a:lt1>
        <a:dk2>
          <a:srgbClr val="275485"/>
        </a:dk2>
        <a:lt2>
          <a:srgbClr val="FFFFB7"/>
        </a:lt2>
        <a:accent1>
          <a:srgbClr val="99CC00"/>
        </a:accent1>
        <a:accent2>
          <a:srgbClr val="CFECFF"/>
        </a:accent2>
        <a:accent3>
          <a:srgbClr val="ACB3C2"/>
        </a:accent3>
        <a:accent4>
          <a:srgbClr val="DADADA"/>
        </a:accent4>
        <a:accent5>
          <a:srgbClr val="CAE2AA"/>
        </a:accent5>
        <a:accent6>
          <a:srgbClr val="BBD6E7"/>
        </a:accent6>
        <a:hlink>
          <a:srgbClr val="99FF66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Neutra Text"/>
        <a:ea typeface=""/>
        <a:cs typeface=""/>
      </a:majorFont>
      <a:minorFont>
        <a:latin typeface="Neutra Tex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Neutra Text" pitchFamily="5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Neutra Text" pitchFamily="50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HD:Users:jmh:talks:riceUC-hacked.pot</Template>
  <TotalTime>11747</TotalTime>
  <Words>1417</Words>
  <Application>Microsoft Office PowerPoint</Application>
  <PresentationFormat>On-screen Show (4:3)</PresentationFormat>
  <Paragraphs>365</Paragraphs>
  <Slides>46</Slides>
  <Notes>10</Notes>
  <HiddenSlides>0</HiddenSlides>
  <MMClips>0</MMClips>
  <ScaleCrop>false</ScaleCrop>
  <HeadingPairs>
    <vt:vector size="8" baseType="variant">
      <vt:variant>
        <vt:lpstr>Fonts Used</vt:lpstr>
      </vt:variant>
      <vt:variant>
        <vt:i4>17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66" baseType="lpstr">
      <vt:lpstr>Arial</vt:lpstr>
      <vt:lpstr>Neutra Text</vt:lpstr>
      <vt:lpstr>ＭＳ Ｐゴシック</vt:lpstr>
      <vt:lpstr>Times</vt:lpstr>
      <vt:lpstr>CMMI10</vt:lpstr>
      <vt:lpstr>CMR7</vt:lpstr>
      <vt:lpstr>CMMI7</vt:lpstr>
      <vt:lpstr>Verdana</vt:lpstr>
      <vt:lpstr>Times New Roman</vt:lpstr>
      <vt:lpstr>Wingdings</vt:lpstr>
      <vt:lpstr>Comic Sans MS</vt:lpstr>
      <vt:lpstr>Symbol</vt:lpstr>
      <vt:lpstr>Tahoma</vt:lpstr>
      <vt:lpstr>cmmi12</vt:lpstr>
      <vt:lpstr>cmr12</vt:lpstr>
      <vt:lpstr>굴림</vt:lpstr>
      <vt:lpstr>Neutra Text SC</vt:lpstr>
      <vt:lpstr>stanford hci</vt:lpstr>
      <vt:lpstr>Custom Design</vt:lpstr>
      <vt:lpstr>Bitmap Image</vt:lpstr>
      <vt:lpstr> Scalable Data Visualization and Social Data Analysis</vt:lpstr>
      <vt:lpstr>Visualization Reference Model</vt:lpstr>
      <vt:lpstr>Interactivity and Scale</vt:lpstr>
      <vt:lpstr>Visualization Reference Model</vt:lpstr>
      <vt:lpstr>Interactivity and Scale</vt:lpstr>
      <vt:lpstr>Visualization Reference Model</vt:lpstr>
      <vt:lpstr>Interactivity and Scale</vt:lpstr>
      <vt:lpstr>Visualization Reference Model</vt:lpstr>
      <vt:lpstr>Interactivity and Scale</vt:lpstr>
      <vt:lpstr>Datasplash</vt:lpstr>
      <vt:lpstr>Datasplash: Semantic Zoom</vt:lpstr>
      <vt:lpstr>Datasplash: Semantic Zoom</vt:lpstr>
      <vt:lpstr>Datasplash: Information Density</vt:lpstr>
      <vt:lpstr>DEVise</vt:lpstr>
      <vt:lpstr>Typical DEVise Presentation</vt:lpstr>
      <vt:lpstr>Slide 16</vt:lpstr>
      <vt:lpstr>Common Themes</vt:lpstr>
      <vt:lpstr>Scaling Data Visualization</vt:lpstr>
      <vt:lpstr>Precomputation: OLAP</vt:lpstr>
      <vt:lpstr>Precomputation: Sketching</vt:lpstr>
      <vt:lpstr>Scaling Data Visualization</vt:lpstr>
      <vt:lpstr>Interactivity and Big Data</vt:lpstr>
      <vt:lpstr>High Tech Batch Interfaces I</vt:lpstr>
      <vt:lpstr>High Tech Batch Interfaces II</vt:lpstr>
      <vt:lpstr>High Tech Batch Interfaces III</vt:lpstr>
      <vt:lpstr>Typical Approaches</vt:lpstr>
      <vt:lpstr>CONTROL</vt:lpstr>
      <vt:lpstr>Goals for Online Processing</vt:lpstr>
      <vt:lpstr>Online Aggregation</vt:lpstr>
      <vt:lpstr>Online Aggregation, cont’d</vt:lpstr>
      <vt:lpstr>Online Aggregation, cont’d</vt:lpstr>
      <vt:lpstr>Example: Online Aggregation</vt:lpstr>
      <vt:lpstr>Online Visual Aggregation</vt:lpstr>
      <vt:lpstr>Potter’s Wheel [Raman/Hellerstein VLDB 2001]</vt:lpstr>
      <vt:lpstr>Scalable Spreadsheets</vt:lpstr>
      <vt:lpstr>Visual Transformation Shot</vt:lpstr>
      <vt:lpstr>Slide 37</vt:lpstr>
      <vt:lpstr>Some Building Blocks</vt:lpstr>
      <vt:lpstr>Sampling w/o Replacement</vt:lpstr>
      <vt:lpstr>Preferential Data Delivery</vt:lpstr>
      <vt:lpstr>Online Reordering </vt:lpstr>
      <vt:lpstr>Online Reordering</vt:lpstr>
      <vt:lpstr>Mechanism</vt:lpstr>
      <vt:lpstr>Policies</vt:lpstr>
      <vt:lpstr>Example: Online Aggregation</vt:lpstr>
      <vt:lpstr>More Online Query Processing</vt:lpstr>
    </vt:vector>
  </TitlesOfParts>
  <Company>UC Berkeley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Joe Hellerstein</dc:creator>
  <cp:lastModifiedBy>Jeffrey Heer</cp:lastModifiedBy>
  <cp:revision>328</cp:revision>
  <dcterms:created xsi:type="dcterms:W3CDTF">2002-10-08T15:11:31Z</dcterms:created>
  <dcterms:modified xsi:type="dcterms:W3CDTF">2009-09-01T16:32:15Z</dcterms:modified>
</cp:coreProperties>
</file>