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4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embeddedFontLst>
    <p:embeddedFont>
      <p:font typeface="ＭＳ Ｐゴシック" pitchFamily="34" charset="-128"/>
      <p:regular r:id="rId11"/>
    </p:embeddedFont>
    <p:embeddedFont>
      <p:font typeface="굴림" pitchFamily="34" charset="-127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67" y="-38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hartmann-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1775"/>
            <a:ext cx="9144000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66725"/>
          </a:xfrm>
          <a:prstGeom prst="rect">
            <a:avLst/>
          </a:prstGeom>
          <a:solidFill>
            <a:srgbClr val="90060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-65" charset="-128"/>
            </a:endParaRPr>
          </a:p>
        </p:txBody>
      </p:sp>
      <p:pic>
        <p:nvPicPr>
          <p:cNvPr id="6" name="Picture 6" descr="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5400"/>
            <a:ext cx="19907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0325" y="-52388"/>
            <a:ext cx="4359275" cy="52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ko-KR" sz="2800" b="0" dirty="0" err="1">
                <a:latin typeface="Neutra Text SC" pitchFamily="50" charset="0"/>
                <a:ea typeface="굴림" pitchFamily="-65" charset="-127"/>
              </a:rPr>
              <a:t>stanford</a:t>
            </a:r>
            <a:r>
              <a:rPr lang="en-US" altLang="ko-KR" sz="2800" b="0" dirty="0">
                <a:latin typeface="Neutra Text SC" pitchFamily="50" charset="0"/>
                <a:ea typeface="굴림" pitchFamily="-65" charset="-127"/>
              </a:rPr>
              <a:t> </a:t>
            </a:r>
            <a:r>
              <a:rPr lang="en-US" sz="2800" b="0" dirty="0">
                <a:solidFill>
                  <a:srgbClr val="B3051A"/>
                </a:solidFill>
                <a:latin typeface="Neutra Text SC" pitchFamily="50" charset="0"/>
                <a:ea typeface="굴림" pitchFamily="-65" charset="-127"/>
              </a:rPr>
              <a:t>/</a:t>
            </a:r>
            <a:r>
              <a:rPr lang="en-US" sz="2800" b="0" dirty="0">
                <a:latin typeface="Neutra Text SC" pitchFamily="50" charset="0"/>
                <a:ea typeface="굴림" pitchFamily="-65" charset="-127"/>
              </a:rPr>
              <a:t> </a:t>
            </a:r>
            <a:r>
              <a:rPr lang="en-US" sz="2800" b="0" dirty="0" err="1">
                <a:latin typeface="Neutra Text SC" pitchFamily="50" charset="0"/>
                <a:ea typeface="굴림" pitchFamily="-65" charset="-127"/>
              </a:rPr>
              <a:t>hci</a:t>
            </a:r>
            <a:r>
              <a:rPr lang="en-US" sz="2800" b="0" dirty="0">
                <a:latin typeface="Neutra Text SC" pitchFamily="50" charset="0"/>
                <a:ea typeface="굴림" pitchFamily="-65" charset="-127"/>
              </a:rPr>
              <a:t> group</a:t>
            </a:r>
            <a:endParaRPr lang="en-US" altLang="ko-KR" sz="2800" b="0" dirty="0">
              <a:latin typeface="Neutra Text SC" pitchFamily="50" charset="0"/>
              <a:ea typeface="굴림" pitchFamily="-65" charset="-127"/>
            </a:endParaRPr>
          </a:p>
        </p:txBody>
      </p:sp>
      <p:sp>
        <p:nvSpPr>
          <p:cNvPr id="8" name="Arc 9"/>
          <p:cNvSpPr>
            <a:spLocks noChangeAspect="1"/>
          </p:cNvSpPr>
          <p:nvPr/>
        </p:nvSpPr>
        <p:spPr bwMode="auto">
          <a:xfrm>
            <a:off x="8950325" y="-63500"/>
            <a:ext cx="255588" cy="2555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-65" charset="-128"/>
            </a:endParaRPr>
          </a:p>
        </p:txBody>
      </p:sp>
      <p:sp>
        <p:nvSpPr>
          <p:cNvPr id="9" name="Arc 10"/>
          <p:cNvSpPr>
            <a:spLocks noChangeAspect="1"/>
          </p:cNvSpPr>
          <p:nvPr/>
        </p:nvSpPr>
        <p:spPr bwMode="auto">
          <a:xfrm rot="16200000">
            <a:off x="-63500" y="-61913"/>
            <a:ext cx="255588" cy="2555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-65" charset="-128"/>
            </a:endParaRPr>
          </a:p>
        </p:txBody>
      </p:sp>
      <p:sp>
        <p:nvSpPr>
          <p:cNvPr id="10" name="Arc 11"/>
          <p:cNvSpPr>
            <a:spLocks noChangeAspect="1"/>
          </p:cNvSpPr>
          <p:nvPr/>
        </p:nvSpPr>
        <p:spPr bwMode="auto">
          <a:xfrm rot="10800000">
            <a:off x="-63500" y="6667500"/>
            <a:ext cx="255588" cy="2555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-65" charset="-128"/>
            </a:endParaRPr>
          </a:p>
        </p:txBody>
      </p:sp>
      <p:sp>
        <p:nvSpPr>
          <p:cNvPr id="11" name="Arc 12"/>
          <p:cNvSpPr>
            <a:spLocks noChangeAspect="1"/>
          </p:cNvSpPr>
          <p:nvPr/>
        </p:nvSpPr>
        <p:spPr bwMode="auto">
          <a:xfrm rot="5400000">
            <a:off x="8950325" y="6664325"/>
            <a:ext cx="255588" cy="2555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-65" charset="-128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800600" y="6248400"/>
            <a:ext cx="41148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2100" b="0" dirty="0">
                <a:ea typeface="ＭＳ Ｐゴシック" pitchFamily="-65" charset="-128"/>
              </a:rPr>
              <a:t>http://hci.stanford.edu</a:t>
            </a:r>
          </a:p>
        </p:txBody>
      </p:sp>
      <p:sp>
        <p:nvSpPr>
          <p:cNvPr id="387075" name="Rectangle 3"/>
          <p:cNvSpPr>
            <a:spLocks noGrp="1" noRot="1" noChangeArrowheads="1"/>
          </p:cNvSpPr>
          <p:nvPr>
            <p:ph type="ctrTitle"/>
          </p:nvPr>
        </p:nvSpPr>
        <p:spPr>
          <a:xfrm>
            <a:off x="455613" y="1233488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en-US" altLang="ko-KR"/>
          </a:p>
        </p:txBody>
      </p:sp>
      <p:sp>
        <p:nvSpPr>
          <p:cNvPr id="387076" name="Rectangle 4"/>
          <p:cNvSpPr>
            <a:spLocks noGrp="1" noRot="1" noChangeArrowheads="1"/>
          </p:cNvSpPr>
          <p:nvPr>
            <p:ph type="subTitle" idx="1"/>
          </p:nvPr>
        </p:nvSpPr>
        <p:spPr>
          <a:xfrm>
            <a:off x="455613" y="3427413"/>
            <a:ext cx="3963987" cy="297021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altLang="ko-KR" smtClean="0"/>
              <a:t>Click to edit Master subtitle style</a:t>
            </a:r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44650"/>
            <a:ext cx="8388350" cy="4756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BE7D5-8045-48F8-B9F8-EAAF0A8671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528638"/>
            <a:ext cx="2097087" cy="5872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28638"/>
            <a:ext cx="6138863" cy="5872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BE7D5-8045-48F8-B9F8-EAAF0A8671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675" y="228600"/>
            <a:ext cx="8466138" cy="741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675" y="1122363"/>
            <a:ext cx="8466138" cy="2676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0675" y="3951288"/>
            <a:ext cx="8466138" cy="2678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675" y="228600"/>
            <a:ext cx="8466138" cy="741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0675" y="1122363"/>
            <a:ext cx="4156075" cy="55070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22363"/>
            <a:ext cx="4157663" cy="55070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4650"/>
            <a:ext cx="8388350" cy="4756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44650"/>
            <a:ext cx="3927475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644650"/>
            <a:ext cx="3927475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4650"/>
            <a:ext cx="8388350" cy="4756150"/>
          </a:xfrm>
        </p:spPr>
        <p:txBody>
          <a:bodyPr/>
          <a:lstStyle>
            <a:lvl1pPr>
              <a:buClr>
                <a:srgbClr val="CFECFF"/>
              </a:buClr>
              <a:defRPr/>
            </a:lvl1pPr>
            <a:lvl2pPr>
              <a:buClr>
                <a:srgbClr val="CFECFF"/>
              </a:buClr>
              <a:defRPr/>
            </a:lvl2pPr>
            <a:lvl3pPr>
              <a:buClr>
                <a:srgbClr val="CFECFF"/>
              </a:buClr>
              <a:defRPr/>
            </a:lvl3pPr>
            <a:lvl4pPr>
              <a:buClr>
                <a:srgbClr val="CFECFF"/>
              </a:buClr>
              <a:defRPr/>
            </a:lvl4pPr>
            <a:lvl5pPr>
              <a:buClr>
                <a:srgbClr val="CFECFF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BE7D5-8045-48F8-B9F8-EAAF0A8671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44650"/>
            <a:ext cx="8388350" cy="4756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528638"/>
            <a:ext cx="2097087" cy="5872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28638"/>
            <a:ext cx="6138863" cy="5872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44650"/>
            <a:ext cx="3927475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644650"/>
            <a:ext cx="3927475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BE7D5-8045-48F8-B9F8-EAAF0A8671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BE7D5-8045-48F8-B9F8-EAAF0A8671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BE7D5-8045-48F8-B9F8-EAAF0A8671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2286000"/>
            <a:ext cx="8308975" cy="10223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BE7D5-8045-48F8-B9F8-EAAF0A8671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BE7D5-8045-48F8-B9F8-EAAF0A8671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BE7D5-8045-48F8-B9F8-EAAF0A8671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BE7D5-8045-48F8-B9F8-EAAF0A8671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232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513513"/>
            <a:ext cx="762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accent2"/>
                </a:solidFill>
                <a:ea typeface="굴림" pitchFamily="-65" charset="-127"/>
              </a:defRPr>
            </a:lvl1pPr>
          </a:lstStyle>
          <a:p>
            <a:fld id="{5D9BE7D5-8045-48F8-B9F8-EAAF0A86717D}" type="slidenum">
              <a:rPr lang="en-US" smtClean="0"/>
              <a:t>‹#›</a:t>
            </a:fld>
            <a:endParaRPr lang="en-US"/>
          </a:p>
        </p:txBody>
      </p:sp>
      <p:sp>
        <p:nvSpPr>
          <p:cNvPr id="1027" name="Rectangle 5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528638"/>
            <a:ext cx="838517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  <a:endParaRPr lang="en-US" altLang="ko-KR" smtClean="0"/>
          </a:p>
        </p:txBody>
      </p:sp>
      <p:sp>
        <p:nvSpPr>
          <p:cNvPr id="1028" name="Rectangle 6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57200" y="1644650"/>
            <a:ext cx="8388350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altLang="ko-KR" smtClean="0"/>
          </a:p>
        </p:txBody>
      </p:sp>
      <p:sp>
        <p:nvSpPr>
          <p:cNvPr id="386074" name="Arc 26"/>
          <p:cNvSpPr>
            <a:spLocks noChangeAspect="1"/>
          </p:cNvSpPr>
          <p:nvPr/>
        </p:nvSpPr>
        <p:spPr bwMode="auto">
          <a:xfrm>
            <a:off x="8950325" y="-63500"/>
            <a:ext cx="255588" cy="2555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-65" charset="-128"/>
            </a:endParaRPr>
          </a:p>
        </p:txBody>
      </p:sp>
      <p:sp>
        <p:nvSpPr>
          <p:cNvPr id="386075" name="Arc 27"/>
          <p:cNvSpPr>
            <a:spLocks noChangeAspect="1"/>
          </p:cNvSpPr>
          <p:nvPr/>
        </p:nvSpPr>
        <p:spPr bwMode="auto">
          <a:xfrm rot="16200000">
            <a:off x="-63500" y="-61913"/>
            <a:ext cx="255588" cy="2555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-65" charset="-128"/>
            </a:endParaRPr>
          </a:p>
        </p:txBody>
      </p:sp>
      <p:sp>
        <p:nvSpPr>
          <p:cNvPr id="386076" name="Arc 28"/>
          <p:cNvSpPr>
            <a:spLocks noChangeAspect="1"/>
          </p:cNvSpPr>
          <p:nvPr/>
        </p:nvSpPr>
        <p:spPr bwMode="auto">
          <a:xfrm rot="10800000">
            <a:off x="-63500" y="6667500"/>
            <a:ext cx="255588" cy="2555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-65" charset="-128"/>
            </a:endParaRPr>
          </a:p>
        </p:txBody>
      </p:sp>
      <p:sp>
        <p:nvSpPr>
          <p:cNvPr id="386077" name="Arc 29"/>
          <p:cNvSpPr>
            <a:spLocks noChangeAspect="1"/>
          </p:cNvSpPr>
          <p:nvPr/>
        </p:nvSpPr>
        <p:spPr bwMode="auto">
          <a:xfrm rot="5400000">
            <a:off x="8950325" y="6664325"/>
            <a:ext cx="255588" cy="2555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-65" charset="-128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Neutra Text" pitchFamily="50" charset="0"/>
          <a:ea typeface="MS PGothic" pitchFamily="34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Neutra Text" pitchFamily="50" charset="0"/>
          <a:ea typeface="MS PGothic" pitchFamily="34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Neutra Text" pitchFamily="50" charset="0"/>
          <a:ea typeface="MS PGothic" pitchFamily="34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Neutra Text" pitchFamily="50" charset="0"/>
          <a:ea typeface="MS PGothic" pitchFamily="34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Neutra Text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Neutra Text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Neutra Text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Neutra Text" pitchFamily="50" charset="0"/>
        </a:defRPr>
      </a:lvl9pPr>
    </p:titleStyle>
    <p:bodyStyle>
      <a:lvl1pPr marL="292100" indent="-2921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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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092200" indent="-1778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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549400" indent="-1778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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06600" indent="-1778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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463800" indent="-1778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"/>
        <a:defRPr sz="2000">
          <a:solidFill>
            <a:schemeClr val="tx1"/>
          </a:solidFill>
          <a:latin typeface="+mn-lt"/>
        </a:defRPr>
      </a:lvl6pPr>
      <a:lvl7pPr marL="2921000" indent="-1778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"/>
        <a:defRPr sz="2000">
          <a:solidFill>
            <a:schemeClr val="tx1"/>
          </a:solidFill>
          <a:latin typeface="+mn-lt"/>
        </a:defRPr>
      </a:lvl7pPr>
      <a:lvl8pPr marL="3378200" indent="-1778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"/>
        <a:defRPr sz="2000">
          <a:solidFill>
            <a:schemeClr val="tx1"/>
          </a:solidFill>
          <a:latin typeface="+mn-lt"/>
        </a:defRPr>
      </a:lvl8pPr>
      <a:lvl9pPr marL="3835400" indent="-1778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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394859"/>
            </a:gs>
            <a:gs pos="100000">
              <a:srgbClr val="3D4F6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528638"/>
            <a:ext cx="838517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  <a:endParaRPr lang="en-US" altLang="ko-KR" smtClean="0"/>
          </a:p>
        </p:txBody>
      </p:sp>
      <p:sp>
        <p:nvSpPr>
          <p:cNvPr id="2051" name="Rectangle 10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644650"/>
            <a:ext cx="8007350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Neutra Text" pitchFamily="50" charset="0"/>
          <a:ea typeface="MS PGothic" pitchFamily="34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Neutra Text" pitchFamily="50" charset="0"/>
          <a:ea typeface="MS PGothic" pitchFamily="34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Neutra Text" pitchFamily="50" charset="0"/>
          <a:ea typeface="MS PGothic" pitchFamily="34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Neutra Text" pitchFamily="50" charset="0"/>
          <a:ea typeface="MS PGothic" pitchFamily="34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Neutra Text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Neutra Text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Neutra Text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Neutra Text" pitchFamily="5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flickr.com/photos/wadey/400836753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“Liberating” Data</a:t>
            </a:r>
            <a:endParaRPr lang="en-US" dirty="0"/>
          </a:p>
        </p:txBody>
      </p:sp>
      <p:pic>
        <p:nvPicPr>
          <p:cNvPr id="286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95186" y="1644650"/>
            <a:ext cx="8112377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Liberating Data: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199"/>
            <a:ext cx="9336702" cy="556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Liberating Data: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simple structural algebra</a:t>
            </a:r>
          </a:p>
          <a:p>
            <a:pPr lvl="1"/>
            <a:r>
              <a:rPr lang="en-US" dirty="0" err="1" smtClean="0"/>
              <a:t>Accomodating</a:t>
            </a:r>
            <a:r>
              <a:rPr lang="en-US" dirty="0" smtClean="0"/>
              <a:t> extra-relational operators</a:t>
            </a:r>
          </a:p>
          <a:p>
            <a:r>
              <a:rPr lang="en-US" dirty="0" smtClean="0"/>
              <a:t>Visually intuitive</a:t>
            </a:r>
          </a:p>
          <a:p>
            <a:pPr lvl="1"/>
            <a:r>
              <a:rPr lang="en-US" dirty="0" smtClean="0"/>
              <a:t>Affordances encouraging (recognizing) “good” formats</a:t>
            </a:r>
          </a:p>
          <a:p>
            <a:pPr lvl="1"/>
            <a:r>
              <a:rPr lang="en-US" dirty="0" smtClean="0"/>
              <a:t>Transparency of Cause and Effect</a:t>
            </a:r>
          </a:p>
          <a:p>
            <a:r>
              <a:rPr lang="en-US" dirty="0" smtClean="0"/>
              <a:t>Role of Automation?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formatting</a:t>
            </a:r>
          </a:p>
          <a:p>
            <a:pPr lvl="1"/>
            <a:r>
              <a:rPr lang="en-US" dirty="0" smtClean="0"/>
              <a:t>Structure at the cell level</a:t>
            </a:r>
          </a:p>
          <a:p>
            <a:r>
              <a:rPr lang="en-US" dirty="0" smtClean="0"/>
              <a:t>Data cleaning</a:t>
            </a:r>
          </a:p>
          <a:p>
            <a:pPr lvl="1"/>
            <a:r>
              <a:rPr lang="en-US" dirty="0" smtClean="0"/>
              <a:t>Entity resolution</a:t>
            </a:r>
          </a:p>
          <a:p>
            <a:pPr lvl="1"/>
            <a:r>
              <a:rPr lang="en-US" dirty="0" smtClean="0"/>
              <a:t>Outlier detection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578600" y="215900"/>
            <a:ext cx="2489200" cy="6642100"/>
            <a:chOff x="0" y="0"/>
            <a:chExt cx="1568" cy="4184"/>
          </a:xfrm>
        </p:grpSpPr>
        <p:pic>
          <p:nvPicPr>
            <p:cNvPr id="8" name="Picture 4"/>
            <p:cNvPicPr>
              <a:picLocks noChangeArrowheads="1"/>
            </p:cNvPicPr>
            <p:nvPr/>
          </p:nvPicPr>
          <p:blipFill>
            <a:blip r:embed="rId2" cstate="print"/>
            <a:srcRect l="56506" t="11508" r="30234" b="26552"/>
            <a:stretch>
              <a:fillRect/>
            </a:stretch>
          </p:blipFill>
          <p:spPr bwMode="auto">
            <a:xfrm>
              <a:off x="128" y="96"/>
              <a:ext cx="1312" cy="38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9" name="Pictur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568" cy="41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Types</a:t>
            </a:r>
            <a:r>
              <a:rPr lang="en-US" dirty="0"/>
              <a:t>: </a:t>
            </a:r>
            <a:r>
              <a:rPr lang="en-US" dirty="0" smtClean="0"/>
              <a:t>A Piece </a:t>
            </a:r>
            <a:r>
              <a:rPr lang="en-US" dirty="0"/>
              <a:t>of the </a:t>
            </a:r>
            <a:r>
              <a:rPr lang="en-US" dirty="0" smtClean="0"/>
              <a:t>Puzzle</a:t>
            </a:r>
            <a:endParaRPr lang="en-US" dirty="0"/>
          </a:p>
        </p:txBody>
      </p:sp>
      <p:sp>
        <p:nvSpPr>
          <p:cNvPr id="72706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US" dirty="0"/>
              <a:t>column type induction</a:t>
            </a:r>
          </a:p>
          <a:p>
            <a:pPr marL="714350" lvl="1">
              <a:buBlip>
                <a:blip r:embed="rId2"/>
              </a:buBlip>
            </a:pPr>
            <a:endParaRPr lang="en-US" dirty="0"/>
          </a:p>
          <a:p>
            <a:pPr>
              <a:buFontTx/>
              <a:buBlip>
                <a:blip r:embed="rId2"/>
              </a:buBlip>
            </a:pPr>
            <a:r>
              <a:rPr lang="en-US" dirty="0"/>
              <a:t>community code books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4344" y="1705570"/>
            <a:ext cx="6134695" cy="4491633"/>
            <a:chOff x="0" y="0"/>
            <a:chExt cx="5496" cy="4024"/>
          </a:xfrm>
        </p:grpSpPr>
        <p:pic>
          <p:nvPicPr>
            <p:cNvPr id="7270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13843" t="22395" r="32817" b="17838"/>
            <a:stretch>
              <a:fillRect/>
            </a:stretch>
          </p:blipFill>
          <p:spPr bwMode="auto">
            <a:xfrm>
              <a:off x="128" y="96"/>
              <a:ext cx="5240" cy="36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72709" name="Picture 5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5496" cy="40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206008" y="2143125"/>
            <a:ext cx="3625453" cy="3625453"/>
            <a:chOff x="0" y="0"/>
            <a:chExt cx="3248" cy="3248"/>
          </a:xfrm>
        </p:grpSpPr>
        <p:pic>
          <p:nvPicPr>
            <p:cNvPr id="72711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 l="13762" t="22266" r="55782" b="30598"/>
            <a:stretch>
              <a:fillRect/>
            </a:stretch>
          </p:blipFill>
          <p:spPr bwMode="auto">
            <a:xfrm>
              <a:off x="128" y="96"/>
              <a:ext cx="2992" cy="28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72712" name="Picture 8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0"/>
              <a:ext cx="3248" cy="3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pic>
        <p:nvPicPr>
          <p:cNvPr id="72713" name="Picture 9"/>
          <p:cNvPicPr>
            <a:picLocks noChangeArrowheads="1"/>
          </p:cNvPicPr>
          <p:nvPr/>
        </p:nvPicPr>
        <p:blipFill>
          <a:blip r:embed="rId7" cstate="print"/>
          <a:srcRect r="5417" b="20065"/>
          <a:stretch>
            <a:fillRect/>
          </a:stretch>
        </p:blipFill>
        <p:spPr bwMode="auto">
          <a:xfrm>
            <a:off x="0" y="6076653"/>
            <a:ext cx="9144000" cy="5696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8626304" presetClass="entr" presetSubtype="3775850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-0.768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MDL Type Induction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r>
              <a:rPr lang="en-US" dirty="0" smtClean="0"/>
              <a:t>est type = Best compression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Balances against </a:t>
            </a:r>
            <a:r>
              <a:rPr lang="en-US" dirty="0" err="1" smtClean="0"/>
              <a:t>overfitting</a:t>
            </a:r>
            <a:endParaRPr lang="en-US" dirty="0" smtClean="0"/>
          </a:p>
          <a:p>
            <a:pPr lvl="1"/>
            <a:r>
              <a:rPr lang="en-US" dirty="0" smtClean="0"/>
              <a:t>Works for opaque types</a:t>
            </a:r>
          </a:p>
          <a:p>
            <a:pPr lvl="2"/>
            <a:r>
              <a:rPr lang="en-US" dirty="0" smtClean="0"/>
              <a:t>Dictionaries, </a:t>
            </a:r>
            <a:r>
              <a:rPr lang="en-US" dirty="0" err="1" smtClean="0"/>
              <a:t>RegEx</a:t>
            </a:r>
            <a:r>
              <a:rPr lang="en-US" dirty="0" smtClean="0"/>
              <a:t>, black box functions</a:t>
            </a:r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Non-categorical types</a:t>
            </a:r>
          </a:p>
          <a:p>
            <a:pPr lvl="1"/>
            <a:r>
              <a:rPr lang="en-US" dirty="0" smtClean="0"/>
              <a:t>Composite types</a:t>
            </a:r>
          </a:p>
          <a:p>
            <a:pPr lvl="1"/>
            <a:r>
              <a:rPr lang="en-US" dirty="0" smtClean="0"/>
              <a:t>Lots and lots of mappings</a:t>
            </a:r>
          </a:p>
        </p:txBody>
      </p:sp>
      <p:pic>
        <p:nvPicPr>
          <p:cNvPr id="4" name="Picture 3"/>
          <p:cNvPicPr>
            <a:picLocks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38200" y="2133600"/>
            <a:ext cx="6956227" cy="7322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to the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4650"/>
            <a:ext cx="4953000" cy="4756150"/>
          </a:xfrm>
        </p:spPr>
        <p:txBody>
          <a:bodyPr/>
          <a:lstStyle/>
          <a:p>
            <a:r>
              <a:rPr lang="en-US" sz="2800" dirty="0" smtClean="0"/>
              <a:t>Yes, community can help with data integration!</a:t>
            </a:r>
          </a:p>
          <a:p>
            <a:pPr lvl="1"/>
            <a:r>
              <a:rPr lang="en-US" sz="2400" dirty="0" smtClean="0"/>
              <a:t>Mapping tables a nice start</a:t>
            </a:r>
          </a:p>
          <a:p>
            <a:pPr lvl="1"/>
            <a:r>
              <a:rPr lang="en-US" sz="2400" dirty="0" smtClean="0"/>
              <a:t>Generally: join paths</a:t>
            </a:r>
          </a:p>
          <a:p>
            <a:pPr lvl="1"/>
            <a:r>
              <a:rPr lang="en-US" sz="2400" dirty="0" smtClean="0"/>
              <a:t>Incentives for creation, </a:t>
            </a:r>
            <a:r>
              <a:rPr lang="en-US" sz="2400" dirty="0" err="1" smtClean="0"/>
              <a:t>curation</a:t>
            </a:r>
            <a:r>
              <a:rPr lang="en-US" sz="2400" dirty="0" smtClean="0"/>
              <a:t>, customization</a:t>
            </a:r>
          </a:p>
          <a:p>
            <a:r>
              <a:rPr lang="en-US" sz="2800" dirty="0" smtClean="0"/>
              <a:t>Challenges even here</a:t>
            </a:r>
          </a:p>
          <a:p>
            <a:pPr lvl="1"/>
            <a:r>
              <a:rPr lang="en-US" sz="2400" dirty="0" smtClean="0"/>
              <a:t>Join/mapping “paths”</a:t>
            </a:r>
          </a:p>
          <a:p>
            <a:pPr lvl="1"/>
            <a:r>
              <a:rPr lang="en-US" sz="2400" dirty="0" smtClean="0"/>
              <a:t>Hybridization/prioritization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348525" y="3352800"/>
            <a:ext cx="3795475" cy="3355975"/>
            <a:chOff x="2514600" y="1752600"/>
            <a:chExt cx="5346700" cy="4727575"/>
          </a:xfrm>
        </p:grpSpPr>
        <p:pic>
          <p:nvPicPr>
            <p:cNvPr id="4" name="Picture 3">
              <a:hlinkClick r:id="rId2"/>
            </p:cNvPr>
            <p:cNvPicPr>
              <a:picLocks noChangeArrowheads="1"/>
            </p:cNvPicPr>
            <p:nvPr/>
          </p:nvPicPr>
          <p:blipFill>
            <a:blip r:embed="rId3" cstate="print"/>
            <a:srcRect l="20844" t="48482" r="48285"/>
            <a:stretch>
              <a:fillRect/>
            </a:stretch>
          </p:blipFill>
          <p:spPr bwMode="auto">
            <a:xfrm>
              <a:off x="3889375" y="2947988"/>
              <a:ext cx="1300162" cy="31734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5" name="Picture 4">
              <a:hlinkClick r:id="rId2"/>
            </p:cNvPr>
            <p:cNvPicPr>
              <a:picLocks noChangeArrowheads="1"/>
            </p:cNvPicPr>
            <p:nvPr/>
          </p:nvPicPr>
          <p:blipFill>
            <a:blip r:embed="rId3" cstate="print"/>
            <a:srcRect l="20844" t="48482" r="48285"/>
            <a:stretch>
              <a:fillRect/>
            </a:stretch>
          </p:blipFill>
          <p:spPr bwMode="auto">
            <a:xfrm>
              <a:off x="5229225" y="2200275"/>
              <a:ext cx="1316037" cy="39100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6" name="Picture 5">
              <a:hlinkClick r:id="rId2"/>
            </p:cNvPr>
            <p:cNvPicPr>
              <a:picLocks noChangeArrowheads="1"/>
            </p:cNvPicPr>
            <p:nvPr/>
          </p:nvPicPr>
          <p:blipFill>
            <a:blip r:embed="rId3" cstate="print"/>
            <a:srcRect l="20844" t="48482" r="48285"/>
            <a:stretch>
              <a:fillRect/>
            </a:stretch>
          </p:blipFill>
          <p:spPr bwMode="auto">
            <a:xfrm>
              <a:off x="6575425" y="3476625"/>
              <a:ext cx="1285875" cy="26241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7" name="Picture 6">
              <a:hlinkClick r:id="rId2"/>
            </p:cNvPr>
            <p:cNvPicPr>
              <a:picLocks noChangeArrowheads="1"/>
            </p:cNvPicPr>
            <p:nvPr/>
          </p:nvPicPr>
          <p:blipFill>
            <a:blip r:embed="rId3" cstate="print"/>
            <a:srcRect l="20844" t="48482" r="48285"/>
            <a:stretch>
              <a:fillRect/>
            </a:stretch>
          </p:blipFill>
          <p:spPr bwMode="auto">
            <a:xfrm>
              <a:off x="2514600" y="1752600"/>
              <a:ext cx="1304925" cy="4368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>
              <a:spLocks/>
            </p:cNvSpPr>
            <p:nvPr/>
          </p:nvSpPr>
          <p:spPr bwMode="auto">
            <a:xfrm>
              <a:off x="3297237" y="6188075"/>
              <a:ext cx="4371975" cy="29210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200" u="sng">
                  <a:solidFill>
                    <a:schemeClr val="tx1"/>
                  </a:solidFill>
                  <a:ea typeface="Bradley Hand ITC TT-Bold" charset="0"/>
                  <a:cs typeface="Bradley Hand ITC TT-Bold" charset="0"/>
                  <a:hlinkClick r:id="rId2"/>
                </a:rPr>
                <a:t>http://www.flickr.com/photos/wadey/400836753/</a:t>
              </a:r>
              <a:endParaRPr lang="en-US" sz="1200" u="sng">
                <a:solidFill>
                  <a:schemeClr val="tx1"/>
                </a:solidFill>
                <a:ea typeface="Bradley Hand ITC TT-Bold" charset="0"/>
                <a:cs typeface="Bradley Hand ITC TT-Bold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Ramp? Tipping Point?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Getting close to powerful social data analysis?</a:t>
            </a:r>
          </a:p>
          <a:p>
            <a:pPr lvl="1"/>
            <a:r>
              <a:rPr lang="en-US" dirty="0" smtClean="0"/>
              <a:t>Tipping points in public data, social engagement</a:t>
            </a:r>
          </a:p>
          <a:p>
            <a:pPr lvl="2"/>
            <a:r>
              <a:rPr lang="en-US" dirty="0" smtClean="0"/>
              <a:t>Wikipedia, </a:t>
            </a:r>
            <a:r>
              <a:rPr lang="en-US" dirty="0" err="1" smtClean="0"/>
              <a:t>Dbpedia</a:t>
            </a:r>
            <a:endParaRPr lang="en-US" dirty="0" smtClean="0"/>
          </a:p>
          <a:p>
            <a:pPr lvl="1"/>
            <a:r>
              <a:rPr lang="en-US" dirty="0" smtClean="0"/>
              <a:t>Tipping points in data integration</a:t>
            </a:r>
          </a:p>
          <a:p>
            <a:pPr lvl="2"/>
            <a:r>
              <a:rPr lang="en-US" dirty="0" err="1" smtClean="0"/>
              <a:t>WebTables</a:t>
            </a:r>
            <a:r>
              <a:rPr lang="en-US" dirty="0" smtClean="0"/>
              <a:t>: lots of </a:t>
            </a:r>
            <a:r>
              <a:rPr lang="en-US" dirty="0" err="1" smtClean="0"/>
              <a:t>metadata+data</a:t>
            </a:r>
            <a:r>
              <a:rPr lang="en-US" dirty="0" smtClean="0"/>
              <a:t>, simple algorithms</a:t>
            </a:r>
          </a:p>
          <a:p>
            <a:r>
              <a:rPr lang="en-US" dirty="0" smtClean="0"/>
              <a:t>Moving </a:t>
            </a:r>
            <a:r>
              <a:rPr lang="en-US" dirty="0" err="1" smtClean="0"/>
              <a:t>upramp</a:t>
            </a:r>
            <a:r>
              <a:rPr lang="en-US" dirty="0" smtClean="0"/>
              <a:t> in usability</a:t>
            </a:r>
          </a:p>
          <a:p>
            <a:pPr lvl="1"/>
            <a:r>
              <a:rPr lang="en-US" dirty="0" smtClean="0"/>
              <a:t>Esp. in full data lifecycle</a:t>
            </a:r>
          </a:p>
          <a:p>
            <a:pPr lvl="1"/>
            <a:r>
              <a:rPr lang="en-US" dirty="0" smtClean="0"/>
              <a:t>Scripting data transformations</a:t>
            </a:r>
          </a:p>
          <a:p>
            <a:pPr lvl="1"/>
            <a:r>
              <a:rPr lang="en-US" dirty="0" smtClean="0"/>
              <a:t>Crafting visualizations</a:t>
            </a:r>
          </a:p>
          <a:p>
            <a:pPr lvl="1"/>
            <a:r>
              <a:rPr lang="en-US" dirty="0" smtClean="0"/>
              <a:t>Social dialog models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ford hci">
  <a:themeElements>
    <a:clrScheme name="1_Glass Layers 13">
      <a:dk1>
        <a:srgbClr val="CCFFCC"/>
      </a:dk1>
      <a:lt1>
        <a:srgbClr val="FFFFFF"/>
      </a:lt1>
      <a:dk2>
        <a:srgbClr val="275485"/>
      </a:dk2>
      <a:lt2>
        <a:srgbClr val="FFFFB7"/>
      </a:lt2>
      <a:accent1>
        <a:srgbClr val="99CC00"/>
      </a:accent1>
      <a:accent2>
        <a:srgbClr val="CFECFF"/>
      </a:accent2>
      <a:accent3>
        <a:srgbClr val="ACB3C2"/>
      </a:accent3>
      <a:accent4>
        <a:srgbClr val="DADADA"/>
      </a:accent4>
      <a:accent5>
        <a:srgbClr val="CAE2AA"/>
      </a:accent5>
      <a:accent6>
        <a:srgbClr val="BBD6E7"/>
      </a:accent6>
      <a:hlink>
        <a:srgbClr val="99FF66"/>
      </a:hlink>
      <a:folHlink>
        <a:srgbClr val="FFFF66"/>
      </a:folHlink>
    </a:clrScheme>
    <a:fontScheme name="1_Glass Layers">
      <a:majorFont>
        <a:latin typeface="Neutra Text"/>
        <a:ea typeface=""/>
        <a:cs typeface=""/>
      </a:majorFont>
      <a:minorFont>
        <a:latin typeface="Neutra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eutra Text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eutra Text" pitchFamily="50" charset="0"/>
          </a:defRPr>
        </a:defPPr>
      </a:lstStyle>
    </a:lnDef>
  </a:objectDefaults>
  <a:extraClrSchemeLst>
    <a:extraClrScheme>
      <a:clrScheme name="1_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ass Layers 9">
        <a:dk1>
          <a:srgbClr val="006600"/>
        </a:dk1>
        <a:lt1>
          <a:srgbClr val="FFFFFF"/>
        </a:lt1>
        <a:dk2>
          <a:srgbClr val="275485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CB3C2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ass Layers 10">
        <a:dk1>
          <a:srgbClr val="006600"/>
        </a:dk1>
        <a:lt1>
          <a:srgbClr val="FFFFFF"/>
        </a:lt1>
        <a:dk2>
          <a:srgbClr val="275485"/>
        </a:dk2>
        <a:lt2>
          <a:srgbClr val="FFFFB7"/>
        </a:lt2>
        <a:accent1>
          <a:srgbClr val="99CC00"/>
        </a:accent1>
        <a:accent2>
          <a:srgbClr val="C9E9FF"/>
        </a:accent2>
        <a:accent3>
          <a:srgbClr val="ACB3C2"/>
        </a:accent3>
        <a:accent4>
          <a:srgbClr val="DADADA"/>
        </a:accent4>
        <a:accent5>
          <a:srgbClr val="CAE2AA"/>
        </a:accent5>
        <a:accent6>
          <a:srgbClr val="B6D3E7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ass Layers 11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C9E9FF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B6D3E7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ass Layers 12">
        <a:dk1>
          <a:srgbClr val="006600"/>
        </a:dk1>
        <a:lt1>
          <a:srgbClr val="FFFFFF"/>
        </a:lt1>
        <a:dk2>
          <a:srgbClr val="275485"/>
        </a:dk2>
        <a:lt2>
          <a:srgbClr val="FFFFB7"/>
        </a:lt2>
        <a:accent1>
          <a:srgbClr val="99CC00"/>
        </a:accent1>
        <a:accent2>
          <a:srgbClr val="CFECFF"/>
        </a:accent2>
        <a:accent3>
          <a:srgbClr val="ACB3C2"/>
        </a:accent3>
        <a:accent4>
          <a:srgbClr val="DADADA"/>
        </a:accent4>
        <a:accent5>
          <a:srgbClr val="CAE2AA"/>
        </a:accent5>
        <a:accent6>
          <a:srgbClr val="BBD6E7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ass Layers 13">
        <a:dk1>
          <a:srgbClr val="CCFFCC"/>
        </a:dk1>
        <a:lt1>
          <a:srgbClr val="FFFFFF"/>
        </a:lt1>
        <a:dk2>
          <a:srgbClr val="275485"/>
        </a:dk2>
        <a:lt2>
          <a:srgbClr val="FFFFB7"/>
        </a:lt2>
        <a:accent1>
          <a:srgbClr val="99CC00"/>
        </a:accent1>
        <a:accent2>
          <a:srgbClr val="CFECFF"/>
        </a:accent2>
        <a:accent3>
          <a:srgbClr val="ACB3C2"/>
        </a:accent3>
        <a:accent4>
          <a:srgbClr val="DADADA"/>
        </a:accent4>
        <a:accent5>
          <a:srgbClr val="CAE2AA"/>
        </a:accent5>
        <a:accent6>
          <a:srgbClr val="BBD6E7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Neutra Text"/>
        <a:ea typeface=""/>
        <a:cs typeface=""/>
      </a:majorFont>
      <a:minorFont>
        <a:latin typeface="Neutra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eutra Text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eutra Text" pitchFamily="50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195</Words>
  <Application>Microsoft Office PowerPoint</Application>
  <PresentationFormat>On-screen Show (4:3)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Neutra Text</vt:lpstr>
      <vt:lpstr>ＭＳ Ｐゴシック</vt:lpstr>
      <vt:lpstr>Wingdings</vt:lpstr>
      <vt:lpstr>Bradley Hand ITC TT-Bold</vt:lpstr>
      <vt:lpstr>굴림</vt:lpstr>
      <vt:lpstr>Neutra Text SC</vt:lpstr>
      <vt:lpstr>stanford hci</vt:lpstr>
      <vt:lpstr>Custom Design</vt:lpstr>
      <vt:lpstr>“Liberating” Data</vt:lpstr>
      <vt:lpstr>Liberating Data: Structure</vt:lpstr>
      <vt:lpstr>Liberating Data: Challenges</vt:lpstr>
      <vt:lpstr>Content Challenges</vt:lpstr>
      <vt:lpstr>Types: A Piece of the Puzzle</vt:lpstr>
      <vt:lpstr>MDL Type Induction</vt:lpstr>
      <vt:lpstr>Power to the People</vt:lpstr>
      <vt:lpstr>Ramp? Tipping Point?</vt:lpstr>
    </vt:vector>
  </TitlesOfParts>
  <Company>EECS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“Liberating” Data</dc:title>
  <dc:creator>Joe Hellerstein</dc:creator>
  <cp:lastModifiedBy>Joe Hellerstein</cp:lastModifiedBy>
  <cp:revision>1</cp:revision>
  <dcterms:created xsi:type="dcterms:W3CDTF">2009-08-25T12:34:20Z</dcterms:created>
  <dcterms:modified xsi:type="dcterms:W3CDTF">2009-08-25T12:36:19Z</dcterms:modified>
</cp:coreProperties>
</file>