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576" r:id="rId3"/>
    <p:sldId id="296" r:id="rId4"/>
    <p:sldId id="634" r:id="rId5"/>
    <p:sldId id="635" r:id="rId6"/>
    <p:sldId id="633" r:id="rId7"/>
    <p:sldId id="651" r:id="rId8"/>
    <p:sldId id="580" r:id="rId9"/>
    <p:sldId id="582" r:id="rId10"/>
    <p:sldId id="587" r:id="rId11"/>
    <p:sldId id="588" r:id="rId12"/>
    <p:sldId id="617" r:id="rId13"/>
    <p:sldId id="618" r:id="rId14"/>
    <p:sldId id="529" r:id="rId15"/>
    <p:sldId id="652" r:id="rId16"/>
    <p:sldId id="636" r:id="rId17"/>
    <p:sldId id="643" r:id="rId18"/>
    <p:sldId id="637" r:id="rId19"/>
    <p:sldId id="644" r:id="rId20"/>
    <p:sldId id="653" r:id="rId21"/>
    <p:sldId id="638" r:id="rId22"/>
    <p:sldId id="639" r:id="rId23"/>
    <p:sldId id="640" r:id="rId24"/>
    <p:sldId id="623" r:id="rId25"/>
    <p:sldId id="632" r:id="rId26"/>
    <p:sldId id="287" r:id="rId27"/>
    <p:sldId id="629" r:id="rId28"/>
    <p:sldId id="628" r:id="rId29"/>
    <p:sldId id="627" r:id="rId30"/>
    <p:sldId id="631" r:id="rId31"/>
    <p:sldId id="622" r:id="rId32"/>
    <p:sldId id="624" r:id="rId33"/>
    <p:sldId id="654" r:id="rId34"/>
    <p:sldId id="641" r:id="rId35"/>
    <p:sldId id="645" r:id="rId36"/>
    <p:sldId id="646" r:id="rId37"/>
    <p:sldId id="649" r:id="rId38"/>
    <p:sldId id="647" r:id="rId39"/>
    <p:sldId id="65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n Luna Dong" initials="DX" lastIdx="18" clrIdx="0">
    <p:extLst>
      <p:ext uri="{19B8F6BF-5375-455C-9EA6-DF929625EA0E}">
        <p15:presenceInfo xmlns:p15="http://schemas.microsoft.com/office/powerpoint/2012/main" userId="Xin Luna Dong" providerId="None"/>
      </p:ext>
    </p:extLst>
  </p:cmAuthor>
  <p:cmAuthor id="2" name="Microsoft Office User" initials="MOU" lastIdx="15"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6"/>
    <p:restoredTop sz="94646"/>
  </p:normalViewPr>
  <p:slideViewPr>
    <p:cSldViewPr snapToGrid="0" snapToObjects="1">
      <p:cViewPr varScale="1">
        <p:scale>
          <a:sx n="85" d="100"/>
          <a:sy n="85" d="100"/>
        </p:scale>
        <p:origin x="176"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E075E-36F3-8A49-A553-7EFD8A1928FD}" type="datetimeFigureOut">
              <a:rPr lang="en-US" smtClean="0"/>
              <a:t>6/17/20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654D4-115E-584B-A5FB-3B7C6BC10FB7}" type="slidenum">
              <a:rPr lang="en-US" smtClean="0"/>
              <a:t>‹#›</a:t>
            </a:fld>
            <a:endParaRPr lang="en-US"/>
          </a:p>
        </p:txBody>
      </p:sp>
    </p:spTree>
    <p:extLst>
      <p:ext uri="{BB962C8B-B14F-4D97-AF65-F5344CB8AC3E}">
        <p14:creationId xmlns:p14="http://schemas.microsoft.com/office/powerpoint/2010/main" val="113003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Semi-structured detail page</a:t>
            </a:r>
          </a:p>
        </p:txBody>
      </p:sp>
      <p:sp>
        <p:nvSpPr>
          <p:cNvPr id="4" name="Slide Number Placeholder 3"/>
          <p:cNvSpPr>
            <a:spLocks noGrp="1"/>
          </p:cNvSpPr>
          <p:nvPr>
            <p:ph type="sldNum" sz="quarter" idx="10"/>
          </p:nvPr>
        </p:nvSpPr>
        <p:spPr/>
        <p:txBody>
          <a:bodyPr/>
          <a:lstStyle/>
          <a:p>
            <a:fld id="{D409F706-5BFD-D84D-BE7C-EFB53B0CCF1D}" type="slidenum">
              <a:rPr lang="en-US" smtClean="0"/>
              <a:t>13</a:t>
            </a:fld>
            <a:endParaRPr lang="en-US"/>
          </a:p>
        </p:txBody>
      </p:sp>
    </p:spTree>
    <p:extLst>
      <p:ext uri="{BB962C8B-B14F-4D97-AF65-F5344CB8AC3E}">
        <p14:creationId xmlns:p14="http://schemas.microsoft.com/office/powerpoint/2010/main" val="217707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E19B4FF-E0DB-F745-8672-051CE61E4607}"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1950600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9B4FF-E0DB-F745-8672-051CE61E460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259195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9B4FF-E0DB-F745-8672-051CE61E4607}"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188120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baseline="0"/>
            </a:lvl1pPr>
            <a:lvl2pPr>
              <a:defRPr sz="2400" baseline="0"/>
            </a:lvl2pPr>
            <a:lvl3pPr>
              <a:defRPr sz="2000" baseline="0"/>
            </a:lvl3pPr>
            <a:lvl4pPr>
              <a:defRPr sz="2000" baseline="0"/>
            </a:lvl4pPr>
            <a:lvl5pPr>
              <a:defRPr sz="20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9B4FF-E0DB-F745-8672-051CE61E4607}"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358890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E19B4FF-E0DB-F745-8672-051CE61E4607}"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5480864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E19B4FF-E0DB-F745-8672-051CE61E4607}" type="datetimeFigureOut">
              <a:rPr lang="en-US" smtClean="0"/>
              <a:t>6/17/20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414052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CE19B4FF-E0DB-F745-8672-051CE61E4607}"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2B158-ABE1-9E46-84BB-E332B506A51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8748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9B4FF-E0DB-F745-8672-051CE61E4607}" type="datetimeFigureOut">
              <a:rPr lang="en-US" smtClean="0"/>
              <a:t>6/17/20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69002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9B4FF-E0DB-F745-8672-051CE61E4607}" type="datetimeFigureOut">
              <a:rPr lang="en-US" smtClean="0"/>
              <a:t>6/17/20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314033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CE19B4FF-E0DB-F745-8672-051CE61E4607}" type="datetimeFigureOut">
              <a:rPr lang="en-US" smtClean="0"/>
              <a:t>6/17/20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14177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E19B4FF-E0DB-F745-8672-051CE61E4607}" type="datetimeFigureOut">
              <a:rPr lang="en-US" smtClean="0"/>
              <a:t>6/17/20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0F2B158-ABE1-9E46-84BB-E332B506A510}" type="slidenum">
              <a:rPr lang="en-US" smtClean="0"/>
              <a:t>‹#›</a:t>
            </a:fld>
            <a:endParaRPr lang="en-US"/>
          </a:p>
        </p:txBody>
      </p:sp>
    </p:spTree>
    <p:extLst>
      <p:ext uri="{BB962C8B-B14F-4D97-AF65-F5344CB8AC3E}">
        <p14:creationId xmlns:p14="http://schemas.microsoft.com/office/powerpoint/2010/main" val="319320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346127"/>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209159" y="1696750"/>
            <a:ext cx="9915523" cy="43544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E19B4FF-E0DB-F745-8672-051CE61E4607}" type="datetimeFigureOut">
              <a:rPr lang="en-US" smtClean="0"/>
              <a:t>6/17/20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0F2B158-ABE1-9E46-84BB-E332B506A510}" type="slidenum">
              <a:rPr lang="en-US" smtClean="0"/>
              <a:t>‹#›</a:t>
            </a:fld>
            <a:endParaRPr lang="en-US"/>
          </a:p>
        </p:txBody>
      </p:sp>
    </p:spTree>
    <p:extLst>
      <p:ext uri="{BB962C8B-B14F-4D97-AF65-F5344CB8AC3E}">
        <p14:creationId xmlns:p14="http://schemas.microsoft.com/office/powerpoint/2010/main" val="3137723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2CFF-FA9E-A149-85FF-E8CD1BAE7A8D}"/>
              </a:ext>
            </a:extLst>
          </p:cNvPr>
          <p:cNvSpPr>
            <a:spLocks noGrp="1"/>
          </p:cNvSpPr>
          <p:nvPr>
            <p:ph type="ctrTitle"/>
          </p:nvPr>
        </p:nvSpPr>
        <p:spPr>
          <a:xfrm>
            <a:off x="1600200" y="2027104"/>
            <a:ext cx="8991600" cy="2005560"/>
          </a:xfrm>
        </p:spPr>
        <p:txBody>
          <a:bodyPr>
            <a:normAutofit/>
          </a:bodyPr>
          <a:lstStyle/>
          <a:p>
            <a:r>
              <a:rPr lang="en-US" sz="4200" dirty="0" err="1"/>
              <a:t>Z</a:t>
            </a:r>
            <a:r>
              <a:rPr lang="en-US" dirty="0" err="1"/>
              <a:t>ero</a:t>
            </a:r>
            <a:r>
              <a:rPr lang="en-US" sz="4200" dirty="0" err="1"/>
              <a:t>S</a:t>
            </a:r>
            <a:r>
              <a:rPr lang="en-US" dirty="0" err="1"/>
              <a:t>hot</a:t>
            </a:r>
            <a:r>
              <a:rPr lang="en-US" sz="4200" dirty="0" err="1"/>
              <a:t>C</a:t>
            </a:r>
            <a:r>
              <a:rPr lang="en-US" dirty="0" err="1"/>
              <a:t>eres</a:t>
            </a:r>
            <a:r>
              <a:rPr lang="en-US" dirty="0"/>
              <a:t>: Zero-Shot Relation Extraction from Semi-Structured Webpages</a:t>
            </a:r>
          </a:p>
        </p:txBody>
      </p:sp>
      <p:sp>
        <p:nvSpPr>
          <p:cNvPr id="3" name="Subtitle 2">
            <a:extLst>
              <a:ext uri="{FF2B5EF4-FFF2-40B4-BE49-F238E27FC236}">
                <a16:creationId xmlns:a16="http://schemas.microsoft.com/office/drawing/2014/main" id="{D4A2F8D4-B005-014A-AF33-505301937E4A}"/>
              </a:ext>
            </a:extLst>
          </p:cNvPr>
          <p:cNvSpPr>
            <a:spLocks noGrp="1"/>
          </p:cNvSpPr>
          <p:nvPr>
            <p:ph type="subTitle" idx="1"/>
          </p:nvPr>
        </p:nvSpPr>
        <p:spPr>
          <a:xfrm>
            <a:off x="2695194" y="4200864"/>
            <a:ext cx="6801612" cy="1239894"/>
          </a:xfrm>
        </p:spPr>
        <p:txBody>
          <a:bodyPr>
            <a:noAutofit/>
          </a:bodyPr>
          <a:lstStyle/>
          <a:p>
            <a:r>
              <a:rPr lang="en-US" dirty="0"/>
              <a:t>Colin Lockard (UW, Amazon), Prashant </a:t>
            </a:r>
            <a:r>
              <a:rPr lang="en-US" dirty="0" err="1"/>
              <a:t>Shiralkar</a:t>
            </a:r>
            <a:r>
              <a:rPr lang="en-US" dirty="0"/>
              <a:t> (Amazon), </a:t>
            </a:r>
          </a:p>
          <a:p>
            <a:r>
              <a:rPr lang="en-US" dirty="0"/>
              <a:t>Xin Luna Dong (Amazon), </a:t>
            </a:r>
            <a:r>
              <a:rPr lang="en-US" dirty="0" err="1"/>
              <a:t>Hannaneh</a:t>
            </a:r>
            <a:r>
              <a:rPr lang="en-US" dirty="0"/>
              <a:t> </a:t>
            </a:r>
            <a:r>
              <a:rPr lang="en-US" dirty="0" err="1"/>
              <a:t>Hajishirzi</a:t>
            </a:r>
            <a:r>
              <a:rPr lang="en-US" dirty="0"/>
              <a:t> (UW, AI2)</a:t>
            </a:r>
          </a:p>
        </p:txBody>
      </p:sp>
      <p:pic>
        <p:nvPicPr>
          <p:cNvPr id="4" name="Picture 3">
            <a:extLst>
              <a:ext uri="{FF2B5EF4-FFF2-40B4-BE49-F238E27FC236}">
                <a16:creationId xmlns:a16="http://schemas.microsoft.com/office/drawing/2014/main" id="{DE5BC643-74AA-EB4F-A0E7-4974642D84D1}"/>
              </a:ext>
            </a:extLst>
          </p:cNvPr>
          <p:cNvPicPr>
            <a:picLocks noChangeAspect="1"/>
          </p:cNvPicPr>
          <p:nvPr/>
        </p:nvPicPr>
        <p:blipFill>
          <a:blip r:embed="rId2"/>
          <a:stretch>
            <a:fillRect/>
          </a:stretch>
        </p:blipFill>
        <p:spPr>
          <a:xfrm>
            <a:off x="8960193" y="5440758"/>
            <a:ext cx="2832610" cy="854933"/>
          </a:xfrm>
          <a:prstGeom prst="rect">
            <a:avLst/>
          </a:prstGeom>
        </p:spPr>
      </p:pic>
      <p:pic>
        <p:nvPicPr>
          <p:cNvPr id="6" name="Picture 5">
            <a:extLst>
              <a:ext uri="{FF2B5EF4-FFF2-40B4-BE49-F238E27FC236}">
                <a16:creationId xmlns:a16="http://schemas.microsoft.com/office/drawing/2014/main" id="{40FE8C62-D0F4-A345-8AB9-C7A704E22933}"/>
              </a:ext>
            </a:extLst>
          </p:cNvPr>
          <p:cNvPicPr>
            <a:picLocks noChangeAspect="1"/>
          </p:cNvPicPr>
          <p:nvPr/>
        </p:nvPicPr>
        <p:blipFill>
          <a:blip r:embed="rId3"/>
          <a:stretch>
            <a:fillRect/>
          </a:stretch>
        </p:blipFill>
        <p:spPr>
          <a:xfrm>
            <a:off x="177800" y="5563065"/>
            <a:ext cx="5918200" cy="762000"/>
          </a:xfrm>
          <a:prstGeom prst="rect">
            <a:avLst/>
          </a:prstGeom>
        </p:spPr>
      </p:pic>
      <p:pic>
        <p:nvPicPr>
          <p:cNvPr id="1026" name="Picture 2" descr="https://lh3.googleusercontent.com/lcvR5c0gEA4eKm1OhkqpaUPO_x6tCWqgSYsp0gviz5g_XlrT71Z8oVnCpFi6FlDSL0FONTtV78LHjsM6N3lKgTNY2O-1rZ3hQggy84WNOIIxQMeklo01jD-XNyQOrXxKNJGClyp8sLU">
            <a:extLst>
              <a:ext uri="{FF2B5EF4-FFF2-40B4-BE49-F238E27FC236}">
                <a16:creationId xmlns:a16="http://schemas.microsoft.com/office/drawing/2014/main" id="{6E5C4A8F-3851-6C44-80D2-71FDC13F0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485" y="5527946"/>
            <a:ext cx="1600887" cy="76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9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screenshot from the website IMDb containing information about the film &quot;When Harry Met Sally&quot;, such as the name of the director, writer, and stars. The relation names are vertically aligned and share a common font and size, as do the names of the individuals, each of which is contained within a hyperlink." title="When Harry Met Sally IMDb screenshot">
            <a:extLst>
              <a:ext uri="{FF2B5EF4-FFF2-40B4-BE49-F238E27FC236}">
                <a16:creationId xmlns:a16="http://schemas.microsoft.com/office/drawing/2014/main" id="{33ECD8B2-8344-9A4D-996F-46B74DBCD4D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9252" r="33780" b="6705"/>
          <a:stretch/>
        </p:blipFill>
        <p:spPr>
          <a:xfrm>
            <a:off x="0" y="0"/>
            <a:ext cx="6273800" cy="5080000"/>
          </a:xfrm>
          <a:prstGeom prst="rect">
            <a:avLst/>
          </a:prstGeom>
          <a:ln>
            <a:solidFill>
              <a:schemeClr val="tx1"/>
            </a:solidFill>
          </a:ln>
        </p:spPr>
      </p:pic>
      <p:pic>
        <p:nvPicPr>
          <p:cNvPr id="4" name="Picture 3" descr="An screenshot from the website Bollywood MDB containing information about the film &quot;Jab Harry Met Sejal&quot;." title="Jab Harry Met Sejal Bollywood MDB sceenshot">
            <a:extLst>
              <a:ext uri="{FF2B5EF4-FFF2-40B4-BE49-F238E27FC236}">
                <a16:creationId xmlns:a16="http://schemas.microsoft.com/office/drawing/2014/main" id="{E0A3358F-4B27-F544-93D3-C2A0009E7E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32132" y="636255"/>
            <a:ext cx="7737733" cy="5415334"/>
          </a:xfrm>
          <a:prstGeom prst="rect">
            <a:avLst/>
          </a:prstGeom>
          <a:ln>
            <a:solidFill>
              <a:schemeClr val="tx1"/>
            </a:solidFill>
          </a:ln>
        </p:spPr>
      </p:pic>
      <p:pic>
        <p:nvPicPr>
          <p:cNvPr id="7" name="Picture 6" descr="An screenshot from the website NMDB (a Nigerian film website) containing information about the film &quot;Twisted&quot;." title="Twisted NMDb screenshot">
            <a:extLst>
              <a:ext uri="{FF2B5EF4-FFF2-40B4-BE49-F238E27FC236}">
                <a16:creationId xmlns:a16="http://schemas.microsoft.com/office/drawing/2014/main" id="{82346D1D-2E2A-EC43-B138-FEF35548EDE9}"/>
              </a:ext>
            </a:extLst>
          </p:cNvPr>
          <p:cNvPicPr>
            <a:picLocks noChangeAspect="1"/>
          </p:cNvPicPr>
          <p:nvPr/>
        </p:nvPicPr>
        <p:blipFill>
          <a:blip r:embed="rId4"/>
          <a:stretch>
            <a:fillRect/>
          </a:stretch>
        </p:blipFill>
        <p:spPr>
          <a:xfrm>
            <a:off x="2175664" y="1003517"/>
            <a:ext cx="6910990" cy="5520267"/>
          </a:xfrm>
          <a:prstGeom prst="rect">
            <a:avLst/>
          </a:prstGeom>
          <a:ln>
            <a:solidFill>
              <a:schemeClr val="tx1"/>
            </a:solidFill>
          </a:ln>
        </p:spPr>
      </p:pic>
      <p:pic>
        <p:nvPicPr>
          <p:cNvPr id="11" name="Picture 10" descr="A screenshot from an AllMusic.com page about the Beatles, containing semi-structured fields with information about band members, genre, and other facts." title="Beatles AllMusic screenshot">
            <a:extLst>
              <a:ext uri="{FF2B5EF4-FFF2-40B4-BE49-F238E27FC236}">
                <a16:creationId xmlns:a16="http://schemas.microsoft.com/office/drawing/2014/main" id="{E6CBA57E-871A-2148-B423-CF84C0EBEEF7}"/>
              </a:ext>
            </a:extLst>
          </p:cNvPr>
          <p:cNvPicPr>
            <a:picLocks noChangeAspect="1"/>
          </p:cNvPicPr>
          <p:nvPr/>
        </p:nvPicPr>
        <p:blipFill>
          <a:blip r:embed="rId5"/>
          <a:stretch>
            <a:fillRect/>
          </a:stretch>
        </p:blipFill>
        <p:spPr>
          <a:xfrm>
            <a:off x="3130007" y="1387711"/>
            <a:ext cx="8683652" cy="5300133"/>
          </a:xfrm>
          <a:prstGeom prst="rect">
            <a:avLst/>
          </a:prstGeom>
        </p:spPr>
      </p:pic>
      <p:pic>
        <p:nvPicPr>
          <p:cNvPr id="8" name="Picture 7" descr="Screenshot of an ESPN page containing information about Green Bay Packers quarterback Aaron Rodgers, including birthdate, birthplace, and passing statistics." title="Aaron Rodgers ESPN screenshot">
            <a:extLst>
              <a:ext uri="{FF2B5EF4-FFF2-40B4-BE49-F238E27FC236}">
                <a16:creationId xmlns:a16="http://schemas.microsoft.com/office/drawing/2014/main" id="{C4A0192A-DC3D-7B4D-8CC6-BF27DBA3C3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28001" y="2111966"/>
            <a:ext cx="9499600" cy="2485127"/>
          </a:xfrm>
          <a:prstGeom prst="rect">
            <a:avLst/>
          </a:prstGeom>
        </p:spPr>
      </p:pic>
      <p:pic>
        <p:nvPicPr>
          <p:cNvPr id="12" name="Picture 11" descr="Screenshot from a webpage from the site HiFi Engine, containing information about a digitial integrated amplifier system, such as power output and frequency response." title="hifi engine screenshot">
            <a:extLst>
              <a:ext uri="{FF2B5EF4-FFF2-40B4-BE49-F238E27FC236}">
                <a16:creationId xmlns:a16="http://schemas.microsoft.com/office/drawing/2014/main" id="{BAE05A4F-D000-D544-BB9C-32C2F493253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957211" y="1842973"/>
            <a:ext cx="5811172" cy="5206763"/>
          </a:xfrm>
          <a:prstGeom prst="rect">
            <a:avLst/>
          </a:prstGeom>
        </p:spPr>
      </p:pic>
      <p:sp>
        <p:nvSpPr>
          <p:cNvPr id="3" name="Rounded Rectangle 2">
            <a:extLst>
              <a:ext uri="{FF2B5EF4-FFF2-40B4-BE49-F238E27FC236}">
                <a16:creationId xmlns:a16="http://schemas.microsoft.com/office/drawing/2014/main" id="{7D16ED4E-124A-784E-A8C6-7B9325B914CE}"/>
              </a:ext>
            </a:extLst>
          </p:cNvPr>
          <p:cNvSpPr/>
          <p:nvPr/>
        </p:nvSpPr>
        <p:spPr>
          <a:xfrm>
            <a:off x="3347001" y="0"/>
            <a:ext cx="5130800" cy="1475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There are lots of semi-structured websites</a:t>
            </a:r>
            <a:endParaRPr lang="en-US" sz="3200" dirty="0"/>
          </a:p>
        </p:txBody>
      </p:sp>
    </p:spTree>
    <p:extLst>
      <p:ext uri="{BB962C8B-B14F-4D97-AF65-F5344CB8AC3E}">
        <p14:creationId xmlns:p14="http://schemas.microsoft.com/office/powerpoint/2010/main" val="409726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58CB3A0F-E003-1747-B470-474692ED2B8B}"/>
              </a:ext>
            </a:extLst>
          </p:cNvPr>
          <p:cNvCxnSpPr>
            <a:cxnSpLocks/>
          </p:cNvCxnSpPr>
          <p:nvPr/>
        </p:nvCxnSpPr>
        <p:spPr>
          <a:xfrm flipH="1">
            <a:off x="8703733" y="2207417"/>
            <a:ext cx="795868" cy="742687"/>
          </a:xfrm>
          <a:prstGeom prst="straightConnector1">
            <a:avLst/>
          </a:prstGeom>
          <a:ln w="1270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B21FB2F3-2622-1A49-8538-7B5DE0D12153}"/>
              </a:ext>
            </a:extLst>
          </p:cNvPr>
          <p:cNvSpPr/>
          <p:nvPr/>
        </p:nvSpPr>
        <p:spPr>
          <a:xfrm>
            <a:off x="1304181" y="2091291"/>
            <a:ext cx="3552812" cy="4415897"/>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Knowledge Vault @ Google found 4x more facts from semi-structured than unstructured text</a:t>
            </a:r>
          </a:p>
          <a:p>
            <a:pPr algn="ctr"/>
            <a:r>
              <a:rPr lang="en-US" sz="2400" dirty="0"/>
              <a:t>[Dong et al., KDD’14][Dong et al., VLDB’14]</a:t>
            </a:r>
          </a:p>
        </p:txBody>
      </p:sp>
      <p:pic>
        <p:nvPicPr>
          <p:cNvPr id="11" name="Picture 10" descr="This screenshot shows a different region of the IMDb page for When Harry Met Sally, containing facts showing that Cinematography was by Barry Sonnenfeld, Film Editing was by Robert Leighton, and Production Design was by Jane Musky." title="Detail from When Harry Met Sally IMDb page">
            <a:extLst>
              <a:ext uri="{FF2B5EF4-FFF2-40B4-BE49-F238E27FC236}">
                <a16:creationId xmlns:a16="http://schemas.microsoft.com/office/drawing/2014/main" id="{1FF7BE1F-2470-3C44-B009-F34AE86A61D6}"/>
              </a:ext>
            </a:extLst>
          </p:cNvPr>
          <p:cNvPicPr>
            <a:picLocks noChangeAspect="1"/>
          </p:cNvPicPr>
          <p:nvPr/>
        </p:nvPicPr>
        <p:blipFill>
          <a:blip r:embed="rId2"/>
          <a:stretch>
            <a:fillRect/>
          </a:stretch>
        </p:blipFill>
        <p:spPr>
          <a:xfrm>
            <a:off x="5772986" y="0"/>
            <a:ext cx="6419014" cy="6604000"/>
          </a:xfrm>
          <a:prstGeom prst="rect">
            <a:avLst/>
          </a:prstGeom>
        </p:spPr>
      </p:pic>
      <p:sp>
        <p:nvSpPr>
          <p:cNvPr id="5" name="Rounded Rectangle 4">
            <a:extLst>
              <a:ext uri="{FF2B5EF4-FFF2-40B4-BE49-F238E27FC236}">
                <a16:creationId xmlns:a16="http://schemas.microsoft.com/office/drawing/2014/main" id="{266A25C3-E462-F542-9059-2C352E4D7EE1}"/>
              </a:ext>
            </a:extLst>
          </p:cNvPr>
          <p:cNvSpPr/>
          <p:nvPr/>
        </p:nvSpPr>
        <p:spPr>
          <a:xfrm>
            <a:off x="780107" y="307790"/>
            <a:ext cx="5130800" cy="1475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And they have a lot of information</a:t>
            </a:r>
            <a:endParaRPr lang="en-US" sz="3200" dirty="0"/>
          </a:p>
        </p:txBody>
      </p:sp>
    </p:spTree>
    <p:extLst>
      <p:ext uri="{BB962C8B-B14F-4D97-AF65-F5344CB8AC3E}">
        <p14:creationId xmlns:p14="http://schemas.microsoft.com/office/powerpoint/2010/main" val="93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his screenshot shows a different region of the IMDb page for When Harry Met Sally, containing facts showing that Cinematography was by Barry Sonnenfeld, Film Editing was by Robert Leighton, and Production Design was by Jane Musky." title="Detail from When Harry Met Sally IMDb page">
            <a:extLst>
              <a:ext uri="{FF2B5EF4-FFF2-40B4-BE49-F238E27FC236}">
                <a16:creationId xmlns:a16="http://schemas.microsoft.com/office/drawing/2014/main" id="{553C3DD5-4681-0E48-9972-72F3095FB0E9}"/>
              </a:ext>
            </a:extLst>
          </p:cNvPr>
          <p:cNvPicPr>
            <a:picLocks noChangeAspect="1"/>
          </p:cNvPicPr>
          <p:nvPr/>
        </p:nvPicPr>
        <p:blipFill>
          <a:blip r:embed="rId2"/>
          <a:stretch>
            <a:fillRect/>
          </a:stretch>
        </p:blipFill>
        <p:spPr>
          <a:xfrm>
            <a:off x="5772986" y="0"/>
            <a:ext cx="6419014" cy="6604000"/>
          </a:xfrm>
          <a:prstGeom prst="rect">
            <a:avLst/>
          </a:prstGeom>
        </p:spPr>
      </p:pic>
      <p:sp>
        <p:nvSpPr>
          <p:cNvPr id="23" name="Rounded Rectangle 22">
            <a:extLst>
              <a:ext uri="{FF2B5EF4-FFF2-40B4-BE49-F238E27FC236}">
                <a16:creationId xmlns:a16="http://schemas.microsoft.com/office/drawing/2014/main" id="{2D1719B0-9C64-784F-AD45-F85769FF8144}"/>
              </a:ext>
            </a:extLst>
          </p:cNvPr>
          <p:cNvSpPr/>
          <p:nvPr/>
        </p:nvSpPr>
        <p:spPr>
          <a:xfrm>
            <a:off x="235785" y="660400"/>
            <a:ext cx="5537201" cy="5283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On10 semi-structured movie websites, the IMDb ontology covered only </a:t>
            </a:r>
            <a:r>
              <a:rPr lang="en-US" sz="3600" b="1" dirty="0"/>
              <a:t>7%</a:t>
            </a:r>
            <a:r>
              <a:rPr lang="en-US" sz="3200" dirty="0"/>
              <a:t> of relations.</a:t>
            </a:r>
          </a:p>
          <a:p>
            <a:pPr algn="ctr"/>
            <a:endParaRPr lang="en-US" sz="3200" dirty="0"/>
          </a:p>
          <a:p>
            <a:pPr algn="ctr"/>
            <a:r>
              <a:rPr lang="en-US" sz="3200" dirty="0" err="1"/>
              <a:t>OpenIE</a:t>
            </a:r>
            <a:r>
              <a:rPr lang="en-US" sz="3200" dirty="0"/>
              <a:t> allows us to extract these new relations</a:t>
            </a:r>
          </a:p>
        </p:txBody>
      </p:sp>
    </p:spTree>
    <p:extLst>
      <p:ext uri="{BB962C8B-B14F-4D97-AF65-F5344CB8AC3E}">
        <p14:creationId xmlns:p14="http://schemas.microsoft.com/office/powerpoint/2010/main" val="88882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descr="The same screenshot shown earlier in the talk, but with annotations calling out the locations of facts corresponding to the predicates film.genre, film.writer, and film.actor, as well as the film title" title="Annotated When Harry Met Sally IMDb screenshot">
            <a:extLst>
              <a:ext uri="{FF2B5EF4-FFF2-40B4-BE49-F238E27FC236}">
                <a16:creationId xmlns:a16="http://schemas.microsoft.com/office/drawing/2014/main" id="{EA051D63-A397-EE4D-974C-6BDDBB8FD96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9252" r="33780" b="6705"/>
          <a:stretch/>
        </p:blipFill>
        <p:spPr>
          <a:xfrm>
            <a:off x="287880" y="1495463"/>
            <a:ext cx="6273800" cy="5080000"/>
          </a:xfrm>
          <a:prstGeom prst="rect">
            <a:avLst/>
          </a:prstGeom>
          <a:ln>
            <a:solidFill>
              <a:schemeClr val="tx1"/>
            </a:solidFill>
          </a:ln>
        </p:spPr>
      </p:pic>
      <p:sp>
        <p:nvSpPr>
          <p:cNvPr id="2" name="Title 1">
            <a:extLst>
              <a:ext uri="{FF2B5EF4-FFF2-40B4-BE49-F238E27FC236}">
                <a16:creationId xmlns:a16="http://schemas.microsoft.com/office/drawing/2014/main" id="{792036A6-C250-6A4B-95B6-FC0C13B51FDD}"/>
              </a:ext>
            </a:extLst>
          </p:cNvPr>
          <p:cNvSpPr>
            <a:spLocks noGrp="1"/>
          </p:cNvSpPr>
          <p:nvPr>
            <p:ph type="title"/>
          </p:nvPr>
        </p:nvSpPr>
        <p:spPr>
          <a:xfrm>
            <a:off x="2231136" y="143789"/>
            <a:ext cx="7729728" cy="1188720"/>
          </a:xfrm>
        </p:spPr>
        <p:txBody>
          <a:bodyPr/>
          <a:lstStyle/>
          <a:p>
            <a:r>
              <a:rPr lang="en-US" dirty="0"/>
              <a:t>Traditional Extraction</a:t>
            </a:r>
          </a:p>
        </p:txBody>
      </p:sp>
      <p:sp>
        <p:nvSpPr>
          <p:cNvPr id="6" name="Rounded Rectangle 5">
            <a:extLst>
              <a:ext uri="{FF2B5EF4-FFF2-40B4-BE49-F238E27FC236}">
                <a16:creationId xmlns:a16="http://schemas.microsoft.com/office/drawing/2014/main" id="{95A4EC31-B1B3-1D46-A5C5-E604CD4C10A3}"/>
              </a:ext>
            </a:extLst>
          </p:cNvPr>
          <p:cNvSpPr/>
          <p:nvPr/>
        </p:nvSpPr>
        <p:spPr>
          <a:xfrm>
            <a:off x="844062" y="1848898"/>
            <a:ext cx="2851420" cy="775006"/>
          </a:xfrm>
          <a:prstGeom prst="roundRect">
            <a:avLst/>
          </a:prstGeom>
          <a:solidFill>
            <a:srgbClr val="FFC000">
              <a:alpha val="40000"/>
            </a:srgbClr>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AB30BC3-A8B6-EB4F-BC90-99CA495008D5}"/>
              </a:ext>
            </a:extLst>
          </p:cNvPr>
          <p:cNvCxnSpPr>
            <a:cxnSpLocks/>
            <a:stCxn id="6" idx="3"/>
          </p:cNvCxnSpPr>
          <p:nvPr/>
        </p:nvCxnSpPr>
        <p:spPr>
          <a:xfrm>
            <a:off x="3695482" y="2236401"/>
            <a:ext cx="4031700" cy="14505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B2F4CE-B550-6346-86F1-75DB23B488E1}"/>
              </a:ext>
            </a:extLst>
          </p:cNvPr>
          <p:cNvSpPr txBox="1"/>
          <p:nvPr/>
        </p:nvSpPr>
        <p:spPr>
          <a:xfrm>
            <a:off x="7727182" y="2296086"/>
            <a:ext cx="3979148" cy="461665"/>
          </a:xfrm>
          <a:prstGeom prst="rect">
            <a:avLst/>
          </a:prstGeom>
          <a:noFill/>
        </p:spPr>
        <p:txBody>
          <a:bodyPr wrap="square" rtlCol="0">
            <a:spAutoFit/>
          </a:bodyPr>
          <a:lstStyle/>
          <a:p>
            <a:r>
              <a:rPr lang="en-US" sz="2400" dirty="0"/>
              <a:t>“When Harry Met Sally”</a:t>
            </a:r>
          </a:p>
        </p:txBody>
      </p:sp>
      <p:sp>
        <p:nvSpPr>
          <p:cNvPr id="11" name="Rounded Rectangle 10">
            <a:extLst>
              <a:ext uri="{FF2B5EF4-FFF2-40B4-BE49-F238E27FC236}">
                <a16:creationId xmlns:a16="http://schemas.microsoft.com/office/drawing/2014/main" id="{22573A70-CD2E-4D45-A13F-B8FAF641F2C1}"/>
              </a:ext>
            </a:extLst>
          </p:cNvPr>
          <p:cNvSpPr/>
          <p:nvPr/>
        </p:nvSpPr>
        <p:spPr>
          <a:xfrm>
            <a:off x="2763617" y="3749086"/>
            <a:ext cx="809315" cy="262620"/>
          </a:xfrm>
          <a:prstGeom prst="roundRect">
            <a:avLst/>
          </a:prstGeom>
          <a:solidFill>
            <a:srgbClr val="00B0F0">
              <a:alpha val="40000"/>
            </a:srgbClr>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479C740-5983-4A4B-9D18-29D84F61598D}"/>
              </a:ext>
            </a:extLst>
          </p:cNvPr>
          <p:cNvCxnSpPr>
            <a:cxnSpLocks/>
            <a:stCxn id="11" idx="3"/>
          </p:cNvCxnSpPr>
          <p:nvPr/>
        </p:nvCxnSpPr>
        <p:spPr>
          <a:xfrm>
            <a:off x="3572932" y="3880396"/>
            <a:ext cx="6387932" cy="49489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865B2A-D3D2-7641-AA31-8CD002720206}"/>
              </a:ext>
            </a:extLst>
          </p:cNvPr>
          <p:cNvSpPr txBox="1"/>
          <p:nvPr/>
        </p:nvSpPr>
        <p:spPr>
          <a:xfrm>
            <a:off x="7638730" y="4406455"/>
            <a:ext cx="5705341" cy="461665"/>
          </a:xfrm>
          <a:prstGeom prst="rect">
            <a:avLst/>
          </a:prstGeom>
          <a:noFill/>
        </p:spPr>
        <p:txBody>
          <a:bodyPr wrap="square" rtlCol="0">
            <a:spAutoFit/>
          </a:bodyPr>
          <a:lstStyle/>
          <a:p>
            <a:r>
              <a:rPr lang="en-US" sz="2400" dirty="0"/>
              <a:t>(</a:t>
            </a:r>
            <a:r>
              <a:rPr lang="en-US" sz="2400" dirty="0" err="1"/>
              <a:t>film.written_by</a:t>
            </a:r>
            <a:r>
              <a:rPr lang="en-US" sz="2400" dirty="0"/>
              <a:t>,  “</a:t>
            </a:r>
            <a:r>
              <a:rPr lang="en-US" sz="2400" dirty="0">
                <a:solidFill>
                  <a:srgbClr val="00B0F0"/>
                </a:solidFill>
              </a:rPr>
              <a:t>Nora Ephron</a:t>
            </a:r>
            <a:r>
              <a:rPr lang="en-US" sz="2400" dirty="0"/>
              <a:t>”)</a:t>
            </a:r>
          </a:p>
        </p:txBody>
      </p:sp>
      <p:sp>
        <p:nvSpPr>
          <p:cNvPr id="23" name="Rounded Rectangle 22">
            <a:extLst>
              <a:ext uri="{FF2B5EF4-FFF2-40B4-BE49-F238E27FC236}">
                <a16:creationId xmlns:a16="http://schemas.microsoft.com/office/drawing/2014/main" id="{2617C647-DE7C-B14C-A465-F705B20D2677}"/>
              </a:ext>
            </a:extLst>
          </p:cNvPr>
          <p:cNvSpPr/>
          <p:nvPr/>
        </p:nvSpPr>
        <p:spPr>
          <a:xfrm>
            <a:off x="3522943" y="3960283"/>
            <a:ext cx="662355" cy="271159"/>
          </a:xfrm>
          <a:prstGeom prst="roundRect">
            <a:avLst/>
          </a:prstGeom>
          <a:solidFill>
            <a:srgbClr val="00B0F0">
              <a:alpha val="40000"/>
            </a:srgbClr>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DDCD2362-06D4-A54E-ABAA-18572CCE8666}"/>
              </a:ext>
            </a:extLst>
          </p:cNvPr>
          <p:cNvCxnSpPr>
            <a:cxnSpLocks/>
            <a:stCxn id="23" idx="3"/>
          </p:cNvCxnSpPr>
          <p:nvPr/>
        </p:nvCxnSpPr>
        <p:spPr>
          <a:xfrm>
            <a:off x="4185298" y="4095863"/>
            <a:ext cx="5261355" cy="15999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158CF2E-11E8-1040-B1DC-4174C6759608}"/>
              </a:ext>
            </a:extLst>
          </p:cNvPr>
          <p:cNvSpPr txBox="1"/>
          <p:nvPr/>
        </p:nvSpPr>
        <p:spPr>
          <a:xfrm>
            <a:off x="7689937" y="5695813"/>
            <a:ext cx="5524659" cy="461665"/>
          </a:xfrm>
          <a:prstGeom prst="rect">
            <a:avLst/>
          </a:prstGeom>
          <a:noFill/>
        </p:spPr>
        <p:txBody>
          <a:bodyPr wrap="square" rtlCol="0">
            <a:spAutoFit/>
          </a:bodyPr>
          <a:lstStyle/>
          <a:p>
            <a:r>
              <a:rPr lang="en-US" sz="2400" dirty="0"/>
              <a:t>(</a:t>
            </a:r>
            <a:r>
              <a:rPr lang="en-US" sz="2400" dirty="0" err="1"/>
              <a:t>film.actor</a:t>
            </a:r>
            <a:r>
              <a:rPr lang="en-US" sz="2400" dirty="0"/>
              <a:t>, “</a:t>
            </a:r>
            <a:r>
              <a:rPr lang="en-US" sz="2400" dirty="0">
                <a:solidFill>
                  <a:srgbClr val="00B0F0"/>
                </a:solidFill>
              </a:rPr>
              <a:t>Meg Ryan</a:t>
            </a:r>
            <a:r>
              <a:rPr lang="en-US" sz="2400" dirty="0"/>
              <a:t>”)</a:t>
            </a:r>
          </a:p>
        </p:txBody>
      </p:sp>
      <p:sp>
        <p:nvSpPr>
          <p:cNvPr id="37" name="Rectangle 36">
            <a:extLst>
              <a:ext uri="{FF2B5EF4-FFF2-40B4-BE49-F238E27FC236}">
                <a16:creationId xmlns:a16="http://schemas.microsoft.com/office/drawing/2014/main" id="{B1DFAAB1-57CF-6F42-B86C-A06E8E5D681A}"/>
              </a:ext>
            </a:extLst>
          </p:cNvPr>
          <p:cNvSpPr/>
          <p:nvPr/>
        </p:nvSpPr>
        <p:spPr>
          <a:xfrm>
            <a:off x="8110136" y="2012989"/>
            <a:ext cx="2270927" cy="25500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C000"/>
                </a:solidFill>
              </a:rPr>
              <a:t>TOPIC ENTITY</a:t>
            </a:r>
          </a:p>
        </p:txBody>
      </p:sp>
      <p:sp>
        <p:nvSpPr>
          <p:cNvPr id="24" name="Rounded Rectangle 23">
            <a:extLst>
              <a:ext uri="{FF2B5EF4-FFF2-40B4-BE49-F238E27FC236}">
                <a16:creationId xmlns:a16="http://schemas.microsoft.com/office/drawing/2014/main" id="{8EF08F9E-AAB9-9045-9794-7C65F0EA1464}"/>
              </a:ext>
            </a:extLst>
          </p:cNvPr>
          <p:cNvSpPr/>
          <p:nvPr/>
        </p:nvSpPr>
        <p:spPr>
          <a:xfrm>
            <a:off x="7115877" y="2966779"/>
            <a:ext cx="4590453" cy="986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Relation types defined in ontology</a:t>
            </a:r>
            <a:endParaRPr lang="en-US" sz="3200" dirty="0"/>
          </a:p>
        </p:txBody>
      </p:sp>
    </p:spTree>
    <p:extLst>
      <p:ext uri="{BB962C8B-B14F-4D97-AF65-F5344CB8AC3E}">
        <p14:creationId xmlns:p14="http://schemas.microsoft.com/office/powerpoint/2010/main" val="32504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P spid="15" grpId="0"/>
      <p:bldP spid="23" grpId="0" animBg="1"/>
      <p:bldP spid="35" grpId="0"/>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37C9-EC3B-574F-949B-24DF1BEB391F}"/>
              </a:ext>
            </a:extLst>
          </p:cNvPr>
          <p:cNvSpPr>
            <a:spLocks noGrp="1"/>
          </p:cNvSpPr>
          <p:nvPr>
            <p:ph type="title"/>
          </p:nvPr>
        </p:nvSpPr>
        <p:spPr/>
        <p:txBody>
          <a:bodyPr/>
          <a:lstStyle/>
          <a:p>
            <a:r>
              <a:rPr lang="en-US" dirty="0"/>
              <a:t>Problem Definition</a:t>
            </a:r>
          </a:p>
        </p:txBody>
      </p:sp>
      <p:sp>
        <p:nvSpPr>
          <p:cNvPr id="3" name="Content Placeholder 2">
            <a:extLst>
              <a:ext uri="{FF2B5EF4-FFF2-40B4-BE49-F238E27FC236}">
                <a16:creationId xmlns:a16="http://schemas.microsoft.com/office/drawing/2014/main" id="{BBEB0B41-7558-DC4D-BD4C-088E08B7F503}"/>
              </a:ext>
            </a:extLst>
          </p:cNvPr>
          <p:cNvSpPr>
            <a:spLocks noGrp="1"/>
          </p:cNvSpPr>
          <p:nvPr>
            <p:ph idx="1"/>
          </p:nvPr>
        </p:nvSpPr>
        <p:spPr>
          <a:xfrm>
            <a:off x="1209159" y="1696749"/>
            <a:ext cx="9915523" cy="4771783"/>
          </a:xfrm>
        </p:spPr>
        <p:txBody>
          <a:bodyPr>
            <a:normAutofit lnSpcReduction="10000"/>
          </a:bodyPr>
          <a:lstStyle/>
          <a:p>
            <a:r>
              <a:rPr lang="en-US" sz="3200" dirty="0"/>
              <a:t>Input:</a:t>
            </a:r>
          </a:p>
          <a:p>
            <a:pPr lvl="1"/>
            <a:r>
              <a:rPr lang="en-US" sz="3200" dirty="0"/>
              <a:t>Pages from a semi-structured website</a:t>
            </a:r>
          </a:p>
          <a:p>
            <a:pPr lvl="1"/>
            <a:r>
              <a:rPr lang="en-US" sz="3200" dirty="0"/>
              <a:t>Seed KB (and ontology)</a:t>
            </a:r>
          </a:p>
          <a:p>
            <a:r>
              <a:rPr lang="en-US" sz="3200" dirty="0"/>
              <a:t>Output:</a:t>
            </a:r>
          </a:p>
          <a:p>
            <a:pPr lvl="1"/>
            <a:r>
              <a:rPr lang="en-US" sz="3200" dirty="0"/>
              <a:t>A set of triples </a:t>
            </a:r>
            <a:r>
              <a:rPr lang="en-US" sz="3200" b="1" i="1" dirty="0"/>
              <a:t>(s, r, o)</a:t>
            </a:r>
            <a:r>
              <a:rPr lang="en-US" sz="3200" dirty="0"/>
              <a:t>, where </a:t>
            </a:r>
          </a:p>
          <a:p>
            <a:pPr lvl="2"/>
            <a:r>
              <a:rPr lang="en-US" sz="2400" b="1" i="1" dirty="0"/>
              <a:t>s</a:t>
            </a:r>
            <a:r>
              <a:rPr lang="en-US" sz="2400" dirty="0"/>
              <a:t> is a string corresponding to the subject (page topic entity), </a:t>
            </a:r>
          </a:p>
          <a:p>
            <a:pPr lvl="2"/>
            <a:r>
              <a:rPr lang="en-US" sz="2400" b="1" i="1" dirty="0"/>
              <a:t>o</a:t>
            </a:r>
            <a:r>
              <a:rPr lang="en-US" sz="2400" dirty="0"/>
              <a:t> is a string corresponding to the object</a:t>
            </a:r>
          </a:p>
          <a:p>
            <a:pPr lvl="2"/>
            <a:r>
              <a:rPr lang="en-US" sz="2400" b="1" i="1" dirty="0"/>
              <a:t>r</a:t>
            </a:r>
            <a:r>
              <a:rPr lang="en-US" sz="2400" dirty="0"/>
              <a:t> is a string indicating the relation/predicate (</a:t>
            </a:r>
            <a:r>
              <a:rPr lang="en-US" sz="2400" dirty="0" err="1"/>
              <a:t>OpenIE</a:t>
            </a:r>
            <a:r>
              <a:rPr lang="en-US" sz="2400" dirty="0"/>
              <a:t>) or a relation defined in our ontology (</a:t>
            </a:r>
            <a:r>
              <a:rPr lang="en-US" sz="2400" dirty="0" err="1"/>
              <a:t>ClosedIE</a:t>
            </a:r>
            <a:r>
              <a:rPr lang="en-US" sz="2400" dirty="0"/>
              <a:t>)</a:t>
            </a:r>
          </a:p>
        </p:txBody>
      </p:sp>
    </p:spTree>
    <p:extLst>
      <p:ext uri="{BB962C8B-B14F-4D97-AF65-F5344CB8AC3E}">
        <p14:creationId xmlns:p14="http://schemas.microsoft.com/office/powerpoint/2010/main" val="25715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8D22-922F-F443-839A-68AC4D1E11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03ACCD1-AB28-7041-B7F6-FAE6051C0C9E}"/>
              </a:ext>
            </a:extLst>
          </p:cNvPr>
          <p:cNvSpPr>
            <a:spLocks noGrp="1"/>
          </p:cNvSpPr>
          <p:nvPr>
            <p:ph idx="1"/>
          </p:nvPr>
        </p:nvSpPr>
        <p:spPr>
          <a:xfrm>
            <a:off x="1209159" y="1696750"/>
            <a:ext cx="9915523" cy="4704050"/>
          </a:xfrm>
        </p:spPr>
        <p:txBody>
          <a:bodyPr>
            <a:normAutofit fontScale="77500" lnSpcReduction="20000"/>
          </a:bodyPr>
          <a:lstStyle/>
          <a:p>
            <a:r>
              <a:rPr lang="en-US" dirty="0"/>
              <a:t>Semi-structured websites are a rich source of data for KB population</a:t>
            </a:r>
          </a:p>
          <a:p>
            <a:pPr marL="228600" lvl="1" indent="0">
              <a:buNone/>
            </a:pPr>
            <a:endParaRPr lang="en-US" dirty="0"/>
          </a:p>
          <a:p>
            <a:r>
              <a:rPr lang="en-US" b="1" dirty="0"/>
              <a:t>Previous extraction methods required learning a new model for each website targeted for extraction</a:t>
            </a:r>
          </a:p>
          <a:p>
            <a:pPr lvl="1"/>
            <a:endParaRPr lang="en-US" dirty="0"/>
          </a:p>
          <a:p>
            <a:r>
              <a:rPr lang="en-US" dirty="0"/>
              <a:t>We introduce a method for learning a single model that can extract from arbitrary semi-structured websites</a:t>
            </a:r>
          </a:p>
          <a:p>
            <a:pPr lvl="1"/>
            <a:r>
              <a:rPr lang="en-US" dirty="0"/>
              <a:t>Build rich representation of textual, visual, layout features of a webpage with GNN</a:t>
            </a:r>
          </a:p>
          <a:p>
            <a:pPr lvl="1"/>
            <a:r>
              <a:rPr lang="en-US" dirty="0"/>
              <a:t>Pre-training task to help generalization</a:t>
            </a:r>
          </a:p>
          <a:p>
            <a:pPr lvl="1"/>
            <a:endParaRPr lang="en-US" dirty="0"/>
          </a:p>
          <a:p>
            <a:r>
              <a:rPr lang="en-US" dirty="0" err="1"/>
              <a:t>OpenIE</a:t>
            </a:r>
            <a:r>
              <a:rPr lang="en-US" dirty="0"/>
              <a:t> extractions from never-before-seen websites in never-before-seen subject domains</a:t>
            </a:r>
          </a:p>
          <a:p>
            <a:pPr lvl="1"/>
            <a:endParaRPr lang="en-US" dirty="0"/>
          </a:p>
          <a:p>
            <a:pPr lvl="1"/>
            <a:endParaRPr lang="en-US" dirty="0"/>
          </a:p>
        </p:txBody>
      </p:sp>
    </p:spTree>
    <p:extLst>
      <p:ext uri="{BB962C8B-B14F-4D97-AF65-F5344CB8AC3E}">
        <p14:creationId xmlns:p14="http://schemas.microsoft.com/office/powerpoint/2010/main" val="336668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3F52-6EF1-DD48-B014-64A32F3F7E20}"/>
              </a:ext>
            </a:extLst>
          </p:cNvPr>
          <p:cNvSpPr>
            <a:spLocks noGrp="1"/>
          </p:cNvSpPr>
          <p:nvPr>
            <p:ph type="title"/>
          </p:nvPr>
        </p:nvSpPr>
        <p:spPr/>
        <p:txBody>
          <a:bodyPr/>
          <a:lstStyle/>
          <a:p>
            <a:r>
              <a:rPr lang="en-US" dirty="0"/>
              <a:t>Prior Work</a:t>
            </a:r>
          </a:p>
        </p:txBody>
      </p:sp>
      <p:sp>
        <p:nvSpPr>
          <p:cNvPr id="3" name="Content Placeholder 2">
            <a:extLst>
              <a:ext uri="{FF2B5EF4-FFF2-40B4-BE49-F238E27FC236}">
                <a16:creationId xmlns:a16="http://schemas.microsoft.com/office/drawing/2014/main" id="{BFC7834D-A684-FF44-96AC-46A98CA997DD}"/>
              </a:ext>
            </a:extLst>
          </p:cNvPr>
          <p:cNvSpPr>
            <a:spLocks noGrp="1"/>
          </p:cNvSpPr>
          <p:nvPr>
            <p:ph idx="1"/>
          </p:nvPr>
        </p:nvSpPr>
        <p:spPr/>
        <p:txBody>
          <a:bodyPr/>
          <a:lstStyle/>
          <a:p>
            <a:r>
              <a:rPr lang="en-US" dirty="0"/>
              <a:t>Wrapper Induction (</a:t>
            </a:r>
            <a:r>
              <a:rPr lang="en-US" dirty="0" err="1"/>
              <a:t>Kushmerick</a:t>
            </a:r>
            <a:r>
              <a:rPr lang="en-US" dirty="0"/>
              <a:t> et al, 1997)</a:t>
            </a:r>
          </a:p>
          <a:p>
            <a:pPr lvl="1"/>
            <a:r>
              <a:rPr lang="en-US" dirty="0"/>
              <a:t>Rule mining based on labeled data from a website</a:t>
            </a:r>
          </a:p>
          <a:p>
            <a:pPr lvl="1"/>
            <a:r>
              <a:rPr lang="en-US" dirty="0"/>
              <a:t>Requires training data for each target website</a:t>
            </a:r>
          </a:p>
          <a:p>
            <a:r>
              <a:rPr lang="en-US" dirty="0"/>
              <a:t>Distantly supervised approaches (Lockard et al, 2018 Lockard et al, 2019)</a:t>
            </a:r>
          </a:p>
          <a:p>
            <a:pPr lvl="1"/>
            <a:r>
              <a:rPr lang="en-US" dirty="0"/>
              <a:t>Use KB to automatically create training data for a website</a:t>
            </a:r>
          </a:p>
          <a:p>
            <a:pPr lvl="1"/>
            <a:r>
              <a:rPr lang="en-US" dirty="0"/>
              <a:t>Requires KB with knowledge overlap for each target website</a:t>
            </a:r>
          </a:p>
          <a:p>
            <a:r>
              <a:rPr lang="en-US" dirty="0"/>
              <a:t>Prior models rely on site-specific features</a:t>
            </a:r>
          </a:p>
        </p:txBody>
      </p:sp>
      <p:sp>
        <p:nvSpPr>
          <p:cNvPr id="4" name="TextBox 3">
            <a:extLst>
              <a:ext uri="{FF2B5EF4-FFF2-40B4-BE49-F238E27FC236}">
                <a16:creationId xmlns:a16="http://schemas.microsoft.com/office/drawing/2014/main" id="{8AB70548-7260-7B4E-A13F-35421891554C}"/>
              </a:ext>
            </a:extLst>
          </p:cNvPr>
          <p:cNvSpPr txBox="1"/>
          <p:nvPr/>
        </p:nvSpPr>
        <p:spPr>
          <a:xfrm>
            <a:off x="508132" y="6213079"/>
            <a:ext cx="11317575" cy="553998"/>
          </a:xfrm>
          <a:prstGeom prst="rect">
            <a:avLst/>
          </a:prstGeom>
          <a:noFill/>
        </p:spPr>
        <p:txBody>
          <a:bodyPr wrap="square" rtlCol="0">
            <a:spAutoFit/>
          </a:bodyPr>
          <a:lstStyle/>
          <a:p>
            <a:r>
              <a:rPr lang="en-US" sz="1000" dirty="0"/>
              <a:t>Nicholas </a:t>
            </a:r>
            <a:r>
              <a:rPr lang="en-US" sz="1000" dirty="0" err="1"/>
              <a:t>Kushmerick</a:t>
            </a:r>
            <a:r>
              <a:rPr lang="en-US" sz="1000" dirty="0"/>
              <a:t>, Daniel S. Weld, and Robert B. </a:t>
            </a:r>
            <a:r>
              <a:rPr lang="en-US" sz="1000" dirty="0" err="1"/>
              <a:t>Doorenbos</a:t>
            </a:r>
            <a:r>
              <a:rPr lang="en-US" sz="1000" dirty="0"/>
              <a:t>. 1997. Wrapper induction for information extraction. In IJCAI.</a:t>
            </a:r>
          </a:p>
          <a:p>
            <a:r>
              <a:rPr lang="en-US" sz="1000" dirty="0"/>
              <a:t>Colin Lockard, </a:t>
            </a:r>
            <a:r>
              <a:rPr lang="en-US" sz="1000" dirty="0" err="1"/>
              <a:t>Arash</a:t>
            </a:r>
            <a:r>
              <a:rPr lang="en-US" sz="1000" dirty="0"/>
              <a:t> </a:t>
            </a:r>
            <a:r>
              <a:rPr lang="en-US" sz="1000" dirty="0" err="1"/>
              <a:t>Einolghozati</a:t>
            </a:r>
            <a:r>
              <a:rPr lang="en-US" sz="1000" dirty="0"/>
              <a:t>, Prashant </a:t>
            </a:r>
            <a:r>
              <a:rPr lang="en-US" sz="1000" dirty="0" err="1"/>
              <a:t>Shiralkar</a:t>
            </a:r>
            <a:r>
              <a:rPr lang="en-US" sz="1000" dirty="0"/>
              <a:t>, and Xin Luna Dong. 2018. Ceres: distantly supervised relation extraction from the semi-structured web. VLDB, 11(10):1084– 1096.</a:t>
            </a:r>
          </a:p>
          <a:p>
            <a:r>
              <a:rPr lang="en-US" sz="1000" dirty="0"/>
              <a:t>Colin Lockard, Prashant </a:t>
            </a:r>
            <a:r>
              <a:rPr lang="en-US" sz="1000" dirty="0" err="1"/>
              <a:t>Shiralkar</a:t>
            </a:r>
            <a:r>
              <a:rPr lang="en-US" sz="1000" dirty="0"/>
              <a:t>, and Xin Luna Dong. 2019. </a:t>
            </a:r>
            <a:r>
              <a:rPr lang="en-US" sz="1000" dirty="0" err="1"/>
              <a:t>OpenCeres</a:t>
            </a:r>
            <a:r>
              <a:rPr lang="en-US" sz="1000" dirty="0"/>
              <a:t>: When open information extraction meets the semi-structured web. In NAACL-HLT, pages 3047–3056.</a:t>
            </a:r>
          </a:p>
        </p:txBody>
      </p:sp>
    </p:spTree>
    <p:extLst>
      <p:ext uri="{BB962C8B-B14F-4D97-AF65-F5344CB8AC3E}">
        <p14:creationId xmlns:p14="http://schemas.microsoft.com/office/powerpoint/2010/main" val="388884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82D5-E2C6-3542-9C2C-E87BBCDEA017}"/>
              </a:ext>
            </a:extLst>
          </p:cNvPr>
          <p:cNvSpPr>
            <a:spLocks noGrp="1"/>
          </p:cNvSpPr>
          <p:nvPr>
            <p:ph type="title"/>
          </p:nvPr>
        </p:nvSpPr>
        <p:spPr/>
        <p:txBody>
          <a:bodyPr>
            <a:normAutofit fontScale="90000"/>
          </a:bodyPr>
          <a:lstStyle/>
          <a:p>
            <a:r>
              <a:rPr lang="en-US" dirty="0"/>
              <a:t>Can we learn a single general model to extract from never-before-seen websites?</a:t>
            </a:r>
          </a:p>
        </p:txBody>
      </p:sp>
      <p:sp>
        <p:nvSpPr>
          <p:cNvPr id="3" name="Text Placeholder 2">
            <a:extLst>
              <a:ext uri="{FF2B5EF4-FFF2-40B4-BE49-F238E27FC236}">
                <a16:creationId xmlns:a16="http://schemas.microsoft.com/office/drawing/2014/main" id="{50A24BD1-5DAF-9741-AE6F-B2B2556979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3054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0F77-8500-E848-9184-B46FF6072025}"/>
              </a:ext>
            </a:extLst>
          </p:cNvPr>
          <p:cNvSpPr>
            <a:spLocks noGrp="1"/>
          </p:cNvSpPr>
          <p:nvPr>
            <p:ph type="title"/>
          </p:nvPr>
        </p:nvSpPr>
        <p:spPr/>
        <p:txBody>
          <a:bodyPr/>
          <a:lstStyle/>
          <a:p>
            <a:r>
              <a:rPr lang="en-US" dirty="0"/>
              <a:t>Zero-shot Extraction</a:t>
            </a:r>
          </a:p>
        </p:txBody>
      </p:sp>
      <p:sp>
        <p:nvSpPr>
          <p:cNvPr id="3" name="Content Placeholder 2">
            <a:extLst>
              <a:ext uri="{FF2B5EF4-FFF2-40B4-BE49-F238E27FC236}">
                <a16:creationId xmlns:a16="http://schemas.microsoft.com/office/drawing/2014/main" id="{D1934BA3-7A16-314A-946A-C162AEA2588A}"/>
              </a:ext>
            </a:extLst>
          </p:cNvPr>
          <p:cNvSpPr>
            <a:spLocks noGrp="1"/>
          </p:cNvSpPr>
          <p:nvPr>
            <p:ph idx="1"/>
          </p:nvPr>
        </p:nvSpPr>
        <p:spPr/>
        <p:txBody>
          <a:bodyPr>
            <a:normAutofit/>
          </a:bodyPr>
          <a:lstStyle/>
          <a:p>
            <a:r>
              <a:rPr lang="en-US" dirty="0"/>
              <a:t>Unseen-Website Zero-shot Extraction: Given website W in vertical V, learn a model for W without any training pages from W (but with pages from other websites in V)</a:t>
            </a:r>
          </a:p>
          <a:p>
            <a:r>
              <a:rPr lang="en-US" dirty="0"/>
              <a:t>Unseen-Vertical Zero-shot Extraction: Given website W in vertical V, learn a model for W without any training pages from W or any other website from vertical V</a:t>
            </a:r>
          </a:p>
          <a:p>
            <a:endParaRPr lang="en-US" dirty="0"/>
          </a:p>
        </p:txBody>
      </p:sp>
    </p:spTree>
    <p:extLst>
      <p:ext uri="{BB962C8B-B14F-4D97-AF65-F5344CB8AC3E}">
        <p14:creationId xmlns:p14="http://schemas.microsoft.com/office/powerpoint/2010/main" val="165113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E101-7418-6045-A854-AB7FCE888414}"/>
              </a:ext>
            </a:extLst>
          </p:cNvPr>
          <p:cNvSpPr>
            <a:spLocks noGrp="1"/>
          </p:cNvSpPr>
          <p:nvPr>
            <p:ph type="title"/>
          </p:nvPr>
        </p:nvSpPr>
        <p:spPr/>
        <p:txBody>
          <a:bodyPr/>
          <a:lstStyle/>
          <a:p>
            <a:r>
              <a:rPr lang="en-US" dirty="0"/>
              <a:t>Intuition</a:t>
            </a:r>
          </a:p>
        </p:txBody>
      </p:sp>
      <p:sp>
        <p:nvSpPr>
          <p:cNvPr id="3" name="Content Placeholder 2">
            <a:extLst>
              <a:ext uri="{FF2B5EF4-FFF2-40B4-BE49-F238E27FC236}">
                <a16:creationId xmlns:a16="http://schemas.microsoft.com/office/drawing/2014/main" id="{493B7740-BBE7-F54D-8847-17D32F963FF0}"/>
              </a:ext>
            </a:extLst>
          </p:cNvPr>
          <p:cNvSpPr>
            <a:spLocks noGrp="1"/>
          </p:cNvSpPr>
          <p:nvPr>
            <p:ph idx="1"/>
          </p:nvPr>
        </p:nvSpPr>
        <p:spPr/>
        <p:txBody>
          <a:bodyPr/>
          <a:lstStyle/>
          <a:p>
            <a:r>
              <a:rPr lang="en-US" dirty="0"/>
              <a:t>Websites have textual, layout, and visual semantics that are consistent from site to site</a:t>
            </a:r>
          </a:p>
          <a:p>
            <a:pPr lvl="1"/>
            <a:r>
              <a:rPr lang="en-US" dirty="0"/>
              <a:t>Horizontal alignment</a:t>
            </a:r>
          </a:p>
          <a:p>
            <a:pPr lvl="1"/>
            <a:r>
              <a:rPr lang="en-US" dirty="0"/>
              <a:t>Vertical alignment</a:t>
            </a:r>
          </a:p>
          <a:p>
            <a:pPr lvl="1"/>
            <a:r>
              <a:rPr lang="en-US" dirty="0"/>
              <a:t>Section headers are larger, bolder</a:t>
            </a:r>
          </a:p>
          <a:p>
            <a:r>
              <a:rPr lang="en-US" dirty="0"/>
              <a:t>We need to build a representation that captures and combines these different feature modalities </a:t>
            </a:r>
          </a:p>
        </p:txBody>
      </p:sp>
    </p:spTree>
    <p:extLst>
      <p:ext uri="{BB962C8B-B14F-4D97-AF65-F5344CB8AC3E}">
        <p14:creationId xmlns:p14="http://schemas.microsoft.com/office/powerpoint/2010/main" val="41406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8D22-922F-F443-839A-68AC4D1E11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03ACCD1-AB28-7041-B7F6-FAE6051C0C9E}"/>
              </a:ext>
            </a:extLst>
          </p:cNvPr>
          <p:cNvSpPr>
            <a:spLocks noGrp="1"/>
          </p:cNvSpPr>
          <p:nvPr>
            <p:ph idx="1"/>
          </p:nvPr>
        </p:nvSpPr>
        <p:spPr>
          <a:xfrm>
            <a:off x="1209159" y="1696750"/>
            <a:ext cx="9915523" cy="4704050"/>
          </a:xfrm>
        </p:spPr>
        <p:txBody>
          <a:bodyPr>
            <a:normAutofit fontScale="77500" lnSpcReduction="20000"/>
          </a:bodyPr>
          <a:lstStyle/>
          <a:p>
            <a:r>
              <a:rPr lang="en-US" dirty="0"/>
              <a:t>Semi-structured websites are a rich source of data for KB population</a:t>
            </a:r>
          </a:p>
          <a:p>
            <a:pPr marL="228600" lvl="1" indent="0">
              <a:buNone/>
            </a:pPr>
            <a:endParaRPr lang="en-US" dirty="0"/>
          </a:p>
          <a:p>
            <a:r>
              <a:rPr lang="en-US" dirty="0"/>
              <a:t>Previous extraction methods required learning a new model for each website targeted for extraction</a:t>
            </a:r>
          </a:p>
          <a:p>
            <a:pPr lvl="1"/>
            <a:endParaRPr lang="en-US" dirty="0"/>
          </a:p>
          <a:p>
            <a:r>
              <a:rPr lang="en-US" dirty="0"/>
              <a:t>We introduce a method for learning a single model that can extract from arbitrary semi-structured websites</a:t>
            </a:r>
          </a:p>
          <a:p>
            <a:pPr lvl="1"/>
            <a:r>
              <a:rPr lang="en-US" dirty="0"/>
              <a:t>Build rich representation of textual, visual, layout features of a webpage with GNN</a:t>
            </a:r>
          </a:p>
          <a:p>
            <a:pPr lvl="1"/>
            <a:r>
              <a:rPr lang="en-US" dirty="0"/>
              <a:t>Pre-training task to help generalization</a:t>
            </a:r>
          </a:p>
          <a:p>
            <a:pPr lvl="1"/>
            <a:endParaRPr lang="en-US" dirty="0"/>
          </a:p>
          <a:p>
            <a:r>
              <a:rPr lang="en-US" dirty="0" err="1"/>
              <a:t>OpenIE</a:t>
            </a:r>
            <a:r>
              <a:rPr lang="en-US" dirty="0"/>
              <a:t> extractions from never-before-seen websites in never-before-seen subject domains</a:t>
            </a:r>
          </a:p>
          <a:p>
            <a:pPr lvl="1"/>
            <a:endParaRPr lang="en-US" dirty="0"/>
          </a:p>
          <a:p>
            <a:pPr lvl="1"/>
            <a:endParaRPr lang="en-US" dirty="0"/>
          </a:p>
        </p:txBody>
      </p:sp>
    </p:spTree>
    <p:extLst>
      <p:ext uri="{BB962C8B-B14F-4D97-AF65-F5344CB8AC3E}">
        <p14:creationId xmlns:p14="http://schemas.microsoft.com/office/powerpoint/2010/main" val="36911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8D22-922F-F443-839A-68AC4D1E11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03ACCD1-AB28-7041-B7F6-FAE6051C0C9E}"/>
              </a:ext>
            </a:extLst>
          </p:cNvPr>
          <p:cNvSpPr>
            <a:spLocks noGrp="1"/>
          </p:cNvSpPr>
          <p:nvPr>
            <p:ph idx="1"/>
          </p:nvPr>
        </p:nvSpPr>
        <p:spPr>
          <a:xfrm>
            <a:off x="1209159" y="1696750"/>
            <a:ext cx="9915523" cy="4704050"/>
          </a:xfrm>
        </p:spPr>
        <p:txBody>
          <a:bodyPr>
            <a:normAutofit fontScale="77500" lnSpcReduction="20000"/>
          </a:bodyPr>
          <a:lstStyle/>
          <a:p>
            <a:r>
              <a:rPr lang="en-US" dirty="0"/>
              <a:t>Semi-structured websites are a rich source of data for KB population</a:t>
            </a:r>
          </a:p>
          <a:p>
            <a:pPr marL="228600" lvl="1" indent="0">
              <a:buNone/>
            </a:pPr>
            <a:endParaRPr lang="en-US" dirty="0"/>
          </a:p>
          <a:p>
            <a:r>
              <a:rPr lang="en-US" dirty="0"/>
              <a:t>Previous extraction methods required learning a new model for each website targeted for extraction</a:t>
            </a:r>
          </a:p>
          <a:p>
            <a:pPr lvl="1"/>
            <a:endParaRPr lang="en-US" dirty="0"/>
          </a:p>
          <a:p>
            <a:r>
              <a:rPr lang="en-US" dirty="0"/>
              <a:t>We introduce a method for learning a single model that can extract from arbitrary semi-structured websites</a:t>
            </a:r>
          </a:p>
          <a:p>
            <a:pPr lvl="1"/>
            <a:r>
              <a:rPr lang="en-US" b="1" dirty="0"/>
              <a:t>Build rich representation of textual, visual, layout features of a webpage with GNN</a:t>
            </a:r>
          </a:p>
          <a:p>
            <a:pPr lvl="1"/>
            <a:r>
              <a:rPr lang="en-US" dirty="0"/>
              <a:t>Pre-training task to help generalization</a:t>
            </a:r>
          </a:p>
          <a:p>
            <a:pPr lvl="1"/>
            <a:endParaRPr lang="en-US" dirty="0"/>
          </a:p>
          <a:p>
            <a:r>
              <a:rPr lang="en-US" dirty="0" err="1"/>
              <a:t>OpenIE</a:t>
            </a:r>
            <a:r>
              <a:rPr lang="en-US" dirty="0"/>
              <a:t> extractions from never-before-seen websites in never-before-seen subject domains</a:t>
            </a:r>
          </a:p>
          <a:p>
            <a:pPr lvl="1"/>
            <a:endParaRPr lang="en-US" dirty="0"/>
          </a:p>
          <a:p>
            <a:pPr lvl="1"/>
            <a:endParaRPr lang="en-US" dirty="0"/>
          </a:p>
        </p:txBody>
      </p:sp>
    </p:spTree>
    <p:extLst>
      <p:ext uri="{BB962C8B-B14F-4D97-AF65-F5344CB8AC3E}">
        <p14:creationId xmlns:p14="http://schemas.microsoft.com/office/powerpoint/2010/main" val="757475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85C4-68F9-9440-B64F-91A42B725730}"/>
              </a:ext>
            </a:extLst>
          </p:cNvPr>
          <p:cNvSpPr>
            <a:spLocks noGrp="1"/>
          </p:cNvSpPr>
          <p:nvPr>
            <p:ph type="title"/>
          </p:nvPr>
        </p:nvSpPr>
        <p:spPr/>
        <p:txBody>
          <a:bodyPr/>
          <a:lstStyle/>
          <a:p>
            <a:r>
              <a:rPr lang="en-US" dirty="0"/>
              <a:t>Page Layout Graph</a:t>
            </a:r>
          </a:p>
        </p:txBody>
      </p:sp>
      <p:sp>
        <p:nvSpPr>
          <p:cNvPr id="3" name="Content Placeholder 2">
            <a:extLst>
              <a:ext uri="{FF2B5EF4-FFF2-40B4-BE49-F238E27FC236}">
                <a16:creationId xmlns:a16="http://schemas.microsoft.com/office/drawing/2014/main" id="{3A020892-293D-8C4C-9D04-292282F6B4C0}"/>
              </a:ext>
            </a:extLst>
          </p:cNvPr>
          <p:cNvSpPr>
            <a:spLocks noGrp="1"/>
          </p:cNvSpPr>
          <p:nvPr>
            <p:ph idx="1"/>
          </p:nvPr>
        </p:nvSpPr>
        <p:spPr>
          <a:xfrm>
            <a:off x="1209160" y="1696750"/>
            <a:ext cx="4817068" cy="4354426"/>
          </a:xfrm>
        </p:spPr>
        <p:txBody>
          <a:bodyPr/>
          <a:lstStyle/>
          <a:p>
            <a:r>
              <a:rPr lang="en-US" dirty="0"/>
              <a:t>Horizontal edges</a:t>
            </a:r>
          </a:p>
          <a:p>
            <a:r>
              <a:rPr lang="en-US" dirty="0"/>
              <a:t>Vertical edges</a:t>
            </a:r>
          </a:p>
          <a:p>
            <a:r>
              <a:rPr lang="en-US" dirty="0"/>
              <a:t>DOM edges connect nodes that are siblings/cousins in DOM tree </a:t>
            </a:r>
          </a:p>
          <a:p>
            <a:endParaRPr lang="en-US" dirty="0"/>
          </a:p>
        </p:txBody>
      </p:sp>
      <p:pic>
        <p:nvPicPr>
          <p:cNvPr id="3074" name="Picture 2" descr="https://lh4.googleusercontent.com/e1kRb2H_FjVnzobRZmaJHMfAdZ3mq7r5WgddvQKtxnUAY2H2QJwls-kGSDqXn8lRbm0btFhY-mpX47sewo-2k2ibV9Zoc8gI4dvxcJfMQcyUEH4B93S2BIUheFTWZR3BrWj71X8ao1A">
            <a:extLst>
              <a:ext uri="{FF2B5EF4-FFF2-40B4-BE49-F238E27FC236}">
                <a16:creationId xmlns:a16="http://schemas.microsoft.com/office/drawing/2014/main" id="{E842840B-70F1-9441-B3EF-1DFD8A554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548" y="1706394"/>
            <a:ext cx="5440264" cy="475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5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B42A-4B77-D34E-8B75-D21516B2BBAD}"/>
              </a:ext>
            </a:extLst>
          </p:cNvPr>
          <p:cNvSpPr>
            <a:spLocks noGrp="1"/>
          </p:cNvSpPr>
          <p:nvPr>
            <p:ph type="title"/>
          </p:nvPr>
        </p:nvSpPr>
        <p:spPr/>
        <p:txBody>
          <a:bodyPr/>
          <a:lstStyle/>
          <a:p>
            <a:r>
              <a:rPr lang="en-US" dirty="0"/>
              <a:t>Text Field Features</a:t>
            </a:r>
          </a:p>
        </p:txBody>
      </p:sp>
      <p:sp>
        <p:nvSpPr>
          <p:cNvPr id="3" name="Content Placeholder 2">
            <a:extLst>
              <a:ext uri="{FF2B5EF4-FFF2-40B4-BE49-F238E27FC236}">
                <a16:creationId xmlns:a16="http://schemas.microsoft.com/office/drawing/2014/main" id="{54C672F3-0794-0147-BD59-9574CDFAB953}"/>
              </a:ext>
            </a:extLst>
          </p:cNvPr>
          <p:cNvSpPr>
            <a:spLocks noGrp="1"/>
          </p:cNvSpPr>
          <p:nvPr>
            <p:ph idx="1"/>
          </p:nvPr>
        </p:nvSpPr>
        <p:spPr>
          <a:xfrm>
            <a:off x="1209160" y="1696749"/>
            <a:ext cx="4850118" cy="4766160"/>
          </a:xfrm>
        </p:spPr>
        <p:txBody>
          <a:bodyPr>
            <a:normAutofit lnSpcReduction="10000"/>
          </a:bodyPr>
          <a:lstStyle/>
          <a:p>
            <a:r>
              <a:rPr lang="en-US" dirty="0"/>
              <a:t>Textual</a:t>
            </a:r>
          </a:p>
          <a:p>
            <a:pPr lvl="1"/>
            <a:r>
              <a:rPr lang="en-US" dirty="0"/>
              <a:t>BERT embedding (</a:t>
            </a:r>
            <a:r>
              <a:rPr lang="en-US" dirty="0" err="1"/>
              <a:t>ClosedIE</a:t>
            </a:r>
            <a:r>
              <a:rPr lang="en-US" dirty="0"/>
              <a:t> only)</a:t>
            </a:r>
          </a:p>
          <a:p>
            <a:pPr lvl="1"/>
            <a:r>
              <a:rPr lang="en-US" dirty="0"/>
              <a:t>IDF across website</a:t>
            </a:r>
          </a:p>
          <a:p>
            <a:pPr lvl="1"/>
            <a:r>
              <a:rPr lang="en-US" dirty="0"/>
              <a:t>Text length</a:t>
            </a:r>
          </a:p>
          <a:p>
            <a:r>
              <a:rPr lang="en-US" dirty="0"/>
              <a:t>Visual</a:t>
            </a:r>
          </a:p>
          <a:p>
            <a:pPr lvl="1"/>
            <a:r>
              <a:rPr lang="en-US" dirty="0"/>
              <a:t>Font size</a:t>
            </a:r>
          </a:p>
          <a:p>
            <a:pPr lvl="1"/>
            <a:r>
              <a:rPr lang="en-US" dirty="0"/>
              <a:t>Bold, underlined, italic</a:t>
            </a:r>
          </a:p>
          <a:p>
            <a:pPr lvl="1"/>
            <a:r>
              <a:rPr lang="en-US" dirty="0"/>
              <a:t>Font Color </a:t>
            </a:r>
          </a:p>
          <a:p>
            <a:pPr lvl="1"/>
            <a:r>
              <a:rPr lang="en-US" dirty="0"/>
              <a:t>Text field dimensions</a:t>
            </a:r>
          </a:p>
          <a:p>
            <a:pPr lvl="1"/>
            <a:r>
              <a:rPr lang="en-US" dirty="0"/>
              <a:t>…</a:t>
            </a:r>
          </a:p>
        </p:txBody>
      </p:sp>
      <p:pic>
        <p:nvPicPr>
          <p:cNvPr id="4" name="Picture 2" descr="https://lh4.googleusercontent.com/e1kRb2H_FjVnzobRZmaJHMfAdZ3mq7r5WgddvQKtxnUAY2H2QJwls-kGSDqXn8lRbm0btFhY-mpX47sewo-2k2ibV9Zoc8gI4dvxcJfMQcyUEH4B93S2BIUheFTWZR3BrWj71X8ao1A">
            <a:extLst>
              <a:ext uri="{FF2B5EF4-FFF2-40B4-BE49-F238E27FC236}">
                <a16:creationId xmlns:a16="http://schemas.microsoft.com/office/drawing/2014/main" id="{BECE4EC4-5AB2-BA42-ACA9-020DC8616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548" y="1706394"/>
            <a:ext cx="5440264" cy="47565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8700B47-D663-B344-AF28-E8C880D47DC4}"/>
              </a:ext>
            </a:extLst>
          </p:cNvPr>
          <p:cNvSpPr/>
          <p:nvPr/>
        </p:nvSpPr>
        <p:spPr>
          <a:xfrm>
            <a:off x="7105880" y="2544896"/>
            <a:ext cx="1266939" cy="638979"/>
          </a:xfrm>
          <a:prstGeom prst="rect">
            <a:avLst/>
          </a:prstGeom>
          <a:solidFill>
            <a:srgbClr val="00B050">
              <a:alpha val="25000"/>
            </a:srgbClr>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302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1245-BCE4-D343-A4CD-3031B432C6FA}"/>
              </a:ext>
            </a:extLst>
          </p:cNvPr>
          <p:cNvSpPr>
            <a:spLocks noGrp="1"/>
          </p:cNvSpPr>
          <p:nvPr>
            <p:ph type="title"/>
          </p:nvPr>
        </p:nvSpPr>
        <p:spPr/>
        <p:txBody>
          <a:bodyPr/>
          <a:lstStyle/>
          <a:p>
            <a:r>
              <a:rPr lang="en-US" dirty="0"/>
              <a:t>Model</a:t>
            </a:r>
          </a:p>
        </p:txBody>
      </p:sp>
      <p:sp>
        <p:nvSpPr>
          <p:cNvPr id="3" name="Content Placeholder 2">
            <a:extLst>
              <a:ext uri="{FF2B5EF4-FFF2-40B4-BE49-F238E27FC236}">
                <a16:creationId xmlns:a16="http://schemas.microsoft.com/office/drawing/2014/main" id="{9C91F4D9-8353-DE42-8BF2-7E918774CD9D}"/>
              </a:ext>
            </a:extLst>
          </p:cNvPr>
          <p:cNvSpPr>
            <a:spLocks noGrp="1"/>
          </p:cNvSpPr>
          <p:nvPr>
            <p:ph idx="1"/>
          </p:nvPr>
        </p:nvSpPr>
        <p:spPr/>
        <p:txBody>
          <a:bodyPr/>
          <a:lstStyle/>
          <a:p>
            <a:r>
              <a:rPr lang="en-US" dirty="0"/>
              <a:t>2-layer Graph Attention Network</a:t>
            </a:r>
          </a:p>
          <a:p>
            <a:r>
              <a:rPr lang="en-US" dirty="0"/>
              <a:t>Propagates information about neighboring text fields</a:t>
            </a:r>
          </a:p>
          <a:p>
            <a:r>
              <a:rPr lang="en-US" dirty="0"/>
              <a:t>Builds new contextual representation of each text field based on broader page context</a:t>
            </a:r>
          </a:p>
        </p:txBody>
      </p:sp>
    </p:spTree>
    <p:extLst>
      <p:ext uri="{BB962C8B-B14F-4D97-AF65-F5344CB8AC3E}">
        <p14:creationId xmlns:p14="http://schemas.microsoft.com/office/powerpoint/2010/main" val="241994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Tree>
    <p:extLst>
      <p:ext uri="{BB962C8B-B14F-4D97-AF65-F5344CB8AC3E}">
        <p14:creationId xmlns:p14="http://schemas.microsoft.com/office/powerpoint/2010/main" val="272587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EBD8D0-0A62-AF40-A8D0-C64DFABE71C1}"/>
              </a:ext>
            </a:extLst>
          </p:cNvPr>
          <p:cNvSpPr/>
          <p:nvPr/>
        </p:nvSpPr>
        <p:spPr>
          <a:xfrm>
            <a:off x="2291175" y="925543"/>
            <a:ext cx="5670986" cy="4439996"/>
          </a:xfrm>
          <a:prstGeom prst="roundRect">
            <a:avLst/>
          </a:prstGeom>
          <a:solidFill>
            <a:schemeClr val="bg1"/>
          </a:solidFill>
          <a:ln w="12700">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E7247AEE-9842-7B4B-8DB1-6A467263EFD2}"/>
              </a:ext>
            </a:extLst>
          </p:cNvPr>
          <p:cNvSpPr/>
          <p:nvPr/>
        </p:nvSpPr>
        <p:spPr>
          <a:xfrm>
            <a:off x="2779427" y="388910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1</a:t>
            </a:r>
          </a:p>
        </p:txBody>
      </p:sp>
      <p:sp>
        <p:nvSpPr>
          <p:cNvPr id="27" name="Rounded Rectangle 26">
            <a:extLst>
              <a:ext uri="{FF2B5EF4-FFF2-40B4-BE49-F238E27FC236}">
                <a16:creationId xmlns:a16="http://schemas.microsoft.com/office/drawing/2014/main" id="{105F37FD-98EE-7749-94CB-54BAF7E5AC4E}"/>
              </a:ext>
            </a:extLst>
          </p:cNvPr>
          <p:cNvSpPr/>
          <p:nvPr/>
        </p:nvSpPr>
        <p:spPr>
          <a:xfrm>
            <a:off x="3606397" y="3922147"/>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2</a:t>
            </a:r>
          </a:p>
        </p:txBody>
      </p:sp>
      <p:sp>
        <p:nvSpPr>
          <p:cNvPr id="28" name="Rounded Rectangle 27">
            <a:extLst>
              <a:ext uri="{FF2B5EF4-FFF2-40B4-BE49-F238E27FC236}">
                <a16:creationId xmlns:a16="http://schemas.microsoft.com/office/drawing/2014/main" id="{125D939A-752E-5647-A344-A40253C5F595}"/>
              </a:ext>
            </a:extLst>
          </p:cNvPr>
          <p:cNvSpPr/>
          <p:nvPr/>
        </p:nvSpPr>
        <p:spPr>
          <a:xfrm>
            <a:off x="4444541" y="388324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a:t>
            </a:r>
            <a:r>
              <a:rPr lang="en-US" sz="1200" baseline="-25000" dirty="0" err="1">
                <a:solidFill>
                  <a:schemeClr val="tx1"/>
                </a:solidFill>
              </a:rPr>
              <a:t>n</a:t>
            </a:r>
            <a:endParaRPr lang="en-US" sz="1200" baseline="-25000" dirty="0">
              <a:solidFill>
                <a:schemeClr val="tx1"/>
              </a:solidFill>
            </a:endParaRPr>
          </a:p>
        </p:txBody>
      </p:sp>
      <p:sp>
        <p:nvSpPr>
          <p:cNvPr id="29" name="TextBox 28">
            <a:extLst>
              <a:ext uri="{FF2B5EF4-FFF2-40B4-BE49-F238E27FC236}">
                <a16:creationId xmlns:a16="http://schemas.microsoft.com/office/drawing/2014/main" id="{2BBF519B-F782-F440-AFAF-45875D8724BC}"/>
              </a:ext>
            </a:extLst>
          </p:cNvPr>
          <p:cNvSpPr txBox="1"/>
          <p:nvPr/>
        </p:nvSpPr>
        <p:spPr>
          <a:xfrm>
            <a:off x="4132474" y="3805384"/>
            <a:ext cx="43634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3418C694-276F-1E47-A1FD-EF94A13EECAD}"/>
              </a:ext>
            </a:extLst>
          </p:cNvPr>
          <p:cNvSpPr txBox="1"/>
          <p:nvPr/>
        </p:nvSpPr>
        <p:spPr>
          <a:xfrm>
            <a:off x="2670678" y="4179147"/>
            <a:ext cx="1198915" cy="584775"/>
          </a:xfrm>
          <a:prstGeom prst="rect">
            <a:avLst/>
          </a:prstGeom>
          <a:noFill/>
        </p:spPr>
        <p:txBody>
          <a:bodyPr wrap="square" rtlCol="0">
            <a:spAutoFit/>
          </a:bodyPr>
          <a:lstStyle/>
          <a:p>
            <a:r>
              <a:rPr lang="en-US" sz="1600" i="1" dirty="0"/>
              <a:t>“Smith College”</a:t>
            </a:r>
          </a:p>
        </p:txBody>
      </p:sp>
      <p:sp>
        <p:nvSpPr>
          <p:cNvPr id="35" name="TextBox 34">
            <a:extLst>
              <a:ext uri="{FF2B5EF4-FFF2-40B4-BE49-F238E27FC236}">
                <a16:creationId xmlns:a16="http://schemas.microsoft.com/office/drawing/2014/main" id="{5B74CF23-012A-C74B-86FE-D861A6FB267A}"/>
              </a:ext>
            </a:extLst>
          </p:cNvPr>
          <p:cNvSpPr txBox="1"/>
          <p:nvPr/>
        </p:nvSpPr>
        <p:spPr>
          <a:xfrm>
            <a:off x="3489380" y="4204997"/>
            <a:ext cx="818033" cy="338554"/>
          </a:xfrm>
          <a:prstGeom prst="rect">
            <a:avLst/>
          </a:prstGeom>
          <a:noFill/>
        </p:spPr>
        <p:txBody>
          <a:bodyPr wrap="square" rtlCol="0">
            <a:spAutoFit/>
          </a:bodyPr>
          <a:lstStyle/>
          <a:p>
            <a:r>
              <a:rPr lang="en-US" sz="1600" i="1" dirty="0"/>
              <a:t>“30%”</a:t>
            </a:r>
          </a:p>
        </p:txBody>
      </p:sp>
      <p:sp>
        <p:nvSpPr>
          <p:cNvPr id="36" name="TextBox 35">
            <a:extLst>
              <a:ext uri="{FF2B5EF4-FFF2-40B4-BE49-F238E27FC236}">
                <a16:creationId xmlns:a16="http://schemas.microsoft.com/office/drawing/2014/main" id="{36A28317-DD8D-1D41-81C4-BD69DF551BD4}"/>
              </a:ext>
            </a:extLst>
          </p:cNvPr>
          <p:cNvSpPr txBox="1"/>
          <p:nvPr/>
        </p:nvSpPr>
        <p:spPr>
          <a:xfrm>
            <a:off x="3078542" y="3492126"/>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Visual</a:t>
            </a:r>
          </a:p>
        </p:txBody>
      </p:sp>
      <p:sp>
        <p:nvSpPr>
          <p:cNvPr id="37" name="TextBox 36">
            <a:extLst>
              <a:ext uri="{FF2B5EF4-FFF2-40B4-BE49-F238E27FC236}">
                <a16:creationId xmlns:a16="http://schemas.microsoft.com/office/drawing/2014/main" id="{BB9D99B2-FB35-2D45-BDFE-4C75921A9151}"/>
              </a:ext>
            </a:extLst>
          </p:cNvPr>
          <p:cNvSpPr txBox="1"/>
          <p:nvPr/>
        </p:nvSpPr>
        <p:spPr>
          <a:xfrm>
            <a:off x="4112887" y="3478415"/>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Textual</a:t>
            </a:r>
          </a:p>
        </p:txBody>
      </p:sp>
      <p:cxnSp>
        <p:nvCxnSpPr>
          <p:cNvPr id="38" name="Straight Arrow Connector 37">
            <a:extLst>
              <a:ext uri="{FF2B5EF4-FFF2-40B4-BE49-F238E27FC236}">
                <a16:creationId xmlns:a16="http://schemas.microsoft.com/office/drawing/2014/main" id="{0AECFF5D-E4F3-0F45-B545-711B6867F3F6}"/>
              </a:ext>
            </a:extLst>
          </p:cNvPr>
          <p:cNvCxnSpPr>
            <a:cxnSpLocks/>
          </p:cNvCxnSpPr>
          <p:nvPr/>
        </p:nvCxnSpPr>
        <p:spPr>
          <a:xfrm flipV="1">
            <a:off x="2987974" y="3556423"/>
            <a:ext cx="88234" cy="33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FFEFEA-184D-D34B-88BD-3DE3D4C41D3B}"/>
              </a:ext>
            </a:extLst>
          </p:cNvPr>
          <p:cNvCxnSpPr>
            <a:cxnSpLocks/>
            <a:stCxn id="26" idx="0"/>
            <a:endCxn id="37" idx="1"/>
          </p:cNvCxnSpPr>
          <p:nvPr/>
        </p:nvCxnSpPr>
        <p:spPr>
          <a:xfrm flipV="1">
            <a:off x="2983040" y="3647692"/>
            <a:ext cx="1129847" cy="2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912559EB-EF90-F144-A76A-E599A14B8421}"/>
              </a:ext>
            </a:extLst>
          </p:cNvPr>
          <p:cNvSpPr/>
          <p:nvPr/>
        </p:nvSpPr>
        <p:spPr>
          <a:xfrm>
            <a:off x="2670679" y="3188836"/>
            <a:ext cx="2458286" cy="17771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9C0911-2DB4-1A49-9264-12A4DBBEB375}"/>
              </a:ext>
            </a:extLst>
          </p:cNvPr>
          <p:cNvSpPr txBox="1"/>
          <p:nvPr/>
        </p:nvSpPr>
        <p:spPr>
          <a:xfrm>
            <a:off x="3030427" y="4616279"/>
            <a:ext cx="20298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Text field features</a:t>
            </a:r>
          </a:p>
        </p:txBody>
      </p:sp>
      <p:sp>
        <p:nvSpPr>
          <p:cNvPr id="62" name="TextBox 61">
            <a:extLst>
              <a:ext uri="{FF2B5EF4-FFF2-40B4-BE49-F238E27FC236}">
                <a16:creationId xmlns:a16="http://schemas.microsoft.com/office/drawing/2014/main" id="{E798FBBA-31C1-054D-A6D3-8CE8615EBB75}"/>
              </a:ext>
            </a:extLst>
          </p:cNvPr>
          <p:cNvSpPr txBox="1"/>
          <p:nvPr/>
        </p:nvSpPr>
        <p:spPr>
          <a:xfrm>
            <a:off x="3890011" y="4903874"/>
            <a:ext cx="31289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Web Page Encoder</a:t>
            </a:r>
          </a:p>
        </p:txBody>
      </p:sp>
      <p:cxnSp>
        <p:nvCxnSpPr>
          <p:cNvPr id="68" name="Curved Connector 67">
            <a:extLst>
              <a:ext uri="{FF2B5EF4-FFF2-40B4-BE49-F238E27FC236}">
                <a16:creationId xmlns:a16="http://schemas.microsoft.com/office/drawing/2014/main" id="{508A9CBF-E222-5947-AF70-93299FADCEE5}"/>
              </a:ext>
            </a:extLst>
          </p:cNvPr>
          <p:cNvCxnSpPr>
            <a:cxnSpLocks/>
          </p:cNvCxnSpPr>
          <p:nvPr/>
        </p:nvCxnSpPr>
        <p:spPr>
          <a:xfrm>
            <a:off x="1918107" y="3214256"/>
            <a:ext cx="752571" cy="93678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2A4DB9-AD6B-AF42-A815-B9CA7AFDE340}"/>
              </a:ext>
            </a:extLst>
          </p:cNvPr>
          <p:cNvSpPr txBox="1"/>
          <p:nvPr/>
        </p:nvSpPr>
        <p:spPr>
          <a:xfrm>
            <a:off x="4215475" y="4176132"/>
            <a:ext cx="947416" cy="338554"/>
          </a:xfrm>
          <a:prstGeom prst="rect">
            <a:avLst/>
          </a:prstGeom>
          <a:noFill/>
        </p:spPr>
        <p:txBody>
          <a:bodyPr wrap="square" rtlCol="0">
            <a:spAutoFit/>
          </a:bodyPr>
          <a:lstStyle/>
          <a:p>
            <a:r>
              <a:rPr lang="en-US" sz="1600" i="1" dirty="0"/>
              <a:t>“Tuition”</a:t>
            </a:r>
          </a:p>
        </p:txBody>
      </p:sp>
      <p:sp>
        <p:nvSpPr>
          <p:cNvPr id="246" name="Oval 245">
            <a:extLst>
              <a:ext uri="{FF2B5EF4-FFF2-40B4-BE49-F238E27FC236}">
                <a16:creationId xmlns:a16="http://schemas.microsoft.com/office/drawing/2014/main" id="{03A3E68C-8A72-7C42-9C75-5189A25DE01D}"/>
              </a:ext>
            </a:extLst>
          </p:cNvPr>
          <p:cNvSpPr/>
          <p:nvPr/>
        </p:nvSpPr>
        <p:spPr>
          <a:xfrm>
            <a:off x="2943455"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7" name="Rectangle 246">
            <a:extLst>
              <a:ext uri="{FF2B5EF4-FFF2-40B4-BE49-F238E27FC236}">
                <a16:creationId xmlns:a16="http://schemas.microsoft.com/office/drawing/2014/main" id="{C8EB7B3A-9676-D34D-A1C3-A14B20AC15E9}"/>
              </a:ext>
            </a:extLst>
          </p:cNvPr>
          <p:cNvSpPr/>
          <p:nvPr/>
        </p:nvSpPr>
        <p:spPr>
          <a:xfrm>
            <a:off x="2914138" y="3226785"/>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8" name="Oval 247">
            <a:extLst>
              <a:ext uri="{FF2B5EF4-FFF2-40B4-BE49-F238E27FC236}">
                <a16:creationId xmlns:a16="http://schemas.microsoft.com/office/drawing/2014/main" id="{8DA3BBC1-CA8E-704E-987B-07EBEFD117C2}"/>
              </a:ext>
            </a:extLst>
          </p:cNvPr>
          <p:cNvSpPr/>
          <p:nvPr/>
        </p:nvSpPr>
        <p:spPr>
          <a:xfrm>
            <a:off x="3219041"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9" name="Oval 248">
            <a:extLst>
              <a:ext uri="{FF2B5EF4-FFF2-40B4-BE49-F238E27FC236}">
                <a16:creationId xmlns:a16="http://schemas.microsoft.com/office/drawing/2014/main" id="{D9A42058-159D-A740-ABB0-435CD52EA650}"/>
              </a:ext>
            </a:extLst>
          </p:cNvPr>
          <p:cNvSpPr/>
          <p:nvPr/>
        </p:nvSpPr>
        <p:spPr>
          <a:xfrm>
            <a:off x="3502247"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0" name="Oval 249">
            <a:extLst>
              <a:ext uri="{FF2B5EF4-FFF2-40B4-BE49-F238E27FC236}">
                <a16:creationId xmlns:a16="http://schemas.microsoft.com/office/drawing/2014/main" id="{6B06973B-B9C2-D149-A108-120F55285CD0}"/>
              </a:ext>
            </a:extLst>
          </p:cNvPr>
          <p:cNvSpPr/>
          <p:nvPr/>
        </p:nvSpPr>
        <p:spPr>
          <a:xfrm>
            <a:off x="4159522"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1" name="Rectangle 250">
            <a:extLst>
              <a:ext uri="{FF2B5EF4-FFF2-40B4-BE49-F238E27FC236}">
                <a16:creationId xmlns:a16="http://schemas.microsoft.com/office/drawing/2014/main" id="{7806F6CD-59E1-AE4F-9C93-5B50F426EDBC}"/>
              </a:ext>
            </a:extLst>
          </p:cNvPr>
          <p:cNvSpPr/>
          <p:nvPr/>
        </p:nvSpPr>
        <p:spPr>
          <a:xfrm>
            <a:off x="4101835" y="3223676"/>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2" name="Oval 251">
            <a:extLst>
              <a:ext uri="{FF2B5EF4-FFF2-40B4-BE49-F238E27FC236}">
                <a16:creationId xmlns:a16="http://schemas.microsoft.com/office/drawing/2014/main" id="{1C45EF75-A9A0-FB4D-98F5-8820763EC1D7}"/>
              </a:ext>
            </a:extLst>
          </p:cNvPr>
          <p:cNvSpPr/>
          <p:nvPr/>
        </p:nvSpPr>
        <p:spPr>
          <a:xfrm>
            <a:off x="4435108"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7B74E596-4BE2-194E-870C-39E54DA7E159}"/>
              </a:ext>
            </a:extLst>
          </p:cNvPr>
          <p:cNvSpPr/>
          <p:nvPr/>
        </p:nvSpPr>
        <p:spPr>
          <a:xfrm>
            <a:off x="4706357" y="3263088"/>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Tree>
    <p:extLst>
      <p:ext uri="{BB962C8B-B14F-4D97-AF65-F5344CB8AC3E}">
        <p14:creationId xmlns:p14="http://schemas.microsoft.com/office/powerpoint/2010/main" val="2895207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EBD8D0-0A62-AF40-A8D0-C64DFABE71C1}"/>
              </a:ext>
            </a:extLst>
          </p:cNvPr>
          <p:cNvSpPr/>
          <p:nvPr/>
        </p:nvSpPr>
        <p:spPr>
          <a:xfrm>
            <a:off x="2291175" y="925543"/>
            <a:ext cx="5670986" cy="4439996"/>
          </a:xfrm>
          <a:prstGeom prst="roundRect">
            <a:avLst/>
          </a:prstGeom>
          <a:solidFill>
            <a:schemeClr val="bg1"/>
          </a:solidFill>
          <a:ln w="12700">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B27E5B6-A438-614B-A753-D4BE5B8B35B8}"/>
              </a:ext>
            </a:extLst>
          </p:cNvPr>
          <p:cNvSpPr/>
          <p:nvPr/>
        </p:nvSpPr>
        <p:spPr>
          <a:xfrm>
            <a:off x="2840894" y="1154054"/>
            <a:ext cx="2236806"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6AF10D-BCF0-F44E-956F-05FF73FD9A32}"/>
              </a:ext>
            </a:extLst>
          </p:cNvPr>
          <p:cNvSpPr/>
          <p:nvPr/>
        </p:nvSpPr>
        <p:spPr>
          <a:xfrm>
            <a:off x="3852023" y="1369205"/>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2994DA-0644-5349-AC71-4E999F57712E}"/>
              </a:ext>
            </a:extLst>
          </p:cNvPr>
          <p:cNvSpPr/>
          <p:nvPr/>
        </p:nvSpPr>
        <p:spPr>
          <a:xfrm>
            <a:off x="3388183" y="170856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9C7C16-CC9F-DB42-89E0-A281AB8C7C45}"/>
              </a:ext>
            </a:extLst>
          </p:cNvPr>
          <p:cNvSpPr/>
          <p:nvPr/>
        </p:nvSpPr>
        <p:spPr>
          <a:xfrm>
            <a:off x="4248876" y="17086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1FFAD6-40E3-8448-AB3C-886378BDEC60}"/>
              </a:ext>
            </a:extLst>
          </p:cNvPr>
          <p:cNvSpPr/>
          <p:nvPr/>
        </p:nvSpPr>
        <p:spPr>
          <a:xfrm>
            <a:off x="3390475"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DBFBB-D5C3-B645-A8D8-75DF9F8D6BD0}"/>
              </a:ext>
            </a:extLst>
          </p:cNvPr>
          <p:cNvSpPr/>
          <p:nvPr/>
        </p:nvSpPr>
        <p:spPr>
          <a:xfrm>
            <a:off x="4245370"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55D961FB-7771-F749-9237-5C37DACE1FF0}"/>
              </a:ext>
            </a:extLst>
          </p:cNvPr>
          <p:cNvCxnSpPr>
            <a:cxnSpLocks/>
            <a:stCxn id="8" idx="6"/>
            <a:endCxn id="9" idx="2"/>
          </p:cNvCxnSpPr>
          <p:nvPr/>
        </p:nvCxnSpPr>
        <p:spPr>
          <a:xfrm>
            <a:off x="3591726" y="1792702"/>
            <a:ext cx="657150" cy="71"/>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1339BA-7F41-8041-96CB-E7374285654A}"/>
              </a:ext>
            </a:extLst>
          </p:cNvPr>
          <p:cNvCxnSpPr>
            <a:stCxn id="10" idx="6"/>
            <a:endCxn id="11" idx="2"/>
          </p:cNvCxnSpPr>
          <p:nvPr/>
        </p:nvCxnSpPr>
        <p:spPr>
          <a:xfrm>
            <a:off x="3594018" y="2209570"/>
            <a:ext cx="651352"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301BA0-FDAB-C244-A388-2F107D8AFE2F}"/>
              </a:ext>
            </a:extLst>
          </p:cNvPr>
          <p:cNvCxnSpPr>
            <a:stCxn id="8" idx="4"/>
            <a:endCxn id="10" idx="0"/>
          </p:cNvCxnSpPr>
          <p:nvPr/>
        </p:nvCxnSpPr>
        <p:spPr>
          <a:xfrm>
            <a:off x="3489955" y="1876838"/>
            <a:ext cx="2292" cy="24859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D89BB4-C003-AE47-A591-515A0DB06100}"/>
              </a:ext>
            </a:extLst>
          </p:cNvPr>
          <p:cNvCxnSpPr>
            <a:cxnSpLocks/>
            <a:stCxn id="9" idx="4"/>
            <a:endCxn id="11" idx="0"/>
          </p:cNvCxnSpPr>
          <p:nvPr/>
        </p:nvCxnSpPr>
        <p:spPr>
          <a:xfrm flipH="1">
            <a:off x="4347142" y="1876909"/>
            <a:ext cx="3506" cy="248525"/>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843735E9-0FB2-B94E-86B5-4E94DDE145A9}"/>
              </a:ext>
            </a:extLst>
          </p:cNvPr>
          <p:cNvCxnSpPr>
            <a:cxnSpLocks/>
            <a:stCxn id="7" idx="2"/>
            <a:endCxn id="8" idx="0"/>
          </p:cNvCxnSpPr>
          <p:nvPr/>
        </p:nvCxnSpPr>
        <p:spPr>
          <a:xfrm rot="10800000" flipV="1">
            <a:off x="3489955" y="1453340"/>
            <a:ext cx="362068" cy="255225"/>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804A0495-101E-2142-AA25-5A6E335A65C9}"/>
              </a:ext>
            </a:extLst>
          </p:cNvPr>
          <p:cNvCxnSpPr>
            <a:cxnSpLocks/>
            <a:stCxn id="7" idx="6"/>
            <a:endCxn id="9" idx="0"/>
          </p:cNvCxnSpPr>
          <p:nvPr/>
        </p:nvCxnSpPr>
        <p:spPr>
          <a:xfrm>
            <a:off x="4055566" y="1453341"/>
            <a:ext cx="295082" cy="255296"/>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983ABF67-2CF7-6440-A9AF-C948166ED919}"/>
              </a:ext>
            </a:extLst>
          </p:cNvPr>
          <p:cNvSpPr/>
          <p:nvPr/>
        </p:nvSpPr>
        <p:spPr>
          <a:xfrm>
            <a:off x="2727079" y="1143963"/>
            <a:ext cx="2396610" cy="190344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9BCE2E-863F-DE42-8506-13525BE99AFE}"/>
              </a:ext>
            </a:extLst>
          </p:cNvPr>
          <p:cNvSpPr txBox="1"/>
          <p:nvPr/>
        </p:nvSpPr>
        <p:spPr>
          <a:xfrm>
            <a:off x="3502247" y="1131139"/>
            <a:ext cx="1410553"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Smith College</a:t>
            </a:r>
          </a:p>
        </p:txBody>
      </p:sp>
      <p:sp>
        <p:nvSpPr>
          <p:cNvPr id="20" name="TextBox 19">
            <a:extLst>
              <a:ext uri="{FF2B5EF4-FFF2-40B4-BE49-F238E27FC236}">
                <a16:creationId xmlns:a16="http://schemas.microsoft.com/office/drawing/2014/main" id="{084E19CD-29BB-234C-81EA-C220166542D4}"/>
              </a:ext>
            </a:extLst>
          </p:cNvPr>
          <p:cNvSpPr txBox="1"/>
          <p:nvPr/>
        </p:nvSpPr>
        <p:spPr>
          <a:xfrm>
            <a:off x="3128151" y="2205759"/>
            <a:ext cx="867688" cy="430887"/>
          </a:xfrm>
          <a:prstGeom prst="rect">
            <a:avLst/>
          </a:prstGeom>
          <a:noFill/>
        </p:spPr>
        <p:txBody>
          <a:bodyPr wrap="square" rtlCol="0">
            <a:spAutoFit/>
          </a:bodyPr>
          <a:lstStyle/>
          <a:p>
            <a:pPr algn="ctr"/>
            <a:r>
              <a:rPr lang="en-US" sz="1100" i="1" dirty="0">
                <a:latin typeface="Times New Roman" panose="02020603050405020304" pitchFamily="18" charset="0"/>
                <a:cs typeface="Times New Roman" panose="02020603050405020304" pitchFamily="18" charset="0"/>
              </a:rPr>
              <a:t>Acceptance Rate</a:t>
            </a:r>
          </a:p>
        </p:txBody>
      </p:sp>
      <p:sp>
        <p:nvSpPr>
          <p:cNvPr id="21" name="TextBox 20">
            <a:extLst>
              <a:ext uri="{FF2B5EF4-FFF2-40B4-BE49-F238E27FC236}">
                <a16:creationId xmlns:a16="http://schemas.microsoft.com/office/drawing/2014/main" id="{12CE432E-12C1-6544-827E-5AEB79695DB8}"/>
              </a:ext>
            </a:extLst>
          </p:cNvPr>
          <p:cNvSpPr txBox="1"/>
          <p:nvPr/>
        </p:nvSpPr>
        <p:spPr>
          <a:xfrm>
            <a:off x="2955471" y="1610081"/>
            <a:ext cx="672116"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30%</a:t>
            </a:r>
          </a:p>
        </p:txBody>
      </p:sp>
      <p:sp>
        <p:nvSpPr>
          <p:cNvPr id="26" name="Rounded Rectangle 25">
            <a:extLst>
              <a:ext uri="{FF2B5EF4-FFF2-40B4-BE49-F238E27FC236}">
                <a16:creationId xmlns:a16="http://schemas.microsoft.com/office/drawing/2014/main" id="{E7247AEE-9842-7B4B-8DB1-6A467263EFD2}"/>
              </a:ext>
            </a:extLst>
          </p:cNvPr>
          <p:cNvSpPr/>
          <p:nvPr/>
        </p:nvSpPr>
        <p:spPr>
          <a:xfrm>
            <a:off x="2779427" y="388910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1</a:t>
            </a:r>
          </a:p>
        </p:txBody>
      </p:sp>
      <p:sp>
        <p:nvSpPr>
          <p:cNvPr id="27" name="Rounded Rectangle 26">
            <a:extLst>
              <a:ext uri="{FF2B5EF4-FFF2-40B4-BE49-F238E27FC236}">
                <a16:creationId xmlns:a16="http://schemas.microsoft.com/office/drawing/2014/main" id="{105F37FD-98EE-7749-94CB-54BAF7E5AC4E}"/>
              </a:ext>
            </a:extLst>
          </p:cNvPr>
          <p:cNvSpPr/>
          <p:nvPr/>
        </p:nvSpPr>
        <p:spPr>
          <a:xfrm>
            <a:off x="3606397" y="3922147"/>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2</a:t>
            </a:r>
          </a:p>
        </p:txBody>
      </p:sp>
      <p:sp>
        <p:nvSpPr>
          <p:cNvPr id="28" name="Rounded Rectangle 27">
            <a:extLst>
              <a:ext uri="{FF2B5EF4-FFF2-40B4-BE49-F238E27FC236}">
                <a16:creationId xmlns:a16="http://schemas.microsoft.com/office/drawing/2014/main" id="{125D939A-752E-5647-A344-A40253C5F595}"/>
              </a:ext>
            </a:extLst>
          </p:cNvPr>
          <p:cNvSpPr/>
          <p:nvPr/>
        </p:nvSpPr>
        <p:spPr>
          <a:xfrm>
            <a:off x="4444541" y="388324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a:t>
            </a:r>
            <a:r>
              <a:rPr lang="en-US" sz="1200" baseline="-25000" dirty="0" err="1">
                <a:solidFill>
                  <a:schemeClr val="tx1"/>
                </a:solidFill>
              </a:rPr>
              <a:t>n</a:t>
            </a:r>
            <a:endParaRPr lang="en-US" sz="1200" baseline="-25000" dirty="0">
              <a:solidFill>
                <a:schemeClr val="tx1"/>
              </a:solidFill>
            </a:endParaRPr>
          </a:p>
        </p:txBody>
      </p:sp>
      <p:sp>
        <p:nvSpPr>
          <p:cNvPr id="29" name="TextBox 28">
            <a:extLst>
              <a:ext uri="{FF2B5EF4-FFF2-40B4-BE49-F238E27FC236}">
                <a16:creationId xmlns:a16="http://schemas.microsoft.com/office/drawing/2014/main" id="{2BBF519B-F782-F440-AFAF-45875D8724BC}"/>
              </a:ext>
            </a:extLst>
          </p:cNvPr>
          <p:cNvSpPr txBox="1"/>
          <p:nvPr/>
        </p:nvSpPr>
        <p:spPr>
          <a:xfrm>
            <a:off x="4132474" y="3805384"/>
            <a:ext cx="43634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3418C694-276F-1E47-A1FD-EF94A13EECAD}"/>
              </a:ext>
            </a:extLst>
          </p:cNvPr>
          <p:cNvSpPr txBox="1"/>
          <p:nvPr/>
        </p:nvSpPr>
        <p:spPr>
          <a:xfrm>
            <a:off x="2670678" y="4179147"/>
            <a:ext cx="1198915" cy="584775"/>
          </a:xfrm>
          <a:prstGeom prst="rect">
            <a:avLst/>
          </a:prstGeom>
          <a:noFill/>
        </p:spPr>
        <p:txBody>
          <a:bodyPr wrap="square" rtlCol="0">
            <a:spAutoFit/>
          </a:bodyPr>
          <a:lstStyle/>
          <a:p>
            <a:r>
              <a:rPr lang="en-US" sz="1600" i="1" dirty="0"/>
              <a:t>“Smith College”</a:t>
            </a:r>
          </a:p>
        </p:txBody>
      </p:sp>
      <p:sp>
        <p:nvSpPr>
          <p:cNvPr id="35" name="TextBox 34">
            <a:extLst>
              <a:ext uri="{FF2B5EF4-FFF2-40B4-BE49-F238E27FC236}">
                <a16:creationId xmlns:a16="http://schemas.microsoft.com/office/drawing/2014/main" id="{5B74CF23-012A-C74B-86FE-D861A6FB267A}"/>
              </a:ext>
            </a:extLst>
          </p:cNvPr>
          <p:cNvSpPr txBox="1"/>
          <p:nvPr/>
        </p:nvSpPr>
        <p:spPr>
          <a:xfrm>
            <a:off x="3489380" y="4204997"/>
            <a:ext cx="818033" cy="338554"/>
          </a:xfrm>
          <a:prstGeom prst="rect">
            <a:avLst/>
          </a:prstGeom>
          <a:noFill/>
        </p:spPr>
        <p:txBody>
          <a:bodyPr wrap="square" rtlCol="0">
            <a:spAutoFit/>
          </a:bodyPr>
          <a:lstStyle/>
          <a:p>
            <a:r>
              <a:rPr lang="en-US" sz="1600" i="1" dirty="0"/>
              <a:t>“30%”</a:t>
            </a:r>
          </a:p>
        </p:txBody>
      </p:sp>
      <p:sp>
        <p:nvSpPr>
          <p:cNvPr id="36" name="TextBox 35">
            <a:extLst>
              <a:ext uri="{FF2B5EF4-FFF2-40B4-BE49-F238E27FC236}">
                <a16:creationId xmlns:a16="http://schemas.microsoft.com/office/drawing/2014/main" id="{36A28317-DD8D-1D41-81C4-BD69DF551BD4}"/>
              </a:ext>
            </a:extLst>
          </p:cNvPr>
          <p:cNvSpPr txBox="1"/>
          <p:nvPr/>
        </p:nvSpPr>
        <p:spPr>
          <a:xfrm>
            <a:off x="3078542" y="3492126"/>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Visual</a:t>
            </a:r>
          </a:p>
        </p:txBody>
      </p:sp>
      <p:sp>
        <p:nvSpPr>
          <p:cNvPr id="37" name="TextBox 36">
            <a:extLst>
              <a:ext uri="{FF2B5EF4-FFF2-40B4-BE49-F238E27FC236}">
                <a16:creationId xmlns:a16="http://schemas.microsoft.com/office/drawing/2014/main" id="{BB9D99B2-FB35-2D45-BDFE-4C75921A9151}"/>
              </a:ext>
            </a:extLst>
          </p:cNvPr>
          <p:cNvSpPr txBox="1"/>
          <p:nvPr/>
        </p:nvSpPr>
        <p:spPr>
          <a:xfrm>
            <a:off x="4112887" y="3478415"/>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Textual</a:t>
            </a:r>
          </a:p>
        </p:txBody>
      </p:sp>
      <p:cxnSp>
        <p:nvCxnSpPr>
          <p:cNvPr id="38" name="Straight Arrow Connector 37">
            <a:extLst>
              <a:ext uri="{FF2B5EF4-FFF2-40B4-BE49-F238E27FC236}">
                <a16:creationId xmlns:a16="http://schemas.microsoft.com/office/drawing/2014/main" id="{0AECFF5D-E4F3-0F45-B545-711B6867F3F6}"/>
              </a:ext>
            </a:extLst>
          </p:cNvPr>
          <p:cNvCxnSpPr>
            <a:cxnSpLocks/>
          </p:cNvCxnSpPr>
          <p:nvPr/>
        </p:nvCxnSpPr>
        <p:spPr>
          <a:xfrm flipV="1">
            <a:off x="2987974" y="3556423"/>
            <a:ext cx="88234" cy="33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FFEFEA-184D-D34B-88BD-3DE3D4C41D3B}"/>
              </a:ext>
            </a:extLst>
          </p:cNvPr>
          <p:cNvCxnSpPr>
            <a:cxnSpLocks/>
            <a:stCxn id="26" idx="0"/>
            <a:endCxn id="37" idx="1"/>
          </p:cNvCxnSpPr>
          <p:nvPr/>
        </p:nvCxnSpPr>
        <p:spPr>
          <a:xfrm flipV="1">
            <a:off x="2983040" y="3647692"/>
            <a:ext cx="1129847" cy="2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912559EB-EF90-F144-A76A-E599A14B8421}"/>
              </a:ext>
            </a:extLst>
          </p:cNvPr>
          <p:cNvSpPr/>
          <p:nvPr/>
        </p:nvSpPr>
        <p:spPr>
          <a:xfrm>
            <a:off x="2670679" y="3188836"/>
            <a:ext cx="2458286" cy="17771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9C0911-2DB4-1A49-9264-12A4DBBEB375}"/>
              </a:ext>
            </a:extLst>
          </p:cNvPr>
          <p:cNvSpPr txBox="1"/>
          <p:nvPr/>
        </p:nvSpPr>
        <p:spPr>
          <a:xfrm>
            <a:off x="3030427" y="4616279"/>
            <a:ext cx="20298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Text field features</a:t>
            </a:r>
          </a:p>
        </p:txBody>
      </p:sp>
      <p:sp>
        <p:nvSpPr>
          <p:cNvPr id="62" name="TextBox 61">
            <a:extLst>
              <a:ext uri="{FF2B5EF4-FFF2-40B4-BE49-F238E27FC236}">
                <a16:creationId xmlns:a16="http://schemas.microsoft.com/office/drawing/2014/main" id="{E798FBBA-31C1-054D-A6D3-8CE8615EBB75}"/>
              </a:ext>
            </a:extLst>
          </p:cNvPr>
          <p:cNvSpPr txBox="1"/>
          <p:nvPr/>
        </p:nvSpPr>
        <p:spPr>
          <a:xfrm>
            <a:off x="3890011" y="4903874"/>
            <a:ext cx="31289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Web Page Encoder</a:t>
            </a:r>
          </a:p>
        </p:txBody>
      </p:sp>
      <p:sp>
        <p:nvSpPr>
          <p:cNvPr id="64" name="TextBox 63">
            <a:extLst>
              <a:ext uri="{FF2B5EF4-FFF2-40B4-BE49-F238E27FC236}">
                <a16:creationId xmlns:a16="http://schemas.microsoft.com/office/drawing/2014/main" id="{7E9724D3-9581-0048-A9C7-D678EAEF5F09}"/>
              </a:ext>
            </a:extLst>
          </p:cNvPr>
          <p:cNvSpPr txBox="1"/>
          <p:nvPr/>
        </p:nvSpPr>
        <p:spPr>
          <a:xfrm>
            <a:off x="3011224" y="2645965"/>
            <a:ext cx="21170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Page layout graph</a:t>
            </a:r>
          </a:p>
        </p:txBody>
      </p:sp>
      <p:cxnSp>
        <p:nvCxnSpPr>
          <p:cNvPr id="66" name="Curved Connector 65">
            <a:extLst>
              <a:ext uri="{FF2B5EF4-FFF2-40B4-BE49-F238E27FC236}">
                <a16:creationId xmlns:a16="http://schemas.microsoft.com/office/drawing/2014/main" id="{D8C290F6-8212-B947-A0B7-C321E80924C3}"/>
              </a:ext>
            </a:extLst>
          </p:cNvPr>
          <p:cNvCxnSpPr>
            <a:cxnSpLocks/>
          </p:cNvCxnSpPr>
          <p:nvPr/>
        </p:nvCxnSpPr>
        <p:spPr>
          <a:xfrm flipV="1">
            <a:off x="1918107" y="2108383"/>
            <a:ext cx="804371" cy="110587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508A9CBF-E222-5947-AF70-93299FADCEE5}"/>
              </a:ext>
            </a:extLst>
          </p:cNvPr>
          <p:cNvCxnSpPr>
            <a:cxnSpLocks/>
          </p:cNvCxnSpPr>
          <p:nvPr/>
        </p:nvCxnSpPr>
        <p:spPr>
          <a:xfrm>
            <a:off x="1918107" y="3214256"/>
            <a:ext cx="752571" cy="93678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2A4DB9-AD6B-AF42-A815-B9CA7AFDE340}"/>
              </a:ext>
            </a:extLst>
          </p:cNvPr>
          <p:cNvSpPr txBox="1"/>
          <p:nvPr/>
        </p:nvSpPr>
        <p:spPr>
          <a:xfrm>
            <a:off x="4215475" y="4176132"/>
            <a:ext cx="947416" cy="338554"/>
          </a:xfrm>
          <a:prstGeom prst="rect">
            <a:avLst/>
          </a:prstGeom>
          <a:noFill/>
        </p:spPr>
        <p:txBody>
          <a:bodyPr wrap="square" rtlCol="0">
            <a:spAutoFit/>
          </a:bodyPr>
          <a:lstStyle/>
          <a:p>
            <a:r>
              <a:rPr lang="en-US" sz="1600" i="1" dirty="0"/>
              <a:t>“Tuition”</a:t>
            </a:r>
          </a:p>
        </p:txBody>
      </p:sp>
      <p:sp>
        <p:nvSpPr>
          <p:cNvPr id="125" name="TextBox 124">
            <a:extLst>
              <a:ext uri="{FF2B5EF4-FFF2-40B4-BE49-F238E27FC236}">
                <a16:creationId xmlns:a16="http://schemas.microsoft.com/office/drawing/2014/main" id="{1B2BD8A1-CC58-BF4E-B44B-9D2831388F2A}"/>
              </a:ext>
            </a:extLst>
          </p:cNvPr>
          <p:cNvSpPr txBox="1"/>
          <p:nvPr/>
        </p:nvSpPr>
        <p:spPr>
          <a:xfrm>
            <a:off x="4033716" y="2238571"/>
            <a:ext cx="1410553"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Tuition</a:t>
            </a:r>
          </a:p>
        </p:txBody>
      </p:sp>
      <p:sp>
        <p:nvSpPr>
          <p:cNvPr id="126" name="TextBox 125">
            <a:extLst>
              <a:ext uri="{FF2B5EF4-FFF2-40B4-BE49-F238E27FC236}">
                <a16:creationId xmlns:a16="http://schemas.microsoft.com/office/drawing/2014/main" id="{119D5E50-7D3D-8B4B-B080-F7A6838156D8}"/>
              </a:ext>
            </a:extLst>
          </p:cNvPr>
          <p:cNvSpPr txBox="1"/>
          <p:nvPr/>
        </p:nvSpPr>
        <p:spPr>
          <a:xfrm>
            <a:off x="4413427" y="1653633"/>
            <a:ext cx="868380"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$53,940</a:t>
            </a:r>
          </a:p>
        </p:txBody>
      </p:sp>
      <p:sp>
        <p:nvSpPr>
          <p:cNvPr id="246" name="Oval 245">
            <a:extLst>
              <a:ext uri="{FF2B5EF4-FFF2-40B4-BE49-F238E27FC236}">
                <a16:creationId xmlns:a16="http://schemas.microsoft.com/office/drawing/2014/main" id="{03A3E68C-8A72-7C42-9C75-5189A25DE01D}"/>
              </a:ext>
            </a:extLst>
          </p:cNvPr>
          <p:cNvSpPr/>
          <p:nvPr/>
        </p:nvSpPr>
        <p:spPr>
          <a:xfrm>
            <a:off x="2943455"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7" name="Rectangle 246">
            <a:extLst>
              <a:ext uri="{FF2B5EF4-FFF2-40B4-BE49-F238E27FC236}">
                <a16:creationId xmlns:a16="http://schemas.microsoft.com/office/drawing/2014/main" id="{C8EB7B3A-9676-D34D-A1C3-A14B20AC15E9}"/>
              </a:ext>
            </a:extLst>
          </p:cNvPr>
          <p:cNvSpPr/>
          <p:nvPr/>
        </p:nvSpPr>
        <p:spPr>
          <a:xfrm>
            <a:off x="2914138" y="3226785"/>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8" name="Oval 247">
            <a:extLst>
              <a:ext uri="{FF2B5EF4-FFF2-40B4-BE49-F238E27FC236}">
                <a16:creationId xmlns:a16="http://schemas.microsoft.com/office/drawing/2014/main" id="{8DA3BBC1-CA8E-704E-987B-07EBEFD117C2}"/>
              </a:ext>
            </a:extLst>
          </p:cNvPr>
          <p:cNvSpPr/>
          <p:nvPr/>
        </p:nvSpPr>
        <p:spPr>
          <a:xfrm>
            <a:off x="3219041"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9" name="Oval 248">
            <a:extLst>
              <a:ext uri="{FF2B5EF4-FFF2-40B4-BE49-F238E27FC236}">
                <a16:creationId xmlns:a16="http://schemas.microsoft.com/office/drawing/2014/main" id="{D9A42058-159D-A740-ABB0-435CD52EA650}"/>
              </a:ext>
            </a:extLst>
          </p:cNvPr>
          <p:cNvSpPr/>
          <p:nvPr/>
        </p:nvSpPr>
        <p:spPr>
          <a:xfrm>
            <a:off x="3502247"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0" name="Oval 249">
            <a:extLst>
              <a:ext uri="{FF2B5EF4-FFF2-40B4-BE49-F238E27FC236}">
                <a16:creationId xmlns:a16="http://schemas.microsoft.com/office/drawing/2014/main" id="{6B06973B-B9C2-D149-A108-120F55285CD0}"/>
              </a:ext>
            </a:extLst>
          </p:cNvPr>
          <p:cNvSpPr/>
          <p:nvPr/>
        </p:nvSpPr>
        <p:spPr>
          <a:xfrm>
            <a:off x="4159522"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1" name="Rectangle 250">
            <a:extLst>
              <a:ext uri="{FF2B5EF4-FFF2-40B4-BE49-F238E27FC236}">
                <a16:creationId xmlns:a16="http://schemas.microsoft.com/office/drawing/2014/main" id="{7806F6CD-59E1-AE4F-9C93-5B50F426EDBC}"/>
              </a:ext>
            </a:extLst>
          </p:cNvPr>
          <p:cNvSpPr/>
          <p:nvPr/>
        </p:nvSpPr>
        <p:spPr>
          <a:xfrm>
            <a:off x="4101835" y="3223676"/>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2" name="Oval 251">
            <a:extLst>
              <a:ext uri="{FF2B5EF4-FFF2-40B4-BE49-F238E27FC236}">
                <a16:creationId xmlns:a16="http://schemas.microsoft.com/office/drawing/2014/main" id="{1C45EF75-A9A0-FB4D-98F5-8820763EC1D7}"/>
              </a:ext>
            </a:extLst>
          </p:cNvPr>
          <p:cNvSpPr/>
          <p:nvPr/>
        </p:nvSpPr>
        <p:spPr>
          <a:xfrm>
            <a:off x="4435108"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7B74E596-4BE2-194E-870C-39E54DA7E159}"/>
              </a:ext>
            </a:extLst>
          </p:cNvPr>
          <p:cNvSpPr/>
          <p:nvPr/>
        </p:nvSpPr>
        <p:spPr>
          <a:xfrm>
            <a:off x="4706357" y="3263088"/>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Tree>
    <p:extLst>
      <p:ext uri="{BB962C8B-B14F-4D97-AF65-F5344CB8AC3E}">
        <p14:creationId xmlns:p14="http://schemas.microsoft.com/office/powerpoint/2010/main" val="1227143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EBD8D0-0A62-AF40-A8D0-C64DFABE71C1}"/>
              </a:ext>
            </a:extLst>
          </p:cNvPr>
          <p:cNvSpPr/>
          <p:nvPr/>
        </p:nvSpPr>
        <p:spPr>
          <a:xfrm>
            <a:off x="2291175" y="925543"/>
            <a:ext cx="5670986" cy="4439996"/>
          </a:xfrm>
          <a:prstGeom prst="roundRect">
            <a:avLst/>
          </a:prstGeom>
          <a:solidFill>
            <a:schemeClr val="bg1"/>
          </a:solidFill>
          <a:ln w="12700">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B27E5B6-A438-614B-A753-D4BE5B8B35B8}"/>
              </a:ext>
            </a:extLst>
          </p:cNvPr>
          <p:cNvSpPr/>
          <p:nvPr/>
        </p:nvSpPr>
        <p:spPr>
          <a:xfrm>
            <a:off x="2840894" y="1154054"/>
            <a:ext cx="2236806"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6AF10D-BCF0-F44E-956F-05FF73FD9A32}"/>
              </a:ext>
            </a:extLst>
          </p:cNvPr>
          <p:cNvSpPr/>
          <p:nvPr/>
        </p:nvSpPr>
        <p:spPr>
          <a:xfrm>
            <a:off x="3852023" y="1369205"/>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2994DA-0644-5349-AC71-4E999F57712E}"/>
              </a:ext>
            </a:extLst>
          </p:cNvPr>
          <p:cNvSpPr/>
          <p:nvPr/>
        </p:nvSpPr>
        <p:spPr>
          <a:xfrm>
            <a:off x="3388183" y="170856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9C7C16-CC9F-DB42-89E0-A281AB8C7C45}"/>
              </a:ext>
            </a:extLst>
          </p:cNvPr>
          <p:cNvSpPr/>
          <p:nvPr/>
        </p:nvSpPr>
        <p:spPr>
          <a:xfrm>
            <a:off x="4248876" y="17086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1FFAD6-40E3-8448-AB3C-886378BDEC60}"/>
              </a:ext>
            </a:extLst>
          </p:cNvPr>
          <p:cNvSpPr/>
          <p:nvPr/>
        </p:nvSpPr>
        <p:spPr>
          <a:xfrm>
            <a:off x="3390475"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DBFBB-D5C3-B645-A8D8-75DF9F8D6BD0}"/>
              </a:ext>
            </a:extLst>
          </p:cNvPr>
          <p:cNvSpPr/>
          <p:nvPr/>
        </p:nvSpPr>
        <p:spPr>
          <a:xfrm>
            <a:off x="4245370"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55D961FB-7771-F749-9237-5C37DACE1FF0}"/>
              </a:ext>
            </a:extLst>
          </p:cNvPr>
          <p:cNvCxnSpPr>
            <a:cxnSpLocks/>
            <a:stCxn id="8" idx="6"/>
            <a:endCxn id="9" idx="2"/>
          </p:cNvCxnSpPr>
          <p:nvPr/>
        </p:nvCxnSpPr>
        <p:spPr>
          <a:xfrm>
            <a:off x="3591726" y="1792702"/>
            <a:ext cx="657150" cy="71"/>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1339BA-7F41-8041-96CB-E7374285654A}"/>
              </a:ext>
            </a:extLst>
          </p:cNvPr>
          <p:cNvCxnSpPr>
            <a:stCxn id="10" idx="6"/>
            <a:endCxn id="11" idx="2"/>
          </p:cNvCxnSpPr>
          <p:nvPr/>
        </p:nvCxnSpPr>
        <p:spPr>
          <a:xfrm>
            <a:off x="3594018" y="2209570"/>
            <a:ext cx="651352"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301BA0-FDAB-C244-A388-2F107D8AFE2F}"/>
              </a:ext>
            </a:extLst>
          </p:cNvPr>
          <p:cNvCxnSpPr>
            <a:stCxn id="8" idx="4"/>
            <a:endCxn id="10" idx="0"/>
          </p:cNvCxnSpPr>
          <p:nvPr/>
        </p:nvCxnSpPr>
        <p:spPr>
          <a:xfrm>
            <a:off x="3489955" y="1876838"/>
            <a:ext cx="2292" cy="24859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D89BB4-C003-AE47-A591-515A0DB06100}"/>
              </a:ext>
            </a:extLst>
          </p:cNvPr>
          <p:cNvCxnSpPr>
            <a:cxnSpLocks/>
            <a:stCxn id="9" idx="4"/>
            <a:endCxn id="11" idx="0"/>
          </p:cNvCxnSpPr>
          <p:nvPr/>
        </p:nvCxnSpPr>
        <p:spPr>
          <a:xfrm flipH="1">
            <a:off x="4347142" y="1876909"/>
            <a:ext cx="3506" cy="248525"/>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843735E9-0FB2-B94E-86B5-4E94DDE145A9}"/>
              </a:ext>
            </a:extLst>
          </p:cNvPr>
          <p:cNvCxnSpPr>
            <a:cxnSpLocks/>
            <a:stCxn id="7" idx="2"/>
            <a:endCxn id="8" idx="0"/>
          </p:cNvCxnSpPr>
          <p:nvPr/>
        </p:nvCxnSpPr>
        <p:spPr>
          <a:xfrm rot="10800000" flipV="1">
            <a:off x="3489955" y="1453340"/>
            <a:ext cx="362068" cy="255225"/>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804A0495-101E-2142-AA25-5A6E335A65C9}"/>
              </a:ext>
            </a:extLst>
          </p:cNvPr>
          <p:cNvCxnSpPr>
            <a:cxnSpLocks/>
            <a:stCxn id="7" idx="6"/>
            <a:endCxn id="9" idx="0"/>
          </p:cNvCxnSpPr>
          <p:nvPr/>
        </p:nvCxnSpPr>
        <p:spPr>
          <a:xfrm>
            <a:off x="4055566" y="1453341"/>
            <a:ext cx="295082" cy="255296"/>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983ABF67-2CF7-6440-A9AF-C948166ED919}"/>
              </a:ext>
            </a:extLst>
          </p:cNvPr>
          <p:cNvSpPr/>
          <p:nvPr/>
        </p:nvSpPr>
        <p:spPr>
          <a:xfrm>
            <a:off x="2727079" y="1143963"/>
            <a:ext cx="2396610" cy="190344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9BCE2E-863F-DE42-8506-13525BE99AFE}"/>
              </a:ext>
            </a:extLst>
          </p:cNvPr>
          <p:cNvSpPr txBox="1"/>
          <p:nvPr/>
        </p:nvSpPr>
        <p:spPr>
          <a:xfrm>
            <a:off x="3502247" y="1131139"/>
            <a:ext cx="1410553"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Smith College</a:t>
            </a:r>
          </a:p>
        </p:txBody>
      </p:sp>
      <p:sp>
        <p:nvSpPr>
          <p:cNvPr id="20" name="TextBox 19">
            <a:extLst>
              <a:ext uri="{FF2B5EF4-FFF2-40B4-BE49-F238E27FC236}">
                <a16:creationId xmlns:a16="http://schemas.microsoft.com/office/drawing/2014/main" id="{084E19CD-29BB-234C-81EA-C220166542D4}"/>
              </a:ext>
            </a:extLst>
          </p:cNvPr>
          <p:cNvSpPr txBox="1"/>
          <p:nvPr/>
        </p:nvSpPr>
        <p:spPr>
          <a:xfrm>
            <a:off x="3128151" y="2205759"/>
            <a:ext cx="867688" cy="430887"/>
          </a:xfrm>
          <a:prstGeom prst="rect">
            <a:avLst/>
          </a:prstGeom>
          <a:noFill/>
        </p:spPr>
        <p:txBody>
          <a:bodyPr wrap="square" rtlCol="0">
            <a:spAutoFit/>
          </a:bodyPr>
          <a:lstStyle/>
          <a:p>
            <a:pPr algn="ctr"/>
            <a:r>
              <a:rPr lang="en-US" sz="1100" i="1" dirty="0">
                <a:latin typeface="Times New Roman" panose="02020603050405020304" pitchFamily="18" charset="0"/>
                <a:cs typeface="Times New Roman" panose="02020603050405020304" pitchFamily="18" charset="0"/>
              </a:rPr>
              <a:t>Acceptance Rate</a:t>
            </a:r>
          </a:p>
        </p:txBody>
      </p:sp>
      <p:sp>
        <p:nvSpPr>
          <p:cNvPr id="21" name="TextBox 20">
            <a:extLst>
              <a:ext uri="{FF2B5EF4-FFF2-40B4-BE49-F238E27FC236}">
                <a16:creationId xmlns:a16="http://schemas.microsoft.com/office/drawing/2014/main" id="{12CE432E-12C1-6544-827E-5AEB79695DB8}"/>
              </a:ext>
            </a:extLst>
          </p:cNvPr>
          <p:cNvSpPr txBox="1"/>
          <p:nvPr/>
        </p:nvSpPr>
        <p:spPr>
          <a:xfrm>
            <a:off x="2955471" y="1610081"/>
            <a:ext cx="672116"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30%</a:t>
            </a:r>
          </a:p>
        </p:txBody>
      </p:sp>
      <p:sp>
        <p:nvSpPr>
          <p:cNvPr id="26" name="Rounded Rectangle 25">
            <a:extLst>
              <a:ext uri="{FF2B5EF4-FFF2-40B4-BE49-F238E27FC236}">
                <a16:creationId xmlns:a16="http://schemas.microsoft.com/office/drawing/2014/main" id="{E7247AEE-9842-7B4B-8DB1-6A467263EFD2}"/>
              </a:ext>
            </a:extLst>
          </p:cNvPr>
          <p:cNvSpPr/>
          <p:nvPr/>
        </p:nvSpPr>
        <p:spPr>
          <a:xfrm>
            <a:off x="2779427" y="388910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1</a:t>
            </a:r>
          </a:p>
        </p:txBody>
      </p:sp>
      <p:sp>
        <p:nvSpPr>
          <p:cNvPr id="27" name="Rounded Rectangle 26">
            <a:extLst>
              <a:ext uri="{FF2B5EF4-FFF2-40B4-BE49-F238E27FC236}">
                <a16:creationId xmlns:a16="http://schemas.microsoft.com/office/drawing/2014/main" id="{105F37FD-98EE-7749-94CB-54BAF7E5AC4E}"/>
              </a:ext>
            </a:extLst>
          </p:cNvPr>
          <p:cNvSpPr/>
          <p:nvPr/>
        </p:nvSpPr>
        <p:spPr>
          <a:xfrm>
            <a:off x="3606397" y="3922147"/>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2</a:t>
            </a:r>
          </a:p>
        </p:txBody>
      </p:sp>
      <p:sp>
        <p:nvSpPr>
          <p:cNvPr id="28" name="Rounded Rectangle 27">
            <a:extLst>
              <a:ext uri="{FF2B5EF4-FFF2-40B4-BE49-F238E27FC236}">
                <a16:creationId xmlns:a16="http://schemas.microsoft.com/office/drawing/2014/main" id="{125D939A-752E-5647-A344-A40253C5F595}"/>
              </a:ext>
            </a:extLst>
          </p:cNvPr>
          <p:cNvSpPr/>
          <p:nvPr/>
        </p:nvSpPr>
        <p:spPr>
          <a:xfrm>
            <a:off x="4444541" y="388324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a:t>
            </a:r>
            <a:r>
              <a:rPr lang="en-US" sz="1200" baseline="-25000" dirty="0" err="1">
                <a:solidFill>
                  <a:schemeClr val="tx1"/>
                </a:solidFill>
              </a:rPr>
              <a:t>n</a:t>
            </a:r>
            <a:endParaRPr lang="en-US" sz="1200" baseline="-25000" dirty="0">
              <a:solidFill>
                <a:schemeClr val="tx1"/>
              </a:solidFill>
            </a:endParaRPr>
          </a:p>
        </p:txBody>
      </p:sp>
      <p:sp>
        <p:nvSpPr>
          <p:cNvPr id="29" name="TextBox 28">
            <a:extLst>
              <a:ext uri="{FF2B5EF4-FFF2-40B4-BE49-F238E27FC236}">
                <a16:creationId xmlns:a16="http://schemas.microsoft.com/office/drawing/2014/main" id="{2BBF519B-F782-F440-AFAF-45875D8724BC}"/>
              </a:ext>
            </a:extLst>
          </p:cNvPr>
          <p:cNvSpPr txBox="1"/>
          <p:nvPr/>
        </p:nvSpPr>
        <p:spPr>
          <a:xfrm>
            <a:off x="4132474" y="3805384"/>
            <a:ext cx="43634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3418C694-276F-1E47-A1FD-EF94A13EECAD}"/>
              </a:ext>
            </a:extLst>
          </p:cNvPr>
          <p:cNvSpPr txBox="1"/>
          <p:nvPr/>
        </p:nvSpPr>
        <p:spPr>
          <a:xfrm>
            <a:off x="2670678" y="4179147"/>
            <a:ext cx="1198915" cy="584775"/>
          </a:xfrm>
          <a:prstGeom prst="rect">
            <a:avLst/>
          </a:prstGeom>
          <a:noFill/>
        </p:spPr>
        <p:txBody>
          <a:bodyPr wrap="square" rtlCol="0">
            <a:spAutoFit/>
          </a:bodyPr>
          <a:lstStyle/>
          <a:p>
            <a:r>
              <a:rPr lang="en-US" sz="1600" i="1" dirty="0"/>
              <a:t>“Smith College”</a:t>
            </a:r>
          </a:p>
        </p:txBody>
      </p:sp>
      <p:sp>
        <p:nvSpPr>
          <p:cNvPr id="35" name="TextBox 34">
            <a:extLst>
              <a:ext uri="{FF2B5EF4-FFF2-40B4-BE49-F238E27FC236}">
                <a16:creationId xmlns:a16="http://schemas.microsoft.com/office/drawing/2014/main" id="{5B74CF23-012A-C74B-86FE-D861A6FB267A}"/>
              </a:ext>
            </a:extLst>
          </p:cNvPr>
          <p:cNvSpPr txBox="1"/>
          <p:nvPr/>
        </p:nvSpPr>
        <p:spPr>
          <a:xfrm>
            <a:off x="3489380" y="4204997"/>
            <a:ext cx="818033" cy="338554"/>
          </a:xfrm>
          <a:prstGeom prst="rect">
            <a:avLst/>
          </a:prstGeom>
          <a:noFill/>
        </p:spPr>
        <p:txBody>
          <a:bodyPr wrap="square" rtlCol="0">
            <a:spAutoFit/>
          </a:bodyPr>
          <a:lstStyle/>
          <a:p>
            <a:r>
              <a:rPr lang="en-US" sz="1600" i="1" dirty="0"/>
              <a:t>“30%”</a:t>
            </a:r>
          </a:p>
        </p:txBody>
      </p:sp>
      <p:sp>
        <p:nvSpPr>
          <p:cNvPr id="36" name="TextBox 35">
            <a:extLst>
              <a:ext uri="{FF2B5EF4-FFF2-40B4-BE49-F238E27FC236}">
                <a16:creationId xmlns:a16="http://schemas.microsoft.com/office/drawing/2014/main" id="{36A28317-DD8D-1D41-81C4-BD69DF551BD4}"/>
              </a:ext>
            </a:extLst>
          </p:cNvPr>
          <p:cNvSpPr txBox="1"/>
          <p:nvPr/>
        </p:nvSpPr>
        <p:spPr>
          <a:xfrm>
            <a:off x="3078542" y="3492126"/>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Visual</a:t>
            </a:r>
          </a:p>
        </p:txBody>
      </p:sp>
      <p:sp>
        <p:nvSpPr>
          <p:cNvPr id="37" name="TextBox 36">
            <a:extLst>
              <a:ext uri="{FF2B5EF4-FFF2-40B4-BE49-F238E27FC236}">
                <a16:creationId xmlns:a16="http://schemas.microsoft.com/office/drawing/2014/main" id="{BB9D99B2-FB35-2D45-BDFE-4C75921A9151}"/>
              </a:ext>
            </a:extLst>
          </p:cNvPr>
          <p:cNvSpPr txBox="1"/>
          <p:nvPr/>
        </p:nvSpPr>
        <p:spPr>
          <a:xfrm>
            <a:off x="4112887" y="3478415"/>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Textual</a:t>
            </a:r>
          </a:p>
        </p:txBody>
      </p:sp>
      <p:cxnSp>
        <p:nvCxnSpPr>
          <p:cNvPr id="38" name="Straight Arrow Connector 37">
            <a:extLst>
              <a:ext uri="{FF2B5EF4-FFF2-40B4-BE49-F238E27FC236}">
                <a16:creationId xmlns:a16="http://schemas.microsoft.com/office/drawing/2014/main" id="{0AECFF5D-E4F3-0F45-B545-711B6867F3F6}"/>
              </a:ext>
            </a:extLst>
          </p:cNvPr>
          <p:cNvCxnSpPr>
            <a:cxnSpLocks/>
          </p:cNvCxnSpPr>
          <p:nvPr/>
        </p:nvCxnSpPr>
        <p:spPr>
          <a:xfrm flipV="1">
            <a:off x="2987974" y="3556423"/>
            <a:ext cx="88234" cy="33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FFEFEA-184D-D34B-88BD-3DE3D4C41D3B}"/>
              </a:ext>
            </a:extLst>
          </p:cNvPr>
          <p:cNvCxnSpPr>
            <a:cxnSpLocks/>
            <a:stCxn id="26" idx="0"/>
            <a:endCxn id="37" idx="1"/>
          </p:cNvCxnSpPr>
          <p:nvPr/>
        </p:nvCxnSpPr>
        <p:spPr>
          <a:xfrm flipV="1">
            <a:off x="2983040" y="3647692"/>
            <a:ext cx="1129847" cy="2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912559EB-EF90-F144-A76A-E599A14B8421}"/>
              </a:ext>
            </a:extLst>
          </p:cNvPr>
          <p:cNvSpPr/>
          <p:nvPr/>
        </p:nvSpPr>
        <p:spPr>
          <a:xfrm>
            <a:off x="2670679" y="3188836"/>
            <a:ext cx="2458286" cy="17771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9C0911-2DB4-1A49-9264-12A4DBBEB375}"/>
              </a:ext>
            </a:extLst>
          </p:cNvPr>
          <p:cNvSpPr txBox="1"/>
          <p:nvPr/>
        </p:nvSpPr>
        <p:spPr>
          <a:xfrm>
            <a:off x="3030427" y="4616279"/>
            <a:ext cx="20298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Text field features</a:t>
            </a:r>
          </a:p>
        </p:txBody>
      </p:sp>
      <p:sp>
        <p:nvSpPr>
          <p:cNvPr id="42" name="Rounded Rectangle 41">
            <a:extLst>
              <a:ext uri="{FF2B5EF4-FFF2-40B4-BE49-F238E27FC236}">
                <a16:creationId xmlns:a16="http://schemas.microsoft.com/office/drawing/2014/main" id="{1FEEB431-05AA-A44F-8F69-B406F3EAB20D}"/>
              </a:ext>
            </a:extLst>
          </p:cNvPr>
          <p:cNvSpPr/>
          <p:nvPr/>
        </p:nvSpPr>
        <p:spPr>
          <a:xfrm>
            <a:off x="5273485" y="2473620"/>
            <a:ext cx="1433687" cy="1329813"/>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 Attention Network</a:t>
            </a:r>
          </a:p>
        </p:txBody>
      </p:sp>
      <p:sp>
        <p:nvSpPr>
          <p:cNvPr id="62" name="TextBox 61">
            <a:extLst>
              <a:ext uri="{FF2B5EF4-FFF2-40B4-BE49-F238E27FC236}">
                <a16:creationId xmlns:a16="http://schemas.microsoft.com/office/drawing/2014/main" id="{E798FBBA-31C1-054D-A6D3-8CE8615EBB75}"/>
              </a:ext>
            </a:extLst>
          </p:cNvPr>
          <p:cNvSpPr txBox="1"/>
          <p:nvPr/>
        </p:nvSpPr>
        <p:spPr>
          <a:xfrm>
            <a:off x="3890011" y="4903874"/>
            <a:ext cx="31289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Web Page Encoder</a:t>
            </a:r>
          </a:p>
        </p:txBody>
      </p:sp>
      <p:sp>
        <p:nvSpPr>
          <p:cNvPr id="64" name="TextBox 63">
            <a:extLst>
              <a:ext uri="{FF2B5EF4-FFF2-40B4-BE49-F238E27FC236}">
                <a16:creationId xmlns:a16="http://schemas.microsoft.com/office/drawing/2014/main" id="{7E9724D3-9581-0048-A9C7-D678EAEF5F09}"/>
              </a:ext>
            </a:extLst>
          </p:cNvPr>
          <p:cNvSpPr txBox="1"/>
          <p:nvPr/>
        </p:nvSpPr>
        <p:spPr>
          <a:xfrm>
            <a:off x="3011224" y="2645965"/>
            <a:ext cx="21170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Page layout graph</a:t>
            </a:r>
          </a:p>
        </p:txBody>
      </p:sp>
      <p:cxnSp>
        <p:nvCxnSpPr>
          <p:cNvPr id="66" name="Curved Connector 65">
            <a:extLst>
              <a:ext uri="{FF2B5EF4-FFF2-40B4-BE49-F238E27FC236}">
                <a16:creationId xmlns:a16="http://schemas.microsoft.com/office/drawing/2014/main" id="{D8C290F6-8212-B947-A0B7-C321E80924C3}"/>
              </a:ext>
            </a:extLst>
          </p:cNvPr>
          <p:cNvCxnSpPr>
            <a:cxnSpLocks/>
          </p:cNvCxnSpPr>
          <p:nvPr/>
        </p:nvCxnSpPr>
        <p:spPr>
          <a:xfrm flipV="1">
            <a:off x="1918107" y="2108383"/>
            <a:ext cx="804371" cy="110587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508A9CBF-E222-5947-AF70-93299FADCEE5}"/>
              </a:ext>
            </a:extLst>
          </p:cNvPr>
          <p:cNvCxnSpPr>
            <a:cxnSpLocks/>
          </p:cNvCxnSpPr>
          <p:nvPr/>
        </p:nvCxnSpPr>
        <p:spPr>
          <a:xfrm>
            <a:off x="1918107" y="3214256"/>
            <a:ext cx="752571" cy="93678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2A4DB9-AD6B-AF42-A815-B9CA7AFDE340}"/>
              </a:ext>
            </a:extLst>
          </p:cNvPr>
          <p:cNvSpPr txBox="1"/>
          <p:nvPr/>
        </p:nvSpPr>
        <p:spPr>
          <a:xfrm>
            <a:off x="4215475" y="4176132"/>
            <a:ext cx="947416" cy="338554"/>
          </a:xfrm>
          <a:prstGeom prst="rect">
            <a:avLst/>
          </a:prstGeom>
          <a:noFill/>
        </p:spPr>
        <p:txBody>
          <a:bodyPr wrap="square" rtlCol="0">
            <a:spAutoFit/>
          </a:bodyPr>
          <a:lstStyle/>
          <a:p>
            <a:r>
              <a:rPr lang="en-US" sz="1600" i="1" dirty="0"/>
              <a:t>“Tuition”</a:t>
            </a:r>
          </a:p>
        </p:txBody>
      </p:sp>
      <p:cxnSp>
        <p:nvCxnSpPr>
          <p:cNvPr id="49" name="Curved Connector 48">
            <a:extLst>
              <a:ext uri="{FF2B5EF4-FFF2-40B4-BE49-F238E27FC236}">
                <a16:creationId xmlns:a16="http://schemas.microsoft.com/office/drawing/2014/main" id="{D37934C6-C110-0B44-99BA-5909F7DFDD06}"/>
              </a:ext>
            </a:extLst>
          </p:cNvPr>
          <p:cNvCxnSpPr>
            <a:cxnSpLocks/>
            <a:stCxn id="40" idx="3"/>
            <a:endCxn id="42" idx="2"/>
          </p:cNvCxnSpPr>
          <p:nvPr/>
        </p:nvCxnSpPr>
        <p:spPr>
          <a:xfrm flipV="1">
            <a:off x="5128965" y="3803433"/>
            <a:ext cx="861364" cy="27399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5D773609-4192-6642-B2D4-074B65F1BAF0}"/>
              </a:ext>
            </a:extLst>
          </p:cNvPr>
          <p:cNvCxnSpPr>
            <a:cxnSpLocks/>
            <a:stCxn id="18" idx="3"/>
            <a:endCxn id="42" idx="0"/>
          </p:cNvCxnSpPr>
          <p:nvPr/>
        </p:nvCxnSpPr>
        <p:spPr>
          <a:xfrm>
            <a:off x="5123689" y="2095687"/>
            <a:ext cx="866640" cy="377933"/>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B2BD8A1-CC58-BF4E-B44B-9D2831388F2A}"/>
              </a:ext>
            </a:extLst>
          </p:cNvPr>
          <p:cNvSpPr txBox="1"/>
          <p:nvPr/>
        </p:nvSpPr>
        <p:spPr>
          <a:xfrm>
            <a:off x="4033716" y="2238571"/>
            <a:ext cx="1410553"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Tuition</a:t>
            </a:r>
          </a:p>
        </p:txBody>
      </p:sp>
      <p:sp>
        <p:nvSpPr>
          <p:cNvPr id="126" name="TextBox 125">
            <a:extLst>
              <a:ext uri="{FF2B5EF4-FFF2-40B4-BE49-F238E27FC236}">
                <a16:creationId xmlns:a16="http://schemas.microsoft.com/office/drawing/2014/main" id="{119D5E50-7D3D-8B4B-B080-F7A6838156D8}"/>
              </a:ext>
            </a:extLst>
          </p:cNvPr>
          <p:cNvSpPr txBox="1"/>
          <p:nvPr/>
        </p:nvSpPr>
        <p:spPr>
          <a:xfrm>
            <a:off x="4413427" y="1653633"/>
            <a:ext cx="868380"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$53,940</a:t>
            </a:r>
          </a:p>
        </p:txBody>
      </p:sp>
      <p:sp>
        <p:nvSpPr>
          <p:cNvPr id="246" name="Oval 245">
            <a:extLst>
              <a:ext uri="{FF2B5EF4-FFF2-40B4-BE49-F238E27FC236}">
                <a16:creationId xmlns:a16="http://schemas.microsoft.com/office/drawing/2014/main" id="{03A3E68C-8A72-7C42-9C75-5189A25DE01D}"/>
              </a:ext>
            </a:extLst>
          </p:cNvPr>
          <p:cNvSpPr/>
          <p:nvPr/>
        </p:nvSpPr>
        <p:spPr>
          <a:xfrm>
            <a:off x="2943455"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7" name="Rectangle 246">
            <a:extLst>
              <a:ext uri="{FF2B5EF4-FFF2-40B4-BE49-F238E27FC236}">
                <a16:creationId xmlns:a16="http://schemas.microsoft.com/office/drawing/2014/main" id="{C8EB7B3A-9676-D34D-A1C3-A14B20AC15E9}"/>
              </a:ext>
            </a:extLst>
          </p:cNvPr>
          <p:cNvSpPr/>
          <p:nvPr/>
        </p:nvSpPr>
        <p:spPr>
          <a:xfrm>
            <a:off x="2914138" y="3226785"/>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8" name="Oval 247">
            <a:extLst>
              <a:ext uri="{FF2B5EF4-FFF2-40B4-BE49-F238E27FC236}">
                <a16:creationId xmlns:a16="http://schemas.microsoft.com/office/drawing/2014/main" id="{8DA3BBC1-CA8E-704E-987B-07EBEFD117C2}"/>
              </a:ext>
            </a:extLst>
          </p:cNvPr>
          <p:cNvSpPr/>
          <p:nvPr/>
        </p:nvSpPr>
        <p:spPr>
          <a:xfrm>
            <a:off x="3219041"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9" name="Oval 248">
            <a:extLst>
              <a:ext uri="{FF2B5EF4-FFF2-40B4-BE49-F238E27FC236}">
                <a16:creationId xmlns:a16="http://schemas.microsoft.com/office/drawing/2014/main" id="{D9A42058-159D-A740-ABB0-435CD52EA650}"/>
              </a:ext>
            </a:extLst>
          </p:cNvPr>
          <p:cNvSpPr/>
          <p:nvPr/>
        </p:nvSpPr>
        <p:spPr>
          <a:xfrm>
            <a:off x="3502247"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0" name="Oval 249">
            <a:extLst>
              <a:ext uri="{FF2B5EF4-FFF2-40B4-BE49-F238E27FC236}">
                <a16:creationId xmlns:a16="http://schemas.microsoft.com/office/drawing/2014/main" id="{6B06973B-B9C2-D149-A108-120F55285CD0}"/>
              </a:ext>
            </a:extLst>
          </p:cNvPr>
          <p:cNvSpPr/>
          <p:nvPr/>
        </p:nvSpPr>
        <p:spPr>
          <a:xfrm>
            <a:off x="4159522"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1" name="Rectangle 250">
            <a:extLst>
              <a:ext uri="{FF2B5EF4-FFF2-40B4-BE49-F238E27FC236}">
                <a16:creationId xmlns:a16="http://schemas.microsoft.com/office/drawing/2014/main" id="{7806F6CD-59E1-AE4F-9C93-5B50F426EDBC}"/>
              </a:ext>
            </a:extLst>
          </p:cNvPr>
          <p:cNvSpPr/>
          <p:nvPr/>
        </p:nvSpPr>
        <p:spPr>
          <a:xfrm>
            <a:off x="4101835" y="3223676"/>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2" name="Oval 251">
            <a:extLst>
              <a:ext uri="{FF2B5EF4-FFF2-40B4-BE49-F238E27FC236}">
                <a16:creationId xmlns:a16="http://schemas.microsoft.com/office/drawing/2014/main" id="{1C45EF75-A9A0-FB4D-98F5-8820763EC1D7}"/>
              </a:ext>
            </a:extLst>
          </p:cNvPr>
          <p:cNvSpPr/>
          <p:nvPr/>
        </p:nvSpPr>
        <p:spPr>
          <a:xfrm>
            <a:off x="4435108"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7B74E596-4BE2-194E-870C-39E54DA7E159}"/>
              </a:ext>
            </a:extLst>
          </p:cNvPr>
          <p:cNvSpPr/>
          <p:nvPr/>
        </p:nvSpPr>
        <p:spPr>
          <a:xfrm>
            <a:off x="4706357" y="3263088"/>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Tree>
    <p:extLst>
      <p:ext uri="{BB962C8B-B14F-4D97-AF65-F5344CB8AC3E}">
        <p14:creationId xmlns:p14="http://schemas.microsoft.com/office/powerpoint/2010/main" val="329554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EBD8D0-0A62-AF40-A8D0-C64DFABE71C1}"/>
              </a:ext>
            </a:extLst>
          </p:cNvPr>
          <p:cNvSpPr/>
          <p:nvPr/>
        </p:nvSpPr>
        <p:spPr>
          <a:xfrm>
            <a:off x="2291175" y="925543"/>
            <a:ext cx="5670986" cy="4439996"/>
          </a:xfrm>
          <a:prstGeom prst="roundRect">
            <a:avLst/>
          </a:prstGeom>
          <a:solidFill>
            <a:schemeClr val="bg1"/>
          </a:solidFill>
          <a:ln w="12700">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B27E5B6-A438-614B-A753-D4BE5B8B35B8}"/>
              </a:ext>
            </a:extLst>
          </p:cNvPr>
          <p:cNvSpPr/>
          <p:nvPr/>
        </p:nvSpPr>
        <p:spPr>
          <a:xfrm>
            <a:off x="2840894" y="1154054"/>
            <a:ext cx="2236806"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6AF10D-BCF0-F44E-956F-05FF73FD9A32}"/>
              </a:ext>
            </a:extLst>
          </p:cNvPr>
          <p:cNvSpPr/>
          <p:nvPr/>
        </p:nvSpPr>
        <p:spPr>
          <a:xfrm>
            <a:off x="3852023" y="1369205"/>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2994DA-0644-5349-AC71-4E999F57712E}"/>
              </a:ext>
            </a:extLst>
          </p:cNvPr>
          <p:cNvSpPr/>
          <p:nvPr/>
        </p:nvSpPr>
        <p:spPr>
          <a:xfrm>
            <a:off x="3388183" y="170856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9C7C16-CC9F-DB42-89E0-A281AB8C7C45}"/>
              </a:ext>
            </a:extLst>
          </p:cNvPr>
          <p:cNvSpPr/>
          <p:nvPr/>
        </p:nvSpPr>
        <p:spPr>
          <a:xfrm>
            <a:off x="4248876" y="17086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1FFAD6-40E3-8448-AB3C-886378BDEC60}"/>
              </a:ext>
            </a:extLst>
          </p:cNvPr>
          <p:cNvSpPr/>
          <p:nvPr/>
        </p:nvSpPr>
        <p:spPr>
          <a:xfrm>
            <a:off x="3390475"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DBFBB-D5C3-B645-A8D8-75DF9F8D6BD0}"/>
              </a:ext>
            </a:extLst>
          </p:cNvPr>
          <p:cNvSpPr/>
          <p:nvPr/>
        </p:nvSpPr>
        <p:spPr>
          <a:xfrm>
            <a:off x="4245370"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55D961FB-7771-F749-9237-5C37DACE1FF0}"/>
              </a:ext>
            </a:extLst>
          </p:cNvPr>
          <p:cNvCxnSpPr>
            <a:cxnSpLocks/>
            <a:stCxn id="8" idx="6"/>
            <a:endCxn id="9" idx="2"/>
          </p:cNvCxnSpPr>
          <p:nvPr/>
        </p:nvCxnSpPr>
        <p:spPr>
          <a:xfrm>
            <a:off x="3591726" y="1792702"/>
            <a:ext cx="657150" cy="71"/>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1339BA-7F41-8041-96CB-E7374285654A}"/>
              </a:ext>
            </a:extLst>
          </p:cNvPr>
          <p:cNvCxnSpPr>
            <a:stCxn id="10" idx="6"/>
            <a:endCxn id="11" idx="2"/>
          </p:cNvCxnSpPr>
          <p:nvPr/>
        </p:nvCxnSpPr>
        <p:spPr>
          <a:xfrm>
            <a:off x="3594018" y="2209570"/>
            <a:ext cx="651352"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301BA0-FDAB-C244-A388-2F107D8AFE2F}"/>
              </a:ext>
            </a:extLst>
          </p:cNvPr>
          <p:cNvCxnSpPr>
            <a:stCxn id="8" idx="4"/>
            <a:endCxn id="10" idx="0"/>
          </p:cNvCxnSpPr>
          <p:nvPr/>
        </p:nvCxnSpPr>
        <p:spPr>
          <a:xfrm>
            <a:off x="3489955" y="1876838"/>
            <a:ext cx="2292" cy="24859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D89BB4-C003-AE47-A591-515A0DB06100}"/>
              </a:ext>
            </a:extLst>
          </p:cNvPr>
          <p:cNvCxnSpPr>
            <a:cxnSpLocks/>
            <a:stCxn id="9" idx="4"/>
            <a:endCxn id="11" idx="0"/>
          </p:cNvCxnSpPr>
          <p:nvPr/>
        </p:nvCxnSpPr>
        <p:spPr>
          <a:xfrm flipH="1">
            <a:off x="4347142" y="1876909"/>
            <a:ext cx="3506" cy="248525"/>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843735E9-0FB2-B94E-86B5-4E94DDE145A9}"/>
              </a:ext>
            </a:extLst>
          </p:cNvPr>
          <p:cNvCxnSpPr>
            <a:cxnSpLocks/>
            <a:stCxn id="7" idx="2"/>
            <a:endCxn id="8" idx="0"/>
          </p:cNvCxnSpPr>
          <p:nvPr/>
        </p:nvCxnSpPr>
        <p:spPr>
          <a:xfrm rot="10800000" flipV="1">
            <a:off x="3489955" y="1453340"/>
            <a:ext cx="362068" cy="255225"/>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804A0495-101E-2142-AA25-5A6E335A65C9}"/>
              </a:ext>
            </a:extLst>
          </p:cNvPr>
          <p:cNvCxnSpPr>
            <a:cxnSpLocks/>
            <a:stCxn id="7" idx="6"/>
            <a:endCxn id="9" idx="0"/>
          </p:cNvCxnSpPr>
          <p:nvPr/>
        </p:nvCxnSpPr>
        <p:spPr>
          <a:xfrm>
            <a:off x="4055566" y="1453341"/>
            <a:ext cx="295082" cy="255296"/>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983ABF67-2CF7-6440-A9AF-C948166ED919}"/>
              </a:ext>
            </a:extLst>
          </p:cNvPr>
          <p:cNvSpPr/>
          <p:nvPr/>
        </p:nvSpPr>
        <p:spPr>
          <a:xfrm>
            <a:off x="2727079" y="1143963"/>
            <a:ext cx="2396610" cy="190344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9BCE2E-863F-DE42-8506-13525BE99AFE}"/>
              </a:ext>
            </a:extLst>
          </p:cNvPr>
          <p:cNvSpPr txBox="1"/>
          <p:nvPr/>
        </p:nvSpPr>
        <p:spPr>
          <a:xfrm>
            <a:off x="3502247" y="1131139"/>
            <a:ext cx="1410553"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Smith College</a:t>
            </a:r>
          </a:p>
        </p:txBody>
      </p:sp>
      <p:sp>
        <p:nvSpPr>
          <p:cNvPr id="20" name="TextBox 19">
            <a:extLst>
              <a:ext uri="{FF2B5EF4-FFF2-40B4-BE49-F238E27FC236}">
                <a16:creationId xmlns:a16="http://schemas.microsoft.com/office/drawing/2014/main" id="{084E19CD-29BB-234C-81EA-C220166542D4}"/>
              </a:ext>
            </a:extLst>
          </p:cNvPr>
          <p:cNvSpPr txBox="1"/>
          <p:nvPr/>
        </p:nvSpPr>
        <p:spPr>
          <a:xfrm>
            <a:off x="3128151" y="2205759"/>
            <a:ext cx="867688" cy="430887"/>
          </a:xfrm>
          <a:prstGeom prst="rect">
            <a:avLst/>
          </a:prstGeom>
          <a:noFill/>
        </p:spPr>
        <p:txBody>
          <a:bodyPr wrap="square" rtlCol="0">
            <a:spAutoFit/>
          </a:bodyPr>
          <a:lstStyle/>
          <a:p>
            <a:pPr algn="ctr"/>
            <a:r>
              <a:rPr lang="en-US" sz="1100" i="1" dirty="0">
                <a:latin typeface="Times New Roman" panose="02020603050405020304" pitchFamily="18" charset="0"/>
                <a:cs typeface="Times New Roman" panose="02020603050405020304" pitchFamily="18" charset="0"/>
              </a:rPr>
              <a:t>Acceptance Rate</a:t>
            </a:r>
          </a:p>
        </p:txBody>
      </p:sp>
      <p:sp>
        <p:nvSpPr>
          <p:cNvPr id="21" name="TextBox 20">
            <a:extLst>
              <a:ext uri="{FF2B5EF4-FFF2-40B4-BE49-F238E27FC236}">
                <a16:creationId xmlns:a16="http://schemas.microsoft.com/office/drawing/2014/main" id="{12CE432E-12C1-6544-827E-5AEB79695DB8}"/>
              </a:ext>
            </a:extLst>
          </p:cNvPr>
          <p:cNvSpPr txBox="1"/>
          <p:nvPr/>
        </p:nvSpPr>
        <p:spPr>
          <a:xfrm>
            <a:off x="2955471" y="1610081"/>
            <a:ext cx="672116"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30%</a:t>
            </a:r>
          </a:p>
        </p:txBody>
      </p:sp>
      <p:sp>
        <p:nvSpPr>
          <p:cNvPr id="26" name="Rounded Rectangle 25">
            <a:extLst>
              <a:ext uri="{FF2B5EF4-FFF2-40B4-BE49-F238E27FC236}">
                <a16:creationId xmlns:a16="http://schemas.microsoft.com/office/drawing/2014/main" id="{E7247AEE-9842-7B4B-8DB1-6A467263EFD2}"/>
              </a:ext>
            </a:extLst>
          </p:cNvPr>
          <p:cNvSpPr/>
          <p:nvPr/>
        </p:nvSpPr>
        <p:spPr>
          <a:xfrm>
            <a:off x="2779427" y="388910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1</a:t>
            </a:r>
          </a:p>
        </p:txBody>
      </p:sp>
      <p:sp>
        <p:nvSpPr>
          <p:cNvPr id="27" name="Rounded Rectangle 26">
            <a:extLst>
              <a:ext uri="{FF2B5EF4-FFF2-40B4-BE49-F238E27FC236}">
                <a16:creationId xmlns:a16="http://schemas.microsoft.com/office/drawing/2014/main" id="{105F37FD-98EE-7749-94CB-54BAF7E5AC4E}"/>
              </a:ext>
            </a:extLst>
          </p:cNvPr>
          <p:cNvSpPr/>
          <p:nvPr/>
        </p:nvSpPr>
        <p:spPr>
          <a:xfrm>
            <a:off x="3606397" y="3922147"/>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2</a:t>
            </a:r>
          </a:p>
        </p:txBody>
      </p:sp>
      <p:sp>
        <p:nvSpPr>
          <p:cNvPr id="28" name="Rounded Rectangle 27">
            <a:extLst>
              <a:ext uri="{FF2B5EF4-FFF2-40B4-BE49-F238E27FC236}">
                <a16:creationId xmlns:a16="http://schemas.microsoft.com/office/drawing/2014/main" id="{125D939A-752E-5647-A344-A40253C5F595}"/>
              </a:ext>
            </a:extLst>
          </p:cNvPr>
          <p:cNvSpPr/>
          <p:nvPr/>
        </p:nvSpPr>
        <p:spPr>
          <a:xfrm>
            <a:off x="4444541" y="388324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a:t>
            </a:r>
            <a:r>
              <a:rPr lang="en-US" sz="1200" baseline="-25000" dirty="0" err="1">
                <a:solidFill>
                  <a:schemeClr val="tx1"/>
                </a:solidFill>
              </a:rPr>
              <a:t>n</a:t>
            </a:r>
            <a:endParaRPr lang="en-US" sz="1200" baseline="-25000" dirty="0">
              <a:solidFill>
                <a:schemeClr val="tx1"/>
              </a:solidFill>
            </a:endParaRPr>
          </a:p>
        </p:txBody>
      </p:sp>
      <p:sp>
        <p:nvSpPr>
          <p:cNvPr id="29" name="TextBox 28">
            <a:extLst>
              <a:ext uri="{FF2B5EF4-FFF2-40B4-BE49-F238E27FC236}">
                <a16:creationId xmlns:a16="http://schemas.microsoft.com/office/drawing/2014/main" id="{2BBF519B-F782-F440-AFAF-45875D8724BC}"/>
              </a:ext>
            </a:extLst>
          </p:cNvPr>
          <p:cNvSpPr txBox="1"/>
          <p:nvPr/>
        </p:nvSpPr>
        <p:spPr>
          <a:xfrm>
            <a:off x="4132474" y="3805384"/>
            <a:ext cx="43634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3418C694-276F-1E47-A1FD-EF94A13EECAD}"/>
              </a:ext>
            </a:extLst>
          </p:cNvPr>
          <p:cNvSpPr txBox="1"/>
          <p:nvPr/>
        </p:nvSpPr>
        <p:spPr>
          <a:xfrm>
            <a:off x="2670678" y="4179147"/>
            <a:ext cx="1198915" cy="584775"/>
          </a:xfrm>
          <a:prstGeom prst="rect">
            <a:avLst/>
          </a:prstGeom>
          <a:noFill/>
        </p:spPr>
        <p:txBody>
          <a:bodyPr wrap="square" rtlCol="0">
            <a:spAutoFit/>
          </a:bodyPr>
          <a:lstStyle/>
          <a:p>
            <a:r>
              <a:rPr lang="en-US" sz="1600" i="1" dirty="0"/>
              <a:t>“Smith College”</a:t>
            </a:r>
          </a:p>
        </p:txBody>
      </p:sp>
      <p:sp>
        <p:nvSpPr>
          <p:cNvPr id="35" name="TextBox 34">
            <a:extLst>
              <a:ext uri="{FF2B5EF4-FFF2-40B4-BE49-F238E27FC236}">
                <a16:creationId xmlns:a16="http://schemas.microsoft.com/office/drawing/2014/main" id="{5B74CF23-012A-C74B-86FE-D861A6FB267A}"/>
              </a:ext>
            </a:extLst>
          </p:cNvPr>
          <p:cNvSpPr txBox="1"/>
          <p:nvPr/>
        </p:nvSpPr>
        <p:spPr>
          <a:xfrm>
            <a:off x="3489380" y="4204997"/>
            <a:ext cx="818033" cy="338554"/>
          </a:xfrm>
          <a:prstGeom prst="rect">
            <a:avLst/>
          </a:prstGeom>
          <a:noFill/>
        </p:spPr>
        <p:txBody>
          <a:bodyPr wrap="square" rtlCol="0">
            <a:spAutoFit/>
          </a:bodyPr>
          <a:lstStyle/>
          <a:p>
            <a:r>
              <a:rPr lang="en-US" sz="1600" i="1" dirty="0"/>
              <a:t>“30%”</a:t>
            </a:r>
          </a:p>
        </p:txBody>
      </p:sp>
      <p:sp>
        <p:nvSpPr>
          <p:cNvPr id="36" name="TextBox 35">
            <a:extLst>
              <a:ext uri="{FF2B5EF4-FFF2-40B4-BE49-F238E27FC236}">
                <a16:creationId xmlns:a16="http://schemas.microsoft.com/office/drawing/2014/main" id="{36A28317-DD8D-1D41-81C4-BD69DF551BD4}"/>
              </a:ext>
            </a:extLst>
          </p:cNvPr>
          <p:cNvSpPr txBox="1"/>
          <p:nvPr/>
        </p:nvSpPr>
        <p:spPr>
          <a:xfrm>
            <a:off x="3078542" y="3492126"/>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Visual</a:t>
            </a:r>
          </a:p>
        </p:txBody>
      </p:sp>
      <p:sp>
        <p:nvSpPr>
          <p:cNvPr id="37" name="TextBox 36">
            <a:extLst>
              <a:ext uri="{FF2B5EF4-FFF2-40B4-BE49-F238E27FC236}">
                <a16:creationId xmlns:a16="http://schemas.microsoft.com/office/drawing/2014/main" id="{BB9D99B2-FB35-2D45-BDFE-4C75921A9151}"/>
              </a:ext>
            </a:extLst>
          </p:cNvPr>
          <p:cNvSpPr txBox="1"/>
          <p:nvPr/>
        </p:nvSpPr>
        <p:spPr>
          <a:xfrm>
            <a:off x="4112887" y="3478415"/>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Textual</a:t>
            </a:r>
          </a:p>
        </p:txBody>
      </p:sp>
      <p:cxnSp>
        <p:nvCxnSpPr>
          <p:cNvPr id="38" name="Straight Arrow Connector 37">
            <a:extLst>
              <a:ext uri="{FF2B5EF4-FFF2-40B4-BE49-F238E27FC236}">
                <a16:creationId xmlns:a16="http://schemas.microsoft.com/office/drawing/2014/main" id="{0AECFF5D-E4F3-0F45-B545-711B6867F3F6}"/>
              </a:ext>
            </a:extLst>
          </p:cNvPr>
          <p:cNvCxnSpPr>
            <a:cxnSpLocks/>
          </p:cNvCxnSpPr>
          <p:nvPr/>
        </p:nvCxnSpPr>
        <p:spPr>
          <a:xfrm flipV="1">
            <a:off x="2987974" y="3556423"/>
            <a:ext cx="88234" cy="33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FFEFEA-184D-D34B-88BD-3DE3D4C41D3B}"/>
              </a:ext>
            </a:extLst>
          </p:cNvPr>
          <p:cNvCxnSpPr>
            <a:cxnSpLocks/>
            <a:stCxn id="26" idx="0"/>
            <a:endCxn id="37" idx="1"/>
          </p:cNvCxnSpPr>
          <p:nvPr/>
        </p:nvCxnSpPr>
        <p:spPr>
          <a:xfrm flipV="1">
            <a:off x="2983040" y="3647692"/>
            <a:ext cx="1129847" cy="2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912559EB-EF90-F144-A76A-E599A14B8421}"/>
              </a:ext>
            </a:extLst>
          </p:cNvPr>
          <p:cNvSpPr/>
          <p:nvPr/>
        </p:nvSpPr>
        <p:spPr>
          <a:xfrm>
            <a:off x="2670679" y="3188836"/>
            <a:ext cx="2458286" cy="17771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9C0911-2DB4-1A49-9264-12A4DBBEB375}"/>
              </a:ext>
            </a:extLst>
          </p:cNvPr>
          <p:cNvSpPr txBox="1"/>
          <p:nvPr/>
        </p:nvSpPr>
        <p:spPr>
          <a:xfrm>
            <a:off x="3030427" y="4616279"/>
            <a:ext cx="20298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Text field features</a:t>
            </a:r>
          </a:p>
        </p:txBody>
      </p:sp>
      <p:sp>
        <p:nvSpPr>
          <p:cNvPr id="42" name="Rounded Rectangle 41">
            <a:extLst>
              <a:ext uri="{FF2B5EF4-FFF2-40B4-BE49-F238E27FC236}">
                <a16:creationId xmlns:a16="http://schemas.microsoft.com/office/drawing/2014/main" id="{1FEEB431-05AA-A44F-8F69-B406F3EAB20D}"/>
              </a:ext>
            </a:extLst>
          </p:cNvPr>
          <p:cNvSpPr/>
          <p:nvPr/>
        </p:nvSpPr>
        <p:spPr>
          <a:xfrm>
            <a:off x="5273485" y="2473620"/>
            <a:ext cx="1433687" cy="1329813"/>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 Attention Network</a:t>
            </a:r>
          </a:p>
        </p:txBody>
      </p:sp>
      <p:sp>
        <p:nvSpPr>
          <p:cNvPr id="62" name="TextBox 61">
            <a:extLst>
              <a:ext uri="{FF2B5EF4-FFF2-40B4-BE49-F238E27FC236}">
                <a16:creationId xmlns:a16="http://schemas.microsoft.com/office/drawing/2014/main" id="{E798FBBA-31C1-054D-A6D3-8CE8615EBB75}"/>
              </a:ext>
            </a:extLst>
          </p:cNvPr>
          <p:cNvSpPr txBox="1"/>
          <p:nvPr/>
        </p:nvSpPr>
        <p:spPr>
          <a:xfrm>
            <a:off x="3890011" y="4903874"/>
            <a:ext cx="31289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Web Page Encoder</a:t>
            </a:r>
          </a:p>
        </p:txBody>
      </p:sp>
      <p:sp>
        <p:nvSpPr>
          <p:cNvPr id="64" name="TextBox 63">
            <a:extLst>
              <a:ext uri="{FF2B5EF4-FFF2-40B4-BE49-F238E27FC236}">
                <a16:creationId xmlns:a16="http://schemas.microsoft.com/office/drawing/2014/main" id="{7E9724D3-9581-0048-A9C7-D678EAEF5F09}"/>
              </a:ext>
            </a:extLst>
          </p:cNvPr>
          <p:cNvSpPr txBox="1"/>
          <p:nvPr/>
        </p:nvSpPr>
        <p:spPr>
          <a:xfrm>
            <a:off x="3011224" y="2645965"/>
            <a:ext cx="21170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Page layout graph</a:t>
            </a:r>
          </a:p>
        </p:txBody>
      </p:sp>
      <p:cxnSp>
        <p:nvCxnSpPr>
          <p:cNvPr id="66" name="Curved Connector 65">
            <a:extLst>
              <a:ext uri="{FF2B5EF4-FFF2-40B4-BE49-F238E27FC236}">
                <a16:creationId xmlns:a16="http://schemas.microsoft.com/office/drawing/2014/main" id="{D8C290F6-8212-B947-A0B7-C321E80924C3}"/>
              </a:ext>
            </a:extLst>
          </p:cNvPr>
          <p:cNvCxnSpPr>
            <a:cxnSpLocks/>
          </p:cNvCxnSpPr>
          <p:nvPr/>
        </p:nvCxnSpPr>
        <p:spPr>
          <a:xfrm flipV="1">
            <a:off x="1918107" y="2108383"/>
            <a:ext cx="804371" cy="110587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508A9CBF-E222-5947-AF70-93299FADCEE5}"/>
              </a:ext>
            </a:extLst>
          </p:cNvPr>
          <p:cNvCxnSpPr>
            <a:cxnSpLocks/>
          </p:cNvCxnSpPr>
          <p:nvPr/>
        </p:nvCxnSpPr>
        <p:spPr>
          <a:xfrm>
            <a:off x="1918107" y="3214256"/>
            <a:ext cx="752571" cy="93678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2A4DB9-AD6B-AF42-A815-B9CA7AFDE340}"/>
              </a:ext>
            </a:extLst>
          </p:cNvPr>
          <p:cNvSpPr txBox="1"/>
          <p:nvPr/>
        </p:nvSpPr>
        <p:spPr>
          <a:xfrm>
            <a:off x="4215475" y="4176132"/>
            <a:ext cx="947416" cy="338554"/>
          </a:xfrm>
          <a:prstGeom prst="rect">
            <a:avLst/>
          </a:prstGeom>
          <a:noFill/>
        </p:spPr>
        <p:txBody>
          <a:bodyPr wrap="square" rtlCol="0">
            <a:spAutoFit/>
          </a:bodyPr>
          <a:lstStyle/>
          <a:p>
            <a:r>
              <a:rPr lang="en-US" sz="1600" i="1" dirty="0"/>
              <a:t>“Tuition”</a:t>
            </a:r>
          </a:p>
        </p:txBody>
      </p:sp>
      <p:cxnSp>
        <p:nvCxnSpPr>
          <p:cNvPr id="49" name="Curved Connector 48">
            <a:extLst>
              <a:ext uri="{FF2B5EF4-FFF2-40B4-BE49-F238E27FC236}">
                <a16:creationId xmlns:a16="http://schemas.microsoft.com/office/drawing/2014/main" id="{D37934C6-C110-0B44-99BA-5909F7DFDD06}"/>
              </a:ext>
            </a:extLst>
          </p:cNvPr>
          <p:cNvCxnSpPr>
            <a:cxnSpLocks/>
            <a:stCxn id="40" idx="3"/>
            <a:endCxn id="42" idx="2"/>
          </p:cNvCxnSpPr>
          <p:nvPr/>
        </p:nvCxnSpPr>
        <p:spPr>
          <a:xfrm flipV="1">
            <a:off x="5128965" y="3803433"/>
            <a:ext cx="861364" cy="27399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5D773609-4192-6642-B2D4-074B65F1BAF0}"/>
              </a:ext>
            </a:extLst>
          </p:cNvPr>
          <p:cNvCxnSpPr>
            <a:cxnSpLocks/>
            <a:stCxn id="18" idx="3"/>
            <a:endCxn id="42" idx="0"/>
          </p:cNvCxnSpPr>
          <p:nvPr/>
        </p:nvCxnSpPr>
        <p:spPr>
          <a:xfrm>
            <a:off x="5123689" y="2095687"/>
            <a:ext cx="866640" cy="377933"/>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B2BD8A1-CC58-BF4E-B44B-9D2831388F2A}"/>
              </a:ext>
            </a:extLst>
          </p:cNvPr>
          <p:cNvSpPr txBox="1"/>
          <p:nvPr/>
        </p:nvSpPr>
        <p:spPr>
          <a:xfrm>
            <a:off x="4033716" y="2238571"/>
            <a:ext cx="1410553"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Tuition</a:t>
            </a:r>
          </a:p>
        </p:txBody>
      </p:sp>
      <p:sp>
        <p:nvSpPr>
          <p:cNvPr id="126" name="TextBox 125">
            <a:extLst>
              <a:ext uri="{FF2B5EF4-FFF2-40B4-BE49-F238E27FC236}">
                <a16:creationId xmlns:a16="http://schemas.microsoft.com/office/drawing/2014/main" id="{119D5E50-7D3D-8B4B-B080-F7A6838156D8}"/>
              </a:ext>
            </a:extLst>
          </p:cNvPr>
          <p:cNvSpPr txBox="1"/>
          <p:nvPr/>
        </p:nvSpPr>
        <p:spPr>
          <a:xfrm>
            <a:off x="4413427" y="1653633"/>
            <a:ext cx="868380"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$53,940</a:t>
            </a:r>
          </a:p>
        </p:txBody>
      </p:sp>
      <p:sp>
        <p:nvSpPr>
          <p:cNvPr id="127" name="Oval 126">
            <a:extLst>
              <a:ext uri="{FF2B5EF4-FFF2-40B4-BE49-F238E27FC236}">
                <a16:creationId xmlns:a16="http://schemas.microsoft.com/office/drawing/2014/main" id="{A3A23FD2-AF12-1A47-86B4-D8F269890F08}"/>
              </a:ext>
            </a:extLst>
          </p:cNvPr>
          <p:cNvSpPr/>
          <p:nvPr/>
        </p:nvSpPr>
        <p:spPr>
          <a:xfrm>
            <a:off x="6902551"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8" name="Rectangle 127">
            <a:extLst>
              <a:ext uri="{FF2B5EF4-FFF2-40B4-BE49-F238E27FC236}">
                <a16:creationId xmlns:a16="http://schemas.microsoft.com/office/drawing/2014/main" id="{632BF2F5-782C-1648-BC30-B0F19DB805C3}"/>
              </a:ext>
            </a:extLst>
          </p:cNvPr>
          <p:cNvSpPr/>
          <p:nvPr/>
        </p:nvSpPr>
        <p:spPr>
          <a:xfrm>
            <a:off x="6876765" y="2984302"/>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9" name="Oval 128">
            <a:extLst>
              <a:ext uri="{FF2B5EF4-FFF2-40B4-BE49-F238E27FC236}">
                <a16:creationId xmlns:a16="http://schemas.microsoft.com/office/drawing/2014/main" id="{06DA3FDC-1171-3E4F-B487-95F59D1ECFE6}"/>
              </a:ext>
            </a:extLst>
          </p:cNvPr>
          <p:cNvSpPr/>
          <p:nvPr/>
        </p:nvSpPr>
        <p:spPr>
          <a:xfrm>
            <a:off x="7178137"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0" name="Oval 129">
            <a:extLst>
              <a:ext uri="{FF2B5EF4-FFF2-40B4-BE49-F238E27FC236}">
                <a16:creationId xmlns:a16="http://schemas.microsoft.com/office/drawing/2014/main" id="{80BF7479-E014-6740-8A1C-9422953ABC9F}"/>
              </a:ext>
            </a:extLst>
          </p:cNvPr>
          <p:cNvSpPr/>
          <p:nvPr/>
        </p:nvSpPr>
        <p:spPr>
          <a:xfrm>
            <a:off x="7449386" y="3035497"/>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1" name="Curved Connector 130">
            <a:extLst>
              <a:ext uri="{FF2B5EF4-FFF2-40B4-BE49-F238E27FC236}">
                <a16:creationId xmlns:a16="http://schemas.microsoft.com/office/drawing/2014/main" id="{FC5F3315-3034-A146-B160-FE5724430A27}"/>
              </a:ext>
            </a:extLst>
          </p:cNvPr>
          <p:cNvCxnSpPr>
            <a:cxnSpLocks/>
            <a:stCxn id="42" idx="3"/>
            <a:endCxn id="127" idx="2"/>
          </p:cNvCxnSpPr>
          <p:nvPr/>
        </p:nvCxnSpPr>
        <p:spPr>
          <a:xfrm>
            <a:off x="6707172" y="3138527"/>
            <a:ext cx="195379" cy="1042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93D35F3-B85A-1A4C-BAFE-7AC304F1528E}"/>
              </a:ext>
            </a:extLst>
          </p:cNvPr>
          <p:cNvSpPr txBox="1"/>
          <p:nvPr/>
        </p:nvSpPr>
        <p:spPr>
          <a:xfrm>
            <a:off x="6651562" y="3271182"/>
            <a:ext cx="131059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Contextual</a:t>
            </a:r>
          </a:p>
          <a:p>
            <a:pPr algn="ctr"/>
            <a:r>
              <a:rPr lang="en-US" sz="2000" dirty="0">
                <a:latin typeface="Times New Roman" panose="02020603050405020304" pitchFamily="18" charset="0"/>
                <a:cs typeface="Times New Roman" panose="02020603050405020304" pitchFamily="18" charset="0"/>
              </a:rPr>
              <a:t>features</a:t>
            </a:r>
          </a:p>
        </p:txBody>
      </p:sp>
      <p:sp>
        <p:nvSpPr>
          <p:cNvPr id="246" name="Oval 245">
            <a:extLst>
              <a:ext uri="{FF2B5EF4-FFF2-40B4-BE49-F238E27FC236}">
                <a16:creationId xmlns:a16="http://schemas.microsoft.com/office/drawing/2014/main" id="{03A3E68C-8A72-7C42-9C75-5189A25DE01D}"/>
              </a:ext>
            </a:extLst>
          </p:cNvPr>
          <p:cNvSpPr/>
          <p:nvPr/>
        </p:nvSpPr>
        <p:spPr>
          <a:xfrm>
            <a:off x="2943455"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7" name="Rectangle 246">
            <a:extLst>
              <a:ext uri="{FF2B5EF4-FFF2-40B4-BE49-F238E27FC236}">
                <a16:creationId xmlns:a16="http://schemas.microsoft.com/office/drawing/2014/main" id="{C8EB7B3A-9676-D34D-A1C3-A14B20AC15E9}"/>
              </a:ext>
            </a:extLst>
          </p:cNvPr>
          <p:cNvSpPr/>
          <p:nvPr/>
        </p:nvSpPr>
        <p:spPr>
          <a:xfrm>
            <a:off x="2914138" y="3226785"/>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8" name="Oval 247">
            <a:extLst>
              <a:ext uri="{FF2B5EF4-FFF2-40B4-BE49-F238E27FC236}">
                <a16:creationId xmlns:a16="http://schemas.microsoft.com/office/drawing/2014/main" id="{8DA3BBC1-CA8E-704E-987B-07EBEFD117C2}"/>
              </a:ext>
            </a:extLst>
          </p:cNvPr>
          <p:cNvSpPr/>
          <p:nvPr/>
        </p:nvSpPr>
        <p:spPr>
          <a:xfrm>
            <a:off x="3219041"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9" name="Oval 248">
            <a:extLst>
              <a:ext uri="{FF2B5EF4-FFF2-40B4-BE49-F238E27FC236}">
                <a16:creationId xmlns:a16="http://schemas.microsoft.com/office/drawing/2014/main" id="{D9A42058-159D-A740-ABB0-435CD52EA650}"/>
              </a:ext>
            </a:extLst>
          </p:cNvPr>
          <p:cNvSpPr/>
          <p:nvPr/>
        </p:nvSpPr>
        <p:spPr>
          <a:xfrm>
            <a:off x="3502247"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0" name="Oval 249">
            <a:extLst>
              <a:ext uri="{FF2B5EF4-FFF2-40B4-BE49-F238E27FC236}">
                <a16:creationId xmlns:a16="http://schemas.microsoft.com/office/drawing/2014/main" id="{6B06973B-B9C2-D149-A108-120F55285CD0}"/>
              </a:ext>
            </a:extLst>
          </p:cNvPr>
          <p:cNvSpPr/>
          <p:nvPr/>
        </p:nvSpPr>
        <p:spPr>
          <a:xfrm>
            <a:off x="4159522"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1" name="Rectangle 250">
            <a:extLst>
              <a:ext uri="{FF2B5EF4-FFF2-40B4-BE49-F238E27FC236}">
                <a16:creationId xmlns:a16="http://schemas.microsoft.com/office/drawing/2014/main" id="{7806F6CD-59E1-AE4F-9C93-5B50F426EDBC}"/>
              </a:ext>
            </a:extLst>
          </p:cNvPr>
          <p:cNvSpPr/>
          <p:nvPr/>
        </p:nvSpPr>
        <p:spPr>
          <a:xfrm>
            <a:off x="4101835" y="3223676"/>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2" name="Oval 251">
            <a:extLst>
              <a:ext uri="{FF2B5EF4-FFF2-40B4-BE49-F238E27FC236}">
                <a16:creationId xmlns:a16="http://schemas.microsoft.com/office/drawing/2014/main" id="{1C45EF75-A9A0-FB4D-98F5-8820763EC1D7}"/>
              </a:ext>
            </a:extLst>
          </p:cNvPr>
          <p:cNvSpPr/>
          <p:nvPr/>
        </p:nvSpPr>
        <p:spPr>
          <a:xfrm>
            <a:off x="4435108"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7B74E596-4BE2-194E-870C-39E54DA7E159}"/>
              </a:ext>
            </a:extLst>
          </p:cNvPr>
          <p:cNvSpPr/>
          <p:nvPr/>
        </p:nvSpPr>
        <p:spPr>
          <a:xfrm>
            <a:off x="4706357" y="3263088"/>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Tree>
    <p:extLst>
      <p:ext uri="{BB962C8B-B14F-4D97-AF65-F5344CB8AC3E}">
        <p14:creationId xmlns:p14="http://schemas.microsoft.com/office/powerpoint/2010/main" val="449748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EBD8D0-0A62-AF40-A8D0-C64DFABE71C1}"/>
              </a:ext>
            </a:extLst>
          </p:cNvPr>
          <p:cNvSpPr/>
          <p:nvPr/>
        </p:nvSpPr>
        <p:spPr>
          <a:xfrm>
            <a:off x="2291175" y="925543"/>
            <a:ext cx="5670986" cy="4439996"/>
          </a:xfrm>
          <a:prstGeom prst="roundRect">
            <a:avLst/>
          </a:prstGeom>
          <a:solidFill>
            <a:schemeClr val="bg1"/>
          </a:solidFill>
          <a:ln w="12700">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B27E5B6-A438-614B-A753-D4BE5B8B35B8}"/>
              </a:ext>
            </a:extLst>
          </p:cNvPr>
          <p:cNvSpPr/>
          <p:nvPr/>
        </p:nvSpPr>
        <p:spPr>
          <a:xfrm>
            <a:off x="2840894" y="1154054"/>
            <a:ext cx="2236806"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6AF10D-BCF0-F44E-956F-05FF73FD9A32}"/>
              </a:ext>
            </a:extLst>
          </p:cNvPr>
          <p:cNvSpPr/>
          <p:nvPr/>
        </p:nvSpPr>
        <p:spPr>
          <a:xfrm>
            <a:off x="3852023" y="1369205"/>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2994DA-0644-5349-AC71-4E999F57712E}"/>
              </a:ext>
            </a:extLst>
          </p:cNvPr>
          <p:cNvSpPr/>
          <p:nvPr/>
        </p:nvSpPr>
        <p:spPr>
          <a:xfrm>
            <a:off x="3388183" y="170856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9C7C16-CC9F-DB42-89E0-A281AB8C7C45}"/>
              </a:ext>
            </a:extLst>
          </p:cNvPr>
          <p:cNvSpPr/>
          <p:nvPr/>
        </p:nvSpPr>
        <p:spPr>
          <a:xfrm>
            <a:off x="4248876" y="17086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1FFAD6-40E3-8448-AB3C-886378BDEC60}"/>
              </a:ext>
            </a:extLst>
          </p:cNvPr>
          <p:cNvSpPr/>
          <p:nvPr/>
        </p:nvSpPr>
        <p:spPr>
          <a:xfrm>
            <a:off x="3390475"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DBFBB-D5C3-B645-A8D8-75DF9F8D6BD0}"/>
              </a:ext>
            </a:extLst>
          </p:cNvPr>
          <p:cNvSpPr/>
          <p:nvPr/>
        </p:nvSpPr>
        <p:spPr>
          <a:xfrm>
            <a:off x="4245370"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55D961FB-7771-F749-9237-5C37DACE1FF0}"/>
              </a:ext>
            </a:extLst>
          </p:cNvPr>
          <p:cNvCxnSpPr>
            <a:cxnSpLocks/>
            <a:stCxn id="8" idx="6"/>
            <a:endCxn id="9" idx="2"/>
          </p:cNvCxnSpPr>
          <p:nvPr/>
        </p:nvCxnSpPr>
        <p:spPr>
          <a:xfrm>
            <a:off x="3591726" y="1792702"/>
            <a:ext cx="657150" cy="71"/>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1339BA-7F41-8041-96CB-E7374285654A}"/>
              </a:ext>
            </a:extLst>
          </p:cNvPr>
          <p:cNvCxnSpPr>
            <a:stCxn id="10" idx="6"/>
            <a:endCxn id="11" idx="2"/>
          </p:cNvCxnSpPr>
          <p:nvPr/>
        </p:nvCxnSpPr>
        <p:spPr>
          <a:xfrm>
            <a:off x="3594018" y="2209570"/>
            <a:ext cx="651352"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301BA0-FDAB-C244-A388-2F107D8AFE2F}"/>
              </a:ext>
            </a:extLst>
          </p:cNvPr>
          <p:cNvCxnSpPr>
            <a:stCxn id="8" idx="4"/>
            <a:endCxn id="10" idx="0"/>
          </p:cNvCxnSpPr>
          <p:nvPr/>
        </p:nvCxnSpPr>
        <p:spPr>
          <a:xfrm>
            <a:off x="3489955" y="1876838"/>
            <a:ext cx="2292" cy="24859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D89BB4-C003-AE47-A591-515A0DB06100}"/>
              </a:ext>
            </a:extLst>
          </p:cNvPr>
          <p:cNvCxnSpPr>
            <a:cxnSpLocks/>
            <a:stCxn id="9" idx="4"/>
            <a:endCxn id="11" idx="0"/>
          </p:cNvCxnSpPr>
          <p:nvPr/>
        </p:nvCxnSpPr>
        <p:spPr>
          <a:xfrm flipH="1">
            <a:off x="4347142" y="1876909"/>
            <a:ext cx="3506" cy="248525"/>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843735E9-0FB2-B94E-86B5-4E94DDE145A9}"/>
              </a:ext>
            </a:extLst>
          </p:cNvPr>
          <p:cNvCxnSpPr>
            <a:cxnSpLocks/>
            <a:stCxn id="7" idx="2"/>
            <a:endCxn id="8" idx="0"/>
          </p:cNvCxnSpPr>
          <p:nvPr/>
        </p:nvCxnSpPr>
        <p:spPr>
          <a:xfrm rot="10800000" flipV="1">
            <a:off x="3489955" y="1453340"/>
            <a:ext cx="362068" cy="255225"/>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804A0495-101E-2142-AA25-5A6E335A65C9}"/>
              </a:ext>
            </a:extLst>
          </p:cNvPr>
          <p:cNvCxnSpPr>
            <a:cxnSpLocks/>
            <a:stCxn id="7" idx="6"/>
            <a:endCxn id="9" idx="0"/>
          </p:cNvCxnSpPr>
          <p:nvPr/>
        </p:nvCxnSpPr>
        <p:spPr>
          <a:xfrm>
            <a:off x="4055566" y="1453341"/>
            <a:ext cx="295082" cy="255296"/>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983ABF67-2CF7-6440-A9AF-C948166ED919}"/>
              </a:ext>
            </a:extLst>
          </p:cNvPr>
          <p:cNvSpPr/>
          <p:nvPr/>
        </p:nvSpPr>
        <p:spPr>
          <a:xfrm>
            <a:off x="2727079" y="1143963"/>
            <a:ext cx="2396610" cy="190344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9BCE2E-863F-DE42-8506-13525BE99AFE}"/>
              </a:ext>
            </a:extLst>
          </p:cNvPr>
          <p:cNvSpPr txBox="1"/>
          <p:nvPr/>
        </p:nvSpPr>
        <p:spPr>
          <a:xfrm>
            <a:off x="3502247" y="1131139"/>
            <a:ext cx="1410553"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Smith College</a:t>
            </a:r>
          </a:p>
        </p:txBody>
      </p:sp>
      <p:sp>
        <p:nvSpPr>
          <p:cNvPr id="20" name="TextBox 19">
            <a:extLst>
              <a:ext uri="{FF2B5EF4-FFF2-40B4-BE49-F238E27FC236}">
                <a16:creationId xmlns:a16="http://schemas.microsoft.com/office/drawing/2014/main" id="{084E19CD-29BB-234C-81EA-C220166542D4}"/>
              </a:ext>
            </a:extLst>
          </p:cNvPr>
          <p:cNvSpPr txBox="1"/>
          <p:nvPr/>
        </p:nvSpPr>
        <p:spPr>
          <a:xfrm>
            <a:off x="3128151" y="2205759"/>
            <a:ext cx="867688" cy="430887"/>
          </a:xfrm>
          <a:prstGeom prst="rect">
            <a:avLst/>
          </a:prstGeom>
          <a:noFill/>
        </p:spPr>
        <p:txBody>
          <a:bodyPr wrap="square" rtlCol="0">
            <a:spAutoFit/>
          </a:bodyPr>
          <a:lstStyle/>
          <a:p>
            <a:pPr algn="ctr"/>
            <a:r>
              <a:rPr lang="en-US" sz="1100" i="1" dirty="0">
                <a:latin typeface="Times New Roman" panose="02020603050405020304" pitchFamily="18" charset="0"/>
                <a:cs typeface="Times New Roman" panose="02020603050405020304" pitchFamily="18" charset="0"/>
              </a:rPr>
              <a:t>Acceptance Rate</a:t>
            </a:r>
          </a:p>
        </p:txBody>
      </p:sp>
      <p:sp>
        <p:nvSpPr>
          <p:cNvPr id="21" name="TextBox 20">
            <a:extLst>
              <a:ext uri="{FF2B5EF4-FFF2-40B4-BE49-F238E27FC236}">
                <a16:creationId xmlns:a16="http://schemas.microsoft.com/office/drawing/2014/main" id="{12CE432E-12C1-6544-827E-5AEB79695DB8}"/>
              </a:ext>
            </a:extLst>
          </p:cNvPr>
          <p:cNvSpPr txBox="1"/>
          <p:nvPr/>
        </p:nvSpPr>
        <p:spPr>
          <a:xfrm>
            <a:off x="2955471" y="1610081"/>
            <a:ext cx="672116"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30%</a:t>
            </a:r>
          </a:p>
        </p:txBody>
      </p:sp>
      <p:sp>
        <p:nvSpPr>
          <p:cNvPr id="26" name="Rounded Rectangle 25">
            <a:extLst>
              <a:ext uri="{FF2B5EF4-FFF2-40B4-BE49-F238E27FC236}">
                <a16:creationId xmlns:a16="http://schemas.microsoft.com/office/drawing/2014/main" id="{E7247AEE-9842-7B4B-8DB1-6A467263EFD2}"/>
              </a:ext>
            </a:extLst>
          </p:cNvPr>
          <p:cNvSpPr/>
          <p:nvPr/>
        </p:nvSpPr>
        <p:spPr>
          <a:xfrm>
            <a:off x="2779427" y="388910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1</a:t>
            </a:r>
          </a:p>
        </p:txBody>
      </p:sp>
      <p:sp>
        <p:nvSpPr>
          <p:cNvPr id="27" name="Rounded Rectangle 26">
            <a:extLst>
              <a:ext uri="{FF2B5EF4-FFF2-40B4-BE49-F238E27FC236}">
                <a16:creationId xmlns:a16="http://schemas.microsoft.com/office/drawing/2014/main" id="{105F37FD-98EE-7749-94CB-54BAF7E5AC4E}"/>
              </a:ext>
            </a:extLst>
          </p:cNvPr>
          <p:cNvSpPr/>
          <p:nvPr/>
        </p:nvSpPr>
        <p:spPr>
          <a:xfrm>
            <a:off x="3606397" y="3922147"/>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2</a:t>
            </a:r>
          </a:p>
        </p:txBody>
      </p:sp>
      <p:sp>
        <p:nvSpPr>
          <p:cNvPr id="28" name="Rounded Rectangle 27">
            <a:extLst>
              <a:ext uri="{FF2B5EF4-FFF2-40B4-BE49-F238E27FC236}">
                <a16:creationId xmlns:a16="http://schemas.microsoft.com/office/drawing/2014/main" id="{125D939A-752E-5647-A344-A40253C5F595}"/>
              </a:ext>
            </a:extLst>
          </p:cNvPr>
          <p:cNvSpPr/>
          <p:nvPr/>
        </p:nvSpPr>
        <p:spPr>
          <a:xfrm>
            <a:off x="4444541" y="388324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a:t>
            </a:r>
            <a:r>
              <a:rPr lang="en-US" sz="1200" baseline="-25000" dirty="0" err="1">
                <a:solidFill>
                  <a:schemeClr val="tx1"/>
                </a:solidFill>
              </a:rPr>
              <a:t>n</a:t>
            </a:r>
            <a:endParaRPr lang="en-US" sz="1200" baseline="-25000" dirty="0">
              <a:solidFill>
                <a:schemeClr val="tx1"/>
              </a:solidFill>
            </a:endParaRPr>
          </a:p>
        </p:txBody>
      </p:sp>
      <p:sp>
        <p:nvSpPr>
          <p:cNvPr id="29" name="TextBox 28">
            <a:extLst>
              <a:ext uri="{FF2B5EF4-FFF2-40B4-BE49-F238E27FC236}">
                <a16:creationId xmlns:a16="http://schemas.microsoft.com/office/drawing/2014/main" id="{2BBF519B-F782-F440-AFAF-45875D8724BC}"/>
              </a:ext>
            </a:extLst>
          </p:cNvPr>
          <p:cNvSpPr txBox="1"/>
          <p:nvPr/>
        </p:nvSpPr>
        <p:spPr>
          <a:xfrm>
            <a:off x="4132474" y="3805384"/>
            <a:ext cx="43634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3418C694-276F-1E47-A1FD-EF94A13EECAD}"/>
              </a:ext>
            </a:extLst>
          </p:cNvPr>
          <p:cNvSpPr txBox="1"/>
          <p:nvPr/>
        </p:nvSpPr>
        <p:spPr>
          <a:xfrm>
            <a:off x="2670678" y="4179147"/>
            <a:ext cx="1198915" cy="584775"/>
          </a:xfrm>
          <a:prstGeom prst="rect">
            <a:avLst/>
          </a:prstGeom>
          <a:noFill/>
        </p:spPr>
        <p:txBody>
          <a:bodyPr wrap="square" rtlCol="0">
            <a:spAutoFit/>
          </a:bodyPr>
          <a:lstStyle/>
          <a:p>
            <a:r>
              <a:rPr lang="en-US" sz="1600" i="1" dirty="0"/>
              <a:t>“Smith College”</a:t>
            </a:r>
          </a:p>
        </p:txBody>
      </p:sp>
      <p:sp>
        <p:nvSpPr>
          <p:cNvPr id="35" name="TextBox 34">
            <a:extLst>
              <a:ext uri="{FF2B5EF4-FFF2-40B4-BE49-F238E27FC236}">
                <a16:creationId xmlns:a16="http://schemas.microsoft.com/office/drawing/2014/main" id="{5B74CF23-012A-C74B-86FE-D861A6FB267A}"/>
              </a:ext>
            </a:extLst>
          </p:cNvPr>
          <p:cNvSpPr txBox="1"/>
          <p:nvPr/>
        </p:nvSpPr>
        <p:spPr>
          <a:xfrm>
            <a:off x="3489380" y="4204997"/>
            <a:ext cx="818033" cy="338554"/>
          </a:xfrm>
          <a:prstGeom prst="rect">
            <a:avLst/>
          </a:prstGeom>
          <a:noFill/>
        </p:spPr>
        <p:txBody>
          <a:bodyPr wrap="square" rtlCol="0">
            <a:spAutoFit/>
          </a:bodyPr>
          <a:lstStyle/>
          <a:p>
            <a:r>
              <a:rPr lang="en-US" sz="1600" i="1" dirty="0"/>
              <a:t>“30%”</a:t>
            </a:r>
          </a:p>
        </p:txBody>
      </p:sp>
      <p:sp>
        <p:nvSpPr>
          <p:cNvPr id="36" name="TextBox 35">
            <a:extLst>
              <a:ext uri="{FF2B5EF4-FFF2-40B4-BE49-F238E27FC236}">
                <a16:creationId xmlns:a16="http://schemas.microsoft.com/office/drawing/2014/main" id="{36A28317-DD8D-1D41-81C4-BD69DF551BD4}"/>
              </a:ext>
            </a:extLst>
          </p:cNvPr>
          <p:cNvSpPr txBox="1"/>
          <p:nvPr/>
        </p:nvSpPr>
        <p:spPr>
          <a:xfrm>
            <a:off x="3078542" y="3492126"/>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Visual</a:t>
            </a:r>
          </a:p>
        </p:txBody>
      </p:sp>
      <p:sp>
        <p:nvSpPr>
          <p:cNvPr id="37" name="TextBox 36">
            <a:extLst>
              <a:ext uri="{FF2B5EF4-FFF2-40B4-BE49-F238E27FC236}">
                <a16:creationId xmlns:a16="http://schemas.microsoft.com/office/drawing/2014/main" id="{BB9D99B2-FB35-2D45-BDFE-4C75921A9151}"/>
              </a:ext>
            </a:extLst>
          </p:cNvPr>
          <p:cNvSpPr txBox="1"/>
          <p:nvPr/>
        </p:nvSpPr>
        <p:spPr>
          <a:xfrm>
            <a:off x="4112887" y="3478415"/>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Textual</a:t>
            </a:r>
          </a:p>
        </p:txBody>
      </p:sp>
      <p:cxnSp>
        <p:nvCxnSpPr>
          <p:cNvPr id="38" name="Straight Arrow Connector 37">
            <a:extLst>
              <a:ext uri="{FF2B5EF4-FFF2-40B4-BE49-F238E27FC236}">
                <a16:creationId xmlns:a16="http://schemas.microsoft.com/office/drawing/2014/main" id="{0AECFF5D-E4F3-0F45-B545-711B6867F3F6}"/>
              </a:ext>
            </a:extLst>
          </p:cNvPr>
          <p:cNvCxnSpPr>
            <a:cxnSpLocks/>
          </p:cNvCxnSpPr>
          <p:nvPr/>
        </p:nvCxnSpPr>
        <p:spPr>
          <a:xfrm flipV="1">
            <a:off x="2987974" y="3556423"/>
            <a:ext cx="88234" cy="33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FFEFEA-184D-D34B-88BD-3DE3D4C41D3B}"/>
              </a:ext>
            </a:extLst>
          </p:cNvPr>
          <p:cNvCxnSpPr>
            <a:cxnSpLocks/>
            <a:stCxn id="26" idx="0"/>
            <a:endCxn id="37" idx="1"/>
          </p:cNvCxnSpPr>
          <p:nvPr/>
        </p:nvCxnSpPr>
        <p:spPr>
          <a:xfrm flipV="1">
            <a:off x="2983040" y="3647692"/>
            <a:ext cx="1129847" cy="2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912559EB-EF90-F144-A76A-E599A14B8421}"/>
              </a:ext>
            </a:extLst>
          </p:cNvPr>
          <p:cNvSpPr/>
          <p:nvPr/>
        </p:nvSpPr>
        <p:spPr>
          <a:xfrm>
            <a:off x="2670679" y="3188836"/>
            <a:ext cx="2458286" cy="17771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9C0911-2DB4-1A49-9264-12A4DBBEB375}"/>
              </a:ext>
            </a:extLst>
          </p:cNvPr>
          <p:cNvSpPr txBox="1"/>
          <p:nvPr/>
        </p:nvSpPr>
        <p:spPr>
          <a:xfrm>
            <a:off x="3030427" y="4616279"/>
            <a:ext cx="20298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Text field features</a:t>
            </a:r>
          </a:p>
        </p:txBody>
      </p:sp>
      <p:sp>
        <p:nvSpPr>
          <p:cNvPr id="42" name="Rounded Rectangle 41">
            <a:extLst>
              <a:ext uri="{FF2B5EF4-FFF2-40B4-BE49-F238E27FC236}">
                <a16:creationId xmlns:a16="http://schemas.microsoft.com/office/drawing/2014/main" id="{1FEEB431-05AA-A44F-8F69-B406F3EAB20D}"/>
              </a:ext>
            </a:extLst>
          </p:cNvPr>
          <p:cNvSpPr/>
          <p:nvPr/>
        </p:nvSpPr>
        <p:spPr>
          <a:xfrm>
            <a:off x="5273485" y="2473620"/>
            <a:ext cx="1433687" cy="1329813"/>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 Attention Network</a:t>
            </a:r>
          </a:p>
        </p:txBody>
      </p:sp>
      <p:sp>
        <p:nvSpPr>
          <p:cNvPr id="62" name="TextBox 61">
            <a:extLst>
              <a:ext uri="{FF2B5EF4-FFF2-40B4-BE49-F238E27FC236}">
                <a16:creationId xmlns:a16="http://schemas.microsoft.com/office/drawing/2014/main" id="{E798FBBA-31C1-054D-A6D3-8CE8615EBB75}"/>
              </a:ext>
            </a:extLst>
          </p:cNvPr>
          <p:cNvSpPr txBox="1"/>
          <p:nvPr/>
        </p:nvSpPr>
        <p:spPr>
          <a:xfrm>
            <a:off x="3890011" y="4903874"/>
            <a:ext cx="31289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Web Page Encoder</a:t>
            </a:r>
          </a:p>
        </p:txBody>
      </p:sp>
      <p:sp>
        <p:nvSpPr>
          <p:cNvPr id="64" name="TextBox 63">
            <a:extLst>
              <a:ext uri="{FF2B5EF4-FFF2-40B4-BE49-F238E27FC236}">
                <a16:creationId xmlns:a16="http://schemas.microsoft.com/office/drawing/2014/main" id="{7E9724D3-9581-0048-A9C7-D678EAEF5F09}"/>
              </a:ext>
            </a:extLst>
          </p:cNvPr>
          <p:cNvSpPr txBox="1"/>
          <p:nvPr/>
        </p:nvSpPr>
        <p:spPr>
          <a:xfrm>
            <a:off x="3011224" y="2645965"/>
            <a:ext cx="21170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Page layout graph</a:t>
            </a:r>
          </a:p>
        </p:txBody>
      </p:sp>
      <p:cxnSp>
        <p:nvCxnSpPr>
          <p:cNvPr id="66" name="Curved Connector 65">
            <a:extLst>
              <a:ext uri="{FF2B5EF4-FFF2-40B4-BE49-F238E27FC236}">
                <a16:creationId xmlns:a16="http://schemas.microsoft.com/office/drawing/2014/main" id="{D8C290F6-8212-B947-A0B7-C321E80924C3}"/>
              </a:ext>
            </a:extLst>
          </p:cNvPr>
          <p:cNvCxnSpPr>
            <a:cxnSpLocks/>
          </p:cNvCxnSpPr>
          <p:nvPr/>
        </p:nvCxnSpPr>
        <p:spPr>
          <a:xfrm flipV="1">
            <a:off x="1918107" y="2108383"/>
            <a:ext cx="804371" cy="110587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508A9CBF-E222-5947-AF70-93299FADCEE5}"/>
              </a:ext>
            </a:extLst>
          </p:cNvPr>
          <p:cNvCxnSpPr>
            <a:cxnSpLocks/>
          </p:cNvCxnSpPr>
          <p:nvPr/>
        </p:nvCxnSpPr>
        <p:spPr>
          <a:xfrm>
            <a:off x="1918107" y="3214256"/>
            <a:ext cx="752571" cy="93678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2A4DB9-AD6B-AF42-A815-B9CA7AFDE340}"/>
              </a:ext>
            </a:extLst>
          </p:cNvPr>
          <p:cNvSpPr txBox="1"/>
          <p:nvPr/>
        </p:nvSpPr>
        <p:spPr>
          <a:xfrm>
            <a:off x="4215475" y="4176132"/>
            <a:ext cx="947416" cy="338554"/>
          </a:xfrm>
          <a:prstGeom prst="rect">
            <a:avLst/>
          </a:prstGeom>
          <a:noFill/>
        </p:spPr>
        <p:txBody>
          <a:bodyPr wrap="square" rtlCol="0">
            <a:spAutoFit/>
          </a:bodyPr>
          <a:lstStyle/>
          <a:p>
            <a:r>
              <a:rPr lang="en-US" sz="1600" i="1" dirty="0"/>
              <a:t>“Tuition”</a:t>
            </a:r>
          </a:p>
        </p:txBody>
      </p:sp>
      <p:cxnSp>
        <p:nvCxnSpPr>
          <p:cNvPr id="49" name="Curved Connector 48">
            <a:extLst>
              <a:ext uri="{FF2B5EF4-FFF2-40B4-BE49-F238E27FC236}">
                <a16:creationId xmlns:a16="http://schemas.microsoft.com/office/drawing/2014/main" id="{D37934C6-C110-0B44-99BA-5909F7DFDD06}"/>
              </a:ext>
            </a:extLst>
          </p:cNvPr>
          <p:cNvCxnSpPr>
            <a:cxnSpLocks/>
            <a:stCxn id="40" idx="3"/>
            <a:endCxn id="42" idx="2"/>
          </p:cNvCxnSpPr>
          <p:nvPr/>
        </p:nvCxnSpPr>
        <p:spPr>
          <a:xfrm flipV="1">
            <a:off x="5128965" y="3803433"/>
            <a:ext cx="861364" cy="27399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5D773609-4192-6642-B2D4-074B65F1BAF0}"/>
              </a:ext>
            </a:extLst>
          </p:cNvPr>
          <p:cNvCxnSpPr>
            <a:cxnSpLocks/>
            <a:stCxn id="18" idx="3"/>
            <a:endCxn id="42" idx="0"/>
          </p:cNvCxnSpPr>
          <p:nvPr/>
        </p:nvCxnSpPr>
        <p:spPr>
          <a:xfrm>
            <a:off x="5123689" y="2095687"/>
            <a:ext cx="866640" cy="377933"/>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B2BD8A1-CC58-BF4E-B44B-9D2831388F2A}"/>
              </a:ext>
            </a:extLst>
          </p:cNvPr>
          <p:cNvSpPr txBox="1"/>
          <p:nvPr/>
        </p:nvSpPr>
        <p:spPr>
          <a:xfrm>
            <a:off x="4033716" y="2238571"/>
            <a:ext cx="1410553"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Tuition</a:t>
            </a:r>
          </a:p>
        </p:txBody>
      </p:sp>
      <p:sp>
        <p:nvSpPr>
          <p:cNvPr id="126" name="TextBox 125">
            <a:extLst>
              <a:ext uri="{FF2B5EF4-FFF2-40B4-BE49-F238E27FC236}">
                <a16:creationId xmlns:a16="http://schemas.microsoft.com/office/drawing/2014/main" id="{119D5E50-7D3D-8B4B-B080-F7A6838156D8}"/>
              </a:ext>
            </a:extLst>
          </p:cNvPr>
          <p:cNvSpPr txBox="1"/>
          <p:nvPr/>
        </p:nvSpPr>
        <p:spPr>
          <a:xfrm>
            <a:off x="4413427" y="1653633"/>
            <a:ext cx="868380"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$53,940</a:t>
            </a:r>
          </a:p>
        </p:txBody>
      </p:sp>
      <p:sp>
        <p:nvSpPr>
          <p:cNvPr id="127" name="Oval 126">
            <a:extLst>
              <a:ext uri="{FF2B5EF4-FFF2-40B4-BE49-F238E27FC236}">
                <a16:creationId xmlns:a16="http://schemas.microsoft.com/office/drawing/2014/main" id="{A3A23FD2-AF12-1A47-86B4-D8F269890F08}"/>
              </a:ext>
            </a:extLst>
          </p:cNvPr>
          <p:cNvSpPr/>
          <p:nvPr/>
        </p:nvSpPr>
        <p:spPr>
          <a:xfrm>
            <a:off x="6902551"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8" name="Rectangle 127">
            <a:extLst>
              <a:ext uri="{FF2B5EF4-FFF2-40B4-BE49-F238E27FC236}">
                <a16:creationId xmlns:a16="http://schemas.microsoft.com/office/drawing/2014/main" id="{632BF2F5-782C-1648-BC30-B0F19DB805C3}"/>
              </a:ext>
            </a:extLst>
          </p:cNvPr>
          <p:cNvSpPr/>
          <p:nvPr/>
        </p:nvSpPr>
        <p:spPr>
          <a:xfrm>
            <a:off x="6876765" y="2984302"/>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9" name="Oval 128">
            <a:extLst>
              <a:ext uri="{FF2B5EF4-FFF2-40B4-BE49-F238E27FC236}">
                <a16:creationId xmlns:a16="http://schemas.microsoft.com/office/drawing/2014/main" id="{06DA3FDC-1171-3E4F-B487-95F59D1ECFE6}"/>
              </a:ext>
            </a:extLst>
          </p:cNvPr>
          <p:cNvSpPr/>
          <p:nvPr/>
        </p:nvSpPr>
        <p:spPr>
          <a:xfrm>
            <a:off x="7178137"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0" name="Oval 129">
            <a:extLst>
              <a:ext uri="{FF2B5EF4-FFF2-40B4-BE49-F238E27FC236}">
                <a16:creationId xmlns:a16="http://schemas.microsoft.com/office/drawing/2014/main" id="{80BF7479-E014-6740-8A1C-9422953ABC9F}"/>
              </a:ext>
            </a:extLst>
          </p:cNvPr>
          <p:cNvSpPr/>
          <p:nvPr/>
        </p:nvSpPr>
        <p:spPr>
          <a:xfrm>
            <a:off x="7449386" y="3035497"/>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1" name="Curved Connector 130">
            <a:extLst>
              <a:ext uri="{FF2B5EF4-FFF2-40B4-BE49-F238E27FC236}">
                <a16:creationId xmlns:a16="http://schemas.microsoft.com/office/drawing/2014/main" id="{FC5F3315-3034-A146-B160-FE5724430A27}"/>
              </a:ext>
            </a:extLst>
          </p:cNvPr>
          <p:cNvCxnSpPr>
            <a:cxnSpLocks/>
            <a:stCxn id="42" idx="3"/>
            <a:endCxn id="127" idx="2"/>
          </p:cNvCxnSpPr>
          <p:nvPr/>
        </p:nvCxnSpPr>
        <p:spPr>
          <a:xfrm>
            <a:off x="6707172" y="3138527"/>
            <a:ext cx="195379" cy="1042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93D35F3-B85A-1A4C-BAFE-7AC304F1528E}"/>
              </a:ext>
            </a:extLst>
          </p:cNvPr>
          <p:cNvSpPr txBox="1"/>
          <p:nvPr/>
        </p:nvSpPr>
        <p:spPr>
          <a:xfrm>
            <a:off x="6651562" y="3271182"/>
            <a:ext cx="131059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Contextual</a:t>
            </a:r>
          </a:p>
          <a:p>
            <a:pPr algn="ctr"/>
            <a:r>
              <a:rPr lang="en-US" sz="2000" dirty="0">
                <a:latin typeface="Times New Roman" panose="02020603050405020304" pitchFamily="18" charset="0"/>
                <a:cs typeface="Times New Roman" panose="02020603050405020304" pitchFamily="18" charset="0"/>
              </a:rPr>
              <a:t>features</a:t>
            </a:r>
          </a:p>
        </p:txBody>
      </p:sp>
      <p:sp>
        <p:nvSpPr>
          <p:cNvPr id="122" name="Rounded Rectangle 121">
            <a:extLst>
              <a:ext uri="{FF2B5EF4-FFF2-40B4-BE49-F238E27FC236}">
                <a16:creationId xmlns:a16="http://schemas.microsoft.com/office/drawing/2014/main" id="{8FF30343-4722-CF42-A3E6-97CC1E76E908}"/>
              </a:ext>
            </a:extLst>
          </p:cNvPr>
          <p:cNvSpPr/>
          <p:nvPr/>
        </p:nvSpPr>
        <p:spPr>
          <a:xfrm>
            <a:off x="8249099" y="3932658"/>
            <a:ext cx="3942901" cy="1432882"/>
          </a:xfrm>
          <a:prstGeom prst="round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0D40A5D5-CE5B-C048-BAE0-A8E62BFE528E}"/>
              </a:ext>
            </a:extLst>
          </p:cNvPr>
          <p:cNvSpPr txBox="1"/>
          <p:nvPr/>
        </p:nvSpPr>
        <p:spPr>
          <a:xfrm>
            <a:off x="10059070" y="3863358"/>
            <a:ext cx="1968285"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ClosedIE</a:t>
            </a:r>
            <a:endParaRPr lang="en-US" sz="2400" u="sng" dirty="0">
              <a:latin typeface="Times New Roman" panose="02020603050405020304" pitchFamily="18" charset="0"/>
              <a:cs typeface="Times New Roman" panose="02020603050405020304" pitchFamily="18" charset="0"/>
            </a:endParaRPr>
          </a:p>
        </p:txBody>
      </p:sp>
      <p:sp>
        <p:nvSpPr>
          <p:cNvPr id="137" name="Rounded Rectangle 136">
            <a:extLst>
              <a:ext uri="{FF2B5EF4-FFF2-40B4-BE49-F238E27FC236}">
                <a16:creationId xmlns:a16="http://schemas.microsoft.com/office/drawing/2014/main" id="{5CFAB28D-E4D8-E64E-A211-FA8A3B2C1ADC}"/>
              </a:ext>
            </a:extLst>
          </p:cNvPr>
          <p:cNvSpPr/>
          <p:nvPr/>
        </p:nvSpPr>
        <p:spPr>
          <a:xfrm>
            <a:off x="9513041" y="4417037"/>
            <a:ext cx="1321562" cy="755578"/>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Multi-class Classifier</a:t>
            </a:r>
          </a:p>
        </p:txBody>
      </p:sp>
      <p:sp>
        <p:nvSpPr>
          <p:cNvPr id="138" name="Rounded Rectangle 137">
            <a:extLst>
              <a:ext uri="{FF2B5EF4-FFF2-40B4-BE49-F238E27FC236}">
                <a16:creationId xmlns:a16="http://schemas.microsoft.com/office/drawing/2014/main" id="{142A26E9-87E9-C24B-AC0A-177AD896B6F0}"/>
              </a:ext>
            </a:extLst>
          </p:cNvPr>
          <p:cNvSpPr/>
          <p:nvPr/>
        </p:nvSpPr>
        <p:spPr>
          <a:xfrm>
            <a:off x="10973267" y="4514686"/>
            <a:ext cx="1181522" cy="57316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Predicted Relation</a:t>
            </a:r>
          </a:p>
        </p:txBody>
      </p:sp>
      <p:cxnSp>
        <p:nvCxnSpPr>
          <p:cNvPr id="4" name="Straight Arrow Connector 3">
            <a:extLst>
              <a:ext uri="{FF2B5EF4-FFF2-40B4-BE49-F238E27FC236}">
                <a16:creationId xmlns:a16="http://schemas.microsoft.com/office/drawing/2014/main" id="{AD16FFF7-CC95-074C-A59C-1EFD7C5C45B6}"/>
              </a:ext>
            </a:extLst>
          </p:cNvPr>
          <p:cNvCxnSpPr>
            <a:stCxn id="137" idx="3"/>
            <a:endCxn id="138" idx="1"/>
          </p:cNvCxnSpPr>
          <p:nvPr/>
        </p:nvCxnSpPr>
        <p:spPr>
          <a:xfrm>
            <a:off x="10834603" y="4794826"/>
            <a:ext cx="138664" cy="64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B6AD97A2-3916-2C49-B9EE-1637F037CAD8}"/>
              </a:ext>
            </a:extLst>
          </p:cNvPr>
          <p:cNvSpPr/>
          <p:nvPr/>
        </p:nvSpPr>
        <p:spPr>
          <a:xfrm>
            <a:off x="8464431"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1F5E78F-3176-674D-8806-EE7C7F18B019}"/>
              </a:ext>
            </a:extLst>
          </p:cNvPr>
          <p:cNvSpPr/>
          <p:nvPr/>
        </p:nvSpPr>
        <p:spPr>
          <a:xfrm>
            <a:off x="8412328" y="422944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7E16AB3F-117A-8543-81E0-C9E9D5BC9BA4}"/>
              </a:ext>
            </a:extLst>
          </p:cNvPr>
          <p:cNvSpPr/>
          <p:nvPr/>
        </p:nvSpPr>
        <p:spPr>
          <a:xfrm>
            <a:off x="8657738"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08E55435-B08B-2D40-BF2D-B7C9412EC1A7}"/>
              </a:ext>
            </a:extLst>
          </p:cNvPr>
          <p:cNvSpPr/>
          <p:nvPr/>
        </p:nvSpPr>
        <p:spPr>
          <a:xfrm>
            <a:off x="8851045"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8B30759-8E5A-484F-964E-0C1215278413}"/>
              </a:ext>
            </a:extLst>
          </p:cNvPr>
          <p:cNvSpPr/>
          <p:nvPr/>
        </p:nvSpPr>
        <p:spPr>
          <a:xfrm>
            <a:off x="8464431"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5941089-A9D5-6542-9681-37A1BA03AFEE}"/>
              </a:ext>
            </a:extLst>
          </p:cNvPr>
          <p:cNvSpPr/>
          <p:nvPr/>
        </p:nvSpPr>
        <p:spPr>
          <a:xfrm>
            <a:off x="8412328" y="4608809"/>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30E05E93-9095-E04A-9580-0046B574B409}"/>
              </a:ext>
            </a:extLst>
          </p:cNvPr>
          <p:cNvSpPr/>
          <p:nvPr/>
        </p:nvSpPr>
        <p:spPr>
          <a:xfrm>
            <a:off x="8657738"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7A75EA25-8198-C045-B896-12893D94EE97}"/>
              </a:ext>
            </a:extLst>
          </p:cNvPr>
          <p:cNvSpPr/>
          <p:nvPr/>
        </p:nvSpPr>
        <p:spPr>
          <a:xfrm>
            <a:off x="8851045"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B6960AFF-1AE3-6E41-9A9D-0971415789FD}"/>
              </a:ext>
            </a:extLst>
          </p:cNvPr>
          <p:cNvSpPr/>
          <p:nvPr/>
        </p:nvSpPr>
        <p:spPr>
          <a:xfrm>
            <a:off x="8465927"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9825124-843B-D146-84D4-082DE0E13519}"/>
              </a:ext>
            </a:extLst>
          </p:cNvPr>
          <p:cNvSpPr/>
          <p:nvPr/>
        </p:nvSpPr>
        <p:spPr>
          <a:xfrm>
            <a:off x="8413824" y="4991349"/>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C0F00C58-EE17-AD46-92DA-A3B1B4040746}"/>
              </a:ext>
            </a:extLst>
          </p:cNvPr>
          <p:cNvSpPr/>
          <p:nvPr/>
        </p:nvSpPr>
        <p:spPr>
          <a:xfrm>
            <a:off x="8659234"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5231D60-AD68-264C-A930-8AF928FD4DA4}"/>
              </a:ext>
            </a:extLst>
          </p:cNvPr>
          <p:cNvSpPr/>
          <p:nvPr/>
        </p:nvSpPr>
        <p:spPr>
          <a:xfrm>
            <a:off x="8852541"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Brace 51">
            <a:extLst>
              <a:ext uri="{FF2B5EF4-FFF2-40B4-BE49-F238E27FC236}">
                <a16:creationId xmlns:a16="http://schemas.microsoft.com/office/drawing/2014/main" id="{5ABFFA4F-8FE4-BB4A-A555-AF4406C44BA3}"/>
              </a:ext>
            </a:extLst>
          </p:cNvPr>
          <p:cNvSpPr/>
          <p:nvPr/>
        </p:nvSpPr>
        <p:spPr>
          <a:xfrm>
            <a:off x="9124609" y="4200134"/>
            <a:ext cx="353416" cy="1035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Oval 245">
            <a:extLst>
              <a:ext uri="{FF2B5EF4-FFF2-40B4-BE49-F238E27FC236}">
                <a16:creationId xmlns:a16="http://schemas.microsoft.com/office/drawing/2014/main" id="{03A3E68C-8A72-7C42-9C75-5189A25DE01D}"/>
              </a:ext>
            </a:extLst>
          </p:cNvPr>
          <p:cNvSpPr/>
          <p:nvPr/>
        </p:nvSpPr>
        <p:spPr>
          <a:xfrm>
            <a:off x="2943455"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7" name="Rectangle 246">
            <a:extLst>
              <a:ext uri="{FF2B5EF4-FFF2-40B4-BE49-F238E27FC236}">
                <a16:creationId xmlns:a16="http://schemas.microsoft.com/office/drawing/2014/main" id="{C8EB7B3A-9676-D34D-A1C3-A14B20AC15E9}"/>
              </a:ext>
            </a:extLst>
          </p:cNvPr>
          <p:cNvSpPr/>
          <p:nvPr/>
        </p:nvSpPr>
        <p:spPr>
          <a:xfrm>
            <a:off x="2914138" y="3226785"/>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8" name="Oval 247">
            <a:extLst>
              <a:ext uri="{FF2B5EF4-FFF2-40B4-BE49-F238E27FC236}">
                <a16:creationId xmlns:a16="http://schemas.microsoft.com/office/drawing/2014/main" id="{8DA3BBC1-CA8E-704E-987B-07EBEFD117C2}"/>
              </a:ext>
            </a:extLst>
          </p:cNvPr>
          <p:cNvSpPr/>
          <p:nvPr/>
        </p:nvSpPr>
        <p:spPr>
          <a:xfrm>
            <a:off x="3219041"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9" name="Oval 248">
            <a:extLst>
              <a:ext uri="{FF2B5EF4-FFF2-40B4-BE49-F238E27FC236}">
                <a16:creationId xmlns:a16="http://schemas.microsoft.com/office/drawing/2014/main" id="{D9A42058-159D-A740-ABB0-435CD52EA650}"/>
              </a:ext>
            </a:extLst>
          </p:cNvPr>
          <p:cNvSpPr/>
          <p:nvPr/>
        </p:nvSpPr>
        <p:spPr>
          <a:xfrm>
            <a:off x="3502247"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0" name="Oval 249">
            <a:extLst>
              <a:ext uri="{FF2B5EF4-FFF2-40B4-BE49-F238E27FC236}">
                <a16:creationId xmlns:a16="http://schemas.microsoft.com/office/drawing/2014/main" id="{6B06973B-B9C2-D149-A108-120F55285CD0}"/>
              </a:ext>
            </a:extLst>
          </p:cNvPr>
          <p:cNvSpPr/>
          <p:nvPr/>
        </p:nvSpPr>
        <p:spPr>
          <a:xfrm>
            <a:off x="4159522"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1" name="Rectangle 250">
            <a:extLst>
              <a:ext uri="{FF2B5EF4-FFF2-40B4-BE49-F238E27FC236}">
                <a16:creationId xmlns:a16="http://schemas.microsoft.com/office/drawing/2014/main" id="{7806F6CD-59E1-AE4F-9C93-5B50F426EDBC}"/>
              </a:ext>
            </a:extLst>
          </p:cNvPr>
          <p:cNvSpPr/>
          <p:nvPr/>
        </p:nvSpPr>
        <p:spPr>
          <a:xfrm>
            <a:off x="4101835" y="3223676"/>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2" name="Oval 251">
            <a:extLst>
              <a:ext uri="{FF2B5EF4-FFF2-40B4-BE49-F238E27FC236}">
                <a16:creationId xmlns:a16="http://schemas.microsoft.com/office/drawing/2014/main" id="{1C45EF75-A9A0-FB4D-98F5-8820763EC1D7}"/>
              </a:ext>
            </a:extLst>
          </p:cNvPr>
          <p:cNvSpPr/>
          <p:nvPr/>
        </p:nvSpPr>
        <p:spPr>
          <a:xfrm>
            <a:off x="4435108"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7B74E596-4BE2-194E-870C-39E54DA7E159}"/>
              </a:ext>
            </a:extLst>
          </p:cNvPr>
          <p:cNvSpPr/>
          <p:nvPr/>
        </p:nvSpPr>
        <p:spPr>
          <a:xfrm>
            <a:off x="4706357" y="3263088"/>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55" name="Curved Connector 254">
            <a:extLst>
              <a:ext uri="{FF2B5EF4-FFF2-40B4-BE49-F238E27FC236}">
                <a16:creationId xmlns:a16="http://schemas.microsoft.com/office/drawing/2014/main" id="{453A0809-618C-AC41-9921-0CE8EAA2352B}"/>
              </a:ext>
            </a:extLst>
          </p:cNvPr>
          <p:cNvCxnSpPr>
            <a:cxnSpLocks/>
            <a:stCxn id="128" idx="3"/>
            <a:endCxn id="122" idx="1"/>
          </p:cNvCxnSpPr>
          <p:nvPr/>
        </p:nvCxnSpPr>
        <p:spPr>
          <a:xfrm>
            <a:off x="7743851" y="3144825"/>
            <a:ext cx="505248" cy="150427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
        <p:nvSpPr>
          <p:cNvPr id="146" name="TextBox 145">
            <a:extLst>
              <a:ext uri="{FF2B5EF4-FFF2-40B4-BE49-F238E27FC236}">
                <a16:creationId xmlns:a16="http://schemas.microsoft.com/office/drawing/2014/main" id="{0B223F66-435B-214E-B6B5-831011DE69A6}"/>
              </a:ext>
            </a:extLst>
          </p:cNvPr>
          <p:cNvSpPr txBox="1"/>
          <p:nvPr/>
        </p:nvSpPr>
        <p:spPr>
          <a:xfrm>
            <a:off x="8331647" y="3940431"/>
            <a:ext cx="929580"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“$53,940”</a:t>
            </a:r>
          </a:p>
        </p:txBody>
      </p:sp>
    </p:spTree>
    <p:extLst>
      <p:ext uri="{BB962C8B-B14F-4D97-AF65-F5344CB8AC3E}">
        <p14:creationId xmlns:p14="http://schemas.microsoft.com/office/powerpoint/2010/main" val="105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29E7B9C-98A5-854C-A1D7-7558ECC47BD3}"/>
              </a:ext>
            </a:extLst>
          </p:cNvPr>
          <p:cNvPicPr>
            <a:picLocks noChangeAspect="1"/>
          </p:cNvPicPr>
          <p:nvPr/>
        </p:nvPicPr>
        <p:blipFill>
          <a:blip r:embed="rId2"/>
          <a:stretch>
            <a:fillRect/>
          </a:stretch>
        </p:blipFill>
        <p:spPr>
          <a:xfrm>
            <a:off x="2774379" y="4408853"/>
            <a:ext cx="1594896" cy="1443001"/>
          </a:xfrm>
          <a:prstGeom prst="rect">
            <a:avLst/>
          </a:prstGeom>
          <a:ln>
            <a:solidFill>
              <a:schemeClr val="tx1"/>
            </a:solidFill>
          </a:ln>
        </p:spPr>
      </p:pic>
      <p:pic>
        <p:nvPicPr>
          <p:cNvPr id="29" name="Picture 28">
            <a:extLst>
              <a:ext uri="{FF2B5EF4-FFF2-40B4-BE49-F238E27FC236}">
                <a16:creationId xmlns:a16="http://schemas.microsoft.com/office/drawing/2014/main" id="{8ADDA459-9DDF-3A45-959E-3EF8663BEE48}"/>
              </a:ext>
            </a:extLst>
          </p:cNvPr>
          <p:cNvPicPr>
            <a:picLocks noChangeAspect="1"/>
          </p:cNvPicPr>
          <p:nvPr/>
        </p:nvPicPr>
        <p:blipFill>
          <a:blip r:embed="rId3"/>
          <a:stretch>
            <a:fillRect/>
          </a:stretch>
        </p:blipFill>
        <p:spPr>
          <a:xfrm>
            <a:off x="7223648" y="4733136"/>
            <a:ext cx="1696873" cy="928204"/>
          </a:xfrm>
          <a:prstGeom prst="rect">
            <a:avLst/>
          </a:prstGeom>
          <a:ln>
            <a:solidFill>
              <a:schemeClr val="tx1"/>
            </a:solidFill>
          </a:ln>
        </p:spPr>
      </p:pic>
      <p:pic>
        <p:nvPicPr>
          <p:cNvPr id="3" name="Picture 2">
            <a:extLst>
              <a:ext uri="{FF2B5EF4-FFF2-40B4-BE49-F238E27FC236}">
                <a16:creationId xmlns:a16="http://schemas.microsoft.com/office/drawing/2014/main" id="{B1980592-DF82-6C47-976C-C8B2E0D2E93D}"/>
              </a:ext>
            </a:extLst>
          </p:cNvPr>
          <p:cNvPicPr>
            <a:picLocks noChangeAspect="1"/>
          </p:cNvPicPr>
          <p:nvPr/>
        </p:nvPicPr>
        <p:blipFill rotWithShape="1">
          <a:blip r:embed="rId4"/>
          <a:srcRect r="5539" b="1613"/>
          <a:stretch/>
        </p:blipFill>
        <p:spPr>
          <a:xfrm>
            <a:off x="2753820" y="4245194"/>
            <a:ext cx="1594896" cy="151615"/>
          </a:xfrm>
          <a:prstGeom prst="rect">
            <a:avLst/>
          </a:prstGeom>
        </p:spPr>
      </p:pic>
      <p:pic>
        <p:nvPicPr>
          <p:cNvPr id="52" name="Picture 51">
            <a:extLst>
              <a:ext uri="{FF2B5EF4-FFF2-40B4-BE49-F238E27FC236}">
                <a16:creationId xmlns:a16="http://schemas.microsoft.com/office/drawing/2014/main" id="{61389EA0-1017-C54D-8B8D-F72CE0773A98}"/>
              </a:ext>
            </a:extLst>
          </p:cNvPr>
          <p:cNvPicPr>
            <a:picLocks noChangeAspect="1"/>
          </p:cNvPicPr>
          <p:nvPr/>
        </p:nvPicPr>
        <p:blipFill>
          <a:blip r:embed="rId4"/>
          <a:stretch>
            <a:fillRect/>
          </a:stretch>
        </p:blipFill>
        <p:spPr>
          <a:xfrm>
            <a:off x="7210850" y="4556558"/>
            <a:ext cx="1707389" cy="155833"/>
          </a:xfrm>
          <a:prstGeom prst="rect">
            <a:avLst/>
          </a:prstGeom>
        </p:spPr>
      </p:pic>
      <p:pic>
        <p:nvPicPr>
          <p:cNvPr id="21" name="Picture 20">
            <a:extLst>
              <a:ext uri="{FF2B5EF4-FFF2-40B4-BE49-F238E27FC236}">
                <a16:creationId xmlns:a16="http://schemas.microsoft.com/office/drawing/2014/main" id="{4165EA77-59BF-7146-A5FE-847E86E1B231}"/>
              </a:ext>
            </a:extLst>
          </p:cNvPr>
          <p:cNvPicPr>
            <a:picLocks noChangeAspect="1"/>
          </p:cNvPicPr>
          <p:nvPr/>
        </p:nvPicPr>
        <p:blipFill rotWithShape="1">
          <a:blip r:embed="rId5"/>
          <a:srcRect t="2" r="56163" b="11152"/>
          <a:stretch/>
        </p:blipFill>
        <p:spPr>
          <a:xfrm>
            <a:off x="4774697" y="4545446"/>
            <a:ext cx="2024948" cy="156315"/>
          </a:xfrm>
          <a:prstGeom prst="rect">
            <a:avLst/>
          </a:prstGeom>
        </p:spPr>
      </p:pic>
      <p:sp>
        <p:nvSpPr>
          <p:cNvPr id="24" name="TextBox 23">
            <a:extLst>
              <a:ext uri="{FF2B5EF4-FFF2-40B4-BE49-F238E27FC236}">
                <a16:creationId xmlns:a16="http://schemas.microsoft.com/office/drawing/2014/main" id="{00E1F671-BDD5-F349-B103-BC1EB2AE23BD}"/>
              </a:ext>
            </a:extLst>
          </p:cNvPr>
          <p:cNvSpPr txBox="1"/>
          <p:nvPr/>
        </p:nvSpPr>
        <p:spPr>
          <a:xfrm>
            <a:off x="3934506" y="5802679"/>
            <a:ext cx="500334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Train on University Websites</a:t>
            </a:r>
          </a:p>
        </p:txBody>
      </p:sp>
      <p:sp>
        <p:nvSpPr>
          <p:cNvPr id="27" name="Rectangle 26">
            <a:extLst>
              <a:ext uri="{FF2B5EF4-FFF2-40B4-BE49-F238E27FC236}">
                <a16:creationId xmlns:a16="http://schemas.microsoft.com/office/drawing/2014/main" id="{EAA3A08F-9067-074C-88EA-3A343CAB3AA0}"/>
              </a:ext>
            </a:extLst>
          </p:cNvPr>
          <p:cNvSpPr/>
          <p:nvPr/>
        </p:nvSpPr>
        <p:spPr>
          <a:xfrm>
            <a:off x="2656751" y="4245194"/>
            <a:ext cx="6341732" cy="1969975"/>
          </a:xfrm>
          <a:prstGeom prst="rect">
            <a:avLst/>
          </a:prstGeom>
          <a:no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FD507C6-1FDA-8F4F-9D04-FF40ACDB1F95}"/>
              </a:ext>
            </a:extLst>
          </p:cNvPr>
          <p:cNvPicPr>
            <a:picLocks noChangeAspect="1"/>
          </p:cNvPicPr>
          <p:nvPr/>
        </p:nvPicPr>
        <p:blipFill>
          <a:blip r:embed="rId6"/>
          <a:stretch>
            <a:fillRect/>
          </a:stretch>
        </p:blipFill>
        <p:spPr>
          <a:xfrm>
            <a:off x="4783987" y="4701761"/>
            <a:ext cx="2015658" cy="1027986"/>
          </a:xfrm>
          <a:prstGeom prst="rect">
            <a:avLst/>
          </a:prstGeom>
          <a:ln w="6350">
            <a:solidFill>
              <a:schemeClr val="tx1"/>
            </a:solidFill>
          </a:ln>
        </p:spPr>
      </p:pic>
    </p:spTree>
    <p:extLst>
      <p:ext uri="{BB962C8B-B14F-4D97-AF65-F5344CB8AC3E}">
        <p14:creationId xmlns:p14="http://schemas.microsoft.com/office/powerpoint/2010/main" val="3868910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EBD8D0-0A62-AF40-A8D0-C64DFABE71C1}"/>
              </a:ext>
            </a:extLst>
          </p:cNvPr>
          <p:cNvSpPr/>
          <p:nvPr/>
        </p:nvSpPr>
        <p:spPr>
          <a:xfrm>
            <a:off x="2291175" y="925543"/>
            <a:ext cx="5670986" cy="4439996"/>
          </a:xfrm>
          <a:prstGeom prst="roundRect">
            <a:avLst/>
          </a:prstGeom>
          <a:solidFill>
            <a:schemeClr val="bg1"/>
          </a:solidFill>
          <a:ln w="12700">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B27E5B6-A438-614B-A753-D4BE5B8B35B8}"/>
              </a:ext>
            </a:extLst>
          </p:cNvPr>
          <p:cNvSpPr/>
          <p:nvPr/>
        </p:nvSpPr>
        <p:spPr>
          <a:xfrm>
            <a:off x="2840894" y="1154054"/>
            <a:ext cx="2236806"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6AF10D-BCF0-F44E-956F-05FF73FD9A32}"/>
              </a:ext>
            </a:extLst>
          </p:cNvPr>
          <p:cNvSpPr/>
          <p:nvPr/>
        </p:nvSpPr>
        <p:spPr>
          <a:xfrm>
            <a:off x="3852023" y="1369205"/>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2994DA-0644-5349-AC71-4E999F57712E}"/>
              </a:ext>
            </a:extLst>
          </p:cNvPr>
          <p:cNvSpPr/>
          <p:nvPr/>
        </p:nvSpPr>
        <p:spPr>
          <a:xfrm>
            <a:off x="3388183" y="170856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9C7C16-CC9F-DB42-89E0-A281AB8C7C45}"/>
              </a:ext>
            </a:extLst>
          </p:cNvPr>
          <p:cNvSpPr/>
          <p:nvPr/>
        </p:nvSpPr>
        <p:spPr>
          <a:xfrm>
            <a:off x="4248876" y="17086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1FFAD6-40E3-8448-AB3C-886378BDEC60}"/>
              </a:ext>
            </a:extLst>
          </p:cNvPr>
          <p:cNvSpPr/>
          <p:nvPr/>
        </p:nvSpPr>
        <p:spPr>
          <a:xfrm>
            <a:off x="3390475"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DBFBB-D5C3-B645-A8D8-75DF9F8D6BD0}"/>
              </a:ext>
            </a:extLst>
          </p:cNvPr>
          <p:cNvSpPr/>
          <p:nvPr/>
        </p:nvSpPr>
        <p:spPr>
          <a:xfrm>
            <a:off x="4245370"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55D961FB-7771-F749-9237-5C37DACE1FF0}"/>
              </a:ext>
            </a:extLst>
          </p:cNvPr>
          <p:cNvCxnSpPr>
            <a:cxnSpLocks/>
            <a:stCxn id="8" idx="6"/>
            <a:endCxn id="9" idx="2"/>
          </p:cNvCxnSpPr>
          <p:nvPr/>
        </p:nvCxnSpPr>
        <p:spPr>
          <a:xfrm>
            <a:off x="3591726" y="1792702"/>
            <a:ext cx="657150" cy="71"/>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1339BA-7F41-8041-96CB-E7374285654A}"/>
              </a:ext>
            </a:extLst>
          </p:cNvPr>
          <p:cNvCxnSpPr>
            <a:stCxn id="10" idx="6"/>
            <a:endCxn id="11" idx="2"/>
          </p:cNvCxnSpPr>
          <p:nvPr/>
        </p:nvCxnSpPr>
        <p:spPr>
          <a:xfrm>
            <a:off x="3594018" y="2209570"/>
            <a:ext cx="651352"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301BA0-FDAB-C244-A388-2F107D8AFE2F}"/>
              </a:ext>
            </a:extLst>
          </p:cNvPr>
          <p:cNvCxnSpPr>
            <a:stCxn id="8" idx="4"/>
            <a:endCxn id="10" idx="0"/>
          </p:cNvCxnSpPr>
          <p:nvPr/>
        </p:nvCxnSpPr>
        <p:spPr>
          <a:xfrm>
            <a:off x="3489955" y="1876838"/>
            <a:ext cx="2292" cy="24859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D89BB4-C003-AE47-A591-515A0DB06100}"/>
              </a:ext>
            </a:extLst>
          </p:cNvPr>
          <p:cNvCxnSpPr>
            <a:cxnSpLocks/>
            <a:stCxn id="9" idx="4"/>
            <a:endCxn id="11" idx="0"/>
          </p:cNvCxnSpPr>
          <p:nvPr/>
        </p:nvCxnSpPr>
        <p:spPr>
          <a:xfrm flipH="1">
            <a:off x="4347142" y="1876909"/>
            <a:ext cx="3506" cy="248525"/>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843735E9-0FB2-B94E-86B5-4E94DDE145A9}"/>
              </a:ext>
            </a:extLst>
          </p:cNvPr>
          <p:cNvCxnSpPr>
            <a:cxnSpLocks/>
            <a:stCxn id="7" idx="2"/>
            <a:endCxn id="8" idx="0"/>
          </p:cNvCxnSpPr>
          <p:nvPr/>
        </p:nvCxnSpPr>
        <p:spPr>
          <a:xfrm rot="10800000" flipV="1">
            <a:off x="3489955" y="1453340"/>
            <a:ext cx="362068" cy="255225"/>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804A0495-101E-2142-AA25-5A6E335A65C9}"/>
              </a:ext>
            </a:extLst>
          </p:cNvPr>
          <p:cNvCxnSpPr>
            <a:cxnSpLocks/>
            <a:stCxn id="7" idx="6"/>
            <a:endCxn id="9" idx="0"/>
          </p:cNvCxnSpPr>
          <p:nvPr/>
        </p:nvCxnSpPr>
        <p:spPr>
          <a:xfrm>
            <a:off x="4055566" y="1453341"/>
            <a:ext cx="295082" cy="255296"/>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983ABF67-2CF7-6440-A9AF-C948166ED919}"/>
              </a:ext>
            </a:extLst>
          </p:cNvPr>
          <p:cNvSpPr/>
          <p:nvPr/>
        </p:nvSpPr>
        <p:spPr>
          <a:xfrm>
            <a:off x="2727079" y="1143963"/>
            <a:ext cx="2396610" cy="190344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9BCE2E-863F-DE42-8506-13525BE99AFE}"/>
              </a:ext>
            </a:extLst>
          </p:cNvPr>
          <p:cNvSpPr txBox="1"/>
          <p:nvPr/>
        </p:nvSpPr>
        <p:spPr>
          <a:xfrm>
            <a:off x="3502247" y="1131139"/>
            <a:ext cx="1410553"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Smith College</a:t>
            </a:r>
          </a:p>
        </p:txBody>
      </p:sp>
      <p:sp>
        <p:nvSpPr>
          <p:cNvPr id="20" name="TextBox 19">
            <a:extLst>
              <a:ext uri="{FF2B5EF4-FFF2-40B4-BE49-F238E27FC236}">
                <a16:creationId xmlns:a16="http://schemas.microsoft.com/office/drawing/2014/main" id="{084E19CD-29BB-234C-81EA-C220166542D4}"/>
              </a:ext>
            </a:extLst>
          </p:cNvPr>
          <p:cNvSpPr txBox="1"/>
          <p:nvPr/>
        </p:nvSpPr>
        <p:spPr>
          <a:xfrm>
            <a:off x="3128151" y="2205759"/>
            <a:ext cx="867688" cy="430887"/>
          </a:xfrm>
          <a:prstGeom prst="rect">
            <a:avLst/>
          </a:prstGeom>
          <a:noFill/>
        </p:spPr>
        <p:txBody>
          <a:bodyPr wrap="square" rtlCol="0">
            <a:spAutoFit/>
          </a:bodyPr>
          <a:lstStyle/>
          <a:p>
            <a:pPr algn="ctr"/>
            <a:r>
              <a:rPr lang="en-US" sz="1100" i="1" dirty="0">
                <a:latin typeface="Times New Roman" panose="02020603050405020304" pitchFamily="18" charset="0"/>
                <a:cs typeface="Times New Roman" panose="02020603050405020304" pitchFamily="18" charset="0"/>
              </a:rPr>
              <a:t>Acceptance Rate</a:t>
            </a:r>
          </a:p>
        </p:txBody>
      </p:sp>
      <p:sp>
        <p:nvSpPr>
          <p:cNvPr id="21" name="TextBox 20">
            <a:extLst>
              <a:ext uri="{FF2B5EF4-FFF2-40B4-BE49-F238E27FC236}">
                <a16:creationId xmlns:a16="http://schemas.microsoft.com/office/drawing/2014/main" id="{12CE432E-12C1-6544-827E-5AEB79695DB8}"/>
              </a:ext>
            </a:extLst>
          </p:cNvPr>
          <p:cNvSpPr txBox="1"/>
          <p:nvPr/>
        </p:nvSpPr>
        <p:spPr>
          <a:xfrm>
            <a:off x="2955471" y="1610081"/>
            <a:ext cx="672116"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30%</a:t>
            </a:r>
          </a:p>
        </p:txBody>
      </p:sp>
      <p:sp>
        <p:nvSpPr>
          <p:cNvPr id="26" name="Rounded Rectangle 25">
            <a:extLst>
              <a:ext uri="{FF2B5EF4-FFF2-40B4-BE49-F238E27FC236}">
                <a16:creationId xmlns:a16="http://schemas.microsoft.com/office/drawing/2014/main" id="{E7247AEE-9842-7B4B-8DB1-6A467263EFD2}"/>
              </a:ext>
            </a:extLst>
          </p:cNvPr>
          <p:cNvSpPr/>
          <p:nvPr/>
        </p:nvSpPr>
        <p:spPr>
          <a:xfrm>
            <a:off x="2779427" y="388910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1</a:t>
            </a:r>
          </a:p>
        </p:txBody>
      </p:sp>
      <p:sp>
        <p:nvSpPr>
          <p:cNvPr id="27" name="Rounded Rectangle 26">
            <a:extLst>
              <a:ext uri="{FF2B5EF4-FFF2-40B4-BE49-F238E27FC236}">
                <a16:creationId xmlns:a16="http://schemas.microsoft.com/office/drawing/2014/main" id="{105F37FD-98EE-7749-94CB-54BAF7E5AC4E}"/>
              </a:ext>
            </a:extLst>
          </p:cNvPr>
          <p:cNvSpPr/>
          <p:nvPr/>
        </p:nvSpPr>
        <p:spPr>
          <a:xfrm>
            <a:off x="3606397" y="3922147"/>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2</a:t>
            </a:r>
          </a:p>
        </p:txBody>
      </p:sp>
      <p:sp>
        <p:nvSpPr>
          <p:cNvPr id="28" name="Rounded Rectangle 27">
            <a:extLst>
              <a:ext uri="{FF2B5EF4-FFF2-40B4-BE49-F238E27FC236}">
                <a16:creationId xmlns:a16="http://schemas.microsoft.com/office/drawing/2014/main" id="{125D939A-752E-5647-A344-A40253C5F595}"/>
              </a:ext>
            </a:extLst>
          </p:cNvPr>
          <p:cNvSpPr/>
          <p:nvPr/>
        </p:nvSpPr>
        <p:spPr>
          <a:xfrm>
            <a:off x="4444541" y="388324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a:t>
            </a:r>
            <a:r>
              <a:rPr lang="en-US" sz="1200" baseline="-25000" dirty="0" err="1">
                <a:solidFill>
                  <a:schemeClr val="tx1"/>
                </a:solidFill>
              </a:rPr>
              <a:t>n</a:t>
            </a:r>
            <a:endParaRPr lang="en-US" sz="1200" baseline="-25000" dirty="0">
              <a:solidFill>
                <a:schemeClr val="tx1"/>
              </a:solidFill>
            </a:endParaRPr>
          </a:p>
        </p:txBody>
      </p:sp>
      <p:sp>
        <p:nvSpPr>
          <p:cNvPr id="29" name="TextBox 28">
            <a:extLst>
              <a:ext uri="{FF2B5EF4-FFF2-40B4-BE49-F238E27FC236}">
                <a16:creationId xmlns:a16="http://schemas.microsoft.com/office/drawing/2014/main" id="{2BBF519B-F782-F440-AFAF-45875D8724BC}"/>
              </a:ext>
            </a:extLst>
          </p:cNvPr>
          <p:cNvSpPr txBox="1"/>
          <p:nvPr/>
        </p:nvSpPr>
        <p:spPr>
          <a:xfrm>
            <a:off x="4132474" y="3805384"/>
            <a:ext cx="43634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3418C694-276F-1E47-A1FD-EF94A13EECAD}"/>
              </a:ext>
            </a:extLst>
          </p:cNvPr>
          <p:cNvSpPr txBox="1"/>
          <p:nvPr/>
        </p:nvSpPr>
        <p:spPr>
          <a:xfrm>
            <a:off x="2670678" y="4179147"/>
            <a:ext cx="1198915" cy="584775"/>
          </a:xfrm>
          <a:prstGeom prst="rect">
            <a:avLst/>
          </a:prstGeom>
          <a:noFill/>
        </p:spPr>
        <p:txBody>
          <a:bodyPr wrap="square" rtlCol="0">
            <a:spAutoFit/>
          </a:bodyPr>
          <a:lstStyle/>
          <a:p>
            <a:r>
              <a:rPr lang="en-US" sz="1600" i="1" dirty="0"/>
              <a:t>“Smith College”</a:t>
            </a:r>
          </a:p>
        </p:txBody>
      </p:sp>
      <p:sp>
        <p:nvSpPr>
          <p:cNvPr id="35" name="TextBox 34">
            <a:extLst>
              <a:ext uri="{FF2B5EF4-FFF2-40B4-BE49-F238E27FC236}">
                <a16:creationId xmlns:a16="http://schemas.microsoft.com/office/drawing/2014/main" id="{5B74CF23-012A-C74B-86FE-D861A6FB267A}"/>
              </a:ext>
            </a:extLst>
          </p:cNvPr>
          <p:cNvSpPr txBox="1"/>
          <p:nvPr/>
        </p:nvSpPr>
        <p:spPr>
          <a:xfrm>
            <a:off x="3489380" y="4204997"/>
            <a:ext cx="818033" cy="338554"/>
          </a:xfrm>
          <a:prstGeom prst="rect">
            <a:avLst/>
          </a:prstGeom>
          <a:noFill/>
        </p:spPr>
        <p:txBody>
          <a:bodyPr wrap="square" rtlCol="0">
            <a:spAutoFit/>
          </a:bodyPr>
          <a:lstStyle/>
          <a:p>
            <a:r>
              <a:rPr lang="en-US" sz="1600" i="1" dirty="0"/>
              <a:t>“30%”</a:t>
            </a:r>
          </a:p>
        </p:txBody>
      </p:sp>
      <p:sp>
        <p:nvSpPr>
          <p:cNvPr id="36" name="TextBox 35">
            <a:extLst>
              <a:ext uri="{FF2B5EF4-FFF2-40B4-BE49-F238E27FC236}">
                <a16:creationId xmlns:a16="http://schemas.microsoft.com/office/drawing/2014/main" id="{36A28317-DD8D-1D41-81C4-BD69DF551BD4}"/>
              </a:ext>
            </a:extLst>
          </p:cNvPr>
          <p:cNvSpPr txBox="1"/>
          <p:nvPr/>
        </p:nvSpPr>
        <p:spPr>
          <a:xfrm>
            <a:off x="3078542" y="3492126"/>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Visual</a:t>
            </a:r>
          </a:p>
        </p:txBody>
      </p:sp>
      <p:sp>
        <p:nvSpPr>
          <p:cNvPr id="37" name="TextBox 36">
            <a:extLst>
              <a:ext uri="{FF2B5EF4-FFF2-40B4-BE49-F238E27FC236}">
                <a16:creationId xmlns:a16="http://schemas.microsoft.com/office/drawing/2014/main" id="{BB9D99B2-FB35-2D45-BDFE-4C75921A9151}"/>
              </a:ext>
            </a:extLst>
          </p:cNvPr>
          <p:cNvSpPr txBox="1"/>
          <p:nvPr/>
        </p:nvSpPr>
        <p:spPr>
          <a:xfrm>
            <a:off x="4112887" y="3478415"/>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Textual</a:t>
            </a:r>
          </a:p>
        </p:txBody>
      </p:sp>
      <p:cxnSp>
        <p:nvCxnSpPr>
          <p:cNvPr id="38" name="Straight Arrow Connector 37">
            <a:extLst>
              <a:ext uri="{FF2B5EF4-FFF2-40B4-BE49-F238E27FC236}">
                <a16:creationId xmlns:a16="http://schemas.microsoft.com/office/drawing/2014/main" id="{0AECFF5D-E4F3-0F45-B545-711B6867F3F6}"/>
              </a:ext>
            </a:extLst>
          </p:cNvPr>
          <p:cNvCxnSpPr>
            <a:cxnSpLocks/>
          </p:cNvCxnSpPr>
          <p:nvPr/>
        </p:nvCxnSpPr>
        <p:spPr>
          <a:xfrm flipV="1">
            <a:off x="2987974" y="3556423"/>
            <a:ext cx="88234" cy="33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FFEFEA-184D-D34B-88BD-3DE3D4C41D3B}"/>
              </a:ext>
            </a:extLst>
          </p:cNvPr>
          <p:cNvCxnSpPr>
            <a:cxnSpLocks/>
            <a:stCxn id="26" idx="0"/>
            <a:endCxn id="37" idx="1"/>
          </p:cNvCxnSpPr>
          <p:nvPr/>
        </p:nvCxnSpPr>
        <p:spPr>
          <a:xfrm flipV="1">
            <a:off x="2983040" y="3647692"/>
            <a:ext cx="1129847" cy="2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912559EB-EF90-F144-A76A-E599A14B8421}"/>
              </a:ext>
            </a:extLst>
          </p:cNvPr>
          <p:cNvSpPr/>
          <p:nvPr/>
        </p:nvSpPr>
        <p:spPr>
          <a:xfrm>
            <a:off x="2670679" y="3188836"/>
            <a:ext cx="2458286" cy="17771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9C0911-2DB4-1A49-9264-12A4DBBEB375}"/>
              </a:ext>
            </a:extLst>
          </p:cNvPr>
          <p:cNvSpPr txBox="1"/>
          <p:nvPr/>
        </p:nvSpPr>
        <p:spPr>
          <a:xfrm>
            <a:off x="3030427" y="4616279"/>
            <a:ext cx="20298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Text field features</a:t>
            </a:r>
          </a:p>
        </p:txBody>
      </p:sp>
      <p:sp>
        <p:nvSpPr>
          <p:cNvPr id="42" name="Rounded Rectangle 41">
            <a:extLst>
              <a:ext uri="{FF2B5EF4-FFF2-40B4-BE49-F238E27FC236}">
                <a16:creationId xmlns:a16="http://schemas.microsoft.com/office/drawing/2014/main" id="{1FEEB431-05AA-A44F-8F69-B406F3EAB20D}"/>
              </a:ext>
            </a:extLst>
          </p:cNvPr>
          <p:cNvSpPr/>
          <p:nvPr/>
        </p:nvSpPr>
        <p:spPr>
          <a:xfrm>
            <a:off x="5273485" y="2473620"/>
            <a:ext cx="1433687" cy="1329813"/>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 Attention Network</a:t>
            </a:r>
          </a:p>
        </p:txBody>
      </p:sp>
      <p:sp>
        <p:nvSpPr>
          <p:cNvPr id="62" name="TextBox 61">
            <a:extLst>
              <a:ext uri="{FF2B5EF4-FFF2-40B4-BE49-F238E27FC236}">
                <a16:creationId xmlns:a16="http://schemas.microsoft.com/office/drawing/2014/main" id="{E798FBBA-31C1-054D-A6D3-8CE8615EBB75}"/>
              </a:ext>
            </a:extLst>
          </p:cNvPr>
          <p:cNvSpPr txBox="1"/>
          <p:nvPr/>
        </p:nvSpPr>
        <p:spPr>
          <a:xfrm>
            <a:off x="3890011" y="4903874"/>
            <a:ext cx="31289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Web Page Encoder</a:t>
            </a:r>
          </a:p>
        </p:txBody>
      </p:sp>
      <p:sp>
        <p:nvSpPr>
          <p:cNvPr id="64" name="TextBox 63">
            <a:extLst>
              <a:ext uri="{FF2B5EF4-FFF2-40B4-BE49-F238E27FC236}">
                <a16:creationId xmlns:a16="http://schemas.microsoft.com/office/drawing/2014/main" id="{7E9724D3-9581-0048-A9C7-D678EAEF5F09}"/>
              </a:ext>
            </a:extLst>
          </p:cNvPr>
          <p:cNvSpPr txBox="1"/>
          <p:nvPr/>
        </p:nvSpPr>
        <p:spPr>
          <a:xfrm>
            <a:off x="3011224" y="2645965"/>
            <a:ext cx="21170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Page layout graph</a:t>
            </a:r>
          </a:p>
        </p:txBody>
      </p:sp>
      <p:cxnSp>
        <p:nvCxnSpPr>
          <p:cNvPr id="66" name="Curved Connector 65">
            <a:extLst>
              <a:ext uri="{FF2B5EF4-FFF2-40B4-BE49-F238E27FC236}">
                <a16:creationId xmlns:a16="http://schemas.microsoft.com/office/drawing/2014/main" id="{D8C290F6-8212-B947-A0B7-C321E80924C3}"/>
              </a:ext>
            </a:extLst>
          </p:cNvPr>
          <p:cNvCxnSpPr>
            <a:cxnSpLocks/>
          </p:cNvCxnSpPr>
          <p:nvPr/>
        </p:nvCxnSpPr>
        <p:spPr>
          <a:xfrm flipV="1">
            <a:off x="1918107" y="2108383"/>
            <a:ext cx="804371" cy="110587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508A9CBF-E222-5947-AF70-93299FADCEE5}"/>
              </a:ext>
            </a:extLst>
          </p:cNvPr>
          <p:cNvCxnSpPr>
            <a:cxnSpLocks/>
          </p:cNvCxnSpPr>
          <p:nvPr/>
        </p:nvCxnSpPr>
        <p:spPr>
          <a:xfrm>
            <a:off x="1918107" y="3214256"/>
            <a:ext cx="752571" cy="93678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2A4DB9-AD6B-AF42-A815-B9CA7AFDE340}"/>
              </a:ext>
            </a:extLst>
          </p:cNvPr>
          <p:cNvSpPr txBox="1"/>
          <p:nvPr/>
        </p:nvSpPr>
        <p:spPr>
          <a:xfrm>
            <a:off x="4215475" y="4176132"/>
            <a:ext cx="947416" cy="338554"/>
          </a:xfrm>
          <a:prstGeom prst="rect">
            <a:avLst/>
          </a:prstGeom>
          <a:noFill/>
        </p:spPr>
        <p:txBody>
          <a:bodyPr wrap="square" rtlCol="0">
            <a:spAutoFit/>
          </a:bodyPr>
          <a:lstStyle/>
          <a:p>
            <a:r>
              <a:rPr lang="en-US" sz="1600" i="1" dirty="0"/>
              <a:t>“Tuition”</a:t>
            </a:r>
          </a:p>
        </p:txBody>
      </p:sp>
      <p:cxnSp>
        <p:nvCxnSpPr>
          <p:cNvPr id="49" name="Curved Connector 48">
            <a:extLst>
              <a:ext uri="{FF2B5EF4-FFF2-40B4-BE49-F238E27FC236}">
                <a16:creationId xmlns:a16="http://schemas.microsoft.com/office/drawing/2014/main" id="{D37934C6-C110-0B44-99BA-5909F7DFDD06}"/>
              </a:ext>
            </a:extLst>
          </p:cNvPr>
          <p:cNvCxnSpPr>
            <a:cxnSpLocks/>
            <a:stCxn id="40" idx="3"/>
            <a:endCxn id="42" idx="2"/>
          </p:cNvCxnSpPr>
          <p:nvPr/>
        </p:nvCxnSpPr>
        <p:spPr>
          <a:xfrm flipV="1">
            <a:off x="5128965" y="3803433"/>
            <a:ext cx="861364" cy="27399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5D773609-4192-6642-B2D4-074B65F1BAF0}"/>
              </a:ext>
            </a:extLst>
          </p:cNvPr>
          <p:cNvCxnSpPr>
            <a:cxnSpLocks/>
            <a:stCxn id="18" idx="3"/>
            <a:endCxn id="42" idx="0"/>
          </p:cNvCxnSpPr>
          <p:nvPr/>
        </p:nvCxnSpPr>
        <p:spPr>
          <a:xfrm>
            <a:off x="5123689" y="2095687"/>
            <a:ext cx="866640" cy="377933"/>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B2BD8A1-CC58-BF4E-B44B-9D2831388F2A}"/>
              </a:ext>
            </a:extLst>
          </p:cNvPr>
          <p:cNvSpPr txBox="1"/>
          <p:nvPr/>
        </p:nvSpPr>
        <p:spPr>
          <a:xfrm>
            <a:off x="4033716" y="2238571"/>
            <a:ext cx="1410553"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Tuition</a:t>
            </a:r>
          </a:p>
        </p:txBody>
      </p:sp>
      <p:sp>
        <p:nvSpPr>
          <p:cNvPr id="126" name="TextBox 125">
            <a:extLst>
              <a:ext uri="{FF2B5EF4-FFF2-40B4-BE49-F238E27FC236}">
                <a16:creationId xmlns:a16="http://schemas.microsoft.com/office/drawing/2014/main" id="{119D5E50-7D3D-8B4B-B080-F7A6838156D8}"/>
              </a:ext>
            </a:extLst>
          </p:cNvPr>
          <p:cNvSpPr txBox="1"/>
          <p:nvPr/>
        </p:nvSpPr>
        <p:spPr>
          <a:xfrm>
            <a:off x="4413427" y="1653633"/>
            <a:ext cx="868380"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$53,940</a:t>
            </a:r>
          </a:p>
        </p:txBody>
      </p:sp>
      <p:sp>
        <p:nvSpPr>
          <p:cNvPr id="127" name="Oval 126">
            <a:extLst>
              <a:ext uri="{FF2B5EF4-FFF2-40B4-BE49-F238E27FC236}">
                <a16:creationId xmlns:a16="http://schemas.microsoft.com/office/drawing/2014/main" id="{A3A23FD2-AF12-1A47-86B4-D8F269890F08}"/>
              </a:ext>
            </a:extLst>
          </p:cNvPr>
          <p:cNvSpPr/>
          <p:nvPr/>
        </p:nvSpPr>
        <p:spPr>
          <a:xfrm>
            <a:off x="6902551"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8" name="Rectangle 127">
            <a:extLst>
              <a:ext uri="{FF2B5EF4-FFF2-40B4-BE49-F238E27FC236}">
                <a16:creationId xmlns:a16="http://schemas.microsoft.com/office/drawing/2014/main" id="{632BF2F5-782C-1648-BC30-B0F19DB805C3}"/>
              </a:ext>
            </a:extLst>
          </p:cNvPr>
          <p:cNvSpPr/>
          <p:nvPr/>
        </p:nvSpPr>
        <p:spPr>
          <a:xfrm>
            <a:off x="6876765" y="2984302"/>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9" name="Oval 128">
            <a:extLst>
              <a:ext uri="{FF2B5EF4-FFF2-40B4-BE49-F238E27FC236}">
                <a16:creationId xmlns:a16="http://schemas.microsoft.com/office/drawing/2014/main" id="{06DA3FDC-1171-3E4F-B487-95F59D1ECFE6}"/>
              </a:ext>
            </a:extLst>
          </p:cNvPr>
          <p:cNvSpPr/>
          <p:nvPr/>
        </p:nvSpPr>
        <p:spPr>
          <a:xfrm>
            <a:off x="7178137"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0" name="Oval 129">
            <a:extLst>
              <a:ext uri="{FF2B5EF4-FFF2-40B4-BE49-F238E27FC236}">
                <a16:creationId xmlns:a16="http://schemas.microsoft.com/office/drawing/2014/main" id="{80BF7479-E014-6740-8A1C-9422953ABC9F}"/>
              </a:ext>
            </a:extLst>
          </p:cNvPr>
          <p:cNvSpPr/>
          <p:nvPr/>
        </p:nvSpPr>
        <p:spPr>
          <a:xfrm>
            <a:off x="7449386" y="3035497"/>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1" name="Curved Connector 130">
            <a:extLst>
              <a:ext uri="{FF2B5EF4-FFF2-40B4-BE49-F238E27FC236}">
                <a16:creationId xmlns:a16="http://schemas.microsoft.com/office/drawing/2014/main" id="{FC5F3315-3034-A146-B160-FE5724430A27}"/>
              </a:ext>
            </a:extLst>
          </p:cNvPr>
          <p:cNvCxnSpPr>
            <a:cxnSpLocks/>
            <a:stCxn id="42" idx="3"/>
            <a:endCxn id="127" idx="2"/>
          </p:cNvCxnSpPr>
          <p:nvPr/>
        </p:nvCxnSpPr>
        <p:spPr>
          <a:xfrm>
            <a:off x="6707172" y="3138527"/>
            <a:ext cx="195379" cy="1042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93D35F3-B85A-1A4C-BAFE-7AC304F1528E}"/>
              </a:ext>
            </a:extLst>
          </p:cNvPr>
          <p:cNvSpPr txBox="1"/>
          <p:nvPr/>
        </p:nvSpPr>
        <p:spPr>
          <a:xfrm>
            <a:off x="6651562" y="3271182"/>
            <a:ext cx="131059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Contextual</a:t>
            </a:r>
          </a:p>
          <a:p>
            <a:pPr algn="ctr"/>
            <a:r>
              <a:rPr lang="en-US" sz="2000" dirty="0">
                <a:latin typeface="Times New Roman" panose="02020603050405020304" pitchFamily="18" charset="0"/>
                <a:cs typeface="Times New Roman" panose="02020603050405020304" pitchFamily="18" charset="0"/>
              </a:rPr>
              <a:t>features</a:t>
            </a:r>
          </a:p>
        </p:txBody>
      </p:sp>
      <p:sp>
        <p:nvSpPr>
          <p:cNvPr id="121" name="Rounded Rectangle 120">
            <a:extLst>
              <a:ext uri="{FF2B5EF4-FFF2-40B4-BE49-F238E27FC236}">
                <a16:creationId xmlns:a16="http://schemas.microsoft.com/office/drawing/2014/main" id="{6F9FF84D-9A0D-1A41-BA64-7FD34A904670}"/>
              </a:ext>
            </a:extLst>
          </p:cNvPr>
          <p:cNvSpPr/>
          <p:nvPr/>
        </p:nvSpPr>
        <p:spPr>
          <a:xfrm>
            <a:off x="8152385" y="884458"/>
            <a:ext cx="4007210" cy="2943308"/>
          </a:xfrm>
          <a:prstGeom prst="round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2" name="Rounded Rectangle 121">
            <a:extLst>
              <a:ext uri="{FF2B5EF4-FFF2-40B4-BE49-F238E27FC236}">
                <a16:creationId xmlns:a16="http://schemas.microsoft.com/office/drawing/2014/main" id="{8FF30343-4722-CF42-A3E6-97CC1E76E908}"/>
              </a:ext>
            </a:extLst>
          </p:cNvPr>
          <p:cNvSpPr/>
          <p:nvPr/>
        </p:nvSpPr>
        <p:spPr>
          <a:xfrm>
            <a:off x="8249099" y="3932658"/>
            <a:ext cx="3942901" cy="1432882"/>
          </a:xfrm>
          <a:prstGeom prst="round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3" name="TextBox 122">
            <a:extLst>
              <a:ext uri="{FF2B5EF4-FFF2-40B4-BE49-F238E27FC236}">
                <a16:creationId xmlns:a16="http://schemas.microsoft.com/office/drawing/2014/main" id="{2EC3313F-3A92-4743-B793-6F9494606E57}"/>
              </a:ext>
            </a:extLst>
          </p:cNvPr>
          <p:cNvSpPr txBox="1"/>
          <p:nvPr/>
        </p:nvSpPr>
        <p:spPr>
          <a:xfrm>
            <a:off x="10064755" y="825548"/>
            <a:ext cx="1968285"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OpenIE</a:t>
            </a:r>
            <a:endParaRPr lang="en-US" sz="2400" u="sng" dirty="0">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0D40A5D5-CE5B-C048-BAE0-A8E62BFE528E}"/>
              </a:ext>
            </a:extLst>
          </p:cNvPr>
          <p:cNvSpPr txBox="1"/>
          <p:nvPr/>
        </p:nvSpPr>
        <p:spPr>
          <a:xfrm>
            <a:off x="10059070" y="3863358"/>
            <a:ext cx="1968285"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ClosedIE</a:t>
            </a:r>
            <a:endParaRPr lang="en-US" sz="2400" u="sng" dirty="0">
              <a:latin typeface="Times New Roman" panose="02020603050405020304" pitchFamily="18" charset="0"/>
              <a:cs typeface="Times New Roman" panose="02020603050405020304" pitchFamily="18" charset="0"/>
            </a:endParaRPr>
          </a:p>
        </p:txBody>
      </p:sp>
      <p:sp>
        <p:nvSpPr>
          <p:cNvPr id="137" name="Rounded Rectangle 136">
            <a:extLst>
              <a:ext uri="{FF2B5EF4-FFF2-40B4-BE49-F238E27FC236}">
                <a16:creationId xmlns:a16="http://schemas.microsoft.com/office/drawing/2014/main" id="{5CFAB28D-E4D8-E64E-A211-FA8A3B2C1ADC}"/>
              </a:ext>
            </a:extLst>
          </p:cNvPr>
          <p:cNvSpPr/>
          <p:nvPr/>
        </p:nvSpPr>
        <p:spPr>
          <a:xfrm>
            <a:off x="9513041" y="4417037"/>
            <a:ext cx="1321562" cy="755578"/>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Multi-class Classifier</a:t>
            </a:r>
          </a:p>
        </p:txBody>
      </p:sp>
      <p:sp>
        <p:nvSpPr>
          <p:cNvPr id="138" name="Rounded Rectangle 137">
            <a:extLst>
              <a:ext uri="{FF2B5EF4-FFF2-40B4-BE49-F238E27FC236}">
                <a16:creationId xmlns:a16="http://schemas.microsoft.com/office/drawing/2014/main" id="{142A26E9-87E9-C24B-AC0A-177AD896B6F0}"/>
              </a:ext>
            </a:extLst>
          </p:cNvPr>
          <p:cNvSpPr/>
          <p:nvPr/>
        </p:nvSpPr>
        <p:spPr>
          <a:xfrm>
            <a:off x="10973267" y="4514686"/>
            <a:ext cx="1181522" cy="57316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Predicted Relation</a:t>
            </a:r>
          </a:p>
        </p:txBody>
      </p:sp>
      <p:cxnSp>
        <p:nvCxnSpPr>
          <p:cNvPr id="4" name="Straight Arrow Connector 3">
            <a:extLst>
              <a:ext uri="{FF2B5EF4-FFF2-40B4-BE49-F238E27FC236}">
                <a16:creationId xmlns:a16="http://schemas.microsoft.com/office/drawing/2014/main" id="{AD16FFF7-CC95-074C-A59C-1EFD7C5C45B6}"/>
              </a:ext>
            </a:extLst>
          </p:cNvPr>
          <p:cNvCxnSpPr>
            <a:stCxn id="137" idx="3"/>
            <a:endCxn id="138" idx="1"/>
          </p:cNvCxnSpPr>
          <p:nvPr/>
        </p:nvCxnSpPr>
        <p:spPr>
          <a:xfrm>
            <a:off x="10834603" y="4794826"/>
            <a:ext cx="138664" cy="64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B6AD97A2-3916-2C49-B9EE-1637F037CAD8}"/>
              </a:ext>
            </a:extLst>
          </p:cNvPr>
          <p:cNvSpPr/>
          <p:nvPr/>
        </p:nvSpPr>
        <p:spPr>
          <a:xfrm>
            <a:off x="8464431"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1F5E78F-3176-674D-8806-EE7C7F18B019}"/>
              </a:ext>
            </a:extLst>
          </p:cNvPr>
          <p:cNvSpPr/>
          <p:nvPr/>
        </p:nvSpPr>
        <p:spPr>
          <a:xfrm>
            <a:off x="8412328" y="422944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7E16AB3F-117A-8543-81E0-C9E9D5BC9BA4}"/>
              </a:ext>
            </a:extLst>
          </p:cNvPr>
          <p:cNvSpPr/>
          <p:nvPr/>
        </p:nvSpPr>
        <p:spPr>
          <a:xfrm>
            <a:off x="8657738"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08E55435-B08B-2D40-BF2D-B7C9412EC1A7}"/>
              </a:ext>
            </a:extLst>
          </p:cNvPr>
          <p:cNvSpPr/>
          <p:nvPr/>
        </p:nvSpPr>
        <p:spPr>
          <a:xfrm>
            <a:off x="8851045"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8B30759-8E5A-484F-964E-0C1215278413}"/>
              </a:ext>
            </a:extLst>
          </p:cNvPr>
          <p:cNvSpPr/>
          <p:nvPr/>
        </p:nvSpPr>
        <p:spPr>
          <a:xfrm>
            <a:off x="8464431"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5941089-A9D5-6542-9681-37A1BA03AFEE}"/>
              </a:ext>
            </a:extLst>
          </p:cNvPr>
          <p:cNvSpPr/>
          <p:nvPr/>
        </p:nvSpPr>
        <p:spPr>
          <a:xfrm>
            <a:off x="8412328" y="4608809"/>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30E05E93-9095-E04A-9580-0046B574B409}"/>
              </a:ext>
            </a:extLst>
          </p:cNvPr>
          <p:cNvSpPr/>
          <p:nvPr/>
        </p:nvSpPr>
        <p:spPr>
          <a:xfrm>
            <a:off x="8657738"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7A75EA25-8198-C045-B896-12893D94EE97}"/>
              </a:ext>
            </a:extLst>
          </p:cNvPr>
          <p:cNvSpPr/>
          <p:nvPr/>
        </p:nvSpPr>
        <p:spPr>
          <a:xfrm>
            <a:off x="8851045"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B6960AFF-1AE3-6E41-9A9D-0971415789FD}"/>
              </a:ext>
            </a:extLst>
          </p:cNvPr>
          <p:cNvSpPr/>
          <p:nvPr/>
        </p:nvSpPr>
        <p:spPr>
          <a:xfrm>
            <a:off x="8465927"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9825124-843B-D146-84D4-082DE0E13519}"/>
              </a:ext>
            </a:extLst>
          </p:cNvPr>
          <p:cNvSpPr/>
          <p:nvPr/>
        </p:nvSpPr>
        <p:spPr>
          <a:xfrm>
            <a:off x="8413824" y="4991349"/>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C0F00C58-EE17-AD46-92DA-A3B1B4040746}"/>
              </a:ext>
            </a:extLst>
          </p:cNvPr>
          <p:cNvSpPr/>
          <p:nvPr/>
        </p:nvSpPr>
        <p:spPr>
          <a:xfrm>
            <a:off x="8659234"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5231D60-AD68-264C-A930-8AF928FD4DA4}"/>
              </a:ext>
            </a:extLst>
          </p:cNvPr>
          <p:cNvSpPr/>
          <p:nvPr/>
        </p:nvSpPr>
        <p:spPr>
          <a:xfrm>
            <a:off x="8852541"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38AC5529-BCC7-184A-9D47-2BB1CFB7B5FF}"/>
              </a:ext>
            </a:extLst>
          </p:cNvPr>
          <p:cNvSpPr/>
          <p:nvPr/>
        </p:nvSpPr>
        <p:spPr>
          <a:xfrm>
            <a:off x="9099178"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7ABFDB6-B5F5-594C-B53B-83497DBF9F27}"/>
              </a:ext>
            </a:extLst>
          </p:cNvPr>
          <p:cNvSpPr/>
          <p:nvPr/>
        </p:nvSpPr>
        <p:spPr>
          <a:xfrm>
            <a:off x="9047075" y="931220"/>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D3545733-9073-074B-BEF2-3A78271D3098}"/>
              </a:ext>
            </a:extLst>
          </p:cNvPr>
          <p:cNvSpPr/>
          <p:nvPr/>
        </p:nvSpPr>
        <p:spPr>
          <a:xfrm>
            <a:off x="9292485"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4165B06D-163D-B042-B37A-9F609CB03F05}"/>
              </a:ext>
            </a:extLst>
          </p:cNvPr>
          <p:cNvSpPr/>
          <p:nvPr/>
        </p:nvSpPr>
        <p:spPr>
          <a:xfrm>
            <a:off x="9485792"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3E745AFF-D03C-754F-86B2-5B2513925A07}"/>
              </a:ext>
            </a:extLst>
          </p:cNvPr>
          <p:cNvSpPr/>
          <p:nvPr/>
        </p:nvSpPr>
        <p:spPr>
          <a:xfrm>
            <a:off x="9099178"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1D7C5116-B864-584B-A60D-3D4ECD0FB465}"/>
              </a:ext>
            </a:extLst>
          </p:cNvPr>
          <p:cNvSpPr/>
          <p:nvPr/>
        </p:nvSpPr>
        <p:spPr>
          <a:xfrm>
            <a:off x="9047075" y="1234475"/>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BEE53C67-6683-7047-9CEA-0E5E6F8E2A1A}"/>
              </a:ext>
            </a:extLst>
          </p:cNvPr>
          <p:cNvSpPr/>
          <p:nvPr/>
        </p:nvSpPr>
        <p:spPr>
          <a:xfrm>
            <a:off x="9292485"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C9C4CE1-F00F-F94D-BA6F-5E26C64416CC}"/>
              </a:ext>
            </a:extLst>
          </p:cNvPr>
          <p:cNvSpPr/>
          <p:nvPr/>
        </p:nvSpPr>
        <p:spPr>
          <a:xfrm>
            <a:off x="9485792"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0D729D8E-955D-A248-BBBF-A5CA24553199}"/>
              </a:ext>
            </a:extLst>
          </p:cNvPr>
          <p:cNvSpPr/>
          <p:nvPr/>
        </p:nvSpPr>
        <p:spPr>
          <a:xfrm>
            <a:off x="9099178"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8ADEE1BC-0509-FA49-8BDB-7B68F1F6E7DB}"/>
              </a:ext>
            </a:extLst>
          </p:cNvPr>
          <p:cNvSpPr/>
          <p:nvPr/>
        </p:nvSpPr>
        <p:spPr>
          <a:xfrm>
            <a:off x="9047075" y="1527640"/>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572F4AC0-F306-9745-BF5A-ED218A8D1950}"/>
              </a:ext>
            </a:extLst>
          </p:cNvPr>
          <p:cNvSpPr/>
          <p:nvPr/>
        </p:nvSpPr>
        <p:spPr>
          <a:xfrm>
            <a:off x="9292485"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2B65E440-71C5-9E4B-8A07-1FB2D936470C}"/>
              </a:ext>
            </a:extLst>
          </p:cNvPr>
          <p:cNvSpPr/>
          <p:nvPr/>
        </p:nvSpPr>
        <p:spPr>
          <a:xfrm>
            <a:off x="9485792"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E5FD2E1F-4980-5B41-A7C6-3A4C51C437A5}"/>
              </a:ext>
            </a:extLst>
          </p:cNvPr>
          <p:cNvSpPr/>
          <p:nvPr/>
        </p:nvSpPr>
        <p:spPr>
          <a:xfrm>
            <a:off x="9176212"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38CAF4A7-8239-7D4C-BAEF-37D69950A08D}"/>
              </a:ext>
            </a:extLst>
          </p:cNvPr>
          <p:cNvSpPr/>
          <p:nvPr/>
        </p:nvSpPr>
        <p:spPr>
          <a:xfrm>
            <a:off x="9124109" y="2939746"/>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B97C9F1F-A245-4745-8F61-382F00E0CDC8}"/>
              </a:ext>
            </a:extLst>
          </p:cNvPr>
          <p:cNvSpPr/>
          <p:nvPr/>
        </p:nvSpPr>
        <p:spPr>
          <a:xfrm>
            <a:off x="9369519"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143D0C95-3CFD-5143-BA82-237B28E0E526}"/>
              </a:ext>
            </a:extLst>
          </p:cNvPr>
          <p:cNvSpPr/>
          <p:nvPr/>
        </p:nvSpPr>
        <p:spPr>
          <a:xfrm>
            <a:off x="9562826"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85A6D855-116C-9440-AA01-F7634E59A6E3}"/>
              </a:ext>
            </a:extLst>
          </p:cNvPr>
          <p:cNvSpPr/>
          <p:nvPr/>
        </p:nvSpPr>
        <p:spPr>
          <a:xfrm>
            <a:off x="9176595"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1559E481-9DBB-A448-937A-210CAE29DD8A}"/>
              </a:ext>
            </a:extLst>
          </p:cNvPr>
          <p:cNvSpPr/>
          <p:nvPr/>
        </p:nvSpPr>
        <p:spPr>
          <a:xfrm>
            <a:off x="9124492" y="324311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D4EE3A76-C0D0-A341-8B26-05BBB235DEC4}"/>
              </a:ext>
            </a:extLst>
          </p:cNvPr>
          <p:cNvSpPr/>
          <p:nvPr/>
        </p:nvSpPr>
        <p:spPr>
          <a:xfrm>
            <a:off x="9369902"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1548BADE-F15A-1046-9908-7EF36ABA9CCC}"/>
              </a:ext>
            </a:extLst>
          </p:cNvPr>
          <p:cNvSpPr/>
          <p:nvPr/>
        </p:nvSpPr>
        <p:spPr>
          <a:xfrm>
            <a:off x="9563209"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4BD1DA82-DA55-C444-9C3C-532BD19CBEA1}"/>
              </a:ext>
            </a:extLst>
          </p:cNvPr>
          <p:cNvSpPr/>
          <p:nvPr/>
        </p:nvSpPr>
        <p:spPr>
          <a:xfrm>
            <a:off x="9165407"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819F7CEE-3DB6-5743-AD32-61284702484D}"/>
              </a:ext>
            </a:extLst>
          </p:cNvPr>
          <p:cNvSpPr/>
          <p:nvPr/>
        </p:nvSpPr>
        <p:spPr>
          <a:xfrm>
            <a:off x="9113304" y="354948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56FC449-4BB3-6744-A14E-87EAD02B9CF2}"/>
              </a:ext>
            </a:extLst>
          </p:cNvPr>
          <p:cNvSpPr/>
          <p:nvPr/>
        </p:nvSpPr>
        <p:spPr>
          <a:xfrm>
            <a:off x="9358714"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D7EB31CE-27F1-D74A-833B-6692F27C6AFA}"/>
              </a:ext>
            </a:extLst>
          </p:cNvPr>
          <p:cNvSpPr/>
          <p:nvPr/>
        </p:nvSpPr>
        <p:spPr>
          <a:xfrm>
            <a:off x="9552021"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Brace 51">
            <a:extLst>
              <a:ext uri="{FF2B5EF4-FFF2-40B4-BE49-F238E27FC236}">
                <a16:creationId xmlns:a16="http://schemas.microsoft.com/office/drawing/2014/main" id="{5ABFFA4F-8FE4-BB4A-A555-AF4406C44BA3}"/>
              </a:ext>
            </a:extLst>
          </p:cNvPr>
          <p:cNvSpPr/>
          <p:nvPr/>
        </p:nvSpPr>
        <p:spPr>
          <a:xfrm>
            <a:off x="9124609" y="4200134"/>
            <a:ext cx="353416" cy="1035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Oval 245">
            <a:extLst>
              <a:ext uri="{FF2B5EF4-FFF2-40B4-BE49-F238E27FC236}">
                <a16:creationId xmlns:a16="http://schemas.microsoft.com/office/drawing/2014/main" id="{03A3E68C-8A72-7C42-9C75-5189A25DE01D}"/>
              </a:ext>
            </a:extLst>
          </p:cNvPr>
          <p:cNvSpPr/>
          <p:nvPr/>
        </p:nvSpPr>
        <p:spPr>
          <a:xfrm>
            <a:off x="2943455"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7" name="Rectangle 246">
            <a:extLst>
              <a:ext uri="{FF2B5EF4-FFF2-40B4-BE49-F238E27FC236}">
                <a16:creationId xmlns:a16="http://schemas.microsoft.com/office/drawing/2014/main" id="{C8EB7B3A-9676-D34D-A1C3-A14B20AC15E9}"/>
              </a:ext>
            </a:extLst>
          </p:cNvPr>
          <p:cNvSpPr/>
          <p:nvPr/>
        </p:nvSpPr>
        <p:spPr>
          <a:xfrm>
            <a:off x="2914138" y="3226785"/>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8" name="Oval 247">
            <a:extLst>
              <a:ext uri="{FF2B5EF4-FFF2-40B4-BE49-F238E27FC236}">
                <a16:creationId xmlns:a16="http://schemas.microsoft.com/office/drawing/2014/main" id="{8DA3BBC1-CA8E-704E-987B-07EBEFD117C2}"/>
              </a:ext>
            </a:extLst>
          </p:cNvPr>
          <p:cNvSpPr/>
          <p:nvPr/>
        </p:nvSpPr>
        <p:spPr>
          <a:xfrm>
            <a:off x="3219041"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9" name="Oval 248">
            <a:extLst>
              <a:ext uri="{FF2B5EF4-FFF2-40B4-BE49-F238E27FC236}">
                <a16:creationId xmlns:a16="http://schemas.microsoft.com/office/drawing/2014/main" id="{D9A42058-159D-A740-ABB0-435CD52EA650}"/>
              </a:ext>
            </a:extLst>
          </p:cNvPr>
          <p:cNvSpPr/>
          <p:nvPr/>
        </p:nvSpPr>
        <p:spPr>
          <a:xfrm>
            <a:off x="3502247"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0" name="Oval 249">
            <a:extLst>
              <a:ext uri="{FF2B5EF4-FFF2-40B4-BE49-F238E27FC236}">
                <a16:creationId xmlns:a16="http://schemas.microsoft.com/office/drawing/2014/main" id="{6B06973B-B9C2-D149-A108-120F55285CD0}"/>
              </a:ext>
            </a:extLst>
          </p:cNvPr>
          <p:cNvSpPr/>
          <p:nvPr/>
        </p:nvSpPr>
        <p:spPr>
          <a:xfrm>
            <a:off x="4159522"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1" name="Rectangle 250">
            <a:extLst>
              <a:ext uri="{FF2B5EF4-FFF2-40B4-BE49-F238E27FC236}">
                <a16:creationId xmlns:a16="http://schemas.microsoft.com/office/drawing/2014/main" id="{7806F6CD-59E1-AE4F-9C93-5B50F426EDBC}"/>
              </a:ext>
            </a:extLst>
          </p:cNvPr>
          <p:cNvSpPr/>
          <p:nvPr/>
        </p:nvSpPr>
        <p:spPr>
          <a:xfrm>
            <a:off x="4101835" y="3223676"/>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2" name="Oval 251">
            <a:extLst>
              <a:ext uri="{FF2B5EF4-FFF2-40B4-BE49-F238E27FC236}">
                <a16:creationId xmlns:a16="http://schemas.microsoft.com/office/drawing/2014/main" id="{1C45EF75-A9A0-FB4D-98F5-8820763EC1D7}"/>
              </a:ext>
            </a:extLst>
          </p:cNvPr>
          <p:cNvSpPr/>
          <p:nvPr/>
        </p:nvSpPr>
        <p:spPr>
          <a:xfrm>
            <a:off x="4435108"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7B74E596-4BE2-194E-870C-39E54DA7E159}"/>
              </a:ext>
            </a:extLst>
          </p:cNvPr>
          <p:cNvSpPr/>
          <p:nvPr/>
        </p:nvSpPr>
        <p:spPr>
          <a:xfrm>
            <a:off x="4706357" y="3263088"/>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54" name="Curved Connector 253">
            <a:extLst>
              <a:ext uri="{FF2B5EF4-FFF2-40B4-BE49-F238E27FC236}">
                <a16:creationId xmlns:a16="http://schemas.microsoft.com/office/drawing/2014/main" id="{13BE4A3E-7CBD-2C4D-A064-75C7EAE46E18}"/>
              </a:ext>
            </a:extLst>
          </p:cNvPr>
          <p:cNvCxnSpPr>
            <a:cxnSpLocks/>
            <a:stCxn id="128" idx="3"/>
            <a:endCxn id="121" idx="1"/>
          </p:cNvCxnSpPr>
          <p:nvPr/>
        </p:nvCxnSpPr>
        <p:spPr>
          <a:xfrm flipV="1">
            <a:off x="7743851" y="2356112"/>
            <a:ext cx="408534" cy="78871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5" name="Curved Connector 254">
            <a:extLst>
              <a:ext uri="{FF2B5EF4-FFF2-40B4-BE49-F238E27FC236}">
                <a16:creationId xmlns:a16="http://schemas.microsoft.com/office/drawing/2014/main" id="{453A0809-618C-AC41-9921-0CE8EAA2352B}"/>
              </a:ext>
            </a:extLst>
          </p:cNvPr>
          <p:cNvCxnSpPr>
            <a:cxnSpLocks/>
            <a:stCxn id="128" idx="3"/>
            <a:endCxn id="122" idx="1"/>
          </p:cNvCxnSpPr>
          <p:nvPr/>
        </p:nvCxnSpPr>
        <p:spPr>
          <a:xfrm>
            <a:off x="7743851" y="3144825"/>
            <a:ext cx="505248" cy="150427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9D8059A1-D5B6-BC4B-9C1E-0E8235AC4AC6}"/>
              </a:ext>
            </a:extLst>
          </p:cNvPr>
          <p:cNvSpPr txBox="1"/>
          <p:nvPr/>
        </p:nvSpPr>
        <p:spPr>
          <a:xfrm>
            <a:off x="8152385" y="1614266"/>
            <a:ext cx="871903"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“Tuition”</a:t>
            </a:r>
          </a:p>
        </p:txBody>
      </p:sp>
      <p:sp>
        <p:nvSpPr>
          <p:cNvPr id="257" name="TextBox 256">
            <a:extLst>
              <a:ext uri="{FF2B5EF4-FFF2-40B4-BE49-F238E27FC236}">
                <a16:creationId xmlns:a16="http://schemas.microsoft.com/office/drawing/2014/main" id="{99004D7B-A815-C24A-95E8-DA99722130C6}"/>
              </a:ext>
            </a:extLst>
          </p:cNvPr>
          <p:cNvSpPr txBox="1"/>
          <p:nvPr/>
        </p:nvSpPr>
        <p:spPr>
          <a:xfrm>
            <a:off x="7918314" y="1064923"/>
            <a:ext cx="134004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Candidate relation</a:t>
            </a:r>
          </a:p>
        </p:txBody>
      </p:sp>
      <p:sp>
        <p:nvSpPr>
          <p:cNvPr id="258" name="TextBox 257">
            <a:extLst>
              <a:ext uri="{FF2B5EF4-FFF2-40B4-BE49-F238E27FC236}">
                <a16:creationId xmlns:a16="http://schemas.microsoft.com/office/drawing/2014/main" id="{6560A857-8FFF-664E-8A81-003C382126C6}"/>
              </a:ext>
            </a:extLst>
          </p:cNvPr>
          <p:cNvSpPr txBox="1"/>
          <p:nvPr/>
        </p:nvSpPr>
        <p:spPr>
          <a:xfrm>
            <a:off x="8176852" y="3033628"/>
            <a:ext cx="929580"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“$53,940”</a:t>
            </a:r>
          </a:p>
        </p:txBody>
      </p:sp>
      <p:sp>
        <p:nvSpPr>
          <p:cNvPr id="259" name="TextBox 258">
            <a:extLst>
              <a:ext uri="{FF2B5EF4-FFF2-40B4-BE49-F238E27FC236}">
                <a16:creationId xmlns:a16="http://schemas.microsoft.com/office/drawing/2014/main" id="{C1E55E61-FF4C-724C-8912-AE4835EA464A}"/>
              </a:ext>
            </a:extLst>
          </p:cNvPr>
          <p:cNvSpPr txBox="1"/>
          <p:nvPr/>
        </p:nvSpPr>
        <p:spPr>
          <a:xfrm>
            <a:off x="7987946" y="3248795"/>
            <a:ext cx="134004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Candidate object</a:t>
            </a:r>
          </a:p>
        </p:txBody>
      </p:sp>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
        <p:nvSpPr>
          <p:cNvPr id="146" name="TextBox 145">
            <a:extLst>
              <a:ext uri="{FF2B5EF4-FFF2-40B4-BE49-F238E27FC236}">
                <a16:creationId xmlns:a16="http://schemas.microsoft.com/office/drawing/2014/main" id="{0B223F66-435B-214E-B6B5-831011DE69A6}"/>
              </a:ext>
            </a:extLst>
          </p:cNvPr>
          <p:cNvSpPr txBox="1"/>
          <p:nvPr/>
        </p:nvSpPr>
        <p:spPr>
          <a:xfrm>
            <a:off x="8331647" y="3940431"/>
            <a:ext cx="929580"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“$53,940”</a:t>
            </a:r>
          </a:p>
        </p:txBody>
      </p:sp>
    </p:spTree>
    <p:extLst>
      <p:ext uri="{BB962C8B-B14F-4D97-AF65-F5344CB8AC3E}">
        <p14:creationId xmlns:p14="http://schemas.microsoft.com/office/powerpoint/2010/main" val="3636747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EBD8D0-0A62-AF40-A8D0-C64DFABE71C1}"/>
              </a:ext>
            </a:extLst>
          </p:cNvPr>
          <p:cNvSpPr/>
          <p:nvPr/>
        </p:nvSpPr>
        <p:spPr>
          <a:xfrm>
            <a:off x="2291175" y="925543"/>
            <a:ext cx="5670986" cy="4439996"/>
          </a:xfrm>
          <a:prstGeom prst="roundRect">
            <a:avLst/>
          </a:prstGeom>
          <a:solidFill>
            <a:schemeClr val="bg1"/>
          </a:solidFill>
          <a:ln w="12700">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B27E5B6-A438-614B-A753-D4BE5B8B35B8}"/>
              </a:ext>
            </a:extLst>
          </p:cNvPr>
          <p:cNvSpPr/>
          <p:nvPr/>
        </p:nvSpPr>
        <p:spPr>
          <a:xfrm>
            <a:off x="2840894" y="1154054"/>
            <a:ext cx="2236806"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6AF10D-BCF0-F44E-956F-05FF73FD9A32}"/>
              </a:ext>
            </a:extLst>
          </p:cNvPr>
          <p:cNvSpPr/>
          <p:nvPr/>
        </p:nvSpPr>
        <p:spPr>
          <a:xfrm>
            <a:off x="3852023" y="1369205"/>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2994DA-0644-5349-AC71-4E999F57712E}"/>
              </a:ext>
            </a:extLst>
          </p:cNvPr>
          <p:cNvSpPr/>
          <p:nvPr/>
        </p:nvSpPr>
        <p:spPr>
          <a:xfrm>
            <a:off x="3388183" y="170856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9C7C16-CC9F-DB42-89E0-A281AB8C7C45}"/>
              </a:ext>
            </a:extLst>
          </p:cNvPr>
          <p:cNvSpPr/>
          <p:nvPr/>
        </p:nvSpPr>
        <p:spPr>
          <a:xfrm>
            <a:off x="4248876" y="17086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1FFAD6-40E3-8448-AB3C-886378BDEC60}"/>
              </a:ext>
            </a:extLst>
          </p:cNvPr>
          <p:cNvSpPr/>
          <p:nvPr/>
        </p:nvSpPr>
        <p:spPr>
          <a:xfrm>
            <a:off x="3390475"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DBFBB-D5C3-B645-A8D8-75DF9F8D6BD0}"/>
              </a:ext>
            </a:extLst>
          </p:cNvPr>
          <p:cNvSpPr/>
          <p:nvPr/>
        </p:nvSpPr>
        <p:spPr>
          <a:xfrm>
            <a:off x="4245370"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55D961FB-7771-F749-9237-5C37DACE1FF0}"/>
              </a:ext>
            </a:extLst>
          </p:cNvPr>
          <p:cNvCxnSpPr>
            <a:cxnSpLocks/>
            <a:stCxn id="8" idx="6"/>
            <a:endCxn id="9" idx="2"/>
          </p:cNvCxnSpPr>
          <p:nvPr/>
        </p:nvCxnSpPr>
        <p:spPr>
          <a:xfrm>
            <a:off x="3591726" y="1792702"/>
            <a:ext cx="657150" cy="71"/>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1339BA-7F41-8041-96CB-E7374285654A}"/>
              </a:ext>
            </a:extLst>
          </p:cNvPr>
          <p:cNvCxnSpPr>
            <a:stCxn id="10" idx="6"/>
            <a:endCxn id="11" idx="2"/>
          </p:cNvCxnSpPr>
          <p:nvPr/>
        </p:nvCxnSpPr>
        <p:spPr>
          <a:xfrm>
            <a:off x="3594018" y="2209570"/>
            <a:ext cx="651352"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301BA0-FDAB-C244-A388-2F107D8AFE2F}"/>
              </a:ext>
            </a:extLst>
          </p:cNvPr>
          <p:cNvCxnSpPr>
            <a:stCxn id="8" idx="4"/>
            <a:endCxn id="10" idx="0"/>
          </p:cNvCxnSpPr>
          <p:nvPr/>
        </p:nvCxnSpPr>
        <p:spPr>
          <a:xfrm>
            <a:off x="3489955" y="1876838"/>
            <a:ext cx="2292" cy="24859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D89BB4-C003-AE47-A591-515A0DB06100}"/>
              </a:ext>
            </a:extLst>
          </p:cNvPr>
          <p:cNvCxnSpPr>
            <a:cxnSpLocks/>
            <a:stCxn id="9" idx="4"/>
            <a:endCxn id="11" idx="0"/>
          </p:cNvCxnSpPr>
          <p:nvPr/>
        </p:nvCxnSpPr>
        <p:spPr>
          <a:xfrm flipH="1">
            <a:off x="4347142" y="1876909"/>
            <a:ext cx="3506" cy="248525"/>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843735E9-0FB2-B94E-86B5-4E94DDE145A9}"/>
              </a:ext>
            </a:extLst>
          </p:cNvPr>
          <p:cNvCxnSpPr>
            <a:cxnSpLocks/>
            <a:stCxn id="7" idx="2"/>
            <a:endCxn id="8" idx="0"/>
          </p:cNvCxnSpPr>
          <p:nvPr/>
        </p:nvCxnSpPr>
        <p:spPr>
          <a:xfrm rot="10800000" flipV="1">
            <a:off x="3489955" y="1453340"/>
            <a:ext cx="362068" cy="255225"/>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804A0495-101E-2142-AA25-5A6E335A65C9}"/>
              </a:ext>
            </a:extLst>
          </p:cNvPr>
          <p:cNvCxnSpPr>
            <a:cxnSpLocks/>
            <a:stCxn id="7" idx="6"/>
            <a:endCxn id="9" idx="0"/>
          </p:cNvCxnSpPr>
          <p:nvPr/>
        </p:nvCxnSpPr>
        <p:spPr>
          <a:xfrm>
            <a:off x="4055566" y="1453341"/>
            <a:ext cx="295082" cy="255296"/>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983ABF67-2CF7-6440-A9AF-C948166ED919}"/>
              </a:ext>
            </a:extLst>
          </p:cNvPr>
          <p:cNvSpPr/>
          <p:nvPr/>
        </p:nvSpPr>
        <p:spPr>
          <a:xfrm>
            <a:off x="2727079" y="1143963"/>
            <a:ext cx="2396610" cy="190344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9BCE2E-863F-DE42-8506-13525BE99AFE}"/>
              </a:ext>
            </a:extLst>
          </p:cNvPr>
          <p:cNvSpPr txBox="1"/>
          <p:nvPr/>
        </p:nvSpPr>
        <p:spPr>
          <a:xfrm>
            <a:off x="3502247" y="1131139"/>
            <a:ext cx="1410553"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Smith College</a:t>
            </a:r>
          </a:p>
        </p:txBody>
      </p:sp>
      <p:sp>
        <p:nvSpPr>
          <p:cNvPr id="20" name="TextBox 19">
            <a:extLst>
              <a:ext uri="{FF2B5EF4-FFF2-40B4-BE49-F238E27FC236}">
                <a16:creationId xmlns:a16="http://schemas.microsoft.com/office/drawing/2014/main" id="{084E19CD-29BB-234C-81EA-C220166542D4}"/>
              </a:ext>
            </a:extLst>
          </p:cNvPr>
          <p:cNvSpPr txBox="1"/>
          <p:nvPr/>
        </p:nvSpPr>
        <p:spPr>
          <a:xfrm>
            <a:off x="3128151" y="2205759"/>
            <a:ext cx="867688" cy="430887"/>
          </a:xfrm>
          <a:prstGeom prst="rect">
            <a:avLst/>
          </a:prstGeom>
          <a:noFill/>
        </p:spPr>
        <p:txBody>
          <a:bodyPr wrap="square" rtlCol="0">
            <a:spAutoFit/>
          </a:bodyPr>
          <a:lstStyle/>
          <a:p>
            <a:pPr algn="ctr"/>
            <a:r>
              <a:rPr lang="en-US" sz="1100" i="1" dirty="0">
                <a:latin typeface="Times New Roman" panose="02020603050405020304" pitchFamily="18" charset="0"/>
                <a:cs typeface="Times New Roman" panose="02020603050405020304" pitchFamily="18" charset="0"/>
              </a:rPr>
              <a:t>Acceptance Rate</a:t>
            </a:r>
          </a:p>
        </p:txBody>
      </p:sp>
      <p:sp>
        <p:nvSpPr>
          <p:cNvPr id="21" name="TextBox 20">
            <a:extLst>
              <a:ext uri="{FF2B5EF4-FFF2-40B4-BE49-F238E27FC236}">
                <a16:creationId xmlns:a16="http://schemas.microsoft.com/office/drawing/2014/main" id="{12CE432E-12C1-6544-827E-5AEB79695DB8}"/>
              </a:ext>
            </a:extLst>
          </p:cNvPr>
          <p:cNvSpPr txBox="1"/>
          <p:nvPr/>
        </p:nvSpPr>
        <p:spPr>
          <a:xfrm>
            <a:off x="2955471" y="1610081"/>
            <a:ext cx="672116"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30%</a:t>
            </a:r>
          </a:p>
        </p:txBody>
      </p:sp>
      <p:sp>
        <p:nvSpPr>
          <p:cNvPr id="26" name="Rounded Rectangle 25">
            <a:extLst>
              <a:ext uri="{FF2B5EF4-FFF2-40B4-BE49-F238E27FC236}">
                <a16:creationId xmlns:a16="http://schemas.microsoft.com/office/drawing/2014/main" id="{E7247AEE-9842-7B4B-8DB1-6A467263EFD2}"/>
              </a:ext>
            </a:extLst>
          </p:cNvPr>
          <p:cNvSpPr/>
          <p:nvPr/>
        </p:nvSpPr>
        <p:spPr>
          <a:xfrm>
            <a:off x="2779427" y="388910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1</a:t>
            </a:r>
          </a:p>
        </p:txBody>
      </p:sp>
      <p:sp>
        <p:nvSpPr>
          <p:cNvPr id="27" name="Rounded Rectangle 26">
            <a:extLst>
              <a:ext uri="{FF2B5EF4-FFF2-40B4-BE49-F238E27FC236}">
                <a16:creationId xmlns:a16="http://schemas.microsoft.com/office/drawing/2014/main" id="{105F37FD-98EE-7749-94CB-54BAF7E5AC4E}"/>
              </a:ext>
            </a:extLst>
          </p:cNvPr>
          <p:cNvSpPr/>
          <p:nvPr/>
        </p:nvSpPr>
        <p:spPr>
          <a:xfrm>
            <a:off x="3606397" y="3922147"/>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2</a:t>
            </a:r>
          </a:p>
        </p:txBody>
      </p:sp>
      <p:sp>
        <p:nvSpPr>
          <p:cNvPr id="28" name="Rounded Rectangle 27">
            <a:extLst>
              <a:ext uri="{FF2B5EF4-FFF2-40B4-BE49-F238E27FC236}">
                <a16:creationId xmlns:a16="http://schemas.microsoft.com/office/drawing/2014/main" id="{125D939A-752E-5647-A344-A40253C5F595}"/>
              </a:ext>
            </a:extLst>
          </p:cNvPr>
          <p:cNvSpPr/>
          <p:nvPr/>
        </p:nvSpPr>
        <p:spPr>
          <a:xfrm>
            <a:off x="4444541" y="388324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a:t>
            </a:r>
            <a:r>
              <a:rPr lang="en-US" sz="1200" baseline="-25000" dirty="0" err="1">
                <a:solidFill>
                  <a:schemeClr val="tx1"/>
                </a:solidFill>
              </a:rPr>
              <a:t>n</a:t>
            </a:r>
            <a:endParaRPr lang="en-US" sz="1200" baseline="-25000" dirty="0">
              <a:solidFill>
                <a:schemeClr val="tx1"/>
              </a:solidFill>
            </a:endParaRPr>
          </a:p>
        </p:txBody>
      </p:sp>
      <p:sp>
        <p:nvSpPr>
          <p:cNvPr id="29" name="TextBox 28">
            <a:extLst>
              <a:ext uri="{FF2B5EF4-FFF2-40B4-BE49-F238E27FC236}">
                <a16:creationId xmlns:a16="http://schemas.microsoft.com/office/drawing/2014/main" id="{2BBF519B-F782-F440-AFAF-45875D8724BC}"/>
              </a:ext>
            </a:extLst>
          </p:cNvPr>
          <p:cNvSpPr txBox="1"/>
          <p:nvPr/>
        </p:nvSpPr>
        <p:spPr>
          <a:xfrm>
            <a:off x="4132474" y="3805384"/>
            <a:ext cx="43634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3418C694-276F-1E47-A1FD-EF94A13EECAD}"/>
              </a:ext>
            </a:extLst>
          </p:cNvPr>
          <p:cNvSpPr txBox="1"/>
          <p:nvPr/>
        </p:nvSpPr>
        <p:spPr>
          <a:xfrm>
            <a:off x="2670678" y="4179147"/>
            <a:ext cx="1198915" cy="584775"/>
          </a:xfrm>
          <a:prstGeom prst="rect">
            <a:avLst/>
          </a:prstGeom>
          <a:noFill/>
        </p:spPr>
        <p:txBody>
          <a:bodyPr wrap="square" rtlCol="0">
            <a:spAutoFit/>
          </a:bodyPr>
          <a:lstStyle/>
          <a:p>
            <a:r>
              <a:rPr lang="en-US" sz="1600" i="1" dirty="0"/>
              <a:t>“Smith College”</a:t>
            </a:r>
          </a:p>
        </p:txBody>
      </p:sp>
      <p:sp>
        <p:nvSpPr>
          <p:cNvPr id="35" name="TextBox 34">
            <a:extLst>
              <a:ext uri="{FF2B5EF4-FFF2-40B4-BE49-F238E27FC236}">
                <a16:creationId xmlns:a16="http://schemas.microsoft.com/office/drawing/2014/main" id="{5B74CF23-012A-C74B-86FE-D861A6FB267A}"/>
              </a:ext>
            </a:extLst>
          </p:cNvPr>
          <p:cNvSpPr txBox="1"/>
          <p:nvPr/>
        </p:nvSpPr>
        <p:spPr>
          <a:xfrm>
            <a:off x="3489380" y="4204997"/>
            <a:ext cx="818033" cy="338554"/>
          </a:xfrm>
          <a:prstGeom prst="rect">
            <a:avLst/>
          </a:prstGeom>
          <a:noFill/>
        </p:spPr>
        <p:txBody>
          <a:bodyPr wrap="square" rtlCol="0">
            <a:spAutoFit/>
          </a:bodyPr>
          <a:lstStyle/>
          <a:p>
            <a:r>
              <a:rPr lang="en-US" sz="1600" i="1" dirty="0"/>
              <a:t>“30%”</a:t>
            </a:r>
          </a:p>
        </p:txBody>
      </p:sp>
      <p:sp>
        <p:nvSpPr>
          <p:cNvPr id="36" name="TextBox 35">
            <a:extLst>
              <a:ext uri="{FF2B5EF4-FFF2-40B4-BE49-F238E27FC236}">
                <a16:creationId xmlns:a16="http://schemas.microsoft.com/office/drawing/2014/main" id="{36A28317-DD8D-1D41-81C4-BD69DF551BD4}"/>
              </a:ext>
            </a:extLst>
          </p:cNvPr>
          <p:cNvSpPr txBox="1"/>
          <p:nvPr/>
        </p:nvSpPr>
        <p:spPr>
          <a:xfrm>
            <a:off x="3078542" y="3492126"/>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Visual</a:t>
            </a:r>
          </a:p>
        </p:txBody>
      </p:sp>
      <p:sp>
        <p:nvSpPr>
          <p:cNvPr id="37" name="TextBox 36">
            <a:extLst>
              <a:ext uri="{FF2B5EF4-FFF2-40B4-BE49-F238E27FC236}">
                <a16:creationId xmlns:a16="http://schemas.microsoft.com/office/drawing/2014/main" id="{BB9D99B2-FB35-2D45-BDFE-4C75921A9151}"/>
              </a:ext>
            </a:extLst>
          </p:cNvPr>
          <p:cNvSpPr txBox="1"/>
          <p:nvPr/>
        </p:nvSpPr>
        <p:spPr>
          <a:xfrm>
            <a:off x="4112887" y="3478415"/>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Textual</a:t>
            </a:r>
          </a:p>
        </p:txBody>
      </p:sp>
      <p:cxnSp>
        <p:nvCxnSpPr>
          <p:cNvPr id="38" name="Straight Arrow Connector 37">
            <a:extLst>
              <a:ext uri="{FF2B5EF4-FFF2-40B4-BE49-F238E27FC236}">
                <a16:creationId xmlns:a16="http://schemas.microsoft.com/office/drawing/2014/main" id="{0AECFF5D-E4F3-0F45-B545-711B6867F3F6}"/>
              </a:ext>
            </a:extLst>
          </p:cNvPr>
          <p:cNvCxnSpPr>
            <a:cxnSpLocks/>
          </p:cNvCxnSpPr>
          <p:nvPr/>
        </p:nvCxnSpPr>
        <p:spPr>
          <a:xfrm flipV="1">
            <a:off x="2987974" y="3556423"/>
            <a:ext cx="88234" cy="33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FFEFEA-184D-D34B-88BD-3DE3D4C41D3B}"/>
              </a:ext>
            </a:extLst>
          </p:cNvPr>
          <p:cNvCxnSpPr>
            <a:cxnSpLocks/>
            <a:stCxn id="26" idx="0"/>
            <a:endCxn id="37" idx="1"/>
          </p:cNvCxnSpPr>
          <p:nvPr/>
        </p:nvCxnSpPr>
        <p:spPr>
          <a:xfrm flipV="1">
            <a:off x="2983040" y="3647692"/>
            <a:ext cx="1129847" cy="2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912559EB-EF90-F144-A76A-E599A14B8421}"/>
              </a:ext>
            </a:extLst>
          </p:cNvPr>
          <p:cNvSpPr/>
          <p:nvPr/>
        </p:nvSpPr>
        <p:spPr>
          <a:xfrm>
            <a:off x="2670679" y="3188836"/>
            <a:ext cx="2458286" cy="17771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9C0911-2DB4-1A49-9264-12A4DBBEB375}"/>
              </a:ext>
            </a:extLst>
          </p:cNvPr>
          <p:cNvSpPr txBox="1"/>
          <p:nvPr/>
        </p:nvSpPr>
        <p:spPr>
          <a:xfrm>
            <a:off x="3030427" y="4616279"/>
            <a:ext cx="20298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Text field features</a:t>
            </a:r>
          </a:p>
        </p:txBody>
      </p:sp>
      <p:sp>
        <p:nvSpPr>
          <p:cNvPr id="42" name="Rounded Rectangle 41">
            <a:extLst>
              <a:ext uri="{FF2B5EF4-FFF2-40B4-BE49-F238E27FC236}">
                <a16:creationId xmlns:a16="http://schemas.microsoft.com/office/drawing/2014/main" id="{1FEEB431-05AA-A44F-8F69-B406F3EAB20D}"/>
              </a:ext>
            </a:extLst>
          </p:cNvPr>
          <p:cNvSpPr/>
          <p:nvPr/>
        </p:nvSpPr>
        <p:spPr>
          <a:xfrm>
            <a:off x="5273485" y="2473620"/>
            <a:ext cx="1433687" cy="1329813"/>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 Attention Network</a:t>
            </a:r>
          </a:p>
        </p:txBody>
      </p:sp>
      <p:sp>
        <p:nvSpPr>
          <p:cNvPr id="62" name="TextBox 61">
            <a:extLst>
              <a:ext uri="{FF2B5EF4-FFF2-40B4-BE49-F238E27FC236}">
                <a16:creationId xmlns:a16="http://schemas.microsoft.com/office/drawing/2014/main" id="{E798FBBA-31C1-054D-A6D3-8CE8615EBB75}"/>
              </a:ext>
            </a:extLst>
          </p:cNvPr>
          <p:cNvSpPr txBox="1"/>
          <p:nvPr/>
        </p:nvSpPr>
        <p:spPr>
          <a:xfrm>
            <a:off x="3890011" y="4903874"/>
            <a:ext cx="31289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Web Page Encoder</a:t>
            </a:r>
          </a:p>
        </p:txBody>
      </p:sp>
      <p:sp>
        <p:nvSpPr>
          <p:cNvPr id="64" name="TextBox 63">
            <a:extLst>
              <a:ext uri="{FF2B5EF4-FFF2-40B4-BE49-F238E27FC236}">
                <a16:creationId xmlns:a16="http://schemas.microsoft.com/office/drawing/2014/main" id="{7E9724D3-9581-0048-A9C7-D678EAEF5F09}"/>
              </a:ext>
            </a:extLst>
          </p:cNvPr>
          <p:cNvSpPr txBox="1"/>
          <p:nvPr/>
        </p:nvSpPr>
        <p:spPr>
          <a:xfrm>
            <a:off x="3011224" y="2645965"/>
            <a:ext cx="21170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Page layout graph</a:t>
            </a:r>
          </a:p>
        </p:txBody>
      </p:sp>
      <p:cxnSp>
        <p:nvCxnSpPr>
          <p:cNvPr id="66" name="Curved Connector 65">
            <a:extLst>
              <a:ext uri="{FF2B5EF4-FFF2-40B4-BE49-F238E27FC236}">
                <a16:creationId xmlns:a16="http://schemas.microsoft.com/office/drawing/2014/main" id="{D8C290F6-8212-B947-A0B7-C321E80924C3}"/>
              </a:ext>
            </a:extLst>
          </p:cNvPr>
          <p:cNvCxnSpPr>
            <a:cxnSpLocks/>
          </p:cNvCxnSpPr>
          <p:nvPr/>
        </p:nvCxnSpPr>
        <p:spPr>
          <a:xfrm flipV="1">
            <a:off x="1918107" y="2108383"/>
            <a:ext cx="804371" cy="110587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508A9CBF-E222-5947-AF70-93299FADCEE5}"/>
              </a:ext>
            </a:extLst>
          </p:cNvPr>
          <p:cNvCxnSpPr>
            <a:cxnSpLocks/>
          </p:cNvCxnSpPr>
          <p:nvPr/>
        </p:nvCxnSpPr>
        <p:spPr>
          <a:xfrm>
            <a:off x="1918107" y="3214256"/>
            <a:ext cx="752571" cy="93678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2A4DB9-AD6B-AF42-A815-B9CA7AFDE340}"/>
              </a:ext>
            </a:extLst>
          </p:cNvPr>
          <p:cNvSpPr txBox="1"/>
          <p:nvPr/>
        </p:nvSpPr>
        <p:spPr>
          <a:xfrm>
            <a:off x="4215475" y="4176132"/>
            <a:ext cx="947416" cy="338554"/>
          </a:xfrm>
          <a:prstGeom prst="rect">
            <a:avLst/>
          </a:prstGeom>
          <a:noFill/>
        </p:spPr>
        <p:txBody>
          <a:bodyPr wrap="square" rtlCol="0">
            <a:spAutoFit/>
          </a:bodyPr>
          <a:lstStyle/>
          <a:p>
            <a:r>
              <a:rPr lang="en-US" sz="1600" i="1" dirty="0"/>
              <a:t>“Tuition”</a:t>
            </a:r>
          </a:p>
        </p:txBody>
      </p:sp>
      <p:cxnSp>
        <p:nvCxnSpPr>
          <p:cNvPr id="49" name="Curved Connector 48">
            <a:extLst>
              <a:ext uri="{FF2B5EF4-FFF2-40B4-BE49-F238E27FC236}">
                <a16:creationId xmlns:a16="http://schemas.microsoft.com/office/drawing/2014/main" id="{D37934C6-C110-0B44-99BA-5909F7DFDD06}"/>
              </a:ext>
            </a:extLst>
          </p:cNvPr>
          <p:cNvCxnSpPr>
            <a:cxnSpLocks/>
            <a:stCxn id="40" idx="3"/>
            <a:endCxn id="42" idx="2"/>
          </p:cNvCxnSpPr>
          <p:nvPr/>
        </p:nvCxnSpPr>
        <p:spPr>
          <a:xfrm flipV="1">
            <a:off x="5128965" y="3803433"/>
            <a:ext cx="861364" cy="27399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5D773609-4192-6642-B2D4-074B65F1BAF0}"/>
              </a:ext>
            </a:extLst>
          </p:cNvPr>
          <p:cNvCxnSpPr>
            <a:cxnSpLocks/>
            <a:stCxn id="18" idx="3"/>
            <a:endCxn id="42" idx="0"/>
          </p:cNvCxnSpPr>
          <p:nvPr/>
        </p:nvCxnSpPr>
        <p:spPr>
          <a:xfrm>
            <a:off x="5123689" y="2095687"/>
            <a:ext cx="866640" cy="377933"/>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B2BD8A1-CC58-BF4E-B44B-9D2831388F2A}"/>
              </a:ext>
            </a:extLst>
          </p:cNvPr>
          <p:cNvSpPr txBox="1"/>
          <p:nvPr/>
        </p:nvSpPr>
        <p:spPr>
          <a:xfrm>
            <a:off x="4033716" y="2238571"/>
            <a:ext cx="1410553"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Tuition</a:t>
            </a:r>
          </a:p>
        </p:txBody>
      </p:sp>
      <p:sp>
        <p:nvSpPr>
          <p:cNvPr id="126" name="TextBox 125">
            <a:extLst>
              <a:ext uri="{FF2B5EF4-FFF2-40B4-BE49-F238E27FC236}">
                <a16:creationId xmlns:a16="http://schemas.microsoft.com/office/drawing/2014/main" id="{119D5E50-7D3D-8B4B-B080-F7A6838156D8}"/>
              </a:ext>
            </a:extLst>
          </p:cNvPr>
          <p:cNvSpPr txBox="1"/>
          <p:nvPr/>
        </p:nvSpPr>
        <p:spPr>
          <a:xfrm>
            <a:off x="4413427" y="1653633"/>
            <a:ext cx="868380"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$53,940</a:t>
            </a:r>
          </a:p>
        </p:txBody>
      </p:sp>
      <p:sp>
        <p:nvSpPr>
          <p:cNvPr id="127" name="Oval 126">
            <a:extLst>
              <a:ext uri="{FF2B5EF4-FFF2-40B4-BE49-F238E27FC236}">
                <a16:creationId xmlns:a16="http://schemas.microsoft.com/office/drawing/2014/main" id="{A3A23FD2-AF12-1A47-86B4-D8F269890F08}"/>
              </a:ext>
            </a:extLst>
          </p:cNvPr>
          <p:cNvSpPr/>
          <p:nvPr/>
        </p:nvSpPr>
        <p:spPr>
          <a:xfrm>
            <a:off x="6902551"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8" name="Rectangle 127">
            <a:extLst>
              <a:ext uri="{FF2B5EF4-FFF2-40B4-BE49-F238E27FC236}">
                <a16:creationId xmlns:a16="http://schemas.microsoft.com/office/drawing/2014/main" id="{632BF2F5-782C-1648-BC30-B0F19DB805C3}"/>
              </a:ext>
            </a:extLst>
          </p:cNvPr>
          <p:cNvSpPr/>
          <p:nvPr/>
        </p:nvSpPr>
        <p:spPr>
          <a:xfrm>
            <a:off x="6876765" y="2984302"/>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9" name="Oval 128">
            <a:extLst>
              <a:ext uri="{FF2B5EF4-FFF2-40B4-BE49-F238E27FC236}">
                <a16:creationId xmlns:a16="http://schemas.microsoft.com/office/drawing/2014/main" id="{06DA3FDC-1171-3E4F-B487-95F59D1ECFE6}"/>
              </a:ext>
            </a:extLst>
          </p:cNvPr>
          <p:cNvSpPr/>
          <p:nvPr/>
        </p:nvSpPr>
        <p:spPr>
          <a:xfrm>
            <a:off x="7178137"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0" name="Oval 129">
            <a:extLst>
              <a:ext uri="{FF2B5EF4-FFF2-40B4-BE49-F238E27FC236}">
                <a16:creationId xmlns:a16="http://schemas.microsoft.com/office/drawing/2014/main" id="{80BF7479-E014-6740-8A1C-9422953ABC9F}"/>
              </a:ext>
            </a:extLst>
          </p:cNvPr>
          <p:cNvSpPr/>
          <p:nvPr/>
        </p:nvSpPr>
        <p:spPr>
          <a:xfrm>
            <a:off x="7449386" y="3035497"/>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1" name="Curved Connector 130">
            <a:extLst>
              <a:ext uri="{FF2B5EF4-FFF2-40B4-BE49-F238E27FC236}">
                <a16:creationId xmlns:a16="http://schemas.microsoft.com/office/drawing/2014/main" id="{FC5F3315-3034-A146-B160-FE5724430A27}"/>
              </a:ext>
            </a:extLst>
          </p:cNvPr>
          <p:cNvCxnSpPr>
            <a:cxnSpLocks/>
            <a:stCxn id="42" idx="3"/>
            <a:endCxn id="127" idx="2"/>
          </p:cNvCxnSpPr>
          <p:nvPr/>
        </p:nvCxnSpPr>
        <p:spPr>
          <a:xfrm>
            <a:off x="6707172" y="3138527"/>
            <a:ext cx="195379" cy="1042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93D35F3-B85A-1A4C-BAFE-7AC304F1528E}"/>
              </a:ext>
            </a:extLst>
          </p:cNvPr>
          <p:cNvSpPr txBox="1"/>
          <p:nvPr/>
        </p:nvSpPr>
        <p:spPr>
          <a:xfrm>
            <a:off x="6651562" y="3271182"/>
            <a:ext cx="131059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Contextual</a:t>
            </a:r>
          </a:p>
          <a:p>
            <a:pPr algn="ctr"/>
            <a:r>
              <a:rPr lang="en-US" sz="2000" dirty="0">
                <a:latin typeface="Times New Roman" panose="02020603050405020304" pitchFamily="18" charset="0"/>
                <a:cs typeface="Times New Roman" panose="02020603050405020304" pitchFamily="18" charset="0"/>
              </a:rPr>
              <a:t>features</a:t>
            </a:r>
          </a:p>
        </p:txBody>
      </p:sp>
      <p:sp>
        <p:nvSpPr>
          <p:cNvPr id="121" name="Rounded Rectangle 120">
            <a:extLst>
              <a:ext uri="{FF2B5EF4-FFF2-40B4-BE49-F238E27FC236}">
                <a16:creationId xmlns:a16="http://schemas.microsoft.com/office/drawing/2014/main" id="{6F9FF84D-9A0D-1A41-BA64-7FD34A904670}"/>
              </a:ext>
            </a:extLst>
          </p:cNvPr>
          <p:cNvSpPr/>
          <p:nvPr/>
        </p:nvSpPr>
        <p:spPr>
          <a:xfrm>
            <a:off x="8152385" y="884458"/>
            <a:ext cx="4007210" cy="2943308"/>
          </a:xfrm>
          <a:prstGeom prst="round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2" name="Rounded Rectangle 121">
            <a:extLst>
              <a:ext uri="{FF2B5EF4-FFF2-40B4-BE49-F238E27FC236}">
                <a16:creationId xmlns:a16="http://schemas.microsoft.com/office/drawing/2014/main" id="{8FF30343-4722-CF42-A3E6-97CC1E76E908}"/>
              </a:ext>
            </a:extLst>
          </p:cNvPr>
          <p:cNvSpPr/>
          <p:nvPr/>
        </p:nvSpPr>
        <p:spPr>
          <a:xfrm>
            <a:off x="8249099" y="3932658"/>
            <a:ext cx="3942901" cy="1432882"/>
          </a:xfrm>
          <a:prstGeom prst="round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3" name="TextBox 122">
            <a:extLst>
              <a:ext uri="{FF2B5EF4-FFF2-40B4-BE49-F238E27FC236}">
                <a16:creationId xmlns:a16="http://schemas.microsoft.com/office/drawing/2014/main" id="{2EC3313F-3A92-4743-B793-6F9494606E57}"/>
              </a:ext>
            </a:extLst>
          </p:cNvPr>
          <p:cNvSpPr txBox="1"/>
          <p:nvPr/>
        </p:nvSpPr>
        <p:spPr>
          <a:xfrm>
            <a:off x="10064755" y="825548"/>
            <a:ext cx="1968285"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OpenIE</a:t>
            </a:r>
            <a:endParaRPr lang="en-US" sz="2400" u="sng" dirty="0">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0D40A5D5-CE5B-C048-BAE0-A8E62BFE528E}"/>
              </a:ext>
            </a:extLst>
          </p:cNvPr>
          <p:cNvSpPr txBox="1"/>
          <p:nvPr/>
        </p:nvSpPr>
        <p:spPr>
          <a:xfrm>
            <a:off x="10059070" y="3863358"/>
            <a:ext cx="1968285"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ClosedIE</a:t>
            </a:r>
            <a:endParaRPr lang="en-US" sz="2400" u="sng" dirty="0">
              <a:latin typeface="Times New Roman" panose="02020603050405020304" pitchFamily="18" charset="0"/>
              <a:cs typeface="Times New Roman" panose="02020603050405020304" pitchFamily="18" charset="0"/>
            </a:endParaRPr>
          </a:p>
        </p:txBody>
      </p:sp>
      <p:sp>
        <p:nvSpPr>
          <p:cNvPr id="137" name="Rounded Rectangle 136">
            <a:extLst>
              <a:ext uri="{FF2B5EF4-FFF2-40B4-BE49-F238E27FC236}">
                <a16:creationId xmlns:a16="http://schemas.microsoft.com/office/drawing/2014/main" id="{5CFAB28D-E4D8-E64E-A211-FA8A3B2C1ADC}"/>
              </a:ext>
            </a:extLst>
          </p:cNvPr>
          <p:cNvSpPr/>
          <p:nvPr/>
        </p:nvSpPr>
        <p:spPr>
          <a:xfrm>
            <a:off x="9513041" y="4417037"/>
            <a:ext cx="1321562" cy="755578"/>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Multi-class Classifier</a:t>
            </a:r>
          </a:p>
        </p:txBody>
      </p:sp>
      <p:sp>
        <p:nvSpPr>
          <p:cNvPr id="138" name="Rounded Rectangle 137">
            <a:extLst>
              <a:ext uri="{FF2B5EF4-FFF2-40B4-BE49-F238E27FC236}">
                <a16:creationId xmlns:a16="http://schemas.microsoft.com/office/drawing/2014/main" id="{142A26E9-87E9-C24B-AC0A-177AD896B6F0}"/>
              </a:ext>
            </a:extLst>
          </p:cNvPr>
          <p:cNvSpPr/>
          <p:nvPr/>
        </p:nvSpPr>
        <p:spPr>
          <a:xfrm>
            <a:off x="10973267" y="4514686"/>
            <a:ext cx="1181522" cy="57316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Predicted Relation</a:t>
            </a:r>
          </a:p>
        </p:txBody>
      </p:sp>
      <p:cxnSp>
        <p:nvCxnSpPr>
          <p:cNvPr id="4" name="Straight Arrow Connector 3">
            <a:extLst>
              <a:ext uri="{FF2B5EF4-FFF2-40B4-BE49-F238E27FC236}">
                <a16:creationId xmlns:a16="http://schemas.microsoft.com/office/drawing/2014/main" id="{AD16FFF7-CC95-074C-A59C-1EFD7C5C45B6}"/>
              </a:ext>
            </a:extLst>
          </p:cNvPr>
          <p:cNvCxnSpPr>
            <a:stCxn id="137" idx="3"/>
            <a:endCxn id="138" idx="1"/>
          </p:cNvCxnSpPr>
          <p:nvPr/>
        </p:nvCxnSpPr>
        <p:spPr>
          <a:xfrm>
            <a:off x="10834603" y="4794826"/>
            <a:ext cx="138664" cy="64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B6AD97A2-3916-2C49-B9EE-1637F037CAD8}"/>
              </a:ext>
            </a:extLst>
          </p:cNvPr>
          <p:cNvSpPr/>
          <p:nvPr/>
        </p:nvSpPr>
        <p:spPr>
          <a:xfrm>
            <a:off x="8464431"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1F5E78F-3176-674D-8806-EE7C7F18B019}"/>
              </a:ext>
            </a:extLst>
          </p:cNvPr>
          <p:cNvSpPr/>
          <p:nvPr/>
        </p:nvSpPr>
        <p:spPr>
          <a:xfrm>
            <a:off x="8412328" y="422944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7E16AB3F-117A-8543-81E0-C9E9D5BC9BA4}"/>
              </a:ext>
            </a:extLst>
          </p:cNvPr>
          <p:cNvSpPr/>
          <p:nvPr/>
        </p:nvSpPr>
        <p:spPr>
          <a:xfrm>
            <a:off x="8657738"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08E55435-B08B-2D40-BF2D-B7C9412EC1A7}"/>
              </a:ext>
            </a:extLst>
          </p:cNvPr>
          <p:cNvSpPr/>
          <p:nvPr/>
        </p:nvSpPr>
        <p:spPr>
          <a:xfrm>
            <a:off x="8851045"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8B30759-8E5A-484F-964E-0C1215278413}"/>
              </a:ext>
            </a:extLst>
          </p:cNvPr>
          <p:cNvSpPr/>
          <p:nvPr/>
        </p:nvSpPr>
        <p:spPr>
          <a:xfrm>
            <a:off x="8464431"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5941089-A9D5-6542-9681-37A1BA03AFEE}"/>
              </a:ext>
            </a:extLst>
          </p:cNvPr>
          <p:cNvSpPr/>
          <p:nvPr/>
        </p:nvSpPr>
        <p:spPr>
          <a:xfrm>
            <a:off x="8412328" y="4608809"/>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30E05E93-9095-E04A-9580-0046B574B409}"/>
              </a:ext>
            </a:extLst>
          </p:cNvPr>
          <p:cNvSpPr/>
          <p:nvPr/>
        </p:nvSpPr>
        <p:spPr>
          <a:xfrm>
            <a:off x="8657738"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7A75EA25-8198-C045-B896-12893D94EE97}"/>
              </a:ext>
            </a:extLst>
          </p:cNvPr>
          <p:cNvSpPr/>
          <p:nvPr/>
        </p:nvSpPr>
        <p:spPr>
          <a:xfrm>
            <a:off x="8851045"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B6960AFF-1AE3-6E41-9A9D-0971415789FD}"/>
              </a:ext>
            </a:extLst>
          </p:cNvPr>
          <p:cNvSpPr/>
          <p:nvPr/>
        </p:nvSpPr>
        <p:spPr>
          <a:xfrm>
            <a:off x="8465927"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9825124-843B-D146-84D4-082DE0E13519}"/>
              </a:ext>
            </a:extLst>
          </p:cNvPr>
          <p:cNvSpPr/>
          <p:nvPr/>
        </p:nvSpPr>
        <p:spPr>
          <a:xfrm>
            <a:off x="8413824" y="4991349"/>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C0F00C58-EE17-AD46-92DA-A3B1B4040746}"/>
              </a:ext>
            </a:extLst>
          </p:cNvPr>
          <p:cNvSpPr/>
          <p:nvPr/>
        </p:nvSpPr>
        <p:spPr>
          <a:xfrm>
            <a:off x="8659234"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5231D60-AD68-264C-A930-8AF928FD4DA4}"/>
              </a:ext>
            </a:extLst>
          </p:cNvPr>
          <p:cNvSpPr/>
          <p:nvPr/>
        </p:nvSpPr>
        <p:spPr>
          <a:xfrm>
            <a:off x="8852541"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38AC5529-BCC7-184A-9D47-2BB1CFB7B5FF}"/>
              </a:ext>
            </a:extLst>
          </p:cNvPr>
          <p:cNvSpPr/>
          <p:nvPr/>
        </p:nvSpPr>
        <p:spPr>
          <a:xfrm>
            <a:off x="9099178"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7ABFDB6-B5F5-594C-B53B-83497DBF9F27}"/>
              </a:ext>
            </a:extLst>
          </p:cNvPr>
          <p:cNvSpPr/>
          <p:nvPr/>
        </p:nvSpPr>
        <p:spPr>
          <a:xfrm>
            <a:off x="9047075" y="931220"/>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D3545733-9073-074B-BEF2-3A78271D3098}"/>
              </a:ext>
            </a:extLst>
          </p:cNvPr>
          <p:cNvSpPr/>
          <p:nvPr/>
        </p:nvSpPr>
        <p:spPr>
          <a:xfrm>
            <a:off x="9292485"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4165B06D-163D-B042-B37A-9F609CB03F05}"/>
              </a:ext>
            </a:extLst>
          </p:cNvPr>
          <p:cNvSpPr/>
          <p:nvPr/>
        </p:nvSpPr>
        <p:spPr>
          <a:xfrm>
            <a:off x="9485792"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3E745AFF-D03C-754F-86B2-5B2513925A07}"/>
              </a:ext>
            </a:extLst>
          </p:cNvPr>
          <p:cNvSpPr/>
          <p:nvPr/>
        </p:nvSpPr>
        <p:spPr>
          <a:xfrm>
            <a:off x="9099178"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1D7C5116-B864-584B-A60D-3D4ECD0FB465}"/>
              </a:ext>
            </a:extLst>
          </p:cNvPr>
          <p:cNvSpPr/>
          <p:nvPr/>
        </p:nvSpPr>
        <p:spPr>
          <a:xfrm>
            <a:off x="9047075" y="1234475"/>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BEE53C67-6683-7047-9CEA-0E5E6F8E2A1A}"/>
              </a:ext>
            </a:extLst>
          </p:cNvPr>
          <p:cNvSpPr/>
          <p:nvPr/>
        </p:nvSpPr>
        <p:spPr>
          <a:xfrm>
            <a:off x="9292485"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C9C4CE1-F00F-F94D-BA6F-5E26C64416CC}"/>
              </a:ext>
            </a:extLst>
          </p:cNvPr>
          <p:cNvSpPr/>
          <p:nvPr/>
        </p:nvSpPr>
        <p:spPr>
          <a:xfrm>
            <a:off x="9485792"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0D729D8E-955D-A248-BBBF-A5CA24553199}"/>
              </a:ext>
            </a:extLst>
          </p:cNvPr>
          <p:cNvSpPr/>
          <p:nvPr/>
        </p:nvSpPr>
        <p:spPr>
          <a:xfrm>
            <a:off x="9099178"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8ADEE1BC-0509-FA49-8BDB-7B68F1F6E7DB}"/>
              </a:ext>
            </a:extLst>
          </p:cNvPr>
          <p:cNvSpPr/>
          <p:nvPr/>
        </p:nvSpPr>
        <p:spPr>
          <a:xfrm>
            <a:off x="9047075" y="1527640"/>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572F4AC0-F306-9745-BF5A-ED218A8D1950}"/>
              </a:ext>
            </a:extLst>
          </p:cNvPr>
          <p:cNvSpPr/>
          <p:nvPr/>
        </p:nvSpPr>
        <p:spPr>
          <a:xfrm>
            <a:off x="9292485"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2B65E440-71C5-9E4B-8A07-1FB2D936470C}"/>
              </a:ext>
            </a:extLst>
          </p:cNvPr>
          <p:cNvSpPr/>
          <p:nvPr/>
        </p:nvSpPr>
        <p:spPr>
          <a:xfrm>
            <a:off x="9485792"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E5FD2E1F-4980-5B41-A7C6-3A4C51C437A5}"/>
              </a:ext>
            </a:extLst>
          </p:cNvPr>
          <p:cNvSpPr/>
          <p:nvPr/>
        </p:nvSpPr>
        <p:spPr>
          <a:xfrm>
            <a:off x="9176212"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38CAF4A7-8239-7D4C-BAEF-37D69950A08D}"/>
              </a:ext>
            </a:extLst>
          </p:cNvPr>
          <p:cNvSpPr/>
          <p:nvPr/>
        </p:nvSpPr>
        <p:spPr>
          <a:xfrm>
            <a:off x="9124109" y="2939746"/>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B97C9F1F-A245-4745-8F61-382F00E0CDC8}"/>
              </a:ext>
            </a:extLst>
          </p:cNvPr>
          <p:cNvSpPr/>
          <p:nvPr/>
        </p:nvSpPr>
        <p:spPr>
          <a:xfrm>
            <a:off x="9369519"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143D0C95-3CFD-5143-BA82-237B28E0E526}"/>
              </a:ext>
            </a:extLst>
          </p:cNvPr>
          <p:cNvSpPr/>
          <p:nvPr/>
        </p:nvSpPr>
        <p:spPr>
          <a:xfrm>
            <a:off x="9562826"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85A6D855-116C-9440-AA01-F7634E59A6E3}"/>
              </a:ext>
            </a:extLst>
          </p:cNvPr>
          <p:cNvSpPr/>
          <p:nvPr/>
        </p:nvSpPr>
        <p:spPr>
          <a:xfrm>
            <a:off x="9176595"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1559E481-9DBB-A448-937A-210CAE29DD8A}"/>
              </a:ext>
            </a:extLst>
          </p:cNvPr>
          <p:cNvSpPr/>
          <p:nvPr/>
        </p:nvSpPr>
        <p:spPr>
          <a:xfrm>
            <a:off x="9124492" y="324311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D4EE3A76-C0D0-A341-8B26-05BBB235DEC4}"/>
              </a:ext>
            </a:extLst>
          </p:cNvPr>
          <p:cNvSpPr/>
          <p:nvPr/>
        </p:nvSpPr>
        <p:spPr>
          <a:xfrm>
            <a:off x="9369902"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1548BADE-F15A-1046-9908-7EF36ABA9CCC}"/>
              </a:ext>
            </a:extLst>
          </p:cNvPr>
          <p:cNvSpPr/>
          <p:nvPr/>
        </p:nvSpPr>
        <p:spPr>
          <a:xfrm>
            <a:off x="9563209"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4BD1DA82-DA55-C444-9C3C-532BD19CBEA1}"/>
              </a:ext>
            </a:extLst>
          </p:cNvPr>
          <p:cNvSpPr/>
          <p:nvPr/>
        </p:nvSpPr>
        <p:spPr>
          <a:xfrm>
            <a:off x="9165407"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819F7CEE-3DB6-5743-AD32-61284702484D}"/>
              </a:ext>
            </a:extLst>
          </p:cNvPr>
          <p:cNvSpPr/>
          <p:nvPr/>
        </p:nvSpPr>
        <p:spPr>
          <a:xfrm>
            <a:off x="9113304" y="354948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56FC449-4BB3-6744-A14E-87EAD02B9CF2}"/>
              </a:ext>
            </a:extLst>
          </p:cNvPr>
          <p:cNvSpPr/>
          <p:nvPr/>
        </p:nvSpPr>
        <p:spPr>
          <a:xfrm>
            <a:off x="9358714"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D7EB31CE-27F1-D74A-833B-6692F27C6AFA}"/>
              </a:ext>
            </a:extLst>
          </p:cNvPr>
          <p:cNvSpPr/>
          <p:nvPr/>
        </p:nvSpPr>
        <p:spPr>
          <a:xfrm>
            <a:off x="9552021"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Brace 51">
            <a:extLst>
              <a:ext uri="{FF2B5EF4-FFF2-40B4-BE49-F238E27FC236}">
                <a16:creationId xmlns:a16="http://schemas.microsoft.com/office/drawing/2014/main" id="{5ABFFA4F-8FE4-BB4A-A555-AF4406C44BA3}"/>
              </a:ext>
            </a:extLst>
          </p:cNvPr>
          <p:cNvSpPr/>
          <p:nvPr/>
        </p:nvSpPr>
        <p:spPr>
          <a:xfrm>
            <a:off x="9124609" y="4200134"/>
            <a:ext cx="353416" cy="1035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Oval 241">
            <a:extLst>
              <a:ext uri="{FF2B5EF4-FFF2-40B4-BE49-F238E27FC236}">
                <a16:creationId xmlns:a16="http://schemas.microsoft.com/office/drawing/2014/main" id="{B4940F31-7550-BD48-B575-28611ACAED7A}"/>
              </a:ext>
            </a:extLst>
          </p:cNvPr>
          <p:cNvSpPr/>
          <p:nvPr/>
        </p:nvSpPr>
        <p:spPr>
          <a:xfrm>
            <a:off x="8906601" y="2294802"/>
            <a:ext cx="147318" cy="14964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EC2F45B5-35D5-7049-81FD-47111626A0B9}"/>
              </a:ext>
            </a:extLst>
          </p:cNvPr>
          <p:cNvSpPr/>
          <p:nvPr/>
        </p:nvSpPr>
        <p:spPr>
          <a:xfrm>
            <a:off x="9099908" y="2294802"/>
            <a:ext cx="147318" cy="14964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083AB503-CBF4-4648-BFEE-AB8F4FADE20D}"/>
              </a:ext>
            </a:extLst>
          </p:cNvPr>
          <p:cNvSpPr/>
          <p:nvPr/>
        </p:nvSpPr>
        <p:spPr>
          <a:xfrm>
            <a:off x="8862026" y="2258689"/>
            <a:ext cx="437907" cy="231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03A3E68C-8A72-7C42-9C75-5189A25DE01D}"/>
              </a:ext>
            </a:extLst>
          </p:cNvPr>
          <p:cNvSpPr/>
          <p:nvPr/>
        </p:nvSpPr>
        <p:spPr>
          <a:xfrm>
            <a:off x="2943455"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7" name="Rectangle 246">
            <a:extLst>
              <a:ext uri="{FF2B5EF4-FFF2-40B4-BE49-F238E27FC236}">
                <a16:creationId xmlns:a16="http://schemas.microsoft.com/office/drawing/2014/main" id="{C8EB7B3A-9676-D34D-A1C3-A14B20AC15E9}"/>
              </a:ext>
            </a:extLst>
          </p:cNvPr>
          <p:cNvSpPr/>
          <p:nvPr/>
        </p:nvSpPr>
        <p:spPr>
          <a:xfrm>
            <a:off x="2914138" y="3226785"/>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8" name="Oval 247">
            <a:extLst>
              <a:ext uri="{FF2B5EF4-FFF2-40B4-BE49-F238E27FC236}">
                <a16:creationId xmlns:a16="http://schemas.microsoft.com/office/drawing/2014/main" id="{8DA3BBC1-CA8E-704E-987B-07EBEFD117C2}"/>
              </a:ext>
            </a:extLst>
          </p:cNvPr>
          <p:cNvSpPr/>
          <p:nvPr/>
        </p:nvSpPr>
        <p:spPr>
          <a:xfrm>
            <a:off x="3219041"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9" name="Oval 248">
            <a:extLst>
              <a:ext uri="{FF2B5EF4-FFF2-40B4-BE49-F238E27FC236}">
                <a16:creationId xmlns:a16="http://schemas.microsoft.com/office/drawing/2014/main" id="{D9A42058-159D-A740-ABB0-435CD52EA650}"/>
              </a:ext>
            </a:extLst>
          </p:cNvPr>
          <p:cNvSpPr/>
          <p:nvPr/>
        </p:nvSpPr>
        <p:spPr>
          <a:xfrm>
            <a:off x="3502247"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0" name="Oval 249">
            <a:extLst>
              <a:ext uri="{FF2B5EF4-FFF2-40B4-BE49-F238E27FC236}">
                <a16:creationId xmlns:a16="http://schemas.microsoft.com/office/drawing/2014/main" id="{6B06973B-B9C2-D149-A108-120F55285CD0}"/>
              </a:ext>
            </a:extLst>
          </p:cNvPr>
          <p:cNvSpPr/>
          <p:nvPr/>
        </p:nvSpPr>
        <p:spPr>
          <a:xfrm>
            <a:off x="4159522"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1" name="Rectangle 250">
            <a:extLst>
              <a:ext uri="{FF2B5EF4-FFF2-40B4-BE49-F238E27FC236}">
                <a16:creationId xmlns:a16="http://schemas.microsoft.com/office/drawing/2014/main" id="{7806F6CD-59E1-AE4F-9C93-5B50F426EDBC}"/>
              </a:ext>
            </a:extLst>
          </p:cNvPr>
          <p:cNvSpPr/>
          <p:nvPr/>
        </p:nvSpPr>
        <p:spPr>
          <a:xfrm>
            <a:off x="4101835" y="3223676"/>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2" name="Oval 251">
            <a:extLst>
              <a:ext uri="{FF2B5EF4-FFF2-40B4-BE49-F238E27FC236}">
                <a16:creationId xmlns:a16="http://schemas.microsoft.com/office/drawing/2014/main" id="{1C45EF75-A9A0-FB4D-98F5-8820763EC1D7}"/>
              </a:ext>
            </a:extLst>
          </p:cNvPr>
          <p:cNvSpPr/>
          <p:nvPr/>
        </p:nvSpPr>
        <p:spPr>
          <a:xfrm>
            <a:off x="4435108"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7B74E596-4BE2-194E-870C-39E54DA7E159}"/>
              </a:ext>
            </a:extLst>
          </p:cNvPr>
          <p:cNvSpPr/>
          <p:nvPr/>
        </p:nvSpPr>
        <p:spPr>
          <a:xfrm>
            <a:off x="4706357" y="3263088"/>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54" name="Curved Connector 253">
            <a:extLst>
              <a:ext uri="{FF2B5EF4-FFF2-40B4-BE49-F238E27FC236}">
                <a16:creationId xmlns:a16="http://schemas.microsoft.com/office/drawing/2014/main" id="{13BE4A3E-7CBD-2C4D-A064-75C7EAE46E18}"/>
              </a:ext>
            </a:extLst>
          </p:cNvPr>
          <p:cNvCxnSpPr>
            <a:cxnSpLocks/>
            <a:stCxn id="128" idx="3"/>
            <a:endCxn id="121" idx="1"/>
          </p:cNvCxnSpPr>
          <p:nvPr/>
        </p:nvCxnSpPr>
        <p:spPr>
          <a:xfrm flipV="1">
            <a:off x="7743851" y="2356112"/>
            <a:ext cx="408534" cy="78871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5" name="Curved Connector 254">
            <a:extLst>
              <a:ext uri="{FF2B5EF4-FFF2-40B4-BE49-F238E27FC236}">
                <a16:creationId xmlns:a16="http://schemas.microsoft.com/office/drawing/2014/main" id="{453A0809-618C-AC41-9921-0CE8EAA2352B}"/>
              </a:ext>
            </a:extLst>
          </p:cNvPr>
          <p:cNvCxnSpPr>
            <a:cxnSpLocks/>
            <a:stCxn id="128" idx="3"/>
            <a:endCxn id="122" idx="1"/>
          </p:cNvCxnSpPr>
          <p:nvPr/>
        </p:nvCxnSpPr>
        <p:spPr>
          <a:xfrm>
            <a:off x="7743851" y="3144825"/>
            <a:ext cx="505248" cy="150427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9D8059A1-D5B6-BC4B-9C1E-0E8235AC4AC6}"/>
              </a:ext>
            </a:extLst>
          </p:cNvPr>
          <p:cNvSpPr txBox="1"/>
          <p:nvPr/>
        </p:nvSpPr>
        <p:spPr>
          <a:xfrm>
            <a:off x="8152385" y="1614266"/>
            <a:ext cx="871903"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“Tuition”</a:t>
            </a:r>
          </a:p>
        </p:txBody>
      </p:sp>
      <p:sp>
        <p:nvSpPr>
          <p:cNvPr id="257" name="TextBox 256">
            <a:extLst>
              <a:ext uri="{FF2B5EF4-FFF2-40B4-BE49-F238E27FC236}">
                <a16:creationId xmlns:a16="http://schemas.microsoft.com/office/drawing/2014/main" id="{99004D7B-A815-C24A-95E8-DA99722130C6}"/>
              </a:ext>
            </a:extLst>
          </p:cNvPr>
          <p:cNvSpPr txBox="1"/>
          <p:nvPr/>
        </p:nvSpPr>
        <p:spPr>
          <a:xfrm>
            <a:off x="7918314" y="1064923"/>
            <a:ext cx="134004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Candidate relation</a:t>
            </a:r>
          </a:p>
        </p:txBody>
      </p:sp>
      <p:sp>
        <p:nvSpPr>
          <p:cNvPr id="258" name="TextBox 257">
            <a:extLst>
              <a:ext uri="{FF2B5EF4-FFF2-40B4-BE49-F238E27FC236}">
                <a16:creationId xmlns:a16="http://schemas.microsoft.com/office/drawing/2014/main" id="{6560A857-8FFF-664E-8A81-003C382126C6}"/>
              </a:ext>
            </a:extLst>
          </p:cNvPr>
          <p:cNvSpPr txBox="1"/>
          <p:nvPr/>
        </p:nvSpPr>
        <p:spPr>
          <a:xfrm>
            <a:off x="8176852" y="3033628"/>
            <a:ext cx="929580"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“$53,940”</a:t>
            </a:r>
          </a:p>
        </p:txBody>
      </p:sp>
      <p:sp>
        <p:nvSpPr>
          <p:cNvPr id="259" name="TextBox 258">
            <a:extLst>
              <a:ext uri="{FF2B5EF4-FFF2-40B4-BE49-F238E27FC236}">
                <a16:creationId xmlns:a16="http://schemas.microsoft.com/office/drawing/2014/main" id="{C1E55E61-FF4C-724C-8912-AE4835EA464A}"/>
              </a:ext>
            </a:extLst>
          </p:cNvPr>
          <p:cNvSpPr txBox="1"/>
          <p:nvPr/>
        </p:nvSpPr>
        <p:spPr>
          <a:xfrm>
            <a:off x="7987946" y="3248795"/>
            <a:ext cx="134004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Candidate object</a:t>
            </a:r>
          </a:p>
        </p:txBody>
      </p:sp>
      <p:sp>
        <p:nvSpPr>
          <p:cNvPr id="264" name="TextBox 263">
            <a:extLst>
              <a:ext uri="{FF2B5EF4-FFF2-40B4-BE49-F238E27FC236}">
                <a16:creationId xmlns:a16="http://schemas.microsoft.com/office/drawing/2014/main" id="{6A437620-10A9-B546-B32B-DE6413ADB78B}"/>
              </a:ext>
            </a:extLst>
          </p:cNvPr>
          <p:cNvSpPr txBox="1"/>
          <p:nvPr/>
        </p:nvSpPr>
        <p:spPr>
          <a:xfrm>
            <a:off x="7864777" y="2109976"/>
            <a:ext cx="134004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Pairwise features</a:t>
            </a:r>
          </a:p>
        </p:txBody>
      </p:sp>
      <p:cxnSp>
        <p:nvCxnSpPr>
          <p:cNvPr id="84" name="Straight Arrow Connector 83">
            <a:extLst>
              <a:ext uri="{FF2B5EF4-FFF2-40B4-BE49-F238E27FC236}">
                <a16:creationId xmlns:a16="http://schemas.microsoft.com/office/drawing/2014/main" id="{6DFBC118-D78B-0149-B4FF-D13CA59B8C88}"/>
              </a:ext>
            </a:extLst>
          </p:cNvPr>
          <p:cNvCxnSpPr>
            <a:stCxn id="258" idx="0"/>
          </p:cNvCxnSpPr>
          <p:nvPr/>
        </p:nvCxnSpPr>
        <p:spPr>
          <a:xfrm flipV="1">
            <a:off x="8641642" y="2558440"/>
            <a:ext cx="0" cy="475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8D45290F-C9E7-9E49-9547-FC5E19C00C7E}"/>
              </a:ext>
            </a:extLst>
          </p:cNvPr>
          <p:cNvCxnSpPr>
            <a:cxnSpLocks/>
            <a:stCxn id="256" idx="2"/>
          </p:cNvCxnSpPr>
          <p:nvPr/>
        </p:nvCxnSpPr>
        <p:spPr>
          <a:xfrm>
            <a:off x="8588337" y="1860487"/>
            <a:ext cx="23412" cy="338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
        <p:nvSpPr>
          <p:cNvPr id="146" name="TextBox 145">
            <a:extLst>
              <a:ext uri="{FF2B5EF4-FFF2-40B4-BE49-F238E27FC236}">
                <a16:creationId xmlns:a16="http://schemas.microsoft.com/office/drawing/2014/main" id="{0B223F66-435B-214E-B6B5-831011DE69A6}"/>
              </a:ext>
            </a:extLst>
          </p:cNvPr>
          <p:cNvSpPr txBox="1"/>
          <p:nvPr/>
        </p:nvSpPr>
        <p:spPr>
          <a:xfrm>
            <a:off x="8331647" y="3940431"/>
            <a:ext cx="929580"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“$53,940”</a:t>
            </a:r>
          </a:p>
        </p:txBody>
      </p:sp>
    </p:spTree>
    <p:extLst>
      <p:ext uri="{BB962C8B-B14F-4D97-AF65-F5344CB8AC3E}">
        <p14:creationId xmlns:p14="http://schemas.microsoft.com/office/powerpoint/2010/main" val="143108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EBD8D0-0A62-AF40-A8D0-C64DFABE71C1}"/>
              </a:ext>
            </a:extLst>
          </p:cNvPr>
          <p:cNvSpPr/>
          <p:nvPr/>
        </p:nvSpPr>
        <p:spPr>
          <a:xfrm>
            <a:off x="2291175" y="925543"/>
            <a:ext cx="5670986" cy="4439996"/>
          </a:xfrm>
          <a:prstGeom prst="roundRect">
            <a:avLst/>
          </a:prstGeom>
          <a:solidFill>
            <a:schemeClr val="bg1"/>
          </a:solidFill>
          <a:ln w="12700">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B27E5B6-A438-614B-A753-D4BE5B8B35B8}"/>
              </a:ext>
            </a:extLst>
          </p:cNvPr>
          <p:cNvSpPr/>
          <p:nvPr/>
        </p:nvSpPr>
        <p:spPr>
          <a:xfrm>
            <a:off x="2840894" y="1154054"/>
            <a:ext cx="2236806"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6AF10D-BCF0-F44E-956F-05FF73FD9A32}"/>
              </a:ext>
            </a:extLst>
          </p:cNvPr>
          <p:cNvSpPr/>
          <p:nvPr/>
        </p:nvSpPr>
        <p:spPr>
          <a:xfrm>
            <a:off x="3852023" y="1369205"/>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2994DA-0644-5349-AC71-4E999F57712E}"/>
              </a:ext>
            </a:extLst>
          </p:cNvPr>
          <p:cNvSpPr/>
          <p:nvPr/>
        </p:nvSpPr>
        <p:spPr>
          <a:xfrm>
            <a:off x="3388183" y="170856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9C7C16-CC9F-DB42-89E0-A281AB8C7C45}"/>
              </a:ext>
            </a:extLst>
          </p:cNvPr>
          <p:cNvSpPr/>
          <p:nvPr/>
        </p:nvSpPr>
        <p:spPr>
          <a:xfrm>
            <a:off x="4248876" y="17086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1FFAD6-40E3-8448-AB3C-886378BDEC60}"/>
              </a:ext>
            </a:extLst>
          </p:cNvPr>
          <p:cNvSpPr/>
          <p:nvPr/>
        </p:nvSpPr>
        <p:spPr>
          <a:xfrm>
            <a:off x="3390475"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DBFBB-D5C3-B645-A8D8-75DF9F8D6BD0}"/>
              </a:ext>
            </a:extLst>
          </p:cNvPr>
          <p:cNvSpPr/>
          <p:nvPr/>
        </p:nvSpPr>
        <p:spPr>
          <a:xfrm>
            <a:off x="4245370" y="212543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55D961FB-7771-F749-9237-5C37DACE1FF0}"/>
              </a:ext>
            </a:extLst>
          </p:cNvPr>
          <p:cNvCxnSpPr>
            <a:cxnSpLocks/>
            <a:stCxn id="8" idx="6"/>
            <a:endCxn id="9" idx="2"/>
          </p:cNvCxnSpPr>
          <p:nvPr/>
        </p:nvCxnSpPr>
        <p:spPr>
          <a:xfrm>
            <a:off x="3591726" y="1792702"/>
            <a:ext cx="657150" cy="71"/>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1339BA-7F41-8041-96CB-E7374285654A}"/>
              </a:ext>
            </a:extLst>
          </p:cNvPr>
          <p:cNvCxnSpPr>
            <a:stCxn id="10" idx="6"/>
            <a:endCxn id="11" idx="2"/>
          </p:cNvCxnSpPr>
          <p:nvPr/>
        </p:nvCxnSpPr>
        <p:spPr>
          <a:xfrm>
            <a:off x="3594018" y="2209570"/>
            <a:ext cx="651352"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301BA0-FDAB-C244-A388-2F107D8AFE2F}"/>
              </a:ext>
            </a:extLst>
          </p:cNvPr>
          <p:cNvCxnSpPr>
            <a:stCxn id="8" idx="4"/>
            <a:endCxn id="10" idx="0"/>
          </p:cNvCxnSpPr>
          <p:nvPr/>
        </p:nvCxnSpPr>
        <p:spPr>
          <a:xfrm>
            <a:off x="3489955" y="1876838"/>
            <a:ext cx="2292" cy="248596"/>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D89BB4-C003-AE47-A591-515A0DB06100}"/>
              </a:ext>
            </a:extLst>
          </p:cNvPr>
          <p:cNvCxnSpPr>
            <a:cxnSpLocks/>
            <a:stCxn id="9" idx="4"/>
            <a:endCxn id="11" idx="0"/>
          </p:cNvCxnSpPr>
          <p:nvPr/>
        </p:nvCxnSpPr>
        <p:spPr>
          <a:xfrm flipH="1">
            <a:off x="4347142" y="1876909"/>
            <a:ext cx="3506" cy="248525"/>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843735E9-0FB2-B94E-86B5-4E94DDE145A9}"/>
              </a:ext>
            </a:extLst>
          </p:cNvPr>
          <p:cNvCxnSpPr>
            <a:cxnSpLocks/>
            <a:stCxn id="7" idx="2"/>
            <a:endCxn id="8" idx="0"/>
          </p:cNvCxnSpPr>
          <p:nvPr/>
        </p:nvCxnSpPr>
        <p:spPr>
          <a:xfrm rot="10800000" flipV="1">
            <a:off x="3489955" y="1453340"/>
            <a:ext cx="362068" cy="255225"/>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804A0495-101E-2142-AA25-5A6E335A65C9}"/>
              </a:ext>
            </a:extLst>
          </p:cNvPr>
          <p:cNvCxnSpPr>
            <a:cxnSpLocks/>
            <a:stCxn id="7" idx="6"/>
            <a:endCxn id="9" idx="0"/>
          </p:cNvCxnSpPr>
          <p:nvPr/>
        </p:nvCxnSpPr>
        <p:spPr>
          <a:xfrm>
            <a:off x="4055566" y="1453341"/>
            <a:ext cx="295082" cy="255296"/>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983ABF67-2CF7-6440-A9AF-C948166ED919}"/>
              </a:ext>
            </a:extLst>
          </p:cNvPr>
          <p:cNvSpPr/>
          <p:nvPr/>
        </p:nvSpPr>
        <p:spPr>
          <a:xfrm>
            <a:off x="2727079" y="1143963"/>
            <a:ext cx="2396610" cy="190344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29BCE2E-863F-DE42-8506-13525BE99AFE}"/>
              </a:ext>
            </a:extLst>
          </p:cNvPr>
          <p:cNvSpPr txBox="1"/>
          <p:nvPr/>
        </p:nvSpPr>
        <p:spPr>
          <a:xfrm>
            <a:off x="3502247" y="1131139"/>
            <a:ext cx="1410553"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Smith College</a:t>
            </a:r>
          </a:p>
        </p:txBody>
      </p:sp>
      <p:sp>
        <p:nvSpPr>
          <p:cNvPr id="20" name="TextBox 19">
            <a:extLst>
              <a:ext uri="{FF2B5EF4-FFF2-40B4-BE49-F238E27FC236}">
                <a16:creationId xmlns:a16="http://schemas.microsoft.com/office/drawing/2014/main" id="{084E19CD-29BB-234C-81EA-C220166542D4}"/>
              </a:ext>
            </a:extLst>
          </p:cNvPr>
          <p:cNvSpPr txBox="1"/>
          <p:nvPr/>
        </p:nvSpPr>
        <p:spPr>
          <a:xfrm>
            <a:off x="3128151" y="2205759"/>
            <a:ext cx="867688" cy="430887"/>
          </a:xfrm>
          <a:prstGeom prst="rect">
            <a:avLst/>
          </a:prstGeom>
          <a:noFill/>
        </p:spPr>
        <p:txBody>
          <a:bodyPr wrap="square" rtlCol="0">
            <a:spAutoFit/>
          </a:bodyPr>
          <a:lstStyle/>
          <a:p>
            <a:pPr algn="ctr"/>
            <a:r>
              <a:rPr lang="en-US" sz="1100" i="1" dirty="0">
                <a:latin typeface="Times New Roman" panose="02020603050405020304" pitchFamily="18" charset="0"/>
                <a:cs typeface="Times New Roman" panose="02020603050405020304" pitchFamily="18" charset="0"/>
              </a:rPr>
              <a:t>Acceptance Rate</a:t>
            </a:r>
          </a:p>
        </p:txBody>
      </p:sp>
      <p:sp>
        <p:nvSpPr>
          <p:cNvPr id="21" name="TextBox 20">
            <a:extLst>
              <a:ext uri="{FF2B5EF4-FFF2-40B4-BE49-F238E27FC236}">
                <a16:creationId xmlns:a16="http://schemas.microsoft.com/office/drawing/2014/main" id="{12CE432E-12C1-6544-827E-5AEB79695DB8}"/>
              </a:ext>
            </a:extLst>
          </p:cNvPr>
          <p:cNvSpPr txBox="1"/>
          <p:nvPr/>
        </p:nvSpPr>
        <p:spPr>
          <a:xfrm>
            <a:off x="2955471" y="1610081"/>
            <a:ext cx="672116"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30%</a:t>
            </a:r>
          </a:p>
        </p:txBody>
      </p:sp>
      <p:sp>
        <p:nvSpPr>
          <p:cNvPr id="26" name="Rounded Rectangle 25">
            <a:extLst>
              <a:ext uri="{FF2B5EF4-FFF2-40B4-BE49-F238E27FC236}">
                <a16:creationId xmlns:a16="http://schemas.microsoft.com/office/drawing/2014/main" id="{E7247AEE-9842-7B4B-8DB1-6A467263EFD2}"/>
              </a:ext>
            </a:extLst>
          </p:cNvPr>
          <p:cNvSpPr/>
          <p:nvPr/>
        </p:nvSpPr>
        <p:spPr>
          <a:xfrm>
            <a:off x="2779427" y="388910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1</a:t>
            </a:r>
          </a:p>
        </p:txBody>
      </p:sp>
      <p:sp>
        <p:nvSpPr>
          <p:cNvPr id="27" name="Rounded Rectangle 26">
            <a:extLst>
              <a:ext uri="{FF2B5EF4-FFF2-40B4-BE49-F238E27FC236}">
                <a16:creationId xmlns:a16="http://schemas.microsoft.com/office/drawing/2014/main" id="{105F37FD-98EE-7749-94CB-54BAF7E5AC4E}"/>
              </a:ext>
            </a:extLst>
          </p:cNvPr>
          <p:cNvSpPr/>
          <p:nvPr/>
        </p:nvSpPr>
        <p:spPr>
          <a:xfrm>
            <a:off x="3606397" y="3922147"/>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a:t>
            </a:r>
            <a:r>
              <a:rPr lang="en-US" sz="1200" baseline="-25000" dirty="0">
                <a:solidFill>
                  <a:schemeClr val="tx1"/>
                </a:solidFill>
              </a:rPr>
              <a:t>2</a:t>
            </a:r>
          </a:p>
        </p:txBody>
      </p:sp>
      <p:sp>
        <p:nvSpPr>
          <p:cNvPr id="28" name="Rounded Rectangle 27">
            <a:extLst>
              <a:ext uri="{FF2B5EF4-FFF2-40B4-BE49-F238E27FC236}">
                <a16:creationId xmlns:a16="http://schemas.microsoft.com/office/drawing/2014/main" id="{125D939A-752E-5647-A344-A40253C5F595}"/>
              </a:ext>
            </a:extLst>
          </p:cNvPr>
          <p:cNvSpPr/>
          <p:nvPr/>
        </p:nvSpPr>
        <p:spPr>
          <a:xfrm>
            <a:off x="4444541" y="3883249"/>
            <a:ext cx="407226" cy="316885"/>
          </a:xfrm>
          <a:prstGeom prst="roundRect">
            <a:avLst/>
          </a:prstGeom>
          <a:solidFill>
            <a:schemeClr val="bg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a:t>
            </a:r>
            <a:r>
              <a:rPr lang="en-US" sz="1200" baseline="-25000" dirty="0" err="1">
                <a:solidFill>
                  <a:schemeClr val="tx1"/>
                </a:solidFill>
              </a:rPr>
              <a:t>n</a:t>
            </a:r>
            <a:endParaRPr lang="en-US" sz="1200" baseline="-25000" dirty="0">
              <a:solidFill>
                <a:schemeClr val="tx1"/>
              </a:solidFill>
            </a:endParaRPr>
          </a:p>
        </p:txBody>
      </p:sp>
      <p:sp>
        <p:nvSpPr>
          <p:cNvPr id="29" name="TextBox 28">
            <a:extLst>
              <a:ext uri="{FF2B5EF4-FFF2-40B4-BE49-F238E27FC236}">
                <a16:creationId xmlns:a16="http://schemas.microsoft.com/office/drawing/2014/main" id="{2BBF519B-F782-F440-AFAF-45875D8724BC}"/>
              </a:ext>
            </a:extLst>
          </p:cNvPr>
          <p:cNvSpPr txBox="1"/>
          <p:nvPr/>
        </p:nvSpPr>
        <p:spPr>
          <a:xfrm>
            <a:off x="4132474" y="3805384"/>
            <a:ext cx="436349" cy="369332"/>
          </a:xfrm>
          <a:prstGeom prst="rect">
            <a:avLst/>
          </a:prstGeom>
          <a:noFill/>
        </p:spPr>
        <p:txBody>
          <a:bodyPr wrap="square" rtlCol="0">
            <a:spAutoFit/>
          </a:bodyPr>
          <a:lstStyle/>
          <a:p>
            <a:r>
              <a:rPr lang="en-US" dirty="0"/>
              <a:t>…</a:t>
            </a:r>
          </a:p>
        </p:txBody>
      </p:sp>
      <p:sp>
        <p:nvSpPr>
          <p:cNvPr id="34" name="TextBox 33">
            <a:extLst>
              <a:ext uri="{FF2B5EF4-FFF2-40B4-BE49-F238E27FC236}">
                <a16:creationId xmlns:a16="http://schemas.microsoft.com/office/drawing/2014/main" id="{3418C694-276F-1E47-A1FD-EF94A13EECAD}"/>
              </a:ext>
            </a:extLst>
          </p:cNvPr>
          <p:cNvSpPr txBox="1"/>
          <p:nvPr/>
        </p:nvSpPr>
        <p:spPr>
          <a:xfrm>
            <a:off x="2670678" y="4179147"/>
            <a:ext cx="1198915" cy="584775"/>
          </a:xfrm>
          <a:prstGeom prst="rect">
            <a:avLst/>
          </a:prstGeom>
          <a:noFill/>
        </p:spPr>
        <p:txBody>
          <a:bodyPr wrap="square" rtlCol="0">
            <a:spAutoFit/>
          </a:bodyPr>
          <a:lstStyle/>
          <a:p>
            <a:r>
              <a:rPr lang="en-US" sz="1600" i="1" dirty="0"/>
              <a:t>“Smith College”</a:t>
            </a:r>
          </a:p>
        </p:txBody>
      </p:sp>
      <p:sp>
        <p:nvSpPr>
          <p:cNvPr id="35" name="TextBox 34">
            <a:extLst>
              <a:ext uri="{FF2B5EF4-FFF2-40B4-BE49-F238E27FC236}">
                <a16:creationId xmlns:a16="http://schemas.microsoft.com/office/drawing/2014/main" id="{5B74CF23-012A-C74B-86FE-D861A6FB267A}"/>
              </a:ext>
            </a:extLst>
          </p:cNvPr>
          <p:cNvSpPr txBox="1"/>
          <p:nvPr/>
        </p:nvSpPr>
        <p:spPr>
          <a:xfrm>
            <a:off x="3489380" y="4204997"/>
            <a:ext cx="818033" cy="338554"/>
          </a:xfrm>
          <a:prstGeom prst="rect">
            <a:avLst/>
          </a:prstGeom>
          <a:noFill/>
        </p:spPr>
        <p:txBody>
          <a:bodyPr wrap="square" rtlCol="0">
            <a:spAutoFit/>
          </a:bodyPr>
          <a:lstStyle/>
          <a:p>
            <a:r>
              <a:rPr lang="en-US" sz="1600" i="1" dirty="0"/>
              <a:t>“30%”</a:t>
            </a:r>
          </a:p>
        </p:txBody>
      </p:sp>
      <p:sp>
        <p:nvSpPr>
          <p:cNvPr id="36" name="TextBox 35">
            <a:extLst>
              <a:ext uri="{FF2B5EF4-FFF2-40B4-BE49-F238E27FC236}">
                <a16:creationId xmlns:a16="http://schemas.microsoft.com/office/drawing/2014/main" id="{36A28317-DD8D-1D41-81C4-BD69DF551BD4}"/>
              </a:ext>
            </a:extLst>
          </p:cNvPr>
          <p:cNvSpPr txBox="1"/>
          <p:nvPr/>
        </p:nvSpPr>
        <p:spPr>
          <a:xfrm>
            <a:off x="3078542" y="3492126"/>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Visual</a:t>
            </a:r>
          </a:p>
        </p:txBody>
      </p:sp>
      <p:sp>
        <p:nvSpPr>
          <p:cNvPr id="37" name="TextBox 36">
            <a:extLst>
              <a:ext uri="{FF2B5EF4-FFF2-40B4-BE49-F238E27FC236}">
                <a16:creationId xmlns:a16="http://schemas.microsoft.com/office/drawing/2014/main" id="{BB9D99B2-FB35-2D45-BDFE-4C75921A9151}"/>
              </a:ext>
            </a:extLst>
          </p:cNvPr>
          <p:cNvSpPr txBox="1"/>
          <p:nvPr/>
        </p:nvSpPr>
        <p:spPr>
          <a:xfrm>
            <a:off x="4112887" y="3478415"/>
            <a:ext cx="9692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Textual</a:t>
            </a:r>
          </a:p>
        </p:txBody>
      </p:sp>
      <p:cxnSp>
        <p:nvCxnSpPr>
          <p:cNvPr id="38" name="Straight Arrow Connector 37">
            <a:extLst>
              <a:ext uri="{FF2B5EF4-FFF2-40B4-BE49-F238E27FC236}">
                <a16:creationId xmlns:a16="http://schemas.microsoft.com/office/drawing/2014/main" id="{0AECFF5D-E4F3-0F45-B545-711B6867F3F6}"/>
              </a:ext>
            </a:extLst>
          </p:cNvPr>
          <p:cNvCxnSpPr>
            <a:cxnSpLocks/>
          </p:cNvCxnSpPr>
          <p:nvPr/>
        </p:nvCxnSpPr>
        <p:spPr>
          <a:xfrm flipV="1">
            <a:off x="2987974" y="3556423"/>
            <a:ext cx="88234" cy="33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FFEFEA-184D-D34B-88BD-3DE3D4C41D3B}"/>
              </a:ext>
            </a:extLst>
          </p:cNvPr>
          <p:cNvCxnSpPr>
            <a:cxnSpLocks/>
            <a:stCxn id="26" idx="0"/>
            <a:endCxn id="37" idx="1"/>
          </p:cNvCxnSpPr>
          <p:nvPr/>
        </p:nvCxnSpPr>
        <p:spPr>
          <a:xfrm flipV="1">
            <a:off x="2983040" y="3647692"/>
            <a:ext cx="1129847" cy="2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912559EB-EF90-F144-A76A-E599A14B8421}"/>
              </a:ext>
            </a:extLst>
          </p:cNvPr>
          <p:cNvSpPr/>
          <p:nvPr/>
        </p:nvSpPr>
        <p:spPr>
          <a:xfrm>
            <a:off x="2670679" y="3188836"/>
            <a:ext cx="2458286" cy="1777187"/>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9C0911-2DB4-1A49-9264-12A4DBBEB375}"/>
              </a:ext>
            </a:extLst>
          </p:cNvPr>
          <p:cNvSpPr txBox="1"/>
          <p:nvPr/>
        </p:nvSpPr>
        <p:spPr>
          <a:xfrm>
            <a:off x="3030427" y="4616279"/>
            <a:ext cx="202988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Text field features</a:t>
            </a:r>
          </a:p>
        </p:txBody>
      </p:sp>
      <p:sp>
        <p:nvSpPr>
          <p:cNvPr id="42" name="Rounded Rectangle 41">
            <a:extLst>
              <a:ext uri="{FF2B5EF4-FFF2-40B4-BE49-F238E27FC236}">
                <a16:creationId xmlns:a16="http://schemas.microsoft.com/office/drawing/2014/main" id="{1FEEB431-05AA-A44F-8F69-B406F3EAB20D}"/>
              </a:ext>
            </a:extLst>
          </p:cNvPr>
          <p:cNvSpPr/>
          <p:nvPr/>
        </p:nvSpPr>
        <p:spPr>
          <a:xfrm>
            <a:off x="5273485" y="2473620"/>
            <a:ext cx="1433687" cy="1329813"/>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 Attention Network</a:t>
            </a:r>
          </a:p>
        </p:txBody>
      </p:sp>
      <p:sp>
        <p:nvSpPr>
          <p:cNvPr id="62" name="TextBox 61">
            <a:extLst>
              <a:ext uri="{FF2B5EF4-FFF2-40B4-BE49-F238E27FC236}">
                <a16:creationId xmlns:a16="http://schemas.microsoft.com/office/drawing/2014/main" id="{E798FBBA-31C1-054D-A6D3-8CE8615EBB75}"/>
              </a:ext>
            </a:extLst>
          </p:cNvPr>
          <p:cNvSpPr txBox="1"/>
          <p:nvPr/>
        </p:nvSpPr>
        <p:spPr>
          <a:xfrm>
            <a:off x="3890011" y="4903874"/>
            <a:ext cx="31289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Web Page Encoder</a:t>
            </a:r>
          </a:p>
        </p:txBody>
      </p:sp>
      <p:sp>
        <p:nvSpPr>
          <p:cNvPr id="64" name="TextBox 63">
            <a:extLst>
              <a:ext uri="{FF2B5EF4-FFF2-40B4-BE49-F238E27FC236}">
                <a16:creationId xmlns:a16="http://schemas.microsoft.com/office/drawing/2014/main" id="{7E9724D3-9581-0048-A9C7-D678EAEF5F09}"/>
              </a:ext>
            </a:extLst>
          </p:cNvPr>
          <p:cNvSpPr txBox="1"/>
          <p:nvPr/>
        </p:nvSpPr>
        <p:spPr>
          <a:xfrm>
            <a:off x="3011224" y="2645965"/>
            <a:ext cx="21170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Page layout graph</a:t>
            </a:r>
          </a:p>
        </p:txBody>
      </p:sp>
      <p:cxnSp>
        <p:nvCxnSpPr>
          <p:cNvPr id="66" name="Curved Connector 65">
            <a:extLst>
              <a:ext uri="{FF2B5EF4-FFF2-40B4-BE49-F238E27FC236}">
                <a16:creationId xmlns:a16="http://schemas.microsoft.com/office/drawing/2014/main" id="{D8C290F6-8212-B947-A0B7-C321E80924C3}"/>
              </a:ext>
            </a:extLst>
          </p:cNvPr>
          <p:cNvCxnSpPr>
            <a:cxnSpLocks/>
          </p:cNvCxnSpPr>
          <p:nvPr/>
        </p:nvCxnSpPr>
        <p:spPr>
          <a:xfrm flipV="1">
            <a:off x="1918107" y="2108383"/>
            <a:ext cx="804371" cy="110587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508A9CBF-E222-5947-AF70-93299FADCEE5}"/>
              </a:ext>
            </a:extLst>
          </p:cNvPr>
          <p:cNvCxnSpPr>
            <a:cxnSpLocks/>
          </p:cNvCxnSpPr>
          <p:nvPr/>
        </p:nvCxnSpPr>
        <p:spPr>
          <a:xfrm>
            <a:off x="1918107" y="3214256"/>
            <a:ext cx="752571" cy="93678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2A4DB9-AD6B-AF42-A815-B9CA7AFDE340}"/>
              </a:ext>
            </a:extLst>
          </p:cNvPr>
          <p:cNvSpPr txBox="1"/>
          <p:nvPr/>
        </p:nvSpPr>
        <p:spPr>
          <a:xfrm>
            <a:off x="4215475" y="4176132"/>
            <a:ext cx="947416" cy="338554"/>
          </a:xfrm>
          <a:prstGeom prst="rect">
            <a:avLst/>
          </a:prstGeom>
          <a:noFill/>
        </p:spPr>
        <p:txBody>
          <a:bodyPr wrap="square" rtlCol="0">
            <a:spAutoFit/>
          </a:bodyPr>
          <a:lstStyle/>
          <a:p>
            <a:r>
              <a:rPr lang="en-US" sz="1600" i="1" dirty="0"/>
              <a:t>“Tuition”</a:t>
            </a:r>
          </a:p>
        </p:txBody>
      </p:sp>
      <p:cxnSp>
        <p:nvCxnSpPr>
          <p:cNvPr id="49" name="Curved Connector 48">
            <a:extLst>
              <a:ext uri="{FF2B5EF4-FFF2-40B4-BE49-F238E27FC236}">
                <a16:creationId xmlns:a16="http://schemas.microsoft.com/office/drawing/2014/main" id="{D37934C6-C110-0B44-99BA-5909F7DFDD06}"/>
              </a:ext>
            </a:extLst>
          </p:cNvPr>
          <p:cNvCxnSpPr>
            <a:cxnSpLocks/>
            <a:stCxn id="40" idx="3"/>
            <a:endCxn id="42" idx="2"/>
          </p:cNvCxnSpPr>
          <p:nvPr/>
        </p:nvCxnSpPr>
        <p:spPr>
          <a:xfrm flipV="1">
            <a:off x="5128965" y="3803433"/>
            <a:ext cx="861364" cy="27399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5D773609-4192-6642-B2D4-074B65F1BAF0}"/>
              </a:ext>
            </a:extLst>
          </p:cNvPr>
          <p:cNvCxnSpPr>
            <a:cxnSpLocks/>
            <a:stCxn id="18" idx="3"/>
            <a:endCxn id="42" idx="0"/>
          </p:cNvCxnSpPr>
          <p:nvPr/>
        </p:nvCxnSpPr>
        <p:spPr>
          <a:xfrm>
            <a:off x="5123689" y="2095687"/>
            <a:ext cx="866640" cy="377933"/>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B2BD8A1-CC58-BF4E-B44B-9D2831388F2A}"/>
              </a:ext>
            </a:extLst>
          </p:cNvPr>
          <p:cNvSpPr txBox="1"/>
          <p:nvPr/>
        </p:nvSpPr>
        <p:spPr>
          <a:xfrm>
            <a:off x="4033716" y="2238571"/>
            <a:ext cx="1410553"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Tuition</a:t>
            </a:r>
          </a:p>
        </p:txBody>
      </p:sp>
      <p:sp>
        <p:nvSpPr>
          <p:cNvPr id="126" name="TextBox 125">
            <a:extLst>
              <a:ext uri="{FF2B5EF4-FFF2-40B4-BE49-F238E27FC236}">
                <a16:creationId xmlns:a16="http://schemas.microsoft.com/office/drawing/2014/main" id="{119D5E50-7D3D-8B4B-B080-F7A6838156D8}"/>
              </a:ext>
            </a:extLst>
          </p:cNvPr>
          <p:cNvSpPr txBox="1"/>
          <p:nvPr/>
        </p:nvSpPr>
        <p:spPr>
          <a:xfrm>
            <a:off x="4413427" y="1653633"/>
            <a:ext cx="868380"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$53,940</a:t>
            </a:r>
          </a:p>
        </p:txBody>
      </p:sp>
      <p:sp>
        <p:nvSpPr>
          <p:cNvPr id="127" name="Oval 126">
            <a:extLst>
              <a:ext uri="{FF2B5EF4-FFF2-40B4-BE49-F238E27FC236}">
                <a16:creationId xmlns:a16="http://schemas.microsoft.com/office/drawing/2014/main" id="{A3A23FD2-AF12-1A47-86B4-D8F269890F08}"/>
              </a:ext>
            </a:extLst>
          </p:cNvPr>
          <p:cNvSpPr/>
          <p:nvPr/>
        </p:nvSpPr>
        <p:spPr>
          <a:xfrm>
            <a:off x="6902551"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8" name="Rectangle 127">
            <a:extLst>
              <a:ext uri="{FF2B5EF4-FFF2-40B4-BE49-F238E27FC236}">
                <a16:creationId xmlns:a16="http://schemas.microsoft.com/office/drawing/2014/main" id="{632BF2F5-782C-1648-BC30-B0F19DB805C3}"/>
              </a:ext>
            </a:extLst>
          </p:cNvPr>
          <p:cNvSpPr/>
          <p:nvPr/>
        </p:nvSpPr>
        <p:spPr>
          <a:xfrm>
            <a:off x="6876765" y="2984302"/>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9" name="Oval 128">
            <a:extLst>
              <a:ext uri="{FF2B5EF4-FFF2-40B4-BE49-F238E27FC236}">
                <a16:creationId xmlns:a16="http://schemas.microsoft.com/office/drawing/2014/main" id="{06DA3FDC-1171-3E4F-B487-95F59D1ECFE6}"/>
              </a:ext>
            </a:extLst>
          </p:cNvPr>
          <p:cNvSpPr/>
          <p:nvPr/>
        </p:nvSpPr>
        <p:spPr>
          <a:xfrm>
            <a:off x="7178137" y="3036878"/>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0" name="Oval 129">
            <a:extLst>
              <a:ext uri="{FF2B5EF4-FFF2-40B4-BE49-F238E27FC236}">
                <a16:creationId xmlns:a16="http://schemas.microsoft.com/office/drawing/2014/main" id="{80BF7479-E014-6740-8A1C-9422953ABC9F}"/>
              </a:ext>
            </a:extLst>
          </p:cNvPr>
          <p:cNvSpPr/>
          <p:nvPr/>
        </p:nvSpPr>
        <p:spPr>
          <a:xfrm>
            <a:off x="7449386" y="3035497"/>
            <a:ext cx="228175" cy="22415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1" name="Curved Connector 130">
            <a:extLst>
              <a:ext uri="{FF2B5EF4-FFF2-40B4-BE49-F238E27FC236}">
                <a16:creationId xmlns:a16="http://schemas.microsoft.com/office/drawing/2014/main" id="{FC5F3315-3034-A146-B160-FE5724430A27}"/>
              </a:ext>
            </a:extLst>
          </p:cNvPr>
          <p:cNvCxnSpPr>
            <a:cxnSpLocks/>
            <a:stCxn id="42" idx="3"/>
            <a:endCxn id="127" idx="2"/>
          </p:cNvCxnSpPr>
          <p:nvPr/>
        </p:nvCxnSpPr>
        <p:spPr>
          <a:xfrm>
            <a:off x="6707172" y="3138527"/>
            <a:ext cx="195379" cy="1042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93D35F3-B85A-1A4C-BAFE-7AC304F1528E}"/>
              </a:ext>
            </a:extLst>
          </p:cNvPr>
          <p:cNvSpPr txBox="1"/>
          <p:nvPr/>
        </p:nvSpPr>
        <p:spPr>
          <a:xfrm>
            <a:off x="6651562" y="3271182"/>
            <a:ext cx="131059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Contextual</a:t>
            </a:r>
          </a:p>
          <a:p>
            <a:pPr algn="ctr"/>
            <a:r>
              <a:rPr lang="en-US" sz="2000" dirty="0">
                <a:latin typeface="Times New Roman" panose="02020603050405020304" pitchFamily="18" charset="0"/>
                <a:cs typeface="Times New Roman" panose="02020603050405020304" pitchFamily="18" charset="0"/>
              </a:rPr>
              <a:t>features</a:t>
            </a:r>
          </a:p>
        </p:txBody>
      </p:sp>
      <p:sp>
        <p:nvSpPr>
          <p:cNvPr id="121" name="Rounded Rectangle 120">
            <a:extLst>
              <a:ext uri="{FF2B5EF4-FFF2-40B4-BE49-F238E27FC236}">
                <a16:creationId xmlns:a16="http://schemas.microsoft.com/office/drawing/2014/main" id="{6F9FF84D-9A0D-1A41-BA64-7FD34A904670}"/>
              </a:ext>
            </a:extLst>
          </p:cNvPr>
          <p:cNvSpPr/>
          <p:nvPr/>
        </p:nvSpPr>
        <p:spPr>
          <a:xfrm>
            <a:off x="8152385" y="884458"/>
            <a:ext cx="4007210" cy="2943308"/>
          </a:xfrm>
          <a:prstGeom prst="round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2" name="Rounded Rectangle 121">
            <a:extLst>
              <a:ext uri="{FF2B5EF4-FFF2-40B4-BE49-F238E27FC236}">
                <a16:creationId xmlns:a16="http://schemas.microsoft.com/office/drawing/2014/main" id="{8FF30343-4722-CF42-A3E6-97CC1E76E908}"/>
              </a:ext>
            </a:extLst>
          </p:cNvPr>
          <p:cNvSpPr/>
          <p:nvPr/>
        </p:nvSpPr>
        <p:spPr>
          <a:xfrm>
            <a:off x="8249099" y="3932658"/>
            <a:ext cx="3942901" cy="1432882"/>
          </a:xfrm>
          <a:prstGeom prst="roundRect">
            <a:avLst/>
          </a:prstGeom>
          <a:solidFill>
            <a:schemeClr val="bg1"/>
          </a:solid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3" name="TextBox 122">
            <a:extLst>
              <a:ext uri="{FF2B5EF4-FFF2-40B4-BE49-F238E27FC236}">
                <a16:creationId xmlns:a16="http://schemas.microsoft.com/office/drawing/2014/main" id="{2EC3313F-3A92-4743-B793-6F9494606E57}"/>
              </a:ext>
            </a:extLst>
          </p:cNvPr>
          <p:cNvSpPr txBox="1"/>
          <p:nvPr/>
        </p:nvSpPr>
        <p:spPr>
          <a:xfrm>
            <a:off x="10064755" y="825548"/>
            <a:ext cx="1968285"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OpenIE</a:t>
            </a:r>
            <a:endParaRPr lang="en-US" sz="2400" u="sng" dirty="0">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0D40A5D5-CE5B-C048-BAE0-A8E62BFE528E}"/>
              </a:ext>
            </a:extLst>
          </p:cNvPr>
          <p:cNvSpPr txBox="1"/>
          <p:nvPr/>
        </p:nvSpPr>
        <p:spPr>
          <a:xfrm>
            <a:off x="10059070" y="3863358"/>
            <a:ext cx="1968285" cy="461665"/>
          </a:xfrm>
          <a:prstGeom prst="rect">
            <a:avLst/>
          </a:prstGeom>
          <a:noFill/>
        </p:spPr>
        <p:txBody>
          <a:bodyPr wrap="square" rtlCol="0">
            <a:spAutoFit/>
          </a:bodyPr>
          <a:lstStyle/>
          <a:p>
            <a:r>
              <a:rPr lang="en-US" sz="2400" u="sng" dirty="0" err="1">
                <a:latin typeface="Times New Roman" panose="02020603050405020304" pitchFamily="18" charset="0"/>
                <a:cs typeface="Times New Roman" panose="02020603050405020304" pitchFamily="18" charset="0"/>
              </a:rPr>
              <a:t>ClosedIE</a:t>
            </a:r>
            <a:endParaRPr lang="en-US" sz="2400" u="sng" dirty="0">
              <a:latin typeface="Times New Roman" panose="02020603050405020304" pitchFamily="18" charset="0"/>
              <a:cs typeface="Times New Roman" panose="02020603050405020304" pitchFamily="18" charset="0"/>
            </a:endParaRPr>
          </a:p>
        </p:txBody>
      </p:sp>
      <p:sp>
        <p:nvSpPr>
          <p:cNvPr id="135" name="Rounded Rectangle 134">
            <a:extLst>
              <a:ext uri="{FF2B5EF4-FFF2-40B4-BE49-F238E27FC236}">
                <a16:creationId xmlns:a16="http://schemas.microsoft.com/office/drawing/2014/main" id="{0F2A1BD5-36AD-E943-99DD-70AE84CCE1EC}"/>
              </a:ext>
            </a:extLst>
          </p:cNvPr>
          <p:cNvSpPr/>
          <p:nvPr/>
        </p:nvSpPr>
        <p:spPr>
          <a:xfrm>
            <a:off x="9469141" y="2015299"/>
            <a:ext cx="1191228" cy="712575"/>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Binary Classifier</a:t>
            </a:r>
          </a:p>
        </p:txBody>
      </p:sp>
      <p:sp>
        <p:nvSpPr>
          <p:cNvPr id="136" name="Rounded Rectangle 135">
            <a:extLst>
              <a:ext uri="{FF2B5EF4-FFF2-40B4-BE49-F238E27FC236}">
                <a16:creationId xmlns:a16="http://schemas.microsoft.com/office/drawing/2014/main" id="{F4BC020E-68FE-2849-B625-07564FC80041}"/>
              </a:ext>
            </a:extLst>
          </p:cNvPr>
          <p:cNvSpPr/>
          <p:nvPr/>
        </p:nvSpPr>
        <p:spPr>
          <a:xfrm>
            <a:off x="10834603" y="1689969"/>
            <a:ext cx="1292969" cy="1332285"/>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Yes/No Relation Prediction</a:t>
            </a:r>
          </a:p>
        </p:txBody>
      </p:sp>
      <p:sp>
        <p:nvSpPr>
          <p:cNvPr id="137" name="Rounded Rectangle 136">
            <a:extLst>
              <a:ext uri="{FF2B5EF4-FFF2-40B4-BE49-F238E27FC236}">
                <a16:creationId xmlns:a16="http://schemas.microsoft.com/office/drawing/2014/main" id="{5CFAB28D-E4D8-E64E-A211-FA8A3B2C1ADC}"/>
              </a:ext>
            </a:extLst>
          </p:cNvPr>
          <p:cNvSpPr/>
          <p:nvPr/>
        </p:nvSpPr>
        <p:spPr>
          <a:xfrm>
            <a:off x="9513041" y="4417037"/>
            <a:ext cx="1321562" cy="755578"/>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Multi-class Classifier</a:t>
            </a:r>
          </a:p>
        </p:txBody>
      </p:sp>
      <p:sp>
        <p:nvSpPr>
          <p:cNvPr id="138" name="Rounded Rectangle 137">
            <a:extLst>
              <a:ext uri="{FF2B5EF4-FFF2-40B4-BE49-F238E27FC236}">
                <a16:creationId xmlns:a16="http://schemas.microsoft.com/office/drawing/2014/main" id="{142A26E9-87E9-C24B-AC0A-177AD896B6F0}"/>
              </a:ext>
            </a:extLst>
          </p:cNvPr>
          <p:cNvSpPr/>
          <p:nvPr/>
        </p:nvSpPr>
        <p:spPr>
          <a:xfrm>
            <a:off x="10973267" y="4514686"/>
            <a:ext cx="1181522" cy="57316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Predicted Relation</a:t>
            </a:r>
          </a:p>
        </p:txBody>
      </p:sp>
      <p:cxnSp>
        <p:nvCxnSpPr>
          <p:cNvPr id="4" name="Straight Arrow Connector 3">
            <a:extLst>
              <a:ext uri="{FF2B5EF4-FFF2-40B4-BE49-F238E27FC236}">
                <a16:creationId xmlns:a16="http://schemas.microsoft.com/office/drawing/2014/main" id="{AD16FFF7-CC95-074C-A59C-1EFD7C5C45B6}"/>
              </a:ext>
            </a:extLst>
          </p:cNvPr>
          <p:cNvCxnSpPr>
            <a:stCxn id="137" idx="3"/>
            <a:endCxn id="138" idx="1"/>
          </p:cNvCxnSpPr>
          <p:nvPr/>
        </p:nvCxnSpPr>
        <p:spPr>
          <a:xfrm>
            <a:off x="10834603" y="4794826"/>
            <a:ext cx="138664" cy="64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740EAE57-66A9-3E4B-B048-4801C6541119}"/>
              </a:ext>
            </a:extLst>
          </p:cNvPr>
          <p:cNvCxnSpPr>
            <a:cxnSpLocks/>
            <a:stCxn id="135" idx="3"/>
            <a:endCxn id="136" idx="1"/>
          </p:cNvCxnSpPr>
          <p:nvPr/>
        </p:nvCxnSpPr>
        <p:spPr>
          <a:xfrm flipV="1">
            <a:off x="10660369" y="2356112"/>
            <a:ext cx="174234" cy="154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B6AD97A2-3916-2C49-B9EE-1637F037CAD8}"/>
              </a:ext>
            </a:extLst>
          </p:cNvPr>
          <p:cNvSpPr/>
          <p:nvPr/>
        </p:nvSpPr>
        <p:spPr>
          <a:xfrm>
            <a:off x="8464431"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1F5E78F-3176-674D-8806-EE7C7F18B019}"/>
              </a:ext>
            </a:extLst>
          </p:cNvPr>
          <p:cNvSpPr/>
          <p:nvPr/>
        </p:nvSpPr>
        <p:spPr>
          <a:xfrm>
            <a:off x="8412328" y="422944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7E16AB3F-117A-8543-81E0-C9E9D5BC9BA4}"/>
              </a:ext>
            </a:extLst>
          </p:cNvPr>
          <p:cNvSpPr/>
          <p:nvPr/>
        </p:nvSpPr>
        <p:spPr>
          <a:xfrm>
            <a:off x="8657738"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08E55435-B08B-2D40-BF2D-B7C9412EC1A7}"/>
              </a:ext>
            </a:extLst>
          </p:cNvPr>
          <p:cNvSpPr/>
          <p:nvPr/>
        </p:nvSpPr>
        <p:spPr>
          <a:xfrm>
            <a:off x="8851045" y="4276698"/>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8B30759-8E5A-484F-964E-0C1215278413}"/>
              </a:ext>
            </a:extLst>
          </p:cNvPr>
          <p:cNvSpPr/>
          <p:nvPr/>
        </p:nvSpPr>
        <p:spPr>
          <a:xfrm>
            <a:off x="8464431"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5941089-A9D5-6542-9681-37A1BA03AFEE}"/>
              </a:ext>
            </a:extLst>
          </p:cNvPr>
          <p:cNvSpPr/>
          <p:nvPr/>
        </p:nvSpPr>
        <p:spPr>
          <a:xfrm>
            <a:off x="8412328" y="4608809"/>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30E05E93-9095-E04A-9580-0046B574B409}"/>
              </a:ext>
            </a:extLst>
          </p:cNvPr>
          <p:cNvSpPr/>
          <p:nvPr/>
        </p:nvSpPr>
        <p:spPr>
          <a:xfrm>
            <a:off x="8657738"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7A75EA25-8198-C045-B896-12893D94EE97}"/>
              </a:ext>
            </a:extLst>
          </p:cNvPr>
          <p:cNvSpPr/>
          <p:nvPr/>
        </p:nvSpPr>
        <p:spPr>
          <a:xfrm>
            <a:off x="8851045" y="4656066"/>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B6960AFF-1AE3-6E41-9A9D-0971415789FD}"/>
              </a:ext>
            </a:extLst>
          </p:cNvPr>
          <p:cNvSpPr/>
          <p:nvPr/>
        </p:nvSpPr>
        <p:spPr>
          <a:xfrm>
            <a:off x="8465927"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9825124-843B-D146-84D4-082DE0E13519}"/>
              </a:ext>
            </a:extLst>
          </p:cNvPr>
          <p:cNvSpPr/>
          <p:nvPr/>
        </p:nvSpPr>
        <p:spPr>
          <a:xfrm>
            <a:off x="8413824" y="4991349"/>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C0F00C58-EE17-AD46-92DA-A3B1B4040746}"/>
              </a:ext>
            </a:extLst>
          </p:cNvPr>
          <p:cNvSpPr/>
          <p:nvPr/>
        </p:nvSpPr>
        <p:spPr>
          <a:xfrm>
            <a:off x="8659234"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5231D60-AD68-264C-A930-8AF928FD4DA4}"/>
              </a:ext>
            </a:extLst>
          </p:cNvPr>
          <p:cNvSpPr/>
          <p:nvPr/>
        </p:nvSpPr>
        <p:spPr>
          <a:xfrm>
            <a:off x="8852541" y="5038606"/>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38AC5529-BCC7-184A-9D47-2BB1CFB7B5FF}"/>
              </a:ext>
            </a:extLst>
          </p:cNvPr>
          <p:cNvSpPr/>
          <p:nvPr/>
        </p:nvSpPr>
        <p:spPr>
          <a:xfrm>
            <a:off x="9099178"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7ABFDB6-B5F5-594C-B53B-83497DBF9F27}"/>
              </a:ext>
            </a:extLst>
          </p:cNvPr>
          <p:cNvSpPr/>
          <p:nvPr/>
        </p:nvSpPr>
        <p:spPr>
          <a:xfrm>
            <a:off x="9047075" y="931220"/>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D3545733-9073-074B-BEF2-3A78271D3098}"/>
              </a:ext>
            </a:extLst>
          </p:cNvPr>
          <p:cNvSpPr/>
          <p:nvPr/>
        </p:nvSpPr>
        <p:spPr>
          <a:xfrm>
            <a:off x="9292485"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4165B06D-163D-B042-B37A-9F609CB03F05}"/>
              </a:ext>
            </a:extLst>
          </p:cNvPr>
          <p:cNvSpPr/>
          <p:nvPr/>
        </p:nvSpPr>
        <p:spPr>
          <a:xfrm>
            <a:off x="9485792" y="978477"/>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3E745AFF-D03C-754F-86B2-5B2513925A07}"/>
              </a:ext>
            </a:extLst>
          </p:cNvPr>
          <p:cNvSpPr/>
          <p:nvPr/>
        </p:nvSpPr>
        <p:spPr>
          <a:xfrm>
            <a:off x="9099178"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1D7C5116-B864-584B-A60D-3D4ECD0FB465}"/>
              </a:ext>
            </a:extLst>
          </p:cNvPr>
          <p:cNvSpPr/>
          <p:nvPr/>
        </p:nvSpPr>
        <p:spPr>
          <a:xfrm>
            <a:off x="9047075" y="1234475"/>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BEE53C67-6683-7047-9CEA-0E5E6F8E2A1A}"/>
              </a:ext>
            </a:extLst>
          </p:cNvPr>
          <p:cNvSpPr/>
          <p:nvPr/>
        </p:nvSpPr>
        <p:spPr>
          <a:xfrm>
            <a:off x="9292485"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C9C4CE1-F00F-F94D-BA6F-5E26C64416CC}"/>
              </a:ext>
            </a:extLst>
          </p:cNvPr>
          <p:cNvSpPr/>
          <p:nvPr/>
        </p:nvSpPr>
        <p:spPr>
          <a:xfrm>
            <a:off x="9485792" y="1281732"/>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0D729D8E-955D-A248-BBBF-A5CA24553199}"/>
              </a:ext>
            </a:extLst>
          </p:cNvPr>
          <p:cNvSpPr/>
          <p:nvPr/>
        </p:nvSpPr>
        <p:spPr>
          <a:xfrm>
            <a:off x="9099178"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8ADEE1BC-0509-FA49-8BDB-7B68F1F6E7DB}"/>
              </a:ext>
            </a:extLst>
          </p:cNvPr>
          <p:cNvSpPr/>
          <p:nvPr/>
        </p:nvSpPr>
        <p:spPr>
          <a:xfrm>
            <a:off x="9047075" y="1527640"/>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572F4AC0-F306-9745-BF5A-ED218A8D1950}"/>
              </a:ext>
            </a:extLst>
          </p:cNvPr>
          <p:cNvSpPr/>
          <p:nvPr/>
        </p:nvSpPr>
        <p:spPr>
          <a:xfrm>
            <a:off x="9292485"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2B65E440-71C5-9E4B-8A07-1FB2D936470C}"/>
              </a:ext>
            </a:extLst>
          </p:cNvPr>
          <p:cNvSpPr/>
          <p:nvPr/>
        </p:nvSpPr>
        <p:spPr>
          <a:xfrm>
            <a:off x="9485792" y="1574897"/>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E5FD2E1F-4980-5B41-A7C6-3A4C51C437A5}"/>
              </a:ext>
            </a:extLst>
          </p:cNvPr>
          <p:cNvSpPr/>
          <p:nvPr/>
        </p:nvSpPr>
        <p:spPr>
          <a:xfrm>
            <a:off x="9176212"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38CAF4A7-8239-7D4C-BAEF-37D69950A08D}"/>
              </a:ext>
            </a:extLst>
          </p:cNvPr>
          <p:cNvSpPr/>
          <p:nvPr/>
        </p:nvSpPr>
        <p:spPr>
          <a:xfrm>
            <a:off x="9124109" y="2939746"/>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B97C9F1F-A245-4745-8F61-382F00E0CDC8}"/>
              </a:ext>
            </a:extLst>
          </p:cNvPr>
          <p:cNvSpPr/>
          <p:nvPr/>
        </p:nvSpPr>
        <p:spPr>
          <a:xfrm>
            <a:off x="9369519"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143D0C95-3CFD-5143-BA82-237B28E0E526}"/>
              </a:ext>
            </a:extLst>
          </p:cNvPr>
          <p:cNvSpPr/>
          <p:nvPr/>
        </p:nvSpPr>
        <p:spPr>
          <a:xfrm>
            <a:off x="9562826" y="2987003"/>
            <a:ext cx="147318" cy="14964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85A6D855-116C-9440-AA01-F7634E59A6E3}"/>
              </a:ext>
            </a:extLst>
          </p:cNvPr>
          <p:cNvSpPr/>
          <p:nvPr/>
        </p:nvSpPr>
        <p:spPr>
          <a:xfrm>
            <a:off x="9176595"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1559E481-9DBB-A448-937A-210CAE29DD8A}"/>
              </a:ext>
            </a:extLst>
          </p:cNvPr>
          <p:cNvSpPr/>
          <p:nvPr/>
        </p:nvSpPr>
        <p:spPr>
          <a:xfrm>
            <a:off x="9124492" y="324311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D4EE3A76-C0D0-A341-8B26-05BBB235DEC4}"/>
              </a:ext>
            </a:extLst>
          </p:cNvPr>
          <p:cNvSpPr/>
          <p:nvPr/>
        </p:nvSpPr>
        <p:spPr>
          <a:xfrm>
            <a:off x="9369902"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1548BADE-F15A-1046-9908-7EF36ABA9CCC}"/>
              </a:ext>
            </a:extLst>
          </p:cNvPr>
          <p:cNvSpPr/>
          <p:nvPr/>
        </p:nvSpPr>
        <p:spPr>
          <a:xfrm>
            <a:off x="9563209" y="3290368"/>
            <a:ext cx="147318" cy="14964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4BD1DA82-DA55-C444-9C3C-532BD19CBEA1}"/>
              </a:ext>
            </a:extLst>
          </p:cNvPr>
          <p:cNvSpPr/>
          <p:nvPr/>
        </p:nvSpPr>
        <p:spPr>
          <a:xfrm>
            <a:off x="9165407"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819F7CEE-3DB6-5743-AD32-61284702484D}"/>
              </a:ext>
            </a:extLst>
          </p:cNvPr>
          <p:cNvSpPr/>
          <p:nvPr/>
        </p:nvSpPr>
        <p:spPr>
          <a:xfrm>
            <a:off x="9113304" y="3549481"/>
            <a:ext cx="618735" cy="244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56FC449-4BB3-6744-A14E-87EAD02B9CF2}"/>
              </a:ext>
            </a:extLst>
          </p:cNvPr>
          <p:cNvSpPr/>
          <p:nvPr/>
        </p:nvSpPr>
        <p:spPr>
          <a:xfrm>
            <a:off x="9358714"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D7EB31CE-27F1-D74A-833B-6692F27C6AFA}"/>
              </a:ext>
            </a:extLst>
          </p:cNvPr>
          <p:cNvSpPr/>
          <p:nvPr/>
        </p:nvSpPr>
        <p:spPr>
          <a:xfrm>
            <a:off x="9552021" y="3596738"/>
            <a:ext cx="147318" cy="149643"/>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Brace 51">
            <a:extLst>
              <a:ext uri="{FF2B5EF4-FFF2-40B4-BE49-F238E27FC236}">
                <a16:creationId xmlns:a16="http://schemas.microsoft.com/office/drawing/2014/main" id="{5ABFFA4F-8FE4-BB4A-A555-AF4406C44BA3}"/>
              </a:ext>
            </a:extLst>
          </p:cNvPr>
          <p:cNvSpPr/>
          <p:nvPr/>
        </p:nvSpPr>
        <p:spPr>
          <a:xfrm>
            <a:off x="9124609" y="4200134"/>
            <a:ext cx="353416" cy="1035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Oval 241">
            <a:extLst>
              <a:ext uri="{FF2B5EF4-FFF2-40B4-BE49-F238E27FC236}">
                <a16:creationId xmlns:a16="http://schemas.microsoft.com/office/drawing/2014/main" id="{B4940F31-7550-BD48-B575-28611ACAED7A}"/>
              </a:ext>
            </a:extLst>
          </p:cNvPr>
          <p:cNvSpPr/>
          <p:nvPr/>
        </p:nvSpPr>
        <p:spPr>
          <a:xfrm>
            <a:off x="8906601" y="2294802"/>
            <a:ext cx="147318" cy="14964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EC2F45B5-35D5-7049-81FD-47111626A0B9}"/>
              </a:ext>
            </a:extLst>
          </p:cNvPr>
          <p:cNvSpPr/>
          <p:nvPr/>
        </p:nvSpPr>
        <p:spPr>
          <a:xfrm>
            <a:off x="9099908" y="2294802"/>
            <a:ext cx="147318" cy="14964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083AB503-CBF4-4648-BFEE-AB8F4FADE20D}"/>
              </a:ext>
            </a:extLst>
          </p:cNvPr>
          <p:cNvSpPr/>
          <p:nvPr/>
        </p:nvSpPr>
        <p:spPr>
          <a:xfrm>
            <a:off x="8862026" y="2258689"/>
            <a:ext cx="437907" cy="231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03A3E68C-8A72-7C42-9C75-5189A25DE01D}"/>
              </a:ext>
            </a:extLst>
          </p:cNvPr>
          <p:cNvSpPr/>
          <p:nvPr/>
        </p:nvSpPr>
        <p:spPr>
          <a:xfrm>
            <a:off x="2943455"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7" name="Rectangle 246">
            <a:extLst>
              <a:ext uri="{FF2B5EF4-FFF2-40B4-BE49-F238E27FC236}">
                <a16:creationId xmlns:a16="http://schemas.microsoft.com/office/drawing/2014/main" id="{C8EB7B3A-9676-D34D-A1C3-A14B20AC15E9}"/>
              </a:ext>
            </a:extLst>
          </p:cNvPr>
          <p:cNvSpPr/>
          <p:nvPr/>
        </p:nvSpPr>
        <p:spPr>
          <a:xfrm>
            <a:off x="2914138" y="3226785"/>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8" name="Oval 247">
            <a:extLst>
              <a:ext uri="{FF2B5EF4-FFF2-40B4-BE49-F238E27FC236}">
                <a16:creationId xmlns:a16="http://schemas.microsoft.com/office/drawing/2014/main" id="{8DA3BBC1-CA8E-704E-987B-07EBEFD117C2}"/>
              </a:ext>
            </a:extLst>
          </p:cNvPr>
          <p:cNvSpPr/>
          <p:nvPr/>
        </p:nvSpPr>
        <p:spPr>
          <a:xfrm>
            <a:off x="3219041"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9" name="Oval 248">
            <a:extLst>
              <a:ext uri="{FF2B5EF4-FFF2-40B4-BE49-F238E27FC236}">
                <a16:creationId xmlns:a16="http://schemas.microsoft.com/office/drawing/2014/main" id="{D9A42058-159D-A740-ABB0-435CD52EA650}"/>
              </a:ext>
            </a:extLst>
          </p:cNvPr>
          <p:cNvSpPr/>
          <p:nvPr/>
        </p:nvSpPr>
        <p:spPr>
          <a:xfrm>
            <a:off x="3502247" y="3279528"/>
            <a:ext cx="228175" cy="224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0" name="Oval 249">
            <a:extLst>
              <a:ext uri="{FF2B5EF4-FFF2-40B4-BE49-F238E27FC236}">
                <a16:creationId xmlns:a16="http://schemas.microsoft.com/office/drawing/2014/main" id="{6B06973B-B9C2-D149-A108-120F55285CD0}"/>
              </a:ext>
            </a:extLst>
          </p:cNvPr>
          <p:cNvSpPr/>
          <p:nvPr/>
        </p:nvSpPr>
        <p:spPr>
          <a:xfrm>
            <a:off x="4159522"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1" name="Rectangle 250">
            <a:extLst>
              <a:ext uri="{FF2B5EF4-FFF2-40B4-BE49-F238E27FC236}">
                <a16:creationId xmlns:a16="http://schemas.microsoft.com/office/drawing/2014/main" id="{7806F6CD-59E1-AE4F-9C93-5B50F426EDBC}"/>
              </a:ext>
            </a:extLst>
          </p:cNvPr>
          <p:cNvSpPr/>
          <p:nvPr/>
        </p:nvSpPr>
        <p:spPr>
          <a:xfrm>
            <a:off x="4101835" y="3223676"/>
            <a:ext cx="867086" cy="321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2" name="Oval 251">
            <a:extLst>
              <a:ext uri="{FF2B5EF4-FFF2-40B4-BE49-F238E27FC236}">
                <a16:creationId xmlns:a16="http://schemas.microsoft.com/office/drawing/2014/main" id="{1C45EF75-A9A0-FB4D-98F5-8820763EC1D7}"/>
              </a:ext>
            </a:extLst>
          </p:cNvPr>
          <p:cNvSpPr/>
          <p:nvPr/>
        </p:nvSpPr>
        <p:spPr>
          <a:xfrm>
            <a:off x="4435108" y="3264469"/>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7B74E596-4BE2-194E-870C-39E54DA7E159}"/>
              </a:ext>
            </a:extLst>
          </p:cNvPr>
          <p:cNvSpPr/>
          <p:nvPr/>
        </p:nvSpPr>
        <p:spPr>
          <a:xfrm>
            <a:off x="4706357" y="3263088"/>
            <a:ext cx="228175" cy="224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54" name="Curved Connector 253">
            <a:extLst>
              <a:ext uri="{FF2B5EF4-FFF2-40B4-BE49-F238E27FC236}">
                <a16:creationId xmlns:a16="http://schemas.microsoft.com/office/drawing/2014/main" id="{13BE4A3E-7CBD-2C4D-A064-75C7EAE46E18}"/>
              </a:ext>
            </a:extLst>
          </p:cNvPr>
          <p:cNvCxnSpPr>
            <a:cxnSpLocks/>
            <a:stCxn id="128" idx="3"/>
            <a:endCxn id="121" idx="1"/>
          </p:cNvCxnSpPr>
          <p:nvPr/>
        </p:nvCxnSpPr>
        <p:spPr>
          <a:xfrm flipV="1">
            <a:off x="7743851" y="2356112"/>
            <a:ext cx="408534" cy="78871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5" name="Curved Connector 254">
            <a:extLst>
              <a:ext uri="{FF2B5EF4-FFF2-40B4-BE49-F238E27FC236}">
                <a16:creationId xmlns:a16="http://schemas.microsoft.com/office/drawing/2014/main" id="{453A0809-618C-AC41-9921-0CE8EAA2352B}"/>
              </a:ext>
            </a:extLst>
          </p:cNvPr>
          <p:cNvCxnSpPr>
            <a:cxnSpLocks/>
            <a:stCxn id="128" idx="3"/>
            <a:endCxn id="122" idx="1"/>
          </p:cNvCxnSpPr>
          <p:nvPr/>
        </p:nvCxnSpPr>
        <p:spPr>
          <a:xfrm>
            <a:off x="7743851" y="3144825"/>
            <a:ext cx="505248" cy="150427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9D8059A1-D5B6-BC4B-9C1E-0E8235AC4AC6}"/>
              </a:ext>
            </a:extLst>
          </p:cNvPr>
          <p:cNvSpPr txBox="1"/>
          <p:nvPr/>
        </p:nvSpPr>
        <p:spPr>
          <a:xfrm>
            <a:off x="8152385" y="1614266"/>
            <a:ext cx="871903"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“Tuition”</a:t>
            </a:r>
          </a:p>
        </p:txBody>
      </p:sp>
      <p:sp>
        <p:nvSpPr>
          <p:cNvPr id="257" name="TextBox 256">
            <a:extLst>
              <a:ext uri="{FF2B5EF4-FFF2-40B4-BE49-F238E27FC236}">
                <a16:creationId xmlns:a16="http://schemas.microsoft.com/office/drawing/2014/main" id="{99004D7B-A815-C24A-95E8-DA99722130C6}"/>
              </a:ext>
            </a:extLst>
          </p:cNvPr>
          <p:cNvSpPr txBox="1"/>
          <p:nvPr/>
        </p:nvSpPr>
        <p:spPr>
          <a:xfrm>
            <a:off x="7918314" y="1064923"/>
            <a:ext cx="134004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Candidate relation</a:t>
            </a:r>
          </a:p>
        </p:txBody>
      </p:sp>
      <p:sp>
        <p:nvSpPr>
          <p:cNvPr id="258" name="TextBox 257">
            <a:extLst>
              <a:ext uri="{FF2B5EF4-FFF2-40B4-BE49-F238E27FC236}">
                <a16:creationId xmlns:a16="http://schemas.microsoft.com/office/drawing/2014/main" id="{6560A857-8FFF-664E-8A81-003C382126C6}"/>
              </a:ext>
            </a:extLst>
          </p:cNvPr>
          <p:cNvSpPr txBox="1"/>
          <p:nvPr/>
        </p:nvSpPr>
        <p:spPr>
          <a:xfrm>
            <a:off x="8176852" y="3033628"/>
            <a:ext cx="929580"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“$53,940”</a:t>
            </a:r>
          </a:p>
        </p:txBody>
      </p:sp>
      <p:sp>
        <p:nvSpPr>
          <p:cNvPr id="259" name="TextBox 258">
            <a:extLst>
              <a:ext uri="{FF2B5EF4-FFF2-40B4-BE49-F238E27FC236}">
                <a16:creationId xmlns:a16="http://schemas.microsoft.com/office/drawing/2014/main" id="{C1E55E61-FF4C-724C-8912-AE4835EA464A}"/>
              </a:ext>
            </a:extLst>
          </p:cNvPr>
          <p:cNvSpPr txBox="1"/>
          <p:nvPr/>
        </p:nvSpPr>
        <p:spPr>
          <a:xfrm>
            <a:off x="7987946" y="3248795"/>
            <a:ext cx="134004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Candidate object</a:t>
            </a:r>
          </a:p>
        </p:txBody>
      </p:sp>
      <p:cxnSp>
        <p:nvCxnSpPr>
          <p:cNvPr id="260" name="Curved Connector 259">
            <a:extLst>
              <a:ext uri="{FF2B5EF4-FFF2-40B4-BE49-F238E27FC236}">
                <a16:creationId xmlns:a16="http://schemas.microsoft.com/office/drawing/2014/main" id="{44FB466F-4776-6C43-AAC4-04B6EDAEFC61}"/>
              </a:ext>
            </a:extLst>
          </p:cNvPr>
          <p:cNvCxnSpPr>
            <a:cxnSpLocks/>
            <a:stCxn id="231" idx="0"/>
            <a:endCxn id="135" idx="2"/>
          </p:cNvCxnSpPr>
          <p:nvPr/>
        </p:nvCxnSpPr>
        <p:spPr>
          <a:xfrm rot="5400000" flipH="1" flipV="1">
            <a:off x="9643180" y="2518171"/>
            <a:ext cx="211872" cy="631278"/>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1" name="Curved Connector 260">
            <a:extLst>
              <a:ext uri="{FF2B5EF4-FFF2-40B4-BE49-F238E27FC236}">
                <a16:creationId xmlns:a16="http://schemas.microsoft.com/office/drawing/2014/main" id="{424A43FC-48EE-8F4D-AABC-B0305AB72959}"/>
              </a:ext>
            </a:extLst>
          </p:cNvPr>
          <p:cNvCxnSpPr>
            <a:cxnSpLocks/>
            <a:stCxn id="227" idx="2"/>
            <a:endCxn id="135" idx="0"/>
          </p:cNvCxnSpPr>
          <p:nvPr/>
        </p:nvCxnSpPr>
        <p:spPr>
          <a:xfrm rot="16200000" flipH="1">
            <a:off x="9588847" y="1539391"/>
            <a:ext cx="243504" cy="708312"/>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2" name="Curved Connector 261">
            <a:extLst>
              <a:ext uri="{FF2B5EF4-FFF2-40B4-BE49-F238E27FC236}">
                <a16:creationId xmlns:a16="http://schemas.microsoft.com/office/drawing/2014/main" id="{D1439AFE-DA73-EE4E-858D-0086B8C19C2A}"/>
              </a:ext>
            </a:extLst>
          </p:cNvPr>
          <p:cNvCxnSpPr>
            <a:cxnSpLocks/>
            <a:stCxn id="244" idx="3"/>
            <a:endCxn id="135" idx="1"/>
          </p:cNvCxnSpPr>
          <p:nvPr/>
        </p:nvCxnSpPr>
        <p:spPr>
          <a:xfrm flipV="1">
            <a:off x="9299933" y="2371587"/>
            <a:ext cx="169208" cy="2701"/>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6A437620-10A9-B546-B32B-DE6413ADB78B}"/>
              </a:ext>
            </a:extLst>
          </p:cNvPr>
          <p:cNvSpPr txBox="1"/>
          <p:nvPr/>
        </p:nvSpPr>
        <p:spPr>
          <a:xfrm>
            <a:off x="7864777" y="2109976"/>
            <a:ext cx="134004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Pairwise features</a:t>
            </a:r>
          </a:p>
        </p:txBody>
      </p:sp>
      <p:cxnSp>
        <p:nvCxnSpPr>
          <p:cNvPr id="84" name="Straight Arrow Connector 83">
            <a:extLst>
              <a:ext uri="{FF2B5EF4-FFF2-40B4-BE49-F238E27FC236}">
                <a16:creationId xmlns:a16="http://schemas.microsoft.com/office/drawing/2014/main" id="{6DFBC118-D78B-0149-B4FF-D13CA59B8C88}"/>
              </a:ext>
            </a:extLst>
          </p:cNvPr>
          <p:cNvCxnSpPr>
            <a:stCxn id="258" idx="0"/>
          </p:cNvCxnSpPr>
          <p:nvPr/>
        </p:nvCxnSpPr>
        <p:spPr>
          <a:xfrm flipV="1">
            <a:off x="8641642" y="2558440"/>
            <a:ext cx="0" cy="475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8D45290F-C9E7-9E49-9547-FC5E19C00C7E}"/>
              </a:ext>
            </a:extLst>
          </p:cNvPr>
          <p:cNvCxnSpPr>
            <a:cxnSpLocks/>
            <a:stCxn id="256" idx="2"/>
          </p:cNvCxnSpPr>
          <p:nvPr/>
        </p:nvCxnSpPr>
        <p:spPr>
          <a:xfrm>
            <a:off x="8588337" y="1860487"/>
            <a:ext cx="23412" cy="338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65B31F72-E3CE-BE49-8364-D252564AF09E}"/>
              </a:ext>
            </a:extLst>
          </p:cNvPr>
          <p:cNvPicPr>
            <a:picLocks noChangeAspect="1"/>
          </p:cNvPicPr>
          <p:nvPr/>
        </p:nvPicPr>
        <p:blipFill rotWithShape="1">
          <a:blip r:embed="rId2"/>
          <a:srcRect t="2" r="56163" b="11152"/>
          <a:stretch/>
        </p:blipFill>
        <p:spPr>
          <a:xfrm>
            <a:off x="76001" y="2572803"/>
            <a:ext cx="2024948" cy="156315"/>
          </a:xfrm>
          <a:prstGeom prst="rect">
            <a:avLst/>
          </a:prstGeom>
        </p:spPr>
      </p:pic>
      <p:pic>
        <p:nvPicPr>
          <p:cNvPr id="119" name="Picture 118">
            <a:extLst>
              <a:ext uri="{FF2B5EF4-FFF2-40B4-BE49-F238E27FC236}">
                <a16:creationId xmlns:a16="http://schemas.microsoft.com/office/drawing/2014/main" id="{64A2BAC0-CFEE-8E4A-85C0-9585F0665553}"/>
              </a:ext>
            </a:extLst>
          </p:cNvPr>
          <p:cNvPicPr>
            <a:picLocks noChangeAspect="1"/>
          </p:cNvPicPr>
          <p:nvPr/>
        </p:nvPicPr>
        <p:blipFill>
          <a:blip r:embed="rId3"/>
          <a:stretch>
            <a:fillRect/>
          </a:stretch>
        </p:blipFill>
        <p:spPr>
          <a:xfrm>
            <a:off x="85291" y="2729118"/>
            <a:ext cx="2015658" cy="1027986"/>
          </a:xfrm>
          <a:prstGeom prst="rect">
            <a:avLst/>
          </a:prstGeom>
          <a:ln w="6350">
            <a:solidFill>
              <a:schemeClr val="tx1"/>
            </a:solidFill>
          </a:ln>
        </p:spPr>
      </p:pic>
      <p:sp>
        <p:nvSpPr>
          <p:cNvPr id="146" name="TextBox 145">
            <a:extLst>
              <a:ext uri="{FF2B5EF4-FFF2-40B4-BE49-F238E27FC236}">
                <a16:creationId xmlns:a16="http://schemas.microsoft.com/office/drawing/2014/main" id="{0B223F66-435B-214E-B6B5-831011DE69A6}"/>
              </a:ext>
            </a:extLst>
          </p:cNvPr>
          <p:cNvSpPr txBox="1"/>
          <p:nvPr/>
        </p:nvSpPr>
        <p:spPr>
          <a:xfrm>
            <a:off x="8331647" y="3940431"/>
            <a:ext cx="929580" cy="246221"/>
          </a:xfrm>
          <a:prstGeom prst="rect">
            <a:avLst/>
          </a:prstGeom>
          <a:noFill/>
          <a:ln>
            <a:solidFill>
              <a:schemeClr val="bg2">
                <a:lumMod val="50000"/>
              </a:schemeClr>
            </a:solidFill>
            <a:prstDash val="dash"/>
          </a:ln>
        </p:spPr>
        <p:txBody>
          <a:bodyPr wrap="square" lIns="0" tIns="0" rIns="0" bIns="0" rtlCol="0">
            <a:spAutoFit/>
          </a:bodyPr>
          <a:lstStyle/>
          <a:p>
            <a:r>
              <a:rPr lang="en-US" sz="1600" i="1" dirty="0">
                <a:latin typeface="Times New Roman" panose="02020603050405020304" pitchFamily="18" charset="0"/>
                <a:cs typeface="Times New Roman" panose="02020603050405020304" pitchFamily="18" charset="0"/>
              </a:rPr>
              <a:t>“$53,940”</a:t>
            </a:r>
          </a:p>
        </p:txBody>
      </p:sp>
    </p:spTree>
    <p:extLst>
      <p:ext uri="{BB962C8B-B14F-4D97-AF65-F5344CB8AC3E}">
        <p14:creationId xmlns:p14="http://schemas.microsoft.com/office/powerpoint/2010/main" val="3951562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8D22-922F-F443-839A-68AC4D1E11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03ACCD1-AB28-7041-B7F6-FAE6051C0C9E}"/>
              </a:ext>
            </a:extLst>
          </p:cNvPr>
          <p:cNvSpPr>
            <a:spLocks noGrp="1"/>
          </p:cNvSpPr>
          <p:nvPr>
            <p:ph idx="1"/>
          </p:nvPr>
        </p:nvSpPr>
        <p:spPr>
          <a:xfrm>
            <a:off x="1209159" y="1696750"/>
            <a:ext cx="9915523" cy="4704050"/>
          </a:xfrm>
        </p:spPr>
        <p:txBody>
          <a:bodyPr>
            <a:normAutofit fontScale="77500" lnSpcReduction="20000"/>
          </a:bodyPr>
          <a:lstStyle/>
          <a:p>
            <a:r>
              <a:rPr lang="en-US" dirty="0"/>
              <a:t>Semi-structured websites are a rich source of data for KB population</a:t>
            </a:r>
          </a:p>
          <a:p>
            <a:pPr marL="228600" lvl="1" indent="0">
              <a:buNone/>
            </a:pPr>
            <a:endParaRPr lang="en-US" dirty="0"/>
          </a:p>
          <a:p>
            <a:r>
              <a:rPr lang="en-US" dirty="0"/>
              <a:t>Previous extraction methods required learning a new model for each website targeted for extraction</a:t>
            </a:r>
          </a:p>
          <a:p>
            <a:pPr lvl="1"/>
            <a:endParaRPr lang="en-US" dirty="0"/>
          </a:p>
          <a:p>
            <a:r>
              <a:rPr lang="en-US" dirty="0"/>
              <a:t>We introduce a method for learning a single model that can extract from arbitrary semi-structured websites</a:t>
            </a:r>
          </a:p>
          <a:p>
            <a:pPr lvl="1"/>
            <a:r>
              <a:rPr lang="en-US" dirty="0"/>
              <a:t>Build rich representation of textual, visual, layout features of a webpage with GNN</a:t>
            </a:r>
          </a:p>
          <a:p>
            <a:pPr lvl="1"/>
            <a:r>
              <a:rPr lang="en-US" sz="3100" b="1" dirty="0"/>
              <a:t>Pre-training task to help generalization</a:t>
            </a:r>
          </a:p>
          <a:p>
            <a:pPr lvl="1"/>
            <a:endParaRPr lang="en-US" dirty="0"/>
          </a:p>
          <a:p>
            <a:r>
              <a:rPr lang="en-US" dirty="0" err="1"/>
              <a:t>OpenIE</a:t>
            </a:r>
            <a:r>
              <a:rPr lang="en-US" dirty="0"/>
              <a:t> extractions from never-before-seen websites in never-before-seen subject domains</a:t>
            </a:r>
          </a:p>
          <a:p>
            <a:pPr lvl="1"/>
            <a:endParaRPr lang="en-US" dirty="0"/>
          </a:p>
          <a:p>
            <a:pPr lvl="1"/>
            <a:endParaRPr lang="en-US" dirty="0"/>
          </a:p>
        </p:txBody>
      </p:sp>
    </p:spTree>
    <p:extLst>
      <p:ext uri="{BB962C8B-B14F-4D97-AF65-F5344CB8AC3E}">
        <p14:creationId xmlns:p14="http://schemas.microsoft.com/office/powerpoint/2010/main" val="3263069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C823-D3DD-5542-B812-F46F26D3BC4F}"/>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A7ED82BF-634E-974D-84E1-3D5F8F496156}"/>
              </a:ext>
            </a:extLst>
          </p:cNvPr>
          <p:cNvSpPr>
            <a:spLocks noGrp="1"/>
          </p:cNvSpPr>
          <p:nvPr>
            <p:ph idx="1"/>
          </p:nvPr>
        </p:nvSpPr>
        <p:spPr/>
        <p:txBody>
          <a:bodyPr/>
          <a:lstStyle/>
          <a:p>
            <a:r>
              <a:rPr lang="en-US" dirty="0"/>
              <a:t>Labeled dataset is relatively small (7-20 websites)</a:t>
            </a:r>
          </a:p>
          <a:p>
            <a:r>
              <a:rPr lang="en-US" dirty="0"/>
              <a:t>Pre-training task</a:t>
            </a:r>
          </a:p>
          <a:p>
            <a:pPr lvl="1"/>
            <a:r>
              <a:rPr lang="en-US" dirty="0"/>
              <a:t>3-way classification (relation string, object string, other)</a:t>
            </a:r>
          </a:p>
          <a:p>
            <a:r>
              <a:rPr lang="en-US" dirty="0"/>
              <a:t>Freeze GAT weights after pre-training</a:t>
            </a:r>
          </a:p>
          <a:p>
            <a:r>
              <a:rPr lang="en-US" dirty="0"/>
              <a:t>Train final classification layers on IE task</a:t>
            </a:r>
          </a:p>
          <a:p>
            <a:endParaRPr lang="en-US" dirty="0"/>
          </a:p>
        </p:txBody>
      </p:sp>
    </p:spTree>
    <p:extLst>
      <p:ext uri="{BB962C8B-B14F-4D97-AF65-F5344CB8AC3E}">
        <p14:creationId xmlns:p14="http://schemas.microsoft.com/office/powerpoint/2010/main" val="271019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6.googleusercontent.com/yregCtG-yh6XWkd2mAxxd9iYts4pMWxMnLzp2I8rdgrq4lPqTzg0oP2mNR_3U40-3tGNmNUbD59MG1YmK3x7Y_ASO759gteg9GHUkKCyvaQ35uKi6bMqj90SRpyn27b-jpSjuSoAt5Y">
            <a:extLst>
              <a:ext uri="{FF2B5EF4-FFF2-40B4-BE49-F238E27FC236}">
                <a16:creationId xmlns:a16="http://schemas.microsoft.com/office/drawing/2014/main" id="{705A451F-5D90-154A-B41F-F025930FB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1338"/>
            <a:ext cx="12192000" cy="32337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57DB56-DE2B-0247-A9DA-53A7524DB7B0}"/>
              </a:ext>
            </a:extLst>
          </p:cNvPr>
          <p:cNvSpPr/>
          <p:nvPr/>
        </p:nvSpPr>
        <p:spPr>
          <a:xfrm>
            <a:off x="135454" y="4238784"/>
            <a:ext cx="12056546" cy="39317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6F337E-549D-544B-96D4-B448F051E349}"/>
              </a:ext>
            </a:extLst>
          </p:cNvPr>
          <p:cNvSpPr txBox="1"/>
          <p:nvPr/>
        </p:nvSpPr>
        <p:spPr>
          <a:xfrm>
            <a:off x="2263515" y="5546361"/>
            <a:ext cx="8304551" cy="1077218"/>
          </a:xfrm>
          <a:prstGeom prst="rect">
            <a:avLst/>
          </a:prstGeom>
          <a:noFill/>
        </p:spPr>
        <p:txBody>
          <a:bodyPr wrap="square" rtlCol="0">
            <a:spAutoFit/>
          </a:bodyPr>
          <a:lstStyle/>
          <a:p>
            <a:r>
              <a:rPr lang="en-US" sz="3200" dirty="0" err="1"/>
              <a:t>OpenIE</a:t>
            </a:r>
            <a:r>
              <a:rPr lang="en-US" sz="3200" dirty="0"/>
              <a:t> training on 2 subject domains</a:t>
            </a:r>
          </a:p>
          <a:p>
            <a:r>
              <a:rPr lang="en-US" sz="3200" dirty="0"/>
              <a:t>Extract from 3rd (unseen) domain</a:t>
            </a:r>
          </a:p>
        </p:txBody>
      </p:sp>
    </p:spTree>
    <p:extLst>
      <p:ext uri="{BB962C8B-B14F-4D97-AF65-F5344CB8AC3E}">
        <p14:creationId xmlns:p14="http://schemas.microsoft.com/office/powerpoint/2010/main" val="2978718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6.googleusercontent.com/yregCtG-yh6XWkd2mAxxd9iYts4pMWxMnLzp2I8rdgrq4lPqTzg0oP2mNR_3U40-3tGNmNUbD59MG1YmK3x7Y_ASO759gteg9GHUkKCyvaQ35uKi6bMqj90SRpyn27b-jpSjuSoAt5Y">
            <a:extLst>
              <a:ext uri="{FF2B5EF4-FFF2-40B4-BE49-F238E27FC236}">
                <a16:creationId xmlns:a16="http://schemas.microsoft.com/office/drawing/2014/main" id="{705A451F-5D90-154A-B41F-F025930FB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1338"/>
            <a:ext cx="12192000" cy="32337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57DB56-DE2B-0247-A9DA-53A7524DB7B0}"/>
              </a:ext>
            </a:extLst>
          </p:cNvPr>
          <p:cNvSpPr/>
          <p:nvPr/>
        </p:nvSpPr>
        <p:spPr>
          <a:xfrm>
            <a:off x="10430655" y="2724777"/>
            <a:ext cx="724525" cy="39317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BBBE07-D63F-3841-9570-76976846E14C}"/>
              </a:ext>
            </a:extLst>
          </p:cNvPr>
          <p:cNvSpPr txBox="1"/>
          <p:nvPr/>
        </p:nvSpPr>
        <p:spPr>
          <a:xfrm>
            <a:off x="1499016" y="5741233"/>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316F337E-549D-544B-96D4-B448F051E349}"/>
              </a:ext>
            </a:extLst>
          </p:cNvPr>
          <p:cNvSpPr txBox="1"/>
          <p:nvPr/>
        </p:nvSpPr>
        <p:spPr>
          <a:xfrm>
            <a:off x="1261672" y="5531474"/>
            <a:ext cx="9668656" cy="1077218"/>
          </a:xfrm>
          <a:prstGeom prst="rect">
            <a:avLst/>
          </a:prstGeom>
          <a:noFill/>
        </p:spPr>
        <p:txBody>
          <a:bodyPr wrap="square" rtlCol="0">
            <a:spAutoFit/>
          </a:bodyPr>
          <a:lstStyle/>
          <a:p>
            <a:r>
              <a:rPr lang="en-US" sz="3200" dirty="0"/>
              <a:t>With zero prior knowledge of University domain, more accurate than baselines with domain-specific knowledge</a:t>
            </a:r>
          </a:p>
        </p:txBody>
      </p:sp>
      <p:sp>
        <p:nvSpPr>
          <p:cNvPr id="7" name="Rectangle 6">
            <a:extLst>
              <a:ext uri="{FF2B5EF4-FFF2-40B4-BE49-F238E27FC236}">
                <a16:creationId xmlns:a16="http://schemas.microsoft.com/office/drawing/2014/main" id="{BFC57B88-F54D-3149-978A-32903BCA7291}"/>
              </a:ext>
            </a:extLst>
          </p:cNvPr>
          <p:cNvSpPr/>
          <p:nvPr/>
        </p:nvSpPr>
        <p:spPr>
          <a:xfrm>
            <a:off x="10433153" y="4271263"/>
            <a:ext cx="724525" cy="645511"/>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002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5BDDFA-2165-D740-973C-D70F38BC98D9}"/>
              </a:ext>
            </a:extLst>
          </p:cNvPr>
          <p:cNvPicPr>
            <a:picLocks noChangeAspect="1"/>
          </p:cNvPicPr>
          <p:nvPr/>
        </p:nvPicPr>
        <p:blipFill>
          <a:blip r:embed="rId2"/>
          <a:stretch>
            <a:fillRect/>
          </a:stretch>
        </p:blipFill>
        <p:spPr>
          <a:xfrm>
            <a:off x="276796" y="559216"/>
            <a:ext cx="5614338" cy="4712362"/>
          </a:xfrm>
          <a:prstGeom prst="rect">
            <a:avLst/>
          </a:prstGeom>
        </p:spPr>
      </p:pic>
      <p:sp>
        <p:nvSpPr>
          <p:cNvPr id="4" name="Rectangle 3">
            <a:extLst>
              <a:ext uri="{FF2B5EF4-FFF2-40B4-BE49-F238E27FC236}">
                <a16:creationId xmlns:a16="http://schemas.microsoft.com/office/drawing/2014/main" id="{A3BE3B06-F8E3-2B42-8619-8A6F8D4F762A}"/>
              </a:ext>
            </a:extLst>
          </p:cNvPr>
          <p:cNvSpPr/>
          <p:nvPr/>
        </p:nvSpPr>
        <p:spPr>
          <a:xfrm>
            <a:off x="3730052" y="2522220"/>
            <a:ext cx="2026171" cy="39317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334C1A-FBB1-2B43-95AB-6E01AC597FE8}"/>
              </a:ext>
            </a:extLst>
          </p:cNvPr>
          <p:cNvSpPr txBox="1"/>
          <p:nvPr/>
        </p:nvSpPr>
        <p:spPr>
          <a:xfrm>
            <a:off x="3255364" y="5864893"/>
            <a:ext cx="9668656" cy="584775"/>
          </a:xfrm>
          <a:prstGeom prst="rect">
            <a:avLst/>
          </a:prstGeom>
          <a:noFill/>
        </p:spPr>
        <p:txBody>
          <a:bodyPr wrap="square" rtlCol="0">
            <a:spAutoFit/>
          </a:bodyPr>
          <a:lstStyle/>
          <a:p>
            <a:r>
              <a:rPr lang="en-US" sz="3200" dirty="0"/>
              <a:t>Pre-training contributes 5 pts of F1</a:t>
            </a:r>
          </a:p>
        </p:txBody>
      </p:sp>
    </p:spTree>
    <p:extLst>
      <p:ext uri="{BB962C8B-B14F-4D97-AF65-F5344CB8AC3E}">
        <p14:creationId xmlns:p14="http://schemas.microsoft.com/office/powerpoint/2010/main" val="1982474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6.googleusercontent.com/6O15nS6zZ-xx0BytQ56Wzw3J7cREAk0ZboLC19ib0iJlQJleZBkFNhsiv1Y4jLtrts_lAONLph2he0-OkygTslh0W2Yq9Hr3H-Ncc6BBbWTmGNido1bYMlqOLcJmOm4OkYoTERrxMRQ">
            <a:extLst>
              <a:ext uri="{FF2B5EF4-FFF2-40B4-BE49-F238E27FC236}">
                <a16:creationId xmlns:a16="http://schemas.microsoft.com/office/drawing/2014/main" id="{8C4ACFAD-AAF8-E541-A1A8-5BFA58E39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25"/>
            <a:ext cx="12192000" cy="523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90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0A4D-9EF3-174D-8F03-5C66468B890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6961E5F-A14A-6A47-AA26-05DD098BDE42}"/>
              </a:ext>
            </a:extLst>
          </p:cNvPr>
          <p:cNvSpPr>
            <a:spLocks noGrp="1"/>
          </p:cNvSpPr>
          <p:nvPr>
            <p:ph idx="1"/>
          </p:nvPr>
        </p:nvSpPr>
        <p:spPr/>
        <p:txBody>
          <a:bodyPr/>
          <a:lstStyle/>
          <a:p>
            <a:r>
              <a:rPr lang="en-US" dirty="0"/>
              <a:t>Our graph neural network model combines visual, textual, and layout features of a website</a:t>
            </a:r>
          </a:p>
          <a:p>
            <a:r>
              <a:rPr lang="en-US" dirty="0"/>
              <a:t>Pre-training on a simplified IE task produces better generalization</a:t>
            </a:r>
          </a:p>
          <a:p>
            <a:r>
              <a:rPr lang="en-US" dirty="0"/>
              <a:t>Our method can extract </a:t>
            </a:r>
            <a:r>
              <a:rPr lang="en-US" dirty="0" err="1"/>
              <a:t>OpenIE</a:t>
            </a:r>
            <a:r>
              <a:rPr lang="en-US" dirty="0"/>
              <a:t> triples from never-before-seen websites and subject domains</a:t>
            </a:r>
          </a:p>
        </p:txBody>
      </p:sp>
    </p:spTree>
    <p:extLst>
      <p:ext uri="{BB962C8B-B14F-4D97-AF65-F5344CB8AC3E}">
        <p14:creationId xmlns:p14="http://schemas.microsoft.com/office/powerpoint/2010/main" val="38016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a:extLst>
              <a:ext uri="{FF2B5EF4-FFF2-40B4-BE49-F238E27FC236}">
                <a16:creationId xmlns:a16="http://schemas.microsoft.com/office/drawing/2014/main" id="{20E5E704-45D6-6A45-9227-7BEBC5114B74}"/>
              </a:ext>
            </a:extLst>
          </p:cNvPr>
          <p:cNvSpPr/>
          <p:nvPr/>
        </p:nvSpPr>
        <p:spPr>
          <a:xfrm>
            <a:off x="3439252" y="2037284"/>
            <a:ext cx="4637581" cy="2093025"/>
          </a:xfrm>
          <a:prstGeom prst="roundRect">
            <a:avLst/>
          </a:prstGeom>
          <a:solidFill>
            <a:schemeClr val="tx2">
              <a:lumMod val="40000"/>
              <a:lumOff val="60000"/>
              <a:alpha val="13000"/>
            </a:schemeClr>
          </a:solidFill>
          <a:ln w="3175">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49D11D6-02BC-3D48-A1BB-7E613B0C9B36}"/>
              </a:ext>
            </a:extLst>
          </p:cNvPr>
          <p:cNvSpPr/>
          <p:nvPr/>
        </p:nvSpPr>
        <p:spPr>
          <a:xfrm>
            <a:off x="3920107" y="2764519"/>
            <a:ext cx="867086" cy="318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CCC0FA2-9227-7748-9BFA-80BB0C947361}"/>
              </a:ext>
            </a:extLst>
          </p:cNvPr>
          <p:cNvSpPr/>
          <p:nvPr/>
        </p:nvSpPr>
        <p:spPr>
          <a:xfrm>
            <a:off x="4781274" y="2767679"/>
            <a:ext cx="867086" cy="3156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urved Connector 3">
            <a:extLst>
              <a:ext uri="{FF2B5EF4-FFF2-40B4-BE49-F238E27FC236}">
                <a16:creationId xmlns:a16="http://schemas.microsoft.com/office/drawing/2014/main" id="{2CF9F83A-3E5E-EF44-AAFB-DF90B1057217}"/>
              </a:ext>
            </a:extLst>
          </p:cNvPr>
          <p:cNvCxnSpPr>
            <a:cxnSpLocks/>
          </p:cNvCxnSpPr>
          <p:nvPr/>
        </p:nvCxnSpPr>
        <p:spPr>
          <a:xfrm rot="5400000" flipH="1" flipV="1">
            <a:off x="6380333" y="2942801"/>
            <a:ext cx="198267" cy="899097"/>
          </a:xfrm>
          <a:prstGeom prst="curvedConnector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411F8E8E-E541-8445-86F1-701ADEDD12C3}"/>
              </a:ext>
            </a:extLst>
          </p:cNvPr>
          <p:cNvSpPr/>
          <p:nvPr/>
        </p:nvSpPr>
        <p:spPr>
          <a:xfrm>
            <a:off x="5946791" y="2557321"/>
            <a:ext cx="1744942"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E9E024E-AD48-5B47-A78D-6E6026A76815}"/>
              </a:ext>
            </a:extLst>
          </p:cNvPr>
          <p:cNvSpPr/>
          <p:nvPr/>
        </p:nvSpPr>
        <p:spPr>
          <a:xfrm>
            <a:off x="6695812" y="2749810"/>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9EC6FD-269E-4846-AA79-58374865AB0E}"/>
              </a:ext>
            </a:extLst>
          </p:cNvPr>
          <p:cNvSpPr/>
          <p:nvPr/>
        </p:nvSpPr>
        <p:spPr>
          <a:xfrm>
            <a:off x="6395042" y="3139663"/>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2A09D72-360E-D74A-BDB4-E03CAC957A92}"/>
              </a:ext>
            </a:extLst>
          </p:cNvPr>
          <p:cNvSpPr/>
          <p:nvPr/>
        </p:nvSpPr>
        <p:spPr>
          <a:xfrm>
            <a:off x="7007307" y="31365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14D0601-E09D-D640-86F7-1AAA8A93AF9B}"/>
              </a:ext>
            </a:extLst>
          </p:cNvPr>
          <p:cNvSpPr/>
          <p:nvPr/>
        </p:nvSpPr>
        <p:spPr>
          <a:xfrm>
            <a:off x="6404973" y="351917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9C22BDF-E22F-A44C-BD4E-B6C23F1944D6}"/>
              </a:ext>
            </a:extLst>
          </p:cNvPr>
          <p:cNvSpPr/>
          <p:nvPr/>
        </p:nvSpPr>
        <p:spPr>
          <a:xfrm>
            <a:off x="7011569" y="353259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a:extLst>
              <a:ext uri="{FF2B5EF4-FFF2-40B4-BE49-F238E27FC236}">
                <a16:creationId xmlns:a16="http://schemas.microsoft.com/office/drawing/2014/main" id="{F78F58BB-D83C-5F40-9D7A-E4BF03C092D9}"/>
              </a:ext>
            </a:extLst>
          </p:cNvPr>
          <p:cNvCxnSpPr>
            <a:cxnSpLocks/>
            <a:stCxn id="7" idx="6"/>
            <a:endCxn id="8" idx="2"/>
          </p:cNvCxnSpPr>
          <p:nvPr/>
        </p:nvCxnSpPr>
        <p:spPr>
          <a:xfrm flipV="1">
            <a:off x="6598585" y="3220673"/>
            <a:ext cx="408722" cy="3126"/>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C6B98B-99F0-7E46-8761-53B5CFF900CD}"/>
              </a:ext>
            </a:extLst>
          </p:cNvPr>
          <p:cNvCxnSpPr>
            <a:stCxn id="9" idx="6"/>
            <a:endCxn id="10" idx="2"/>
          </p:cNvCxnSpPr>
          <p:nvPr/>
        </p:nvCxnSpPr>
        <p:spPr>
          <a:xfrm>
            <a:off x="6608516" y="3603310"/>
            <a:ext cx="403053" cy="13422"/>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EE9DF7C-6967-614F-93B6-370992D2D904}"/>
              </a:ext>
            </a:extLst>
          </p:cNvPr>
          <p:cNvCxnSpPr>
            <a:stCxn id="7" idx="4"/>
            <a:endCxn id="9" idx="0"/>
          </p:cNvCxnSpPr>
          <p:nvPr/>
        </p:nvCxnSpPr>
        <p:spPr>
          <a:xfrm>
            <a:off x="6496814" y="3307935"/>
            <a:ext cx="9931" cy="211239"/>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A9FB4D-E5C0-B44D-96D5-704D23BA5868}"/>
              </a:ext>
            </a:extLst>
          </p:cNvPr>
          <p:cNvCxnSpPr>
            <a:cxnSpLocks/>
            <a:stCxn id="8" idx="4"/>
            <a:endCxn id="10" idx="0"/>
          </p:cNvCxnSpPr>
          <p:nvPr/>
        </p:nvCxnSpPr>
        <p:spPr>
          <a:xfrm>
            <a:off x="7109079" y="3304809"/>
            <a:ext cx="4262" cy="227787"/>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18A18B72-006E-E140-A9EA-DC14C549FD8A}"/>
              </a:ext>
            </a:extLst>
          </p:cNvPr>
          <p:cNvCxnSpPr>
            <a:cxnSpLocks/>
            <a:stCxn id="6" idx="2"/>
            <a:endCxn id="7" idx="0"/>
          </p:cNvCxnSpPr>
          <p:nvPr/>
        </p:nvCxnSpPr>
        <p:spPr>
          <a:xfrm rot="10800000" flipV="1">
            <a:off x="6496814" y="2833945"/>
            <a:ext cx="198998" cy="305717"/>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CA5E7169-F0F9-3547-B332-0054CF472958}"/>
              </a:ext>
            </a:extLst>
          </p:cNvPr>
          <p:cNvCxnSpPr>
            <a:cxnSpLocks/>
            <a:stCxn id="6" idx="6"/>
            <a:endCxn id="8" idx="0"/>
          </p:cNvCxnSpPr>
          <p:nvPr/>
        </p:nvCxnSpPr>
        <p:spPr>
          <a:xfrm>
            <a:off x="6899355" y="2833946"/>
            <a:ext cx="209724" cy="302591"/>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496570-8844-D84C-A739-54599037D6EC}"/>
              </a:ext>
            </a:extLst>
          </p:cNvPr>
          <p:cNvSpPr txBox="1"/>
          <p:nvPr/>
        </p:nvSpPr>
        <p:spPr>
          <a:xfrm>
            <a:off x="6160922" y="3626309"/>
            <a:ext cx="867688" cy="430887"/>
          </a:xfrm>
          <a:prstGeom prst="rect">
            <a:avLst/>
          </a:prstGeom>
          <a:noFill/>
        </p:spPr>
        <p:txBody>
          <a:bodyPr wrap="square" rtlCol="0">
            <a:spAutoFit/>
          </a:bodyPr>
          <a:lstStyle/>
          <a:p>
            <a:pPr algn="ctr"/>
            <a:r>
              <a:rPr lang="en-US" sz="1100" i="1" dirty="0"/>
              <a:t>Acceptance Rate</a:t>
            </a:r>
          </a:p>
        </p:txBody>
      </p:sp>
      <p:sp>
        <p:nvSpPr>
          <p:cNvPr id="18" name="TextBox 17">
            <a:extLst>
              <a:ext uri="{FF2B5EF4-FFF2-40B4-BE49-F238E27FC236}">
                <a16:creationId xmlns:a16="http://schemas.microsoft.com/office/drawing/2014/main" id="{8CE05C1D-1A09-A745-A5A5-8C49C5FCC993}"/>
              </a:ext>
            </a:extLst>
          </p:cNvPr>
          <p:cNvSpPr txBox="1"/>
          <p:nvPr/>
        </p:nvSpPr>
        <p:spPr>
          <a:xfrm>
            <a:off x="6038821" y="3096338"/>
            <a:ext cx="434270" cy="261610"/>
          </a:xfrm>
          <a:prstGeom prst="rect">
            <a:avLst/>
          </a:prstGeom>
          <a:noFill/>
        </p:spPr>
        <p:txBody>
          <a:bodyPr wrap="square" rtlCol="0">
            <a:spAutoFit/>
          </a:bodyPr>
          <a:lstStyle/>
          <a:p>
            <a:r>
              <a:rPr lang="en-US" sz="1100" i="1" dirty="0"/>
              <a:t>30%</a:t>
            </a:r>
          </a:p>
        </p:txBody>
      </p:sp>
      <p:sp>
        <p:nvSpPr>
          <p:cNvPr id="19" name="TextBox 18">
            <a:extLst>
              <a:ext uri="{FF2B5EF4-FFF2-40B4-BE49-F238E27FC236}">
                <a16:creationId xmlns:a16="http://schemas.microsoft.com/office/drawing/2014/main" id="{458DED3F-D5B3-C14F-B68E-885172CDFFF7}"/>
              </a:ext>
            </a:extLst>
          </p:cNvPr>
          <p:cNvSpPr txBox="1"/>
          <p:nvPr/>
        </p:nvSpPr>
        <p:spPr>
          <a:xfrm>
            <a:off x="6896344" y="3640000"/>
            <a:ext cx="795389" cy="261610"/>
          </a:xfrm>
          <a:prstGeom prst="rect">
            <a:avLst/>
          </a:prstGeom>
          <a:noFill/>
        </p:spPr>
        <p:txBody>
          <a:bodyPr wrap="square" rtlCol="0">
            <a:spAutoFit/>
          </a:bodyPr>
          <a:lstStyle/>
          <a:p>
            <a:r>
              <a:rPr lang="en-US" sz="1100" i="1" dirty="0"/>
              <a:t>Tuition</a:t>
            </a:r>
          </a:p>
        </p:txBody>
      </p:sp>
      <p:sp>
        <p:nvSpPr>
          <p:cNvPr id="62" name="Oval 61">
            <a:extLst>
              <a:ext uri="{FF2B5EF4-FFF2-40B4-BE49-F238E27FC236}">
                <a16:creationId xmlns:a16="http://schemas.microsoft.com/office/drawing/2014/main" id="{C989796A-DB3E-B64C-8EA7-6DD90052D010}"/>
              </a:ext>
            </a:extLst>
          </p:cNvPr>
          <p:cNvSpPr/>
          <p:nvPr/>
        </p:nvSpPr>
        <p:spPr>
          <a:xfrm>
            <a:off x="3959043" y="2817599"/>
            <a:ext cx="228175" cy="22415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4" name="Oval 63">
            <a:extLst>
              <a:ext uri="{FF2B5EF4-FFF2-40B4-BE49-F238E27FC236}">
                <a16:creationId xmlns:a16="http://schemas.microsoft.com/office/drawing/2014/main" id="{EB8CBB38-30A3-7E4D-BF7C-7095F788383C}"/>
              </a:ext>
            </a:extLst>
          </p:cNvPr>
          <p:cNvSpPr/>
          <p:nvPr/>
        </p:nvSpPr>
        <p:spPr>
          <a:xfrm>
            <a:off x="4234629" y="2817599"/>
            <a:ext cx="228175" cy="22415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5" name="Oval 64">
            <a:extLst>
              <a:ext uri="{FF2B5EF4-FFF2-40B4-BE49-F238E27FC236}">
                <a16:creationId xmlns:a16="http://schemas.microsoft.com/office/drawing/2014/main" id="{1E85DEAE-AE6C-2B4C-AE37-4D92422069DC}"/>
              </a:ext>
            </a:extLst>
          </p:cNvPr>
          <p:cNvSpPr/>
          <p:nvPr/>
        </p:nvSpPr>
        <p:spPr>
          <a:xfrm>
            <a:off x="4505878" y="2816218"/>
            <a:ext cx="228175" cy="22415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6" name="Rounded Rectangle 65">
            <a:extLst>
              <a:ext uri="{FF2B5EF4-FFF2-40B4-BE49-F238E27FC236}">
                <a16:creationId xmlns:a16="http://schemas.microsoft.com/office/drawing/2014/main" id="{17901422-3922-C342-B175-A52773D149F8}"/>
              </a:ext>
            </a:extLst>
          </p:cNvPr>
          <p:cNvSpPr/>
          <p:nvPr/>
        </p:nvSpPr>
        <p:spPr>
          <a:xfrm>
            <a:off x="3956049" y="2090867"/>
            <a:ext cx="3395929" cy="409391"/>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 Attention Network</a:t>
            </a:r>
          </a:p>
        </p:txBody>
      </p:sp>
      <p:sp>
        <p:nvSpPr>
          <p:cNvPr id="67" name="TextBox 66">
            <a:extLst>
              <a:ext uri="{FF2B5EF4-FFF2-40B4-BE49-F238E27FC236}">
                <a16:creationId xmlns:a16="http://schemas.microsoft.com/office/drawing/2014/main" id="{E2899FD4-7F9E-1E4E-BE6D-D6372A519D11}"/>
              </a:ext>
            </a:extLst>
          </p:cNvPr>
          <p:cNvSpPr txBox="1"/>
          <p:nvPr/>
        </p:nvSpPr>
        <p:spPr>
          <a:xfrm>
            <a:off x="6356865" y="2549068"/>
            <a:ext cx="1078956" cy="261610"/>
          </a:xfrm>
          <a:prstGeom prst="rect">
            <a:avLst/>
          </a:prstGeom>
          <a:noFill/>
        </p:spPr>
        <p:txBody>
          <a:bodyPr wrap="square" rtlCol="0">
            <a:spAutoFit/>
          </a:bodyPr>
          <a:lstStyle/>
          <a:p>
            <a:r>
              <a:rPr lang="en-US" sz="1100" i="1" dirty="0"/>
              <a:t>Smith College</a:t>
            </a:r>
          </a:p>
        </p:txBody>
      </p:sp>
      <p:sp>
        <p:nvSpPr>
          <p:cNvPr id="68" name="TextBox 67">
            <a:extLst>
              <a:ext uri="{FF2B5EF4-FFF2-40B4-BE49-F238E27FC236}">
                <a16:creationId xmlns:a16="http://schemas.microsoft.com/office/drawing/2014/main" id="{101F7E55-EDFC-F447-943F-01D8DDF3681B}"/>
              </a:ext>
            </a:extLst>
          </p:cNvPr>
          <p:cNvSpPr txBox="1"/>
          <p:nvPr/>
        </p:nvSpPr>
        <p:spPr>
          <a:xfrm>
            <a:off x="7120106" y="3117918"/>
            <a:ext cx="795389" cy="261610"/>
          </a:xfrm>
          <a:prstGeom prst="rect">
            <a:avLst/>
          </a:prstGeom>
          <a:noFill/>
        </p:spPr>
        <p:txBody>
          <a:bodyPr wrap="square" rtlCol="0">
            <a:spAutoFit/>
          </a:bodyPr>
          <a:lstStyle/>
          <a:p>
            <a:r>
              <a:rPr lang="en-US" sz="1100" i="1" dirty="0"/>
              <a:t>$53,940</a:t>
            </a:r>
          </a:p>
        </p:txBody>
      </p:sp>
      <p:sp>
        <p:nvSpPr>
          <p:cNvPr id="69" name="Oval 68">
            <a:extLst>
              <a:ext uri="{FF2B5EF4-FFF2-40B4-BE49-F238E27FC236}">
                <a16:creationId xmlns:a16="http://schemas.microsoft.com/office/drawing/2014/main" id="{A1854CAE-0386-134B-9522-4F945A0EF48F}"/>
              </a:ext>
            </a:extLst>
          </p:cNvPr>
          <p:cNvSpPr/>
          <p:nvPr/>
        </p:nvSpPr>
        <p:spPr>
          <a:xfrm>
            <a:off x="4820210" y="2820759"/>
            <a:ext cx="228175" cy="22415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E211889-AE35-EF41-AC78-5A68038A643C}"/>
              </a:ext>
            </a:extLst>
          </p:cNvPr>
          <p:cNvSpPr/>
          <p:nvPr/>
        </p:nvSpPr>
        <p:spPr>
          <a:xfrm>
            <a:off x="5095796" y="2820759"/>
            <a:ext cx="228175" cy="22415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A69DA31-6B30-A34A-8B6A-6C1F89BEE8A7}"/>
              </a:ext>
            </a:extLst>
          </p:cNvPr>
          <p:cNvSpPr/>
          <p:nvPr/>
        </p:nvSpPr>
        <p:spPr>
          <a:xfrm>
            <a:off x="5367045" y="2819378"/>
            <a:ext cx="228175" cy="22415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70F53E27-0F79-3F45-912E-3B895C9BEB2C}"/>
              </a:ext>
            </a:extLst>
          </p:cNvPr>
          <p:cNvSpPr txBox="1"/>
          <p:nvPr/>
        </p:nvSpPr>
        <p:spPr>
          <a:xfrm>
            <a:off x="3959043" y="3108775"/>
            <a:ext cx="4746726" cy="923330"/>
          </a:xfrm>
          <a:prstGeom prst="rect">
            <a:avLst/>
          </a:prstGeom>
          <a:noFill/>
        </p:spPr>
        <p:txBody>
          <a:bodyPr wrap="square" rtlCol="0">
            <a:spAutoFit/>
          </a:bodyPr>
          <a:lstStyle/>
          <a:p>
            <a:r>
              <a:rPr lang="en-US" b="1" dirty="0">
                <a:ln w="3175">
                  <a:noFill/>
                </a:ln>
                <a:solidFill>
                  <a:srgbClr val="0070C0"/>
                </a:solidFill>
                <a:latin typeface="Times New Roman" panose="02020603050405020304" pitchFamily="18" charset="0"/>
                <a:cs typeface="Times New Roman" panose="02020603050405020304" pitchFamily="18" charset="0"/>
              </a:rPr>
              <a:t>Visual features</a:t>
            </a:r>
            <a:r>
              <a:rPr lang="en-US" dirty="0">
                <a:latin typeface="Times New Roman" panose="02020603050405020304" pitchFamily="18" charset="0"/>
                <a:cs typeface="Times New Roman" panose="02020603050405020304" pitchFamily="18" charset="0"/>
              </a:rPr>
              <a:t>, </a:t>
            </a:r>
          </a:p>
          <a:p>
            <a:r>
              <a:rPr lang="en-US" b="1" dirty="0">
                <a:solidFill>
                  <a:schemeClr val="accent2">
                    <a:lumMod val="75000"/>
                  </a:schemeClr>
                </a:solidFill>
                <a:latin typeface="Times New Roman" panose="02020603050405020304" pitchFamily="18" charset="0"/>
                <a:cs typeface="Times New Roman" panose="02020603050405020304" pitchFamily="18" charset="0"/>
              </a:rPr>
              <a:t>textual features</a:t>
            </a:r>
            <a:r>
              <a:rPr lang="en-US" dirty="0">
                <a:latin typeface="Times New Roman" panose="02020603050405020304" pitchFamily="18" charset="0"/>
                <a:cs typeface="Times New Roman" panose="02020603050405020304" pitchFamily="18" charset="0"/>
              </a:rPr>
              <a:t>, </a:t>
            </a:r>
          </a:p>
          <a:p>
            <a:r>
              <a:rPr lang="en-US" b="1" dirty="0">
                <a:solidFill>
                  <a:srgbClr val="7030A0"/>
                </a:solidFill>
                <a:latin typeface="Times New Roman" panose="02020603050405020304" pitchFamily="18" charset="0"/>
                <a:cs typeface="Times New Roman" panose="02020603050405020304" pitchFamily="18" charset="0"/>
              </a:rPr>
              <a:t>layout graph</a:t>
            </a:r>
          </a:p>
        </p:txBody>
      </p:sp>
      <p:pic>
        <p:nvPicPr>
          <p:cNvPr id="25" name="Picture 24">
            <a:extLst>
              <a:ext uri="{FF2B5EF4-FFF2-40B4-BE49-F238E27FC236}">
                <a16:creationId xmlns:a16="http://schemas.microsoft.com/office/drawing/2014/main" id="{429E7B9C-98A5-854C-A1D7-7558ECC47BD3}"/>
              </a:ext>
            </a:extLst>
          </p:cNvPr>
          <p:cNvPicPr>
            <a:picLocks noChangeAspect="1"/>
          </p:cNvPicPr>
          <p:nvPr/>
        </p:nvPicPr>
        <p:blipFill>
          <a:blip r:embed="rId2"/>
          <a:stretch>
            <a:fillRect/>
          </a:stretch>
        </p:blipFill>
        <p:spPr>
          <a:xfrm>
            <a:off x="2774379" y="4408853"/>
            <a:ext cx="1594896" cy="1443001"/>
          </a:xfrm>
          <a:prstGeom prst="rect">
            <a:avLst/>
          </a:prstGeom>
          <a:ln>
            <a:solidFill>
              <a:schemeClr val="tx1"/>
            </a:solidFill>
          </a:ln>
        </p:spPr>
      </p:pic>
      <p:pic>
        <p:nvPicPr>
          <p:cNvPr id="29" name="Picture 28">
            <a:extLst>
              <a:ext uri="{FF2B5EF4-FFF2-40B4-BE49-F238E27FC236}">
                <a16:creationId xmlns:a16="http://schemas.microsoft.com/office/drawing/2014/main" id="{8ADDA459-9DDF-3A45-959E-3EF8663BEE48}"/>
              </a:ext>
            </a:extLst>
          </p:cNvPr>
          <p:cNvPicPr>
            <a:picLocks noChangeAspect="1"/>
          </p:cNvPicPr>
          <p:nvPr/>
        </p:nvPicPr>
        <p:blipFill>
          <a:blip r:embed="rId3"/>
          <a:stretch>
            <a:fillRect/>
          </a:stretch>
        </p:blipFill>
        <p:spPr>
          <a:xfrm>
            <a:off x="7223648" y="4733136"/>
            <a:ext cx="1696873" cy="928204"/>
          </a:xfrm>
          <a:prstGeom prst="rect">
            <a:avLst/>
          </a:prstGeom>
          <a:ln>
            <a:solidFill>
              <a:schemeClr val="tx1"/>
            </a:solidFill>
          </a:ln>
        </p:spPr>
      </p:pic>
      <p:cxnSp>
        <p:nvCxnSpPr>
          <p:cNvPr id="37" name="Straight Arrow Connector 36">
            <a:extLst>
              <a:ext uri="{FF2B5EF4-FFF2-40B4-BE49-F238E27FC236}">
                <a16:creationId xmlns:a16="http://schemas.microsoft.com/office/drawing/2014/main" id="{A004ECB0-4B0E-0D45-8595-FF56CD3D36D3}"/>
              </a:ext>
            </a:extLst>
          </p:cNvPr>
          <p:cNvCxnSpPr>
            <a:cxnSpLocks/>
            <a:endCxn id="73" idx="2"/>
          </p:cNvCxnSpPr>
          <p:nvPr/>
        </p:nvCxnSpPr>
        <p:spPr>
          <a:xfrm flipV="1">
            <a:off x="5755761" y="4130309"/>
            <a:ext cx="2282" cy="420844"/>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Freeform 45">
            <a:extLst>
              <a:ext uri="{FF2B5EF4-FFF2-40B4-BE49-F238E27FC236}">
                <a16:creationId xmlns:a16="http://schemas.microsoft.com/office/drawing/2014/main" id="{A767E113-4EBB-3D44-9C5B-D133F4F1D976}"/>
              </a:ext>
            </a:extLst>
          </p:cNvPr>
          <p:cNvSpPr/>
          <p:nvPr/>
        </p:nvSpPr>
        <p:spPr>
          <a:xfrm>
            <a:off x="6044733" y="4147361"/>
            <a:ext cx="1978847" cy="284480"/>
          </a:xfrm>
          <a:custGeom>
            <a:avLst/>
            <a:gdLst>
              <a:gd name="connsiteX0" fmla="*/ 1971505 w 2014217"/>
              <a:gd name="connsiteY0" fmla="*/ 284480 h 284480"/>
              <a:gd name="connsiteX1" fmla="*/ 1798785 w 2014217"/>
              <a:gd name="connsiteY1" fmla="*/ 172720 h 284480"/>
              <a:gd name="connsiteX2" fmla="*/ 295105 w 2014217"/>
              <a:gd name="connsiteY2" fmla="*/ 152400 h 284480"/>
              <a:gd name="connsiteX3" fmla="*/ 465 w 2014217"/>
              <a:gd name="connsiteY3" fmla="*/ 0 h 284480"/>
              <a:gd name="connsiteX0" fmla="*/ 1971140 w 1978847"/>
              <a:gd name="connsiteY0" fmla="*/ 284480 h 284480"/>
              <a:gd name="connsiteX1" fmla="*/ 1513940 w 1978847"/>
              <a:gd name="connsiteY1" fmla="*/ 172720 h 284480"/>
              <a:gd name="connsiteX2" fmla="*/ 294740 w 1978847"/>
              <a:gd name="connsiteY2" fmla="*/ 152400 h 284480"/>
              <a:gd name="connsiteX3" fmla="*/ 100 w 1978847"/>
              <a:gd name="connsiteY3" fmla="*/ 0 h 284480"/>
            </a:gdLst>
            <a:ahLst/>
            <a:cxnLst>
              <a:cxn ang="0">
                <a:pos x="connsiteX0" y="connsiteY0"/>
              </a:cxn>
              <a:cxn ang="0">
                <a:pos x="connsiteX1" y="connsiteY1"/>
              </a:cxn>
              <a:cxn ang="0">
                <a:pos x="connsiteX2" y="connsiteY2"/>
              </a:cxn>
              <a:cxn ang="0">
                <a:pos x="connsiteX3" y="connsiteY3"/>
              </a:cxn>
            </a:cxnLst>
            <a:rect l="l" t="t" r="r" b="b"/>
            <a:pathLst>
              <a:path w="1978847" h="284480">
                <a:moveTo>
                  <a:pt x="1971140" y="284480"/>
                </a:moveTo>
                <a:cubicBezTo>
                  <a:pt x="2024480" y="239606"/>
                  <a:pt x="1793340" y="194733"/>
                  <a:pt x="1513940" y="172720"/>
                </a:cubicBezTo>
                <a:cubicBezTo>
                  <a:pt x="1234540" y="150707"/>
                  <a:pt x="547047" y="181187"/>
                  <a:pt x="294740" y="152400"/>
                </a:cubicBezTo>
                <a:cubicBezTo>
                  <a:pt x="42433" y="123613"/>
                  <a:pt x="-2440" y="61806"/>
                  <a:pt x="100" y="0"/>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05768B32-F48B-844C-A727-69B81AD3C497}"/>
              </a:ext>
            </a:extLst>
          </p:cNvPr>
          <p:cNvSpPr/>
          <p:nvPr/>
        </p:nvSpPr>
        <p:spPr>
          <a:xfrm>
            <a:off x="4378517" y="4147361"/>
            <a:ext cx="1005915" cy="403792"/>
          </a:xfrm>
          <a:custGeom>
            <a:avLst/>
            <a:gdLst>
              <a:gd name="connsiteX0" fmla="*/ 0 w 1076960"/>
              <a:gd name="connsiteY0" fmla="*/ 436880 h 436880"/>
              <a:gd name="connsiteX1" fmla="*/ 233680 w 1076960"/>
              <a:gd name="connsiteY1" fmla="*/ 264160 h 436880"/>
              <a:gd name="connsiteX2" fmla="*/ 873760 w 1076960"/>
              <a:gd name="connsiteY2" fmla="*/ 223520 h 436880"/>
              <a:gd name="connsiteX3" fmla="*/ 1076960 w 1076960"/>
              <a:gd name="connsiteY3" fmla="*/ 0 h 436880"/>
            </a:gdLst>
            <a:ahLst/>
            <a:cxnLst>
              <a:cxn ang="0">
                <a:pos x="connsiteX0" y="connsiteY0"/>
              </a:cxn>
              <a:cxn ang="0">
                <a:pos x="connsiteX1" y="connsiteY1"/>
              </a:cxn>
              <a:cxn ang="0">
                <a:pos x="connsiteX2" y="connsiteY2"/>
              </a:cxn>
              <a:cxn ang="0">
                <a:pos x="connsiteX3" y="connsiteY3"/>
              </a:cxn>
            </a:cxnLst>
            <a:rect l="l" t="t" r="r" b="b"/>
            <a:pathLst>
              <a:path w="1076960" h="436880">
                <a:moveTo>
                  <a:pt x="0" y="436880"/>
                </a:moveTo>
                <a:cubicBezTo>
                  <a:pt x="44026" y="368300"/>
                  <a:pt x="88053" y="299720"/>
                  <a:pt x="233680" y="264160"/>
                </a:cubicBezTo>
                <a:cubicBezTo>
                  <a:pt x="379307" y="228600"/>
                  <a:pt x="733213" y="267547"/>
                  <a:pt x="873760" y="223520"/>
                </a:cubicBezTo>
                <a:cubicBezTo>
                  <a:pt x="1014307" y="179493"/>
                  <a:pt x="1045633" y="89746"/>
                  <a:pt x="1076960" y="0"/>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4E6751D3-71A7-9B40-9B1A-B28E55F7E455}"/>
              </a:ext>
            </a:extLst>
          </p:cNvPr>
          <p:cNvSpPr/>
          <p:nvPr/>
        </p:nvSpPr>
        <p:spPr>
          <a:xfrm>
            <a:off x="5841633" y="2511601"/>
            <a:ext cx="436880" cy="223520"/>
          </a:xfrm>
          <a:custGeom>
            <a:avLst/>
            <a:gdLst>
              <a:gd name="connsiteX0" fmla="*/ 436880 w 436880"/>
              <a:gd name="connsiteY0" fmla="*/ 223520 h 223520"/>
              <a:gd name="connsiteX1" fmla="*/ 101600 w 436880"/>
              <a:gd name="connsiteY1" fmla="*/ 142240 h 223520"/>
              <a:gd name="connsiteX2" fmla="*/ 0 w 436880"/>
              <a:gd name="connsiteY2" fmla="*/ 0 h 223520"/>
              <a:gd name="connsiteX3" fmla="*/ 0 w 436880"/>
              <a:gd name="connsiteY3" fmla="*/ 0 h 223520"/>
            </a:gdLst>
            <a:ahLst/>
            <a:cxnLst>
              <a:cxn ang="0">
                <a:pos x="connsiteX0" y="connsiteY0"/>
              </a:cxn>
              <a:cxn ang="0">
                <a:pos x="connsiteX1" y="connsiteY1"/>
              </a:cxn>
              <a:cxn ang="0">
                <a:pos x="connsiteX2" y="connsiteY2"/>
              </a:cxn>
              <a:cxn ang="0">
                <a:pos x="connsiteX3" y="connsiteY3"/>
              </a:cxn>
            </a:cxnLst>
            <a:rect l="l" t="t" r="r" b="b"/>
            <a:pathLst>
              <a:path w="436880" h="223520">
                <a:moveTo>
                  <a:pt x="436880" y="223520"/>
                </a:moveTo>
                <a:cubicBezTo>
                  <a:pt x="305646" y="201506"/>
                  <a:pt x="174413" y="179493"/>
                  <a:pt x="101600" y="142240"/>
                </a:cubicBezTo>
                <a:cubicBezTo>
                  <a:pt x="28787" y="104987"/>
                  <a:pt x="0" y="0"/>
                  <a:pt x="0" y="0"/>
                </a:cubicBezTo>
                <a:lnTo>
                  <a:pt x="0" y="0"/>
                </a:ln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4DDC1E39-976B-8C47-9BDD-348D5B0292DC}"/>
              </a:ext>
            </a:extLst>
          </p:cNvPr>
          <p:cNvSpPr/>
          <p:nvPr/>
        </p:nvSpPr>
        <p:spPr>
          <a:xfrm>
            <a:off x="4784993" y="2511601"/>
            <a:ext cx="558800" cy="243840"/>
          </a:xfrm>
          <a:custGeom>
            <a:avLst/>
            <a:gdLst>
              <a:gd name="connsiteX0" fmla="*/ 0 w 558800"/>
              <a:gd name="connsiteY0" fmla="*/ 243840 h 243840"/>
              <a:gd name="connsiteX1" fmla="*/ 375920 w 558800"/>
              <a:gd name="connsiteY1" fmla="*/ 142240 h 243840"/>
              <a:gd name="connsiteX2" fmla="*/ 558800 w 558800"/>
              <a:gd name="connsiteY2" fmla="*/ 0 h 243840"/>
            </a:gdLst>
            <a:ahLst/>
            <a:cxnLst>
              <a:cxn ang="0">
                <a:pos x="connsiteX0" y="connsiteY0"/>
              </a:cxn>
              <a:cxn ang="0">
                <a:pos x="connsiteX1" y="connsiteY1"/>
              </a:cxn>
              <a:cxn ang="0">
                <a:pos x="connsiteX2" y="connsiteY2"/>
              </a:cxn>
            </a:cxnLst>
            <a:rect l="l" t="t" r="r" b="b"/>
            <a:pathLst>
              <a:path w="558800" h="243840">
                <a:moveTo>
                  <a:pt x="0" y="243840"/>
                </a:moveTo>
                <a:cubicBezTo>
                  <a:pt x="141393" y="213360"/>
                  <a:pt x="282787" y="182880"/>
                  <a:pt x="375920" y="142240"/>
                </a:cubicBezTo>
                <a:cubicBezTo>
                  <a:pt x="469053" y="101600"/>
                  <a:pt x="513926" y="50800"/>
                  <a:pt x="558800" y="0"/>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980592-DF82-6C47-976C-C8B2E0D2E93D}"/>
              </a:ext>
            </a:extLst>
          </p:cNvPr>
          <p:cNvPicPr>
            <a:picLocks noChangeAspect="1"/>
          </p:cNvPicPr>
          <p:nvPr/>
        </p:nvPicPr>
        <p:blipFill rotWithShape="1">
          <a:blip r:embed="rId4"/>
          <a:srcRect r="5539" b="1613"/>
          <a:stretch/>
        </p:blipFill>
        <p:spPr>
          <a:xfrm>
            <a:off x="2753820" y="4245194"/>
            <a:ext cx="1594896" cy="151615"/>
          </a:xfrm>
          <a:prstGeom prst="rect">
            <a:avLst/>
          </a:prstGeom>
        </p:spPr>
      </p:pic>
      <p:pic>
        <p:nvPicPr>
          <p:cNvPr id="52" name="Picture 51">
            <a:extLst>
              <a:ext uri="{FF2B5EF4-FFF2-40B4-BE49-F238E27FC236}">
                <a16:creationId xmlns:a16="http://schemas.microsoft.com/office/drawing/2014/main" id="{61389EA0-1017-C54D-8B8D-F72CE0773A98}"/>
              </a:ext>
            </a:extLst>
          </p:cNvPr>
          <p:cNvPicPr>
            <a:picLocks noChangeAspect="1"/>
          </p:cNvPicPr>
          <p:nvPr/>
        </p:nvPicPr>
        <p:blipFill>
          <a:blip r:embed="rId4"/>
          <a:stretch>
            <a:fillRect/>
          </a:stretch>
        </p:blipFill>
        <p:spPr>
          <a:xfrm>
            <a:off x="7210850" y="4556558"/>
            <a:ext cx="1707389" cy="155833"/>
          </a:xfrm>
          <a:prstGeom prst="rect">
            <a:avLst/>
          </a:prstGeom>
        </p:spPr>
      </p:pic>
      <p:pic>
        <p:nvPicPr>
          <p:cNvPr id="21" name="Picture 20">
            <a:extLst>
              <a:ext uri="{FF2B5EF4-FFF2-40B4-BE49-F238E27FC236}">
                <a16:creationId xmlns:a16="http://schemas.microsoft.com/office/drawing/2014/main" id="{4165EA77-59BF-7146-A5FE-847E86E1B231}"/>
              </a:ext>
            </a:extLst>
          </p:cNvPr>
          <p:cNvPicPr>
            <a:picLocks noChangeAspect="1"/>
          </p:cNvPicPr>
          <p:nvPr/>
        </p:nvPicPr>
        <p:blipFill rotWithShape="1">
          <a:blip r:embed="rId5"/>
          <a:srcRect t="2" r="56163" b="11152"/>
          <a:stretch/>
        </p:blipFill>
        <p:spPr>
          <a:xfrm>
            <a:off x="4774697" y="4545446"/>
            <a:ext cx="2024948" cy="156315"/>
          </a:xfrm>
          <a:prstGeom prst="rect">
            <a:avLst/>
          </a:prstGeom>
        </p:spPr>
      </p:pic>
      <p:sp>
        <p:nvSpPr>
          <p:cNvPr id="24" name="TextBox 23">
            <a:extLst>
              <a:ext uri="{FF2B5EF4-FFF2-40B4-BE49-F238E27FC236}">
                <a16:creationId xmlns:a16="http://schemas.microsoft.com/office/drawing/2014/main" id="{00E1F671-BDD5-F349-B103-BC1EB2AE23BD}"/>
              </a:ext>
            </a:extLst>
          </p:cNvPr>
          <p:cNvSpPr txBox="1"/>
          <p:nvPr/>
        </p:nvSpPr>
        <p:spPr>
          <a:xfrm>
            <a:off x="3934506" y="5802679"/>
            <a:ext cx="500334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Train on University Websites</a:t>
            </a:r>
          </a:p>
        </p:txBody>
      </p:sp>
      <p:sp>
        <p:nvSpPr>
          <p:cNvPr id="27" name="Rectangle 26">
            <a:extLst>
              <a:ext uri="{FF2B5EF4-FFF2-40B4-BE49-F238E27FC236}">
                <a16:creationId xmlns:a16="http://schemas.microsoft.com/office/drawing/2014/main" id="{EAA3A08F-9067-074C-88EA-3A343CAB3AA0}"/>
              </a:ext>
            </a:extLst>
          </p:cNvPr>
          <p:cNvSpPr/>
          <p:nvPr/>
        </p:nvSpPr>
        <p:spPr>
          <a:xfrm>
            <a:off x="2656751" y="4245194"/>
            <a:ext cx="6341732" cy="1969975"/>
          </a:xfrm>
          <a:prstGeom prst="rect">
            <a:avLst/>
          </a:prstGeom>
          <a:no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FD507C6-1FDA-8F4F-9D04-FF40ACDB1F95}"/>
              </a:ext>
            </a:extLst>
          </p:cNvPr>
          <p:cNvPicPr>
            <a:picLocks noChangeAspect="1"/>
          </p:cNvPicPr>
          <p:nvPr/>
        </p:nvPicPr>
        <p:blipFill>
          <a:blip r:embed="rId6"/>
          <a:stretch>
            <a:fillRect/>
          </a:stretch>
        </p:blipFill>
        <p:spPr>
          <a:xfrm>
            <a:off x="4783987" y="4701761"/>
            <a:ext cx="2015658" cy="1027986"/>
          </a:xfrm>
          <a:prstGeom prst="rect">
            <a:avLst/>
          </a:prstGeom>
          <a:ln w="6350">
            <a:solidFill>
              <a:schemeClr val="tx1"/>
            </a:solidFill>
          </a:ln>
        </p:spPr>
      </p:pic>
    </p:spTree>
    <p:extLst>
      <p:ext uri="{BB962C8B-B14F-4D97-AF65-F5344CB8AC3E}">
        <p14:creationId xmlns:p14="http://schemas.microsoft.com/office/powerpoint/2010/main" val="148838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a:extLst>
              <a:ext uri="{FF2B5EF4-FFF2-40B4-BE49-F238E27FC236}">
                <a16:creationId xmlns:a16="http://schemas.microsoft.com/office/drawing/2014/main" id="{17725236-8252-094A-BB9C-BB7B22652351}"/>
              </a:ext>
            </a:extLst>
          </p:cNvPr>
          <p:cNvSpPr/>
          <p:nvPr/>
        </p:nvSpPr>
        <p:spPr>
          <a:xfrm>
            <a:off x="2656751" y="317042"/>
            <a:ext cx="6250972" cy="1451876"/>
          </a:xfrm>
          <a:prstGeom prst="roundRect">
            <a:avLst/>
          </a:prstGeom>
          <a:solidFill>
            <a:srgbClr val="92D050">
              <a:alpha val="5000"/>
            </a:srgbClr>
          </a:solidFill>
          <a:ln w="3175">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20E5E704-45D6-6A45-9227-7BEBC5114B74}"/>
              </a:ext>
            </a:extLst>
          </p:cNvPr>
          <p:cNvSpPr/>
          <p:nvPr/>
        </p:nvSpPr>
        <p:spPr>
          <a:xfrm>
            <a:off x="3439252" y="2037284"/>
            <a:ext cx="4637581" cy="2093025"/>
          </a:xfrm>
          <a:prstGeom prst="roundRect">
            <a:avLst/>
          </a:prstGeom>
          <a:solidFill>
            <a:schemeClr val="tx2">
              <a:lumMod val="40000"/>
              <a:lumOff val="60000"/>
              <a:alpha val="13000"/>
            </a:schemeClr>
          </a:solidFill>
          <a:ln w="3175">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49D11D6-02BC-3D48-A1BB-7E613B0C9B36}"/>
              </a:ext>
            </a:extLst>
          </p:cNvPr>
          <p:cNvSpPr/>
          <p:nvPr/>
        </p:nvSpPr>
        <p:spPr>
          <a:xfrm>
            <a:off x="3920107" y="2764519"/>
            <a:ext cx="867086" cy="318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CCC0FA2-9227-7748-9BFA-80BB0C947361}"/>
              </a:ext>
            </a:extLst>
          </p:cNvPr>
          <p:cNvSpPr/>
          <p:nvPr/>
        </p:nvSpPr>
        <p:spPr>
          <a:xfrm>
            <a:off x="4781274" y="2767679"/>
            <a:ext cx="867086" cy="3156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urved Connector 3">
            <a:extLst>
              <a:ext uri="{FF2B5EF4-FFF2-40B4-BE49-F238E27FC236}">
                <a16:creationId xmlns:a16="http://schemas.microsoft.com/office/drawing/2014/main" id="{2CF9F83A-3E5E-EF44-AAFB-DF90B1057217}"/>
              </a:ext>
            </a:extLst>
          </p:cNvPr>
          <p:cNvCxnSpPr>
            <a:cxnSpLocks/>
          </p:cNvCxnSpPr>
          <p:nvPr/>
        </p:nvCxnSpPr>
        <p:spPr>
          <a:xfrm rot="5400000" flipH="1" flipV="1">
            <a:off x="6380333" y="2942801"/>
            <a:ext cx="198267" cy="899097"/>
          </a:xfrm>
          <a:prstGeom prst="curvedConnector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411F8E8E-E541-8445-86F1-701ADEDD12C3}"/>
              </a:ext>
            </a:extLst>
          </p:cNvPr>
          <p:cNvSpPr/>
          <p:nvPr/>
        </p:nvSpPr>
        <p:spPr>
          <a:xfrm>
            <a:off x="5946791" y="2557321"/>
            <a:ext cx="1744942" cy="15265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E9E024E-AD48-5B47-A78D-6E6026A76815}"/>
              </a:ext>
            </a:extLst>
          </p:cNvPr>
          <p:cNvSpPr/>
          <p:nvPr/>
        </p:nvSpPr>
        <p:spPr>
          <a:xfrm>
            <a:off x="6695812" y="2749810"/>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9EC6FD-269E-4846-AA79-58374865AB0E}"/>
              </a:ext>
            </a:extLst>
          </p:cNvPr>
          <p:cNvSpPr/>
          <p:nvPr/>
        </p:nvSpPr>
        <p:spPr>
          <a:xfrm>
            <a:off x="6395042" y="3139663"/>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2A09D72-360E-D74A-BDB4-E03CAC957A92}"/>
              </a:ext>
            </a:extLst>
          </p:cNvPr>
          <p:cNvSpPr/>
          <p:nvPr/>
        </p:nvSpPr>
        <p:spPr>
          <a:xfrm>
            <a:off x="7007307" y="3136537"/>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14D0601-E09D-D640-86F7-1AAA8A93AF9B}"/>
              </a:ext>
            </a:extLst>
          </p:cNvPr>
          <p:cNvSpPr/>
          <p:nvPr/>
        </p:nvSpPr>
        <p:spPr>
          <a:xfrm>
            <a:off x="6404973" y="3519174"/>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9C22BDF-E22F-A44C-BD4E-B6C23F1944D6}"/>
              </a:ext>
            </a:extLst>
          </p:cNvPr>
          <p:cNvSpPr/>
          <p:nvPr/>
        </p:nvSpPr>
        <p:spPr>
          <a:xfrm>
            <a:off x="7011569" y="3532596"/>
            <a:ext cx="203543" cy="1682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a:extLst>
              <a:ext uri="{FF2B5EF4-FFF2-40B4-BE49-F238E27FC236}">
                <a16:creationId xmlns:a16="http://schemas.microsoft.com/office/drawing/2014/main" id="{F78F58BB-D83C-5F40-9D7A-E4BF03C092D9}"/>
              </a:ext>
            </a:extLst>
          </p:cNvPr>
          <p:cNvCxnSpPr>
            <a:cxnSpLocks/>
            <a:stCxn id="7" idx="6"/>
            <a:endCxn id="8" idx="2"/>
          </p:cNvCxnSpPr>
          <p:nvPr/>
        </p:nvCxnSpPr>
        <p:spPr>
          <a:xfrm flipV="1">
            <a:off x="6598585" y="3220673"/>
            <a:ext cx="408722" cy="3126"/>
          </a:xfrm>
          <a:prstGeom prst="curvedConnector3">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C6B98B-99F0-7E46-8761-53B5CFF900CD}"/>
              </a:ext>
            </a:extLst>
          </p:cNvPr>
          <p:cNvCxnSpPr>
            <a:stCxn id="9" idx="6"/>
            <a:endCxn id="10" idx="2"/>
          </p:cNvCxnSpPr>
          <p:nvPr/>
        </p:nvCxnSpPr>
        <p:spPr>
          <a:xfrm>
            <a:off x="6608516" y="3603310"/>
            <a:ext cx="403053" cy="13422"/>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EE9DF7C-6967-614F-93B6-370992D2D904}"/>
              </a:ext>
            </a:extLst>
          </p:cNvPr>
          <p:cNvCxnSpPr>
            <a:stCxn id="7" idx="4"/>
            <a:endCxn id="9" idx="0"/>
          </p:cNvCxnSpPr>
          <p:nvPr/>
        </p:nvCxnSpPr>
        <p:spPr>
          <a:xfrm>
            <a:off x="6496814" y="3307935"/>
            <a:ext cx="9931" cy="211239"/>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A9FB4D-E5C0-B44D-96D5-704D23BA5868}"/>
              </a:ext>
            </a:extLst>
          </p:cNvPr>
          <p:cNvCxnSpPr>
            <a:cxnSpLocks/>
            <a:stCxn id="8" idx="4"/>
            <a:endCxn id="10" idx="0"/>
          </p:cNvCxnSpPr>
          <p:nvPr/>
        </p:nvCxnSpPr>
        <p:spPr>
          <a:xfrm>
            <a:off x="7109079" y="3304809"/>
            <a:ext cx="4262" cy="227787"/>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18A18B72-006E-E140-A9EA-DC14C549FD8A}"/>
              </a:ext>
            </a:extLst>
          </p:cNvPr>
          <p:cNvCxnSpPr>
            <a:cxnSpLocks/>
            <a:stCxn id="6" idx="2"/>
            <a:endCxn id="7" idx="0"/>
          </p:cNvCxnSpPr>
          <p:nvPr/>
        </p:nvCxnSpPr>
        <p:spPr>
          <a:xfrm rot="10800000" flipV="1">
            <a:off x="6496814" y="2833945"/>
            <a:ext cx="198998" cy="305717"/>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CA5E7169-F0F9-3547-B332-0054CF472958}"/>
              </a:ext>
            </a:extLst>
          </p:cNvPr>
          <p:cNvCxnSpPr>
            <a:cxnSpLocks/>
            <a:stCxn id="6" idx="6"/>
            <a:endCxn id="8" idx="0"/>
          </p:cNvCxnSpPr>
          <p:nvPr/>
        </p:nvCxnSpPr>
        <p:spPr>
          <a:xfrm>
            <a:off x="6899355" y="2833946"/>
            <a:ext cx="209724" cy="302591"/>
          </a:xfrm>
          <a:prstGeom prst="curvedConnector2">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496570-8844-D84C-A739-54599037D6EC}"/>
              </a:ext>
            </a:extLst>
          </p:cNvPr>
          <p:cNvSpPr txBox="1"/>
          <p:nvPr/>
        </p:nvSpPr>
        <p:spPr>
          <a:xfrm>
            <a:off x="6160922" y="3626309"/>
            <a:ext cx="867688" cy="430887"/>
          </a:xfrm>
          <a:prstGeom prst="rect">
            <a:avLst/>
          </a:prstGeom>
          <a:noFill/>
        </p:spPr>
        <p:txBody>
          <a:bodyPr wrap="square" rtlCol="0">
            <a:spAutoFit/>
          </a:bodyPr>
          <a:lstStyle/>
          <a:p>
            <a:pPr algn="ctr"/>
            <a:r>
              <a:rPr lang="en-US" sz="1100" i="1" dirty="0"/>
              <a:t>Acceptance Rate</a:t>
            </a:r>
          </a:p>
        </p:txBody>
      </p:sp>
      <p:sp>
        <p:nvSpPr>
          <p:cNvPr id="18" name="TextBox 17">
            <a:extLst>
              <a:ext uri="{FF2B5EF4-FFF2-40B4-BE49-F238E27FC236}">
                <a16:creationId xmlns:a16="http://schemas.microsoft.com/office/drawing/2014/main" id="{8CE05C1D-1A09-A745-A5A5-8C49C5FCC993}"/>
              </a:ext>
            </a:extLst>
          </p:cNvPr>
          <p:cNvSpPr txBox="1"/>
          <p:nvPr/>
        </p:nvSpPr>
        <p:spPr>
          <a:xfrm>
            <a:off x="6038821" y="3096338"/>
            <a:ext cx="434270" cy="261610"/>
          </a:xfrm>
          <a:prstGeom prst="rect">
            <a:avLst/>
          </a:prstGeom>
          <a:noFill/>
        </p:spPr>
        <p:txBody>
          <a:bodyPr wrap="square" rtlCol="0">
            <a:spAutoFit/>
          </a:bodyPr>
          <a:lstStyle/>
          <a:p>
            <a:r>
              <a:rPr lang="en-US" sz="1100" i="1" dirty="0"/>
              <a:t>30%</a:t>
            </a:r>
          </a:p>
        </p:txBody>
      </p:sp>
      <p:sp>
        <p:nvSpPr>
          <p:cNvPr id="19" name="TextBox 18">
            <a:extLst>
              <a:ext uri="{FF2B5EF4-FFF2-40B4-BE49-F238E27FC236}">
                <a16:creationId xmlns:a16="http://schemas.microsoft.com/office/drawing/2014/main" id="{458DED3F-D5B3-C14F-B68E-885172CDFFF7}"/>
              </a:ext>
            </a:extLst>
          </p:cNvPr>
          <p:cNvSpPr txBox="1"/>
          <p:nvPr/>
        </p:nvSpPr>
        <p:spPr>
          <a:xfrm>
            <a:off x="6896344" y="3640000"/>
            <a:ext cx="795389" cy="261610"/>
          </a:xfrm>
          <a:prstGeom prst="rect">
            <a:avLst/>
          </a:prstGeom>
          <a:noFill/>
        </p:spPr>
        <p:txBody>
          <a:bodyPr wrap="square" rtlCol="0">
            <a:spAutoFit/>
          </a:bodyPr>
          <a:lstStyle/>
          <a:p>
            <a:r>
              <a:rPr lang="en-US" sz="1100" i="1" dirty="0"/>
              <a:t>Tuition</a:t>
            </a:r>
          </a:p>
        </p:txBody>
      </p:sp>
      <p:pic>
        <p:nvPicPr>
          <p:cNvPr id="61" name="Picture 60">
            <a:extLst>
              <a:ext uri="{FF2B5EF4-FFF2-40B4-BE49-F238E27FC236}">
                <a16:creationId xmlns:a16="http://schemas.microsoft.com/office/drawing/2014/main" id="{70C281A2-83C6-C040-A28C-2DA5A7FA463C}"/>
              </a:ext>
            </a:extLst>
          </p:cNvPr>
          <p:cNvPicPr>
            <a:picLocks noChangeAspect="1"/>
          </p:cNvPicPr>
          <p:nvPr/>
        </p:nvPicPr>
        <p:blipFill rotWithShape="1">
          <a:blip r:embed="rId2"/>
          <a:srcRect l="7980" r="15471" b="10510"/>
          <a:stretch/>
        </p:blipFill>
        <p:spPr>
          <a:xfrm>
            <a:off x="3516973" y="497728"/>
            <a:ext cx="1867459" cy="1015103"/>
          </a:xfrm>
          <a:prstGeom prst="rect">
            <a:avLst/>
          </a:prstGeom>
          <a:ln>
            <a:solidFill>
              <a:schemeClr val="tx1"/>
            </a:solidFill>
          </a:ln>
        </p:spPr>
      </p:pic>
      <p:sp>
        <p:nvSpPr>
          <p:cNvPr id="62" name="Oval 61">
            <a:extLst>
              <a:ext uri="{FF2B5EF4-FFF2-40B4-BE49-F238E27FC236}">
                <a16:creationId xmlns:a16="http://schemas.microsoft.com/office/drawing/2014/main" id="{C989796A-DB3E-B64C-8EA7-6DD90052D010}"/>
              </a:ext>
            </a:extLst>
          </p:cNvPr>
          <p:cNvSpPr/>
          <p:nvPr/>
        </p:nvSpPr>
        <p:spPr>
          <a:xfrm>
            <a:off x="3959043" y="2817599"/>
            <a:ext cx="228175" cy="22415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4" name="Oval 63">
            <a:extLst>
              <a:ext uri="{FF2B5EF4-FFF2-40B4-BE49-F238E27FC236}">
                <a16:creationId xmlns:a16="http://schemas.microsoft.com/office/drawing/2014/main" id="{EB8CBB38-30A3-7E4D-BF7C-7095F788383C}"/>
              </a:ext>
            </a:extLst>
          </p:cNvPr>
          <p:cNvSpPr/>
          <p:nvPr/>
        </p:nvSpPr>
        <p:spPr>
          <a:xfrm>
            <a:off x="4234629" y="2817599"/>
            <a:ext cx="228175" cy="22415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5" name="Oval 64">
            <a:extLst>
              <a:ext uri="{FF2B5EF4-FFF2-40B4-BE49-F238E27FC236}">
                <a16:creationId xmlns:a16="http://schemas.microsoft.com/office/drawing/2014/main" id="{1E85DEAE-AE6C-2B4C-AE37-4D92422069DC}"/>
              </a:ext>
            </a:extLst>
          </p:cNvPr>
          <p:cNvSpPr/>
          <p:nvPr/>
        </p:nvSpPr>
        <p:spPr>
          <a:xfrm>
            <a:off x="4505878" y="2816218"/>
            <a:ext cx="228175" cy="22415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6" name="Rounded Rectangle 65">
            <a:extLst>
              <a:ext uri="{FF2B5EF4-FFF2-40B4-BE49-F238E27FC236}">
                <a16:creationId xmlns:a16="http://schemas.microsoft.com/office/drawing/2014/main" id="{17901422-3922-C342-B175-A52773D149F8}"/>
              </a:ext>
            </a:extLst>
          </p:cNvPr>
          <p:cNvSpPr/>
          <p:nvPr/>
        </p:nvSpPr>
        <p:spPr>
          <a:xfrm>
            <a:off x="3956049" y="2090867"/>
            <a:ext cx="3395929" cy="409391"/>
          </a:xfrm>
          <a:prstGeom prst="roundRect">
            <a:avLst/>
          </a:prstGeom>
          <a:solidFill>
            <a:schemeClr val="accent4">
              <a:lumMod val="40000"/>
              <a:lumOff val="60000"/>
              <a:alpha val="71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 Attention Network</a:t>
            </a:r>
          </a:p>
        </p:txBody>
      </p:sp>
      <p:sp>
        <p:nvSpPr>
          <p:cNvPr id="67" name="TextBox 66">
            <a:extLst>
              <a:ext uri="{FF2B5EF4-FFF2-40B4-BE49-F238E27FC236}">
                <a16:creationId xmlns:a16="http://schemas.microsoft.com/office/drawing/2014/main" id="{E2899FD4-7F9E-1E4E-BE6D-D6372A519D11}"/>
              </a:ext>
            </a:extLst>
          </p:cNvPr>
          <p:cNvSpPr txBox="1"/>
          <p:nvPr/>
        </p:nvSpPr>
        <p:spPr>
          <a:xfrm>
            <a:off x="6356865" y="2549068"/>
            <a:ext cx="1078956" cy="261610"/>
          </a:xfrm>
          <a:prstGeom prst="rect">
            <a:avLst/>
          </a:prstGeom>
          <a:noFill/>
        </p:spPr>
        <p:txBody>
          <a:bodyPr wrap="square" rtlCol="0">
            <a:spAutoFit/>
          </a:bodyPr>
          <a:lstStyle/>
          <a:p>
            <a:r>
              <a:rPr lang="en-US" sz="1100" i="1" dirty="0"/>
              <a:t>Smith College</a:t>
            </a:r>
          </a:p>
        </p:txBody>
      </p:sp>
      <p:sp>
        <p:nvSpPr>
          <p:cNvPr id="68" name="TextBox 67">
            <a:extLst>
              <a:ext uri="{FF2B5EF4-FFF2-40B4-BE49-F238E27FC236}">
                <a16:creationId xmlns:a16="http://schemas.microsoft.com/office/drawing/2014/main" id="{101F7E55-EDFC-F447-943F-01D8DDF3681B}"/>
              </a:ext>
            </a:extLst>
          </p:cNvPr>
          <p:cNvSpPr txBox="1"/>
          <p:nvPr/>
        </p:nvSpPr>
        <p:spPr>
          <a:xfrm>
            <a:off x="7120106" y="3117918"/>
            <a:ext cx="795389" cy="261610"/>
          </a:xfrm>
          <a:prstGeom prst="rect">
            <a:avLst/>
          </a:prstGeom>
          <a:noFill/>
        </p:spPr>
        <p:txBody>
          <a:bodyPr wrap="square" rtlCol="0">
            <a:spAutoFit/>
          </a:bodyPr>
          <a:lstStyle/>
          <a:p>
            <a:r>
              <a:rPr lang="en-US" sz="1100" i="1" dirty="0"/>
              <a:t>$53,940</a:t>
            </a:r>
          </a:p>
        </p:txBody>
      </p:sp>
      <p:sp>
        <p:nvSpPr>
          <p:cNvPr id="69" name="Oval 68">
            <a:extLst>
              <a:ext uri="{FF2B5EF4-FFF2-40B4-BE49-F238E27FC236}">
                <a16:creationId xmlns:a16="http://schemas.microsoft.com/office/drawing/2014/main" id="{A1854CAE-0386-134B-9522-4F945A0EF48F}"/>
              </a:ext>
            </a:extLst>
          </p:cNvPr>
          <p:cNvSpPr/>
          <p:nvPr/>
        </p:nvSpPr>
        <p:spPr>
          <a:xfrm>
            <a:off x="4820210" y="2820759"/>
            <a:ext cx="228175" cy="22415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E211889-AE35-EF41-AC78-5A68038A643C}"/>
              </a:ext>
            </a:extLst>
          </p:cNvPr>
          <p:cNvSpPr/>
          <p:nvPr/>
        </p:nvSpPr>
        <p:spPr>
          <a:xfrm>
            <a:off x="5095796" y="2820759"/>
            <a:ext cx="228175" cy="22415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A69DA31-6B30-A34A-8B6A-6C1F89BEE8A7}"/>
              </a:ext>
            </a:extLst>
          </p:cNvPr>
          <p:cNvSpPr/>
          <p:nvPr/>
        </p:nvSpPr>
        <p:spPr>
          <a:xfrm>
            <a:off x="5367045" y="2819378"/>
            <a:ext cx="228175" cy="22415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70F53E27-0F79-3F45-912E-3B895C9BEB2C}"/>
              </a:ext>
            </a:extLst>
          </p:cNvPr>
          <p:cNvSpPr txBox="1"/>
          <p:nvPr/>
        </p:nvSpPr>
        <p:spPr>
          <a:xfrm>
            <a:off x="3959043" y="3108775"/>
            <a:ext cx="4746726" cy="923330"/>
          </a:xfrm>
          <a:prstGeom prst="rect">
            <a:avLst/>
          </a:prstGeom>
          <a:noFill/>
        </p:spPr>
        <p:txBody>
          <a:bodyPr wrap="square" rtlCol="0">
            <a:spAutoFit/>
          </a:bodyPr>
          <a:lstStyle/>
          <a:p>
            <a:r>
              <a:rPr lang="en-US" b="1" dirty="0">
                <a:ln w="3175">
                  <a:noFill/>
                </a:ln>
                <a:solidFill>
                  <a:srgbClr val="0070C0"/>
                </a:solidFill>
                <a:latin typeface="Times New Roman" panose="02020603050405020304" pitchFamily="18" charset="0"/>
                <a:cs typeface="Times New Roman" panose="02020603050405020304" pitchFamily="18" charset="0"/>
              </a:rPr>
              <a:t>Visual features</a:t>
            </a:r>
            <a:r>
              <a:rPr lang="en-US" dirty="0">
                <a:latin typeface="Times New Roman" panose="02020603050405020304" pitchFamily="18" charset="0"/>
                <a:cs typeface="Times New Roman" panose="02020603050405020304" pitchFamily="18" charset="0"/>
              </a:rPr>
              <a:t>, </a:t>
            </a:r>
          </a:p>
          <a:p>
            <a:r>
              <a:rPr lang="en-US" b="1" dirty="0">
                <a:solidFill>
                  <a:schemeClr val="accent2">
                    <a:lumMod val="75000"/>
                  </a:schemeClr>
                </a:solidFill>
                <a:latin typeface="Times New Roman" panose="02020603050405020304" pitchFamily="18" charset="0"/>
                <a:cs typeface="Times New Roman" panose="02020603050405020304" pitchFamily="18" charset="0"/>
              </a:rPr>
              <a:t>textual features</a:t>
            </a:r>
            <a:r>
              <a:rPr lang="en-US" dirty="0">
                <a:latin typeface="Times New Roman" panose="02020603050405020304" pitchFamily="18" charset="0"/>
                <a:cs typeface="Times New Roman" panose="02020603050405020304" pitchFamily="18" charset="0"/>
              </a:rPr>
              <a:t>, </a:t>
            </a:r>
          </a:p>
          <a:p>
            <a:r>
              <a:rPr lang="en-US" b="1" dirty="0">
                <a:solidFill>
                  <a:srgbClr val="7030A0"/>
                </a:solidFill>
                <a:latin typeface="Times New Roman" panose="02020603050405020304" pitchFamily="18" charset="0"/>
                <a:cs typeface="Times New Roman" panose="02020603050405020304" pitchFamily="18" charset="0"/>
              </a:rPr>
              <a:t>layout graph</a:t>
            </a:r>
          </a:p>
        </p:txBody>
      </p:sp>
      <p:sp>
        <p:nvSpPr>
          <p:cNvPr id="79" name="Up Arrow 78">
            <a:extLst>
              <a:ext uri="{FF2B5EF4-FFF2-40B4-BE49-F238E27FC236}">
                <a16:creationId xmlns:a16="http://schemas.microsoft.com/office/drawing/2014/main" id="{5D3A693D-AB6F-FC45-91FC-3DC2C102933F}"/>
              </a:ext>
            </a:extLst>
          </p:cNvPr>
          <p:cNvSpPr/>
          <p:nvPr/>
        </p:nvSpPr>
        <p:spPr>
          <a:xfrm>
            <a:off x="5537146" y="1790025"/>
            <a:ext cx="305090" cy="232741"/>
          </a:xfrm>
          <a:prstGeom prst="upArrow">
            <a:avLst/>
          </a:prstGeom>
          <a:solidFill>
            <a:srgbClr val="FFFF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ounded Rectangle 115">
            <a:extLst>
              <a:ext uri="{FF2B5EF4-FFF2-40B4-BE49-F238E27FC236}">
                <a16:creationId xmlns:a16="http://schemas.microsoft.com/office/drawing/2014/main" id="{C9AB4B57-771C-9449-8083-A6354AC927E5}"/>
              </a:ext>
            </a:extLst>
          </p:cNvPr>
          <p:cNvSpPr/>
          <p:nvPr/>
        </p:nvSpPr>
        <p:spPr>
          <a:xfrm>
            <a:off x="6054057" y="712696"/>
            <a:ext cx="2479962" cy="585165"/>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Relation: Cast</a:t>
            </a:r>
          </a:p>
          <a:p>
            <a:r>
              <a:rPr lang="en-US" dirty="0">
                <a:solidFill>
                  <a:schemeClr val="tx1"/>
                </a:solidFill>
                <a:latin typeface="Times New Roman" panose="02020603050405020304" pitchFamily="18" charset="0"/>
                <a:cs typeface="Times New Roman" panose="02020603050405020304" pitchFamily="18" charset="0"/>
              </a:rPr>
              <a:t>Object: Tiffany </a:t>
            </a:r>
            <a:r>
              <a:rPr lang="en-US" dirty="0" err="1">
                <a:solidFill>
                  <a:schemeClr val="tx1"/>
                </a:solidFill>
                <a:latin typeface="Times New Roman" panose="02020603050405020304" pitchFamily="18" charset="0"/>
                <a:cs typeface="Times New Roman" panose="02020603050405020304" pitchFamily="18" charset="0"/>
              </a:rPr>
              <a:t>Haddish</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26" name="Straight Arrow Connector 125">
            <a:extLst>
              <a:ext uri="{FF2B5EF4-FFF2-40B4-BE49-F238E27FC236}">
                <a16:creationId xmlns:a16="http://schemas.microsoft.com/office/drawing/2014/main" id="{EC34A3BE-FD8B-A849-8B79-02DB1C85C629}"/>
              </a:ext>
            </a:extLst>
          </p:cNvPr>
          <p:cNvCxnSpPr>
            <a:cxnSpLocks/>
          </p:cNvCxnSpPr>
          <p:nvPr/>
        </p:nvCxnSpPr>
        <p:spPr>
          <a:xfrm flipV="1">
            <a:off x="5544720" y="1015959"/>
            <a:ext cx="356763" cy="1"/>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29E7B9C-98A5-854C-A1D7-7558ECC47BD3}"/>
              </a:ext>
            </a:extLst>
          </p:cNvPr>
          <p:cNvPicPr>
            <a:picLocks noChangeAspect="1"/>
          </p:cNvPicPr>
          <p:nvPr/>
        </p:nvPicPr>
        <p:blipFill>
          <a:blip r:embed="rId3"/>
          <a:stretch>
            <a:fillRect/>
          </a:stretch>
        </p:blipFill>
        <p:spPr>
          <a:xfrm>
            <a:off x="2774379" y="4408853"/>
            <a:ext cx="1594896" cy="1443001"/>
          </a:xfrm>
          <a:prstGeom prst="rect">
            <a:avLst/>
          </a:prstGeom>
          <a:ln>
            <a:solidFill>
              <a:schemeClr val="tx1"/>
            </a:solidFill>
          </a:ln>
        </p:spPr>
      </p:pic>
      <p:pic>
        <p:nvPicPr>
          <p:cNvPr id="29" name="Picture 28">
            <a:extLst>
              <a:ext uri="{FF2B5EF4-FFF2-40B4-BE49-F238E27FC236}">
                <a16:creationId xmlns:a16="http://schemas.microsoft.com/office/drawing/2014/main" id="{8ADDA459-9DDF-3A45-959E-3EF8663BEE48}"/>
              </a:ext>
            </a:extLst>
          </p:cNvPr>
          <p:cNvPicPr>
            <a:picLocks noChangeAspect="1"/>
          </p:cNvPicPr>
          <p:nvPr/>
        </p:nvPicPr>
        <p:blipFill>
          <a:blip r:embed="rId4"/>
          <a:stretch>
            <a:fillRect/>
          </a:stretch>
        </p:blipFill>
        <p:spPr>
          <a:xfrm>
            <a:off x="7223648" y="4733136"/>
            <a:ext cx="1696873" cy="928204"/>
          </a:xfrm>
          <a:prstGeom prst="rect">
            <a:avLst/>
          </a:prstGeom>
          <a:ln>
            <a:solidFill>
              <a:schemeClr val="tx1"/>
            </a:solidFill>
          </a:ln>
        </p:spPr>
      </p:pic>
      <p:cxnSp>
        <p:nvCxnSpPr>
          <p:cNvPr id="37" name="Straight Arrow Connector 36">
            <a:extLst>
              <a:ext uri="{FF2B5EF4-FFF2-40B4-BE49-F238E27FC236}">
                <a16:creationId xmlns:a16="http://schemas.microsoft.com/office/drawing/2014/main" id="{A004ECB0-4B0E-0D45-8595-FF56CD3D36D3}"/>
              </a:ext>
            </a:extLst>
          </p:cNvPr>
          <p:cNvCxnSpPr>
            <a:cxnSpLocks/>
            <a:endCxn id="73" idx="2"/>
          </p:cNvCxnSpPr>
          <p:nvPr/>
        </p:nvCxnSpPr>
        <p:spPr>
          <a:xfrm flipV="1">
            <a:off x="5755761" y="4130309"/>
            <a:ext cx="2282" cy="420844"/>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Freeform 45">
            <a:extLst>
              <a:ext uri="{FF2B5EF4-FFF2-40B4-BE49-F238E27FC236}">
                <a16:creationId xmlns:a16="http://schemas.microsoft.com/office/drawing/2014/main" id="{A767E113-4EBB-3D44-9C5B-D133F4F1D976}"/>
              </a:ext>
            </a:extLst>
          </p:cNvPr>
          <p:cNvSpPr/>
          <p:nvPr/>
        </p:nvSpPr>
        <p:spPr>
          <a:xfrm>
            <a:off x="6044733" y="4147361"/>
            <a:ext cx="1978847" cy="284480"/>
          </a:xfrm>
          <a:custGeom>
            <a:avLst/>
            <a:gdLst>
              <a:gd name="connsiteX0" fmla="*/ 1971505 w 2014217"/>
              <a:gd name="connsiteY0" fmla="*/ 284480 h 284480"/>
              <a:gd name="connsiteX1" fmla="*/ 1798785 w 2014217"/>
              <a:gd name="connsiteY1" fmla="*/ 172720 h 284480"/>
              <a:gd name="connsiteX2" fmla="*/ 295105 w 2014217"/>
              <a:gd name="connsiteY2" fmla="*/ 152400 h 284480"/>
              <a:gd name="connsiteX3" fmla="*/ 465 w 2014217"/>
              <a:gd name="connsiteY3" fmla="*/ 0 h 284480"/>
              <a:gd name="connsiteX0" fmla="*/ 1971140 w 1978847"/>
              <a:gd name="connsiteY0" fmla="*/ 284480 h 284480"/>
              <a:gd name="connsiteX1" fmla="*/ 1513940 w 1978847"/>
              <a:gd name="connsiteY1" fmla="*/ 172720 h 284480"/>
              <a:gd name="connsiteX2" fmla="*/ 294740 w 1978847"/>
              <a:gd name="connsiteY2" fmla="*/ 152400 h 284480"/>
              <a:gd name="connsiteX3" fmla="*/ 100 w 1978847"/>
              <a:gd name="connsiteY3" fmla="*/ 0 h 284480"/>
            </a:gdLst>
            <a:ahLst/>
            <a:cxnLst>
              <a:cxn ang="0">
                <a:pos x="connsiteX0" y="connsiteY0"/>
              </a:cxn>
              <a:cxn ang="0">
                <a:pos x="connsiteX1" y="connsiteY1"/>
              </a:cxn>
              <a:cxn ang="0">
                <a:pos x="connsiteX2" y="connsiteY2"/>
              </a:cxn>
              <a:cxn ang="0">
                <a:pos x="connsiteX3" y="connsiteY3"/>
              </a:cxn>
            </a:cxnLst>
            <a:rect l="l" t="t" r="r" b="b"/>
            <a:pathLst>
              <a:path w="1978847" h="284480">
                <a:moveTo>
                  <a:pt x="1971140" y="284480"/>
                </a:moveTo>
                <a:cubicBezTo>
                  <a:pt x="2024480" y="239606"/>
                  <a:pt x="1793340" y="194733"/>
                  <a:pt x="1513940" y="172720"/>
                </a:cubicBezTo>
                <a:cubicBezTo>
                  <a:pt x="1234540" y="150707"/>
                  <a:pt x="547047" y="181187"/>
                  <a:pt x="294740" y="152400"/>
                </a:cubicBezTo>
                <a:cubicBezTo>
                  <a:pt x="42433" y="123613"/>
                  <a:pt x="-2440" y="61806"/>
                  <a:pt x="100" y="0"/>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05768B32-F48B-844C-A727-69B81AD3C497}"/>
              </a:ext>
            </a:extLst>
          </p:cNvPr>
          <p:cNvSpPr/>
          <p:nvPr/>
        </p:nvSpPr>
        <p:spPr>
          <a:xfrm>
            <a:off x="4378517" y="4147361"/>
            <a:ext cx="1005915" cy="403792"/>
          </a:xfrm>
          <a:custGeom>
            <a:avLst/>
            <a:gdLst>
              <a:gd name="connsiteX0" fmla="*/ 0 w 1076960"/>
              <a:gd name="connsiteY0" fmla="*/ 436880 h 436880"/>
              <a:gd name="connsiteX1" fmla="*/ 233680 w 1076960"/>
              <a:gd name="connsiteY1" fmla="*/ 264160 h 436880"/>
              <a:gd name="connsiteX2" fmla="*/ 873760 w 1076960"/>
              <a:gd name="connsiteY2" fmla="*/ 223520 h 436880"/>
              <a:gd name="connsiteX3" fmla="*/ 1076960 w 1076960"/>
              <a:gd name="connsiteY3" fmla="*/ 0 h 436880"/>
            </a:gdLst>
            <a:ahLst/>
            <a:cxnLst>
              <a:cxn ang="0">
                <a:pos x="connsiteX0" y="connsiteY0"/>
              </a:cxn>
              <a:cxn ang="0">
                <a:pos x="connsiteX1" y="connsiteY1"/>
              </a:cxn>
              <a:cxn ang="0">
                <a:pos x="connsiteX2" y="connsiteY2"/>
              </a:cxn>
              <a:cxn ang="0">
                <a:pos x="connsiteX3" y="connsiteY3"/>
              </a:cxn>
            </a:cxnLst>
            <a:rect l="l" t="t" r="r" b="b"/>
            <a:pathLst>
              <a:path w="1076960" h="436880">
                <a:moveTo>
                  <a:pt x="0" y="436880"/>
                </a:moveTo>
                <a:cubicBezTo>
                  <a:pt x="44026" y="368300"/>
                  <a:pt x="88053" y="299720"/>
                  <a:pt x="233680" y="264160"/>
                </a:cubicBezTo>
                <a:cubicBezTo>
                  <a:pt x="379307" y="228600"/>
                  <a:pt x="733213" y="267547"/>
                  <a:pt x="873760" y="223520"/>
                </a:cubicBezTo>
                <a:cubicBezTo>
                  <a:pt x="1014307" y="179493"/>
                  <a:pt x="1045633" y="89746"/>
                  <a:pt x="1076960" y="0"/>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4E6751D3-71A7-9B40-9B1A-B28E55F7E455}"/>
              </a:ext>
            </a:extLst>
          </p:cNvPr>
          <p:cNvSpPr/>
          <p:nvPr/>
        </p:nvSpPr>
        <p:spPr>
          <a:xfrm>
            <a:off x="5841633" y="2511601"/>
            <a:ext cx="436880" cy="223520"/>
          </a:xfrm>
          <a:custGeom>
            <a:avLst/>
            <a:gdLst>
              <a:gd name="connsiteX0" fmla="*/ 436880 w 436880"/>
              <a:gd name="connsiteY0" fmla="*/ 223520 h 223520"/>
              <a:gd name="connsiteX1" fmla="*/ 101600 w 436880"/>
              <a:gd name="connsiteY1" fmla="*/ 142240 h 223520"/>
              <a:gd name="connsiteX2" fmla="*/ 0 w 436880"/>
              <a:gd name="connsiteY2" fmla="*/ 0 h 223520"/>
              <a:gd name="connsiteX3" fmla="*/ 0 w 436880"/>
              <a:gd name="connsiteY3" fmla="*/ 0 h 223520"/>
            </a:gdLst>
            <a:ahLst/>
            <a:cxnLst>
              <a:cxn ang="0">
                <a:pos x="connsiteX0" y="connsiteY0"/>
              </a:cxn>
              <a:cxn ang="0">
                <a:pos x="connsiteX1" y="connsiteY1"/>
              </a:cxn>
              <a:cxn ang="0">
                <a:pos x="connsiteX2" y="connsiteY2"/>
              </a:cxn>
              <a:cxn ang="0">
                <a:pos x="connsiteX3" y="connsiteY3"/>
              </a:cxn>
            </a:cxnLst>
            <a:rect l="l" t="t" r="r" b="b"/>
            <a:pathLst>
              <a:path w="436880" h="223520">
                <a:moveTo>
                  <a:pt x="436880" y="223520"/>
                </a:moveTo>
                <a:cubicBezTo>
                  <a:pt x="305646" y="201506"/>
                  <a:pt x="174413" y="179493"/>
                  <a:pt x="101600" y="142240"/>
                </a:cubicBezTo>
                <a:cubicBezTo>
                  <a:pt x="28787" y="104987"/>
                  <a:pt x="0" y="0"/>
                  <a:pt x="0" y="0"/>
                </a:cubicBezTo>
                <a:lnTo>
                  <a:pt x="0" y="0"/>
                </a:ln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4DDC1E39-976B-8C47-9BDD-348D5B0292DC}"/>
              </a:ext>
            </a:extLst>
          </p:cNvPr>
          <p:cNvSpPr/>
          <p:nvPr/>
        </p:nvSpPr>
        <p:spPr>
          <a:xfrm>
            <a:off x="4784993" y="2511601"/>
            <a:ext cx="558800" cy="243840"/>
          </a:xfrm>
          <a:custGeom>
            <a:avLst/>
            <a:gdLst>
              <a:gd name="connsiteX0" fmla="*/ 0 w 558800"/>
              <a:gd name="connsiteY0" fmla="*/ 243840 h 243840"/>
              <a:gd name="connsiteX1" fmla="*/ 375920 w 558800"/>
              <a:gd name="connsiteY1" fmla="*/ 142240 h 243840"/>
              <a:gd name="connsiteX2" fmla="*/ 558800 w 558800"/>
              <a:gd name="connsiteY2" fmla="*/ 0 h 243840"/>
            </a:gdLst>
            <a:ahLst/>
            <a:cxnLst>
              <a:cxn ang="0">
                <a:pos x="connsiteX0" y="connsiteY0"/>
              </a:cxn>
              <a:cxn ang="0">
                <a:pos x="connsiteX1" y="connsiteY1"/>
              </a:cxn>
              <a:cxn ang="0">
                <a:pos x="connsiteX2" y="connsiteY2"/>
              </a:cxn>
            </a:cxnLst>
            <a:rect l="l" t="t" r="r" b="b"/>
            <a:pathLst>
              <a:path w="558800" h="243840">
                <a:moveTo>
                  <a:pt x="0" y="243840"/>
                </a:moveTo>
                <a:cubicBezTo>
                  <a:pt x="141393" y="213360"/>
                  <a:pt x="282787" y="182880"/>
                  <a:pt x="375920" y="142240"/>
                </a:cubicBezTo>
                <a:cubicBezTo>
                  <a:pt x="469053" y="101600"/>
                  <a:pt x="513926" y="50800"/>
                  <a:pt x="558800" y="0"/>
                </a:cubicBezTo>
              </a:path>
            </a:pathLst>
          </a:custGeom>
          <a:noFill/>
          <a:ln w="2540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980592-DF82-6C47-976C-C8B2E0D2E93D}"/>
              </a:ext>
            </a:extLst>
          </p:cNvPr>
          <p:cNvPicPr>
            <a:picLocks noChangeAspect="1"/>
          </p:cNvPicPr>
          <p:nvPr/>
        </p:nvPicPr>
        <p:blipFill rotWithShape="1">
          <a:blip r:embed="rId5"/>
          <a:srcRect r="5539" b="1613"/>
          <a:stretch/>
        </p:blipFill>
        <p:spPr>
          <a:xfrm>
            <a:off x="2753820" y="4245194"/>
            <a:ext cx="1594896" cy="151615"/>
          </a:xfrm>
          <a:prstGeom prst="rect">
            <a:avLst/>
          </a:prstGeom>
        </p:spPr>
      </p:pic>
      <p:pic>
        <p:nvPicPr>
          <p:cNvPr id="52" name="Picture 51">
            <a:extLst>
              <a:ext uri="{FF2B5EF4-FFF2-40B4-BE49-F238E27FC236}">
                <a16:creationId xmlns:a16="http://schemas.microsoft.com/office/drawing/2014/main" id="{61389EA0-1017-C54D-8B8D-F72CE0773A98}"/>
              </a:ext>
            </a:extLst>
          </p:cNvPr>
          <p:cNvPicPr>
            <a:picLocks noChangeAspect="1"/>
          </p:cNvPicPr>
          <p:nvPr/>
        </p:nvPicPr>
        <p:blipFill>
          <a:blip r:embed="rId5"/>
          <a:stretch>
            <a:fillRect/>
          </a:stretch>
        </p:blipFill>
        <p:spPr>
          <a:xfrm>
            <a:off x="7210850" y="4556558"/>
            <a:ext cx="1707389" cy="155833"/>
          </a:xfrm>
          <a:prstGeom prst="rect">
            <a:avLst/>
          </a:prstGeom>
        </p:spPr>
      </p:pic>
      <p:pic>
        <p:nvPicPr>
          <p:cNvPr id="21" name="Picture 20">
            <a:extLst>
              <a:ext uri="{FF2B5EF4-FFF2-40B4-BE49-F238E27FC236}">
                <a16:creationId xmlns:a16="http://schemas.microsoft.com/office/drawing/2014/main" id="{4165EA77-59BF-7146-A5FE-847E86E1B231}"/>
              </a:ext>
            </a:extLst>
          </p:cNvPr>
          <p:cNvPicPr>
            <a:picLocks noChangeAspect="1"/>
          </p:cNvPicPr>
          <p:nvPr/>
        </p:nvPicPr>
        <p:blipFill rotWithShape="1">
          <a:blip r:embed="rId6"/>
          <a:srcRect t="2" r="56163" b="11152"/>
          <a:stretch/>
        </p:blipFill>
        <p:spPr>
          <a:xfrm>
            <a:off x="4774697" y="4545446"/>
            <a:ext cx="2024948" cy="156315"/>
          </a:xfrm>
          <a:prstGeom prst="rect">
            <a:avLst/>
          </a:prstGeom>
        </p:spPr>
      </p:pic>
      <p:pic>
        <p:nvPicPr>
          <p:cNvPr id="53" name="Picture 52">
            <a:extLst>
              <a:ext uri="{FF2B5EF4-FFF2-40B4-BE49-F238E27FC236}">
                <a16:creationId xmlns:a16="http://schemas.microsoft.com/office/drawing/2014/main" id="{2EFCF424-11EB-6B47-B3C4-788825F84D28}"/>
              </a:ext>
            </a:extLst>
          </p:cNvPr>
          <p:cNvPicPr>
            <a:picLocks noChangeAspect="1"/>
          </p:cNvPicPr>
          <p:nvPr/>
        </p:nvPicPr>
        <p:blipFill rotWithShape="1">
          <a:blip r:embed="rId6"/>
          <a:srcRect l="1" t="2" r="58466" b="13559"/>
          <a:stretch/>
        </p:blipFill>
        <p:spPr>
          <a:xfrm>
            <a:off x="3516973" y="336569"/>
            <a:ext cx="1874520" cy="148590"/>
          </a:xfrm>
          <a:prstGeom prst="rect">
            <a:avLst/>
          </a:prstGeom>
        </p:spPr>
      </p:pic>
      <p:sp>
        <p:nvSpPr>
          <p:cNvPr id="2" name="Rectangle 1">
            <a:extLst>
              <a:ext uri="{FF2B5EF4-FFF2-40B4-BE49-F238E27FC236}">
                <a16:creationId xmlns:a16="http://schemas.microsoft.com/office/drawing/2014/main" id="{36A63EB0-8796-0943-A702-F2E3F4AAC547}"/>
              </a:ext>
            </a:extLst>
          </p:cNvPr>
          <p:cNvSpPr/>
          <p:nvPr/>
        </p:nvSpPr>
        <p:spPr>
          <a:xfrm>
            <a:off x="4250270" y="555337"/>
            <a:ext cx="1124712" cy="28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0A875A-21D5-BC42-8745-DA181BB9E301}"/>
              </a:ext>
            </a:extLst>
          </p:cNvPr>
          <p:cNvSpPr/>
          <p:nvPr/>
        </p:nvSpPr>
        <p:spPr>
          <a:xfrm>
            <a:off x="3557231" y="526649"/>
            <a:ext cx="754550" cy="28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4"/>
                </a:solidFill>
              </a:rPr>
              <a:t>Cast</a:t>
            </a:r>
          </a:p>
        </p:txBody>
      </p:sp>
      <p:sp>
        <p:nvSpPr>
          <p:cNvPr id="51" name="Rectangle 50">
            <a:extLst>
              <a:ext uri="{FF2B5EF4-FFF2-40B4-BE49-F238E27FC236}">
                <a16:creationId xmlns:a16="http://schemas.microsoft.com/office/drawing/2014/main" id="{55855BBC-6483-3B4A-86EA-9C9F2E23CEF1}"/>
              </a:ext>
            </a:extLst>
          </p:cNvPr>
          <p:cNvSpPr/>
          <p:nvPr/>
        </p:nvSpPr>
        <p:spPr>
          <a:xfrm>
            <a:off x="3516973" y="553366"/>
            <a:ext cx="82296" cy="237439"/>
          </a:xfrm>
          <a:prstGeom prst="rect">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4" name="TextBox 23">
            <a:extLst>
              <a:ext uri="{FF2B5EF4-FFF2-40B4-BE49-F238E27FC236}">
                <a16:creationId xmlns:a16="http://schemas.microsoft.com/office/drawing/2014/main" id="{00E1F671-BDD5-F349-B103-BC1EB2AE23BD}"/>
              </a:ext>
            </a:extLst>
          </p:cNvPr>
          <p:cNvSpPr txBox="1"/>
          <p:nvPr/>
        </p:nvSpPr>
        <p:spPr>
          <a:xfrm>
            <a:off x="3934506" y="5802679"/>
            <a:ext cx="500334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Train on University Websites</a:t>
            </a:r>
          </a:p>
        </p:txBody>
      </p:sp>
      <p:sp>
        <p:nvSpPr>
          <p:cNvPr id="54" name="TextBox 53">
            <a:extLst>
              <a:ext uri="{FF2B5EF4-FFF2-40B4-BE49-F238E27FC236}">
                <a16:creationId xmlns:a16="http://schemas.microsoft.com/office/drawing/2014/main" id="{5FDF8B0C-7A07-7543-9AD5-08EBDBAEA7BB}"/>
              </a:ext>
            </a:extLst>
          </p:cNvPr>
          <p:cNvSpPr txBox="1"/>
          <p:nvPr/>
        </p:nvSpPr>
        <p:spPr>
          <a:xfrm>
            <a:off x="4011831" y="1415704"/>
            <a:ext cx="500334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Extract from Movie Website</a:t>
            </a:r>
          </a:p>
        </p:txBody>
      </p:sp>
      <p:sp>
        <p:nvSpPr>
          <p:cNvPr id="27" name="Rectangle 26">
            <a:extLst>
              <a:ext uri="{FF2B5EF4-FFF2-40B4-BE49-F238E27FC236}">
                <a16:creationId xmlns:a16="http://schemas.microsoft.com/office/drawing/2014/main" id="{EAA3A08F-9067-074C-88EA-3A343CAB3AA0}"/>
              </a:ext>
            </a:extLst>
          </p:cNvPr>
          <p:cNvSpPr/>
          <p:nvPr/>
        </p:nvSpPr>
        <p:spPr>
          <a:xfrm>
            <a:off x="2656751" y="4245194"/>
            <a:ext cx="6341732" cy="1969975"/>
          </a:xfrm>
          <a:prstGeom prst="rect">
            <a:avLst/>
          </a:prstGeom>
          <a:no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FD507C6-1FDA-8F4F-9D04-FF40ACDB1F95}"/>
              </a:ext>
            </a:extLst>
          </p:cNvPr>
          <p:cNvPicPr>
            <a:picLocks noChangeAspect="1"/>
          </p:cNvPicPr>
          <p:nvPr/>
        </p:nvPicPr>
        <p:blipFill>
          <a:blip r:embed="rId7"/>
          <a:stretch>
            <a:fillRect/>
          </a:stretch>
        </p:blipFill>
        <p:spPr>
          <a:xfrm>
            <a:off x="4783987" y="4701761"/>
            <a:ext cx="2015658" cy="1027986"/>
          </a:xfrm>
          <a:prstGeom prst="rect">
            <a:avLst/>
          </a:prstGeom>
          <a:ln w="6350">
            <a:solidFill>
              <a:schemeClr val="tx1"/>
            </a:solidFill>
          </a:ln>
        </p:spPr>
      </p:pic>
    </p:spTree>
    <p:extLst>
      <p:ext uri="{BB962C8B-B14F-4D97-AF65-F5344CB8AC3E}">
        <p14:creationId xmlns:p14="http://schemas.microsoft.com/office/powerpoint/2010/main" val="5640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E0DE-2A26-1C49-A032-B5AF8ACD0ECB}"/>
              </a:ext>
            </a:extLst>
          </p:cNvPr>
          <p:cNvSpPr>
            <a:spLocks noGrp="1"/>
          </p:cNvSpPr>
          <p:nvPr>
            <p:ph type="title"/>
          </p:nvPr>
        </p:nvSpPr>
        <p:spPr/>
        <p:txBody>
          <a:bodyPr/>
          <a:lstStyle/>
          <a:p>
            <a:r>
              <a:rPr lang="en-US" dirty="0"/>
              <a:t>Why should we care about semi-structured websites?</a:t>
            </a:r>
          </a:p>
        </p:txBody>
      </p:sp>
      <p:sp>
        <p:nvSpPr>
          <p:cNvPr id="3" name="Text Placeholder 2">
            <a:extLst>
              <a:ext uri="{FF2B5EF4-FFF2-40B4-BE49-F238E27FC236}">
                <a16:creationId xmlns:a16="http://schemas.microsoft.com/office/drawing/2014/main" id="{28A5F49A-4181-FD49-88F5-33C0CD56C9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405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8D22-922F-F443-839A-68AC4D1E11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03ACCD1-AB28-7041-B7F6-FAE6051C0C9E}"/>
              </a:ext>
            </a:extLst>
          </p:cNvPr>
          <p:cNvSpPr>
            <a:spLocks noGrp="1"/>
          </p:cNvSpPr>
          <p:nvPr>
            <p:ph idx="1"/>
          </p:nvPr>
        </p:nvSpPr>
        <p:spPr>
          <a:xfrm>
            <a:off x="1209159" y="1696750"/>
            <a:ext cx="9915523" cy="4704050"/>
          </a:xfrm>
        </p:spPr>
        <p:txBody>
          <a:bodyPr>
            <a:normAutofit fontScale="70000" lnSpcReduction="20000"/>
          </a:bodyPr>
          <a:lstStyle/>
          <a:p>
            <a:r>
              <a:rPr lang="en-US" b="1" dirty="0"/>
              <a:t>Semi-structured websites are a rich source of data for KB population</a:t>
            </a:r>
          </a:p>
          <a:p>
            <a:pPr marL="228600" lvl="1" indent="0">
              <a:buNone/>
            </a:pPr>
            <a:endParaRPr lang="en-US" dirty="0"/>
          </a:p>
          <a:p>
            <a:r>
              <a:rPr lang="en-US" dirty="0"/>
              <a:t>Previous extraction methods required learning a new model for each website targeted for extraction</a:t>
            </a:r>
          </a:p>
          <a:p>
            <a:pPr lvl="1"/>
            <a:endParaRPr lang="en-US" dirty="0"/>
          </a:p>
          <a:p>
            <a:r>
              <a:rPr lang="en-US" dirty="0"/>
              <a:t>We introduce a method for learning a single model that can extract from arbitrary semi-structured websites</a:t>
            </a:r>
          </a:p>
          <a:p>
            <a:pPr lvl="1"/>
            <a:r>
              <a:rPr lang="en-US" dirty="0"/>
              <a:t>Build rich representation of textual, visual, layout features of a webpage with GNN</a:t>
            </a:r>
          </a:p>
          <a:p>
            <a:pPr lvl="1"/>
            <a:r>
              <a:rPr lang="en-US" dirty="0"/>
              <a:t>Pre-training task to help generalization</a:t>
            </a:r>
          </a:p>
          <a:p>
            <a:pPr lvl="1"/>
            <a:endParaRPr lang="en-US" dirty="0"/>
          </a:p>
          <a:p>
            <a:r>
              <a:rPr lang="en-US" dirty="0" err="1"/>
              <a:t>OpenIE</a:t>
            </a:r>
            <a:r>
              <a:rPr lang="en-US" dirty="0"/>
              <a:t> extractions from never-before-seen websites in never-before-seen subject domains</a:t>
            </a:r>
          </a:p>
          <a:p>
            <a:pPr lvl="1"/>
            <a:endParaRPr lang="en-US" dirty="0"/>
          </a:p>
          <a:p>
            <a:pPr lvl="1"/>
            <a:endParaRPr lang="en-US" dirty="0"/>
          </a:p>
        </p:txBody>
      </p:sp>
    </p:spTree>
    <p:extLst>
      <p:ext uri="{BB962C8B-B14F-4D97-AF65-F5344CB8AC3E}">
        <p14:creationId xmlns:p14="http://schemas.microsoft.com/office/powerpoint/2010/main" val="16538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screenshot from the website IMDb containing information about the film &quot;When Harry Met Sally&quot;, such as the name of the director, writer, and stars. The relation names are vertically aligned and share a common font and size, as do the names of the individuals, each of which is contained within a hyperlink." title="When Harry Met Sally IMDb screenshot">
            <a:extLst>
              <a:ext uri="{FF2B5EF4-FFF2-40B4-BE49-F238E27FC236}">
                <a16:creationId xmlns:a16="http://schemas.microsoft.com/office/drawing/2014/main" id="{EFB83616-1B4D-C241-949C-E587AEAC997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97000" y="0"/>
            <a:ext cx="9474200" cy="6860794"/>
          </a:xfrm>
          <a:prstGeom prst="rect">
            <a:avLst/>
          </a:prstGeom>
        </p:spPr>
      </p:pic>
    </p:spTree>
    <p:extLst>
      <p:ext uri="{BB962C8B-B14F-4D97-AF65-F5344CB8AC3E}">
        <p14:creationId xmlns:p14="http://schemas.microsoft.com/office/powerpoint/2010/main" val="301659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screenshot from the website IMDb containing information about the film &quot;When Harry Met Sally&quot;, such as the name of the director, writer, and stars. The relation names are vertically aligned and share a common font and size, as do the names of the individuals, each of which is contained within a hyperlink." title="When Harry Met Sally IMDb screenshot">
            <a:extLst>
              <a:ext uri="{FF2B5EF4-FFF2-40B4-BE49-F238E27FC236}">
                <a16:creationId xmlns:a16="http://schemas.microsoft.com/office/drawing/2014/main" id="{EFB83616-1B4D-C241-949C-E587AEAC997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97000" y="0"/>
            <a:ext cx="9474200" cy="6860794"/>
          </a:xfrm>
          <a:prstGeom prst="rect">
            <a:avLst/>
          </a:prstGeom>
        </p:spPr>
      </p:pic>
      <p:sp>
        <p:nvSpPr>
          <p:cNvPr id="3" name="Rounded Rectangle 2">
            <a:extLst>
              <a:ext uri="{FF2B5EF4-FFF2-40B4-BE49-F238E27FC236}">
                <a16:creationId xmlns:a16="http://schemas.microsoft.com/office/drawing/2014/main" id="{8C6176DB-3E7C-4947-A6EE-D6796E81E170}"/>
              </a:ext>
            </a:extLst>
          </p:cNvPr>
          <p:cNvSpPr/>
          <p:nvPr/>
        </p:nvSpPr>
        <p:spPr>
          <a:xfrm>
            <a:off x="6286500" y="619463"/>
            <a:ext cx="5736167" cy="5845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Semi-structured:</a:t>
            </a:r>
          </a:p>
          <a:p>
            <a:pPr marL="457200" indent="-457200">
              <a:buFontTx/>
              <a:buChar char="-"/>
            </a:pPr>
            <a:r>
              <a:rPr lang="en-US" sz="3200" dirty="0"/>
              <a:t>Rich layout features</a:t>
            </a:r>
          </a:p>
          <a:p>
            <a:pPr marL="457200" indent="-457200">
              <a:buFontTx/>
              <a:buChar char="-"/>
            </a:pPr>
            <a:endParaRPr lang="en-US" sz="3200" dirty="0"/>
          </a:p>
          <a:p>
            <a:pPr marL="457200" indent="-457200">
              <a:buFontTx/>
              <a:buChar char="-"/>
            </a:pPr>
            <a:r>
              <a:rPr lang="en-US" sz="3200" dirty="0"/>
              <a:t>Each page provides info about an entity</a:t>
            </a:r>
          </a:p>
          <a:p>
            <a:pPr marL="457200" indent="-457200">
              <a:buFontTx/>
              <a:buChar char="-"/>
            </a:pPr>
            <a:endParaRPr lang="en-US" sz="3200" dirty="0"/>
          </a:p>
          <a:p>
            <a:pPr marL="457200" indent="-457200">
              <a:buFontTx/>
              <a:buChar char="-"/>
            </a:pPr>
            <a:r>
              <a:rPr lang="en-US" sz="3200" dirty="0"/>
              <a:t>Data represented as key-value pairs and lists</a:t>
            </a:r>
          </a:p>
          <a:p>
            <a:pPr marL="457200" indent="-457200">
              <a:buFontTx/>
              <a:buChar char="-"/>
            </a:pPr>
            <a:endParaRPr lang="en-US" sz="3200" dirty="0"/>
          </a:p>
          <a:p>
            <a:pPr marL="457200" indent="-457200">
              <a:buFontTx/>
              <a:buChar char="-"/>
            </a:pPr>
            <a:r>
              <a:rPr lang="en-US" sz="3200" dirty="0"/>
              <a:t>Text fields consisting of just entity/attribute name</a:t>
            </a:r>
          </a:p>
        </p:txBody>
      </p:sp>
    </p:spTree>
    <p:extLst>
      <p:ext uri="{BB962C8B-B14F-4D97-AF65-F5344CB8AC3E}">
        <p14:creationId xmlns:p14="http://schemas.microsoft.com/office/powerpoint/2010/main" val="308786656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{0F9A25D6-62FB-3547-9026-2A10824DF915}tf10001120</Template>
  <TotalTime>12822</TotalTime>
  <Words>1478</Words>
  <Application>Microsoft Macintosh PowerPoint</Application>
  <PresentationFormat>Widescreen</PresentationFormat>
  <Paragraphs>346</Paragraphs>
  <Slides>39</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Gill Sans MT</vt:lpstr>
      <vt:lpstr>Times New Roman</vt:lpstr>
      <vt:lpstr>Parcel</vt:lpstr>
      <vt:lpstr>ZeroShotCeres: Zero-Shot Relation Extraction from Semi-Structured Webpages</vt:lpstr>
      <vt:lpstr>Overview</vt:lpstr>
      <vt:lpstr>PowerPoint Presentation</vt:lpstr>
      <vt:lpstr>PowerPoint Presentation</vt:lpstr>
      <vt:lpstr>PowerPoint Presentation</vt:lpstr>
      <vt:lpstr>Why should we care about semi-structured websites?</vt:lpstr>
      <vt:lpstr>Overview</vt:lpstr>
      <vt:lpstr>PowerPoint Presentation</vt:lpstr>
      <vt:lpstr>PowerPoint Presentation</vt:lpstr>
      <vt:lpstr>PowerPoint Presentation</vt:lpstr>
      <vt:lpstr>PowerPoint Presentation</vt:lpstr>
      <vt:lpstr>PowerPoint Presentation</vt:lpstr>
      <vt:lpstr>Traditional Extraction</vt:lpstr>
      <vt:lpstr>Problem Definition</vt:lpstr>
      <vt:lpstr>Overview</vt:lpstr>
      <vt:lpstr>Prior Work</vt:lpstr>
      <vt:lpstr>Can we learn a single general model to extract from never-before-seen websites?</vt:lpstr>
      <vt:lpstr>Zero-shot Extraction</vt:lpstr>
      <vt:lpstr>Intuition</vt:lpstr>
      <vt:lpstr>Overview</vt:lpstr>
      <vt:lpstr>Page Layout Graph</vt:lpstr>
      <vt:lpstr>Text Field Features</vt:lpstr>
      <vt:lpstr>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Training</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OpenCeres: When Open Information Extraction Meets the Semi-Structured Web</dc:title>
  <dc:creator>Microsoft Office User</dc:creator>
  <cp:lastModifiedBy>Microsoft Office User</cp:lastModifiedBy>
  <cp:revision>102</cp:revision>
  <dcterms:created xsi:type="dcterms:W3CDTF">2019-05-27T18:25:11Z</dcterms:created>
  <dcterms:modified xsi:type="dcterms:W3CDTF">2020-06-17T17:29:03Z</dcterms:modified>
</cp:coreProperties>
</file>