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2" r:id="rId3"/>
    <p:sldId id="263" r:id="rId4"/>
    <p:sldId id="264" r:id="rId5"/>
    <p:sldId id="267" r:id="rId6"/>
    <p:sldId id="269" r:id="rId7"/>
    <p:sldId id="270" r:id="rId8"/>
    <p:sldId id="260" r:id="rId9"/>
    <p:sldId id="271" r:id="rId10"/>
    <p:sldId id="273" r:id="rId11"/>
    <p:sldId id="285" r:id="rId12"/>
    <p:sldId id="272" r:id="rId13"/>
    <p:sldId id="308" r:id="rId14"/>
    <p:sldId id="276" r:id="rId15"/>
    <p:sldId id="279" r:id="rId16"/>
    <p:sldId id="280" r:id="rId17"/>
    <p:sldId id="290" r:id="rId18"/>
    <p:sldId id="311" r:id="rId19"/>
    <p:sldId id="287" r:id="rId20"/>
    <p:sldId id="288" r:id="rId21"/>
    <p:sldId id="289" r:id="rId22"/>
    <p:sldId id="292" r:id="rId23"/>
    <p:sldId id="295" r:id="rId24"/>
    <p:sldId id="293" r:id="rId25"/>
    <p:sldId id="297" r:id="rId26"/>
    <p:sldId id="301" r:id="rId27"/>
    <p:sldId id="298" r:id="rId28"/>
    <p:sldId id="299" r:id="rId29"/>
    <p:sldId id="300" r:id="rId30"/>
    <p:sldId id="303" r:id="rId31"/>
    <p:sldId id="310" r:id="rId32"/>
    <p:sldId id="302" r:id="rId33"/>
    <p:sldId id="28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5190" autoAdjust="0"/>
  </p:normalViewPr>
  <p:slideViewPr>
    <p:cSldViewPr snapToGrid="0">
      <p:cViewPr varScale="1">
        <p:scale>
          <a:sx n="77" d="100"/>
          <a:sy n="77" d="100"/>
        </p:scale>
        <p:origin x="35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0964B-2C75-42E6-B6EF-0673D6764E21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5A6EC-DB8E-4D74-8C21-62F23CC89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3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here loves to write tests?</a:t>
            </a:r>
          </a:p>
          <a:p>
            <a:r>
              <a:rPr lang="en-US" baseline="0" dirty="0" smtClean="0"/>
              <a:t>I do too:  it’s a fun challenge.  Finding bugs is like solving a puzzle.</a:t>
            </a:r>
          </a:p>
          <a:p>
            <a:r>
              <a:rPr lang="en-US" baseline="0" dirty="0" smtClean="0"/>
              <a:t>But I have other important work to do, and it gets old after a while.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is the solution?  Automation to the rescue.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24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0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Sometimes, you cannot re-implement everything.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</a:t>
            </a:r>
            <a:r>
              <a:rPr lang="en-US" dirty="0" smtClean="0"/>
              <a:t>you spent a year perfecting your own technique's performance on your dataset, you should be willing to do the same for other techniques, in order to obtain a fair, scientifically valid result.</a:t>
            </a:r>
          </a:p>
          <a:p>
            <a:r>
              <a:rPr lang="en-US" dirty="0" smtClean="0"/>
              <a:t>Anecdote</a:t>
            </a:r>
            <a:r>
              <a:rPr lang="en-US" dirty="0" smtClean="0"/>
              <a:t>: At ASE 2015, two best-paper nominees both compared to Randoop without doing any of these things:  they just ran it using its default settings.  They slammed it in their talks but had never communicated to the developers either to submit a bug report or to ask a question.</a:t>
            </a:r>
          </a:p>
          <a:p>
            <a:r>
              <a:rPr lang="en-US" dirty="0" smtClean="0"/>
              <a:t>I don't have a problem with showing that your tool is better, but make it a fair comparison.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20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should be rewarded accordingly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27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effort since it</a:t>
            </a:r>
            <a:r>
              <a:rPr lang="en-US" baseline="0" dirty="0" smtClean="0"/>
              <a:t> was published than before.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Against the </a:t>
            </a:r>
            <a:r>
              <a:rPr lang="en-US" b="1" i="1" baseline="0" dirty="0" smtClean="0"/>
              <a:t>cynical </a:t>
            </a:r>
            <a:r>
              <a:rPr lang="en-US" baseline="0" dirty="0" smtClean="0"/>
              <a:t>advice of other faculty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Randoop is just one example of research infrastructure.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Funding organizations also value novelty over impact.  They can at least reward people with a strong track record.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Anecdote:</a:t>
            </a:r>
            <a:r>
              <a:rPr lang="en-US" baseline="0" dirty="0" smtClean="0"/>
              <a:t>  s</a:t>
            </a:r>
            <a:r>
              <a:rPr lang="en-US" dirty="0" smtClean="0"/>
              <a:t>omeone thought it was dead.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5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“for other people to do”: Maybe </a:t>
            </a:r>
            <a:r>
              <a:rPr lang="en-US" dirty="0" smtClean="0"/>
              <a:t>people with less imagination</a:t>
            </a:r>
          </a:p>
          <a:p>
            <a:r>
              <a:rPr lang="en-US" dirty="0" smtClean="0"/>
              <a:t>People</a:t>
            </a:r>
            <a:r>
              <a:rPr lang="en-US" baseline="0" dirty="0" smtClean="0"/>
              <a:t> </a:t>
            </a:r>
            <a:r>
              <a:rPr lang="en-US" baseline="0" dirty="0" smtClean="0"/>
              <a:t>throw darts </a:t>
            </a:r>
            <a:r>
              <a:rPr lang="en-US" baseline="0" dirty="0" smtClean="0"/>
              <a:t>randomly with many idea papers </a:t>
            </a:r>
            <a:r>
              <a:rPr lang="en-US" baseline="0" dirty="0" smtClean="0"/>
              <a:t>and claim credit </a:t>
            </a:r>
            <a:r>
              <a:rPr lang="en-US" baseline="0" dirty="0" smtClean="0"/>
              <a:t>when, later, it turns out that one </a:t>
            </a:r>
            <a:r>
              <a:rPr lang="en-US" baseline="0" dirty="0" smtClean="0"/>
              <a:t>of them happened to hit the target.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04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“It is not enough to succeed:</a:t>
            </a:r>
            <a:r>
              <a:rPr lang="en-US" baseline="0" dirty="0" smtClean="0"/>
              <a:t> others must fail”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Artificial faults are not characteristic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2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are not willing to implement and evaluate your work, then you must not</a:t>
            </a:r>
            <a:r>
              <a:rPr lang="en-US" baseline="0" dirty="0" smtClean="0"/>
              <a:t> believe in it.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should anyone else believe in 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4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“quality”?</a:t>
            </a:r>
          </a:p>
          <a:p>
            <a:r>
              <a:rPr lang="en-US" dirty="0" smtClean="0"/>
              <a:t>For me, realism is a key factor.  I will be giving my personal rules of thumb; other good researchers have their 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8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challenges:  create inputs, and create oracles.</a:t>
            </a:r>
          </a:p>
          <a:p>
            <a:r>
              <a:rPr lang="en-US" dirty="0" smtClean="0"/>
              <a:t>Creating</a:t>
            </a:r>
            <a:r>
              <a:rPr lang="en-US" baseline="0" dirty="0" smtClean="0"/>
              <a:t> oracles is the harder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3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challenges:  create inputs, and create oracles.</a:t>
            </a:r>
          </a:p>
          <a:p>
            <a:r>
              <a:rPr lang="en-US" dirty="0" smtClean="0"/>
              <a:t>Creating</a:t>
            </a:r>
            <a:r>
              <a:rPr lang="en-US" baseline="0" dirty="0" smtClean="0"/>
              <a:t> oracles is the harder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1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Eclat had many other components:</a:t>
            </a:r>
            <a:r>
              <a:rPr lang="en-US" baseline="0" dirty="0" smtClean="0"/>
              <a:t>  it tried to do a lot, which may be why it wasn’t as well appreciated at the time.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paper holds up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93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0538" y="1027113"/>
            <a:ext cx="65786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dirty="0" smtClean="0"/>
              <a:t>This is,</a:t>
            </a:r>
            <a:r>
              <a:rPr lang="en-US" altLang="en-US" baseline="0" dirty="0" smtClean="0"/>
              <a:t> again, a slide from the Eclat talk.</a:t>
            </a:r>
          </a:p>
          <a:p>
            <a:r>
              <a:rPr lang="en-US" altLang="en-US" dirty="0" smtClean="0"/>
              <a:t>You </a:t>
            </a:r>
            <a:r>
              <a:rPr lang="en-US" altLang="en-US" dirty="0" smtClean="0"/>
              <a:t>can make</a:t>
            </a:r>
            <a:r>
              <a:rPr lang="en-US" altLang="en-US" baseline="0" dirty="0" smtClean="0"/>
              <a:t> a better choice than random for either of these parts.</a:t>
            </a:r>
          </a:p>
          <a:p>
            <a:endParaRPr lang="en-US" altLang="en-US" baseline="0" dirty="0" smtClean="0"/>
          </a:p>
          <a:p>
            <a:r>
              <a:rPr lang="en-US" altLang="en-US" baseline="0" dirty="0" smtClean="0"/>
              <a:t>TODO:  move bottom-up to much later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106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are not using Eclat today, but they are using Randoop.  Why?</a:t>
            </a:r>
          </a:p>
          <a:p>
            <a:r>
              <a:rPr lang="en-US" baseline="0" dirty="0" smtClean="0"/>
              <a:t>The main reason is that it is a better </a:t>
            </a:r>
            <a:r>
              <a:rPr lang="en-US" baseline="0" dirty="0" smtClean="0"/>
              <a:t>tool, which had a better evaluation.</a:t>
            </a:r>
            <a:endParaRPr lang="en-US" baseline="0" dirty="0" smtClean="0"/>
          </a:p>
          <a:p>
            <a:r>
              <a:rPr lang="en-US" baseline="0" dirty="0" smtClean="0"/>
              <a:t>Re-implementations as we learned more and Carlos became a better programmer.  Most of the Randoop code is new or rewritten.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2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surprising that Randoop uses random</a:t>
            </a:r>
            <a:r>
              <a:rPr lang="en-US" baseline="0" dirty="0" smtClean="0"/>
              <a:t> testing, which the scientific community knows to be an inferior technique.</a:t>
            </a:r>
          </a:p>
          <a:p>
            <a:r>
              <a:rPr lang="en-US" dirty="0" smtClean="0"/>
              <a:t>Systematic techniques give no guarantees </a:t>
            </a:r>
            <a:r>
              <a:rPr lang="en-US" b="1" i="1" dirty="0" smtClean="0"/>
              <a:t>in practice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should address irrational bias head-on rather than via obfuscation.</a:t>
            </a:r>
          </a:p>
          <a:p>
            <a:r>
              <a:rPr lang="en-US" dirty="0" smtClean="0"/>
              <a:t>Simplicity is a virtue!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74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despite a decade</a:t>
            </a:r>
            <a:r>
              <a:rPr lang="en-US" baseline="0" dirty="0" smtClean="0"/>
              <a:t> of </a:t>
            </a:r>
            <a:r>
              <a:rPr lang="en-US" dirty="0" smtClean="0"/>
              <a:t>excellent </a:t>
            </a:r>
            <a:r>
              <a:rPr lang="en-US" dirty="0" smtClean="0"/>
              <a:t>work on other approaches.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actually </a:t>
            </a:r>
            <a:r>
              <a:rPr lang="en-US" dirty="0" smtClean="0"/>
              <a:t>“partition</a:t>
            </a:r>
            <a:r>
              <a:rPr lang="en-US" baseline="0" dirty="0" smtClean="0"/>
              <a:t> testing”, </a:t>
            </a:r>
            <a:r>
              <a:rPr lang="en-US" baseline="0" dirty="0" smtClean="0"/>
              <a:t>not </a:t>
            </a:r>
            <a:r>
              <a:rPr lang="en-US" baseline="0" dirty="0" smtClean="0"/>
              <a:t>“systematic testing”)</a:t>
            </a:r>
          </a:p>
          <a:p>
            <a:r>
              <a:rPr lang="en-US" baseline="0" dirty="0" smtClean="0"/>
              <a:t>Other people might choose other search strategies:  here is an example that uses </a:t>
            </a:r>
            <a:r>
              <a:rPr lang="en-US" baseline="0" dirty="0" err="1" smtClean="0"/>
              <a:t>concolic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3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good work.  Each one is better</a:t>
            </a:r>
            <a:r>
              <a:rPr lang="en-US" baseline="0" dirty="0" smtClean="0"/>
              <a:t> than random testing in some ways, but worse in other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A6EC-DB8E-4D74-8C21-62F23CC891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8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9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2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AE35-9183-4AB6-91B8-C9D1B1E464D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3EF45-D938-4519-B60E-C6DFB423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PowerPoint_Presentation1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5252"/>
            <a:ext cx="9144000" cy="273471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Retrospective:</a:t>
            </a:r>
            <a:br>
              <a:rPr lang="en-US" altLang="en-US" dirty="0" smtClean="0"/>
            </a:br>
            <a:r>
              <a:rPr lang="en-US" altLang="en-US" dirty="0" smtClean="0"/>
              <a:t>Feedback-directed </a:t>
            </a:r>
            <a:br>
              <a:rPr lang="en-US" altLang="en-US" dirty="0" smtClean="0"/>
            </a:br>
            <a:r>
              <a:rPr lang="en-US" altLang="en-US" dirty="0" smtClean="0"/>
              <a:t>Random </a:t>
            </a:r>
            <a:r>
              <a:rPr lang="en-US" altLang="en-US" dirty="0"/>
              <a:t>Test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682" y="3602038"/>
            <a:ext cx="9584635" cy="16557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Carlos </a:t>
            </a:r>
            <a:r>
              <a:rPr lang="en-US" altLang="en-US" sz="2800" dirty="0" smtClean="0"/>
              <a:t>Pacheco, </a:t>
            </a:r>
            <a:r>
              <a:rPr lang="en-US" altLang="en-US" sz="2800" dirty="0" err="1"/>
              <a:t>Shuvendu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Lahiri</a:t>
            </a:r>
            <a:r>
              <a:rPr lang="en-US" altLang="en-US" sz="2800" dirty="0" smtClean="0"/>
              <a:t>, </a:t>
            </a:r>
            <a:r>
              <a:rPr lang="en-US" altLang="en-US" sz="2800" b="1" dirty="0" smtClean="0"/>
              <a:t>Michael D. Ernst</a:t>
            </a:r>
            <a:r>
              <a:rPr lang="en-US" altLang="en-US" sz="2800" dirty="0" smtClean="0"/>
              <a:t>, Thomas Ball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ICSE 2007 MIP </a:t>
            </a:r>
            <a:r>
              <a:rPr lang="en-US" altLang="en-US" sz="2800" dirty="0" smtClean="0"/>
              <a:t>retrospective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May 26,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22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test behavior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955948"/>
              </p:ext>
            </p:extLst>
          </p:nvPr>
        </p:nvGraphicFramePr>
        <p:xfrm>
          <a:off x="1594337" y="1954579"/>
          <a:ext cx="775838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128"/>
                <a:gridCol w="2586128"/>
                <a:gridCol w="2586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Satisfies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precondition?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Satisfies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postcondition</a:t>
                      </a:r>
                      <a:r>
                        <a:rPr lang="en-US" sz="2800" baseline="0" dirty="0" smtClean="0"/>
                        <a:t>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Classification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Normal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Fault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Normal (new*)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Illegal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378" y="5673969"/>
            <a:ext cx="9591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For Eclat:  outside the domain of existing tests; feedback to test generator</a:t>
            </a:r>
            <a:br>
              <a:rPr lang="en-US" sz="2400" dirty="0" smtClean="0"/>
            </a:br>
            <a:r>
              <a:rPr lang="en-US" sz="2400" dirty="0" smtClean="0"/>
              <a:t>   For Randoop:  outside the domain of the specification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85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96708" y="1781909"/>
            <a:ext cx="5978769" cy="279009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42828" y="1575221"/>
            <a:ext cx="559448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1. pool :=  a set of </a:t>
            </a:r>
            <a:r>
              <a:rPr lang="en-GB" altLang="en-US" dirty="0" smtClean="0"/>
              <a:t>primitives (null</a:t>
            </a:r>
            <a:r>
              <a:rPr lang="en-GB" altLang="en-US" dirty="0"/>
              <a:t>, 0, 1, etc.)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2. do N times: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   2.1. create new </a:t>
            </a:r>
            <a:r>
              <a:rPr lang="en-GB" altLang="en-US" dirty="0" smtClean="0"/>
              <a:t>inputs</a:t>
            </a:r>
            <a:br>
              <a:rPr lang="en-GB" altLang="en-US" dirty="0" smtClean="0"/>
            </a:br>
            <a:r>
              <a:rPr lang="en-GB" altLang="en-US" dirty="0" smtClean="0"/>
              <a:t>           </a:t>
            </a:r>
            <a:r>
              <a:rPr lang="en-GB" altLang="en-US" dirty="0"/>
              <a:t>by calling </a:t>
            </a:r>
            <a:r>
              <a:rPr lang="en-GB" altLang="en-US" dirty="0" smtClean="0"/>
              <a:t>methods/constructors</a:t>
            </a:r>
            <a:br>
              <a:rPr lang="en-GB" altLang="en-US" dirty="0" smtClean="0"/>
            </a:br>
            <a:r>
              <a:rPr lang="en-GB" altLang="en-US" dirty="0" smtClean="0"/>
              <a:t>           using </a:t>
            </a:r>
            <a:r>
              <a:rPr lang="en-GB" altLang="en-US" dirty="0"/>
              <a:t>pool </a:t>
            </a:r>
            <a:r>
              <a:rPr lang="en-GB" altLang="en-US" dirty="0" smtClean="0"/>
              <a:t>values as </a:t>
            </a:r>
            <a:r>
              <a:rPr lang="en-GB" altLang="en-US" dirty="0"/>
              <a:t>arguments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   </a:t>
            </a:r>
            <a:r>
              <a:rPr lang="en-GB" altLang="en-US" dirty="0" smtClean="0"/>
              <a:t>2.2. run the input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</a:t>
            </a:r>
            <a:r>
              <a:rPr lang="en-GB" altLang="en-US" dirty="0" smtClean="0"/>
              <a:t>   2.3. classify </a:t>
            </a:r>
            <a:r>
              <a:rPr lang="en-GB" altLang="en-US" dirty="0"/>
              <a:t>inputs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   </a:t>
            </a:r>
            <a:r>
              <a:rPr lang="en-GB" altLang="en-US" dirty="0" smtClean="0"/>
              <a:t>  2.3.1.  </a:t>
            </a:r>
            <a:r>
              <a:rPr lang="en-GB" altLang="en-US" dirty="0"/>
              <a:t>throw away illegal inputs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   </a:t>
            </a:r>
            <a:r>
              <a:rPr lang="en-GB" altLang="en-US" dirty="0" smtClean="0"/>
              <a:t>  2.3.2.  </a:t>
            </a:r>
            <a:r>
              <a:rPr lang="en-GB" altLang="en-US" dirty="0"/>
              <a:t>save away fault inputs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dirty="0"/>
              <a:t>    </a:t>
            </a:r>
            <a:r>
              <a:rPr lang="en-GB" altLang="en-US" dirty="0" smtClean="0"/>
              <a:t>  2.3.3.  </a:t>
            </a:r>
            <a:r>
              <a:rPr lang="en-GB" altLang="en-US" dirty="0"/>
              <a:t>add normal inputs to the pool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314" y="1"/>
            <a:ext cx="8080416" cy="1146360"/>
          </a:xfrm>
          <a:ln/>
        </p:spPr>
        <p:txBody>
          <a:bodyPr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en-GB" altLang="en-US" dirty="0" smtClean="0"/>
              <a:t>Test input </a:t>
            </a:r>
            <a:r>
              <a:rPr lang="en-GB" altLang="en-US" dirty="0" smtClean="0"/>
              <a:t>generator (no oracle yet)</a:t>
            </a:r>
            <a:endParaRPr lang="en-GB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538758" y="2655741"/>
            <a:ext cx="2460863" cy="26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Stack var1 = new Stack();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337431" y="2842781"/>
            <a:ext cx="2538046" cy="26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Stack var2 = new Stack(3);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414270" y="2042571"/>
            <a:ext cx="1375344" cy="26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Null, 0, 1, </a:t>
            </a:r>
            <a:r>
              <a:rPr lang="en-GB" altLang="en-US" sz="1800" dirty="0" smtClean="0">
                <a:solidFill>
                  <a:srgbClr val="000000"/>
                </a:solidFill>
              </a:rPr>
              <a:t>2, </a:t>
            </a:r>
            <a:r>
              <a:rPr lang="en-GB" altLang="en-US" sz="18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43601" y="3234682"/>
            <a:ext cx="1812892" cy="26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var1.isMember(2);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844119" y="3396808"/>
            <a:ext cx="1316250" cy="26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800" dirty="0" smtClean="0">
                <a:solidFill>
                  <a:srgbClr val="000000"/>
                </a:solidFill>
              </a:rPr>
              <a:t>var2.push(1);</a:t>
            </a:r>
            <a:endParaRPr lang="en-GB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865137" y="3195799"/>
            <a:ext cx="1166522" cy="26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var1.pop();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7137861" y="2910649"/>
            <a:ext cx="406123" cy="26786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542543" y="2910649"/>
            <a:ext cx="360038" cy="2851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0389936" y="3096651"/>
            <a:ext cx="1441" cy="276509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9789614" y="2276481"/>
            <a:ext cx="1701574" cy="5663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0601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Randoop vs. Eclat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6262" cy="47627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 inputs:</a:t>
            </a:r>
          </a:p>
          <a:p>
            <a:pPr lvl="1"/>
            <a:r>
              <a:rPr lang="en-US" dirty="0" smtClean="0"/>
              <a:t>Randoop: </a:t>
            </a:r>
            <a:r>
              <a:rPr lang="en-US" dirty="0"/>
              <a:t>dozens of </a:t>
            </a:r>
            <a:r>
              <a:rPr lang="en-US" dirty="0" smtClean="0"/>
              <a:t>enhancements:</a:t>
            </a:r>
            <a:br>
              <a:rPr lang="en-US" dirty="0" smtClean="0"/>
            </a:br>
            <a:r>
              <a:rPr lang="en-US" dirty="0" smtClean="0"/>
              <a:t>richer search space, prune redundancies, …</a:t>
            </a:r>
          </a:p>
          <a:p>
            <a:r>
              <a:rPr lang="en-US" dirty="0" smtClean="0"/>
              <a:t>Oracles (specifications, assertions):</a:t>
            </a:r>
          </a:p>
          <a:p>
            <a:pPr lvl="1"/>
            <a:r>
              <a:rPr lang="en-US" dirty="0" smtClean="0"/>
              <a:t>Eclat:  generates</a:t>
            </a:r>
          </a:p>
          <a:p>
            <a:pPr lvl="1"/>
            <a:r>
              <a:rPr lang="en-US" dirty="0" smtClean="0"/>
              <a:t>Randoop:  hard-coded library specifications</a:t>
            </a:r>
          </a:p>
          <a:p>
            <a:r>
              <a:rPr lang="en-US" dirty="0" smtClean="0"/>
              <a:t>Tool output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Eclat:  error-revealing tests</a:t>
            </a:r>
          </a:p>
          <a:p>
            <a:pPr lvl="1"/>
            <a:r>
              <a:rPr lang="en-US" dirty="0" smtClean="0"/>
              <a:t>Randoop:  error-revealing tests and regression tests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Eclat:  precision of oracles; code coverage; a few errors revealed</a:t>
            </a:r>
          </a:p>
          <a:p>
            <a:pPr lvl="1"/>
            <a:r>
              <a:rPr lang="en-US" dirty="0" smtClean="0"/>
              <a:t>Randoop:  many errors in real-world programs; outperforms existing techniques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65705" y="526774"/>
            <a:ext cx="31207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Implementations: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Eclat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Joe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Randoop.NET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Randoop for Java</a:t>
            </a:r>
          </a:p>
          <a:p>
            <a:pPr lvl="1"/>
            <a:r>
              <a:rPr lang="en-US" sz="2400" dirty="0" smtClean="0"/>
              <a:t>(dozens of releases)</a:t>
            </a:r>
          </a:p>
        </p:txBody>
      </p:sp>
    </p:spTree>
    <p:extLst>
      <p:ext uri="{BB962C8B-B14F-4D97-AF65-F5344CB8AC3E}">
        <p14:creationId xmlns:p14="http://schemas.microsoft.com/office/powerpoint/2010/main" val="7712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altLang="en-US" dirty="0"/>
              <a:t>Feedback-directed Random Test Generation”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Feedback-directed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Random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testing:  Obviously a bad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9894"/>
            <a:ext cx="10515600" cy="52180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guarantees about fault detection, coverage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Systematic techniques give no guarantees</a:t>
            </a:r>
          </a:p>
          <a:p>
            <a:r>
              <a:rPr lang="en-US" dirty="0" smtClean="0"/>
              <a:t>Cannot cover simple code</a:t>
            </a:r>
          </a:p>
          <a:p>
            <a:pPr marL="457200" lvl="1" indent="0">
              <a:buNone/>
            </a:pPr>
            <a:r>
              <a:rPr lang="en-US" dirty="0" smtClean="0"/>
              <a:t>Only 1 in 2</a:t>
            </a:r>
            <a:r>
              <a:rPr lang="en-US" baseline="30000" dirty="0" smtClean="0"/>
              <a:t>64</a:t>
            </a:r>
            <a:r>
              <a:rPr lang="en-US" dirty="0" smtClean="0"/>
              <a:t> chance to find the crash in: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void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foo</a:t>
            </a:r>
            <a:r>
              <a:rPr lang="en-US" dirty="0" smtClean="0">
                <a:latin typeface="Consolas" panose="020B0609020204030204" pitchFamily="49" charset="0"/>
              </a:rPr>
              <a:t>(long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  if </a:t>
            </a:r>
            <a:r>
              <a:rPr lang="en-US" dirty="0">
                <a:latin typeface="Consolas" panose="020B0609020204030204" pitchFamily="49" charset="0"/>
              </a:rPr>
              <a:t>(x == 0xBADC0DE)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crash();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}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Random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 </a:t>
            </a:r>
            <a:r>
              <a:rPr lang="en-US" dirty="0" smtClean="0">
                <a:solidFill>
                  <a:srgbClr val="FF0000"/>
                </a:solidFill>
              </a:rPr>
              <a:t>black-box</a:t>
            </a:r>
          </a:p>
          <a:p>
            <a:r>
              <a:rPr lang="en-US" dirty="0"/>
              <a:t>Many publications show it is </a:t>
            </a:r>
            <a:r>
              <a:rPr lang="en-US" dirty="0" smtClean="0"/>
              <a:t>inferior</a:t>
            </a:r>
            <a:r>
              <a:rPr lang="en-US" altLang="en-US" dirty="0"/>
              <a:t> </a:t>
            </a:r>
            <a:r>
              <a:rPr lang="en-US" altLang="en-US" sz="1900" dirty="0"/>
              <a:t>[</a:t>
            </a:r>
            <a:r>
              <a:rPr lang="en-US" altLang="en-US" sz="1900" dirty="0" smtClean="0"/>
              <a:t>Ferguson 1996, </a:t>
            </a:r>
            <a:r>
              <a:rPr lang="en-US" altLang="en-US" sz="1900" dirty="0" err="1" smtClean="0"/>
              <a:t>Marinov</a:t>
            </a:r>
            <a:r>
              <a:rPr lang="en-US" altLang="en-US" sz="1900" dirty="0" smtClean="0"/>
              <a:t> 2003, </a:t>
            </a:r>
            <a:r>
              <a:rPr lang="en-US" altLang="en-US" sz="1900" dirty="0" err="1" smtClean="0"/>
              <a:t>Visser</a:t>
            </a:r>
            <a:r>
              <a:rPr lang="en-US" altLang="en-US" sz="1900" dirty="0" smtClean="0"/>
              <a:t> 2006, …]</a:t>
            </a:r>
            <a:endParaRPr lang="en-US" sz="1900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Small benchmarks, wrong measurements, strawman implementations</a:t>
            </a:r>
          </a:p>
          <a:p>
            <a:r>
              <a:rPr lang="en-US" dirty="0" smtClean="0"/>
              <a:t>Not complex enough to merit publication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Say “stochastic” instead of “random”</a:t>
            </a:r>
          </a:p>
        </p:txBody>
      </p:sp>
    </p:spTree>
    <p:extLst>
      <p:ext uri="{BB962C8B-B14F-4D97-AF65-F5344CB8AC3E}">
        <p14:creationId xmlns:p14="http://schemas.microsoft.com/office/powerpoint/2010/main" val="60236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in favor of random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Simple to implement</a:t>
            </a:r>
          </a:p>
          <a:p>
            <a:r>
              <a:rPr lang="en-US" dirty="0" smtClean="0"/>
              <a:t>Fast:  generate </a:t>
            </a:r>
            <a:r>
              <a:rPr lang="en-US" dirty="0"/>
              <a:t>lots of tests, </a:t>
            </a:r>
            <a:r>
              <a:rPr lang="en-US" dirty="0" smtClean="0"/>
              <a:t>big tests, many behaviors</a:t>
            </a:r>
          </a:p>
          <a:p>
            <a:r>
              <a:rPr lang="en-US" dirty="0" smtClean="0"/>
              <a:t>Scalable:  works on real programs</a:t>
            </a:r>
            <a:endParaRPr lang="en-US" dirty="0"/>
          </a:p>
          <a:p>
            <a:r>
              <a:rPr lang="en-US" dirty="0" smtClean="0"/>
              <a:t>In theory, about </a:t>
            </a:r>
            <a:r>
              <a:rPr lang="en-US" dirty="0"/>
              <a:t>as effective as </a:t>
            </a:r>
            <a:r>
              <a:rPr lang="en-US" dirty="0" smtClean="0"/>
              <a:t>systematic testing </a:t>
            </a:r>
            <a:r>
              <a:rPr lang="en-US" altLang="en-US" sz="2000" dirty="0" smtClean="0"/>
              <a:t>[Duran </a:t>
            </a:r>
            <a:r>
              <a:rPr lang="en-US" altLang="en-US" sz="2000" dirty="0"/>
              <a:t>1984, Hamlet </a:t>
            </a:r>
            <a:r>
              <a:rPr lang="en-US" altLang="en-US" sz="2000" dirty="0" smtClean="0"/>
              <a:t>1990]</a:t>
            </a:r>
            <a:endParaRPr lang="en-US" altLang="en-US" sz="2000" dirty="0"/>
          </a:p>
          <a:p>
            <a:r>
              <a:rPr lang="en-US" dirty="0" smtClean="0"/>
              <a:t>In practice, highly effective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Randoop chose random because it was the most practical choice</a:t>
            </a:r>
          </a:p>
          <a:p>
            <a:pPr lvl="1"/>
            <a:r>
              <a:rPr lang="en-US" dirty="0" smtClean="0"/>
              <a:t>I would choose random again today</a:t>
            </a:r>
          </a:p>
          <a:p>
            <a:pPr lvl="1"/>
            <a:r>
              <a:rPr lang="en-US" dirty="0" smtClean="0"/>
              <a:t>“Feedback-directed </a:t>
            </a:r>
            <a:r>
              <a:rPr lang="en-US" dirty="0"/>
              <a:t>unit test generation for </a:t>
            </a:r>
            <a:r>
              <a:rPr lang="en-US" dirty="0" smtClean="0"/>
              <a:t>C/C++ </a:t>
            </a:r>
            <a:r>
              <a:rPr lang="en-US" dirty="0"/>
              <a:t>using </a:t>
            </a:r>
            <a:r>
              <a:rPr lang="en-US" dirty="0" err="1" smtClean="0">
                <a:solidFill>
                  <a:srgbClr val="FF0000"/>
                </a:solidFill>
              </a:rPr>
              <a:t>concolic</a:t>
            </a:r>
            <a:r>
              <a:rPr lang="en-US" dirty="0" smtClean="0">
                <a:solidFill>
                  <a:srgbClr val="FF0000"/>
                </a:solidFill>
              </a:rPr>
              <a:t> execution</a:t>
            </a:r>
            <a:r>
              <a:rPr lang="en-US" dirty="0" smtClean="0"/>
              <a:t>” [Garg 2013]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Other/better test generation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714323"/>
          </a:xfrm>
        </p:spPr>
        <p:txBody>
          <a:bodyPr>
            <a:normAutofit/>
          </a:bodyPr>
          <a:lstStyle/>
          <a:p>
            <a:r>
              <a:rPr lang="en-US" dirty="0" smtClean="0"/>
              <a:t>Manual </a:t>
            </a:r>
            <a:r>
              <a:rPr lang="en-US" dirty="0"/>
              <a:t>test generators: </a:t>
            </a:r>
            <a:r>
              <a:rPr lang="en-US" dirty="0" err="1" smtClean="0"/>
              <a:t>QuickCheck</a:t>
            </a:r>
            <a:r>
              <a:rPr lang="en-US" dirty="0"/>
              <a:t> [</a:t>
            </a:r>
            <a:r>
              <a:rPr lang="en-US" dirty="0" err="1"/>
              <a:t>Claessen</a:t>
            </a:r>
            <a:r>
              <a:rPr lang="en-US" dirty="0"/>
              <a:t> 2000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err="1" smtClean="0"/>
              <a:t>Exhausive</a:t>
            </a:r>
            <a:r>
              <a:rPr lang="en-US" dirty="0" smtClean="0"/>
              <a:t> (model checking):  Korat [</a:t>
            </a:r>
            <a:r>
              <a:rPr lang="en-US" dirty="0" err="1" smtClean="0"/>
              <a:t>Boyapati</a:t>
            </a:r>
            <a:r>
              <a:rPr lang="en-US" dirty="0" smtClean="0"/>
              <a:t> 2002]</a:t>
            </a:r>
          </a:p>
          <a:p>
            <a:r>
              <a:rPr lang="en-US" dirty="0" err="1" smtClean="0"/>
              <a:t>Concolic</a:t>
            </a:r>
            <a:r>
              <a:rPr lang="en-US" dirty="0" smtClean="0"/>
              <a:t> </a:t>
            </a:r>
            <a:r>
              <a:rPr lang="en-US" dirty="0"/>
              <a:t>(concrete + symbolic): DART [</a:t>
            </a:r>
            <a:r>
              <a:rPr lang="en-US" dirty="0" err="1"/>
              <a:t>Godefroid</a:t>
            </a:r>
            <a:r>
              <a:rPr lang="en-US" dirty="0"/>
              <a:t> 2005], CUTE [Sen 2005]</a:t>
            </a:r>
          </a:p>
          <a:p>
            <a:r>
              <a:rPr lang="en-US" dirty="0" smtClean="0"/>
              <a:t>Symbolic (constraint solving):  </a:t>
            </a:r>
            <a:r>
              <a:rPr lang="en-US" dirty="0"/>
              <a:t>Klee [</a:t>
            </a:r>
            <a:r>
              <a:rPr lang="en-US" dirty="0" err="1"/>
              <a:t>Cadar</a:t>
            </a:r>
            <a:r>
              <a:rPr lang="en-US" dirty="0"/>
              <a:t> 2008]</a:t>
            </a:r>
          </a:p>
          <a:p>
            <a:endParaRPr lang="en-US" dirty="0" smtClean="0"/>
          </a:p>
          <a:p>
            <a:r>
              <a:rPr lang="en-US" dirty="0" smtClean="0"/>
              <a:t>Satisfy </a:t>
            </a:r>
            <a:r>
              <a:rPr lang="en-US" dirty="0"/>
              <a:t>input constraints:  </a:t>
            </a:r>
            <a:r>
              <a:rPr lang="en-US" dirty="0" err="1"/>
              <a:t>Csmith</a:t>
            </a:r>
            <a:r>
              <a:rPr lang="en-US" dirty="0"/>
              <a:t> [</a:t>
            </a:r>
            <a:r>
              <a:rPr lang="en-US" dirty="0" err="1"/>
              <a:t>Eide</a:t>
            </a:r>
            <a:r>
              <a:rPr lang="en-US" dirty="0"/>
              <a:t> 2008]</a:t>
            </a:r>
          </a:p>
          <a:p>
            <a:r>
              <a:rPr lang="en-US" dirty="0" smtClean="0"/>
              <a:t>Input </a:t>
            </a:r>
            <a:r>
              <a:rPr lang="en-US" dirty="0"/>
              <a:t>similarity metric: ARTOO [</a:t>
            </a:r>
            <a:r>
              <a:rPr lang="en-US" dirty="0" err="1"/>
              <a:t>Ciupa</a:t>
            </a:r>
            <a:r>
              <a:rPr lang="en-US" dirty="0"/>
              <a:t> 2008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Search-based: Genetic </a:t>
            </a:r>
            <a:r>
              <a:rPr lang="en-US" dirty="0" smtClean="0"/>
              <a:t>algorithms </a:t>
            </a:r>
            <a:r>
              <a:rPr lang="en-US" dirty="0" err="1" smtClean="0"/>
              <a:t>EvoSuite</a:t>
            </a:r>
            <a:r>
              <a:rPr lang="en-US" dirty="0" smtClean="0"/>
              <a:t> </a:t>
            </a:r>
            <a:r>
              <a:rPr lang="en-US" sz="2700" dirty="0" smtClean="0"/>
              <a:t>[Fraser </a:t>
            </a:r>
            <a:r>
              <a:rPr lang="en-US" sz="2700" dirty="0"/>
              <a:t>2011</a:t>
            </a:r>
            <a:r>
              <a:rPr lang="en-US" sz="2700" dirty="0" smtClean="0"/>
              <a:t>]</a:t>
            </a:r>
            <a:r>
              <a:rPr lang="en-US" dirty="0" smtClean="0"/>
              <a:t>, </a:t>
            </a:r>
            <a:r>
              <a:rPr lang="en-US" dirty="0" err="1" smtClean="0"/>
              <a:t>MaJiCKe</a:t>
            </a:r>
            <a:r>
              <a:rPr lang="en-US" dirty="0" smtClean="0"/>
              <a:t> </a:t>
            </a:r>
            <a:r>
              <a:rPr lang="en-US" sz="2700" dirty="0"/>
              <a:t>[</a:t>
            </a:r>
            <a:r>
              <a:rPr lang="en-US" sz="2700" dirty="0" err="1"/>
              <a:t>Jia</a:t>
            </a:r>
            <a:r>
              <a:rPr lang="en-US" sz="2700" dirty="0"/>
              <a:t> 2015</a:t>
            </a:r>
            <a:r>
              <a:rPr lang="en-US" sz="2700" dirty="0" smtClean="0"/>
              <a:t>]</a:t>
            </a:r>
          </a:p>
          <a:p>
            <a:r>
              <a:rPr lang="en-US" dirty="0"/>
              <a:t>Better guidance: GRT [Ma 2015]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Randoop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errors in test program used by 3 previous </a:t>
            </a:r>
            <a:r>
              <a:rPr lang="en-US" dirty="0" smtClean="0"/>
              <a:t>papers</a:t>
            </a:r>
          </a:p>
          <a:p>
            <a:r>
              <a:rPr lang="en-US" dirty="0" smtClean="0"/>
              <a:t>Better coverage than systematic techniques</a:t>
            </a:r>
          </a:p>
          <a:p>
            <a:pPr lvl="1"/>
            <a:r>
              <a:rPr lang="en-US" dirty="0" smtClean="0"/>
              <a:t>on programs they chose for evaluation</a:t>
            </a:r>
          </a:p>
          <a:p>
            <a:r>
              <a:rPr lang="en-US" dirty="0" smtClean="0"/>
              <a:t>&gt; 200 distinct defects in .NET framework and JDK</a:t>
            </a:r>
          </a:p>
          <a:p>
            <a:pPr lvl="1"/>
            <a:r>
              <a:rPr lang="en-US" dirty="0" smtClean="0"/>
              <a:t>Other tools did not scale to this </a:t>
            </a:r>
            <a:r>
              <a:rPr lang="en-US" dirty="0" smtClean="0"/>
              <a:t>code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Shuvendu</a:t>
            </a:r>
            <a:r>
              <a:rPr lang="en-US" dirty="0" smtClean="0"/>
              <a:t> will discuss the evaluation further.)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Randoop is bad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Entire </a:t>
            </a:r>
            <a:r>
              <a:rPr lang="en-US" dirty="0" smtClean="0"/>
              <a:t>programs  (some progress: </a:t>
            </a:r>
            <a:r>
              <a:rPr lang="en-US" dirty="0" smtClean="0"/>
              <a:t>[Robinson 2011</a:t>
            </a:r>
            <a:r>
              <a:rPr lang="en-US" dirty="0" smtClean="0"/>
              <a:t>])</a:t>
            </a:r>
            <a:endParaRPr lang="en-US" dirty="0"/>
          </a:p>
          <a:p>
            <a:r>
              <a:rPr lang="en-US" dirty="0" smtClean="0"/>
              <a:t>Requires tuning</a:t>
            </a:r>
            <a:endParaRPr lang="en-US" dirty="0"/>
          </a:p>
          <a:p>
            <a:r>
              <a:rPr lang="en-US" dirty="0"/>
              <a:t>Tends to get </a:t>
            </a:r>
            <a:r>
              <a:rPr lang="en-US" dirty="0" smtClean="0"/>
              <a:t>stuck</a:t>
            </a:r>
            <a:endParaRPr lang="en-US" dirty="0"/>
          </a:p>
          <a:p>
            <a:r>
              <a:rPr lang="en-US" dirty="0"/>
              <a:t>Complex, specific inputs</a:t>
            </a:r>
          </a:p>
          <a:p>
            <a:pPr lvl="1"/>
            <a:r>
              <a:rPr lang="en-US" dirty="0"/>
              <a:t>Protocols -- make calls in specific </a:t>
            </a:r>
            <a:r>
              <a:rPr lang="en-US" dirty="0" smtClean="0"/>
              <a:t>order (e.g., database connections)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Complex objects</a:t>
            </a:r>
          </a:p>
          <a:p>
            <a:r>
              <a:rPr lang="en-US" dirty="0" smtClean="0"/>
              <a:t>Tests can be hard to understand</a:t>
            </a:r>
            <a:endParaRPr lang="en-US" dirty="0"/>
          </a:p>
          <a:p>
            <a:r>
              <a:rPr lang="en-US" dirty="0" smtClean="0"/>
              <a:t>Focused generation:  Top-down </a:t>
            </a:r>
            <a:r>
              <a:rPr lang="en-US" dirty="0"/>
              <a:t>vs. bottom-up </a:t>
            </a:r>
            <a:r>
              <a:rPr lang="en-US" dirty="0" smtClean="0"/>
              <a:t>generation</a:t>
            </a:r>
          </a:p>
          <a:p>
            <a:pPr marL="0" indent="0">
              <a:buNone/>
            </a:pPr>
            <a:r>
              <a:rPr lang="en-US" dirty="0" smtClean="0"/>
              <a:t>Still outperforms other techniques and tools.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Randoop successful?</a:t>
            </a:r>
          </a:p>
          <a:p>
            <a:r>
              <a:rPr lang="en-US" dirty="0" smtClean="0"/>
              <a:t>Advice about </a:t>
            </a:r>
            <a:r>
              <a:rPr lang="en-US" dirty="0" smtClean="0"/>
              <a:t>your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loves to write 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r>
              <a:rPr lang="en-US" dirty="0" smtClean="0"/>
              <a:t>Developers do </a:t>
            </a:r>
            <a:r>
              <a:rPr lang="en-US" dirty="0"/>
              <a:t>not love to write </a:t>
            </a:r>
            <a:r>
              <a:rPr lang="en-US" dirty="0" smtClean="0"/>
              <a:t>tests</a:t>
            </a:r>
          </a:p>
          <a:p>
            <a:r>
              <a:rPr lang="en-US" dirty="0" smtClean="0"/>
              <a:t>There are not enough tests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r>
              <a:rPr lang="en-US" dirty="0" smtClean="0"/>
              <a:t>Automatically generate tests</a:t>
            </a:r>
          </a:p>
          <a:p>
            <a:r>
              <a:rPr lang="en-US" dirty="0" smtClean="0"/>
              <a:t>Randoop </a:t>
            </a:r>
            <a:r>
              <a:rPr lang="en-US" dirty="0" smtClean="0"/>
              <a:t>tool</a:t>
            </a:r>
          </a:p>
          <a:p>
            <a:pPr lvl="1"/>
            <a:r>
              <a:rPr lang="en-US" dirty="0"/>
              <a:t>https://randoop.github.io/randoop/</a:t>
            </a:r>
          </a:p>
          <a:p>
            <a:pPr lvl="1"/>
            <a:endParaRPr lang="en-US" dirty="0"/>
          </a:p>
        </p:txBody>
      </p:sp>
      <p:pic>
        <p:nvPicPr>
          <p:cNvPr id="6146" name="Picture 2" descr="Randoo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767" y="4723710"/>
            <a:ext cx="10191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0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evaluate a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31062" cy="4926867"/>
          </a:xfrm>
        </p:spPr>
        <p:txBody>
          <a:bodyPr>
            <a:normAutofit/>
          </a:bodyPr>
          <a:lstStyle/>
          <a:p>
            <a:r>
              <a:rPr lang="en-US" sz="3200" dirty="0"/>
              <a:t>Your technique is probably better, but show it </a:t>
            </a:r>
            <a:r>
              <a:rPr lang="en-US" sz="3200" dirty="0" smtClean="0"/>
              <a:t>honestly</a:t>
            </a:r>
          </a:p>
          <a:p>
            <a:r>
              <a:rPr lang="en-US" sz="3200" dirty="0" smtClean="0"/>
              <a:t>Scientific </a:t>
            </a:r>
            <a:r>
              <a:rPr lang="en-US" sz="3200" dirty="0"/>
              <a:t>goal is to evaluate </a:t>
            </a:r>
            <a:r>
              <a:rPr lang="en-US" sz="3200" i="1" dirty="0"/>
              <a:t>techniques</a:t>
            </a:r>
            <a:r>
              <a:rPr lang="en-US" sz="3200" dirty="0"/>
              <a:t>, not </a:t>
            </a:r>
            <a:r>
              <a:rPr lang="en-US" sz="3200" i="1" dirty="0"/>
              <a:t>tools</a:t>
            </a:r>
          </a:p>
          <a:p>
            <a:pPr lvl="1"/>
            <a:r>
              <a:rPr lang="en-US" sz="2800" dirty="0" smtClean="0"/>
              <a:t>Implement every </a:t>
            </a:r>
            <a:r>
              <a:rPr lang="en-US" sz="2800" dirty="0"/>
              <a:t>optimization or </a:t>
            </a:r>
            <a:r>
              <a:rPr lang="en-US" sz="2800" dirty="0" smtClean="0"/>
              <a:t>heuristic for all techniques</a:t>
            </a:r>
          </a:p>
          <a:p>
            <a:pPr lvl="1"/>
            <a:r>
              <a:rPr lang="en-US" sz="2800" dirty="0" smtClean="0"/>
              <a:t>Avoids confounding </a:t>
            </a:r>
            <a:r>
              <a:rPr lang="en-US" sz="2800" dirty="0"/>
              <a:t>factors</a:t>
            </a:r>
          </a:p>
          <a:p>
            <a:pPr lvl="1"/>
            <a:r>
              <a:rPr lang="en-US" sz="2800" dirty="0" smtClean="0"/>
              <a:t>Enables </a:t>
            </a:r>
            <a:r>
              <a:rPr lang="en-US" sz="2800" dirty="0"/>
              <a:t>fair comparison of systematic, symbolic, and </a:t>
            </a:r>
            <a:r>
              <a:rPr lang="en-US" sz="2800" dirty="0" smtClean="0"/>
              <a:t>random search</a:t>
            </a:r>
          </a:p>
          <a:p>
            <a:pPr lvl="1"/>
            <a:r>
              <a:rPr lang="en-US" sz="2800" dirty="0" smtClean="0"/>
              <a:t>Evaluate </a:t>
            </a:r>
            <a:r>
              <a:rPr lang="en-US" sz="2800" dirty="0" smtClean="0"/>
              <a:t>the </a:t>
            </a:r>
            <a:r>
              <a:rPr lang="en-US" sz="2800" dirty="0"/>
              <a:t>optimization or </a:t>
            </a:r>
            <a:r>
              <a:rPr lang="en-US" sz="2800" dirty="0" smtClean="0"/>
              <a:t>heuristic </a:t>
            </a:r>
            <a:r>
              <a:rPr lang="en-US" sz="2800" dirty="0"/>
              <a:t>in multiple </a:t>
            </a:r>
            <a:r>
              <a:rPr lang="en-US" sz="2800" dirty="0" smtClean="0"/>
              <a:t>contexts</a:t>
            </a:r>
          </a:p>
          <a:p>
            <a:r>
              <a:rPr lang="en-US" sz="3200" dirty="0" smtClean="0"/>
              <a:t>Random </a:t>
            </a:r>
            <a:r>
              <a:rPr lang="en-US" sz="3200" dirty="0"/>
              <a:t>approaches </a:t>
            </a:r>
            <a:r>
              <a:rPr lang="en-US" sz="3200" dirty="0" smtClean="0"/>
              <a:t>are a </a:t>
            </a:r>
            <a:r>
              <a:rPr lang="en-US" sz="3200" dirty="0"/>
              <a:t>common whipping boy or strawman</a:t>
            </a:r>
          </a:p>
          <a:p>
            <a:pPr lvl="1"/>
            <a:r>
              <a:rPr lang="en-US" sz="2800" dirty="0" smtClean="0"/>
              <a:t>It is no surprise and no achievement to beat a dumb implementation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80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evaluating an existing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Don't </a:t>
            </a:r>
            <a:r>
              <a:rPr lang="en-US" dirty="0"/>
              <a:t>misuse </a:t>
            </a:r>
            <a:r>
              <a:rPr lang="en-US" dirty="0" smtClean="0"/>
              <a:t>the tool</a:t>
            </a:r>
          </a:p>
          <a:p>
            <a:pPr lvl="1"/>
            <a:r>
              <a:rPr lang="en-US" dirty="0" smtClean="0"/>
              <a:t>Example:  tune one tool or provide it extra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Read </a:t>
            </a:r>
            <a:r>
              <a:rPr lang="en-US" dirty="0"/>
              <a:t>the </a:t>
            </a:r>
            <a:r>
              <a:rPr lang="en-US" dirty="0" smtClean="0"/>
              <a:t>manual (Randoop</a:t>
            </a:r>
            <a:r>
              <a:rPr lang="en-US" dirty="0"/>
              <a:t> </a:t>
            </a:r>
            <a:r>
              <a:rPr lang="en-US" dirty="0" smtClean="0"/>
              <a:t>manual offers specific advice)</a:t>
            </a:r>
            <a:endParaRPr lang="en-US" dirty="0"/>
          </a:p>
          <a:p>
            <a:r>
              <a:rPr lang="en-US" dirty="0" smtClean="0"/>
              <a:t>Use command-line options (Randoop has 57!)</a:t>
            </a:r>
            <a:endParaRPr lang="en-US" dirty="0"/>
          </a:p>
          <a:p>
            <a:r>
              <a:rPr lang="en-US" dirty="0" smtClean="0"/>
              <a:t>Report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progress requires reproducibility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your work publicly available</a:t>
            </a:r>
          </a:p>
          <a:p>
            <a:pPr lvl="1"/>
            <a:r>
              <a:rPr lang="en-US" dirty="0" smtClean="0"/>
              <a:t>tool</a:t>
            </a:r>
            <a:r>
              <a:rPr lang="en-US" dirty="0"/>
              <a:t>, evaluation scripts &amp; inputs, and outputs</a:t>
            </a:r>
          </a:p>
          <a:p>
            <a:r>
              <a:rPr lang="en-US" dirty="0" smtClean="0"/>
              <a:t>Extra effort:  robust </a:t>
            </a:r>
            <a:r>
              <a:rPr lang="en-US" dirty="0"/>
              <a:t>and easy to </a:t>
            </a:r>
            <a:r>
              <a:rPr lang="en-US" dirty="0" smtClean="0"/>
              <a:t>use,</a:t>
            </a:r>
            <a:br>
              <a:rPr lang="en-US" dirty="0" smtClean="0"/>
            </a:br>
            <a:r>
              <a:rPr lang="en-US" i="1" dirty="0" smtClean="0"/>
              <a:t>beyond</a:t>
            </a:r>
            <a:r>
              <a:rPr lang="en-US" dirty="0" smtClean="0"/>
              <a:t> </a:t>
            </a:r>
            <a:r>
              <a:rPr lang="en-US" dirty="0"/>
              <a:t>the experiments in the paper</a:t>
            </a:r>
          </a:p>
          <a:p>
            <a:r>
              <a:rPr lang="en-US" dirty="0" smtClean="0"/>
              <a:t>Some people choose </a:t>
            </a:r>
            <a:r>
              <a:rPr lang="en-US" dirty="0"/>
              <a:t>to prioritize </a:t>
            </a:r>
            <a:r>
              <a:rPr lang="en-US" dirty="0" smtClean="0"/>
              <a:t>other factors</a:t>
            </a:r>
          </a:p>
          <a:p>
            <a:pPr lvl="1"/>
            <a:r>
              <a:rPr lang="en-US" dirty="0" smtClean="0"/>
              <a:t>Money, reputation, scientific advantage, number of publications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</a:t>
            </a:r>
            <a:r>
              <a:rPr lang="en-US" dirty="0" smtClean="0"/>
              <a:t>prioritize other factors and keep your data secret,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are not </a:t>
            </a:r>
            <a:r>
              <a:rPr lang="en-US" dirty="0" smtClean="0"/>
              <a:t>fully acting </a:t>
            </a:r>
            <a:r>
              <a:rPr lang="en-US" dirty="0"/>
              <a:t>like a </a:t>
            </a:r>
            <a:r>
              <a:rPr lang="en-US" dirty="0" smtClean="0"/>
              <a:t>scientist</a:t>
            </a:r>
            <a:endParaRPr lang="en-US" dirty="0"/>
          </a:p>
          <a:p>
            <a:endParaRPr lang="en-US" dirty="0"/>
          </a:p>
        </p:txBody>
      </p:sp>
      <p:pic>
        <p:nvPicPr>
          <p:cNvPr id="2052" name="Picture 4" descr="https://upload.wikimedia.org/wikipedia/commons/3/39/GodfreyKneller-IsaacNewton-16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555" y="158579"/>
            <a:ext cx="1545054" cy="212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875520" y="2286000"/>
            <a:ext cx="231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"If I have seen further, it is by standing on the shoulders of giants</a:t>
            </a:r>
            <a:r>
              <a:rPr lang="en-US" dirty="0" smtClean="0"/>
              <a:t>.“</a:t>
            </a:r>
            <a:br>
              <a:rPr lang="en-US" dirty="0" smtClean="0"/>
            </a:br>
            <a:r>
              <a:rPr lang="en-US" dirty="0" smtClean="0"/>
              <a:t>Isaac </a:t>
            </a:r>
            <a:r>
              <a:rPr lang="en-US" dirty="0"/>
              <a:t>Newton, 1676.</a:t>
            </a:r>
          </a:p>
        </p:txBody>
      </p:sp>
    </p:spTree>
    <p:extLst>
      <p:ext uri="{BB962C8B-B14F-4D97-AF65-F5344CB8AC3E}">
        <p14:creationId xmlns:p14="http://schemas.microsoft.com/office/powerpoint/2010/main" val="24598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your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Other </a:t>
            </a:r>
            <a:r>
              <a:rPr lang="en-US" dirty="0"/>
              <a:t>people can compare to, </a:t>
            </a:r>
            <a:r>
              <a:rPr lang="en-US" dirty="0" smtClean="0"/>
              <a:t>and build </a:t>
            </a:r>
            <a:r>
              <a:rPr lang="en-US" dirty="0"/>
              <a:t>on the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Other people can disparage the work or scoop you</a:t>
            </a:r>
          </a:p>
          <a:p>
            <a:pPr lvl="1"/>
            <a:r>
              <a:rPr lang="en-US" dirty="0"/>
              <a:t>Distracts from other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10 years later, I still maintain Randoop</a:t>
            </a:r>
          </a:p>
          <a:p>
            <a:pPr lvl="1"/>
            <a:r>
              <a:rPr lang="en-US" dirty="0"/>
              <a:t>Bug fixes, new features</a:t>
            </a:r>
          </a:p>
          <a:p>
            <a:pPr lvl="1"/>
            <a:r>
              <a:rPr lang="en-US" dirty="0" smtClean="0"/>
              <a:t>On average, 1 release per month (version 4 next month)</a:t>
            </a:r>
          </a:p>
          <a:p>
            <a:pPr lvl="1"/>
            <a:r>
              <a:rPr lang="en-US" dirty="0" smtClean="0"/>
              <a:t>Against the advice of some faculty</a:t>
            </a:r>
          </a:p>
          <a:p>
            <a:r>
              <a:rPr lang="en-US" dirty="0" smtClean="0"/>
              <a:t>Essential for scientific progress</a:t>
            </a:r>
          </a:p>
          <a:p>
            <a:r>
              <a:rPr lang="en-US" dirty="0" smtClean="0"/>
              <a:t>Poorly rewarded by the scientific community</a:t>
            </a:r>
          </a:p>
          <a:p>
            <a:pPr lvl="1"/>
            <a:r>
              <a:rPr lang="en-US" dirty="0" smtClean="0"/>
              <a:t>Pursuing the shiny new thing</a:t>
            </a:r>
          </a:p>
          <a:p>
            <a:pPr lvl="1"/>
            <a:r>
              <a:rPr lang="en-US" dirty="0" smtClean="0"/>
              <a:t>Valuing novelty over effectiveness</a:t>
            </a:r>
          </a:p>
          <a:p>
            <a:pPr lvl="1"/>
            <a:r>
              <a:rPr lang="en-US" dirty="0" smtClean="0"/>
              <a:t>Valuing number of papers over </a:t>
            </a:r>
            <a:r>
              <a:rPr lang="en-US" dirty="0" smtClean="0"/>
              <a:t>scientific value and impact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13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680047"/>
              </p:ext>
            </p:extLst>
          </p:nvPr>
        </p:nvGraphicFramePr>
        <p:xfrm>
          <a:off x="4648200" y="-619355"/>
          <a:ext cx="7972839" cy="1032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Acrobat Document" r:id="rId3" imgW="4663175" imgH="6035040" progId="AcroExch.Document.DC">
                  <p:embed/>
                </p:oleObj>
              </mc:Choice>
              <mc:Fallback>
                <p:oleObj name="Acrobat Document" r:id="rId3" imgW="4663175" imgH="603504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-619355"/>
                        <a:ext cx="7972839" cy="10320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648200" y="-349938"/>
            <a:ext cx="3986419" cy="5526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751450"/>
              </p:ext>
            </p:extLst>
          </p:nvPr>
        </p:nvGraphicFramePr>
        <p:xfrm>
          <a:off x="4912580" y="3587164"/>
          <a:ext cx="7980459" cy="1033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Acrobat Document" r:id="rId5" imgW="4663175" imgH="6035040" progId="AcroExch.Document.DC">
                  <p:embed/>
                </p:oleObj>
              </mc:Choice>
              <mc:Fallback>
                <p:oleObj name="Acrobat Document" r:id="rId5" imgW="4663175" imgH="603504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2580" y="3587164"/>
                        <a:ext cx="7980459" cy="10330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give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p</a:t>
            </a:r>
            <a:r>
              <a:rPr lang="en-US" dirty="0" smtClean="0"/>
              <a:t>apers </a:t>
            </a:r>
            <a:r>
              <a:rPr lang="en-US" dirty="0" smtClean="0"/>
              <a:t>were rejected before being accepted</a:t>
            </a:r>
          </a:p>
          <a:p>
            <a:pPr lvl="1"/>
            <a:r>
              <a:rPr lang="en-US" dirty="0" smtClean="0"/>
              <a:t>… and became better as a result</a:t>
            </a:r>
          </a:p>
          <a:p>
            <a:pPr lvl="1"/>
            <a:r>
              <a:rPr lang="en-US" dirty="0" smtClean="0"/>
              <a:t>A paper rejection is a gift</a:t>
            </a:r>
          </a:p>
          <a:p>
            <a:r>
              <a:rPr lang="en-US" dirty="0" smtClean="0"/>
              <a:t>Eclat paper had limited impact</a:t>
            </a:r>
          </a:p>
          <a:p>
            <a:r>
              <a:rPr lang="en-US" dirty="0" smtClean="0"/>
              <a:t>ICSE 2007 recognized the value of my work!</a:t>
            </a:r>
          </a:p>
          <a:p>
            <a:pPr lvl="1"/>
            <a:r>
              <a:rPr lang="en-US" dirty="0" smtClean="0"/>
              <a:t>ACM </a:t>
            </a:r>
            <a:r>
              <a:rPr lang="en-US" dirty="0"/>
              <a:t>Distinguished Paper </a:t>
            </a:r>
            <a:r>
              <a:rPr lang="en-US" dirty="0" smtClean="0"/>
              <a:t>Award</a:t>
            </a:r>
          </a:p>
          <a:p>
            <a:pPr lvl="1"/>
            <a:r>
              <a:rPr lang="en-US" dirty="0" smtClean="0"/>
              <a:t>Time (and more work!) </a:t>
            </a:r>
            <a:br>
              <a:rPr lang="en-US" dirty="0" smtClean="0"/>
            </a:br>
            <a:r>
              <a:rPr lang="en-US" dirty="0" smtClean="0"/>
              <a:t>can change people’s </a:t>
            </a:r>
            <a:r>
              <a:rPr lang="en-US" dirty="0" smtClean="0"/>
              <a:t>opinions</a:t>
            </a:r>
            <a:br>
              <a:rPr lang="en-US" dirty="0" smtClean="0"/>
            </a:br>
            <a:r>
              <a:rPr lang="en-US" dirty="0" smtClean="0"/>
              <a:t>about what has most impact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</a:t>
            </a:r>
            <a:r>
              <a:rPr lang="en-US" dirty="0">
                <a:solidFill>
                  <a:srgbClr val="FF0000"/>
                </a:solidFill>
              </a:rPr>
              <a:t>results</a:t>
            </a:r>
            <a:r>
              <a:rPr lang="en-US" dirty="0"/>
              <a:t>, not </a:t>
            </a:r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3765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00" dirty="0"/>
              <a:t>Arguments in favor of </a:t>
            </a:r>
            <a:r>
              <a:rPr lang="en-US" sz="3300" dirty="0" smtClean="0">
                <a:solidFill>
                  <a:srgbClr val="FF0000"/>
                </a:solidFill>
              </a:rPr>
              <a:t>ideas</a:t>
            </a:r>
            <a:r>
              <a:rPr lang="en-US" sz="3300" dirty="0" smtClean="0"/>
              <a:t>:</a:t>
            </a:r>
          </a:p>
          <a:p>
            <a:r>
              <a:rPr lang="en-US" dirty="0" smtClean="0"/>
              <a:t>An imaginative contribution</a:t>
            </a:r>
          </a:p>
          <a:p>
            <a:r>
              <a:rPr lang="en-US" dirty="0" smtClean="0"/>
              <a:t>Shows connections between areas</a:t>
            </a:r>
          </a:p>
          <a:p>
            <a:r>
              <a:rPr lang="en-US" dirty="0" smtClean="0"/>
              <a:t>Sparks yet more ideas</a:t>
            </a:r>
          </a:p>
          <a:p>
            <a:r>
              <a:rPr lang="en-US" dirty="0" smtClean="0"/>
              <a:t>Proposes work for other people to do</a:t>
            </a:r>
          </a:p>
          <a:p>
            <a:r>
              <a:rPr lang="en-US" dirty="0" smtClean="0"/>
              <a:t>Recognition on CV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54757" y="1825625"/>
            <a:ext cx="559904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Arguments in favor of </a:t>
            </a:r>
            <a:r>
              <a:rPr lang="en-US" sz="3600" dirty="0">
                <a:solidFill>
                  <a:srgbClr val="FF0000"/>
                </a:solidFill>
              </a:rPr>
              <a:t>results</a:t>
            </a:r>
            <a:r>
              <a:rPr lang="en-US" sz="3600" dirty="0"/>
              <a:t>:</a:t>
            </a:r>
          </a:p>
          <a:p>
            <a:r>
              <a:rPr lang="en-US" dirty="0"/>
              <a:t>Most ideas are worthless</a:t>
            </a:r>
          </a:p>
          <a:p>
            <a:r>
              <a:rPr lang="en-US" dirty="0"/>
              <a:t>It’s easy to make up a persuasive argument</a:t>
            </a:r>
          </a:p>
          <a:p>
            <a:r>
              <a:rPr lang="en-US" dirty="0" smtClean="0"/>
              <a:t>If </a:t>
            </a:r>
            <a:r>
              <a:rPr lang="en-US" dirty="0"/>
              <a:t>you aren’t willing to do the work,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you believe in your idea? </a:t>
            </a:r>
          </a:p>
          <a:p>
            <a:r>
              <a:rPr lang="en-US" dirty="0"/>
              <a:t>Poor evaluation may be misleading</a:t>
            </a:r>
          </a:p>
          <a:p>
            <a:r>
              <a:rPr lang="en-US" dirty="0" smtClean="0"/>
              <a:t>Idea papers </a:t>
            </a:r>
            <a:r>
              <a:rPr lang="en-US" dirty="0" smtClean="0"/>
              <a:t>reward shallow work, inhibit subsequent publication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17565" y="6176963"/>
            <a:ext cx="517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work should be </a:t>
            </a:r>
            <a:r>
              <a:rPr lang="en-US" sz="2800" dirty="0" smtClean="0">
                <a:solidFill>
                  <a:srgbClr val="FF0000"/>
                </a:solidFill>
              </a:rPr>
              <a:t>actionable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your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Enables </a:t>
            </a:r>
            <a:r>
              <a:rPr lang="en-US" dirty="0"/>
              <a:t>evaluation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ssential </a:t>
            </a:r>
            <a:r>
              <a:rPr lang="en-US" dirty="0"/>
              <a:t>for </a:t>
            </a:r>
            <a:r>
              <a:rPr lang="en-US" dirty="0" smtClean="0"/>
              <a:t>understanding the technique</a:t>
            </a:r>
          </a:p>
          <a:p>
            <a:pPr lvl="1"/>
            <a:r>
              <a:rPr lang="en-US" dirty="0" smtClean="0"/>
              <a:t>Essential for evaluating the technique </a:t>
            </a:r>
          </a:p>
          <a:p>
            <a:pPr lvl="1"/>
            <a:r>
              <a:rPr lang="en-US" dirty="0" smtClean="0"/>
              <a:t>Essential for evaluating usefulness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lways </a:t>
            </a:r>
            <a:r>
              <a:rPr lang="en-US" dirty="0"/>
              <a:t>yields </a:t>
            </a:r>
            <a:r>
              <a:rPr lang="en-US" dirty="0" smtClean="0"/>
              <a:t>surprises (ABB for detouring, Microsoft for discarded tests, …)</a:t>
            </a:r>
          </a:p>
          <a:p>
            <a:r>
              <a:rPr lang="en-US" dirty="0" smtClean="0"/>
              <a:t>Helps the whole field</a:t>
            </a:r>
          </a:p>
          <a:p>
            <a:pPr lvl="1"/>
            <a:r>
              <a:rPr lang="en-US" dirty="0" smtClean="0"/>
              <a:t>Others can build on it</a:t>
            </a:r>
          </a:p>
          <a:p>
            <a:pPr lvl="1"/>
            <a:r>
              <a:rPr lang="en-US" dirty="0" smtClean="0"/>
              <a:t>Others are inspired to do better</a:t>
            </a:r>
          </a:p>
          <a:p>
            <a:pPr lvl="1"/>
            <a:r>
              <a:rPr lang="en-US" dirty="0" smtClean="0"/>
              <a:t>Enables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rmAutofit/>
          </a:bodyPr>
          <a:lstStyle/>
          <a:p>
            <a:r>
              <a:rPr lang="en-US" dirty="0"/>
              <a:t>Evaluation:  the most important part of </a:t>
            </a:r>
            <a:r>
              <a:rPr lang="en-US" dirty="0" smtClean="0"/>
              <a:t>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Don’t just show </a:t>
            </a:r>
            <a:r>
              <a:rPr lang="en-US" i="1" dirty="0" smtClean="0"/>
              <a:t>success</a:t>
            </a:r>
            <a:r>
              <a:rPr lang="en-US" dirty="0" smtClean="0"/>
              <a:t>, show </a:t>
            </a:r>
            <a:r>
              <a:rPr lang="en-US" i="1" dirty="0" smtClean="0">
                <a:solidFill>
                  <a:srgbClr val="FF0000"/>
                </a:solidFill>
              </a:rPr>
              <a:t>improvement</a:t>
            </a:r>
          </a:p>
          <a:p>
            <a:pPr lvl="1"/>
            <a:r>
              <a:rPr lang="en-US" dirty="0" smtClean="0"/>
              <a:t>Requires comparison to previous techniques</a:t>
            </a:r>
          </a:p>
          <a:p>
            <a:pPr lvl="1"/>
            <a:r>
              <a:rPr lang="en-US" dirty="0" smtClean="0"/>
              <a:t>Requires that previous tools exist or are re-implemented</a:t>
            </a:r>
            <a:endParaRPr lang="en-US" dirty="0"/>
          </a:p>
          <a:p>
            <a:r>
              <a:rPr lang="en-US" dirty="0"/>
              <a:t>Evaluate the whole task, not just part of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Misleading to claim big improvement on a trivial part of the problem</a:t>
            </a:r>
          </a:p>
          <a:p>
            <a:r>
              <a:rPr lang="en-US" dirty="0" smtClean="0"/>
              <a:t>Measure the right metrics</a:t>
            </a:r>
          </a:p>
          <a:p>
            <a:pPr lvl="1"/>
            <a:r>
              <a:rPr lang="en-US" dirty="0" smtClean="0"/>
              <a:t>For testing,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coverage or mutant kill </a:t>
            </a:r>
            <a:r>
              <a:rPr lang="en-US" dirty="0" smtClean="0"/>
              <a:t>score</a:t>
            </a:r>
          </a:p>
          <a:p>
            <a:pPr lvl="1"/>
            <a:r>
              <a:rPr lang="en-US" dirty="0"/>
              <a:t>Use real </a:t>
            </a:r>
            <a:r>
              <a:rPr lang="en-US" dirty="0" smtClean="0"/>
              <a:t>defects, such as Defects4J </a:t>
            </a:r>
            <a:r>
              <a:rPr lang="en-US" dirty="0"/>
              <a:t>[Just 2014</a:t>
            </a:r>
            <a:r>
              <a:rPr lang="en-US" dirty="0" smtClean="0"/>
              <a:t>] or </a:t>
            </a:r>
            <a:r>
              <a:rPr lang="en-US" dirty="0" err="1" smtClean="0"/>
              <a:t>CoREBench</a:t>
            </a:r>
            <a:r>
              <a:rPr lang="en-US" dirty="0" smtClean="0"/>
              <a:t> </a:t>
            </a:r>
            <a:r>
              <a:rPr lang="en-US" dirty="0"/>
              <a:t>[Boehme 2014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Involve </a:t>
            </a:r>
            <a:r>
              <a:rPr lang="en-US" dirty="0"/>
              <a:t>the user</a:t>
            </a:r>
          </a:p>
          <a:p>
            <a:pPr lvl="1"/>
            <a:r>
              <a:rPr lang="en-US" dirty="0" smtClean="0"/>
              <a:t>Case studies can be more appropriate than controlled experiments</a:t>
            </a:r>
            <a:endParaRPr lang="en-US" dirty="0"/>
          </a:p>
          <a:p>
            <a:pPr lvl="1"/>
            <a:r>
              <a:rPr lang="en-US" dirty="0" smtClean="0"/>
              <a:t>Gold standard:  real-world use</a:t>
            </a:r>
          </a:p>
          <a:p>
            <a:r>
              <a:rPr lang="en-US" dirty="0"/>
              <a:t>What are the most important aspects to be realistic?</a:t>
            </a:r>
          </a:p>
          <a:p>
            <a:r>
              <a:rPr lang="en-US" dirty="0" smtClean="0"/>
              <a:t>Won’t realistic evaluations slow </a:t>
            </a:r>
            <a:r>
              <a:rPr lang="en-US" dirty="0"/>
              <a:t>down science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Science is about truth and results, not ideas or publications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toy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</a:t>
            </a:r>
            <a:r>
              <a:rPr lang="en-US" dirty="0"/>
              <a:t>necessary, usually undesirable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are the most important aspects to be realistic?</a:t>
            </a:r>
          </a:p>
          <a:p>
            <a:r>
              <a:rPr lang="en-US" dirty="0"/>
              <a:t>Reviewers may give a pass on initial evaluations of novel ideas</a:t>
            </a:r>
          </a:p>
          <a:p>
            <a:pPr lvl="1"/>
            <a:r>
              <a:rPr lang="en-US" dirty="0"/>
              <a:t>Hard to publish a good study</a:t>
            </a:r>
          </a:p>
          <a:p>
            <a:pPr lvl="2"/>
            <a:r>
              <a:rPr lang="en-US" dirty="0"/>
              <a:t>Same result: no surprise; different result: skepticism</a:t>
            </a:r>
          </a:p>
          <a:p>
            <a:r>
              <a:rPr lang="en-US" dirty="0"/>
              <a:t> Let’s acknowledge the problems as medicine and psychology have</a:t>
            </a:r>
          </a:p>
          <a:p>
            <a:pPr lvl="1"/>
            <a:r>
              <a:rPr lang="en-US" dirty="0"/>
              <a:t>And </a:t>
            </a:r>
            <a:r>
              <a:rPr lang="en-US" dirty="0" smtClean="0"/>
              <a:t>be proud that </a:t>
            </a:r>
            <a:r>
              <a:rPr lang="en-US" dirty="0"/>
              <a:t>SE is better than most of </a:t>
            </a:r>
            <a:r>
              <a:rPr lang="en-US" dirty="0" smtClean="0"/>
              <a:t>CS</a:t>
            </a:r>
          </a:p>
          <a:p>
            <a:r>
              <a:rPr lang="en-US" dirty="0" smtClean="0"/>
              <a:t>If you don’t believe in your work, why should other people?</a:t>
            </a:r>
          </a:p>
          <a:p>
            <a:pPr lvl="1"/>
            <a:endParaRPr lang="en-US" dirty="0"/>
          </a:p>
          <a:p>
            <a:r>
              <a:rPr lang="en-US" dirty="0" smtClean="0"/>
              <a:t>Won’t this slow down science?</a:t>
            </a:r>
          </a:p>
          <a:p>
            <a:pPr lvl="1"/>
            <a:r>
              <a:rPr lang="en-US" dirty="0" smtClean="0"/>
              <a:t>Science is about truth and results, not ideas or publications</a:t>
            </a:r>
          </a:p>
          <a:p>
            <a:pPr lvl="1"/>
            <a:r>
              <a:rPr lang="en-US" dirty="0" smtClean="0"/>
              <a:t>Good tradeoff for the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8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generation:  quality over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easy to produce a lot of tests</a:t>
            </a:r>
          </a:p>
          <a:p>
            <a:r>
              <a:rPr lang="en-US" dirty="0" smtClean="0"/>
              <a:t>Previous work (</a:t>
            </a:r>
            <a:r>
              <a:rPr lang="en-US" dirty="0" err="1" smtClean="0"/>
              <a:t>Jov</a:t>
            </a:r>
            <a:r>
              <a:rPr lang="en-US" dirty="0" smtClean="0"/>
              <a:t>, </a:t>
            </a:r>
            <a:r>
              <a:rPr lang="en-US" dirty="0" err="1" smtClean="0"/>
              <a:t>Jcrasher</a:t>
            </a:r>
            <a:r>
              <a:rPr lang="en-US" dirty="0" smtClean="0"/>
              <a:t>) produced mostly illegal tests</a:t>
            </a:r>
          </a:p>
          <a:p>
            <a:pPr lvl="1"/>
            <a:r>
              <a:rPr lang="en-US" dirty="0" smtClean="0"/>
              <a:t>Example:  illegal inputs lead to crashes</a:t>
            </a:r>
          </a:p>
          <a:p>
            <a:r>
              <a:rPr lang="en-US" dirty="0" smtClean="0"/>
              <a:t>We examined the tests:  what would a user do?</a:t>
            </a:r>
          </a:p>
          <a:p>
            <a:r>
              <a:rPr lang="en-US" dirty="0" smtClean="0"/>
              <a:t>Randoop was willing to discard some tests</a:t>
            </a:r>
          </a:p>
          <a:p>
            <a:r>
              <a:rPr lang="en-US" dirty="0" smtClean="0"/>
              <a:t>Quality metric:  reveal real defects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defects, not failures.</a:t>
            </a:r>
          </a:p>
          <a:p>
            <a:pPr lvl="1"/>
            <a:r>
              <a:rPr lang="en-US" dirty="0"/>
              <a:t>Don't be discouraged if the maintainers won't fix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3600" dirty="0"/>
              <a:t>A test consists of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input</a:t>
            </a:r>
            <a:endParaRPr lang="en-US" sz="3200" dirty="0"/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oracle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4000" dirty="0" smtClean="0"/>
              <a:t>End-to-end test: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Batch program:  input = file, oracle = expected file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Interactive program:  input = UI events, oracle = windows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600" dirty="0" smtClean="0"/>
              <a:t>Unit test: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>
                <a:solidFill>
                  <a:srgbClr val="FF0000"/>
                </a:solidFill>
              </a:rPr>
              <a:t>Input = sequence of calls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>
                <a:solidFill>
                  <a:srgbClr val="FF0000"/>
                </a:solidFill>
              </a:rPr>
              <a:t>Oracle = </a:t>
            </a:r>
            <a:r>
              <a:rPr lang="en-US" sz="3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assert</a:t>
            </a:r>
            <a:r>
              <a:rPr lang="en-US" sz="3200" dirty="0" smtClean="0">
                <a:solidFill>
                  <a:srgbClr val="FF0000"/>
                </a:solidFill>
              </a:rPr>
              <a:t> statement</a:t>
            </a:r>
          </a:p>
          <a:p>
            <a:pPr lvl="1">
              <a:buClr>
                <a:schemeClr val="tx1"/>
              </a:buClr>
            </a:pPr>
            <a:endParaRPr lang="en-US" sz="3200" dirty="0"/>
          </a:p>
        </p:txBody>
      </p:sp>
      <p:pic>
        <p:nvPicPr>
          <p:cNvPr id="4" name="Picture 2" descr="Randoop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915" y="5180909"/>
            <a:ext cx="10191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3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Ideas:  quality over </a:t>
            </a: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Aimed for simple ideas, concisely explained</a:t>
            </a:r>
          </a:p>
          <a:p>
            <a:r>
              <a:rPr lang="en-US" dirty="0" smtClean="0"/>
              <a:t>Easy to understand, reproduce, refute</a:t>
            </a:r>
          </a:p>
          <a:p>
            <a:r>
              <a:rPr lang="en-US" dirty="0" smtClean="0"/>
              <a:t>The best papers have simple ideas</a:t>
            </a:r>
          </a:p>
          <a:p>
            <a:r>
              <a:rPr lang="en-US" dirty="0" smtClean="0"/>
              <a:t>Simple ideas are harder to produce than complex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Automation:  quality over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is expected to</a:t>
            </a:r>
          </a:p>
          <a:p>
            <a:pPr lvl="1"/>
            <a:r>
              <a:rPr lang="en-US" dirty="0" smtClean="0"/>
              <a:t>Examine failures</a:t>
            </a:r>
          </a:p>
          <a:p>
            <a:pPr lvl="1"/>
            <a:r>
              <a:rPr lang="en-US" dirty="0" smtClean="0"/>
              <a:t>Provide input/guidance to Randoop</a:t>
            </a:r>
          </a:p>
          <a:p>
            <a:pPr lvl="1"/>
            <a:endParaRPr lang="en-US" dirty="0"/>
          </a:p>
          <a:p>
            <a:r>
              <a:rPr lang="en-US" dirty="0" smtClean="0"/>
              <a:t>Cooperation between human and machine</a:t>
            </a:r>
          </a:p>
          <a:p>
            <a:pPr lvl="1"/>
            <a:r>
              <a:rPr lang="en-US" dirty="0" smtClean="0"/>
              <a:t>Each does the tasks it is best suited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Publications:  quality over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3 Randoop publications</a:t>
            </a:r>
          </a:p>
          <a:p>
            <a:r>
              <a:rPr lang="en-US" dirty="0" smtClean="0"/>
              <a:t>Despite 15 years of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Randoop is still finding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month, 60 bugs in Apache </a:t>
            </a:r>
            <a:r>
              <a:rPr lang="en-US" dirty="0"/>
              <a:t>Commons </a:t>
            </a:r>
            <a:r>
              <a:rPr lang="en-US" dirty="0" smtClean="0"/>
              <a:t>Math (and many others)</a:t>
            </a:r>
            <a:endParaRPr lang="en-US" dirty="0"/>
          </a:p>
          <a:p>
            <a:r>
              <a:rPr lang="en-US" dirty="0" smtClean="0"/>
              <a:t>Randoop remains the easiest to use and best </a:t>
            </a:r>
            <a:r>
              <a:rPr lang="en-US" smtClean="0"/>
              <a:t>test generator</a:t>
            </a:r>
          </a:p>
          <a:p>
            <a:r>
              <a:rPr lang="en-US" smtClean="0"/>
              <a:t>There's </a:t>
            </a:r>
            <a:r>
              <a:rPr lang="en-US" dirty="0"/>
              <a:t>no good reason not to run </a:t>
            </a:r>
            <a:r>
              <a:rPr lang="en-US" dirty="0" smtClean="0"/>
              <a:t>Randoop</a:t>
            </a:r>
            <a:r>
              <a:rPr lang="en-US" dirty="0"/>
              <a:t> </a:t>
            </a:r>
            <a:r>
              <a:rPr lang="en-US" dirty="0" smtClean="0"/>
              <a:t>on your program</a:t>
            </a:r>
          </a:p>
          <a:p>
            <a:r>
              <a:rPr lang="en-US" dirty="0" smtClean="0"/>
              <a:t>Try it today:  </a:t>
            </a:r>
          </a:p>
          <a:p>
            <a:pPr lvl="1"/>
            <a:r>
              <a:rPr lang="en-US" dirty="0"/>
              <a:t>C#: </a:t>
            </a:r>
            <a:r>
              <a:rPr lang="en-US" dirty="0" smtClean="0"/>
              <a:t> https</a:t>
            </a:r>
            <a:r>
              <a:rPr lang="en-US" dirty="0"/>
              <a:t>://github.com/abb-iss/Randoop.NET</a:t>
            </a:r>
          </a:p>
          <a:p>
            <a:pPr lvl="1"/>
            <a:r>
              <a:rPr lang="en-US" dirty="0" smtClean="0"/>
              <a:t>Java:  https</a:t>
            </a:r>
            <a:r>
              <a:rPr lang="en-US" dirty="0"/>
              <a:t>://randoop.github.io/randoop/</a:t>
            </a:r>
          </a:p>
        </p:txBody>
      </p:sp>
    </p:spTree>
    <p:extLst>
      <p:ext uri="{BB962C8B-B14F-4D97-AF65-F5344CB8AC3E}">
        <p14:creationId xmlns:p14="http://schemas.microsoft.com/office/powerpoint/2010/main" val="31703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unit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Object</a:t>
            </a:r>
            <a:r>
              <a:rPr lang="en-US" altLang="en-US" dirty="0">
                <a:latin typeface="Consolas" panose="020B0609020204030204" pitchFamily="49" charset="0"/>
              </a:rPr>
              <a:t>[] </a:t>
            </a:r>
            <a:r>
              <a:rPr lang="en-US" altLang="en-US" dirty="0">
                <a:solidFill>
                  <a:srgbClr val="0070C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smtClean="0">
                <a:latin typeface="Consolas" panose="020B0609020204030204" pitchFamily="49" charset="0"/>
              </a:rPr>
              <a:t>new Object[];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LinkedList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ll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</a:rPr>
              <a:t>= new </a:t>
            </a:r>
            <a:r>
              <a:rPr lang="en-US" altLang="en-US" dirty="0" err="1">
                <a:latin typeface="Consolas" panose="020B0609020204030204" pitchFamily="49" charset="0"/>
              </a:rPr>
              <a:t>LinkedList</a:t>
            </a:r>
            <a:r>
              <a:rPr lang="en-US" alt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altLang="en-US" dirty="0" err="1" smtClean="0">
                <a:latin typeface="Consolas" panose="020B0609020204030204" pitchFamily="49" charset="0"/>
              </a:rPr>
              <a:t>ll.addFirst</a:t>
            </a:r>
            <a:r>
              <a:rPr lang="en-US" altLang="en-US" dirty="0" smtClean="0">
                <a:latin typeface="Consolas" panose="020B0609020204030204" pitchFamily="49" charset="0"/>
              </a:rPr>
              <a:t>(a</a:t>
            </a:r>
            <a:r>
              <a:rPr lang="en-US" alt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TreeSet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ts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</a:rPr>
              <a:t>= new </a:t>
            </a:r>
            <a:r>
              <a:rPr lang="en-US" altLang="en-US" dirty="0" err="1" smtClean="0">
                <a:latin typeface="Consolas" panose="020B0609020204030204" pitchFamily="49" charset="0"/>
              </a:rPr>
              <a:t>TreeSet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dirty="0" err="1" smtClean="0">
                <a:latin typeface="Consolas" panose="020B0609020204030204" pitchFamily="49" charset="0"/>
              </a:rPr>
              <a:t>ll</a:t>
            </a:r>
            <a:r>
              <a:rPr lang="en-US" altLang="en-US" dirty="0" smtClean="0">
                <a:latin typeface="Consolas" panose="020B0609020204030204" pitchFamily="49" charset="0"/>
              </a:rPr>
              <a:t>);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Set </a:t>
            </a:r>
            <a:r>
              <a:rPr lang="en-US" alt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u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 smtClean="0">
                <a:latin typeface="Consolas" panose="020B0609020204030204" pitchFamily="49" charset="0"/>
              </a:rPr>
              <a:t>Collections.unmodifiableSet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dirty="0" err="1" smtClean="0">
                <a:latin typeface="Consolas" panose="020B0609020204030204" pitchFamily="49" charset="0"/>
              </a:rPr>
              <a:t>ts</a:t>
            </a:r>
            <a:r>
              <a:rPr lang="en-US" altLang="en-US" dirty="0" smtClean="0">
                <a:latin typeface="Consolas" panose="020B0609020204030204" pitchFamily="49" charset="0"/>
              </a:rPr>
              <a:t>);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en-US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assert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u.equals</a:t>
            </a:r>
            <a:r>
              <a:rPr lang="en-US" altLang="en-US" b="1" dirty="0" smtClean="0">
                <a:latin typeface="Consolas" panose="020B0609020204030204" pitchFamily="49" charset="0"/>
              </a:rPr>
              <a:t>(u);</a:t>
            </a:r>
            <a:endParaRPr lang="en-US" alt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8774884" y="1904301"/>
            <a:ext cx="329360" cy="243280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58269" y="2828316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input</a:t>
            </a:r>
            <a:endParaRPr lang="en-US" sz="3200" dirty="0"/>
          </a:p>
        </p:txBody>
      </p:sp>
      <p:sp>
        <p:nvSpPr>
          <p:cNvPr id="6" name="Right Brace 5"/>
          <p:cNvSpPr/>
          <p:nvPr/>
        </p:nvSpPr>
        <p:spPr>
          <a:xfrm>
            <a:off x="8774884" y="4848837"/>
            <a:ext cx="329360" cy="57700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58269" y="4848837"/>
            <a:ext cx="1203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oracle</a:t>
            </a:r>
            <a:endParaRPr lang="en-US" sz="3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655889" y="5790943"/>
            <a:ext cx="2130805" cy="772039"/>
          </a:xfrm>
          <a:prstGeom prst="wedgeRoundRectCallout">
            <a:avLst>
              <a:gd name="adj1" fmla="val -49472"/>
              <a:gd name="adj2" fmla="val -950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Assertion fails:</a:t>
            </a:r>
            <a:br>
              <a:rPr lang="en-US" sz="2400" dirty="0" smtClean="0"/>
            </a:br>
            <a:r>
              <a:rPr lang="en-US" sz="2400" dirty="0" smtClean="0"/>
              <a:t>bug in JDK!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6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generated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Code under test:</a:t>
            </a:r>
          </a:p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public class </a:t>
            </a:r>
            <a:r>
              <a:rPr lang="en-US" sz="3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FilterIterator</a:t>
            </a:r>
            <a:r>
              <a:rPr lang="en-US" sz="3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implements Iterator {</a:t>
            </a:r>
          </a:p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  public </a:t>
            </a:r>
            <a:r>
              <a:rPr lang="en-US" sz="3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FilterIterator</a:t>
            </a: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(Iterator </a:t>
            </a:r>
            <a:r>
              <a:rPr lang="en-US" sz="3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, Predicate </a:t>
            </a:r>
            <a:r>
              <a:rPr lang="en-US" sz="3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</a:t>
            </a: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) {…}</a:t>
            </a:r>
          </a:p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  public Object </a:t>
            </a:r>
            <a:r>
              <a:rPr lang="en-US" sz="3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next</a:t>
            </a: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() {…}</a:t>
            </a:r>
          </a:p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sz="4000" dirty="0"/>
              <a:t>Automatically generated test: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public void test() {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latin typeface="Consolas" panose="020B0609020204030204" pitchFamily="49" charset="0"/>
                <a:cs typeface="Courier New" panose="02070309020205020404" pitchFamily="49" charset="0"/>
              </a:rPr>
              <a:t>FilterIterator</a:t>
            </a: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 = new </a:t>
            </a:r>
            <a:r>
              <a:rPr lang="en-US" sz="3200" dirty="0" err="1">
                <a:latin typeface="Consolas" panose="020B0609020204030204" pitchFamily="49" charset="0"/>
                <a:cs typeface="Courier New" panose="02070309020205020404" pitchFamily="49" charset="0"/>
              </a:rPr>
              <a:t>FilterIterator</a:t>
            </a: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(null, null);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latin typeface="Consolas" panose="020B0609020204030204" pitchFamily="49" charset="0"/>
                <a:cs typeface="Courier New" panose="02070309020205020404" pitchFamily="49" charset="0"/>
              </a:rPr>
              <a:t>i.next</a:t>
            </a: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8199" y="5302480"/>
            <a:ext cx="3891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Throws </a:t>
            </a:r>
            <a:r>
              <a:rPr lang="en-US" sz="2400" dirty="0" err="1" smtClean="0">
                <a:solidFill>
                  <a:srgbClr val="FF0000"/>
                </a:solidFill>
              </a:rPr>
              <a:t>NullPointerException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2400" dirty="0" smtClean="0"/>
              <a:t>Did the tool discover a bug?</a:t>
            </a:r>
          </a:p>
        </p:txBody>
      </p:sp>
      <p:sp>
        <p:nvSpPr>
          <p:cNvPr id="6" name="Left Arrow 5"/>
          <p:cNvSpPr/>
          <p:nvPr/>
        </p:nvSpPr>
        <p:spPr>
          <a:xfrm>
            <a:off x="2494624" y="5366748"/>
            <a:ext cx="692458" cy="3105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07287" y="4362463"/>
            <a:ext cx="35094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It could be:</a:t>
            </a:r>
          </a:p>
          <a:p>
            <a:r>
              <a:rPr lang="en-US" sz="2800" dirty="0" smtClean="0"/>
              <a:t>1. Expected </a:t>
            </a:r>
            <a:r>
              <a:rPr lang="en-US" sz="2800" dirty="0"/>
              <a:t>behavior</a:t>
            </a:r>
          </a:p>
          <a:p>
            <a:r>
              <a:rPr lang="en-US" sz="2800" dirty="0"/>
              <a:t>2. Illegal input</a:t>
            </a:r>
          </a:p>
          <a:p>
            <a:r>
              <a:rPr lang="en-US" sz="2800" dirty="0"/>
              <a:t>3. Implementation </a:t>
            </a:r>
            <a:r>
              <a:rPr lang="en-US" sz="2800" dirty="0" smtClean="0"/>
              <a:t>bug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178199" y="3458882"/>
            <a:ext cx="5429088" cy="612648"/>
          </a:xfrm>
          <a:prstGeom prst="wedgeRectCallout">
            <a:avLst>
              <a:gd name="adj1" fmla="val -39137"/>
              <a:gd name="adj2" fmla="val -94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onsolas" panose="020B0609020204030204" pitchFamily="49" charset="0"/>
                <a:cs typeface="Courier New" panose="02070309020205020404" pitchFamily="49" charset="0"/>
              </a:rPr>
              <a:t>/** </a:t>
            </a:r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@throws </a:t>
            </a:r>
            <a:r>
              <a:rPr lang="en-US" dirty="0" err="1">
                <a:latin typeface="Consolas" panose="020B06090202040302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 if either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* </a:t>
            </a:r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the iterator or predicate are null </a:t>
            </a:r>
            <a:r>
              <a:rPr lang="en-US" sz="1600" dirty="0">
                <a:latin typeface="Consolas" panose="020B0609020204030204" pitchFamily="49" charset="0"/>
                <a:cs typeface="Courier New" panose="02070309020205020404" pitchFamily="49" charset="0"/>
              </a:rPr>
              <a:t>*/</a:t>
            </a:r>
            <a:endParaRPr lang="en-US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8365" y="6307288"/>
            <a:ext cx="4334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“Test classification” problem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 classifying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45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Without </a:t>
            </a:r>
            <a:r>
              <a:rPr lang="en-US" dirty="0"/>
              <a:t>a specification, the tool </a:t>
            </a:r>
            <a:r>
              <a:rPr lang="en-US" b="1" dirty="0">
                <a:solidFill>
                  <a:srgbClr val="FF0000"/>
                </a:solidFill>
              </a:rPr>
              <a:t>guesses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/>
              <a:t>whether a given behavior is </a:t>
            </a:r>
            <a:r>
              <a:rPr lang="en-US" b="1" dirty="0">
                <a:solidFill>
                  <a:srgbClr val="FF0000"/>
                </a:solidFill>
              </a:rPr>
              <a:t>correct</a:t>
            </a:r>
          </a:p>
          <a:p>
            <a:pPr lvl="1"/>
            <a:r>
              <a:rPr lang="en-US" u="sng" dirty="0"/>
              <a:t>False positives</a:t>
            </a:r>
            <a:r>
              <a:rPr lang="en-US" dirty="0"/>
              <a:t>:  report a failing test</a:t>
            </a:r>
            <a:br>
              <a:rPr lang="en-US" dirty="0"/>
            </a:br>
            <a:r>
              <a:rPr lang="en-US" dirty="0"/>
              <a:t>that was due to illegal inputs</a:t>
            </a:r>
          </a:p>
          <a:p>
            <a:pPr lvl="1"/>
            <a:r>
              <a:rPr lang="en-US" u="sng" dirty="0"/>
              <a:t>False negatives</a:t>
            </a:r>
            <a:r>
              <a:rPr lang="en-US" dirty="0"/>
              <a:t>:  fail to report a failing test</a:t>
            </a:r>
            <a:br>
              <a:rPr lang="en-US" dirty="0"/>
            </a:br>
            <a:r>
              <a:rPr lang="en-US" dirty="0"/>
              <a:t>because it might have been due to illegal </a:t>
            </a:r>
            <a:r>
              <a:rPr lang="en-US" dirty="0" smtClean="0"/>
              <a:t>inputs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Test classification is useful for: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Oracles</a:t>
            </a:r>
            <a:r>
              <a:rPr lang="en-US" dirty="0" smtClean="0"/>
              <a:t>:  A </a:t>
            </a:r>
            <a:r>
              <a:rPr lang="en-US" dirty="0"/>
              <a:t>test generation tool outputs: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Failing tests – indicates a program bug</a:t>
            </a:r>
          </a:p>
          <a:p>
            <a:pPr lvl="1"/>
            <a:r>
              <a:rPr lang="en-US" dirty="0"/>
              <a:t>Passing tests – useful for regression </a:t>
            </a:r>
            <a:r>
              <a:rPr lang="en-US" dirty="0" smtClean="0"/>
              <a:t>testing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Inputs</a:t>
            </a:r>
            <a:r>
              <a:rPr lang="en-US" dirty="0" smtClean="0"/>
              <a:t>:  A test generation tool creates input incrementally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Should only build on good tests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7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1825625"/>
            <a:ext cx="6675783" cy="2030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unit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Object</a:t>
            </a:r>
            <a:r>
              <a:rPr lang="en-US" altLang="en-US" dirty="0">
                <a:latin typeface="Consolas" panose="020B0609020204030204" pitchFamily="49" charset="0"/>
              </a:rPr>
              <a:t>[] </a:t>
            </a:r>
            <a:r>
              <a:rPr lang="en-US" altLang="en-US" dirty="0">
                <a:solidFill>
                  <a:srgbClr val="0070C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smtClean="0">
                <a:latin typeface="Consolas" panose="020B0609020204030204" pitchFamily="49" charset="0"/>
              </a:rPr>
              <a:t>new Object[];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LinkedList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ll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</a:rPr>
              <a:t>= new </a:t>
            </a:r>
            <a:r>
              <a:rPr lang="en-US" altLang="en-US" dirty="0" err="1">
                <a:latin typeface="Consolas" panose="020B0609020204030204" pitchFamily="49" charset="0"/>
              </a:rPr>
              <a:t>LinkedList</a:t>
            </a:r>
            <a:r>
              <a:rPr lang="en-US" alt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altLang="en-US" dirty="0" err="1" smtClean="0">
                <a:latin typeface="Consolas" panose="020B0609020204030204" pitchFamily="49" charset="0"/>
              </a:rPr>
              <a:t>ll.addFirst</a:t>
            </a:r>
            <a:r>
              <a:rPr lang="en-US" altLang="en-US" dirty="0" smtClean="0">
                <a:latin typeface="Consolas" panose="020B0609020204030204" pitchFamily="49" charset="0"/>
              </a:rPr>
              <a:t>(a</a:t>
            </a:r>
            <a:r>
              <a:rPr lang="en-US" alt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TreeSet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ts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</a:rPr>
              <a:t>= new </a:t>
            </a:r>
            <a:r>
              <a:rPr lang="en-US" altLang="en-US" dirty="0" err="1" smtClean="0">
                <a:latin typeface="Consolas" panose="020B0609020204030204" pitchFamily="49" charset="0"/>
              </a:rPr>
              <a:t>TreeSet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dirty="0" err="1" smtClean="0">
                <a:latin typeface="Consolas" panose="020B0609020204030204" pitchFamily="49" charset="0"/>
              </a:rPr>
              <a:t>ll</a:t>
            </a:r>
            <a:r>
              <a:rPr lang="en-US" altLang="en-US" dirty="0" smtClean="0">
                <a:latin typeface="Consolas" panose="020B0609020204030204" pitchFamily="49" charset="0"/>
              </a:rPr>
              <a:t>);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Set </a:t>
            </a:r>
            <a:r>
              <a:rPr lang="en-US" alt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u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 smtClean="0">
                <a:latin typeface="Consolas" panose="020B0609020204030204" pitchFamily="49" charset="0"/>
              </a:rPr>
              <a:t>Collections.unmodifiableSet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dirty="0" err="1" smtClean="0">
                <a:latin typeface="Consolas" panose="020B0609020204030204" pitchFamily="49" charset="0"/>
              </a:rPr>
              <a:t>ts</a:t>
            </a:r>
            <a:r>
              <a:rPr lang="en-US" altLang="en-US" dirty="0" smtClean="0">
                <a:latin typeface="Consolas" panose="020B0609020204030204" pitchFamily="49" charset="0"/>
              </a:rPr>
              <a:t>);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en-US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assert </a:t>
            </a:r>
            <a:r>
              <a:rPr lang="en-US" altLang="en-US" dirty="0" err="1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u.equals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(u);</a:t>
            </a:r>
            <a:endParaRPr lang="en-US" altLang="en-US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8774884" y="1904301"/>
            <a:ext cx="329360" cy="243280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58269" y="2828316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input</a:t>
            </a:r>
            <a:endParaRPr lang="en-US" sz="3200" dirty="0"/>
          </a:p>
        </p:txBody>
      </p:sp>
      <p:sp>
        <p:nvSpPr>
          <p:cNvPr id="6" name="Right Brace 5"/>
          <p:cNvSpPr/>
          <p:nvPr/>
        </p:nvSpPr>
        <p:spPr>
          <a:xfrm>
            <a:off x="8774884" y="4848837"/>
            <a:ext cx="329360" cy="577009"/>
          </a:xfrm>
          <a:prstGeom prst="righ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58269" y="4848837"/>
            <a:ext cx="1203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oracle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151205" y="447741"/>
            <a:ext cx="1882097" cy="944815"/>
          </a:xfrm>
          <a:prstGeom prst="wedgeRoundRectCallout">
            <a:avLst>
              <a:gd name="adj1" fmla="val -43541"/>
              <a:gd name="adj2" fmla="val 909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Previously created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2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Pitfalls when extending a test input</a:t>
            </a:r>
            <a:endParaRPr lang="en-US" altLang="en-US" dirty="0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2235201" y="1492251"/>
            <a:ext cx="37814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 u="sng" dirty="0"/>
              <a:t>1. Useful test</a:t>
            </a:r>
          </a:p>
          <a:p>
            <a:r>
              <a:rPr lang="en-US" altLang="en-US" sz="1600" dirty="0">
                <a:latin typeface="Consolas" panose="020B0609020204030204" pitchFamily="49" charset="0"/>
              </a:rPr>
              <a:t>Set </a:t>
            </a:r>
            <a:r>
              <a:rPr lang="en-US" altLang="en-US" sz="1600" dirty="0" smtClean="0">
                <a:latin typeface="Consolas" panose="020B0609020204030204" pitchFamily="49" charset="0"/>
              </a:rPr>
              <a:t>s </a:t>
            </a:r>
            <a:r>
              <a:rPr lang="en-US" altLang="en-US" sz="1600" dirty="0">
                <a:latin typeface="Consolas" panose="020B0609020204030204" pitchFamily="49" charset="0"/>
              </a:rPr>
              <a:t>= new </a:t>
            </a:r>
            <a:r>
              <a:rPr lang="en-US" altLang="en-US" sz="1600" dirty="0" err="1">
                <a:latin typeface="Consolas" panose="020B0609020204030204" pitchFamily="49" charset="0"/>
              </a:rPr>
              <a:t>HashSet</a:t>
            </a:r>
            <a:r>
              <a:rPr lang="en-US" alt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altLang="en-US" sz="1600" dirty="0" err="1">
                <a:latin typeface="Consolas" panose="020B0609020204030204" pitchFamily="49" charset="0"/>
              </a:rPr>
              <a:t>s.add</a:t>
            </a:r>
            <a:r>
              <a:rPr lang="en-US" altLang="en-US" sz="1600" dirty="0">
                <a:latin typeface="Consolas" panose="020B0609020204030204" pitchFamily="49" charset="0"/>
              </a:rPr>
              <a:t>(“hi”);</a:t>
            </a:r>
          </a:p>
          <a:p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assert </a:t>
            </a:r>
            <a:r>
              <a:rPr lang="en-US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s.equals</a:t>
            </a:r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(s);</a:t>
            </a:r>
            <a:endParaRPr lang="en-US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129338" y="1450975"/>
            <a:ext cx="39798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 u="sng" dirty="0"/>
              <a:t>3. Useful test</a:t>
            </a:r>
          </a:p>
          <a:p>
            <a:r>
              <a:rPr lang="en-US" altLang="en-US" sz="1600" dirty="0">
                <a:latin typeface="Consolas" panose="020B0609020204030204" pitchFamily="49" charset="0"/>
              </a:rPr>
              <a:t>Date d = new </a:t>
            </a:r>
            <a:r>
              <a:rPr lang="en-US" altLang="en-US" sz="1600" dirty="0" smtClean="0">
                <a:latin typeface="Consolas" panose="020B0609020204030204" pitchFamily="49" charset="0"/>
              </a:rPr>
              <a:t>Date(2017, 5, 26);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assert </a:t>
            </a:r>
            <a:r>
              <a:rPr lang="en-US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d.equals</a:t>
            </a:r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(d);</a:t>
            </a:r>
            <a:endParaRPr lang="en-US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2195514" y="2889250"/>
            <a:ext cx="37814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 u="sng" dirty="0"/>
              <a:t>2. Redundant test</a:t>
            </a:r>
          </a:p>
          <a:p>
            <a:r>
              <a:rPr lang="en-US" altLang="en-US" sz="1600" dirty="0">
                <a:latin typeface="Consolas" panose="020B0609020204030204" pitchFamily="49" charset="0"/>
              </a:rPr>
              <a:t>Set t = new </a:t>
            </a:r>
            <a:r>
              <a:rPr lang="en-US" altLang="en-US" sz="1600" dirty="0" err="1">
                <a:latin typeface="Consolas" panose="020B0609020204030204" pitchFamily="49" charset="0"/>
              </a:rPr>
              <a:t>HashSet</a:t>
            </a:r>
            <a:r>
              <a:rPr lang="en-US" alt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altLang="en-US" sz="1600" dirty="0" err="1">
                <a:latin typeface="Consolas" panose="020B0609020204030204" pitchFamily="49" charset="0"/>
              </a:rPr>
              <a:t>s.add</a:t>
            </a:r>
            <a:r>
              <a:rPr lang="en-US" altLang="en-US" sz="1600" dirty="0">
                <a:latin typeface="Consolas" panose="020B0609020204030204" pitchFamily="49" charset="0"/>
              </a:rPr>
              <a:t>(“hi”);</a:t>
            </a:r>
          </a:p>
          <a:p>
            <a:r>
              <a:rPr lang="en-US" altLang="en-US" sz="1600" dirty="0" err="1">
                <a:solidFill>
                  <a:schemeClr val="accent2"/>
                </a:solidFill>
                <a:latin typeface="Consolas" panose="020B0609020204030204" pitchFamily="49" charset="0"/>
              </a:rPr>
              <a:t>s.isEmpty</a:t>
            </a:r>
            <a:r>
              <a:rPr lang="en-US" altLang="en-US" sz="1600" dirty="0">
                <a:solidFill>
                  <a:schemeClr val="accent2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assert </a:t>
            </a:r>
            <a:r>
              <a:rPr lang="en-US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s.equals</a:t>
            </a:r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(s);</a:t>
            </a:r>
            <a:endParaRPr lang="en-US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6089649" y="2501901"/>
            <a:ext cx="4326559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b="1" u="sng" dirty="0"/>
              <a:t>4. Illegal test</a:t>
            </a:r>
          </a:p>
          <a:p>
            <a:r>
              <a:rPr lang="en-US" altLang="en-US" sz="1600" dirty="0">
                <a:latin typeface="Consolas" panose="020B0609020204030204" pitchFamily="49" charset="0"/>
              </a:rPr>
              <a:t>Date d = new </a:t>
            </a:r>
            <a:r>
              <a:rPr lang="en-US" altLang="en-US" sz="1600" dirty="0" smtClean="0">
                <a:latin typeface="Consolas" panose="020B0609020204030204" pitchFamily="49" charset="0"/>
              </a:rPr>
              <a:t>Date(2017, </a:t>
            </a:r>
            <a:r>
              <a:rPr lang="en-US" altLang="en-US" sz="1600" dirty="0">
                <a:latin typeface="Consolas" panose="020B0609020204030204" pitchFamily="49" charset="0"/>
              </a:rPr>
              <a:t>5</a:t>
            </a:r>
            <a:r>
              <a:rPr lang="en-US" altLang="en-US" sz="1600" dirty="0" smtClean="0">
                <a:latin typeface="Consolas" panose="020B0609020204030204" pitchFamily="49" charset="0"/>
              </a:rPr>
              <a:t>, 26);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r>
              <a:rPr lang="en-US" altLang="en-US" sz="1600" dirty="0" err="1">
                <a:latin typeface="Consolas" panose="020B0609020204030204" pitchFamily="49" charset="0"/>
              </a:rPr>
              <a:t>d.setMonth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accent2"/>
                </a:solidFill>
                <a:latin typeface="Consolas" panose="020B0609020204030204" pitchFamily="49" charset="0"/>
              </a:rPr>
              <a:t>-1</a:t>
            </a:r>
            <a:r>
              <a:rPr lang="en-US" altLang="en-US" sz="1600" dirty="0">
                <a:latin typeface="Consolas" panose="020B0609020204030204" pitchFamily="49" charset="0"/>
              </a:rPr>
              <a:t>); // pre: argument &gt;= 0</a:t>
            </a:r>
          </a:p>
          <a:p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assert </a:t>
            </a:r>
            <a:r>
              <a:rPr lang="en-US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d.equals</a:t>
            </a:r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(d);</a:t>
            </a:r>
            <a:endParaRPr lang="en-US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endParaRPr lang="en-US" altLang="en-US" sz="1600" dirty="0"/>
          </a:p>
          <a:p>
            <a:r>
              <a:rPr lang="en-US" altLang="en-US" sz="1600" b="1" u="sng" dirty="0"/>
              <a:t>5. Illegal test</a:t>
            </a:r>
          </a:p>
          <a:p>
            <a:r>
              <a:rPr lang="en-US" altLang="en-US" sz="1600" dirty="0" smtClean="0">
                <a:latin typeface="Consolas" panose="020B0609020204030204" pitchFamily="49" charset="0"/>
              </a:rPr>
              <a:t>Date d = new Date(2017, </a:t>
            </a:r>
            <a:r>
              <a:rPr lang="en-US" altLang="en-US" sz="1600" dirty="0">
                <a:latin typeface="Consolas" panose="020B0609020204030204" pitchFamily="49" charset="0"/>
              </a:rPr>
              <a:t>5</a:t>
            </a:r>
            <a:r>
              <a:rPr lang="en-US" altLang="en-US" sz="1600" dirty="0" smtClean="0">
                <a:latin typeface="Consolas" panose="020B0609020204030204" pitchFamily="49" charset="0"/>
              </a:rPr>
              <a:t>, 26);</a:t>
            </a:r>
          </a:p>
          <a:p>
            <a:r>
              <a:rPr lang="en-US" altLang="en-US" sz="1600" dirty="0" err="1" smtClean="0">
                <a:latin typeface="Consolas" panose="020B0609020204030204" pitchFamily="49" charset="0"/>
              </a:rPr>
              <a:t>d.setMonth</a:t>
            </a:r>
            <a:r>
              <a:rPr lang="en-US" altLang="en-US" sz="1600" dirty="0" smtClean="0">
                <a:latin typeface="Consolas" panose="020B0609020204030204" pitchFamily="49" charset="0"/>
              </a:rPr>
              <a:t>(</a:t>
            </a:r>
            <a:r>
              <a:rPr lang="en-US" altLang="en-US" sz="1600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-1</a:t>
            </a:r>
            <a:r>
              <a:rPr lang="en-US" altLang="en-US" sz="1600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altLang="en-US" sz="1600" dirty="0" err="1" smtClean="0">
                <a:latin typeface="Consolas" panose="020B0609020204030204" pitchFamily="49" charset="0"/>
              </a:rPr>
              <a:t>d.setDay</a:t>
            </a:r>
            <a:r>
              <a:rPr lang="en-US" altLang="en-US" sz="1600" dirty="0" smtClean="0">
                <a:latin typeface="Consolas" panose="020B0609020204030204" pitchFamily="49" charset="0"/>
              </a:rPr>
              <a:t>(5);</a:t>
            </a:r>
          </a:p>
          <a:p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assert </a:t>
            </a:r>
            <a:r>
              <a:rPr lang="en-US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d.equals</a:t>
            </a:r>
            <a:r>
              <a:rPr lang="en-US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(d);</a:t>
            </a:r>
          </a:p>
          <a:p>
            <a:endParaRPr lang="en-US" altLang="en-US" sz="1600" dirty="0"/>
          </a:p>
          <a:p>
            <a:endParaRPr lang="en-US" altLang="en-US" dirty="0"/>
          </a:p>
          <a:p>
            <a:endParaRPr lang="en-US" altLang="en-US" dirty="0"/>
          </a:p>
        </p:txBody>
      </p:sp>
      <p:grpSp>
        <p:nvGrpSpPr>
          <p:cNvPr id="112649" name="Group 9"/>
          <p:cNvGrpSpPr>
            <a:grpSpLocks/>
          </p:cNvGrpSpPr>
          <p:nvPr/>
        </p:nvGrpSpPr>
        <p:grpSpPr bwMode="auto">
          <a:xfrm>
            <a:off x="2714625" y="3254375"/>
            <a:ext cx="1828800" cy="1074738"/>
            <a:chOff x="1061" y="3165"/>
            <a:chExt cx="1152" cy="677"/>
          </a:xfrm>
        </p:grpSpPr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1061" y="3165"/>
              <a:ext cx="1038" cy="67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 flipV="1">
              <a:off x="1061" y="3221"/>
              <a:ext cx="1152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52" name="Group 12"/>
          <p:cNvGrpSpPr>
            <a:grpSpLocks/>
          </p:cNvGrpSpPr>
          <p:nvPr/>
        </p:nvGrpSpPr>
        <p:grpSpPr bwMode="auto">
          <a:xfrm>
            <a:off x="6372225" y="2622550"/>
            <a:ext cx="1828800" cy="1074738"/>
            <a:chOff x="1061" y="3165"/>
            <a:chExt cx="1152" cy="677"/>
          </a:xfrm>
        </p:grpSpPr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>
              <a:off x="1061" y="3165"/>
              <a:ext cx="1038" cy="67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54" name="Line 14"/>
            <p:cNvSpPr>
              <a:spLocks noChangeShapeType="1"/>
            </p:cNvSpPr>
            <p:nvPr/>
          </p:nvSpPr>
          <p:spPr bwMode="auto">
            <a:xfrm flipV="1">
              <a:off x="1061" y="3221"/>
              <a:ext cx="1152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2868613" y="5532438"/>
            <a:ext cx="151836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do not output</a:t>
            </a:r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 flipH="1" flipV="1">
            <a:off x="3295651" y="4325938"/>
            <a:ext cx="290513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V="1">
            <a:off x="4100513" y="3405189"/>
            <a:ext cx="22336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658" name="Group 18"/>
          <p:cNvGrpSpPr>
            <a:grpSpLocks/>
          </p:cNvGrpSpPr>
          <p:nvPr/>
        </p:nvGrpSpPr>
        <p:grpSpPr bwMode="auto">
          <a:xfrm>
            <a:off x="6218238" y="3943350"/>
            <a:ext cx="1828800" cy="1074738"/>
            <a:chOff x="3218" y="3376"/>
            <a:chExt cx="1152" cy="677"/>
          </a:xfrm>
        </p:grpSpPr>
        <p:sp>
          <p:nvSpPr>
            <p:cNvPr id="112659" name="Line 19"/>
            <p:cNvSpPr>
              <a:spLocks noChangeShapeType="1"/>
            </p:cNvSpPr>
            <p:nvPr/>
          </p:nvSpPr>
          <p:spPr bwMode="auto">
            <a:xfrm>
              <a:off x="3218" y="3376"/>
              <a:ext cx="1038" cy="677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V="1">
              <a:off x="3218" y="3432"/>
              <a:ext cx="1152" cy="57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6453189" y="5851525"/>
            <a:ext cx="19724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do not even create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V="1">
            <a:off x="7308850" y="5103814"/>
            <a:ext cx="12700" cy="75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12644" grpId="0"/>
      <p:bldP spid="112647" grpId="0"/>
      <p:bldP spid="112648" grpId="0"/>
      <p:bldP spid="112655" grpId="0" animBg="1"/>
      <p:bldP spid="112656" grpId="0" animBg="1"/>
      <p:bldP spid="112657" grpId="0" animBg="1"/>
      <p:bldP spid="112661" grpId="0" animBg="1"/>
      <p:bldP spid="1126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Feedback-directed test generation</a:t>
            </a:r>
            <a:br>
              <a:rPr lang="en-US" dirty="0" smtClean="0"/>
            </a:br>
            <a:r>
              <a:rPr lang="en-US" sz="3100" b="0" dirty="0"/>
              <a:t>“Eclat: Automatic generation and classification of test inputs</a:t>
            </a:r>
            <a:r>
              <a:rPr lang="en-US" sz="3100" b="0" dirty="0" smtClean="0"/>
              <a:t>”,</a:t>
            </a:r>
            <a:br>
              <a:rPr lang="en-US" sz="3100" b="0" dirty="0" smtClean="0"/>
            </a:br>
            <a:r>
              <a:rPr lang="en-US" sz="3100" b="0" dirty="0" smtClean="0"/>
              <a:t>by </a:t>
            </a:r>
            <a:r>
              <a:rPr lang="en-US" sz="3100" b="0" dirty="0"/>
              <a:t>Carlos Pacheco and Michael D. </a:t>
            </a:r>
            <a:r>
              <a:rPr lang="en-US" sz="3100" b="0" dirty="0" smtClean="0"/>
              <a:t>Ernst. </a:t>
            </a:r>
            <a:r>
              <a:rPr lang="en-US" sz="3100" b="0" i="1" dirty="0" smtClean="0"/>
              <a:t>ECOOP 2005.</a:t>
            </a:r>
            <a:endParaRPr lang="en-US" b="0" dirty="0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47722"/>
              </p:ext>
            </p:extLst>
          </p:nvPr>
        </p:nvGraphicFramePr>
        <p:xfrm>
          <a:off x="1394797" y="1829836"/>
          <a:ext cx="7728844" cy="494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resentation" r:id="rId4" imgW="2272347" imgH="1452519" progId="PowerPoint.Show.12">
                  <p:embed/>
                </p:oleObj>
              </mc:Choice>
              <mc:Fallback>
                <p:oleObj name="Presentation" r:id="rId4" imgW="2272347" imgH="1452519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4797" y="1829836"/>
                        <a:ext cx="7728844" cy="4941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51120" y="3140765"/>
            <a:ext cx="4333460" cy="3269974"/>
          </a:xfrm>
          <a:prstGeom prst="rect">
            <a:avLst/>
          </a:prstGeom>
          <a:solidFill>
            <a:schemeClr val="accent4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51120" y="6398273"/>
            <a:ext cx="4463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Feedback-directed test generation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9161" y="2008500"/>
            <a:ext cx="3082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Specification inference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1292" y="4532697"/>
            <a:ext cx="1299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Test case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selection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2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2383</Words>
  <Application>Microsoft Office PowerPoint</Application>
  <PresentationFormat>Widescreen</PresentationFormat>
  <Paragraphs>409</Paragraphs>
  <Slides>33</Slides>
  <Notes>17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Calibri</vt:lpstr>
      <vt:lpstr>Calibri Light</vt:lpstr>
      <vt:lpstr>Consolas</vt:lpstr>
      <vt:lpstr>Courier New</vt:lpstr>
      <vt:lpstr>StarSymbol</vt:lpstr>
      <vt:lpstr>Symbol</vt:lpstr>
      <vt:lpstr>Times New Roman</vt:lpstr>
      <vt:lpstr>Wingdings</vt:lpstr>
      <vt:lpstr>Office Theme</vt:lpstr>
      <vt:lpstr>Presentation</vt:lpstr>
      <vt:lpstr>Acrobat Document</vt:lpstr>
      <vt:lpstr>Retrospective: Feedback-directed  Random Test Generation</vt:lpstr>
      <vt:lpstr>Who loves to write tests?</vt:lpstr>
      <vt:lpstr>What is a test?</vt:lpstr>
      <vt:lpstr>Example unit test</vt:lpstr>
      <vt:lpstr>Automatically generated test</vt:lpstr>
      <vt:lpstr>Challenge:  classifying tests</vt:lpstr>
      <vt:lpstr>Example unit test</vt:lpstr>
      <vt:lpstr>Pitfalls when extending a test input</vt:lpstr>
      <vt:lpstr>Feedback-directed test generation “Eclat: Automatic generation and classification of test inputs”, by Carlos Pacheco and Michael D. Ernst. ECOOP 2005.</vt:lpstr>
      <vt:lpstr>Classifying test behavior</vt:lpstr>
      <vt:lpstr>Test input generator (no oracle yet)</vt:lpstr>
      <vt:lpstr>Randoop vs. Eclat </vt:lpstr>
      <vt:lpstr>“Feedback-directed Random Test Generation”</vt:lpstr>
      <vt:lpstr>Random testing:  Obviously a bad idea</vt:lpstr>
      <vt:lpstr>Arguments in favor of random testing</vt:lpstr>
      <vt:lpstr>Other/better test generation approaches</vt:lpstr>
      <vt:lpstr>Randoop evaluation</vt:lpstr>
      <vt:lpstr>What Randoop is bad at</vt:lpstr>
      <vt:lpstr>Perspective</vt:lpstr>
      <vt:lpstr>How to evaluate a technique</vt:lpstr>
      <vt:lpstr>When evaluating an existing tool</vt:lpstr>
      <vt:lpstr>Scientific progress requires reproducibility</vt:lpstr>
      <vt:lpstr>Maintain your artifacts</vt:lpstr>
      <vt:lpstr>Don’t give up</vt:lpstr>
      <vt:lpstr>We need results, not ideas</vt:lpstr>
      <vt:lpstr>Implement your idea</vt:lpstr>
      <vt:lpstr>Evaluation:  the most important part of a paper</vt:lpstr>
      <vt:lpstr>Avoid toy evaluations</vt:lpstr>
      <vt:lpstr>Test generation:  quality over quantity</vt:lpstr>
      <vt:lpstr>Ideas:  quality over quantity</vt:lpstr>
      <vt:lpstr>Automation:  quality over quantity</vt:lpstr>
      <vt:lpstr>Publications:  quality over quantity</vt:lpstr>
      <vt:lpstr>Randoop is still finding bugs</vt:lpstr>
    </vt:vector>
  </TitlesOfParts>
  <Company>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Ernst</dc:creator>
  <cp:lastModifiedBy>Michael Ernst</cp:lastModifiedBy>
  <cp:revision>53</cp:revision>
  <dcterms:created xsi:type="dcterms:W3CDTF">2017-05-23T21:46:14Z</dcterms:created>
  <dcterms:modified xsi:type="dcterms:W3CDTF">2017-05-27T19:09:05Z</dcterms:modified>
</cp:coreProperties>
</file>