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26271" showSpecialPlsOnTitleSld="0" saveSubsetFonts="1">
  <p:sldMasterIdLst>
    <p:sldMasterId id="2147483720" r:id="rId1"/>
  </p:sldMasterIdLst>
  <p:notesMasterIdLst>
    <p:notesMasterId r:id="rId46"/>
  </p:notesMasterIdLst>
  <p:handoutMasterIdLst>
    <p:handoutMasterId r:id="rId47"/>
  </p:handoutMasterIdLst>
  <p:sldIdLst>
    <p:sldId id="256" r:id="rId2"/>
    <p:sldId id="272" r:id="rId3"/>
    <p:sldId id="257" r:id="rId4"/>
    <p:sldId id="304" r:id="rId5"/>
    <p:sldId id="305" r:id="rId6"/>
    <p:sldId id="306" r:id="rId7"/>
    <p:sldId id="292" r:id="rId8"/>
    <p:sldId id="258" r:id="rId9"/>
    <p:sldId id="352" r:id="rId10"/>
    <p:sldId id="260" r:id="rId11"/>
    <p:sldId id="339" r:id="rId12"/>
    <p:sldId id="340" r:id="rId13"/>
    <p:sldId id="341" r:id="rId14"/>
    <p:sldId id="342" r:id="rId15"/>
    <p:sldId id="343" r:id="rId16"/>
    <p:sldId id="262" r:id="rId17"/>
    <p:sldId id="282" r:id="rId18"/>
    <p:sldId id="308" r:id="rId19"/>
    <p:sldId id="309" r:id="rId20"/>
    <p:sldId id="310" r:id="rId21"/>
    <p:sldId id="311" r:id="rId22"/>
    <p:sldId id="312" r:id="rId23"/>
    <p:sldId id="324" r:id="rId24"/>
    <p:sldId id="313" r:id="rId25"/>
    <p:sldId id="290" r:id="rId26"/>
    <p:sldId id="274" r:id="rId27"/>
    <p:sldId id="325" r:id="rId28"/>
    <p:sldId id="345" r:id="rId29"/>
    <p:sldId id="344" r:id="rId30"/>
    <p:sldId id="346" r:id="rId31"/>
    <p:sldId id="347" r:id="rId32"/>
    <p:sldId id="348" r:id="rId33"/>
    <p:sldId id="349" r:id="rId34"/>
    <p:sldId id="264" r:id="rId35"/>
    <p:sldId id="329" r:id="rId36"/>
    <p:sldId id="353" r:id="rId37"/>
    <p:sldId id="269" r:id="rId38"/>
    <p:sldId id="354" r:id="rId39"/>
    <p:sldId id="357" r:id="rId40"/>
    <p:sldId id="358" r:id="rId41"/>
    <p:sldId id="355" r:id="rId42"/>
    <p:sldId id="356" r:id="rId43"/>
    <p:sldId id="351" r:id="rId44"/>
    <p:sldId id="350" r:id="rId45"/>
  </p:sldIdLst>
  <p:sldSz cx="9144000" cy="6858000" type="screen4x3"/>
  <p:notesSz cx="7035800" cy="91948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D3DBFD"/>
    <a:srgbClr val="00CC00"/>
    <a:srgbClr val="DDDDDD"/>
    <a:srgbClr val="FFFF00"/>
    <a:srgbClr val="A3B4FB"/>
    <a:srgbClr val="6600FF"/>
    <a:srgbClr val="333399"/>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2445" autoAdjust="0"/>
    <p:restoredTop sz="94582" autoAdjust="0"/>
  </p:normalViewPr>
  <p:slideViewPr>
    <p:cSldViewPr>
      <p:cViewPr varScale="1">
        <p:scale>
          <a:sx n="68" d="100"/>
          <a:sy n="68" d="100"/>
        </p:scale>
        <p:origin x="-96" y="-144"/>
      </p:cViewPr>
      <p:guideLst>
        <p:guide orient="horz" pos="2160"/>
        <p:guide pos="2880"/>
      </p:guideLst>
    </p:cSldViewPr>
  </p:slideViewPr>
  <p:outlineViewPr>
    <p:cViewPr>
      <p:scale>
        <a:sx n="33" d="100"/>
        <a:sy n="33" d="100"/>
      </p:scale>
      <p:origin x="0" y="424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3090" y="-840"/>
      </p:cViewPr>
      <p:guideLst>
        <p:guide orient="horz" pos="2896"/>
        <p:guide pos="221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6183D8-3357-4760-B233-5CE38E2FC2EE}" type="doc">
      <dgm:prSet loTypeId="urn:microsoft.com/office/officeart/2005/8/layout/hList1" loCatId="list" qsTypeId="urn:microsoft.com/office/officeart/2005/8/quickstyle/simple5" qsCatId="simple" csTypeId="urn:microsoft.com/office/officeart/2005/8/colors/colorful1" csCatId="colorful" phldr="1"/>
      <dgm:spPr/>
      <dgm:t>
        <a:bodyPr/>
        <a:lstStyle/>
        <a:p>
          <a:endParaRPr lang="en-US"/>
        </a:p>
      </dgm:t>
    </dgm:pt>
    <dgm:pt modelId="{A766D73C-5146-4548-BC73-450863A1C8CE}">
      <dgm:prSet phldrT="[Text]"/>
      <dgm:spPr/>
      <dgm:t>
        <a:bodyPr/>
        <a:lstStyle/>
        <a:p>
          <a:r>
            <a:rPr lang="en-US" dirty="0" smtClean="0"/>
            <a:t>Static inference tools</a:t>
          </a:r>
          <a:endParaRPr lang="en-US" dirty="0"/>
        </a:p>
      </dgm:t>
    </dgm:pt>
    <dgm:pt modelId="{D80D837B-90ED-4E47-A1BA-6E29B803A6D2}" type="parTrans" cxnId="{1819DF68-E60E-42F5-B6E4-8A50CD9496F6}">
      <dgm:prSet/>
      <dgm:spPr/>
      <dgm:t>
        <a:bodyPr/>
        <a:lstStyle/>
        <a:p>
          <a:endParaRPr lang="en-US"/>
        </a:p>
      </dgm:t>
    </dgm:pt>
    <dgm:pt modelId="{61324A8B-AF87-4563-85AE-337EB4AFCCBE}" type="sibTrans" cxnId="{1819DF68-E60E-42F5-B6E4-8A50CD9496F6}">
      <dgm:prSet/>
      <dgm:spPr/>
      <dgm:t>
        <a:bodyPr/>
        <a:lstStyle/>
        <a:p>
          <a:endParaRPr lang="en-US"/>
        </a:p>
      </dgm:t>
    </dgm:pt>
    <dgm:pt modelId="{03FC79C0-CBF5-4949-90B7-57ACC36EAFF5}">
      <dgm:prSet phldrT="[Text]"/>
      <dgm:spPr/>
      <dgm:t>
        <a:bodyPr/>
        <a:lstStyle/>
        <a:p>
          <a:r>
            <a:rPr lang="en-US" dirty="0" smtClean="0"/>
            <a:t>Properties</a:t>
          </a:r>
          <a:endParaRPr lang="en-US" dirty="0"/>
        </a:p>
      </dgm:t>
    </dgm:pt>
    <dgm:pt modelId="{383ABCA4-47E9-4CC7-A8CD-362494745A2C}" type="parTrans" cxnId="{513758AA-70EA-4ADC-B3F9-25CE1103368E}">
      <dgm:prSet/>
      <dgm:spPr/>
      <dgm:t>
        <a:bodyPr/>
        <a:lstStyle/>
        <a:p>
          <a:endParaRPr lang="en-US"/>
        </a:p>
      </dgm:t>
    </dgm:pt>
    <dgm:pt modelId="{CF21F176-5A6C-4771-BEC9-519D9CDA9FE1}" type="sibTrans" cxnId="{513758AA-70EA-4ADC-B3F9-25CE1103368E}">
      <dgm:prSet/>
      <dgm:spPr/>
      <dgm:t>
        <a:bodyPr/>
        <a:lstStyle/>
        <a:p>
          <a:endParaRPr lang="en-US"/>
        </a:p>
      </dgm:t>
    </dgm:pt>
    <dgm:pt modelId="{0924F817-1113-4F4A-ABA6-914A9C493586}">
      <dgm:prSet phldrT="[Text]"/>
      <dgm:spPr/>
      <dgm:t>
        <a:bodyPr/>
        <a:lstStyle/>
        <a:p>
          <a:r>
            <a:rPr lang="en-US" dirty="0" smtClean="0"/>
            <a:t>Dynamic inference tools</a:t>
          </a:r>
          <a:endParaRPr lang="en-US" dirty="0"/>
        </a:p>
      </dgm:t>
    </dgm:pt>
    <dgm:pt modelId="{F6A28DC4-EF05-43A1-AE9B-55E88601F7F6}" type="parTrans" cxnId="{69D525BF-711A-476D-80B6-7F723C1AE6E4}">
      <dgm:prSet/>
      <dgm:spPr/>
      <dgm:t>
        <a:bodyPr/>
        <a:lstStyle/>
        <a:p>
          <a:endParaRPr lang="en-US"/>
        </a:p>
      </dgm:t>
    </dgm:pt>
    <dgm:pt modelId="{05218D24-4C17-4A56-9C4B-EE379ABE2806}" type="sibTrans" cxnId="{69D525BF-711A-476D-80B6-7F723C1AE6E4}">
      <dgm:prSet/>
      <dgm:spPr/>
      <dgm:t>
        <a:bodyPr/>
        <a:lstStyle/>
        <a:p>
          <a:endParaRPr lang="en-US"/>
        </a:p>
      </dgm:t>
    </dgm:pt>
    <dgm:pt modelId="{0A6563C4-EE41-4CAD-A19D-D6F7254370DA}">
      <dgm:prSet phldrT="[Text]"/>
      <dgm:spPr/>
      <dgm:t>
        <a:bodyPr/>
        <a:lstStyle/>
        <a:p>
          <a:r>
            <a:rPr lang="en-US" dirty="0" smtClean="0"/>
            <a:t>Properties</a:t>
          </a:r>
          <a:endParaRPr lang="en-US" dirty="0"/>
        </a:p>
      </dgm:t>
    </dgm:pt>
    <dgm:pt modelId="{5473111F-704A-4D6A-945F-4D2093BD5347}" type="parTrans" cxnId="{4D0C0AA5-9A5F-4E73-AEBE-744663D046FC}">
      <dgm:prSet/>
      <dgm:spPr/>
      <dgm:t>
        <a:bodyPr/>
        <a:lstStyle/>
        <a:p>
          <a:endParaRPr lang="en-US"/>
        </a:p>
      </dgm:t>
    </dgm:pt>
    <dgm:pt modelId="{2AB18512-C767-491B-B2EC-B1F20E5AF2BF}" type="sibTrans" cxnId="{4D0C0AA5-9A5F-4E73-AEBE-744663D046FC}">
      <dgm:prSet/>
      <dgm:spPr/>
      <dgm:t>
        <a:bodyPr/>
        <a:lstStyle/>
        <a:p>
          <a:endParaRPr lang="en-US"/>
        </a:p>
      </dgm:t>
    </dgm:pt>
    <dgm:pt modelId="{C9692187-91FB-46BA-9234-AAD6A9656A80}">
      <dgm:prSet phldrT="[Text]"/>
      <dgm:spPr/>
      <dgm:t>
        <a:bodyPr/>
        <a:lstStyle/>
        <a:p>
          <a:r>
            <a:rPr lang="en-US" dirty="0" smtClean="0">
              <a:latin typeface="+mn-lt"/>
            </a:rPr>
            <a:t>Type/annotation systems</a:t>
          </a:r>
          <a:endParaRPr lang="en-US" dirty="0"/>
        </a:p>
      </dgm:t>
    </dgm:pt>
    <dgm:pt modelId="{406135A9-8F39-475F-A22E-FA290FF10A2B}" type="parTrans" cxnId="{371592FB-E4C9-4F13-935A-6121B2567A81}">
      <dgm:prSet/>
      <dgm:spPr/>
      <dgm:t>
        <a:bodyPr/>
        <a:lstStyle/>
        <a:p>
          <a:endParaRPr lang="en-US"/>
        </a:p>
      </dgm:t>
    </dgm:pt>
    <dgm:pt modelId="{A9EF9B87-347D-46B2-9FC8-D3E221CC63FE}" type="sibTrans" cxnId="{371592FB-E4C9-4F13-935A-6121B2567A81}">
      <dgm:prSet/>
      <dgm:spPr/>
      <dgm:t>
        <a:bodyPr/>
        <a:lstStyle/>
        <a:p>
          <a:endParaRPr lang="en-US"/>
        </a:p>
      </dgm:t>
    </dgm:pt>
    <dgm:pt modelId="{A9FD4C00-C36B-4746-A942-2DE8D558548A}">
      <dgm:prSet phldrT="[Text]"/>
      <dgm:spPr/>
      <dgm:t>
        <a:bodyPr/>
        <a:lstStyle/>
        <a:p>
          <a:r>
            <a:rPr lang="en-US" dirty="0" smtClean="0"/>
            <a:t>Properties</a:t>
          </a:r>
          <a:endParaRPr lang="en-US" dirty="0"/>
        </a:p>
      </dgm:t>
    </dgm:pt>
    <dgm:pt modelId="{A0A20DB9-315D-4587-883E-E3CF4FF13906}" type="parTrans" cxnId="{5B2658AA-D769-4051-9162-D4F6D33717F9}">
      <dgm:prSet/>
      <dgm:spPr/>
      <dgm:t>
        <a:bodyPr/>
        <a:lstStyle/>
        <a:p>
          <a:endParaRPr lang="en-US"/>
        </a:p>
      </dgm:t>
    </dgm:pt>
    <dgm:pt modelId="{62BF7596-AA24-4C28-9D4B-BE2D9BD07572}" type="sibTrans" cxnId="{5B2658AA-D769-4051-9162-D4F6D33717F9}">
      <dgm:prSet/>
      <dgm:spPr/>
      <dgm:t>
        <a:bodyPr/>
        <a:lstStyle/>
        <a:p>
          <a:endParaRPr lang="en-US"/>
        </a:p>
      </dgm:t>
    </dgm:pt>
    <dgm:pt modelId="{1F1EA9CE-2CAD-447C-B412-A1AB005C73CB}">
      <dgm:prSet/>
      <dgm:spPr/>
      <dgm:t>
        <a:bodyPr/>
        <a:lstStyle/>
        <a:p>
          <a:r>
            <a:rPr lang="en-US" dirty="0" err="1" smtClean="0"/>
            <a:t>Salcianu</a:t>
          </a:r>
          <a:r>
            <a:rPr lang="en-US" dirty="0" smtClean="0"/>
            <a:t> and </a:t>
          </a:r>
          <a:r>
            <a:rPr lang="en-US" dirty="0" err="1" smtClean="0"/>
            <a:t>Rinard</a:t>
          </a:r>
          <a:r>
            <a:rPr lang="en-US" dirty="0" smtClean="0"/>
            <a:t> 05</a:t>
          </a:r>
        </a:p>
      </dgm:t>
    </dgm:pt>
    <dgm:pt modelId="{5288DF90-700F-4D98-BA0E-AC903B3FCEE7}" type="parTrans" cxnId="{0EEEDA95-4BD8-4A99-984E-4B115C03E5F0}">
      <dgm:prSet/>
      <dgm:spPr/>
      <dgm:t>
        <a:bodyPr/>
        <a:lstStyle/>
        <a:p>
          <a:endParaRPr lang="en-US"/>
        </a:p>
      </dgm:t>
    </dgm:pt>
    <dgm:pt modelId="{AFFB1403-B926-497F-8EB5-0AF7E8FD022F}" type="sibTrans" cxnId="{0EEEDA95-4BD8-4A99-984E-4B115C03E5F0}">
      <dgm:prSet/>
      <dgm:spPr/>
      <dgm:t>
        <a:bodyPr/>
        <a:lstStyle/>
        <a:p>
          <a:endParaRPr lang="en-US"/>
        </a:p>
      </dgm:t>
    </dgm:pt>
    <dgm:pt modelId="{3391F392-EF5F-4553-AF73-8846E5995398}">
      <dgm:prSet/>
      <dgm:spPr/>
      <dgm:t>
        <a:bodyPr/>
        <a:lstStyle/>
        <a:p>
          <a:r>
            <a:rPr lang="en-US" dirty="0" err="1" smtClean="0"/>
            <a:t>Quinonez</a:t>
          </a:r>
          <a:r>
            <a:rPr lang="en-US" dirty="0" smtClean="0"/>
            <a:t> et al 07 (</a:t>
          </a:r>
          <a:r>
            <a:rPr lang="en-US" dirty="0" err="1" smtClean="0"/>
            <a:t>javarifier</a:t>
          </a:r>
          <a:r>
            <a:rPr lang="en-US" dirty="0" smtClean="0"/>
            <a:t>)</a:t>
          </a:r>
        </a:p>
      </dgm:t>
    </dgm:pt>
    <dgm:pt modelId="{7FA45274-359B-464C-9262-B75023E84F10}" type="parTrans" cxnId="{89D99ACA-6FCE-4FC3-A349-D48B3DF36FBF}">
      <dgm:prSet/>
      <dgm:spPr/>
      <dgm:t>
        <a:bodyPr/>
        <a:lstStyle/>
        <a:p>
          <a:endParaRPr lang="en-US"/>
        </a:p>
      </dgm:t>
    </dgm:pt>
    <dgm:pt modelId="{7475B462-7444-4D73-91E8-E73335630759}" type="sibTrans" cxnId="{89D99ACA-6FCE-4FC3-A349-D48B3DF36FBF}">
      <dgm:prSet/>
      <dgm:spPr/>
      <dgm:t>
        <a:bodyPr/>
        <a:lstStyle/>
        <a:p>
          <a:endParaRPr lang="en-US"/>
        </a:p>
      </dgm:t>
    </dgm:pt>
    <dgm:pt modelId="{01BF9D18-EFF0-411B-801C-02F5748C78A8}">
      <dgm:prSet/>
      <dgm:spPr/>
      <dgm:t>
        <a:bodyPr/>
        <a:lstStyle/>
        <a:p>
          <a:r>
            <a:rPr lang="en-US" dirty="0" err="1" smtClean="0"/>
            <a:t>Greenfieldboyce</a:t>
          </a:r>
          <a:r>
            <a:rPr lang="en-US" dirty="0" smtClean="0"/>
            <a:t> and  Foster 07 (</a:t>
          </a:r>
          <a:r>
            <a:rPr lang="en-US" dirty="0" err="1" smtClean="0"/>
            <a:t>jqual</a:t>
          </a:r>
          <a:r>
            <a:rPr lang="en-US" dirty="0" smtClean="0"/>
            <a:t>)</a:t>
          </a:r>
        </a:p>
      </dgm:t>
    </dgm:pt>
    <dgm:pt modelId="{D44903F7-D916-4C18-8E19-BCB5271DC174}" type="parTrans" cxnId="{B34CFAB7-A6E4-42CB-9A48-5E45E8942997}">
      <dgm:prSet/>
      <dgm:spPr/>
      <dgm:t>
        <a:bodyPr/>
        <a:lstStyle/>
        <a:p>
          <a:endParaRPr lang="en-US"/>
        </a:p>
      </dgm:t>
    </dgm:pt>
    <dgm:pt modelId="{1B8A7EAC-DF25-4B26-BC5E-1498F40D3FB3}" type="sibTrans" cxnId="{B34CFAB7-A6E4-42CB-9A48-5E45E8942997}">
      <dgm:prSet/>
      <dgm:spPr/>
      <dgm:t>
        <a:bodyPr/>
        <a:lstStyle/>
        <a:p>
          <a:endParaRPr lang="en-US"/>
        </a:p>
      </dgm:t>
    </dgm:pt>
    <dgm:pt modelId="{3B3568C9-F228-4B7F-A813-B2C73C6EA62E}">
      <dgm:prSet/>
      <dgm:spPr/>
      <dgm:t>
        <a:bodyPr/>
        <a:lstStyle/>
        <a:p>
          <a:r>
            <a:rPr lang="en-US" dirty="0" err="1" smtClean="0"/>
            <a:t>Dallamier</a:t>
          </a:r>
          <a:r>
            <a:rPr lang="en-US" dirty="0" smtClean="0"/>
            <a:t> and Zeller 07</a:t>
          </a:r>
        </a:p>
      </dgm:t>
    </dgm:pt>
    <dgm:pt modelId="{728D62A9-C29F-4D25-B2DC-D56B125B48C6}" type="parTrans" cxnId="{C0F9F3B9-1A74-4344-BE36-1ABCE51E9071}">
      <dgm:prSet/>
      <dgm:spPr/>
      <dgm:t>
        <a:bodyPr/>
        <a:lstStyle/>
        <a:p>
          <a:endParaRPr lang="en-US"/>
        </a:p>
      </dgm:t>
    </dgm:pt>
    <dgm:pt modelId="{7C50CBF8-D1D8-4E23-A29E-816669EFB10F}" type="sibTrans" cxnId="{C0F9F3B9-1A74-4344-BE36-1ABCE51E9071}">
      <dgm:prSet/>
      <dgm:spPr/>
      <dgm:t>
        <a:bodyPr/>
        <a:lstStyle/>
        <a:p>
          <a:endParaRPr lang="en-US"/>
        </a:p>
      </dgm:t>
    </dgm:pt>
    <dgm:pt modelId="{E74D66B5-11A7-4C83-B269-0A4C8A9A155C}">
      <dgm:prSet/>
      <dgm:spPr/>
      <dgm:t>
        <a:bodyPr/>
        <a:lstStyle/>
        <a:p>
          <a:r>
            <a:rPr lang="en-US" dirty="0" smtClean="0"/>
            <a:t>Javari – </a:t>
          </a:r>
          <a:r>
            <a:rPr lang="en-US" dirty="0" err="1" smtClean="0"/>
            <a:t>Tschantz</a:t>
          </a:r>
          <a:r>
            <a:rPr lang="en-US" dirty="0" smtClean="0"/>
            <a:t> et al 05</a:t>
          </a:r>
          <a:endParaRPr lang="en-US" dirty="0"/>
        </a:p>
      </dgm:t>
    </dgm:pt>
    <dgm:pt modelId="{F9C0F93C-A503-4738-9403-03CDA0F25ED6}" type="parTrans" cxnId="{B2BC4FB1-7F52-41E8-A180-365C843B7E28}">
      <dgm:prSet/>
      <dgm:spPr/>
      <dgm:t>
        <a:bodyPr/>
        <a:lstStyle/>
        <a:p>
          <a:endParaRPr lang="en-US"/>
        </a:p>
      </dgm:t>
    </dgm:pt>
    <dgm:pt modelId="{EC108E21-5B63-40AD-B883-10B7834F8084}" type="sibTrans" cxnId="{B2BC4FB1-7F52-41E8-A180-365C843B7E28}">
      <dgm:prSet/>
      <dgm:spPr/>
      <dgm:t>
        <a:bodyPr/>
        <a:lstStyle/>
        <a:p>
          <a:endParaRPr lang="en-US"/>
        </a:p>
      </dgm:t>
    </dgm:pt>
    <dgm:pt modelId="{1F80719A-E79C-4CF8-B338-DA1385468046}">
      <dgm:prSet/>
      <dgm:spPr/>
      <dgm:t>
        <a:bodyPr/>
        <a:lstStyle/>
        <a:p>
          <a:r>
            <a:rPr lang="en-US" dirty="0" smtClean="0"/>
            <a:t>IGJ – </a:t>
          </a:r>
          <a:r>
            <a:rPr lang="en-US" dirty="0" err="1" smtClean="0"/>
            <a:t>Zibin</a:t>
          </a:r>
          <a:r>
            <a:rPr lang="en-US" dirty="0" smtClean="0"/>
            <a:t> et al 07</a:t>
          </a:r>
          <a:endParaRPr lang="en-US" dirty="0"/>
        </a:p>
      </dgm:t>
    </dgm:pt>
    <dgm:pt modelId="{C44CDF9A-EA7E-40FE-B318-541AF4AE5C56}" type="parTrans" cxnId="{092286E3-4D8E-440A-8740-23633AD4E26C}">
      <dgm:prSet/>
      <dgm:spPr/>
      <dgm:t>
        <a:bodyPr/>
        <a:lstStyle/>
        <a:p>
          <a:endParaRPr lang="en-US"/>
        </a:p>
      </dgm:t>
    </dgm:pt>
    <dgm:pt modelId="{DE58D89A-FFBD-4BFE-A2BB-9A2B08E9B8B8}" type="sibTrans" cxnId="{092286E3-4D8E-440A-8740-23633AD4E26C}">
      <dgm:prSet/>
      <dgm:spPr/>
      <dgm:t>
        <a:bodyPr/>
        <a:lstStyle/>
        <a:p>
          <a:endParaRPr lang="en-US"/>
        </a:p>
      </dgm:t>
    </dgm:pt>
    <dgm:pt modelId="{90A9C6C0-91BB-427B-925F-F2BB97325D33}">
      <dgm:prSet/>
      <dgm:spPr/>
      <dgm:t>
        <a:bodyPr/>
        <a:lstStyle/>
        <a:p>
          <a:r>
            <a:rPr lang="en-US" dirty="0" smtClean="0"/>
            <a:t>JML – </a:t>
          </a:r>
          <a:r>
            <a:rPr lang="en-US" dirty="0" err="1" smtClean="0"/>
            <a:t>Burdy</a:t>
          </a:r>
          <a:r>
            <a:rPr lang="en-US" dirty="0" smtClean="0"/>
            <a:t> et al 03</a:t>
          </a:r>
          <a:endParaRPr lang="en-US" dirty="0"/>
        </a:p>
      </dgm:t>
    </dgm:pt>
    <dgm:pt modelId="{05657FA0-C53B-4F45-9094-7A1B8D51ED2C}" type="parTrans" cxnId="{D0433CA5-6517-4079-B3EC-838349D82504}">
      <dgm:prSet/>
      <dgm:spPr/>
      <dgm:t>
        <a:bodyPr/>
        <a:lstStyle/>
        <a:p>
          <a:endParaRPr lang="en-US"/>
        </a:p>
      </dgm:t>
    </dgm:pt>
    <dgm:pt modelId="{93A4D039-4035-4A24-84E1-44FFA26B8315}" type="sibTrans" cxnId="{D0433CA5-6517-4079-B3EC-838349D82504}">
      <dgm:prSet/>
      <dgm:spPr/>
      <dgm:t>
        <a:bodyPr/>
        <a:lstStyle/>
        <a:p>
          <a:endParaRPr lang="en-US"/>
        </a:p>
      </dgm:t>
    </dgm:pt>
    <dgm:pt modelId="{E8902219-431A-42ED-B345-2F3502FA95C6}">
      <dgm:prSet/>
      <dgm:spPr/>
      <dgm:t>
        <a:bodyPr/>
        <a:lstStyle/>
        <a:p>
          <a:endParaRPr lang="en-US" dirty="0"/>
        </a:p>
      </dgm:t>
    </dgm:pt>
    <dgm:pt modelId="{6E19882F-98D3-487A-A05D-3F8654A44E26}" type="parTrans" cxnId="{1163A371-24F3-4279-A94B-C59EE5B97860}">
      <dgm:prSet/>
      <dgm:spPr/>
      <dgm:t>
        <a:bodyPr/>
        <a:lstStyle/>
        <a:p>
          <a:endParaRPr lang="en-US"/>
        </a:p>
      </dgm:t>
    </dgm:pt>
    <dgm:pt modelId="{ABFAAC38-E76D-4734-B53F-60349F859F7E}" type="sibTrans" cxnId="{1163A371-24F3-4279-A94B-C59EE5B97860}">
      <dgm:prSet/>
      <dgm:spPr/>
      <dgm:t>
        <a:bodyPr/>
        <a:lstStyle/>
        <a:p>
          <a:endParaRPr lang="en-US"/>
        </a:p>
      </dgm:t>
    </dgm:pt>
    <dgm:pt modelId="{928D48D5-97C9-46B5-9367-F8A14373296F}">
      <dgm:prSet phldrT="[Text]"/>
      <dgm:spPr/>
      <dgm:t>
        <a:bodyPr/>
        <a:lstStyle/>
        <a:p>
          <a:r>
            <a:rPr lang="en-US" smtClean="0"/>
            <a:t>Requires precise</a:t>
          </a:r>
          <a:r>
            <a:rPr lang="en-US" smtClean="0">
              <a:solidFill>
                <a:srgbClr val="00CC00"/>
              </a:solidFill>
            </a:rPr>
            <a:t> </a:t>
          </a:r>
          <a:r>
            <a:rPr lang="en-US" smtClean="0"/>
            <a:t>pointer analysis</a:t>
          </a:r>
          <a:endParaRPr lang="en-US" dirty="0" smtClean="0"/>
        </a:p>
      </dgm:t>
    </dgm:pt>
    <dgm:pt modelId="{AF5B419A-B217-4113-BCDD-A3F9A970F63C}" type="parTrans" cxnId="{A6CEC2AF-3CB2-4E40-BFD4-770508EBB497}">
      <dgm:prSet/>
      <dgm:spPr/>
      <dgm:t>
        <a:bodyPr/>
        <a:lstStyle/>
        <a:p>
          <a:endParaRPr lang="en-US"/>
        </a:p>
      </dgm:t>
    </dgm:pt>
    <dgm:pt modelId="{F836B79F-E671-4AD3-97C2-3D613878B8FB}" type="sibTrans" cxnId="{A6CEC2AF-3CB2-4E40-BFD4-770508EBB497}">
      <dgm:prSet/>
      <dgm:spPr/>
      <dgm:t>
        <a:bodyPr/>
        <a:lstStyle/>
        <a:p>
          <a:endParaRPr lang="en-US"/>
        </a:p>
      </dgm:t>
    </dgm:pt>
    <dgm:pt modelId="{82E3EB9E-72AF-4236-907D-9E65DFECA8B4}">
      <dgm:prSet phldrT="[Text]"/>
      <dgm:spPr/>
      <dgm:t>
        <a:bodyPr/>
        <a:lstStyle/>
        <a:p>
          <a:r>
            <a:rPr lang="en-US" smtClean="0"/>
            <a:t>Conservative</a:t>
          </a:r>
          <a:endParaRPr lang="en-US" dirty="0" smtClean="0"/>
        </a:p>
      </dgm:t>
    </dgm:pt>
    <dgm:pt modelId="{72728446-48BD-41A0-BA1A-4461A4BAD925}" type="parTrans" cxnId="{C6DF877A-1B34-4D4E-9FD0-B4C79CE84E3D}">
      <dgm:prSet/>
      <dgm:spPr/>
      <dgm:t>
        <a:bodyPr/>
        <a:lstStyle/>
        <a:p>
          <a:endParaRPr lang="en-US"/>
        </a:p>
      </dgm:t>
    </dgm:pt>
    <dgm:pt modelId="{BF3DE2F5-0BBC-47C5-B3D7-AAF8BEDF3C28}" type="sibTrans" cxnId="{C6DF877A-1B34-4D4E-9FD0-B4C79CE84E3D}">
      <dgm:prSet/>
      <dgm:spPr/>
      <dgm:t>
        <a:bodyPr/>
        <a:lstStyle/>
        <a:p>
          <a:endParaRPr lang="en-US"/>
        </a:p>
      </dgm:t>
    </dgm:pt>
    <dgm:pt modelId="{18718E03-BD4B-4CF8-ACD3-1DCCE23CBB49}">
      <dgm:prSet phldrT="[Text]"/>
      <dgm:spPr/>
      <dgm:t>
        <a:bodyPr/>
        <a:lstStyle/>
        <a:p>
          <a:r>
            <a:rPr lang="en-US" dirty="0" smtClean="0"/>
            <a:t>Scalability issues</a:t>
          </a:r>
        </a:p>
      </dgm:t>
    </dgm:pt>
    <dgm:pt modelId="{229707C6-F662-4352-A94A-01E8ED5DA216}" type="parTrans" cxnId="{8B718841-8909-4BCD-AF01-E83A0CBADBE8}">
      <dgm:prSet/>
      <dgm:spPr/>
      <dgm:t>
        <a:bodyPr/>
        <a:lstStyle/>
        <a:p>
          <a:endParaRPr lang="en-US"/>
        </a:p>
      </dgm:t>
    </dgm:pt>
    <dgm:pt modelId="{5273CA2C-8923-4A3E-B602-8F10FDB56A2D}" type="sibTrans" cxnId="{8B718841-8909-4BCD-AF01-E83A0CBADBE8}">
      <dgm:prSet/>
      <dgm:spPr/>
      <dgm:t>
        <a:bodyPr/>
        <a:lstStyle/>
        <a:p>
          <a:endParaRPr lang="en-US"/>
        </a:p>
      </dgm:t>
    </dgm:pt>
    <dgm:pt modelId="{625CBBA5-C823-4D92-B7D0-6B90740BEB96}">
      <dgm:prSet phldrT="[Text]"/>
      <dgm:spPr/>
      <dgm:t>
        <a:bodyPr/>
        <a:lstStyle/>
        <a:p>
          <a:r>
            <a:rPr lang="en-US" dirty="0" smtClean="0"/>
            <a:t>Systems</a:t>
          </a:r>
          <a:endParaRPr lang="en-US" dirty="0"/>
        </a:p>
      </dgm:t>
    </dgm:pt>
    <dgm:pt modelId="{61A830CA-F64D-4528-892A-222A3BEECF7A}" type="parTrans" cxnId="{5F62D560-2946-4080-90A0-847C8FC623BD}">
      <dgm:prSet/>
      <dgm:spPr/>
    </dgm:pt>
    <dgm:pt modelId="{B9E399AD-C097-4F7E-8BC1-F5833E9045D3}" type="sibTrans" cxnId="{5F62D560-2946-4080-90A0-847C8FC623BD}">
      <dgm:prSet/>
      <dgm:spPr/>
    </dgm:pt>
    <dgm:pt modelId="{7803EA6E-E4C1-4255-9481-9DBACC472134}">
      <dgm:prSet phldrT="[Text]"/>
      <dgm:spPr/>
      <dgm:t>
        <a:bodyPr/>
        <a:lstStyle/>
        <a:p>
          <a:endParaRPr lang="en-US" dirty="0" smtClean="0"/>
        </a:p>
      </dgm:t>
    </dgm:pt>
    <dgm:pt modelId="{B2141FD6-A04D-481B-BCF6-242C3179CD85}" type="parTrans" cxnId="{29DDDA88-E7B0-49CE-9CCB-BE3FB80960A4}">
      <dgm:prSet/>
      <dgm:spPr/>
    </dgm:pt>
    <dgm:pt modelId="{D59BD5BB-6D26-42C8-B495-41E34C8679A0}" type="sibTrans" cxnId="{29DDDA88-E7B0-49CE-9CCB-BE3FB80960A4}">
      <dgm:prSet/>
      <dgm:spPr/>
    </dgm:pt>
    <dgm:pt modelId="{1CFEBCF8-26E1-4D8C-8473-E08C46030B35}">
      <dgm:prSet phldrT="[Text]"/>
      <dgm:spPr/>
      <dgm:t>
        <a:bodyPr/>
        <a:lstStyle/>
        <a:p>
          <a:r>
            <a:rPr lang="en-US" dirty="0" smtClean="0"/>
            <a:t>Classify method only</a:t>
          </a:r>
        </a:p>
      </dgm:t>
    </dgm:pt>
    <dgm:pt modelId="{F76A04B5-460D-49D9-B6B5-D3E33DC0DB64}" type="parTrans" cxnId="{CB6C1585-D599-4BEC-B3B0-766AE843FBC5}">
      <dgm:prSet/>
      <dgm:spPr/>
      <dgm:t>
        <a:bodyPr/>
        <a:lstStyle/>
        <a:p>
          <a:endParaRPr lang="en-US"/>
        </a:p>
      </dgm:t>
    </dgm:pt>
    <dgm:pt modelId="{7542783A-B0CC-45E7-814C-2DADCA3984EA}" type="sibTrans" cxnId="{CB6C1585-D599-4BEC-B3B0-766AE843FBC5}">
      <dgm:prSet/>
      <dgm:spPr/>
      <dgm:t>
        <a:bodyPr/>
        <a:lstStyle/>
        <a:p>
          <a:endParaRPr lang="en-US"/>
        </a:p>
      </dgm:t>
    </dgm:pt>
    <dgm:pt modelId="{F732CC6D-B54D-47EF-A57D-F1EB316FAFE0}">
      <dgm:prSet phldrT="[Text]"/>
      <dgm:spPr/>
      <dgm:t>
        <a:bodyPr/>
        <a:lstStyle/>
        <a:p>
          <a:r>
            <a:rPr lang="en-US" dirty="0" smtClean="0"/>
            <a:t>Systems</a:t>
          </a:r>
          <a:endParaRPr lang="en-US" dirty="0"/>
        </a:p>
      </dgm:t>
    </dgm:pt>
    <dgm:pt modelId="{C2736927-F024-4A79-AB0A-8D8E5BEDF646}" type="parTrans" cxnId="{CBD127CB-7501-40F7-962A-E18AB5272B34}">
      <dgm:prSet/>
      <dgm:spPr/>
    </dgm:pt>
    <dgm:pt modelId="{FFD5A005-DD05-4A4A-827F-B02ECB12BC36}" type="sibTrans" cxnId="{CBD127CB-7501-40F7-962A-E18AB5272B34}">
      <dgm:prSet/>
      <dgm:spPr/>
    </dgm:pt>
    <dgm:pt modelId="{217E88CF-4FEE-4B2B-9972-07329DA5E46A}">
      <dgm:prSet phldrT="[Text]"/>
      <dgm:spPr/>
      <dgm:t>
        <a:bodyPr/>
        <a:lstStyle/>
        <a:p>
          <a:endParaRPr lang="en-US" dirty="0" smtClean="0"/>
        </a:p>
      </dgm:t>
    </dgm:pt>
    <dgm:pt modelId="{18054214-197B-4D1E-951A-423DF3DF7B15}" type="parTrans" cxnId="{4EEA8FAB-9B9B-45B3-B033-279572F6F04D}">
      <dgm:prSet/>
      <dgm:spPr/>
    </dgm:pt>
    <dgm:pt modelId="{562DC1BD-A214-46FC-ABFC-286EC15985B9}" type="sibTrans" cxnId="{4EEA8FAB-9B9B-45B3-B033-279572F6F04D}">
      <dgm:prSet/>
      <dgm:spPr/>
    </dgm:pt>
    <dgm:pt modelId="{AC5CB621-DEF3-436D-862D-4BD2DC8BB8AA}">
      <dgm:prSet phldrT="[Text]"/>
      <dgm:spPr/>
      <dgm:t>
        <a:bodyPr/>
        <a:lstStyle/>
        <a:p>
          <a:endParaRPr lang="en-US" dirty="0" smtClean="0"/>
        </a:p>
      </dgm:t>
    </dgm:pt>
    <dgm:pt modelId="{2495DF6E-5A55-4559-AC65-FDE51A1794B6}" type="parTrans" cxnId="{26D4D55B-6636-49A5-B342-E4BF76C5785D}">
      <dgm:prSet/>
      <dgm:spPr/>
    </dgm:pt>
    <dgm:pt modelId="{804AC2FC-527C-46AF-9963-461154727E06}" type="sibTrans" cxnId="{26D4D55B-6636-49A5-B342-E4BF76C5785D}">
      <dgm:prSet/>
      <dgm:spPr/>
    </dgm:pt>
    <dgm:pt modelId="{FB591D46-A2F0-4F9D-9DFE-7A13D1AA0BE2}">
      <dgm:prSet phldrT="[Text]"/>
      <dgm:spPr/>
      <dgm:t>
        <a:bodyPr/>
        <a:lstStyle/>
        <a:p>
          <a:r>
            <a:rPr lang="en-US" smtClean="0"/>
            <a:t>Approximation of the immutable definition</a:t>
          </a:r>
          <a:endParaRPr lang="en-US" dirty="0"/>
        </a:p>
      </dgm:t>
    </dgm:pt>
    <dgm:pt modelId="{A2442F29-044A-482E-B6C6-1D09C98E48DA}" type="parTrans" cxnId="{7C732840-FA93-4FC2-B864-6FDFA86857D7}">
      <dgm:prSet/>
      <dgm:spPr/>
      <dgm:t>
        <a:bodyPr/>
        <a:lstStyle/>
        <a:p>
          <a:endParaRPr lang="en-US"/>
        </a:p>
      </dgm:t>
    </dgm:pt>
    <dgm:pt modelId="{7221A531-7A5D-4BF4-A222-FC585BF4845E}" type="sibTrans" cxnId="{7C732840-FA93-4FC2-B864-6FDFA86857D7}">
      <dgm:prSet/>
      <dgm:spPr/>
      <dgm:t>
        <a:bodyPr/>
        <a:lstStyle/>
        <a:p>
          <a:endParaRPr lang="en-US"/>
        </a:p>
      </dgm:t>
    </dgm:pt>
    <dgm:pt modelId="{77556741-527A-4864-86AF-9E032AB3C93C}">
      <dgm:prSet phldrT="[Text]"/>
      <dgm:spPr/>
      <dgm:t>
        <a:bodyPr/>
        <a:lstStyle/>
        <a:p>
          <a:r>
            <a:rPr lang="en-US" smtClean="0"/>
            <a:t>Readable</a:t>
          </a:r>
          <a:endParaRPr lang="en-US" dirty="0"/>
        </a:p>
      </dgm:t>
    </dgm:pt>
    <dgm:pt modelId="{D0E2F356-5DB7-4A25-A69F-DC62D96C0671}" type="parTrans" cxnId="{233724F8-20C0-4892-987F-B78742959299}">
      <dgm:prSet/>
      <dgm:spPr/>
      <dgm:t>
        <a:bodyPr/>
        <a:lstStyle/>
        <a:p>
          <a:endParaRPr lang="en-US"/>
        </a:p>
      </dgm:t>
    </dgm:pt>
    <dgm:pt modelId="{775ACD23-0C98-4368-9552-A6463ED808F5}" type="sibTrans" cxnId="{233724F8-20C0-4892-987F-B78742959299}">
      <dgm:prSet/>
      <dgm:spPr/>
      <dgm:t>
        <a:bodyPr/>
        <a:lstStyle/>
        <a:p>
          <a:endParaRPr lang="en-US"/>
        </a:p>
      </dgm:t>
    </dgm:pt>
    <dgm:pt modelId="{4D2AF880-BA5F-4D17-9F8C-D265BB6CADB4}">
      <dgm:prSet phldrT="[Text]"/>
      <dgm:spPr/>
      <dgm:t>
        <a:bodyPr/>
        <a:lstStyle/>
        <a:p>
          <a:r>
            <a:rPr lang="en-US" dirty="0" smtClean="0"/>
            <a:t>Checkable</a:t>
          </a:r>
          <a:endParaRPr lang="en-US" dirty="0"/>
        </a:p>
      </dgm:t>
    </dgm:pt>
    <dgm:pt modelId="{05145C9E-1061-4CBE-A314-5F4A73EAA653}" type="parTrans" cxnId="{1F11A48A-5543-4DCE-AEFD-8D3DA8140C58}">
      <dgm:prSet/>
      <dgm:spPr/>
      <dgm:t>
        <a:bodyPr/>
        <a:lstStyle/>
        <a:p>
          <a:endParaRPr lang="en-US"/>
        </a:p>
      </dgm:t>
    </dgm:pt>
    <dgm:pt modelId="{9F20B5BA-C9A8-45F0-8A88-8FA776803D4C}" type="sibTrans" cxnId="{1F11A48A-5543-4DCE-AEFD-8D3DA8140C58}">
      <dgm:prSet/>
      <dgm:spPr/>
      <dgm:t>
        <a:bodyPr/>
        <a:lstStyle/>
        <a:p>
          <a:endParaRPr lang="en-US"/>
        </a:p>
      </dgm:t>
    </dgm:pt>
    <dgm:pt modelId="{59CA92A9-F8E6-4BC7-8650-0CF35DD2366A}">
      <dgm:prSet phldrT="[Text]"/>
      <dgm:spPr/>
      <dgm:t>
        <a:bodyPr/>
        <a:lstStyle/>
        <a:p>
          <a:r>
            <a:rPr lang="en-US" dirty="0" smtClean="0"/>
            <a:t>Systems</a:t>
          </a:r>
          <a:endParaRPr lang="en-US" dirty="0"/>
        </a:p>
      </dgm:t>
    </dgm:pt>
    <dgm:pt modelId="{4A84B7CB-CC77-4C64-9DD3-D88DE3C5CB16}" type="parTrans" cxnId="{D4667497-E96E-43D0-8953-D40002402A23}">
      <dgm:prSet/>
      <dgm:spPr/>
    </dgm:pt>
    <dgm:pt modelId="{C0D72A4F-6A64-4DD8-A4D8-3507853D2AD6}" type="sibTrans" cxnId="{D4667497-E96E-43D0-8953-D40002402A23}">
      <dgm:prSet/>
      <dgm:spPr/>
    </dgm:pt>
    <dgm:pt modelId="{2EE86055-5353-455A-B903-FCF2715A64DB}">
      <dgm:prSet phldrT="[Text]"/>
      <dgm:spPr/>
      <dgm:t>
        <a:bodyPr/>
        <a:lstStyle/>
        <a:p>
          <a:endParaRPr lang="en-US" dirty="0"/>
        </a:p>
      </dgm:t>
    </dgm:pt>
    <dgm:pt modelId="{B87608E1-B974-4B12-87DD-07B59F2246BE}" type="parTrans" cxnId="{FAC38850-34F1-4138-A992-44AE1FE8E93D}">
      <dgm:prSet/>
      <dgm:spPr/>
    </dgm:pt>
    <dgm:pt modelId="{84253490-8C27-4579-8687-E5BF65BB9407}" type="sibTrans" cxnId="{FAC38850-34F1-4138-A992-44AE1FE8E93D}">
      <dgm:prSet/>
      <dgm:spPr/>
    </dgm:pt>
    <dgm:pt modelId="{5348DB95-74E6-48F4-903C-8AA2284789DB}">
      <dgm:prSet phldrT="[Text]"/>
      <dgm:spPr/>
      <dgm:t>
        <a:bodyPr/>
        <a:lstStyle/>
        <a:p>
          <a:endParaRPr lang="en-US" dirty="0"/>
        </a:p>
      </dgm:t>
    </dgm:pt>
    <dgm:pt modelId="{71B6FE1D-16F4-4D3B-B9AE-A6C68CFD909C}" type="parTrans" cxnId="{EDC47B50-7F8D-43DF-BE79-96A1760C7CED}">
      <dgm:prSet/>
      <dgm:spPr/>
    </dgm:pt>
    <dgm:pt modelId="{1C4BE7BD-3EDF-4B1E-815E-51F372198465}" type="sibTrans" cxnId="{EDC47B50-7F8D-43DF-BE79-96A1760C7CED}">
      <dgm:prSet/>
      <dgm:spPr/>
    </dgm:pt>
    <dgm:pt modelId="{F03E4721-A2D8-4684-8722-0AC2B593AE54}">
      <dgm:prSet phldrT="[Text]"/>
      <dgm:spPr/>
      <dgm:t>
        <a:bodyPr/>
        <a:lstStyle/>
        <a:p>
          <a:r>
            <a:rPr lang="en-US" dirty="0" err="1" smtClean="0"/>
            <a:t>Xu</a:t>
          </a:r>
          <a:r>
            <a:rPr lang="en-US" dirty="0" smtClean="0"/>
            <a:t> et al 07</a:t>
          </a:r>
          <a:endParaRPr lang="en-US" dirty="0"/>
        </a:p>
      </dgm:t>
    </dgm:pt>
    <dgm:pt modelId="{49563F2A-35B2-42FB-8958-3015EC2052D5}" type="parTrans" cxnId="{B9588740-1268-4CDC-8B0F-99E7D1A0C415}">
      <dgm:prSet/>
      <dgm:spPr/>
    </dgm:pt>
    <dgm:pt modelId="{E6BF3A54-0CCA-4C66-B665-0349857705D3}" type="sibTrans" cxnId="{B9588740-1268-4CDC-8B0F-99E7D1A0C415}">
      <dgm:prSet/>
      <dgm:spPr/>
    </dgm:pt>
    <dgm:pt modelId="{611471AB-D699-4643-8D38-34ADAA0F8F4B}">
      <dgm:prSet phldrT="[Text]"/>
      <dgm:spPr/>
      <dgm:t>
        <a:bodyPr/>
        <a:lstStyle/>
        <a:p>
          <a:r>
            <a:rPr lang="en-US" dirty="0" err="1" smtClean="0"/>
            <a:t>Rountev</a:t>
          </a:r>
          <a:r>
            <a:rPr lang="en-US" dirty="0" smtClean="0"/>
            <a:t> 04</a:t>
          </a:r>
          <a:endParaRPr lang="en-US" dirty="0"/>
        </a:p>
      </dgm:t>
    </dgm:pt>
    <dgm:pt modelId="{D24C42A0-2262-460C-9EFD-3CB855BC69C0}" type="parTrans" cxnId="{F93C22B0-0053-4686-9A8D-A6CC741DAD2E}">
      <dgm:prSet/>
      <dgm:spPr/>
    </dgm:pt>
    <dgm:pt modelId="{F3CEAAE0-C6FD-4B3F-B664-C4F5E95653E2}" type="sibTrans" cxnId="{F93C22B0-0053-4686-9A8D-A6CC741DAD2E}">
      <dgm:prSet/>
      <dgm:spPr/>
    </dgm:pt>
    <dgm:pt modelId="{D9E747CB-3E7D-4FB4-A0FB-8EF5614F5661}">
      <dgm:prSet phldrT="[Text]"/>
      <dgm:spPr/>
      <dgm:t>
        <a:bodyPr/>
        <a:lstStyle/>
        <a:p>
          <a:endParaRPr lang="en-US" dirty="0"/>
        </a:p>
      </dgm:t>
    </dgm:pt>
    <dgm:pt modelId="{DA188774-B9A6-47B4-AF75-B6FC0A16B952}" type="parTrans" cxnId="{54531AD3-541F-40A0-8668-334B725D103A}">
      <dgm:prSet/>
      <dgm:spPr/>
    </dgm:pt>
    <dgm:pt modelId="{51881350-3A75-40BD-A86F-8AB6BD87E98B}" type="sibTrans" cxnId="{54531AD3-541F-40A0-8668-334B725D103A}">
      <dgm:prSet/>
      <dgm:spPr/>
    </dgm:pt>
    <dgm:pt modelId="{8C40052C-CB5F-4161-9265-E9ACDF265554}" type="pres">
      <dgm:prSet presAssocID="{836183D8-3357-4760-B233-5CE38E2FC2EE}" presName="Name0" presStyleCnt="0">
        <dgm:presLayoutVars>
          <dgm:dir/>
          <dgm:animLvl val="lvl"/>
          <dgm:resizeHandles val="exact"/>
        </dgm:presLayoutVars>
      </dgm:prSet>
      <dgm:spPr/>
      <dgm:t>
        <a:bodyPr/>
        <a:lstStyle/>
        <a:p>
          <a:endParaRPr lang="en-US"/>
        </a:p>
      </dgm:t>
    </dgm:pt>
    <dgm:pt modelId="{DC394CEF-29C9-419F-84AF-875AD14A0BC5}" type="pres">
      <dgm:prSet presAssocID="{A766D73C-5146-4548-BC73-450863A1C8CE}" presName="composite" presStyleCnt="0"/>
      <dgm:spPr/>
    </dgm:pt>
    <dgm:pt modelId="{050827C8-EAA9-4B06-A356-3AAE878521D1}" type="pres">
      <dgm:prSet presAssocID="{A766D73C-5146-4548-BC73-450863A1C8CE}" presName="parTx" presStyleLbl="alignNode1" presStyleIdx="0" presStyleCnt="3">
        <dgm:presLayoutVars>
          <dgm:chMax val="0"/>
          <dgm:chPref val="0"/>
          <dgm:bulletEnabled val="1"/>
        </dgm:presLayoutVars>
      </dgm:prSet>
      <dgm:spPr/>
      <dgm:t>
        <a:bodyPr/>
        <a:lstStyle/>
        <a:p>
          <a:endParaRPr lang="en-US"/>
        </a:p>
      </dgm:t>
    </dgm:pt>
    <dgm:pt modelId="{EFFDA0B1-2457-442F-9100-2C067DE64209}" type="pres">
      <dgm:prSet presAssocID="{A766D73C-5146-4548-BC73-450863A1C8CE}" presName="desTx" presStyleLbl="alignAccFollowNode1" presStyleIdx="0" presStyleCnt="3">
        <dgm:presLayoutVars>
          <dgm:bulletEnabled val="1"/>
        </dgm:presLayoutVars>
      </dgm:prSet>
      <dgm:spPr/>
      <dgm:t>
        <a:bodyPr/>
        <a:lstStyle/>
        <a:p>
          <a:endParaRPr lang="en-US"/>
        </a:p>
      </dgm:t>
    </dgm:pt>
    <dgm:pt modelId="{C7513A43-F7F4-4DFC-835E-83B689AABF94}" type="pres">
      <dgm:prSet presAssocID="{61324A8B-AF87-4563-85AE-337EB4AFCCBE}" presName="space" presStyleCnt="0"/>
      <dgm:spPr/>
    </dgm:pt>
    <dgm:pt modelId="{21AA2C29-5E0A-4A47-886A-20369DF34BDE}" type="pres">
      <dgm:prSet presAssocID="{0924F817-1113-4F4A-ABA6-914A9C493586}" presName="composite" presStyleCnt="0"/>
      <dgm:spPr/>
    </dgm:pt>
    <dgm:pt modelId="{E2C8AA90-86AB-42C9-9A38-82419B041BA5}" type="pres">
      <dgm:prSet presAssocID="{0924F817-1113-4F4A-ABA6-914A9C493586}" presName="parTx" presStyleLbl="alignNode1" presStyleIdx="1" presStyleCnt="3">
        <dgm:presLayoutVars>
          <dgm:chMax val="0"/>
          <dgm:chPref val="0"/>
          <dgm:bulletEnabled val="1"/>
        </dgm:presLayoutVars>
      </dgm:prSet>
      <dgm:spPr/>
      <dgm:t>
        <a:bodyPr/>
        <a:lstStyle/>
        <a:p>
          <a:endParaRPr lang="en-US"/>
        </a:p>
      </dgm:t>
    </dgm:pt>
    <dgm:pt modelId="{DD86597E-A468-4959-BFAF-DE4D0A48925D}" type="pres">
      <dgm:prSet presAssocID="{0924F817-1113-4F4A-ABA6-914A9C493586}" presName="desTx" presStyleLbl="alignAccFollowNode1" presStyleIdx="1" presStyleCnt="3">
        <dgm:presLayoutVars>
          <dgm:bulletEnabled val="1"/>
        </dgm:presLayoutVars>
      </dgm:prSet>
      <dgm:spPr/>
      <dgm:t>
        <a:bodyPr/>
        <a:lstStyle/>
        <a:p>
          <a:endParaRPr lang="en-US"/>
        </a:p>
      </dgm:t>
    </dgm:pt>
    <dgm:pt modelId="{BF97417E-1C7A-4DF2-8FA8-8D88AC0B1392}" type="pres">
      <dgm:prSet presAssocID="{05218D24-4C17-4A56-9C4B-EE379ABE2806}" presName="space" presStyleCnt="0"/>
      <dgm:spPr/>
    </dgm:pt>
    <dgm:pt modelId="{77DF393C-8460-4463-8BC7-12CAE2BD5A5B}" type="pres">
      <dgm:prSet presAssocID="{C9692187-91FB-46BA-9234-AAD6A9656A80}" presName="composite" presStyleCnt="0"/>
      <dgm:spPr/>
    </dgm:pt>
    <dgm:pt modelId="{DD2933C6-602B-4B8A-8200-FD5F89ECCD84}" type="pres">
      <dgm:prSet presAssocID="{C9692187-91FB-46BA-9234-AAD6A9656A80}" presName="parTx" presStyleLbl="alignNode1" presStyleIdx="2" presStyleCnt="3">
        <dgm:presLayoutVars>
          <dgm:chMax val="0"/>
          <dgm:chPref val="0"/>
          <dgm:bulletEnabled val="1"/>
        </dgm:presLayoutVars>
      </dgm:prSet>
      <dgm:spPr/>
      <dgm:t>
        <a:bodyPr/>
        <a:lstStyle/>
        <a:p>
          <a:endParaRPr lang="en-US"/>
        </a:p>
      </dgm:t>
    </dgm:pt>
    <dgm:pt modelId="{C6BF8D83-D901-44B1-84DB-A7A634D53CFC}" type="pres">
      <dgm:prSet presAssocID="{C9692187-91FB-46BA-9234-AAD6A9656A80}" presName="desTx" presStyleLbl="alignAccFollowNode1" presStyleIdx="2" presStyleCnt="3">
        <dgm:presLayoutVars>
          <dgm:bulletEnabled val="1"/>
        </dgm:presLayoutVars>
      </dgm:prSet>
      <dgm:spPr/>
      <dgm:t>
        <a:bodyPr/>
        <a:lstStyle/>
        <a:p>
          <a:endParaRPr lang="en-US"/>
        </a:p>
      </dgm:t>
    </dgm:pt>
  </dgm:ptLst>
  <dgm:cxnLst>
    <dgm:cxn modelId="{B34CFAB7-A6E4-42CB-9A48-5E45E8942997}" srcId="{625CBBA5-C823-4D92-B7D0-6B90740BEB96}" destId="{01BF9D18-EFF0-411B-801C-02F5748C78A8}" srcOrd="3" destOrd="0" parTransId="{D44903F7-D916-4C18-8E19-BCB5271DC174}" sibTransId="{1B8A7EAC-DF25-4B26-BC5E-1498F40D3FB3}"/>
    <dgm:cxn modelId="{1163A371-24F3-4279-A94B-C59EE5B97860}" srcId="{59CA92A9-F8E6-4BC7-8650-0CF35DD2366A}" destId="{E8902219-431A-42ED-B345-2F3502FA95C6}" srcOrd="3" destOrd="0" parTransId="{6E19882F-98D3-487A-A05D-3F8654A44E26}" sibTransId="{ABFAAC38-E76D-4734-B53F-60349F859F7E}"/>
    <dgm:cxn modelId="{419BFA09-86F9-410A-BAC3-3780EFF4DE15}" type="presOf" srcId="{77556741-527A-4864-86AF-9E032AB3C93C}" destId="{C6BF8D83-D901-44B1-84DB-A7A634D53CFC}" srcOrd="0" destOrd="2" presId="urn:microsoft.com/office/officeart/2005/8/layout/hList1"/>
    <dgm:cxn modelId="{CBD127CB-7501-40F7-962A-E18AB5272B34}" srcId="{5348DB95-74E6-48F4-903C-8AA2284789DB}" destId="{F732CC6D-B54D-47EF-A57D-F1EB316FAFE0}" srcOrd="1" destOrd="0" parTransId="{C2736927-F024-4A79-AB0A-8D8E5BEDF646}" sibTransId="{FFD5A005-DD05-4A4A-827F-B02ECB12BC36}"/>
    <dgm:cxn modelId="{63612F50-E941-4F17-8AD3-A7B40061EF94}" type="presOf" srcId="{7803EA6E-E4C1-4255-9481-9DBACC472134}" destId="{EFFDA0B1-2457-442F-9100-2C067DE64209}" srcOrd="0" destOrd="4" presId="urn:microsoft.com/office/officeart/2005/8/layout/hList1"/>
    <dgm:cxn modelId="{4EEA8FAB-9B9B-45B3-B033-279572F6F04D}" srcId="{0A6563C4-EE41-4CAD-A19D-D6F7254370DA}" destId="{217E88CF-4FEE-4B2B-9972-07329DA5E46A}" srcOrd="2" destOrd="0" parTransId="{18054214-197B-4D1E-951A-423DF3DF7B15}" sibTransId="{562DC1BD-A214-46FC-ABFC-286EC15985B9}"/>
    <dgm:cxn modelId="{69D525BF-711A-476D-80B6-7F723C1AE6E4}" srcId="{836183D8-3357-4760-B233-5CE38E2FC2EE}" destId="{0924F817-1113-4F4A-ABA6-914A9C493586}" srcOrd="1" destOrd="0" parTransId="{F6A28DC4-EF05-43A1-AE9B-55E88601F7F6}" sibTransId="{05218D24-4C17-4A56-9C4B-EE379ABE2806}"/>
    <dgm:cxn modelId="{7B8BEABF-3777-44A5-8475-C9F14B5302DB}" type="presOf" srcId="{836183D8-3357-4760-B233-5CE38E2FC2EE}" destId="{8C40052C-CB5F-4161-9265-E9ACDF265554}" srcOrd="0" destOrd="0" presId="urn:microsoft.com/office/officeart/2005/8/layout/hList1"/>
    <dgm:cxn modelId="{473FCFED-96FB-4689-BC81-942B8E70923F}" type="presOf" srcId="{F732CC6D-B54D-47EF-A57D-F1EB316FAFE0}" destId="{DD86597E-A468-4959-BFAF-DE4D0A48925D}" srcOrd="0" destOrd="6" presId="urn:microsoft.com/office/officeart/2005/8/layout/hList1"/>
    <dgm:cxn modelId="{4EA194CE-925D-4ADD-9C5E-EC1AAB815112}" type="presOf" srcId="{C9692187-91FB-46BA-9234-AAD6A9656A80}" destId="{DD2933C6-602B-4B8A-8200-FD5F89ECCD84}" srcOrd="0" destOrd="0" presId="urn:microsoft.com/office/officeart/2005/8/layout/hList1"/>
    <dgm:cxn modelId="{9A614E71-F7B6-4ACD-A526-837DE2AAC122}" type="presOf" srcId="{59CA92A9-F8E6-4BC7-8650-0CF35DD2366A}" destId="{C6BF8D83-D901-44B1-84DB-A7A634D53CFC}" srcOrd="0" destOrd="5" presId="urn:microsoft.com/office/officeart/2005/8/layout/hList1"/>
    <dgm:cxn modelId="{06F451D9-CC13-45A4-9C4A-866E114A1366}" type="presOf" srcId="{2EE86055-5353-455A-B903-FCF2715A64DB}" destId="{C6BF8D83-D901-44B1-84DB-A7A634D53CFC}" srcOrd="0" destOrd="4" presId="urn:microsoft.com/office/officeart/2005/8/layout/hList1"/>
    <dgm:cxn modelId="{92A1FDC6-7D71-4573-87C6-3FB38D825492}" type="presOf" srcId="{0924F817-1113-4F4A-ABA6-914A9C493586}" destId="{E2C8AA90-86AB-42C9-9A38-82419B041BA5}" srcOrd="0" destOrd="0" presId="urn:microsoft.com/office/officeart/2005/8/layout/hList1"/>
    <dgm:cxn modelId="{4250A6BF-A3C7-4FBB-ABCE-23CCCBBDF83B}" type="presOf" srcId="{E74D66B5-11A7-4C83-B269-0A4C8A9A155C}" destId="{C6BF8D83-D901-44B1-84DB-A7A634D53CFC}" srcOrd="0" destOrd="6" presId="urn:microsoft.com/office/officeart/2005/8/layout/hList1"/>
    <dgm:cxn modelId="{EDC47B50-7F8D-43DF-BE79-96A1760C7CED}" srcId="{0924F817-1113-4F4A-ABA6-914A9C493586}" destId="{5348DB95-74E6-48F4-903C-8AA2284789DB}" srcOrd="1" destOrd="0" parTransId="{71B6FE1D-16F4-4D3B-B9AE-A6C68CFD909C}" sibTransId="{1C4BE7BD-3EDF-4B1E-815E-51F372198465}"/>
    <dgm:cxn modelId="{2C9532AA-08D4-4AB2-AF3C-11CEE86BE8EB}" type="presOf" srcId="{A766D73C-5146-4548-BC73-450863A1C8CE}" destId="{050827C8-EAA9-4B06-A356-3AAE878521D1}" srcOrd="0" destOrd="0" presId="urn:microsoft.com/office/officeart/2005/8/layout/hList1"/>
    <dgm:cxn modelId="{7A7685D4-4216-4A90-B191-26BA4F78BF5F}" type="presOf" srcId="{4D2AF880-BA5F-4D17-9F8C-D265BB6CADB4}" destId="{C6BF8D83-D901-44B1-84DB-A7A634D53CFC}" srcOrd="0" destOrd="3" presId="urn:microsoft.com/office/officeart/2005/8/layout/hList1"/>
    <dgm:cxn modelId="{8B718841-8909-4BCD-AF01-E83A0CBADBE8}" srcId="{03FC79C0-CBF5-4949-90B7-57ACC36EAFF5}" destId="{18718E03-BD4B-4CF8-ACD3-1DCCE23CBB49}" srcOrd="2" destOrd="0" parTransId="{229707C6-F662-4352-A94A-01E8ED5DA216}" sibTransId="{5273CA2C-8923-4A3E-B602-8F10FDB56A2D}"/>
    <dgm:cxn modelId="{73162386-DA1C-48D7-BA94-AC57E98939A1}" type="presOf" srcId="{1F1EA9CE-2CAD-447C-B412-A1AB005C73CB}" destId="{EFFDA0B1-2457-442F-9100-2C067DE64209}" srcOrd="0" destOrd="7" presId="urn:microsoft.com/office/officeart/2005/8/layout/hList1"/>
    <dgm:cxn modelId="{D0BDA8A3-C608-4DF6-AE19-1946CAF861F5}" type="presOf" srcId="{3B3568C9-F228-4B7F-A813-B2C73C6EA62E}" destId="{DD86597E-A468-4959-BFAF-DE4D0A48925D}" srcOrd="0" destOrd="8" presId="urn:microsoft.com/office/officeart/2005/8/layout/hList1"/>
    <dgm:cxn modelId="{CB6C1585-D599-4BEC-B3B0-766AE843FBC5}" srcId="{0A6563C4-EE41-4CAD-A19D-D6F7254370DA}" destId="{1CFEBCF8-26E1-4D8C-8473-E08C46030B35}" srcOrd="0" destOrd="0" parTransId="{F76A04B5-460D-49D9-B6B5-D3E33DC0DB64}" sibTransId="{7542783A-B0CC-45E7-814C-2DADCA3984EA}"/>
    <dgm:cxn modelId="{513758AA-70EA-4ADC-B3F9-25CE1103368E}" srcId="{A766D73C-5146-4548-BC73-450863A1C8CE}" destId="{03FC79C0-CBF5-4949-90B7-57ACC36EAFF5}" srcOrd="0" destOrd="0" parTransId="{383ABCA4-47E9-4CC7-A8CD-362494745A2C}" sibTransId="{CF21F176-5A6C-4771-BEC9-519D9CDA9FE1}"/>
    <dgm:cxn modelId="{54531AD3-541F-40A0-8668-334B725D103A}" srcId="{5348DB95-74E6-48F4-903C-8AA2284789DB}" destId="{D9E747CB-3E7D-4FB4-A0FB-8EF5614F5661}" srcOrd="0" destOrd="0" parTransId="{DA188774-B9A6-47B4-AF75-B6FC0A16B952}" sibTransId="{51881350-3A75-40BD-A86F-8AB6BD87E98B}"/>
    <dgm:cxn modelId="{D4667497-E96E-43D0-8953-D40002402A23}" srcId="{C9692187-91FB-46BA-9234-AAD6A9656A80}" destId="{59CA92A9-F8E6-4BC7-8650-0CF35DD2366A}" srcOrd="1" destOrd="0" parTransId="{4A84B7CB-CC77-4C64-9DD3-D88DE3C5CB16}" sibTransId="{C0D72A4F-6A64-4DD8-A4D8-3507853D2AD6}"/>
    <dgm:cxn modelId="{573BA488-C01D-492E-9172-AD46E9D13DF5}" type="presOf" srcId="{A9FD4C00-C36B-4746-A942-2DE8D558548A}" destId="{C6BF8D83-D901-44B1-84DB-A7A634D53CFC}" srcOrd="0" destOrd="0" presId="urn:microsoft.com/office/officeart/2005/8/layout/hList1"/>
    <dgm:cxn modelId="{BC152D95-030C-4772-B37F-D20CDCF82F24}" type="presOf" srcId="{0A6563C4-EE41-4CAD-A19D-D6F7254370DA}" destId="{DD86597E-A468-4959-BFAF-DE4D0A48925D}" srcOrd="0" destOrd="0" presId="urn:microsoft.com/office/officeart/2005/8/layout/hList1"/>
    <dgm:cxn modelId="{1F11A48A-5543-4DCE-AEFD-8D3DA8140C58}" srcId="{A9FD4C00-C36B-4746-A942-2DE8D558548A}" destId="{4D2AF880-BA5F-4D17-9F8C-D265BB6CADB4}" srcOrd="2" destOrd="0" parTransId="{05145C9E-1061-4CBE-A314-5F4A73EAA653}" sibTransId="{9F20B5BA-C9A8-45F0-8A88-8FA776803D4C}"/>
    <dgm:cxn modelId="{0EEEDA95-4BD8-4A99-984E-4B115C03E5F0}" srcId="{625CBBA5-C823-4D92-B7D0-6B90740BEB96}" destId="{1F1EA9CE-2CAD-447C-B412-A1AB005C73CB}" srcOrd="1" destOrd="0" parTransId="{5288DF90-700F-4D98-BA0E-AC903B3FCEE7}" sibTransId="{AFFB1403-B926-497F-8EB5-0AF7E8FD022F}"/>
    <dgm:cxn modelId="{26D4D55B-6636-49A5-B342-E4BF76C5785D}" srcId="{0A6563C4-EE41-4CAD-A19D-D6F7254370DA}" destId="{AC5CB621-DEF3-436D-862D-4BD2DC8BB8AA}" srcOrd="1" destOrd="0" parTransId="{2495DF6E-5A55-4559-AC65-FDE51A1794B6}" sibTransId="{804AC2FC-527C-46AF-9963-461154727E06}"/>
    <dgm:cxn modelId="{B9DEC344-76DF-488D-8AB6-4F580FE94067}" type="presOf" srcId="{1F80719A-E79C-4CF8-B338-DA1385468046}" destId="{C6BF8D83-D901-44B1-84DB-A7A634D53CFC}" srcOrd="0" destOrd="7" presId="urn:microsoft.com/office/officeart/2005/8/layout/hList1"/>
    <dgm:cxn modelId="{5F62D560-2946-4080-90A0-847C8FC623BD}" srcId="{A766D73C-5146-4548-BC73-450863A1C8CE}" destId="{625CBBA5-C823-4D92-B7D0-6B90740BEB96}" srcOrd="1" destOrd="0" parTransId="{61A830CA-F64D-4528-892A-222A3BEECF7A}" sibTransId="{B9E399AD-C097-4F7E-8BC1-F5833E9045D3}"/>
    <dgm:cxn modelId="{20A755C8-AEA5-4C49-87DA-CAC1947B587D}" type="presOf" srcId="{928D48D5-97C9-46B5-9367-F8A14373296F}" destId="{EFFDA0B1-2457-442F-9100-2C067DE64209}" srcOrd="0" destOrd="1" presId="urn:microsoft.com/office/officeart/2005/8/layout/hList1"/>
    <dgm:cxn modelId="{AE7CFB16-0A01-425A-99E9-6D6958C06ADB}" type="presOf" srcId="{611471AB-D699-4643-8D38-34ADAA0F8F4B}" destId="{EFFDA0B1-2457-442F-9100-2C067DE64209}" srcOrd="0" destOrd="6" presId="urn:microsoft.com/office/officeart/2005/8/layout/hList1"/>
    <dgm:cxn modelId="{F93C22B0-0053-4686-9A8D-A6CC741DAD2E}" srcId="{625CBBA5-C823-4D92-B7D0-6B90740BEB96}" destId="{611471AB-D699-4643-8D38-34ADAA0F8F4B}" srcOrd="0" destOrd="0" parTransId="{D24C42A0-2262-460C-9EFD-3CB855BC69C0}" sibTransId="{F3CEAAE0-C6FD-4B3F-B664-C4F5E95653E2}"/>
    <dgm:cxn modelId="{F27A5B9D-658A-41E6-A154-8C6C465CA26F}" type="presOf" srcId="{D9E747CB-3E7D-4FB4-A0FB-8EF5614F5661}" destId="{DD86597E-A468-4959-BFAF-DE4D0A48925D}" srcOrd="0" destOrd="5" presId="urn:microsoft.com/office/officeart/2005/8/layout/hList1"/>
    <dgm:cxn modelId="{FAC38850-34F1-4138-A992-44AE1FE8E93D}" srcId="{A9FD4C00-C36B-4746-A942-2DE8D558548A}" destId="{2EE86055-5353-455A-B903-FCF2715A64DB}" srcOrd="3" destOrd="0" parTransId="{B87608E1-B974-4B12-87DD-07B59F2246BE}" sibTransId="{84253490-8C27-4579-8687-E5BF65BB9407}"/>
    <dgm:cxn modelId="{E7230D1E-B3A8-47E2-BE9B-A8539445529F}" type="presOf" srcId="{03FC79C0-CBF5-4949-90B7-57ACC36EAFF5}" destId="{EFFDA0B1-2457-442F-9100-2C067DE64209}" srcOrd="0" destOrd="0" presId="urn:microsoft.com/office/officeart/2005/8/layout/hList1"/>
    <dgm:cxn modelId="{371592FB-E4C9-4F13-935A-6121B2567A81}" srcId="{836183D8-3357-4760-B233-5CE38E2FC2EE}" destId="{C9692187-91FB-46BA-9234-AAD6A9656A80}" srcOrd="2" destOrd="0" parTransId="{406135A9-8F39-475F-A22E-FA290FF10A2B}" sibTransId="{A9EF9B87-347D-46B2-9FC8-D3E221CC63FE}"/>
    <dgm:cxn modelId="{11F41260-D35C-4598-9931-BFF784DC545A}" type="presOf" srcId="{217E88CF-4FEE-4B2B-9972-07329DA5E46A}" destId="{DD86597E-A468-4959-BFAF-DE4D0A48925D}" srcOrd="0" destOrd="3" presId="urn:microsoft.com/office/officeart/2005/8/layout/hList1"/>
    <dgm:cxn modelId="{EC973847-3D5C-4FFB-B0D6-F253A23F84CE}" type="presOf" srcId="{625CBBA5-C823-4D92-B7D0-6B90740BEB96}" destId="{EFFDA0B1-2457-442F-9100-2C067DE64209}" srcOrd="0" destOrd="5" presId="urn:microsoft.com/office/officeart/2005/8/layout/hList1"/>
    <dgm:cxn modelId="{70CC4BFB-08A1-4497-8CE1-1FDB1B3B8254}" type="presOf" srcId="{E8902219-431A-42ED-B345-2F3502FA95C6}" destId="{C6BF8D83-D901-44B1-84DB-A7A634D53CFC}" srcOrd="0" destOrd="9" presId="urn:microsoft.com/office/officeart/2005/8/layout/hList1"/>
    <dgm:cxn modelId="{C0F9F3B9-1A74-4344-BE36-1ABCE51E9071}" srcId="{5348DB95-74E6-48F4-903C-8AA2284789DB}" destId="{3B3568C9-F228-4B7F-A813-B2C73C6EA62E}" srcOrd="3" destOrd="0" parTransId="{728D62A9-C29F-4D25-B2DC-D56B125B48C6}" sibTransId="{7C50CBF8-D1D8-4E23-A29E-816669EFB10F}"/>
    <dgm:cxn modelId="{B9588740-1268-4CDC-8B0F-99E7D1A0C415}" srcId="{5348DB95-74E6-48F4-903C-8AA2284789DB}" destId="{F03E4721-A2D8-4684-8722-0AC2B593AE54}" srcOrd="2" destOrd="0" parTransId="{49563F2A-35B2-42FB-8958-3015EC2052D5}" sibTransId="{E6BF3A54-0CCA-4C66-B665-0349857705D3}"/>
    <dgm:cxn modelId="{FEB9B224-53A3-4E6C-A19C-19EAC64199D7}" type="presOf" srcId="{AC5CB621-DEF3-436D-862D-4BD2DC8BB8AA}" destId="{DD86597E-A468-4959-BFAF-DE4D0A48925D}" srcOrd="0" destOrd="2" presId="urn:microsoft.com/office/officeart/2005/8/layout/hList1"/>
    <dgm:cxn modelId="{4CC44ED6-A593-4C89-816E-F703410197AD}" type="presOf" srcId="{1CFEBCF8-26E1-4D8C-8473-E08C46030B35}" destId="{DD86597E-A468-4959-BFAF-DE4D0A48925D}" srcOrd="0" destOrd="1" presId="urn:microsoft.com/office/officeart/2005/8/layout/hList1"/>
    <dgm:cxn modelId="{F4D58F5D-3566-4749-822E-5D219D7D6685}" type="presOf" srcId="{5348DB95-74E6-48F4-903C-8AA2284789DB}" destId="{DD86597E-A468-4959-BFAF-DE4D0A48925D}" srcOrd="0" destOrd="4" presId="urn:microsoft.com/office/officeart/2005/8/layout/hList1"/>
    <dgm:cxn modelId="{4D0C0AA5-9A5F-4E73-AEBE-744663D046FC}" srcId="{0924F817-1113-4F4A-ABA6-914A9C493586}" destId="{0A6563C4-EE41-4CAD-A19D-D6F7254370DA}" srcOrd="0" destOrd="0" parTransId="{5473111F-704A-4D6A-945F-4D2093BD5347}" sibTransId="{2AB18512-C767-491B-B2EC-B1F20E5AF2BF}"/>
    <dgm:cxn modelId="{D03B6A24-74D4-4CAF-9F90-B45636C6DEDC}" type="presOf" srcId="{01BF9D18-EFF0-411B-801C-02F5748C78A8}" destId="{EFFDA0B1-2457-442F-9100-2C067DE64209}" srcOrd="0" destOrd="9" presId="urn:microsoft.com/office/officeart/2005/8/layout/hList1"/>
    <dgm:cxn modelId="{29DDDA88-E7B0-49CE-9CCB-BE3FB80960A4}" srcId="{03FC79C0-CBF5-4949-90B7-57ACC36EAFF5}" destId="{7803EA6E-E4C1-4255-9481-9DBACC472134}" srcOrd="3" destOrd="0" parTransId="{B2141FD6-A04D-481B-BCF6-242C3179CD85}" sibTransId="{D59BD5BB-6D26-42C8-B495-41E34C8679A0}"/>
    <dgm:cxn modelId="{B2BC4FB1-7F52-41E8-A180-365C843B7E28}" srcId="{59CA92A9-F8E6-4BC7-8650-0CF35DD2366A}" destId="{E74D66B5-11A7-4C83-B269-0A4C8A9A155C}" srcOrd="0" destOrd="0" parTransId="{F9C0F93C-A503-4738-9403-03CDA0F25ED6}" sibTransId="{EC108E21-5B63-40AD-B883-10B7834F8084}"/>
    <dgm:cxn modelId="{A6CEC2AF-3CB2-4E40-BFD4-770508EBB497}" srcId="{03FC79C0-CBF5-4949-90B7-57ACC36EAFF5}" destId="{928D48D5-97C9-46B5-9367-F8A14373296F}" srcOrd="0" destOrd="0" parTransId="{AF5B419A-B217-4113-BCDD-A3F9A970F63C}" sibTransId="{F836B79F-E671-4AD3-97C2-3D613878B8FB}"/>
    <dgm:cxn modelId="{D0433CA5-6517-4079-B3EC-838349D82504}" srcId="{59CA92A9-F8E6-4BC7-8650-0CF35DD2366A}" destId="{90A9C6C0-91BB-427B-925F-F2BB97325D33}" srcOrd="2" destOrd="0" parTransId="{05657FA0-C53B-4F45-9094-7A1B8D51ED2C}" sibTransId="{93A4D039-4035-4A24-84E1-44FFA26B8315}"/>
    <dgm:cxn modelId="{5B2658AA-D769-4051-9162-D4F6D33717F9}" srcId="{C9692187-91FB-46BA-9234-AAD6A9656A80}" destId="{A9FD4C00-C36B-4746-A942-2DE8D558548A}" srcOrd="0" destOrd="0" parTransId="{A0A20DB9-315D-4587-883E-E3CF4FF13906}" sibTransId="{62BF7596-AA24-4C28-9D4B-BE2D9BD07572}"/>
    <dgm:cxn modelId="{4CE80638-8E6F-449C-AE61-D44CC6916EE1}" type="presOf" srcId="{F03E4721-A2D8-4684-8722-0AC2B593AE54}" destId="{DD86597E-A468-4959-BFAF-DE4D0A48925D}" srcOrd="0" destOrd="7" presId="urn:microsoft.com/office/officeart/2005/8/layout/hList1"/>
    <dgm:cxn modelId="{171897E9-BA79-4727-8B5B-62C824C52463}" type="presOf" srcId="{3391F392-EF5F-4553-AF73-8846E5995398}" destId="{EFFDA0B1-2457-442F-9100-2C067DE64209}" srcOrd="0" destOrd="8" presId="urn:microsoft.com/office/officeart/2005/8/layout/hList1"/>
    <dgm:cxn modelId="{092286E3-4D8E-440A-8740-23633AD4E26C}" srcId="{59CA92A9-F8E6-4BC7-8650-0CF35DD2366A}" destId="{1F80719A-E79C-4CF8-B338-DA1385468046}" srcOrd="1" destOrd="0" parTransId="{C44CDF9A-EA7E-40FE-B318-541AF4AE5C56}" sibTransId="{DE58D89A-FFBD-4BFE-A2BB-9A2B08E9B8B8}"/>
    <dgm:cxn modelId="{67541916-364D-4257-B8EC-96AD45BC3301}" type="presOf" srcId="{18718E03-BD4B-4CF8-ACD3-1DCCE23CBB49}" destId="{EFFDA0B1-2457-442F-9100-2C067DE64209}" srcOrd="0" destOrd="3" presId="urn:microsoft.com/office/officeart/2005/8/layout/hList1"/>
    <dgm:cxn modelId="{233724F8-20C0-4892-987F-B78742959299}" srcId="{A9FD4C00-C36B-4746-A942-2DE8D558548A}" destId="{77556741-527A-4864-86AF-9E032AB3C93C}" srcOrd="1" destOrd="0" parTransId="{D0E2F356-5DB7-4A25-A69F-DC62D96C0671}" sibTransId="{775ACD23-0C98-4368-9552-A6463ED808F5}"/>
    <dgm:cxn modelId="{89D99ACA-6FCE-4FC3-A349-D48B3DF36FBF}" srcId="{625CBBA5-C823-4D92-B7D0-6B90740BEB96}" destId="{3391F392-EF5F-4553-AF73-8846E5995398}" srcOrd="2" destOrd="0" parTransId="{7FA45274-359B-464C-9262-B75023E84F10}" sibTransId="{7475B462-7444-4D73-91E8-E73335630759}"/>
    <dgm:cxn modelId="{1819DF68-E60E-42F5-B6E4-8A50CD9496F6}" srcId="{836183D8-3357-4760-B233-5CE38E2FC2EE}" destId="{A766D73C-5146-4548-BC73-450863A1C8CE}" srcOrd="0" destOrd="0" parTransId="{D80D837B-90ED-4E47-A1BA-6E29B803A6D2}" sibTransId="{61324A8B-AF87-4563-85AE-337EB4AFCCBE}"/>
    <dgm:cxn modelId="{C6DF877A-1B34-4D4E-9FD0-B4C79CE84E3D}" srcId="{03FC79C0-CBF5-4949-90B7-57ACC36EAFF5}" destId="{82E3EB9E-72AF-4236-907D-9E65DFECA8B4}" srcOrd="1" destOrd="0" parTransId="{72728446-48BD-41A0-BA1A-4461A4BAD925}" sibTransId="{BF3DE2F5-0BBC-47C5-B3D7-AAF8BEDF3C28}"/>
    <dgm:cxn modelId="{B9D3D33F-1F23-4992-9BFC-60E2F73616F4}" type="presOf" srcId="{FB591D46-A2F0-4F9D-9DFE-7A13D1AA0BE2}" destId="{C6BF8D83-D901-44B1-84DB-A7A634D53CFC}" srcOrd="0" destOrd="1" presId="urn:microsoft.com/office/officeart/2005/8/layout/hList1"/>
    <dgm:cxn modelId="{7C732840-FA93-4FC2-B864-6FDFA86857D7}" srcId="{A9FD4C00-C36B-4746-A942-2DE8D558548A}" destId="{FB591D46-A2F0-4F9D-9DFE-7A13D1AA0BE2}" srcOrd="0" destOrd="0" parTransId="{A2442F29-044A-482E-B6C6-1D09C98E48DA}" sibTransId="{7221A531-7A5D-4BF4-A222-FC585BF4845E}"/>
    <dgm:cxn modelId="{52242067-A6B9-442F-8A79-5610AC60C1D8}" type="presOf" srcId="{90A9C6C0-91BB-427B-925F-F2BB97325D33}" destId="{C6BF8D83-D901-44B1-84DB-A7A634D53CFC}" srcOrd="0" destOrd="8" presId="urn:microsoft.com/office/officeart/2005/8/layout/hList1"/>
    <dgm:cxn modelId="{ADF66D17-6243-424E-8101-9FC64A949658}" type="presOf" srcId="{82E3EB9E-72AF-4236-907D-9E65DFECA8B4}" destId="{EFFDA0B1-2457-442F-9100-2C067DE64209}" srcOrd="0" destOrd="2" presId="urn:microsoft.com/office/officeart/2005/8/layout/hList1"/>
    <dgm:cxn modelId="{4EFBD0C1-0C75-40AF-B787-2D5F3DF6AC82}" type="presParOf" srcId="{8C40052C-CB5F-4161-9265-E9ACDF265554}" destId="{DC394CEF-29C9-419F-84AF-875AD14A0BC5}" srcOrd="0" destOrd="0" presId="urn:microsoft.com/office/officeart/2005/8/layout/hList1"/>
    <dgm:cxn modelId="{CA8564F0-5A34-43C4-9BFE-8F021B534E80}" type="presParOf" srcId="{DC394CEF-29C9-419F-84AF-875AD14A0BC5}" destId="{050827C8-EAA9-4B06-A356-3AAE878521D1}" srcOrd="0" destOrd="0" presId="urn:microsoft.com/office/officeart/2005/8/layout/hList1"/>
    <dgm:cxn modelId="{0F314203-E845-4FCA-BC0A-E1CF89DA1561}" type="presParOf" srcId="{DC394CEF-29C9-419F-84AF-875AD14A0BC5}" destId="{EFFDA0B1-2457-442F-9100-2C067DE64209}" srcOrd="1" destOrd="0" presId="urn:microsoft.com/office/officeart/2005/8/layout/hList1"/>
    <dgm:cxn modelId="{66CC160F-0877-4E55-8867-87CD886C75AE}" type="presParOf" srcId="{8C40052C-CB5F-4161-9265-E9ACDF265554}" destId="{C7513A43-F7F4-4DFC-835E-83B689AABF94}" srcOrd="1" destOrd="0" presId="urn:microsoft.com/office/officeart/2005/8/layout/hList1"/>
    <dgm:cxn modelId="{B3D4BEFD-89EC-4926-942A-196FD01658B8}" type="presParOf" srcId="{8C40052C-CB5F-4161-9265-E9ACDF265554}" destId="{21AA2C29-5E0A-4A47-886A-20369DF34BDE}" srcOrd="2" destOrd="0" presId="urn:microsoft.com/office/officeart/2005/8/layout/hList1"/>
    <dgm:cxn modelId="{F9557FD6-C137-44C0-9E7D-4E8C13EE05B9}" type="presParOf" srcId="{21AA2C29-5E0A-4A47-886A-20369DF34BDE}" destId="{E2C8AA90-86AB-42C9-9A38-82419B041BA5}" srcOrd="0" destOrd="0" presId="urn:microsoft.com/office/officeart/2005/8/layout/hList1"/>
    <dgm:cxn modelId="{319041E0-3421-4ACB-827D-9C35000AA387}" type="presParOf" srcId="{21AA2C29-5E0A-4A47-886A-20369DF34BDE}" destId="{DD86597E-A468-4959-BFAF-DE4D0A48925D}" srcOrd="1" destOrd="0" presId="urn:microsoft.com/office/officeart/2005/8/layout/hList1"/>
    <dgm:cxn modelId="{0A26AD75-B02F-4784-A3F7-B00A0658C89F}" type="presParOf" srcId="{8C40052C-CB5F-4161-9265-E9ACDF265554}" destId="{BF97417E-1C7A-4DF2-8FA8-8D88AC0B1392}" srcOrd="3" destOrd="0" presId="urn:microsoft.com/office/officeart/2005/8/layout/hList1"/>
    <dgm:cxn modelId="{C62A16D5-4E9D-45E0-97AA-D5F4A5897675}" type="presParOf" srcId="{8C40052C-CB5F-4161-9265-E9ACDF265554}" destId="{77DF393C-8460-4463-8BC7-12CAE2BD5A5B}" srcOrd="4" destOrd="0" presId="urn:microsoft.com/office/officeart/2005/8/layout/hList1"/>
    <dgm:cxn modelId="{04F6E151-DC11-4147-9DD9-4EBD24F5E390}" type="presParOf" srcId="{77DF393C-8460-4463-8BC7-12CAE2BD5A5B}" destId="{DD2933C6-602B-4B8A-8200-FD5F89ECCD84}" srcOrd="0" destOrd="0" presId="urn:microsoft.com/office/officeart/2005/8/layout/hList1"/>
    <dgm:cxn modelId="{3B35410A-650F-4569-8D4B-65E4A6AB6FE6}" type="presParOf" srcId="{77DF393C-8460-4463-8BC7-12CAE2BD5A5B}" destId="{C6BF8D83-D901-44B1-84DB-A7A634D53CFC}"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49588" cy="460375"/>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pPr>
              <a:defRPr/>
            </a:pPr>
            <a:endParaRPr lang="en-US"/>
          </a:p>
        </p:txBody>
      </p:sp>
      <p:sp>
        <p:nvSpPr>
          <p:cNvPr id="56323" name="Rectangle 3"/>
          <p:cNvSpPr>
            <a:spLocks noGrp="1" noChangeArrowheads="1"/>
          </p:cNvSpPr>
          <p:nvPr>
            <p:ph type="dt" sz="quarter" idx="1"/>
          </p:nvPr>
        </p:nvSpPr>
        <p:spPr bwMode="auto">
          <a:xfrm>
            <a:off x="3984625" y="0"/>
            <a:ext cx="3049588" cy="460375"/>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pPr>
              <a:defRPr/>
            </a:pPr>
            <a:endParaRPr lang="en-US"/>
          </a:p>
        </p:txBody>
      </p:sp>
      <p:sp>
        <p:nvSpPr>
          <p:cNvPr id="56324" name="Rectangle 4"/>
          <p:cNvSpPr>
            <a:spLocks noGrp="1" noChangeArrowheads="1"/>
          </p:cNvSpPr>
          <p:nvPr>
            <p:ph type="ftr" sz="quarter" idx="2"/>
          </p:nvPr>
        </p:nvSpPr>
        <p:spPr bwMode="auto">
          <a:xfrm>
            <a:off x="0" y="8732838"/>
            <a:ext cx="3049588" cy="460375"/>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pPr>
              <a:defRPr/>
            </a:pPr>
            <a:endParaRPr lang="en-US"/>
          </a:p>
        </p:txBody>
      </p:sp>
      <p:sp>
        <p:nvSpPr>
          <p:cNvPr id="56325" name="Rectangle 5"/>
          <p:cNvSpPr>
            <a:spLocks noGrp="1" noChangeArrowheads="1"/>
          </p:cNvSpPr>
          <p:nvPr>
            <p:ph type="sldNum" sz="quarter" idx="3"/>
          </p:nvPr>
        </p:nvSpPr>
        <p:spPr bwMode="auto">
          <a:xfrm>
            <a:off x="3984625" y="8732838"/>
            <a:ext cx="3049588" cy="460375"/>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pPr>
              <a:defRPr/>
            </a:pPr>
            <a:fld id="{EA01101B-1B5D-4138-9424-5E18E75080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4958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idx="1"/>
          </p:nvPr>
        </p:nvSpPr>
        <p:spPr bwMode="auto">
          <a:xfrm>
            <a:off x="3984625" y="0"/>
            <a:ext cx="304958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04" name="Rectangle 4"/>
          <p:cNvSpPr>
            <a:spLocks noGrp="1" noRot="1" noChangeAspect="1" noChangeArrowheads="1" noTextEdit="1"/>
          </p:cNvSpPr>
          <p:nvPr>
            <p:ph type="sldImg" idx="2"/>
          </p:nvPr>
        </p:nvSpPr>
        <p:spPr bwMode="auto">
          <a:xfrm>
            <a:off x="1219200" y="688975"/>
            <a:ext cx="4597400" cy="3448050"/>
          </a:xfrm>
          <a:prstGeom prst="rect">
            <a:avLst/>
          </a:prstGeom>
          <a:noFill/>
          <a:ln w="9525">
            <a:solidFill>
              <a:srgbClr val="000000"/>
            </a:solidFill>
            <a:miter lim="800000"/>
            <a:headEnd/>
            <a:tailEnd/>
          </a:ln>
        </p:spPr>
      </p:sp>
      <p:sp>
        <p:nvSpPr>
          <p:cNvPr id="83973" name="Rectangle 5"/>
          <p:cNvSpPr>
            <a:spLocks noGrp="1" noChangeArrowheads="1"/>
          </p:cNvSpPr>
          <p:nvPr>
            <p:ph type="body" sz="quarter" idx="3"/>
          </p:nvPr>
        </p:nvSpPr>
        <p:spPr bwMode="auto">
          <a:xfrm>
            <a:off x="703263" y="4367213"/>
            <a:ext cx="5629275"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3974" name="Rectangle 6"/>
          <p:cNvSpPr>
            <a:spLocks noGrp="1" noChangeArrowheads="1"/>
          </p:cNvSpPr>
          <p:nvPr>
            <p:ph type="ftr" sz="quarter" idx="4"/>
          </p:nvPr>
        </p:nvSpPr>
        <p:spPr bwMode="auto">
          <a:xfrm>
            <a:off x="0" y="8732838"/>
            <a:ext cx="304958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5" name="Rectangle 7"/>
          <p:cNvSpPr>
            <a:spLocks noGrp="1" noChangeArrowheads="1"/>
          </p:cNvSpPr>
          <p:nvPr>
            <p:ph type="sldNum" sz="quarter" idx="5"/>
          </p:nvPr>
        </p:nvSpPr>
        <p:spPr bwMode="auto">
          <a:xfrm>
            <a:off x="3984625" y="8732838"/>
            <a:ext cx="304958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08E7C01-D6FB-47AB-957C-1CACBEB27B5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A68242F-D153-4A18-AA69-451E0F1B65A6}" type="slidenum">
              <a:rPr lang="en-US" smtClean="0"/>
              <a:pPr/>
              <a:t>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ECCB76B-4C73-4E27-AF8E-0826A32E7903}" type="slidenum">
              <a:rPr lang="en-US" smtClean="0"/>
              <a:pPr/>
              <a:t>10</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dirty="0" smtClean="0"/>
              <a:t>We have decided to solve this problem using simple analyses. For instance, a dynamic analysis can observe actual mutations while a simple static analysis can easily classify parameters which are directly mutated within a method. We devised a staged analysis in which different analysis can be combined. When combining analyses we exploit their strengths while having their weaknesses mitigated by other analyses. We also allow unsound analyses to be used as components. As we have seen previously, unsound mutability information can be useful in some cases. We found the resulting staged analysis to be more accurate and scalable then previous approaches.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8B787C9-9089-4864-B00F-5C88283A15AC}" type="slidenum">
              <a:rPr lang="en-US" smtClean="0"/>
              <a:pPr/>
              <a:t>11</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en-US" dirty="0" smtClean="0"/>
              <a:t>In a staged analysis, analyses are connected in a pipeline where each analysis refine the classification of its previous analysis. Component analysis represent their impression using the unknown classification. For example the first component analysis, a static one,  can take 15 unknown parameters and find 2 mutable and 4 immutable parameters, then a dynamic analysis can find 4 more mutable and 2 immutable, finally another static analysis can find two more mutable parameters. The resulting staged analysis classify 8 mutable parameters and 6 immutable.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984625" y="8732838"/>
            <a:ext cx="3049588" cy="460375"/>
          </a:xfrm>
          <a:prstGeom prst="rect">
            <a:avLst/>
          </a:prstGeom>
          <a:noFill/>
          <a:ln w="9525">
            <a:noFill/>
            <a:miter lim="800000"/>
            <a:headEnd/>
            <a:tailEnd/>
          </a:ln>
        </p:spPr>
        <p:txBody>
          <a:bodyPr anchor="b"/>
          <a:lstStyle/>
          <a:p>
            <a:pPr algn="r"/>
            <a:fld id="{D2EB8FAF-B7EB-4635-B5D2-8B4AEDD82CD3}" type="slidenum">
              <a:rPr lang="en-US" sz="1200"/>
              <a:pPr algn="r"/>
              <a:t>12</a:t>
            </a:fld>
            <a:endParaRPr lang="en-US" sz="120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3984625" y="8732838"/>
            <a:ext cx="3049588" cy="460375"/>
          </a:xfrm>
          <a:prstGeom prst="rect">
            <a:avLst/>
          </a:prstGeom>
          <a:noFill/>
          <a:ln w="9525">
            <a:noFill/>
            <a:miter lim="800000"/>
            <a:headEnd/>
            <a:tailEnd/>
          </a:ln>
        </p:spPr>
        <p:txBody>
          <a:bodyPr anchor="b"/>
          <a:lstStyle/>
          <a:p>
            <a:pPr algn="r"/>
            <a:fld id="{AD98A2AC-D303-4AD4-90BC-54C72DB8720E}" type="slidenum">
              <a:rPr lang="en-US" sz="1200"/>
              <a:pPr algn="r"/>
              <a:t>13</a:t>
            </a:fld>
            <a:endParaRPr lang="en-US" sz="120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txBox="1">
            <a:spLocks noGrp="1" noChangeArrowheads="1"/>
          </p:cNvSpPr>
          <p:nvPr/>
        </p:nvSpPr>
        <p:spPr bwMode="auto">
          <a:xfrm>
            <a:off x="3984625" y="8732838"/>
            <a:ext cx="3049588" cy="460375"/>
          </a:xfrm>
          <a:prstGeom prst="rect">
            <a:avLst/>
          </a:prstGeom>
          <a:noFill/>
          <a:ln w="9525">
            <a:noFill/>
            <a:miter lim="800000"/>
            <a:headEnd/>
            <a:tailEnd/>
          </a:ln>
        </p:spPr>
        <p:txBody>
          <a:bodyPr anchor="b"/>
          <a:lstStyle/>
          <a:p>
            <a:pPr algn="r"/>
            <a:fld id="{C5FAF67B-EF86-4ED3-8C44-99116FB92ABB}" type="slidenum">
              <a:rPr lang="en-US" sz="1200"/>
              <a:pPr algn="r"/>
              <a:t>15</a:t>
            </a:fld>
            <a:endParaRPr lang="en-US" sz="120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302B12C5-04A4-4906-A7D7-C5839E0EF8C2}" type="slidenum">
              <a:rPr lang="en-US" smtClean="0"/>
              <a:pPr/>
              <a:t>16</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ACC11F22-275A-4FC6-BF80-15A3292BB6DE}" type="slidenum">
              <a:rPr lang="en-US" smtClean="0"/>
              <a:pPr/>
              <a:t>17</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368B6AAE-5B57-40F2-9282-5168E463058E}" type="slidenum">
              <a:rPr lang="en-US" smtClean="0"/>
              <a:pPr/>
              <a:t>18</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BBE87A1-0E9E-4A24-AD23-703A161309B9}" type="slidenum">
              <a:rPr lang="en-US" smtClean="0"/>
              <a:pPr/>
              <a:t>19</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5E251B5-29BA-4519-AA54-9D8E07A65BC4}" type="slidenum">
              <a:rPr lang="en-US" smtClean="0"/>
              <a:pPr/>
              <a:t>2</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mtClean="0"/>
              <a:t>Mutability analysis is classifying parameters and mutable and immutable and methods as pure or not pure. A parameter is mutable is there exist an execution in which the object corresponding to the parameters can be mutated. A parameter is immutable if no such execution exists. Similarly to previous work we only consider executions in which the parameters are fully un-aliased on method entry. Otherwise a single mutable parameter can often cause mutation due to aliasing in all other parameters. Client analysis can used aliasing information to determine the correct classification in each case. A method is pure if all its parameters are immutable. The parameters of a method include the receiver, parameters, and the global state parameter which reflect the method mutation on the static fields.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E06DCA0D-58A9-45C3-8920-0D5CD91B586D}" type="slidenum">
              <a:rPr lang="en-US" smtClean="0"/>
              <a:pPr/>
              <a:t>20</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705DEBA3-2D3E-41B1-AA30-3CD7ED88C156}" type="slidenum">
              <a:rPr lang="en-US" smtClean="0"/>
              <a:pPr/>
              <a:t>21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513EBB2-1E82-4B84-9F14-1449F4E2FB55}" type="slidenum">
              <a:rPr lang="en-US" smtClean="0"/>
              <a:pPr/>
              <a:t>22</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E0DA13FC-9B7C-42F4-800D-43EB1BA1ACB1}" type="slidenum">
              <a:rPr lang="en-US" smtClean="0"/>
              <a:pPr/>
              <a:t>24</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5420DE47-EA61-453E-979F-9BAEB3037443}" type="slidenum">
              <a:rPr lang="en-US" smtClean="0"/>
              <a:pPr/>
              <a:t>25</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E9A2E45-8DA2-4287-A1F2-48761A74CC45}" type="slidenum">
              <a:rPr lang="en-US" smtClean="0"/>
              <a:pPr/>
              <a:t>26</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050E4A2-4545-402A-8B11-9B1383CBB124}" type="slidenum">
              <a:rPr lang="en-US" smtClean="0"/>
              <a:pPr/>
              <a:t>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0C06C44A-B387-482D-BB68-B19E40278980}" type="slidenum">
              <a:rPr lang="en-US" smtClean="0"/>
              <a:pPr/>
              <a:t>34</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smtClean="0"/>
              <a:t>Generating calls</a:t>
            </a:r>
          </a:p>
          <a:p>
            <a:pPr eaLnBrk="1" hangingPunct="1"/>
            <a:r>
              <a:rPr lang="en-US" smtClean="0"/>
              <a:t>Why is it hard</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D957D1D-84B9-47BD-83A7-43B4ADA467FB}" type="slidenum">
              <a:rPr lang="en-US" smtClean="0"/>
              <a:pPr/>
              <a:t>37</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8E7C01-D6FB-47AB-957C-1CACBEB27B56}"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8B787C9-9089-4864-B00F-5C88283A15AC}" type="slidenum">
              <a:rPr lang="en-US" smtClean="0"/>
              <a:pPr/>
              <a:t>39</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2773FE4-A6DB-496D-A3BE-70BFCB66A51F}" type="slidenum">
              <a:rPr lang="en-US" smtClean="0"/>
              <a:pPr/>
              <a:t>4</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32D3070-D17A-4374-B7E5-CE6DB4F37C75}" type="slidenum">
              <a:rPr lang="en-US" smtClean="0"/>
              <a:pPr/>
              <a:t>43</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mtClean="0"/>
              <a:t>The was a lot of previous work, some of it was on functional languages and some on oo languages. The Most recent and relevant previous work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FFF5F65-C338-4975-8143-91C7364F6C04}" type="slidenum">
              <a:rPr lang="en-US" smtClean="0"/>
              <a:pPr/>
              <a:t>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5770268-783A-440E-9D57-16624987B6D0}" type="slidenum">
              <a:rPr lang="en-US" smtClean="0"/>
              <a:pPr/>
              <a:t>6</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D1A695A-0A67-4801-A2FD-C515EF7246A1}" type="slidenum">
              <a:rPr lang="en-US" smtClean="0"/>
              <a:pPr/>
              <a:t>7</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mtClean="0"/>
              <a:t>Modeling: using pure methods in JML assertions and specifications</a:t>
            </a:r>
          </a:p>
          <a:p>
            <a:pPr eaLnBrk="1" hangingPunct="1"/>
            <a:r>
              <a:rPr lang="en-US" smtClean="0"/>
              <a:t>Compiler Optimization: loop extractions, dead code removal</a:t>
            </a:r>
          </a:p>
          <a:p>
            <a:pPr eaLnBrk="1" hangingPunct="1"/>
            <a:r>
              <a:rPr lang="en-US" smtClean="0"/>
              <a:t>Verification: created abstract environment composed only from the </a:t>
            </a:r>
          </a:p>
          <a:p>
            <a:pPr eaLnBrk="1" hangingPunct="1"/>
            <a:r>
              <a:rPr lang="en-US" smtClean="0"/>
              <a:t>Side effect in the original environment</a:t>
            </a:r>
          </a:p>
          <a:p>
            <a:pPr eaLnBrk="1" hangingPunct="1"/>
            <a:endParaRPr lang="en-US" smtClean="0"/>
          </a:p>
          <a:p>
            <a:pPr eaLnBrk="1" hangingPunct="1"/>
            <a:r>
              <a:rPr lang="en-US" smtClean="0"/>
              <a:t>Regression oracle creation: Call pure methods as oracles</a:t>
            </a:r>
          </a:p>
          <a:p>
            <a:pPr eaLnBrk="1" hangingPunct="1"/>
            <a:r>
              <a:rPr lang="en-US" smtClean="0"/>
              <a:t>		  Use pure method during creation with assertions</a:t>
            </a:r>
          </a:p>
          <a:p>
            <a:pPr eaLnBrk="1" hangingPunct="1"/>
            <a:endParaRPr lang="en-US" smtClean="0"/>
          </a:p>
          <a:p>
            <a:pPr eaLnBrk="1" hangingPunct="1"/>
            <a:r>
              <a:rPr lang="en-US" smtClean="0"/>
              <a:t>Specification mining: find finite state machine by calling observers after each mutation. Need the information of observers</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8CADF79-C622-498D-BE36-65DEC0B34AE1}" type="slidenum">
              <a:rPr lang="en-US" smtClean="0"/>
              <a:pPr/>
              <a:t>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dirty="0" smtClean="0"/>
              <a:t>Test input generation is one example where mutability information can be used. </a:t>
            </a:r>
            <a:r>
              <a:rPr lang="en-US" dirty="0" err="1" smtClean="0"/>
              <a:t>Palulu</a:t>
            </a:r>
            <a:r>
              <a:rPr lang="en-US" dirty="0" smtClean="0"/>
              <a:t> is a tool that creates tests by following models. A </a:t>
            </a:r>
            <a:r>
              <a:rPr lang="en-US" dirty="0" err="1" smtClean="0"/>
              <a:t>palulu</a:t>
            </a:r>
            <a:r>
              <a:rPr lang="en-US" dirty="0" smtClean="0"/>
              <a:t> model for a class summaries  the sequences of calls on objects of that class as seen in an given example execution. The underlining idea is by following those sequences of method calls, complex objects can be constructed and then put in to states that might be interesting to test.</a:t>
            </a:r>
          </a:p>
          <a:p>
            <a:pPr eaLnBrk="1" hangingPunct="1"/>
            <a:r>
              <a:rPr lang="en-US" dirty="0" smtClean="0"/>
              <a:t> If an object is passed to a method’s immutable parameter its state will not change by this call. Therefore, this call can be removed from the model without changing the state it describes. The resulting models can be up to 90% smaller. Smaller models can be systematically explored faster or more of the search space can be explore by a random generator.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45B6630-9E3D-4242-8707-964A9F3F31B7}" type="slidenum">
              <a:rPr lang="en-US" smtClean="0"/>
              <a:pPr/>
              <a:t>9</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smtClean="0"/>
              <a:t>In the reminder of this talk I will show our mutability analysis technique using a staged analysis in which several analysis are combined in a pipeline. We use both static and dynamic analyses as components in the staged analysis. Then I will show our evaluation and I will conclude.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F4191E1A-1F3B-4611-8296-E14B26927C5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251C10D-4168-4845-8257-73DA481142A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0E7D16DE-051A-42A4-BB27-EFAFB36A35E5}"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A647CC-D2E8-4996-95E8-AEA87BC7C0A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AD3DD06-24F6-41B7-9A13-46FABE132F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0E29A32B-019F-4837-B46B-90C91905E7B9}"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090F994-B886-47E1-83D9-D0AE7311E99B}"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3960CC5-1050-4451-B163-04963B18CF65}"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75061DD8-F7BB-4316-A38E-5C7A0C8D7B16}"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CF80AED1-4EED-47B6-9DAA-BE2C6AE1E15A}"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3FF49448-DFDB-405D-8A1E-A799E303DD6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70151D4-E984-4E53-9C4F-7100835D11E3}"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A6D15A60-5A90-43FA-9B58-D152C2CF4F95}"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09B9037-89E0-4FB8-AE93-AC791672147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971800"/>
            <a:ext cx="7772400" cy="1829761"/>
          </a:xfrm>
        </p:spPr>
        <p:txBody>
          <a:bodyPr>
            <a:normAutofit fontScale="90000"/>
          </a:bodyPr>
          <a:lstStyle/>
          <a:p>
            <a:pPr algn="ctr" eaLnBrk="1" hangingPunct="1"/>
            <a:r>
              <a:rPr lang="en-US" dirty="0" smtClean="0"/>
              <a:t/>
            </a:r>
            <a:br>
              <a:rPr lang="en-US" dirty="0" smtClean="0"/>
            </a:br>
            <a:r>
              <a:rPr lang="en-US" dirty="0" smtClean="0"/>
              <a:t/>
            </a:r>
            <a:br>
              <a:rPr lang="en-US" dirty="0" smtClean="0"/>
            </a:br>
            <a:r>
              <a:rPr lang="en-US" dirty="0" smtClean="0"/>
              <a:t>Combined Static and Dynamic Mutability Analysis</a:t>
            </a:r>
          </a:p>
        </p:txBody>
      </p:sp>
      <p:sp>
        <p:nvSpPr>
          <p:cNvPr id="5" name="Subtitle 2"/>
          <p:cNvSpPr txBox="1">
            <a:spLocks/>
          </p:cNvSpPr>
          <p:nvPr/>
        </p:nvSpPr>
        <p:spPr>
          <a:xfrm>
            <a:off x="785813" y="5729288"/>
            <a:ext cx="7772400" cy="1200150"/>
          </a:xfrm>
          <a:prstGeom prst="rect">
            <a:avLst/>
          </a:prstGeom>
        </p:spPr>
        <p:txBody>
          <a:bodyPr vert="horz" lIns="45720" rIns="45720">
            <a:normAutofit fontScale="92500" lnSpcReduction="20000"/>
          </a:bodyPr>
          <a:lstStyle/>
          <a:p>
            <a:pPr lvl="0" algn="ctr" fontAlgn="auto">
              <a:spcBef>
                <a:spcPts val="400"/>
              </a:spcBef>
              <a:spcAft>
                <a:spcPts val="0"/>
              </a:spcAft>
              <a:buClr>
                <a:schemeClr val="accent1"/>
              </a:buClr>
              <a:buSzPct val="68000"/>
            </a:pPr>
            <a:r>
              <a:rPr kumimoji="0" lang="en-US" sz="2700" b="0" i="0" u="none" strike="noStrike" kern="1200" cap="none" spc="0" normalizeH="0" baseline="0" noProof="0" dirty="0" smtClean="0">
                <a:ln>
                  <a:noFill/>
                </a:ln>
                <a:solidFill>
                  <a:srgbClr val="FFFF00"/>
                </a:solidFill>
                <a:effectLst/>
                <a:uLnTx/>
                <a:uFillTx/>
                <a:latin typeface="+mn-lt"/>
                <a:ea typeface="맑은 고딕" pitchFamily="48" charset="0"/>
                <a:cs typeface="+mn-cs"/>
              </a:rPr>
              <a:t>Shay </a:t>
            </a:r>
            <a:r>
              <a:rPr kumimoji="0" lang="en-US" sz="2700" b="0" i="0" u="none" strike="noStrike" kern="1200" cap="none" spc="0" normalizeH="0" baseline="0" noProof="0" dirty="0" err="1" smtClean="0">
                <a:ln>
                  <a:noFill/>
                </a:ln>
                <a:solidFill>
                  <a:srgbClr val="FFFF00"/>
                </a:solidFill>
                <a:effectLst/>
                <a:uLnTx/>
                <a:uFillTx/>
                <a:latin typeface="+mn-lt"/>
                <a:ea typeface="맑은 고딕" pitchFamily="48" charset="0"/>
                <a:cs typeface="+mn-cs"/>
              </a:rPr>
              <a:t>Artzi</a:t>
            </a:r>
            <a:r>
              <a:rPr kumimoji="0" lang="en-US" sz="2700" b="0" i="0" u="none" strike="noStrike" kern="1200" cap="none" spc="0" normalizeH="0" baseline="0" noProof="0" dirty="0" smtClean="0">
                <a:ln>
                  <a:noFill/>
                </a:ln>
                <a:solidFill>
                  <a:srgbClr val="FFFF00"/>
                </a:solidFill>
                <a:effectLst/>
                <a:uLnTx/>
                <a:uFillTx/>
                <a:latin typeface="+mn-lt"/>
                <a:ea typeface="맑은 고딕" pitchFamily="48" charset="0"/>
                <a:cs typeface="+mn-cs"/>
              </a:rPr>
              <a:t>, </a:t>
            </a:r>
            <a:r>
              <a:rPr lang="en-US" sz="2800" dirty="0" smtClean="0">
                <a:solidFill>
                  <a:srgbClr val="FFFF00"/>
                </a:solidFill>
              </a:rPr>
              <a:t>Adam </a:t>
            </a:r>
            <a:r>
              <a:rPr lang="en-US" sz="2800" dirty="0" err="1" smtClean="0">
                <a:solidFill>
                  <a:srgbClr val="FFFF00"/>
                </a:solidFill>
              </a:rPr>
              <a:t>Kiezun</a:t>
            </a:r>
            <a:r>
              <a:rPr lang="en-US" sz="2800" dirty="0" smtClean="0">
                <a:solidFill>
                  <a:srgbClr val="FFFF00"/>
                </a:solidFill>
              </a:rPr>
              <a:t>, </a:t>
            </a:r>
          </a:p>
          <a:p>
            <a:pPr lvl="0" algn="ctr" fontAlgn="auto">
              <a:spcBef>
                <a:spcPts val="400"/>
              </a:spcBef>
              <a:spcAft>
                <a:spcPts val="0"/>
              </a:spcAft>
              <a:buClr>
                <a:schemeClr val="accent1"/>
              </a:buClr>
              <a:buSzPct val="68000"/>
            </a:pPr>
            <a:r>
              <a:rPr lang="en-US" sz="2800" dirty="0" smtClean="0">
                <a:solidFill>
                  <a:srgbClr val="FFFF00"/>
                </a:solidFill>
              </a:rPr>
              <a:t>David </a:t>
            </a:r>
            <a:r>
              <a:rPr lang="en-US" sz="2800" dirty="0" err="1" smtClean="0">
                <a:solidFill>
                  <a:srgbClr val="FFFF00"/>
                </a:solidFill>
              </a:rPr>
              <a:t>Glasser</a:t>
            </a:r>
            <a:r>
              <a:rPr lang="en-US" sz="2800" dirty="0" smtClean="0">
                <a:solidFill>
                  <a:srgbClr val="FFFF00"/>
                </a:solidFill>
              </a:rPr>
              <a:t> </a:t>
            </a:r>
            <a:r>
              <a:rPr kumimoji="0" lang="en-US" sz="2700" b="0" i="0" u="none" strike="noStrike" kern="1200" cap="none" spc="0" normalizeH="0" baseline="0" noProof="0" dirty="0" smtClean="0">
                <a:ln>
                  <a:noFill/>
                </a:ln>
                <a:solidFill>
                  <a:srgbClr val="FFFF00"/>
                </a:solidFill>
                <a:effectLst/>
                <a:uLnTx/>
                <a:uFillTx/>
                <a:latin typeface="+mn-lt"/>
                <a:ea typeface="맑은 고딕" pitchFamily="48" charset="0"/>
                <a:cs typeface="+mn-cs"/>
              </a:rPr>
              <a:t>Michael D. Ernst</a:t>
            </a:r>
          </a:p>
          <a:p>
            <a:pPr algn="ctr" eaLnBrk="1" hangingPunct="1"/>
            <a:r>
              <a:rPr lang="en-US" sz="2800" dirty="0" smtClean="0">
                <a:solidFill>
                  <a:srgbClr val="FFFF00"/>
                </a:solidFill>
              </a:rPr>
              <a:t>CSAIL, MIT</a:t>
            </a:r>
          </a:p>
        </p:txBody>
      </p:sp>
      <p:grpSp>
        <p:nvGrpSpPr>
          <p:cNvPr id="10" name="Group 9"/>
          <p:cNvGrpSpPr/>
          <p:nvPr/>
        </p:nvGrpSpPr>
        <p:grpSpPr>
          <a:xfrm>
            <a:off x="0" y="0"/>
            <a:ext cx="4648200" cy="3486150"/>
            <a:chOff x="0" y="0"/>
            <a:chExt cx="4648200" cy="3486150"/>
          </a:xfrm>
        </p:grpSpPr>
        <p:pic>
          <p:nvPicPr>
            <p:cNvPr id="4" name="Picture 3" descr="combine.jpg"/>
            <p:cNvPicPr>
              <a:picLocks noChangeAspect="1"/>
            </p:cNvPicPr>
            <p:nvPr/>
          </p:nvPicPr>
          <p:blipFill>
            <a:blip r:embed="rId3"/>
            <a:stretch>
              <a:fillRect/>
            </a:stretch>
          </p:blipFill>
          <p:spPr>
            <a:xfrm>
              <a:off x="0" y="0"/>
              <a:ext cx="4648200" cy="3486150"/>
            </a:xfrm>
            <a:prstGeom prst="rect">
              <a:avLst/>
            </a:prstGeom>
          </p:spPr>
        </p:pic>
        <p:sp>
          <p:nvSpPr>
            <p:cNvPr id="6" name="TextBox 5"/>
            <p:cNvSpPr txBox="1"/>
            <p:nvPr/>
          </p:nvSpPr>
          <p:spPr>
            <a:xfrm>
              <a:off x="762000" y="1143000"/>
              <a:ext cx="1082348" cy="369332"/>
            </a:xfrm>
            <a:prstGeom prst="rect">
              <a:avLst/>
            </a:prstGeom>
            <a:noFill/>
          </p:spPr>
          <p:txBody>
            <a:bodyPr wrap="none" rtlCol="0">
              <a:spAutoFit/>
            </a:bodyPr>
            <a:lstStyle/>
            <a:p>
              <a:r>
                <a:rPr lang="en-US" dirty="0" smtClean="0"/>
                <a:t>dynamic</a:t>
              </a:r>
              <a:endParaRPr lang="en-US" dirty="0"/>
            </a:p>
          </p:txBody>
        </p:sp>
        <p:sp>
          <p:nvSpPr>
            <p:cNvPr id="7" name="TextBox 6"/>
            <p:cNvSpPr txBox="1"/>
            <p:nvPr/>
          </p:nvSpPr>
          <p:spPr>
            <a:xfrm>
              <a:off x="1524000" y="1905000"/>
              <a:ext cx="1736373" cy="369332"/>
            </a:xfrm>
            <a:prstGeom prst="rect">
              <a:avLst/>
            </a:prstGeom>
            <a:noFill/>
          </p:spPr>
          <p:txBody>
            <a:bodyPr wrap="none" rtlCol="0">
              <a:spAutoFit/>
            </a:bodyPr>
            <a:lstStyle/>
            <a:p>
              <a:r>
                <a:rPr lang="en-US" dirty="0" err="1" smtClean="0"/>
                <a:t>interprocedural</a:t>
              </a:r>
              <a:endParaRPr lang="en-US" dirty="0"/>
            </a:p>
          </p:txBody>
        </p:sp>
        <p:sp>
          <p:nvSpPr>
            <p:cNvPr id="8" name="TextBox 7"/>
            <p:cNvSpPr txBox="1"/>
            <p:nvPr/>
          </p:nvSpPr>
          <p:spPr>
            <a:xfrm>
              <a:off x="2514600" y="1219200"/>
              <a:ext cx="1523999" cy="307777"/>
            </a:xfrm>
            <a:prstGeom prst="rect">
              <a:avLst/>
            </a:prstGeom>
            <a:noFill/>
          </p:spPr>
          <p:txBody>
            <a:bodyPr wrap="square" rtlCol="0">
              <a:spAutoFit/>
            </a:bodyPr>
            <a:lstStyle/>
            <a:p>
              <a:r>
                <a:rPr lang="en-US" sz="1400" dirty="0" err="1"/>
                <a:t>i</a:t>
              </a:r>
              <a:r>
                <a:rPr lang="en-US" sz="1400" dirty="0" err="1" smtClean="0"/>
                <a:t>ntraprocedural</a:t>
              </a:r>
              <a:endParaRPr lang="en-US" sz="1400" dirty="0"/>
            </a:p>
          </p:txBody>
        </p:sp>
        <p:sp>
          <p:nvSpPr>
            <p:cNvPr id="9" name="TextBox 8"/>
            <p:cNvSpPr txBox="1"/>
            <p:nvPr/>
          </p:nvSpPr>
          <p:spPr>
            <a:xfrm>
              <a:off x="1828800" y="381000"/>
              <a:ext cx="723275" cy="369332"/>
            </a:xfrm>
            <a:prstGeom prst="rect">
              <a:avLst/>
            </a:prstGeom>
            <a:noFill/>
          </p:spPr>
          <p:txBody>
            <a:bodyPr wrap="none" rtlCol="0">
              <a:spAutoFit/>
            </a:bodyPr>
            <a:lstStyle/>
            <a:p>
              <a:r>
                <a:rPr lang="en-US" dirty="0" smtClean="0"/>
                <a:t>static</a:t>
              </a:r>
              <a:endParaRPr lang="en-US" dirty="0"/>
            </a:p>
          </p:txBody>
        </p:sp>
      </p:grpSp>
    </p:spTree>
  </p:cSld>
  <p:clrMapOvr>
    <a:masterClrMapping/>
  </p:clrMapOvr>
  <p:transition advTm="1810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sz="4000" smtClean="0"/>
              <a:t>Staged Analysis</a:t>
            </a:r>
          </a:p>
        </p:txBody>
      </p:sp>
      <p:sp>
        <p:nvSpPr>
          <p:cNvPr id="12292" name="Rectangle 3"/>
          <p:cNvSpPr>
            <a:spLocks noGrp="1" noChangeArrowheads="1"/>
          </p:cNvSpPr>
          <p:nvPr>
            <p:ph type="body" sz="half" idx="1"/>
          </p:nvPr>
        </p:nvSpPr>
        <p:spPr>
          <a:xfrm>
            <a:off x="228600" y="1295400"/>
            <a:ext cx="8534400" cy="4038600"/>
          </a:xfrm>
        </p:spPr>
        <p:txBody>
          <a:bodyPr/>
          <a:lstStyle/>
          <a:p>
            <a:pPr>
              <a:lnSpc>
                <a:spcPct val="80000"/>
              </a:lnSpc>
            </a:pPr>
            <a:r>
              <a:rPr lang="en-US" sz="2400" dirty="0" smtClean="0"/>
              <a:t>Connect a series of scalable analyses in a pipeline</a:t>
            </a:r>
          </a:p>
          <a:p>
            <a:pPr>
              <a:lnSpc>
                <a:spcPct val="80000"/>
              </a:lnSpc>
              <a:buNone/>
            </a:pPr>
            <a:endParaRPr lang="en-US" sz="2400" dirty="0" smtClean="0"/>
          </a:p>
          <a:p>
            <a:pPr>
              <a:lnSpc>
                <a:spcPct val="80000"/>
              </a:lnSpc>
            </a:pPr>
            <a:r>
              <a:rPr lang="en-US" sz="2400" dirty="0" smtClean="0"/>
              <a:t>Has advantages of both static and dynamic analyses :</a:t>
            </a:r>
          </a:p>
          <a:p>
            <a:pPr lvl="1" eaLnBrk="1" hangingPunct="1">
              <a:lnSpc>
                <a:spcPct val="80000"/>
              </a:lnSpc>
            </a:pPr>
            <a:r>
              <a:rPr lang="en-US" sz="2000" dirty="0" smtClean="0"/>
              <a:t>Accurate </a:t>
            </a:r>
          </a:p>
          <a:p>
            <a:pPr lvl="1" eaLnBrk="1" hangingPunct="1">
              <a:lnSpc>
                <a:spcPct val="80000"/>
              </a:lnSpc>
            </a:pPr>
            <a:r>
              <a:rPr lang="en-US" sz="2000" dirty="0" smtClean="0"/>
              <a:t>Scalable analysis</a:t>
            </a:r>
          </a:p>
          <a:p>
            <a:pPr eaLnBrk="1" hangingPunct="1">
              <a:lnSpc>
                <a:spcPct val="80000"/>
              </a:lnSpc>
            </a:pPr>
            <a:r>
              <a:rPr lang="en-US" sz="2400" dirty="0" smtClean="0"/>
              <a:t>Sound analysis</a:t>
            </a:r>
          </a:p>
          <a:p>
            <a:pPr lvl="1" eaLnBrk="1" hangingPunct="1">
              <a:lnSpc>
                <a:spcPct val="80000"/>
              </a:lnSpc>
            </a:pPr>
            <a:r>
              <a:rPr lang="en-US" sz="2000" dirty="0" smtClean="0"/>
              <a:t>Combining sound components</a:t>
            </a:r>
          </a:p>
          <a:p>
            <a:pPr lvl="1">
              <a:lnSpc>
                <a:spcPct val="80000"/>
              </a:lnSpc>
            </a:pPr>
            <a:r>
              <a:rPr lang="en-US" sz="2000" dirty="0" smtClean="0"/>
              <a:t>Optionally use unsound heuristics</a:t>
            </a:r>
          </a:p>
          <a:p>
            <a:pPr lvl="2">
              <a:lnSpc>
                <a:spcPct val="80000"/>
              </a:lnSpc>
            </a:pPr>
            <a:r>
              <a:rPr lang="en-US" sz="1800" dirty="0" smtClean="0"/>
              <a:t>Improve recall</a:t>
            </a:r>
          </a:p>
          <a:p>
            <a:pPr lvl="2">
              <a:lnSpc>
                <a:spcPct val="80000"/>
              </a:lnSpc>
            </a:pPr>
            <a:r>
              <a:rPr lang="en-US" sz="1800" dirty="0" smtClean="0"/>
              <a:t>Precision loss is mitigated by other analyses</a:t>
            </a:r>
          </a:p>
          <a:p>
            <a:pPr lvl="2">
              <a:lnSpc>
                <a:spcPct val="80000"/>
              </a:lnSpc>
            </a:pPr>
            <a:r>
              <a:rPr lang="en-US" sz="1800" dirty="0" smtClean="0"/>
              <a:t>Precision loss is acceptable for some uses</a:t>
            </a:r>
          </a:p>
          <a:p>
            <a:pPr eaLnBrk="1" hangingPunct="1">
              <a:lnSpc>
                <a:spcPct val="80000"/>
              </a:lnSpc>
            </a:pPr>
            <a:endParaRPr lang="en-US" sz="2400" dirty="0" smtClean="0"/>
          </a:p>
        </p:txBody>
      </p:sp>
      <p:sp>
        <p:nvSpPr>
          <p:cNvPr id="12290" name="Slide Number Placeholder 6"/>
          <p:cNvSpPr>
            <a:spLocks noGrp="1"/>
          </p:cNvSpPr>
          <p:nvPr>
            <p:ph type="sldNum" sz="quarter" idx="12"/>
          </p:nvPr>
        </p:nvSpPr>
        <p:spPr>
          <a:noFill/>
        </p:spPr>
        <p:txBody>
          <a:bodyPr/>
          <a:lstStyle/>
          <a:p>
            <a:fld id="{36975B8E-5EDC-4EC6-AD53-0D52BE192653}" type="slidenum">
              <a:rPr lang="en-US" smtClean="0"/>
              <a:pPr/>
              <a:t>10</a:t>
            </a:fld>
            <a:endParaRPr lang="en-US" smtClean="0"/>
          </a:p>
        </p:txBody>
      </p:sp>
      <p:sp>
        <p:nvSpPr>
          <p:cNvPr id="12293" name="Rectangle 7"/>
          <p:cNvSpPr>
            <a:spLocks noChangeArrowheads="1"/>
          </p:cNvSpPr>
          <p:nvPr/>
        </p:nvSpPr>
        <p:spPr bwMode="auto">
          <a:xfrm>
            <a:off x="504825" y="5572125"/>
            <a:ext cx="8077200" cy="1295400"/>
          </a:xfrm>
          <a:prstGeom prst="rect">
            <a:avLst/>
          </a:prstGeom>
          <a:noFill/>
          <a:ln w="9525">
            <a:noFill/>
            <a:miter lim="800000"/>
            <a:headEnd/>
            <a:tailEnd/>
          </a:ln>
        </p:spPr>
        <p:txBody>
          <a:bodyPr/>
          <a:lstStyle/>
          <a:p>
            <a:pPr marL="342900" indent="-342900">
              <a:lnSpc>
                <a:spcPct val="90000"/>
              </a:lnSpc>
              <a:spcBef>
                <a:spcPct val="20000"/>
              </a:spcBef>
              <a:buFontTx/>
              <a:buChar char="•"/>
            </a:pPr>
            <a:endParaRPr lang="en-US" sz="2800">
              <a:solidFill>
                <a:schemeClr val="accent2"/>
              </a:solidFill>
            </a:endParaRPr>
          </a:p>
          <a:p>
            <a:pPr marL="342900" indent="-342900">
              <a:lnSpc>
                <a:spcPct val="90000"/>
              </a:lnSpc>
              <a:spcBef>
                <a:spcPct val="20000"/>
              </a:spcBef>
              <a:buFontTx/>
              <a:buChar char="•"/>
            </a:pPr>
            <a:endParaRPr lang="en-US" sz="2800">
              <a:solidFill>
                <a:schemeClr val="accent2"/>
              </a:solidFill>
            </a:endParaRPr>
          </a:p>
          <a:p>
            <a:pPr marL="342900" indent="-342900">
              <a:lnSpc>
                <a:spcPct val="90000"/>
              </a:lnSpc>
              <a:spcBef>
                <a:spcPct val="20000"/>
              </a:spcBef>
              <a:buFontTx/>
              <a:buChar char="•"/>
            </a:pPr>
            <a:endParaRPr lang="en-US" sz="2800">
              <a:solidFill>
                <a:schemeClr val="accent2"/>
              </a:solidFill>
            </a:endParaRPr>
          </a:p>
          <a:p>
            <a:pPr marL="342900" indent="-342900">
              <a:lnSpc>
                <a:spcPct val="90000"/>
              </a:lnSpc>
              <a:spcBef>
                <a:spcPct val="20000"/>
              </a:spcBef>
              <a:buFontTx/>
              <a:buChar char="•"/>
            </a:pPr>
            <a:endParaRPr lang="en-US" sz="2800">
              <a:solidFill>
                <a:schemeClr val="accent2"/>
              </a:solidFill>
            </a:endParaRPr>
          </a:p>
        </p:txBody>
      </p:sp>
    </p:spTree>
  </p:cSld>
  <p:clrMapOvr>
    <a:masterClrMapping/>
  </p:clrMapOvr>
  <p:transition advTm="7770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normAutofit/>
          </a:bodyPr>
          <a:lstStyle/>
          <a:p>
            <a:pPr eaLnBrk="1" hangingPunct="1">
              <a:lnSpc>
                <a:spcPct val="90000"/>
              </a:lnSpc>
            </a:pPr>
            <a:r>
              <a:rPr lang="en-US" sz="4000" dirty="0" smtClean="0"/>
              <a:t>Pipeline Approach- Best Pipeline</a:t>
            </a:r>
          </a:p>
        </p:txBody>
      </p:sp>
      <p:sp>
        <p:nvSpPr>
          <p:cNvPr id="13316" name="Rectangle 3"/>
          <p:cNvSpPr>
            <a:spLocks noGrp="1" noChangeArrowheads="1"/>
          </p:cNvSpPr>
          <p:nvPr>
            <p:ph type="body" sz="half" idx="1"/>
          </p:nvPr>
        </p:nvSpPr>
        <p:spPr>
          <a:xfrm>
            <a:off x="152400" y="1295400"/>
            <a:ext cx="8534400" cy="4038600"/>
          </a:xfrm>
        </p:spPr>
        <p:txBody>
          <a:bodyPr/>
          <a:lstStyle/>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r>
              <a:rPr lang="en-US" sz="2400" dirty="0" smtClean="0"/>
              <a:t>The i/o of each analysis is a classification of all parameters</a:t>
            </a:r>
          </a:p>
          <a:p>
            <a:pPr eaLnBrk="1" hangingPunct="1">
              <a:lnSpc>
                <a:spcPct val="90000"/>
              </a:lnSpc>
              <a:buFontTx/>
              <a:buNone/>
            </a:pPr>
            <a:r>
              <a:rPr lang="en-US" sz="2400" dirty="0" smtClean="0"/>
              <a:t> </a:t>
            </a:r>
          </a:p>
          <a:p>
            <a:pPr eaLnBrk="1" hangingPunct="1">
              <a:lnSpc>
                <a:spcPct val="90000"/>
              </a:lnSpc>
            </a:pPr>
            <a:r>
              <a:rPr lang="en-US" sz="2400" dirty="0" smtClean="0"/>
              <a:t>Analyses represent imprecision using the </a:t>
            </a:r>
            <a:r>
              <a:rPr lang="en-US" sz="2400" i="1" dirty="0" smtClean="0">
                <a:solidFill>
                  <a:srgbClr val="6600FF"/>
                </a:solidFill>
              </a:rPr>
              <a:t>unknown</a:t>
            </a:r>
            <a:r>
              <a:rPr lang="en-US" sz="2400" dirty="0" smtClean="0"/>
              <a:t> classification</a:t>
            </a:r>
          </a:p>
        </p:txBody>
      </p:sp>
      <p:sp>
        <p:nvSpPr>
          <p:cNvPr id="13314" name="Slide Number Placeholder 6"/>
          <p:cNvSpPr>
            <a:spLocks noGrp="1"/>
          </p:cNvSpPr>
          <p:nvPr>
            <p:ph type="sldNum" sz="quarter" idx="12"/>
          </p:nvPr>
        </p:nvSpPr>
        <p:spPr>
          <a:noFill/>
        </p:spPr>
        <p:txBody>
          <a:bodyPr/>
          <a:lstStyle/>
          <a:p>
            <a:fld id="{24DE3CB8-1EAB-4DDE-9775-4121692A9B4B}" type="slidenum">
              <a:rPr lang="en-US" smtClean="0"/>
              <a:pPr/>
              <a:t>11</a:t>
            </a:fld>
            <a:endParaRPr lang="en-US" smtClean="0"/>
          </a:p>
        </p:txBody>
      </p:sp>
      <p:sp>
        <p:nvSpPr>
          <p:cNvPr id="13317" name="Rectangle 7"/>
          <p:cNvSpPr>
            <a:spLocks noChangeArrowheads="1"/>
          </p:cNvSpPr>
          <p:nvPr/>
        </p:nvSpPr>
        <p:spPr bwMode="auto">
          <a:xfrm>
            <a:off x="504825" y="5572125"/>
            <a:ext cx="8077200" cy="1295400"/>
          </a:xfrm>
          <a:prstGeom prst="rect">
            <a:avLst/>
          </a:prstGeom>
          <a:noFill/>
          <a:ln w="9525">
            <a:noFill/>
            <a:miter lim="800000"/>
            <a:headEnd/>
            <a:tailEnd/>
          </a:ln>
        </p:spPr>
        <p:txBody>
          <a:bodyPr/>
          <a:lstStyle/>
          <a:p>
            <a:pPr marL="342900" indent="-342900">
              <a:lnSpc>
                <a:spcPct val="90000"/>
              </a:lnSpc>
              <a:spcBef>
                <a:spcPct val="20000"/>
              </a:spcBef>
              <a:buFontTx/>
              <a:buChar char="•"/>
            </a:pPr>
            <a:endParaRPr lang="en-US" sz="2800">
              <a:solidFill>
                <a:schemeClr val="accent2"/>
              </a:solidFill>
            </a:endParaRPr>
          </a:p>
          <a:p>
            <a:pPr marL="342900" indent="-342900">
              <a:lnSpc>
                <a:spcPct val="90000"/>
              </a:lnSpc>
              <a:spcBef>
                <a:spcPct val="20000"/>
              </a:spcBef>
              <a:buFontTx/>
              <a:buChar char="•"/>
            </a:pPr>
            <a:endParaRPr lang="en-US" sz="2800">
              <a:solidFill>
                <a:schemeClr val="accent2"/>
              </a:solidFill>
            </a:endParaRPr>
          </a:p>
          <a:p>
            <a:pPr marL="342900" indent="-342900">
              <a:lnSpc>
                <a:spcPct val="90000"/>
              </a:lnSpc>
              <a:spcBef>
                <a:spcPct val="20000"/>
              </a:spcBef>
              <a:buFontTx/>
              <a:buChar char="•"/>
            </a:pPr>
            <a:endParaRPr lang="en-US" sz="2800">
              <a:solidFill>
                <a:schemeClr val="accent2"/>
              </a:solidFill>
            </a:endParaRPr>
          </a:p>
          <a:p>
            <a:pPr marL="342900" indent="-342900">
              <a:lnSpc>
                <a:spcPct val="90000"/>
              </a:lnSpc>
              <a:spcBef>
                <a:spcPct val="20000"/>
              </a:spcBef>
              <a:buFontTx/>
              <a:buChar char="•"/>
            </a:pPr>
            <a:endParaRPr lang="en-US" sz="2800">
              <a:solidFill>
                <a:schemeClr val="accent2"/>
              </a:solidFill>
            </a:endParaRPr>
          </a:p>
        </p:txBody>
      </p:sp>
      <p:sp>
        <p:nvSpPr>
          <p:cNvPr id="44047" name="Text Box 15"/>
          <p:cNvSpPr txBox="1">
            <a:spLocks noChangeArrowheads="1"/>
          </p:cNvSpPr>
          <p:nvPr/>
        </p:nvSpPr>
        <p:spPr bwMode="auto">
          <a:xfrm>
            <a:off x="2055421" y="1400094"/>
            <a:ext cx="752475" cy="915987"/>
          </a:xfrm>
          <a:prstGeom prst="rect">
            <a:avLst/>
          </a:prstGeom>
          <a:noFill/>
          <a:ln w="9525">
            <a:noFill/>
            <a:miter lim="800000"/>
            <a:headEnd/>
            <a:tailEnd/>
          </a:ln>
        </p:spPr>
        <p:txBody>
          <a:bodyPr wrap="square">
            <a:spAutoFit/>
          </a:bodyPr>
          <a:lstStyle/>
          <a:p>
            <a:r>
              <a:rPr lang="en-US" dirty="0">
                <a:solidFill>
                  <a:srgbClr val="6600FF"/>
                </a:solidFill>
              </a:rPr>
              <a:t>9 u</a:t>
            </a:r>
            <a:endParaRPr lang="en-US" dirty="0"/>
          </a:p>
          <a:p>
            <a:r>
              <a:rPr lang="en-US" dirty="0">
                <a:solidFill>
                  <a:srgbClr val="FF0000"/>
                </a:solidFill>
              </a:rPr>
              <a:t>2 m</a:t>
            </a:r>
            <a:endParaRPr lang="en-US" dirty="0"/>
          </a:p>
          <a:p>
            <a:r>
              <a:rPr lang="en-US" dirty="0">
                <a:solidFill>
                  <a:srgbClr val="00CC00"/>
                </a:solidFill>
              </a:rPr>
              <a:t>4 </a:t>
            </a:r>
            <a:r>
              <a:rPr lang="en-US" dirty="0" err="1">
                <a:solidFill>
                  <a:srgbClr val="00CC00"/>
                </a:solidFill>
              </a:rPr>
              <a:t>i</a:t>
            </a:r>
            <a:endParaRPr lang="en-US" dirty="0">
              <a:solidFill>
                <a:srgbClr val="00CC00"/>
              </a:solidFill>
            </a:endParaRPr>
          </a:p>
        </p:txBody>
      </p:sp>
      <p:sp>
        <p:nvSpPr>
          <p:cNvPr id="44051" name="Text Box 19"/>
          <p:cNvSpPr txBox="1">
            <a:spLocks noChangeArrowheads="1"/>
          </p:cNvSpPr>
          <p:nvPr/>
        </p:nvSpPr>
        <p:spPr bwMode="auto">
          <a:xfrm>
            <a:off x="4034642" y="1371600"/>
            <a:ext cx="609600" cy="1338828"/>
          </a:xfrm>
          <a:prstGeom prst="rect">
            <a:avLst/>
          </a:prstGeom>
          <a:noFill/>
          <a:ln w="9525">
            <a:noFill/>
            <a:miter lim="800000"/>
            <a:headEnd/>
            <a:tailEnd/>
          </a:ln>
        </p:spPr>
        <p:txBody>
          <a:bodyPr wrap="square">
            <a:spAutoFit/>
          </a:bodyPr>
          <a:lstStyle/>
          <a:p>
            <a:r>
              <a:rPr lang="en-US" dirty="0" smtClean="0">
                <a:solidFill>
                  <a:srgbClr val="6600FF"/>
                </a:solidFill>
              </a:rPr>
              <a:t>5 </a:t>
            </a:r>
            <a:r>
              <a:rPr lang="en-US" dirty="0">
                <a:solidFill>
                  <a:srgbClr val="6600FF"/>
                </a:solidFill>
              </a:rPr>
              <a:t>u</a:t>
            </a:r>
            <a:endParaRPr lang="en-US" dirty="0"/>
          </a:p>
          <a:p>
            <a:r>
              <a:rPr lang="en-US" dirty="0">
                <a:solidFill>
                  <a:srgbClr val="FF0000"/>
                </a:solidFill>
              </a:rPr>
              <a:t>4</a:t>
            </a:r>
            <a:r>
              <a:rPr lang="en-US" dirty="0" smtClean="0">
                <a:solidFill>
                  <a:srgbClr val="FF0000"/>
                </a:solidFill>
              </a:rPr>
              <a:t> </a:t>
            </a:r>
            <a:r>
              <a:rPr lang="en-US" dirty="0">
                <a:solidFill>
                  <a:srgbClr val="FF0000"/>
                </a:solidFill>
              </a:rPr>
              <a:t>m</a:t>
            </a:r>
            <a:endParaRPr lang="en-US" dirty="0"/>
          </a:p>
          <a:p>
            <a:r>
              <a:rPr lang="en-US" dirty="0">
                <a:solidFill>
                  <a:srgbClr val="00CC00"/>
                </a:solidFill>
              </a:rPr>
              <a:t>6 </a:t>
            </a:r>
            <a:r>
              <a:rPr lang="en-US" dirty="0" err="1">
                <a:solidFill>
                  <a:srgbClr val="00CC00"/>
                </a:solidFill>
              </a:rPr>
              <a:t>i</a:t>
            </a:r>
            <a:endParaRPr lang="en-US" dirty="0">
              <a:solidFill>
                <a:srgbClr val="00CC00"/>
              </a:solidFill>
            </a:endParaRPr>
          </a:p>
          <a:p>
            <a:pPr>
              <a:spcBef>
                <a:spcPct val="50000"/>
              </a:spcBef>
            </a:pPr>
            <a:endParaRPr lang="en-US" dirty="0">
              <a:solidFill>
                <a:srgbClr val="00CC00"/>
              </a:solidFill>
            </a:endParaRPr>
          </a:p>
        </p:txBody>
      </p:sp>
      <p:sp>
        <p:nvSpPr>
          <p:cNvPr id="44055" name="Text Box 23"/>
          <p:cNvSpPr txBox="1">
            <a:spLocks noChangeArrowheads="1"/>
          </p:cNvSpPr>
          <p:nvPr/>
        </p:nvSpPr>
        <p:spPr bwMode="auto">
          <a:xfrm>
            <a:off x="8583437" y="1460392"/>
            <a:ext cx="571500" cy="1338828"/>
          </a:xfrm>
          <a:prstGeom prst="rect">
            <a:avLst/>
          </a:prstGeom>
          <a:noFill/>
          <a:ln w="9525">
            <a:noFill/>
            <a:miter lim="800000"/>
            <a:headEnd/>
            <a:tailEnd/>
          </a:ln>
        </p:spPr>
        <p:txBody>
          <a:bodyPr wrap="square">
            <a:spAutoFit/>
          </a:bodyPr>
          <a:lstStyle/>
          <a:p>
            <a:r>
              <a:rPr lang="en-US" dirty="0">
                <a:solidFill>
                  <a:srgbClr val="6600FF"/>
                </a:solidFill>
              </a:rPr>
              <a:t>1 u</a:t>
            </a:r>
            <a:endParaRPr lang="en-US" dirty="0"/>
          </a:p>
          <a:p>
            <a:r>
              <a:rPr lang="en-US" dirty="0">
                <a:solidFill>
                  <a:srgbClr val="FF0000"/>
                </a:solidFill>
              </a:rPr>
              <a:t>8 m</a:t>
            </a:r>
            <a:endParaRPr lang="en-US" dirty="0"/>
          </a:p>
          <a:p>
            <a:r>
              <a:rPr lang="en-US" dirty="0">
                <a:solidFill>
                  <a:srgbClr val="00CC00"/>
                </a:solidFill>
              </a:rPr>
              <a:t>6 </a:t>
            </a:r>
            <a:r>
              <a:rPr lang="en-US" dirty="0" err="1">
                <a:solidFill>
                  <a:srgbClr val="00CC00"/>
                </a:solidFill>
              </a:rPr>
              <a:t>i</a:t>
            </a:r>
            <a:endParaRPr lang="en-US" dirty="0">
              <a:solidFill>
                <a:srgbClr val="00CC00"/>
              </a:solidFill>
            </a:endParaRPr>
          </a:p>
          <a:p>
            <a:pPr>
              <a:spcBef>
                <a:spcPct val="50000"/>
              </a:spcBef>
            </a:pPr>
            <a:endParaRPr lang="en-US" dirty="0">
              <a:solidFill>
                <a:srgbClr val="00CC00"/>
              </a:solidFill>
            </a:endParaRPr>
          </a:p>
        </p:txBody>
      </p:sp>
      <p:sp>
        <p:nvSpPr>
          <p:cNvPr id="44061" name="Text Box 29"/>
          <p:cNvSpPr txBox="1">
            <a:spLocks noChangeArrowheads="1"/>
          </p:cNvSpPr>
          <p:nvPr/>
        </p:nvSpPr>
        <p:spPr bwMode="auto">
          <a:xfrm>
            <a:off x="120596" y="1400094"/>
            <a:ext cx="628650" cy="915987"/>
          </a:xfrm>
          <a:prstGeom prst="rect">
            <a:avLst/>
          </a:prstGeom>
          <a:noFill/>
          <a:ln w="9525">
            <a:noFill/>
            <a:miter lim="800000"/>
            <a:headEnd/>
            <a:tailEnd/>
          </a:ln>
        </p:spPr>
        <p:txBody>
          <a:bodyPr wrap="none">
            <a:spAutoFit/>
          </a:bodyPr>
          <a:lstStyle/>
          <a:p>
            <a:r>
              <a:rPr lang="en-US" dirty="0">
                <a:solidFill>
                  <a:srgbClr val="6600FF"/>
                </a:solidFill>
              </a:rPr>
              <a:t>15 u</a:t>
            </a:r>
            <a:endParaRPr lang="en-US" dirty="0"/>
          </a:p>
          <a:p>
            <a:r>
              <a:rPr lang="en-US" dirty="0">
                <a:solidFill>
                  <a:srgbClr val="FF0000"/>
                </a:solidFill>
              </a:rPr>
              <a:t>0 m</a:t>
            </a:r>
            <a:endParaRPr lang="en-US" dirty="0"/>
          </a:p>
          <a:p>
            <a:r>
              <a:rPr lang="en-US" dirty="0">
                <a:solidFill>
                  <a:srgbClr val="00CC00"/>
                </a:solidFill>
              </a:rPr>
              <a:t>0 </a:t>
            </a:r>
            <a:r>
              <a:rPr lang="en-US" dirty="0" err="1">
                <a:solidFill>
                  <a:srgbClr val="00CC00"/>
                </a:solidFill>
              </a:rPr>
              <a:t>i</a:t>
            </a:r>
            <a:endParaRPr lang="en-US" dirty="0">
              <a:solidFill>
                <a:srgbClr val="00CC00"/>
              </a:solidFill>
            </a:endParaRPr>
          </a:p>
        </p:txBody>
      </p:sp>
      <p:grpSp>
        <p:nvGrpSpPr>
          <p:cNvPr id="31" name="Group 30"/>
          <p:cNvGrpSpPr/>
          <p:nvPr/>
        </p:nvGrpSpPr>
        <p:grpSpPr>
          <a:xfrm>
            <a:off x="4507744" y="1789045"/>
            <a:ext cx="2114550" cy="1219200"/>
            <a:chOff x="857250" y="2209800"/>
            <a:chExt cx="2114550" cy="1371600"/>
          </a:xfrm>
        </p:grpSpPr>
        <p:sp>
          <p:nvSpPr>
            <p:cNvPr id="28" name="Rectangle 27"/>
            <p:cNvSpPr/>
            <p:nvPr/>
          </p:nvSpPr>
          <p:spPr>
            <a:xfrm>
              <a:off x="857250" y="2209800"/>
              <a:ext cx="2114550" cy="71913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latinLnBrk="1">
                <a:defRPr/>
              </a:pPr>
              <a:r>
                <a:rPr lang="en-US" sz="1700" dirty="0" smtClean="0"/>
                <a:t>dynamic </a:t>
              </a:r>
              <a:r>
                <a:rPr lang="en-US" sz="1700" dirty="0"/>
                <a:t>analysis</a:t>
              </a:r>
              <a:endParaRPr kumimoji="0" lang="ko-KR" altLang="en-US" sz="1700" dirty="0">
                <a:solidFill>
                  <a:srgbClr val="000000"/>
                </a:solidFill>
              </a:endParaRPr>
            </a:p>
          </p:txBody>
        </p:sp>
        <p:sp>
          <p:nvSpPr>
            <p:cNvPr id="29" name="Rectangle 28"/>
            <p:cNvSpPr/>
            <p:nvPr/>
          </p:nvSpPr>
          <p:spPr>
            <a:xfrm>
              <a:off x="857250" y="2928938"/>
              <a:ext cx="1071563" cy="652462"/>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latinLnBrk="1">
                <a:defRPr/>
              </a:pPr>
              <a:r>
                <a:rPr lang="en-US" altLang="ko-KR" sz="1400" dirty="0">
                  <a:solidFill>
                    <a:srgbClr val="000000"/>
                  </a:solidFill>
                </a:rPr>
                <a:t>r</a:t>
              </a:r>
              <a:r>
                <a:rPr kumimoji="0" lang="en-US" altLang="ko-KR" sz="1400" dirty="0" smtClean="0">
                  <a:solidFill>
                    <a:srgbClr val="000000"/>
                  </a:solidFill>
                </a:rPr>
                <a:t>andom inputs</a:t>
              </a:r>
              <a:endParaRPr kumimoji="0" lang="ko-KR" altLang="en-US" sz="1400" dirty="0">
                <a:solidFill>
                  <a:srgbClr val="000000"/>
                </a:solidFill>
              </a:endParaRPr>
            </a:p>
          </p:txBody>
        </p:sp>
        <p:sp>
          <p:nvSpPr>
            <p:cNvPr id="30" name="Rectangle 29"/>
            <p:cNvSpPr/>
            <p:nvPr/>
          </p:nvSpPr>
          <p:spPr>
            <a:xfrm>
              <a:off x="1928812" y="2928938"/>
              <a:ext cx="1042988" cy="652462"/>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latinLnBrk="1">
                <a:defRPr/>
              </a:pPr>
              <a:r>
                <a:rPr kumimoji="0" lang="en-US" altLang="ko-KR" sz="1400" dirty="0" err="1" smtClean="0">
                  <a:solidFill>
                    <a:srgbClr val="000000"/>
                  </a:solidFill>
                </a:rPr>
                <a:t>hueristics</a:t>
              </a:r>
              <a:endParaRPr kumimoji="0" lang="ko-KR" altLang="en-US" sz="1400" dirty="0">
                <a:solidFill>
                  <a:srgbClr val="000000"/>
                </a:solidFill>
              </a:endParaRPr>
            </a:p>
          </p:txBody>
        </p:sp>
      </p:grpSp>
      <p:sp>
        <p:nvSpPr>
          <p:cNvPr id="33" name="Flowchart: Alternate Process 32"/>
          <p:cNvSpPr/>
          <p:nvPr/>
        </p:nvSpPr>
        <p:spPr>
          <a:xfrm>
            <a:off x="626833" y="1781094"/>
            <a:ext cx="1457325" cy="1285875"/>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anchor="ctr"/>
          <a:lstStyle/>
          <a:p>
            <a:pPr algn="ctr" latinLnBrk="1">
              <a:defRPr/>
            </a:pPr>
            <a:r>
              <a:rPr lang="en-US" altLang="ko-KR" sz="1400" dirty="0" smtClean="0">
                <a:solidFill>
                  <a:srgbClr val="000000"/>
                </a:solidFill>
              </a:rPr>
              <a:t>static intra-procedural analysis</a:t>
            </a:r>
            <a:endParaRPr kumimoji="0" lang="ko-KR" altLang="en-US" sz="1400" dirty="0">
              <a:solidFill>
                <a:srgbClr val="000000"/>
              </a:solidFill>
            </a:endParaRPr>
          </a:p>
        </p:txBody>
      </p:sp>
      <p:sp>
        <p:nvSpPr>
          <p:cNvPr id="34" name="Flowchart: Alternate Process 33"/>
          <p:cNvSpPr/>
          <p:nvPr/>
        </p:nvSpPr>
        <p:spPr>
          <a:xfrm>
            <a:off x="2521903" y="1781094"/>
            <a:ext cx="1524000" cy="1285875"/>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anchor="ctr"/>
          <a:lstStyle/>
          <a:p>
            <a:pPr algn="ctr" latinLnBrk="1">
              <a:defRPr/>
            </a:pPr>
            <a:r>
              <a:rPr lang="en-US" altLang="ko-KR" sz="1400" dirty="0" smtClean="0">
                <a:solidFill>
                  <a:srgbClr val="000000"/>
                </a:solidFill>
              </a:rPr>
              <a:t>static inter-procedural analysis</a:t>
            </a:r>
            <a:endParaRPr kumimoji="0" lang="ko-KR" altLang="en-US" sz="1400" dirty="0">
              <a:solidFill>
                <a:srgbClr val="000000"/>
              </a:solidFill>
            </a:endParaRPr>
          </a:p>
        </p:txBody>
      </p:sp>
      <p:sp>
        <p:nvSpPr>
          <p:cNvPr id="35" name="Flowchart: Alternate Process 34"/>
          <p:cNvSpPr/>
          <p:nvPr/>
        </p:nvSpPr>
        <p:spPr>
          <a:xfrm>
            <a:off x="7081311" y="1781094"/>
            <a:ext cx="1524000" cy="1285875"/>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anchor="ctr"/>
          <a:lstStyle/>
          <a:p>
            <a:pPr algn="ctr" latinLnBrk="1">
              <a:defRPr/>
            </a:pPr>
            <a:r>
              <a:rPr lang="en-US" altLang="ko-KR" sz="1400" dirty="0" smtClean="0">
                <a:solidFill>
                  <a:srgbClr val="000000"/>
                </a:solidFill>
              </a:rPr>
              <a:t>static inter-procedural analysis</a:t>
            </a:r>
            <a:endParaRPr kumimoji="0" lang="ko-KR" altLang="en-US" sz="1400" dirty="0">
              <a:solidFill>
                <a:srgbClr val="000000"/>
              </a:solidFill>
            </a:endParaRPr>
          </a:p>
        </p:txBody>
      </p:sp>
      <p:cxnSp>
        <p:nvCxnSpPr>
          <p:cNvPr id="44" name="Elbow Connector 43"/>
          <p:cNvCxnSpPr/>
          <p:nvPr/>
        </p:nvCxnSpPr>
        <p:spPr>
          <a:xfrm>
            <a:off x="4053854" y="2390694"/>
            <a:ext cx="457200" cy="1588"/>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a:off x="2074633" y="2427139"/>
            <a:ext cx="457200" cy="1588"/>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a:off x="6619470" y="2435090"/>
            <a:ext cx="457200" cy="1588"/>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p:nvPr/>
        </p:nvCxnSpPr>
        <p:spPr>
          <a:xfrm>
            <a:off x="8616572" y="2435090"/>
            <a:ext cx="457200" cy="1588"/>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Elbow Connector 49"/>
          <p:cNvCxnSpPr/>
          <p:nvPr/>
        </p:nvCxnSpPr>
        <p:spPr>
          <a:xfrm>
            <a:off x="169633" y="2427139"/>
            <a:ext cx="457200" cy="1588"/>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 Box 19"/>
          <p:cNvSpPr txBox="1">
            <a:spLocks noChangeArrowheads="1"/>
          </p:cNvSpPr>
          <p:nvPr/>
        </p:nvSpPr>
        <p:spPr bwMode="auto">
          <a:xfrm>
            <a:off x="6557841" y="1400094"/>
            <a:ext cx="609600" cy="1338828"/>
          </a:xfrm>
          <a:prstGeom prst="rect">
            <a:avLst/>
          </a:prstGeom>
          <a:noFill/>
          <a:ln w="9525">
            <a:noFill/>
            <a:miter lim="800000"/>
            <a:headEnd/>
            <a:tailEnd/>
          </a:ln>
        </p:spPr>
        <p:txBody>
          <a:bodyPr wrap="square">
            <a:spAutoFit/>
          </a:bodyPr>
          <a:lstStyle/>
          <a:p>
            <a:r>
              <a:rPr lang="en-US" dirty="0">
                <a:solidFill>
                  <a:srgbClr val="6600FF"/>
                </a:solidFill>
              </a:rPr>
              <a:t>3 u</a:t>
            </a:r>
            <a:endParaRPr lang="en-US" dirty="0"/>
          </a:p>
          <a:p>
            <a:r>
              <a:rPr lang="en-US" dirty="0">
                <a:solidFill>
                  <a:srgbClr val="FF0000"/>
                </a:solidFill>
              </a:rPr>
              <a:t>6 m</a:t>
            </a:r>
            <a:endParaRPr lang="en-US" dirty="0"/>
          </a:p>
          <a:p>
            <a:r>
              <a:rPr lang="en-US" dirty="0">
                <a:solidFill>
                  <a:srgbClr val="00CC00"/>
                </a:solidFill>
              </a:rPr>
              <a:t>6 </a:t>
            </a:r>
            <a:r>
              <a:rPr lang="en-US" dirty="0" err="1">
                <a:solidFill>
                  <a:srgbClr val="00CC00"/>
                </a:solidFill>
              </a:rPr>
              <a:t>i</a:t>
            </a:r>
            <a:endParaRPr lang="en-US" dirty="0">
              <a:solidFill>
                <a:srgbClr val="00CC00"/>
              </a:solidFill>
            </a:endParaRPr>
          </a:p>
          <a:p>
            <a:pPr>
              <a:spcBef>
                <a:spcPct val="50000"/>
              </a:spcBef>
            </a:pPr>
            <a:endParaRPr lang="en-US" dirty="0">
              <a:solidFill>
                <a:srgbClr val="00CC00"/>
              </a:solidFill>
            </a:endParaRPr>
          </a:p>
        </p:txBody>
      </p:sp>
    </p:spTree>
    <p:custDataLst>
      <p:tags r:id="rId1"/>
    </p:custDataLst>
  </p:cSld>
  <p:clrMapOvr>
    <a:masterClrMapping/>
  </p:clrMapOvr>
  <p:transition advTm="8710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6">
                                            <p:txEl>
                                              <p:pRg st="5" end="5"/>
                                            </p:txEl>
                                          </p:spTgt>
                                        </p:tgtEl>
                                        <p:attrNameLst>
                                          <p:attrName>style.visibility</p:attrName>
                                        </p:attrNameLst>
                                      </p:cBhvr>
                                      <p:to>
                                        <p:strVal val="visible"/>
                                      </p:to>
                                    </p:set>
                                    <p:animEffect transition="in" filter="blinds(horizontal)">
                                      <p:cBhvr>
                                        <p:cTn id="7" dur="500"/>
                                        <p:tgtEl>
                                          <p:spTgt spid="1331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6">
                                            <p:txEl>
                                              <p:pRg st="6" end="6"/>
                                            </p:txEl>
                                          </p:spTgt>
                                        </p:tgtEl>
                                        <p:attrNameLst>
                                          <p:attrName>style.visibility</p:attrName>
                                        </p:attrNameLst>
                                      </p:cBhvr>
                                      <p:to>
                                        <p:strVal val="visible"/>
                                      </p:to>
                                    </p:set>
                                    <p:animEffect transition="in" filter="blinds(horizontal)">
                                      <p:cBhvr>
                                        <p:cTn id="12" dur="500"/>
                                        <p:tgtEl>
                                          <p:spTgt spid="13316">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6">
                                            <p:txEl>
                                              <p:pRg st="7" end="7"/>
                                            </p:txEl>
                                          </p:spTgt>
                                        </p:tgtEl>
                                        <p:attrNameLst>
                                          <p:attrName>style.visibility</p:attrName>
                                        </p:attrNameLst>
                                      </p:cBhvr>
                                      <p:to>
                                        <p:strVal val="visible"/>
                                      </p:to>
                                    </p:set>
                                    <p:animEffect transition="in" filter="blinds(horizontal)">
                                      <p:cBhvr>
                                        <p:cTn id="17" dur="500"/>
                                        <p:tgtEl>
                                          <p:spTgt spid="1331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61"/>
                                        </p:tgtEl>
                                        <p:attrNameLst>
                                          <p:attrName>style.visibility</p:attrName>
                                        </p:attrNameLst>
                                      </p:cBhvr>
                                      <p:to>
                                        <p:strVal val="visible"/>
                                      </p:to>
                                    </p:set>
                                    <p:animEffect transition="in" filter="blinds(horizontal)">
                                      <p:cBhvr>
                                        <p:cTn id="22" dur="500"/>
                                        <p:tgtEl>
                                          <p:spTgt spid="4406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4047"/>
                                        </p:tgtEl>
                                        <p:attrNameLst>
                                          <p:attrName>style.visibility</p:attrName>
                                        </p:attrNameLst>
                                      </p:cBhvr>
                                      <p:to>
                                        <p:strVal val="visible"/>
                                      </p:to>
                                    </p:set>
                                    <p:animEffect transition="in" filter="blinds(horizontal)">
                                      <p:cBhvr>
                                        <p:cTn id="25" dur="500"/>
                                        <p:tgtEl>
                                          <p:spTgt spid="4404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4051"/>
                                        </p:tgtEl>
                                        <p:attrNameLst>
                                          <p:attrName>style.visibility</p:attrName>
                                        </p:attrNameLst>
                                      </p:cBhvr>
                                      <p:to>
                                        <p:strVal val="visible"/>
                                      </p:to>
                                    </p:set>
                                    <p:animEffect transition="in" filter="blinds(horizontal)">
                                      <p:cBhvr>
                                        <p:cTn id="28" dur="500"/>
                                        <p:tgtEl>
                                          <p:spTgt spid="4405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blinds(horizontal)">
                                      <p:cBhvr>
                                        <p:cTn id="31" dur="500"/>
                                        <p:tgtEl>
                                          <p:spTgt spid="5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4055"/>
                                        </p:tgtEl>
                                        <p:attrNameLst>
                                          <p:attrName>style.visibility</p:attrName>
                                        </p:attrNameLst>
                                      </p:cBhvr>
                                      <p:to>
                                        <p:strVal val="visible"/>
                                      </p:to>
                                    </p:set>
                                    <p:animEffect transition="in" filter="blinds(horizontal)">
                                      <p:cBhvr>
                                        <p:cTn id="34" dur="500"/>
                                        <p:tgtEl>
                                          <p:spTgt spid="44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P spid="44047" grpId="0"/>
      <p:bldP spid="44051" grpId="0"/>
      <p:bldP spid="44055" grpId="0"/>
      <p:bldP spid="44061" grpId="0"/>
      <p:bldP spid="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F6E2E7E-0671-47B3-ABD1-B542DD25CC0A}" type="slidenum">
              <a:rPr lang="en-US" sz="1400"/>
              <a:pPr algn="r"/>
              <a:t>12</a:t>
            </a:fld>
            <a:endParaRPr lang="en-US" sz="1400"/>
          </a:p>
        </p:txBody>
      </p:sp>
      <p:sp>
        <p:nvSpPr>
          <p:cNvPr id="104451" name="Rectangle 2"/>
          <p:cNvSpPr>
            <a:spLocks noGrp="1" noChangeArrowheads="1"/>
          </p:cNvSpPr>
          <p:nvPr>
            <p:ph type="title" idx="4294967295"/>
          </p:nvPr>
        </p:nvSpPr>
        <p:spPr>
          <a:xfrm>
            <a:off x="0" y="274638"/>
            <a:ext cx="8229600" cy="1143000"/>
          </a:xfrm>
        </p:spPr>
        <p:txBody>
          <a:bodyPr/>
          <a:lstStyle/>
          <a:p>
            <a:pPr eaLnBrk="1" hangingPunct="1"/>
            <a:r>
              <a:rPr lang="en-US" dirty="0" smtClean="0"/>
              <a:t>  Static Analysis</a:t>
            </a:r>
          </a:p>
        </p:txBody>
      </p:sp>
      <p:sp>
        <p:nvSpPr>
          <p:cNvPr id="104452" name="Rectangle 3"/>
          <p:cNvSpPr>
            <a:spLocks noGrp="1" noChangeArrowheads="1"/>
          </p:cNvSpPr>
          <p:nvPr>
            <p:ph type="body" idx="4294967295"/>
          </p:nvPr>
        </p:nvSpPr>
        <p:spPr>
          <a:xfrm>
            <a:off x="0" y="1524000"/>
            <a:ext cx="8229600" cy="4525963"/>
          </a:xfrm>
        </p:spPr>
        <p:txBody>
          <a:bodyPr/>
          <a:lstStyle/>
          <a:p>
            <a:pPr eaLnBrk="1" hangingPunct="1">
              <a:lnSpc>
                <a:spcPct val="80000"/>
              </a:lnSpc>
            </a:pPr>
            <a:r>
              <a:rPr lang="en-US" sz="2800" dirty="0" smtClean="0"/>
              <a:t>Analyses:</a:t>
            </a:r>
          </a:p>
          <a:p>
            <a:pPr lvl="1" eaLnBrk="1" hangingPunct="1">
              <a:lnSpc>
                <a:spcPct val="80000"/>
              </a:lnSpc>
            </a:pPr>
            <a:r>
              <a:rPr lang="en-US" sz="2400" dirty="0" smtClean="0"/>
              <a:t>Intra-procedural analysis </a:t>
            </a:r>
          </a:p>
          <a:p>
            <a:pPr lvl="1" eaLnBrk="1" hangingPunct="1">
              <a:lnSpc>
                <a:spcPct val="80000"/>
              </a:lnSpc>
            </a:pPr>
            <a:r>
              <a:rPr lang="en-US" sz="2400" dirty="0" smtClean="0"/>
              <a:t>Inter-procedural propagation analysis</a:t>
            </a:r>
          </a:p>
          <a:p>
            <a:pPr eaLnBrk="1" hangingPunct="1">
              <a:lnSpc>
                <a:spcPct val="80000"/>
              </a:lnSpc>
            </a:pPr>
            <a:r>
              <a:rPr lang="en-US" sz="2800" dirty="0" smtClean="0"/>
              <a:t>Properties</a:t>
            </a:r>
          </a:p>
          <a:p>
            <a:pPr lvl="1" eaLnBrk="1" hangingPunct="1">
              <a:lnSpc>
                <a:spcPct val="80000"/>
              </a:lnSpc>
            </a:pPr>
            <a:r>
              <a:rPr lang="en-US" sz="2400" dirty="0" smtClean="0"/>
              <a:t>Simple points-to analysis</a:t>
            </a:r>
          </a:p>
          <a:p>
            <a:pPr lvl="1" eaLnBrk="1" hangingPunct="1">
              <a:lnSpc>
                <a:spcPct val="80000"/>
              </a:lnSpc>
            </a:pPr>
            <a:r>
              <a:rPr lang="en-US" sz="2400" dirty="0" smtClean="0"/>
              <a:t>No complicated escape analysis</a:t>
            </a:r>
          </a:p>
          <a:p>
            <a:pPr lvl="1" eaLnBrk="1" hangingPunct="1">
              <a:lnSpc>
                <a:spcPct val="80000"/>
              </a:lnSpc>
            </a:pPr>
            <a:r>
              <a:rPr lang="en-US" sz="2400" dirty="0" smtClean="0"/>
              <a:t>Scales well</a:t>
            </a:r>
          </a:p>
          <a:p>
            <a:pPr eaLnBrk="1" hangingPunct="1">
              <a:lnSpc>
                <a:spcPct val="80000"/>
              </a:lnSpc>
            </a:pPr>
            <a:r>
              <a:rPr lang="en-US" sz="2800" dirty="0" smtClean="0"/>
              <a:t>Designed to be used with other analyses</a:t>
            </a:r>
          </a:p>
          <a:p>
            <a:pPr lvl="1" eaLnBrk="1" hangingPunct="1">
              <a:lnSpc>
                <a:spcPct val="80000"/>
              </a:lnSpc>
            </a:pPr>
            <a:r>
              <a:rPr lang="en-US" sz="2400" dirty="0" smtClean="0"/>
              <a:t>Other analyses make up for its weak points, and vice versa </a:t>
            </a:r>
          </a:p>
        </p:txBody>
      </p:sp>
    </p:spTree>
  </p:cSld>
  <p:clrMapOvr>
    <a:masterClrMapping/>
  </p:clrMapOvr>
  <p:transition advTm="29469"/>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405D760F-5202-49AB-BB32-6A36A8B846A2}" type="slidenum">
              <a:rPr lang="en-US" sz="1400"/>
              <a:pPr algn="r"/>
              <a:t>13</a:t>
            </a:fld>
            <a:endParaRPr lang="en-US" sz="1400"/>
          </a:p>
        </p:txBody>
      </p:sp>
      <p:sp>
        <p:nvSpPr>
          <p:cNvPr id="106499" name="Rectangle 2"/>
          <p:cNvSpPr>
            <a:spLocks noGrp="1" noChangeArrowheads="1"/>
          </p:cNvSpPr>
          <p:nvPr>
            <p:ph type="title" idx="4294967295"/>
          </p:nvPr>
        </p:nvSpPr>
        <p:spPr>
          <a:xfrm>
            <a:off x="914400" y="152400"/>
            <a:ext cx="8229600" cy="1143000"/>
          </a:xfrm>
        </p:spPr>
        <p:txBody>
          <a:bodyPr/>
          <a:lstStyle/>
          <a:p>
            <a:pPr eaLnBrk="1" hangingPunct="1"/>
            <a:r>
              <a:rPr lang="en-US" dirty="0" smtClean="0"/>
              <a:t>Points-to Analysis</a:t>
            </a:r>
          </a:p>
        </p:txBody>
      </p:sp>
      <p:sp>
        <p:nvSpPr>
          <p:cNvPr id="106500" name="Rectangle 3"/>
          <p:cNvSpPr>
            <a:spLocks noGrp="1" noChangeArrowheads="1"/>
          </p:cNvSpPr>
          <p:nvPr>
            <p:ph type="body" idx="4294967295"/>
          </p:nvPr>
        </p:nvSpPr>
        <p:spPr>
          <a:xfrm>
            <a:off x="0" y="1600200"/>
            <a:ext cx="8229600" cy="4525963"/>
          </a:xfrm>
        </p:spPr>
        <p:txBody>
          <a:bodyPr/>
          <a:lstStyle/>
          <a:p>
            <a:pPr>
              <a:lnSpc>
                <a:spcPct val="80000"/>
              </a:lnSpc>
            </a:pPr>
            <a:r>
              <a:rPr lang="en-US" sz="2800" dirty="0" smtClean="0"/>
              <a:t>Calculate which parameters each Java local may point to</a:t>
            </a:r>
            <a:endParaRPr lang="en-US" sz="2800" b="1" dirty="0" smtClean="0"/>
          </a:p>
          <a:p>
            <a:pPr eaLnBrk="1" hangingPunct="1">
              <a:lnSpc>
                <a:spcPct val="80000"/>
              </a:lnSpc>
            </a:pPr>
            <a:r>
              <a:rPr lang="en-US" sz="2800" dirty="0" smtClean="0"/>
              <a:t>Properties</a:t>
            </a:r>
          </a:p>
          <a:p>
            <a:pPr lvl="1" eaLnBrk="1" hangingPunct="1">
              <a:lnSpc>
                <a:spcPct val="80000"/>
              </a:lnSpc>
            </a:pPr>
            <a:r>
              <a:rPr lang="en-US" sz="2400" dirty="0" smtClean="0"/>
              <a:t>Context-insensitive</a:t>
            </a:r>
          </a:p>
          <a:p>
            <a:pPr lvl="1" eaLnBrk="1" hangingPunct="1">
              <a:lnSpc>
                <a:spcPct val="80000"/>
              </a:lnSpc>
            </a:pPr>
            <a:r>
              <a:rPr lang="en-US" sz="2400" dirty="0" smtClean="0"/>
              <a:t>Flow-insensitive</a:t>
            </a:r>
          </a:p>
          <a:p>
            <a:pPr lvl="2" eaLnBrk="1" hangingPunct="1">
              <a:lnSpc>
                <a:spcPct val="80000"/>
              </a:lnSpc>
            </a:pPr>
            <a:r>
              <a:rPr lang="en-US" sz="2000" dirty="0" smtClean="0"/>
              <a:t>Flow-sensitive until the first backward jump target</a:t>
            </a:r>
          </a:p>
          <a:p>
            <a:pPr lvl="1" eaLnBrk="1" hangingPunct="1">
              <a:lnSpc>
                <a:spcPct val="80000"/>
              </a:lnSpc>
            </a:pPr>
            <a:r>
              <a:rPr lang="en-US" sz="2400" dirty="0" smtClean="0"/>
              <a:t>1-level field-sensitive</a:t>
            </a:r>
          </a:p>
          <a:p>
            <a:pPr eaLnBrk="1" hangingPunct="1">
              <a:lnSpc>
                <a:spcPct val="80000"/>
              </a:lnSpc>
            </a:pPr>
            <a:r>
              <a:rPr lang="en-US" sz="2800" dirty="0" smtClean="0"/>
              <a:t>Computes two results</a:t>
            </a:r>
          </a:p>
          <a:p>
            <a:pPr lvl="1">
              <a:lnSpc>
                <a:spcPct val="80000"/>
              </a:lnSpc>
            </a:pPr>
            <a:r>
              <a:rPr lang="en-US" sz="2400" dirty="0" smtClean="0"/>
              <a:t>Over-estimate: </a:t>
            </a:r>
            <a:r>
              <a:rPr lang="en-US" sz="2200" dirty="0" smtClean="0"/>
              <a:t>Method calls alias all parameters</a:t>
            </a:r>
          </a:p>
          <a:p>
            <a:pPr lvl="1">
              <a:lnSpc>
                <a:spcPct val="80000"/>
              </a:lnSpc>
            </a:pPr>
            <a:r>
              <a:rPr lang="en-US" sz="2400" dirty="0" smtClean="0"/>
              <a:t>Under-estimate: </a:t>
            </a:r>
            <a:r>
              <a:rPr lang="en-US" sz="2200" dirty="0" smtClean="0"/>
              <a:t>Method calls don’t alias parameters</a:t>
            </a:r>
          </a:p>
          <a:p>
            <a:pPr lvl="1" eaLnBrk="1" hangingPunct="1">
              <a:lnSpc>
                <a:spcPct val="80000"/>
              </a:lnSpc>
            </a:pPr>
            <a:endParaRPr lang="en-US" sz="2400" dirty="0" smtClean="0"/>
          </a:p>
          <a:p>
            <a:pPr lvl="1" eaLnBrk="1" hangingPunct="1">
              <a:lnSpc>
                <a:spcPct val="80000"/>
              </a:lnSpc>
            </a:pPr>
            <a:endParaRPr lang="en-US" sz="2400" dirty="0" smtClean="0"/>
          </a:p>
        </p:txBody>
      </p:sp>
    </p:spTree>
  </p:cSld>
  <p:clrMapOvr>
    <a:masterClrMapping/>
  </p:clrMapOvr>
  <p:transition advTm="42719"/>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a:lstStyle/>
          <a:p>
            <a:pPr eaLnBrk="1" hangingPunct="1">
              <a:lnSpc>
                <a:spcPct val="90000"/>
              </a:lnSpc>
            </a:pPr>
            <a:r>
              <a:rPr lang="en-US" dirty="0" smtClean="0"/>
              <a:t>Algorithm</a:t>
            </a:r>
          </a:p>
          <a:p>
            <a:pPr lvl="1" eaLnBrk="1" hangingPunct="1">
              <a:lnSpc>
                <a:spcPct val="90000"/>
              </a:lnSpc>
            </a:pPr>
            <a:r>
              <a:rPr lang="en-US" dirty="0" smtClean="0"/>
              <a:t>Use over-estimate points to sets</a:t>
            </a:r>
          </a:p>
          <a:p>
            <a:pPr lvl="1" eaLnBrk="1" hangingPunct="1">
              <a:lnSpc>
                <a:spcPct val="90000"/>
              </a:lnSpc>
            </a:pPr>
            <a:r>
              <a:rPr lang="en-US" dirty="0" smtClean="0"/>
              <a:t>Mark direct field and array mutations as </a:t>
            </a:r>
            <a:r>
              <a:rPr lang="en-US" dirty="0" smtClean="0">
                <a:solidFill>
                  <a:srgbClr val="FF0000"/>
                </a:solidFill>
              </a:rPr>
              <a:t>mutable</a:t>
            </a:r>
          </a:p>
          <a:p>
            <a:pPr lvl="1" eaLnBrk="1" hangingPunct="1">
              <a:lnSpc>
                <a:spcPct val="90000"/>
              </a:lnSpc>
            </a:pPr>
            <a:r>
              <a:rPr lang="en-US" dirty="0" smtClean="0"/>
              <a:t>Mark parameters that aren’t directly mutated and don’t escape as </a:t>
            </a:r>
            <a:r>
              <a:rPr lang="en-US" dirty="0" smtClean="0">
                <a:solidFill>
                  <a:srgbClr val="00CC00"/>
                </a:solidFill>
              </a:rPr>
              <a:t>immutable</a:t>
            </a:r>
          </a:p>
          <a:p>
            <a:pPr lvl="1" eaLnBrk="1" hangingPunct="1">
              <a:lnSpc>
                <a:spcPct val="90000"/>
              </a:lnSpc>
            </a:pPr>
            <a:r>
              <a:rPr lang="en-US" dirty="0" smtClean="0"/>
              <a:t>Leave the rest as </a:t>
            </a:r>
            <a:r>
              <a:rPr lang="en-US" dirty="0" smtClean="0">
                <a:solidFill>
                  <a:srgbClr val="6600FF"/>
                </a:solidFill>
              </a:rPr>
              <a:t>unknown</a:t>
            </a:r>
          </a:p>
          <a:p>
            <a:pPr eaLnBrk="1" hangingPunct="1">
              <a:lnSpc>
                <a:spcPct val="90000"/>
              </a:lnSpc>
            </a:pPr>
            <a:r>
              <a:rPr lang="en-US" dirty="0" smtClean="0"/>
              <a:t>Soundness</a:t>
            </a:r>
          </a:p>
          <a:p>
            <a:pPr lvl="1" eaLnBrk="1" hangingPunct="1">
              <a:lnSpc>
                <a:spcPct val="90000"/>
              </a:lnSpc>
            </a:pPr>
            <a:r>
              <a:rPr lang="en-US" dirty="0" err="1" smtClean="0"/>
              <a:t>i</a:t>
            </a:r>
            <a:r>
              <a:rPr lang="en-US" dirty="0" smtClean="0"/>
              <a:t>-sound, m-unsound</a:t>
            </a:r>
          </a:p>
          <a:p>
            <a:pPr>
              <a:lnSpc>
                <a:spcPct val="90000"/>
              </a:lnSpc>
            </a:pPr>
            <a:endParaRPr lang="en-US" dirty="0" smtClean="0">
              <a:solidFill>
                <a:srgbClr val="333399"/>
              </a:solidFill>
            </a:endParaRPr>
          </a:p>
        </p:txBody>
      </p:sp>
      <p:sp>
        <p:nvSpPr>
          <p:cNvPr id="108546" name="Rectangle 2"/>
          <p:cNvSpPr>
            <a:spLocks noGrp="1" noChangeArrowheads="1"/>
          </p:cNvSpPr>
          <p:nvPr>
            <p:ph type="title"/>
          </p:nvPr>
        </p:nvSpPr>
        <p:spPr/>
        <p:txBody>
          <a:bodyPr/>
          <a:lstStyle/>
          <a:p>
            <a:r>
              <a:rPr lang="en-US" dirty="0" smtClean="0"/>
              <a:t>Intra-procedural Analysis</a:t>
            </a:r>
          </a:p>
        </p:txBody>
      </p:sp>
    </p:spTree>
  </p:cSld>
  <p:clrMapOvr>
    <a:masterClrMapping/>
  </p:clrMapOvr>
  <p:transition advTm="59109"/>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59BAC417-5469-43BB-8B35-8FB7A7527401}" type="slidenum">
              <a:rPr lang="en-US" sz="1400"/>
              <a:pPr algn="r"/>
              <a:t>15</a:t>
            </a:fld>
            <a:endParaRPr lang="en-US" sz="1400"/>
          </a:p>
        </p:txBody>
      </p:sp>
      <p:sp>
        <p:nvSpPr>
          <p:cNvPr id="109571" name="Rectangle 2"/>
          <p:cNvSpPr>
            <a:spLocks noGrp="1" noChangeArrowheads="1"/>
          </p:cNvSpPr>
          <p:nvPr>
            <p:ph type="title" idx="4294967295"/>
          </p:nvPr>
        </p:nvSpPr>
        <p:spPr>
          <a:xfrm>
            <a:off x="0" y="274638"/>
            <a:ext cx="8229600" cy="1143000"/>
          </a:xfrm>
        </p:spPr>
        <p:txBody>
          <a:bodyPr/>
          <a:lstStyle/>
          <a:p>
            <a:pPr eaLnBrk="1" hangingPunct="1"/>
            <a:r>
              <a:rPr lang="en-US" sz="4000" smtClean="0"/>
              <a:t>Interprocedural Propagation</a:t>
            </a:r>
          </a:p>
        </p:txBody>
      </p:sp>
      <p:sp>
        <p:nvSpPr>
          <p:cNvPr id="109572" name="Rectangle 3"/>
          <p:cNvSpPr>
            <a:spLocks noGrp="1" noChangeArrowheads="1"/>
          </p:cNvSpPr>
          <p:nvPr>
            <p:ph type="body" idx="4294967295"/>
          </p:nvPr>
        </p:nvSpPr>
        <p:spPr>
          <a:xfrm>
            <a:off x="0" y="1600200"/>
            <a:ext cx="8229600" cy="4525963"/>
          </a:xfrm>
        </p:spPr>
        <p:txBody>
          <a:bodyPr/>
          <a:lstStyle/>
          <a:p>
            <a:pPr eaLnBrk="1" hangingPunct="1">
              <a:lnSpc>
                <a:spcPct val="80000"/>
              </a:lnSpc>
            </a:pPr>
            <a:r>
              <a:rPr lang="en-US" sz="2800" dirty="0" smtClean="0"/>
              <a:t>Constructs a Parameter Dependency Graph (PDG)</a:t>
            </a:r>
          </a:p>
          <a:p>
            <a:pPr lvl="1" eaLnBrk="1" hangingPunct="1">
              <a:lnSpc>
                <a:spcPct val="80000"/>
              </a:lnSpc>
            </a:pPr>
            <a:r>
              <a:rPr lang="en-US" sz="2400" dirty="0" smtClean="0"/>
              <a:t>Shows how values get passed as parameters</a:t>
            </a:r>
          </a:p>
          <a:p>
            <a:pPr eaLnBrk="1" hangingPunct="1">
              <a:lnSpc>
                <a:spcPct val="80000"/>
              </a:lnSpc>
            </a:pPr>
            <a:r>
              <a:rPr lang="en-US" sz="2800" dirty="0" smtClean="0"/>
              <a:t>Propagates mutability through the graph</a:t>
            </a:r>
          </a:p>
          <a:p>
            <a:pPr lvl="1" eaLnBrk="1" hangingPunct="1">
              <a:lnSpc>
                <a:spcPct val="80000"/>
              </a:lnSpc>
            </a:pPr>
            <a:r>
              <a:rPr lang="en-US" sz="2400" dirty="0" smtClean="0">
                <a:solidFill>
                  <a:srgbClr val="6600FF"/>
                </a:solidFill>
              </a:rPr>
              <a:t>unknown</a:t>
            </a:r>
            <a:r>
              <a:rPr lang="en-US" sz="2400" dirty="0" smtClean="0"/>
              <a:t> → all </a:t>
            </a:r>
            <a:r>
              <a:rPr lang="en-US" sz="2400" dirty="0" smtClean="0">
                <a:solidFill>
                  <a:srgbClr val="00CC00"/>
                </a:solidFill>
              </a:rPr>
              <a:t>immutable</a:t>
            </a:r>
            <a:r>
              <a:rPr lang="en-US" sz="2400" dirty="0" smtClean="0"/>
              <a:t>  becomes </a:t>
            </a:r>
            <a:r>
              <a:rPr lang="en-US" sz="2400" dirty="0" smtClean="0">
                <a:solidFill>
                  <a:srgbClr val="00CC00"/>
                </a:solidFill>
              </a:rPr>
              <a:t>immutable</a:t>
            </a:r>
          </a:p>
          <a:p>
            <a:pPr lvl="2" eaLnBrk="1" hangingPunct="1">
              <a:lnSpc>
                <a:spcPct val="80000"/>
              </a:lnSpc>
            </a:pPr>
            <a:r>
              <a:rPr lang="en-US" sz="2000" dirty="0" smtClean="0"/>
              <a:t>In an over-approximated PDG (over-estimate points-to sets)</a:t>
            </a:r>
          </a:p>
          <a:p>
            <a:pPr lvl="1" eaLnBrk="1" hangingPunct="1">
              <a:lnSpc>
                <a:spcPct val="80000"/>
              </a:lnSpc>
            </a:pPr>
            <a:r>
              <a:rPr lang="en-US" sz="2400" dirty="0" smtClean="0">
                <a:solidFill>
                  <a:srgbClr val="6600FF"/>
                </a:solidFill>
              </a:rPr>
              <a:t>unknown</a:t>
            </a:r>
            <a:r>
              <a:rPr lang="en-US" sz="2400" dirty="0" smtClean="0"/>
              <a:t> → any </a:t>
            </a:r>
            <a:r>
              <a:rPr lang="en-US" sz="2400" dirty="0" smtClean="0">
                <a:solidFill>
                  <a:srgbClr val="FF0000"/>
                </a:solidFill>
              </a:rPr>
              <a:t>mutable</a:t>
            </a:r>
            <a:r>
              <a:rPr lang="en-US" sz="2400" dirty="0" smtClean="0"/>
              <a:t>  becomes </a:t>
            </a:r>
            <a:r>
              <a:rPr lang="en-US" sz="2400" dirty="0" smtClean="0">
                <a:solidFill>
                  <a:srgbClr val="FF0000"/>
                </a:solidFill>
              </a:rPr>
              <a:t>mutable</a:t>
            </a:r>
          </a:p>
          <a:p>
            <a:pPr lvl="2" eaLnBrk="1" hangingPunct="1">
              <a:lnSpc>
                <a:spcPct val="80000"/>
              </a:lnSpc>
            </a:pPr>
            <a:r>
              <a:rPr lang="en-US" sz="2000" dirty="0" smtClean="0"/>
              <a:t>In an under-approximated PDG (under-estimate points-to sets)</a:t>
            </a:r>
          </a:p>
          <a:p>
            <a:pPr eaLnBrk="1" hangingPunct="1">
              <a:lnSpc>
                <a:spcPct val="80000"/>
              </a:lnSpc>
            </a:pPr>
            <a:r>
              <a:rPr lang="en-US" sz="2800" dirty="0" smtClean="0"/>
              <a:t>Soundness</a:t>
            </a:r>
          </a:p>
          <a:p>
            <a:pPr lvl="1" eaLnBrk="1" hangingPunct="1">
              <a:lnSpc>
                <a:spcPct val="80000"/>
              </a:lnSpc>
            </a:pPr>
            <a:r>
              <a:rPr lang="en-US" sz="2400" dirty="0" err="1" smtClean="0"/>
              <a:t>i</a:t>
            </a:r>
            <a:r>
              <a:rPr lang="en-US" sz="2400" dirty="0" smtClean="0"/>
              <a:t>-sound (given </a:t>
            </a:r>
            <a:r>
              <a:rPr lang="en-US" sz="2400" dirty="0" err="1" smtClean="0"/>
              <a:t>i</a:t>
            </a:r>
            <a:r>
              <a:rPr lang="en-US" sz="2400" dirty="0" smtClean="0"/>
              <a:t>-sound input classification)</a:t>
            </a:r>
          </a:p>
          <a:p>
            <a:pPr lvl="1" eaLnBrk="1" hangingPunct="1">
              <a:lnSpc>
                <a:spcPct val="80000"/>
              </a:lnSpc>
            </a:pPr>
            <a:r>
              <a:rPr lang="en-US" sz="2400" dirty="0" smtClean="0"/>
              <a:t>m-unsound</a:t>
            </a:r>
          </a:p>
          <a:p>
            <a:pPr lvl="2" eaLnBrk="1" hangingPunct="1">
              <a:lnSpc>
                <a:spcPct val="80000"/>
              </a:lnSpc>
            </a:pPr>
            <a:endParaRPr lang="en-US" sz="2000" dirty="0" smtClean="0"/>
          </a:p>
        </p:txBody>
      </p:sp>
    </p:spTree>
  </p:cSld>
  <p:clrMapOvr>
    <a:masterClrMapping/>
  </p:clrMapOvr>
  <p:transition advTm="6636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a:xfrm>
            <a:off x="457200" y="1600200"/>
            <a:ext cx="8229600" cy="4953000"/>
          </a:xfrm>
        </p:spPr>
        <p:txBody>
          <a:bodyPr/>
          <a:lstStyle/>
          <a:p>
            <a:pPr eaLnBrk="1" hangingPunct="1"/>
            <a:r>
              <a:rPr lang="en-US" smtClean="0"/>
              <a:t>Observe program execution</a:t>
            </a:r>
          </a:p>
          <a:p>
            <a:pPr eaLnBrk="1" hangingPunct="1"/>
            <a:r>
              <a:rPr lang="en-US" smtClean="0"/>
              <a:t>On field/array write:</a:t>
            </a:r>
          </a:p>
          <a:p>
            <a:pPr lvl="1" eaLnBrk="1" hangingPunct="1"/>
            <a:r>
              <a:rPr lang="en-US" smtClean="0"/>
              <a:t>Mark as </a:t>
            </a:r>
            <a:r>
              <a:rPr lang="en-US" smtClean="0">
                <a:solidFill>
                  <a:srgbClr val="FF0000"/>
                </a:solidFill>
              </a:rPr>
              <a:t>mutable</a:t>
            </a:r>
            <a:r>
              <a:rPr lang="en-US" smtClean="0"/>
              <a:t> all </a:t>
            </a:r>
            <a:r>
              <a:rPr lang="en-US" i="1" smtClean="0"/>
              <a:t>non-aliased</a:t>
            </a:r>
            <a:r>
              <a:rPr lang="en-US" smtClean="0"/>
              <a:t> formal parameters that transitively point to the mutated object</a:t>
            </a:r>
          </a:p>
        </p:txBody>
      </p:sp>
      <p:sp>
        <p:nvSpPr>
          <p:cNvPr id="15362" name="Slide Number Placeholder 5"/>
          <p:cNvSpPr>
            <a:spLocks noGrp="1"/>
          </p:cNvSpPr>
          <p:nvPr>
            <p:ph type="sldNum" sz="quarter" idx="12"/>
          </p:nvPr>
        </p:nvSpPr>
        <p:spPr>
          <a:noFill/>
        </p:spPr>
        <p:txBody>
          <a:bodyPr/>
          <a:lstStyle/>
          <a:p>
            <a:fld id="{95F588FC-F2BE-4983-A33B-48AB01B06A5B}" type="slidenum">
              <a:rPr lang="en-US" smtClean="0"/>
              <a:pPr/>
              <a:t>16</a:t>
            </a:fld>
            <a:endParaRPr lang="en-US" smtClean="0"/>
          </a:p>
        </p:txBody>
      </p:sp>
      <p:sp>
        <p:nvSpPr>
          <p:cNvPr id="15363" name="Rectangle 2"/>
          <p:cNvSpPr>
            <a:spLocks noGrp="1" noChangeArrowheads="1"/>
          </p:cNvSpPr>
          <p:nvPr>
            <p:ph type="title"/>
          </p:nvPr>
        </p:nvSpPr>
        <p:spPr/>
        <p:txBody>
          <a:bodyPr/>
          <a:lstStyle/>
          <a:p>
            <a:pPr eaLnBrk="1" hangingPunct="1"/>
            <a:r>
              <a:rPr lang="en-US" smtClean="0"/>
              <a:t>Dynamic Mutability Analysis</a:t>
            </a:r>
          </a:p>
        </p:txBody>
      </p:sp>
    </p:spTree>
  </p:cSld>
  <p:clrMapOvr>
    <a:masterClrMapping/>
  </p:clrMapOvr>
  <p:transition advTm="3561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a:spLocks noGrp="1" noChangeArrowheads="1"/>
          </p:cNvSpPr>
          <p:nvPr>
            <p:ph idx="1"/>
          </p:nvPr>
        </p:nvSpPr>
        <p:spPr>
          <a:xfrm>
            <a:off x="457200" y="1600200"/>
            <a:ext cx="8229600" cy="2971800"/>
          </a:xfrm>
          <a:noFill/>
        </p:spPr>
        <p:txBody>
          <a:bodyPr/>
          <a:lstStyle/>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2.    for(Object o:other)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4.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6.    ...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8. }</a:t>
            </a:r>
          </a:p>
          <a:p>
            <a:pPr lvl="1" eaLnBrk="1" hangingPunct="1">
              <a:lnSpc>
                <a:spcPct val="80000"/>
              </a:lnSpc>
              <a:buFontTx/>
              <a:buNone/>
            </a:pPr>
            <a:endParaRPr lang="en-US" sz="2400" smtClean="0">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lvl="1" eaLnBrk="1" hangingPunct="1">
              <a:lnSpc>
                <a:spcPct val="80000"/>
              </a:lnSpc>
              <a:buFontTx/>
              <a:buNone/>
            </a:pPr>
            <a:endParaRPr lang="en-US" sz="1600" smtClean="0"/>
          </a:p>
        </p:txBody>
      </p:sp>
      <p:sp>
        <p:nvSpPr>
          <p:cNvPr id="16386" name="Slide Number Placeholder 5"/>
          <p:cNvSpPr>
            <a:spLocks noGrp="1"/>
          </p:cNvSpPr>
          <p:nvPr>
            <p:ph type="sldNum" sz="quarter" idx="12"/>
          </p:nvPr>
        </p:nvSpPr>
        <p:spPr>
          <a:noFill/>
        </p:spPr>
        <p:txBody>
          <a:bodyPr/>
          <a:lstStyle/>
          <a:p>
            <a:fld id="{37661F1D-F889-4C94-A6B0-0B9C281B9551}" type="slidenum">
              <a:rPr lang="en-US" smtClean="0"/>
              <a:pPr/>
              <a:t>17</a:t>
            </a:fld>
            <a:endParaRPr lang="en-US" smtClean="0"/>
          </a:p>
        </p:txBody>
      </p:sp>
      <p:sp>
        <p:nvSpPr>
          <p:cNvPr id="16387" name="Rectangle 2"/>
          <p:cNvSpPr>
            <a:spLocks noGrp="1" noChangeArrowheads="1"/>
          </p:cNvSpPr>
          <p:nvPr>
            <p:ph type="title"/>
          </p:nvPr>
        </p:nvSpPr>
        <p:spPr/>
        <p:txBody>
          <a:bodyPr/>
          <a:lstStyle/>
          <a:p>
            <a:pPr eaLnBrk="1" hangingPunct="1"/>
            <a:r>
              <a:rPr lang="en-US" smtClean="0"/>
              <a:t>Dynamic Analysis Example</a:t>
            </a:r>
          </a:p>
        </p:txBody>
      </p:sp>
      <p:sp>
        <p:nvSpPr>
          <p:cNvPr id="16389" name="Text Box 10"/>
          <p:cNvSpPr txBox="1">
            <a:spLocks noChangeArrowheads="1"/>
          </p:cNvSpPr>
          <p:nvPr/>
        </p:nvSpPr>
        <p:spPr bwMode="auto">
          <a:xfrm>
            <a:off x="457200" y="2286000"/>
            <a:ext cx="61722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3.       add(this, o);</a:t>
            </a:r>
          </a:p>
        </p:txBody>
      </p:sp>
      <p:sp>
        <p:nvSpPr>
          <p:cNvPr id="16390" name="Text Box 14"/>
          <p:cNvSpPr txBox="1">
            <a:spLocks noChangeArrowheads="1"/>
          </p:cNvSpPr>
          <p:nvPr/>
        </p:nvSpPr>
        <p:spPr bwMode="auto">
          <a:xfrm>
            <a:off x="447675" y="3038475"/>
            <a:ext cx="64770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5. void </a:t>
            </a:r>
            <a:r>
              <a:rPr lang="en-US" sz="2400" b="1">
                <a:latin typeface="Courier New" pitchFamily="49" charset="0"/>
                <a:cs typeface="Courier New" pitchFamily="49" charset="0"/>
              </a:rPr>
              <a:t>add</a:t>
            </a:r>
            <a:r>
              <a:rPr lang="en-US" sz="2400">
                <a:latin typeface="Courier New" pitchFamily="49" charset="0"/>
                <a:cs typeface="Courier New" pitchFamily="49" charset="0"/>
              </a:rPr>
              <a:t>(List this, Object o) {</a:t>
            </a:r>
          </a:p>
        </p:txBody>
      </p:sp>
      <p:sp>
        <p:nvSpPr>
          <p:cNvPr id="16391" name="Text Box 15"/>
          <p:cNvSpPr txBox="1">
            <a:spLocks noChangeArrowheads="1"/>
          </p:cNvSpPr>
          <p:nvPr/>
        </p:nvSpPr>
        <p:spPr bwMode="auto">
          <a:xfrm>
            <a:off x="457200" y="3733800"/>
            <a:ext cx="5943600" cy="384175"/>
          </a:xfrm>
          <a:prstGeom prst="rect">
            <a:avLst/>
          </a:prstGeom>
          <a:noFill/>
          <a:ln w="9525">
            <a:noFill/>
            <a:miter lim="800000"/>
            <a:headEnd/>
            <a:tailEnd/>
          </a:ln>
        </p:spPr>
        <p:txBody>
          <a:bodyPr>
            <a:spAutoFit/>
          </a:bodyPr>
          <a:lstStyle/>
          <a:p>
            <a:pPr>
              <a:lnSpc>
                <a:spcPct val="80000"/>
              </a:lnSpc>
              <a:spcBef>
                <a:spcPct val="20000"/>
              </a:spcBef>
            </a:pPr>
            <a:r>
              <a:rPr lang="en-US" sz="2400">
                <a:latin typeface="Courier New" pitchFamily="49" charset="0"/>
                <a:cs typeface="Courier New" pitchFamily="49" charset="0"/>
              </a:rPr>
              <a:t>7.    this.array[index] = o;</a:t>
            </a:r>
          </a:p>
        </p:txBody>
      </p:sp>
      <p:sp>
        <p:nvSpPr>
          <p:cNvPr id="16392" name="Text Box 144"/>
          <p:cNvSpPr txBox="1">
            <a:spLocks noChangeArrowheads="1"/>
          </p:cNvSpPr>
          <p:nvPr/>
        </p:nvSpPr>
        <p:spPr bwMode="auto">
          <a:xfrm>
            <a:off x="304800" y="4800600"/>
            <a:ext cx="4114800" cy="1328738"/>
          </a:xfrm>
          <a:prstGeom prst="rect">
            <a:avLst/>
          </a:prstGeom>
          <a:noFill/>
          <a:ln w="9525">
            <a:noFill/>
            <a:miter lim="800000"/>
            <a:headEnd/>
            <a:tailEnd/>
          </a:ln>
        </p:spPr>
        <p:txBody>
          <a:bodyPr>
            <a:spAutoFit/>
          </a:bodyPr>
          <a:lstStyle/>
          <a:p>
            <a:r>
              <a:rPr lang="en-US"/>
              <a:t>Line 7 modifies the receiver of </a:t>
            </a:r>
            <a:r>
              <a:rPr lang="en-US">
                <a:latin typeface="Courier New" pitchFamily="49" charset="0"/>
                <a:cs typeface="Courier New" pitchFamily="49" charset="0"/>
              </a:rPr>
              <a:t>add</a:t>
            </a:r>
            <a:r>
              <a:rPr lang="en-US"/>
              <a:t>.</a:t>
            </a:r>
          </a:p>
          <a:p>
            <a:r>
              <a:rPr lang="en-US"/>
              <a:t>Thus, the receivers of </a:t>
            </a:r>
            <a:r>
              <a:rPr lang="en-US">
                <a:latin typeface="Courier New" pitchFamily="49" charset="0"/>
                <a:cs typeface="Courier New" pitchFamily="49" charset="0"/>
              </a:rPr>
              <a:t>add</a:t>
            </a:r>
            <a:r>
              <a:rPr lang="en-US"/>
              <a:t> and </a:t>
            </a:r>
            <a:r>
              <a:rPr lang="en-US">
                <a:latin typeface="Courier New" pitchFamily="49" charset="0"/>
                <a:cs typeface="Courier New" pitchFamily="49" charset="0"/>
              </a:rPr>
              <a:t>addAll </a:t>
            </a:r>
            <a:r>
              <a:rPr lang="en-US"/>
              <a:t>are classified as </a:t>
            </a:r>
            <a:r>
              <a:rPr lang="en-US">
                <a:solidFill>
                  <a:srgbClr val="FF0000"/>
                </a:solidFill>
              </a:rPr>
              <a:t>mutable</a:t>
            </a:r>
            <a:r>
              <a:rPr lang="en-US"/>
              <a:t>.</a:t>
            </a:r>
          </a:p>
          <a:p>
            <a:pPr>
              <a:spcBef>
                <a:spcPct val="50000"/>
              </a:spcBef>
            </a:pPr>
            <a:endParaRPr lang="en-US"/>
          </a:p>
        </p:txBody>
      </p:sp>
      <p:sp>
        <p:nvSpPr>
          <p:cNvPr id="16393" name="Text Box 147"/>
          <p:cNvSpPr txBox="1">
            <a:spLocks noChangeArrowheads="1"/>
          </p:cNvSpPr>
          <p:nvPr/>
        </p:nvSpPr>
        <p:spPr bwMode="auto">
          <a:xfrm>
            <a:off x="468313" y="1524000"/>
            <a:ext cx="7456487"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1. void </a:t>
            </a:r>
            <a:r>
              <a:rPr lang="en-US" sz="2400" b="1">
                <a:latin typeface="Courier New" pitchFamily="49" charset="0"/>
                <a:cs typeface="Courier New" pitchFamily="49" charset="0"/>
              </a:rPr>
              <a:t>addAll</a:t>
            </a:r>
            <a:r>
              <a:rPr lang="en-US" sz="2400">
                <a:latin typeface="Courier New" pitchFamily="49" charset="0"/>
                <a:cs typeface="Courier New" pitchFamily="49" charset="0"/>
              </a:rPr>
              <a:t>(List this, List other) {</a:t>
            </a:r>
          </a:p>
        </p:txBody>
      </p:sp>
    </p:spTree>
  </p:cSld>
  <p:clrMapOvr>
    <a:masterClrMapping/>
  </p:clrMapOvr>
  <p:transition advTm="4485"/>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3"/>
          <p:cNvSpPr>
            <a:spLocks noGrp="1" noChangeArrowheads="1"/>
          </p:cNvSpPr>
          <p:nvPr>
            <p:ph idx="1"/>
          </p:nvPr>
        </p:nvSpPr>
        <p:spPr>
          <a:xfrm>
            <a:off x="457200" y="1600200"/>
            <a:ext cx="8229600" cy="2971800"/>
          </a:xfrm>
          <a:noFill/>
        </p:spPr>
        <p:txBody>
          <a:bodyPr/>
          <a:lstStyle/>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2.    for(Object o:other)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4.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6.    ...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8. }</a:t>
            </a:r>
          </a:p>
          <a:p>
            <a:pPr lvl="1" eaLnBrk="1" hangingPunct="1">
              <a:lnSpc>
                <a:spcPct val="80000"/>
              </a:lnSpc>
              <a:buFontTx/>
              <a:buNone/>
            </a:pPr>
            <a:endParaRPr lang="en-US" sz="2400" smtClean="0">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lvl="1" eaLnBrk="1" hangingPunct="1">
              <a:lnSpc>
                <a:spcPct val="80000"/>
              </a:lnSpc>
              <a:buFontTx/>
              <a:buNone/>
            </a:pPr>
            <a:endParaRPr lang="en-US" sz="1600" smtClean="0"/>
          </a:p>
        </p:txBody>
      </p:sp>
      <p:sp>
        <p:nvSpPr>
          <p:cNvPr id="17410" name="Slide Number Placeholder 5"/>
          <p:cNvSpPr>
            <a:spLocks noGrp="1"/>
          </p:cNvSpPr>
          <p:nvPr>
            <p:ph type="sldNum" sz="quarter" idx="12"/>
          </p:nvPr>
        </p:nvSpPr>
        <p:spPr>
          <a:noFill/>
        </p:spPr>
        <p:txBody>
          <a:bodyPr/>
          <a:lstStyle/>
          <a:p>
            <a:fld id="{307741A7-A909-4EA5-B15C-5D6075E595E3}" type="slidenum">
              <a:rPr lang="en-US" smtClean="0"/>
              <a:pPr/>
              <a:t>18</a:t>
            </a:fld>
            <a:endParaRPr lang="en-US" smtClean="0"/>
          </a:p>
        </p:txBody>
      </p:sp>
      <p:sp>
        <p:nvSpPr>
          <p:cNvPr id="17411" name="Rectangle 2"/>
          <p:cNvSpPr>
            <a:spLocks noGrp="1" noChangeArrowheads="1"/>
          </p:cNvSpPr>
          <p:nvPr>
            <p:ph type="title"/>
          </p:nvPr>
        </p:nvSpPr>
        <p:spPr/>
        <p:txBody>
          <a:bodyPr/>
          <a:lstStyle/>
          <a:p>
            <a:pPr eaLnBrk="1" hangingPunct="1"/>
            <a:r>
              <a:rPr lang="en-US" smtClean="0"/>
              <a:t>Dynamic Analysis Example</a:t>
            </a:r>
          </a:p>
        </p:txBody>
      </p:sp>
      <p:sp>
        <p:nvSpPr>
          <p:cNvPr id="17413" name="Text Box 4"/>
          <p:cNvSpPr txBox="1">
            <a:spLocks noChangeArrowheads="1"/>
          </p:cNvSpPr>
          <p:nvPr/>
        </p:nvSpPr>
        <p:spPr bwMode="auto">
          <a:xfrm>
            <a:off x="457200" y="2286000"/>
            <a:ext cx="61722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3.       add(this, o);</a:t>
            </a:r>
          </a:p>
        </p:txBody>
      </p:sp>
      <p:sp>
        <p:nvSpPr>
          <p:cNvPr id="17414" name="Text Box 5"/>
          <p:cNvSpPr txBox="1">
            <a:spLocks noChangeArrowheads="1"/>
          </p:cNvSpPr>
          <p:nvPr/>
        </p:nvSpPr>
        <p:spPr bwMode="auto">
          <a:xfrm>
            <a:off x="447675" y="3038475"/>
            <a:ext cx="64770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5. void </a:t>
            </a:r>
            <a:r>
              <a:rPr lang="en-US" sz="2400" b="1">
                <a:latin typeface="Courier New" pitchFamily="49" charset="0"/>
                <a:cs typeface="Courier New" pitchFamily="49" charset="0"/>
              </a:rPr>
              <a:t>add</a:t>
            </a:r>
            <a:r>
              <a:rPr lang="en-US" sz="2400">
                <a:latin typeface="Courier New" pitchFamily="49" charset="0"/>
                <a:cs typeface="Courier New" pitchFamily="49" charset="0"/>
              </a:rPr>
              <a:t>(List this, Object o) {</a:t>
            </a:r>
          </a:p>
        </p:txBody>
      </p:sp>
      <p:sp>
        <p:nvSpPr>
          <p:cNvPr id="17415" name="Text Box 6"/>
          <p:cNvSpPr txBox="1">
            <a:spLocks noChangeArrowheads="1"/>
          </p:cNvSpPr>
          <p:nvPr/>
        </p:nvSpPr>
        <p:spPr bwMode="auto">
          <a:xfrm>
            <a:off x="457200" y="3733800"/>
            <a:ext cx="5943600" cy="384175"/>
          </a:xfrm>
          <a:prstGeom prst="rect">
            <a:avLst/>
          </a:prstGeom>
          <a:noFill/>
          <a:ln w="9525">
            <a:noFill/>
            <a:miter lim="800000"/>
            <a:headEnd/>
            <a:tailEnd/>
          </a:ln>
        </p:spPr>
        <p:txBody>
          <a:bodyPr>
            <a:spAutoFit/>
          </a:bodyPr>
          <a:lstStyle/>
          <a:p>
            <a:pPr>
              <a:lnSpc>
                <a:spcPct val="80000"/>
              </a:lnSpc>
              <a:spcBef>
                <a:spcPct val="20000"/>
              </a:spcBef>
            </a:pPr>
            <a:r>
              <a:rPr lang="en-US" sz="2400">
                <a:latin typeface="Courier New" pitchFamily="49" charset="0"/>
                <a:cs typeface="Courier New" pitchFamily="49" charset="0"/>
              </a:rPr>
              <a:t>7.    this.array[index] = o;</a:t>
            </a:r>
          </a:p>
        </p:txBody>
      </p:sp>
      <p:sp>
        <p:nvSpPr>
          <p:cNvPr id="17416" name="Text Box 7"/>
          <p:cNvSpPr txBox="1">
            <a:spLocks noChangeArrowheads="1"/>
          </p:cNvSpPr>
          <p:nvPr/>
        </p:nvSpPr>
        <p:spPr bwMode="auto">
          <a:xfrm>
            <a:off x="304800" y="4800600"/>
            <a:ext cx="4114800" cy="1328738"/>
          </a:xfrm>
          <a:prstGeom prst="rect">
            <a:avLst/>
          </a:prstGeom>
          <a:noFill/>
          <a:ln w="9525">
            <a:noFill/>
            <a:miter lim="800000"/>
            <a:headEnd/>
            <a:tailEnd/>
          </a:ln>
        </p:spPr>
        <p:txBody>
          <a:bodyPr>
            <a:spAutoFit/>
          </a:bodyPr>
          <a:lstStyle/>
          <a:p>
            <a:r>
              <a:rPr lang="en-US"/>
              <a:t>Line 7 modifies the receiver of </a:t>
            </a:r>
            <a:r>
              <a:rPr lang="en-US">
                <a:latin typeface="Courier New" pitchFamily="49" charset="0"/>
                <a:cs typeface="Courier New" pitchFamily="49" charset="0"/>
              </a:rPr>
              <a:t>add</a:t>
            </a:r>
            <a:r>
              <a:rPr lang="en-US"/>
              <a:t>.</a:t>
            </a:r>
          </a:p>
          <a:p>
            <a:r>
              <a:rPr lang="en-US"/>
              <a:t>Thus, the receivers of </a:t>
            </a:r>
            <a:r>
              <a:rPr lang="en-US">
                <a:latin typeface="Courier New" pitchFamily="49" charset="0"/>
                <a:cs typeface="Courier New" pitchFamily="49" charset="0"/>
              </a:rPr>
              <a:t>add</a:t>
            </a:r>
            <a:r>
              <a:rPr lang="en-US"/>
              <a:t> and </a:t>
            </a:r>
            <a:r>
              <a:rPr lang="en-US">
                <a:latin typeface="Courier New" pitchFamily="49" charset="0"/>
                <a:cs typeface="Courier New" pitchFamily="49" charset="0"/>
              </a:rPr>
              <a:t>addAll </a:t>
            </a:r>
            <a:r>
              <a:rPr lang="en-US"/>
              <a:t>are classified as </a:t>
            </a:r>
            <a:r>
              <a:rPr lang="en-US">
                <a:solidFill>
                  <a:srgbClr val="FF0000"/>
                </a:solidFill>
              </a:rPr>
              <a:t>mutable</a:t>
            </a:r>
            <a:r>
              <a:rPr lang="en-US"/>
              <a:t>.</a:t>
            </a:r>
          </a:p>
          <a:p>
            <a:pPr>
              <a:spcBef>
                <a:spcPct val="50000"/>
              </a:spcBef>
            </a:pPr>
            <a:endParaRPr lang="en-US"/>
          </a:p>
        </p:txBody>
      </p:sp>
      <p:sp>
        <p:nvSpPr>
          <p:cNvPr id="17417" name="Text Box 8"/>
          <p:cNvSpPr txBox="1">
            <a:spLocks noChangeArrowheads="1"/>
          </p:cNvSpPr>
          <p:nvPr/>
        </p:nvSpPr>
        <p:spPr bwMode="auto">
          <a:xfrm>
            <a:off x="468313" y="1524000"/>
            <a:ext cx="7456487"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1. void </a:t>
            </a:r>
            <a:r>
              <a:rPr lang="en-US" sz="2400" b="1">
                <a:latin typeface="Courier New" pitchFamily="49" charset="0"/>
                <a:cs typeface="Courier New" pitchFamily="49" charset="0"/>
              </a:rPr>
              <a:t>addAll</a:t>
            </a:r>
            <a:r>
              <a:rPr lang="en-US" sz="2400">
                <a:latin typeface="Courier New" pitchFamily="49" charset="0"/>
                <a:cs typeface="Courier New" pitchFamily="49" charset="0"/>
              </a:rPr>
              <a:t>(</a:t>
            </a:r>
            <a:r>
              <a:rPr lang="en-US" sz="2400">
                <a:solidFill>
                  <a:srgbClr val="6600FF"/>
                </a:solidFill>
                <a:latin typeface="Courier New" pitchFamily="49" charset="0"/>
                <a:cs typeface="Courier New" pitchFamily="49" charset="0"/>
              </a:rPr>
              <a:t>List this, List other</a:t>
            </a:r>
            <a:r>
              <a:rPr lang="en-US" sz="2400">
                <a:latin typeface="Courier New" pitchFamily="49" charset="0"/>
                <a:cs typeface="Courier New" pitchFamily="49" charset="0"/>
              </a:rPr>
              <a:t>) {</a:t>
            </a:r>
          </a:p>
        </p:txBody>
      </p:sp>
      <p:sp>
        <p:nvSpPr>
          <p:cNvPr id="17418" name="Line 9"/>
          <p:cNvSpPr>
            <a:spLocks noChangeShapeType="1"/>
          </p:cNvSpPr>
          <p:nvPr/>
        </p:nvSpPr>
        <p:spPr bwMode="auto">
          <a:xfrm flipH="1">
            <a:off x="7848600" y="1752600"/>
            <a:ext cx="609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Tm="2782"/>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3"/>
          <p:cNvSpPr>
            <a:spLocks noGrp="1" noChangeArrowheads="1"/>
          </p:cNvSpPr>
          <p:nvPr>
            <p:ph idx="1"/>
          </p:nvPr>
        </p:nvSpPr>
        <p:spPr>
          <a:xfrm>
            <a:off x="457200" y="1600200"/>
            <a:ext cx="8229600" cy="2971800"/>
          </a:xfrm>
          <a:noFill/>
        </p:spPr>
        <p:txBody>
          <a:bodyPr/>
          <a:lstStyle/>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2.    for(Object o:other)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4.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6.    ...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8. }</a:t>
            </a:r>
          </a:p>
          <a:p>
            <a:pPr lvl="1" eaLnBrk="1" hangingPunct="1">
              <a:lnSpc>
                <a:spcPct val="80000"/>
              </a:lnSpc>
              <a:buFontTx/>
              <a:buNone/>
            </a:pPr>
            <a:endParaRPr lang="en-US" sz="2400" smtClean="0">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lvl="1" eaLnBrk="1" hangingPunct="1">
              <a:lnSpc>
                <a:spcPct val="80000"/>
              </a:lnSpc>
              <a:buFontTx/>
              <a:buNone/>
            </a:pPr>
            <a:endParaRPr lang="en-US" sz="1600" smtClean="0"/>
          </a:p>
        </p:txBody>
      </p:sp>
      <p:sp>
        <p:nvSpPr>
          <p:cNvPr id="18434" name="Slide Number Placeholder 5"/>
          <p:cNvSpPr>
            <a:spLocks noGrp="1"/>
          </p:cNvSpPr>
          <p:nvPr>
            <p:ph type="sldNum" sz="quarter" idx="12"/>
          </p:nvPr>
        </p:nvSpPr>
        <p:spPr>
          <a:noFill/>
        </p:spPr>
        <p:txBody>
          <a:bodyPr/>
          <a:lstStyle/>
          <a:p>
            <a:fld id="{054F98D5-F4D0-4C16-947F-E676EB59DA69}" type="slidenum">
              <a:rPr lang="en-US" smtClean="0"/>
              <a:pPr/>
              <a:t>19</a:t>
            </a:fld>
            <a:endParaRPr lang="en-US" smtClean="0"/>
          </a:p>
        </p:txBody>
      </p:sp>
      <p:sp>
        <p:nvSpPr>
          <p:cNvPr id="18435" name="Rectangle 2"/>
          <p:cNvSpPr>
            <a:spLocks noGrp="1" noChangeArrowheads="1"/>
          </p:cNvSpPr>
          <p:nvPr>
            <p:ph type="title"/>
          </p:nvPr>
        </p:nvSpPr>
        <p:spPr/>
        <p:txBody>
          <a:bodyPr/>
          <a:lstStyle/>
          <a:p>
            <a:pPr eaLnBrk="1" hangingPunct="1"/>
            <a:r>
              <a:rPr lang="en-US" smtClean="0"/>
              <a:t>Dynamic Analysis Example</a:t>
            </a:r>
          </a:p>
        </p:txBody>
      </p:sp>
      <p:sp>
        <p:nvSpPr>
          <p:cNvPr id="18437" name="Text Box 4"/>
          <p:cNvSpPr txBox="1">
            <a:spLocks noChangeArrowheads="1"/>
          </p:cNvSpPr>
          <p:nvPr/>
        </p:nvSpPr>
        <p:spPr bwMode="auto">
          <a:xfrm>
            <a:off x="457200" y="2286000"/>
            <a:ext cx="61722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3.       add(this, o);</a:t>
            </a:r>
          </a:p>
        </p:txBody>
      </p:sp>
      <p:sp>
        <p:nvSpPr>
          <p:cNvPr id="18438" name="Text Box 5"/>
          <p:cNvSpPr txBox="1">
            <a:spLocks noChangeArrowheads="1"/>
          </p:cNvSpPr>
          <p:nvPr/>
        </p:nvSpPr>
        <p:spPr bwMode="auto">
          <a:xfrm>
            <a:off x="447675" y="3038475"/>
            <a:ext cx="64770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5. void </a:t>
            </a:r>
            <a:r>
              <a:rPr lang="en-US" sz="2400" b="1">
                <a:latin typeface="Courier New" pitchFamily="49" charset="0"/>
                <a:cs typeface="Courier New" pitchFamily="49" charset="0"/>
              </a:rPr>
              <a:t>add</a:t>
            </a:r>
            <a:r>
              <a:rPr lang="en-US" sz="2400">
                <a:latin typeface="Courier New" pitchFamily="49" charset="0"/>
                <a:cs typeface="Courier New" pitchFamily="49" charset="0"/>
              </a:rPr>
              <a:t>(List this, Object o) {</a:t>
            </a:r>
          </a:p>
        </p:txBody>
      </p:sp>
      <p:sp>
        <p:nvSpPr>
          <p:cNvPr id="18439" name="Text Box 6"/>
          <p:cNvSpPr txBox="1">
            <a:spLocks noChangeArrowheads="1"/>
          </p:cNvSpPr>
          <p:nvPr/>
        </p:nvSpPr>
        <p:spPr bwMode="auto">
          <a:xfrm>
            <a:off x="457200" y="3733800"/>
            <a:ext cx="5943600" cy="384175"/>
          </a:xfrm>
          <a:prstGeom prst="rect">
            <a:avLst/>
          </a:prstGeom>
          <a:noFill/>
          <a:ln w="9525">
            <a:noFill/>
            <a:miter lim="800000"/>
            <a:headEnd/>
            <a:tailEnd/>
          </a:ln>
        </p:spPr>
        <p:txBody>
          <a:bodyPr>
            <a:spAutoFit/>
          </a:bodyPr>
          <a:lstStyle/>
          <a:p>
            <a:pPr>
              <a:lnSpc>
                <a:spcPct val="80000"/>
              </a:lnSpc>
              <a:spcBef>
                <a:spcPct val="20000"/>
              </a:spcBef>
            </a:pPr>
            <a:r>
              <a:rPr lang="en-US" sz="2400">
                <a:latin typeface="Courier New" pitchFamily="49" charset="0"/>
                <a:cs typeface="Courier New" pitchFamily="49" charset="0"/>
              </a:rPr>
              <a:t>7.    this.array[index] = o;</a:t>
            </a:r>
          </a:p>
        </p:txBody>
      </p:sp>
      <p:sp>
        <p:nvSpPr>
          <p:cNvPr id="18440" name="Text Box 7"/>
          <p:cNvSpPr txBox="1">
            <a:spLocks noChangeArrowheads="1"/>
          </p:cNvSpPr>
          <p:nvPr/>
        </p:nvSpPr>
        <p:spPr bwMode="auto">
          <a:xfrm>
            <a:off x="304800" y="4800600"/>
            <a:ext cx="4114800" cy="1328738"/>
          </a:xfrm>
          <a:prstGeom prst="rect">
            <a:avLst/>
          </a:prstGeom>
          <a:noFill/>
          <a:ln w="9525">
            <a:noFill/>
            <a:miter lim="800000"/>
            <a:headEnd/>
            <a:tailEnd/>
          </a:ln>
        </p:spPr>
        <p:txBody>
          <a:bodyPr>
            <a:spAutoFit/>
          </a:bodyPr>
          <a:lstStyle/>
          <a:p>
            <a:r>
              <a:rPr lang="en-US"/>
              <a:t>Line 7 modifies the receiver of </a:t>
            </a:r>
            <a:r>
              <a:rPr lang="en-US">
                <a:latin typeface="Courier New" pitchFamily="49" charset="0"/>
                <a:cs typeface="Courier New" pitchFamily="49" charset="0"/>
              </a:rPr>
              <a:t>add</a:t>
            </a:r>
            <a:r>
              <a:rPr lang="en-US"/>
              <a:t>.</a:t>
            </a:r>
          </a:p>
          <a:p>
            <a:r>
              <a:rPr lang="en-US"/>
              <a:t>Thus, the receivers of </a:t>
            </a:r>
            <a:r>
              <a:rPr lang="en-US">
                <a:latin typeface="Courier New" pitchFamily="49" charset="0"/>
                <a:cs typeface="Courier New" pitchFamily="49" charset="0"/>
              </a:rPr>
              <a:t>add</a:t>
            </a:r>
            <a:r>
              <a:rPr lang="en-US"/>
              <a:t> and </a:t>
            </a:r>
            <a:r>
              <a:rPr lang="en-US">
                <a:latin typeface="Courier New" pitchFamily="49" charset="0"/>
                <a:cs typeface="Courier New" pitchFamily="49" charset="0"/>
              </a:rPr>
              <a:t>addAll </a:t>
            </a:r>
            <a:r>
              <a:rPr lang="en-US"/>
              <a:t>are classified as </a:t>
            </a:r>
            <a:r>
              <a:rPr lang="en-US">
                <a:solidFill>
                  <a:srgbClr val="FF0000"/>
                </a:solidFill>
              </a:rPr>
              <a:t>mutable</a:t>
            </a:r>
            <a:r>
              <a:rPr lang="en-US"/>
              <a:t>.</a:t>
            </a:r>
          </a:p>
          <a:p>
            <a:pPr>
              <a:spcBef>
                <a:spcPct val="50000"/>
              </a:spcBef>
            </a:pPr>
            <a:endParaRPr lang="en-US"/>
          </a:p>
        </p:txBody>
      </p:sp>
      <p:sp>
        <p:nvSpPr>
          <p:cNvPr id="18441" name="Text Box 8"/>
          <p:cNvSpPr txBox="1">
            <a:spLocks noChangeArrowheads="1"/>
          </p:cNvSpPr>
          <p:nvPr/>
        </p:nvSpPr>
        <p:spPr bwMode="auto">
          <a:xfrm>
            <a:off x="468313" y="1524000"/>
            <a:ext cx="7456487"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1. void </a:t>
            </a:r>
            <a:r>
              <a:rPr lang="en-US" sz="2400" b="1">
                <a:latin typeface="Courier New" pitchFamily="49" charset="0"/>
                <a:cs typeface="Courier New" pitchFamily="49" charset="0"/>
              </a:rPr>
              <a:t>addAll</a:t>
            </a:r>
            <a:r>
              <a:rPr lang="en-US" sz="2400">
                <a:latin typeface="Courier New" pitchFamily="49" charset="0"/>
                <a:cs typeface="Courier New" pitchFamily="49" charset="0"/>
              </a:rPr>
              <a:t>(</a:t>
            </a:r>
            <a:r>
              <a:rPr lang="en-US" sz="2400">
                <a:solidFill>
                  <a:srgbClr val="6600FF"/>
                </a:solidFill>
                <a:latin typeface="Courier New" pitchFamily="49" charset="0"/>
                <a:cs typeface="Courier New" pitchFamily="49" charset="0"/>
              </a:rPr>
              <a:t>List this, List other</a:t>
            </a:r>
            <a:r>
              <a:rPr lang="en-US" sz="2400">
                <a:latin typeface="Courier New" pitchFamily="49" charset="0"/>
                <a:cs typeface="Courier New" pitchFamily="49" charset="0"/>
              </a:rPr>
              <a:t>) {</a:t>
            </a:r>
          </a:p>
        </p:txBody>
      </p:sp>
      <p:sp>
        <p:nvSpPr>
          <p:cNvPr id="18442" name="Line 10"/>
          <p:cNvSpPr>
            <a:spLocks noChangeShapeType="1"/>
          </p:cNvSpPr>
          <p:nvPr/>
        </p:nvSpPr>
        <p:spPr bwMode="auto">
          <a:xfrm flipH="1">
            <a:off x="7848600" y="2514600"/>
            <a:ext cx="609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Tm="32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Grp="1" noChangeArrowheads="1"/>
          </p:cNvSpPr>
          <p:nvPr>
            <p:ph idx="1"/>
          </p:nvPr>
        </p:nvSpPr>
        <p:spPr/>
        <p:txBody>
          <a:bodyPr/>
          <a:lstStyle/>
          <a:p>
            <a:pPr marL="609600" indent="-609600" eaLnBrk="1" hangingPunct="1"/>
            <a:r>
              <a:rPr lang="en-US" sz="2800" smtClean="0"/>
              <a:t>Parameter P of method M is:</a:t>
            </a:r>
          </a:p>
          <a:p>
            <a:pPr marL="990600" lvl="1" indent="-533400" eaLnBrk="1" hangingPunct="1"/>
            <a:r>
              <a:rPr lang="en-US" sz="2400" smtClean="0">
                <a:solidFill>
                  <a:srgbClr val="FF0000"/>
                </a:solidFill>
              </a:rPr>
              <a:t>Mutable</a:t>
            </a:r>
            <a:r>
              <a:rPr lang="en-US" sz="2400" smtClean="0"/>
              <a:t> if some execution of M can change the state of P’s referent object using P</a:t>
            </a:r>
          </a:p>
          <a:p>
            <a:pPr marL="990600" lvl="1" indent="-533400" eaLnBrk="1" hangingPunct="1"/>
            <a:r>
              <a:rPr lang="en-US" sz="2400" smtClean="0">
                <a:solidFill>
                  <a:srgbClr val="00CC00"/>
                </a:solidFill>
              </a:rPr>
              <a:t>Immutable</a:t>
            </a:r>
            <a:r>
              <a:rPr lang="en-US" sz="2400" smtClean="0"/>
              <a:t> if no such execution exists</a:t>
            </a:r>
          </a:p>
          <a:p>
            <a:pPr marL="609600" indent="-609600" eaLnBrk="1" hangingPunct="1"/>
            <a:r>
              <a:rPr lang="en-US" sz="2800" smtClean="0"/>
              <a:t>A method is pure (side-effect free) if:</a:t>
            </a:r>
          </a:p>
          <a:p>
            <a:pPr marL="990600" lvl="1" indent="-533400" eaLnBrk="1" hangingPunct="1"/>
            <a:r>
              <a:rPr lang="en-US" sz="2400" smtClean="0"/>
              <a:t>All its parameters are </a:t>
            </a:r>
            <a:r>
              <a:rPr lang="en-US" sz="2400" smtClean="0">
                <a:solidFill>
                  <a:srgbClr val="00CC00"/>
                </a:solidFill>
              </a:rPr>
              <a:t>immutable</a:t>
            </a:r>
            <a:r>
              <a:rPr lang="en-US" sz="2400" smtClean="0"/>
              <a:t> (including receiver and global state)</a:t>
            </a:r>
          </a:p>
          <a:p>
            <a:pPr marL="609600" indent="-609600" eaLnBrk="1" hangingPunct="1"/>
            <a:endParaRPr lang="en-US" sz="2800" smtClean="0"/>
          </a:p>
        </p:txBody>
      </p:sp>
      <p:sp>
        <p:nvSpPr>
          <p:cNvPr id="3074" name="Slide Number Placeholder 5"/>
          <p:cNvSpPr>
            <a:spLocks noGrp="1"/>
          </p:cNvSpPr>
          <p:nvPr>
            <p:ph type="sldNum" sz="quarter" idx="12"/>
          </p:nvPr>
        </p:nvSpPr>
        <p:spPr>
          <a:noFill/>
        </p:spPr>
        <p:txBody>
          <a:bodyPr/>
          <a:lstStyle/>
          <a:p>
            <a:fld id="{2A6F2210-75E5-406A-97EF-E6E8E9A40740}" type="slidenum">
              <a:rPr lang="en-US" smtClean="0"/>
              <a:pPr/>
              <a:t>2</a:t>
            </a:fld>
            <a:endParaRPr lang="en-US" smtClean="0"/>
          </a:p>
        </p:txBody>
      </p:sp>
      <p:sp>
        <p:nvSpPr>
          <p:cNvPr id="3075" name="Rectangle 2"/>
          <p:cNvSpPr>
            <a:spLocks noGrp="1" noChangeArrowheads="1"/>
          </p:cNvSpPr>
          <p:nvPr>
            <p:ph type="title"/>
          </p:nvPr>
        </p:nvSpPr>
        <p:spPr/>
        <p:txBody>
          <a:bodyPr>
            <a:normAutofit fontScale="90000"/>
          </a:bodyPr>
          <a:lstStyle/>
          <a:p>
            <a:pPr eaLnBrk="1" hangingPunct="1"/>
            <a:r>
              <a:rPr lang="en-US" smtClean="0"/>
              <a:t>Mutability/Immutability Definition</a:t>
            </a:r>
          </a:p>
        </p:txBody>
      </p:sp>
    </p:spTree>
  </p:cSld>
  <p:clrMapOvr>
    <a:masterClrMapping/>
  </p:clrMapOvr>
  <p:transition advTm="29203"/>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3"/>
          <p:cNvSpPr>
            <a:spLocks noGrp="1" noChangeArrowheads="1"/>
          </p:cNvSpPr>
          <p:nvPr>
            <p:ph idx="1"/>
          </p:nvPr>
        </p:nvSpPr>
        <p:spPr>
          <a:xfrm>
            <a:off x="457200" y="1600200"/>
            <a:ext cx="8229600" cy="2971800"/>
          </a:xfrm>
          <a:noFill/>
        </p:spPr>
        <p:txBody>
          <a:bodyPr/>
          <a:lstStyle/>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2.    for(Object o:other)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4.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6.    ...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8. }</a:t>
            </a:r>
          </a:p>
          <a:p>
            <a:pPr lvl="1" eaLnBrk="1" hangingPunct="1">
              <a:lnSpc>
                <a:spcPct val="80000"/>
              </a:lnSpc>
              <a:buFontTx/>
              <a:buNone/>
            </a:pPr>
            <a:endParaRPr lang="en-US" sz="2400" smtClean="0">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lvl="1" eaLnBrk="1" hangingPunct="1">
              <a:lnSpc>
                <a:spcPct val="80000"/>
              </a:lnSpc>
              <a:buFontTx/>
              <a:buNone/>
            </a:pPr>
            <a:endParaRPr lang="en-US" sz="1600" smtClean="0"/>
          </a:p>
        </p:txBody>
      </p:sp>
      <p:sp>
        <p:nvSpPr>
          <p:cNvPr id="19458" name="Slide Number Placeholder 5"/>
          <p:cNvSpPr>
            <a:spLocks noGrp="1"/>
          </p:cNvSpPr>
          <p:nvPr>
            <p:ph type="sldNum" sz="quarter" idx="12"/>
          </p:nvPr>
        </p:nvSpPr>
        <p:spPr>
          <a:noFill/>
        </p:spPr>
        <p:txBody>
          <a:bodyPr/>
          <a:lstStyle/>
          <a:p>
            <a:fld id="{F75996AF-4B5D-4B29-8DD8-BADF1A01BF36}" type="slidenum">
              <a:rPr lang="en-US" smtClean="0"/>
              <a:pPr/>
              <a:t>20</a:t>
            </a:fld>
            <a:endParaRPr lang="en-US" smtClean="0"/>
          </a:p>
        </p:txBody>
      </p:sp>
      <p:sp>
        <p:nvSpPr>
          <p:cNvPr id="19459" name="Rectangle 2"/>
          <p:cNvSpPr>
            <a:spLocks noGrp="1" noChangeArrowheads="1"/>
          </p:cNvSpPr>
          <p:nvPr>
            <p:ph type="title"/>
          </p:nvPr>
        </p:nvSpPr>
        <p:spPr/>
        <p:txBody>
          <a:bodyPr/>
          <a:lstStyle/>
          <a:p>
            <a:pPr eaLnBrk="1" hangingPunct="1"/>
            <a:r>
              <a:rPr lang="en-US" smtClean="0"/>
              <a:t>Dynamic Analysis Example</a:t>
            </a:r>
          </a:p>
        </p:txBody>
      </p:sp>
      <p:sp>
        <p:nvSpPr>
          <p:cNvPr id="19461" name="Text Box 4"/>
          <p:cNvSpPr txBox="1">
            <a:spLocks noChangeArrowheads="1"/>
          </p:cNvSpPr>
          <p:nvPr/>
        </p:nvSpPr>
        <p:spPr bwMode="auto">
          <a:xfrm>
            <a:off x="457200" y="2286000"/>
            <a:ext cx="61722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3.       add(this, o);</a:t>
            </a:r>
          </a:p>
        </p:txBody>
      </p:sp>
      <p:sp>
        <p:nvSpPr>
          <p:cNvPr id="19462" name="Text Box 5"/>
          <p:cNvSpPr txBox="1">
            <a:spLocks noChangeArrowheads="1"/>
          </p:cNvSpPr>
          <p:nvPr/>
        </p:nvSpPr>
        <p:spPr bwMode="auto">
          <a:xfrm>
            <a:off x="447675" y="3038475"/>
            <a:ext cx="64770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5. void </a:t>
            </a:r>
            <a:r>
              <a:rPr lang="en-US" sz="2400" b="1">
                <a:latin typeface="Courier New" pitchFamily="49" charset="0"/>
                <a:cs typeface="Courier New" pitchFamily="49" charset="0"/>
              </a:rPr>
              <a:t>add</a:t>
            </a:r>
            <a:r>
              <a:rPr lang="en-US" sz="2400">
                <a:latin typeface="Courier New" pitchFamily="49" charset="0"/>
                <a:cs typeface="Courier New" pitchFamily="49" charset="0"/>
              </a:rPr>
              <a:t>(</a:t>
            </a:r>
            <a:r>
              <a:rPr lang="en-US" sz="2400">
                <a:solidFill>
                  <a:srgbClr val="6600FF"/>
                </a:solidFill>
                <a:latin typeface="Courier New" pitchFamily="49" charset="0"/>
                <a:cs typeface="Courier New" pitchFamily="49" charset="0"/>
              </a:rPr>
              <a:t>List this, Object o</a:t>
            </a:r>
            <a:r>
              <a:rPr lang="en-US" sz="2400">
                <a:latin typeface="Courier New" pitchFamily="49" charset="0"/>
                <a:cs typeface="Courier New" pitchFamily="49" charset="0"/>
              </a:rPr>
              <a:t>) {</a:t>
            </a:r>
          </a:p>
        </p:txBody>
      </p:sp>
      <p:sp>
        <p:nvSpPr>
          <p:cNvPr id="19463" name="Text Box 6"/>
          <p:cNvSpPr txBox="1">
            <a:spLocks noChangeArrowheads="1"/>
          </p:cNvSpPr>
          <p:nvPr/>
        </p:nvSpPr>
        <p:spPr bwMode="auto">
          <a:xfrm>
            <a:off x="457200" y="3733800"/>
            <a:ext cx="5943600" cy="384175"/>
          </a:xfrm>
          <a:prstGeom prst="rect">
            <a:avLst/>
          </a:prstGeom>
          <a:noFill/>
          <a:ln w="9525">
            <a:noFill/>
            <a:miter lim="800000"/>
            <a:headEnd/>
            <a:tailEnd/>
          </a:ln>
        </p:spPr>
        <p:txBody>
          <a:bodyPr>
            <a:spAutoFit/>
          </a:bodyPr>
          <a:lstStyle/>
          <a:p>
            <a:pPr>
              <a:lnSpc>
                <a:spcPct val="80000"/>
              </a:lnSpc>
              <a:spcBef>
                <a:spcPct val="20000"/>
              </a:spcBef>
            </a:pPr>
            <a:r>
              <a:rPr lang="en-US" sz="2400">
                <a:latin typeface="Courier New" pitchFamily="49" charset="0"/>
                <a:cs typeface="Courier New" pitchFamily="49" charset="0"/>
              </a:rPr>
              <a:t>7.    this.array[index] = o;</a:t>
            </a:r>
          </a:p>
        </p:txBody>
      </p:sp>
      <p:sp>
        <p:nvSpPr>
          <p:cNvPr id="19464" name="Text Box 7"/>
          <p:cNvSpPr txBox="1">
            <a:spLocks noChangeArrowheads="1"/>
          </p:cNvSpPr>
          <p:nvPr/>
        </p:nvSpPr>
        <p:spPr bwMode="auto">
          <a:xfrm>
            <a:off x="304800" y="4800600"/>
            <a:ext cx="4114800" cy="1328738"/>
          </a:xfrm>
          <a:prstGeom prst="rect">
            <a:avLst/>
          </a:prstGeom>
          <a:noFill/>
          <a:ln w="9525">
            <a:noFill/>
            <a:miter lim="800000"/>
            <a:headEnd/>
            <a:tailEnd/>
          </a:ln>
        </p:spPr>
        <p:txBody>
          <a:bodyPr>
            <a:spAutoFit/>
          </a:bodyPr>
          <a:lstStyle/>
          <a:p>
            <a:r>
              <a:rPr lang="en-US"/>
              <a:t>Line 7 modifies the receiver of </a:t>
            </a:r>
            <a:r>
              <a:rPr lang="en-US">
                <a:latin typeface="Courier New" pitchFamily="49" charset="0"/>
                <a:cs typeface="Courier New" pitchFamily="49" charset="0"/>
              </a:rPr>
              <a:t>add</a:t>
            </a:r>
            <a:r>
              <a:rPr lang="en-US"/>
              <a:t>.</a:t>
            </a:r>
          </a:p>
          <a:p>
            <a:r>
              <a:rPr lang="en-US"/>
              <a:t>Thus, the receivers of </a:t>
            </a:r>
            <a:r>
              <a:rPr lang="en-US">
                <a:latin typeface="Courier New" pitchFamily="49" charset="0"/>
                <a:cs typeface="Courier New" pitchFamily="49" charset="0"/>
              </a:rPr>
              <a:t>add</a:t>
            </a:r>
            <a:r>
              <a:rPr lang="en-US"/>
              <a:t> and </a:t>
            </a:r>
            <a:r>
              <a:rPr lang="en-US">
                <a:latin typeface="Courier New" pitchFamily="49" charset="0"/>
                <a:cs typeface="Courier New" pitchFamily="49" charset="0"/>
              </a:rPr>
              <a:t>addAll </a:t>
            </a:r>
            <a:r>
              <a:rPr lang="en-US"/>
              <a:t>are classified as </a:t>
            </a:r>
            <a:r>
              <a:rPr lang="en-US">
                <a:solidFill>
                  <a:srgbClr val="FF0000"/>
                </a:solidFill>
              </a:rPr>
              <a:t>mutable</a:t>
            </a:r>
            <a:r>
              <a:rPr lang="en-US"/>
              <a:t>.</a:t>
            </a:r>
          </a:p>
          <a:p>
            <a:pPr>
              <a:spcBef>
                <a:spcPct val="50000"/>
              </a:spcBef>
            </a:pPr>
            <a:endParaRPr lang="en-US"/>
          </a:p>
        </p:txBody>
      </p:sp>
      <p:sp>
        <p:nvSpPr>
          <p:cNvPr id="19465" name="Text Box 8"/>
          <p:cNvSpPr txBox="1">
            <a:spLocks noChangeArrowheads="1"/>
          </p:cNvSpPr>
          <p:nvPr/>
        </p:nvSpPr>
        <p:spPr bwMode="auto">
          <a:xfrm>
            <a:off x="468313" y="1524000"/>
            <a:ext cx="7456487"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1. void </a:t>
            </a:r>
            <a:r>
              <a:rPr lang="en-US" sz="2400" b="1">
                <a:latin typeface="Courier New" pitchFamily="49" charset="0"/>
                <a:cs typeface="Courier New" pitchFamily="49" charset="0"/>
              </a:rPr>
              <a:t>addAll</a:t>
            </a:r>
            <a:r>
              <a:rPr lang="en-US" sz="2400">
                <a:latin typeface="Courier New" pitchFamily="49" charset="0"/>
                <a:cs typeface="Courier New" pitchFamily="49" charset="0"/>
              </a:rPr>
              <a:t>(</a:t>
            </a:r>
            <a:r>
              <a:rPr lang="en-US" sz="2400">
                <a:solidFill>
                  <a:srgbClr val="6600FF"/>
                </a:solidFill>
                <a:latin typeface="Courier New" pitchFamily="49" charset="0"/>
                <a:cs typeface="Courier New" pitchFamily="49" charset="0"/>
              </a:rPr>
              <a:t>List this, List other</a:t>
            </a:r>
            <a:r>
              <a:rPr lang="en-US" sz="2400">
                <a:latin typeface="Courier New" pitchFamily="49" charset="0"/>
                <a:cs typeface="Courier New" pitchFamily="49" charset="0"/>
              </a:rPr>
              <a:t>) {</a:t>
            </a:r>
          </a:p>
        </p:txBody>
      </p:sp>
      <p:sp>
        <p:nvSpPr>
          <p:cNvPr id="19466" name="Line 11"/>
          <p:cNvSpPr>
            <a:spLocks noChangeShapeType="1"/>
          </p:cNvSpPr>
          <p:nvPr/>
        </p:nvSpPr>
        <p:spPr bwMode="auto">
          <a:xfrm flipH="1">
            <a:off x="7848600" y="3267075"/>
            <a:ext cx="609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Tm="2875"/>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3"/>
          <p:cNvSpPr>
            <a:spLocks noGrp="1" noChangeArrowheads="1"/>
          </p:cNvSpPr>
          <p:nvPr>
            <p:ph idx="1"/>
          </p:nvPr>
        </p:nvSpPr>
        <p:spPr>
          <a:xfrm>
            <a:off x="457200" y="1600200"/>
            <a:ext cx="8229600" cy="2971800"/>
          </a:xfrm>
          <a:noFill/>
        </p:spPr>
        <p:txBody>
          <a:bodyPr/>
          <a:lstStyle/>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2.    for(Object o:other)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4.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6.    ...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8. }</a:t>
            </a:r>
          </a:p>
          <a:p>
            <a:pPr lvl="1" eaLnBrk="1" hangingPunct="1">
              <a:lnSpc>
                <a:spcPct val="80000"/>
              </a:lnSpc>
              <a:buFontTx/>
              <a:buNone/>
            </a:pPr>
            <a:endParaRPr lang="en-US" sz="2400" smtClean="0">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lvl="1" eaLnBrk="1" hangingPunct="1">
              <a:lnSpc>
                <a:spcPct val="80000"/>
              </a:lnSpc>
              <a:buFontTx/>
              <a:buNone/>
            </a:pPr>
            <a:endParaRPr lang="en-US" sz="1600" smtClean="0"/>
          </a:p>
        </p:txBody>
      </p:sp>
      <p:sp>
        <p:nvSpPr>
          <p:cNvPr id="20482" name="Slide Number Placeholder 5"/>
          <p:cNvSpPr>
            <a:spLocks noGrp="1"/>
          </p:cNvSpPr>
          <p:nvPr>
            <p:ph type="sldNum" sz="quarter" idx="12"/>
          </p:nvPr>
        </p:nvSpPr>
        <p:spPr>
          <a:noFill/>
        </p:spPr>
        <p:txBody>
          <a:bodyPr/>
          <a:lstStyle/>
          <a:p>
            <a:fld id="{7CAD7D48-E295-4192-828A-65C3628E8751}" type="slidenum">
              <a:rPr lang="en-US" smtClean="0"/>
              <a:pPr/>
              <a:t>21</a:t>
            </a:fld>
            <a:endParaRPr lang="en-US" smtClean="0"/>
          </a:p>
        </p:txBody>
      </p:sp>
      <p:sp>
        <p:nvSpPr>
          <p:cNvPr id="20483" name="Rectangle 2"/>
          <p:cNvSpPr>
            <a:spLocks noGrp="1" noChangeArrowheads="1"/>
          </p:cNvSpPr>
          <p:nvPr>
            <p:ph type="title"/>
          </p:nvPr>
        </p:nvSpPr>
        <p:spPr/>
        <p:txBody>
          <a:bodyPr/>
          <a:lstStyle/>
          <a:p>
            <a:pPr eaLnBrk="1" hangingPunct="1"/>
            <a:r>
              <a:rPr lang="en-US" smtClean="0"/>
              <a:t>Dynamic Analysis Example</a:t>
            </a:r>
          </a:p>
        </p:txBody>
      </p:sp>
      <p:sp>
        <p:nvSpPr>
          <p:cNvPr id="20485" name="Text Box 4"/>
          <p:cNvSpPr txBox="1">
            <a:spLocks noChangeArrowheads="1"/>
          </p:cNvSpPr>
          <p:nvPr/>
        </p:nvSpPr>
        <p:spPr bwMode="auto">
          <a:xfrm>
            <a:off x="457200" y="2286000"/>
            <a:ext cx="61722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3.       add(this, o);</a:t>
            </a:r>
          </a:p>
        </p:txBody>
      </p:sp>
      <p:sp>
        <p:nvSpPr>
          <p:cNvPr id="20486" name="Text Box 5"/>
          <p:cNvSpPr txBox="1">
            <a:spLocks noChangeArrowheads="1"/>
          </p:cNvSpPr>
          <p:nvPr/>
        </p:nvSpPr>
        <p:spPr bwMode="auto">
          <a:xfrm>
            <a:off x="447675" y="3038475"/>
            <a:ext cx="64770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5. void </a:t>
            </a:r>
            <a:r>
              <a:rPr lang="en-US" sz="2400" b="1">
                <a:latin typeface="Courier New" pitchFamily="49" charset="0"/>
                <a:cs typeface="Courier New" pitchFamily="49" charset="0"/>
              </a:rPr>
              <a:t>add</a:t>
            </a:r>
            <a:r>
              <a:rPr lang="en-US" sz="2400">
                <a:latin typeface="Courier New" pitchFamily="49" charset="0"/>
                <a:cs typeface="Courier New" pitchFamily="49" charset="0"/>
              </a:rPr>
              <a:t>(</a:t>
            </a:r>
            <a:r>
              <a:rPr lang="en-US" sz="2400">
                <a:solidFill>
                  <a:srgbClr val="6600FF"/>
                </a:solidFill>
                <a:latin typeface="Courier New" pitchFamily="49" charset="0"/>
                <a:cs typeface="Courier New" pitchFamily="49" charset="0"/>
              </a:rPr>
              <a:t>List this, Object o</a:t>
            </a:r>
            <a:r>
              <a:rPr lang="en-US" sz="2400">
                <a:latin typeface="Courier New" pitchFamily="49" charset="0"/>
                <a:cs typeface="Courier New" pitchFamily="49" charset="0"/>
              </a:rPr>
              <a:t>) {</a:t>
            </a:r>
          </a:p>
        </p:txBody>
      </p:sp>
      <p:sp>
        <p:nvSpPr>
          <p:cNvPr id="20487" name="Text Box 6"/>
          <p:cNvSpPr txBox="1">
            <a:spLocks noChangeArrowheads="1"/>
          </p:cNvSpPr>
          <p:nvPr/>
        </p:nvSpPr>
        <p:spPr bwMode="auto">
          <a:xfrm>
            <a:off x="457200" y="3733800"/>
            <a:ext cx="5943600" cy="384175"/>
          </a:xfrm>
          <a:prstGeom prst="rect">
            <a:avLst/>
          </a:prstGeom>
          <a:noFill/>
          <a:ln w="9525">
            <a:noFill/>
            <a:miter lim="800000"/>
            <a:headEnd/>
            <a:tailEnd/>
          </a:ln>
        </p:spPr>
        <p:txBody>
          <a:bodyPr>
            <a:spAutoFit/>
          </a:bodyPr>
          <a:lstStyle/>
          <a:p>
            <a:pPr>
              <a:lnSpc>
                <a:spcPct val="80000"/>
              </a:lnSpc>
              <a:spcBef>
                <a:spcPct val="20000"/>
              </a:spcBef>
            </a:pPr>
            <a:r>
              <a:rPr lang="en-US" sz="2400">
                <a:latin typeface="Courier New" pitchFamily="49" charset="0"/>
                <a:cs typeface="Courier New" pitchFamily="49" charset="0"/>
              </a:rPr>
              <a:t>7.    </a:t>
            </a:r>
            <a:r>
              <a:rPr lang="en-US" sz="2400">
                <a:solidFill>
                  <a:srgbClr val="FF0000"/>
                </a:solidFill>
                <a:latin typeface="Courier New" pitchFamily="49" charset="0"/>
                <a:cs typeface="Courier New" pitchFamily="49" charset="0"/>
              </a:rPr>
              <a:t>this</a:t>
            </a:r>
            <a:r>
              <a:rPr lang="en-US" sz="2400">
                <a:latin typeface="Courier New" pitchFamily="49" charset="0"/>
                <a:cs typeface="Courier New" pitchFamily="49" charset="0"/>
              </a:rPr>
              <a:t>.array[index] = o;</a:t>
            </a:r>
          </a:p>
        </p:txBody>
      </p:sp>
      <p:sp>
        <p:nvSpPr>
          <p:cNvPr id="20488" name="Text Box 7"/>
          <p:cNvSpPr txBox="1">
            <a:spLocks noChangeArrowheads="1"/>
          </p:cNvSpPr>
          <p:nvPr/>
        </p:nvSpPr>
        <p:spPr bwMode="auto">
          <a:xfrm>
            <a:off x="304800" y="4800600"/>
            <a:ext cx="4114800" cy="1328738"/>
          </a:xfrm>
          <a:prstGeom prst="rect">
            <a:avLst/>
          </a:prstGeom>
          <a:noFill/>
          <a:ln w="9525">
            <a:noFill/>
            <a:miter lim="800000"/>
            <a:headEnd/>
            <a:tailEnd/>
          </a:ln>
        </p:spPr>
        <p:txBody>
          <a:bodyPr>
            <a:spAutoFit/>
          </a:bodyPr>
          <a:lstStyle/>
          <a:p>
            <a:r>
              <a:rPr lang="en-US"/>
              <a:t>Line 7 modifies the receiver of </a:t>
            </a:r>
            <a:r>
              <a:rPr lang="en-US">
                <a:latin typeface="Courier New" pitchFamily="49" charset="0"/>
                <a:cs typeface="Courier New" pitchFamily="49" charset="0"/>
              </a:rPr>
              <a:t>add</a:t>
            </a:r>
            <a:r>
              <a:rPr lang="en-US"/>
              <a:t>.</a:t>
            </a:r>
          </a:p>
          <a:p>
            <a:r>
              <a:rPr lang="en-US"/>
              <a:t>Thus, the receivers of </a:t>
            </a:r>
            <a:r>
              <a:rPr lang="en-US">
                <a:latin typeface="Courier New" pitchFamily="49" charset="0"/>
                <a:cs typeface="Courier New" pitchFamily="49" charset="0"/>
              </a:rPr>
              <a:t>add</a:t>
            </a:r>
            <a:r>
              <a:rPr lang="en-US"/>
              <a:t> and </a:t>
            </a:r>
            <a:r>
              <a:rPr lang="en-US">
                <a:latin typeface="Courier New" pitchFamily="49" charset="0"/>
                <a:cs typeface="Courier New" pitchFamily="49" charset="0"/>
              </a:rPr>
              <a:t>addAll </a:t>
            </a:r>
            <a:r>
              <a:rPr lang="en-US"/>
              <a:t>are classified as </a:t>
            </a:r>
            <a:r>
              <a:rPr lang="en-US">
                <a:solidFill>
                  <a:srgbClr val="FF0000"/>
                </a:solidFill>
              </a:rPr>
              <a:t>mutable</a:t>
            </a:r>
            <a:r>
              <a:rPr lang="en-US"/>
              <a:t>.</a:t>
            </a:r>
          </a:p>
          <a:p>
            <a:pPr>
              <a:spcBef>
                <a:spcPct val="50000"/>
              </a:spcBef>
            </a:pPr>
            <a:endParaRPr lang="en-US"/>
          </a:p>
        </p:txBody>
      </p:sp>
      <p:sp>
        <p:nvSpPr>
          <p:cNvPr id="20489" name="Text Box 8"/>
          <p:cNvSpPr txBox="1">
            <a:spLocks noChangeArrowheads="1"/>
          </p:cNvSpPr>
          <p:nvPr/>
        </p:nvSpPr>
        <p:spPr bwMode="auto">
          <a:xfrm>
            <a:off x="468313" y="1524000"/>
            <a:ext cx="7456487"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1. void </a:t>
            </a:r>
            <a:r>
              <a:rPr lang="en-US" sz="2400" b="1">
                <a:latin typeface="Courier New" pitchFamily="49" charset="0"/>
                <a:cs typeface="Courier New" pitchFamily="49" charset="0"/>
              </a:rPr>
              <a:t>addAll</a:t>
            </a:r>
            <a:r>
              <a:rPr lang="en-US" sz="2400">
                <a:latin typeface="Courier New" pitchFamily="49" charset="0"/>
                <a:cs typeface="Courier New" pitchFamily="49" charset="0"/>
              </a:rPr>
              <a:t>(</a:t>
            </a:r>
            <a:r>
              <a:rPr lang="en-US" sz="2400">
                <a:solidFill>
                  <a:srgbClr val="6600FF"/>
                </a:solidFill>
                <a:latin typeface="Courier New" pitchFamily="49" charset="0"/>
                <a:cs typeface="Courier New" pitchFamily="49" charset="0"/>
              </a:rPr>
              <a:t>List this, List other</a:t>
            </a:r>
            <a:r>
              <a:rPr lang="en-US" sz="2400">
                <a:latin typeface="Courier New" pitchFamily="49" charset="0"/>
                <a:cs typeface="Courier New" pitchFamily="49" charset="0"/>
              </a:rPr>
              <a:t>) {</a:t>
            </a:r>
          </a:p>
        </p:txBody>
      </p:sp>
      <p:sp>
        <p:nvSpPr>
          <p:cNvPr id="20490" name="Line 12"/>
          <p:cNvSpPr>
            <a:spLocks noChangeShapeType="1"/>
          </p:cNvSpPr>
          <p:nvPr/>
        </p:nvSpPr>
        <p:spPr bwMode="auto">
          <a:xfrm flipH="1">
            <a:off x="7872413" y="3890963"/>
            <a:ext cx="609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Tm="11984"/>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3"/>
          <p:cNvSpPr>
            <a:spLocks noGrp="1" noChangeArrowheads="1"/>
          </p:cNvSpPr>
          <p:nvPr>
            <p:ph idx="1"/>
          </p:nvPr>
        </p:nvSpPr>
        <p:spPr>
          <a:xfrm>
            <a:off x="457200" y="1600200"/>
            <a:ext cx="8229600" cy="2971800"/>
          </a:xfrm>
          <a:noFill/>
        </p:spPr>
        <p:txBody>
          <a:bodyPr/>
          <a:lstStyle/>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2.    for(Object o:other)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4.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6.    ...</a:t>
            </a: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r>
              <a:rPr lang="en-US" sz="2400" smtClean="0">
                <a:solidFill>
                  <a:schemeClr val="tx1"/>
                </a:solidFill>
                <a:latin typeface="Courier New" pitchFamily="49" charset="0"/>
                <a:cs typeface="Courier New" pitchFamily="49" charset="0"/>
              </a:rPr>
              <a:t>8. }</a:t>
            </a:r>
          </a:p>
          <a:p>
            <a:pPr lvl="1" eaLnBrk="1" hangingPunct="1">
              <a:lnSpc>
                <a:spcPct val="80000"/>
              </a:lnSpc>
              <a:buFontTx/>
              <a:buNone/>
            </a:pPr>
            <a:endParaRPr lang="en-US" sz="2400" smtClean="0">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eaLnBrk="1" hangingPunct="1">
              <a:lnSpc>
                <a:spcPct val="80000"/>
              </a:lnSpc>
              <a:buFontTx/>
              <a:buNone/>
            </a:pPr>
            <a:endParaRPr lang="en-US" sz="2400" smtClean="0">
              <a:solidFill>
                <a:schemeClr val="tx1"/>
              </a:solidFill>
              <a:latin typeface="Courier New" pitchFamily="49" charset="0"/>
              <a:cs typeface="Courier New" pitchFamily="49" charset="0"/>
            </a:endParaRPr>
          </a:p>
          <a:p>
            <a:pPr lvl="1" eaLnBrk="1" hangingPunct="1">
              <a:lnSpc>
                <a:spcPct val="80000"/>
              </a:lnSpc>
              <a:buFontTx/>
              <a:buNone/>
            </a:pPr>
            <a:endParaRPr lang="en-US" sz="1600" smtClean="0"/>
          </a:p>
        </p:txBody>
      </p:sp>
      <p:sp>
        <p:nvSpPr>
          <p:cNvPr id="21506" name="Slide Number Placeholder 5"/>
          <p:cNvSpPr>
            <a:spLocks noGrp="1"/>
          </p:cNvSpPr>
          <p:nvPr>
            <p:ph type="sldNum" sz="quarter" idx="12"/>
          </p:nvPr>
        </p:nvSpPr>
        <p:spPr>
          <a:noFill/>
        </p:spPr>
        <p:txBody>
          <a:bodyPr/>
          <a:lstStyle/>
          <a:p>
            <a:fld id="{65BD190A-2829-4B79-9B01-5F701F696270}" type="slidenum">
              <a:rPr lang="en-US" smtClean="0"/>
              <a:pPr/>
              <a:t>22</a:t>
            </a:fld>
            <a:endParaRPr lang="en-US" smtClean="0"/>
          </a:p>
        </p:txBody>
      </p:sp>
      <p:sp>
        <p:nvSpPr>
          <p:cNvPr id="21507" name="Rectangle 2"/>
          <p:cNvSpPr>
            <a:spLocks noGrp="1" noChangeArrowheads="1"/>
          </p:cNvSpPr>
          <p:nvPr>
            <p:ph type="title"/>
          </p:nvPr>
        </p:nvSpPr>
        <p:spPr/>
        <p:txBody>
          <a:bodyPr/>
          <a:lstStyle/>
          <a:p>
            <a:pPr eaLnBrk="1" hangingPunct="1"/>
            <a:r>
              <a:rPr lang="en-US" smtClean="0"/>
              <a:t>Dynamic Analysis Example</a:t>
            </a:r>
          </a:p>
        </p:txBody>
      </p:sp>
      <p:sp>
        <p:nvSpPr>
          <p:cNvPr id="21509" name="Text Box 4"/>
          <p:cNvSpPr txBox="1">
            <a:spLocks noChangeArrowheads="1"/>
          </p:cNvSpPr>
          <p:nvPr/>
        </p:nvSpPr>
        <p:spPr bwMode="auto">
          <a:xfrm>
            <a:off x="457200" y="2286000"/>
            <a:ext cx="61722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3.       add(this, o);</a:t>
            </a:r>
          </a:p>
        </p:txBody>
      </p:sp>
      <p:sp>
        <p:nvSpPr>
          <p:cNvPr id="21510" name="Text Box 5"/>
          <p:cNvSpPr txBox="1">
            <a:spLocks noChangeArrowheads="1"/>
          </p:cNvSpPr>
          <p:nvPr/>
        </p:nvSpPr>
        <p:spPr bwMode="auto">
          <a:xfrm>
            <a:off x="447675" y="3038475"/>
            <a:ext cx="6477000"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5. void </a:t>
            </a:r>
            <a:r>
              <a:rPr lang="en-US" sz="2400" b="1">
                <a:latin typeface="Courier New" pitchFamily="49" charset="0"/>
                <a:cs typeface="Courier New" pitchFamily="49" charset="0"/>
              </a:rPr>
              <a:t>add</a:t>
            </a:r>
            <a:r>
              <a:rPr lang="en-US" sz="2400">
                <a:latin typeface="Courier New" pitchFamily="49" charset="0"/>
                <a:cs typeface="Courier New" pitchFamily="49" charset="0"/>
              </a:rPr>
              <a:t>(</a:t>
            </a:r>
            <a:r>
              <a:rPr lang="en-US" sz="2400">
                <a:solidFill>
                  <a:srgbClr val="FF0000"/>
                </a:solidFill>
                <a:latin typeface="Courier New" pitchFamily="49" charset="0"/>
                <a:cs typeface="Courier New" pitchFamily="49" charset="0"/>
              </a:rPr>
              <a:t>List this</a:t>
            </a:r>
            <a:r>
              <a:rPr lang="en-US" sz="2400">
                <a:solidFill>
                  <a:srgbClr val="6600FF"/>
                </a:solidFill>
                <a:latin typeface="Courier New" pitchFamily="49" charset="0"/>
                <a:cs typeface="Courier New" pitchFamily="49" charset="0"/>
              </a:rPr>
              <a:t>, Object o</a:t>
            </a:r>
            <a:r>
              <a:rPr lang="en-US" sz="2400">
                <a:latin typeface="Courier New" pitchFamily="49" charset="0"/>
                <a:cs typeface="Courier New" pitchFamily="49" charset="0"/>
              </a:rPr>
              <a:t>) {</a:t>
            </a:r>
          </a:p>
        </p:txBody>
      </p:sp>
      <p:sp>
        <p:nvSpPr>
          <p:cNvPr id="21511" name="Text Box 6"/>
          <p:cNvSpPr txBox="1">
            <a:spLocks noChangeArrowheads="1"/>
          </p:cNvSpPr>
          <p:nvPr/>
        </p:nvSpPr>
        <p:spPr bwMode="auto">
          <a:xfrm>
            <a:off x="457200" y="3733800"/>
            <a:ext cx="5943600" cy="384175"/>
          </a:xfrm>
          <a:prstGeom prst="rect">
            <a:avLst/>
          </a:prstGeom>
          <a:noFill/>
          <a:ln w="9525">
            <a:noFill/>
            <a:miter lim="800000"/>
            <a:headEnd/>
            <a:tailEnd/>
          </a:ln>
        </p:spPr>
        <p:txBody>
          <a:bodyPr>
            <a:spAutoFit/>
          </a:bodyPr>
          <a:lstStyle/>
          <a:p>
            <a:pPr>
              <a:lnSpc>
                <a:spcPct val="80000"/>
              </a:lnSpc>
              <a:spcBef>
                <a:spcPct val="20000"/>
              </a:spcBef>
            </a:pPr>
            <a:r>
              <a:rPr lang="en-US" sz="2400">
                <a:latin typeface="Courier New" pitchFamily="49" charset="0"/>
                <a:cs typeface="Courier New" pitchFamily="49" charset="0"/>
              </a:rPr>
              <a:t>7.    </a:t>
            </a:r>
            <a:r>
              <a:rPr lang="en-US" sz="2400">
                <a:solidFill>
                  <a:srgbClr val="FF0000"/>
                </a:solidFill>
                <a:latin typeface="Courier New" pitchFamily="49" charset="0"/>
                <a:cs typeface="Courier New" pitchFamily="49" charset="0"/>
              </a:rPr>
              <a:t>this</a:t>
            </a:r>
            <a:r>
              <a:rPr lang="en-US" sz="2400">
                <a:latin typeface="Courier New" pitchFamily="49" charset="0"/>
                <a:cs typeface="Courier New" pitchFamily="49" charset="0"/>
              </a:rPr>
              <a:t>.array[index] = o;</a:t>
            </a:r>
          </a:p>
        </p:txBody>
      </p:sp>
      <p:sp>
        <p:nvSpPr>
          <p:cNvPr id="21512" name="Text Box 7"/>
          <p:cNvSpPr txBox="1">
            <a:spLocks noChangeArrowheads="1"/>
          </p:cNvSpPr>
          <p:nvPr/>
        </p:nvSpPr>
        <p:spPr bwMode="auto">
          <a:xfrm>
            <a:off x="304800" y="4800600"/>
            <a:ext cx="4114800" cy="1328738"/>
          </a:xfrm>
          <a:prstGeom prst="rect">
            <a:avLst/>
          </a:prstGeom>
          <a:noFill/>
          <a:ln w="9525">
            <a:noFill/>
            <a:miter lim="800000"/>
            <a:headEnd/>
            <a:tailEnd/>
          </a:ln>
        </p:spPr>
        <p:txBody>
          <a:bodyPr>
            <a:spAutoFit/>
          </a:bodyPr>
          <a:lstStyle/>
          <a:p>
            <a:r>
              <a:rPr lang="en-US"/>
              <a:t>Line 7 modifies the receiver of </a:t>
            </a:r>
            <a:r>
              <a:rPr lang="en-US">
                <a:latin typeface="Courier New" pitchFamily="49" charset="0"/>
                <a:cs typeface="Courier New" pitchFamily="49" charset="0"/>
              </a:rPr>
              <a:t>add</a:t>
            </a:r>
            <a:r>
              <a:rPr lang="en-US"/>
              <a:t>.</a:t>
            </a:r>
          </a:p>
          <a:p>
            <a:r>
              <a:rPr lang="en-US"/>
              <a:t>Thus, the receivers of </a:t>
            </a:r>
            <a:r>
              <a:rPr lang="en-US">
                <a:latin typeface="Courier New" pitchFamily="49" charset="0"/>
                <a:cs typeface="Courier New" pitchFamily="49" charset="0"/>
              </a:rPr>
              <a:t>add</a:t>
            </a:r>
            <a:r>
              <a:rPr lang="en-US"/>
              <a:t> and </a:t>
            </a:r>
            <a:r>
              <a:rPr lang="en-US">
                <a:latin typeface="Courier New" pitchFamily="49" charset="0"/>
                <a:cs typeface="Courier New" pitchFamily="49" charset="0"/>
              </a:rPr>
              <a:t>addAll </a:t>
            </a:r>
            <a:r>
              <a:rPr lang="en-US"/>
              <a:t>are classified as </a:t>
            </a:r>
            <a:r>
              <a:rPr lang="en-US">
                <a:solidFill>
                  <a:srgbClr val="FF0000"/>
                </a:solidFill>
              </a:rPr>
              <a:t>mutable</a:t>
            </a:r>
            <a:r>
              <a:rPr lang="en-US"/>
              <a:t>.</a:t>
            </a:r>
          </a:p>
          <a:p>
            <a:pPr>
              <a:spcBef>
                <a:spcPct val="50000"/>
              </a:spcBef>
            </a:pPr>
            <a:endParaRPr lang="en-US"/>
          </a:p>
        </p:txBody>
      </p:sp>
      <p:sp>
        <p:nvSpPr>
          <p:cNvPr id="21513" name="Text Box 8"/>
          <p:cNvSpPr txBox="1">
            <a:spLocks noChangeArrowheads="1"/>
          </p:cNvSpPr>
          <p:nvPr/>
        </p:nvSpPr>
        <p:spPr bwMode="auto">
          <a:xfrm>
            <a:off x="468313" y="1524000"/>
            <a:ext cx="7456487" cy="457200"/>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cs typeface="Courier New" pitchFamily="49" charset="0"/>
              </a:rPr>
              <a:t>1. void </a:t>
            </a:r>
            <a:r>
              <a:rPr lang="en-US" sz="2400" b="1">
                <a:latin typeface="Courier New" pitchFamily="49" charset="0"/>
                <a:cs typeface="Courier New" pitchFamily="49" charset="0"/>
              </a:rPr>
              <a:t>addAll</a:t>
            </a:r>
            <a:r>
              <a:rPr lang="en-US" sz="2400">
                <a:latin typeface="Courier New" pitchFamily="49" charset="0"/>
                <a:cs typeface="Courier New" pitchFamily="49" charset="0"/>
              </a:rPr>
              <a:t>(</a:t>
            </a:r>
            <a:r>
              <a:rPr lang="en-US" sz="2400">
                <a:solidFill>
                  <a:srgbClr val="FF0000"/>
                </a:solidFill>
                <a:latin typeface="Courier New" pitchFamily="49" charset="0"/>
                <a:cs typeface="Courier New" pitchFamily="49" charset="0"/>
              </a:rPr>
              <a:t>List this</a:t>
            </a:r>
            <a:r>
              <a:rPr lang="en-US" sz="2400">
                <a:solidFill>
                  <a:srgbClr val="6600FF"/>
                </a:solidFill>
                <a:latin typeface="Courier New" pitchFamily="49" charset="0"/>
                <a:cs typeface="Courier New" pitchFamily="49" charset="0"/>
              </a:rPr>
              <a:t>, List other</a:t>
            </a:r>
            <a:r>
              <a:rPr lang="en-US" sz="2400">
                <a:latin typeface="Courier New" pitchFamily="49" charset="0"/>
                <a:cs typeface="Courier New" pitchFamily="49" charset="0"/>
              </a:rPr>
              <a:t>) {</a:t>
            </a:r>
          </a:p>
        </p:txBody>
      </p:sp>
      <p:sp>
        <p:nvSpPr>
          <p:cNvPr id="21514" name="Line 9"/>
          <p:cNvSpPr>
            <a:spLocks noChangeShapeType="1"/>
          </p:cNvSpPr>
          <p:nvPr/>
        </p:nvSpPr>
        <p:spPr bwMode="auto">
          <a:xfrm flipH="1">
            <a:off x="7872413" y="3890963"/>
            <a:ext cx="609600" cy="0"/>
          </a:xfrm>
          <a:prstGeom prst="line">
            <a:avLst/>
          </a:prstGeom>
          <a:noFill/>
          <a:ln w="9525">
            <a:solidFill>
              <a:schemeClr val="tx1"/>
            </a:solidFill>
            <a:round/>
            <a:headEnd/>
            <a:tailEnd type="triangle" w="med" len="med"/>
          </a:ln>
        </p:spPr>
        <p:txBody>
          <a:bodyPr/>
          <a:lstStyle/>
          <a:p>
            <a:endParaRPr lang="en-US"/>
          </a:p>
        </p:txBody>
      </p:sp>
      <p:sp>
        <p:nvSpPr>
          <p:cNvPr id="21515" name="Line 11"/>
          <p:cNvSpPr>
            <a:spLocks noChangeShapeType="1"/>
          </p:cNvSpPr>
          <p:nvPr/>
        </p:nvSpPr>
        <p:spPr bwMode="auto">
          <a:xfrm flipV="1">
            <a:off x="2286000" y="1895475"/>
            <a:ext cx="2125663" cy="1914525"/>
          </a:xfrm>
          <a:prstGeom prst="line">
            <a:avLst/>
          </a:prstGeom>
          <a:noFill/>
          <a:ln w="9525">
            <a:solidFill>
              <a:srgbClr val="FF0000"/>
            </a:solidFill>
            <a:round/>
            <a:headEnd/>
            <a:tailEnd type="triangle" w="med" len="med"/>
          </a:ln>
        </p:spPr>
        <p:txBody>
          <a:bodyPr/>
          <a:lstStyle/>
          <a:p>
            <a:endParaRPr lang="en-US"/>
          </a:p>
        </p:txBody>
      </p:sp>
      <p:sp>
        <p:nvSpPr>
          <p:cNvPr id="21516" name="Line 14"/>
          <p:cNvSpPr>
            <a:spLocks noChangeShapeType="1"/>
          </p:cNvSpPr>
          <p:nvPr/>
        </p:nvSpPr>
        <p:spPr bwMode="auto">
          <a:xfrm flipV="1">
            <a:off x="2289175" y="3429000"/>
            <a:ext cx="1597025" cy="382588"/>
          </a:xfrm>
          <a:prstGeom prst="line">
            <a:avLst/>
          </a:prstGeom>
          <a:noFill/>
          <a:ln w="9525">
            <a:solidFill>
              <a:srgbClr val="FF0000"/>
            </a:solidFill>
            <a:round/>
            <a:headEnd/>
            <a:tailEnd type="triangle" w="med" len="med"/>
          </a:ln>
        </p:spPr>
        <p:txBody>
          <a:bodyPr/>
          <a:lstStyle/>
          <a:p>
            <a:endParaRPr lang="en-US"/>
          </a:p>
        </p:txBody>
      </p:sp>
    </p:spTree>
  </p:cSld>
  <p:clrMapOvr>
    <a:masterClrMapping/>
  </p:clrMapOvr>
  <p:transition advTm="6094"/>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idx="1"/>
          </p:nvPr>
        </p:nvSpPr>
        <p:spPr/>
        <p:txBody>
          <a:bodyPr/>
          <a:lstStyle/>
          <a:p>
            <a:pPr eaLnBrk="1" hangingPunct="1"/>
            <a:r>
              <a:rPr lang="en-US" sz="2800" smtClean="0"/>
              <a:t>Maintain a model of the heap</a:t>
            </a:r>
          </a:p>
          <a:p>
            <a:pPr lvl="1" eaLnBrk="1" hangingPunct="1"/>
            <a:r>
              <a:rPr lang="en-US" sz="2400" smtClean="0"/>
              <a:t>Allows searching backwards in the object graph</a:t>
            </a:r>
          </a:p>
          <a:p>
            <a:pPr lvl="1" eaLnBrk="1" hangingPunct="1"/>
            <a:r>
              <a:rPr lang="en-US" sz="2400" smtClean="0"/>
              <a:t>Avoids using reflection for searching</a:t>
            </a:r>
          </a:p>
          <a:p>
            <a:pPr eaLnBrk="1" hangingPunct="1"/>
            <a:r>
              <a:rPr lang="en-US" sz="2800" smtClean="0"/>
              <a:t>Caching</a:t>
            </a:r>
          </a:p>
          <a:p>
            <a:pPr lvl="1" eaLnBrk="1" hangingPunct="1"/>
            <a:r>
              <a:rPr lang="en-US" sz="2400" smtClean="0"/>
              <a:t>For each object, cache the set of corresponding formal parameters, and reachable objects</a:t>
            </a:r>
          </a:p>
          <a:p>
            <a:pPr eaLnBrk="1" hangingPunct="1"/>
            <a:r>
              <a:rPr lang="en-US" sz="2800" smtClean="0"/>
              <a:t>Lazy computation </a:t>
            </a:r>
          </a:p>
          <a:p>
            <a:pPr lvl="1" eaLnBrk="1" hangingPunct="1"/>
            <a:r>
              <a:rPr lang="en-US" sz="2400" smtClean="0"/>
              <a:t>Compute reachable set only when a write occurs</a:t>
            </a:r>
          </a:p>
        </p:txBody>
      </p:sp>
      <p:sp>
        <p:nvSpPr>
          <p:cNvPr id="22530" name="Slide Number Placeholder 5"/>
          <p:cNvSpPr>
            <a:spLocks noGrp="1"/>
          </p:cNvSpPr>
          <p:nvPr>
            <p:ph type="sldNum" sz="quarter" idx="12"/>
          </p:nvPr>
        </p:nvSpPr>
        <p:spPr>
          <a:noFill/>
        </p:spPr>
        <p:txBody>
          <a:bodyPr/>
          <a:lstStyle/>
          <a:p>
            <a:fld id="{09F81922-B31C-42B8-88B1-03C130ACF1AD}" type="slidenum">
              <a:rPr lang="en-US" smtClean="0"/>
              <a:pPr/>
              <a:t>23</a:t>
            </a:fld>
            <a:endParaRPr lang="en-US" smtClean="0"/>
          </a:p>
        </p:txBody>
      </p:sp>
      <p:sp>
        <p:nvSpPr>
          <p:cNvPr id="22531" name="Rectangle 2"/>
          <p:cNvSpPr>
            <a:spLocks noGrp="1" noChangeArrowheads="1"/>
          </p:cNvSpPr>
          <p:nvPr>
            <p:ph type="title"/>
          </p:nvPr>
        </p:nvSpPr>
        <p:spPr/>
        <p:txBody>
          <a:bodyPr>
            <a:normAutofit fontScale="90000"/>
          </a:bodyPr>
          <a:lstStyle/>
          <a:p>
            <a:pPr eaLnBrk="1" hangingPunct="1"/>
            <a:r>
              <a:rPr lang="en-US" smtClean="0"/>
              <a:t>Dynamic Analysis Optimizations</a:t>
            </a:r>
          </a:p>
        </p:txBody>
      </p:sp>
    </p:spTree>
  </p:cSld>
  <p:clrMapOvr>
    <a:masterClrMapping/>
  </p:clrMapOvr>
  <p:transition advTm="56953"/>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idx="1"/>
          </p:nvPr>
        </p:nvSpPr>
        <p:spPr>
          <a:xfrm>
            <a:off x="304800" y="1752600"/>
            <a:ext cx="8229600" cy="4525963"/>
          </a:xfrm>
        </p:spPr>
        <p:txBody>
          <a:bodyPr/>
          <a:lstStyle/>
          <a:p>
            <a:pPr marL="533400" indent="-533400" eaLnBrk="1" hangingPunct="1">
              <a:lnSpc>
                <a:spcPct val="90000"/>
              </a:lnSpc>
            </a:pPr>
            <a:r>
              <a:rPr lang="en-US" sz="2400" dirty="0" smtClean="0"/>
              <a:t>Classify a parameter of method M as </a:t>
            </a:r>
            <a:r>
              <a:rPr lang="en-US" sz="2400" dirty="0" smtClean="0">
                <a:solidFill>
                  <a:srgbClr val="00CC00"/>
                </a:solidFill>
              </a:rPr>
              <a:t>immutable </a:t>
            </a:r>
            <a:r>
              <a:rPr lang="en-US" sz="2400" dirty="0" smtClean="0">
                <a:solidFill>
                  <a:srgbClr val="0033CC"/>
                </a:solidFill>
              </a:rPr>
              <a:t>if</a:t>
            </a:r>
          </a:p>
          <a:p>
            <a:pPr marL="914400" lvl="1" indent="-457200" eaLnBrk="1" hangingPunct="1">
              <a:lnSpc>
                <a:spcPct val="90000"/>
              </a:lnSpc>
              <a:buFontTx/>
              <a:buAutoNum type="arabicPeriod"/>
            </a:pPr>
            <a:r>
              <a:rPr lang="en-US" sz="2000" dirty="0" smtClean="0"/>
              <a:t>M executed &gt;</a:t>
            </a:r>
            <a:r>
              <a:rPr lang="en-US" sz="2000" i="1" dirty="0" smtClean="0"/>
              <a:t>N</a:t>
            </a:r>
            <a:r>
              <a:rPr lang="en-US" sz="2000" dirty="0" smtClean="0"/>
              <a:t> times</a:t>
            </a:r>
          </a:p>
          <a:p>
            <a:pPr marL="914400" lvl="1" indent="-457200" eaLnBrk="1" hangingPunct="1">
              <a:lnSpc>
                <a:spcPct val="90000"/>
              </a:lnSpc>
              <a:buFontTx/>
              <a:buAutoNum type="arabicPeriod"/>
            </a:pPr>
            <a:r>
              <a:rPr lang="en-US" sz="2000" dirty="0" smtClean="0"/>
              <a:t>M coverage &gt; T%</a:t>
            </a:r>
            <a:endParaRPr lang="en-US" sz="2000" b="1" dirty="0" smtClean="0">
              <a:solidFill>
                <a:srgbClr val="0033CC"/>
              </a:solidFill>
            </a:endParaRPr>
          </a:p>
          <a:p>
            <a:pPr marL="914400" lvl="1" indent="-457200" eaLnBrk="1" hangingPunct="1">
              <a:lnSpc>
                <a:spcPct val="90000"/>
              </a:lnSpc>
            </a:pPr>
            <a:r>
              <a:rPr lang="en-US" sz="2000" dirty="0" smtClean="0"/>
              <a:t>At the end of the pipeline/component analysis</a:t>
            </a:r>
          </a:p>
          <a:p>
            <a:pPr marL="914400" lvl="1" indent="-457200" eaLnBrk="1" hangingPunct="1">
              <a:lnSpc>
                <a:spcPct val="90000"/>
              </a:lnSpc>
            </a:pPr>
            <a:r>
              <a:rPr lang="en-US" sz="2000" dirty="0" smtClean="0"/>
              <a:t>During analysis</a:t>
            </a:r>
          </a:p>
          <a:p>
            <a:pPr marL="533400" indent="-533400" eaLnBrk="1" hangingPunct="1">
              <a:lnSpc>
                <a:spcPct val="90000"/>
              </a:lnSpc>
            </a:pPr>
            <a:r>
              <a:rPr lang="en-US" sz="2400" dirty="0" smtClean="0"/>
              <a:t>Advantages:</a:t>
            </a:r>
          </a:p>
          <a:p>
            <a:pPr marL="914400" lvl="1" indent="-457200" eaLnBrk="1" hangingPunct="1">
              <a:lnSpc>
                <a:spcPct val="90000"/>
              </a:lnSpc>
            </a:pPr>
            <a:r>
              <a:rPr lang="en-US" sz="2000" dirty="0" smtClean="0"/>
              <a:t>Algorithm classifies parameters as </a:t>
            </a:r>
            <a:r>
              <a:rPr lang="en-US" sz="2000" dirty="0" smtClean="0">
                <a:solidFill>
                  <a:srgbClr val="00CC00"/>
                </a:solidFill>
              </a:rPr>
              <a:t>immutable</a:t>
            </a:r>
            <a:r>
              <a:rPr lang="en-US" sz="2000" dirty="0" smtClean="0"/>
              <a:t> in addition to </a:t>
            </a:r>
            <a:r>
              <a:rPr lang="en-US" sz="2000" dirty="0" smtClean="0">
                <a:solidFill>
                  <a:srgbClr val="FF0000"/>
                </a:solidFill>
              </a:rPr>
              <a:t>mutable </a:t>
            </a:r>
          </a:p>
          <a:p>
            <a:pPr marL="1152144" lvl="2" indent="-457200">
              <a:lnSpc>
                <a:spcPct val="90000"/>
              </a:lnSpc>
            </a:pPr>
            <a:r>
              <a:rPr lang="en-US" sz="1800" dirty="0" smtClean="0"/>
              <a:t>adds 6% correctly classified </a:t>
            </a:r>
            <a:r>
              <a:rPr lang="en-US" sz="1800" dirty="0" smtClean="0">
                <a:solidFill>
                  <a:srgbClr val="00CC00"/>
                </a:solidFill>
              </a:rPr>
              <a:t>immutable</a:t>
            </a:r>
            <a:r>
              <a:rPr lang="en-US" sz="1800" dirty="0" smtClean="0"/>
              <a:t> parameters to the best pipeline</a:t>
            </a:r>
          </a:p>
          <a:p>
            <a:pPr marL="914400" lvl="1" indent="-457200" eaLnBrk="1" hangingPunct="1">
              <a:lnSpc>
                <a:spcPct val="90000"/>
              </a:lnSpc>
            </a:pPr>
            <a:r>
              <a:rPr lang="en-US" sz="2000" dirty="0" smtClean="0"/>
              <a:t>Improve performance</a:t>
            </a:r>
          </a:p>
          <a:p>
            <a:pPr marL="533400" indent="-533400" eaLnBrk="1" hangingPunct="1">
              <a:lnSpc>
                <a:spcPct val="90000"/>
              </a:lnSpc>
            </a:pPr>
            <a:r>
              <a:rPr lang="en-US" sz="2400" dirty="0" smtClean="0"/>
              <a:t>Disadvantages:</a:t>
            </a:r>
          </a:p>
          <a:p>
            <a:pPr marL="914400" lvl="1" indent="-457200" eaLnBrk="1" hangingPunct="1">
              <a:lnSpc>
                <a:spcPct val="90000"/>
              </a:lnSpc>
            </a:pPr>
            <a:r>
              <a:rPr lang="en-US" sz="2000" dirty="0" smtClean="0"/>
              <a:t>May classify </a:t>
            </a:r>
            <a:r>
              <a:rPr lang="en-US" sz="2000" dirty="0" smtClean="0">
                <a:solidFill>
                  <a:srgbClr val="FF0000"/>
                </a:solidFill>
              </a:rPr>
              <a:t>mutable</a:t>
            </a:r>
            <a:r>
              <a:rPr lang="en-US" sz="2000" dirty="0" smtClean="0"/>
              <a:t> parameters as </a:t>
            </a:r>
            <a:r>
              <a:rPr lang="en-US" sz="2000" dirty="0" smtClean="0">
                <a:solidFill>
                  <a:srgbClr val="00CC00"/>
                </a:solidFill>
              </a:rPr>
              <a:t>immutable</a:t>
            </a:r>
            <a:r>
              <a:rPr lang="en-US" sz="2000" dirty="0" smtClean="0"/>
              <a:t> </a:t>
            </a:r>
          </a:p>
          <a:p>
            <a:pPr marL="1152144" lvl="2" indent="-457200">
              <a:lnSpc>
                <a:spcPct val="90000"/>
              </a:lnSpc>
            </a:pPr>
            <a:r>
              <a:rPr lang="en-US" sz="1800" dirty="0" smtClean="0"/>
              <a:t>0.1% misclassification in our experiments)</a:t>
            </a:r>
          </a:p>
        </p:txBody>
      </p:sp>
      <p:sp>
        <p:nvSpPr>
          <p:cNvPr id="23554" name="Slide Number Placeholder 5"/>
          <p:cNvSpPr>
            <a:spLocks noGrp="1"/>
          </p:cNvSpPr>
          <p:nvPr>
            <p:ph type="sldNum" sz="quarter" idx="12"/>
          </p:nvPr>
        </p:nvSpPr>
        <p:spPr>
          <a:noFill/>
        </p:spPr>
        <p:txBody>
          <a:bodyPr/>
          <a:lstStyle/>
          <a:p>
            <a:fld id="{024AD4CF-3B47-440B-92B6-88ABF96F973E}" type="slidenum">
              <a:rPr lang="en-US" smtClean="0"/>
              <a:pPr/>
              <a:t>24</a:t>
            </a:fld>
            <a:endParaRPr lang="en-US" smtClean="0"/>
          </a:p>
        </p:txBody>
      </p:sp>
      <p:sp>
        <p:nvSpPr>
          <p:cNvPr id="23555" name="Rectangle 2"/>
          <p:cNvSpPr>
            <a:spLocks noGrp="1" noChangeArrowheads="1"/>
          </p:cNvSpPr>
          <p:nvPr>
            <p:ph type="title"/>
          </p:nvPr>
        </p:nvSpPr>
        <p:spPr>
          <a:xfrm>
            <a:off x="381000" y="685800"/>
            <a:ext cx="8229600" cy="1143000"/>
          </a:xfrm>
        </p:spPr>
        <p:txBody>
          <a:bodyPr>
            <a:normAutofit fontScale="90000"/>
          </a:bodyPr>
          <a:lstStyle/>
          <a:p>
            <a:pPr eaLnBrk="1" hangingPunct="1"/>
            <a:r>
              <a:rPr lang="en-US" sz="4000" smtClean="0"/>
              <a:t>Heuristic: Classifying Parameters as Immutable</a:t>
            </a:r>
            <a:r>
              <a:rPr lang="en-US" sz="3800" smtClean="0"/>
              <a:t> </a:t>
            </a:r>
            <a:br>
              <a:rPr lang="en-US" sz="3800" smtClean="0"/>
            </a:br>
            <a:endParaRPr lang="en-US" sz="3800" smtClean="0"/>
          </a:p>
        </p:txBody>
      </p:sp>
    </p:spTree>
  </p:cSld>
  <p:clrMapOvr>
    <a:masterClrMapping/>
  </p:clrMapOvr>
  <p:transition advTm="90484"/>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a:spLocks noGrp="1" noChangeArrowheads="1"/>
          </p:cNvSpPr>
          <p:nvPr>
            <p:ph idx="1"/>
          </p:nvPr>
        </p:nvSpPr>
        <p:spPr>
          <a:xfrm>
            <a:off x="381000" y="2057400"/>
            <a:ext cx="8229600" cy="4525963"/>
          </a:xfrm>
          <a:noFill/>
        </p:spPr>
        <p:txBody>
          <a:bodyPr/>
          <a:lstStyle/>
          <a:p>
            <a:pPr lvl="1" eaLnBrk="1" hangingPunct="1">
              <a:lnSpc>
                <a:spcPct val="90000"/>
              </a:lnSpc>
              <a:buFontTx/>
              <a:buNone/>
            </a:pPr>
            <a:r>
              <a:rPr lang="en-US" sz="2000" smtClean="0">
                <a:latin typeface="Courier New" pitchFamily="49" charset="0"/>
                <a:cs typeface="Courier New" pitchFamily="49" charset="0"/>
              </a:rPr>
              <a:t>void </a:t>
            </a:r>
            <a:r>
              <a:rPr lang="en-US" sz="2000" b="1" smtClean="0">
                <a:latin typeface="Courier New" pitchFamily="49" charset="0"/>
                <a:cs typeface="Courier New" pitchFamily="49" charset="0"/>
              </a:rPr>
              <a:t>remove</a:t>
            </a:r>
            <a:r>
              <a:rPr lang="en-US" sz="2000" smtClean="0">
                <a:latin typeface="Courier New" pitchFamily="49" charset="0"/>
                <a:cs typeface="Courier New" pitchFamily="49" charset="0"/>
              </a:rPr>
              <a:t>(List this, Object O) {</a:t>
            </a:r>
          </a:p>
          <a:p>
            <a:pPr lvl="1" eaLnBrk="1" hangingPunct="1">
              <a:lnSpc>
                <a:spcPct val="90000"/>
              </a:lnSpc>
              <a:buFontTx/>
              <a:buNone/>
            </a:pPr>
            <a:r>
              <a:rPr lang="en-US" sz="2000" smtClean="0">
                <a:latin typeface="Courier New" pitchFamily="49" charset="0"/>
                <a:cs typeface="Courier New" pitchFamily="49" charset="0"/>
              </a:rPr>
              <a:t>  if (!contains(o)) return;</a:t>
            </a:r>
          </a:p>
          <a:p>
            <a:pPr lvl="1" eaLnBrk="1" hangingPunct="1">
              <a:lnSpc>
                <a:spcPct val="90000"/>
              </a:lnSpc>
              <a:buFontTx/>
              <a:buNone/>
            </a:pPr>
            <a:r>
              <a:rPr lang="en-US" sz="2000" smtClean="0">
                <a:latin typeface="Courier New" pitchFamily="49" charset="0"/>
                <a:cs typeface="Courier New" pitchFamily="49" charset="0"/>
              </a:rPr>
              <a:t>  ...</a:t>
            </a:r>
          </a:p>
          <a:p>
            <a:pPr lvl="1" eaLnBrk="1" hangingPunct="1">
              <a:lnSpc>
                <a:spcPct val="90000"/>
              </a:lnSpc>
              <a:buFontTx/>
              <a:buNone/>
            </a:pPr>
            <a:r>
              <a:rPr lang="en-US" sz="2000" smtClean="0">
                <a:latin typeface="Courier New" pitchFamily="49" charset="0"/>
                <a:cs typeface="Courier New" pitchFamily="49" charset="0"/>
              </a:rPr>
              <a:t>}</a:t>
            </a:r>
          </a:p>
          <a:p>
            <a:pPr lvl="1" eaLnBrk="1" hangingPunct="1">
              <a:lnSpc>
                <a:spcPct val="90000"/>
              </a:lnSpc>
              <a:buFontTx/>
              <a:buNone/>
            </a:pPr>
            <a:r>
              <a:rPr lang="en-US" sz="2000" smtClean="0">
                <a:latin typeface="Courier New" pitchFamily="49" charset="0"/>
                <a:cs typeface="Courier New" pitchFamily="49" charset="0"/>
              </a:rPr>
              <a:t>void </a:t>
            </a:r>
            <a:r>
              <a:rPr lang="en-US" sz="2000" b="1" smtClean="0">
                <a:latin typeface="Courier New" pitchFamily="49" charset="0"/>
                <a:cs typeface="Courier New" pitchFamily="49" charset="0"/>
              </a:rPr>
              <a:t>main</a:t>
            </a:r>
            <a:r>
              <a:rPr lang="en-US" sz="2000" smtClean="0">
                <a:latin typeface="Courier New" pitchFamily="49" charset="0"/>
                <a:cs typeface="Courier New" pitchFamily="49" charset="0"/>
              </a:rPr>
              <a:t>() {</a:t>
            </a:r>
          </a:p>
          <a:p>
            <a:pPr lvl="1" eaLnBrk="1" hangingPunct="1">
              <a:lnSpc>
                <a:spcPct val="90000"/>
              </a:lnSpc>
              <a:buFontTx/>
              <a:buNone/>
            </a:pPr>
            <a:r>
              <a:rPr lang="en-US" sz="2000" smtClean="0">
                <a:latin typeface="Courier New" pitchFamily="49" charset="0"/>
                <a:cs typeface="Courier New" pitchFamily="49" charset="0"/>
              </a:rPr>
              <a:t>   List lst = new List();</a:t>
            </a:r>
          </a:p>
          <a:p>
            <a:pPr lvl="1" eaLnBrk="1" hangingPunct="1">
              <a:lnSpc>
                <a:spcPct val="90000"/>
              </a:lnSpc>
              <a:buFontTx/>
              <a:buNone/>
            </a:pPr>
            <a:r>
              <a:rPr lang="en-US" sz="2000" smtClean="0">
                <a:latin typeface="Courier New" pitchFamily="49" charset="0"/>
                <a:cs typeface="Courier New" pitchFamily="49" charset="0"/>
              </a:rPr>
              <a:t>   lst.remove(5);</a:t>
            </a:r>
          </a:p>
          <a:p>
            <a:pPr lvl="1" eaLnBrk="1" hangingPunct="1">
              <a:lnSpc>
                <a:spcPct val="90000"/>
              </a:lnSpc>
              <a:buFontTx/>
              <a:buNone/>
            </a:pPr>
            <a:r>
              <a:rPr lang="en-US" sz="2000" smtClean="0">
                <a:latin typeface="Courier New" pitchFamily="49" charset="0"/>
                <a:cs typeface="Courier New" pitchFamily="49" charset="0"/>
              </a:rPr>
              <a:t>}</a:t>
            </a:r>
          </a:p>
          <a:p>
            <a:pPr lvl="1" eaLnBrk="1" hangingPunct="1">
              <a:lnSpc>
                <a:spcPct val="90000"/>
              </a:lnSpc>
            </a:pPr>
            <a:endParaRPr lang="en-US" sz="2000" smtClean="0">
              <a:latin typeface="Courier New" pitchFamily="49" charset="0"/>
              <a:cs typeface="Courier New" pitchFamily="49" charset="0"/>
            </a:endParaRPr>
          </a:p>
          <a:p>
            <a:pPr lvl="1" eaLnBrk="1" hangingPunct="1">
              <a:lnSpc>
                <a:spcPct val="90000"/>
              </a:lnSpc>
            </a:pPr>
            <a:r>
              <a:rPr lang="en-US" sz="2000" smtClean="0"/>
              <a:t>The receiver of </a:t>
            </a:r>
            <a:r>
              <a:rPr lang="en-US" sz="2000" b="1" smtClean="0">
                <a:latin typeface="Courier New" pitchFamily="49" charset="0"/>
              </a:rPr>
              <a:t>remove</a:t>
            </a:r>
            <a:r>
              <a:rPr lang="en-US" sz="2000" smtClean="0"/>
              <a:t> may be classified as immutable</a:t>
            </a:r>
          </a:p>
          <a:p>
            <a:pPr lvl="1" eaLnBrk="1" hangingPunct="1">
              <a:lnSpc>
                <a:spcPct val="90000"/>
              </a:lnSpc>
            </a:pPr>
            <a:r>
              <a:rPr lang="en-US" sz="2000" smtClean="0"/>
              <a:t>Unlikely in practice:  only if every call to </a:t>
            </a:r>
            <a:r>
              <a:rPr lang="en-US" sz="2000" b="1" smtClean="0">
                <a:latin typeface="Courier New" pitchFamily="49" charset="0"/>
              </a:rPr>
              <a:t>remove</a:t>
            </a:r>
            <a:r>
              <a:rPr lang="en-US" sz="2000" smtClean="0"/>
              <a:t> is a no-op</a:t>
            </a:r>
          </a:p>
        </p:txBody>
      </p:sp>
      <p:sp>
        <p:nvSpPr>
          <p:cNvPr id="25602" name="Slide Number Placeholder 5"/>
          <p:cNvSpPr>
            <a:spLocks noGrp="1"/>
          </p:cNvSpPr>
          <p:nvPr>
            <p:ph type="sldNum" sz="quarter" idx="12"/>
          </p:nvPr>
        </p:nvSpPr>
        <p:spPr>
          <a:noFill/>
        </p:spPr>
        <p:txBody>
          <a:bodyPr/>
          <a:lstStyle/>
          <a:p>
            <a:fld id="{4F681609-9F46-4609-AB74-47E572DBAA0F}" type="slidenum">
              <a:rPr lang="en-US" smtClean="0"/>
              <a:pPr/>
              <a:t>25</a:t>
            </a:fld>
            <a:endParaRPr lang="en-US" smtClean="0"/>
          </a:p>
        </p:txBody>
      </p:sp>
      <p:sp>
        <p:nvSpPr>
          <p:cNvPr id="25603" name="Rectangle 2"/>
          <p:cNvSpPr>
            <a:spLocks noGrp="1" noChangeArrowheads="1"/>
          </p:cNvSpPr>
          <p:nvPr>
            <p:ph type="title"/>
          </p:nvPr>
        </p:nvSpPr>
        <p:spPr/>
        <p:txBody>
          <a:bodyPr>
            <a:normAutofit fontScale="90000"/>
          </a:bodyPr>
          <a:lstStyle/>
          <a:p>
            <a:pPr eaLnBrk="1" hangingPunct="1"/>
            <a:r>
              <a:rPr lang="en-US" sz="4000" smtClean="0"/>
              <a:t>Immutable Misclassification Example</a:t>
            </a:r>
          </a:p>
        </p:txBody>
      </p:sp>
    </p:spTree>
  </p:cSld>
  <p:clrMapOvr>
    <a:masterClrMapping/>
  </p:clrMapOvr>
  <p:transition advTm="43797"/>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3"/>
          <p:cNvSpPr>
            <a:spLocks noGrp="1" noChangeArrowheads="1"/>
          </p:cNvSpPr>
          <p:nvPr>
            <p:ph idx="1"/>
          </p:nvPr>
        </p:nvSpPr>
        <p:spPr>
          <a:xfrm>
            <a:off x="304800" y="1600200"/>
            <a:ext cx="7924800" cy="4876800"/>
          </a:xfrm>
        </p:spPr>
        <p:txBody>
          <a:bodyPr/>
          <a:lstStyle/>
          <a:p>
            <a:pPr eaLnBrk="1" hangingPunct="1">
              <a:lnSpc>
                <a:spcPct val="90000"/>
              </a:lnSpc>
            </a:pPr>
            <a:r>
              <a:rPr lang="en-US" sz="2800" dirty="0" smtClean="0"/>
              <a:t>Treat object passed to a </a:t>
            </a:r>
            <a:r>
              <a:rPr lang="en-US" sz="2800" dirty="0" smtClean="0">
                <a:solidFill>
                  <a:srgbClr val="FF0000"/>
                </a:solidFill>
              </a:rPr>
              <a:t>mutable</a:t>
            </a:r>
            <a:r>
              <a:rPr lang="en-US" sz="2800" dirty="0" smtClean="0"/>
              <a:t> parameter as if it is immediately mutated</a:t>
            </a:r>
          </a:p>
          <a:p>
            <a:pPr eaLnBrk="1" hangingPunct="1">
              <a:lnSpc>
                <a:spcPct val="90000"/>
              </a:lnSpc>
            </a:pPr>
            <a:r>
              <a:rPr lang="en-US" sz="2800" dirty="0" smtClean="0"/>
              <a:t>Advantages:</a:t>
            </a:r>
          </a:p>
          <a:p>
            <a:pPr lvl="1" eaLnBrk="1" hangingPunct="1">
              <a:lnSpc>
                <a:spcPct val="90000"/>
              </a:lnSpc>
            </a:pPr>
            <a:r>
              <a:rPr lang="en-US" sz="2400" dirty="0" smtClean="0"/>
              <a:t>Can discover potential mutation that does not happen in the execution</a:t>
            </a:r>
          </a:p>
          <a:p>
            <a:pPr lvl="1" eaLnBrk="1" hangingPunct="1">
              <a:lnSpc>
                <a:spcPct val="90000"/>
              </a:lnSpc>
            </a:pPr>
            <a:r>
              <a:rPr lang="en-US" sz="2400" dirty="0" smtClean="0"/>
              <a:t>Minor performance improvement</a:t>
            </a:r>
          </a:p>
          <a:p>
            <a:pPr eaLnBrk="1" hangingPunct="1">
              <a:lnSpc>
                <a:spcPct val="90000"/>
              </a:lnSpc>
            </a:pPr>
            <a:r>
              <a:rPr lang="en-US" sz="2800" dirty="0" smtClean="0"/>
              <a:t>Disadvantages:</a:t>
            </a:r>
          </a:p>
          <a:p>
            <a:pPr lvl="1" eaLnBrk="1" hangingPunct="1">
              <a:lnSpc>
                <a:spcPct val="90000"/>
              </a:lnSpc>
            </a:pPr>
            <a:r>
              <a:rPr lang="en-US" sz="2400" dirty="0" smtClean="0"/>
              <a:t>Can propagate misclassifications</a:t>
            </a:r>
          </a:p>
          <a:p>
            <a:pPr lvl="2" eaLnBrk="1" hangingPunct="1">
              <a:lnSpc>
                <a:spcPct val="90000"/>
              </a:lnSpc>
            </a:pPr>
            <a:r>
              <a:rPr lang="en-US" sz="2000" dirty="0" smtClean="0"/>
              <a:t>Did not happen in our experiments</a:t>
            </a:r>
          </a:p>
        </p:txBody>
      </p:sp>
      <p:sp>
        <p:nvSpPr>
          <p:cNvPr id="26626" name="Slide Number Placeholder 5"/>
          <p:cNvSpPr>
            <a:spLocks noGrp="1"/>
          </p:cNvSpPr>
          <p:nvPr>
            <p:ph type="sldNum" sz="quarter" idx="12"/>
          </p:nvPr>
        </p:nvSpPr>
        <p:spPr>
          <a:noFill/>
        </p:spPr>
        <p:txBody>
          <a:bodyPr/>
          <a:lstStyle/>
          <a:p>
            <a:fld id="{A4A856E3-A6F9-4267-BFF1-AF2764EC4248}" type="slidenum">
              <a:rPr lang="en-US" smtClean="0"/>
              <a:pPr/>
              <a:t>26</a:t>
            </a:fld>
            <a:endParaRPr lang="en-US" smtClean="0"/>
          </a:p>
        </p:txBody>
      </p:sp>
      <p:sp>
        <p:nvSpPr>
          <p:cNvPr id="26627" name="Rectangle 2"/>
          <p:cNvSpPr>
            <a:spLocks noGrp="1" noChangeArrowheads="1"/>
          </p:cNvSpPr>
          <p:nvPr>
            <p:ph type="title"/>
          </p:nvPr>
        </p:nvSpPr>
        <p:spPr/>
        <p:txBody>
          <a:bodyPr>
            <a:normAutofit fontScale="90000"/>
          </a:bodyPr>
          <a:lstStyle/>
          <a:p>
            <a:pPr eaLnBrk="1" hangingPunct="1"/>
            <a:r>
              <a:rPr lang="en-US" sz="4000" smtClean="0"/>
              <a:t>Heuristic:</a:t>
            </a:r>
            <a:r>
              <a:rPr lang="en-US" sz="3800" smtClean="0"/>
              <a:t/>
            </a:r>
            <a:br>
              <a:rPr lang="en-US" sz="3800" smtClean="0"/>
            </a:br>
            <a:r>
              <a:rPr lang="en-US" sz="3800" smtClean="0"/>
              <a:t> Using Known Mutable Parameters</a:t>
            </a:r>
          </a:p>
        </p:txBody>
      </p:sp>
    </p:spTree>
  </p:cSld>
  <p:clrMapOvr>
    <a:masterClrMapping/>
  </p:clrMapOvr>
  <p:transition advTm="33141"/>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3297F06F-3FDB-4550-A1EC-59DEFE6B9A67}" type="slidenum">
              <a:rPr lang="en-US" smtClean="0"/>
              <a:pPr/>
              <a:t>27</a:t>
            </a:fld>
            <a:endParaRPr lang="en-US" smtClean="0"/>
          </a:p>
        </p:txBody>
      </p:sp>
      <p:sp>
        <p:nvSpPr>
          <p:cNvPr id="27651" name="Rectangle 2"/>
          <p:cNvSpPr>
            <a:spLocks noGrp="1" noChangeArrowheads="1"/>
          </p:cNvSpPr>
          <p:nvPr>
            <p:ph type="title"/>
          </p:nvPr>
        </p:nvSpPr>
        <p:spPr/>
        <p:txBody>
          <a:bodyPr>
            <a:normAutofit fontScale="90000"/>
          </a:bodyPr>
          <a:lstStyle/>
          <a:p>
            <a:pPr eaLnBrk="1" hangingPunct="1"/>
            <a:r>
              <a:rPr lang="en-US" sz="3800" dirty="0" smtClean="0"/>
              <a:t>Using Known Mutable Parameters</a:t>
            </a:r>
            <a:br>
              <a:rPr lang="en-US" sz="3800" dirty="0" smtClean="0"/>
            </a:br>
            <a:r>
              <a:rPr lang="en-US" sz="3800" dirty="0" smtClean="0"/>
              <a:t>Improves Accuracy </a:t>
            </a:r>
            <a:br>
              <a:rPr lang="en-US" sz="3800" dirty="0" smtClean="0"/>
            </a:br>
            <a:endParaRPr lang="en-US" sz="3800" dirty="0" smtClean="0"/>
          </a:p>
        </p:txBody>
      </p:sp>
      <p:sp>
        <p:nvSpPr>
          <p:cNvPr id="27652" name="Rectangle 3"/>
          <p:cNvSpPr>
            <a:spLocks noChangeArrowheads="1"/>
          </p:cNvSpPr>
          <p:nvPr/>
        </p:nvSpPr>
        <p:spPr bwMode="auto">
          <a:xfrm>
            <a:off x="1676400" y="1219200"/>
            <a:ext cx="4876800" cy="5324535"/>
          </a:xfrm>
          <a:prstGeom prst="rect">
            <a:avLst/>
          </a:prstGeom>
          <a:noFill/>
          <a:ln w="9525">
            <a:noFill/>
            <a:miter lim="800000"/>
            <a:headEnd/>
            <a:tailEnd/>
          </a:ln>
        </p:spPr>
        <p:txBody>
          <a:bodyPr>
            <a:spAutoFit/>
          </a:bodyPr>
          <a:lstStyle/>
          <a:p>
            <a:r>
              <a:rPr lang="en-US" sz="2000" dirty="0">
                <a:latin typeface="Courier New" pitchFamily="49" charset="0"/>
                <a:cs typeface="Courier New" pitchFamily="49" charset="0"/>
              </a:rPr>
              <a:t>void </a:t>
            </a:r>
            <a:r>
              <a:rPr lang="en-US" sz="2000" b="1" dirty="0">
                <a:latin typeface="Courier New" pitchFamily="49" charset="0"/>
                <a:cs typeface="Courier New" pitchFamily="49" charset="0"/>
              </a:rPr>
              <a:t>main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List </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 = new List();</a:t>
            </a:r>
          </a:p>
          <a:p>
            <a:r>
              <a:rPr lang="en-US" sz="2000" dirty="0">
                <a:latin typeface="Courier New" pitchFamily="49" charset="0"/>
                <a:cs typeface="Courier New" pitchFamily="49" charset="0"/>
              </a:rPr>
              <a:t>   List lst2 = new List();     </a:t>
            </a:r>
          </a:p>
          <a:p>
            <a:r>
              <a:rPr lang="en-US" sz="2000" dirty="0">
                <a:latin typeface="Courier New" pitchFamily="49" charset="0"/>
                <a:cs typeface="Courier New" pitchFamily="49" charset="0"/>
              </a:rPr>
              <a:t>   lst2.copyInto(</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copyInto</a:t>
            </a:r>
            <a:r>
              <a:rPr lang="en-US" sz="2000" dirty="0">
                <a:latin typeface="Courier New" pitchFamily="49" charset="0"/>
                <a:cs typeface="Courier New" pitchFamily="49" charset="0"/>
              </a:rPr>
              <a:t>(List this, 		       List other)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addAll</a:t>
            </a:r>
            <a:r>
              <a:rPr lang="en-US" sz="2000" dirty="0">
                <a:latin typeface="Courier New" pitchFamily="49" charset="0"/>
                <a:cs typeface="Courier New" pitchFamily="49" charset="0"/>
              </a:rPr>
              <a:t>(this, other);</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addAll</a:t>
            </a:r>
            <a:r>
              <a:rPr lang="en-US" sz="2000" dirty="0">
                <a:latin typeface="Courier New" pitchFamily="49" charset="0"/>
                <a:cs typeface="Courier New" pitchFamily="49" charset="0"/>
              </a:rPr>
              <a:t>(List this,</a:t>
            </a:r>
          </a:p>
          <a:p>
            <a:r>
              <a:rPr lang="en-US" sz="2000" dirty="0">
                <a:latin typeface="Courier New" pitchFamily="49" charset="0"/>
                <a:cs typeface="Courier New" pitchFamily="49" charset="0"/>
              </a:rPr>
              <a:t>	     List other) {</a:t>
            </a:r>
            <a:br>
              <a:rPr lang="en-US" sz="2000" dirty="0">
                <a:latin typeface="Courier New" pitchFamily="49" charset="0"/>
                <a:cs typeface="Courier New" pitchFamily="49" charset="0"/>
              </a:rPr>
            </a:br>
            <a:r>
              <a:rPr lang="en-US" sz="2000" dirty="0">
                <a:latin typeface="Courier New" pitchFamily="49" charset="0"/>
                <a:cs typeface="Courier New" pitchFamily="49" charset="0"/>
              </a:rPr>
              <a:t>  for(Object o:other) {</a:t>
            </a:r>
          </a:p>
          <a:p>
            <a:r>
              <a:rPr lang="en-US" sz="2000" dirty="0">
                <a:latin typeface="Courier New" pitchFamily="49" charset="0"/>
                <a:cs typeface="Courier New" pitchFamily="49" charset="0"/>
              </a:rPr>
              <a:t>    add(this, o);</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Tree>
  </p:cSld>
  <p:clrMapOvr>
    <a:masterClrMapping/>
  </p:clrMapOvr>
  <p:transition advTm="3031"/>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3297F06F-3FDB-4550-A1EC-59DEFE6B9A67}" type="slidenum">
              <a:rPr lang="en-US" smtClean="0"/>
              <a:pPr/>
              <a:t>28</a:t>
            </a:fld>
            <a:endParaRPr lang="en-US" smtClean="0"/>
          </a:p>
        </p:txBody>
      </p:sp>
      <p:sp>
        <p:nvSpPr>
          <p:cNvPr id="27651" name="Rectangle 2"/>
          <p:cNvSpPr>
            <a:spLocks noGrp="1" noChangeArrowheads="1"/>
          </p:cNvSpPr>
          <p:nvPr>
            <p:ph type="title"/>
          </p:nvPr>
        </p:nvSpPr>
        <p:spPr/>
        <p:txBody>
          <a:bodyPr>
            <a:normAutofit fontScale="90000"/>
          </a:bodyPr>
          <a:lstStyle/>
          <a:p>
            <a:pPr eaLnBrk="1" hangingPunct="1"/>
            <a:r>
              <a:rPr lang="en-US" sz="3800" dirty="0" smtClean="0"/>
              <a:t>Using Known Mutable Parameters</a:t>
            </a:r>
            <a:br>
              <a:rPr lang="en-US" sz="3800" dirty="0" smtClean="0"/>
            </a:br>
            <a:r>
              <a:rPr lang="en-US" sz="3800" dirty="0" smtClean="0"/>
              <a:t>Improves Accuracy </a:t>
            </a:r>
            <a:br>
              <a:rPr lang="en-US" sz="3800" dirty="0" smtClean="0"/>
            </a:br>
            <a:endParaRPr lang="en-US" sz="3800" dirty="0" smtClean="0"/>
          </a:p>
        </p:txBody>
      </p:sp>
      <p:sp>
        <p:nvSpPr>
          <p:cNvPr id="27652" name="Rectangle 3"/>
          <p:cNvSpPr>
            <a:spLocks noChangeArrowheads="1"/>
          </p:cNvSpPr>
          <p:nvPr/>
        </p:nvSpPr>
        <p:spPr bwMode="auto">
          <a:xfrm>
            <a:off x="1676400" y="1219200"/>
            <a:ext cx="4876800" cy="5324535"/>
          </a:xfrm>
          <a:prstGeom prst="rect">
            <a:avLst/>
          </a:prstGeom>
          <a:noFill/>
          <a:ln w="9525">
            <a:noFill/>
            <a:miter lim="800000"/>
            <a:headEnd/>
            <a:tailEnd/>
          </a:ln>
        </p:spPr>
        <p:txBody>
          <a:bodyPr>
            <a:spAutoFit/>
          </a:bodyPr>
          <a:lstStyle/>
          <a:p>
            <a:r>
              <a:rPr lang="en-US" sz="2000" dirty="0">
                <a:latin typeface="Courier New" pitchFamily="49" charset="0"/>
                <a:cs typeface="Courier New" pitchFamily="49" charset="0"/>
              </a:rPr>
              <a:t>void </a:t>
            </a:r>
            <a:r>
              <a:rPr lang="en-US" sz="2000" b="1" dirty="0">
                <a:latin typeface="Courier New" pitchFamily="49" charset="0"/>
                <a:cs typeface="Courier New" pitchFamily="49" charset="0"/>
              </a:rPr>
              <a:t>main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List </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 = new List();</a:t>
            </a:r>
          </a:p>
          <a:p>
            <a:r>
              <a:rPr lang="en-US" sz="2000" dirty="0">
                <a:latin typeface="Courier New" pitchFamily="49" charset="0"/>
                <a:cs typeface="Courier New" pitchFamily="49" charset="0"/>
              </a:rPr>
              <a:t>   List lst2 = new List();     </a:t>
            </a:r>
          </a:p>
          <a:p>
            <a:r>
              <a:rPr lang="en-US" sz="2000" dirty="0">
                <a:latin typeface="Courier New" pitchFamily="49" charset="0"/>
                <a:cs typeface="Courier New" pitchFamily="49" charset="0"/>
              </a:rPr>
              <a:t>   lst2.copyInto(</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copyInto</a:t>
            </a:r>
            <a:r>
              <a:rPr lang="en-US" sz="2000" dirty="0">
                <a:latin typeface="Courier New" pitchFamily="49" charset="0"/>
                <a:cs typeface="Courier New" pitchFamily="49" charset="0"/>
              </a:rPr>
              <a:t>(</a:t>
            </a:r>
            <a:r>
              <a:rPr lang="en-US" sz="2000" dirty="0">
                <a:solidFill>
                  <a:srgbClr val="6600FF"/>
                </a:solidFill>
                <a:latin typeface="Courier New" pitchFamily="49" charset="0"/>
                <a:cs typeface="Courier New" pitchFamily="49" charset="0"/>
              </a:rPr>
              <a:t>List this</a:t>
            </a:r>
            <a:r>
              <a:rPr lang="en-US" sz="2000" dirty="0">
                <a:latin typeface="Courier New" pitchFamily="49" charset="0"/>
                <a:cs typeface="Courier New" pitchFamily="49" charset="0"/>
              </a:rPr>
              <a:t>, 		       </a:t>
            </a:r>
            <a:r>
              <a:rPr lang="en-US" sz="2000" dirty="0">
                <a:solidFill>
                  <a:srgbClr val="6600FF"/>
                </a:solidFill>
                <a:latin typeface="Courier New" pitchFamily="49" charset="0"/>
                <a:cs typeface="Courier New" pitchFamily="49" charset="0"/>
              </a:rPr>
              <a:t>List other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addAll</a:t>
            </a:r>
            <a:r>
              <a:rPr lang="en-US" sz="2000" dirty="0">
                <a:latin typeface="Courier New" pitchFamily="49" charset="0"/>
                <a:cs typeface="Courier New" pitchFamily="49" charset="0"/>
              </a:rPr>
              <a:t>(this, other);</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addAll</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List this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a:solidFill>
                  <a:srgbClr val="00CC00"/>
                </a:solidFill>
                <a:latin typeface="Courier New" pitchFamily="49" charset="0"/>
                <a:cs typeface="Courier New" pitchFamily="49" charset="0"/>
              </a:rPr>
              <a:t>List other</a:t>
            </a:r>
            <a:r>
              <a:rPr lang="en-US" sz="2000" dirty="0">
                <a:latin typeface="Courier New" pitchFamily="49" charset="0"/>
                <a:cs typeface="Courier New" pitchFamily="49" charset="0"/>
              </a:rPr>
              <a:t>) {</a:t>
            </a:r>
            <a:br>
              <a:rPr lang="en-US" sz="2000" dirty="0">
                <a:latin typeface="Courier New" pitchFamily="49" charset="0"/>
                <a:cs typeface="Courier New" pitchFamily="49" charset="0"/>
              </a:rPr>
            </a:br>
            <a:r>
              <a:rPr lang="en-US" sz="2000" dirty="0">
                <a:latin typeface="Courier New" pitchFamily="49" charset="0"/>
                <a:cs typeface="Courier New" pitchFamily="49" charset="0"/>
              </a:rPr>
              <a:t>  for(Object o:other) {</a:t>
            </a:r>
          </a:p>
          <a:p>
            <a:r>
              <a:rPr lang="en-US" sz="2000" dirty="0">
                <a:latin typeface="Courier New" pitchFamily="49" charset="0"/>
                <a:cs typeface="Courier New" pitchFamily="49" charset="0"/>
              </a:rPr>
              <a:t>    add(this, o);</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
        <p:nvSpPr>
          <p:cNvPr id="5" name="TextBox 4"/>
          <p:cNvSpPr txBox="1"/>
          <p:nvPr/>
        </p:nvSpPr>
        <p:spPr>
          <a:xfrm>
            <a:off x="6096000" y="3962400"/>
            <a:ext cx="889987" cy="369332"/>
          </a:xfrm>
          <a:prstGeom prst="rect">
            <a:avLst/>
          </a:prstGeom>
          <a:noFill/>
        </p:spPr>
        <p:txBody>
          <a:bodyPr wrap="none" rtlCol="0">
            <a:spAutoFit/>
          </a:bodyPr>
          <a:lstStyle/>
          <a:p>
            <a:r>
              <a:rPr lang="en-US" dirty="0" smtClean="0"/>
              <a:t>Initially</a:t>
            </a:r>
            <a:endParaRPr lang="en-US" dirty="0"/>
          </a:p>
        </p:txBody>
      </p:sp>
      <p:cxnSp>
        <p:nvCxnSpPr>
          <p:cNvPr id="7" name="Straight Arrow Connector 6"/>
          <p:cNvCxnSpPr/>
          <p:nvPr/>
        </p:nvCxnSpPr>
        <p:spPr>
          <a:xfrm rot="10800000">
            <a:off x="5562600" y="3276600"/>
            <a:ext cx="762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5486400" y="4267200"/>
            <a:ext cx="838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32047"/>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3297F06F-3FDB-4550-A1EC-59DEFE6B9A67}" type="slidenum">
              <a:rPr lang="en-US" smtClean="0"/>
              <a:pPr/>
              <a:t>29</a:t>
            </a:fld>
            <a:endParaRPr lang="en-US" smtClean="0"/>
          </a:p>
        </p:txBody>
      </p:sp>
      <p:sp>
        <p:nvSpPr>
          <p:cNvPr id="27651" name="Rectangle 2"/>
          <p:cNvSpPr>
            <a:spLocks noGrp="1" noChangeArrowheads="1"/>
          </p:cNvSpPr>
          <p:nvPr>
            <p:ph type="title"/>
          </p:nvPr>
        </p:nvSpPr>
        <p:spPr/>
        <p:txBody>
          <a:bodyPr>
            <a:normAutofit fontScale="90000"/>
          </a:bodyPr>
          <a:lstStyle/>
          <a:p>
            <a:pPr eaLnBrk="1" hangingPunct="1"/>
            <a:r>
              <a:rPr lang="en-US" sz="3800" dirty="0" smtClean="0"/>
              <a:t>Using Known Mutable Parameters</a:t>
            </a:r>
            <a:br>
              <a:rPr lang="en-US" sz="3800" dirty="0" smtClean="0"/>
            </a:br>
            <a:r>
              <a:rPr lang="en-US" sz="3800" dirty="0" smtClean="0"/>
              <a:t>Improves Accuracy </a:t>
            </a:r>
            <a:br>
              <a:rPr lang="en-US" sz="3800" dirty="0" smtClean="0"/>
            </a:br>
            <a:endParaRPr lang="en-US" sz="3800" dirty="0" smtClean="0"/>
          </a:p>
        </p:txBody>
      </p:sp>
      <p:sp>
        <p:nvSpPr>
          <p:cNvPr id="27652" name="Rectangle 3"/>
          <p:cNvSpPr>
            <a:spLocks noChangeArrowheads="1"/>
          </p:cNvSpPr>
          <p:nvPr/>
        </p:nvSpPr>
        <p:spPr bwMode="auto">
          <a:xfrm>
            <a:off x="1676400" y="1219200"/>
            <a:ext cx="4876800" cy="5324535"/>
          </a:xfrm>
          <a:prstGeom prst="rect">
            <a:avLst/>
          </a:prstGeom>
          <a:noFill/>
          <a:ln w="9525">
            <a:noFill/>
            <a:miter lim="800000"/>
            <a:headEnd/>
            <a:tailEnd/>
          </a:ln>
        </p:spPr>
        <p:txBody>
          <a:bodyPr>
            <a:spAutoFit/>
          </a:bodyPr>
          <a:lstStyle/>
          <a:p>
            <a:r>
              <a:rPr lang="en-US" sz="2000" dirty="0">
                <a:latin typeface="Courier New" pitchFamily="49" charset="0"/>
                <a:cs typeface="Courier New" pitchFamily="49" charset="0"/>
              </a:rPr>
              <a:t>void </a:t>
            </a:r>
            <a:r>
              <a:rPr lang="en-US" sz="2000" b="1" dirty="0">
                <a:latin typeface="Courier New" pitchFamily="49" charset="0"/>
                <a:cs typeface="Courier New" pitchFamily="49" charset="0"/>
              </a:rPr>
              <a:t>main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List </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 = new List();</a:t>
            </a:r>
          </a:p>
          <a:p>
            <a:r>
              <a:rPr lang="en-US" sz="2000" dirty="0">
                <a:latin typeface="Courier New" pitchFamily="49" charset="0"/>
                <a:cs typeface="Courier New" pitchFamily="49" charset="0"/>
              </a:rPr>
              <a:t>   List lst2 = new List();     </a:t>
            </a:r>
          </a:p>
          <a:p>
            <a:r>
              <a:rPr lang="en-US" sz="2000" dirty="0">
                <a:latin typeface="Courier New" pitchFamily="49" charset="0"/>
                <a:cs typeface="Courier New" pitchFamily="49" charset="0"/>
              </a:rPr>
              <a:t>   lst2.copyInto(</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copyInto</a:t>
            </a:r>
            <a:r>
              <a:rPr lang="en-US" sz="2000" dirty="0">
                <a:latin typeface="Courier New" pitchFamily="49" charset="0"/>
                <a:cs typeface="Courier New" pitchFamily="49" charset="0"/>
              </a:rPr>
              <a:t>(</a:t>
            </a:r>
            <a:r>
              <a:rPr lang="en-US" sz="2000" dirty="0">
                <a:solidFill>
                  <a:srgbClr val="6600FF"/>
                </a:solidFill>
                <a:latin typeface="Courier New" pitchFamily="49" charset="0"/>
                <a:cs typeface="Courier New" pitchFamily="49" charset="0"/>
              </a:rPr>
              <a:t>List this</a:t>
            </a:r>
            <a:r>
              <a:rPr lang="en-US" sz="2000" dirty="0">
                <a:latin typeface="Courier New" pitchFamily="49" charset="0"/>
                <a:cs typeface="Courier New" pitchFamily="49" charset="0"/>
              </a:rPr>
              <a:t>, 		       </a:t>
            </a:r>
            <a:r>
              <a:rPr lang="en-US" sz="2000" dirty="0">
                <a:solidFill>
                  <a:srgbClr val="6600FF"/>
                </a:solidFill>
                <a:latin typeface="Courier New" pitchFamily="49" charset="0"/>
                <a:cs typeface="Courier New" pitchFamily="49" charset="0"/>
              </a:rPr>
              <a:t>List other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addAll</a:t>
            </a:r>
            <a:r>
              <a:rPr lang="en-US" sz="2000" dirty="0">
                <a:latin typeface="Courier New" pitchFamily="49" charset="0"/>
                <a:cs typeface="Courier New" pitchFamily="49" charset="0"/>
              </a:rPr>
              <a:t>(this, other);</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addAll</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List this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a:solidFill>
                  <a:srgbClr val="00CC00"/>
                </a:solidFill>
                <a:latin typeface="Courier New" pitchFamily="49" charset="0"/>
                <a:cs typeface="Courier New" pitchFamily="49" charset="0"/>
              </a:rPr>
              <a:t>List other</a:t>
            </a:r>
            <a:r>
              <a:rPr lang="en-US" sz="2000" dirty="0">
                <a:latin typeface="Courier New" pitchFamily="49" charset="0"/>
                <a:cs typeface="Courier New" pitchFamily="49" charset="0"/>
              </a:rPr>
              <a:t>) {</a:t>
            </a:r>
            <a:br>
              <a:rPr lang="en-US" sz="2000" dirty="0">
                <a:latin typeface="Courier New" pitchFamily="49" charset="0"/>
                <a:cs typeface="Courier New" pitchFamily="49" charset="0"/>
              </a:rPr>
            </a:br>
            <a:r>
              <a:rPr lang="en-US" sz="2000" dirty="0">
                <a:latin typeface="Courier New" pitchFamily="49" charset="0"/>
                <a:cs typeface="Courier New" pitchFamily="49" charset="0"/>
              </a:rPr>
              <a:t>  for(Object o:other) {</a:t>
            </a:r>
          </a:p>
          <a:p>
            <a:r>
              <a:rPr lang="en-US" sz="2000" dirty="0">
                <a:latin typeface="Courier New" pitchFamily="49" charset="0"/>
                <a:cs typeface="Courier New" pitchFamily="49" charset="0"/>
              </a:rPr>
              <a:t>    add(this, o);</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
        <p:nvSpPr>
          <p:cNvPr id="188420" name="Line 4"/>
          <p:cNvSpPr>
            <a:spLocks noChangeShapeType="1"/>
          </p:cNvSpPr>
          <p:nvPr/>
        </p:nvSpPr>
        <p:spPr bwMode="auto">
          <a:xfrm flipH="1">
            <a:off x="6096000" y="3886200"/>
            <a:ext cx="609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Tm="15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58D66B8D-9D93-4325-8288-7CBA0B2F6B51}" type="slidenum">
              <a:rPr lang="en-US" smtClean="0"/>
              <a:pPr/>
              <a:t>3</a:t>
            </a:fld>
            <a:endParaRPr lang="en-US" smtClean="0"/>
          </a:p>
        </p:txBody>
      </p:sp>
      <p:sp>
        <p:nvSpPr>
          <p:cNvPr id="4100" name="Rectangle 2"/>
          <p:cNvSpPr>
            <a:spLocks noGrp="1" noChangeArrowheads="1"/>
          </p:cNvSpPr>
          <p:nvPr>
            <p:ph type="title"/>
          </p:nvPr>
        </p:nvSpPr>
        <p:spPr/>
        <p:txBody>
          <a:bodyPr/>
          <a:lstStyle/>
          <a:p>
            <a:pPr eaLnBrk="1" hangingPunct="1"/>
            <a:r>
              <a:rPr lang="en-US" smtClean="0"/>
              <a:t>Mutability Example</a:t>
            </a:r>
          </a:p>
        </p:txBody>
      </p:sp>
      <p:sp>
        <p:nvSpPr>
          <p:cNvPr id="4099" name="Rectangle 18"/>
          <p:cNvSpPr>
            <a:spLocks noChangeArrowheads="1"/>
          </p:cNvSpPr>
          <p:nvPr/>
        </p:nvSpPr>
        <p:spPr bwMode="auto">
          <a:xfrm>
            <a:off x="152400" y="1295400"/>
            <a:ext cx="8305800" cy="4724400"/>
          </a:xfrm>
          <a:prstGeom prst="rect">
            <a:avLst/>
          </a:prstGeom>
          <a:noFill/>
          <a:ln w="9525">
            <a:noFill/>
            <a:miter lim="800000"/>
            <a:headEnd/>
            <a:tailEnd/>
          </a:ln>
        </p:spPr>
        <p:txBody>
          <a:bodyPr/>
          <a:lstStyle/>
          <a:p>
            <a:pPr marL="342900" indent="-342900">
              <a:lnSpc>
                <a:spcPct val="90000"/>
              </a:lnSpc>
              <a:spcBef>
                <a:spcPct val="20000"/>
              </a:spcBef>
            </a:pPr>
            <a:r>
              <a:rPr lang="en-US" sz="2500" dirty="0">
                <a:latin typeface="Courier New" pitchFamily="49" charset="0"/>
                <a:cs typeface="Courier New" pitchFamily="49" charset="0"/>
              </a:rPr>
              <a:t>class List {</a:t>
            </a:r>
          </a:p>
          <a:p>
            <a:pPr marL="342900" indent="-342900">
              <a:lnSpc>
                <a:spcPct val="90000"/>
              </a:lnSpc>
              <a:spcBef>
                <a:spcPct val="20000"/>
              </a:spcBef>
            </a:pPr>
            <a:r>
              <a:rPr lang="en-US" sz="2500" dirty="0">
                <a:latin typeface="Courier New" pitchFamily="49" charset="0"/>
                <a:cs typeface="Courier New" pitchFamily="49" charset="0"/>
              </a:rPr>
              <a:t>   …</a:t>
            </a:r>
          </a:p>
          <a:p>
            <a:pPr marL="342900" indent="-342900">
              <a:lnSpc>
                <a:spcPct val="90000"/>
              </a:lnSpc>
              <a:spcBef>
                <a:spcPct val="20000"/>
              </a:spcBef>
            </a:pPr>
            <a:r>
              <a:rPr lang="en-US" sz="2500" dirty="0">
                <a:latin typeface="Courier New" pitchFamily="49" charset="0"/>
                <a:cs typeface="Courier New" pitchFamily="49" charset="0"/>
              </a:rPr>
              <a:t>   </a:t>
            </a:r>
            <a:r>
              <a:rPr lang="en-US" sz="2500" dirty="0" err="1">
                <a:latin typeface="Courier New" pitchFamily="49" charset="0"/>
                <a:cs typeface="Courier New" pitchFamily="49" charset="0"/>
              </a:rPr>
              <a:t>int</a:t>
            </a:r>
            <a:r>
              <a:rPr lang="en-US" sz="2500" dirty="0">
                <a:latin typeface="Courier New" pitchFamily="49" charset="0"/>
                <a:cs typeface="Courier New" pitchFamily="49" charset="0"/>
              </a:rPr>
              <a:t> </a:t>
            </a:r>
            <a:r>
              <a:rPr lang="en-US" sz="2500" b="1" dirty="0">
                <a:latin typeface="Courier New" pitchFamily="49" charset="0"/>
                <a:cs typeface="Courier New" pitchFamily="49" charset="0"/>
              </a:rPr>
              <a:t>size</a:t>
            </a:r>
            <a:r>
              <a:rPr lang="en-US" sz="2500" dirty="0">
                <a:latin typeface="Courier New" pitchFamily="49" charset="0"/>
                <a:cs typeface="Courier New" pitchFamily="49" charset="0"/>
              </a:rPr>
              <a:t>(List this){ return n;}</a:t>
            </a:r>
          </a:p>
          <a:p>
            <a:pPr marL="342900" indent="-342900">
              <a:lnSpc>
                <a:spcPct val="90000"/>
              </a:lnSpc>
              <a:spcBef>
                <a:spcPct val="20000"/>
              </a:spcBef>
            </a:pPr>
            <a:r>
              <a:rPr lang="en-US" sz="2500" dirty="0">
                <a:latin typeface="Courier New" pitchFamily="49" charset="0"/>
                <a:cs typeface="Courier New" pitchFamily="49" charset="0"/>
              </a:rPr>
              <a:t>   void </a:t>
            </a:r>
            <a:r>
              <a:rPr lang="en-US" sz="2500" b="1" dirty="0">
                <a:latin typeface="Courier New" pitchFamily="49" charset="0"/>
                <a:cs typeface="Courier New" pitchFamily="49" charset="0"/>
              </a:rPr>
              <a:t>add</a:t>
            </a:r>
            <a:r>
              <a:rPr lang="en-US" sz="2500" dirty="0">
                <a:latin typeface="Courier New" pitchFamily="49" charset="0"/>
                <a:cs typeface="Courier New" pitchFamily="49" charset="0"/>
              </a:rPr>
              <a:t>(List this, Object o) {…}</a:t>
            </a:r>
          </a:p>
          <a:p>
            <a:pPr marL="342900" indent="-342900">
              <a:lnSpc>
                <a:spcPct val="90000"/>
              </a:lnSpc>
              <a:spcBef>
                <a:spcPct val="20000"/>
              </a:spcBef>
            </a:pPr>
            <a:r>
              <a:rPr lang="en-US" sz="2500" dirty="0">
                <a:latin typeface="Courier New" pitchFamily="49" charset="0"/>
                <a:cs typeface="Courier New" pitchFamily="49" charset="0"/>
              </a:rPr>
              <a:t>   List </a:t>
            </a:r>
            <a:r>
              <a:rPr lang="en-US" sz="2500" b="1" dirty="0" err="1">
                <a:latin typeface="Courier New" pitchFamily="49" charset="0"/>
                <a:cs typeface="Courier New" pitchFamily="49" charset="0"/>
              </a:rPr>
              <a:t>addAll</a:t>
            </a:r>
            <a:r>
              <a:rPr lang="en-US" sz="2500" dirty="0">
                <a:latin typeface="Courier New" pitchFamily="49" charset="0"/>
                <a:cs typeface="Courier New" pitchFamily="49" charset="0"/>
              </a:rPr>
              <a:t>(List this, List l){…}</a:t>
            </a:r>
          </a:p>
          <a:p>
            <a:pPr marL="342900" indent="-342900">
              <a:lnSpc>
                <a:spcPct val="90000"/>
              </a:lnSpc>
              <a:spcBef>
                <a:spcPct val="20000"/>
              </a:spcBef>
            </a:pPr>
            <a:r>
              <a:rPr lang="en-US" sz="2500" dirty="0">
                <a:latin typeface="Courier New" pitchFamily="49" charset="0"/>
                <a:cs typeface="Courier New" pitchFamily="49" charset="0"/>
              </a:rPr>
              <a:t>   List </a:t>
            </a:r>
            <a:r>
              <a:rPr lang="en-US" sz="2500" b="1" dirty="0">
                <a:latin typeface="Courier New" pitchFamily="49" charset="0"/>
                <a:cs typeface="Courier New" pitchFamily="49" charset="0"/>
              </a:rPr>
              <a:t>clone</a:t>
            </a:r>
            <a:r>
              <a:rPr lang="en-US" sz="2500" dirty="0">
                <a:latin typeface="Courier New" pitchFamily="49" charset="0"/>
                <a:cs typeface="Courier New" pitchFamily="49" charset="0"/>
              </a:rPr>
              <a:t>(List this){ </a:t>
            </a:r>
          </a:p>
          <a:p>
            <a:pPr marL="342900" indent="-342900">
              <a:lnSpc>
                <a:spcPct val="90000"/>
              </a:lnSpc>
              <a:spcBef>
                <a:spcPct val="20000"/>
              </a:spcBef>
            </a:pPr>
            <a:r>
              <a:rPr lang="en-US" sz="2500" dirty="0">
                <a:latin typeface="Courier New" pitchFamily="49" charset="0"/>
                <a:cs typeface="Courier New" pitchFamily="49" charset="0"/>
              </a:rPr>
              <a:t>		return new List().</a:t>
            </a:r>
            <a:r>
              <a:rPr lang="en-US" sz="2500" dirty="0" err="1">
                <a:latin typeface="Courier New" pitchFamily="49" charset="0"/>
                <a:cs typeface="Courier New" pitchFamily="49" charset="0"/>
              </a:rPr>
              <a:t>addAll</a:t>
            </a:r>
            <a:r>
              <a:rPr lang="en-US" sz="2500" dirty="0">
                <a:latin typeface="Courier New" pitchFamily="49" charset="0"/>
                <a:cs typeface="Courier New" pitchFamily="49" charset="0"/>
              </a:rPr>
              <a:t>(this); }</a:t>
            </a:r>
          </a:p>
          <a:p>
            <a:pPr marL="342900" indent="-342900">
              <a:lnSpc>
                <a:spcPct val="90000"/>
              </a:lnSpc>
              <a:spcBef>
                <a:spcPct val="20000"/>
              </a:spcBef>
            </a:pPr>
            <a:r>
              <a:rPr lang="en-US" sz="2500" dirty="0"/>
              <a:t>       </a:t>
            </a:r>
            <a:r>
              <a:rPr lang="en-US" sz="2500" dirty="0">
                <a:latin typeface="Courier New" pitchFamily="49" charset="0"/>
                <a:cs typeface="Courier New" pitchFamily="49" charset="0"/>
              </a:rPr>
              <a:t>void </a:t>
            </a:r>
            <a:r>
              <a:rPr lang="en-US" sz="2500" b="1" dirty="0">
                <a:latin typeface="Courier New" pitchFamily="49" charset="0"/>
                <a:cs typeface="Courier New" pitchFamily="49" charset="0"/>
              </a:rPr>
              <a:t>remove</a:t>
            </a:r>
            <a:r>
              <a:rPr lang="en-US" sz="2500" dirty="0">
                <a:latin typeface="Courier New" pitchFamily="49" charset="0"/>
                <a:cs typeface="Courier New" pitchFamily="49" charset="0"/>
              </a:rPr>
              <a:t>(List this, Object O) {</a:t>
            </a:r>
          </a:p>
          <a:p>
            <a:pPr marL="742950" lvl="1" indent="-285750">
              <a:lnSpc>
                <a:spcPct val="90000"/>
              </a:lnSpc>
              <a:spcBef>
                <a:spcPct val="20000"/>
              </a:spcBef>
            </a:pPr>
            <a:r>
              <a:rPr lang="en-US" sz="2500" dirty="0">
                <a:latin typeface="Courier New" pitchFamily="49" charset="0"/>
                <a:cs typeface="Courier New" pitchFamily="49" charset="0"/>
              </a:rPr>
              <a:t>  if(!</a:t>
            </a:r>
            <a:r>
              <a:rPr lang="en-US" sz="2500" dirty="0" err="1">
                <a:latin typeface="Courier New" pitchFamily="49" charset="0"/>
                <a:cs typeface="Courier New" pitchFamily="49" charset="0"/>
              </a:rPr>
              <a:t>this.contains</a:t>
            </a:r>
            <a:r>
              <a:rPr lang="en-US" sz="2500" dirty="0">
                <a:latin typeface="Courier New" pitchFamily="49" charset="0"/>
                <a:cs typeface="Courier New" pitchFamily="49" charset="0"/>
              </a:rPr>
              <a:t>(o)) return;</a:t>
            </a:r>
          </a:p>
          <a:p>
            <a:pPr marL="742950" lvl="1" indent="-285750">
              <a:lnSpc>
                <a:spcPct val="90000"/>
              </a:lnSpc>
              <a:spcBef>
                <a:spcPct val="20000"/>
              </a:spcBef>
            </a:pPr>
            <a:r>
              <a:rPr lang="en-US" sz="2500" dirty="0">
                <a:latin typeface="Courier New" pitchFamily="49" charset="0"/>
                <a:cs typeface="Courier New" pitchFamily="49" charset="0"/>
              </a:rPr>
              <a:t>  </a:t>
            </a:r>
            <a:r>
              <a:rPr lang="en-US" sz="2500" dirty="0" smtClean="0">
                <a:latin typeface="Courier New" pitchFamily="49" charset="0"/>
                <a:cs typeface="Courier New" pitchFamily="49" charset="0"/>
              </a:rPr>
              <a:t>…</a:t>
            </a:r>
            <a:endParaRPr lang="en-US" sz="2500" dirty="0">
              <a:latin typeface="Courier New" pitchFamily="49" charset="0"/>
              <a:cs typeface="Courier New" pitchFamily="49" charset="0"/>
            </a:endParaRPr>
          </a:p>
          <a:p>
            <a:pPr marL="742950" lvl="1" indent="-285750">
              <a:lnSpc>
                <a:spcPct val="90000"/>
              </a:lnSpc>
              <a:spcBef>
                <a:spcPct val="20000"/>
              </a:spcBef>
            </a:pPr>
            <a:r>
              <a:rPr lang="en-US" sz="2500" dirty="0">
                <a:latin typeface="Courier New" pitchFamily="49" charset="0"/>
                <a:cs typeface="Courier New" pitchFamily="49" charset="0"/>
              </a:rPr>
              <a:t>}</a:t>
            </a:r>
          </a:p>
          <a:p>
            <a:pPr marL="342900" indent="-342900">
              <a:lnSpc>
                <a:spcPct val="90000"/>
              </a:lnSpc>
              <a:spcBef>
                <a:spcPct val="20000"/>
              </a:spcBef>
            </a:pPr>
            <a:r>
              <a:rPr lang="en-US" sz="2500" dirty="0">
                <a:latin typeface="Courier New" pitchFamily="49" charset="0"/>
                <a:cs typeface="Courier New" pitchFamily="49" charset="0"/>
              </a:rPr>
              <a:t>}</a:t>
            </a:r>
          </a:p>
        </p:txBody>
      </p:sp>
    </p:spTree>
  </p:cSld>
  <p:clrMapOvr>
    <a:masterClrMapping/>
  </p:clrMapOvr>
  <p:transition advTm="9859"/>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3297F06F-3FDB-4550-A1EC-59DEFE6B9A67}" type="slidenum">
              <a:rPr lang="en-US" smtClean="0"/>
              <a:pPr/>
              <a:t>30</a:t>
            </a:fld>
            <a:endParaRPr lang="en-US" smtClean="0"/>
          </a:p>
        </p:txBody>
      </p:sp>
      <p:sp>
        <p:nvSpPr>
          <p:cNvPr id="27651" name="Rectangle 2"/>
          <p:cNvSpPr>
            <a:spLocks noGrp="1" noChangeArrowheads="1"/>
          </p:cNvSpPr>
          <p:nvPr>
            <p:ph type="title"/>
          </p:nvPr>
        </p:nvSpPr>
        <p:spPr/>
        <p:txBody>
          <a:bodyPr>
            <a:normAutofit fontScale="90000"/>
          </a:bodyPr>
          <a:lstStyle/>
          <a:p>
            <a:pPr eaLnBrk="1" hangingPunct="1"/>
            <a:r>
              <a:rPr lang="en-US" sz="3800" dirty="0" smtClean="0"/>
              <a:t>Using Known Mutable Parameters</a:t>
            </a:r>
            <a:br>
              <a:rPr lang="en-US" sz="3800" dirty="0" smtClean="0"/>
            </a:br>
            <a:r>
              <a:rPr lang="en-US" sz="3800" dirty="0" smtClean="0"/>
              <a:t>Improves Accuracy </a:t>
            </a:r>
            <a:br>
              <a:rPr lang="en-US" sz="3800" dirty="0" smtClean="0"/>
            </a:br>
            <a:endParaRPr lang="en-US" sz="3800" dirty="0" smtClean="0"/>
          </a:p>
        </p:txBody>
      </p:sp>
      <p:sp>
        <p:nvSpPr>
          <p:cNvPr id="27652" name="Rectangle 3"/>
          <p:cNvSpPr>
            <a:spLocks noChangeArrowheads="1"/>
          </p:cNvSpPr>
          <p:nvPr/>
        </p:nvSpPr>
        <p:spPr bwMode="auto">
          <a:xfrm>
            <a:off x="1676400" y="1219200"/>
            <a:ext cx="4876800" cy="5324535"/>
          </a:xfrm>
          <a:prstGeom prst="rect">
            <a:avLst/>
          </a:prstGeom>
          <a:noFill/>
          <a:ln w="9525">
            <a:noFill/>
            <a:miter lim="800000"/>
            <a:headEnd/>
            <a:tailEnd/>
          </a:ln>
        </p:spPr>
        <p:txBody>
          <a:bodyPr>
            <a:spAutoFit/>
          </a:bodyPr>
          <a:lstStyle/>
          <a:p>
            <a:r>
              <a:rPr lang="en-US" sz="2000" dirty="0">
                <a:latin typeface="Courier New" pitchFamily="49" charset="0"/>
                <a:cs typeface="Courier New" pitchFamily="49" charset="0"/>
              </a:rPr>
              <a:t>void </a:t>
            </a:r>
            <a:r>
              <a:rPr lang="en-US" sz="2000" b="1" dirty="0">
                <a:latin typeface="Courier New" pitchFamily="49" charset="0"/>
                <a:cs typeface="Courier New" pitchFamily="49" charset="0"/>
              </a:rPr>
              <a:t>main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List </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 = new List();</a:t>
            </a:r>
          </a:p>
          <a:p>
            <a:r>
              <a:rPr lang="en-US" sz="2000" dirty="0">
                <a:latin typeface="Courier New" pitchFamily="49" charset="0"/>
                <a:cs typeface="Courier New" pitchFamily="49" charset="0"/>
              </a:rPr>
              <a:t>   List lst2 = new List();     </a:t>
            </a:r>
          </a:p>
          <a:p>
            <a:r>
              <a:rPr lang="en-US" sz="2000" dirty="0">
                <a:latin typeface="Courier New" pitchFamily="49" charset="0"/>
                <a:cs typeface="Courier New" pitchFamily="49" charset="0"/>
              </a:rPr>
              <a:t>   lst2.copyInto(</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copyInto</a:t>
            </a:r>
            <a:r>
              <a:rPr lang="en-US" sz="2000" dirty="0">
                <a:latin typeface="Courier New" pitchFamily="49" charset="0"/>
                <a:cs typeface="Courier New" pitchFamily="49" charset="0"/>
              </a:rPr>
              <a:t>(</a:t>
            </a:r>
            <a:r>
              <a:rPr lang="en-US" sz="2000" dirty="0">
                <a:solidFill>
                  <a:srgbClr val="6600FF"/>
                </a:solidFill>
                <a:latin typeface="Courier New" pitchFamily="49" charset="0"/>
                <a:cs typeface="Courier New" pitchFamily="49" charset="0"/>
              </a:rPr>
              <a:t>List this</a:t>
            </a:r>
            <a:r>
              <a:rPr lang="en-US" sz="2000" dirty="0">
                <a:latin typeface="Courier New" pitchFamily="49" charset="0"/>
                <a:cs typeface="Courier New" pitchFamily="49" charset="0"/>
              </a:rPr>
              <a:t>, 		       </a:t>
            </a:r>
            <a:r>
              <a:rPr lang="en-US" sz="2000" dirty="0">
                <a:solidFill>
                  <a:srgbClr val="6600FF"/>
                </a:solidFill>
                <a:latin typeface="Courier New" pitchFamily="49" charset="0"/>
                <a:cs typeface="Courier New" pitchFamily="49" charset="0"/>
              </a:rPr>
              <a:t>List other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addAll</a:t>
            </a:r>
            <a:r>
              <a:rPr lang="en-US" sz="2000" dirty="0">
                <a:latin typeface="Courier New" pitchFamily="49" charset="0"/>
                <a:cs typeface="Courier New" pitchFamily="49" charset="0"/>
              </a:rPr>
              <a:t>(this, other);</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addAll</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List this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a:solidFill>
                  <a:srgbClr val="00CC00"/>
                </a:solidFill>
                <a:latin typeface="Courier New" pitchFamily="49" charset="0"/>
                <a:cs typeface="Courier New" pitchFamily="49" charset="0"/>
              </a:rPr>
              <a:t>List other</a:t>
            </a:r>
            <a:r>
              <a:rPr lang="en-US" sz="2000" dirty="0">
                <a:latin typeface="Courier New" pitchFamily="49" charset="0"/>
                <a:cs typeface="Courier New" pitchFamily="49" charset="0"/>
              </a:rPr>
              <a:t>) {</a:t>
            </a:r>
            <a:br>
              <a:rPr lang="en-US" sz="2000" dirty="0">
                <a:latin typeface="Courier New" pitchFamily="49" charset="0"/>
                <a:cs typeface="Courier New" pitchFamily="49" charset="0"/>
              </a:rPr>
            </a:br>
            <a:r>
              <a:rPr lang="en-US" sz="2000" dirty="0">
                <a:latin typeface="Courier New" pitchFamily="49" charset="0"/>
                <a:cs typeface="Courier New" pitchFamily="49" charset="0"/>
              </a:rPr>
              <a:t>  for(Object o:other) {</a:t>
            </a:r>
          </a:p>
          <a:p>
            <a:r>
              <a:rPr lang="en-US" sz="2000" dirty="0">
                <a:latin typeface="Courier New" pitchFamily="49" charset="0"/>
                <a:cs typeface="Courier New" pitchFamily="49" charset="0"/>
              </a:rPr>
              <a:t>    add(this, o);</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
        <p:nvSpPr>
          <p:cNvPr id="188420" name="Line 4"/>
          <p:cNvSpPr>
            <a:spLocks noChangeShapeType="1"/>
          </p:cNvSpPr>
          <p:nvPr/>
        </p:nvSpPr>
        <p:spPr bwMode="auto">
          <a:xfrm flipH="1">
            <a:off x="6096000" y="3886200"/>
            <a:ext cx="609600" cy="0"/>
          </a:xfrm>
          <a:prstGeom prst="line">
            <a:avLst/>
          </a:prstGeom>
          <a:noFill/>
          <a:ln w="9525">
            <a:solidFill>
              <a:schemeClr val="tx1"/>
            </a:solidFill>
            <a:round/>
            <a:headEnd/>
            <a:tailEnd type="triangle" w="med" len="med"/>
          </a:ln>
        </p:spPr>
        <p:txBody>
          <a:bodyPr/>
          <a:lstStyle/>
          <a:p>
            <a:endParaRPr lang="en-US"/>
          </a:p>
        </p:txBody>
      </p:sp>
      <p:sp>
        <p:nvSpPr>
          <p:cNvPr id="6" name="Line 4"/>
          <p:cNvSpPr>
            <a:spLocks noChangeShapeType="1"/>
          </p:cNvSpPr>
          <p:nvPr/>
        </p:nvSpPr>
        <p:spPr bwMode="auto">
          <a:xfrm flipH="1">
            <a:off x="6096000" y="4495800"/>
            <a:ext cx="609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Tm="7641"/>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3297F06F-3FDB-4550-A1EC-59DEFE6B9A67}" type="slidenum">
              <a:rPr lang="en-US" smtClean="0"/>
              <a:pPr/>
              <a:t>31</a:t>
            </a:fld>
            <a:endParaRPr lang="en-US" smtClean="0"/>
          </a:p>
        </p:txBody>
      </p:sp>
      <p:sp>
        <p:nvSpPr>
          <p:cNvPr id="27651" name="Rectangle 2"/>
          <p:cNvSpPr>
            <a:spLocks noGrp="1" noChangeArrowheads="1"/>
          </p:cNvSpPr>
          <p:nvPr>
            <p:ph type="title"/>
          </p:nvPr>
        </p:nvSpPr>
        <p:spPr/>
        <p:txBody>
          <a:bodyPr>
            <a:normAutofit fontScale="90000"/>
          </a:bodyPr>
          <a:lstStyle/>
          <a:p>
            <a:pPr eaLnBrk="1" hangingPunct="1"/>
            <a:r>
              <a:rPr lang="en-US" sz="3800" dirty="0" smtClean="0"/>
              <a:t>Using Known Mutable Parameters</a:t>
            </a:r>
            <a:br>
              <a:rPr lang="en-US" sz="3800" dirty="0" smtClean="0"/>
            </a:br>
            <a:r>
              <a:rPr lang="en-US" sz="3800" dirty="0" smtClean="0"/>
              <a:t>Improves Accuracy </a:t>
            </a:r>
            <a:br>
              <a:rPr lang="en-US" sz="3800" dirty="0" smtClean="0"/>
            </a:br>
            <a:endParaRPr lang="en-US" sz="3800" dirty="0" smtClean="0"/>
          </a:p>
        </p:txBody>
      </p:sp>
      <p:sp>
        <p:nvSpPr>
          <p:cNvPr id="27652" name="Rectangle 3"/>
          <p:cNvSpPr>
            <a:spLocks noChangeArrowheads="1"/>
          </p:cNvSpPr>
          <p:nvPr/>
        </p:nvSpPr>
        <p:spPr bwMode="auto">
          <a:xfrm>
            <a:off x="1676400" y="1219200"/>
            <a:ext cx="4876800" cy="5324535"/>
          </a:xfrm>
          <a:prstGeom prst="rect">
            <a:avLst/>
          </a:prstGeom>
          <a:noFill/>
          <a:ln w="9525">
            <a:noFill/>
            <a:miter lim="800000"/>
            <a:headEnd/>
            <a:tailEnd/>
          </a:ln>
        </p:spPr>
        <p:txBody>
          <a:bodyPr>
            <a:spAutoFit/>
          </a:bodyPr>
          <a:lstStyle/>
          <a:p>
            <a:r>
              <a:rPr lang="en-US" sz="2000" dirty="0">
                <a:latin typeface="Courier New" pitchFamily="49" charset="0"/>
                <a:cs typeface="Courier New" pitchFamily="49" charset="0"/>
              </a:rPr>
              <a:t>void </a:t>
            </a:r>
            <a:r>
              <a:rPr lang="en-US" sz="2000" b="1" dirty="0">
                <a:latin typeface="Courier New" pitchFamily="49" charset="0"/>
                <a:cs typeface="Courier New" pitchFamily="49" charset="0"/>
              </a:rPr>
              <a:t>main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List </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 = new List();</a:t>
            </a:r>
          </a:p>
          <a:p>
            <a:r>
              <a:rPr lang="en-US" sz="2000" dirty="0">
                <a:latin typeface="Courier New" pitchFamily="49" charset="0"/>
                <a:cs typeface="Courier New" pitchFamily="49" charset="0"/>
              </a:rPr>
              <a:t>   List lst2 = new List();     </a:t>
            </a:r>
          </a:p>
          <a:p>
            <a:r>
              <a:rPr lang="en-US" sz="2000" dirty="0">
                <a:latin typeface="Courier New" pitchFamily="49" charset="0"/>
                <a:cs typeface="Courier New" pitchFamily="49" charset="0"/>
              </a:rPr>
              <a:t>   lst2.copyInto(</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copyInto</a:t>
            </a:r>
            <a:r>
              <a:rPr lang="en-US" sz="2000" dirty="0">
                <a:latin typeface="Courier New" pitchFamily="49" charset="0"/>
                <a:cs typeface="Courier New" pitchFamily="49" charset="0"/>
              </a:rPr>
              <a:t>(</a:t>
            </a:r>
            <a:r>
              <a:rPr lang="en-US" sz="2000" dirty="0">
                <a:solidFill>
                  <a:srgbClr val="6600FF"/>
                </a:solidFill>
                <a:latin typeface="Courier New" pitchFamily="49" charset="0"/>
                <a:cs typeface="Courier New" pitchFamily="49" charset="0"/>
              </a:rPr>
              <a:t>List this</a:t>
            </a:r>
            <a:r>
              <a:rPr lang="en-US" sz="2000" dirty="0">
                <a:latin typeface="Courier New" pitchFamily="49" charset="0"/>
                <a:cs typeface="Courier New" pitchFamily="49" charset="0"/>
              </a:rPr>
              <a:t>, 		       </a:t>
            </a:r>
            <a:r>
              <a:rPr lang="en-US" sz="2000" dirty="0">
                <a:solidFill>
                  <a:srgbClr val="6600FF"/>
                </a:solidFill>
                <a:latin typeface="Courier New" pitchFamily="49" charset="0"/>
                <a:cs typeface="Courier New" pitchFamily="49" charset="0"/>
              </a:rPr>
              <a:t>List other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addAll</a:t>
            </a:r>
            <a:r>
              <a:rPr lang="en-US" sz="2000" dirty="0">
                <a:latin typeface="Courier New" pitchFamily="49" charset="0"/>
                <a:cs typeface="Courier New" pitchFamily="49" charset="0"/>
              </a:rPr>
              <a:t>(</a:t>
            </a:r>
            <a:r>
              <a:rPr lang="en-US" sz="2000" dirty="0">
                <a:solidFill>
                  <a:schemeClr val="accent2"/>
                </a:solidFill>
                <a:latin typeface="Courier New" pitchFamily="49" charset="0"/>
                <a:cs typeface="Courier New" pitchFamily="49" charset="0"/>
              </a:rPr>
              <a:t>this</a:t>
            </a:r>
            <a:r>
              <a:rPr lang="en-US" sz="2000" dirty="0">
                <a:latin typeface="Courier New" pitchFamily="49" charset="0"/>
                <a:cs typeface="Courier New" pitchFamily="49" charset="0"/>
              </a:rPr>
              <a:t>, other);</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addAll</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List this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a:solidFill>
                  <a:srgbClr val="00CC00"/>
                </a:solidFill>
                <a:latin typeface="Courier New" pitchFamily="49" charset="0"/>
                <a:cs typeface="Courier New" pitchFamily="49" charset="0"/>
              </a:rPr>
              <a:t>List other</a:t>
            </a:r>
            <a:r>
              <a:rPr lang="en-US" sz="2000" dirty="0">
                <a:latin typeface="Courier New" pitchFamily="49" charset="0"/>
                <a:cs typeface="Courier New" pitchFamily="49" charset="0"/>
              </a:rPr>
              <a:t>) {</a:t>
            </a:r>
            <a:br>
              <a:rPr lang="en-US" sz="2000" dirty="0">
                <a:latin typeface="Courier New" pitchFamily="49" charset="0"/>
                <a:cs typeface="Courier New" pitchFamily="49" charset="0"/>
              </a:rPr>
            </a:br>
            <a:r>
              <a:rPr lang="en-US" sz="2000" dirty="0">
                <a:latin typeface="Courier New" pitchFamily="49" charset="0"/>
                <a:cs typeface="Courier New" pitchFamily="49" charset="0"/>
              </a:rPr>
              <a:t>  for(Object o:other) {</a:t>
            </a:r>
          </a:p>
          <a:p>
            <a:r>
              <a:rPr lang="en-US" sz="2000" dirty="0">
                <a:latin typeface="Courier New" pitchFamily="49" charset="0"/>
                <a:cs typeface="Courier New" pitchFamily="49" charset="0"/>
              </a:rPr>
              <a:t>    add(this, o);</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
        <p:nvSpPr>
          <p:cNvPr id="188420" name="Line 4"/>
          <p:cNvSpPr>
            <a:spLocks noChangeShapeType="1"/>
          </p:cNvSpPr>
          <p:nvPr/>
        </p:nvSpPr>
        <p:spPr bwMode="auto">
          <a:xfrm flipH="1">
            <a:off x="6096000" y="3886200"/>
            <a:ext cx="609600" cy="0"/>
          </a:xfrm>
          <a:prstGeom prst="line">
            <a:avLst/>
          </a:prstGeom>
          <a:noFill/>
          <a:ln w="9525">
            <a:solidFill>
              <a:schemeClr val="tx1"/>
            </a:solidFill>
            <a:round/>
            <a:headEnd/>
            <a:tailEnd type="triangle" w="med" len="med"/>
          </a:ln>
        </p:spPr>
        <p:txBody>
          <a:bodyPr/>
          <a:lstStyle/>
          <a:p>
            <a:endParaRPr lang="en-US"/>
          </a:p>
        </p:txBody>
      </p:sp>
      <p:sp>
        <p:nvSpPr>
          <p:cNvPr id="7" name="Line 6"/>
          <p:cNvSpPr>
            <a:spLocks noChangeShapeType="1"/>
          </p:cNvSpPr>
          <p:nvPr/>
        </p:nvSpPr>
        <p:spPr bwMode="auto">
          <a:xfrm flipH="1" flipV="1">
            <a:off x="3581400" y="3962400"/>
            <a:ext cx="762000" cy="457200"/>
          </a:xfrm>
          <a:prstGeom prst="line">
            <a:avLst/>
          </a:prstGeom>
          <a:noFill/>
          <a:ln w="9525">
            <a:solidFill>
              <a:srgbClr val="FF0000"/>
            </a:solidFill>
            <a:round/>
            <a:headEnd/>
            <a:tailEnd type="triangle" w="med" len="med"/>
          </a:ln>
        </p:spPr>
        <p:txBody>
          <a:bodyPr/>
          <a:lstStyle/>
          <a:p>
            <a:endParaRPr lang="en-US"/>
          </a:p>
        </p:txBody>
      </p:sp>
      <p:sp>
        <p:nvSpPr>
          <p:cNvPr id="8" name="Line 4"/>
          <p:cNvSpPr>
            <a:spLocks noChangeShapeType="1"/>
          </p:cNvSpPr>
          <p:nvPr/>
        </p:nvSpPr>
        <p:spPr bwMode="auto">
          <a:xfrm flipH="1">
            <a:off x="6096000" y="4495800"/>
            <a:ext cx="609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Tm="2922"/>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3297F06F-3FDB-4550-A1EC-59DEFE6B9A67}" type="slidenum">
              <a:rPr lang="en-US" smtClean="0"/>
              <a:pPr/>
              <a:t>32</a:t>
            </a:fld>
            <a:endParaRPr lang="en-US" smtClean="0"/>
          </a:p>
        </p:txBody>
      </p:sp>
      <p:sp>
        <p:nvSpPr>
          <p:cNvPr id="27651" name="Rectangle 2"/>
          <p:cNvSpPr>
            <a:spLocks noGrp="1" noChangeArrowheads="1"/>
          </p:cNvSpPr>
          <p:nvPr>
            <p:ph type="title"/>
          </p:nvPr>
        </p:nvSpPr>
        <p:spPr/>
        <p:txBody>
          <a:bodyPr>
            <a:normAutofit fontScale="90000"/>
          </a:bodyPr>
          <a:lstStyle/>
          <a:p>
            <a:pPr eaLnBrk="1" hangingPunct="1"/>
            <a:r>
              <a:rPr lang="en-US" sz="3800" dirty="0" smtClean="0"/>
              <a:t>Using Known Mutable Parameters</a:t>
            </a:r>
            <a:br>
              <a:rPr lang="en-US" sz="3800" dirty="0" smtClean="0"/>
            </a:br>
            <a:r>
              <a:rPr lang="en-US" sz="3800" dirty="0" smtClean="0"/>
              <a:t>Improves Accuracy </a:t>
            </a:r>
            <a:br>
              <a:rPr lang="en-US" sz="3800" dirty="0" smtClean="0"/>
            </a:br>
            <a:endParaRPr lang="en-US" sz="3800" dirty="0" smtClean="0"/>
          </a:p>
        </p:txBody>
      </p:sp>
      <p:sp>
        <p:nvSpPr>
          <p:cNvPr id="27652" name="Rectangle 3"/>
          <p:cNvSpPr>
            <a:spLocks noChangeArrowheads="1"/>
          </p:cNvSpPr>
          <p:nvPr/>
        </p:nvSpPr>
        <p:spPr bwMode="auto">
          <a:xfrm>
            <a:off x="1676400" y="1219200"/>
            <a:ext cx="4876800" cy="5324535"/>
          </a:xfrm>
          <a:prstGeom prst="rect">
            <a:avLst/>
          </a:prstGeom>
          <a:noFill/>
          <a:ln w="9525">
            <a:noFill/>
            <a:miter lim="800000"/>
            <a:headEnd/>
            <a:tailEnd/>
          </a:ln>
        </p:spPr>
        <p:txBody>
          <a:bodyPr>
            <a:spAutoFit/>
          </a:bodyPr>
          <a:lstStyle/>
          <a:p>
            <a:r>
              <a:rPr lang="en-US" sz="2000" dirty="0">
                <a:latin typeface="Courier New" pitchFamily="49" charset="0"/>
                <a:cs typeface="Courier New" pitchFamily="49" charset="0"/>
              </a:rPr>
              <a:t>void </a:t>
            </a:r>
            <a:r>
              <a:rPr lang="en-US" sz="2000" b="1" dirty="0">
                <a:latin typeface="Courier New" pitchFamily="49" charset="0"/>
                <a:cs typeface="Courier New" pitchFamily="49" charset="0"/>
              </a:rPr>
              <a:t>main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List </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 = new List();</a:t>
            </a:r>
          </a:p>
          <a:p>
            <a:r>
              <a:rPr lang="en-US" sz="2000" dirty="0">
                <a:latin typeface="Courier New" pitchFamily="49" charset="0"/>
                <a:cs typeface="Courier New" pitchFamily="49" charset="0"/>
              </a:rPr>
              <a:t>   List lst2 = new List();     </a:t>
            </a:r>
          </a:p>
          <a:p>
            <a:r>
              <a:rPr lang="en-US" sz="2000" dirty="0">
                <a:latin typeface="Courier New" pitchFamily="49" charset="0"/>
                <a:cs typeface="Courier New" pitchFamily="49" charset="0"/>
              </a:rPr>
              <a:t>   lst2.copyInto(</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copyInto</a:t>
            </a:r>
            <a:r>
              <a:rPr lang="en-US" sz="2000" dirty="0">
                <a:latin typeface="Courier New" pitchFamily="49" charset="0"/>
                <a:cs typeface="Courier New" pitchFamily="49" charset="0"/>
              </a:rPr>
              <a:t>(</a:t>
            </a:r>
            <a:r>
              <a:rPr lang="en-US" sz="2000" dirty="0">
                <a:solidFill>
                  <a:schemeClr val="accent2"/>
                </a:solidFill>
                <a:latin typeface="Courier New" pitchFamily="49" charset="0"/>
                <a:cs typeface="Courier New" pitchFamily="49" charset="0"/>
              </a:rPr>
              <a:t>List this</a:t>
            </a:r>
            <a:r>
              <a:rPr lang="en-US" sz="2000" dirty="0">
                <a:latin typeface="Courier New" pitchFamily="49" charset="0"/>
                <a:cs typeface="Courier New" pitchFamily="49" charset="0"/>
              </a:rPr>
              <a:t>, 		       </a:t>
            </a:r>
            <a:r>
              <a:rPr lang="en-US" sz="2000" dirty="0">
                <a:solidFill>
                  <a:srgbClr val="6600FF"/>
                </a:solidFill>
                <a:latin typeface="Courier New" pitchFamily="49" charset="0"/>
                <a:cs typeface="Courier New" pitchFamily="49" charset="0"/>
              </a:rPr>
              <a:t>List other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addAll</a:t>
            </a:r>
            <a:r>
              <a:rPr lang="en-US" sz="2000" dirty="0">
                <a:latin typeface="Courier New" pitchFamily="49" charset="0"/>
                <a:cs typeface="Courier New" pitchFamily="49" charset="0"/>
              </a:rPr>
              <a:t>(</a:t>
            </a:r>
            <a:r>
              <a:rPr lang="en-US" sz="2000" dirty="0">
                <a:solidFill>
                  <a:schemeClr val="accent2"/>
                </a:solidFill>
                <a:latin typeface="Courier New" pitchFamily="49" charset="0"/>
                <a:cs typeface="Courier New" pitchFamily="49" charset="0"/>
              </a:rPr>
              <a:t>this</a:t>
            </a:r>
            <a:r>
              <a:rPr lang="en-US" sz="2000" dirty="0">
                <a:latin typeface="Courier New" pitchFamily="49" charset="0"/>
                <a:cs typeface="Courier New" pitchFamily="49" charset="0"/>
              </a:rPr>
              <a:t>, other);</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addAll</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List this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a:solidFill>
                  <a:srgbClr val="00CC00"/>
                </a:solidFill>
                <a:latin typeface="Courier New" pitchFamily="49" charset="0"/>
                <a:cs typeface="Courier New" pitchFamily="49" charset="0"/>
              </a:rPr>
              <a:t>List other</a:t>
            </a:r>
            <a:r>
              <a:rPr lang="en-US" sz="2000" dirty="0">
                <a:latin typeface="Courier New" pitchFamily="49" charset="0"/>
                <a:cs typeface="Courier New" pitchFamily="49" charset="0"/>
              </a:rPr>
              <a:t>) {</a:t>
            </a:r>
            <a:br>
              <a:rPr lang="en-US" sz="2000" dirty="0">
                <a:latin typeface="Courier New" pitchFamily="49" charset="0"/>
                <a:cs typeface="Courier New" pitchFamily="49" charset="0"/>
              </a:rPr>
            </a:br>
            <a:r>
              <a:rPr lang="en-US" sz="2000" dirty="0">
                <a:latin typeface="Courier New" pitchFamily="49" charset="0"/>
                <a:cs typeface="Courier New" pitchFamily="49" charset="0"/>
              </a:rPr>
              <a:t>  for(Object o:other) {</a:t>
            </a:r>
          </a:p>
          <a:p>
            <a:r>
              <a:rPr lang="en-US" sz="2000" dirty="0">
                <a:latin typeface="Courier New" pitchFamily="49" charset="0"/>
                <a:cs typeface="Courier New" pitchFamily="49" charset="0"/>
              </a:rPr>
              <a:t>    add(this, o);</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
        <p:nvSpPr>
          <p:cNvPr id="188420" name="Line 4"/>
          <p:cNvSpPr>
            <a:spLocks noChangeShapeType="1"/>
          </p:cNvSpPr>
          <p:nvPr/>
        </p:nvSpPr>
        <p:spPr bwMode="auto">
          <a:xfrm flipH="1">
            <a:off x="6096000" y="3886200"/>
            <a:ext cx="609600" cy="0"/>
          </a:xfrm>
          <a:prstGeom prst="line">
            <a:avLst/>
          </a:prstGeom>
          <a:noFill/>
          <a:ln w="9525">
            <a:solidFill>
              <a:schemeClr val="tx1"/>
            </a:solidFill>
            <a:round/>
            <a:headEnd/>
            <a:tailEnd type="triangle" w="med" len="med"/>
          </a:ln>
        </p:spPr>
        <p:txBody>
          <a:bodyPr/>
          <a:lstStyle/>
          <a:p>
            <a:endParaRPr lang="en-US"/>
          </a:p>
        </p:txBody>
      </p:sp>
      <p:sp>
        <p:nvSpPr>
          <p:cNvPr id="7" name="Line 6"/>
          <p:cNvSpPr>
            <a:spLocks noChangeShapeType="1"/>
          </p:cNvSpPr>
          <p:nvPr/>
        </p:nvSpPr>
        <p:spPr bwMode="auto">
          <a:xfrm flipH="1" flipV="1">
            <a:off x="3581400" y="3962400"/>
            <a:ext cx="762000" cy="457200"/>
          </a:xfrm>
          <a:prstGeom prst="line">
            <a:avLst/>
          </a:prstGeom>
          <a:noFill/>
          <a:ln w="9525">
            <a:solidFill>
              <a:srgbClr val="FF0000"/>
            </a:solidFill>
            <a:round/>
            <a:headEnd/>
            <a:tailEnd type="triangle" w="med" len="med"/>
          </a:ln>
        </p:spPr>
        <p:txBody>
          <a:bodyPr/>
          <a:lstStyle/>
          <a:p>
            <a:endParaRPr lang="en-US"/>
          </a:p>
        </p:txBody>
      </p:sp>
      <p:sp>
        <p:nvSpPr>
          <p:cNvPr id="8" name="Line 7"/>
          <p:cNvSpPr>
            <a:spLocks noChangeShapeType="1"/>
          </p:cNvSpPr>
          <p:nvPr/>
        </p:nvSpPr>
        <p:spPr bwMode="auto">
          <a:xfrm flipV="1">
            <a:off x="3505200" y="3048000"/>
            <a:ext cx="1219200" cy="685800"/>
          </a:xfrm>
          <a:prstGeom prst="line">
            <a:avLst/>
          </a:prstGeom>
          <a:noFill/>
          <a:ln w="9525">
            <a:solidFill>
              <a:srgbClr val="FF0000"/>
            </a:solidFill>
            <a:round/>
            <a:headEnd/>
            <a:tailEnd type="triangle" w="med" len="med"/>
          </a:ln>
        </p:spPr>
        <p:txBody>
          <a:bodyPr/>
          <a:lstStyle/>
          <a:p>
            <a:endParaRPr lang="en-US"/>
          </a:p>
        </p:txBody>
      </p:sp>
      <p:sp>
        <p:nvSpPr>
          <p:cNvPr id="9" name="Line 4"/>
          <p:cNvSpPr>
            <a:spLocks noChangeShapeType="1"/>
          </p:cNvSpPr>
          <p:nvPr/>
        </p:nvSpPr>
        <p:spPr bwMode="auto">
          <a:xfrm flipH="1">
            <a:off x="6096000" y="4495800"/>
            <a:ext cx="609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Tm="6562"/>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3297F06F-3FDB-4550-A1EC-59DEFE6B9A67}" type="slidenum">
              <a:rPr lang="en-US" smtClean="0"/>
              <a:pPr/>
              <a:t>33</a:t>
            </a:fld>
            <a:endParaRPr lang="en-US" smtClean="0"/>
          </a:p>
        </p:txBody>
      </p:sp>
      <p:sp>
        <p:nvSpPr>
          <p:cNvPr id="27651" name="Rectangle 2"/>
          <p:cNvSpPr>
            <a:spLocks noGrp="1" noChangeArrowheads="1"/>
          </p:cNvSpPr>
          <p:nvPr>
            <p:ph type="title"/>
          </p:nvPr>
        </p:nvSpPr>
        <p:spPr/>
        <p:txBody>
          <a:bodyPr>
            <a:normAutofit fontScale="90000"/>
          </a:bodyPr>
          <a:lstStyle/>
          <a:p>
            <a:pPr eaLnBrk="1" hangingPunct="1"/>
            <a:r>
              <a:rPr lang="en-US" sz="3800" dirty="0" smtClean="0"/>
              <a:t>Using Known Mutable Parameters</a:t>
            </a:r>
            <a:br>
              <a:rPr lang="en-US" sz="3800" dirty="0" smtClean="0"/>
            </a:br>
            <a:r>
              <a:rPr lang="en-US" sz="3800" dirty="0" smtClean="0"/>
              <a:t>Improves Accuracy </a:t>
            </a:r>
            <a:br>
              <a:rPr lang="en-US" sz="3800" dirty="0" smtClean="0"/>
            </a:br>
            <a:endParaRPr lang="en-US" sz="3800" dirty="0" smtClean="0"/>
          </a:p>
        </p:txBody>
      </p:sp>
      <p:sp>
        <p:nvSpPr>
          <p:cNvPr id="27652" name="Rectangle 3"/>
          <p:cNvSpPr>
            <a:spLocks noChangeArrowheads="1"/>
          </p:cNvSpPr>
          <p:nvPr/>
        </p:nvSpPr>
        <p:spPr bwMode="auto">
          <a:xfrm>
            <a:off x="1676400" y="1219200"/>
            <a:ext cx="4876800" cy="5324535"/>
          </a:xfrm>
          <a:prstGeom prst="rect">
            <a:avLst/>
          </a:prstGeom>
          <a:noFill/>
          <a:ln w="9525">
            <a:noFill/>
            <a:miter lim="800000"/>
            <a:headEnd/>
            <a:tailEnd/>
          </a:ln>
        </p:spPr>
        <p:txBody>
          <a:bodyPr>
            <a:spAutoFit/>
          </a:bodyPr>
          <a:lstStyle/>
          <a:p>
            <a:r>
              <a:rPr lang="en-US" sz="2000" dirty="0">
                <a:latin typeface="Courier New" pitchFamily="49" charset="0"/>
                <a:cs typeface="Courier New" pitchFamily="49" charset="0"/>
              </a:rPr>
              <a:t>void </a:t>
            </a:r>
            <a:r>
              <a:rPr lang="en-US" sz="2000" b="1" dirty="0">
                <a:latin typeface="Courier New" pitchFamily="49" charset="0"/>
                <a:cs typeface="Courier New" pitchFamily="49" charset="0"/>
              </a:rPr>
              <a:t>main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List </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 = new List();</a:t>
            </a:r>
          </a:p>
          <a:p>
            <a:r>
              <a:rPr lang="en-US" sz="2000" dirty="0">
                <a:latin typeface="Courier New" pitchFamily="49" charset="0"/>
                <a:cs typeface="Courier New" pitchFamily="49" charset="0"/>
              </a:rPr>
              <a:t>   List lst2 = new List();     </a:t>
            </a:r>
          </a:p>
          <a:p>
            <a:r>
              <a:rPr lang="en-US" sz="2000" dirty="0">
                <a:latin typeface="Courier New" pitchFamily="49" charset="0"/>
                <a:cs typeface="Courier New" pitchFamily="49" charset="0"/>
              </a:rPr>
              <a:t>   lst2.copyInto(</a:t>
            </a:r>
            <a:r>
              <a:rPr lang="en-US" sz="2000" dirty="0" err="1">
                <a:latin typeface="Courier New" pitchFamily="49" charset="0"/>
                <a:cs typeface="Courier New" pitchFamily="49" charset="0"/>
              </a:rPr>
              <a:t>lst</a:t>
            </a:r>
            <a:r>
              <a:rPr lang="en-US" sz="2000" dirty="0">
                <a:latin typeface="Courier New" pitchFamily="49" charset="0"/>
                <a:cs typeface="Courier New" pitchFamily="49" charset="0"/>
              </a:rPr>
              <a:t>);</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copyInto</a:t>
            </a:r>
            <a:r>
              <a:rPr lang="en-US" sz="2000" dirty="0">
                <a:latin typeface="Courier New" pitchFamily="49" charset="0"/>
                <a:cs typeface="Courier New" pitchFamily="49" charset="0"/>
              </a:rPr>
              <a:t>(</a:t>
            </a:r>
            <a:r>
              <a:rPr lang="en-US" sz="2000" dirty="0">
                <a:solidFill>
                  <a:schemeClr val="accent2"/>
                </a:solidFill>
                <a:latin typeface="Courier New" pitchFamily="49" charset="0"/>
                <a:cs typeface="Courier New" pitchFamily="49" charset="0"/>
              </a:rPr>
              <a:t>List this</a:t>
            </a:r>
            <a:r>
              <a:rPr lang="en-US" sz="2000" dirty="0">
                <a:latin typeface="Courier New" pitchFamily="49" charset="0"/>
                <a:cs typeface="Courier New" pitchFamily="49" charset="0"/>
              </a:rPr>
              <a:t>, 		       </a:t>
            </a:r>
            <a:r>
              <a:rPr lang="en-US" sz="2000" dirty="0">
                <a:solidFill>
                  <a:srgbClr val="6600FF"/>
                </a:solidFill>
                <a:latin typeface="Courier New" pitchFamily="49" charset="0"/>
                <a:cs typeface="Courier New" pitchFamily="49" charset="0"/>
              </a:rPr>
              <a:t>List other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addAll</a:t>
            </a:r>
            <a:r>
              <a:rPr lang="en-US" sz="2000" dirty="0">
                <a:latin typeface="Courier New" pitchFamily="49" charset="0"/>
                <a:cs typeface="Courier New" pitchFamily="49" charset="0"/>
              </a:rPr>
              <a:t>(</a:t>
            </a:r>
            <a:r>
              <a:rPr lang="en-US" sz="2000" dirty="0">
                <a:solidFill>
                  <a:schemeClr val="accent2"/>
                </a:solidFill>
                <a:latin typeface="Courier New" pitchFamily="49" charset="0"/>
                <a:cs typeface="Courier New" pitchFamily="49" charset="0"/>
              </a:rPr>
              <a:t>this</a:t>
            </a:r>
            <a:r>
              <a:rPr lang="en-US" sz="2000" dirty="0">
                <a:latin typeface="Courier New" pitchFamily="49" charset="0"/>
                <a:cs typeface="Courier New" pitchFamily="49" charset="0"/>
              </a:rPr>
              <a:t>, other);</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void </a:t>
            </a:r>
            <a:r>
              <a:rPr lang="en-US" sz="2000" b="1" dirty="0" err="1">
                <a:latin typeface="Courier New" pitchFamily="49" charset="0"/>
                <a:cs typeface="Courier New" pitchFamily="49" charset="0"/>
              </a:rPr>
              <a:t>addAll</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List this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a:solidFill>
                  <a:srgbClr val="00CC00"/>
                </a:solidFill>
                <a:latin typeface="Courier New" pitchFamily="49" charset="0"/>
                <a:cs typeface="Courier New" pitchFamily="49" charset="0"/>
              </a:rPr>
              <a:t>List other</a:t>
            </a:r>
            <a:r>
              <a:rPr lang="en-US" sz="2000" dirty="0">
                <a:latin typeface="Courier New" pitchFamily="49" charset="0"/>
                <a:cs typeface="Courier New" pitchFamily="49" charset="0"/>
              </a:rPr>
              <a:t>) {</a:t>
            </a:r>
            <a:br>
              <a:rPr lang="en-US" sz="2000" dirty="0">
                <a:latin typeface="Courier New" pitchFamily="49" charset="0"/>
                <a:cs typeface="Courier New" pitchFamily="49" charset="0"/>
              </a:rPr>
            </a:br>
            <a:r>
              <a:rPr lang="en-US" sz="2000" dirty="0">
                <a:latin typeface="Courier New" pitchFamily="49" charset="0"/>
                <a:cs typeface="Courier New" pitchFamily="49" charset="0"/>
              </a:rPr>
              <a:t>  for(Object o:other) {</a:t>
            </a:r>
          </a:p>
          <a:p>
            <a:r>
              <a:rPr lang="en-US" sz="2000" dirty="0">
                <a:latin typeface="Courier New" pitchFamily="49" charset="0"/>
                <a:cs typeface="Courier New" pitchFamily="49" charset="0"/>
              </a:rPr>
              <a:t>    add(this, o);</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Tree>
  </p:cSld>
  <p:clrMapOvr>
    <a:masterClrMapping/>
  </p:clrMapOvr>
  <p:transition advTm="189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normAutofit fontScale="90000"/>
          </a:bodyPr>
          <a:lstStyle/>
          <a:p>
            <a:r>
              <a:rPr lang="en-US" sz="4000" dirty="0" smtClean="0"/>
              <a:t>Dynamic Analysis Input (Execution)</a:t>
            </a:r>
          </a:p>
        </p:txBody>
      </p:sp>
      <p:sp>
        <p:nvSpPr>
          <p:cNvPr id="30724" name="Rectangle 133"/>
          <p:cNvSpPr>
            <a:spLocks noGrp="1" noChangeArrowheads="1"/>
          </p:cNvSpPr>
          <p:nvPr>
            <p:ph type="body" sz="half" idx="1"/>
          </p:nvPr>
        </p:nvSpPr>
        <p:spPr>
          <a:xfrm>
            <a:off x="457200" y="1600200"/>
            <a:ext cx="8229600" cy="4525963"/>
          </a:xfrm>
          <a:noFill/>
        </p:spPr>
        <p:txBody>
          <a:bodyPr/>
          <a:lstStyle/>
          <a:p>
            <a:pPr eaLnBrk="1" hangingPunct="1">
              <a:lnSpc>
                <a:spcPct val="80000"/>
              </a:lnSpc>
            </a:pPr>
            <a:r>
              <a:rPr lang="en-US" sz="2800" smtClean="0"/>
              <a:t>Provided by user</a:t>
            </a:r>
          </a:p>
          <a:p>
            <a:pPr lvl="1" eaLnBrk="1" hangingPunct="1">
              <a:lnSpc>
                <a:spcPct val="80000"/>
              </a:lnSpc>
            </a:pPr>
            <a:r>
              <a:rPr lang="en-US" sz="2400" smtClean="0"/>
              <a:t>May exercise complex behavior</a:t>
            </a:r>
          </a:p>
          <a:p>
            <a:pPr lvl="1" eaLnBrk="1" hangingPunct="1">
              <a:lnSpc>
                <a:spcPct val="80000"/>
              </a:lnSpc>
            </a:pPr>
            <a:r>
              <a:rPr lang="en-US" sz="2400" smtClean="0"/>
              <a:t>May have limited coverage</a:t>
            </a:r>
          </a:p>
          <a:p>
            <a:pPr lvl="1" eaLnBrk="1" hangingPunct="1">
              <a:lnSpc>
                <a:spcPct val="80000"/>
              </a:lnSpc>
            </a:pPr>
            <a:endParaRPr lang="en-US" sz="2400" smtClean="0"/>
          </a:p>
          <a:p>
            <a:pPr eaLnBrk="1" hangingPunct="1">
              <a:lnSpc>
                <a:spcPct val="80000"/>
              </a:lnSpc>
            </a:pPr>
            <a:r>
              <a:rPr lang="en-US" sz="2800" smtClean="0"/>
              <a:t>Generated randomly (Pacheco et al. 06)</a:t>
            </a:r>
          </a:p>
          <a:p>
            <a:pPr lvl="1" eaLnBrk="1" hangingPunct="1">
              <a:lnSpc>
                <a:spcPct val="80000"/>
              </a:lnSpc>
            </a:pPr>
            <a:r>
              <a:rPr lang="en-US" sz="2400" smtClean="0"/>
              <a:t>Fully automatic</a:t>
            </a:r>
          </a:p>
          <a:p>
            <a:pPr lvl="1" eaLnBrk="1" hangingPunct="1">
              <a:lnSpc>
                <a:spcPct val="80000"/>
              </a:lnSpc>
            </a:pPr>
            <a:r>
              <a:rPr lang="en-US" sz="2400" smtClean="0"/>
              <a:t>Focus on unclassified parameters</a:t>
            </a:r>
          </a:p>
          <a:p>
            <a:pPr lvl="1" eaLnBrk="1" hangingPunct="1">
              <a:lnSpc>
                <a:spcPct val="80000"/>
              </a:lnSpc>
            </a:pPr>
            <a:r>
              <a:rPr lang="en-US" sz="2400" smtClean="0"/>
              <a:t>Dynamic analysis can be iterated</a:t>
            </a:r>
          </a:p>
          <a:p>
            <a:pPr lvl="1" eaLnBrk="1" hangingPunct="1">
              <a:lnSpc>
                <a:spcPct val="80000"/>
              </a:lnSpc>
              <a:buFontTx/>
              <a:buNone/>
            </a:pPr>
            <a:endParaRPr lang="en-US" sz="2400" smtClean="0"/>
          </a:p>
          <a:p>
            <a:pPr eaLnBrk="1" hangingPunct="1">
              <a:lnSpc>
                <a:spcPct val="80000"/>
              </a:lnSpc>
            </a:pPr>
            <a:r>
              <a:rPr lang="en-US" smtClean="0"/>
              <a:t>Focused iterative random input outperformed user input</a:t>
            </a:r>
            <a:r>
              <a:rPr lang="en-US" sz="2800" smtClean="0"/>
              <a:t> </a:t>
            </a:r>
          </a:p>
        </p:txBody>
      </p:sp>
      <p:sp>
        <p:nvSpPr>
          <p:cNvPr id="30722" name="Slide Number Placeholder 6"/>
          <p:cNvSpPr>
            <a:spLocks noGrp="1"/>
          </p:cNvSpPr>
          <p:nvPr>
            <p:ph type="sldNum" sz="quarter" idx="12"/>
          </p:nvPr>
        </p:nvSpPr>
        <p:spPr>
          <a:noFill/>
        </p:spPr>
        <p:txBody>
          <a:bodyPr/>
          <a:lstStyle/>
          <a:p>
            <a:fld id="{916EEED0-26C4-4806-98D7-DF19A009EF70}" type="slidenum">
              <a:rPr lang="en-US" smtClean="0"/>
              <a:pPr/>
              <a:t>34</a:t>
            </a:fld>
            <a:endParaRPr lang="en-US" smtClean="0"/>
          </a:p>
        </p:txBody>
      </p:sp>
    </p:spTree>
  </p:cSld>
  <p:clrMapOvr>
    <a:masterClrMapping/>
  </p:clrMapOvr>
  <p:transition advTm="72735"/>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noChangeArrowheads="1"/>
          </p:cNvSpPr>
          <p:nvPr>
            <p:ph idx="1"/>
          </p:nvPr>
        </p:nvSpPr>
        <p:spPr/>
        <p:txBody>
          <a:bodyPr/>
          <a:lstStyle/>
          <a:p>
            <a:pPr eaLnBrk="1" hangingPunct="1"/>
            <a:r>
              <a:rPr lang="en-US" smtClean="0"/>
              <a:t>Pipeline construction</a:t>
            </a:r>
          </a:p>
          <a:p>
            <a:pPr lvl="1" eaLnBrk="1" hangingPunct="1"/>
            <a:r>
              <a:rPr lang="en-US" smtClean="0"/>
              <a:t>Finding the best pipeline</a:t>
            </a:r>
          </a:p>
          <a:p>
            <a:pPr eaLnBrk="1" hangingPunct="1"/>
            <a:r>
              <a:rPr lang="en-US" smtClean="0"/>
              <a:t>Accuracy</a:t>
            </a:r>
          </a:p>
          <a:p>
            <a:pPr eaLnBrk="1" hangingPunct="1"/>
            <a:r>
              <a:rPr lang="en-US" smtClean="0"/>
              <a:t>Scalability</a:t>
            </a:r>
          </a:p>
          <a:p>
            <a:pPr eaLnBrk="1" hangingPunct="1"/>
            <a:r>
              <a:rPr lang="en-US" smtClean="0"/>
              <a:t>Applicability</a:t>
            </a:r>
          </a:p>
        </p:txBody>
      </p:sp>
      <p:sp>
        <p:nvSpPr>
          <p:cNvPr id="38914" name="Slide Number Placeholder 5"/>
          <p:cNvSpPr>
            <a:spLocks noGrp="1"/>
          </p:cNvSpPr>
          <p:nvPr>
            <p:ph type="sldNum" sz="quarter" idx="12"/>
          </p:nvPr>
        </p:nvSpPr>
        <p:spPr>
          <a:noFill/>
        </p:spPr>
        <p:txBody>
          <a:bodyPr/>
          <a:lstStyle/>
          <a:p>
            <a:fld id="{29EC1158-B62C-4785-9421-5E2E9C57FA62}" type="slidenum">
              <a:rPr lang="en-US" smtClean="0"/>
              <a:pPr/>
              <a:t>35</a:t>
            </a:fld>
            <a:endParaRPr lang="en-US" smtClean="0"/>
          </a:p>
        </p:txBody>
      </p:sp>
      <p:sp>
        <p:nvSpPr>
          <p:cNvPr id="38915" name="Rectangle 2"/>
          <p:cNvSpPr>
            <a:spLocks noGrp="1" noChangeArrowheads="1"/>
          </p:cNvSpPr>
          <p:nvPr>
            <p:ph type="title"/>
          </p:nvPr>
        </p:nvSpPr>
        <p:spPr/>
        <p:txBody>
          <a:bodyPr/>
          <a:lstStyle/>
          <a:p>
            <a:pPr eaLnBrk="1" hangingPunct="1"/>
            <a:r>
              <a:rPr lang="en-US" smtClean="0"/>
              <a:t>Evaluation</a:t>
            </a:r>
          </a:p>
        </p:txBody>
      </p:sp>
    </p:spTree>
  </p:cSld>
  <p:clrMapOvr>
    <a:masterClrMapping/>
  </p:clrMapOvr>
  <p:transition advTm="1514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eaLnBrk="1" hangingPunct="1"/>
            <a:r>
              <a:rPr lang="en-US" smtClean="0"/>
              <a:t>Subject Programs</a:t>
            </a:r>
          </a:p>
        </p:txBody>
      </p:sp>
      <p:graphicFrame>
        <p:nvGraphicFramePr>
          <p:cNvPr id="194563" name="Group 3"/>
          <p:cNvGraphicFramePr>
            <a:graphicFrameLocks noGrp="1"/>
          </p:cNvGraphicFramePr>
          <p:nvPr>
            <p:ph sz="half" idx="2"/>
          </p:nvPr>
        </p:nvGraphicFramePr>
        <p:xfrm>
          <a:off x="381000" y="1295400"/>
          <a:ext cx="8115300" cy="4389438"/>
        </p:xfrm>
        <a:graphic>
          <a:graphicData uri="http://schemas.openxmlformats.org/drawingml/2006/table">
            <a:tbl>
              <a:tblPr/>
              <a:tblGrid>
                <a:gridCol w="3048000"/>
                <a:gridCol w="1447800"/>
                <a:gridCol w="3619500"/>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6600FF"/>
                          </a:solidFill>
                          <a:effectLst/>
                          <a:latin typeface="Arial" charset="0"/>
                          <a:cs typeface="Arial" charset="0"/>
                        </a:rPr>
                        <a:t>program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6600FF"/>
                          </a:solidFill>
                          <a:effectLst/>
                          <a:latin typeface="Arial" charset="0"/>
                          <a:cs typeface="Arial" charset="0"/>
                        </a:rPr>
                        <a:t>kLOC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6600FF"/>
                          </a:solidFill>
                          <a:effectLst/>
                          <a:latin typeface="Arial" charset="0"/>
                          <a:cs typeface="Arial" charset="0"/>
                        </a:rPr>
                        <a:t># non–trivial </a:t>
                      </a:r>
                      <a:r>
                        <a:rPr kumimoji="0" lang="en-US" sz="2800" b="0" i="0" u="none" strike="noStrike" cap="none" normalizeH="0" baseline="0" dirty="0" err="1" smtClean="0">
                          <a:ln>
                            <a:noFill/>
                          </a:ln>
                          <a:solidFill>
                            <a:srgbClr val="6600FF"/>
                          </a:solidFill>
                          <a:effectLst/>
                          <a:latin typeface="Arial" charset="0"/>
                          <a:cs typeface="Arial" charset="0"/>
                        </a:rPr>
                        <a:t>params</a:t>
                      </a:r>
                      <a:endParaRPr kumimoji="0" lang="en-US" sz="2800" b="0" i="0" u="none" strike="noStrike" cap="none" normalizeH="0" baseline="0" dirty="0" smtClean="0">
                        <a:ln>
                          <a:noFill/>
                        </a:ln>
                        <a:solidFill>
                          <a:srgbClr val="6600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jolden*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470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Sat4j</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1136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Arial" charset="0"/>
                          <a:cs typeface="Arial" charset="0"/>
                        </a:rPr>
                        <a:t>tinysql</a:t>
                      </a: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1708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Arial" charset="0"/>
                          <a:cs typeface="Arial" charset="0"/>
                        </a:rPr>
                        <a:t>htmlparser</a:t>
                      </a: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1738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eclipse compiler*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7936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Arial" charset="0"/>
                          <a:cs typeface="Arial" charset="0"/>
                        </a:rPr>
                        <a:t>daikon</a:t>
                      </a: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13319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9938" name="Slide Number Placeholder 6"/>
          <p:cNvSpPr>
            <a:spLocks noGrp="1"/>
          </p:cNvSpPr>
          <p:nvPr>
            <p:ph type="sldNum" sz="quarter" idx="12"/>
          </p:nvPr>
        </p:nvSpPr>
        <p:spPr>
          <a:noFill/>
        </p:spPr>
        <p:txBody>
          <a:bodyPr/>
          <a:lstStyle/>
          <a:p>
            <a:fld id="{1F249E07-9458-4932-A113-E3C3A72E6868}" type="slidenum">
              <a:rPr lang="en-US" smtClean="0"/>
              <a:pPr/>
              <a:t>36</a:t>
            </a:fld>
            <a:endParaRPr lang="en-US" smtClean="0"/>
          </a:p>
        </p:txBody>
      </p:sp>
      <p:sp>
        <p:nvSpPr>
          <p:cNvPr id="39974" name="Rectangle 37"/>
          <p:cNvSpPr>
            <a:spLocks noChangeArrowheads="1"/>
          </p:cNvSpPr>
          <p:nvPr/>
        </p:nvSpPr>
        <p:spPr bwMode="auto">
          <a:xfrm>
            <a:off x="2819400" y="6096000"/>
            <a:ext cx="6173485" cy="369332"/>
          </a:xfrm>
          <a:prstGeom prst="rect">
            <a:avLst/>
          </a:prstGeom>
          <a:noFill/>
          <a:ln w="9525">
            <a:noFill/>
            <a:miter lim="800000"/>
            <a:headEnd/>
            <a:tailEnd/>
          </a:ln>
        </p:spPr>
        <p:txBody>
          <a:bodyPr wrap="none">
            <a:spAutoFit/>
          </a:bodyPr>
          <a:lstStyle/>
          <a:p>
            <a:r>
              <a:rPr lang="en-US" dirty="0"/>
              <a:t>*  Determined correct classification for the </a:t>
            </a:r>
            <a:r>
              <a:rPr lang="en-US" dirty="0" smtClean="0"/>
              <a:t>all parameters</a:t>
            </a:r>
            <a:endParaRPr lang="en-US" dirty="0"/>
          </a:p>
        </p:txBody>
      </p:sp>
    </p:spTree>
  </p:cSld>
  <p:clrMapOvr>
    <a:masterClrMapping/>
  </p:clrMapOvr>
  <p:transition advTm="29031"/>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3"/>
          <p:cNvSpPr>
            <a:spLocks noGrp="1" noChangeArrowheads="1"/>
          </p:cNvSpPr>
          <p:nvPr>
            <p:ph idx="1"/>
          </p:nvPr>
        </p:nvSpPr>
        <p:spPr>
          <a:xfrm>
            <a:off x="381000" y="1600200"/>
            <a:ext cx="8153400" cy="4876800"/>
          </a:xfrm>
        </p:spPr>
        <p:txBody>
          <a:bodyPr>
            <a:normAutofit lnSpcReduction="10000"/>
          </a:bodyPr>
          <a:lstStyle/>
          <a:p>
            <a:pPr eaLnBrk="1" hangingPunct="1"/>
            <a:r>
              <a:rPr lang="en-US" sz="2800" smtClean="0"/>
              <a:t>Start with the intra-procedural static analysis:</a:t>
            </a:r>
          </a:p>
          <a:p>
            <a:pPr lvl="1" eaLnBrk="1" hangingPunct="1"/>
            <a:r>
              <a:rPr lang="en-US" sz="2400" smtClean="0"/>
              <a:t>Accurate and very simple.  </a:t>
            </a:r>
          </a:p>
          <a:p>
            <a:pPr lvl="1" eaLnBrk="1" hangingPunct="1"/>
            <a:r>
              <a:rPr lang="en-US" sz="2400" smtClean="0"/>
              <a:t>Classify many trivial or easily detectable parameters</a:t>
            </a:r>
          </a:p>
          <a:p>
            <a:pPr eaLnBrk="1" hangingPunct="1"/>
            <a:r>
              <a:rPr lang="en-US" sz="2800" smtClean="0"/>
              <a:t>Run inter-procedural static analysis after each analysis:</a:t>
            </a:r>
          </a:p>
          <a:p>
            <a:pPr lvl="1" eaLnBrk="1" hangingPunct="1"/>
            <a:r>
              <a:rPr lang="en-US" sz="2400" smtClean="0"/>
              <a:t>Only the first time is expensive (PDG creation)</a:t>
            </a:r>
          </a:p>
          <a:p>
            <a:pPr lvl="1" eaLnBrk="1" hangingPunct="1"/>
            <a:r>
              <a:rPr lang="en-US" sz="2400" smtClean="0"/>
              <a:t>Improves the classification by 0.3%-40%</a:t>
            </a:r>
          </a:p>
          <a:p>
            <a:pPr eaLnBrk="1" hangingPunct="1"/>
            <a:r>
              <a:rPr lang="en-US" sz="2800" smtClean="0"/>
              <a:t>Static analyses should precede dynamic analysis</a:t>
            </a:r>
          </a:p>
          <a:p>
            <a:pPr lvl="1" eaLnBrk="1" hangingPunct="1"/>
            <a:r>
              <a:rPr lang="en-US" sz="2400" smtClean="0"/>
              <a:t>Reduces imprecision by 75% </a:t>
            </a:r>
          </a:p>
          <a:p>
            <a:pPr lvl="1" eaLnBrk="1" hangingPunct="1"/>
            <a:endParaRPr lang="en-US" sz="2400" smtClean="0"/>
          </a:p>
          <a:p>
            <a:pPr eaLnBrk="1" hangingPunct="1"/>
            <a:endParaRPr lang="en-US" sz="2800" smtClean="0"/>
          </a:p>
        </p:txBody>
      </p:sp>
      <p:sp>
        <p:nvSpPr>
          <p:cNvPr id="40962" name="Slide Number Placeholder 5"/>
          <p:cNvSpPr>
            <a:spLocks noGrp="1"/>
          </p:cNvSpPr>
          <p:nvPr>
            <p:ph type="sldNum" sz="quarter" idx="12"/>
          </p:nvPr>
        </p:nvSpPr>
        <p:spPr>
          <a:noFill/>
        </p:spPr>
        <p:txBody>
          <a:bodyPr/>
          <a:lstStyle/>
          <a:p>
            <a:fld id="{90914301-DD8A-4D75-990F-E8F00C2D82FF}" type="slidenum">
              <a:rPr lang="en-US" smtClean="0"/>
              <a:pPr/>
              <a:t>37</a:t>
            </a:fld>
            <a:endParaRPr lang="en-US" smtClean="0"/>
          </a:p>
        </p:txBody>
      </p:sp>
      <p:sp>
        <p:nvSpPr>
          <p:cNvPr id="40963" name="Rectangle 2"/>
          <p:cNvSpPr>
            <a:spLocks noGrp="1" noChangeArrowheads="1"/>
          </p:cNvSpPr>
          <p:nvPr>
            <p:ph type="title"/>
          </p:nvPr>
        </p:nvSpPr>
        <p:spPr/>
        <p:txBody>
          <a:bodyPr/>
          <a:lstStyle/>
          <a:p>
            <a:pPr eaLnBrk="1" hangingPunct="1"/>
            <a:r>
              <a:rPr lang="en-US" smtClean="0"/>
              <a:t>Pipeline Construction</a:t>
            </a:r>
          </a:p>
        </p:txBody>
      </p:sp>
    </p:spTree>
  </p:cSld>
  <p:clrMapOvr>
    <a:masterClrMapping/>
  </p:clrMapOvr>
  <p:transition advTm="46594"/>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normAutofit/>
          </a:bodyPr>
          <a:lstStyle/>
          <a:p>
            <a:pPr eaLnBrk="1" hangingPunct="1"/>
            <a:r>
              <a:rPr lang="en-US" sz="4000" dirty="0" smtClean="0"/>
              <a:t>Pipeline Construction (Dynamic)</a:t>
            </a:r>
          </a:p>
        </p:txBody>
      </p:sp>
      <p:sp>
        <p:nvSpPr>
          <p:cNvPr id="41988" name="Rectangle 3"/>
          <p:cNvSpPr>
            <a:spLocks noGrp="1" noChangeArrowheads="1"/>
          </p:cNvSpPr>
          <p:nvPr>
            <p:ph type="body" sz="half" idx="1"/>
          </p:nvPr>
        </p:nvSpPr>
        <p:spPr>
          <a:xfrm>
            <a:off x="457200" y="1600200"/>
            <a:ext cx="8305800" cy="4525963"/>
          </a:xfrm>
        </p:spPr>
        <p:txBody>
          <a:bodyPr>
            <a:normAutofit/>
          </a:bodyPr>
          <a:lstStyle/>
          <a:p>
            <a:pPr eaLnBrk="1" hangingPunct="1"/>
            <a:r>
              <a:rPr lang="en-US" sz="2800" dirty="0" smtClean="0"/>
              <a:t>Random input generation is more effective than user input </a:t>
            </a:r>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r>
              <a:rPr lang="en-US" sz="2800" dirty="0" smtClean="0"/>
              <a:t>dynamic analysis heuristics are useful</a:t>
            </a:r>
          </a:p>
          <a:p>
            <a:pPr lvl="1" eaLnBrk="1" hangingPunct="1"/>
            <a:r>
              <a:rPr lang="en-US" sz="2400" dirty="0" smtClean="0"/>
              <a:t>Recall	 : +0.151%</a:t>
            </a:r>
          </a:p>
          <a:p>
            <a:pPr lvl="1" eaLnBrk="1" hangingPunct="1"/>
            <a:r>
              <a:rPr lang="en-US" sz="2400" dirty="0" smtClean="0"/>
              <a:t>Precision: -0.004%</a:t>
            </a:r>
          </a:p>
        </p:txBody>
      </p:sp>
      <p:graphicFrame>
        <p:nvGraphicFramePr>
          <p:cNvPr id="195589" name="Group 5"/>
          <p:cNvGraphicFramePr>
            <a:graphicFrameLocks noGrp="1"/>
          </p:cNvGraphicFramePr>
          <p:nvPr>
            <p:ph sz="quarter" idx="3"/>
          </p:nvPr>
        </p:nvGraphicFramePr>
        <p:xfrm>
          <a:off x="914400" y="2667000"/>
          <a:ext cx="7772400" cy="1463040"/>
        </p:xfrm>
        <a:graphic>
          <a:graphicData uri="http://schemas.openxmlformats.org/drawingml/2006/table">
            <a:tbl>
              <a:tblPr/>
              <a:tblGrid>
                <a:gridCol w="4692650"/>
                <a:gridCol w="1320800"/>
                <a:gridCol w="1758950"/>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6600FF"/>
                          </a:solidFill>
                          <a:effectLst/>
                          <a:latin typeface="Arial" charset="0"/>
                          <a:cs typeface="Arial" charset="0"/>
                        </a:rPr>
                        <a:t>input to the dynamic analysis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6600FF"/>
                          </a:solidFill>
                          <a:effectLst/>
                          <a:latin typeface="Arial" charset="0"/>
                          <a:cs typeface="Arial" charset="0"/>
                        </a:rPr>
                        <a:t>Correct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6600FF"/>
                          </a:solidFill>
                          <a:effectLst/>
                          <a:latin typeface="Arial" charset="0"/>
                          <a:cs typeface="Arial" charset="0"/>
                        </a:rPr>
                        <a:t>Misclassified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user 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86.9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focused iterative random generated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90.2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both user &amp; random generated 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91.1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986" name="Slide Number Placeholder 7"/>
          <p:cNvSpPr>
            <a:spLocks noGrp="1"/>
          </p:cNvSpPr>
          <p:nvPr>
            <p:ph type="sldNum" sz="quarter" idx="12"/>
          </p:nvPr>
        </p:nvSpPr>
        <p:spPr>
          <a:noFill/>
        </p:spPr>
        <p:txBody>
          <a:bodyPr/>
          <a:lstStyle/>
          <a:p>
            <a:fld id="{35007411-19BB-4E91-A6D7-FB02BFECD655}" type="slidenum">
              <a:rPr lang="en-US" smtClean="0"/>
              <a:pPr/>
              <a:t>38</a:t>
            </a:fld>
            <a:endParaRPr lang="en-US" smtClean="0"/>
          </a:p>
        </p:txBody>
      </p:sp>
    </p:spTree>
  </p:cSld>
  <p:clrMapOvr>
    <a:masterClrMapping/>
  </p:clrMapOvr>
  <p:transition advTm="66656"/>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normAutofit/>
          </a:bodyPr>
          <a:lstStyle/>
          <a:p>
            <a:pPr eaLnBrk="1" hangingPunct="1">
              <a:lnSpc>
                <a:spcPct val="90000"/>
              </a:lnSpc>
            </a:pPr>
            <a:r>
              <a:rPr lang="en-US" sz="4000" dirty="0" smtClean="0"/>
              <a:t>Best Pipeline</a:t>
            </a:r>
          </a:p>
        </p:txBody>
      </p:sp>
      <p:sp>
        <p:nvSpPr>
          <p:cNvPr id="13316" name="Rectangle 3"/>
          <p:cNvSpPr>
            <a:spLocks noGrp="1" noChangeArrowheads="1"/>
          </p:cNvSpPr>
          <p:nvPr>
            <p:ph type="body" sz="half" idx="1"/>
          </p:nvPr>
        </p:nvSpPr>
        <p:spPr>
          <a:xfrm>
            <a:off x="152400" y="1295400"/>
            <a:ext cx="8534400" cy="4038600"/>
          </a:xfrm>
        </p:spPr>
        <p:txBody>
          <a:bodyPr/>
          <a:lstStyle/>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r>
              <a:rPr lang="en-US" sz="2400" dirty="0" smtClean="0"/>
              <a:t>Out of 192 different pipelines</a:t>
            </a:r>
          </a:p>
        </p:txBody>
      </p:sp>
      <p:sp>
        <p:nvSpPr>
          <p:cNvPr id="13314" name="Slide Number Placeholder 6"/>
          <p:cNvSpPr>
            <a:spLocks noGrp="1"/>
          </p:cNvSpPr>
          <p:nvPr>
            <p:ph type="sldNum" sz="quarter" idx="12"/>
          </p:nvPr>
        </p:nvSpPr>
        <p:spPr>
          <a:noFill/>
        </p:spPr>
        <p:txBody>
          <a:bodyPr/>
          <a:lstStyle/>
          <a:p>
            <a:fld id="{24DE3CB8-1EAB-4DDE-9775-4121692A9B4B}" type="slidenum">
              <a:rPr lang="en-US" smtClean="0"/>
              <a:pPr/>
              <a:t>39</a:t>
            </a:fld>
            <a:endParaRPr lang="en-US" smtClean="0"/>
          </a:p>
        </p:txBody>
      </p:sp>
      <p:sp>
        <p:nvSpPr>
          <p:cNvPr id="13317" name="Rectangle 7"/>
          <p:cNvSpPr>
            <a:spLocks noChangeArrowheads="1"/>
          </p:cNvSpPr>
          <p:nvPr/>
        </p:nvSpPr>
        <p:spPr bwMode="auto">
          <a:xfrm>
            <a:off x="504825" y="5572125"/>
            <a:ext cx="8077200" cy="1295400"/>
          </a:xfrm>
          <a:prstGeom prst="rect">
            <a:avLst/>
          </a:prstGeom>
          <a:noFill/>
          <a:ln w="9525">
            <a:noFill/>
            <a:miter lim="800000"/>
            <a:headEnd/>
            <a:tailEnd/>
          </a:ln>
        </p:spPr>
        <p:txBody>
          <a:bodyPr/>
          <a:lstStyle/>
          <a:p>
            <a:pPr marL="342900" indent="-342900">
              <a:lnSpc>
                <a:spcPct val="90000"/>
              </a:lnSpc>
              <a:spcBef>
                <a:spcPct val="20000"/>
              </a:spcBef>
              <a:buFontTx/>
              <a:buChar char="•"/>
            </a:pPr>
            <a:endParaRPr lang="en-US" sz="2800">
              <a:solidFill>
                <a:schemeClr val="accent2"/>
              </a:solidFill>
            </a:endParaRPr>
          </a:p>
          <a:p>
            <a:pPr marL="342900" indent="-342900">
              <a:lnSpc>
                <a:spcPct val="90000"/>
              </a:lnSpc>
              <a:spcBef>
                <a:spcPct val="20000"/>
              </a:spcBef>
              <a:buFontTx/>
              <a:buChar char="•"/>
            </a:pPr>
            <a:endParaRPr lang="en-US" sz="2800">
              <a:solidFill>
                <a:schemeClr val="accent2"/>
              </a:solidFill>
            </a:endParaRPr>
          </a:p>
          <a:p>
            <a:pPr marL="342900" indent="-342900">
              <a:lnSpc>
                <a:spcPct val="90000"/>
              </a:lnSpc>
              <a:spcBef>
                <a:spcPct val="20000"/>
              </a:spcBef>
              <a:buFontTx/>
              <a:buChar char="•"/>
            </a:pPr>
            <a:endParaRPr lang="en-US" sz="2800">
              <a:solidFill>
                <a:schemeClr val="accent2"/>
              </a:solidFill>
            </a:endParaRPr>
          </a:p>
          <a:p>
            <a:pPr marL="342900" indent="-342900">
              <a:lnSpc>
                <a:spcPct val="90000"/>
              </a:lnSpc>
              <a:spcBef>
                <a:spcPct val="20000"/>
              </a:spcBef>
              <a:buFontTx/>
              <a:buChar char="•"/>
            </a:pPr>
            <a:endParaRPr lang="en-US" sz="2800">
              <a:solidFill>
                <a:schemeClr val="accent2"/>
              </a:solidFill>
            </a:endParaRPr>
          </a:p>
        </p:txBody>
      </p:sp>
      <p:grpSp>
        <p:nvGrpSpPr>
          <p:cNvPr id="2" name="Group 30"/>
          <p:cNvGrpSpPr/>
          <p:nvPr/>
        </p:nvGrpSpPr>
        <p:grpSpPr>
          <a:xfrm>
            <a:off x="4507744" y="1789045"/>
            <a:ext cx="2114550" cy="1219200"/>
            <a:chOff x="857250" y="2209800"/>
            <a:chExt cx="2114550" cy="1371600"/>
          </a:xfrm>
        </p:grpSpPr>
        <p:sp>
          <p:nvSpPr>
            <p:cNvPr id="28" name="Rectangle 27"/>
            <p:cNvSpPr/>
            <p:nvPr/>
          </p:nvSpPr>
          <p:spPr>
            <a:xfrm>
              <a:off x="857250" y="2209800"/>
              <a:ext cx="2114550" cy="71913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latinLnBrk="1">
                <a:defRPr/>
              </a:pPr>
              <a:r>
                <a:rPr lang="en-US" sz="1700" dirty="0" smtClean="0"/>
                <a:t>dynamic </a:t>
              </a:r>
              <a:r>
                <a:rPr lang="en-US" sz="1700" dirty="0"/>
                <a:t>analysis</a:t>
              </a:r>
              <a:endParaRPr kumimoji="0" lang="ko-KR" altLang="en-US" sz="1700" dirty="0">
                <a:solidFill>
                  <a:srgbClr val="000000"/>
                </a:solidFill>
              </a:endParaRPr>
            </a:p>
          </p:txBody>
        </p:sp>
        <p:sp>
          <p:nvSpPr>
            <p:cNvPr id="29" name="Rectangle 28"/>
            <p:cNvSpPr/>
            <p:nvPr/>
          </p:nvSpPr>
          <p:spPr>
            <a:xfrm>
              <a:off x="857250" y="2928938"/>
              <a:ext cx="1071563" cy="652462"/>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latinLnBrk="1">
                <a:defRPr/>
              </a:pPr>
              <a:r>
                <a:rPr lang="en-US" altLang="ko-KR" sz="1400" dirty="0">
                  <a:solidFill>
                    <a:srgbClr val="000000"/>
                  </a:solidFill>
                </a:rPr>
                <a:t>r</a:t>
              </a:r>
              <a:r>
                <a:rPr kumimoji="0" lang="en-US" altLang="ko-KR" sz="1400" dirty="0" smtClean="0">
                  <a:solidFill>
                    <a:srgbClr val="000000"/>
                  </a:solidFill>
                </a:rPr>
                <a:t>andom inputs</a:t>
              </a:r>
              <a:endParaRPr kumimoji="0" lang="ko-KR" altLang="en-US" sz="1400" dirty="0">
                <a:solidFill>
                  <a:srgbClr val="000000"/>
                </a:solidFill>
              </a:endParaRPr>
            </a:p>
          </p:txBody>
        </p:sp>
        <p:sp>
          <p:nvSpPr>
            <p:cNvPr id="30" name="Rectangle 29"/>
            <p:cNvSpPr/>
            <p:nvPr/>
          </p:nvSpPr>
          <p:spPr>
            <a:xfrm>
              <a:off x="1928812" y="2928938"/>
              <a:ext cx="1042988" cy="652462"/>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latinLnBrk="1">
                <a:defRPr/>
              </a:pPr>
              <a:r>
                <a:rPr kumimoji="0" lang="en-US" altLang="ko-KR" sz="1400" dirty="0" err="1" smtClean="0">
                  <a:solidFill>
                    <a:srgbClr val="000000"/>
                  </a:solidFill>
                </a:rPr>
                <a:t>hueristics</a:t>
              </a:r>
              <a:endParaRPr kumimoji="0" lang="ko-KR" altLang="en-US" sz="1400" dirty="0">
                <a:solidFill>
                  <a:srgbClr val="000000"/>
                </a:solidFill>
              </a:endParaRPr>
            </a:p>
          </p:txBody>
        </p:sp>
      </p:grpSp>
      <p:sp>
        <p:nvSpPr>
          <p:cNvPr id="33" name="Flowchart: Alternate Process 32"/>
          <p:cNvSpPr/>
          <p:nvPr/>
        </p:nvSpPr>
        <p:spPr>
          <a:xfrm>
            <a:off x="626833" y="1781094"/>
            <a:ext cx="1457325" cy="1285875"/>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anchor="ctr"/>
          <a:lstStyle/>
          <a:p>
            <a:pPr algn="ctr" latinLnBrk="1">
              <a:defRPr/>
            </a:pPr>
            <a:r>
              <a:rPr lang="en-US" altLang="ko-KR" sz="1400" dirty="0" smtClean="0">
                <a:solidFill>
                  <a:srgbClr val="000000"/>
                </a:solidFill>
              </a:rPr>
              <a:t>static intra-procedural analysis</a:t>
            </a:r>
            <a:endParaRPr kumimoji="0" lang="ko-KR" altLang="en-US" sz="1400" dirty="0">
              <a:solidFill>
                <a:srgbClr val="000000"/>
              </a:solidFill>
            </a:endParaRPr>
          </a:p>
        </p:txBody>
      </p:sp>
      <p:sp>
        <p:nvSpPr>
          <p:cNvPr id="34" name="Flowchart: Alternate Process 33"/>
          <p:cNvSpPr/>
          <p:nvPr/>
        </p:nvSpPr>
        <p:spPr>
          <a:xfrm>
            <a:off x="2521903" y="1781094"/>
            <a:ext cx="1524000" cy="1285875"/>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anchor="ctr"/>
          <a:lstStyle/>
          <a:p>
            <a:pPr algn="ctr" latinLnBrk="1">
              <a:defRPr/>
            </a:pPr>
            <a:r>
              <a:rPr lang="en-US" altLang="ko-KR" sz="1400" dirty="0" smtClean="0">
                <a:solidFill>
                  <a:srgbClr val="000000"/>
                </a:solidFill>
              </a:rPr>
              <a:t>static inter-procedural analysis</a:t>
            </a:r>
            <a:endParaRPr kumimoji="0" lang="ko-KR" altLang="en-US" sz="1400" dirty="0">
              <a:solidFill>
                <a:srgbClr val="000000"/>
              </a:solidFill>
            </a:endParaRPr>
          </a:p>
        </p:txBody>
      </p:sp>
      <p:sp>
        <p:nvSpPr>
          <p:cNvPr id="35" name="Flowchart: Alternate Process 34"/>
          <p:cNvSpPr/>
          <p:nvPr/>
        </p:nvSpPr>
        <p:spPr>
          <a:xfrm>
            <a:off x="7081311" y="1781094"/>
            <a:ext cx="1524000" cy="1285875"/>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anchor="ctr"/>
          <a:lstStyle/>
          <a:p>
            <a:pPr algn="ctr" latinLnBrk="1">
              <a:defRPr/>
            </a:pPr>
            <a:r>
              <a:rPr lang="en-US" altLang="ko-KR" sz="1400" dirty="0" smtClean="0">
                <a:solidFill>
                  <a:srgbClr val="000000"/>
                </a:solidFill>
              </a:rPr>
              <a:t>static inter-procedural analysis</a:t>
            </a:r>
            <a:endParaRPr kumimoji="0" lang="ko-KR" altLang="en-US" sz="1400" dirty="0">
              <a:solidFill>
                <a:srgbClr val="000000"/>
              </a:solidFill>
            </a:endParaRPr>
          </a:p>
        </p:txBody>
      </p:sp>
      <p:cxnSp>
        <p:nvCxnSpPr>
          <p:cNvPr id="44" name="Elbow Connector 43"/>
          <p:cNvCxnSpPr/>
          <p:nvPr/>
        </p:nvCxnSpPr>
        <p:spPr>
          <a:xfrm>
            <a:off x="4053854" y="2390694"/>
            <a:ext cx="457200" cy="1588"/>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a:off x="2074633" y="2427139"/>
            <a:ext cx="457200" cy="1588"/>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a:off x="6619470" y="2435090"/>
            <a:ext cx="457200" cy="1588"/>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p:nvPr/>
        </p:nvCxnSpPr>
        <p:spPr>
          <a:xfrm>
            <a:off x="8616572" y="2435090"/>
            <a:ext cx="457200" cy="1588"/>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Elbow Connector 49"/>
          <p:cNvCxnSpPr/>
          <p:nvPr/>
        </p:nvCxnSpPr>
        <p:spPr>
          <a:xfrm>
            <a:off x="169633" y="2427139"/>
            <a:ext cx="457200" cy="1588"/>
          </a:xfrm>
          <a:prstGeom prst="bentConnector3">
            <a:avLst>
              <a:gd name="adj1" fmla="val 50000"/>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2776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086C008D-2293-425A-89B0-ADCA24939A1D}" type="slidenum">
              <a:rPr lang="en-US" smtClean="0"/>
              <a:pPr/>
              <a:t>4</a:t>
            </a:fld>
            <a:endParaRPr lang="en-US" smtClean="0"/>
          </a:p>
        </p:txBody>
      </p:sp>
      <p:sp>
        <p:nvSpPr>
          <p:cNvPr id="5124" name="Rectangle 3"/>
          <p:cNvSpPr>
            <a:spLocks noGrp="1" noChangeArrowheads="1"/>
          </p:cNvSpPr>
          <p:nvPr>
            <p:ph type="title"/>
          </p:nvPr>
        </p:nvSpPr>
        <p:spPr/>
        <p:txBody>
          <a:bodyPr/>
          <a:lstStyle/>
          <a:p>
            <a:pPr eaLnBrk="1" hangingPunct="1"/>
            <a:r>
              <a:rPr lang="en-US" smtClean="0"/>
              <a:t>Mutability Example</a:t>
            </a:r>
          </a:p>
        </p:txBody>
      </p:sp>
      <p:sp>
        <p:nvSpPr>
          <p:cNvPr id="5123" name="Rectangle 2"/>
          <p:cNvSpPr>
            <a:spLocks noChangeArrowheads="1"/>
          </p:cNvSpPr>
          <p:nvPr/>
        </p:nvSpPr>
        <p:spPr bwMode="auto">
          <a:xfrm>
            <a:off x="152400" y="1295400"/>
            <a:ext cx="8305800" cy="4724400"/>
          </a:xfrm>
          <a:prstGeom prst="rect">
            <a:avLst/>
          </a:prstGeom>
          <a:noFill/>
          <a:ln w="9525">
            <a:noFill/>
            <a:miter lim="800000"/>
            <a:headEnd/>
            <a:tailEnd/>
          </a:ln>
        </p:spPr>
        <p:txBody>
          <a:bodyPr/>
          <a:lstStyle/>
          <a:p>
            <a:pPr marL="342900" indent="-342900">
              <a:lnSpc>
                <a:spcPct val="90000"/>
              </a:lnSpc>
              <a:spcBef>
                <a:spcPct val="20000"/>
              </a:spcBef>
            </a:pPr>
            <a:r>
              <a:rPr lang="en-US" sz="2500" dirty="0">
                <a:latin typeface="Courier New" pitchFamily="49" charset="0"/>
                <a:cs typeface="Courier New" pitchFamily="49" charset="0"/>
              </a:rPr>
              <a:t>class List {</a:t>
            </a:r>
          </a:p>
          <a:p>
            <a:pPr marL="342900" indent="-342900">
              <a:lnSpc>
                <a:spcPct val="90000"/>
              </a:lnSpc>
              <a:spcBef>
                <a:spcPct val="20000"/>
              </a:spcBef>
            </a:pPr>
            <a:r>
              <a:rPr lang="en-US" sz="2500" dirty="0">
                <a:latin typeface="Courier New" pitchFamily="49" charset="0"/>
                <a:cs typeface="Courier New" pitchFamily="49" charset="0"/>
              </a:rPr>
              <a:t>   …</a:t>
            </a:r>
          </a:p>
          <a:p>
            <a:pPr marL="342900" indent="-342900">
              <a:lnSpc>
                <a:spcPct val="90000"/>
              </a:lnSpc>
              <a:spcBef>
                <a:spcPct val="20000"/>
              </a:spcBef>
            </a:pPr>
            <a:r>
              <a:rPr lang="en-US" sz="2500" dirty="0">
                <a:latin typeface="Courier New" pitchFamily="49" charset="0"/>
                <a:cs typeface="Courier New" pitchFamily="49" charset="0"/>
              </a:rPr>
              <a:t>   </a:t>
            </a:r>
            <a:r>
              <a:rPr lang="en-US" sz="2500" dirty="0" err="1">
                <a:latin typeface="Courier New" pitchFamily="49" charset="0"/>
                <a:cs typeface="Courier New" pitchFamily="49" charset="0"/>
              </a:rPr>
              <a:t>int</a:t>
            </a:r>
            <a:r>
              <a:rPr lang="en-US" sz="2500" dirty="0">
                <a:latin typeface="Courier New" pitchFamily="49" charset="0"/>
                <a:cs typeface="Courier New" pitchFamily="49" charset="0"/>
              </a:rPr>
              <a:t> </a:t>
            </a:r>
            <a:r>
              <a:rPr lang="en-US" sz="2500" b="1" dirty="0">
                <a:latin typeface="Courier New" pitchFamily="49" charset="0"/>
                <a:cs typeface="Courier New" pitchFamily="49" charset="0"/>
              </a:rPr>
              <a:t>size</a:t>
            </a:r>
            <a:r>
              <a:rPr lang="en-US" sz="2500" dirty="0">
                <a:latin typeface="Courier New" pitchFamily="49" charset="0"/>
                <a:cs typeface="Courier New" pitchFamily="49" charset="0"/>
              </a:rPr>
              <a:t>(</a:t>
            </a:r>
            <a:r>
              <a:rPr lang="en-US" sz="2500" dirty="0">
                <a:solidFill>
                  <a:srgbClr val="00CC00"/>
                </a:solidFill>
                <a:latin typeface="Courier New" pitchFamily="49" charset="0"/>
                <a:cs typeface="Courier New" pitchFamily="49" charset="0"/>
              </a:rPr>
              <a:t>List this</a:t>
            </a:r>
            <a:r>
              <a:rPr lang="en-US" sz="2500" dirty="0">
                <a:latin typeface="Courier New" pitchFamily="49" charset="0"/>
                <a:cs typeface="Courier New" pitchFamily="49" charset="0"/>
              </a:rPr>
              <a:t>){ return n;}</a:t>
            </a:r>
          </a:p>
          <a:p>
            <a:pPr marL="342900" indent="-342900">
              <a:lnSpc>
                <a:spcPct val="90000"/>
              </a:lnSpc>
              <a:spcBef>
                <a:spcPct val="20000"/>
              </a:spcBef>
            </a:pPr>
            <a:r>
              <a:rPr lang="en-US" sz="2500" dirty="0">
                <a:latin typeface="Courier New" pitchFamily="49" charset="0"/>
                <a:cs typeface="Courier New" pitchFamily="49" charset="0"/>
              </a:rPr>
              <a:t>   void </a:t>
            </a:r>
            <a:r>
              <a:rPr lang="en-US" sz="2500" b="1" dirty="0">
                <a:latin typeface="Courier New" pitchFamily="49" charset="0"/>
                <a:cs typeface="Courier New" pitchFamily="49" charset="0"/>
              </a:rPr>
              <a:t>add</a:t>
            </a:r>
            <a:r>
              <a:rPr lang="en-US" sz="2500" dirty="0">
                <a:latin typeface="Courier New" pitchFamily="49" charset="0"/>
                <a:cs typeface="Courier New" pitchFamily="49" charset="0"/>
              </a:rPr>
              <a:t>(List this, </a:t>
            </a:r>
            <a:r>
              <a:rPr lang="en-US" sz="2500" dirty="0">
                <a:solidFill>
                  <a:srgbClr val="00CC00"/>
                </a:solidFill>
                <a:latin typeface="Courier New" pitchFamily="49" charset="0"/>
                <a:cs typeface="Courier New" pitchFamily="49" charset="0"/>
              </a:rPr>
              <a:t>Object o</a:t>
            </a:r>
            <a:r>
              <a:rPr lang="en-US" sz="2500" dirty="0">
                <a:latin typeface="Courier New" pitchFamily="49" charset="0"/>
                <a:cs typeface="Courier New" pitchFamily="49" charset="0"/>
              </a:rPr>
              <a:t>) {…}</a:t>
            </a:r>
          </a:p>
          <a:p>
            <a:pPr marL="342900" indent="-342900">
              <a:lnSpc>
                <a:spcPct val="90000"/>
              </a:lnSpc>
              <a:spcBef>
                <a:spcPct val="20000"/>
              </a:spcBef>
            </a:pPr>
            <a:r>
              <a:rPr lang="en-US" sz="2500" dirty="0">
                <a:latin typeface="Courier New" pitchFamily="49" charset="0"/>
                <a:cs typeface="Courier New" pitchFamily="49" charset="0"/>
              </a:rPr>
              <a:t>   List </a:t>
            </a:r>
            <a:r>
              <a:rPr lang="en-US" sz="2500" b="1" dirty="0" err="1">
                <a:latin typeface="Courier New" pitchFamily="49" charset="0"/>
                <a:cs typeface="Courier New" pitchFamily="49" charset="0"/>
              </a:rPr>
              <a:t>addAll</a:t>
            </a:r>
            <a:r>
              <a:rPr lang="en-US" sz="2500" dirty="0">
                <a:latin typeface="Courier New" pitchFamily="49" charset="0"/>
                <a:cs typeface="Courier New" pitchFamily="49" charset="0"/>
              </a:rPr>
              <a:t>(List this, </a:t>
            </a:r>
            <a:r>
              <a:rPr lang="en-US" sz="2500" dirty="0">
                <a:solidFill>
                  <a:srgbClr val="00CC00"/>
                </a:solidFill>
                <a:latin typeface="Courier New" pitchFamily="49" charset="0"/>
                <a:cs typeface="Courier New" pitchFamily="49" charset="0"/>
              </a:rPr>
              <a:t>List l</a:t>
            </a:r>
            <a:r>
              <a:rPr lang="en-US" sz="2500" dirty="0">
                <a:latin typeface="Courier New" pitchFamily="49" charset="0"/>
                <a:cs typeface="Courier New" pitchFamily="49" charset="0"/>
              </a:rPr>
              <a:t>){…}</a:t>
            </a:r>
          </a:p>
          <a:p>
            <a:pPr marL="342900" indent="-342900">
              <a:lnSpc>
                <a:spcPct val="90000"/>
              </a:lnSpc>
              <a:spcBef>
                <a:spcPct val="20000"/>
              </a:spcBef>
            </a:pPr>
            <a:r>
              <a:rPr lang="en-US" sz="2500" dirty="0">
                <a:latin typeface="Courier New" pitchFamily="49" charset="0"/>
                <a:cs typeface="Courier New" pitchFamily="49" charset="0"/>
              </a:rPr>
              <a:t>   List </a:t>
            </a:r>
            <a:r>
              <a:rPr lang="en-US" sz="2500" b="1" dirty="0">
                <a:latin typeface="Courier New" pitchFamily="49" charset="0"/>
                <a:cs typeface="Courier New" pitchFamily="49" charset="0"/>
              </a:rPr>
              <a:t>clone</a:t>
            </a:r>
            <a:r>
              <a:rPr lang="en-US" sz="2500" dirty="0">
                <a:latin typeface="Courier New" pitchFamily="49" charset="0"/>
                <a:cs typeface="Courier New" pitchFamily="49" charset="0"/>
              </a:rPr>
              <a:t>(</a:t>
            </a:r>
            <a:r>
              <a:rPr lang="en-US" sz="2500" dirty="0">
                <a:solidFill>
                  <a:srgbClr val="00CC00"/>
                </a:solidFill>
                <a:latin typeface="Courier New" pitchFamily="49" charset="0"/>
                <a:cs typeface="Courier New" pitchFamily="49" charset="0"/>
              </a:rPr>
              <a:t>List this</a:t>
            </a:r>
            <a:r>
              <a:rPr lang="en-US" sz="2500" dirty="0">
                <a:latin typeface="Courier New" pitchFamily="49" charset="0"/>
                <a:cs typeface="Courier New" pitchFamily="49" charset="0"/>
              </a:rPr>
              <a:t>){ </a:t>
            </a:r>
          </a:p>
          <a:p>
            <a:pPr marL="342900" indent="-342900">
              <a:lnSpc>
                <a:spcPct val="90000"/>
              </a:lnSpc>
              <a:spcBef>
                <a:spcPct val="20000"/>
              </a:spcBef>
            </a:pPr>
            <a:r>
              <a:rPr lang="en-US" sz="2500" dirty="0">
                <a:latin typeface="Courier New" pitchFamily="49" charset="0"/>
                <a:cs typeface="Courier New" pitchFamily="49" charset="0"/>
              </a:rPr>
              <a:t>		return new List().</a:t>
            </a:r>
            <a:r>
              <a:rPr lang="en-US" sz="2500" dirty="0" err="1">
                <a:latin typeface="Courier New" pitchFamily="49" charset="0"/>
                <a:cs typeface="Courier New" pitchFamily="49" charset="0"/>
              </a:rPr>
              <a:t>addAll</a:t>
            </a:r>
            <a:r>
              <a:rPr lang="en-US" sz="2500" dirty="0">
                <a:latin typeface="Courier New" pitchFamily="49" charset="0"/>
                <a:cs typeface="Courier New" pitchFamily="49" charset="0"/>
              </a:rPr>
              <a:t>(this); }</a:t>
            </a:r>
          </a:p>
          <a:p>
            <a:pPr marL="342900" indent="-342900">
              <a:lnSpc>
                <a:spcPct val="90000"/>
              </a:lnSpc>
              <a:spcBef>
                <a:spcPct val="20000"/>
              </a:spcBef>
            </a:pPr>
            <a:r>
              <a:rPr lang="en-US" sz="2500" dirty="0"/>
              <a:t>       </a:t>
            </a:r>
            <a:r>
              <a:rPr lang="en-US" sz="2500" dirty="0">
                <a:latin typeface="Courier New" pitchFamily="49" charset="0"/>
                <a:cs typeface="Courier New" pitchFamily="49" charset="0"/>
              </a:rPr>
              <a:t>void </a:t>
            </a:r>
            <a:r>
              <a:rPr lang="en-US" sz="2500" b="1" dirty="0">
                <a:latin typeface="Courier New" pitchFamily="49" charset="0"/>
                <a:cs typeface="Courier New" pitchFamily="49" charset="0"/>
              </a:rPr>
              <a:t>remove</a:t>
            </a:r>
            <a:r>
              <a:rPr lang="en-US" sz="2500" dirty="0">
                <a:latin typeface="Courier New" pitchFamily="49" charset="0"/>
                <a:cs typeface="Courier New" pitchFamily="49" charset="0"/>
              </a:rPr>
              <a:t>(List this, </a:t>
            </a:r>
            <a:r>
              <a:rPr lang="en-US" sz="2500" dirty="0">
                <a:solidFill>
                  <a:srgbClr val="00CC00"/>
                </a:solidFill>
                <a:latin typeface="Courier New" pitchFamily="49" charset="0"/>
                <a:cs typeface="Courier New" pitchFamily="49" charset="0"/>
              </a:rPr>
              <a:t>Object O</a:t>
            </a:r>
            <a:r>
              <a:rPr lang="en-US" sz="2500" dirty="0">
                <a:latin typeface="Courier New" pitchFamily="49" charset="0"/>
                <a:cs typeface="Courier New" pitchFamily="49" charset="0"/>
              </a:rPr>
              <a:t>) {</a:t>
            </a:r>
          </a:p>
          <a:p>
            <a:pPr marL="742950" lvl="1" indent="-285750">
              <a:lnSpc>
                <a:spcPct val="90000"/>
              </a:lnSpc>
              <a:spcBef>
                <a:spcPct val="20000"/>
              </a:spcBef>
            </a:pPr>
            <a:r>
              <a:rPr lang="en-US" sz="2500" dirty="0">
                <a:latin typeface="Courier New" pitchFamily="49" charset="0"/>
                <a:cs typeface="Courier New" pitchFamily="49" charset="0"/>
              </a:rPr>
              <a:t>  if(!</a:t>
            </a:r>
            <a:r>
              <a:rPr lang="en-US" sz="2500" dirty="0" err="1">
                <a:latin typeface="Courier New" pitchFamily="49" charset="0"/>
                <a:cs typeface="Courier New" pitchFamily="49" charset="0"/>
              </a:rPr>
              <a:t>this.contains</a:t>
            </a:r>
            <a:r>
              <a:rPr lang="en-US" sz="2500" dirty="0">
                <a:latin typeface="Courier New" pitchFamily="49" charset="0"/>
                <a:cs typeface="Courier New" pitchFamily="49" charset="0"/>
              </a:rPr>
              <a:t>(o)) return;</a:t>
            </a:r>
          </a:p>
          <a:p>
            <a:pPr marL="742950" lvl="1" indent="-285750">
              <a:lnSpc>
                <a:spcPct val="90000"/>
              </a:lnSpc>
              <a:spcBef>
                <a:spcPct val="20000"/>
              </a:spcBef>
            </a:pPr>
            <a:r>
              <a:rPr lang="en-US" sz="2500" dirty="0">
                <a:latin typeface="Courier New" pitchFamily="49" charset="0"/>
                <a:cs typeface="Courier New" pitchFamily="49" charset="0"/>
              </a:rPr>
              <a:t>  </a:t>
            </a:r>
            <a:r>
              <a:rPr lang="en-US" sz="2500" dirty="0" smtClean="0">
                <a:latin typeface="Courier New" pitchFamily="49" charset="0"/>
                <a:cs typeface="Courier New" pitchFamily="49" charset="0"/>
              </a:rPr>
              <a:t>…</a:t>
            </a:r>
            <a:endParaRPr lang="en-US" sz="2500" dirty="0">
              <a:latin typeface="Courier New" pitchFamily="49" charset="0"/>
              <a:cs typeface="Courier New" pitchFamily="49" charset="0"/>
            </a:endParaRPr>
          </a:p>
          <a:p>
            <a:pPr marL="742950" lvl="1" indent="-285750">
              <a:lnSpc>
                <a:spcPct val="90000"/>
              </a:lnSpc>
              <a:spcBef>
                <a:spcPct val="20000"/>
              </a:spcBef>
            </a:pPr>
            <a:r>
              <a:rPr lang="en-US" sz="2500" dirty="0">
                <a:latin typeface="Courier New" pitchFamily="49" charset="0"/>
                <a:cs typeface="Courier New" pitchFamily="49" charset="0"/>
              </a:rPr>
              <a:t>}</a:t>
            </a:r>
          </a:p>
          <a:p>
            <a:pPr marL="342900" indent="-342900">
              <a:lnSpc>
                <a:spcPct val="90000"/>
              </a:lnSpc>
              <a:spcBef>
                <a:spcPct val="20000"/>
              </a:spcBef>
            </a:pPr>
            <a:r>
              <a:rPr lang="en-US" sz="2500" dirty="0">
                <a:latin typeface="Courier New" pitchFamily="49" charset="0"/>
                <a:cs typeface="Courier New" pitchFamily="49" charset="0"/>
              </a:rPr>
              <a:t>}</a:t>
            </a:r>
          </a:p>
        </p:txBody>
      </p:sp>
      <p:sp>
        <p:nvSpPr>
          <p:cNvPr id="5125" name="Text Box 4"/>
          <p:cNvSpPr txBox="1">
            <a:spLocks noChangeArrowheads="1"/>
          </p:cNvSpPr>
          <p:nvPr/>
        </p:nvSpPr>
        <p:spPr bwMode="auto">
          <a:xfrm>
            <a:off x="5546725" y="5283200"/>
            <a:ext cx="1879600" cy="473075"/>
          </a:xfrm>
          <a:prstGeom prst="rect">
            <a:avLst/>
          </a:prstGeom>
          <a:noFill/>
          <a:ln w="9525">
            <a:noFill/>
            <a:miter lim="800000"/>
            <a:headEnd/>
            <a:tailEnd/>
          </a:ln>
        </p:spPr>
        <p:txBody>
          <a:bodyPr wrap="none">
            <a:spAutoFit/>
          </a:bodyPr>
          <a:lstStyle/>
          <a:p>
            <a:r>
              <a:rPr lang="en-US" sz="2500">
                <a:solidFill>
                  <a:srgbClr val="00CC00"/>
                </a:solidFill>
              </a:rPr>
              <a:t>* Immutable</a:t>
            </a:r>
          </a:p>
        </p:txBody>
      </p:sp>
    </p:spTree>
  </p:cSld>
  <p:clrMapOvr>
    <a:masterClrMapping/>
  </p:clrMapOvr>
  <p:transition advTm="14843"/>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Results for the eclipse compiler</a:t>
            </a:r>
          </a:p>
          <a:p>
            <a:pPr lvl="1"/>
            <a:r>
              <a:rPr lang="en-US" sz="2400" dirty="0" smtClean="0"/>
              <a:t>107 KLOC</a:t>
            </a:r>
          </a:p>
          <a:p>
            <a:pPr lvl="1"/>
            <a:r>
              <a:rPr lang="en-US" sz="2400" dirty="0" smtClean="0"/>
              <a:t>Correct classification of~8000 parameters</a:t>
            </a:r>
          </a:p>
          <a:p>
            <a:pPr lvl="1"/>
            <a:endParaRPr lang="en-US" dirty="0"/>
          </a:p>
        </p:txBody>
      </p:sp>
      <p:sp>
        <p:nvSpPr>
          <p:cNvPr id="3" name="Slide Number Placeholder 2"/>
          <p:cNvSpPr>
            <a:spLocks noGrp="1"/>
          </p:cNvSpPr>
          <p:nvPr>
            <p:ph type="sldNum" sz="quarter" idx="12"/>
          </p:nvPr>
        </p:nvSpPr>
        <p:spPr/>
        <p:txBody>
          <a:bodyPr/>
          <a:lstStyle/>
          <a:p>
            <a:pPr>
              <a:defRPr/>
            </a:pPr>
            <a:fld id="{0E29A32B-019F-4837-B46B-90C91905E7B9}" type="slidenum">
              <a:rPr lang="en-US" smtClean="0"/>
              <a:pPr>
                <a:defRPr/>
              </a:pPr>
              <a:t>40</a:t>
            </a:fld>
            <a:endParaRPr lang="en-US"/>
          </a:p>
        </p:txBody>
      </p:sp>
      <p:sp>
        <p:nvSpPr>
          <p:cNvPr id="4" name="Title 3"/>
          <p:cNvSpPr>
            <a:spLocks noGrp="1"/>
          </p:cNvSpPr>
          <p:nvPr>
            <p:ph type="title"/>
          </p:nvPr>
        </p:nvSpPr>
        <p:spPr/>
        <p:txBody>
          <a:bodyPr/>
          <a:lstStyle/>
          <a:p>
            <a:r>
              <a:rPr lang="en-US" dirty="0" smtClean="0"/>
              <a:t>Accuracy Results</a:t>
            </a:r>
            <a:endParaRPr lang="en-US" dirty="0"/>
          </a:p>
        </p:txBody>
      </p:sp>
      <p:graphicFrame>
        <p:nvGraphicFramePr>
          <p:cNvPr id="5" name="Group 70"/>
          <p:cNvGraphicFramePr>
            <a:graphicFrameLocks/>
          </p:cNvGraphicFramePr>
          <p:nvPr/>
        </p:nvGraphicFramePr>
        <p:xfrm>
          <a:off x="1178797" y="3091065"/>
          <a:ext cx="6857999" cy="2060448"/>
        </p:xfrm>
        <a:graphic>
          <a:graphicData uri="http://schemas.openxmlformats.org/drawingml/2006/table">
            <a:tbl>
              <a:tblPr/>
              <a:tblGrid>
                <a:gridCol w="2582883"/>
                <a:gridCol w="1068779"/>
                <a:gridCol w="1068779"/>
                <a:gridCol w="1068779"/>
                <a:gridCol w="1068779"/>
              </a:tblGrid>
              <a:tr h="2842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600FF"/>
                          </a:solidFill>
                          <a:effectLst/>
                          <a:latin typeface="Arial" charset="0"/>
                          <a:cs typeface="Arial" charset="0"/>
                        </a:rPr>
                        <a:t>Analysis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3DBFD"/>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rgbClr val="00CC00"/>
                          </a:solidFill>
                          <a:effectLst/>
                          <a:latin typeface="Arial" charset="0"/>
                          <a:cs typeface="Arial" charset="0"/>
                        </a:rPr>
                        <a:t>  immutable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6600FF"/>
                          </a:solidFill>
                          <a:effectLst/>
                          <a:latin typeface="Arial" charset="0"/>
                          <a:cs typeface="Arial" charset="0"/>
                        </a:rPr>
                        <a:t>  Recall  Precision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3DBFD"/>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rgbClr val="6600FF"/>
                          </a:solidFill>
                          <a:effectLst/>
                          <a:latin typeface="Arial" charset="0"/>
                          <a:cs typeface="Arial" charset="0"/>
                        </a:rPr>
                        <a:t>   </a:t>
                      </a:r>
                      <a:r>
                        <a:rPr kumimoji="0" lang="en-US" sz="2300" b="0" i="0" u="none" strike="noStrike" cap="none" normalizeH="0" baseline="0" dirty="0" smtClean="0">
                          <a:ln>
                            <a:noFill/>
                          </a:ln>
                          <a:solidFill>
                            <a:srgbClr val="FF0000"/>
                          </a:solidFill>
                          <a:effectLst/>
                          <a:latin typeface="Arial" charset="0"/>
                          <a:cs typeface="Arial" charset="0"/>
                        </a:rPr>
                        <a:t>mutable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6600FF"/>
                          </a:solidFill>
                          <a:effectLst/>
                          <a:latin typeface="Arial" charset="0"/>
                          <a:cs typeface="Arial" charset="0"/>
                        </a:rPr>
                        <a:t>Recall  Precision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3DBFD"/>
                    </a:solidFill>
                  </a:tcPr>
                </a:tc>
                <a:tc hMerge="1">
                  <a:txBody>
                    <a:bodyPr/>
                    <a:lstStyle/>
                    <a:p>
                      <a:endParaRPr lang="en-US"/>
                    </a:p>
                  </a:txBody>
                  <a:tcPr/>
                </a:tc>
              </a:tr>
              <a:tr h="1550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cs typeface="Arial" charset="0"/>
                        </a:rPr>
                        <a:t>Best recall staged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0.928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0.996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0.907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0.971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0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cs typeface="Arial" charset="0"/>
                        </a:rPr>
                        <a:t>Sound staged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0.781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0.915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0.956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0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cs typeface="Arial" charset="0"/>
                        </a:rPr>
                        <a:t>JPPA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0.734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0.998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charset="0"/>
                          <a:cs typeface="Arial" charset="0"/>
                        </a:rPr>
                        <a:t>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8437"/>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pPr eaLnBrk="1" hangingPunct="1"/>
            <a:r>
              <a:rPr lang="en-US" smtClean="0"/>
              <a:t>Scalability Evaluation</a:t>
            </a:r>
          </a:p>
        </p:txBody>
      </p:sp>
      <p:sp>
        <p:nvSpPr>
          <p:cNvPr id="45060" name="Rectangle 3"/>
          <p:cNvSpPr>
            <a:spLocks noGrp="1" noChangeArrowheads="1"/>
          </p:cNvSpPr>
          <p:nvPr>
            <p:ph type="body" sz="half" idx="1"/>
          </p:nvPr>
        </p:nvSpPr>
        <p:spPr>
          <a:xfrm>
            <a:off x="457200" y="1447800"/>
            <a:ext cx="8458200" cy="4525963"/>
          </a:xfrm>
        </p:spPr>
        <p:txBody>
          <a:bodyPr/>
          <a:lstStyle/>
          <a:p>
            <a:pPr eaLnBrk="1" hangingPunct="1"/>
            <a:r>
              <a:rPr lang="en-US" sz="2800" dirty="0" smtClean="0"/>
              <a:t>Execution times on </a:t>
            </a:r>
            <a:r>
              <a:rPr lang="en-US" sz="2800" dirty="0" err="1" smtClean="0"/>
              <a:t>Daikon</a:t>
            </a:r>
            <a:endParaRPr lang="en-US" sz="2800" dirty="0" smtClean="0"/>
          </a:p>
          <a:p>
            <a:pPr lvl="1"/>
            <a:r>
              <a:rPr lang="en-US" sz="2400" dirty="0" smtClean="0"/>
              <a:t>185KLOC</a:t>
            </a:r>
          </a:p>
          <a:p>
            <a:pPr lvl="1"/>
            <a:r>
              <a:rPr lang="en-US" sz="2400" dirty="0" smtClean="0"/>
              <a:t>Largest subject program</a:t>
            </a:r>
          </a:p>
          <a:p>
            <a:pPr eaLnBrk="1" hangingPunct="1">
              <a:buFontTx/>
              <a:buNone/>
            </a:pPr>
            <a:endParaRPr lang="en-US" sz="2800" dirty="0" smtClean="0"/>
          </a:p>
          <a:p>
            <a:pPr eaLnBrk="1" hangingPunct="1"/>
            <a:endParaRPr lang="en-US" sz="2800" dirty="0" smtClean="0"/>
          </a:p>
        </p:txBody>
      </p:sp>
      <p:graphicFrame>
        <p:nvGraphicFramePr>
          <p:cNvPr id="52403" name="Group 179"/>
          <p:cNvGraphicFramePr>
            <a:graphicFrameLocks noGrp="1"/>
          </p:cNvGraphicFramePr>
          <p:nvPr>
            <p:ph sz="half" idx="2"/>
          </p:nvPr>
        </p:nvGraphicFramePr>
        <p:xfrm>
          <a:off x="609600" y="3276600"/>
          <a:ext cx="7467600" cy="1296353"/>
        </p:xfrm>
        <a:graphic>
          <a:graphicData uri="http://schemas.openxmlformats.org/drawingml/2006/table">
            <a:tbl>
              <a:tblPr/>
              <a:tblGrid>
                <a:gridCol w="6246813"/>
                <a:gridCol w="1220787"/>
              </a:tblGrid>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600FF"/>
                          </a:solidFill>
                          <a:effectLst/>
                          <a:latin typeface="Arial" charset="0"/>
                          <a:cs typeface="Arial" charset="0"/>
                        </a:rPr>
                        <a:t>Analysis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6600FF"/>
                          </a:solidFill>
                          <a:effectLst/>
                          <a:latin typeface="Arial" charset="0"/>
                          <a:cs typeface="Arial" charset="0"/>
                        </a:rPr>
                        <a:t>Total (s)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JPPA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5586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Staged Analysis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1493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058" name="Slide Number Placeholder 6"/>
          <p:cNvSpPr>
            <a:spLocks noGrp="1"/>
          </p:cNvSpPr>
          <p:nvPr>
            <p:ph type="sldNum" sz="quarter" idx="12"/>
          </p:nvPr>
        </p:nvSpPr>
        <p:spPr>
          <a:noFill/>
        </p:spPr>
        <p:txBody>
          <a:bodyPr/>
          <a:lstStyle/>
          <a:p>
            <a:fld id="{D33C0963-8E45-4A3F-A905-02DF2130D1CD}" type="slidenum">
              <a:rPr lang="en-US" smtClean="0"/>
              <a:pPr/>
              <a:t>41</a:t>
            </a:fld>
            <a:endParaRPr lang="en-US" smtClean="0"/>
          </a:p>
        </p:txBody>
      </p:sp>
    </p:spTree>
  </p:cSld>
  <p:clrMapOvr>
    <a:masterClrMapping/>
  </p:clrMapOvr>
  <p:transition advTm="3825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eaLnBrk="1" hangingPunct="1"/>
            <a:r>
              <a:rPr lang="en-US" smtClean="0"/>
              <a:t>Applicability Evaluation</a:t>
            </a:r>
          </a:p>
        </p:txBody>
      </p:sp>
      <p:sp>
        <p:nvSpPr>
          <p:cNvPr id="46084" name="Rectangle 3"/>
          <p:cNvSpPr>
            <a:spLocks noGrp="1" noChangeArrowheads="1"/>
          </p:cNvSpPr>
          <p:nvPr>
            <p:ph type="body" sz="half" idx="1"/>
          </p:nvPr>
        </p:nvSpPr>
        <p:spPr>
          <a:xfrm>
            <a:off x="457200" y="1447800"/>
            <a:ext cx="8686800" cy="4525963"/>
          </a:xfrm>
        </p:spPr>
        <p:txBody>
          <a:bodyPr/>
          <a:lstStyle/>
          <a:p>
            <a:pPr eaLnBrk="1" hangingPunct="1"/>
            <a:r>
              <a:rPr lang="en-US" sz="2800" dirty="0" smtClean="0"/>
              <a:t>Client application: </a:t>
            </a:r>
          </a:p>
          <a:p>
            <a:pPr lvl="1" eaLnBrk="1" hangingPunct="1"/>
            <a:r>
              <a:rPr lang="en-US" sz="2400" dirty="0" err="1" smtClean="0"/>
              <a:t>Palulu</a:t>
            </a:r>
            <a:r>
              <a:rPr lang="en-US" sz="2400" dirty="0" smtClean="0"/>
              <a:t> (</a:t>
            </a:r>
            <a:r>
              <a:rPr lang="en-US" sz="2400" dirty="0" err="1" smtClean="0"/>
              <a:t>Artzi</a:t>
            </a:r>
            <a:r>
              <a:rPr lang="en-US" sz="2400" dirty="0" smtClean="0"/>
              <a:t> et al.,06): Model-based test input generation</a:t>
            </a:r>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buFontTx/>
              <a:buNone/>
            </a:pPr>
            <a:endParaRPr lang="en-US" sz="2800" dirty="0" smtClean="0"/>
          </a:p>
        </p:txBody>
      </p:sp>
      <p:graphicFrame>
        <p:nvGraphicFramePr>
          <p:cNvPr id="196612" name="Group 4"/>
          <p:cNvGraphicFramePr>
            <a:graphicFrameLocks noGrp="1"/>
          </p:cNvGraphicFramePr>
          <p:nvPr>
            <p:ph sz="half" idx="2"/>
          </p:nvPr>
        </p:nvGraphicFramePr>
        <p:xfrm>
          <a:off x="1447800" y="2819400"/>
          <a:ext cx="6934201" cy="3365167"/>
        </p:xfrm>
        <a:graphic>
          <a:graphicData uri="http://schemas.openxmlformats.org/drawingml/2006/table">
            <a:tbl>
              <a:tblPr/>
              <a:tblGrid>
                <a:gridCol w="2538413"/>
                <a:gridCol w="2193159"/>
                <a:gridCol w="978946"/>
                <a:gridCol w="1223683"/>
              </a:tblGrid>
              <a:tr h="6577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6600FF"/>
                          </a:solidFill>
                          <a:effectLst/>
                          <a:latin typeface="Arial" charset="0"/>
                          <a:cs typeface="Arial" charset="0"/>
                        </a:rPr>
                        <a:t>Subject program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6600FF"/>
                          </a:solidFill>
                          <a:effectLst/>
                          <a:latin typeface="Arial" charset="0"/>
                          <a:cs typeface="Arial" charset="0"/>
                        </a:rPr>
                        <a:t>Analysis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6600FF"/>
                          </a:solidFill>
                          <a:effectLst/>
                          <a:latin typeface="Arial" charset="0"/>
                          <a:cs typeface="Arial" charset="0"/>
                        </a:rPr>
                        <a:t>Nodes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6600FF"/>
                          </a:solidFill>
                          <a:effectLst/>
                          <a:latin typeface="Arial" charset="0"/>
                          <a:cs typeface="Arial" charset="0"/>
                        </a:rPr>
                        <a:t>Edges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BFD"/>
                    </a:solidFill>
                  </a:tcPr>
                </a:tc>
              </a:tr>
              <a:tr h="371798">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eclipse compiler + </a:t>
                      </a:r>
                      <a:r>
                        <a:rPr kumimoji="0" lang="en-US" sz="2000" b="0" i="0" u="none" strike="noStrike" cap="none" normalizeH="0" baseline="0" dirty="0" err="1" smtClean="0">
                          <a:ln>
                            <a:noFill/>
                          </a:ln>
                          <a:solidFill>
                            <a:schemeClr val="tx1"/>
                          </a:solidFill>
                          <a:effectLst/>
                          <a:latin typeface="Arial" charset="0"/>
                          <a:cs typeface="Arial" charset="0"/>
                        </a:rPr>
                        <a:t>d</a:t>
                      </a:r>
                      <a:r>
                        <a:rPr kumimoji="0" lang="en-US" sz="2000" b="0" i="0" u="none" strike="noStrike" cap="none" normalizeH="0" baseline="0" smtClean="0">
                          <a:ln>
                            <a:noFill/>
                          </a:ln>
                          <a:solidFill>
                            <a:schemeClr val="tx1"/>
                          </a:solidFill>
                          <a:effectLst/>
                          <a:latin typeface="Arial" charset="0"/>
                          <a:cs typeface="Arial" charset="0"/>
                        </a:rPr>
                        <a:t>aikon </a:t>
                      </a:r>
                      <a:r>
                        <a:rPr kumimoji="0" lang="en-US" sz="2000" b="0" i="0" u="none" strike="noStrike" cap="none" normalizeH="0" baseline="0" dirty="0" smtClean="0">
                          <a:ln>
                            <a:noFill/>
                          </a:ln>
                          <a:solidFill>
                            <a:schemeClr val="tx1"/>
                          </a:solidFill>
                          <a:effectLst/>
                          <a:latin typeface="Arial" charset="0"/>
                          <a:cs typeface="Arial" charset="0"/>
                        </a:rPr>
                        <a:t>+ </a:t>
                      </a:r>
                      <a:r>
                        <a:rPr kumimoji="0" lang="en-US" sz="2000" b="0" i="0" u="none" strike="noStrike" cap="none" normalizeH="0" baseline="0" dirty="0" err="1" smtClean="0">
                          <a:ln>
                            <a:noFill/>
                          </a:ln>
                          <a:solidFill>
                            <a:schemeClr val="tx1"/>
                          </a:solidFill>
                          <a:effectLst/>
                          <a:latin typeface="Arial" charset="0"/>
                          <a:cs typeface="Arial" charset="0"/>
                        </a:rPr>
                        <a:t>jolden</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No mutability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445k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625k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876">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Staged Analysis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125k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201k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798">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2000" dirty="0" smtClean="0">
                          <a:latin typeface="Arial" pitchFamily="34" charset="0"/>
                          <a:cs typeface="Arial" pitchFamily="34" charset="0"/>
                        </a:rPr>
                        <a:t>JPPA</a:t>
                      </a:r>
                      <a:endParaRPr lang="en-US" sz="2000" dirty="0">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2000" dirty="0" smtClean="0">
                          <a:latin typeface="Arial" pitchFamily="34" charset="0"/>
                          <a:cs typeface="Arial" pitchFamily="34" charset="0"/>
                        </a:rPr>
                        <a:t>131k</a:t>
                      </a:r>
                      <a:endParaRPr lang="en-US" sz="2000" dirty="0">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2000" dirty="0" smtClean="0">
                          <a:latin typeface="Arial" pitchFamily="34" charset="0"/>
                          <a:cs typeface="Arial" pitchFamily="34" charset="0"/>
                        </a:rPr>
                        <a:t>210k</a:t>
                      </a:r>
                      <a:endParaRPr lang="en-US" sz="2000" dirty="0">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004">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sz="2000" dirty="0">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sz="2000" dirty="0">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sz="2000" dirty="0">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798">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charset="0"/>
                          <a:cs typeface="Arial" charset="0"/>
                        </a:rPr>
                        <a:t>tinysql</a:t>
                      </a:r>
                      <a:r>
                        <a:rPr kumimoji="0" lang="en-US" sz="2000" b="0" i="0" u="none" strike="noStrike" cap="none" normalizeH="0" baseline="0" dirty="0" smtClean="0">
                          <a:ln>
                            <a:noFill/>
                          </a:ln>
                          <a:solidFill>
                            <a:schemeClr val="tx1"/>
                          </a:solidFill>
                          <a:effectLst/>
                          <a:latin typeface="Arial" charset="0"/>
                          <a:cs typeface="Arial" charset="0"/>
                        </a:rPr>
                        <a:t> + </a:t>
                      </a:r>
                      <a:r>
                        <a:rPr kumimoji="0" lang="en-US" sz="2000" b="0" i="0" u="none" strike="noStrike" cap="none" normalizeH="0" baseline="0" dirty="0" err="1" smtClean="0">
                          <a:ln>
                            <a:noFill/>
                          </a:ln>
                          <a:solidFill>
                            <a:schemeClr val="tx1"/>
                          </a:solidFill>
                          <a:effectLst/>
                          <a:latin typeface="Arial" charset="0"/>
                          <a:cs typeface="Arial" charset="0"/>
                        </a:rPr>
                        <a:t>htmlparser</a:t>
                      </a:r>
                      <a:r>
                        <a:rPr kumimoji="0" lang="en-US" sz="2000" b="0" i="0" u="none" strike="noStrike" cap="none" normalizeH="0" baseline="0" dirty="0" smtClean="0">
                          <a:ln>
                            <a:noFill/>
                          </a:ln>
                          <a:solidFill>
                            <a:schemeClr val="tx1"/>
                          </a:solidFill>
                          <a:effectLst/>
                          <a:latin typeface="Arial" charset="0"/>
                          <a:cs typeface="Arial" charset="0"/>
                        </a:rPr>
                        <a:t> + sat4j</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No mutability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49k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68k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868">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Staged Analysis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8k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13k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267">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JPPA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082" name="Slide Number Placeholder 6"/>
          <p:cNvSpPr>
            <a:spLocks noGrp="1"/>
          </p:cNvSpPr>
          <p:nvPr>
            <p:ph type="sldNum" sz="quarter" idx="12"/>
          </p:nvPr>
        </p:nvSpPr>
        <p:spPr>
          <a:noFill/>
        </p:spPr>
        <p:txBody>
          <a:bodyPr/>
          <a:lstStyle/>
          <a:p>
            <a:fld id="{5E6B57DE-2F81-428F-A9D3-BDC7B3DFDD2A}" type="slidenum">
              <a:rPr lang="en-US" smtClean="0"/>
              <a:pPr/>
              <a:t>42</a:t>
            </a:fld>
            <a:endParaRPr lang="en-US" smtClean="0"/>
          </a:p>
        </p:txBody>
      </p:sp>
    </p:spTree>
  </p:cSld>
  <p:clrMapOvr>
    <a:masterClrMapping/>
  </p:clrMapOvr>
  <p:transition advTm="68468"/>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F1DF9905-68C1-4EDE-8CE5-5E5DFFF5AD40}" type="slidenum">
              <a:rPr lang="en-US" smtClean="0"/>
              <a:pPr/>
              <a:t>43</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Previous Work 	</a:t>
            </a:r>
          </a:p>
        </p:txBody>
      </p:sp>
      <p:sp>
        <p:nvSpPr>
          <p:cNvPr id="10247" name="Rectangle 3"/>
          <p:cNvSpPr>
            <a:spLocks noChangeArrowheads="1"/>
          </p:cNvSpPr>
          <p:nvPr/>
        </p:nvSpPr>
        <p:spPr bwMode="auto">
          <a:xfrm>
            <a:off x="4724400" y="1600200"/>
            <a:ext cx="4572000" cy="4525963"/>
          </a:xfrm>
          <a:prstGeom prst="rect">
            <a:avLst/>
          </a:prstGeom>
          <a:noFill/>
          <a:ln w="9525">
            <a:noFill/>
            <a:miter lim="800000"/>
            <a:headEnd/>
            <a:tailEnd/>
          </a:ln>
        </p:spPr>
        <p:txBody>
          <a:bodyPr/>
          <a:lstStyle/>
          <a:p>
            <a:pPr marL="342900" indent="-342900">
              <a:lnSpc>
                <a:spcPct val="80000"/>
              </a:lnSpc>
              <a:spcBef>
                <a:spcPct val="20000"/>
              </a:spcBef>
              <a:buFontTx/>
              <a:buChar char="•"/>
            </a:pPr>
            <a:endParaRPr lang="en-US" sz="2000" dirty="0">
              <a:latin typeface="+mn-lt"/>
            </a:endParaRPr>
          </a:p>
        </p:txBody>
      </p:sp>
      <p:graphicFrame>
        <p:nvGraphicFramePr>
          <p:cNvPr id="6" name="Diagram 5"/>
          <p:cNvGraphicFramePr/>
          <p:nvPr/>
        </p:nvGraphicFramePr>
        <p:xfrm>
          <a:off x="381000" y="1295400"/>
          <a:ext cx="8382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72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Picture1.png"/>
          <p:cNvPicPr>
            <a:picLocks noChangeAspect="1"/>
          </p:cNvPicPr>
          <p:nvPr/>
        </p:nvPicPr>
        <p:blipFill>
          <a:blip r:embed="rId2" cstate="print"/>
          <a:stretch>
            <a:fillRect/>
          </a:stretch>
        </p:blipFill>
        <p:spPr>
          <a:xfrm>
            <a:off x="6507805" y="4879992"/>
            <a:ext cx="2636195" cy="1978008"/>
          </a:xfrm>
          <a:prstGeom prst="rect">
            <a:avLst/>
          </a:prstGeom>
        </p:spPr>
      </p:pic>
      <p:sp>
        <p:nvSpPr>
          <p:cNvPr id="47108" name="Rectangle 3"/>
          <p:cNvSpPr>
            <a:spLocks noGrp="1" noChangeArrowheads="1"/>
          </p:cNvSpPr>
          <p:nvPr>
            <p:ph idx="1"/>
          </p:nvPr>
        </p:nvSpPr>
        <p:spPr>
          <a:xfrm>
            <a:off x="152400" y="1295400"/>
            <a:ext cx="8229600" cy="4495800"/>
          </a:xfrm>
        </p:spPr>
        <p:txBody>
          <a:bodyPr>
            <a:normAutofit lnSpcReduction="10000"/>
          </a:bodyPr>
          <a:lstStyle/>
          <a:p>
            <a:pPr eaLnBrk="1" hangingPunct="1">
              <a:lnSpc>
                <a:spcPct val="90000"/>
              </a:lnSpc>
            </a:pPr>
            <a:r>
              <a:rPr lang="en-US" sz="2800" dirty="0" smtClean="0"/>
              <a:t>Framework for staged mutability analysis </a:t>
            </a:r>
          </a:p>
          <a:p>
            <a:pPr eaLnBrk="1" hangingPunct="1">
              <a:lnSpc>
                <a:spcPct val="90000"/>
              </a:lnSpc>
            </a:pPr>
            <a:r>
              <a:rPr lang="en-US" sz="2800" dirty="0" smtClean="0"/>
              <a:t>Novel dynamic analysis</a:t>
            </a:r>
          </a:p>
          <a:p>
            <a:pPr eaLnBrk="1" hangingPunct="1">
              <a:lnSpc>
                <a:spcPct val="90000"/>
              </a:lnSpc>
            </a:pPr>
            <a:r>
              <a:rPr lang="en-US" sz="2800" dirty="0" smtClean="0"/>
              <a:t>Combination of lightweight static and dynamic analysis</a:t>
            </a:r>
          </a:p>
          <a:p>
            <a:pPr lvl="1" eaLnBrk="1" hangingPunct="1">
              <a:lnSpc>
                <a:spcPct val="90000"/>
              </a:lnSpc>
            </a:pPr>
            <a:r>
              <a:rPr lang="en-US" sz="2400" dirty="0" smtClean="0"/>
              <a:t>Compute both </a:t>
            </a:r>
            <a:r>
              <a:rPr lang="en-US" sz="2400" dirty="0" smtClean="0">
                <a:solidFill>
                  <a:srgbClr val="FF0000"/>
                </a:solidFill>
              </a:rPr>
              <a:t>mutable</a:t>
            </a:r>
            <a:r>
              <a:rPr lang="en-US" sz="2400" dirty="0" smtClean="0"/>
              <a:t> and </a:t>
            </a:r>
            <a:r>
              <a:rPr lang="en-US" sz="2400" dirty="0" smtClean="0">
                <a:solidFill>
                  <a:srgbClr val="00CC00"/>
                </a:solidFill>
              </a:rPr>
              <a:t>immutable</a:t>
            </a:r>
            <a:endParaRPr lang="en-US" sz="2400" dirty="0" smtClean="0"/>
          </a:p>
          <a:p>
            <a:pPr lvl="1" eaLnBrk="1" hangingPunct="1">
              <a:lnSpc>
                <a:spcPct val="90000"/>
              </a:lnSpc>
            </a:pPr>
            <a:r>
              <a:rPr lang="en-US" sz="2400" dirty="0" smtClean="0"/>
              <a:t>Scalable</a:t>
            </a:r>
          </a:p>
          <a:p>
            <a:pPr lvl="1" eaLnBrk="1" hangingPunct="1">
              <a:lnSpc>
                <a:spcPct val="90000"/>
              </a:lnSpc>
            </a:pPr>
            <a:r>
              <a:rPr lang="en-US" sz="2400" dirty="0" smtClean="0"/>
              <a:t>Accurate</a:t>
            </a:r>
          </a:p>
          <a:p>
            <a:pPr eaLnBrk="1" hangingPunct="1">
              <a:lnSpc>
                <a:spcPct val="90000"/>
              </a:lnSpc>
            </a:pPr>
            <a:r>
              <a:rPr lang="en-US" sz="2800" dirty="0" smtClean="0"/>
              <a:t>Evaluation</a:t>
            </a:r>
          </a:p>
          <a:p>
            <a:pPr lvl="1" eaLnBrk="1" hangingPunct="1">
              <a:lnSpc>
                <a:spcPct val="90000"/>
              </a:lnSpc>
            </a:pPr>
            <a:r>
              <a:rPr lang="en-US" sz="2400" dirty="0" smtClean="0"/>
              <a:t>Evaluated many sound and unsound instantiations</a:t>
            </a:r>
          </a:p>
          <a:p>
            <a:pPr lvl="1" eaLnBrk="1" hangingPunct="1">
              <a:lnSpc>
                <a:spcPct val="90000"/>
              </a:lnSpc>
            </a:pPr>
            <a:r>
              <a:rPr lang="en-US" sz="2400" dirty="0" smtClean="0"/>
              <a:t>Investigate complexity vs. precision tradeoffs</a:t>
            </a:r>
          </a:p>
          <a:p>
            <a:pPr lvl="1" eaLnBrk="1" hangingPunct="1">
              <a:lnSpc>
                <a:spcPct val="90000"/>
              </a:lnSpc>
            </a:pPr>
            <a:r>
              <a:rPr lang="en-US" sz="2400" dirty="0" smtClean="0"/>
              <a:t>Aids client applications</a:t>
            </a:r>
          </a:p>
          <a:p>
            <a:pPr eaLnBrk="1" hangingPunct="1">
              <a:lnSpc>
                <a:spcPct val="90000"/>
              </a:lnSpc>
            </a:pPr>
            <a:endParaRPr lang="en-US" sz="2400" dirty="0" smtClean="0"/>
          </a:p>
          <a:p>
            <a:pPr eaLnBrk="1" hangingPunct="1">
              <a:lnSpc>
                <a:spcPct val="90000"/>
              </a:lnSpc>
            </a:pPr>
            <a:endParaRPr lang="en-US" sz="2400" dirty="0" smtClean="0"/>
          </a:p>
        </p:txBody>
      </p:sp>
      <p:sp>
        <p:nvSpPr>
          <p:cNvPr id="47106" name="Slide Number Placeholder 5"/>
          <p:cNvSpPr>
            <a:spLocks noGrp="1"/>
          </p:cNvSpPr>
          <p:nvPr>
            <p:ph type="sldNum" sz="quarter" idx="12"/>
          </p:nvPr>
        </p:nvSpPr>
        <p:spPr>
          <a:noFill/>
        </p:spPr>
        <p:txBody>
          <a:bodyPr/>
          <a:lstStyle/>
          <a:p>
            <a:fld id="{0CC1B373-ACA1-4455-8928-800572EE3C30}" type="slidenum">
              <a:rPr lang="en-US" smtClean="0"/>
              <a:pPr/>
              <a:t>44</a:t>
            </a:fld>
            <a:endParaRPr lang="en-US" smtClean="0"/>
          </a:p>
        </p:txBody>
      </p:sp>
      <p:sp>
        <p:nvSpPr>
          <p:cNvPr id="47107" name="Rectangle 2"/>
          <p:cNvSpPr>
            <a:spLocks noGrp="1" noChangeArrowheads="1"/>
          </p:cNvSpPr>
          <p:nvPr>
            <p:ph type="title"/>
          </p:nvPr>
        </p:nvSpPr>
        <p:spPr/>
        <p:txBody>
          <a:bodyPr/>
          <a:lstStyle/>
          <a:p>
            <a:pPr eaLnBrk="1" hangingPunct="1"/>
            <a:r>
              <a:rPr lang="en-US" smtClean="0"/>
              <a:t>Conclusions</a:t>
            </a:r>
          </a:p>
        </p:txBody>
      </p:sp>
    </p:spTree>
  </p:cSld>
  <p:clrMapOvr>
    <a:masterClrMapping/>
  </p:clrMapOvr>
  <p:transition advTm="38984"/>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6688A813-ABA0-4800-A30B-B3DB8E326093}" type="slidenum">
              <a:rPr lang="en-US" smtClean="0"/>
              <a:pPr/>
              <a:t>5</a:t>
            </a:fld>
            <a:endParaRPr lang="en-US" smtClean="0"/>
          </a:p>
        </p:txBody>
      </p:sp>
      <p:sp>
        <p:nvSpPr>
          <p:cNvPr id="6148" name="Rectangle 3"/>
          <p:cNvSpPr>
            <a:spLocks noGrp="1" noChangeArrowheads="1"/>
          </p:cNvSpPr>
          <p:nvPr>
            <p:ph type="title"/>
          </p:nvPr>
        </p:nvSpPr>
        <p:spPr/>
        <p:txBody>
          <a:bodyPr/>
          <a:lstStyle/>
          <a:p>
            <a:pPr eaLnBrk="1" hangingPunct="1"/>
            <a:r>
              <a:rPr lang="en-US" smtClean="0"/>
              <a:t>Mutability Example</a:t>
            </a:r>
          </a:p>
        </p:txBody>
      </p:sp>
      <p:sp>
        <p:nvSpPr>
          <p:cNvPr id="6147" name="Rectangle 2"/>
          <p:cNvSpPr>
            <a:spLocks noChangeArrowheads="1"/>
          </p:cNvSpPr>
          <p:nvPr/>
        </p:nvSpPr>
        <p:spPr bwMode="auto">
          <a:xfrm>
            <a:off x="152400" y="1295400"/>
            <a:ext cx="8305800" cy="4724400"/>
          </a:xfrm>
          <a:prstGeom prst="rect">
            <a:avLst/>
          </a:prstGeom>
          <a:noFill/>
          <a:ln w="9525">
            <a:noFill/>
            <a:miter lim="800000"/>
            <a:headEnd/>
            <a:tailEnd/>
          </a:ln>
        </p:spPr>
        <p:txBody>
          <a:bodyPr/>
          <a:lstStyle/>
          <a:p>
            <a:pPr marL="342900" indent="-342900">
              <a:lnSpc>
                <a:spcPct val="90000"/>
              </a:lnSpc>
              <a:spcBef>
                <a:spcPct val="20000"/>
              </a:spcBef>
            </a:pPr>
            <a:r>
              <a:rPr lang="en-US" sz="2500" dirty="0">
                <a:latin typeface="Courier New" pitchFamily="49" charset="0"/>
                <a:cs typeface="Courier New" pitchFamily="49" charset="0"/>
              </a:rPr>
              <a:t>class List {</a:t>
            </a:r>
          </a:p>
          <a:p>
            <a:pPr marL="342900" indent="-342900">
              <a:lnSpc>
                <a:spcPct val="90000"/>
              </a:lnSpc>
              <a:spcBef>
                <a:spcPct val="20000"/>
              </a:spcBef>
            </a:pPr>
            <a:r>
              <a:rPr lang="en-US" sz="2500" dirty="0">
                <a:latin typeface="Courier New" pitchFamily="49" charset="0"/>
                <a:cs typeface="Courier New" pitchFamily="49" charset="0"/>
              </a:rPr>
              <a:t>   …</a:t>
            </a:r>
          </a:p>
          <a:p>
            <a:pPr marL="342900" indent="-342900">
              <a:lnSpc>
                <a:spcPct val="90000"/>
              </a:lnSpc>
              <a:spcBef>
                <a:spcPct val="20000"/>
              </a:spcBef>
            </a:pPr>
            <a:r>
              <a:rPr lang="en-US" sz="2500" dirty="0">
                <a:latin typeface="Courier New" pitchFamily="49" charset="0"/>
                <a:cs typeface="Courier New" pitchFamily="49" charset="0"/>
              </a:rPr>
              <a:t>   </a:t>
            </a:r>
            <a:r>
              <a:rPr lang="en-US" sz="2500" dirty="0" err="1">
                <a:latin typeface="Courier New" pitchFamily="49" charset="0"/>
                <a:cs typeface="Courier New" pitchFamily="49" charset="0"/>
              </a:rPr>
              <a:t>int</a:t>
            </a:r>
            <a:r>
              <a:rPr lang="en-US" sz="2500" dirty="0">
                <a:latin typeface="Courier New" pitchFamily="49" charset="0"/>
                <a:cs typeface="Courier New" pitchFamily="49" charset="0"/>
              </a:rPr>
              <a:t> </a:t>
            </a:r>
            <a:r>
              <a:rPr lang="en-US" sz="2500" b="1" dirty="0">
                <a:latin typeface="Courier New" pitchFamily="49" charset="0"/>
                <a:cs typeface="Courier New" pitchFamily="49" charset="0"/>
              </a:rPr>
              <a:t>size</a:t>
            </a:r>
            <a:r>
              <a:rPr lang="en-US" sz="2500" dirty="0">
                <a:latin typeface="Courier New" pitchFamily="49" charset="0"/>
                <a:cs typeface="Courier New" pitchFamily="49" charset="0"/>
              </a:rPr>
              <a:t>(</a:t>
            </a:r>
            <a:r>
              <a:rPr lang="en-US" sz="2500" dirty="0">
                <a:solidFill>
                  <a:srgbClr val="00CC00"/>
                </a:solidFill>
                <a:latin typeface="Courier New" pitchFamily="49" charset="0"/>
                <a:cs typeface="Courier New" pitchFamily="49" charset="0"/>
              </a:rPr>
              <a:t>List this</a:t>
            </a:r>
            <a:r>
              <a:rPr lang="en-US" sz="2500" dirty="0">
                <a:latin typeface="Courier New" pitchFamily="49" charset="0"/>
                <a:cs typeface="Courier New" pitchFamily="49" charset="0"/>
              </a:rPr>
              <a:t>){ return n;}</a:t>
            </a:r>
          </a:p>
          <a:p>
            <a:pPr marL="342900" indent="-342900">
              <a:lnSpc>
                <a:spcPct val="90000"/>
              </a:lnSpc>
              <a:spcBef>
                <a:spcPct val="20000"/>
              </a:spcBef>
            </a:pPr>
            <a:r>
              <a:rPr lang="en-US" sz="2500" dirty="0">
                <a:latin typeface="Courier New" pitchFamily="49" charset="0"/>
                <a:cs typeface="Courier New" pitchFamily="49" charset="0"/>
              </a:rPr>
              <a:t>   void </a:t>
            </a:r>
            <a:r>
              <a:rPr lang="en-US" sz="2500" b="1" dirty="0">
                <a:latin typeface="Courier New" pitchFamily="49" charset="0"/>
                <a:cs typeface="Courier New" pitchFamily="49" charset="0"/>
              </a:rPr>
              <a:t>add</a:t>
            </a:r>
            <a:r>
              <a:rPr lang="en-US" sz="2500" dirty="0">
                <a:latin typeface="Courier New" pitchFamily="49" charset="0"/>
                <a:cs typeface="Courier New" pitchFamily="49" charset="0"/>
              </a:rPr>
              <a:t>(</a:t>
            </a:r>
            <a:r>
              <a:rPr lang="en-US" sz="2500" dirty="0">
                <a:solidFill>
                  <a:srgbClr val="FF0000"/>
                </a:solidFill>
                <a:latin typeface="Courier New" pitchFamily="49" charset="0"/>
                <a:cs typeface="Courier New" pitchFamily="49" charset="0"/>
              </a:rPr>
              <a:t>List this</a:t>
            </a:r>
            <a:r>
              <a:rPr lang="en-US" sz="2500" dirty="0">
                <a:latin typeface="Courier New" pitchFamily="49" charset="0"/>
                <a:cs typeface="Courier New" pitchFamily="49" charset="0"/>
              </a:rPr>
              <a:t>, </a:t>
            </a:r>
            <a:r>
              <a:rPr lang="en-US" sz="2500" dirty="0">
                <a:solidFill>
                  <a:srgbClr val="00CC00"/>
                </a:solidFill>
                <a:latin typeface="Courier New" pitchFamily="49" charset="0"/>
                <a:cs typeface="Courier New" pitchFamily="49" charset="0"/>
              </a:rPr>
              <a:t>Object o</a:t>
            </a:r>
            <a:r>
              <a:rPr lang="en-US" sz="2500" dirty="0">
                <a:latin typeface="Courier New" pitchFamily="49" charset="0"/>
                <a:cs typeface="Courier New" pitchFamily="49" charset="0"/>
              </a:rPr>
              <a:t>) {…}</a:t>
            </a:r>
          </a:p>
          <a:p>
            <a:pPr marL="342900" indent="-342900">
              <a:lnSpc>
                <a:spcPct val="90000"/>
              </a:lnSpc>
              <a:spcBef>
                <a:spcPct val="20000"/>
              </a:spcBef>
            </a:pPr>
            <a:r>
              <a:rPr lang="en-US" sz="2500" dirty="0">
                <a:latin typeface="Courier New" pitchFamily="49" charset="0"/>
                <a:cs typeface="Courier New" pitchFamily="49" charset="0"/>
              </a:rPr>
              <a:t>   List </a:t>
            </a:r>
            <a:r>
              <a:rPr lang="en-US" sz="2500" b="1" dirty="0" err="1">
                <a:latin typeface="Courier New" pitchFamily="49" charset="0"/>
                <a:cs typeface="Courier New" pitchFamily="49" charset="0"/>
              </a:rPr>
              <a:t>addAll</a:t>
            </a:r>
            <a:r>
              <a:rPr lang="en-US" sz="2500" dirty="0">
                <a:latin typeface="Courier New" pitchFamily="49" charset="0"/>
                <a:cs typeface="Courier New" pitchFamily="49" charset="0"/>
              </a:rPr>
              <a:t>(</a:t>
            </a:r>
            <a:r>
              <a:rPr lang="en-US" sz="2500" dirty="0">
                <a:solidFill>
                  <a:srgbClr val="FF0000"/>
                </a:solidFill>
                <a:latin typeface="Courier New" pitchFamily="49" charset="0"/>
                <a:cs typeface="Courier New" pitchFamily="49" charset="0"/>
              </a:rPr>
              <a:t>List this</a:t>
            </a:r>
            <a:r>
              <a:rPr lang="en-US" sz="2500" dirty="0">
                <a:latin typeface="Courier New" pitchFamily="49" charset="0"/>
                <a:cs typeface="Courier New" pitchFamily="49" charset="0"/>
              </a:rPr>
              <a:t>, </a:t>
            </a:r>
            <a:r>
              <a:rPr lang="en-US" sz="2500" dirty="0">
                <a:solidFill>
                  <a:srgbClr val="00CC00"/>
                </a:solidFill>
                <a:latin typeface="Courier New" pitchFamily="49" charset="0"/>
                <a:cs typeface="Courier New" pitchFamily="49" charset="0"/>
              </a:rPr>
              <a:t>List l</a:t>
            </a:r>
            <a:r>
              <a:rPr lang="en-US" sz="2500" dirty="0">
                <a:latin typeface="Courier New" pitchFamily="49" charset="0"/>
                <a:cs typeface="Courier New" pitchFamily="49" charset="0"/>
              </a:rPr>
              <a:t>){…}</a:t>
            </a:r>
          </a:p>
          <a:p>
            <a:pPr marL="342900" indent="-342900">
              <a:lnSpc>
                <a:spcPct val="90000"/>
              </a:lnSpc>
              <a:spcBef>
                <a:spcPct val="20000"/>
              </a:spcBef>
            </a:pPr>
            <a:r>
              <a:rPr lang="en-US" sz="2500" dirty="0">
                <a:latin typeface="Courier New" pitchFamily="49" charset="0"/>
                <a:cs typeface="Courier New" pitchFamily="49" charset="0"/>
              </a:rPr>
              <a:t>   List </a:t>
            </a:r>
            <a:r>
              <a:rPr lang="en-US" sz="2500" b="1" dirty="0">
                <a:latin typeface="Courier New" pitchFamily="49" charset="0"/>
                <a:cs typeface="Courier New" pitchFamily="49" charset="0"/>
              </a:rPr>
              <a:t>clone</a:t>
            </a:r>
            <a:r>
              <a:rPr lang="en-US" sz="2500" dirty="0">
                <a:latin typeface="Courier New" pitchFamily="49" charset="0"/>
                <a:cs typeface="Courier New" pitchFamily="49" charset="0"/>
              </a:rPr>
              <a:t>(</a:t>
            </a:r>
            <a:r>
              <a:rPr lang="en-US" sz="2500" dirty="0">
                <a:solidFill>
                  <a:srgbClr val="00CC00"/>
                </a:solidFill>
                <a:latin typeface="Courier New" pitchFamily="49" charset="0"/>
                <a:cs typeface="Courier New" pitchFamily="49" charset="0"/>
              </a:rPr>
              <a:t>List this</a:t>
            </a:r>
            <a:r>
              <a:rPr lang="en-US" sz="2500" dirty="0">
                <a:latin typeface="Courier New" pitchFamily="49" charset="0"/>
                <a:cs typeface="Courier New" pitchFamily="49" charset="0"/>
              </a:rPr>
              <a:t>){ </a:t>
            </a:r>
          </a:p>
          <a:p>
            <a:pPr marL="342900" indent="-342900">
              <a:lnSpc>
                <a:spcPct val="90000"/>
              </a:lnSpc>
              <a:spcBef>
                <a:spcPct val="20000"/>
              </a:spcBef>
            </a:pPr>
            <a:r>
              <a:rPr lang="en-US" sz="2500" dirty="0">
                <a:latin typeface="Courier New" pitchFamily="49" charset="0"/>
                <a:cs typeface="Courier New" pitchFamily="49" charset="0"/>
              </a:rPr>
              <a:t>		return new List().</a:t>
            </a:r>
            <a:r>
              <a:rPr lang="en-US" sz="2500" dirty="0" err="1">
                <a:latin typeface="Courier New" pitchFamily="49" charset="0"/>
                <a:cs typeface="Courier New" pitchFamily="49" charset="0"/>
              </a:rPr>
              <a:t>addAll</a:t>
            </a:r>
            <a:r>
              <a:rPr lang="en-US" sz="2500" dirty="0">
                <a:latin typeface="Courier New" pitchFamily="49" charset="0"/>
                <a:cs typeface="Courier New" pitchFamily="49" charset="0"/>
              </a:rPr>
              <a:t>(this); }</a:t>
            </a:r>
          </a:p>
          <a:p>
            <a:pPr marL="342900" indent="-342900">
              <a:lnSpc>
                <a:spcPct val="90000"/>
              </a:lnSpc>
              <a:spcBef>
                <a:spcPct val="20000"/>
              </a:spcBef>
            </a:pPr>
            <a:r>
              <a:rPr lang="en-US" sz="2500" dirty="0"/>
              <a:t>       </a:t>
            </a:r>
            <a:r>
              <a:rPr lang="en-US" sz="2500" dirty="0">
                <a:latin typeface="Courier New" pitchFamily="49" charset="0"/>
                <a:cs typeface="Courier New" pitchFamily="49" charset="0"/>
              </a:rPr>
              <a:t>void </a:t>
            </a:r>
            <a:r>
              <a:rPr lang="en-US" sz="2500" b="1" dirty="0">
                <a:latin typeface="Courier New" pitchFamily="49" charset="0"/>
                <a:cs typeface="Courier New" pitchFamily="49" charset="0"/>
              </a:rPr>
              <a:t>remove</a:t>
            </a:r>
            <a:r>
              <a:rPr lang="en-US" sz="2500" dirty="0">
                <a:latin typeface="Courier New" pitchFamily="49" charset="0"/>
                <a:cs typeface="Courier New" pitchFamily="49" charset="0"/>
              </a:rPr>
              <a:t>(</a:t>
            </a:r>
            <a:r>
              <a:rPr lang="en-US" sz="2500" dirty="0">
                <a:solidFill>
                  <a:srgbClr val="FF0000"/>
                </a:solidFill>
                <a:latin typeface="Courier New" pitchFamily="49" charset="0"/>
                <a:cs typeface="Courier New" pitchFamily="49" charset="0"/>
              </a:rPr>
              <a:t>List this</a:t>
            </a:r>
            <a:r>
              <a:rPr lang="en-US" sz="2500" dirty="0">
                <a:latin typeface="Courier New" pitchFamily="49" charset="0"/>
                <a:cs typeface="Courier New" pitchFamily="49" charset="0"/>
              </a:rPr>
              <a:t>, </a:t>
            </a:r>
            <a:r>
              <a:rPr lang="en-US" sz="2500" dirty="0">
                <a:solidFill>
                  <a:srgbClr val="00CC00"/>
                </a:solidFill>
                <a:latin typeface="Courier New" pitchFamily="49" charset="0"/>
                <a:cs typeface="Courier New" pitchFamily="49" charset="0"/>
              </a:rPr>
              <a:t>Object O</a:t>
            </a:r>
            <a:r>
              <a:rPr lang="en-US" sz="2500" dirty="0">
                <a:latin typeface="Courier New" pitchFamily="49" charset="0"/>
                <a:cs typeface="Courier New" pitchFamily="49" charset="0"/>
              </a:rPr>
              <a:t>) {</a:t>
            </a:r>
          </a:p>
          <a:p>
            <a:pPr marL="742950" lvl="1" indent="-285750">
              <a:lnSpc>
                <a:spcPct val="90000"/>
              </a:lnSpc>
              <a:spcBef>
                <a:spcPct val="20000"/>
              </a:spcBef>
            </a:pPr>
            <a:r>
              <a:rPr lang="en-US" sz="2500" dirty="0">
                <a:latin typeface="Courier New" pitchFamily="49" charset="0"/>
                <a:cs typeface="Courier New" pitchFamily="49" charset="0"/>
              </a:rPr>
              <a:t>  if(!</a:t>
            </a:r>
            <a:r>
              <a:rPr lang="en-US" sz="2500" dirty="0" err="1">
                <a:latin typeface="Courier New" pitchFamily="49" charset="0"/>
                <a:cs typeface="Courier New" pitchFamily="49" charset="0"/>
              </a:rPr>
              <a:t>this.contains</a:t>
            </a:r>
            <a:r>
              <a:rPr lang="en-US" sz="2500" dirty="0">
                <a:latin typeface="Courier New" pitchFamily="49" charset="0"/>
                <a:cs typeface="Courier New" pitchFamily="49" charset="0"/>
              </a:rPr>
              <a:t>(o)) return;</a:t>
            </a:r>
          </a:p>
          <a:p>
            <a:pPr marL="742950" lvl="1" indent="-285750">
              <a:lnSpc>
                <a:spcPct val="90000"/>
              </a:lnSpc>
              <a:spcBef>
                <a:spcPct val="20000"/>
              </a:spcBef>
            </a:pPr>
            <a:r>
              <a:rPr lang="en-US" sz="2500" dirty="0">
                <a:latin typeface="Courier New" pitchFamily="49" charset="0"/>
                <a:cs typeface="Courier New" pitchFamily="49" charset="0"/>
              </a:rPr>
              <a:t>  </a:t>
            </a:r>
            <a:r>
              <a:rPr lang="en-US" sz="2500" dirty="0" smtClean="0">
                <a:latin typeface="Courier New" pitchFamily="49" charset="0"/>
                <a:cs typeface="Courier New" pitchFamily="49" charset="0"/>
              </a:rPr>
              <a:t>…</a:t>
            </a:r>
            <a:endParaRPr lang="en-US" sz="2500" dirty="0">
              <a:latin typeface="Courier New" pitchFamily="49" charset="0"/>
              <a:cs typeface="Courier New" pitchFamily="49" charset="0"/>
            </a:endParaRPr>
          </a:p>
          <a:p>
            <a:pPr marL="742950" lvl="1" indent="-285750">
              <a:lnSpc>
                <a:spcPct val="90000"/>
              </a:lnSpc>
              <a:spcBef>
                <a:spcPct val="20000"/>
              </a:spcBef>
            </a:pPr>
            <a:r>
              <a:rPr lang="en-US" sz="2500" dirty="0">
                <a:latin typeface="Courier New" pitchFamily="49" charset="0"/>
                <a:cs typeface="Courier New" pitchFamily="49" charset="0"/>
              </a:rPr>
              <a:t>}</a:t>
            </a:r>
          </a:p>
          <a:p>
            <a:pPr marL="342900" indent="-342900">
              <a:lnSpc>
                <a:spcPct val="90000"/>
              </a:lnSpc>
              <a:spcBef>
                <a:spcPct val="20000"/>
              </a:spcBef>
            </a:pPr>
            <a:r>
              <a:rPr lang="en-US" sz="2500" dirty="0">
                <a:latin typeface="Courier New" pitchFamily="49" charset="0"/>
                <a:cs typeface="Courier New" pitchFamily="49" charset="0"/>
              </a:rPr>
              <a:t>}</a:t>
            </a:r>
          </a:p>
        </p:txBody>
      </p:sp>
      <p:sp>
        <p:nvSpPr>
          <p:cNvPr id="6149" name="Text Box 4"/>
          <p:cNvSpPr txBox="1">
            <a:spLocks noChangeArrowheads="1"/>
          </p:cNvSpPr>
          <p:nvPr/>
        </p:nvSpPr>
        <p:spPr bwMode="auto">
          <a:xfrm>
            <a:off x="5546725" y="5283200"/>
            <a:ext cx="1879600" cy="473075"/>
          </a:xfrm>
          <a:prstGeom prst="rect">
            <a:avLst/>
          </a:prstGeom>
          <a:noFill/>
          <a:ln w="9525">
            <a:noFill/>
            <a:miter lim="800000"/>
            <a:headEnd/>
            <a:tailEnd/>
          </a:ln>
        </p:spPr>
        <p:txBody>
          <a:bodyPr wrap="none">
            <a:spAutoFit/>
          </a:bodyPr>
          <a:lstStyle/>
          <a:p>
            <a:r>
              <a:rPr lang="en-US" sz="2500">
                <a:solidFill>
                  <a:srgbClr val="00CC00"/>
                </a:solidFill>
              </a:rPr>
              <a:t>* Immutable</a:t>
            </a:r>
          </a:p>
        </p:txBody>
      </p:sp>
      <p:sp>
        <p:nvSpPr>
          <p:cNvPr id="6150" name="Text Box 5"/>
          <p:cNvSpPr txBox="1">
            <a:spLocks noChangeArrowheads="1"/>
          </p:cNvSpPr>
          <p:nvPr/>
        </p:nvSpPr>
        <p:spPr bwMode="auto">
          <a:xfrm>
            <a:off x="5543550" y="5295900"/>
            <a:ext cx="1525588" cy="854075"/>
          </a:xfrm>
          <a:prstGeom prst="rect">
            <a:avLst/>
          </a:prstGeom>
          <a:noFill/>
          <a:ln w="9525">
            <a:noFill/>
            <a:miter lim="800000"/>
            <a:headEnd/>
            <a:tailEnd/>
          </a:ln>
        </p:spPr>
        <p:txBody>
          <a:bodyPr wrap="none">
            <a:spAutoFit/>
          </a:bodyPr>
          <a:lstStyle/>
          <a:p>
            <a:endParaRPr lang="en-US" sz="2500">
              <a:solidFill>
                <a:srgbClr val="00CC00"/>
              </a:solidFill>
            </a:endParaRPr>
          </a:p>
          <a:p>
            <a:r>
              <a:rPr lang="en-US" sz="2500">
                <a:solidFill>
                  <a:srgbClr val="FF0000"/>
                </a:solidFill>
              </a:rPr>
              <a:t>* Mutable</a:t>
            </a:r>
          </a:p>
        </p:txBody>
      </p:sp>
    </p:spTree>
  </p:cSld>
  <p:clrMapOvr>
    <a:masterClrMapping/>
  </p:clrMapOvr>
  <p:transition advTm="11063"/>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D1189D7B-3B40-4CF3-9F38-90B6BE0FF24D}" type="slidenum">
              <a:rPr lang="en-US" smtClean="0"/>
              <a:pPr/>
              <a:t>6</a:t>
            </a:fld>
            <a:endParaRPr lang="en-US" smtClean="0"/>
          </a:p>
        </p:txBody>
      </p:sp>
      <p:sp>
        <p:nvSpPr>
          <p:cNvPr id="7172" name="Rectangle 3"/>
          <p:cNvSpPr>
            <a:spLocks noGrp="1" noChangeArrowheads="1"/>
          </p:cNvSpPr>
          <p:nvPr>
            <p:ph type="title"/>
          </p:nvPr>
        </p:nvSpPr>
        <p:spPr/>
        <p:txBody>
          <a:bodyPr/>
          <a:lstStyle/>
          <a:p>
            <a:pPr eaLnBrk="1" hangingPunct="1"/>
            <a:r>
              <a:rPr lang="en-US" smtClean="0"/>
              <a:t>Mutability Example</a:t>
            </a:r>
          </a:p>
        </p:txBody>
      </p:sp>
      <p:sp>
        <p:nvSpPr>
          <p:cNvPr id="7171" name="Rectangle 2"/>
          <p:cNvSpPr>
            <a:spLocks noChangeArrowheads="1"/>
          </p:cNvSpPr>
          <p:nvPr/>
        </p:nvSpPr>
        <p:spPr bwMode="auto">
          <a:xfrm>
            <a:off x="152400" y="1295400"/>
            <a:ext cx="8305800" cy="4724400"/>
          </a:xfrm>
          <a:prstGeom prst="rect">
            <a:avLst/>
          </a:prstGeom>
          <a:noFill/>
          <a:ln w="9525">
            <a:noFill/>
            <a:miter lim="800000"/>
            <a:headEnd/>
            <a:tailEnd/>
          </a:ln>
        </p:spPr>
        <p:txBody>
          <a:bodyPr/>
          <a:lstStyle/>
          <a:p>
            <a:pPr marL="342900" indent="-342900">
              <a:lnSpc>
                <a:spcPct val="90000"/>
              </a:lnSpc>
              <a:spcBef>
                <a:spcPct val="20000"/>
              </a:spcBef>
            </a:pPr>
            <a:r>
              <a:rPr lang="en-US" sz="2500" dirty="0">
                <a:latin typeface="Courier New" pitchFamily="49" charset="0"/>
                <a:cs typeface="Courier New" pitchFamily="49" charset="0"/>
              </a:rPr>
              <a:t>class List {</a:t>
            </a:r>
          </a:p>
          <a:p>
            <a:pPr marL="342900" indent="-342900">
              <a:lnSpc>
                <a:spcPct val="90000"/>
              </a:lnSpc>
              <a:spcBef>
                <a:spcPct val="20000"/>
              </a:spcBef>
            </a:pPr>
            <a:r>
              <a:rPr lang="en-US" sz="2500" dirty="0">
                <a:latin typeface="Courier New" pitchFamily="49" charset="0"/>
                <a:cs typeface="Courier New" pitchFamily="49" charset="0"/>
              </a:rPr>
              <a:t>   …</a:t>
            </a:r>
          </a:p>
          <a:p>
            <a:pPr marL="342900" indent="-342900">
              <a:lnSpc>
                <a:spcPct val="90000"/>
              </a:lnSpc>
              <a:spcBef>
                <a:spcPct val="20000"/>
              </a:spcBef>
            </a:pPr>
            <a:r>
              <a:rPr lang="en-US" sz="2500" dirty="0">
                <a:latin typeface="Courier New" pitchFamily="49" charset="0"/>
                <a:cs typeface="Courier New" pitchFamily="49" charset="0"/>
              </a:rPr>
              <a:t>   </a:t>
            </a:r>
            <a:r>
              <a:rPr lang="en-US" sz="2500" dirty="0" err="1">
                <a:latin typeface="Courier New" pitchFamily="49" charset="0"/>
                <a:cs typeface="Courier New" pitchFamily="49" charset="0"/>
              </a:rPr>
              <a:t>int</a:t>
            </a:r>
            <a:r>
              <a:rPr lang="en-US" sz="2500" dirty="0">
                <a:latin typeface="Courier New" pitchFamily="49" charset="0"/>
                <a:cs typeface="Courier New" pitchFamily="49" charset="0"/>
              </a:rPr>
              <a:t> </a:t>
            </a:r>
            <a:r>
              <a:rPr lang="en-US" sz="2500" b="1" dirty="0">
                <a:solidFill>
                  <a:srgbClr val="00CC00"/>
                </a:solidFill>
                <a:latin typeface="Courier New" pitchFamily="49" charset="0"/>
                <a:cs typeface="Courier New" pitchFamily="49" charset="0"/>
              </a:rPr>
              <a:t>size</a:t>
            </a:r>
            <a:r>
              <a:rPr lang="en-US" sz="2500" dirty="0">
                <a:latin typeface="Courier New" pitchFamily="49" charset="0"/>
                <a:cs typeface="Courier New" pitchFamily="49" charset="0"/>
              </a:rPr>
              <a:t>(</a:t>
            </a:r>
            <a:r>
              <a:rPr lang="en-US" sz="2500" dirty="0">
                <a:solidFill>
                  <a:srgbClr val="00CC00"/>
                </a:solidFill>
                <a:latin typeface="Courier New" pitchFamily="49" charset="0"/>
                <a:cs typeface="Courier New" pitchFamily="49" charset="0"/>
              </a:rPr>
              <a:t>List this</a:t>
            </a:r>
            <a:r>
              <a:rPr lang="en-US" sz="2500" dirty="0">
                <a:latin typeface="Courier New" pitchFamily="49" charset="0"/>
                <a:cs typeface="Courier New" pitchFamily="49" charset="0"/>
              </a:rPr>
              <a:t>){ return n;}</a:t>
            </a:r>
          </a:p>
          <a:p>
            <a:pPr marL="342900" indent="-342900">
              <a:lnSpc>
                <a:spcPct val="90000"/>
              </a:lnSpc>
              <a:spcBef>
                <a:spcPct val="20000"/>
              </a:spcBef>
            </a:pPr>
            <a:r>
              <a:rPr lang="en-US" sz="2500" dirty="0">
                <a:latin typeface="Courier New" pitchFamily="49" charset="0"/>
                <a:cs typeface="Courier New" pitchFamily="49" charset="0"/>
              </a:rPr>
              <a:t>   void </a:t>
            </a:r>
            <a:r>
              <a:rPr lang="en-US" sz="2500" b="1" dirty="0">
                <a:latin typeface="Courier New" pitchFamily="49" charset="0"/>
                <a:cs typeface="Courier New" pitchFamily="49" charset="0"/>
              </a:rPr>
              <a:t>add</a:t>
            </a:r>
            <a:r>
              <a:rPr lang="en-US" sz="2500" dirty="0">
                <a:latin typeface="Courier New" pitchFamily="49" charset="0"/>
                <a:cs typeface="Courier New" pitchFamily="49" charset="0"/>
              </a:rPr>
              <a:t>(</a:t>
            </a:r>
            <a:r>
              <a:rPr lang="en-US" sz="2500" dirty="0">
                <a:solidFill>
                  <a:srgbClr val="FF0000"/>
                </a:solidFill>
                <a:latin typeface="Courier New" pitchFamily="49" charset="0"/>
                <a:cs typeface="Courier New" pitchFamily="49" charset="0"/>
              </a:rPr>
              <a:t>List this</a:t>
            </a:r>
            <a:r>
              <a:rPr lang="en-US" sz="2500" dirty="0">
                <a:latin typeface="Courier New" pitchFamily="49" charset="0"/>
                <a:cs typeface="Courier New" pitchFamily="49" charset="0"/>
              </a:rPr>
              <a:t>, </a:t>
            </a:r>
            <a:r>
              <a:rPr lang="en-US" sz="2500" dirty="0">
                <a:solidFill>
                  <a:srgbClr val="00CC00"/>
                </a:solidFill>
                <a:latin typeface="Courier New" pitchFamily="49" charset="0"/>
                <a:cs typeface="Courier New" pitchFamily="49" charset="0"/>
              </a:rPr>
              <a:t>Object o</a:t>
            </a:r>
            <a:r>
              <a:rPr lang="en-US" sz="2500" dirty="0">
                <a:latin typeface="Courier New" pitchFamily="49" charset="0"/>
                <a:cs typeface="Courier New" pitchFamily="49" charset="0"/>
              </a:rPr>
              <a:t>) {…}</a:t>
            </a:r>
          </a:p>
          <a:p>
            <a:pPr marL="342900" indent="-342900">
              <a:lnSpc>
                <a:spcPct val="90000"/>
              </a:lnSpc>
              <a:spcBef>
                <a:spcPct val="20000"/>
              </a:spcBef>
            </a:pPr>
            <a:r>
              <a:rPr lang="en-US" sz="2500" dirty="0">
                <a:latin typeface="Courier New" pitchFamily="49" charset="0"/>
                <a:cs typeface="Courier New" pitchFamily="49" charset="0"/>
              </a:rPr>
              <a:t>   List </a:t>
            </a:r>
            <a:r>
              <a:rPr lang="en-US" sz="2500" b="1" dirty="0" err="1">
                <a:latin typeface="Courier New" pitchFamily="49" charset="0"/>
                <a:cs typeface="Courier New" pitchFamily="49" charset="0"/>
              </a:rPr>
              <a:t>addAll</a:t>
            </a:r>
            <a:r>
              <a:rPr lang="en-US" sz="2500" dirty="0">
                <a:latin typeface="Courier New" pitchFamily="49" charset="0"/>
                <a:cs typeface="Courier New" pitchFamily="49" charset="0"/>
              </a:rPr>
              <a:t>(</a:t>
            </a:r>
            <a:r>
              <a:rPr lang="en-US" sz="2500" dirty="0">
                <a:solidFill>
                  <a:srgbClr val="FF0000"/>
                </a:solidFill>
                <a:latin typeface="Courier New" pitchFamily="49" charset="0"/>
                <a:cs typeface="Courier New" pitchFamily="49" charset="0"/>
              </a:rPr>
              <a:t>List this</a:t>
            </a:r>
            <a:r>
              <a:rPr lang="en-US" sz="2500" dirty="0">
                <a:latin typeface="Courier New" pitchFamily="49" charset="0"/>
                <a:cs typeface="Courier New" pitchFamily="49" charset="0"/>
              </a:rPr>
              <a:t>, </a:t>
            </a:r>
            <a:r>
              <a:rPr lang="en-US" sz="2500" dirty="0">
                <a:solidFill>
                  <a:srgbClr val="00CC00"/>
                </a:solidFill>
                <a:latin typeface="Courier New" pitchFamily="49" charset="0"/>
                <a:cs typeface="Courier New" pitchFamily="49" charset="0"/>
              </a:rPr>
              <a:t>List l</a:t>
            </a:r>
            <a:r>
              <a:rPr lang="en-US" sz="2500" dirty="0">
                <a:latin typeface="Courier New" pitchFamily="49" charset="0"/>
                <a:cs typeface="Courier New" pitchFamily="49" charset="0"/>
              </a:rPr>
              <a:t>){…}</a:t>
            </a:r>
          </a:p>
          <a:p>
            <a:pPr marL="342900" indent="-342900">
              <a:lnSpc>
                <a:spcPct val="90000"/>
              </a:lnSpc>
              <a:spcBef>
                <a:spcPct val="20000"/>
              </a:spcBef>
            </a:pPr>
            <a:r>
              <a:rPr lang="en-US" sz="2500" dirty="0">
                <a:latin typeface="Courier New" pitchFamily="49" charset="0"/>
                <a:cs typeface="Courier New" pitchFamily="49" charset="0"/>
              </a:rPr>
              <a:t>   List </a:t>
            </a:r>
            <a:r>
              <a:rPr lang="en-US" sz="2500" b="1" dirty="0">
                <a:solidFill>
                  <a:srgbClr val="00CC00"/>
                </a:solidFill>
                <a:latin typeface="Courier New" pitchFamily="49" charset="0"/>
                <a:cs typeface="Courier New" pitchFamily="49" charset="0"/>
              </a:rPr>
              <a:t>clone</a:t>
            </a:r>
            <a:r>
              <a:rPr lang="en-US" sz="2500" dirty="0">
                <a:latin typeface="Courier New" pitchFamily="49" charset="0"/>
                <a:cs typeface="Courier New" pitchFamily="49" charset="0"/>
              </a:rPr>
              <a:t>(</a:t>
            </a:r>
            <a:r>
              <a:rPr lang="en-US" sz="2500" dirty="0">
                <a:solidFill>
                  <a:srgbClr val="00CC00"/>
                </a:solidFill>
                <a:latin typeface="Courier New" pitchFamily="49" charset="0"/>
                <a:cs typeface="Courier New" pitchFamily="49" charset="0"/>
              </a:rPr>
              <a:t>List this</a:t>
            </a:r>
            <a:r>
              <a:rPr lang="en-US" sz="2500" dirty="0">
                <a:latin typeface="Courier New" pitchFamily="49" charset="0"/>
                <a:cs typeface="Courier New" pitchFamily="49" charset="0"/>
              </a:rPr>
              <a:t>){ </a:t>
            </a:r>
          </a:p>
          <a:p>
            <a:pPr marL="342900" indent="-342900">
              <a:lnSpc>
                <a:spcPct val="90000"/>
              </a:lnSpc>
              <a:spcBef>
                <a:spcPct val="20000"/>
              </a:spcBef>
            </a:pPr>
            <a:r>
              <a:rPr lang="en-US" sz="2500" dirty="0">
                <a:latin typeface="Courier New" pitchFamily="49" charset="0"/>
                <a:cs typeface="Courier New" pitchFamily="49" charset="0"/>
              </a:rPr>
              <a:t>		return new List().</a:t>
            </a:r>
            <a:r>
              <a:rPr lang="en-US" sz="2500" dirty="0" err="1">
                <a:latin typeface="Courier New" pitchFamily="49" charset="0"/>
                <a:cs typeface="Courier New" pitchFamily="49" charset="0"/>
              </a:rPr>
              <a:t>addAll</a:t>
            </a:r>
            <a:r>
              <a:rPr lang="en-US" sz="2500" dirty="0">
                <a:latin typeface="Courier New" pitchFamily="49" charset="0"/>
                <a:cs typeface="Courier New" pitchFamily="49" charset="0"/>
              </a:rPr>
              <a:t>(this); }</a:t>
            </a:r>
          </a:p>
          <a:p>
            <a:pPr marL="342900" indent="-342900">
              <a:lnSpc>
                <a:spcPct val="90000"/>
              </a:lnSpc>
              <a:spcBef>
                <a:spcPct val="20000"/>
              </a:spcBef>
            </a:pPr>
            <a:r>
              <a:rPr lang="en-US" sz="2500" dirty="0"/>
              <a:t>       </a:t>
            </a:r>
            <a:r>
              <a:rPr lang="en-US" sz="2500" dirty="0">
                <a:latin typeface="Courier New" pitchFamily="49" charset="0"/>
                <a:cs typeface="Courier New" pitchFamily="49" charset="0"/>
              </a:rPr>
              <a:t>void </a:t>
            </a:r>
            <a:r>
              <a:rPr lang="en-US" sz="2500" b="1" dirty="0">
                <a:latin typeface="Courier New" pitchFamily="49" charset="0"/>
                <a:cs typeface="Courier New" pitchFamily="49" charset="0"/>
              </a:rPr>
              <a:t>remove</a:t>
            </a:r>
            <a:r>
              <a:rPr lang="en-US" sz="2500" dirty="0">
                <a:latin typeface="Courier New" pitchFamily="49" charset="0"/>
                <a:cs typeface="Courier New" pitchFamily="49" charset="0"/>
              </a:rPr>
              <a:t>(</a:t>
            </a:r>
            <a:r>
              <a:rPr lang="en-US" sz="2500" dirty="0">
                <a:solidFill>
                  <a:srgbClr val="FF0000"/>
                </a:solidFill>
                <a:latin typeface="Courier New" pitchFamily="49" charset="0"/>
                <a:cs typeface="Courier New" pitchFamily="49" charset="0"/>
              </a:rPr>
              <a:t>List this</a:t>
            </a:r>
            <a:r>
              <a:rPr lang="en-US" sz="2500" dirty="0">
                <a:latin typeface="Courier New" pitchFamily="49" charset="0"/>
                <a:cs typeface="Courier New" pitchFamily="49" charset="0"/>
              </a:rPr>
              <a:t>, </a:t>
            </a:r>
            <a:r>
              <a:rPr lang="en-US" sz="2500" dirty="0">
                <a:solidFill>
                  <a:srgbClr val="00CC00"/>
                </a:solidFill>
                <a:latin typeface="Courier New" pitchFamily="49" charset="0"/>
                <a:cs typeface="Courier New" pitchFamily="49" charset="0"/>
              </a:rPr>
              <a:t>Object O</a:t>
            </a:r>
            <a:r>
              <a:rPr lang="en-US" sz="2500" dirty="0">
                <a:latin typeface="Courier New" pitchFamily="49" charset="0"/>
                <a:cs typeface="Courier New" pitchFamily="49" charset="0"/>
              </a:rPr>
              <a:t>) {</a:t>
            </a:r>
          </a:p>
          <a:p>
            <a:pPr marL="742950" lvl="1" indent="-285750">
              <a:lnSpc>
                <a:spcPct val="90000"/>
              </a:lnSpc>
              <a:spcBef>
                <a:spcPct val="20000"/>
              </a:spcBef>
            </a:pPr>
            <a:r>
              <a:rPr lang="en-US" sz="2500" dirty="0">
                <a:latin typeface="Courier New" pitchFamily="49" charset="0"/>
                <a:cs typeface="Courier New" pitchFamily="49" charset="0"/>
              </a:rPr>
              <a:t>  if(!</a:t>
            </a:r>
            <a:r>
              <a:rPr lang="en-US" sz="2500" dirty="0" err="1">
                <a:latin typeface="Courier New" pitchFamily="49" charset="0"/>
                <a:cs typeface="Courier New" pitchFamily="49" charset="0"/>
              </a:rPr>
              <a:t>this.contains</a:t>
            </a:r>
            <a:r>
              <a:rPr lang="en-US" sz="2500" dirty="0">
                <a:latin typeface="Courier New" pitchFamily="49" charset="0"/>
                <a:cs typeface="Courier New" pitchFamily="49" charset="0"/>
              </a:rPr>
              <a:t>(o)) return;</a:t>
            </a:r>
          </a:p>
          <a:p>
            <a:pPr marL="742950" lvl="1" indent="-285750">
              <a:lnSpc>
                <a:spcPct val="90000"/>
              </a:lnSpc>
              <a:spcBef>
                <a:spcPct val="20000"/>
              </a:spcBef>
            </a:pPr>
            <a:r>
              <a:rPr lang="en-US" sz="2500" dirty="0">
                <a:latin typeface="Courier New" pitchFamily="49" charset="0"/>
                <a:cs typeface="Courier New" pitchFamily="49" charset="0"/>
              </a:rPr>
              <a:t>  </a:t>
            </a:r>
            <a:r>
              <a:rPr lang="en-US" sz="2500" dirty="0" smtClean="0">
                <a:latin typeface="Courier New" pitchFamily="49" charset="0"/>
                <a:cs typeface="Courier New" pitchFamily="49" charset="0"/>
              </a:rPr>
              <a:t>…</a:t>
            </a:r>
            <a:endParaRPr lang="en-US" sz="2500" dirty="0">
              <a:latin typeface="Courier New" pitchFamily="49" charset="0"/>
              <a:cs typeface="Courier New" pitchFamily="49" charset="0"/>
            </a:endParaRPr>
          </a:p>
          <a:p>
            <a:pPr marL="742950" lvl="1" indent="-285750">
              <a:lnSpc>
                <a:spcPct val="90000"/>
              </a:lnSpc>
              <a:spcBef>
                <a:spcPct val="20000"/>
              </a:spcBef>
            </a:pPr>
            <a:r>
              <a:rPr lang="en-US" sz="2500" dirty="0">
                <a:latin typeface="Courier New" pitchFamily="49" charset="0"/>
                <a:cs typeface="Courier New" pitchFamily="49" charset="0"/>
              </a:rPr>
              <a:t>}</a:t>
            </a:r>
          </a:p>
          <a:p>
            <a:pPr marL="342900" indent="-342900">
              <a:lnSpc>
                <a:spcPct val="90000"/>
              </a:lnSpc>
              <a:spcBef>
                <a:spcPct val="20000"/>
              </a:spcBef>
            </a:pPr>
            <a:r>
              <a:rPr lang="en-US" sz="2500" dirty="0">
                <a:latin typeface="Courier New" pitchFamily="49" charset="0"/>
                <a:cs typeface="Courier New" pitchFamily="49" charset="0"/>
              </a:rPr>
              <a:t>}</a:t>
            </a:r>
          </a:p>
        </p:txBody>
      </p:sp>
      <p:sp>
        <p:nvSpPr>
          <p:cNvPr id="7173" name="Text Box 4"/>
          <p:cNvSpPr txBox="1">
            <a:spLocks noChangeArrowheads="1"/>
          </p:cNvSpPr>
          <p:nvPr/>
        </p:nvSpPr>
        <p:spPr bwMode="auto">
          <a:xfrm>
            <a:off x="5546725" y="5283200"/>
            <a:ext cx="1879600" cy="473075"/>
          </a:xfrm>
          <a:prstGeom prst="rect">
            <a:avLst/>
          </a:prstGeom>
          <a:noFill/>
          <a:ln w="9525">
            <a:noFill/>
            <a:miter lim="800000"/>
            <a:headEnd/>
            <a:tailEnd/>
          </a:ln>
        </p:spPr>
        <p:txBody>
          <a:bodyPr wrap="none">
            <a:spAutoFit/>
          </a:bodyPr>
          <a:lstStyle/>
          <a:p>
            <a:r>
              <a:rPr lang="en-US" sz="2500" dirty="0">
                <a:solidFill>
                  <a:srgbClr val="00CC00"/>
                </a:solidFill>
              </a:rPr>
              <a:t>* </a:t>
            </a:r>
            <a:r>
              <a:rPr lang="en-US" sz="2500" dirty="0" smtClean="0">
                <a:solidFill>
                  <a:srgbClr val="00CC00"/>
                </a:solidFill>
              </a:rPr>
              <a:t>Immutable</a:t>
            </a:r>
            <a:endParaRPr lang="en-US" sz="2500" dirty="0">
              <a:solidFill>
                <a:srgbClr val="00CC00"/>
              </a:solidFill>
            </a:endParaRPr>
          </a:p>
        </p:txBody>
      </p:sp>
      <p:sp>
        <p:nvSpPr>
          <p:cNvPr id="7174" name="Text Box 5"/>
          <p:cNvSpPr txBox="1">
            <a:spLocks noChangeArrowheads="1"/>
          </p:cNvSpPr>
          <p:nvPr/>
        </p:nvSpPr>
        <p:spPr bwMode="auto">
          <a:xfrm>
            <a:off x="5543550" y="5295900"/>
            <a:ext cx="2234907" cy="1246495"/>
          </a:xfrm>
          <a:prstGeom prst="rect">
            <a:avLst/>
          </a:prstGeom>
          <a:noFill/>
          <a:ln w="9525">
            <a:noFill/>
            <a:miter lim="800000"/>
            <a:headEnd/>
            <a:tailEnd/>
          </a:ln>
        </p:spPr>
        <p:txBody>
          <a:bodyPr wrap="none">
            <a:spAutoFit/>
          </a:bodyPr>
          <a:lstStyle/>
          <a:p>
            <a:endParaRPr lang="en-US" sz="2500" dirty="0">
              <a:solidFill>
                <a:srgbClr val="00CC00"/>
              </a:solidFill>
            </a:endParaRPr>
          </a:p>
          <a:p>
            <a:r>
              <a:rPr lang="en-US" sz="2500" dirty="0" smtClean="0">
                <a:solidFill>
                  <a:srgbClr val="FF0000"/>
                </a:solidFill>
              </a:rPr>
              <a:t>* Mutable</a:t>
            </a:r>
          </a:p>
          <a:p>
            <a:r>
              <a:rPr lang="en-US" sz="2500" dirty="0" smtClean="0">
                <a:solidFill>
                  <a:srgbClr val="00CC00"/>
                </a:solidFill>
              </a:rPr>
              <a:t>*</a:t>
            </a:r>
            <a:r>
              <a:rPr lang="en-US" sz="2500" dirty="0" smtClean="0">
                <a:solidFill>
                  <a:srgbClr val="FF0000"/>
                </a:solidFill>
              </a:rPr>
              <a:t> </a:t>
            </a:r>
            <a:r>
              <a:rPr lang="en-US" sz="2500" dirty="0" smtClean="0">
                <a:solidFill>
                  <a:srgbClr val="00CC00"/>
                </a:solidFill>
              </a:rPr>
              <a:t>Pure Method</a:t>
            </a:r>
            <a:endParaRPr lang="en-US" sz="2500" dirty="0">
              <a:solidFill>
                <a:srgbClr val="00CC00"/>
              </a:solidFill>
            </a:endParaRPr>
          </a:p>
        </p:txBody>
      </p:sp>
    </p:spTree>
  </p:cSld>
  <p:clrMapOvr>
    <a:masterClrMapping/>
  </p:clrMapOvr>
  <p:transition advTm="8484"/>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p:txBody>
          <a:bodyPr/>
          <a:lstStyle/>
          <a:p>
            <a:pPr eaLnBrk="1" hangingPunct="1"/>
            <a:r>
              <a:rPr lang="en-US" sz="2000" smtClean="0"/>
              <a:t>Requires sound mutability information:</a:t>
            </a:r>
            <a:r>
              <a:rPr lang="en-US" sz="2000" smtClean="0">
                <a:solidFill>
                  <a:srgbClr val="6600FF"/>
                </a:solidFill>
              </a:rPr>
              <a:t> </a:t>
            </a:r>
          </a:p>
          <a:p>
            <a:pPr lvl="1" eaLnBrk="1" hangingPunct="1"/>
            <a:r>
              <a:rPr lang="en-US" sz="1800" smtClean="0"/>
              <a:t>Modeling (Burdy 05)</a:t>
            </a:r>
          </a:p>
          <a:p>
            <a:pPr lvl="1" eaLnBrk="1" hangingPunct="1"/>
            <a:r>
              <a:rPr lang="en-US" sz="1800" smtClean="0"/>
              <a:t>Compiler optimizations (Clausen 97)</a:t>
            </a:r>
          </a:p>
          <a:p>
            <a:pPr lvl="1" eaLnBrk="1" hangingPunct="1"/>
            <a:r>
              <a:rPr lang="en-US" sz="1800" smtClean="0"/>
              <a:t>Verification (Tkachuk 03)</a:t>
            </a:r>
          </a:p>
          <a:p>
            <a:pPr lvl="1" eaLnBrk="1" hangingPunct="1"/>
            <a:r>
              <a:rPr lang="en-US" sz="1800" smtClean="0"/>
              <a:t>Typestate checker (Deline 04)</a:t>
            </a:r>
          </a:p>
          <a:p>
            <a:pPr eaLnBrk="1" hangingPunct="1"/>
            <a:r>
              <a:rPr lang="en-US" sz="2000" smtClean="0"/>
              <a:t>Can use unsound mutability information:</a:t>
            </a:r>
          </a:p>
          <a:p>
            <a:pPr lvl="1" eaLnBrk="1" hangingPunct="1"/>
            <a:r>
              <a:rPr lang="en-US" sz="1800" smtClean="0"/>
              <a:t>Regression oracle creation (Marini 05, Xie 06)</a:t>
            </a:r>
          </a:p>
          <a:p>
            <a:pPr lvl="1" eaLnBrk="1" hangingPunct="1"/>
            <a:r>
              <a:rPr lang="en-US" sz="1800" smtClean="0"/>
              <a:t>Test input generation (Artzi 06)</a:t>
            </a:r>
          </a:p>
          <a:p>
            <a:pPr lvl="1" eaLnBrk="1" hangingPunct="1"/>
            <a:r>
              <a:rPr lang="en-US" sz="1800" smtClean="0"/>
              <a:t>Invariant detection (Ernst 01)</a:t>
            </a:r>
          </a:p>
          <a:p>
            <a:pPr lvl="1" eaLnBrk="1" hangingPunct="1"/>
            <a:r>
              <a:rPr lang="en-US" sz="1800" smtClean="0"/>
              <a:t>Specification mining (Dallmeier 06)</a:t>
            </a:r>
          </a:p>
          <a:p>
            <a:pPr lvl="1" eaLnBrk="1" hangingPunct="1"/>
            <a:r>
              <a:rPr lang="en-US" sz="1800" smtClean="0"/>
              <a:t>Program comprehension (Dolado 03)</a:t>
            </a:r>
          </a:p>
          <a:p>
            <a:pPr lvl="1" eaLnBrk="1" hangingPunct="1"/>
            <a:r>
              <a:rPr lang="en-US" sz="1800" smtClean="0"/>
              <a:t>Refactoring tools</a:t>
            </a:r>
          </a:p>
          <a:p>
            <a:pPr lvl="2" eaLnBrk="1" hangingPunct="1">
              <a:buFontTx/>
              <a:buNone/>
            </a:pPr>
            <a:endParaRPr lang="en-US" sz="1600" smtClean="0"/>
          </a:p>
          <a:p>
            <a:pPr eaLnBrk="1" hangingPunct="1"/>
            <a:endParaRPr lang="en-US" sz="2000" smtClean="0">
              <a:solidFill>
                <a:schemeClr val="tx1"/>
              </a:solidFill>
            </a:endParaRPr>
          </a:p>
          <a:p>
            <a:pPr eaLnBrk="1" hangingPunct="1"/>
            <a:endParaRPr lang="en-US" sz="2000" smtClean="0">
              <a:solidFill>
                <a:schemeClr val="tx1"/>
              </a:solidFill>
            </a:endParaRPr>
          </a:p>
          <a:p>
            <a:pPr eaLnBrk="1" hangingPunct="1"/>
            <a:endParaRPr lang="en-US" sz="2000" smtClean="0"/>
          </a:p>
        </p:txBody>
      </p:sp>
      <p:sp>
        <p:nvSpPr>
          <p:cNvPr id="9218" name="Slide Number Placeholder 5"/>
          <p:cNvSpPr>
            <a:spLocks noGrp="1"/>
          </p:cNvSpPr>
          <p:nvPr>
            <p:ph type="sldNum" sz="quarter" idx="12"/>
          </p:nvPr>
        </p:nvSpPr>
        <p:spPr>
          <a:noFill/>
        </p:spPr>
        <p:txBody>
          <a:bodyPr/>
          <a:lstStyle/>
          <a:p>
            <a:fld id="{74684C95-CDD1-467D-A77B-7D0AA45AB7E0}"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z="4000" smtClean="0"/>
              <a:t>Uses of Mutability Information</a:t>
            </a:r>
          </a:p>
        </p:txBody>
      </p:sp>
    </p:spTree>
  </p:cSld>
  <p:clrMapOvr>
    <a:masterClrMapping/>
  </p:clrMapOvr>
  <p:transition advTm="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idx="1"/>
          </p:nvPr>
        </p:nvSpPr>
        <p:spPr>
          <a:xfrm>
            <a:off x="457200" y="1600200"/>
            <a:ext cx="8686800" cy="4800600"/>
          </a:xfrm>
        </p:spPr>
        <p:txBody>
          <a:bodyPr/>
          <a:lstStyle/>
          <a:p>
            <a:pPr eaLnBrk="1" hangingPunct="1"/>
            <a:r>
              <a:rPr lang="en-US" sz="2800" dirty="0" err="1" smtClean="0"/>
              <a:t>Palulu</a:t>
            </a:r>
            <a:r>
              <a:rPr lang="en-US" sz="2800" dirty="0" smtClean="0"/>
              <a:t> tool for test generation (</a:t>
            </a:r>
            <a:r>
              <a:rPr lang="en-US" sz="2800" dirty="0" err="1" smtClean="0"/>
              <a:t>Artzi</a:t>
            </a:r>
            <a:r>
              <a:rPr lang="en-US" sz="2800" dirty="0" smtClean="0"/>
              <a:t> et al.,06)</a:t>
            </a:r>
          </a:p>
          <a:p>
            <a:pPr lvl="1" eaLnBrk="1" hangingPunct="1"/>
            <a:r>
              <a:rPr lang="en-US" sz="2400" dirty="0" smtClean="0"/>
              <a:t>Generate tests based on a model</a:t>
            </a:r>
          </a:p>
          <a:p>
            <a:pPr lvl="2"/>
            <a:r>
              <a:rPr lang="en-US" sz="2000" dirty="0" smtClean="0"/>
              <a:t>Models describe legal sequences of calls</a:t>
            </a:r>
          </a:p>
          <a:p>
            <a:pPr lvl="1" eaLnBrk="1" hangingPunct="1"/>
            <a:r>
              <a:rPr lang="en-US" sz="2400" dirty="0" smtClean="0"/>
              <a:t>Smaller models</a:t>
            </a:r>
          </a:p>
          <a:p>
            <a:pPr lvl="2" eaLnBrk="1" hangingPunct="1"/>
            <a:r>
              <a:rPr lang="en-US" sz="2000" dirty="0" smtClean="0"/>
              <a:t>Faster systematic exploration </a:t>
            </a:r>
          </a:p>
          <a:p>
            <a:pPr lvl="2" eaLnBrk="1" hangingPunct="1"/>
            <a:r>
              <a:rPr lang="en-US" sz="2000" dirty="0" smtClean="0"/>
              <a:t>Greater search space exploration by random generator</a:t>
            </a:r>
          </a:p>
          <a:p>
            <a:pPr lvl="2" eaLnBrk="1" hangingPunct="1"/>
            <a:r>
              <a:rPr lang="en-US" sz="2000" dirty="0" smtClean="0"/>
              <a:t>Easier to compare models</a:t>
            </a:r>
          </a:p>
          <a:p>
            <a:pPr lvl="1"/>
            <a:r>
              <a:rPr lang="en-US" sz="2400" dirty="0" smtClean="0"/>
              <a:t>Prune models</a:t>
            </a:r>
          </a:p>
          <a:p>
            <a:pPr lvl="2"/>
            <a:r>
              <a:rPr lang="en-US" sz="2000" dirty="0" smtClean="0"/>
              <a:t>Removing calls that do not mutate objects</a:t>
            </a:r>
          </a:p>
          <a:p>
            <a:pPr lvl="2"/>
            <a:r>
              <a:rPr lang="en-US" sz="2000" dirty="0" smtClean="0"/>
              <a:t>Preserving the state</a:t>
            </a:r>
          </a:p>
          <a:p>
            <a:pPr lvl="2"/>
            <a:r>
              <a:rPr lang="en-US" sz="2000" dirty="0" smtClean="0"/>
              <a:t>Can reduce model by 90%</a:t>
            </a:r>
          </a:p>
        </p:txBody>
      </p:sp>
      <p:sp>
        <p:nvSpPr>
          <p:cNvPr id="8194" name="Slide Number Placeholder 5"/>
          <p:cNvSpPr>
            <a:spLocks noGrp="1"/>
          </p:cNvSpPr>
          <p:nvPr>
            <p:ph type="sldNum" sz="quarter" idx="12"/>
          </p:nvPr>
        </p:nvSpPr>
        <p:spPr>
          <a:noFill/>
        </p:spPr>
        <p:txBody>
          <a:bodyPr/>
          <a:lstStyle/>
          <a:p>
            <a:fld id="{6B17D3E7-1E46-431A-B65C-1AA1609B6A89}" type="slidenum">
              <a:rPr lang="en-US" smtClean="0"/>
              <a:pPr/>
              <a:t>8</a:t>
            </a:fld>
            <a:endParaRPr lang="en-US" smtClean="0"/>
          </a:p>
        </p:txBody>
      </p:sp>
      <p:sp>
        <p:nvSpPr>
          <p:cNvPr id="8195" name="Rectangle 2"/>
          <p:cNvSpPr>
            <a:spLocks noGrp="1" noChangeArrowheads="1"/>
          </p:cNvSpPr>
          <p:nvPr>
            <p:ph type="title"/>
          </p:nvPr>
        </p:nvSpPr>
        <p:spPr>
          <a:xfrm>
            <a:off x="152400" y="274638"/>
            <a:ext cx="8839200" cy="1143000"/>
          </a:xfrm>
        </p:spPr>
        <p:txBody>
          <a:bodyPr>
            <a:normAutofit fontScale="90000"/>
          </a:bodyPr>
          <a:lstStyle/>
          <a:p>
            <a:pPr eaLnBrk="1" hangingPunct="1"/>
            <a:r>
              <a:rPr lang="en-US" smtClean="0"/>
              <a:t>Application: Test Input Generation</a:t>
            </a:r>
          </a:p>
        </p:txBody>
      </p:sp>
    </p:spTree>
  </p:cSld>
  <p:clrMapOvr>
    <a:masterClrMapping/>
  </p:clrMapOvr>
  <p:transition advTm="98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idx="1"/>
          </p:nvPr>
        </p:nvSpPr>
        <p:spPr>
          <a:xfrm>
            <a:off x="457200" y="1600200"/>
            <a:ext cx="8991600" cy="4525963"/>
          </a:xfrm>
        </p:spPr>
        <p:txBody>
          <a:bodyPr/>
          <a:lstStyle/>
          <a:p>
            <a:pPr eaLnBrk="1" hangingPunct="1"/>
            <a:r>
              <a:rPr lang="en-US" sz="2900" dirty="0" smtClean="0">
                <a:solidFill>
                  <a:schemeClr val="bg1">
                    <a:lumMod val="65000"/>
                  </a:schemeClr>
                </a:solidFill>
              </a:rPr>
              <a:t>Mutability Definition and Applications</a:t>
            </a:r>
          </a:p>
          <a:p>
            <a:pPr eaLnBrk="1" hangingPunct="1"/>
            <a:r>
              <a:rPr lang="en-US" sz="3200" dirty="0" smtClean="0"/>
              <a:t>Technique:</a:t>
            </a:r>
          </a:p>
          <a:p>
            <a:pPr lvl="1" eaLnBrk="1" hangingPunct="1"/>
            <a:r>
              <a:rPr lang="en-US" sz="2400" dirty="0" smtClean="0"/>
              <a:t>Staged analysis</a:t>
            </a:r>
          </a:p>
          <a:p>
            <a:pPr lvl="1"/>
            <a:r>
              <a:rPr lang="en-US" sz="2400" dirty="0" smtClean="0"/>
              <a:t>Static analyses </a:t>
            </a:r>
          </a:p>
          <a:p>
            <a:pPr lvl="1" eaLnBrk="1" hangingPunct="1"/>
            <a:r>
              <a:rPr lang="en-US" sz="2400" dirty="0" smtClean="0"/>
              <a:t>Dynamic analyses</a:t>
            </a:r>
          </a:p>
          <a:p>
            <a:pPr eaLnBrk="1" hangingPunct="1"/>
            <a:r>
              <a:rPr lang="en-US" sz="3200" dirty="0" smtClean="0"/>
              <a:t>Evaluation</a:t>
            </a:r>
          </a:p>
          <a:p>
            <a:pPr eaLnBrk="1" hangingPunct="1"/>
            <a:r>
              <a:rPr lang="en-US" sz="3200" dirty="0" smtClean="0"/>
              <a:t>Conclusions</a:t>
            </a:r>
          </a:p>
          <a:p>
            <a:pPr eaLnBrk="1" hangingPunct="1"/>
            <a:endParaRPr lang="en-US" sz="3000" dirty="0" smtClean="0"/>
          </a:p>
        </p:txBody>
      </p:sp>
      <p:sp>
        <p:nvSpPr>
          <p:cNvPr id="11266" name="Slide Number Placeholder 5"/>
          <p:cNvSpPr>
            <a:spLocks noGrp="1"/>
          </p:cNvSpPr>
          <p:nvPr>
            <p:ph type="sldNum" sz="quarter" idx="12"/>
          </p:nvPr>
        </p:nvSpPr>
        <p:spPr>
          <a:noFill/>
        </p:spPr>
        <p:txBody>
          <a:bodyPr/>
          <a:lstStyle/>
          <a:p>
            <a:fld id="{6CA51EE8-7027-4622-A680-7E6932DA4F68}"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Outline</a:t>
            </a:r>
          </a:p>
        </p:txBody>
      </p:sp>
    </p:spTree>
  </p:cSld>
  <p:clrMapOvr>
    <a:masterClrMapping/>
  </p:clrMapOvr>
  <p:transition advTm="20203"/>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9.3|5|0.2|15.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17520</TotalTime>
  <Words>2710</Words>
  <Application>Microsoft PowerPoint</Application>
  <PresentationFormat>On-screen Show (4:3)</PresentationFormat>
  <Paragraphs>736</Paragraphs>
  <Slides>44</Slides>
  <Notes>40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Concourse</vt:lpstr>
      <vt:lpstr>  Combined Static and Dynamic Mutability Analysis</vt:lpstr>
      <vt:lpstr>Mutability/Immutability Definition</vt:lpstr>
      <vt:lpstr>Mutability Example</vt:lpstr>
      <vt:lpstr>Mutability Example</vt:lpstr>
      <vt:lpstr>Mutability Example</vt:lpstr>
      <vt:lpstr>Mutability Example</vt:lpstr>
      <vt:lpstr>Uses of Mutability Information</vt:lpstr>
      <vt:lpstr>Application: Test Input Generation</vt:lpstr>
      <vt:lpstr>Outline</vt:lpstr>
      <vt:lpstr>Staged Analysis</vt:lpstr>
      <vt:lpstr>Pipeline Approach- Best Pipeline</vt:lpstr>
      <vt:lpstr>  Static Analysis</vt:lpstr>
      <vt:lpstr>Points-to Analysis</vt:lpstr>
      <vt:lpstr>Intra-procedural Analysis</vt:lpstr>
      <vt:lpstr>Interprocedural Propagation</vt:lpstr>
      <vt:lpstr>Dynamic Mutability Analysis</vt:lpstr>
      <vt:lpstr>Dynamic Analysis Example</vt:lpstr>
      <vt:lpstr>Dynamic Analysis Example</vt:lpstr>
      <vt:lpstr>Dynamic Analysis Example</vt:lpstr>
      <vt:lpstr>Dynamic Analysis Example</vt:lpstr>
      <vt:lpstr>Dynamic Analysis Example</vt:lpstr>
      <vt:lpstr>Dynamic Analysis Example</vt:lpstr>
      <vt:lpstr>Dynamic Analysis Optimizations</vt:lpstr>
      <vt:lpstr>Heuristic: Classifying Parameters as Immutable  </vt:lpstr>
      <vt:lpstr>Immutable Misclassification Example</vt:lpstr>
      <vt:lpstr>Heuristic:  Using Known Mutable Parameters</vt:lpstr>
      <vt:lpstr>Using Known Mutable Parameters Improves Accuracy  </vt:lpstr>
      <vt:lpstr>Using Known Mutable Parameters Improves Accuracy  </vt:lpstr>
      <vt:lpstr>Using Known Mutable Parameters Improves Accuracy  </vt:lpstr>
      <vt:lpstr>Using Known Mutable Parameters Improves Accuracy  </vt:lpstr>
      <vt:lpstr>Using Known Mutable Parameters Improves Accuracy  </vt:lpstr>
      <vt:lpstr>Using Known Mutable Parameters Improves Accuracy  </vt:lpstr>
      <vt:lpstr>Using Known Mutable Parameters Improves Accuracy  </vt:lpstr>
      <vt:lpstr>Dynamic Analysis Input (Execution)</vt:lpstr>
      <vt:lpstr>Evaluation</vt:lpstr>
      <vt:lpstr>Subject Programs</vt:lpstr>
      <vt:lpstr>Pipeline Construction</vt:lpstr>
      <vt:lpstr>Pipeline Construction (Dynamic)</vt:lpstr>
      <vt:lpstr>Best Pipeline</vt:lpstr>
      <vt:lpstr>Accuracy Results</vt:lpstr>
      <vt:lpstr>Scalability Evaluation</vt:lpstr>
      <vt:lpstr>Applicability Evaluation</vt:lpstr>
      <vt:lpstr>Previous Work  </vt:lpstr>
      <vt:lpstr>Conclusions</vt:lpstr>
    </vt:vector>
  </TitlesOfParts>
  <Company>MIT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Combined Static and Dynamic Mutability Analysis</dc:title>
  <dc:creator>Shay Artzi</dc:creator>
  <cp:lastModifiedBy>artzi</cp:lastModifiedBy>
  <cp:revision>578</cp:revision>
  <dcterms:created xsi:type="dcterms:W3CDTF">2006-09-21T18:20:06Z</dcterms:created>
  <dcterms:modified xsi:type="dcterms:W3CDTF">2007-10-30T13:57:02Z</dcterms:modified>
</cp:coreProperties>
</file>