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39"/>
  </p:notesMasterIdLst>
  <p:handoutMasterIdLst>
    <p:handoutMasterId r:id="rId40"/>
  </p:handoutMasterIdLst>
  <p:sldIdLst>
    <p:sldId id="257" r:id="rId4"/>
    <p:sldId id="269" r:id="rId5"/>
    <p:sldId id="295" r:id="rId6"/>
    <p:sldId id="296" r:id="rId7"/>
    <p:sldId id="308" r:id="rId8"/>
    <p:sldId id="297" r:id="rId9"/>
    <p:sldId id="282" r:id="rId10"/>
    <p:sldId id="306" r:id="rId11"/>
    <p:sldId id="298" r:id="rId12"/>
    <p:sldId id="299" r:id="rId13"/>
    <p:sldId id="276" r:id="rId14"/>
    <p:sldId id="271" r:id="rId15"/>
    <p:sldId id="293" r:id="rId16"/>
    <p:sldId id="294" r:id="rId17"/>
    <p:sldId id="277" r:id="rId18"/>
    <p:sldId id="286" r:id="rId19"/>
    <p:sldId id="307" r:id="rId20"/>
    <p:sldId id="292" r:id="rId21"/>
    <p:sldId id="278" r:id="rId22"/>
    <p:sldId id="287" r:id="rId23"/>
    <p:sldId id="273" r:id="rId24"/>
    <p:sldId id="281" r:id="rId25"/>
    <p:sldId id="291" r:id="rId26"/>
    <p:sldId id="288" r:id="rId27"/>
    <p:sldId id="274" r:id="rId28"/>
    <p:sldId id="290" r:id="rId29"/>
    <p:sldId id="280" r:id="rId30"/>
    <p:sldId id="289" r:id="rId31"/>
    <p:sldId id="300" r:id="rId32"/>
    <p:sldId id="301" r:id="rId33"/>
    <p:sldId id="302" r:id="rId34"/>
    <p:sldId id="303" r:id="rId35"/>
    <p:sldId id="304" r:id="rId36"/>
    <p:sldId id="305" r:id="rId37"/>
    <p:sldId id="279" r:id="rId3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0" autoAdjust="0"/>
    <p:restoredTop sz="96499" autoAdjust="0"/>
  </p:normalViewPr>
  <p:slideViewPr>
    <p:cSldViewPr>
      <p:cViewPr varScale="1">
        <p:scale>
          <a:sx n="67" d="100"/>
          <a:sy n="67" d="100"/>
        </p:scale>
        <p:origin x="-144" y="-82"/>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2.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1.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C0629403-100F-4DB7-881A-D7BFE9190393}" type="datetimeFigureOut">
              <a:rPr lang="en-US" smtClean="0"/>
              <a:pPr/>
              <a:t>3/13/2016</a:t>
            </a:fld>
            <a:endParaRPr lang="en-US"/>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6C834B5F-0464-4593-8AC1-1DF14D612CFF}" type="slidenum">
              <a:rPr lang="en-US" smtClean="0"/>
              <a:pPr/>
              <a:t>‹#›</a:t>
            </a:fld>
            <a:endParaRPr lang="en-US"/>
          </a:p>
        </p:txBody>
      </p:sp>
    </p:spTree>
    <p:extLst>
      <p:ext uri="{BB962C8B-B14F-4D97-AF65-F5344CB8AC3E}">
        <p14:creationId xmlns="" xmlns:p14="http://schemas.microsoft.com/office/powerpoint/2010/main" val="13638008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4BFE145F-C6F0-452B-9CF7-C100BE1F2A06}" type="datetimeFigureOut">
              <a:rPr lang="en-US" smtClean="0"/>
              <a:pPr/>
              <a:t>3/13/2016</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B8E01FD-62BB-4B2C-AFCF-21ACFDA91745}" type="slidenum">
              <a:rPr lang="en-US" smtClean="0"/>
              <a:pPr/>
              <a:t>‹#›</a:t>
            </a:fld>
            <a:endParaRPr lang="en-US"/>
          </a:p>
        </p:txBody>
      </p:sp>
    </p:spTree>
    <p:extLst>
      <p:ext uri="{BB962C8B-B14F-4D97-AF65-F5344CB8AC3E}">
        <p14:creationId xmlns="" xmlns:p14="http://schemas.microsoft.com/office/powerpoint/2010/main" val="2228465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3/13/2016 8:38 PM</a:t>
            </a:fld>
            <a:endParaRPr lang="en-US" dirty="0"/>
          </a:p>
        </p:txBody>
      </p:sp>
      <p:sp>
        <p:nvSpPr>
          <p:cNvPr id="6" name="Footer Placeholder 5"/>
          <p:cNvSpPr>
            <a:spLocks noGrp="1"/>
          </p:cNvSpPr>
          <p:nvPr>
            <p:ph type="ftr" sz="quarter" idx="12"/>
          </p:nvPr>
        </p:nvSpPr>
        <p:spPr>
          <a:xfrm>
            <a:off x="0" y="8829967"/>
            <a:ext cx="6309360" cy="464820"/>
          </a:xfrm>
        </p:spPr>
        <p:txBody>
          <a:bodyPr/>
          <a:lstStyle/>
          <a:p>
            <a:r>
              <a:rPr lang="en-US" sz="500" dirty="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a:solidFill>
                  <a:srgbClr val="000000"/>
                </a:solidFill>
              </a:rPr>
            </a:br>
            <a:r>
              <a:rPr lang="en-US" sz="500" dirty="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309359" y="8829967"/>
            <a:ext cx="699418" cy="464820"/>
          </a:xfrm>
        </p:spPr>
        <p:txBody>
          <a:bodyPr/>
          <a:lstStyle/>
          <a:p>
            <a:fld id="{EC87E0CF-87F6-4B58-B8B8-DCAB2DAAF3CA}" type="slidenum">
              <a:rPr lang="en-US" smtClean="0"/>
              <a:pPr/>
              <a:t>1</a:t>
            </a:fld>
            <a:endParaRPr lang="en-US" dirty="0"/>
          </a:p>
        </p:txBody>
      </p:sp>
    </p:spTree>
    <p:extLst>
      <p:ext uri="{BB962C8B-B14F-4D97-AF65-F5344CB8AC3E}">
        <p14:creationId xmlns="" xmlns:p14="http://schemas.microsoft.com/office/powerpoint/2010/main" val="30161849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B8E01FD-62BB-4B2C-AFCF-21ACFDA91745}" type="slidenum">
              <a:rPr lang="en-US" smtClean="0"/>
              <a:pPr/>
              <a:t>10</a:t>
            </a:fld>
            <a:endParaRPr lang="en-US"/>
          </a:p>
        </p:txBody>
      </p:sp>
    </p:spTree>
    <p:extLst>
      <p:ext uri="{BB962C8B-B14F-4D97-AF65-F5344CB8AC3E}">
        <p14:creationId xmlns="" xmlns:p14="http://schemas.microsoft.com/office/powerpoint/2010/main" val="19450119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3667" y="1905001"/>
            <a:ext cx="10242551" cy="1523495"/>
          </a:xfrm>
        </p:spPr>
        <p:txBody>
          <a:bodyPr>
            <a:noAutofit/>
          </a:bodyPr>
          <a:lstStyle>
            <a:lvl1pPr>
              <a:lnSpc>
                <a:spcPct val="90000"/>
              </a:lnSpc>
              <a:defRPr sz="5400">
                <a:latin typeface="+mj-lt"/>
              </a:defRPr>
            </a:lvl1pPr>
          </a:lstStyle>
          <a:p>
            <a:r>
              <a:rPr lang="en-US" smtClean="0"/>
              <a:t>Click to edit Master title style</a:t>
            </a:r>
            <a:endParaRPr lang="en-US" dirty="0"/>
          </a:p>
        </p:txBody>
      </p:sp>
      <p:sp>
        <p:nvSpPr>
          <p:cNvPr id="3" name="Subtitle 2"/>
          <p:cNvSpPr>
            <a:spLocks noGrp="1"/>
          </p:cNvSpPr>
          <p:nvPr>
            <p:ph type="subTitle" idx="1"/>
          </p:nvPr>
        </p:nvSpPr>
        <p:spPr>
          <a:xfrm>
            <a:off x="973666" y="4344989"/>
            <a:ext cx="10242551"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08000" y="1411553"/>
            <a:ext cx="11176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08000" y="1411553"/>
            <a:ext cx="11176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92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825625" y="649805"/>
            <a:ext cx="9390944"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825273" y="4344989"/>
            <a:ext cx="9390944"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2732" y="2355850"/>
            <a:ext cx="10253485"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963084" y="1905000"/>
            <a:ext cx="10720917"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825625" y="649805"/>
            <a:ext cx="9390944"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825273" y="4344989"/>
            <a:ext cx="9390944"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962732" y="2355850"/>
            <a:ext cx="10253485"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508000" y="1411552"/>
            <a:ext cx="11176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508000" y="1412875"/>
            <a:ext cx="11176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08000" y="1411553"/>
            <a:ext cx="5486400" cy="1742015"/>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97600" y="1411553"/>
            <a:ext cx="5486400" cy="1742015"/>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08000" y="1757802"/>
            <a:ext cx="5486400"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999" y="2174875"/>
            <a:ext cx="54864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94642" y="1757802"/>
            <a:ext cx="5489359" cy="346249"/>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93368" y="2174875"/>
            <a:ext cx="5490632"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2.xml"/><Relationship Id="rId1" Type="http://schemas.openxmlformats.org/officeDocument/2006/relationships/slideLayout" Target="../slideLayouts/slideLayout13.xml"/><Relationship Id="rId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cstate="print">
            <a:lum/>
          </a:blip>
          <a:srcRect/>
          <a:stretch>
            <a:fillRect l="-1000" r="-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8000" y="230189"/>
            <a:ext cx="11176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08000" y="1412876"/>
            <a:ext cx="11176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mc:AlternateContent xmlns:mc="http://schemas.openxmlformats.org/markup-compatibility/2006">
    <mc:Choice xmlns="" xmlns:p14="http://schemas.microsoft.com/office/powerpoint/2010/main" Requires="p14">
      <p:transition p14:dur="0"/>
    </mc:Choice>
    <mc:Fallback>
      <p:transition/>
    </mc:Fallback>
  </mc:AlternateContent>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cstate="print">
            <a:lum/>
          </a:blip>
          <a:srcRect/>
          <a:stretch>
            <a:fillRect l="-1000" r="-1000"/>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cstate="print"/>
          <a:srcRect b="10453"/>
          <a:stretch>
            <a:fillRect/>
          </a:stretch>
        </p:blipFill>
        <p:spPr>
          <a:xfrm>
            <a:off x="0" y="1299706"/>
            <a:ext cx="12192000" cy="5558294"/>
          </a:xfrm>
          <a:prstGeom prst="rect">
            <a:avLst/>
          </a:prstGeom>
        </p:spPr>
      </p:pic>
      <p:sp>
        <p:nvSpPr>
          <p:cNvPr id="2" name="Title Placeholder 1"/>
          <p:cNvSpPr>
            <a:spLocks noGrp="1"/>
          </p:cNvSpPr>
          <p:nvPr>
            <p:ph type="title"/>
          </p:nvPr>
        </p:nvSpPr>
        <p:spPr>
          <a:xfrm>
            <a:off x="508000" y="230189"/>
            <a:ext cx="11176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963083" y="1905001"/>
            <a:ext cx="10720917"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mc:AlternateContent xmlns:mc="http://schemas.openxmlformats.org/markup-compatibility/2006">
    <mc:Choice xmlns="" xmlns:p14="http://schemas.microsoft.com/office/powerpoint/2010/main" Requires="p14">
      <p:transition p14:dur="0"/>
    </mc:Choice>
    <mc:Fallback>
      <p:transition/>
    </mc:Fallback>
  </mc:AlternateContent>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8.gi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2" Type="http://schemas.openxmlformats.org/officeDocument/2006/relationships/image" Target="../media/image23.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7.xml"/><Relationship Id="rId4" Type="http://schemas.openxmlformats.org/officeDocument/2006/relationships/image" Target="../media/image7.jpeg"/></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2.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7.xml"/><Relationship Id="rId4" Type="http://schemas.openxmlformats.org/officeDocument/2006/relationships/image" Target="../media/image34.jpeg"/></Relationships>
</file>

<file path=ppt/slides/_rels/slide26.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5.jpeg"/><Relationship Id="rId1" Type="http://schemas.openxmlformats.org/officeDocument/2006/relationships/slideLayout" Target="../slideLayouts/slideLayout7.xml"/><Relationship Id="rId5" Type="http://schemas.openxmlformats.org/officeDocument/2006/relationships/image" Target="../media/image7.jpeg"/><Relationship Id="rId4" Type="http://schemas.openxmlformats.org/officeDocument/2006/relationships/image" Target="../media/image6.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7.xml"/><Relationship Id="rId5" Type="http://schemas.openxmlformats.org/officeDocument/2006/relationships/image" Target="../media/image42.jpeg"/><Relationship Id="rId4" Type="http://schemas.openxmlformats.org/officeDocument/2006/relationships/image" Target="../media/image41.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13083" y="1676400"/>
            <a:ext cx="9364245" cy="1447799"/>
          </a:xfrm>
        </p:spPr>
        <p:txBody>
          <a:bodyPr/>
          <a:lstStyle/>
          <a:p>
            <a:pPr algn="ctr"/>
            <a:r>
              <a:rPr lang="en-US" smtClean="0"/>
              <a:t>The Secrets of Machine</a:t>
            </a:r>
            <a:br>
              <a:rPr lang="en-US" smtClean="0"/>
            </a:br>
            <a:r>
              <a:rPr lang="en-US" smtClean="0"/>
              <a:t>Learning Revealed</a:t>
            </a:r>
            <a:br>
              <a:rPr lang="en-US" smtClean="0"/>
            </a:br>
            <a:r>
              <a:rPr lang="en-US" sz="2000" smtClean="0"/>
              <a:t> </a:t>
            </a:r>
            <a:r>
              <a:rPr lang="en-US" smtClean="0"/>
              <a:t/>
            </a:r>
            <a:br>
              <a:rPr lang="en-US" smtClean="0"/>
            </a:br>
            <a:endParaRPr lang="en-US" sz="6000" dirty="0">
              <a:solidFill>
                <a:schemeClr val="tx2"/>
              </a:solidFill>
            </a:endParaRPr>
          </a:p>
        </p:txBody>
      </p:sp>
      <p:sp>
        <p:nvSpPr>
          <p:cNvPr id="3" name="Subtitle 2"/>
          <p:cNvSpPr>
            <a:spLocks noGrp="1"/>
          </p:cNvSpPr>
          <p:nvPr>
            <p:ph type="subTitle" idx="1"/>
          </p:nvPr>
        </p:nvSpPr>
        <p:spPr>
          <a:xfrm>
            <a:off x="2286000" y="4419600"/>
            <a:ext cx="7681913" cy="1293812"/>
          </a:xfrm>
        </p:spPr>
        <p:txBody>
          <a:bodyPr>
            <a:normAutofit/>
          </a:bodyPr>
          <a:lstStyle/>
          <a:p>
            <a:pPr algn="ctr"/>
            <a:r>
              <a:rPr lang="en-US" b="1" smtClean="0"/>
              <a:t>Pedro Domingos</a:t>
            </a:r>
          </a:p>
          <a:p>
            <a:pPr algn="ctr"/>
            <a:r>
              <a:rPr lang="en-US" sz="1600" b="1" smtClean="0"/>
              <a:t> </a:t>
            </a:r>
            <a:endParaRPr lang="en-US" sz="1600" b="1" dirty="0" smtClean="0"/>
          </a:p>
          <a:p>
            <a:pPr algn="ctr"/>
            <a:r>
              <a:rPr lang="en-US" smtClean="0"/>
              <a:t>University of Washington</a:t>
            </a:r>
            <a:endParaRPr lang="en-US" dirty="0" smtClean="0"/>
          </a:p>
        </p:txBody>
      </p:sp>
    </p:spTree>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Inverse Deduction</a:t>
            </a:r>
            <a:endParaRPr lang="en-US"/>
          </a:p>
        </p:txBody>
      </p:sp>
      <p:sp>
        <p:nvSpPr>
          <p:cNvPr id="3" name="TextBox 2"/>
          <p:cNvSpPr txBox="1"/>
          <p:nvPr/>
        </p:nvSpPr>
        <p:spPr>
          <a:xfrm>
            <a:off x="2819400" y="1447800"/>
            <a:ext cx="2339102" cy="707886"/>
          </a:xfrm>
          <a:prstGeom prst="rect">
            <a:avLst/>
          </a:prstGeom>
          <a:noFill/>
        </p:spPr>
        <p:txBody>
          <a:bodyPr wrap="none" rtlCol="0">
            <a:spAutoFit/>
          </a:bodyPr>
          <a:lstStyle/>
          <a:p>
            <a:r>
              <a:rPr lang="en-US" sz="4000">
                <a:solidFill>
                  <a:schemeClr val="tx2"/>
                </a:solidFill>
              </a:rPr>
              <a:t>Deduction</a:t>
            </a:r>
          </a:p>
        </p:txBody>
      </p:sp>
      <p:sp>
        <p:nvSpPr>
          <p:cNvPr id="6" name="TextBox 5"/>
          <p:cNvSpPr txBox="1"/>
          <p:nvPr/>
        </p:nvSpPr>
        <p:spPr>
          <a:xfrm>
            <a:off x="2047095" y="2715914"/>
            <a:ext cx="3764172" cy="2031325"/>
          </a:xfrm>
          <a:prstGeom prst="rect">
            <a:avLst/>
          </a:prstGeom>
          <a:noFill/>
        </p:spPr>
        <p:txBody>
          <a:bodyPr wrap="none" rtlCol="0">
            <a:spAutoFit/>
          </a:bodyPr>
          <a:lstStyle/>
          <a:p>
            <a:r>
              <a:rPr lang="en-US" sz="2800"/>
              <a:t>     Socrates is human</a:t>
            </a:r>
          </a:p>
          <a:p>
            <a:r>
              <a:rPr lang="en-US" sz="2800"/>
              <a:t> +  Humans are mortal </a:t>
            </a:r>
            <a:r>
              <a:rPr lang="en-US" sz="3500">
                <a:solidFill>
                  <a:schemeClr val="bg2">
                    <a:lumMod val="60000"/>
                    <a:lumOff val="40000"/>
                  </a:schemeClr>
                </a:solidFill>
              </a:rPr>
              <a:t>.</a:t>
            </a:r>
          </a:p>
          <a:p>
            <a:r>
              <a:rPr lang="en-US" sz="2800"/>
              <a:t>―――――――――――</a:t>
            </a:r>
          </a:p>
          <a:p>
            <a:r>
              <a:rPr lang="en-US" sz="2800"/>
              <a:t> =                  </a:t>
            </a:r>
            <a:r>
              <a:rPr lang="en-US" sz="3500">
                <a:solidFill>
                  <a:srgbClr val="FF0000"/>
                </a:solidFill>
              </a:rPr>
              <a:t>?</a:t>
            </a:r>
          </a:p>
        </p:txBody>
      </p:sp>
      <p:sp>
        <p:nvSpPr>
          <p:cNvPr id="7" name="TextBox 6"/>
          <p:cNvSpPr txBox="1"/>
          <p:nvPr/>
        </p:nvSpPr>
        <p:spPr>
          <a:xfrm>
            <a:off x="7122896" y="1447800"/>
            <a:ext cx="2167581" cy="707886"/>
          </a:xfrm>
          <a:prstGeom prst="rect">
            <a:avLst/>
          </a:prstGeom>
          <a:noFill/>
        </p:spPr>
        <p:txBody>
          <a:bodyPr wrap="none" rtlCol="0">
            <a:spAutoFit/>
          </a:bodyPr>
          <a:lstStyle/>
          <a:p>
            <a:r>
              <a:rPr lang="en-US" sz="4000">
                <a:solidFill>
                  <a:schemeClr val="tx2"/>
                </a:solidFill>
              </a:rPr>
              <a:t>Induction</a:t>
            </a:r>
          </a:p>
        </p:txBody>
      </p:sp>
      <p:sp>
        <p:nvSpPr>
          <p:cNvPr id="8" name="TextBox 7"/>
          <p:cNvSpPr txBox="1"/>
          <p:nvPr/>
        </p:nvSpPr>
        <p:spPr>
          <a:xfrm>
            <a:off x="6324600" y="2708501"/>
            <a:ext cx="3764172" cy="1938992"/>
          </a:xfrm>
          <a:prstGeom prst="rect">
            <a:avLst/>
          </a:prstGeom>
          <a:noFill/>
        </p:spPr>
        <p:txBody>
          <a:bodyPr wrap="none" rtlCol="0">
            <a:spAutoFit/>
          </a:bodyPr>
          <a:lstStyle/>
          <a:p>
            <a:r>
              <a:rPr lang="en-US" sz="2800"/>
              <a:t>     Socrates is human</a:t>
            </a:r>
          </a:p>
          <a:p>
            <a:r>
              <a:rPr lang="en-US" sz="2800"/>
              <a:t> +                  </a:t>
            </a:r>
            <a:r>
              <a:rPr lang="en-US" sz="3500">
                <a:solidFill>
                  <a:srgbClr val="FF0000"/>
                </a:solidFill>
              </a:rPr>
              <a:t>?</a:t>
            </a:r>
            <a:endParaRPr lang="en-US" sz="3500"/>
          </a:p>
          <a:p>
            <a:r>
              <a:rPr lang="en-US" sz="2800"/>
              <a:t>―――――――――――</a:t>
            </a:r>
          </a:p>
          <a:p>
            <a:r>
              <a:rPr lang="en-US" sz="2800"/>
              <a:t> =  Socrates is mortal</a:t>
            </a:r>
            <a:endParaRPr lang="en-US" sz="2800">
              <a:solidFill>
                <a:srgbClr val="FF0000"/>
              </a:solidFill>
            </a:endParaRPr>
          </a:p>
        </p:txBody>
      </p:sp>
      <p:sp>
        <p:nvSpPr>
          <p:cNvPr id="10" name="TextBox 9"/>
          <p:cNvSpPr txBox="1"/>
          <p:nvPr/>
        </p:nvSpPr>
        <p:spPr>
          <a:xfrm>
            <a:off x="2209800" y="3677997"/>
            <a:ext cx="3438762" cy="523220"/>
          </a:xfrm>
          <a:prstGeom prst="rect">
            <a:avLst/>
          </a:prstGeom>
          <a:noFill/>
        </p:spPr>
        <p:txBody>
          <a:bodyPr wrap="none" rtlCol="0">
            <a:spAutoFit/>
          </a:bodyPr>
          <a:lstStyle/>
          <a:p>
            <a:r>
              <a:rPr lang="en-US" sz="2800"/>
              <a:t>――――――――――</a:t>
            </a:r>
          </a:p>
        </p:txBody>
      </p:sp>
      <p:sp>
        <p:nvSpPr>
          <p:cNvPr id="13" name="TextBox 12"/>
          <p:cNvSpPr txBox="1"/>
          <p:nvPr/>
        </p:nvSpPr>
        <p:spPr>
          <a:xfrm>
            <a:off x="6487304" y="3668315"/>
            <a:ext cx="3438762" cy="523220"/>
          </a:xfrm>
          <a:prstGeom prst="rect">
            <a:avLst/>
          </a:prstGeom>
          <a:noFill/>
        </p:spPr>
        <p:txBody>
          <a:bodyPr wrap="none" rtlCol="0">
            <a:spAutoFit/>
          </a:bodyPr>
          <a:lstStyle/>
          <a:p>
            <a:r>
              <a:rPr lang="en-US" sz="2800"/>
              <a:t>――――――――――</a:t>
            </a:r>
          </a:p>
        </p:txBody>
      </p:sp>
    </p:spTree>
    <p:extLst>
      <p:ext uri="{BB962C8B-B14F-4D97-AF65-F5344CB8AC3E}">
        <p14:creationId xmlns="" xmlns:p14="http://schemas.microsoft.com/office/powerpoint/2010/main" val="310257312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Spot the Biologist in this Picture</a:t>
            </a:r>
            <a:endParaRPr lang="en-US"/>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952750" y="1600200"/>
            <a:ext cx="6286500" cy="4191000"/>
          </a:xfrm>
          <a:prstGeom prst="rect">
            <a:avLst/>
          </a:prstGeom>
        </p:spPr>
      </p:pic>
    </p:spTree>
    <p:extLst>
      <p:ext uri="{BB962C8B-B14F-4D97-AF65-F5344CB8AC3E}">
        <p14:creationId xmlns="" xmlns:p14="http://schemas.microsoft.com/office/powerpoint/2010/main" val="717458238"/>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Connectionists</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4876801" y="1990725"/>
            <a:ext cx="1857375" cy="2457450"/>
          </a:xfrm>
          <a:prstGeom prst="rect">
            <a:avLst/>
          </a:prstGeom>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209800" y="1981201"/>
            <a:ext cx="1847850" cy="2466975"/>
          </a:xfrm>
          <a:prstGeom prst="rect">
            <a:avLst/>
          </a:prstGeom>
        </p:spPr>
      </p:pic>
      <p:pic>
        <p:nvPicPr>
          <p:cNvPr id="6" name="Pictur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620000" y="1980949"/>
            <a:ext cx="2084803" cy="2457450"/>
          </a:xfrm>
          <a:prstGeom prst="rect">
            <a:avLst/>
          </a:prstGeom>
        </p:spPr>
      </p:pic>
      <p:sp>
        <p:nvSpPr>
          <p:cNvPr id="7" name="TextBox 6"/>
          <p:cNvSpPr txBox="1"/>
          <p:nvPr/>
        </p:nvSpPr>
        <p:spPr>
          <a:xfrm>
            <a:off x="2286001" y="4876800"/>
            <a:ext cx="1865191" cy="523220"/>
          </a:xfrm>
          <a:prstGeom prst="rect">
            <a:avLst/>
          </a:prstGeom>
          <a:noFill/>
        </p:spPr>
        <p:txBody>
          <a:bodyPr wrap="none" rtlCol="0">
            <a:spAutoFit/>
          </a:bodyPr>
          <a:lstStyle/>
          <a:p>
            <a:r>
              <a:rPr lang="en-US" sz="2800">
                <a:solidFill>
                  <a:schemeClr val="tx2"/>
                </a:solidFill>
              </a:rPr>
              <a:t>Yann LeCun</a:t>
            </a:r>
          </a:p>
        </p:txBody>
      </p:sp>
      <p:sp>
        <p:nvSpPr>
          <p:cNvPr id="9" name="TextBox 8"/>
          <p:cNvSpPr txBox="1"/>
          <p:nvPr/>
        </p:nvSpPr>
        <p:spPr>
          <a:xfrm>
            <a:off x="4774981" y="4876800"/>
            <a:ext cx="2061013" cy="523220"/>
          </a:xfrm>
          <a:prstGeom prst="rect">
            <a:avLst/>
          </a:prstGeom>
          <a:noFill/>
        </p:spPr>
        <p:txBody>
          <a:bodyPr wrap="none" rtlCol="0">
            <a:spAutoFit/>
          </a:bodyPr>
          <a:lstStyle/>
          <a:p>
            <a:r>
              <a:rPr lang="en-US" sz="2800">
                <a:solidFill>
                  <a:schemeClr val="tx2"/>
                </a:solidFill>
              </a:rPr>
              <a:t>Geoff Hinton</a:t>
            </a:r>
          </a:p>
        </p:txBody>
      </p:sp>
      <p:sp>
        <p:nvSpPr>
          <p:cNvPr id="10" name="TextBox 9"/>
          <p:cNvSpPr txBox="1"/>
          <p:nvPr/>
        </p:nvSpPr>
        <p:spPr>
          <a:xfrm>
            <a:off x="7514265" y="4876800"/>
            <a:ext cx="2296270" cy="523220"/>
          </a:xfrm>
          <a:prstGeom prst="rect">
            <a:avLst/>
          </a:prstGeom>
          <a:noFill/>
        </p:spPr>
        <p:txBody>
          <a:bodyPr wrap="none" rtlCol="0">
            <a:spAutoFit/>
          </a:bodyPr>
          <a:lstStyle/>
          <a:p>
            <a:r>
              <a:rPr lang="en-US" sz="2800">
                <a:solidFill>
                  <a:schemeClr val="tx2"/>
                </a:solidFill>
              </a:rPr>
              <a:t>Yoshua Bengio</a:t>
            </a:r>
          </a:p>
        </p:txBody>
      </p:sp>
    </p:spTree>
    <p:extLst>
      <p:ext uri="{BB962C8B-B14F-4D97-AF65-F5344CB8AC3E}">
        <p14:creationId xmlns="" xmlns:p14="http://schemas.microsoft.com/office/powerpoint/2010/main" val="423496501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 Neuron</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11879" y="1600200"/>
            <a:ext cx="7168242" cy="3810000"/>
          </a:xfrm>
          <a:prstGeom prst="rect">
            <a:avLst/>
          </a:prstGeom>
        </p:spPr>
      </p:pic>
    </p:spTree>
    <p:extLst>
      <p:ext uri="{BB962C8B-B14F-4D97-AF65-F5344CB8AC3E}">
        <p14:creationId xmlns="" xmlns:p14="http://schemas.microsoft.com/office/powerpoint/2010/main" val="392890578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 Artificial Neuron</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362200" y="2133600"/>
            <a:ext cx="7281236" cy="2743200"/>
          </a:xfrm>
          <a:prstGeom prst="rect">
            <a:avLst/>
          </a:prstGeom>
        </p:spPr>
      </p:pic>
    </p:spTree>
    <p:extLst>
      <p:ext uri="{BB962C8B-B14F-4D97-AF65-F5344CB8AC3E}">
        <p14:creationId xmlns="" xmlns:p14="http://schemas.microsoft.com/office/powerpoint/2010/main" val="407728794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Backpropagation</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90801" y="1524000"/>
            <a:ext cx="6981543" cy="4267200"/>
          </a:xfrm>
          <a:prstGeom prst="rect">
            <a:avLst/>
          </a:prstGeom>
        </p:spPr>
      </p:pic>
    </p:spTree>
    <p:extLst>
      <p:ext uri="{BB962C8B-B14F-4D97-AF65-F5344CB8AC3E}">
        <p14:creationId xmlns="" xmlns:p14="http://schemas.microsoft.com/office/powerpoint/2010/main" val="58727814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Google Cat Network</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90800" y="1371600"/>
            <a:ext cx="6852646" cy="4572000"/>
          </a:xfrm>
          <a:prstGeom prst="rect">
            <a:avLst/>
          </a:prstGeom>
        </p:spPr>
      </p:pic>
    </p:spTree>
    <p:extLst>
      <p:ext uri="{BB962C8B-B14F-4D97-AF65-F5344CB8AC3E}">
        <p14:creationId xmlns="" xmlns:p14="http://schemas.microsoft.com/office/powerpoint/2010/main" val="338752410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Evolutionaries</a:t>
            </a:r>
            <a:endParaRPr lang="en-US"/>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86000" y="1828800"/>
            <a:ext cx="2083594" cy="2667000"/>
          </a:xfrm>
          <a:prstGeom prst="rect">
            <a:avLst/>
          </a:prstGeom>
        </p:spPr>
      </p:pic>
      <p:pic>
        <p:nvPicPr>
          <p:cNvPr id="7"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24801" y="1828800"/>
            <a:ext cx="1774768" cy="2667000"/>
          </a:xfrm>
          <a:prstGeom prst="rect">
            <a:avLst/>
          </a:prstGeom>
        </p:spPr>
      </p:pic>
      <p:sp>
        <p:nvSpPr>
          <p:cNvPr id="8" name="TextBox 7"/>
          <p:cNvSpPr txBox="1"/>
          <p:nvPr/>
        </p:nvSpPr>
        <p:spPr>
          <a:xfrm>
            <a:off x="2513622" y="4928453"/>
            <a:ext cx="1618200" cy="523220"/>
          </a:xfrm>
          <a:prstGeom prst="rect">
            <a:avLst/>
          </a:prstGeom>
          <a:noFill/>
        </p:spPr>
        <p:txBody>
          <a:bodyPr wrap="none" rtlCol="0">
            <a:spAutoFit/>
          </a:bodyPr>
          <a:lstStyle/>
          <a:p>
            <a:r>
              <a:rPr lang="en-US" sz="2800">
                <a:solidFill>
                  <a:schemeClr val="tx2"/>
                </a:solidFill>
              </a:rPr>
              <a:t>John Koza</a:t>
            </a:r>
          </a:p>
        </p:txBody>
      </p:sp>
      <p:sp>
        <p:nvSpPr>
          <p:cNvPr id="9" name="TextBox 8"/>
          <p:cNvSpPr txBox="1"/>
          <p:nvPr/>
        </p:nvSpPr>
        <p:spPr>
          <a:xfrm>
            <a:off x="5058697" y="4924442"/>
            <a:ext cx="2074607" cy="523220"/>
          </a:xfrm>
          <a:prstGeom prst="rect">
            <a:avLst/>
          </a:prstGeom>
          <a:noFill/>
        </p:spPr>
        <p:txBody>
          <a:bodyPr wrap="none" rtlCol="0">
            <a:spAutoFit/>
          </a:bodyPr>
          <a:lstStyle/>
          <a:p>
            <a:r>
              <a:rPr lang="en-US" sz="2800">
                <a:solidFill>
                  <a:schemeClr val="tx2"/>
                </a:solidFill>
              </a:rPr>
              <a:t>John Holland</a:t>
            </a:r>
          </a:p>
        </p:txBody>
      </p:sp>
      <p:sp>
        <p:nvSpPr>
          <p:cNvPr id="10" name="TextBox 9"/>
          <p:cNvSpPr txBox="1"/>
          <p:nvPr/>
        </p:nvSpPr>
        <p:spPr>
          <a:xfrm>
            <a:off x="7907995" y="4924442"/>
            <a:ext cx="1808380" cy="523220"/>
          </a:xfrm>
          <a:prstGeom prst="rect">
            <a:avLst/>
          </a:prstGeom>
          <a:noFill/>
        </p:spPr>
        <p:txBody>
          <a:bodyPr wrap="none" rtlCol="0">
            <a:spAutoFit/>
          </a:bodyPr>
          <a:lstStyle/>
          <a:p>
            <a:r>
              <a:rPr lang="en-US" sz="2800">
                <a:solidFill>
                  <a:schemeClr val="tx2"/>
                </a:solidFill>
              </a:rPr>
              <a:t>Hod Lipson</a:t>
            </a:r>
          </a:p>
        </p:txBody>
      </p:sp>
      <p:pic>
        <p:nvPicPr>
          <p:cNvPr id="3" name="Picture 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4947047" y="1828800"/>
            <a:ext cx="2400300" cy="2667000"/>
          </a:xfrm>
          <a:prstGeom prst="rect">
            <a:avLst/>
          </a:prstGeom>
        </p:spPr>
      </p:pic>
    </p:spTree>
    <p:extLst>
      <p:ext uri="{BB962C8B-B14F-4D97-AF65-F5344CB8AC3E}">
        <p14:creationId xmlns="" xmlns:p14="http://schemas.microsoft.com/office/powerpoint/2010/main" val="172505343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Genetic Algorithms</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254903" y="1295400"/>
            <a:ext cx="5682194" cy="4724400"/>
          </a:xfrm>
          <a:prstGeom prst="rect">
            <a:avLst/>
          </a:prstGeom>
        </p:spPr>
      </p:pic>
    </p:spTree>
    <p:extLst>
      <p:ext uri="{BB962C8B-B14F-4D97-AF65-F5344CB8AC3E}">
        <p14:creationId xmlns="" xmlns:p14="http://schemas.microsoft.com/office/powerpoint/2010/main" val="51202041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Genetic Programming</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446361" y="1524001"/>
            <a:ext cx="7299279" cy="4114799"/>
          </a:xfrm>
          <a:prstGeom prst="rect">
            <a:avLst/>
          </a:prstGeom>
        </p:spPr>
      </p:pic>
    </p:spTree>
    <p:extLst>
      <p:ext uri="{BB962C8B-B14F-4D97-AF65-F5344CB8AC3E}">
        <p14:creationId xmlns="" xmlns:p14="http://schemas.microsoft.com/office/powerpoint/2010/main" val="131704421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382000" cy="637097"/>
          </a:xfrm>
        </p:spPr>
        <p:txBody>
          <a:bodyPr/>
          <a:lstStyle/>
          <a:p>
            <a:r>
              <a:rPr lang="en-US" sz="4600"/>
              <a:t>Where Does Knowledge Come From?</a:t>
            </a:r>
          </a:p>
        </p:txBody>
      </p:sp>
      <p:sp>
        <p:nvSpPr>
          <p:cNvPr id="3" name="TextBox 2"/>
          <p:cNvSpPr txBox="1"/>
          <p:nvPr/>
        </p:nvSpPr>
        <p:spPr>
          <a:xfrm>
            <a:off x="2832309" y="1032153"/>
            <a:ext cx="2136354" cy="707886"/>
          </a:xfrm>
          <a:prstGeom prst="rect">
            <a:avLst/>
          </a:prstGeom>
          <a:noFill/>
        </p:spPr>
        <p:txBody>
          <a:bodyPr wrap="none" rtlCol="0">
            <a:spAutoFit/>
          </a:bodyPr>
          <a:lstStyle/>
          <a:p>
            <a:r>
              <a:rPr lang="en-US" sz="4000">
                <a:solidFill>
                  <a:schemeClr val="tx2"/>
                </a:solidFill>
              </a:rPr>
              <a:t>Evolution</a:t>
            </a:r>
          </a:p>
        </p:txBody>
      </p:sp>
      <p:sp>
        <p:nvSpPr>
          <p:cNvPr id="7" name="TextBox 6"/>
          <p:cNvSpPr txBox="1"/>
          <p:nvPr/>
        </p:nvSpPr>
        <p:spPr>
          <a:xfrm>
            <a:off x="6781800" y="1042724"/>
            <a:ext cx="2473754" cy="707886"/>
          </a:xfrm>
          <a:prstGeom prst="rect">
            <a:avLst/>
          </a:prstGeom>
          <a:noFill/>
        </p:spPr>
        <p:txBody>
          <a:bodyPr wrap="none" rtlCol="0">
            <a:spAutoFit/>
          </a:bodyPr>
          <a:lstStyle/>
          <a:p>
            <a:r>
              <a:rPr lang="en-US" sz="4000">
                <a:solidFill>
                  <a:schemeClr val="tx2"/>
                </a:solidFill>
              </a:rPr>
              <a:t>Experience</a:t>
            </a:r>
          </a:p>
        </p:txBody>
      </p:sp>
      <p:sp>
        <p:nvSpPr>
          <p:cNvPr id="8" name="TextBox 7"/>
          <p:cNvSpPr txBox="1"/>
          <p:nvPr/>
        </p:nvSpPr>
        <p:spPr>
          <a:xfrm>
            <a:off x="3043681" y="3686159"/>
            <a:ext cx="1713611" cy="707886"/>
          </a:xfrm>
          <a:prstGeom prst="rect">
            <a:avLst/>
          </a:prstGeom>
          <a:noFill/>
        </p:spPr>
        <p:txBody>
          <a:bodyPr wrap="none" rtlCol="0">
            <a:spAutoFit/>
          </a:bodyPr>
          <a:lstStyle/>
          <a:p>
            <a:r>
              <a:rPr lang="en-US" sz="4000">
                <a:solidFill>
                  <a:schemeClr val="tx2"/>
                </a:solidFill>
              </a:rPr>
              <a:t>Culture</a:t>
            </a:r>
          </a:p>
        </p:txBody>
      </p:sp>
      <p:pic>
        <p:nvPicPr>
          <p:cNvPr id="10" name="Pictur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727741" y="4394046"/>
            <a:ext cx="2429797" cy="1625755"/>
          </a:xfrm>
          <a:prstGeom prst="rect">
            <a:avLst/>
          </a:prstGeom>
        </p:spPr>
      </p:pic>
      <p:pic>
        <p:nvPicPr>
          <p:cNvPr id="13" name="Picture 1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539729" y="1802440"/>
            <a:ext cx="2721512" cy="1529776"/>
          </a:xfrm>
          <a:prstGeom prst="rect">
            <a:avLst/>
          </a:prstGeom>
        </p:spPr>
      </p:pic>
      <p:pic>
        <p:nvPicPr>
          <p:cNvPr id="14" name="Picture 13"/>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6886074" y="1750610"/>
            <a:ext cx="2255520" cy="1691640"/>
          </a:xfrm>
          <a:prstGeom prst="rect">
            <a:avLst/>
          </a:prstGeom>
        </p:spPr>
      </p:pic>
    </p:spTree>
    <p:extLst>
      <p:ext uri="{BB962C8B-B14F-4D97-AF65-F5344CB8AC3E}">
        <p14:creationId xmlns="" xmlns:p14="http://schemas.microsoft.com/office/powerpoint/2010/main" val="189602717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Evolving Robots</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573867" y="1447800"/>
            <a:ext cx="7044267" cy="3962400"/>
          </a:xfrm>
          <a:prstGeom prst="rect">
            <a:avLst/>
          </a:prstGeom>
        </p:spPr>
      </p:pic>
    </p:spTree>
    <p:extLst>
      <p:ext uri="{BB962C8B-B14F-4D97-AF65-F5344CB8AC3E}">
        <p14:creationId xmlns="" xmlns:p14="http://schemas.microsoft.com/office/powerpoint/2010/main" val="125423732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Bayesians</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5029200" y="1981200"/>
            <a:ext cx="2081588" cy="2400300"/>
          </a:xfrm>
          <a:prstGeom prst="rect">
            <a:avLst/>
          </a:prstGeom>
        </p:spPr>
      </p:pic>
      <p:pic>
        <p:nvPicPr>
          <p:cNvPr id="4" name="Picture 3"/>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772401" y="1981200"/>
            <a:ext cx="2100263" cy="2400300"/>
          </a:xfrm>
          <a:prstGeom prst="rect">
            <a:avLst/>
          </a:prstGeom>
        </p:spPr>
      </p:pic>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286000" y="1981200"/>
            <a:ext cx="2044275" cy="2400300"/>
          </a:xfrm>
          <a:prstGeom prst="rect">
            <a:avLst/>
          </a:prstGeom>
        </p:spPr>
      </p:pic>
      <p:sp>
        <p:nvSpPr>
          <p:cNvPr id="9" name="TextBox 8"/>
          <p:cNvSpPr txBox="1"/>
          <p:nvPr/>
        </p:nvSpPr>
        <p:spPr>
          <a:xfrm>
            <a:off x="1981201" y="4800600"/>
            <a:ext cx="2743187" cy="523220"/>
          </a:xfrm>
          <a:prstGeom prst="rect">
            <a:avLst/>
          </a:prstGeom>
          <a:noFill/>
        </p:spPr>
        <p:txBody>
          <a:bodyPr wrap="none" rtlCol="0">
            <a:spAutoFit/>
          </a:bodyPr>
          <a:lstStyle/>
          <a:p>
            <a:r>
              <a:rPr lang="en-US" sz="2800">
                <a:solidFill>
                  <a:schemeClr val="tx2"/>
                </a:solidFill>
              </a:rPr>
              <a:t>David Heckerman</a:t>
            </a:r>
          </a:p>
        </p:txBody>
      </p:sp>
      <p:sp>
        <p:nvSpPr>
          <p:cNvPr id="10" name="TextBox 9"/>
          <p:cNvSpPr txBox="1"/>
          <p:nvPr/>
        </p:nvSpPr>
        <p:spPr>
          <a:xfrm>
            <a:off x="5148492" y="4800600"/>
            <a:ext cx="1843005" cy="523220"/>
          </a:xfrm>
          <a:prstGeom prst="rect">
            <a:avLst/>
          </a:prstGeom>
          <a:noFill/>
        </p:spPr>
        <p:txBody>
          <a:bodyPr wrap="none" rtlCol="0">
            <a:spAutoFit/>
          </a:bodyPr>
          <a:lstStyle/>
          <a:p>
            <a:r>
              <a:rPr lang="en-US" sz="2800">
                <a:solidFill>
                  <a:schemeClr val="tx2"/>
                </a:solidFill>
              </a:rPr>
              <a:t>Judea Pearl</a:t>
            </a:r>
          </a:p>
        </p:txBody>
      </p:sp>
      <p:sp>
        <p:nvSpPr>
          <p:cNvPr id="11" name="TextBox 10"/>
          <p:cNvSpPr txBox="1"/>
          <p:nvPr/>
        </p:nvSpPr>
        <p:spPr>
          <a:xfrm>
            <a:off x="7621786" y="4800600"/>
            <a:ext cx="2401491" cy="523220"/>
          </a:xfrm>
          <a:prstGeom prst="rect">
            <a:avLst/>
          </a:prstGeom>
          <a:noFill/>
        </p:spPr>
        <p:txBody>
          <a:bodyPr wrap="none" rtlCol="0">
            <a:spAutoFit/>
          </a:bodyPr>
          <a:lstStyle/>
          <a:p>
            <a:r>
              <a:rPr lang="en-US" sz="2800">
                <a:solidFill>
                  <a:schemeClr val="tx2"/>
                </a:solidFill>
              </a:rPr>
              <a:t>Michael Jordan</a:t>
            </a:r>
          </a:p>
        </p:txBody>
      </p:sp>
    </p:spTree>
    <p:extLst>
      <p:ext uri="{BB962C8B-B14F-4D97-AF65-F5344CB8AC3E}">
        <p14:creationId xmlns="" xmlns:p14="http://schemas.microsoft.com/office/powerpoint/2010/main" val="3581869578"/>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Probabilistic Inference</a:t>
            </a:r>
            <a:endParaRPr lang="en-US"/>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827203" y="1524000"/>
            <a:ext cx="6537594" cy="4191000"/>
          </a:xfrm>
          <a:prstGeom prst="rect">
            <a:avLst/>
          </a:prstGeom>
        </p:spPr>
      </p:pic>
    </p:spTree>
    <p:extLst>
      <p:ext uri="{BB962C8B-B14F-4D97-AF65-F5344CB8AC3E}">
        <p14:creationId xmlns="" xmlns:p14="http://schemas.microsoft.com/office/powerpoint/2010/main" val="13147477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Probabilistic Inference</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86000" y="1676400"/>
            <a:ext cx="7523950" cy="3581400"/>
          </a:xfrm>
          <a:prstGeom prst="rect">
            <a:avLst/>
          </a:prstGeom>
        </p:spPr>
      </p:pic>
    </p:spTree>
    <p:extLst>
      <p:ext uri="{BB962C8B-B14F-4D97-AF65-F5344CB8AC3E}">
        <p14:creationId xmlns="" xmlns:p14="http://schemas.microsoft.com/office/powerpoint/2010/main" val="194796157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Spam Filters</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286126" y="1447800"/>
            <a:ext cx="5553075" cy="4442460"/>
          </a:xfrm>
          <a:prstGeom prst="rect">
            <a:avLst/>
          </a:prstGeom>
        </p:spPr>
      </p:pic>
    </p:spTree>
    <p:extLst>
      <p:ext uri="{BB962C8B-B14F-4D97-AF65-F5344CB8AC3E}">
        <p14:creationId xmlns="" xmlns:p14="http://schemas.microsoft.com/office/powerpoint/2010/main" val="204342964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Analogizers</a:t>
            </a:r>
            <a:endParaRPr lang="en-US"/>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133600" y="1857877"/>
            <a:ext cx="1752600" cy="2310245"/>
          </a:xfrm>
          <a:prstGeom prst="rect">
            <a:avLst/>
          </a:prstGeom>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4572001" y="1857877"/>
            <a:ext cx="2282171" cy="2282171"/>
          </a:xfrm>
          <a:prstGeom prst="rect">
            <a:avLst/>
          </a:prstGeom>
        </p:spPr>
      </p:pic>
      <p:pic>
        <p:nvPicPr>
          <p:cNvPr id="6" name="Picture 5"/>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523930" y="1857877"/>
            <a:ext cx="2282171" cy="2282171"/>
          </a:xfrm>
          <a:prstGeom prst="rect">
            <a:avLst/>
          </a:prstGeom>
        </p:spPr>
      </p:pic>
      <p:sp>
        <p:nvSpPr>
          <p:cNvPr id="7" name="TextBox 6"/>
          <p:cNvSpPr txBox="1"/>
          <p:nvPr/>
        </p:nvSpPr>
        <p:spPr>
          <a:xfrm>
            <a:off x="2169029" y="4607792"/>
            <a:ext cx="1681742" cy="523220"/>
          </a:xfrm>
          <a:prstGeom prst="rect">
            <a:avLst/>
          </a:prstGeom>
          <a:noFill/>
        </p:spPr>
        <p:txBody>
          <a:bodyPr wrap="none" rtlCol="0">
            <a:spAutoFit/>
          </a:bodyPr>
          <a:lstStyle/>
          <a:p>
            <a:r>
              <a:rPr lang="en-US" sz="2800">
                <a:solidFill>
                  <a:schemeClr val="tx2"/>
                </a:solidFill>
              </a:rPr>
              <a:t>Peter Hart</a:t>
            </a:r>
          </a:p>
        </p:txBody>
      </p:sp>
      <p:sp>
        <p:nvSpPr>
          <p:cNvPr id="8" name="TextBox 7"/>
          <p:cNvSpPr txBox="1"/>
          <p:nvPr/>
        </p:nvSpPr>
        <p:spPr>
          <a:xfrm>
            <a:off x="4479799" y="4607792"/>
            <a:ext cx="2466573" cy="523220"/>
          </a:xfrm>
          <a:prstGeom prst="rect">
            <a:avLst/>
          </a:prstGeom>
          <a:noFill/>
        </p:spPr>
        <p:txBody>
          <a:bodyPr wrap="none" rtlCol="0">
            <a:spAutoFit/>
          </a:bodyPr>
          <a:lstStyle/>
          <a:p>
            <a:r>
              <a:rPr lang="en-US" sz="2800">
                <a:solidFill>
                  <a:schemeClr val="tx2"/>
                </a:solidFill>
              </a:rPr>
              <a:t>Vladimir Vapnik</a:t>
            </a:r>
          </a:p>
        </p:txBody>
      </p:sp>
      <p:sp>
        <p:nvSpPr>
          <p:cNvPr id="9" name="TextBox 8"/>
          <p:cNvSpPr txBox="1"/>
          <p:nvPr/>
        </p:nvSpPr>
        <p:spPr>
          <a:xfrm>
            <a:off x="7307658" y="4607792"/>
            <a:ext cx="2979342" cy="523220"/>
          </a:xfrm>
          <a:prstGeom prst="rect">
            <a:avLst/>
          </a:prstGeom>
          <a:noFill/>
        </p:spPr>
        <p:txBody>
          <a:bodyPr wrap="none" rtlCol="0">
            <a:spAutoFit/>
          </a:bodyPr>
          <a:lstStyle/>
          <a:p>
            <a:r>
              <a:rPr lang="en-US" sz="2800">
                <a:solidFill>
                  <a:schemeClr val="tx2"/>
                </a:solidFill>
              </a:rPr>
              <a:t>Douglas Hofstadter</a:t>
            </a:r>
          </a:p>
        </p:txBody>
      </p:sp>
    </p:spTree>
    <p:extLst>
      <p:ext uri="{BB962C8B-B14F-4D97-AF65-F5344CB8AC3E}">
        <p14:creationId xmlns="" xmlns:p14="http://schemas.microsoft.com/office/powerpoint/2010/main" val="315461524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Nearest Neighbor</a:t>
            </a:r>
            <a:endParaRPr lang="en-US"/>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276600" y="1371600"/>
            <a:ext cx="5411382" cy="4191000"/>
          </a:xfrm>
          <a:prstGeom prst="rect">
            <a:avLst/>
          </a:prstGeom>
        </p:spPr>
      </p:pic>
    </p:spTree>
    <p:extLst>
      <p:ext uri="{BB962C8B-B14F-4D97-AF65-F5344CB8AC3E}">
        <p14:creationId xmlns="" xmlns:p14="http://schemas.microsoft.com/office/powerpoint/2010/main" val="4061005746"/>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Kernel Machines</a:t>
            </a:r>
            <a:endParaRPr lang="en-US"/>
          </a:p>
        </p:txBody>
      </p:sp>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886200" y="1447801"/>
            <a:ext cx="4419600" cy="4149979"/>
          </a:xfrm>
          <a:prstGeom prst="rect">
            <a:avLst/>
          </a:prstGeom>
        </p:spPr>
      </p:pic>
    </p:spTree>
    <p:extLst>
      <p:ext uri="{BB962C8B-B14F-4D97-AF65-F5344CB8AC3E}">
        <p14:creationId xmlns="" xmlns:p14="http://schemas.microsoft.com/office/powerpoint/2010/main" val="2240872514"/>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Recommender Systems</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628900" y="1295400"/>
            <a:ext cx="6934200" cy="4862098"/>
          </a:xfrm>
          <a:prstGeom prst="rect">
            <a:avLst/>
          </a:prstGeom>
        </p:spPr>
      </p:pic>
    </p:spTree>
    <p:extLst>
      <p:ext uri="{BB962C8B-B14F-4D97-AF65-F5344CB8AC3E}">
        <p14:creationId xmlns="" xmlns:p14="http://schemas.microsoft.com/office/powerpoint/2010/main" val="411070711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Big Picture</a:t>
            </a:r>
            <a:endParaRPr lang="en-US"/>
          </a:p>
        </p:txBody>
      </p:sp>
      <p:graphicFrame>
        <p:nvGraphicFramePr>
          <p:cNvPr id="4" name="Table 3"/>
          <p:cNvGraphicFramePr>
            <a:graphicFrameLocks noGrp="1"/>
          </p:cNvGraphicFramePr>
          <p:nvPr>
            <p:extLst>
              <p:ext uri="{D42A27DB-BD31-4B8C-83A1-F6EECF244321}">
                <p14:modId xmlns="" xmlns:p14="http://schemas.microsoft.com/office/powerpoint/2010/main" val="1703509573"/>
              </p:ext>
            </p:extLst>
          </p:nvPr>
        </p:nvGraphicFramePr>
        <p:xfrm>
          <a:off x="2286000" y="2057400"/>
          <a:ext cx="7467600" cy="2260602"/>
        </p:xfrm>
        <a:graphic>
          <a:graphicData uri="http://schemas.openxmlformats.org/drawingml/2006/table">
            <a:tbl>
              <a:tblPr firstRow="1" bandRow="1">
                <a:tableStyleId>{5C22544A-7EE6-4342-B048-85BDC9FD1C3A}</a:tableStyleId>
              </a:tblPr>
              <a:tblGrid>
                <a:gridCol w="2057400"/>
                <a:gridCol w="2667000"/>
                <a:gridCol w="2743200"/>
              </a:tblGrid>
              <a:tr h="376767">
                <a:tc>
                  <a:txBody>
                    <a:bodyPr/>
                    <a:lstStyle/>
                    <a:p>
                      <a:r>
                        <a:rPr lang="en-US" smtClean="0">
                          <a:solidFill>
                            <a:schemeClr val="bg1"/>
                          </a:solidFill>
                        </a:rPr>
                        <a:t>Tribe</a:t>
                      </a:r>
                      <a:endParaRPr lang="en-US">
                        <a:solidFill>
                          <a:schemeClr val="bg1"/>
                        </a:solidFill>
                      </a:endParaRPr>
                    </a:p>
                  </a:txBody>
                  <a:tcPr/>
                </a:tc>
                <a:tc>
                  <a:txBody>
                    <a:bodyPr/>
                    <a:lstStyle/>
                    <a:p>
                      <a:r>
                        <a:rPr lang="en-US" smtClean="0">
                          <a:solidFill>
                            <a:schemeClr val="bg1"/>
                          </a:solidFill>
                        </a:rPr>
                        <a:t>Problem</a:t>
                      </a:r>
                      <a:endParaRPr lang="en-US">
                        <a:solidFill>
                          <a:schemeClr val="bg1"/>
                        </a:solidFill>
                      </a:endParaRPr>
                    </a:p>
                  </a:txBody>
                  <a:tcPr/>
                </a:tc>
                <a:tc>
                  <a:txBody>
                    <a:bodyPr/>
                    <a:lstStyle/>
                    <a:p>
                      <a:r>
                        <a:rPr lang="en-US" smtClean="0">
                          <a:solidFill>
                            <a:schemeClr val="bg1"/>
                          </a:solidFill>
                        </a:rPr>
                        <a:t>Solution</a:t>
                      </a:r>
                      <a:endParaRPr lang="en-US">
                        <a:solidFill>
                          <a:schemeClr val="bg1"/>
                        </a:solidFill>
                      </a:endParaRPr>
                    </a:p>
                  </a:txBody>
                  <a:tcPr/>
                </a:tc>
              </a:tr>
              <a:tr h="376767">
                <a:tc>
                  <a:txBody>
                    <a:bodyPr/>
                    <a:lstStyle/>
                    <a:p>
                      <a:r>
                        <a:rPr lang="en-US" smtClean="0"/>
                        <a:t>Symbolists</a:t>
                      </a:r>
                      <a:endParaRPr lang="en-US"/>
                    </a:p>
                  </a:txBody>
                  <a:tcPr/>
                </a:tc>
                <a:tc>
                  <a:txBody>
                    <a:bodyPr/>
                    <a:lstStyle/>
                    <a:p>
                      <a:r>
                        <a:rPr lang="en-US" smtClean="0"/>
                        <a:t>Knowledge composition</a:t>
                      </a:r>
                      <a:endParaRPr lang="en-US"/>
                    </a:p>
                  </a:txBody>
                  <a:tcPr/>
                </a:tc>
                <a:tc>
                  <a:txBody>
                    <a:bodyPr/>
                    <a:lstStyle/>
                    <a:p>
                      <a:r>
                        <a:rPr lang="en-US" smtClean="0"/>
                        <a:t>Inverse deduction</a:t>
                      </a:r>
                      <a:endParaRPr lang="en-US"/>
                    </a:p>
                  </a:txBody>
                  <a:tcPr/>
                </a:tc>
              </a:tr>
              <a:tr h="376767">
                <a:tc>
                  <a:txBody>
                    <a:bodyPr/>
                    <a:lstStyle/>
                    <a:p>
                      <a:r>
                        <a:rPr lang="en-US" smtClean="0"/>
                        <a:t>Connectionists</a:t>
                      </a:r>
                      <a:endParaRPr lang="en-US"/>
                    </a:p>
                  </a:txBody>
                  <a:tcPr/>
                </a:tc>
                <a:tc>
                  <a:txBody>
                    <a:bodyPr/>
                    <a:lstStyle/>
                    <a:p>
                      <a:r>
                        <a:rPr lang="en-US" smtClean="0"/>
                        <a:t>Credit assignment</a:t>
                      </a:r>
                      <a:endParaRPr lang="en-US"/>
                    </a:p>
                  </a:txBody>
                  <a:tcPr/>
                </a:tc>
                <a:tc>
                  <a:txBody>
                    <a:bodyPr/>
                    <a:lstStyle/>
                    <a:p>
                      <a:r>
                        <a:rPr lang="en-US" smtClean="0"/>
                        <a:t>Backpropagation</a:t>
                      </a:r>
                      <a:endParaRPr lang="en-US"/>
                    </a:p>
                  </a:txBody>
                  <a:tcPr/>
                </a:tc>
              </a:tr>
              <a:tr h="376767">
                <a:tc>
                  <a:txBody>
                    <a:bodyPr/>
                    <a:lstStyle/>
                    <a:p>
                      <a:r>
                        <a:rPr lang="en-US" smtClean="0"/>
                        <a:t>Evolutionaries</a:t>
                      </a:r>
                      <a:endParaRPr lang="en-US"/>
                    </a:p>
                  </a:txBody>
                  <a:tcPr/>
                </a:tc>
                <a:tc>
                  <a:txBody>
                    <a:bodyPr/>
                    <a:lstStyle/>
                    <a:p>
                      <a:r>
                        <a:rPr lang="en-US" smtClean="0"/>
                        <a:t>Structure discovery</a:t>
                      </a:r>
                      <a:endParaRPr lang="en-US"/>
                    </a:p>
                  </a:txBody>
                  <a:tcPr/>
                </a:tc>
                <a:tc>
                  <a:txBody>
                    <a:bodyPr/>
                    <a:lstStyle/>
                    <a:p>
                      <a:r>
                        <a:rPr lang="en-US" smtClean="0"/>
                        <a:t>Genetic programming</a:t>
                      </a:r>
                      <a:endParaRPr lang="en-US"/>
                    </a:p>
                  </a:txBody>
                  <a:tcPr/>
                </a:tc>
              </a:tr>
              <a:tr h="376767">
                <a:tc>
                  <a:txBody>
                    <a:bodyPr/>
                    <a:lstStyle/>
                    <a:p>
                      <a:r>
                        <a:rPr lang="en-US" smtClean="0"/>
                        <a:t>Bayesians</a:t>
                      </a:r>
                      <a:endParaRPr lang="en-US"/>
                    </a:p>
                  </a:txBody>
                  <a:tcPr/>
                </a:tc>
                <a:tc>
                  <a:txBody>
                    <a:bodyPr/>
                    <a:lstStyle/>
                    <a:p>
                      <a:r>
                        <a:rPr lang="en-US" smtClean="0"/>
                        <a:t>Uncertainty</a:t>
                      </a:r>
                      <a:endParaRPr lang="en-US"/>
                    </a:p>
                  </a:txBody>
                  <a:tcPr/>
                </a:tc>
                <a:tc>
                  <a:txBody>
                    <a:bodyPr/>
                    <a:lstStyle/>
                    <a:p>
                      <a:r>
                        <a:rPr lang="en-US" smtClean="0"/>
                        <a:t>Probabilistic inference</a:t>
                      </a:r>
                      <a:endParaRPr lang="en-US"/>
                    </a:p>
                  </a:txBody>
                  <a:tcPr/>
                </a:tc>
              </a:tr>
              <a:tr h="376767">
                <a:tc>
                  <a:txBody>
                    <a:bodyPr/>
                    <a:lstStyle/>
                    <a:p>
                      <a:r>
                        <a:rPr lang="en-US" smtClean="0"/>
                        <a:t>Analogizers</a:t>
                      </a:r>
                      <a:endParaRPr lang="en-US"/>
                    </a:p>
                  </a:txBody>
                  <a:tcPr/>
                </a:tc>
                <a:tc>
                  <a:txBody>
                    <a:bodyPr/>
                    <a:lstStyle/>
                    <a:p>
                      <a:r>
                        <a:rPr lang="en-US" smtClean="0"/>
                        <a:t>Similarity</a:t>
                      </a:r>
                      <a:endParaRPr lang="en-US"/>
                    </a:p>
                  </a:txBody>
                  <a:tcPr/>
                </a:tc>
                <a:tc>
                  <a:txBody>
                    <a:bodyPr/>
                    <a:lstStyle/>
                    <a:p>
                      <a:r>
                        <a:rPr lang="en-US" smtClean="0"/>
                        <a:t>Kernel machines</a:t>
                      </a:r>
                      <a:endParaRPr lang="en-US"/>
                    </a:p>
                  </a:txBody>
                  <a:tcPr/>
                </a:tc>
              </a:tr>
            </a:tbl>
          </a:graphicData>
        </a:graphic>
      </p:graphicFrame>
    </p:spTree>
    <p:extLst>
      <p:ext uri="{BB962C8B-B14F-4D97-AF65-F5344CB8AC3E}">
        <p14:creationId xmlns="" xmlns:p14="http://schemas.microsoft.com/office/powerpoint/2010/main" val="409456178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382000" cy="637097"/>
          </a:xfrm>
        </p:spPr>
        <p:txBody>
          <a:bodyPr/>
          <a:lstStyle/>
          <a:p>
            <a:r>
              <a:rPr lang="en-US" sz="4600"/>
              <a:t>Where Does Knowledge Come From?</a:t>
            </a:r>
          </a:p>
        </p:txBody>
      </p:sp>
      <p:sp>
        <p:nvSpPr>
          <p:cNvPr id="3" name="TextBox 2"/>
          <p:cNvSpPr txBox="1"/>
          <p:nvPr/>
        </p:nvSpPr>
        <p:spPr>
          <a:xfrm>
            <a:off x="2832309" y="1032153"/>
            <a:ext cx="2136354" cy="707886"/>
          </a:xfrm>
          <a:prstGeom prst="rect">
            <a:avLst/>
          </a:prstGeom>
          <a:noFill/>
        </p:spPr>
        <p:txBody>
          <a:bodyPr wrap="none" rtlCol="0">
            <a:spAutoFit/>
          </a:bodyPr>
          <a:lstStyle/>
          <a:p>
            <a:r>
              <a:rPr lang="en-US" sz="4000">
                <a:solidFill>
                  <a:schemeClr val="tx2"/>
                </a:solidFill>
              </a:rPr>
              <a:t>Evolution</a:t>
            </a:r>
          </a:p>
        </p:txBody>
      </p:sp>
      <p:sp>
        <p:nvSpPr>
          <p:cNvPr id="7" name="TextBox 6"/>
          <p:cNvSpPr txBox="1"/>
          <p:nvPr/>
        </p:nvSpPr>
        <p:spPr>
          <a:xfrm>
            <a:off x="6781800" y="1042724"/>
            <a:ext cx="2473754" cy="707886"/>
          </a:xfrm>
          <a:prstGeom prst="rect">
            <a:avLst/>
          </a:prstGeom>
          <a:noFill/>
        </p:spPr>
        <p:txBody>
          <a:bodyPr wrap="none" rtlCol="0">
            <a:spAutoFit/>
          </a:bodyPr>
          <a:lstStyle/>
          <a:p>
            <a:r>
              <a:rPr lang="en-US" sz="4000">
                <a:solidFill>
                  <a:schemeClr val="tx2"/>
                </a:solidFill>
              </a:rPr>
              <a:t>Experience</a:t>
            </a:r>
          </a:p>
        </p:txBody>
      </p:sp>
      <p:sp>
        <p:nvSpPr>
          <p:cNvPr id="8" name="TextBox 7"/>
          <p:cNvSpPr txBox="1"/>
          <p:nvPr/>
        </p:nvSpPr>
        <p:spPr>
          <a:xfrm>
            <a:off x="3043681" y="3686159"/>
            <a:ext cx="1713611" cy="707886"/>
          </a:xfrm>
          <a:prstGeom prst="rect">
            <a:avLst/>
          </a:prstGeom>
          <a:noFill/>
        </p:spPr>
        <p:txBody>
          <a:bodyPr wrap="none" rtlCol="0">
            <a:spAutoFit/>
          </a:bodyPr>
          <a:lstStyle/>
          <a:p>
            <a:r>
              <a:rPr lang="en-US" sz="4000">
                <a:solidFill>
                  <a:schemeClr val="tx2"/>
                </a:solidFill>
              </a:rPr>
              <a:t>Culture</a:t>
            </a:r>
          </a:p>
        </p:txBody>
      </p:sp>
      <p:sp>
        <p:nvSpPr>
          <p:cNvPr id="9" name="TextBox 8"/>
          <p:cNvSpPr txBox="1"/>
          <p:nvPr/>
        </p:nvSpPr>
        <p:spPr>
          <a:xfrm>
            <a:off x="6784878" y="3686159"/>
            <a:ext cx="2470676" cy="707886"/>
          </a:xfrm>
          <a:prstGeom prst="rect">
            <a:avLst/>
          </a:prstGeom>
          <a:noFill/>
        </p:spPr>
        <p:txBody>
          <a:bodyPr wrap="none" rtlCol="0">
            <a:spAutoFit/>
          </a:bodyPr>
          <a:lstStyle/>
          <a:p>
            <a:r>
              <a:rPr lang="en-US" sz="4000">
                <a:solidFill>
                  <a:srgbClr val="FF0000"/>
                </a:solidFill>
              </a:rPr>
              <a:t>Computers</a:t>
            </a:r>
          </a:p>
        </p:txBody>
      </p:sp>
      <p:pic>
        <p:nvPicPr>
          <p:cNvPr id="10" name="Pictur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727741" y="4394046"/>
            <a:ext cx="2429797" cy="1625755"/>
          </a:xfrm>
          <a:prstGeom prst="rect">
            <a:avLst/>
          </a:prstGeom>
        </p:spPr>
      </p:pic>
      <p:pic>
        <p:nvPicPr>
          <p:cNvPr id="11" name="Picture 10"/>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6469963" y="4394046"/>
            <a:ext cx="3100507" cy="1744035"/>
          </a:xfrm>
          <a:prstGeom prst="rect">
            <a:avLst/>
          </a:prstGeom>
        </p:spPr>
      </p:pic>
      <p:pic>
        <p:nvPicPr>
          <p:cNvPr id="13" name="Picture 12"/>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539729" y="1802440"/>
            <a:ext cx="2721512" cy="1529776"/>
          </a:xfrm>
          <a:prstGeom prst="rect">
            <a:avLst/>
          </a:prstGeom>
        </p:spPr>
      </p:pic>
      <p:pic>
        <p:nvPicPr>
          <p:cNvPr id="14" name="Picture 13"/>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6886074" y="1750610"/>
            <a:ext cx="2255520" cy="1691640"/>
          </a:xfrm>
          <a:prstGeom prst="rect">
            <a:avLst/>
          </a:prstGeom>
        </p:spPr>
      </p:pic>
    </p:spTree>
    <p:extLst>
      <p:ext uri="{BB962C8B-B14F-4D97-AF65-F5344CB8AC3E}">
        <p14:creationId xmlns="" xmlns:p14="http://schemas.microsoft.com/office/powerpoint/2010/main" val="1140745759"/>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Big Picture</a:t>
            </a:r>
            <a:endParaRPr lang="en-US"/>
          </a:p>
        </p:txBody>
      </p:sp>
      <p:graphicFrame>
        <p:nvGraphicFramePr>
          <p:cNvPr id="4" name="Table 3"/>
          <p:cNvGraphicFramePr>
            <a:graphicFrameLocks noGrp="1"/>
          </p:cNvGraphicFramePr>
          <p:nvPr>
            <p:extLst>
              <p:ext uri="{D42A27DB-BD31-4B8C-83A1-F6EECF244321}">
                <p14:modId xmlns="" xmlns:p14="http://schemas.microsoft.com/office/powerpoint/2010/main" val="3404173735"/>
              </p:ext>
            </p:extLst>
          </p:nvPr>
        </p:nvGraphicFramePr>
        <p:xfrm>
          <a:off x="2286000" y="2057400"/>
          <a:ext cx="7467600" cy="2260602"/>
        </p:xfrm>
        <a:graphic>
          <a:graphicData uri="http://schemas.openxmlformats.org/drawingml/2006/table">
            <a:tbl>
              <a:tblPr firstRow="1" bandRow="1">
                <a:tableStyleId>{5C22544A-7EE6-4342-B048-85BDC9FD1C3A}</a:tableStyleId>
              </a:tblPr>
              <a:tblGrid>
                <a:gridCol w="2057400"/>
                <a:gridCol w="2667000"/>
                <a:gridCol w="2743200"/>
              </a:tblGrid>
              <a:tr h="376767">
                <a:tc>
                  <a:txBody>
                    <a:bodyPr/>
                    <a:lstStyle/>
                    <a:p>
                      <a:r>
                        <a:rPr lang="en-US" smtClean="0">
                          <a:solidFill>
                            <a:schemeClr val="bg1"/>
                          </a:solidFill>
                        </a:rPr>
                        <a:t>Tribe</a:t>
                      </a:r>
                      <a:endParaRPr lang="en-US">
                        <a:solidFill>
                          <a:schemeClr val="bg1"/>
                        </a:solidFill>
                      </a:endParaRPr>
                    </a:p>
                  </a:txBody>
                  <a:tcPr/>
                </a:tc>
                <a:tc>
                  <a:txBody>
                    <a:bodyPr/>
                    <a:lstStyle/>
                    <a:p>
                      <a:r>
                        <a:rPr lang="en-US" smtClean="0">
                          <a:solidFill>
                            <a:schemeClr val="bg1"/>
                          </a:solidFill>
                        </a:rPr>
                        <a:t>Problem</a:t>
                      </a:r>
                      <a:endParaRPr lang="en-US">
                        <a:solidFill>
                          <a:schemeClr val="bg1"/>
                        </a:solidFill>
                      </a:endParaRPr>
                    </a:p>
                  </a:txBody>
                  <a:tcPr/>
                </a:tc>
                <a:tc>
                  <a:txBody>
                    <a:bodyPr/>
                    <a:lstStyle/>
                    <a:p>
                      <a:r>
                        <a:rPr lang="en-US" smtClean="0">
                          <a:solidFill>
                            <a:schemeClr val="bg1"/>
                          </a:solidFill>
                        </a:rPr>
                        <a:t>Solution</a:t>
                      </a:r>
                      <a:endParaRPr lang="en-US">
                        <a:solidFill>
                          <a:schemeClr val="bg1"/>
                        </a:solidFill>
                      </a:endParaRPr>
                    </a:p>
                  </a:txBody>
                  <a:tcPr/>
                </a:tc>
              </a:tr>
              <a:tr h="376767">
                <a:tc>
                  <a:txBody>
                    <a:bodyPr/>
                    <a:lstStyle/>
                    <a:p>
                      <a:r>
                        <a:rPr lang="en-US" smtClean="0"/>
                        <a:t>Symbolists</a:t>
                      </a:r>
                      <a:endParaRPr lang="en-US"/>
                    </a:p>
                  </a:txBody>
                  <a:tcPr/>
                </a:tc>
                <a:tc>
                  <a:txBody>
                    <a:bodyPr/>
                    <a:lstStyle/>
                    <a:p>
                      <a:r>
                        <a:rPr lang="en-US" smtClean="0"/>
                        <a:t>Knowledge composition</a:t>
                      </a:r>
                      <a:endParaRPr lang="en-US"/>
                    </a:p>
                  </a:txBody>
                  <a:tcPr/>
                </a:tc>
                <a:tc>
                  <a:txBody>
                    <a:bodyPr/>
                    <a:lstStyle/>
                    <a:p>
                      <a:r>
                        <a:rPr lang="en-US" smtClean="0"/>
                        <a:t>Inverse deduction</a:t>
                      </a:r>
                      <a:endParaRPr lang="en-US"/>
                    </a:p>
                  </a:txBody>
                  <a:tcPr/>
                </a:tc>
              </a:tr>
              <a:tr h="376767">
                <a:tc>
                  <a:txBody>
                    <a:bodyPr/>
                    <a:lstStyle/>
                    <a:p>
                      <a:r>
                        <a:rPr lang="en-US" smtClean="0"/>
                        <a:t>Connectionists</a:t>
                      </a:r>
                      <a:endParaRPr lang="en-US"/>
                    </a:p>
                  </a:txBody>
                  <a:tcPr/>
                </a:tc>
                <a:tc>
                  <a:txBody>
                    <a:bodyPr/>
                    <a:lstStyle/>
                    <a:p>
                      <a:r>
                        <a:rPr lang="en-US" smtClean="0"/>
                        <a:t>Credit assignment</a:t>
                      </a:r>
                      <a:endParaRPr lang="en-US"/>
                    </a:p>
                  </a:txBody>
                  <a:tcPr/>
                </a:tc>
                <a:tc>
                  <a:txBody>
                    <a:bodyPr/>
                    <a:lstStyle/>
                    <a:p>
                      <a:r>
                        <a:rPr lang="en-US" smtClean="0"/>
                        <a:t>Backpropagation</a:t>
                      </a:r>
                      <a:endParaRPr lang="en-US"/>
                    </a:p>
                  </a:txBody>
                  <a:tcPr/>
                </a:tc>
              </a:tr>
              <a:tr h="376767">
                <a:tc>
                  <a:txBody>
                    <a:bodyPr/>
                    <a:lstStyle/>
                    <a:p>
                      <a:r>
                        <a:rPr lang="en-US" smtClean="0"/>
                        <a:t>Evolutionaries</a:t>
                      </a:r>
                      <a:endParaRPr lang="en-US"/>
                    </a:p>
                  </a:txBody>
                  <a:tcPr/>
                </a:tc>
                <a:tc>
                  <a:txBody>
                    <a:bodyPr/>
                    <a:lstStyle/>
                    <a:p>
                      <a:r>
                        <a:rPr lang="en-US" smtClean="0"/>
                        <a:t>Structure discovery</a:t>
                      </a:r>
                      <a:endParaRPr lang="en-US"/>
                    </a:p>
                  </a:txBody>
                  <a:tcPr/>
                </a:tc>
                <a:tc>
                  <a:txBody>
                    <a:bodyPr/>
                    <a:lstStyle/>
                    <a:p>
                      <a:r>
                        <a:rPr lang="en-US" smtClean="0"/>
                        <a:t>Genetic programming</a:t>
                      </a:r>
                      <a:endParaRPr lang="en-US"/>
                    </a:p>
                  </a:txBody>
                  <a:tcPr/>
                </a:tc>
              </a:tr>
              <a:tr h="376767">
                <a:tc>
                  <a:txBody>
                    <a:bodyPr/>
                    <a:lstStyle/>
                    <a:p>
                      <a:r>
                        <a:rPr lang="en-US" smtClean="0"/>
                        <a:t>Bayesians</a:t>
                      </a:r>
                      <a:endParaRPr lang="en-US"/>
                    </a:p>
                  </a:txBody>
                  <a:tcPr/>
                </a:tc>
                <a:tc>
                  <a:txBody>
                    <a:bodyPr/>
                    <a:lstStyle/>
                    <a:p>
                      <a:r>
                        <a:rPr lang="en-US" smtClean="0"/>
                        <a:t>Uncertainty</a:t>
                      </a:r>
                      <a:endParaRPr lang="en-US"/>
                    </a:p>
                  </a:txBody>
                  <a:tcPr/>
                </a:tc>
                <a:tc>
                  <a:txBody>
                    <a:bodyPr/>
                    <a:lstStyle/>
                    <a:p>
                      <a:r>
                        <a:rPr lang="en-US" smtClean="0"/>
                        <a:t>Probabilistic inference</a:t>
                      </a:r>
                      <a:endParaRPr lang="en-US"/>
                    </a:p>
                  </a:txBody>
                  <a:tcPr/>
                </a:tc>
              </a:tr>
              <a:tr h="376767">
                <a:tc>
                  <a:txBody>
                    <a:bodyPr/>
                    <a:lstStyle/>
                    <a:p>
                      <a:r>
                        <a:rPr lang="en-US" smtClean="0"/>
                        <a:t>Analogizers</a:t>
                      </a:r>
                      <a:endParaRPr lang="en-US"/>
                    </a:p>
                  </a:txBody>
                  <a:tcPr/>
                </a:tc>
                <a:tc>
                  <a:txBody>
                    <a:bodyPr/>
                    <a:lstStyle/>
                    <a:p>
                      <a:r>
                        <a:rPr lang="en-US" smtClean="0"/>
                        <a:t>Similarity</a:t>
                      </a:r>
                      <a:endParaRPr lang="en-US"/>
                    </a:p>
                  </a:txBody>
                  <a:tcPr/>
                </a:tc>
                <a:tc>
                  <a:txBody>
                    <a:bodyPr/>
                    <a:lstStyle/>
                    <a:p>
                      <a:r>
                        <a:rPr lang="en-US" smtClean="0"/>
                        <a:t>Kernel machines</a:t>
                      </a:r>
                      <a:endParaRPr lang="en-US"/>
                    </a:p>
                  </a:txBody>
                  <a:tcPr/>
                </a:tc>
              </a:tr>
            </a:tbl>
          </a:graphicData>
        </a:graphic>
      </p:graphicFrame>
      <p:sp>
        <p:nvSpPr>
          <p:cNvPr id="3" name="TextBox 2"/>
          <p:cNvSpPr txBox="1"/>
          <p:nvPr/>
        </p:nvSpPr>
        <p:spPr>
          <a:xfrm>
            <a:off x="3124201" y="4876801"/>
            <a:ext cx="5564345" cy="954107"/>
          </a:xfrm>
          <a:prstGeom prst="rect">
            <a:avLst/>
          </a:prstGeom>
          <a:noFill/>
        </p:spPr>
        <p:txBody>
          <a:bodyPr wrap="none" rtlCol="0">
            <a:spAutoFit/>
          </a:bodyPr>
          <a:lstStyle/>
          <a:p>
            <a:pPr algn="ctr"/>
            <a:r>
              <a:rPr lang="en-US" sz="2800">
                <a:solidFill>
                  <a:srgbClr val="FF0000"/>
                </a:solidFill>
              </a:rPr>
              <a:t>But what we really need is</a:t>
            </a:r>
          </a:p>
          <a:p>
            <a:pPr algn="ctr"/>
            <a:r>
              <a:rPr lang="en-US" sz="2800">
                <a:solidFill>
                  <a:srgbClr val="FF0000"/>
                </a:solidFill>
              </a:rPr>
              <a:t>a single algorithm that solves all five!</a:t>
            </a:r>
          </a:p>
        </p:txBody>
      </p:sp>
    </p:spTree>
    <p:extLst>
      <p:ext uri="{BB962C8B-B14F-4D97-AF65-F5344CB8AC3E}">
        <p14:creationId xmlns="" xmlns:p14="http://schemas.microsoft.com/office/powerpoint/2010/main" val="399913161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Putting the Pieces Together</a:t>
            </a:r>
            <a:endParaRPr lang="en-US"/>
          </a:p>
        </p:txBody>
      </p:sp>
      <p:sp>
        <p:nvSpPr>
          <p:cNvPr id="3" name="Text Placeholder 2"/>
          <p:cNvSpPr>
            <a:spLocks noGrp="1"/>
          </p:cNvSpPr>
          <p:nvPr>
            <p:ph type="body" sz="quarter" idx="10"/>
          </p:nvPr>
        </p:nvSpPr>
        <p:spPr>
          <a:xfrm>
            <a:off x="1905000" y="1411553"/>
            <a:ext cx="8382000" cy="4844403"/>
          </a:xfrm>
        </p:spPr>
        <p:txBody>
          <a:bodyPr/>
          <a:lstStyle/>
          <a:p>
            <a:r>
              <a:rPr lang="en-US" smtClean="0">
                <a:solidFill>
                  <a:schemeClr val="tx2"/>
                </a:solidFill>
              </a:rPr>
              <a:t>Representation</a:t>
            </a:r>
          </a:p>
          <a:p>
            <a:pPr lvl="1"/>
            <a:r>
              <a:rPr lang="en-US" smtClean="0"/>
              <a:t>Probabilistic logic (e.g., Markov logic networks)</a:t>
            </a:r>
          </a:p>
          <a:p>
            <a:pPr lvl="1"/>
            <a:r>
              <a:rPr lang="en-US" smtClean="0"/>
              <a:t>Weighted formulas → Distribution over states</a:t>
            </a:r>
          </a:p>
          <a:p>
            <a:r>
              <a:rPr lang="en-US" smtClean="0">
                <a:solidFill>
                  <a:schemeClr val="tx2"/>
                </a:solidFill>
              </a:rPr>
              <a:t>Evaluation</a:t>
            </a:r>
          </a:p>
          <a:p>
            <a:pPr lvl="1"/>
            <a:r>
              <a:rPr lang="en-US" smtClean="0"/>
              <a:t>Posterior probability</a:t>
            </a:r>
          </a:p>
          <a:p>
            <a:pPr lvl="1"/>
            <a:r>
              <a:rPr lang="en-US" smtClean="0"/>
              <a:t>User-defined objective function</a:t>
            </a:r>
          </a:p>
          <a:p>
            <a:r>
              <a:rPr lang="en-US" smtClean="0">
                <a:solidFill>
                  <a:schemeClr val="tx2"/>
                </a:solidFill>
              </a:rPr>
              <a:t>Optimization</a:t>
            </a:r>
          </a:p>
          <a:p>
            <a:pPr lvl="1"/>
            <a:r>
              <a:rPr lang="en-US" smtClean="0"/>
              <a:t>Formula discovery: Genetic programming </a:t>
            </a:r>
          </a:p>
          <a:p>
            <a:pPr lvl="1"/>
            <a:r>
              <a:rPr lang="en-US" smtClean="0"/>
              <a:t>Weight learning: Backpropagation</a:t>
            </a:r>
          </a:p>
          <a:p>
            <a:pPr lvl="1"/>
            <a:endParaRPr lang="en-US"/>
          </a:p>
        </p:txBody>
      </p:sp>
    </p:spTree>
    <p:extLst>
      <p:ext uri="{BB962C8B-B14F-4D97-AF65-F5344CB8AC3E}">
        <p14:creationId xmlns="" xmlns:p14="http://schemas.microsoft.com/office/powerpoint/2010/main" val="344872651"/>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Toward a Universal Learner</a:t>
            </a:r>
            <a:endParaRPr lang="en-US"/>
          </a:p>
        </p:txBody>
      </p:sp>
      <p:sp>
        <p:nvSpPr>
          <p:cNvPr id="3" name="Text Placeholder 2"/>
          <p:cNvSpPr>
            <a:spLocks noGrp="1"/>
          </p:cNvSpPr>
          <p:nvPr>
            <p:ph type="body" sz="quarter" idx="10"/>
          </p:nvPr>
        </p:nvSpPr>
        <p:spPr>
          <a:xfrm>
            <a:off x="1905000" y="1411553"/>
            <a:ext cx="8382000" cy="984885"/>
          </a:xfrm>
        </p:spPr>
        <p:txBody>
          <a:bodyPr/>
          <a:lstStyle/>
          <a:p>
            <a:r>
              <a:rPr lang="en-US" smtClean="0"/>
              <a:t>Much remains to be done . . .</a:t>
            </a:r>
          </a:p>
          <a:p>
            <a:r>
              <a:rPr lang="en-US" smtClean="0"/>
              <a:t>We need your ideas</a:t>
            </a:r>
            <a:endParaRPr lang="en-US"/>
          </a:p>
        </p:txBody>
      </p:sp>
      <p:pic>
        <p:nvPicPr>
          <p:cNvPr id="5" name="Picture 4"/>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352800" y="2743200"/>
            <a:ext cx="5334000" cy="3301314"/>
          </a:xfrm>
          <a:prstGeom prst="rect">
            <a:avLst/>
          </a:prstGeom>
        </p:spPr>
      </p:pic>
    </p:spTree>
    <p:extLst>
      <p:ext uri="{BB962C8B-B14F-4D97-AF65-F5344CB8AC3E}">
        <p14:creationId xmlns="" xmlns:p14="http://schemas.microsoft.com/office/powerpoint/2010/main" val="302401216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610600" cy="684212"/>
          </a:xfrm>
        </p:spPr>
        <p:txBody>
          <a:bodyPr/>
          <a:lstStyle/>
          <a:p>
            <a:r>
              <a:rPr lang="en-US" smtClean="0"/>
              <a:t>What a Universal Learner Will Enable</a:t>
            </a:r>
            <a:endParaRPr lang="en-US"/>
          </a:p>
        </p:txBody>
      </p:sp>
      <p:sp>
        <p:nvSpPr>
          <p:cNvPr id="3" name="TextBox 2"/>
          <p:cNvSpPr txBox="1"/>
          <p:nvPr/>
        </p:nvSpPr>
        <p:spPr>
          <a:xfrm>
            <a:off x="2499773" y="1007364"/>
            <a:ext cx="3006657" cy="707886"/>
          </a:xfrm>
          <a:prstGeom prst="rect">
            <a:avLst/>
          </a:prstGeom>
          <a:noFill/>
        </p:spPr>
        <p:txBody>
          <a:bodyPr wrap="none" rtlCol="0">
            <a:spAutoFit/>
          </a:bodyPr>
          <a:lstStyle/>
          <a:p>
            <a:r>
              <a:rPr lang="en-US" sz="4000">
                <a:solidFill>
                  <a:schemeClr val="tx2"/>
                </a:solidFill>
              </a:rPr>
              <a:t>Home Robots</a:t>
            </a:r>
          </a:p>
        </p:txBody>
      </p:sp>
      <p:sp>
        <p:nvSpPr>
          <p:cNvPr id="4" name="TextBox 3"/>
          <p:cNvSpPr txBox="1"/>
          <p:nvPr/>
        </p:nvSpPr>
        <p:spPr>
          <a:xfrm>
            <a:off x="2496153" y="3733800"/>
            <a:ext cx="2911053" cy="707886"/>
          </a:xfrm>
          <a:prstGeom prst="rect">
            <a:avLst/>
          </a:prstGeom>
          <a:noFill/>
        </p:spPr>
        <p:txBody>
          <a:bodyPr wrap="none" rtlCol="0">
            <a:spAutoFit/>
          </a:bodyPr>
          <a:lstStyle/>
          <a:p>
            <a:r>
              <a:rPr lang="en-US" sz="4000">
                <a:solidFill>
                  <a:schemeClr val="tx2"/>
                </a:solidFill>
              </a:rPr>
              <a:t>Cancer Cures</a:t>
            </a:r>
          </a:p>
        </p:txBody>
      </p:sp>
      <p:sp>
        <p:nvSpPr>
          <p:cNvPr id="5" name="TextBox 4"/>
          <p:cNvSpPr txBox="1"/>
          <p:nvPr/>
        </p:nvSpPr>
        <p:spPr>
          <a:xfrm>
            <a:off x="5943601" y="3733800"/>
            <a:ext cx="4506747" cy="707886"/>
          </a:xfrm>
          <a:prstGeom prst="rect">
            <a:avLst/>
          </a:prstGeom>
          <a:noFill/>
        </p:spPr>
        <p:txBody>
          <a:bodyPr wrap="none" rtlCol="0">
            <a:spAutoFit/>
          </a:bodyPr>
          <a:lstStyle/>
          <a:p>
            <a:r>
              <a:rPr lang="en-US" sz="4000">
                <a:solidFill>
                  <a:schemeClr val="tx2"/>
                </a:solidFill>
              </a:rPr>
              <a:t>360</a:t>
            </a:r>
            <a:r>
              <a:rPr lang="en-US" sz="4000" baseline="30000">
                <a:solidFill>
                  <a:schemeClr val="tx2"/>
                </a:solidFill>
              </a:rPr>
              <a:t>o</a:t>
            </a:r>
            <a:r>
              <a:rPr lang="en-US" sz="4000">
                <a:solidFill>
                  <a:schemeClr val="tx2"/>
                </a:solidFill>
              </a:rPr>
              <a:t> Recommenders</a:t>
            </a:r>
          </a:p>
        </p:txBody>
      </p:sp>
      <p:pic>
        <p:nvPicPr>
          <p:cNvPr id="6" name="Picture 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751221" y="4536238"/>
            <a:ext cx="2580774" cy="1718796"/>
          </a:xfrm>
          <a:prstGeom prst="rect">
            <a:avLst/>
          </a:prstGeom>
        </p:spPr>
      </p:pic>
      <p:pic>
        <p:nvPicPr>
          <p:cNvPr id="7"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743200" y="1809802"/>
            <a:ext cx="2519802" cy="1757922"/>
          </a:xfrm>
          <a:prstGeom prst="rect">
            <a:avLst/>
          </a:prstGeom>
        </p:spPr>
      </p:pic>
      <p:pic>
        <p:nvPicPr>
          <p:cNvPr id="8" name="Picture 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6781800" y="4536238"/>
            <a:ext cx="2667000" cy="1752600"/>
          </a:xfrm>
          <a:prstGeom prst="rect">
            <a:avLst/>
          </a:prstGeom>
        </p:spPr>
      </p:pic>
      <p:sp>
        <p:nvSpPr>
          <p:cNvPr id="9" name="TextBox 8"/>
          <p:cNvSpPr txBox="1"/>
          <p:nvPr/>
        </p:nvSpPr>
        <p:spPr>
          <a:xfrm>
            <a:off x="6182720" y="1007364"/>
            <a:ext cx="4065537" cy="707886"/>
          </a:xfrm>
          <a:prstGeom prst="rect">
            <a:avLst/>
          </a:prstGeom>
          <a:noFill/>
        </p:spPr>
        <p:txBody>
          <a:bodyPr wrap="none" rtlCol="0">
            <a:spAutoFit/>
          </a:bodyPr>
          <a:lstStyle/>
          <a:p>
            <a:r>
              <a:rPr lang="en-US" sz="4000">
                <a:solidFill>
                  <a:schemeClr val="tx2"/>
                </a:solidFill>
              </a:rPr>
              <a:t>World Wide Brains</a:t>
            </a:r>
          </a:p>
        </p:txBody>
      </p:sp>
      <p:pic>
        <p:nvPicPr>
          <p:cNvPr id="10" name="Picture 9"/>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158774" y="1650564"/>
            <a:ext cx="2076398" cy="2076398"/>
          </a:xfrm>
          <a:prstGeom prst="rect">
            <a:avLst/>
          </a:prstGeom>
        </p:spPr>
      </p:pic>
    </p:spTree>
    <p:extLst>
      <p:ext uri="{BB962C8B-B14F-4D97-AF65-F5344CB8AC3E}">
        <p14:creationId xmlns="" xmlns:p14="http://schemas.microsoft.com/office/powerpoint/2010/main" val="2921475642"/>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1981201"/>
            <a:ext cx="7543800" cy="2554545"/>
          </a:xfrm>
          <a:prstGeom prst="rect">
            <a:avLst/>
          </a:prstGeom>
          <a:noFill/>
        </p:spPr>
        <p:txBody>
          <a:bodyPr wrap="square" rtlCol="0">
            <a:spAutoFit/>
          </a:bodyPr>
          <a:lstStyle/>
          <a:p>
            <a:r>
              <a:rPr lang="en-US" sz="3200"/>
              <a:t>If we used all our technology resources,</a:t>
            </a:r>
          </a:p>
          <a:p>
            <a:r>
              <a:rPr lang="en-US" sz="3200"/>
              <a:t>we could actually give people personalized</a:t>
            </a:r>
          </a:p>
          <a:p>
            <a:r>
              <a:rPr lang="en-US" sz="3200"/>
              <a:t>recommendations for every step of your life.</a:t>
            </a:r>
          </a:p>
          <a:p>
            <a:endParaRPr lang="en-US" sz="3200"/>
          </a:p>
          <a:p>
            <a:r>
              <a:rPr lang="en-US" sz="3200" i="1"/>
              <a:t>       – Aneesh Chopra, former CTO of the U.S.</a:t>
            </a:r>
          </a:p>
        </p:txBody>
      </p:sp>
    </p:spTree>
    <p:extLst>
      <p:ext uri="{BB962C8B-B14F-4D97-AF65-F5344CB8AC3E}">
        <p14:creationId xmlns="" xmlns:p14="http://schemas.microsoft.com/office/powerpoint/2010/main" val="2490371375"/>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3840079" y="0"/>
            <a:ext cx="4511842" cy="6858000"/>
          </a:xfrm>
          <a:prstGeom prst="rect">
            <a:avLst/>
          </a:prstGeom>
        </p:spPr>
      </p:pic>
    </p:spTree>
    <p:extLst>
      <p:ext uri="{BB962C8B-B14F-4D97-AF65-F5344CB8AC3E}">
        <p14:creationId xmlns="" xmlns:p14="http://schemas.microsoft.com/office/powerpoint/2010/main" val="199934880"/>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0" y="1981201"/>
            <a:ext cx="8156144" cy="2554545"/>
          </a:xfrm>
          <a:prstGeom prst="rect">
            <a:avLst/>
          </a:prstGeom>
          <a:noFill/>
        </p:spPr>
        <p:txBody>
          <a:bodyPr wrap="none" rtlCol="0">
            <a:spAutoFit/>
          </a:bodyPr>
          <a:lstStyle/>
          <a:p>
            <a:r>
              <a:rPr lang="en-US" sz="3200"/>
              <a:t>Most of the knowledge in the world in the</a:t>
            </a:r>
          </a:p>
          <a:p>
            <a:r>
              <a:rPr lang="en-US" sz="3200"/>
              <a:t>future is going to be extracted by machines</a:t>
            </a:r>
          </a:p>
          <a:p>
            <a:r>
              <a:rPr lang="en-US" sz="3200"/>
              <a:t>and will reside in machines.</a:t>
            </a:r>
          </a:p>
          <a:p>
            <a:endParaRPr lang="en-US" sz="3200"/>
          </a:p>
          <a:p>
            <a:r>
              <a:rPr lang="en-US" sz="3200" i="1"/>
              <a:t>– Yann LeCun, Director of AI Research, Facebook</a:t>
            </a:r>
          </a:p>
        </p:txBody>
      </p:sp>
    </p:spTree>
    <p:extLst>
      <p:ext uri="{BB962C8B-B14F-4D97-AF65-F5344CB8AC3E}">
        <p14:creationId xmlns="" xmlns:p14="http://schemas.microsoft.com/office/powerpoint/2010/main" val="4231942783"/>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1"/>
          <p:cNvSpPr>
            <a:spLocks noGrp="1"/>
          </p:cNvSpPr>
          <p:nvPr>
            <p:ph type="body" idx="1"/>
          </p:nvPr>
        </p:nvSpPr>
        <p:spPr bwMode="auto">
          <a:xfrm>
            <a:off x="609600" y="809614"/>
            <a:ext cx="9144000" cy="3274230"/>
          </a:xfrm>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vert="horz" wrap="square" lIns="0" tIns="0" rIns="0" bIns="0" numCol="1" anchor="t" anchorCtr="0" compatLnSpc="1">
            <a:prstTxWarp prst="textNoShape">
              <a:avLst/>
            </a:prstTxWarp>
          </a:bodyPr>
          <a:lstStyle/>
          <a:p>
            <a:pPr marL="0" indent="0" defTabSz="914400" eaLnBrk="1">
              <a:spcBef>
                <a:spcPts val="700"/>
              </a:spcBef>
              <a:buNone/>
            </a:pPr>
            <a:r>
              <a:rPr lang="en-US" altLang="en-US" sz="3200" b="1" smtClean="0">
                <a:solidFill>
                  <a:schemeClr val="accent1"/>
                </a:solidFill>
                <a:latin typeface="Arial" panose="020B0604020202020204" pitchFamily="34" charset="0"/>
                <a:cs typeface="Arial" panose="020B0604020202020204" pitchFamily="34" charset="0"/>
                <a:sym typeface="Arial" panose="020B0604020202020204" pitchFamily="34" charset="0"/>
              </a:rPr>
              <a:t>Traditional Programming</a:t>
            </a:r>
          </a:p>
          <a:p>
            <a:pPr marL="228600" indent="-228600" defTabSz="914400" eaLnBrk="1">
              <a:spcBef>
                <a:spcPts val="700"/>
              </a:spcBef>
              <a:buFontTx/>
              <a:buChar char="•"/>
            </a:pPr>
            <a:endParaRPr lang="en-US" altLang="en-US" sz="4400" b="1" smtClean="0">
              <a:solidFill>
                <a:srgbClr val="333399"/>
              </a:solidFill>
              <a:latin typeface="Arial" panose="020B0604020202020204" pitchFamily="34" charset="0"/>
              <a:cs typeface="Arial" panose="020B0604020202020204" pitchFamily="34" charset="0"/>
              <a:sym typeface="Arial" panose="020B0604020202020204" pitchFamily="34" charset="0"/>
            </a:endParaRPr>
          </a:p>
          <a:p>
            <a:pPr marL="228600" indent="-228600" defTabSz="914400" eaLnBrk="1">
              <a:spcBef>
                <a:spcPts val="700"/>
              </a:spcBef>
              <a:buFontTx/>
              <a:buChar char="•"/>
            </a:pPr>
            <a:endParaRPr lang="en-US" altLang="en-US" sz="3200" b="1" smtClean="0">
              <a:solidFill>
                <a:srgbClr val="333399"/>
              </a:solidFill>
              <a:latin typeface="Arial" panose="020B0604020202020204" pitchFamily="34" charset="0"/>
              <a:cs typeface="Arial" panose="020B0604020202020204" pitchFamily="34" charset="0"/>
              <a:sym typeface="Arial" panose="020B0604020202020204" pitchFamily="34" charset="0"/>
            </a:endParaRPr>
          </a:p>
          <a:p>
            <a:pPr marL="228600" indent="-228600" defTabSz="914400" eaLnBrk="1">
              <a:spcBef>
                <a:spcPts val="700"/>
              </a:spcBef>
              <a:buFontTx/>
              <a:buChar char="•"/>
            </a:pPr>
            <a:endParaRPr lang="en-US" altLang="en-US" sz="3200" b="1" smtClean="0">
              <a:solidFill>
                <a:srgbClr val="333399"/>
              </a:solidFill>
              <a:latin typeface="Arial" panose="020B0604020202020204" pitchFamily="34" charset="0"/>
              <a:cs typeface="Arial" panose="020B0604020202020204" pitchFamily="34" charset="0"/>
              <a:sym typeface="Arial" panose="020B0604020202020204" pitchFamily="34" charset="0"/>
            </a:endParaRPr>
          </a:p>
          <a:p>
            <a:pPr marL="0" indent="0" defTabSz="914400" eaLnBrk="1">
              <a:spcBef>
                <a:spcPts val="700"/>
              </a:spcBef>
              <a:buClr>
                <a:srgbClr val="333399"/>
              </a:buClr>
              <a:buNone/>
            </a:pPr>
            <a:endParaRPr lang="en-US" altLang="en-US" sz="3200" b="1" smtClean="0">
              <a:solidFill>
                <a:srgbClr val="333399"/>
              </a:solidFill>
              <a:latin typeface="Arial" panose="020B0604020202020204" pitchFamily="34" charset="0"/>
              <a:cs typeface="Arial" panose="020B0604020202020204" pitchFamily="34" charset="0"/>
              <a:sym typeface="Arial" panose="020B0604020202020204" pitchFamily="34" charset="0"/>
            </a:endParaRPr>
          </a:p>
          <a:p>
            <a:pPr marL="0" indent="0" defTabSz="914400" eaLnBrk="1">
              <a:spcBef>
                <a:spcPts val="700"/>
              </a:spcBef>
              <a:buNone/>
            </a:pPr>
            <a:r>
              <a:rPr lang="en-US" altLang="en-US" sz="3200" b="1" smtClean="0">
                <a:solidFill>
                  <a:schemeClr val="accent1"/>
                </a:solidFill>
                <a:latin typeface="Arial" panose="020B0604020202020204" pitchFamily="34" charset="0"/>
                <a:cs typeface="Arial" panose="020B0604020202020204" pitchFamily="34" charset="0"/>
                <a:sym typeface="Arial" panose="020B0604020202020204" pitchFamily="34" charset="0"/>
              </a:rPr>
              <a:t>Machine Learning</a:t>
            </a:r>
            <a:endParaRPr lang="en-US" altLang="en-US" smtClean="0">
              <a:solidFill>
                <a:schemeClr val="accent1"/>
              </a:solidFill>
            </a:endParaRPr>
          </a:p>
        </p:txBody>
      </p:sp>
      <p:grpSp>
        <p:nvGrpSpPr>
          <p:cNvPr id="2" name="Group 2"/>
          <p:cNvGrpSpPr>
            <a:grpSpLocks/>
          </p:cNvGrpSpPr>
          <p:nvPr/>
        </p:nvGrpSpPr>
        <p:grpSpPr bwMode="auto">
          <a:xfrm>
            <a:off x="4470400" y="1600200"/>
            <a:ext cx="3556000" cy="1524000"/>
            <a:chOff x="0" y="0"/>
            <a:chExt cx="2667000" cy="1524000"/>
          </a:xfrm>
          <a:solidFill>
            <a:schemeClr val="tx1">
              <a:lumMod val="65000"/>
            </a:schemeClr>
          </a:solidFill>
        </p:grpSpPr>
        <p:sp>
          <p:nvSpPr>
            <p:cNvPr id="9235" name="AutoShape 3"/>
            <p:cNvSpPr>
              <a:spLocks/>
            </p:cNvSpPr>
            <p:nvPr/>
          </p:nvSpPr>
          <p:spPr bwMode="auto">
            <a:xfrm>
              <a:off x="0" y="0"/>
              <a:ext cx="2667000" cy="1524000"/>
            </a:xfrm>
            <a:custGeom>
              <a:avLst/>
              <a:gdLst>
                <a:gd name="T0" fmla="*/ 164650208 w 21600"/>
                <a:gd name="T1" fmla="*/ 53763333 h 21600"/>
                <a:gd name="T2" fmla="*/ 164650208 w 21600"/>
                <a:gd name="T3" fmla="*/ 53763333 h 21600"/>
                <a:gd name="T4" fmla="*/ 164650208 w 21600"/>
                <a:gd name="T5" fmla="*/ 53763333 h 21600"/>
                <a:gd name="T6" fmla="*/ 164650208 w 21600"/>
                <a:gd name="T7" fmla="*/ 5376333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grpFill/>
            <a:ln w="25400" cap="flat" cmpd="sng">
              <a:solidFill>
                <a:schemeClr val="tx1"/>
              </a:solidFill>
              <a:prstDash val="solid"/>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nchor="ctr"/>
            <a:lstStyle/>
            <a:p>
              <a:endParaRPr lang="en-US"/>
            </a:p>
          </p:txBody>
        </p:sp>
        <p:sp>
          <p:nvSpPr>
            <p:cNvPr id="9236" name="AutoShape 4"/>
            <p:cNvSpPr>
              <a:spLocks/>
            </p:cNvSpPr>
            <p:nvPr/>
          </p:nvSpPr>
          <p:spPr bwMode="auto">
            <a:xfrm>
              <a:off x="389254" y="487977"/>
              <a:ext cx="1888491" cy="548046"/>
            </a:xfrm>
            <a:custGeom>
              <a:avLst/>
              <a:gdLst>
                <a:gd name="T0" fmla="*/ 82555559 w 21600"/>
                <a:gd name="T1" fmla="*/ 6952649 h 21600"/>
                <a:gd name="T2" fmla="*/ 82555559 w 21600"/>
                <a:gd name="T3" fmla="*/ 6952649 h 21600"/>
                <a:gd name="T4" fmla="*/ 82555559 w 21600"/>
                <a:gd name="T5" fmla="*/ 6952649 h 21600"/>
                <a:gd name="T6" fmla="*/ 82555559 w 21600"/>
                <a:gd name="T7" fmla="*/ 695264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grpFill/>
            <a:ln w="12700">
              <a:noFill/>
              <a:miter lim="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nchor="ctr"/>
            <a:lstStyle>
              <a:lvl1pPr>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1pPr>
              <a:lvl2pPr marL="742950" indent="-28575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2pPr>
              <a:lvl3pPr marL="11430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3pPr>
              <a:lvl4pPr marL="16002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4pPr>
              <a:lvl5pPr marL="20574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9pPr>
            </a:lstStyle>
            <a:p>
              <a:pPr algn="ctr" eaLnBrk="1"/>
              <a:r>
                <a:rPr lang="en-US" altLang="en-US" sz="3200">
                  <a:solidFill>
                    <a:schemeClr val="tx1"/>
                  </a:solidFill>
                </a:rPr>
                <a:t>Computer</a:t>
              </a:r>
              <a:endParaRPr lang="en-US" altLang="en-US">
                <a:solidFill>
                  <a:schemeClr val="tx1"/>
                </a:solidFill>
              </a:endParaRPr>
            </a:p>
          </p:txBody>
        </p:sp>
      </p:grpSp>
      <p:sp>
        <p:nvSpPr>
          <p:cNvPr id="9220" name="Line 5"/>
          <p:cNvSpPr>
            <a:spLocks noChangeShapeType="1"/>
          </p:cNvSpPr>
          <p:nvPr/>
        </p:nvSpPr>
        <p:spPr bwMode="auto">
          <a:xfrm>
            <a:off x="3251200" y="2057400"/>
            <a:ext cx="1219200"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endParaRPr lang="en-US"/>
          </a:p>
        </p:txBody>
      </p:sp>
      <p:sp>
        <p:nvSpPr>
          <p:cNvPr id="9221" name="Line 6"/>
          <p:cNvSpPr>
            <a:spLocks noChangeShapeType="1"/>
          </p:cNvSpPr>
          <p:nvPr/>
        </p:nvSpPr>
        <p:spPr bwMode="auto">
          <a:xfrm>
            <a:off x="3251200" y="2743200"/>
            <a:ext cx="1219200"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endParaRPr lang="en-US"/>
          </a:p>
        </p:txBody>
      </p:sp>
      <p:sp>
        <p:nvSpPr>
          <p:cNvPr id="9222" name="Line 7"/>
          <p:cNvSpPr>
            <a:spLocks noChangeShapeType="1"/>
          </p:cNvSpPr>
          <p:nvPr/>
        </p:nvSpPr>
        <p:spPr bwMode="auto">
          <a:xfrm>
            <a:off x="8026400" y="2286000"/>
            <a:ext cx="1016000"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endParaRPr lang="en-US"/>
          </a:p>
        </p:txBody>
      </p:sp>
      <p:sp>
        <p:nvSpPr>
          <p:cNvPr id="9223" name="AutoShape 8"/>
          <p:cNvSpPr>
            <a:spLocks/>
          </p:cNvSpPr>
          <p:nvPr/>
        </p:nvSpPr>
        <p:spPr bwMode="auto">
          <a:xfrm>
            <a:off x="1807634" y="1692275"/>
            <a:ext cx="1282700" cy="547688"/>
          </a:xfrm>
          <a:custGeom>
            <a:avLst/>
            <a:gdLst>
              <a:gd name="T0" fmla="*/ 21423451 w 21600"/>
              <a:gd name="T1" fmla="*/ 6943568 h 21600"/>
              <a:gd name="T2" fmla="*/ 21423451 w 21600"/>
              <a:gd name="T3" fmla="*/ 6943568 h 21600"/>
              <a:gd name="T4" fmla="*/ 21423451 w 21600"/>
              <a:gd name="T5" fmla="*/ 6943568 h 21600"/>
              <a:gd name="T6" fmla="*/ 21423451 w 21600"/>
              <a:gd name="T7" fmla="*/ 694356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45719" tIns="45719" rIns="45719" bIns="45719"/>
          <a:lstStyle>
            <a:lvl1pPr>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1pPr>
            <a:lvl2pPr marL="742950" indent="-28575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2pPr>
            <a:lvl3pPr marL="11430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3pPr>
            <a:lvl4pPr marL="16002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4pPr>
            <a:lvl5pPr marL="20574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9pPr>
          </a:lstStyle>
          <a:p>
            <a:pPr eaLnBrk="1"/>
            <a:r>
              <a:rPr lang="en-US" altLang="en-US" sz="3200">
                <a:solidFill>
                  <a:schemeClr val="tx1"/>
                </a:solidFill>
              </a:rPr>
              <a:t>Data</a:t>
            </a:r>
            <a:endParaRPr lang="en-US" altLang="en-US">
              <a:solidFill>
                <a:schemeClr val="tx1"/>
              </a:solidFill>
            </a:endParaRPr>
          </a:p>
        </p:txBody>
      </p:sp>
      <p:sp>
        <p:nvSpPr>
          <p:cNvPr id="9224" name="AutoShape 9"/>
          <p:cNvSpPr>
            <a:spLocks/>
          </p:cNvSpPr>
          <p:nvPr/>
        </p:nvSpPr>
        <p:spPr bwMode="auto">
          <a:xfrm>
            <a:off x="711200" y="2362200"/>
            <a:ext cx="2419351" cy="609600"/>
          </a:xfrm>
          <a:custGeom>
            <a:avLst/>
            <a:gdLst>
              <a:gd name="T0" fmla="*/ 63949567 w 21600"/>
              <a:gd name="T1" fmla="*/ 6943568 h 21600"/>
              <a:gd name="T2" fmla="*/ 63949567 w 21600"/>
              <a:gd name="T3" fmla="*/ 6943568 h 21600"/>
              <a:gd name="T4" fmla="*/ 63949567 w 21600"/>
              <a:gd name="T5" fmla="*/ 6943568 h 21600"/>
              <a:gd name="T6" fmla="*/ 63949567 w 21600"/>
              <a:gd name="T7" fmla="*/ 694356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45719" tIns="45719" rIns="45719" bIns="45719"/>
          <a:lstStyle>
            <a:lvl1pPr>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1pPr>
            <a:lvl2pPr marL="742950" indent="-28575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2pPr>
            <a:lvl3pPr marL="11430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3pPr>
            <a:lvl4pPr marL="16002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4pPr>
            <a:lvl5pPr marL="20574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9pPr>
          </a:lstStyle>
          <a:p>
            <a:pPr eaLnBrk="1"/>
            <a:r>
              <a:rPr lang="en-US" altLang="en-US" sz="3200" smtClean="0">
                <a:solidFill>
                  <a:schemeClr val="tx1"/>
                </a:solidFill>
              </a:rPr>
              <a:t>Algorithm</a:t>
            </a:r>
            <a:endParaRPr lang="en-US" altLang="en-US">
              <a:solidFill>
                <a:schemeClr val="tx1"/>
              </a:solidFill>
            </a:endParaRPr>
          </a:p>
        </p:txBody>
      </p:sp>
      <p:sp>
        <p:nvSpPr>
          <p:cNvPr id="9225" name="AutoShape 10"/>
          <p:cNvSpPr>
            <a:spLocks/>
          </p:cNvSpPr>
          <p:nvPr/>
        </p:nvSpPr>
        <p:spPr bwMode="auto">
          <a:xfrm>
            <a:off x="9042401" y="1981200"/>
            <a:ext cx="1765300" cy="547688"/>
          </a:xfrm>
          <a:custGeom>
            <a:avLst/>
            <a:gdLst>
              <a:gd name="T0" fmla="*/ 40576646 w 21600"/>
              <a:gd name="T1" fmla="*/ 6943568 h 21600"/>
              <a:gd name="T2" fmla="*/ 40576646 w 21600"/>
              <a:gd name="T3" fmla="*/ 6943568 h 21600"/>
              <a:gd name="T4" fmla="*/ 40576646 w 21600"/>
              <a:gd name="T5" fmla="*/ 6943568 h 21600"/>
              <a:gd name="T6" fmla="*/ 40576646 w 21600"/>
              <a:gd name="T7" fmla="*/ 694356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45719" tIns="45719" rIns="45719" bIns="45719"/>
          <a:lstStyle>
            <a:lvl1pPr>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1pPr>
            <a:lvl2pPr marL="742950" indent="-28575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2pPr>
            <a:lvl3pPr marL="11430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3pPr>
            <a:lvl4pPr marL="16002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4pPr>
            <a:lvl5pPr marL="20574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9pPr>
          </a:lstStyle>
          <a:p>
            <a:pPr eaLnBrk="1"/>
            <a:r>
              <a:rPr lang="en-US" altLang="en-US" sz="3200">
                <a:solidFill>
                  <a:schemeClr val="tx1"/>
                </a:solidFill>
              </a:rPr>
              <a:t>Output</a:t>
            </a:r>
            <a:endParaRPr lang="en-US" altLang="en-US">
              <a:solidFill>
                <a:schemeClr val="tx1"/>
              </a:solidFill>
            </a:endParaRPr>
          </a:p>
        </p:txBody>
      </p:sp>
      <p:grpSp>
        <p:nvGrpSpPr>
          <p:cNvPr id="3" name="Group 11"/>
          <p:cNvGrpSpPr>
            <a:grpSpLocks/>
          </p:cNvGrpSpPr>
          <p:nvPr/>
        </p:nvGrpSpPr>
        <p:grpSpPr bwMode="auto">
          <a:xfrm>
            <a:off x="4572000" y="4419600"/>
            <a:ext cx="3556000" cy="1524000"/>
            <a:chOff x="0" y="0"/>
            <a:chExt cx="2667000" cy="1524000"/>
          </a:xfrm>
          <a:solidFill>
            <a:schemeClr val="tx1">
              <a:lumMod val="65000"/>
            </a:schemeClr>
          </a:solidFill>
        </p:grpSpPr>
        <p:sp>
          <p:nvSpPr>
            <p:cNvPr id="9233" name="AutoShape 12"/>
            <p:cNvSpPr>
              <a:spLocks/>
            </p:cNvSpPr>
            <p:nvPr/>
          </p:nvSpPr>
          <p:spPr bwMode="auto">
            <a:xfrm>
              <a:off x="0" y="0"/>
              <a:ext cx="2667000" cy="1524000"/>
            </a:xfrm>
            <a:custGeom>
              <a:avLst/>
              <a:gdLst>
                <a:gd name="T0" fmla="*/ 164650208 w 21600"/>
                <a:gd name="T1" fmla="*/ 53763333 h 21600"/>
                <a:gd name="T2" fmla="*/ 164650208 w 21600"/>
                <a:gd name="T3" fmla="*/ 53763333 h 21600"/>
                <a:gd name="T4" fmla="*/ 164650208 w 21600"/>
                <a:gd name="T5" fmla="*/ 53763333 h 21600"/>
                <a:gd name="T6" fmla="*/ 164650208 w 21600"/>
                <a:gd name="T7" fmla="*/ 53763333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0" y="0"/>
                  </a:moveTo>
                  <a:lnTo>
                    <a:pt x="21599" y="0"/>
                  </a:lnTo>
                  <a:lnTo>
                    <a:pt x="21599" y="21600"/>
                  </a:lnTo>
                  <a:lnTo>
                    <a:pt x="0" y="21600"/>
                  </a:lnTo>
                  <a:lnTo>
                    <a:pt x="0" y="0"/>
                  </a:lnTo>
                  <a:close/>
                </a:path>
              </a:pathLst>
            </a:custGeom>
            <a:grpFill/>
            <a:ln w="25400" cap="flat" cmpd="sng">
              <a:solidFill>
                <a:schemeClr val="tx1"/>
              </a:solidFill>
              <a:prstDash val="solid"/>
              <a:round/>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nchor="ctr"/>
            <a:lstStyle/>
            <a:p>
              <a:endParaRPr lang="en-US"/>
            </a:p>
          </p:txBody>
        </p:sp>
        <p:sp>
          <p:nvSpPr>
            <p:cNvPr id="9234" name="AutoShape 13"/>
            <p:cNvSpPr>
              <a:spLocks/>
            </p:cNvSpPr>
            <p:nvPr/>
          </p:nvSpPr>
          <p:spPr bwMode="auto">
            <a:xfrm>
              <a:off x="389254" y="487977"/>
              <a:ext cx="1888491" cy="548046"/>
            </a:xfrm>
            <a:custGeom>
              <a:avLst/>
              <a:gdLst>
                <a:gd name="T0" fmla="*/ 82555559 w 21600"/>
                <a:gd name="T1" fmla="*/ 6952649 h 21600"/>
                <a:gd name="T2" fmla="*/ 82555559 w 21600"/>
                <a:gd name="T3" fmla="*/ 6952649 h 21600"/>
                <a:gd name="T4" fmla="*/ 82555559 w 21600"/>
                <a:gd name="T5" fmla="*/ 6952649 h 21600"/>
                <a:gd name="T6" fmla="*/ 82555559 w 21600"/>
                <a:gd name="T7" fmla="*/ 695264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grpFill/>
            <a:ln w="12700">
              <a:noFill/>
              <a:miter lim="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nchor="ctr"/>
            <a:lstStyle>
              <a:lvl1pPr>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1pPr>
              <a:lvl2pPr marL="742950" indent="-28575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2pPr>
              <a:lvl3pPr marL="11430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3pPr>
              <a:lvl4pPr marL="16002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4pPr>
              <a:lvl5pPr marL="20574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9pPr>
            </a:lstStyle>
            <a:p>
              <a:pPr algn="ctr" eaLnBrk="1"/>
              <a:r>
                <a:rPr lang="en-US" altLang="en-US" sz="3200">
                  <a:solidFill>
                    <a:schemeClr val="tx1"/>
                  </a:solidFill>
                </a:rPr>
                <a:t>Computer</a:t>
              </a:r>
              <a:endParaRPr lang="en-US" altLang="en-US">
                <a:solidFill>
                  <a:schemeClr val="tx1"/>
                </a:solidFill>
              </a:endParaRPr>
            </a:p>
          </p:txBody>
        </p:sp>
      </p:grpSp>
      <p:sp>
        <p:nvSpPr>
          <p:cNvPr id="9227" name="Line 14"/>
          <p:cNvSpPr>
            <a:spLocks noChangeShapeType="1"/>
          </p:cNvSpPr>
          <p:nvPr/>
        </p:nvSpPr>
        <p:spPr bwMode="auto">
          <a:xfrm>
            <a:off x="3352800" y="4876800"/>
            <a:ext cx="1219200"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endParaRPr lang="en-US"/>
          </a:p>
        </p:txBody>
      </p:sp>
      <p:sp>
        <p:nvSpPr>
          <p:cNvPr id="9228" name="Line 15"/>
          <p:cNvSpPr>
            <a:spLocks noChangeShapeType="1"/>
          </p:cNvSpPr>
          <p:nvPr/>
        </p:nvSpPr>
        <p:spPr bwMode="auto">
          <a:xfrm>
            <a:off x="3352800" y="5562600"/>
            <a:ext cx="1219200"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endParaRPr lang="en-US"/>
          </a:p>
        </p:txBody>
      </p:sp>
      <p:sp>
        <p:nvSpPr>
          <p:cNvPr id="9229" name="Line 16"/>
          <p:cNvSpPr>
            <a:spLocks noChangeShapeType="1"/>
          </p:cNvSpPr>
          <p:nvPr/>
        </p:nvSpPr>
        <p:spPr bwMode="auto">
          <a:xfrm>
            <a:off x="8128000" y="5105400"/>
            <a:ext cx="1016000" cy="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0" tIns="0" rIns="0" bIns="0"/>
          <a:lstStyle/>
          <a:p>
            <a:endParaRPr lang="en-US"/>
          </a:p>
        </p:txBody>
      </p:sp>
      <p:sp>
        <p:nvSpPr>
          <p:cNvPr id="9230" name="AutoShape 17"/>
          <p:cNvSpPr>
            <a:spLocks/>
          </p:cNvSpPr>
          <p:nvPr/>
        </p:nvSpPr>
        <p:spPr bwMode="auto">
          <a:xfrm>
            <a:off x="1909234" y="4511675"/>
            <a:ext cx="1282700" cy="547688"/>
          </a:xfrm>
          <a:custGeom>
            <a:avLst/>
            <a:gdLst>
              <a:gd name="T0" fmla="*/ 21423451 w 21600"/>
              <a:gd name="T1" fmla="*/ 6943568 h 21600"/>
              <a:gd name="T2" fmla="*/ 21423451 w 21600"/>
              <a:gd name="T3" fmla="*/ 6943568 h 21600"/>
              <a:gd name="T4" fmla="*/ 21423451 w 21600"/>
              <a:gd name="T5" fmla="*/ 6943568 h 21600"/>
              <a:gd name="T6" fmla="*/ 21423451 w 21600"/>
              <a:gd name="T7" fmla="*/ 694356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45719" tIns="45719" rIns="45719" bIns="45719"/>
          <a:lstStyle>
            <a:lvl1pPr>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1pPr>
            <a:lvl2pPr marL="742950" indent="-28575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2pPr>
            <a:lvl3pPr marL="11430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3pPr>
            <a:lvl4pPr marL="16002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4pPr>
            <a:lvl5pPr marL="20574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9pPr>
          </a:lstStyle>
          <a:p>
            <a:pPr eaLnBrk="1"/>
            <a:r>
              <a:rPr lang="en-US" altLang="en-US" sz="3200">
                <a:solidFill>
                  <a:schemeClr val="tx1"/>
                </a:solidFill>
              </a:rPr>
              <a:t>Data</a:t>
            </a:r>
            <a:endParaRPr lang="en-US" altLang="en-US">
              <a:solidFill>
                <a:schemeClr val="tx1"/>
              </a:solidFill>
            </a:endParaRPr>
          </a:p>
        </p:txBody>
      </p:sp>
      <p:sp>
        <p:nvSpPr>
          <p:cNvPr id="9231" name="AutoShape 18"/>
          <p:cNvSpPr>
            <a:spLocks/>
          </p:cNvSpPr>
          <p:nvPr/>
        </p:nvSpPr>
        <p:spPr bwMode="auto">
          <a:xfrm>
            <a:off x="1422401" y="5257800"/>
            <a:ext cx="1765300" cy="547688"/>
          </a:xfrm>
          <a:custGeom>
            <a:avLst/>
            <a:gdLst>
              <a:gd name="T0" fmla="*/ 40576646 w 21600"/>
              <a:gd name="T1" fmla="*/ 6943568 h 21600"/>
              <a:gd name="T2" fmla="*/ 40576646 w 21600"/>
              <a:gd name="T3" fmla="*/ 6943568 h 21600"/>
              <a:gd name="T4" fmla="*/ 40576646 w 21600"/>
              <a:gd name="T5" fmla="*/ 6943568 h 21600"/>
              <a:gd name="T6" fmla="*/ 40576646 w 21600"/>
              <a:gd name="T7" fmla="*/ 694356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599"/>
                </a:lnTo>
                <a:lnTo>
                  <a:pt x="0" y="21599"/>
                </a:lnTo>
                <a:lnTo>
                  <a:pt x="0" y="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45719" tIns="45719" rIns="45719" bIns="45719"/>
          <a:lstStyle>
            <a:lvl1pPr>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1pPr>
            <a:lvl2pPr marL="742950" indent="-28575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2pPr>
            <a:lvl3pPr marL="11430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3pPr>
            <a:lvl4pPr marL="16002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4pPr>
            <a:lvl5pPr marL="20574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9pPr>
          </a:lstStyle>
          <a:p>
            <a:pPr eaLnBrk="1"/>
            <a:r>
              <a:rPr lang="en-US" altLang="en-US" sz="3200">
                <a:solidFill>
                  <a:schemeClr val="tx1"/>
                </a:solidFill>
              </a:rPr>
              <a:t>Output</a:t>
            </a:r>
            <a:endParaRPr lang="en-US" altLang="en-US">
              <a:solidFill>
                <a:schemeClr val="tx1"/>
              </a:solidFill>
            </a:endParaRPr>
          </a:p>
        </p:txBody>
      </p:sp>
      <p:sp>
        <p:nvSpPr>
          <p:cNvPr id="9232" name="AutoShape 19"/>
          <p:cNvSpPr>
            <a:spLocks/>
          </p:cNvSpPr>
          <p:nvPr/>
        </p:nvSpPr>
        <p:spPr bwMode="auto">
          <a:xfrm>
            <a:off x="9144000" y="4800600"/>
            <a:ext cx="2438400" cy="533400"/>
          </a:xfrm>
          <a:custGeom>
            <a:avLst/>
            <a:gdLst>
              <a:gd name="T0" fmla="*/ 63949567 w 21600"/>
              <a:gd name="T1" fmla="*/ 6943568 h 21600"/>
              <a:gd name="T2" fmla="*/ 63949567 w 21600"/>
              <a:gd name="T3" fmla="*/ 6943568 h 21600"/>
              <a:gd name="T4" fmla="*/ 63949567 w 21600"/>
              <a:gd name="T5" fmla="*/ 6943568 h 21600"/>
              <a:gd name="T6" fmla="*/ 63949567 w 21600"/>
              <a:gd name="T7" fmla="*/ 694356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599"/>
                </a:lnTo>
                <a:lnTo>
                  <a:pt x="0" y="21599"/>
                </a:lnTo>
                <a:lnTo>
                  <a:pt x="0" y="0"/>
                </a:lnTo>
                <a:close/>
              </a:path>
            </a:pathLst>
          </a:custGeom>
          <a:noFill/>
          <a:ln>
            <a:noFill/>
          </a:ln>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0"/>
                <a:headEnd/>
                <a:tailEnd/>
              </a14:hiddenLine>
            </a:ext>
            <a:ext uri="{AF507438-7753-43E0-B8FC-AC1667EBCBE1}">
              <a14:hiddenEffects xmlns:a14="http://schemas.microsoft.com/office/drawing/2010/main" xmlns="">
                <a:effectLst>
                  <a:outerShdw dist="35921" dir="2700000" algn="ctr" rotWithShape="0">
                    <a:srgbClr val="808080"/>
                  </a:outerShdw>
                </a:effectLst>
              </a14:hiddenEffects>
            </a:ext>
          </a:extLst>
        </p:spPr>
        <p:txBody>
          <a:bodyPr lIns="45719" tIns="45719" rIns="45719" bIns="45719"/>
          <a:lstStyle>
            <a:lvl1pPr>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1pPr>
            <a:lvl2pPr marL="742950" indent="-28575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2pPr>
            <a:lvl3pPr marL="11430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3pPr>
            <a:lvl4pPr marL="16002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4pPr>
            <a:lvl5pPr marL="2057400" indent="-228600">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5pPr>
            <a:lvl6pPr marL="25146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6pPr>
            <a:lvl7pPr marL="29718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7pPr>
            <a:lvl8pPr marL="34290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8pPr>
            <a:lvl9pPr marL="3886200" indent="-228600" eaLnBrk="0" fontAlgn="base" hangingPunct="0">
              <a:spcBef>
                <a:spcPct val="0"/>
              </a:spcBef>
              <a:spcAft>
                <a:spcPct val="0"/>
              </a:spcAft>
              <a:defRPr>
                <a:solidFill>
                  <a:srgbClr val="000000"/>
                </a:solidFill>
                <a:latin typeface="Arial" panose="020B0604020202020204" pitchFamily="34" charset="0"/>
                <a:ea typeface="Helvetica" panose="020B0604020202020204" pitchFamily="34" charset="0"/>
                <a:cs typeface="Helvetica" panose="020B0604020202020204" pitchFamily="34" charset="0"/>
                <a:sym typeface="Arial" panose="020B0604020202020204" pitchFamily="34" charset="0"/>
              </a:defRPr>
            </a:lvl9pPr>
          </a:lstStyle>
          <a:p>
            <a:pPr eaLnBrk="1"/>
            <a:r>
              <a:rPr lang="en-US" altLang="en-US" sz="3200" smtClean="0">
                <a:solidFill>
                  <a:schemeClr val="tx1"/>
                </a:solidFill>
              </a:rPr>
              <a:t>Algorithm</a:t>
            </a:r>
            <a:endParaRPr lang="en-US" altLang="en-US">
              <a:solidFill>
                <a:schemeClr val="tx1"/>
              </a:solidFill>
            </a:endParaRPr>
          </a:p>
        </p:txBody>
      </p:sp>
    </p:spTree>
    <p:extLst>
      <p:ext uri="{BB962C8B-B14F-4D97-AF65-F5344CB8AC3E}">
        <p14:creationId xmlns:p14="http://schemas.microsoft.com/office/powerpoint/2010/main" xmlns="" val="3552291131"/>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382000" cy="664797"/>
          </a:xfrm>
        </p:spPr>
        <p:txBody>
          <a:bodyPr/>
          <a:lstStyle/>
          <a:p>
            <a:r>
              <a:rPr lang="en-US"/>
              <a:t>So How Do </a:t>
            </a:r>
            <a:r>
              <a:rPr lang="en-US" smtClean="0"/>
              <a:t>Machines Learn?</a:t>
            </a:r>
            <a:endParaRPr lang="en-US"/>
          </a:p>
        </p:txBody>
      </p:sp>
      <p:sp>
        <p:nvSpPr>
          <p:cNvPr id="3" name="Text Placeholder 2"/>
          <p:cNvSpPr>
            <a:spLocks noGrp="1"/>
          </p:cNvSpPr>
          <p:nvPr>
            <p:ph type="body" sz="quarter" idx="10"/>
          </p:nvPr>
        </p:nvSpPr>
        <p:spPr>
          <a:xfrm>
            <a:off x="1929064" y="2133601"/>
            <a:ext cx="8205537" cy="2590800"/>
          </a:xfrm>
        </p:spPr>
        <p:txBody>
          <a:bodyPr/>
          <a:lstStyle/>
          <a:p>
            <a:pPr marL="0" indent="0">
              <a:buNone/>
            </a:pPr>
            <a:r>
              <a:rPr lang="en-US" smtClean="0">
                <a:solidFill>
                  <a:schemeClr val="accent1"/>
                </a:solidFill>
              </a:rPr>
              <a:t>1.</a:t>
            </a:r>
            <a:r>
              <a:rPr lang="en-US" smtClean="0"/>
              <a:t> Fill in gaps in existing knowledge</a:t>
            </a:r>
          </a:p>
          <a:p>
            <a:pPr marL="0" indent="0">
              <a:buNone/>
            </a:pPr>
            <a:r>
              <a:rPr lang="en-US" smtClean="0">
                <a:solidFill>
                  <a:schemeClr val="accent1"/>
                </a:solidFill>
              </a:rPr>
              <a:t>2.</a:t>
            </a:r>
            <a:r>
              <a:rPr lang="en-US" smtClean="0"/>
              <a:t> Emulate the brain</a:t>
            </a:r>
          </a:p>
          <a:p>
            <a:pPr marL="0" indent="0">
              <a:buNone/>
            </a:pPr>
            <a:r>
              <a:rPr lang="en-US" smtClean="0">
                <a:solidFill>
                  <a:schemeClr val="accent1"/>
                </a:solidFill>
              </a:rPr>
              <a:t>3.</a:t>
            </a:r>
            <a:r>
              <a:rPr lang="en-US" smtClean="0"/>
              <a:t> Simulate evolution</a:t>
            </a:r>
          </a:p>
          <a:p>
            <a:pPr marL="0" indent="0">
              <a:buNone/>
            </a:pPr>
            <a:r>
              <a:rPr lang="en-US" smtClean="0">
                <a:solidFill>
                  <a:schemeClr val="accent1"/>
                </a:solidFill>
              </a:rPr>
              <a:t>4.</a:t>
            </a:r>
            <a:r>
              <a:rPr lang="en-US" smtClean="0"/>
              <a:t> Systematically reduce uncertainty</a:t>
            </a:r>
          </a:p>
          <a:p>
            <a:pPr marL="0" indent="0">
              <a:buNone/>
            </a:pPr>
            <a:r>
              <a:rPr lang="en-US" smtClean="0">
                <a:solidFill>
                  <a:schemeClr val="accent1"/>
                </a:solidFill>
              </a:rPr>
              <a:t>5.</a:t>
            </a:r>
            <a:r>
              <a:rPr lang="en-US" smtClean="0"/>
              <a:t> Notice similarities between old and new</a:t>
            </a:r>
          </a:p>
        </p:txBody>
      </p:sp>
    </p:spTree>
    <p:extLst>
      <p:ext uri="{BB962C8B-B14F-4D97-AF65-F5344CB8AC3E}">
        <p14:creationId xmlns="" xmlns:p14="http://schemas.microsoft.com/office/powerpoint/2010/main" val="374093788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The Five Tribes of Machine Learning</a:t>
            </a:r>
            <a:endParaRPr lang="en-US"/>
          </a:p>
        </p:txBody>
      </p:sp>
      <p:graphicFrame>
        <p:nvGraphicFramePr>
          <p:cNvPr id="4" name="Table 3"/>
          <p:cNvGraphicFramePr>
            <a:graphicFrameLocks noGrp="1"/>
          </p:cNvGraphicFramePr>
          <p:nvPr>
            <p:extLst>
              <p:ext uri="{D42A27DB-BD31-4B8C-83A1-F6EECF244321}">
                <p14:modId xmlns="" xmlns:p14="http://schemas.microsoft.com/office/powerpoint/2010/main" val="1191180693"/>
              </p:ext>
            </p:extLst>
          </p:nvPr>
        </p:nvGraphicFramePr>
        <p:xfrm>
          <a:off x="2362200" y="2286000"/>
          <a:ext cx="7467600" cy="2362198"/>
        </p:xfrm>
        <a:graphic>
          <a:graphicData uri="http://schemas.openxmlformats.org/drawingml/2006/table">
            <a:tbl>
              <a:tblPr firstRow="1" bandRow="1">
                <a:tableStyleId>{5C22544A-7EE6-4342-B048-85BDC9FD1C3A}</a:tableStyleId>
              </a:tblPr>
              <a:tblGrid>
                <a:gridCol w="2302598"/>
                <a:gridCol w="2498002"/>
                <a:gridCol w="2667000"/>
              </a:tblGrid>
              <a:tr h="383828">
                <a:tc>
                  <a:txBody>
                    <a:bodyPr/>
                    <a:lstStyle/>
                    <a:p>
                      <a:r>
                        <a:rPr lang="en-US" smtClean="0">
                          <a:solidFill>
                            <a:schemeClr val="bg1"/>
                          </a:solidFill>
                        </a:rPr>
                        <a:t>Tribe</a:t>
                      </a:r>
                      <a:endParaRPr lang="en-US">
                        <a:solidFill>
                          <a:schemeClr val="bg1"/>
                        </a:solidFill>
                      </a:endParaRPr>
                    </a:p>
                  </a:txBody>
                  <a:tcPr/>
                </a:tc>
                <a:tc>
                  <a:txBody>
                    <a:bodyPr/>
                    <a:lstStyle/>
                    <a:p>
                      <a:r>
                        <a:rPr lang="en-US" smtClean="0">
                          <a:solidFill>
                            <a:schemeClr val="bg1"/>
                          </a:solidFill>
                        </a:rPr>
                        <a:t>Origins</a:t>
                      </a:r>
                      <a:endParaRPr lang="en-US">
                        <a:solidFill>
                          <a:schemeClr val="bg1"/>
                        </a:solidFill>
                      </a:endParaRPr>
                    </a:p>
                  </a:txBody>
                  <a:tcPr/>
                </a:tc>
                <a:tc>
                  <a:txBody>
                    <a:bodyPr/>
                    <a:lstStyle/>
                    <a:p>
                      <a:r>
                        <a:rPr lang="en-US" b="1" smtClean="0">
                          <a:solidFill>
                            <a:schemeClr val="bg1"/>
                          </a:solidFill>
                        </a:rPr>
                        <a:t>Master Algorithm</a:t>
                      </a:r>
                      <a:endParaRPr lang="en-US" b="1">
                        <a:solidFill>
                          <a:schemeClr val="bg1"/>
                        </a:solidFill>
                      </a:endParaRPr>
                    </a:p>
                  </a:txBody>
                  <a:tcPr/>
                </a:tc>
              </a:tr>
              <a:tr h="383828">
                <a:tc>
                  <a:txBody>
                    <a:bodyPr/>
                    <a:lstStyle/>
                    <a:p>
                      <a:r>
                        <a:rPr lang="en-US" smtClean="0"/>
                        <a:t>Symbolists</a:t>
                      </a:r>
                      <a:endParaRPr lang="en-US"/>
                    </a:p>
                  </a:txBody>
                  <a:tcPr/>
                </a:tc>
                <a:tc>
                  <a:txBody>
                    <a:bodyPr/>
                    <a:lstStyle/>
                    <a:p>
                      <a:r>
                        <a:rPr lang="en-US" smtClean="0"/>
                        <a:t>Logic, philosophy</a:t>
                      </a:r>
                      <a:endParaRPr lang="en-US"/>
                    </a:p>
                  </a:txBody>
                  <a:tcPr/>
                </a:tc>
                <a:tc>
                  <a:txBody>
                    <a:bodyPr/>
                    <a:lstStyle/>
                    <a:p>
                      <a:r>
                        <a:rPr lang="en-US" smtClean="0"/>
                        <a:t>Inverse</a:t>
                      </a:r>
                      <a:r>
                        <a:rPr lang="en-US" baseline="0" smtClean="0"/>
                        <a:t> deduction</a:t>
                      </a:r>
                      <a:endParaRPr lang="en-US"/>
                    </a:p>
                  </a:txBody>
                  <a:tcPr/>
                </a:tc>
              </a:tr>
              <a:tr h="383828">
                <a:tc>
                  <a:txBody>
                    <a:bodyPr/>
                    <a:lstStyle/>
                    <a:p>
                      <a:r>
                        <a:rPr lang="en-US" smtClean="0"/>
                        <a:t>Connectionists</a:t>
                      </a:r>
                      <a:endParaRPr lang="en-US"/>
                    </a:p>
                  </a:txBody>
                  <a:tcPr/>
                </a:tc>
                <a:tc>
                  <a:txBody>
                    <a:bodyPr/>
                    <a:lstStyle/>
                    <a:p>
                      <a:r>
                        <a:rPr lang="en-US" smtClean="0"/>
                        <a:t>Neuroscience</a:t>
                      </a:r>
                      <a:endParaRPr lang="en-US"/>
                    </a:p>
                  </a:txBody>
                  <a:tcPr/>
                </a:tc>
                <a:tc>
                  <a:txBody>
                    <a:bodyPr/>
                    <a:lstStyle/>
                    <a:p>
                      <a:r>
                        <a:rPr lang="en-US" smtClean="0"/>
                        <a:t>Backpropagation</a:t>
                      </a:r>
                      <a:endParaRPr lang="en-US"/>
                    </a:p>
                  </a:txBody>
                  <a:tcPr/>
                </a:tc>
              </a:tr>
              <a:tr h="443058">
                <a:tc>
                  <a:txBody>
                    <a:bodyPr/>
                    <a:lstStyle/>
                    <a:p>
                      <a:r>
                        <a:rPr lang="en-US" smtClean="0"/>
                        <a:t>Evolutionaries</a:t>
                      </a:r>
                      <a:endParaRPr lang="en-US"/>
                    </a:p>
                  </a:txBody>
                  <a:tcPr/>
                </a:tc>
                <a:tc>
                  <a:txBody>
                    <a:bodyPr/>
                    <a:lstStyle/>
                    <a:p>
                      <a:r>
                        <a:rPr lang="en-US" smtClean="0"/>
                        <a:t>Evolutionary</a:t>
                      </a:r>
                      <a:r>
                        <a:rPr lang="en-US" baseline="0" smtClean="0"/>
                        <a:t> biology</a:t>
                      </a:r>
                      <a:endParaRPr lang="en-US"/>
                    </a:p>
                  </a:txBody>
                  <a:tcPr/>
                </a:tc>
                <a:tc>
                  <a:txBody>
                    <a:bodyPr/>
                    <a:lstStyle/>
                    <a:p>
                      <a:r>
                        <a:rPr lang="en-US" smtClean="0"/>
                        <a:t>Genetic programming</a:t>
                      </a:r>
                      <a:endParaRPr lang="en-US"/>
                    </a:p>
                  </a:txBody>
                  <a:tcPr/>
                </a:tc>
              </a:tr>
              <a:tr h="383828">
                <a:tc>
                  <a:txBody>
                    <a:bodyPr/>
                    <a:lstStyle/>
                    <a:p>
                      <a:r>
                        <a:rPr lang="en-US" smtClean="0"/>
                        <a:t>Bayesians</a:t>
                      </a:r>
                      <a:endParaRPr lang="en-US"/>
                    </a:p>
                  </a:txBody>
                  <a:tcPr/>
                </a:tc>
                <a:tc>
                  <a:txBody>
                    <a:bodyPr/>
                    <a:lstStyle/>
                    <a:p>
                      <a:r>
                        <a:rPr lang="en-US" smtClean="0"/>
                        <a:t>Statistics</a:t>
                      </a:r>
                      <a:endParaRPr lang="en-US"/>
                    </a:p>
                  </a:txBody>
                  <a:tcPr/>
                </a:tc>
                <a:tc>
                  <a:txBody>
                    <a:bodyPr/>
                    <a:lstStyle/>
                    <a:p>
                      <a:r>
                        <a:rPr lang="en-US" smtClean="0"/>
                        <a:t>Probabilistic</a:t>
                      </a:r>
                      <a:r>
                        <a:rPr lang="en-US" baseline="0" smtClean="0"/>
                        <a:t> inference</a:t>
                      </a:r>
                      <a:endParaRPr lang="en-US"/>
                    </a:p>
                  </a:txBody>
                  <a:tcPr/>
                </a:tc>
              </a:tr>
              <a:tr h="383828">
                <a:tc>
                  <a:txBody>
                    <a:bodyPr/>
                    <a:lstStyle/>
                    <a:p>
                      <a:r>
                        <a:rPr lang="en-US" smtClean="0"/>
                        <a:t>Analogizers</a:t>
                      </a:r>
                      <a:endParaRPr lang="en-US"/>
                    </a:p>
                  </a:txBody>
                  <a:tcPr/>
                </a:tc>
                <a:tc>
                  <a:txBody>
                    <a:bodyPr/>
                    <a:lstStyle/>
                    <a:p>
                      <a:r>
                        <a:rPr lang="en-US" smtClean="0"/>
                        <a:t>Psychology</a:t>
                      </a:r>
                      <a:endParaRPr lang="en-US"/>
                    </a:p>
                  </a:txBody>
                  <a:tcPr/>
                </a:tc>
                <a:tc>
                  <a:txBody>
                    <a:bodyPr/>
                    <a:lstStyle/>
                    <a:p>
                      <a:r>
                        <a:rPr lang="en-US" smtClean="0"/>
                        <a:t>Kernel machines</a:t>
                      </a:r>
                      <a:endParaRPr lang="en-US"/>
                    </a:p>
                  </a:txBody>
                  <a:tcPr/>
                </a:tc>
              </a:tr>
            </a:tbl>
          </a:graphicData>
        </a:graphic>
      </p:graphicFrame>
    </p:spTree>
    <p:extLst>
      <p:ext uri="{BB962C8B-B14F-4D97-AF65-F5344CB8AC3E}">
        <p14:creationId xmlns="" xmlns:p14="http://schemas.microsoft.com/office/powerpoint/2010/main" val="261848124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Symbolists</a:t>
            </a:r>
            <a:endParaRPr lang="en-US"/>
          </a:p>
        </p:txBody>
      </p:sp>
      <p:pic>
        <p:nvPicPr>
          <p:cNvPr id="3" name="Picture 2"/>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86001" y="2133600"/>
            <a:ext cx="2143125" cy="2133600"/>
          </a:xfrm>
          <a:prstGeom prst="rect">
            <a:avLst/>
          </a:prstGeom>
        </p:spPr>
      </p:pic>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619237" y="2133600"/>
            <a:ext cx="2133600" cy="2133600"/>
          </a:xfrm>
          <a:prstGeom prst="rect">
            <a:avLst/>
          </a:prstGeom>
        </p:spPr>
      </p:pic>
      <p:sp>
        <p:nvSpPr>
          <p:cNvPr id="6" name="TextBox 5"/>
          <p:cNvSpPr txBox="1"/>
          <p:nvPr/>
        </p:nvSpPr>
        <p:spPr>
          <a:xfrm>
            <a:off x="2355545" y="4724400"/>
            <a:ext cx="2073581" cy="523220"/>
          </a:xfrm>
          <a:prstGeom prst="rect">
            <a:avLst/>
          </a:prstGeom>
          <a:noFill/>
        </p:spPr>
        <p:txBody>
          <a:bodyPr wrap="none" rtlCol="0">
            <a:spAutoFit/>
          </a:bodyPr>
          <a:lstStyle/>
          <a:p>
            <a:r>
              <a:rPr lang="en-US" sz="2800">
                <a:solidFill>
                  <a:schemeClr val="tx2"/>
                </a:solidFill>
              </a:rPr>
              <a:t>Tom Mitchell</a:t>
            </a:r>
          </a:p>
        </p:txBody>
      </p:sp>
      <p:sp>
        <p:nvSpPr>
          <p:cNvPr id="7" name="TextBox 6"/>
          <p:cNvSpPr txBox="1"/>
          <p:nvPr/>
        </p:nvSpPr>
        <p:spPr>
          <a:xfrm>
            <a:off x="4724400" y="4724400"/>
            <a:ext cx="2650084" cy="523220"/>
          </a:xfrm>
          <a:prstGeom prst="rect">
            <a:avLst/>
          </a:prstGeom>
          <a:noFill/>
        </p:spPr>
        <p:txBody>
          <a:bodyPr wrap="none" rtlCol="0">
            <a:spAutoFit/>
          </a:bodyPr>
          <a:lstStyle/>
          <a:p>
            <a:r>
              <a:rPr lang="en-US" sz="2800">
                <a:solidFill>
                  <a:schemeClr val="tx2"/>
                </a:solidFill>
              </a:rPr>
              <a:t>Steve Muggleton</a:t>
            </a:r>
          </a:p>
        </p:txBody>
      </p:sp>
      <p:sp>
        <p:nvSpPr>
          <p:cNvPr id="8" name="TextBox 7"/>
          <p:cNvSpPr txBox="1"/>
          <p:nvPr/>
        </p:nvSpPr>
        <p:spPr>
          <a:xfrm>
            <a:off x="7682399" y="4724400"/>
            <a:ext cx="2070439" cy="523220"/>
          </a:xfrm>
          <a:prstGeom prst="rect">
            <a:avLst/>
          </a:prstGeom>
          <a:noFill/>
        </p:spPr>
        <p:txBody>
          <a:bodyPr wrap="none" rtlCol="0">
            <a:spAutoFit/>
          </a:bodyPr>
          <a:lstStyle/>
          <a:p>
            <a:r>
              <a:rPr lang="en-US" sz="2800">
                <a:solidFill>
                  <a:schemeClr val="tx2"/>
                </a:solidFill>
              </a:rPr>
              <a:t>Ross Quinlan</a:t>
            </a:r>
          </a:p>
        </p:txBody>
      </p:sp>
      <p:pic>
        <p:nvPicPr>
          <p:cNvPr id="9" name="Picture 8"/>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074394" y="2133601"/>
            <a:ext cx="1899575" cy="2164073"/>
          </a:xfrm>
          <a:prstGeom prst="rect">
            <a:avLst/>
          </a:prstGeom>
        </p:spPr>
      </p:pic>
    </p:spTree>
    <p:extLst>
      <p:ext uri="{BB962C8B-B14F-4D97-AF65-F5344CB8AC3E}">
        <p14:creationId xmlns="" xmlns:p14="http://schemas.microsoft.com/office/powerpoint/2010/main" val="1682986148"/>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Inverse Deduction</a:t>
            </a:r>
            <a:endParaRPr lang="en-US"/>
          </a:p>
        </p:txBody>
      </p:sp>
      <p:sp>
        <p:nvSpPr>
          <p:cNvPr id="4" name="TextBox 3"/>
          <p:cNvSpPr txBox="1"/>
          <p:nvPr/>
        </p:nvSpPr>
        <p:spPr>
          <a:xfrm>
            <a:off x="3048001" y="1600200"/>
            <a:ext cx="1965603" cy="707886"/>
          </a:xfrm>
          <a:prstGeom prst="rect">
            <a:avLst/>
          </a:prstGeom>
          <a:noFill/>
        </p:spPr>
        <p:txBody>
          <a:bodyPr wrap="none" rtlCol="0">
            <a:spAutoFit/>
          </a:bodyPr>
          <a:lstStyle/>
          <a:p>
            <a:r>
              <a:rPr lang="en-US" sz="4000">
                <a:solidFill>
                  <a:schemeClr val="tx2"/>
                </a:solidFill>
              </a:rPr>
              <a:t>Addition</a:t>
            </a:r>
          </a:p>
        </p:txBody>
      </p:sp>
      <p:sp>
        <p:nvSpPr>
          <p:cNvPr id="5" name="TextBox 4"/>
          <p:cNvSpPr txBox="1"/>
          <p:nvPr/>
        </p:nvSpPr>
        <p:spPr>
          <a:xfrm>
            <a:off x="6096001" y="1600200"/>
            <a:ext cx="2587631" cy="707886"/>
          </a:xfrm>
          <a:prstGeom prst="rect">
            <a:avLst/>
          </a:prstGeom>
          <a:noFill/>
        </p:spPr>
        <p:txBody>
          <a:bodyPr wrap="none" rtlCol="0">
            <a:spAutoFit/>
          </a:bodyPr>
          <a:lstStyle/>
          <a:p>
            <a:r>
              <a:rPr lang="en-US" sz="4000">
                <a:solidFill>
                  <a:schemeClr val="tx2"/>
                </a:solidFill>
              </a:rPr>
              <a:t>Subtraction</a:t>
            </a:r>
          </a:p>
        </p:txBody>
      </p:sp>
      <p:sp>
        <p:nvSpPr>
          <p:cNvPr id="6" name="TextBox 5"/>
          <p:cNvSpPr txBox="1"/>
          <p:nvPr/>
        </p:nvSpPr>
        <p:spPr>
          <a:xfrm>
            <a:off x="3276600" y="2743201"/>
            <a:ext cx="1579278" cy="2554545"/>
          </a:xfrm>
          <a:prstGeom prst="rect">
            <a:avLst/>
          </a:prstGeom>
          <a:noFill/>
        </p:spPr>
        <p:txBody>
          <a:bodyPr wrap="none" rtlCol="0">
            <a:spAutoFit/>
          </a:bodyPr>
          <a:lstStyle/>
          <a:p>
            <a:r>
              <a:rPr lang="en-US" sz="4000"/>
              <a:t>      2</a:t>
            </a:r>
          </a:p>
          <a:p>
            <a:r>
              <a:rPr lang="en-US" sz="4000"/>
              <a:t>  +  2</a:t>
            </a:r>
          </a:p>
          <a:p>
            <a:r>
              <a:rPr lang="en-US" sz="4000"/>
              <a:t>―――</a:t>
            </a:r>
          </a:p>
          <a:p>
            <a:r>
              <a:rPr lang="en-US" sz="4000"/>
              <a:t>  =  </a:t>
            </a:r>
            <a:r>
              <a:rPr lang="en-US" sz="4000">
                <a:solidFill>
                  <a:srgbClr val="FF0000"/>
                </a:solidFill>
              </a:rPr>
              <a:t>?</a:t>
            </a:r>
          </a:p>
        </p:txBody>
      </p:sp>
      <p:sp>
        <p:nvSpPr>
          <p:cNvPr id="7" name="TextBox 6"/>
          <p:cNvSpPr txBox="1"/>
          <p:nvPr/>
        </p:nvSpPr>
        <p:spPr>
          <a:xfrm>
            <a:off x="3468515" y="3962400"/>
            <a:ext cx="1114408" cy="707886"/>
          </a:xfrm>
          <a:prstGeom prst="rect">
            <a:avLst/>
          </a:prstGeom>
          <a:noFill/>
        </p:spPr>
        <p:txBody>
          <a:bodyPr wrap="none" rtlCol="0">
            <a:spAutoFit/>
          </a:bodyPr>
          <a:lstStyle/>
          <a:p>
            <a:r>
              <a:rPr lang="en-US" sz="4000"/>
              <a:t>――</a:t>
            </a:r>
          </a:p>
        </p:txBody>
      </p:sp>
      <p:grpSp>
        <p:nvGrpSpPr>
          <p:cNvPr id="9" name="Group 8"/>
          <p:cNvGrpSpPr/>
          <p:nvPr/>
        </p:nvGrpSpPr>
        <p:grpSpPr>
          <a:xfrm>
            <a:off x="6629400" y="2743201"/>
            <a:ext cx="1579278" cy="2554545"/>
            <a:chOff x="1865485" y="2895600"/>
            <a:chExt cx="1579278" cy="2554545"/>
          </a:xfrm>
        </p:grpSpPr>
        <p:sp>
          <p:nvSpPr>
            <p:cNvPr id="10" name="TextBox 9"/>
            <p:cNvSpPr txBox="1"/>
            <p:nvPr/>
          </p:nvSpPr>
          <p:spPr>
            <a:xfrm>
              <a:off x="1865485" y="2895600"/>
              <a:ext cx="1579278" cy="2554545"/>
            </a:xfrm>
            <a:prstGeom prst="rect">
              <a:avLst/>
            </a:prstGeom>
            <a:noFill/>
          </p:spPr>
          <p:txBody>
            <a:bodyPr wrap="none" rtlCol="0">
              <a:spAutoFit/>
            </a:bodyPr>
            <a:lstStyle/>
            <a:p>
              <a:r>
                <a:rPr lang="en-US" sz="4000"/>
                <a:t>      2</a:t>
              </a:r>
            </a:p>
            <a:p>
              <a:r>
                <a:rPr lang="en-US" sz="4000"/>
                <a:t>  +  </a:t>
              </a:r>
              <a:r>
                <a:rPr lang="en-US" sz="4000">
                  <a:solidFill>
                    <a:srgbClr val="FF0000"/>
                  </a:solidFill>
                </a:rPr>
                <a:t>?</a:t>
              </a:r>
            </a:p>
            <a:p>
              <a:r>
                <a:rPr lang="en-US" sz="4000"/>
                <a:t>―――</a:t>
              </a:r>
            </a:p>
            <a:p>
              <a:r>
                <a:rPr lang="en-US" sz="4000"/>
                <a:t>  =  4</a:t>
              </a:r>
              <a:endParaRPr lang="en-US" sz="4000">
                <a:solidFill>
                  <a:srgbClr val="FF0000"/>
                </a:solidFill>
              </a:endParaRPr>
            </a:p>
          </p:txBody>
        </p:sp>
        <p:sp>
          <p:nvSpPr>
            <p:cNvPr id="11" name="TextBox 10"/>
            <p:cNvSpPr txBox="1"/>
            <p:nvPr/>
          </p:nvSpPr>
          <p:spPr>
            <a:xfrm>
              <a:off x="2057400" y="4114800"/>
              <a:ext cx="1114408" cy="707886"/>
            </a:xfrm>
            <a:prstGeom prst="rect">
              <a:avLst/>
            </a:prstGeom>
            <a:noFill/>
          </p:spPr>
          <p:txBody>
            <a:bodyPr wrap="none" rtlCol="0">
              <a:spAutoFit/>
            </a:bodyPr>
            <a:lstStyle/>
            <a:p>
              <a:r>
                <a:rPr lang="en-US" sz="4000"/>
                <a:t>――</a:t>
              </a:r>
            </a:p>
          </p:txBody>
        </p:sp>
      </p:grpSp>
    </p:spTree>
    <p:extLst>
      <p:ext uri="{BB962C8B-B14F-4D97-AF65-F5344CB8AC3E}">
        <p14:creationId xmlns="" xmlns:p14="http://schemas.microsoft.com/office/powerpoint/2010/main" val="1482141567"/>
      </p:ext>
    </p:extLst>
  </p:cSld>
  <p:clrMapOvr>
    <a:masterClrMapping/>
  </p:clrMapOvr>
  <mc:AlternateContent xmlns:mc="http://schemas.openxmlformats.org/markup-compatibility/2006">
    <mc:Choice xmlns=""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Blue Segoe 4-3 template-template_April-17-2007">
  <a:themeElements>
    <a:clrScheme name="Blue Template-Template">
      <a:dk1>
        <a:srgbClr val="000000"/>
      </a:dk1>
      <a:lt1>
        <a:srgbClr val="FFFFFF"/>
      </a:lt1>
      <a:dk2>
        <a:srgbClr val="050595"/>
      </a:dk2>
      <a:lt2>
        <a:srgbClr val="FFFF99"/>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extLst>
    <a:ext uri="{05A4C25C-085E-4340-85A3-A5531E510DB2}">
      <thm15:themeFamily xmlns="" xmlns:thm15="http://schemas.microsoft.com/office/thememl/2012/main" name="Presentation2" id="{CBFBDCAA-9EA0-498F-8864-A2D5404A5292}" vid="{8482978F-54A5-4636-B6DF-5BD066B21B25}"/>
    </a:ext>
  </a:ext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extLst>
    <a:ext uri="{05A4C25C-085E-4340-85A3-A5531E510DB2}">
      <thm15:themeFamily xmlns="" xmlns:thm15="http://schemas.microsoft.com/office/thememl/2012/main" name="Presentation2" id="{CBFBDCAA-9EA0-498F-8864-A2D5404A5292}" vid="{5C6853A1-F3E5-4804-BAD5-296F46A6C8FE}"/>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205FAED-2C87-424D-9EA0-7C56B5DB842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Blue</Template>
  <TotalTime>504</TotalTime>
  <Words>541</Words>
  <Application>Microsoft Office PowerPoint</Application>
  <PresentationFormat>Custom</PresentationFormat>
  <Paragraphs>185</Paragraphs>
  <Slides>35</Slides>
  <Notes>2</Notes>
  <HiddenSlides>0</HiddenSlides>
  <MMClips>0</MMClips>
  <ScaleCrop>false</ScaleCrop>
  <HeadingPairs>
    <vt:vector size="4" baseType="variant">
      <vt:variant>
        <vt:lpstr>Theme</vt:lpstr>
      </vt:variant>
      <vt:variant>
        <vt:i4>2</vt:i4>
      </vt:variant>
      <vt:variant>
        <vt:lpstr>Slide Titles</vt:lpstr>
      </vt:variant>
      <vt:variant>
        <vt:i4>35</vt:i4>
      </vt:variant>
    </vt:vector>
  </HeadingPairs>
  <TitlesOfParts>
    <vt:vector size="37" baseType="lpstr">
      <vt:lpstr>Blue Segoe 4-3 template-template_April-17-2007</vt:lpstr>
      <vt:lpstr>White with Courier font for code slides</vt:lpstr>
      <vt:lpstr>The Secrets of Machine Learning Revealed   </vt:lpstr>
      <vt:lpstr>Where Does Knowledge Come From?</vt:lpstr>
      <vt:lpstr>Where Does Knowledge Come From?</vt:lpstr>
      <vt:lpstr>Slide 4</vt:lpstr>
      <vt:lpstr>Slide 5</vt:lpstr>
      <vt:lpstr>So How Do Machines Learn?</vt:lpstr>
      <vt:lpstr>The Five Tribes of Machine Learning</vt:lpstr>
      <vt:lpstr>Symbolists</vt:lpstr>
      <vt:lpstr>Inverse Deduction</vt:lpstr>
      <vt:lpstr>Inverse Deduction</vt:lpstr>
      <vt:lpstr>Spot the Biologist in this Picture</vt:lpstr>
      <vt:lpstr>Connectionists</vt:lpstr>
      <vt:lpstr>A Neuron</vt:lpstr>
      <vt:lpstr>An Artificial Neuron</vt:lpstr>
      <vt:lpstr>Backpropagation</vt:lpstr>
      <vt:lpstr>The Google Cat Network</vt:lpstr>
      <vt:lpstr>Evolutionaries</vt:lpstr>
      <vt:lpstr>Genetic Algorithms</vt:lpstr>
      <vt:lpstr>Genetic Programming</vt:lpstr>
      <vt:lpstr>Evolving Robots</vt:lpstr>
      <vt:lpstr>Bayesians</vt:lpstr>
      <vt:lpstr>Probabilistic Inference</vt:lpstr>
      <vt:lpstr>Probabilistic Inference</vt:lpstr>
      <vt:lpstr>Spam Filters</vt:lpstr>
      <vt:lpstr>Analogizers</vt:lpstr>
      <vt:lpstr>Nearest Neighbor</vt:lpstr>
      <vt:lpstr>Kernel Machines</vt:lpstr>
      <vt:lpstr>Recommender Systems</vt:lpstr>
      <vt:lpstr>The Big Picture</vt:lpstr>
      <vt:lpstr>The Big Picture</vt:lpstr>
      <vt:lpstr>Putting the Pieces Together</vt:lpstr>
      <vt:lpstr>Toward a Universal Learner</vt:lpstr>
      <vt:lpstr>What a Universal Learner Will Enable</vt:lpstr>
      <vt:lpstr>Slide 34</vt:lpstr>
      <vt:lpstr>Slide 35</vt:lpstr>
    </vt:vector>
  </TitlesOfParts>
  <Company>CSE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Five Tribes of Machine Learning And What You Can Take from Each</dc:title>
  <dc:creator>Pedro Domingos</dc:creator>
  <cp:keywords/>
  <cp:lastModifiedBy>cse</cp:lastModifiedBy>
  <cp:revision>53</cp:revision>
  <cp:lastPrinted>2015-08-19T02:57:19Z</cp:lastPrinted>
  <dcterms:created xsi:type="dcterms:W3CDTF">2015-07-11T01:39:07Z</dcterms:created>
  <dcterms:modified xsi:type="dcterms:W3CDTF">2016-03-14T03:38:31Z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TC102867069990</vt:lpwstr>
  </property>
</Properties>
</file>