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61" r:id="rId4"/>
    <p:sldId id="262" r:id="rId5"/>
    <p:sldId id="263" r:id="rId6"/>
    <p:sldId id="264" r:id="rId7"/>
    <p:sldId id="266" r:id="rId8"/>
    <p:sldId id="267" r:id="rId9"/>
    <p:sldId id="293" r:id="rId10"/>
    <p:sldId id="268" r:id="rId11"/>
    <p:sldId id="295" r:id="rId12"/>
    <p:sldId id="269" r:id="rId13"/>
    <p:sldId id="296" r:id="rId14"/>
    <p:sldId id="270" r:id="rId15"/>
    <p:sldId id="310" r:id="rId16"/>
    <p:sldId id="311" r:id="rId17"/>
    <p:sldId id="297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98" r:id="rId28"/>
    <p:sldId id="299" r:id="rId29"/>
    <p:sldId id="300" r:id="rId30"/>
    <p:sldId id="308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302" r:id="rId39"/>
    <p:sldId id="303" r:id="rId40"/>
    <p:sldId id="307" r:id="rId41"/>
    <p:sldId id="292" r:id="rId4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FFCC00"/>
    <a:srgbClr val="CC0000"/>
    <a:srgbClr val="800080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46F140E0-DB55-4BDE-829B-AA979E0E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7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89319D-9CFE-475A-B012-553C91CC59BB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92150"/>
            <a:ext cx="4608512" cy="3455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6350" cy="414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Unary, binary and N-ry constraints.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8CF81D-6FD4-4F00-8A55-5E3BD1FD6332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9B5C1F-CB99-47E6-9E46-2694220B3F76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41860-D1E5-4748-8720-FC29DFD25CCF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54999F-0E0B-47D5-9CFB-C4A946F103E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642B5B-86D3-43FF-8688-1E0D0E7A6AC1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D4CD73-EA37-4D8E-B97F-FCECA09D18BA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2A77D5-86B5-4B52-837A-D4BBADAC61D8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8FC52-8679-48E8-A59E-66208BFAF51E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166C94-9004-4672-9D30-07BAAECC44A8}" type="slidenum">
              <a:rPr lang="en-US" altLang="en-US" sz="1200" smtClean="0"/>
              <a:pPr eaLnBrk="1" hangingPunct="1"/>
              <a:t>20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58B3E9-ECD7-47B2-8D09-33B3F276B9A0}" type="slidenum">
              <a:rPr lang="en-US" altLang="en-US" sz="1200" smtClean="0"/>
              <a:pPr eaLnBrk="1" hangingPunct="1"/>
              <a:t>21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1EC568-7BF0-46FD-8E87-E5383B371730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C1BFCE-519E-4070-9231-00882E66C7EB}" type="slidenum">
              <a:rPr lang="en-US" altLang="en-US" sz="1200" smtClean="0"/>
              <a:pPr eaLnBrk="1" hangingPunct="1"/>
              <a:t>22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3BCF09-EF09-4852-9B5F-1DCC6B187B44}" type="slidenum">
              <a:rPr lang="en-US" altLang="en-US" sz="1200" smtClean="0"/>
              <a:pPr eaLnBrk="1" hangingPunct="1"/>
              <a:t>23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1FAD7-8AD2-45BD-BF2D-7E7D55646384}" type="slidenum">
              <a:rPr lang="en-US" altLang="en-US" sz="1200" smtClean="0"/>
              <a:pPr eaLnBrk="1" hangingPunct="1"/>
              <a:t>24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B90FDD-C9E7-4E0A-9D94-2FA7099BD927}" type="slidenum">
              <a:rPr lang="en-US" altLang="en-US" sz="1200" smtClean="0"/>
              <a:pPr eaLnBrk="1" hangingPunct="1"/>
              <a:t>25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092B3E-402B-48F3-96D1-24500BEB1055}" type="slidenum">
              <a:rPr lang="en-US" altLang="en-US" sz="1200" smtClean="0"/>
              <a:pPr eaLnBrk="1" hangingPunct="1"/>
              <a:t>26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0AFF17-BC6F-4AAB-A517-E1BA02C7CD91}" type="slidenum">
              <a:rPr lang="en-US" altLang="en-US" sz="1200" smtClean="0"/>
              <a:pPr eaLnBrk="1" hangingPunct="1"/>
              <a:t>27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7FFBD-8239-41B9-9D81-99074E33AFE8}" type="slidenum">
              <a:rPr lang="en-US" altLang="en-US" sz="1200" smtClean="0"/>
              <a:pPr eaLnBrk="1" hangingPunct="1"/>
              <a:t>28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50FCC9-E8FE-4535-8072-64045599A4E4}" type="slidenum">
              <a:rPr lang="en-US" altLang="en-US" sz="1200" smtClean="0"/>
              <a:pPr eaLnBrk="1" hangingPunct="1"/>
              <a:t>29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066371-6DDE-4CD5-8D69-93A68EAF8FE5}" type="slidenum">
              <a:rPr lang="en-US" altLang="en-US" sz="1200" smtClean="0"/>
              <a:pPr eaLnBrk="1" hangingPunct="1"/>
              <a:t>30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90349E-D0DB-4BA1-AB79-8C3D1EDFE9A4}" type="slidenum">
              <a:rPr lang="en-US" altLang="en-US" sz="1200" smtClean="0"/>
              <a:pPr eaLnBrk="1" hangingPunct="1"/>
              <a:t>31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CC0A8F-71A6-49FD-8EF9-383C68213721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DA60DD-D4CE-4C5D-AE8D-54B09A71673D}" type="slidenum">
              <a:rPr lang="en-US" altLang="en-US" sz="1200" smtClean="0"/>
              <a:pPr eaLnBrk="1" hangingPunct="1"/>
              <a:t>32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E9AA8A-67F9-4AA9-A34F-17D6AAB7D8FB}" type="slidenum">
              <a:rPr lang="en-US" altLang="en-US" sz="1200" smtClean="0"/>
              <a:pPr eaLnBrk="1" hangingPunct="1"/>
              <a:t>33</a:t>
            </a:fld>
            <a:endParaRPr lang="en-US" alt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73846A-C4E4-4D6C-AA92-4F031BBA50CE}" type="slidenum">
              <a:rPr lang="en-US" altLang="en-US" sz="1200" smtClean="0"/>
              <a:pPr eaLnBrk="1" hangingPunct="1"/>
              <a:t>34</a:t>
            </a:fld>
            <a:endParaRPr lang="en-US" alt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EA8136-56B1-41FB-9FF0-9C37BCDF6C76}" type="slidenum">
              <a:rPr lang="en-US" altLang="en-US" sz="1200" smtClean="0"/>
              <a:pPr eaLnBrk="1" hangingPunct="1"/>
              <a:t>35</a:t>
            </a:fld>
            <a:endParaRPr lang="en-US" alt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13370-09BF-4022-9AB8-C25FCCC2ADBB}" type="slidenum">
              <a:rPr lang="en-US" altLang="en-US" sz="1200" smtClean="0"/>
              <a:pPr eaLnBrk="1" hangingPunct="1"/>
              <a:t>36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4B7F0D-1A91-40A2-B9EF-049056546193}" type="slidenum">
              <a:rPr lang="en-US" altLang="en-US" sz="1200" smtClean="0"/>
              <a:pPr eaLnBrk="1" hangingPunct="1"/>
              <a:t>37</a:t>
            </a:fld>
            <a:endParaRPr lang="en-US" alt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EA90E4-FC83-4EDD-BFBF-D3D6D88AD584}" type="slidenum">
              <a:rPr lang="en-US" altLang="en-US" sz="1200" smtClean="0"/>
              <a:pPr eaLnBrk="1" hangingPunct="1"/>
              <a:t>38</a:t>
            </a:fld>
            <a:endParaRPr lang="en-US" altLang="en-US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2DD36C-74F4-4B9A-964D-A77CC52928E1}" type="slidenum">
              <a:rPr lang="en-US" altLang="en-US" sz="1200" smtClean="0"/>
              <a:pPr eaLnBrk="1" hangingPunct="1"/>
              <a:t>39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2A8BF6-124D-41CB-962A-72BA6207FCB4}" type="slidenum">
              <a:rPr lang="en-US" altLang="en-US" sz="1200" smtClean="0"/>
              <a:pPr eaLnBrk="1" hangingPunct="1"/>
              <a:t>40</a:t>
            </a:fld>
            <a:endParaRPr lang="en-US" alt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40CEDB-5F7D-4562-AE4D-2623AB7947D2}" type="slidenum">
              <a:rPr lang="en-US" altLang="en-US" sz="1200" smtClean="0"/>
              <a:pPr eaLnBrk="1" hangingPunct="1"/>
              <a:t>41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D94F63-493A-44CB-AFA7-25613FD72404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49CD5F-A535-47D1-898E-37113B90C068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4CC2B5-A2F4-4621-A08A-19201D76CACC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C10E23-9FB2-4ABA-9B8A-01A1E213CFC2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D92A6A-2285-4317-ADCA-CB7C349451C2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1822AF-3B95-4C08-B3D9-73870C06428E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85137-F81B-4ECC-80B1-5EC782732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2012C-1BA3-46A9-8211-700F3A565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27A35-74FA-4DCB-A238-BB5112A63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4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FACA-55AB-4631-8FFC-12DC6FA1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2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FBFD2-AB0B-4A8C-8348-328178C33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9B26-1740-40BB-945F-546FA051D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9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E9046-444C-48AF-88D1-B6BE3D555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3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3361D-3CDA-4100-AC7C-C77D0EF5E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5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756A2-A615-425D-8601-9518F918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28482-804E-416B-B9C7-A2D552F1F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4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DF27-AC94-4BE4-8BAE-37E10886A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9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6B9F3C-02A9-49C7-BC03-7D2507657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5B9FFD-DDDA-4F8A-A71D-D14D384DCBCB}" type="slidenum">
              <a:rPr lang="en-US" altLang="en-US" sz="1400" smtClean="0"/>
              <a:pPr eaLnBrk="1" hangingPunct="1"/>
              <a:t>1</a:t>
            </a:fld>
            <a:endParaRPr lang="en-US" altLang="en-US" sz="140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Constraint Satisfaction Problems</a:t>
            </a:r>
          </a:p>
        </p:txBody>
      </p:sp>
      <p:sp>
        <p:nvSpPr>
          <p:cNvPr id="2052" name="Oval 3"/>
          <p:cNvSpPr>
            <a:spLocks noChangeArrowheads="1"/>
          </p:cNvSpPr>
          <p:nvPr/>
        </p:nvSpPr>
        <p:spPr bwMode="auto">
          <a:xfrm>
            <a:off x="3124200" y="14478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Soup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352800" y="30480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413125" y="3013075"/>
            <a:ext cx="1460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Total Cost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&lt; $30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2056" name="Oval 7"/>
          <p:cNvSpPr>
            <a:spLocks noChangeArrowheads="1"/>
          </p:cNvSpPr>
          <p:nvPr/>
        </p:nvSpPr>
        <p:spPr bwMode="auto">
          <a:xfrm>
            <a:off x="5257800" y="2286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638800" y="2362200"/>
            <a:ext cx="1198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>
                <a:latin typeface="Times New Roman" pitchFamily="18" charset="0"/>
              </a:rPr>
              <a:t>Chicken</a:t>
            </a:r>
          </a:p>
          <a:p>
            <a:pPr algn="ctr"/>
            <a:r>
              <a:rPr lang="en-US" altLang="en-US">
                <a:latin typeface="Times New Roman" pitchFamily="18" charset="0"/>
              </a:rPr>
              <a:t>Dish</a:t>
            </a:r>
          </a:p>
        </p:txBody>
      </p:sp>
      <p:sp>
        <p:nvSpPr>
          <p:cNvPr id="2058" name="Oval 9"/>
          <p:cNvSpPr>
            <a:spLocks noChangeArrowheads="1"/>
          </p:cNvSpPr>
          <p:nvPr/>
        </p:nvSpPr>
        <p:spPr bwMode="auto">
          <a:xfrm>
            <a:off x="5334000" y="35814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5562600" y="3810000"/>
            <a:ext cx="1417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Vegetable</a:t>
            </a:r>
          </a:p>
        </p:txBody>
      </p:sp>
      <p:sp>
        <p:nvSpPr>
          <p:cNvPr id="2060" name="Oval 11"/>
          <p:cNvSpPr>
            <a:spLocks noChangeArrowheads="1"/>
          </p:cNvSpPr>
          <p:nvPr/>
        </p:nvSpPr>
        <p:spPr bwMode="auto">
          <a:xfrm>
            <a:off x="4267200" y="4572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4800600" y="4800600"/>
            <a:ext cx="74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Rice</a:t>
            </a:r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1905000" y="4572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2438400" y="4800600"/>
            <a:ext cx="1182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Seafood</a:t>
            </a:r>
          </a:p>
        </p:txBody>
      </p:sp>
      <p:sp>
        <p:nvSpPr>
          <p:cNvPr id="2064" name="Oval 15"/>
          <p:cNvSpPr>
            <a:spLocks noChangeArrowheads="1"/>
          </p:cNvSpPr>
          <p:nvPr/>
        </p:nvSpPr>
        <p:spPr bwMode="auto">
          <a:xfrm>
            <a:off x="838200" y="3429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1066800" y="3657600"/>
            <a:ext cx="1412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Pork Dish</a:t>
            </a:r>
          </a:p>
        </p:txBody>
      </p:sp>
      <p:sp>
        <p:nvSpPr>
          <p:cNvPr id="2066" name="Oval 17"/>
          <p:cNvSpPr>
            <a:spLocks noChangeArrowheads="1"/>
          </p:cNvSpPr>
          <p:nvPr/>
        </p:nvSpPr>
        <p:spPr bwMode="auto">
          <a:xfrm>
            <a:off x="1219200" y="22098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1524000" y="25146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Appetizer</a:t>
            </a:r>
          </a:p>
        </p:txBody>
      </p:sp>
      <p:sp>
        <p:nvSpPr>
          <p:cNvPr id="2068" name="Rectangle 19"/>
          <p:cNvSpPr>
            <a:spLocks noChangeArrowheads="1"/>
          </p:cNvSpPr>
          <p:nvPr/>
        </p:nvSpPr>
        <p:spPr bwMode="auto">
          <a:xfrm>
            <a:off x="5334000" y="11779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394325" y="1143000"/>
            <a:ext cx="145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Must be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Hot&amp;Sour</a:t>
            </a:r>
          </a:p>
        </p:txBody>
      </p:sp>
      <p:sp>
        <p:nvSpPr>
          <p:cNvPr id="2070" name="Rectangle 21"/>
          <p:cNvSpPr>
            <a:spLocks noChangeArrowheads="1"/>
          </p:cNvSpPr>
          <p:nvPr/>
        </p:nvSpPr>
        <p:spPr bwMode="auto">
          <a:xfrm>
            <a:off x="7467600" y="22447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7527925" y="2209800"/>
            <a:ext cx="1131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 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Peanuts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2072" name="Rectangle 23"/>
          <p:cNvSpPr>
            <a:spLocks noChangeArrowheads="1"/>
          </p:cNvSpPr>
          <p:nvPr/>
        </p:nvSpPr>
        <p:spPr bwMode="auto">
          <a:xfrm>
            <a:off x="7467600" y="36163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7527925" y="3581400"/>
            <a:ext cx="1131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 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Peanuts</a:t>
            </a:r>
          </a:p>
        </p:txBody>
      </p:sp>
      <p:sp>
        <p:nvSpPr>
          <p:cNvPr id="2074" name="Rectangle 25"/>
          <p:cNvSpPr>
            <a:spLocks noChangeArrowheads="1"/>
          </p:cNvSpPr>
          <p:nvPr/>
        </p:nvSpPr>
        <p:spPr bwMode="auto">
          <a:xfrm>
            <a:off x="6934200" y="5292725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94525" y="5257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Not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Chow Mein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152400" y="49117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212725" y="4876800"/>
            <a:ext cx="1309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Not Both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Spicy</a:t>
            </a:r>
          </a:p>
        </p:txBody>
      </p:sp>
      <p:sp>
        <p:nvSpPr>
          <p:cNvPr id="2078" name="Line 29"/>
          <p:cNvSpPr>
            <a:spLocks noChangeShapeType="1"/>
          </p:cNvSpPr>
          <p:nvPr/>
        </p:nvSpPr>
        <p:spPr bwMode="auto">
          <a:xfrm flipV="1">
            <a:off x="12192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Line 30"/>
          <p:cNvSpPr>
            <a:spLocks noChangeShapeType="1"/>
          </p:cNvSpPr>
          <p:nvPr/>
        </p:nvSpPr>
        <p:spPr bwMode="auto">
          <a:xfrm>
            <a:off x="16764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31"/>
          <p:cNvSpPr>
            <a:spLocks noChangeShapeType="1"/>
          </p:cNvSpPr>
          <p:nvPr/>
        </p:nvSpPr>
        <p:spPr bwMode="auto">
          <a:xfrm flipV="1">
            <a:off x="2819400" y="3581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2"/>
          <p:cNvSpPr>
            <a:spLocks noChangeShapeType="1"/>
          </p:cNvSpPr>
          <p:nvPr/>
        </p:nvSpPr>
        <p:spPr bwMode="auto">
          <a:xfrm flipV="1">
            <a:off x="3276600" y="3810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Line 33"/>
          <p:cNvSpPr>
            <a:spLocks noChangeShapeType="1"/>
          </p:cNvSpPr>
          <p:nvPr/>
        </p:nvSpPr>
        <p:spPr bwMode="auto">
          <a:xfrm>
            <a:off x="3200400" y="2819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>
            <a:off x="4114800" y="236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 flipH="1" flipV="1">
            <a:off x="4572000" y="3810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Line 36"/>
          <p:cNvSpPr>
            <a:spLocks noChangeShapeType="1"/>
          </p:cNvSpPr>
          <p:nvPr/>
        </p:nvSpPr>
        <p:spPr bwMode="auto">
          <a:xfrm flipH="1" flipV="1">
            <a:off x="48768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7"/>
          <p:cNvSpPr>
            <a:spLocks noChangeShapeType="1"/>
          </p:cNvSpPr>
          <p:nvPr/>
        </p:nvSpPr>
        <p:spPr bwMode="auto">
          <a:xfrm flipH="1">
            <a:off x="4876800" y="2971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 flipV="1">
            <a:off x="4953000" y="1524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Line 39"/>
          <p:cNvSpPr>
            <a:spLocks noChangeShapeType="1"/>
          </p:cNvSpPr>
          <p:nvPr/>
        </p:nvSpPr>
        <p:spPr bwMode="auto">
          <a:xfrm>
            <a:off x="72390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Line 40"/>
          <p:cNvSpPr>
            <a:spLocks noChangeShapeType="1"/>
          </p:cNvSpPr>
          <p:nvPr/>
        </p:nvSpPr>
        <p:spPr bwMode="auto">
          <a:xfrm>
            <a:off x="7315200" y="4038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Line 41"/>
          <p:cNvSpPr>
            <a:spLocks noChangeShapeType="1"/>
          </p:cNvSpPr>
          <p:nvPr/>
        </p:nvSpPr>
        <p:spPr bwMode="auto">
          <a:xfrm>
            <a:off x="6781800" y="44958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Text Box 42"/>
          <p:cNvSpPr txBox="1">
            <a:spLocks noChangeArrowheads="1"/>
          </p:cNvSpPr>
          <p:nvPr/>
        </p:nvSpPr>
        <p:spPr bwMode="auto">
          <a:xfrm>
            <a:off x="3108325" y="5830888"/>
            <a:ext cx="277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Constraint Network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CDE088-85F0-4F09-8899-16436523E53C}" type="slidenum">
              <a:rPr lang="en-US" altLang="en-US" sz="1400" smtClean="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Real-world CSPs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Assignment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who teaches what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Timetabling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which class is offered when and where?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Transportation scheduling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Factory scheduling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Notice that many real-world problems involve real-valued variables
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70D724-9836-4B4B-85FB-0660104BC4BA}" type="slidenum">
              <a:rPr lang="en-US" altLang="en-US" sz="1400" smtClean="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479550" y="304800"/>
            <a:ext cx="6183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The Consistent Labeling Problem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838200" y="1557338"/>
            <a:ext cx="8032750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/>
              <a:t> Let </a:t>
            </a:r>
            <a:r>
              <a:rPr lang="en-US" altLang="en-US" dirty="0">
                <a:solidFill>
                  <a:srgbClr val="CC0000"/>
                </a:solidFill>
              </a:rPr>
              <a:t>P = (V,D,C)</a:t>
            </a:r>
            <a:r>
              <a:rPr lang="en-US" altLang="en-US" dirty="0"/>
              <a:t> be a constraint satisfaction problem.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An </a:t>
            </a:r>
            <a:r>
              <a:rPr lang="en-US" altLang="en-US" dirty="0">
                <a:solidFill>
                  <a:srgbClr val="CC0000"/>
                </a:solidFill>
              </a:rPr>
              <a:t>assignment </a:t>
            </a:r>
            <a:r>
              <a:rPr lang="en-US" altLang="en-US" dirty="0"/>
              <a:t>is a partial function </a:t>
            </a:r>
            <a:r>
              <a:rPr lang="en-US" altLang="en-US" dirty="0">
                <a:solidFill>
                  <a:srgbClr val="C00000"/>
                </a:solidFill>
              </a:rPr>
              <a:t>f : V -&gt; D </a:t>
            </a:r>
            <a:r>
              <a:rPr lang="en-US" altLang="en-US" dirty="0"/>
              <a:t>that assigns</a:t>
            </a:r>
          </a:p>
          <a:p>
            <a:pPr eaLnBrk="1" hangingPunct="1"/>
            <a:r>
              <a:rPr lang="en-US" altLang="en-US" dirty="0"/>
              <a:t>  a value (from the appropriate domain) to each variable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 consistent assignment or </a:t>
            </a:r>
            <a:r>
              <a:rPr lang="en-US" altLang="en-US" dirty="0">
                <a:solidFill>
                  <a:srgbClr val="CC0000"/>
                </a:solidFill>
              </a:rPr>
              <a:t>consistent labeling</a:t>
            </a:r>
            <a:r>
              <a:rPr lang="en-US" altLang="en-US" dirty="0"/>
              <a:t> is an </a:t>
            </a:r>
          </a:p>
          <a:p>
            <a:pPr eaLnBrk="1" hangingPunct="1"/>
            <a:r>
              <a:rPr lang="en-US" altLang="en-US" dirty="0"/>
              <a:t>  assignment f that satisfies all the constraints.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 </a:t>
            </a:r>
            <a:r>
              <a:rPr lang="en-US" altLang="en-US" dirty="0">
                <a:solidFill>
                  <a:srgbClr val="CC0000"/>
                </a:solidFill>
              </a:rPr>
              <a:t>complete consistent labeling</a:t>
            </a:r>
            <a:r>
              <a:rPr lang="en-US" altLang="en-US" dirty="0"/>
              <a:t> is a consistent labeling</a:t>
            </a:r>
          </a:p>
          <a:p>
            <a:pPr eaLnBrk="1" hangingPunct="1"/>
            <a:r>
              <a:rPr lang="en-US" altLang="en-US" dirty="0"/>
              <a:t>  in which every variable has a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D055B8-6817-473B-8D86-5B2EC1956A5D}" type="slidenum">
              <a:rPr lang="en-US" altLang="en-US" sz="1400" smtClean="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rgbClr val="0033CC"/>
                </a:solidFill>
              </a:rPr>
              <a:t>Standard Search Formulation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state:  		 </a:t>
            </a:r>
            <a:r>
              <a:rPr lang="en-US" altLang="en-US" sz="2000" dirty="0"/>
              <a:t>(partial) assignment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state</a:t>
            </a:r>
            <a:r>
              <a:rPr lang="en-US" altLang="en-US" sz="2000" dirty="0"/>
              <a:t>:		 the empty assignment { }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successor function</a:t>
            </a:r>
            <a:r>
              <a:rPr lang="en-US" altLang="en-US" sz="2000" dirty="0"/>
              <a:t>: 	 assign a value to an unassigned variable that 			 does not conflict with current assignment</a:t>
            </a:r>
          </a:p>
          <a:p>
            <a:pPr marL="800100" lvl="1" indent="-3429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Wingdings" pitchFamily="2" charset="2"/>
              </a:rPr>
              <a:t>				  </a:t>
            </a:r>
            <a:r>
              <a:rPr lang="en-US" altLang="en-US" sz="1800" dirty="0"/>
              <a:t>fail if no legal assignments
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goal test</a:t>
            </a:r>
            <a:r>
              <a:rPr lang="en-US" altLang="en-US" sz="2000" dirty="0"/>
              <a:t>: 		the current assignment is complete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		(and is a consistent labeling)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This is the same for all CSPs regardless of application.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Every solution appears at depth </a:t>
            </a:r>
            <a:r>
              <a:rPr lang="en-US" altLang="en-US" sz="2000" i="1" dirty="0">
                <a:solidFill>
                  <a:srgbClr val="C00000"/>
                </a:solidFill>
              </a:rPr>
              <a:t>n</a:t>
            </a:r>
            <a:r>
              <a:rPr lang="en-US" altLang="en-US" sz="2000" dirty="0">
                <a:solidFill>
                  <a:srgbClr val="C00000"/>
                </a:solidFill>
              </a:rPr>
              <a:t> with </a:t>
            </a:r>
            <a:r>
              <a:rPr lang="en-US" altLang="en-US" sz="2000" i="1" dirty="0">
                <a:solidFill>
                  <a:srgbClr val="C00000"/>
                </a:solidFill>
              </a:rPr>
              <a:t>n</a:t>
            </a:r>
            <a:r>
              <a:rPr lang="en-US" altLang="en-US" sz="2000" dirty="0">
                <a:solidFill>
                  <a:srgbClr val="C00000"/>
                </a:solidFill>
              </a:rPr>
              <a:t> variables</a:t>
            </a:r>
            <a:br>
              <a:rPr lang="en-US" altLang="en-US" sz="2000" dirty="0">
                <a:solidFill>
                  <a:srgbClr val="C00000"/>
                </a:solidFill>
              </a:rPr>
            </a:br>
            <a:r>
              <a:rPr lang="en-US" altLang="en-US" sz="20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altLang="en-US" sz="2000" dirty="0">
                <a:solidFill>
                  <a:srgbClr val="C00000"/>
                </a:solidFill>
              </a:rPr>
              <a:t> we can use depth-first search.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Path is irrelevant, so we can also use complete-state formulation.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978FE9-AB6F-4933-9741-B182F3CDE791}" type="slidenum">
              <a:rPr lang="en-US" altLang="en-US" sz="1400" smtClean="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74663" y="457200"/>
            <a:ext cx="8193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What Kinds of Algorithms are used for CSP?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620713" y="1739900"/>
            <a:ext cx="7875587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Backtracking Tree Search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Tree Search with Forward Checking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Tree Search with Discrete Relaxation (arc consistency, </a:t>
            </a:r>
          </a:p>
          <a:p>
            <a:pPr eaLnBrk="1" hangingPunct="1"/>
            <a:r>
              <a:rPr lang="en-US" altLang="en-US"/>
              <a:t>   k-consistency)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Many other variants 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Local Search using Complete State Formulation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471AD-7C76-4A53-8282-EBCA15C344F0}" type="slidenum">
              <a:rPr lang="en-US" altLang="en-US" sz="1400" smtClean="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Tree Search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3962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Variable assignments are </a:t>
            </a:r>
            <a:r>
              <a:rPr lang="en-US" altLang="en-US" sz="2000" dirty="0">
                <a:solidFill>
                  <a:schemeClr val="accent2"/>
                </a:solidFill>
              </a:rPr>
              <a:t>commutative</a:t>
            </a:r>
            <a:r>
              <a:rPr lang="en-US" altLang="en-US" sz="2000" dirty="0"/>
              <a:t>}, i.e.,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    [ WA = red then NT = green ] same as [ NT = green then WA = red ]
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Only need to consider assignments to a single variable at each node.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rgbClr val="C00000"/>
                </a:solidFill>
              </a:rPr>
              <a:t>Depth-first search for CSPs with single-variable assignments is called backtracking search.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Backtracking search is the basic uninformed algorithm for CSPs.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Can solve </a:t>
            </a:r>
            <a:r>
              <a:rPr lang="en-US" altLang="en-US" sz="2000" i="1" dirty="0"/>
              <a:t>n</a:t>
            </a:r>
            <a:r>
              <a:rPr lang="en-US" altLang="en-US" sz="2000" dirty="0"/>
              <a:t>-queens for </a:t>
            </a:r>
            <a:r>
              <a:rPr lang="en-US" altLang="en-US" sz="2000" i="1" dirty="0"/>
              <a:t>n</a:t>
            </a:r>
            <a:r>
              <a:rPr lang="en-US" altLang="en-US" sz="2000" dirty="0"/>
              <a:t> </a:t>
            </a:r>
            <a:r>
              <a:rPr lang="en-US" altLang="en-US" sz="2000" dirty="0">
                <a:cs typeface="Arial" charset="0"/>
              </a:rPr>
              <a:t>≈ </a:t>
            </a:r>
            <a:r>
              <a:rPr lang="en-US" altLang="en-US" sz="2000" dirty="0"/>
              <a:t>25.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33CC"/>
                </a:solidFill>
              </a:rPr>
              <a:t>Subgraph</a:t>
            </a:r>
            <a:r>
              <a:rPr lang="en-US" altLang="en-US" dirty="0">
                <a:solidFill>
                  <a:srgbClr val="0033CC"/>
                </a:solidFill>
              </a:rPr>
              <a:t> </a:t>
            </a:r>
            <a:r>
              <a:rPr lang="en-US" altLang="en-US" dirty="0" err="1">
                <a:solidFill>
                  <a:srgbClr val="0033CC"/>
                </a:solidFill>
              </a:rPr>
              <a:t>Isomorphisms</a:t>
            </a:r>
            <a:endParaRPr lang="en-US" altLang="en-US" dirty="0">
              <a:solidFill>
                <a:srgbClr val="0033CC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/>
              <a:t>Given 2 graphs G1 = (V,E) and G2 = (W,F).</a:t>
            </a:r>
          </a:p>
          <a:p>
            <a:pPr eaLnBrk="1" hangingPunct="1"/>
            <a:r>
              <a:rPr lang="en-US" altLang="en-US"/>
              <a:t>Is there a copy of G1 in G2?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 is just itself, the vertices of G1</a:t>
            </a:r>
          </a:p>
          <a:p>
            <a:pPr eaLnBrk="1" hangingPunct="1"/>
            <a:r>
              <a:rPr lang="en-US" altLang="en-US"/>
              <a:t>D = W</a:t>
            </a:r>
          </a:p>
          <a:p>
            <a:pPr eaLnBrk="1" hangingPunct="1"/>
            <a:r>
              <a:rPr lang="en-US" altLang="en-US"/>
              <a:t>f: V -&gt; W</a:t>
            </a:r>
          </a:p>
          <a:p>
            <a:pPr eaLnBrk="1" hangingPunct="1"/>
            <a:r>
              <a:rPr lang="en-US" altLang="en-US"/>
              <a:t>C: </a:t>
            </a:r>
            <a:r>
              <a:rPr lang="en-US" altLang="en-US">
                <a:solidFill>
                  <a:srgbClr val="FF0000"/>
                </a:solidFill>
              </a:rPr>
              <a:t>(v1,v2) </a:t>
            </a:r>
            <a:r>
              <a:rPr lang="en-US" altLang="en-US">
                <a:solidFill>
                  <a:srgbClr val="FF0000"/>
                </a:solidFill>
                <a:sym typeface="Symbol" pitchFamily="18" charset="2"/>
              </a:rPr>
              <a:t> E =&gt; (f(v1),f(v2))  F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517651-A9F5-43CB-B5C0-5B14358C05BC}" type="slidenum">
              <a:rPr lang="en-US" altLang="en-US" sz="1400" smtClean="0"/>
              <a:pPr eaLnBrk="1" hangingPunct="1"/>
              <a:t>15</a:t>
            </a:fld>
            <a:endParaRPr lang="en-US" alt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D52C51-A162-4FF8-A448-0831FA1D5954}" type="slidenum">
              <a:rPr lang="en-US" altLang="en-US" sz="1400" smtClean="0"/>
              <a:pPr eaLnBrk="1" hangingPunct="1"/>
              <a:t>16</a:t>
            </a:fld>
            <a:endParaRPr lang="en-US" altLang="en-US" sz="1400"/>
          </a:p>
        </p:txBody>
      </p:sp>
      <p:sp>
        <p:nvSpPr>
          <p:cNvPr id="5" name="Oval 4"/>
          <p:cNvSpPr/>
          <p:nvPr/>
        </p:nvSpPr>
        <p:spPr>
          <a:xfrm>
            <a:off x="1981200" y="1905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52600" y="25908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47800" y="3733800"/>
            <a:ext cx="1828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477000" y="3124200"/>
            <a:ext cx="8382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3124200"/>
            <a:ext cx="8382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5638800" y="1295400"/>
            <a:ext cx="6096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8" name="TextBox 15"/>
          <p:cNvSpPr txBox="1">
            <a:spLocks noChangeArrowheads="1"/>
          </p:cNvSpPr>
          <p:nvPr/>
        </p:nvSpPr>
        <p:spPr bwMode="auto">
          <a:xfrm>
            <a:off x="838200" y="5562600"/>
            <a:ext cx="6735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Is there a copy of the snowman on the left in the</a:t>
            </a:r>
          </a:p>
          <a:p>
            <a:pPr eaLnBrk="1" hangingPunct="1"/>
            <a:r>
              <a:rPr lang="en-US" altLang="en-US"/>
              <a:t>picture on the right?</a:t>
            </a:r>
          </a:p>
        </p:txBody>
      </p:sp>
      <p:sp>
        <p:nvSpPr>
          <p:cNvPr id="17" name="Oval 16"/>
          <p:cNvSpPr/>
          <p:nvPr/>
        </p:nvSpPr>
        <p:spPr>
          <a:xfrm>
            <a:off x="5562600" y="1905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34000" y="25908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29200" y="3733800"/>
            <a:ext cx="1828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20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050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6294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620000" y="1143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620000" y="2286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6200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1628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772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20" idx="6"/>
            <a:endCxn id="21" idx="2"/>
          </p:cNvCxnSpPr>
          <p:nvPr/>
        </p:nvCxnSpPr>
        <p:spPr>
          <a:xfrm>
            <a:off x="1066800" y="9144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1" idx="6"/>
          </p:cNvCxnSpPr>
          <p:nvPr/>
        </p:nvCxnSpPr>
        <p:spPr>
          <a:xfrm>
            <a:off x="1676400" y="914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6"/>
            <a:endCxn id="27" idx="2"/>
          </p:cNvCxnSpPr>
          <p:nvPr/>
        </p:nvCxnSpPr>
        <p:spPr>
          <a:xfrm>
            <a:off x="6934200" y="838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6"/>
            <a:endCxn id="26" idx="2"/>
          </p:cNvCxnSpPr>
          <p:nvPr/>
        </p:nvCxnSpPr>
        <p:spPr>
          <a:xfrm>
            <a:off x="7467600" y="8382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6"/>
          </p:cNvCxnSpPr>
          <p:nvPr/>
        </p:nvCxnSpPr>
        <p:spPr>
          <a:xfrm>
            <a:off x="7924800" y="8382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5" idx="4"/>
          </p:cNvCxnSpPr>
          <p:nvPr/>
        </p:nvCxnSpPr>
        <p:spPr>
          <a:xfrm rot="5400000">
            <a:off x="7696200" y="609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6" idx="4"/>
            <a:endCxn id="24" idx="0"/>
          </p:cNvCxnSpPr>
          <p:nvPr/>
        </p:nvCxnSpPr>
        <p:spPr>
          <a:xfrm rot="5400000">
            <a:off x="7696200" y="10668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8" name="TextBox 44"/>
          <p:cNvSpPr txBox="1">
            <a:spLocks noChangeArrowheads="1"/>
          </p:cNvSpPr>
          <p:nvPr/>
        </p:nvSpPr>
        <p:spPr bwMode="auto">
          <a:xfrm>
            <a:off x="457200" y="1143000"/>
            <a:ext cx="2668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00000"/>
                </a:solidFill>
              </a:rPr>
              <a:t>adjacency relation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03244D-D80E-4B6A-8CD9-30705E20469F}" type="slidenum">
              <a:rPr lang="en-US" altLang="en-US" sz="1400" smtClean="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68338" y="228600"/>
            <a:ext cx="7805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Graph Matching Example</a:t>
            </a:r>
          </a:p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Find a subgraph isomorphism from R to S.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9144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19812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9144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19812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990600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041525" y="1563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990600" y="2590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041525" y="2554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18444" name="Oval 13"/>
          <p:cNvSpPr>
            <a:spLocks noChangeArrowheads="1"/>
          </p:cNvSpPr>
          <p:nvPr/>
        </p:nvSpPr>
        <p:spPr bwMode="auto">
          <a:xfrm>
            <a:off x="838200" y="3733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5" name="Oval 14"/>
          <p:cNvSpPr>
            <a:spLocks noChangeArrowheads="1"/>
          </p:cNvSpPr>
          <p:nvPr/>
        </p:nvSpPr>
        <p:spPr bwMode="auto">
          <a:xfrm>
            <a:off x="838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6" name="Oval 15"/>
          <p:cNvSpPr>
            <a:spLocks noChangeArrowheads="1"/>
          </p:cNvSpPr>
          <p:nvPr/>
        </p:nvSpPr>
        <p:spPr bwMode="auto">
          <a:xfrm>
            <a:off x="8382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7" name="Oval 16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8" name="Oval 17"/>
          <p:cNvSpPr>
            <a:spLocks noChangeArrowheads="1"/>
          </p:cNvSpPr>
          <p:nvPr/>
        </p:nvSpPr>
        <p:spPr bwMode="auto">
          <a:xfrm>
            <a:off x="19050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898525" y="3697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</a:t>
            </a: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898525" y="4611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8985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2041525" y="46116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19653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>
            <a:off x="1371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flipH="1">
            <a:off x="1295400" y="1981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5"/>
          <p:cNvSpPr>
            <a:spLocks noChangeShapeType="1"/>
          </p:cNvSpPr>
          <p:nvPr/>
        </p:nvSpPr>
        <p:spPr bwMode="auto">
          <a:xfrm flipV="1">
            <a:off x="2286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6"/>
          <p:cNvSpPr>
            <a:spLocks noChangeShapeType="1"/>
          </p:cNvSpPr>
          <p:nvPr/>
        </p:nvSpPr>
        <p:spPr bwMode="auto">
          <a:xfrm>
            <a:off x="1371600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 flipV="1">
            <a:off x="1066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8"/>
          <p:cNvSpPr>
            <a:spLocks noChangeShapeType="1"/>
          </p:cNvSpPr>
          <p:nvPr/>
        </p:nvSpPr>
        <p:spPr bwMode="auto">
          <a:xfrm>
            <a:off x="12954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 flipV="1">
            <a:off x="21336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 flipH="1">
            <a:off x="1219200" y="5029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33"/>
          <p:cNvSpPr>
            <a:spLocks noChangeShapeType="1"/>
          </p:cNvSpPr>
          <p:nvPr/>
        </p:nvSpPr>
        <p:spPr bwMode="auto">
          <a:xfrm>
            <a:off x="1295400" y="579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304800" y="150018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R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228600" y="3633788"/>
            <a:ext cx="455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S</a:t>
            </a:r>
          </a:p>
        </p:txBody>
      </p:sp>
      <p:sp>
        <p:nvSpPr>
          <p:cNvPr id="18465" name="Oval 36"/>
          <p:cNvSpPr>
            <a:spLocks noChangeArrowheads="1"/>
          </p:cNvSpPr>
          <p:nvPr/>
        </p:nvSpPr>
        <p:spPr bwMode="auto">
          <a:xfrm>
            <a:off x="6324600" y="1524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6" name="Text Box 37"/>
          <p:cNvSpPr txBox="1">
            <a:spLocks noChangeArrowheads="1"/>
          </p:cNvSpPr>
          <p:nvPr/>
        </p:nvSpPr>
        <p:spPr bwMode="auto">
          <a:xfrm>
            <a:off x="4479925" y="2474913"/>
            <a:ext cx="467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(1,a)                               (1,b) (1,c) (1,d) (1,e)</a:t>
            </a:r>
          </a:p>
        </p:txBody>
      </p:sp>
      <p:sp>
        <p:nvSpPr>
          <p:cNvPr id="18467" name="Text Box 38"/>
          <p:cNvSpPr txBox="1">
            <a:spLocks noChangeArrowheads="1"/>
          </p:cNvSpPr>
          <p:nvPr/>
        </p:nvSpPr>
        <p:spPr bwMode="auto">
          <a:xfrm>
            <a:off x="3565525" y="3160713"/>
            <a:ext cx="379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(2,a) (2,b) (2,c) (2,d)                 (2,e)</a:t>
            </a:r>
          </a:p>
        </p:txBody>
      </p:sp>
      <p:sp>
        <p:nvSpPr>
          <p:cNvPr id="18468" name="Text Box 39"/>
          <p:cNvSpPr txBox="1">
            <a:spLocks noChangeArrowheads="1"/>
          </p:cNvSpPr>
          <p:nvPr/>
        </p:nvSpPr>
        <p:spPr bwMode="auto">
          <a:xfrm>
            <a:off x="2743200" y="4038600"/>
            <a:ext cx="568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(3,a) (3,b) (3,c) (3,d) (3,e)     (3,a) (3,b) (3,c) (3,d) (3,e)</a:t>
            </a:r>
          </a:p>
        </p:txBody>
      </p:sp>
      <p:sp>
        <p:nvSpPr>
          <p:cNvPr id="18469" name="Text Box 40"/>
          <p:cNvSpPr txBox="1">
            <a:spLocks noChangeArrowheads="1"/>
          </p:cNvSpPr>
          <p:nvPr/>
        </p:nvSpPr>
        <p:spPr bwMode="auto">
          <a:xfrm>
            <a:off x="2819400" y="4876800"/>
            <a:ext cx="277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(4,a) (4,b) (4,c) (4,d) (4,e)</a:t>
            </a:r>
          </a:p>
        </p:txBody>
      </p:sp>
      <p:sp>
        <p:nvSpPr>
          <p:cNvPr id="18470" name="Line 41"/>
          <p:cNvSpPr>
            <a:spLocks noChangeShapeType="1"/>
          </p:cNvSpPr>
          <p:nvPr/>
        </p:nvSpPr>
        <p:spPr bwMode="auto">
          <a:xfrm flipH="1">
            <a:off x="4953000" y="16764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2"/>
          <p:cNvSpPr>
            <a:spLocks noChangeShapeType="1"/>
          </p:cNvSpPr>
          <p:nvPr/>
        </p:nvSpPr>
        <p:spPr bwMode="auto">
          <a:xfrm>
            <a:off x="6477000" y="1752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Line 43"/>
          <p:cNvSpPr>
            <a:spLocks noChangeShapeType="1"/>
          </p:cNvSpPr>
          <p:nvPr/>
        </p:nvSpPr>
        <p:spPr bwMode="auto">
          <a:xfrm>
            <a:off x="6553200" y="17526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4"/>
          <p:cNvSpPr>
            <a:spLocks noChangeShapeType="1"/>
          </p:cNvSpPr>
          <p:nvPr/>
        </p:nvSpPr>
        <p:spPr bwMode="auto">
          <a:xfrm>
            <a:off x="6553200" y="1676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Line 45"/>
          <p:cNvSpPr>
            <a:spLocks noChangeShapeType="1"/>
          </p:cNvSpPr>
          <p:nvPr/>
        </p:nvSpPr>
        <p:spPr bwMode="auto">
          <a:xfrm>
            <a:off x="6553200" y="1676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5" name="Line 46"/>
          <p:cNvSpPr>
            <a:spLocks noChangeShapeType="1"/>
          </p:cNvSpPr>
          <p:nvPr/>
        </p:nvSpPr>
        <p:spPr bwMode="auto">
          <a:xfrm flipH="1">
            <a:off x="3962400" y="27432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47"/>
          <p:cNvSpPr>
            <a:spLocks noChangeShapeType="1"/>
          </p:cNvSpPr>
          <p:nvPr/>
        </p:nvSpPr>
        <p:spPr bwMode="auto">
          <a:xfrm flipH="1">
            <a:off x="4419600" y="2743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8"/>
          <p:cNvSpPr>
            <a:spLocks noChangeShapeType="1"/>
          </p:cNvSpPr>
          <p:nvPr/>
        </p:nvSpPr>
        <p:spPr bwMode="auto">
          <a:xfrm>
            <a:off x="4800600" y="2743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9"/>
          <p:cNvSpPr>
            <a:spLocks noChangeShapeType="1"/>
          </p:cNvSpPr>
          <p:nvPr/>
        </p:nvSpPr>
        <p:spPr bwMode="auto">
          <a:xfrm>
            <a:off x="4800600" y="2743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50"/>
          <p:cNvSpPr>
            <a:spLocks noChangeShapeType="1"/>
          </p:cNvSpPr>
          <p:nvPr/>
        </p:nvSpPr>
        <p:spPr bwMode="auto">
          <a:xfrm>
            <a:off x="4800600" y="2743200"/>
            <a:ext cx="2209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51"/>
          <p:cNvSpPr>
            <a:spLocks noChangeShapeType="1"/>
          </p:cNvSpPr>
          <p:nvPr/>
        </p:nvSpPr>
        <p:spPr bwMode="auto">
          <a:xfrm flipH="1">
            <a:off x="3048000" y="34290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52"/>
          <p:cNvSpPr>
            <a:spLocks noChangeShapeType="1"/>
          </p:cNvSpPr>
          <p:nvPr/>
        </p:nvSpPr>
        <p:spPr bwMode="auto">
          <a:xfrm flipH="1">
            <a:off x="3581400" y="34290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Line 53"/>
          <p:cNvSpPr>
            <a:spLocks noChangeShapeType="1"/>
          </p:cNvSpPr>
          <p:nvPr/>
        </p:nvSpPr>
        <p:spPr bwMode="auto">
          <a:xfrm flipH="1">
            <a:off x="4191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3" name="Line 54"/>
          <p:cNvSpPr>
            <a:spLocks noChangeShapeType="1"/>
          </p:cNvSpPr>
          <p:nvPr/>
        </p:nvSpPr>
        <p:spPr bwMode="auto">
          <a:xfrm flipH="1">
            <a:off x="4724400" y="3429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4" name="Line 55"/>
          <p:cNvSpPr>
            <a:spLocks noChangeShapeType="1"/>
          </p:cNvSpPr>
          <p:nvPr/>
        </p:nvSpPr>
        <p:spPr bwMode="auto">
          <a:xfrm>
            <a:off x="4876800" y="34290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5" name="Line 56"/>
          <p:cNvSpPr>
            <a:spLocks noChangeShapeType="1"/>
          </p:cNvSpPr>
          <p:nvPr/>
        </p:nvSpPr>
        <p:spPr bwMode="auto">
          <a:xfrm>
            <a:off x="70866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6" name="Line 57"/>
          <p:cNvSpPr>
            <a:spLocks noChangeShapeType="1"/>
          </p:cNvSpPr>
          <p:nvPr/>
        </p:nvSpPr>
        <p:spPr bwMode="auto">
          <a:xfrm flipH="1">
            <a:off x="6019800" y="34290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7" name="Line 58"/>
          <p:cNvSpPr>
            <a:spLocks noChangeShapeType="1"/>
          </p:cNvSpPr>
          <p:nvPr/>
        </p:nvSpPr>
        <p:spPr bwMode="auto">
          <a:xfrm flipH="1">
            <a:off x="6553200" y="34290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8" name="Line 59"/>
          <p:cNvSpPr>
            <a:spLocks noChangeShapeType="1"/>
          </p:cNvSpPr>
          <p:nvPr/>
        </p:nvSpPr>
        <p:spPr bwMode="auto">
          <a:xfrm>
            <a:off x="7086600" y="3429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9" name="Line 60"/>
          <p:cNvSpPr>
            <a:spLocks noChangeShapeType="1"/>
          </p:cNvSpPr>
          <p:nvPr/>
        </p:nvSpPr>
        <p:spPr bwMode="auto">
          <a:xfrm>
            <a:off x="7086600" y="3429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0" name="Line 61"/>
          <p:cNvSpPr>
            <a:spLocks noChangeShapeType="1"/>
          </p:cNvSpPr>
          <p:nvPr/>
        </p:nvSpPr>
        <p:spPr bwMode="auto">
          <a:xfrm flipH="1">
            <a:off x="3200400" y="4419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1" name="Line 62"/>
          <p:cNvSpPr>
            <a:spLocks noChangeShapeType="1"/>
          </p:cNvSpPr>
          <p:nvPr/>
        </p:nvSpPr>
        <p:spPr bwMode="auto">
          <a:xfrm>
            <a:off x="3581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2" name="Line 63"/>
          <p:cNvSpPr>
            <a:spLocks noChangeShapeType="1"/>
          </p:cNvSpPr>
          <p:nvPr/>
        </p:nvSpPr>
        <p:spPr bwMode="auto">
          <a:xfrm>
            <a:off x="3581400" y="44196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3" name="Line 64"/>
          <p:cNvSpPr>
            <a:spLocks noChangeShapeType="1"/>
          </p:cNvSpPr>
          <p:nvPr/>
        </p:nvSpPr>
        <p:spPr bwMode="auto">
          <a:xfrm>
            <a:off x="3581400" y="4419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Line 65"/>
          <p:cNvSpPr>
            <a:spLocks noChangeShapeType="1"/>
          </p:cNvSpPr>
          <p:nvPr/>
        </p:nvSpPr>
        <p:spPr bwMode="auto">
          <a:xfrm>
            <a:off x="3581400" y="44196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5" name="Text Box 66"/>
          <p:cNvSpPr txBox="1">
            <a:spLocks noChangeArrowheads="1"/>
          </p:cNvSpPr>
          <p:nvPr/>
        </p:nvSpPr>
        <p:spPr bwMode="auto">
          <a:xfrm>
            <a:off x="3565525" y="3413125"/>
            <a:ext cx="201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r>
              <a:rPr lang="en-US" altLang="en-US" sz="1600">
                <a:solidFill>
                  <a:srgbClr val="CC0000"/>
                </a:solidFill>
              </a:rPr>
              <a:t>X      X                X</a:t>
            </a:r>
          </a:p>
        </p:txBody>
      </p:sp>
      <p:sp>
        <p:nvSpPr>
          <p:cNvPr id="18496" name="Text Box 67"/>
          <p:cNvSpPr txBox="1">
            <a:spLocks noChangeArrowheads="1"/>
          </p:cNvSpPr>
          <p:nvPr/>
        </p:nvSpPr>
        <p:spPr bwMode="auto">
          <a:xfrm>
            <a:off x="2743200" y="4343400"/>
            <a:ext cx="551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 </a:t>
            </a:r>
            <a:r>
              <a:rPr lang="en-US" altLang="en-US" sz="1600">
                <a:solidFill>
                  <a:srgbClr val="CC0000"/>
                </a:solidFill>
              </a:rPr>
              <a:t>X               X       X        X           X      X       X      X        X</a:t>
            </a:r>
          </a:p>
        </p:txBody>
      </p:sp>
      <p:sp>
        <p:nvSpPr>
          <p:cNvPr id="18497" name="Text Box 68"/>
          <p:cNvSpPr txBox="1">
            <a:spLocks noChangeArrowheads="1"/>
          </p:cNvSpPr>
          <p:nvPr/>
        </p:nvSpPr>
        <p:spPr bwMode="auto">
          <a:xfrm>
            <a:off x="2803525" y="5165725"/>
            <a:ext cx="2609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r>
              <a:rPr lang="en-US" altLang="en-US" sz="1600">
                <a:solidFill>
                  <a:srgbClr val="CC0000"/>
                </a:solidFill>
              </a:rPr>
              <a:t>X       X       X                X</a:t>
            </a:r>
          </a:p>
        </p:txBody>
      </p:sp>
      <p:sp>
        <p:nvSpPr>
          <p:cNvPr id="18498" name="Text Box 69"/>
          <p:cNvSpPr txBox="1">
            <a:spLocks noChangeArrowheads="1"/>
          </p:cNvSpPr>
          <p:nvPr/>
        </p:nvSpPr>
        <p:spPr bwMode="auto">
          <a:xfrm>
            <a:off x="3429000" y="61722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CC0000"/>
              </a:solidFill>
            </a:endParaRPr>
          </a:p>
        </p:txBody>
      </p:sp>
      <p:sp>
        <p:nvSpPr>
          <p:cNvPr id="18499" name="TextBox 68"/>
          <p:cNvSpPr txBox="1">
            <a:spLocks noChangeArrowheads="1"/>
          </p:cNvSpPr>
          <p:nvPr/>
        </p:nvSpPr>
        <p:spPr bwMode="auto">
          <a:xfrm>
            <a:off x="1066800" y="3124200"/>
            <a:ext cx="1716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“snowman”</a:t>
            </a:r>
          </a:p>
        </p:txBody>
      </p:sp>
      <p:sp>
        <p:nvSpPr>
          <p:cNvPr id="18500" name="TextBox 69"/>
          <p:cNvSpPr txBox="1">
            <a:spLocks noChangeArrowheads="1"/>
          </p:cNvSpPr>
          <p:nvPr/>
        </p:nvSpPr>
        <p:spPr bwMode="auto">
          <a:xfrm>
            <a:off x="609600" y="6172200"/>
            <a:ext cx="422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“snowman with hat and arms”</a:t>
            </a:r>
          </a:p>
        </p:txBody>
      </p:sp>
      <p:sp>
        <p:nvSpPr>
          <p:cNvPr id="18501" name="TextBox 70"/>
          <p:cNvSpPr txBox="1">
            <a:spLocks noChangeArrowheads="1"/>
          </p:cNvSpPr>
          <p:nvPr/>
        </p:nvSpPr>
        <p:spPr bwMode="auto">
          <a:xfrm>
            <a:off x="3200400" y="1371600"/>
            <a:ext cx="272415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Note: there’s an edge from</a:t>
            </a:r>
          </a:p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1 to 2 in R, but no edge</a:t>
            </a:r>
          </a:p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from a to b in S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rot="5400000">
            <a:off x="3886994" y="2742406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03" name="TextBox 74"/>
          <p:cNvSpPr txBox="1">
            <a:spLocks noChangeArrowheads="1"/>
          </p:cNvSpPr>
          <p:nvPr/>
        </p:nvSpPr>
        <p:spPr bwMode="auto">
          <a:xfrm>
            <a:off x="2895600" y="2438400"/>
            <a:ext cx="1300163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Note: must</a:t>
            </a:r>
          </a:p>
          <a:p>
            <a:pPr eaLnBrk="1" hangingPunct="1"/>
            <a:r>
              <a:rPr lang="en-US" altLang="en-US" sz="1800"/>
              <a:t>be 1:1</a:t>
            </a:r>
          </a:p>
        </p:txBody>
      </p:sp>
      <p:cxnSp>
        <p:nvCxnSpPr>
          <p:cNvPr id="79" name="Straight Arrow Connector 78"/>
          <p:cNvCxnSpPr>
            <a:stCxn id="18503" idx="2"/>
          </p:cNvCxnSpPr>
          <p:nvPr/>
        </p:nvCxnSpPr>
        <p:spPr>
          <a:xfrm rot="16200000" flipH="1">
            <a:off x="3582194" y="3048794"/>
            <a:ext cx="115887" cy="187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889A09-6DC9-4830-90C4-16E4C7BF7448}" type="slidenum">
              <a:rPr lang="en-US" altLang="en-US" sz="1400" smtClean="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Search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8" t="21875" r="13281" b="29167"/>
          <a:stretch>
            <a:fillRect/>
          </a:stretch>
        </p:blipFill>
        <p:spPr bwMode="auto">
          <a:xfrm>
            <a:off x="609600" y="13716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516563"/>
            <a:ext cx="7022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One variable at each tree level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Try all values for that variable (depth first)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Check for consistency, backup if not consistent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228" y="2982415"/>
            <a:ext cx="377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1.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2.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21E388-B2EB-4EB8-B661-40FE06EAE123}" type="slidenum">
              <a:rPr lang="en-US" altLang="en-US" sz="1400" smtClean="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048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C818D5-7A69-42E2-AAC2-4D4692105A29}" type="slidenum">
              <a:rPr lang="en-US" altLang="en-US" sz="1400" smtClean="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Formal Definition of CSP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A constraint satisfaction problem (</a:t>
            </a:r>
            <a:r>
              <a:rPr lang="en-US" altLang="en-US" dirty="0">
                <a:solidFill>
                  <a:srgbClr val="FF0000"/>
                </a:solidFill>
              </a:rPr>
              <a:t>CSP</a:t>
            </a:r>
            <a:r>
              <a:rPr lang="en-US" altLang="en-US" dirty="0"/>
              <a:t>) is a triple </a:t>
            </a:r>
            <a:r>
              <a:rPr lang="en-US" altLang="en-US" dirty="0">
                <a:solidFill>
                  <a:srgbClr val="FF0000"/>
                </a:solidFill>
              </a:rPr>
              <a:t>(V, D, C)</a:t>
            </a:r>
            <a:r>
              <a:rPr lang="en-US" altLang="en-US" dirty="0"/>
              <a:t> where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is a set of variables </a:t>
            </a:r>
            <a:r>
              <a:rPr lang="en-US" altLang="en-US" dirty="0">
                <a:solidFill>
                  <a:srgbClr val="FF0000"/>
                </a:solidFill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... , </a:t>
            </a:r>
            <a:r>
              <a:rPr lang="en-US" altLang="en-US" dirty="0" err="1">
                <a:solidFill>
                  <a:srgbClr val="FF0000"/>
                </a:solidFill>
              </a:rPr>
              <a:t>X</a:t>
            </a:r>
            <a:r>
              <a:rPr lang="en-US" altLang="en-US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/>
              <a:t>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dirty="0"/>
              <a:t> is the union of a set of domain sets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,...,</a:t>
            </a:r>
            <a:r>
              <a:rPr lang="en-US" altLang="en-US" dirty="0" err="1">
                <a:solidFill>
                  <a:srgbClr val="FF0000"/>
                </a:solidFill>
              </a:rPr>
              <a:t>D</a:t>
            </a:r>
            <a:r>
              <a:rPr lang="en-US" altLang="en-US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/>
              <a:t>, where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baseline="-25000" dirty="0">
                <a:solidFill>
                  <a:srgbClr val="FF0000"/>
                </a:solidFill>
              </a:rPr>
              <a:t>i</a:t>
            </a:r>
            <a:r>
              <a:rPr lang="en-US" altLang="en-US" dirty="0"/>
              <a:t> is the domain of possible values for variable </a:t>
            </a:r>
            <a:r>
              <a:rPr lang="en-US" altLang="en-US" dirty="0">
                <a:solidFill>
                  <a:srgbClr val="FF0000"/>
                </a:solidFill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</a:rPr>
              <a:t>i</a:t>
            </a:r>
            <a:r>
              <a:rPr lang="en-US" altLang="en-US" dirty="0"/>
              <a:t>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C</a:t>
            </a:r>
            <a:r>
              <a:rPr lang="en-US" altLang="en-US" dirty="0"/>
              <a:t> is a set of constraints on the values of the variables, which can be pairwise (simplest and most common) or </a:t>
            </a:r>
            <a:r>
              <a:rPr lang="en-US" altLang="en-US" dirty="0">
                <a:solidFill>
                  <a:srgbClr val="FF0000"/>
                </a:solidFill>
              </a:rPr>
              <a:t>k</a:t>
            </a:r>
            <a:r>
              <a:rPr lang="en-US" altLang="en-US" dirty="0"/>
              <a:t> at a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1D568B-D989-42C9-9E2C-AB49A76E07ED}" type="slidenum">
              <a:rPr lang="en-US" altLang="en-US" sz="1400" smtClean="0"/>
              <a:pPr eaLnBrk="1" hangingPunct="1"/>
              <a:t>20</a:t>
            </a:fld>
            <a:endParaRPr lang="en-US" altLang="en-US" sz="1400"/>
          </a:p>
        </p:txBody>
      </p:sp>
      <p:pic>
        <p:nvPicPr>
          <p:cNvPr id="21507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CCC240-655C-4034-A009-D565A437EFE6}" type="slidenum">
              <a:rPr lang="en-US" altLang="en-US" sz="1400" smtClean="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2532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8D625A-B7EB-4A14-948C-622F6507B8AC}" type="slidenum">
              <a:rPr lang="en-US" altLang="en-US" sz="1400" smtClean="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3556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A22D37-B1B1-40E9-9629-119C3C476BD3}" type="slidenum">
              <a:rPr lang="en-US" altLang="en-US" sz="1400" smtClean="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Improving Backtracking Efficiency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General-purpose</a:t>
            </a:r>
            <a:r>
              <a:rPr lang="en-US" altLang="en-US"/>
              <a:t> methods can give huge gains in speed:</a:t>
            </a:r>
          </a:p>
          <a:p>
            <a:pPr eaLnBrk="1" hangingPunct="1"/>
            <a:endParaRPr lang="en-US" altLang="en-US"/>
          </a:p>
          <a:p>
            <a:pPr lvl="1" eaLnBrk="1" hangingPunct="1"/>
            <a:r>
              <a:rPr lang="en-US" altLang="en-US"/>
              <a:t>Which variable should be assigned next?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In what order should its values be tried?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Can we detect inevitable failure early?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924C01-4AC2-4CF4-8296-31525673F304}" type="slidenum">
              <a:rPr lang="en-US" altLang="en-US" sz="1400" smtClean="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Most Constrained Variable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constrained variable: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choose the variable with the fewest legal values
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a.k.a. </a:t>
            </a:r>
            <a:r>
              <a:rPr lang="en-US" altLang="en-US">
                <a:solidFill>
                  <a:schemeClr val="accent2"/>
                </a:solidFill>
              </a:rPr>
              <a:t>minimum remaining values (MRV)</a:t>
            </a:r>
            <a:r>
              <a:rPr lang="en-US" altLang="en-US"/>
              <a:t> heuristic</a:t>
            </a:r>
          </a:p>
        </p:txBody>
      </p:sp>
      <p:pic>
        <p:nvPicPr>
          <p:cNvPr id="25605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24200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37584B-FABE-42F7-AB84-87A85A1FC000}" type="slidenum">
              <a:rPr lang="en-US" altLang="en-US" sz="1400" smtClean="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Most Constraining Variable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Tie-breaker among most constrained variables</a:t>
            </a:r>
          </a:p>
          <a:p>
            <a:pPr eaLnBrk="1" hangingPunct="1"/>
            <a:r>
              <a:rPr lang="en-US" altLang="en-US"/>
              <a:t>Most constraining variable:</a:t>
            </a:r>
          </a:p>
          <a:p>
            <a:pPr lvl="1" eaLnBrk="1" hangingPunct="1"/>
            <a:r>
              <a:rPr lang="en-US" altLang="en-US"/>
              <a:t>choose the variable with the most constraints on remaining variables
</a:t>
            </a:r>
          </a:p>
        </p:txBody>
      </p:sp>
      <p:pic>
        <p:nvPicPr>
          <p:cNvPr id="26629" name="Picture 4" descr="australia-most-constraining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67200"/>
            <a:ext cx="76200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B694A-2A22-4B25-98FC-32F0DF5E8468}" type="slidenum">
              <a:rPr lang="en-US" altLang="en-US" sz="1400" smtClean="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Least Constraining Value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Given a variable, choose the least constraining value:</a:t>
            </a:r>
          </a:p>
          <a:p>
            <a:pPr lvl="1" eaLnBrk="1" hangingPunct="1"/>
            <a:r>
              <a:rPr lang="en-US" altLang="en-US"/>
              <a:t>the one that rules out the fewest values in the remaining variables
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Combining these heuristics makes 1000 queens feasible</a:t>
            </a:r>
          </a:p>
        </p:txBody>
      </p:sp>
      <p:pic>
        <p:nvPicPr>
          <p:cNvPr id="27653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05200"/>
            <a:ext cx="70866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A24A52-320C-424A-A0D6-3423208B2F81}" type="slidenum">
              <a:rPr lang="en-US" altLang="en-US" sz="1400" smtClean="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8675" name="Text Box 1026"/>
          <p:cNvSpPr txBox="1">
            <a:spLocks noChangeArrowheads="1"/>
          </p:cNvSpPr>
          <p:nvPr/>
        </p:nvSpPr>
        <p:spPr bwMode="auto">
          <a:xfrm>
            <a:off x="2100263" y="304800"/>
            <a:ext cx="4943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33CC"/>
                </a:solidFill>
              </a:rPr>
              <a:t>Forward Checking</a:t>
            </a:r>
          </a:p>
          <a:p>
            <a:pPr algn="ctr" eaLnBrk="1" hangingPunct="1"/>
            <a:r>
              <a:rPr lang="en-US" altLang="en-US" sz="3200">
                <a:solidFill>
                  <a:srgbClr val="0033CC"/>
                </a:solidFill>
              </a:rPr>
              <a:t>(Haralick and Elliott, 1980)</a:t>
            </a:r>
          </a:p>
        </p:txBody>
      </p:sp>
      <p:sp>
        <p:nvSpPr>
          <p:cNvPr id="28676" name="Text Box 1027"/>
          <p:cNvSpPr txBox="1">
            <a:spLocks noChangeArrowheads="1"/>
          </p:cNvSpPr>
          <p:nvPr/>
        </p:nvSpPr>
        <p:spPr bwMode="auto">
          <a:xfrm>
            <a:off x="669925" y="1716088"/>
            <a:ext cx="7469188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Variables: U = {u1, u2, … , un}</a:t>
            </a:r>
          </a:p>
          <a:p>
            <a:pPr eaLnBrk="1" hangingPunct="1"/>
            <a:r>
              <a:rPr lang="en-US" altLang="en-US"/>
              <a:t>Values:     V = {v1, v2, … , vm}</a:t>
            </a:r>
          </a:p>
          <a:p>
            <a:pPr eaLnBrk="1" hangingPunct="1"/>
            <a:r>
              <a:rPr lang="en-US" altLang="en-US"/>
              <a:t>Constraint Relation: R = {(ui,v,uj,v’) | ui having value</a:t>
            </a:r>
          </a:p>
          <a:p>
            <a:pPr eaLnBrk="1" hangingPunct="1"/>
            <a:r>
              <a:rPr lang="en-US" altLang="en-US"/>
              <a:t>                          v is compatible with uj having label v’}</a:t>
            </a:r>
          </a:p>
        </p:txBody>
      </p:sp>
      <p:sp>
        <p:nvSpPr>
          <p:cNvPr id="28677" name="Text Box 1028"/>
          <p:cNvSpPr txBox="1">
            <a:spLocks noChangeArrowheads="1"/>
          </p:cNvSpPr>
          <p:nvPr/>
        </p:nvSpPr>
        <p:spPr bwMode="auto">
          <a:xfrm>
            <a:off x="881063" y="5638800"/>
            <a:ext cx="6907212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If (ui,v,uj,v’) is not in R, they are incompatible,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meaning if ui has value v, uj cannot have value v’.</a:t>
            </a:r>
          </a:p>
        </p:txBody>
      </p:sp>
      <p:sp>
        <p:nvSpPr>
          <p:cNvPr id="28678" name="Oval 1029"/>
          <p:cNvSpPr>
            <a:spLocks noChangeArrowheads="1"/>
          </p:cNvSpPr>
          <p:nvPr/>
        </p:nvSpPr>
        <p:spPr bwMode="auto">
          <a:xfrm>
            <a:off x="2590800" y="41148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Oval 1030"/>
          <p:cNvSpPr>
            <a:spLocks noChangeArrowheads="1"/>
          </p:cNvSpPr>
          <p:nvPr/>
        </p:nvSpPr>
        <p:spPr bwMode="auto">
          <a:xfrm>
            <a:off x="5410200" y="41148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Text Box 1032"/>
          <p:cNvSpPr txBox="1">
            <a:spLocks noChangeArrowheads="1"/>
          </p:cNvSpPr>
          <p:nvPr/>
        </p:nvSpPr>
        <p:spPr bwMode="auto">
          <a:xfrm>
            <a:off x="2590800" y="42672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ui,v</a:t>
            </a:r>
          </a:p>
        </p:txBody>
      </p:sp>
      <p:sp>
        <p:nvSpPr>
          <p:cNvPr id="28681" name="Text Box 1033"/>
          <p:cNvSpPr txBox="1">
            <a:spLocks noChangeArrowheads="1"/>
          </p:cNvSpPr>
          <p:nvPr/>
        </p:nvSpPr>
        <p:spPr bwMode="auto">
          <a:xfrm>
            <a:off x="5394325" y="4230688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uj,v’</a:t>
            </a:r>
          </a:p>
        </p:txBody>
      </p:sp>
      <p:sp>
        <p:nvSpPr>
          <p:cNvPr id="28682" name="Line 1034"/>
          <p:cNvSpPr>
            <a:spLocks noChangeShapeType="1"/>
          </p:cNvSpPr>
          <p:nvPr/>
        </p:nvSpPr>
        <p:spPr bwMode="auto">
          <a:xfrm>
            <a:off x="3429000" y="4495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3AC7E2-FEE0-4217-B060-1D44D515CC4E}" type="slidenum">
              <a:rPr lang="en-US" altLang="en-US" sz="1400" smtClean="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9699" name="Text Box 1026"/>
          <p:cNvSpPr txBox="1">
            <a:spLocks noChangeArrowheads="1"/>
          </p:cNvSpPr>
          <p:nvPr/>
        </p:nvSpPr>
        <p:spPr bwMode="auto">
          <a:xfrm>
            <a:off x="2727325" y="396875"/>
            <a:ext cx="3476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29700" name="Text Box 1027"/>
          <p:cNvSpPr txBox="1">
            <a:spLocks noChangeArrowheads="1"/>
          </p:cNvSpPr>
          <p:nvPr/>
        </p:nvSpPr>
        <p:spPr bwMode="auto">
          <a:xfrm>
            <a:off x="1465263" y="1143000"/>
            <a:ext cx="621347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Forward checking is based on the idea that</a:t>
            </a:r>
          </a:p>
          <a:p>
            <a:pPr eaLnBrk="1" hangingPunct="1"/>
            <a:r>
              <a:rPr lang="en-US" altLang="en-US"/>
              <a:t>once variable </a:t>
            </a:r>
            <a:r>
              <a:rPr lang="en-US" altLang="en-US">
                <a:solidFill>
                  <a:srgbClr val="FF0000"/>
                </a:solidFill>
              </a:rPr>
              <a:t>ui </a:t>
            </a:r>
            <a:r>
              <a:rPr lang="en-US" altLang="en-US"/>
              <a:t>is assigned a value </a:t>
            </a:r>
            <a:r>
              <a:rPr lang="en-US" altLang="en-US">
                <a:solidFill>
                  <a:srgbClr val="FF0000"/>
                </a:solidFill>
              </a:rPr>
              <a:t>v</a:t>
            </a:r>
            <a:r>
              <a:rPr lang="en-US" altLang="en-US"/>
              <a:t>,</a:t>
            </a:r>
          </a:p>
          <a:p>
            <a:pPr eaLnBrk="1" hangingPunct="1"/>
            <a:r>
              <a:rPr lang="en-US" altLang="en-US"/>
              <a:t>then certain future variable-value pairs </a:t>
            </a:r>
            <a:r>
              <a:rPr lang="en-US" altLang="en-US">
                <a:solidFill>
                  <a:srgbClr val="FF0000"/>
                </a:solidFill>
              </a:rPr>
              <a:t>(uj,v’)</a:t>
            </a:r>
          </a:p>
          <a:p>
            <a:pPr eaLnBrk="1" hangingPunct="1"/>
            <a:r>
              <a:rPr lang="en-US" altLang="en-US"/>
              <a:t>become </a:t>
            </a:r>
            <a:r>
              <a:rPr lang="en-US" altLang="en-US">
                <a:solidFill>
                  <a:srgbClr val="000099"/>
                </a:solidFill>
              </a:rPr>
              <a:t>impossible</a:t>
            </a:r>
            <a:r>
              <a:rPr lang="en-US" altLang="en-US"/>
              <a:t>.</a:t>
            </a:r>
          </a:p>
        </p:txBody>
      </p:sp>
      <p:sp>
        <p:nvSpPr>
          <p:cNvPr id="29701" name="Oval 1028"/>
          <p:cNvSpPr>
            <a:spLocks noChangeArrowheads="1"/>
          </p:cNvSpPr>
          <p:nvPr/>
        </p:nvSpPr>
        <p:spPr bwMode="auto">
          <a:xfrm>
            <a:off x="45339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2" name="Line 1029"/>
          <p:cNvSpPr>
            <a:spLocks noChangeShapeType="1"/>
          </p:cNvSpPr>
          <p:nvPr/>
        </p:nvSpPr>
        <p:spPr bwMode="auto">
          <a:xfrm>
            <a:off x="4572000" y="3048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1030"/>
          <p:cNvSpPr>
            <a:spLocks noChangeShapeType="1"/>
          </p:cNvSpPr>
          <p:nvPr/>
        </p:nvSpPr>
        <p:spPr bwMode="auto">
          <a:xfrm flipH="1">
            <a:off x="4114800" y="3048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1031"/>
          <p:cNvSpPr>
            <a:spLocks noChangeShapeType="1"/>
          </p:cNvSpPr>
          <p:nvPr/>
        </p:nvSpPr>
        <p:spPr bwMode="auto">
          <a:xfrm>
            <a:off x="4114800" y="3429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1032"/>
          <p:cNvSpPr>
            <a:spLocks noChangeShapeType="1"/>
          </p:cNvSpPr>
          <p:nvPr/>
        </p:nvSpPr>
        <p:spPr bwMode="auto">
          <a:xfrm flipH="1">
            <a:off x="3657600" y="3429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1033"/>
          <p:cNvSpPr txBox="1">
            <a:spLocks noChangeArrowheads="1"/>
          </p:cNvSpPr>
          <p:nvPr/>
        </p:nvSpPr>
        <p:spPr bwMode="auto">
          <a:xfrm>
            <a:off x="4251325" y="3694113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dirty="0" err="1"/>
              <a:t>ui,v</a:t>
            </a:r>
            <a:endParaRPr lang="en-US" altLang="en-US" sz="1800" dirty="0"/>
          </a:p>
        </p:txBody>
      </p:sp>
      <p:sp>
        <p:nvSpPr>
          <p:cNvPr id="29707" name="Line 1035"/>
          <p:cNvSpPr>
            <a:spLocks noChangeShapeType="1"/>
          </p:cNvSpPr>
          <p:nvPr/>
        </p:nvSpPr>
        <p:spPr bwMode="auto">
          <a:xfrm>
            <a:off x="45720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037"/>
          <p:cNvSpPr>
            <a:spLocks noChangeShapeType="1"/>
          </p:cNvSpPr>
          <p:nvPr/>
        </p:nvSpPr>
        <p:spPr bwMode="auto">
          <a:xfrm flipH="1">
            <a:off x="41148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038"/>
          <p:cNvSpPr>
            <a:spLocks noChangeShapeType="1"/>
          </p:cNvSpPr>
          <p:nvPr/>
        </p:nvSpPr>
        <p:spPr bwMode="auto">
          <a:xfrm>
            <a:off x="45720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039"/>
          <p:cNvSpPr>
            <a:spLocks noChangeShapeType="1"/>
          </p:cNvSpPr>
          <p:nvPr/>
        </p:nvSpPr>
        <p:spPr bwMode="auto">
          <a:xfrm>
            <a:off x="4114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040"/>
          <p:cNvSpPr>
            <a:spLocks noChangeShapeType="1"/>
          </p:cNvSpPr>
          <p:nvPr/>
        </p:nvSpPr>
        <p:spPr bwMode="auto">
          <a:xfrm>
            <a:off x="50292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043"/>
          <p:cNvSpPr>
            <a:spLocks noChangeShapeType="1"/>
          </p:cNvSpPr>
          <p:nvPr/>
        </p:nvSpPr>
        <p:spPr bwMode="auto">
          <a:xfrm flipH="1">
            <a:off x="3657600" y="4495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044"/>
          <p:cNvSpPr>
            <a:spLocks noChangeShapeType="1"/>
          </p:cNvSpPr>
          <p:nvPr/>
        </p:nvSpPr>
        <p:spPr bwMode="auto">
          <a:xfrm>
            <a:off x="4114800" y="4495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045"/>
          <p:cNvSpPr>
            <a:spLocks noChangeShapeType="1"/>
          </p:cNvSpPr>
          <p:nvPr/>
        </p:nvSpPr>
        <p:spPr bwMode="auto">
          <a:xfrm>
            <a:off x="50292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046"/>
          <p:cNvSpPr txBox="1">
            <a:spLocks noChangeArrowheads="1"/>
          </p:cNvSpPr>
          <p:nvPr/>
        </p:nvSpPr>
        <p:spPr bwMode="auto">
          <a:xfrm>
            <a:off x="3336925" y="4989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uj,v’</a:t>
            </a:r>
          </a:p>
        </p:txBody>
      </p:sp>
      <p:sp>
        <p:nvSpPr>
          <p:cNvPr id="29716" name="Text Box 1047"/>
          <p:cNvSpPr txBox="1">
            <a:spLocks noChangeArrowheads="1"/>
          </p:cNvSpPr>
          <p:nvPr/>
        </p:nvSpPr>
        <p:spPr bwMode="auto">
          <a:xfrm>
            <a:off x="5257800" y="49530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uj,v’</a:t>
            </a:r>
          </a:p>
        </p:txBody>
      </p:sp>
      <p:sp>
        <p:nvSpPr>
          <p:cNvPr id="29717" name="Text Box 1048"/>
          <p:cNvSpPr txBox="1">
            <a:spLocks noChangeArrowheads="1"/>
          </p:cNvSpPr>
          <p:nvPr/>
        </p:nvSpPr>
        <p:spPr bwMode="auto">
          <a:xfrm>
            <a:off x="974725" y="5526088"/>
            <a:ext cx="7334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Instead of finding this out at many places on the tree,</a:t>
            </a:r>
          </a:p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we can rule it out in advance.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265DFB-D157-4EE3-8C75-BAD09DFB43FA}" type="slidenum">
              <a:rPr lang="en-US" altLang="en-US" sz="1400" smtClean="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0723" name="Text Box 1026"/>
          <p:cNvSpPr txBox="1">
            <a:spLocks noChangeArrowheads="1"/>
          </p:cNvSpPr>
          <p:nvPr/>
        </p:nvSpPr>
        <p:spPr bwMode="auto">
          <a:xfrm>
            <a:off x="1176338" y="533400"/>
            <a:ext cx="6791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Data Structure for Forward Checking</a:t>
            </a:r>
          </a:p>
        </p:txBody>
      </p:sp>
      <p:sp>
        <p:nvSpPr>
          <p:cNvPr id="30724" name="Text Box 1027"/>
          <p:cNvSpPr txBox="1">
            <a:spLocks noChangeArrowheads="1"/>
          </p:cNvSpPr>
          <p:nvPr/>
        </p:nvSpPr>
        <p:spPr bwMode="auto">
          <a:xfrm>
            <a:off x="914400" y="1371600"/>
            <a:ext cx="635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Future error table (FTAB)</a:t>
            </a:r>
          </a:p>
          <a:p>
            <a:pPr eaLnBrk="1" hangingPunct="1"/>
            <a:r>
              <a:rPr lang="en-US" altLang="en-US"/>
              <a:t>One per level of the tree (ie. a stack of tables)</a:t>
            </a:r>
          </a:p>
        </p:txBody>
      </p:sp>
      <p:sp>
        <p:nvSpPr>
          <p:cNvPr id="30725" name="Text Box 1028"/>
          <p:cNvSpPr txBox="1">
            <a:spLocks noChangeArrowheads="1"/>
          </p:cNvSpPr>
          <p:nvPr/>
        </p:nvSpPr>
        <p:spPr bwMode="auto">
          <a:xfrm>
            <a:off x="898525" y="2478088"/>
            <a:ext cx="3432175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          v1   v2   . . .   vm</a:t>
            </a:r>
          </a:p>
          <a:p>
            <a:pPr eaLnBrk="1" hangingPunct="1"/>
            <a:r>
              <a:rPr lang="en-US" altLang="en-US"/>
              <a:t>u1</a:t>
            </a:r>
          </a:p>
          <a:p>
            <a:pPr eaLnBrk="1" hangingPunct="1"/>
            <a:r>
              <a:rPr lang="en-US" altLang="en-US"/>
              <a:t>u2</a:t>
            </a:r>
          </a:p>
          <a:p>
            <a:pPr eaLnBrk="1" hangingPunct="1"/>
            <a:r>
              <a:rPr lang="en-US" altLang="en-US"/>
              <a:t>:</a:t>
            </a:r>
          </a:p>
          <a:p>
            <a:pPr eaLnBrk="1" hangingPunct="1"/>
            <a:r>
              <a:rPr lang="en-US" altLang="en-US"/>
              <a:t>un</a:t>
            </a:r>
          </a:p>
        </p:txBody>
      </p:sp>
      <p:sp>
        <p:nvSpPr>
          <p:cNvPr id="30726" name="Line 1029"/>
          <p:cNvSpPr>
            <a:spLocks noChangeShapeType="1"/>
          </p:cNvSpPr>
          <p:nvPr/>
        </p:nvSpPr>
        <p:spPr bwMode="auto">
          <a:xfrm>
            <a:off x="1752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1030"/>
          <p:cNvSpPr>
            <a:spLocks noChangeShapeType="1"/>
          </p:cNvSpPr>
          <p:nvPr/>
        </p:nvSpPr>
        <p:spPr bwMode="auto">
          <a:xfrm>
            <a:off x="914400" y="2895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1031"/>
          <p:cNvSpPr>
            <a:spLocks noChangeShapeType="1"/>
          </p:cNvSpPr>
          <p:nvPr/>
        </p:nvSpPr>
        <p:spPr bwMode="auto">
          <a:xfrm>
            <a:off x="24384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1032"/>
          <p:cNvSpPr>
            <a:spLocks noChangeShapeType="1"/>
          </p:cNvSpPr>
          <p:nvPr/>
        </p:nvSpPr>
        <p:spPr bwMode="auto">
          <a:xfrm>
            <a:off x="29718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33"/>
          <p:cNvSpPr>
            <a:spLocks noChangeShapeType="1"/>
          </p:cNvSpPr>
          <p:nvPr/>
        </p:nvSpPr>
        <p:spPr bwMode="auto">
          <a:xfrm>
            <a:off x="37338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34"/>
          <p:cNvSpPr>
            <a:spLocks noChangeShapeType="1"/>
          </p:cNvSpPr>
          <p:nvPr/>
        </p:nvSpPr>
        <p:spPr bwMode="auto">
          <a:xfrm>
            <a:off x="914400" y="3276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035"/>
          <p:cNvSpPr>
            <a:spLocks noChangeShapeType="1"/>
          </p:cNvSpPr>
          <p:nvPr/>
        </p:nvSpPr>
        <p:spPr bwMode="auto">
          <a:xfrm>
            <a:off x="914400" y="3657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036"/>
          <p:cNvSpPr>
            <a:spLocks noChangeShapeType="1"/>
          </p:cNvSpPr>
          <p:nvPr/>
        </p:nvSpPr>
        <p:spPr bwMode="auto">
          <a:xfrm>
            <a:off x="914400" y="4038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Text Box 1038"/>
          <p:cNvSpPr txBox="1">
            <a:spLocks noChangeArrowheads="1"/>
          </p:cNvSpPr>
          <p:nvPr/>
        </p:nvSpPr>
        <p:spPr bwMode="auto">
          <a:xfrm>
            <a:off x="669925" y="4764088"/>
            <a:ext cx="7737475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At some level in the tree,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for future (unassigned) variables u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	FTAB(u,v) =  1 if it is still possible to assign v to u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			0 otherwise</a:t>
            </a:r>
          </a:p>
        </p:txBody>
      </p:sp>
      <p:sp>
        <p:nvSpPr>
          <p:cNvPr id="30735" name="Text Box 1039"/>
          <p:cNvSpPr txBox="1">
            <a:spLocks noChangeArrowheads="1"/>
          </p:cNvSpPr>
          <p:nvPr/>
        </p:nvSpPr>
        <p:spPr bwMode="auto">
          <a:xfrm>
            <a:off x="4860925" y="3087688"/>
            <a:ext cx="3305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00080"/>
                </a:solidFill>
              </a:rPr>
              <a:t>What does it mean if a</a:t>
            </a:r>
          </a:p>
          <a:p>
            <a:pPr eaLnBrk="1" hangingPunct="1"/>
            <a:r>
              <a:rPr lang="en-US" altLang="en-US">
                <a:solidFill>
                  <a:srgbClr val="800080"/>
                </a:solidFill>
              </a:rPr>
              <a:t>whole row becomes 0?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69E1E-18AF-42ED-8CA5-266D12E55E93}" type="slidenum">
              <a:rPr lang="en-US" altLang="en-US" sz="1400" smtClean="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CSPs vs. Standard Search Problems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Standard search problem: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</a:t>
            </a:r>
            <a:r>
              <a:rPr lang="en-US" altLang="en-US" sz="2000" dirty="0"/>
              <a:t> is a "black box“ – any data structure that supports successor function, heuristic function, and goal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CSP: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</a:t>
            </a:r>
            <a:r>
              <a:rPr lang="en-US" altLang="en-US" sz="2000" dirty="0"/>
              <a:t> is defined by </a:t>
            </a:r>
            <a:r>
              <a:rPr lang="en-US" altLang="en-US" sz="2000" dirty="0">
                <a:solidFill>
                  <a:srgbClr val="FF0000"/>
                </a:solidFill>
              </a:rPr>
              <a:t>variables</a:t>
            </a:r>
            <a:r>
              <a:rPr lang="en-US" altLang="en-US" sz="2000" dirty="0"/>
              <a:t> </a:t>
            </a:r>
            <a:r>
              <a:rPr lang="en-US" altLang="en-US" sz="2000" i="1" dirty="0"/>
              <a:t>X</a:t>
            </a:r>
            <a:r>
              <a:rPr lang="en-US" altLang="en-US" sz="2000" i="1" baseline="-25000" dirty="0"/>
              <a:t>i</a:t>
            </a:r>
            <a:r>
              <a:rPr lang="en-US" altLang="en-US" sz="2000" dirty="0"/>
              <a:t> with </a:t>
            </a:r>
            <a:r>
              <a:rPr lang="en-US" altLang="en-US" sz="2000" dirty="0">
                <a:solidFill>
                  <a:srgbClr val="FF0000"/>
                </a:solidFill>
              </a:rPr>
              <a:t>values</a:t>
            </a:r>
            <a:r>
              <a:rPr lang="en-US" altLang="en-US" sz="2000" dirty="0"/>
              <a:t> from </a:t>
            </a:r>
            <a:r>
              <a:rPr lang="en-US" altLang="en-US" sz="2000" dirty="0">
                <a:solidFill>
                  <a:srgbClr val="FF0000"/>
                </a:solidFill>
              </a:rPr>
              <a:t>domain</a:t>
            </a:r>
            <a:r>
              <a:rPr lang="en-US" altLang="en-US" sz="2000" dirty="0"/>
              <a:t> </a:t>
            </a:r>
            <a:r>
              <a:rPr lang="en-US" altLang="en-US" sz="2000" i="1" dirty="0"/>
              <a:t>D</a:t>
            </a:r>
            <a:r>
              <a:rPr lang="en-US" altLang="en-US" sz="2000" i="1" baseline="-25000" dirty="0"/>
              <a:t>i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goal test</a:t>
            </a:r>
            <a:r>
              <a:rPr lang="en-US" altLang="en-US" sz="2000" dirty="0"/>
              <a:t> is a set of </a:t>
            </a:r>
            <a:r>
              <a:rPr lang="en-US" altLang="en-US" sz="2000" dirty="0">
                <a:solidFill>
                  <a:srgbClr val="FF0000"/>
                </a:solidFill>
              </a:rPr>
              <a:t>constraints</a:t>
            </a:r>
            <a:r>
              <a:rPr lang="en-US" altLang="en-US" sz="2000" dirty="0"/>
              <a:t> specifying allowable combinations of values for subsets of variables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Simple example of a </a:t>
            </a:r>
            <a:r>
              <a:rPr lang="en-US" altLang="en-US" sz="2400" dirty="0">
                <a:solidFill>
                  <a:srgbClr val="FF0000"/>
                </a:solidFill>
              </a:rPr>
              <a:t>formal representation language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Allows useful </a:t>
            </a:r>
            <a:r>
              <a:rPr lang="en-US" altLang="en-US" sz="2400" dirty="0">
                <a:solidFill>
                  <a:srgbClr val="FF0000"/>
                </a:solidFill>
              </a:rPr>
              <a:t>general-purpose</a:t>
            </a:r>
            <a:r>
              <a:rPr lang="en-US" altLang="en-US" sz="2400" dirty="0"/>
              <a:t> algorithms with more power than standard search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6E6AC1-2284-47C1-96A7-CEA5D230DBF8}" type="slidenum">
              <a:rPr lang="en-US" altLang="en-US" sz="1400" smtClean="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68338" y="2286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Graph Matching Example</a:t>
            </a:r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9144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19812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9144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19812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990600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2041525" y="1563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990600" y="2590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2041525" y="2554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31756" name="Oval 11"/>
          <p:cNvSpPr>
            <a:spLocks noChangeArrowheads="1"/>
          </p:cNvSpPr>
          <p:nvPr/>
        </p:nvSpPr>
        <p:spPr bwMode="auto">
          <a:xfrm>
            <a:off x="838200" y="3733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7" name="Oval 12"/>
          <p:cNvSpPr>
            <a:spLocks noChangeArrowheads="1"/>
          </p:cNvSpPr>
          <p:nvPr/>
        </p:nvSpPr>
        <p:spPr bwMode="auto">
          <a:xfrm>
            <a:off x="838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8382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9" name="Oval 14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0" name="Oval 15"/>
          <p:cNvSpPr>
            <a:spLocks noChangeArrowheads="1"/>
          </p:cNvSpPr>
          <p:nvPr/>
        </p:nvSpPr>
        <p:spPr bwMode="auto">
          <a:xfrm>
            <a:off x="19050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898525" y="3697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</a:t>
            </a: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898525" y="4611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8985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2041525" y="46116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19653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31766" name="Line 21"/>
          <p:cNvSpPr>
            <a:spLocks noChangeShapeType="1"/>
          </p:cNvSpPr>
          <p:nvPr/>
        </p:nvSpPr>
        <p:spPr bwMode="auto">
          <a:xfrm>
            <a:off x="1371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 flipH="1">
            <a:off x="1295400" y="1981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3"/>
          <p:cNvSpPr>
            <a:spLocks noChangeShapeType="1"/>
          </p:cNvSpPr>
          <p:nvPr/>
        </p:nvSpPr>
        <p:spPr bwMode="auto">
          <a:xfrm flipV="1">
            <a:off x="2286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/>
        </p:nvSpPr>
        <p:spPr bwMode="auto">
          <a:xfrm>
            <a:off x="1371600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25"/>
          <p:cNvSpPr>
            <a:spLocks noChangeShapeType="1"/>
          </p:cNvSpPr>
          <p:nvPr/>
        </p:nvSpPr>
        <p:spPr bwMode="auto">
          <a:xfrm flipV="1">
            <a:off x="1066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>
            <a:off x="12954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 flipV="1">
            <a:off x="21336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 flipH="1">
            <a:off x="1219200" y="5029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Line 29"/>
          <p:cNvSpPr>
            <a:spLocks noChangeShapeType="1"/>
          </p:cNvSpPr>
          <p:nvPr/>
        </p:nvSpPr>
        <p:spPr bwMode="auto">
          <a:xfrm>
            <a:off x="1295400" y="579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Text Box 30"/>
          <p:cNvSpPr txBox="1">
            <a:spLocks noChangeArrowheads="1"/>
          </p:cNvSpPr>
          <p:nvPr/>
        </p:nvSpPr>
        <p:spPr bwMode="auto">
          <a:xfrm>
            <a:off x="304800" y="150018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R</a:t>
            </a:r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228600" y="3633788"/>
            <a:ext cx="455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S</a:t>
            </a:r>
          </a:p>
        </p:txBody>
      </p:sp>
      <p:sp>
        <p:nvSpPr>
          <p:cNvPr id="31777" name="Oval 32"/>
          <p:cNvSpPr>
            <a:spLocks noChangeArrowheads="1"/>
          </p:cNvSpPr>
          <p:nvPr/>
        </p:nvSpPr>
        <p:spPr bwMode="auto">
          <a:xfrm>
            <a:off x="6324600" y="1524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4479925" y="2474913"/>
            <a:ext cx="467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(1,a)                               (1,b) (1,c) (1,d) (1,e)</a:t>
            </a:r>
          </a:p>
        </p:txBody>
      </p:sp>
      <p:sp>
        <p:nvSpPr>
          <p:cNvPr id="31779" name="Text Box 34"/>
          <p:cNvSpPr txBox="1">
            <a:spLocks noChangeArrowheads="1"/>
          </p:cNvSpPr>
          <p:nvPr/>
        </p:nvSpPr>
        <p:spPr bwMode="auto">
          <a:xfrm>
            <a:off x="3565525" y="3160713"/>
            <a:ext cx="3813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         (2,c)                         (2,e)</a:t>
            </a:r>
          </a:p>
        </p:txBody>
      </p:sp>
      <p:sp>
        <p:nvSpPr>
          <p:cNvPr id="31780" name="Text Box 35"/>
          <p:cNvSpPr txBox="1">
            <a:spLocks noChangeArrowheads="1"/>
          </p:cNvSpPr>
          <p:nvPr/>
        </p:nvSpPr>
        <p:spPr bwMode="auto">
          <a:xfrm>
            <a:off x="2743200" y="4038600"/>
            <a:ext cx="1171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(3,b)</a:t>
            </a:r>
          </a:p>
        </p:txBody>
      </p:sp>
      <p:sp>
        <p:nvSpPr>
          <p:cNvPr id="31781" name="Text Box 36"/>
          <p:cNvSpPr txBox="1">
            <a:spLocks noChangeArrowheads="1"/>
          </p:cNvSpPr>
          <p:nvPr/>
        </p:nvSpPr>
        <p:spPr bwMode="auto">
          <a:xfrm>
            <a:off x="2819400" y="4876800"/>
            <a:ext cx="226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                 (4,d)</a:t>
            </a:r>
          </a:p>
        </p:txBody>
      </p:sp>
      <p:sp>
        <p:nvSpPr>
          <p:cNvPr id="31782" name="Line 37"/>
          <p:cNvSpPr>
            <a:spLocks noChangeShapeType="1"/>
          </p:cNvSpPr>
          <p:nvPr/>
        </p:nvSpPr>
        <p:spPr bwMode="auto">
          <a:xfrm flipH="1">
            <a:off x="4953000" y="16764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Line 38"/>
          <p:cNvSpPr>
            <a:spLocks noChangeShapeType="1"/>
          </p:cNvSpPr>
          <p:nvPr/>
        </p:nvSpPr>
        <p:spPr bwMode="auto">
          <a:xfrm>
            <a:off x="6477000" y="1752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6553200" y="17526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Line 40"/>
          <p:cNvSpPr>
            <a:spLocks noChangeShapeType="1"/>
          </p:cNvSpPr>
          <p:nvPr/>
        </p:nvSpPr>
        <p:spPr bwMode="auto">
          <a:xfrm>
            <a:off x="6553200" y="1676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6" name="Line 41"/>
          <p:cNvSpPr>
            <a:spLocks noChangeShapeType="1"/>
          </p:cNvSpPr>
          <p:nvPr/>
        </p:nvSpPr>
        <p:spPr bwMode="auto">
          <a:xfrm>
            <a:off x="6553200" y="1676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7" name="Line 44"/>
          <p:cNvSpPr>
            <a:spLocks noChangeShapeType="1"/>
          </p:cNvSpPr>
          <p:nvPr/>
        </p:nvSpPr>
        <p:spPr bwMode="auto">
          <a:xfrm>
            <a:off x="4800600" y="2743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8" name="Line 46"/>
          <p:cNvSpPr>
            <a:spLocks noChangeShapeType="1"/>
          </p:cNvSpPr>
          <p:nvPr/>
        </p:nvSpPr>
        <p:spPr bwMode="auto">
          <a:xfrm>
            <a:off x="4800600" y="2743200"/>
            <a:ext cx="2209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9" name="Line 48"/>
          <p:cNvSpPr>
            <a:spLocks noChangeShapeType="1"/>
          </p:cNvSpPr>
          <p:nvPr/>
        </p:nvSpPr>
        <p:spPr bwMode="auto">
          <a:xfrm flipH="1">
            <a:off x="3581400" y="34290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Line 60"/>
          <p:cNvSpPr>
            <a:spLocks noChangeShapeType="1"/>
          </p:cNvSpPr>
          <p:nvPr/>
        </p:nvSpPr>
        <p:spPr bwMode="auto">
          <a:xfrm>
            <a:off x="3581400" y="4419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1" name="Text Box 62"/>
          <p:cNvSpPr txBox="1">
            <a:spLocks noChangeArrowheads="1"/>
          </p:cNvSpPr>
          <p:nvPr/>
        </p:nvSpPr>
        <p:spPr bwMode="auto">
          <a:xfrm>
            <a:off x="3565525" y="3413125"/>
            <a:ext cx="357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endParaRPr lang="en-US" altLang="en-US" sz="1600">
              <a:solidFill>
                <a:srgbClr val="CC0000"/>
              </a:solidFill>
            </a:endParaRPr>
          </a:p>
        </p:txBody>
      </p:sp>
      <p:sp>
        <p:nvSpPr>
          <p:cNvPr id="31792" name="Text Box 63"/>
          <p:cNvSpPr txBox="1">
            <a:spLocks noChangeArrowheads="1"/>
          </p:cNvSpPr>
          <p:nvPr/>
        </p:nvSpPr>
        <p:spPr bwMode="auto">
          <a:xfrm>
            <a:off x="2743200" y="4343400"/>
            <a:ext cx="415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 </a:t>
            </a:r>
            <a:endParaRPr lang="en-US" altLang="en-US" sz="1600">
              <a:solidFill>
                <a:srgbClr val="CC0000"/>
              </a:solidFill>
            </a:endParaRPr>
          </a:p>
        </p:txBody>
      </p:sp>
      <p:sp>
        <p:nvSpPr>
          <p:cNvPr id="31793" name="Text Box 66"/>
          <p:cNvSpPr txBox="1">
            <a:spLocks noChangeArrowheads="1"/>
          </p:cNvSpPr>
          <p:nvPr/>
        </p:nvSpPr>
        <p:spPr bwMode="auto">
          <a:xfrm>
            <a:off x="6019800" y="152400"/>
            <a:ext cx="1279525" cy="13843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   </a:t>
            </a:r>
            <a:r>
              <a:rPr lang="en-US" altLang="en-US" sz="18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1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2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3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4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</p:txBody>
      </p:sp>
      <p:sp>
        <p:nvSpPr>
          <p:cNvPr id="31794" name="Text Box 68"/>
          <p:cNvSpPr txBox="1">
            <a:spLocks noChangeArrowheads="1"/>
          </p:cNvSpPr>
          <p:nvPr/>
        </p:nvSpPr>
        <p:spPr bwMode="auto">
          <a:xfrm>
            <a:off x="3810000" y="1143000"/>
            <a:ext cx="1387475" cy="1138238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   a b c d e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2  </a:t>
            </a:r>
            <a:r>
              <a:rPr lang="en-US" altLang="en-US" sz="1600">
                <a:solidFill>
                  <a:srgbClr val="FF0000"/>
                </a:solidFill>
              </a:rPr>
              <a:t>0  0  1 0  1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3  </a:t>
            </a:r>
            <a:r>
              <a:rPr lang="en-US" altLang="en-US" sz="1600">
                <a:solidFill>
                  <a:srgbClr val="FF0000"/>
                </a:solidFill>
              </a:rPr>
              <a:t>0  1  1 1  1</a:t>
            </a:r>
            <a:endParaRPr lang="en-US" altLang="en-US" sz="16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4  </a:t>
            </a:r>
            <a:r>
              <a:rPr lang="en-US" altLang="en-US" sz="1600">
                <a:solidFill>
                  <a:srgbClr val="FF0000"/>
                </a:solidFill>
              </a:rPr>
              <a:t>0  1  1 1  1</a:t>
            </a:r>
            <a:endParaRPr lang="en-US" altLang="en-US" sz="1600"/>
          </a:p>
        </p:txBody>
      </p:sp>
      <p:sp>
        <p:nvSpPr>
          <p:cNvPr id="31795" name="Text Box 69"/>
          <p:cNvSpPr txBox="1">
            <a:spLocks noChangeArrowheads="1"/>
          </p:cNvSpPr>
          <p:nvPr/>
        </p:nvSpPr>
        <p:spPr bwMode="auto">
          <a:xfrm>
            <a:off x="1600200" y="3124200"/>
            <a:ext cx="1484313" cy="1016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 </a:t>
            </a:r>
            <a:r>
              <a:rPr lang="en-US" altLang="en-US" sz="20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3  </a:t>
            </a:r>
            <a:r>
              <a:rPr lang="en-US" altLang="en-US" sz="1800">
                <a:solidFill>
                  <a:srgbClr val="FF0000"/>
                </a:solidFill>
              </a:rPr>
              <a:t>0 1  0 0 0</a:t>
            </a:r>
            <a:endParaRPr lang="en-US" altLang="en-US" sz="18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4  </a:t>
            </a:r>
            <a:r>
              <a:rPr lang="en-US" altLang="en-US" sz="1800">
                <a:solidFill>
                  <a:srgbClr val="FF0000"/>
                </a:solidFill>
              </a:rPr>
              <a:t>0 0  0 1 0</a:t>
            </a:r>
            <a:endParaRPr lang="en-US" altLang="en-US" sz="1800">
              <a:solidFill>
                <a:srgbClr val="0033CC"/>
              </a:solidFill>
            </a:endParaRPr>
          </a:p>
        </p:txBody>
      </p:sp>
      <p:sp>
        <p:nvSpPr>
          <p:cNvPr id="31796" name="Text Box 71"/>
          <p:cNvSpPr txBox="1">
            <a:spLocks noChangeArrowheads="1"/>
          </p:cNvSpPr>
          <p:nvPr/>
        </p:nvSpPr>
        <p:spPr bwMode="auto">
          <a:xfrm>
            <a:off x="7620000" y="2895600"/>
            <a:ext cx="1447800" cy="1016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   </a:t>
            </a:r>
            <a:r>
              <a:rPr lang="en-US" altLang="en-US" sz="20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3  </a:t>
            </a:r>
            <a:r>
              <a:rPr lang="en-US" altLang="en-US" sz="1800">
                <a:solidFill>
                  <a:srgbClr val="FF0000"/>
                </a:solidFill>
              </a:rPr>
              <a:t>0 0  0 0 0</a:t>
            </a:r>
            <a:endParaRPr lang="en-US" altLang="en-US" sz="18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4</a:t>
            </a:r>
            <a:endParaRPr lang="en-US" altLang="en-US" sz="1800"/>
          </a:p>
        </p:txBody>
      </p:sp>
      <p:sp>
        <p:nvSpPr>
          <p:cNvPr id="31797" name="Line 72"/>
          <p:cNvSpPr>
            <a:spLocks noChangeShapeType="1"/>
          </p:cNvSpPr>
          <p:nvPr/>
        </p:nvSpPr>
        <p:spPr bwMode="auto">
          <a:xfrm>
            <a:off x="4648200" y="2286000"/>
            <a:ext cx="76200" cy="228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73"/>
          <p:cNvSpPr>
            <a:spLocks noChangeShapeType="1"/>
          </p:cNvSpPr>
          <p:nvPr/>
        </p:nvSpPr>
        <p:spPr bwMode="auto">
          <a:xfrm>
            <a:off x="3048000" y="3200400"/>
            <a:ext cx="17526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Line 74"/>
          <p:cNvSpPr>
            <a:spLocks noChangeShapeType="1"/>
          </p:cNvSpPr>
          <p:nvPr/>
        </p:nvSpPr>
        <p:spPr bwMode="auto">
          <a:xfrm flipH="1">
            <a:off x="7162800" y="3200400"/>
            <a:ext cx="4572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0" name="TextBox 72"/>
          <p:cNvSpPr txBox="1">
            <a:spLocks noChangeArrowheads="1"/>
          </p:cNvSpPr>
          <p:nvPr/>
        </p:nvSpPr>
        <p:spPr bwMode="auto">
          <a:xfrm>
            <a:off x="8153400" y="35052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392339-F040-4B3E-B7F8-248BF9E86D41}" type="slidenum">
              <a:rPr lang="en-US" altLang="en-US" sz="1400" smtClean="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rgbClr val="0033CC"/>
                </a:solidFill>
              </a:rPr>
              <a:t>Book’s Forward Checking Example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2773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CCF3A4-7AC5-41A2-B7DF-AE7DEF770C58}" type="slidenum">
              <a:rPr lang="en-US" altLang="en-US" sz="1400" smtClean="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379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AC525B-0E93-4CAC-A075-BF2476A8FCD5}" type="slidenum">
              <a:rPr lang="en-US" altLang="en-US" sz="1400" smtClean="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4821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84EAE4-02A8-47D3-BE42-8C5316785C91}" type="slidenum">
              <a:rPr lang="en-US" altLang="en-US" sz="1400" smtClean="0"/>
              <a:pPr eaLnBrk="1" hangingPunct="1"/>
              <a:t>34</a:t>
            </a:fld>
            <a:endParaRPr lang="en-US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5845" name="Picture 4" descr="forward-checking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993B28-87D0-4C3F-9D9B-91AFDA43E969}" type="slidenum">
              <a:rPr lang="en-US" altLang="en-US" sz="1400" smtClean="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Constraint Propagation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Forward checking propagates information from assigned to unassigned variables, but doesn't provide early detection for all failures: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NT and SA cannot both be blue!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Constraint propagation</a:t>
            </a:r>
            <a:r>
              <a:rPr lang="en-US" altLang="en-US" sz="2400"/>
              <a:t> repeatedly enforces constraints locally</a:t>
            </a:r>
          </a:p>
        </p:txBody>
      </p:sp>
      <p:pic>
        <p:nvPicPr>
          <p:cNvPr id="36869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513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5EE204-CF28-4ECE-99C8-D56431F948DF}" type="slidenum">
              <a:rPr lang="en-US" altLang="en-US" sz="1400" smtClean="0"/>
              <a:pPr eaLnBrk="1" hangingPunct="1"/>
              <a:t>36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Arc Consistency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Simplest form of propagation makes each arc </a:t>
            </a:r>
            <a:r>
              <a:rPr lang="en-US" altLang="en-US" sz="2400">
                <a:solidFill>
                  <a:schemeClr val="accent2"/>
                </a:solidFill>
              </a:rPr>
              <a:t>consistent</a:t>
            </a:r>
            <a:endParaRPr lang="en-US" altLang="en-US" sz="2400"/>
          </a:p>
          <a:p>
            <a:pPr eaLnBrk="1" hangingPunct="1"/>
            <a:r>
              <a:rPr lang="en-US" altLang="en-US" sz="2400" i="1"/>
              <a:t>X </a:t>
            </a:r>
            <a:r>
              <a:rPr lang="en-US" altLang="en-US" sz="2400">
                <a:sym typeface="Wingdings" pitchFamily="2" charset="2"/>
              </a:rPr>
              <a:t></a:t>
            </a:r>
            <a:r>
              <a:rPr lang="en-US" altLang="en-US" sz="2400" i="1"/>
              <a:t>Y</a:t>
            </a:r>
            <a:r>
              <a:rPr lang="en-US" altLang="en-US" sz="2400"/>
              <a:t> is consistent iff</a:t>
            </a:r>
          </a:p>
          <a:p>
            <a:pPr lvl="1" eaLnBrk="1" hangingPunct="1">
              <a:buFontTx/>
              <a:buNone/>
            </a:pPr>
            <a:r>
              <a:rPr lang="en-US" altLang="en-US" sz="2000"/>
              <a:t>for </a:t>
            </a:r>
            <a:r>
              <a:rPr lang="en-US" altLang="en-US" sz="2000">
                <a:solidFill>
                  <a:srgbClr val="FF0000"/>
                </a:solidFill>
              </a:rPr>
              <a:t>every</a:t>
            </a:r>
            <a:r>
              <a:rPr lang="en-US" altLang="en-US" sz="2000"/>
              <a:t> value </a:t>
            </a:r>
            <a:r>
              <a:rPr lang="en-US" altLang="en-US" sz="2000" i="1"/>
              <a:t>x </a:t>
            </a:r>
            <a:r>
              <a:rPr lang="en-US" altLang="en-US" sz="2000"/>
              <a:t>of </a:t>
            </a:r>
            <a:r>
              <a:rPr lang="en-US" altLang="en-US" sz="2000" i="1"/>
              <a:t>X </a:t>
            </a:r>
            <a:r>
              <a:rPr lang="en-US" altLang="en-US" sz="2000"/>
              <a:t>there is </a:t>
            </a:r>
            <a:r>
              <a:rPr lang="en-US" altLang="en-US" sz="2000">
                <a:solidFill>
                  <a:srgbClr val="FF0000"/>
                </a:solidFill>
              </a:rPr>
              <a:t>some</a:t>
            </a:r>
            <a:r>
              <a:rPr lang="en-US" altLang="en-US" sz="2000"/>
              <a:t> allowed value y of </a:t>
            </a:r>
            <a:r>
              <a:rPr lang="en-US" altLang="en-US" sz="2000" i="1"/>
              <a:t>Y</a:t>
            </a:r>
            <a:r>
              <a:rPr lang="en-US" altLang="en-US" sz="2000"/>
              <a:t>
</a:t>
            </a:r>
          </a:p>
        </p:txBody>
      </p:sp>
      <p:pic>
        <p:nvPicPr>
          <p:cNvPr id="37893" name="Picture 4" descr="ac-example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895600"/>
            <a:ext cx="51339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38A312-3B7B-49E4-A8BC-B7494247BDCB}" type="slidenum">
              <a:rPr lang="en-US" altLang="en-US" sz="1400" smtClean="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Arc Consistency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Simplest form of propagation makes each arc </a:t>
            </a:r>
            <a:r>
              <a:rPr lang="en-US" altLang="en-US" sz="2400">
                <a:solidFill>
                  <a:schemeClr val="accent2"/>
                </a:solidFill>
              </a:rPr>
              <a:t>consistent</a:t>
            </a:r>
            <a:endParaRPr lang="en-US" altLang="en-US" sz="2400"/>
          </a:p>
          <a:p>
            <a:pPr eaLnBrk="1" hangingPunct="1"/>
            <a:r>
              <a:rPr lang="en-US" altLang="en-US" sz="2400" i="1"/>
              <a:t>X </a:t>
            </a:r>
            <a:r>
              <a:rPr lang="en-US" altLang="en-US" sz="2400">
                <a:sym typeface="Wingdings" pitchFamily="2" charset="2"/>
              </a:rPr>
              <a:t></a:t>
            </a:r>
            <a:r>
              <a:rPr lang="en-US" altLang="en-US" sz="2400" i="1"/>
              <a:t>Y</a:t>
            </a:r>
            <a:r>
              <a:rPr lang="en-US" altLang="en-US" sz="2400"/>
              <a:t> is consistent iff</a:t>
            </a:r>
          </a:p>
          <a:p>
            <a:pPr lvl="1" eaLnBrk="1" hangingPunct="1">
              <a:buFontTx/>
              <a:buNone/>
            </a:pPr>
            <a:r>
              <a:rPr lang="en-US" altLang="en-US" sz="2000"/>
              <a:t>for </a:t>
            </a:r>
            <a:r>
              <a:rPr lang="en-US" altLang="en-US" sz="2000">
                <a:solidFill>
                  <a:srgbClr val="FF0000"/>
                </a:solidFill>
              </a:rPr>
              <a:t>every</a:t>
            </a:r>
            <a:r>
              <a:rPr lang="en-US" altLang="en-US" sz="2000"/>
              <a:t> value </a:t>
            </a:r>
            <a:r>
              <a:rPr lang="en-US" altLang="en-US" sz="2000" i="1"/>
              <a:t>x </a:t>
            </a:r>
            <a:r>
              <a:rPr lang="en-US" altLang="en-US" sz="2000"/>
              <a:t>of </a:t>
            </a:r>
            <a:r>
              <a:rPr lang="en-US" altLang="en-US" sz="2000" i="1"/>
              <a:t>X </a:t>
            </a:r>
            <a:r>
              <a:rPr lang="en-US" altLang="en-US" sz="2000"/>
              <a:t>there is </a:t>
            </a:r>
            <a:r>
              <a:rPr lang="en-US" altLang="en-US" sz="2000">
                <a:solidFill>
                  <a:srgbClr val="FF0000"/>
                </a:solidFill>
              </a:rPr>
              <a:t>some</a:t>
            </a:r>
            <a:r>
              <a:rPr lang="en-US" altLang="en-US" sz="2000"/>
              <a:t> allowed value </a:t>
            </a:r>
            <a:r>
              <a:rPr lang="en-US" altLang="en-US" sz="2000" i="1"/>
              <a:t>y of Y</a:t>
            </a:r>
            <a:r>
              <a:rPr lang="en-US" altLang="en-US" sz="2000"/>
              <a:t>
</a:t>
            </a:r>
          </a:p>
        </p:txBody>
      </p:sp>
      <p:pic>
        <p:nvPicPr>
          <p:cNvPr id="38917" name="Picture 4" descr="ac-example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895600"/>
            <a:ext cx="51339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23CFB0-D611-4104-A6FA-ABEBA247E405}" type="slidenum">
              <a:rPr lang="en-US" altLang="en-US" sz="1400" smtClean="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99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Putting It All Together</a:t>
            </a:r>
          </a:p>
        </p:txBody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backtracking tree 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with forward checking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add arc-consistency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For each pair of future variables </a:t>
            </a:r>
            <a:r>
              <a:rPr lang="en-US" altLang="en-US">
                <a:solidFill>
                  <a:srgbClr val="CC0000"/>
                </a:solidFill>
              </a:rPr>
              <a:t>(ui,uj) </a:t>
            </a:r>
            <a:r>
              <a:rPr lang="en-US" altLang="en-US"/>
              <a:t>that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r>
              <a:rPr lang="en-US" altLang="en-US"/>
              <a:t>constrain one another</a:t>
            </a:r>
            <a:endParaRPr lang="en-US" altLang="en-US">
              <a:solidFill>
                <a:srgbClr val="CC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Check each possible remaining value </a:t>
            </a:r>
            <a:r>
              <a:rPr lang="en-US" altLang="en-US">
                <a:solidFill>
                  <a:srgbClr val="CC0000"/>
                </a:solidFill>
              </a:rPr>
              <a:t>v</a:t>
            </a:r>
            <a:r>
              <a:rPr lang="en-US" altLang="en-US"/>
              <a:t> of </a:t>
            </a:r>
            <a:r>
              <a:rPr lang="en-US" altLang="en-US">
                <a:solidFill>
                  <a:srgbClr val="CC0000"/>
                </a:solidFill>
              </a:rPr>
              <a:t>ui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Is there a compatible value </a:t>
            </a:r>
            <a:r>
              <a:rPr lang="en-US" altLang="en-US">
                <a:solidFill>
                  <a:srgbClr val="CC0000"/>
                </a:solidFill>
              </a:rPr>
              <a:t>w</a:t>
            </a:r>
            <a:r>
              <a:rPr lang="en-US" altLang="en-US"/>
              <a:t> of </a:t>
            </a:r>
            <a:r>
              <a:rPr lang="en-US" altLang="en-US">
                <a:solidFill>
                  <a:srgbClr val="CC0000"/>
                </a:solidFill>
              </a:rPr>
              <a:t>uj</a:t>
            </a:r>
            <a:r>
              <a:rPr lang="en-US" altLang="en-US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not, remove </a:t>
            </a:r>
            <a:r>
              <a:rPr lang="en-US" altLang="en-US">
                <a:solidFill>
                  <a:srgbClr val="CC0000"/>
                </a:solidFill>
              </a:rPr>
              <a:t>v</a:t>
            </a:r>
            <a:r>
              <a:rPr lang="en-US" altLang="en-US"/>
              <a:t> from possible values for </a:t>
            </a:r>
            <a:r>
              <a:rPr lang="en-US" altLang="en-US">
                <a:solidFill>
                  <a:srgbClr val="CC0000"/>
                </a:solidFill>
              </a:rPr>
              <a:t>ui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CC0000"/>
                </a:solidFill>
              </a:rPr>
              <a:t>(set FTAB(ui,v) to 0)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336D6-EEA2-4CB3-97C8-9B991C2581A7}" type="slidenum">
              <a:rPr lang="en-US" altLang="en-US" sz="1400" smtClean="0"/>
              <a:pPr eaLnBrk="1" hangingPunct="1"/>
              <a:t>39</a:t>
            </a:fld>
            <a:endParaRPr lang="en-US" altLang="en-US" sz="1400"/>
          </a:p>
        </p:txBody>
      </p:sp>
      <p:sp>
        <p:nvSpPr>
          <p:cNvPr id="40963" name="Text Box 1026"/>
          <p:cNvSpPr txBox="1">
            <a:spLocks noChangeArrowheads="1"/>
          </p:cNvSpPr>
          <p:nvPr/>
        </p:nvSpPr>
        <p:spPr bwMode="auto">
          <a:xfrm>
            <a:off x="2270125" y="396875"/>
            <a:ext cx="44910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Comparison of Methods</a:t>
            </a:r>
          </a:p>
        </p:txBody>
      </p:sp>
      <p:sp>
        <p:nvSpPr>
          <p:cNvPr id="40964" name="Text Box 1027"/>
          <p:cNvSpPr txBox="1">
            <a:spLocks noChangeArrowheads="1"/>
          </p:cNvSpPr>
          <p:nvPr/>
        </p:nvSpPr>
        <p:spPr bwMode="auto">
          <a:xfrm>
            <a:off x="1050925" y="1639888"/>
            <a:ext cx="71215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Backtracking tree search is a blind search.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Forward checking checks constraints between the</a:t>
            </a:r>
          </a:p>
          <a:p>
            <a:pPr eaLnBrk="1" hangingPunct="1"/>
            <a:r>
              <a:rPr lang="en-US" altLang="en-US"/>
              <a:t>  current variable and all future ones.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Arc consistency then checks constraints between</a:t>
            </a:r>
          </a:p>
          <a:p>
            <a:pPr eaLnBrk="1" hangingPunct="1"/>
            <a:r>
              <a:rPr lang="en-US" altLang="en-US"/>
              <a:t>  all pairs of future (unassigned) variables.</a:t>
            </a:r>
          </a:p>
        </p:txBody>
      </p:sp>
      <p:sp>
        <p:nvSpPr>
          <p:cNvPr id="40965" name="Text Box 1028"/>
          <p:cNvSpPr txBox="1">
            <a:spLocks noChangeArrowheads="1"/>
          </p:cNvSpPr>
          <p:nvPr/>
        </p:nvSpPr>
        <p:spPr bwMode="auto">
          <a:xfrm>
            <a:off x="481013" y="4572000"/>
            <a:ext cx="8180387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What is the complexity of a backtracking tree search?</a:t>
            </a:r>
          </a:p>
          <a:p>
            <a:pPr eaLnBrk="1" hangingPunct="1">
              <a:buFontTx/>
              <a:buChar char="•"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How do forward checking and arc consistency affect that?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B2222B-1A0B-4485-87EB-723E102A7651}" type="slidenum">
              <a:rPr lang="en-US" altLang="en-US" sz="1400" smtClean="0"/>
              <a:pPr eaLnBrk="1" hangingPunct="1"/>
              <a:t>4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Map-Coloring</a:t>
            </a:r>
          </a:p>
        </p:txBody>
      </p:sp>
      <p:pic>
        <p:nvPicPr>
          <p:cNvPr id="5124" name="Picture 3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229600" cy="1935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Variables</a:t>
            </a:r>
            <a:r>
              <a:rPr lang="en-US" altLang="en-US" sz="2000"/>
              <a:t> </a:t>
            </a:r>
            <a:r>
              <a:rPr lang="en-US" altLang="en-US" sz="2000" i="1"/>
              <a:t>WA, NT, Q, NSW, V, SA, T</a:t>
            </a:r>
            <a:r>
              <a:rPr lang="en-US" altLang="en-US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Domains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  <a:r>
              <a:rPr lang="en-US" altLang="en-US" sz="2000" i="1" baseline="-25000"/>
              <a:t>i</a:t>
            </a:r>
            <a:r>
              <a:rPr lang="en-US" altLang="en-US" sz="2000"/>
              <a:t> = {red,green,blue}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Constraints</a:t>
            </a:r>
            <a:r>
              <a:rPr lang="en-US" altLang="en-US" sz="2000"/>
              <a:t>: adjacent regions must have different colors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e.g., WA </a:t>
            </a:r>
            <a:r>
              <a:rPr lang="en-US" altLang="en-US" sz="2000">
                <a:cs typeface="Arial" charset="0"/>
              </a:rPr>
              <a:t>≠</a:t>
            </a:r>
            <a:r>
              <a:rPr lang="en-US" altLang="en-US" sz="2000"/>
              <a:t> NT, or (WA,NT) in {(red,green),(red,blue),(green,red), (green,blue),(blue,red),(blue,green)}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6858000" y="2133600"/>
            <a:ext cx="1622425" cy="8302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memorize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the names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DFF7C4-4319-4909-BEB6-2DFD376BD5D7}" type="slidenum">
              <a:rPr lang="en-US" altLang="en-US" sz="1400" smtClean="0"/>
              <a:pPr eaLnBrk="1" hangingPunct="1"/>
              <a:t>40</a:t>
            </a:fld>
            <a:endParaRPr lang="en-US" altLang="en-US" sz="1400"/>
          </a:p>
        </p:txBody>
      </p:sp>
      <p:pic>
        <p:nvPicPr>
          <p:cNvPr id="41987" name="Picture 2" descr="figure8_1024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61400" cy="630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14E8AC-A290-40CA-A19C-77CCEBB75E91}" type="slidenum">
              <a:rPr lang="en-US" altLang="en-US" sz="1400" smtClean="0"/>
              <a:pPr eaLnBrk="1" hangingPunct="1"/>
              <a:t>41</a:t>
            </a:fld>
            <a:endParaRPr lang="en-US" alt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CSPs are a special kind of problem: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states defined by values of a fixed set of 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goal test defined by constraints on variable values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Backtracking = depth-first search with one variable assigned per node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Variable ordering and value selection heuristics help significantly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Forward checking prevents assignments that guarantee later failure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Constraint propagation (e.g., arc consistency) does additional work to constrain values and detect inconsistencies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Searches are still worst case exponential, but pruning keeps the time down.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035C95-248C-45F3-A32F-881E98E07A53}" type="slidenum">
              <a:rPr lang="en-US" altLang="en-US" sz="1400" smtClean="0"/>
              <a:pPr eaLnBrk="1" hangingPunct="1"/>
              <a:t>5</a:t>
            </a:fld>
            <a:endParaRPr lang="en-US" altLang="en-US" sz="1400"/>
          </a:p>
        </p:txBody>
      </p:sp>
      <p:pic>
        <p:nvPicPr>
          <p:cNvPr id="6147" name="Picture 2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Map-Coloring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Solutions</a:t>
            </a:r>
            <a:r>
              <a:rPr lang="en-US" altLang="en-US" sz="2800"/>
              <a:t> are </a:t>
            </a:r>
            <a:r>
              <a:rPr lang="en-US" altLang="en-US" sz="2800">
                <a:solidFill>
                  <a:srgbClr val="FF0000"/>
                </a:solidFill>
              </a:rPr>
              <a:t>complete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rgbClr val="FF0000"/>
                </a:solidFill>
              </a:rPr>
              <a:t>consistent</a:t>
            </a:r>
            <a:r>
              <a:rPr lang="en-US" altLang="en-US" sz="2800"/>
              <a:t> assignments, e.g., WA = red, NT = green,Q = red,NSW = green,V = red,SA = blue,T = green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941BAF-4DEA-42D4-A013-A904E916D3C2}" type="slidenum">
              <a:rPr lang="en-US" altLang="en-US" sz="1400" smtClean="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Constraint graph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Binary CSP:</a:t>
            </a:r>
            <a:r>
              <a:rPr lang="en-US" altLang="en-US" sz="2400"/>
              <a:t> each constraint relates two variables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Constraint graph:</a:t>
            </a:r>
            <a:r>
              <a:rPr lang="en-US" altLang="en-US" sz="2400"/>
              <a:t> nodes are variables, arcs are constraints</a:t>
            </a:r>
          </a:p>
        </p:txBody>
      </p:sp>
      <p:pic>
        <p:nvPicPr>
          <p:cNvPr id="7173" name="Picture 4" descr="australia-c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36766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3A5C0-D43D-49D0-837B-702A06397296}" type="slidenum">
              <a:rPr lang="en-US" altLang="en-US" sz="1400" smtClean="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Varieties of constraints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Unary</a:t>
            </a:r>
            <a:r>
              <a:rPr lang="en-US" altLang="en-US" sz="2800" dirty="0"/>
              <a:t> constraints involve a single variable,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SA </a:t>
            </a:r>
            <a:r>
              <a:rPr lang="en-US" altLang="en-US" sz="2400" dirty="0">
                <a:cs typeface="Arial" charset="0"/>
              </a:rPr>
              <a:t>≠</a:t>
            </a:r>
            <a:r>
              <a:rPr lang="en-US" altLang="en-US" sz="2400" dirty="0"/>
              <a:t> green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Binary</a:t>
            </a:r>
            <a:r>
              <a:rPr lang="en-US" altLang="en-US" sz="2800" dirty="0"/>
              <a:t> constraints involve pairs of variables,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value(SA) </a:t>
            </a:r>
            <a:r>
              <a:rPr lang="en-US" altLang="en-US" sz="2400" dirty="0">
                <a:cs typeface="Arial" charset="0"/>
              </a:rPr>
              <a:t>≠</a:t>
            </a:r>
            <a:r>
              <a:rPr lang="en-US" altLang="en-US" sz="2400" dirty="0"/>
              <a:t> value(WA)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More formally, R1 &lt;&gt; R2 -&gt; value(R1) &lt;&gt; value(R2)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Higher-order</a:t>
            </a:r>
            <a:r>
              <a:rPr lang="en-US" altLang="en-US" sz="2800" dirty="0"/>
              <a:t> constraints involve 3 or more variables,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</a:t>
            </a:r>
            <a:r>
              <a:rPr lang="en-US" altLang="en-US" sz="2400" dirty="0" err="1"/>
              <a:t>cryptarithmetic</a:t>
            </a:r>
            <a:r>
              <a:rPr lang="en-US" altLang="en-US" sz="2400" dirty="0"/>
              <a:t> column constraints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
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7DD48F-5C30-43EA-A6EA-20B71A9CA25A}" type="slidenum">
              <a:rPr lang="en-US" altLang="en-US" sz="1400" smtClean="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Example: Cryptarithmetic</a:t>
            </a:r>
          </a:p>
        </p:txBody>
      </p:sp>
      <p:pic>
        <p:nvPicPr>
          <p:cNvPr id="9220" name="Picture 3" descr="cryptarithme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4438"/>
            <a:ext cx="60960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153400" cy="3001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Variables</a:t>
            </a:r>
            <a:r>
              <a:rPr lang="en-US" altLang="en-US" sz="2400" dirty="0"/>
              <a:t>:</a:t>
            </a:r>
            <a:r>
              <a:rPr lang="en-US" altLang="en-US" sz="2400" i="1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    {F, T, U, W, R, O, X</a:t>
            </a:r>
            <a:r>
              <a:rPr lang="en-US" altLang="en-US" sz="2400" i="1" baseline="-25000" dirty="0"/>
              <a:t>1,</a:t>
            </a:r>
            <a:r>
              <a:rPr lang="en-US" altLang="en-US" sz="2400" i="1" dirty="0"/>
              <a:t> X</a:t>
            </a:r>
            <a:r>
              <a:rPr lang="en-US" altLang="en-US" sz="2400" i="1" baseline="-25000" dirty="0"/>
              <a:t>2, </a:t>
            </a:r>
            <a:r>
              <a:rPr lang="en-US" altLang="en-US" sz="2400" i="1" dirty="0"/>
              <a:t>X</a:t>
            </a:r>
            <a:r>
              <a:rPr lang="en-US" altLang="en-US" sz="2400" i="1" baseline="-25000" dirty="0"/>
              <a:t>3</a:t>
            </a:r>
            <a:r>
              <a:rPr lang="en-US" altLang="en-US" sz="2400" i="1" dirty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Domains</a:t>
            </a:r>
            <a:r>
              <a:rPr lang="en-US" altLang="en-US" sz="2400" dirty="0"/>
              <a:t>: {</a:t>
            </a:r>
            <a:r>
              <a:rPr lang="en-US" altLang="en-US" sz="2400" i="1" dirty="0"/>
              <a:t>0,1,2,3,4,5,6,7,8,9</a:t>
            </a:r>
            <a:r>
              <a:rPr lang="en-US" altLang="en-US" sz="2400" dirty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Constraints</a:t>
            </a:r>
            <a:r>
              <a:rPr lang="en-US" altLang="en-US" sz="2400" dirty="0"/>
              <a:t>: </a:t>
            </a:r>
            <a:r>
              <a:rPr lang="en-US" altLang="en-US" sz="2400" i="1" dirty="0" err="1"/>
              <a:t>Alldiff</a:t>
            </a:r>
            <a:r>
              <a:rPr lang="en-US" altLang="en-US" sz="2400" i="1" dirty="0"/>
              <a:t> (F,T,U,W,R,O)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O + O = R + 10 </a:t>
            </a:r>
            <a:r>
              <a:rPr lang="en-US" altLang="en-US" sz="2000" i="1" dirty="0">
                <a:cs typeface="Arial" charset="0"/>
              </a:rPr>
              <a:t>· </a:t>
            </a:r>
            <a:r>
              <a:rPr lang="en-US" altLang="en-US" sz="2000" i="1" dirty="0"/>
              <a:t>X</a:t>
            </a:r>
            <a:r>
              <a:rPr lang="en-US" altLang="en-US" sz="2000" i="1" baseline="-25000" dirty="0"/>
              <a:t>1</a:t>
            </a:r>
            <a:endParaRPr lang="en-US" altLang="en-US" sz="2000" i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1</a:t>
            </a:r>
            <a:r>
              <a:rPr lang="en-US" altLang="en-US" sz="2000" i="1" dirty="0"/>
              <a:t> + W + W = U + 10 </a:t>
            </a:r>
            <a:r>
              <a:rPr lang="en-US" altLang="en-US" sz="2000" i="1" dirty="0">
                <a:cs typeface="Arial" charset="0"/>
              </a:rPr>
              <a:t>·</a:t>
            </a:r>
            <a:r>
              <a:rPr lang="en-US" altLang="en-US" sz="2000" i="1" dirty="0"/>
              <a:t> X</a:t>
            </a:r>
            <a:r>
              <a:rPr lang="en-US" altLang="en-US" sz="2000" i="1" baseline="-25000" dirty="0"/>
              <a:t>2</a:t>
            </a:r>
            <a:endParaRPr lang="en-US" altLang="en-US" sz="2000" i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2</a:t>
            </a:r>
            <a:r>
              <a:rPr lang="en-US" altLang="en-US" sz="2000" i="1" dirty="0"/>
              <a:t> + T + T </a:t>
            </a:r>
            <a:r>
              <a:rPr lang="en-US" altLang="en-US" sz="2000" dirty="0"/>
              <a:t>= </a:t>
            </a:r>
            <a:r>
              <a:rPr lang="en-US" altLang="en-US" sz="2000" i="1" dirty="0"/>
              <a:t>O + 10 </a:t>
            </a:r>
            <a:r>
              <a:rPr lang="en-US" altLang="en-US" sz="2000" i="1" dirty="0">
                <a:cs typeface="Arial" charset="0"/>
              </a:rPr>
              <a:t>·</a:t>
            </a:r>
            <a:r>
              <a:rPr lang="en-US" altLang="en-US" sz="2000" i="1" dirty="0"/>
              <a:t> X</a:t>
            </a:r>
            <a:r>
              <a:rPr lang="en-US" altLang="en-US" sz="2000" i="1" baseline="-25000" dirty="0"/>
              <a:t>3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3</a:t>
            </a:r>
            <a:r>
              <a:rPr lang="en-US" altLang="en-US" sz="2000" dirty="0"/>
              <a:t> = </a:t>
            </a:r>
            <a:r>
              <a:rPr lang="en-US" altLang="en-US" sz="2000" i="1" dirty="0"/>
              <a:t>F</a:t>
            </a:r>
            <a:r>
              <a:rPr lang="en-US" altLang="en-US" sz="2000" dirty="0"/>
              <a:t>, </a:t>
            </a:r>
            <a:r>
              <a:rPr lang="en-US" altLang="en-US" sz="2000" i="1" dirty="0"/>
              <a:t>T </a:t>
            </a:r>
            <a:r>
              <a:rPr lang="en-US" altLang="en-US" sz="2000" dirty="0">
                <a:cs typeface="Arial" charset="0"/>
              </a:rPr>
              <a:t>≠</a:t>
            </a:r>
            <a:r>
              <a:rPr lang="en-US" altLang="en-US" sz="2000" dirty="0"/>
              <a:t> 0, </a:t>
            </a:r>
            <a:r>
              <a:rPr lang="en-US" altLang="en-US" sz="2000" i="1" dirty="0"/>
              <a:t>F</a:t>
            </a:r>
            <a:r>
              <a:rPr lang="en-US" altLang="en-US" sz="2000" dirty="0"/>
              <a:t> </a:t>
            </a:r>
            <a:r>
              <a:rPr lang="en-US" altLang="en-US" sz="2000" dirty="0">
                <a:cs typeface="Arial" charset="0"/>
              </a:rPr>
              <a:t>≠</a:t>
            </a:r>
            <a:r>
              <a:rPr lang="en-US" altLang="en-US" sz="2000" dirty="0"/>
              <a:t>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D4E40-7FF2-4648-88F4-9B6F3DDF4CFD}"/>
              </a:ext>
            </a:extLst>
          </p:cNvPr>
          <p:cNvSpPr txBox="1"/>
          <p:nvPr/>
        </p:nvSpPr>
        <p:spPr>
          <a:xfrm>
            <a:off x="2590800" y="13716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0F211-DD31-4A64-8A17-3C86189D3F91}"/>
              </a:ext>
            </a:extLst>
          </p:cNvPr>
          <p:cNvSpPr txBox="1"/>
          <p:nvPr/>
        </p:nvSpPr>
        <p:spPr>
          <a:xfrm>
            <a:off x="2140036" y="1371600"/>
            <a:ext cx="450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DB79C7-65CB-477A-B3D1-5E393880400F}"/>
              </a:ext>
            </a:extLst>
          </p:cNvPr>
          <p:cNvSpPr txBox="1"/>
          <p:nvPr/>
        </p:nvSpPr>
        <p:spPr>
          <a:xfrm>
            <a:off x="1828800" y="1928872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B05D6F-6201-47E4-AD2E-E429301E2C75}"/>
              </a:ext>
            </a:extLst>
          </p:cNvPr>
          <p:cNvSpPr txBox="1"/>
          <p:nvPr/>
        </p:nvSpPr>
        <p:spPr>
          <a:xfrm>
            <a:off x="6568440" y="3548062"/>
            <a:ext cx="11430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3 </a:t>
            </a:r>
            <a:r>
              <a:rPr lang="en-US" dirty="0">
                <a:solidFill>
                  <a:srgbClr val="FF0000"/>
                </a:solidFill>
              </a:rPr>
              <a:t>= 1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7A0FB1-2CF9-4013-85D5-BCE5EECAA79D}"/>
              </a:ext>
            </a:extLst>
          </p:cNvPr>
          <p:cNvCxnSpPr>
            <a:stCxn id="7" idx="2"/>
          </p:cNvCxnSpPr>
          <p:nvPr/>
        </p:nvCxnSpPr>
        <p:spPr>
          <a:xfrm>
            <a:off x="7139940" y="4009727"/>
            <a:ext cx="0" cy="1812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76FD4D9-DAB0-40B6-A185-09A598F865D6}"/>
              </a:ext>
            </a:extLst>
          </p:cNvPr>
          <p:cNvSpPr txBox="1"/>
          <p:nvPr/>
        </p:nvSpPr>
        <p:spPr>
          <a:xfrm>
            <a:off x="6693343" y="4224218"/>
            <a:ext cx="89319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 =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BC9F9-0101-415E-8C20-9BDDD6C7DD7A}"/>
              </a:ext>
            </a:extLst>
          </p:cNvPr>
          <p:cNvSpPr txBox="1"/>
          <p:nvPr/>
        </p:nvSpPr>
        <p:spPr>
          <a:xfrm>
            <a:off x="6019800" y="5029200"/>
            <a:ext cx="99738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=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3487AD-30B6-4A04-8DAE-B05957BE7B16}"/>
              </a:ext>
            </a:extLst>
          </p:cNvPr>
          <p:cNvSpPr txBox="1"/>
          <p:nvPr/>
        </p:nvSpPr>
        <p:spPr>
          <a:xfrm flipH="1">
            <a:off x="7242391" y="5044440"/>
            <a:ext cx="11430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50C7ED8-F096-40AF-9585-B19954D71C4B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 flipH="1">
            <a:off x="6518495" y="4685883"/>
            <a:ext cx="621445" cy="3433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705DB5-8572-481B-8FDD-F259DB9F23AF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7139940" y="4685883"/>
            <a:ext cx="673951" cy="3585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5D9A21-888F-4199-A906-7397A298BF04}" type="slidenum">
              <a:rPr lang="en-US" altLang="en-US" sz="1400" smtClean="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981200" y="381000"/>
            <a:ext cx="5824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Example: Latin Squares Puzzle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203325" y="1687513"/>
            <a:ext cx="2473325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11</a:t>
            </a:r>
            <a:r>
              <a:rPr lang="en-US" altLang="en-US" sz="2000"/>
              <a:t>    X</a:t>
            </a:r>
            <a:r>
              <a:rPr lang="en-US" altLang="en-US" sz="2000" baseline="-25000"/>
              <a:t>12</a:t>
            </a:r>
            <a:r>
              <a:rPr lang="en-US" altLang="en-US" sz="2000"/>
              <a:t>    X</a:t>
            </a:r>
            <a:r>
              <a:rPr lang="en-US" altLang="en-US" sz="2000" baseline="-25000"/>
              <a:t>13</a:t>
            </a:r>
            <a:r>
              <a:rPr lang="en-US" altLang="en-US" sz="2000"/>
              <a:t>    X</a:t>
            </a:r>
            <a:r>
              <a:rPr lang="en-US" altLang="en-US" sz="2000" baseline="-25000"/>
              <a:t>14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21</a:t>
            </a:r>
            <a:r>
              <a:rPr lang="en-US" altLang="en-US" sz="2000"/>
              <a:t>    X</a:t>
            </a:r>
            <a:r>
              <a:rPr lang="en-US" altLang="en-US" sz="2000" baseline="-25000"/>
              <a:t>22</a:t>
            </a:r>
            <a:r>
              <a:rPr lang="en-US" altLang="en-US" sz="2000"/>
              <a:t>    X</a:t>
            </a:r>
            <a:r>
              <a:rPr lang="en-US" altLang="en-US" sz="2000" baseline="-25000"/>
              <a:t>23</a:t>
            </a:r>
            <a:r>
              <a:rPr lang="en-US" altLang="en-US" sz="2000"/>
              <a:t>    X</a:t>
            </a:r>
            <a:r>
              <a:rPr lang="en-US" altLang="en-US" sz="2000" baseline="-25000"/>
              <a:t>24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31</a:t>
            </a:r>
            <a:r>
              <a:rPr lang="en-US" altLang="en-US" sz="2000"/>
              <a:t>    X</a:t>
            </a:r>
            <a:r>
              <a:rPr lang="en-US" altLang="en-US" sz="2000" baseline="-25000"/>
              <a:t>32</a:t>
            </a:r>
            <a:r>
              <a:rPr lang="en-US" altLang="en-US" sz="2000"/>
              <a:t>    X</a:t>
            </a:r>
            <a:r>
              <a:rPr lang="en-US" altLang="en-US" sz="2000" baseline="-25000"/>
              <a:t>33</a:t>
            </a:r>
            <a:r>
              <a:rPr lang="en-US" altLang="en-US" sz="2000"/>
              <a:t>    X</a:t>
            </a:r>
            <a:r>
              <a:rPr lang="en-US" altLang="en-US" sz="2000" baseline="-25000"/>
              <a:t>34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41</a:t>
            </a:r>
            <a:r>
              <a:rPr lang="en-US" altLang="en-US" sz="2000"/>
              <a:t>    X</a:t>
            </a:r>
            <a:r>
              <a:rPr lang="en-US" altLang="en-US" sz="2000" baseline="-25000"/>
              <a:t>42</a:t>
            </a:r>
            <a:r>
              <a:rPr lang="en-US" altLang="en-US" sz="2000"/>
              <a:t>    X</a:t>
            </a:r>
            <a:r>
              <a:rPr lang="en-US" altLang="en-US" sz="2000" baseline="-25000"/>
              <a:t>43</a:t>
            </a:r>
            <a:r>
              <a:rPr lang="en-US" altLang="en-US" sz="2000"/>
              <a:t>    X</a:t>
            </a:r>
            <a:r>
              <a:rPr lang="en-US" altLang="en-US" sz="2000" baseline="-25000"/>
              <a:t>44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479925" y="1712913"/>
            <a:ext cx="3079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red        RT    RS    RC    RO</a:t>
            </a:r>
          </a:p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green   GT    GS    GC    GO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blue      BT    BS     BC    BO</a:t>
            </a:r>
          </a:p>
          <a:p>
            <a:pPr eaLnBrk="1" hangingPunct="1"/>
            <a:r>
              <a:rPr lang="en-US" altLang="en-US" sz="1800">
                <a:solidFill>
                  <a:srgbClr val="FFCC00"/>
                </a:solidFill>
              </a:rPr>
              <a:t>yellow  YT    YS     YC    YO </a:t>
            </a:r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5410200" y="13716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5943600" y="1371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553200" y="1371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7086600" y="1371600"/>
            <a:ext cx="304800" cy="304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736725" y="3087688"/>
            <a:ext cx="508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9"/>
                </a:solidFill>
              </a:rPr>
              <a:t>Variables                                Values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57200" y="3505200"/>
            <a:ext cx="82629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Constraints: In each row, each column, each major diagonal, there must</a:t>
            </a:r>
          </a:p>
          <a:p>
            <a:pPr eaLnBrk="1" hangingPunct="1"/>
            <a:r>
              <a:rPr lang="en-US" altLang="en-US" sz="2000"/>
              <a:t>be no two markers of the same color or same shape.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1447800" y="4114800"/>
            <a:ext cx="7772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How can we formalize this? </a:t>
            </a:r>
            <a:r>
              <a:rPr lang="en-US" altLang="en-US" dirty="0"/>
              <a:t>Let </a:t>
            </a:r>
            <a:r>
              <a:rPr lang="en-US" altLang="en-US" dirty="0" err="1"/>
              <a:t>val</a:t>
            </a:r>
            <a:r>
              <a:rPr lang="en-US" altLang="en-US" dirty="0"/>
              <a:t> be color and shape.</a:t>
            </a: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</a:rPr>
              <a:t>V: {</a:t>
            </a:r>
            <a:r>
              <a:rPr lang="en-US" altLang="en-US" sz="2000" dirty="0" err="1">
                <a:solidFill>
                  <a:srgbClr val="008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008000"/>
                </a:solidFill>
              </a:rPr>
              <a:t>il</a:t>
            </a:r>
            <a:r>
              <a:rPr lang="en-US" altLang="en-US" sz="2000" dirty="0">
                <a:solidFill>
                  <a:srgbClr val="008000"/>
                </a:solidFill>
              </a:rPr>
              <a:t> | </a:t>
            </a:r>
            <a:r>
              <a:rPr lang="en-US" altLang="en-US" sz="2000" dirty="0" err="1">
                <a:solidFill>
                  <a:srgbClr val="008000"/>
                </a:solidFill>
              </a:rPr>
              <a:t>i</a:t>
            </a:r>
            <a:r>
              <a:rPr lang="en-US" altLang="en-US" sz="2000" dirty="0">
                <a:solidFill>
                  <a:srgbClr val="008000"/>
                </a:solidFill>
              </a:rPr>
              <a:t>=1to 4 and l=1to 4}</a:t>
            </a:r>
          </a:p>
          <a:p>
            <a:pPr eaLnBrk="1" hangingPunct="1"/>
            <a:r>
              <a:rPr lang="en-US" altLang="en-US" sz="2000" dirty="0">
                <a:solidFill>
                  <a:srgbClr val="0033CC"/>
                </a:solidFill>
              </a:rPr>
              <a:t>D: {(C,S) | C </a:t>
            </a:r>
            <a:r>
              <a:rPr lang="en-US" altLang="en-US" sz="2000" dirty="0">
                <a:solidFill>
                  <a:srgbClr val="0033CC"/>
                </a:solidFill>
                <a:sym typeface="Symbol" pitchFamily="18" charset="2"/>
              </a:rPr>
              <a:t> {R,G,B,Y} and S  {T,S,C,O}} </a:t>
            </a:r>
            <a:endParaRPr lang="en-US" altLang="en-US" sz="2000" dirty="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C: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(X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in</a:t>
            </a:r>
            <a:r>
              <a:rPr lang="en-US" altLang="en-US" sz="2000" dirty="0">
                <a:solidFill>
                  <a:srgbClr val="FF0000"/>
                </a:solidFill>
              </a:rPr>
              <a:t>) if l &lt;&gt; n     (same row)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) </a:t>
            </a:r>
            <a:r>
              <a:rPr lang="en-US" altLang="en-US" sz="2000" dirty="0">
                <a:solidFill>
                  <a:srgbClr val="FF0000"/>
                </a:solidFill>
              </a:rPr>
              <a:t>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nl</a:t>
            </a:r>
            <a:r>
              <a:rPr lang="en-US" altLang="en-US" sz="2000" dirty="0">
                <a:solidFill>
                  <a:srgbClr val="FF0000"/>
                </a:solidFill>
              </a:rPr>
              <a:t>) if </a:t>
            </a:r>
            <a:r>
              <a:rPr lang="en-US" altLang="en-US" sz="2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>
                <a:solidFill>
                  <a:srgbClr val="FF0000"/>
                </a:solidFill>
              </a:rPr>
              <a:t> &lt;&gt; n      (same col)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(X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ii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ll</a:t>
            </a:r>
            <a:r>
              <a:rPr lang="en-US" altLang="en-US" sz="2000" dirty="0">
                <a:solidFill>
                  <a:srgbClr val="FF0000"/>
                </a:solidFill>
              </a:rPr>
              <a:t>) if </a:t>
            </a:r>
            <a:r>
              <a:rPr lang="en-US" altLang="en-US" sz="2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>
                <a:solidFill>
                  <a:srgbClr val="FF0000"/>
                </a:solidFill>
              </a:rPr>
              <a:t> &lt;&gt; l       (one </a:t>
            </a:r>
            <a:r>
              <a:rPr lang="en-US" altLang="en-US" sz="2000" dirty="0" err="1">
                <a:solidFill>
                  <a:srgbClr val="FF0000"/>
                </a:solidFill>
              </a:rPr>
              <a:t>diag</a:t>
            </a:r>
            <a:r>
              <a:rPr lang="en-US" altLang="en-US" sz="2000" dirty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i+l</a:t>
            </a:r>
            <a:r>
              <a:rPr lang="en-US" altLang="en-US" sz="2000" dirty="0">
                <a:solidFill>
                  <a:srgbClr val="FF0000"/>
                </a:solidFill>
              </a:rPr>
              <a:t>=</a:t>
            </a:r>
            <a:r>
              <a:rPr lang="en-US" altLang="en-US" sz="2000" dirty="0" err="1">
                <a:solidFill>
                  <a:srgbClr val="FF0000"/>
                </a:solidFill>
              </a:rPr>
              <a:t>n+m</a:t>
            </a:r>
            <a:r>
              <a:rPr lang="en-US" altLang="en-US" sz="2000" dirty="0">
                <a:solidFill>
                  <a:srgbClr val="FF0000"/>
                </a:solidFill>
              </a:rPr>
              <a:t>=5 -&gt;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nm</a:t>
            </a:r>
            <a:r>
              <a:rPr lang="en-US" altLang="en-US" sz="2000" dirty="0">
                <a:solidFill>
                  <a:srgbClr val="FF0000"/>
                </a:solidFill>
              </a:rPr>
              <a:t>), </a:t>
            </a:r>
            <a:r>
              <a:rPr lang="en-US" altLang="en-US" sz="2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 &lt;&gt; nm 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17526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29718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23622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1219200" y="2057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>
            <a:off x="1219200" y="2362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20"/>
          <p:cNvSpPr>
            <a:spLocks noChangeShapeType="1"/>
          </p:cNvSpPr>
          <p:nvPr/>
        </p:nvSpPr>
        <p:spPr bwMode="auto">
          <a:xfrm>
            <a:off x="1219200" y="2667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2427</Words>
  <Application>Microsoft Office PowerPoint</Application>
  <PresentationFormat>On-screen Show (4:3)</PresentationFormat>
  <Paragraphs>446</Paragraphs>
  <Slides>41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Albertus MT Lt</vt:lpstr>
      <vt:lpstr>Arial</vt:lpstr>
      <vt:lpstr>Symbol</vt:lpstr>
      <vt:lpstr>Times New Roman</vt:lpstr>
      <vt:lpstr>Wingdings</vt:lpstr>
      <vt:lpstr>Default Design</vt:lpstr>
      <vt:lpstr>Constraint Satisfaction Problems</vt:lpstr>
      <vt:lpstr>Formal Definition of CSP</vt:lpstr>
      <vt:lpstr>CSPs vs. Standard Search Problems</vt:lpstr>
      <vt:lpstr>Example: Map-Coloring</vt:lpstr>
      <vt:lpstr>Example: Map-Coloring</vt:lpstr>
      <vt:lpstr>Constraint graph</vt:lpstr>
      <vt:lpstr>Varieties of constraints</vt:lpstr>
      <vt:lpstr>Example: Cryptarithmetic</vt:lpstr>
      <vt:lpstr>PowerPoint Presentation</vt:lpstr>
      <vt:lpstr>Real-world CSPs</vt:lpstr>
      <vt:lpstr>PowerPoint Presentation</vt:lpstr>
      <vt:lpstr>Standard Search Formulation</vt:lpstr>
      <vt:lpstr>PowerPoint Presentation</vt:lpstr>
      <vt:lpstr>Backtracking Tree Search</vt:lpstr>
      <vt:lpstr>Subgraph Isomorphisms</vt:lpstr>
      <vt:lpstr>Example</vt:lpstr>
      <vt:lpstr>PowerPoint Presentation</vt:lpstr>
      <vt:lpstr>Backtracking Search</vt:lpstr>
      <vt:lpstr>Backtracking Example</vt:lpstr>
      <vt:lpstr>Backtracking Example</vt:lpstr>
      <vt:lpstr>Backtracking Example</vt:lpstr>
      <vt:lpstr>Backtracking Example</vt:lpstr>
      <vt:lpstr>Improving Backtracking Efficiency</vt:lpstr>
      <vt:lpstr>Most Constrained Variable</vt:lpstr>
      <vt:lpstr>Most Constraining Variable</vt:lpstr>
      <vt:lpstr>Least Constraining Value</vt:lpstr>
      <vt:lpstr>PowerPoint Presentation</vt:lpstr>
      <vt:lpstr>PowerPoint Presentation</vt:lpstr>
      <vt:lpstr>PowerPoint Presentation</vt:lpstr>
      <vt:lpstr>PowerPoint Presentation</vt:lpstr>
      <vt:lpstr>Book’s Forward Checking Example</vt:lpstr>
      <vt:lpstr>Forward Checking</vt:lpstr>
      <vt:lpstr>Forward Checking</vt:lpstr>
      <vt:lpstr>Forward Checking</vt:lpstr>
      <vt:lpstr>Constraint Propagation</vt:lpstr>
      <vt:lpstr>Arc Consistency</vt:lpstr>
      <vt:lpstr>Arc Consistency</vt:lpstr>
      <vt:lpstr>Putting It All Together</vt:lpstr>
      <vt:lpstr>PowerPoint Presentation</vt:lpstr>
      <vt:lpstr>PowerPoint Presentation</vt:lpstr>
      <vt:lpstr>Summary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91</cp:revision>
  <dcterms:created xsi:type="dcterms:W3CDTF">2005-09-19T20:30:33Z</dcterms:created>
  <dcterms:modified xsi:type="dcterms:W3CDTF">2020-10-06T17:49:00Z</dcterms:modified>
</cp:coreProperties>
</file>