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help/vision/ug/getting-started-with-r-cnn-fast-r-cnn-and-faster-r-cnn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owardsdatascience.com/review-ssd-single-shot-detector-object-detection-851a94607d11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7ed8e9c5d1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17ed8e9c5d1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7ed8e9c5d1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17ed8e9c5d1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7ed8e9c5d1_0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7ed8e9c5d1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7ed8e9c5d1_0_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17ed8e9c5d1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7ed8e9c5d1_0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7ed8e9c5d1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7ed8e9c5d1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7ed8e9c5d1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7ed8e9c5d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7ed8e9c5d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7ed8e9c5d1_0_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7ed8e9c5d1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7ed8e9c5d1_0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17ed8e9c5d1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7ed8e9c5d1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7ed8e9c5d1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https://www.mathworks.com/help/vision/ug/getting-started-with-r-cnn-fast-r-cnn-and-faster-r-cnn.html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https://towardsdatascience.com/review-ssd-single-shot-detector-object-detection-851a94607d11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7ed8e9c5d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7ed8e9c5d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7ed8e9c5d1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7ed8e9c5d1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7ed8e9c5d1_0_3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17ed8e9c5d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7ed8e9c5d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7ed8e9c5d1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7ed8e9c5d1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7ed8e9c5d1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7ed8e9c5d1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7ed8e9c5d1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7ed8e9c5d1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7ed8e9c5d1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7ed8e9c5d1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7ed8e9c5d1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7ed8e9c5d1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7ed8e9c5d1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7ed8e9c5d1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7ed8e9c5d1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7ed8e9c5d1_0_4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17ed8e9c5d1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7ed8e9c5d1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7ed8e9c5d1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7ed8e9c5d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17ed8e9c5d1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last few years, deep neural networks have attained human-level performance across several tasks. However, these deep networks are slow and power hungry.</a:t>
            </a:r>
            <a:endParaRPr/>
          </a:p>
        </p:txBody>
      </p:sp>
      <p:sp>
        <p:nvSpPr>
          <p:cNvPr id="83" name="Google Shape;83;g17ed8e9c5d1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7ed8e9c5d1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7ed8e9c5d1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7ed8e9c5d1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7ed8e9c5d1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7ed8e9c5d1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7ed8e9c5d1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7ed8e9c5d1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7ed8e9c5d1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7ed8e9c5d1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7ed8e9c5d1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7ed8e9c5d1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g17ed8e9c5d1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7ed8e9c5d1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17ed8e9c5d1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7ed8e9c5d1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17ed8e9c5d1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7ed8e9c5d1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17ed8e9c5d1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7ed8e9c5d1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7ed8e9c5d1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7ed8e9c5d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17ed8e9c5d1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7ed8e9c5d1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7ed8e9c5d1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7ed8e9c5d1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7ed8e9c5d1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7ed8e9c5d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7ed8e9c5d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7ed8e9c5d1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g17ed8e9c5d1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7ed8e9c5d1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7ed8e9c5d1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7ed8e9c5d1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7ed8e9c5d1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7ed8e9c5d1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7ed8e9c5d1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7ed8e9c5d1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7ed8e9c5d1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7ed8e9c5d1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7ed8e9c5d1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874630f1bf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874630f1bf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7ed8e9c5d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7ed8e9c5d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7ed8e9c5d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g17ed8e9c5d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874630f1bf_0_2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g874630f1bf_0_2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874630f1bf_0_2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g874630f1bf_0_2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874630f1bf_0_2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g874630f1bf_0_2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cbf018c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cbf018c5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874630f1bf_0_2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874630f1bf_0_2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874630f1bf_0_2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g874630f1bf_0_2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874630f1bf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874630f1bf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7ed8e9c5d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7ed8e9c5d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7ed8e9c5d1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7ed8e9c5d1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7ed8e9c5d1_0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17ed8e9c5d1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7ed8e9c5d1_0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7ed8e9c5d1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  <a:defRPr sz="4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  <a:defRPr sz="4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programmer.org/rnn-lstm-gr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hyperlink" Target="https://towardsdatascience.com/grus-and-lstm-s-741709a9b9b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EdwinEfranJimnezLepe/example-feedforward-backpropag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hyperlink" Target="https://medium.com/@2017csm1006/forward-and-backpropagation-in-convolutional-neural-network-4dfa96d7b37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Neural Networks</a:t>
            </a: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6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Nov 2022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Beibin Li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Convolutional Unit (CU) - VGG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5" name="Google Shape;195;p25"/>
          <p:cNvSpPr/>
          <p:nvPr/>
        </p:nvSpPr>
        <p:spPr>
          <a:xfrm>
            <a:off x="1062990" y="22227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196" name="Google Shape;196;p25"/>
          <p:cNvSpPr/>
          <p:nvPr/>
        </p:nvSpPr>
        <p:spPr>
          <a:xfrm>
            <a:off x="1062990" y="3388995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197" name="Google Shape;197;p25"/>
          <p:cNvSpPr/>
          <p:nvPr/>
        </p:nvSpPr>
        <p:spPr>
          <a:xfrm>
            <a:off x="1624489" y="1468041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" name="Google Shape;198;p25"/>
          <p:cNvCxnSpPr>
            <a:stCxn id="197" idx="4"/>
            <a:endCxn id="195" idx="0"/>
          </p:cNvCxnSpPr>
          <p:nvPr/>
        </p:nvCxnSpPr>
        <p:spPr>
          <a:xfrm>
            <a:off x="1761589" y="1742241"/>
            <a:ext cx="0" cy="4806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99" name="Google Shape;199;p25"/>
          <p:cNvCxnSpPr>
            <a:stCxn id="195" idx="2"/>
            <a:endCxn id="196" idx="0"/>
          </p:cNvCxnSpPr>
          <p:nvPr/>
        </p:nvCxnSpPr>
        <p:spPr>
          <a:xfrm>
            <a:off x="1761540" y="2908578"/>
            <a:ext cx="0" cy="480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00" name="Google Shape;200;p25"/>
          <p:cNvCxnSpPr>
            <a:stCxn id="196" idx="2"/>
            <a:endCxn id="201" idx="0"/>
          </p:cNvCxnSpPr>
          <p:nvPr/>
        </p:nvCxnSpPr>
        <p:spPr>
          <a:xfrm>
            <a:off x="1761540" y="4074795"/>
            <a:ext cx="0" cy="480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01" name="Google Shape;201;p25"/>
          <p:cNvSpPr/>
          <p:nvPr/>
        </p:nvSpPr>
        <p:spPr>
          <a:xfrm>
            <a:off x="1624489" y="4555212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5" descr="A picture containing shoji, athletic game,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6486" y="1034110"/>
            <a:ext cx="3843338" cy="335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/>
          <p:nvPr/>
        </p:nvSpPr>
        <p:spPr>
          <a:xfrm>
            <a:off x="2230651" y="4593600"/>
            <a:ext cx="5235000" cy="54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Image Source (Inception):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Szegedy, Christian, et al. "Rethinking the inception architecture for computer vision." </a:t>
            </a:r>
            <a:r>
              <a:rPr lang="en" sz="1400" i="1">
                <a:latin typeface="Calibri"/>
                <a:ea typeface="Calibri"/>
                <a:cs typeface="Calibri"/>
                <a:sym typeface="Calibri"/>
              </a:rPr>
              <a:t>CVPR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. 2016.</a:t>
            </a:r>
            <a:endParaRPr sz="1100"/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836649" y="1883752"/>
            <a:ext cx="4970452" cy="13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Basic Block in ResNet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0" name="Google Shape;210;p26"/>
          <p:cNvSpPr/>
          <p:nvPr/>
        </p:nvSpPr>
        <p:spPr>
          <a:xfrm>
            <a:off x="1062990" y="17655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11" name="Google Shape;211;p26"/>
          <p:cNvSpPr/>
          <p:nvPr/>
        </p:nvSpPr>
        <p:spPr>
          <a:xfrm>
            <a:off x="1062990" y="2820352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12" name="Google Shape;212;p26"/>
          <p:cNvSpPr/>
          <p:nvPr/>
        </p:nvSpPr>
        <p:spPr>
          <a:xfrm>
            <a:off x="1624489" y="1113949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3" name="Google Shape;213;p26"/>
          <p:cNvCxnSpPr>
            <a:stCxn id="212" idx="4"/>
            <a:endCxn id="210" idx="0"/>
          </p:cNvCxnSpPr>
          <p:nvPr/>
        </p:nvCxnSpPr>
        <p:spPr>
          <a:xfrm>
            <a:off x="1761589" y="1388149"/>
            <a:ext cx="0" cy="3774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14" name="Google Shape;214;p26"/>
          <p:cNvCxnSpPr>
            <a:stCxn id="210" idx="2"/>
            <a:endCxn id="211" idx="0"/>
          </p:cNvCxnSpPr>
          <p:nvPr/>
        </p:nvCxnSpPr>
        <p:spPr>
          <a:xfrm>
            <a:off x="1761540" y="2451378"/>
            <a:ext cx="0" cy="369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15" name="Google Shape;215;p26"/>
          <p:cNvCxnSpPr>
            <a:stCxn id="211" idx="2"/>
            <a:endCxn id="216" idx="0"/>
          </p:cNvCxnSpPr>
          <p:nvPr/>
        </p:nvCxnSpPr>
        <p:spPr>
          <a:xfrm>
            <a:off x="1761540" y="3506152"/>
            <a:ext cx="0" cy="303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17" name="Google Shape;217;p26"/>
          <p:cNvSpPr/>
          <p:nvPr/>
        </p:nvSpPr>
        <p:spPr>
          <a:xfrm>
            <a:off x="1624439" y="4494920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6"/>
          <p:cNvSpPr/>
          <p:nvPr/>
        </p:nvSpPr>
        <p:spPr>
          <a:xfrm>
            <a:off x="1624489" y="3809285"/>
            <a:ext cx="274200" cy="274200"/>
          </a:xfrm>
          <a:prstGeom prst="flowChartOr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p26"/>
          <p:cNvCxnSpPr>
            <a:stCxn id="216" idx="4"/>
            <a:endCxn id="217" idx="0"/>
          </p:cNvCxnSpPr>
          <p:nvPr/>
        </p:nvCxnSpPr>
        <p:spPr>
          <a:xfrm>
            <a:off x="1761589" y="4083485"/>
            <a:ext cx="0" cy="411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19" name="Google Shape;219;p26"/>
          <p:cNvCxnSpPr>
            <a:stCxn id="212" idx="6"/>
            <a:endCxn id="216" idx="6"/>
          </p:cNvCxnSpPr>
          <p:nvPr/>
        </p:nvCxnSpPr>
        <p:spPr>
          <a:xfrm>
            <a:off x="1898689" y="1251049"/>
            <a:ext cx="600" cy="2695200"/>
          </a:xfrm>
          <a:prstGeom prst="bentConnector3">
            <a:avLst>
              <a:gd name="adj1" fmla="val 198120000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20" name="Google Shape;220;p26"/>
          <p:cNvSpPr/>
          <p:nvPr/>
        </p:nvSpPr>
        <p:spPr>
          <a:xfrm>
            <a:off x="4650586" y="852344"/>
            <a:ext cx="4102200" cy="53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ResNet: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He, Kaiming, et al. "Deep residual learning for image recognition." CVPR. 2016.</a:t>
            </a:r>
            <a:endParaRPr sz="1100"/>
          </a:p>
        </p:txBody>
      </p:sp>
      <p:sp>
        <p:nvSpPr>
          <p:cNvPr id="221" name="Google Shape;221;p26"/>
          <p:cNvSpPr txBox="1"/>
          <p:nvPr/>
        </p:nvSpPr>
        <p:spPr>
          <a:xfrm>
            <a:off x="3896600" y="1708300"/>
            <a:ext cx="50961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Residual Connection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Element-wise addition of input and output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Improves gradient flow and accuracy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 ResNet-18 and ResNet-34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Still computationally expensive</a:t>
            </a:r>
            <a:endParaRPr sz="1800"/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Hard to train very deep networks (&gt; 10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 layers)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>
            <a:spLocks noGrp="1"/>
          </p:cNvSpPr>
          <p:nvPr>
            <p:ph type="title"/>
          </p:nvPr>
        </p:nvSpPr>
        <p:spPr>
          <a:xfrm>
            <a:off x="2931950" y="205375"/>
            <a:ext cx="61056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Bottleneck in ResNet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279075" y="1829275"/>
            <a:ext cx="1397100" cy="7971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Depth-Conv Layer</a:t>
            </a:r>
            <a:endParaRPr sz="1800"/>
          </a:p>
        </p:txBody>
      </p:sp>
      <p:sp>
        <p:nvSpPr>
          <p:cNvPr id="228" name="Google Shape;228;p27"/>
          <p:cNvSpPr/>
          <p:nvPr/>
        </p:nvSpPr>
        <p:spPr>
          <a:xfrm>
            <a:off x="279082" y="2982516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1x1 Conv Layer</a:t>
            </a:r>
            <a:endParaRPr sz="1800"/>
          </a:p>
        </p:txBody>
      </p:sp>
      <p:sp>
        <p:nvSpPr>
          <p:cNvPr id="229" name="Google Shape;229;p27"/>
          <p:cNvSpPr/>
          <p:nvPr/>
        </p:nvSpPr>
        <p:spPr>
          <a:xfrm>
            <a:off x="840631" y="317544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27"/>
          <p:cNvCxnSpPr>
            <a:stCxn id="229" idx="4"/>
            <a:endCxn id="231" idx="0"/>
          </p:cNvCxnSpPr>
          <p:nvPr/>
        </p:nvCxnSpPr>
        <p:spPr>
          <a:xfrm>
            <a:off x="977731" y="591744"/>
            <a:ext cx="0" cy="3024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32" name="Google Shape;232;p27"/>
          <p:cNvCxnSpPr>
            <a:stCxn id="227" idx="2"/>
            <a:endCxn id="228" idx="0"/>
          </p:cNvCxnSpPr>
          <p:nvPr/>
        </p:nvCxnSpPr>
        <p:spPr>
          <a:xfrm>
            <a:off x="977625" y="2626375"/>
            <a:ext cx="0" cy="3561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33" name="Google Shape;233;p27"/>
          <p:cNvCxnSpPr>
            <a:stCxn id="228" idx="2"/>
            <a:endCxn id="234" idx="0"/>
          </p:cNvCxnSpPr>
          <p:nvPr/>
        </p:nvCxnSpPr>
        <p:spPr>
          <a:xfrm>
            <a:off x="977632" y="3668316"/>
            <a:ext cx="0" cy="324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35" name="Google Shape;235;p27"/>
          <p:cNvSpPr/>
          <p:nvPr/>
        </p:nvSpPr>
        <p:spPr>
          <a:xfrm>
            <a:off x="840631" y="4550000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840631" y="3992223"/>
            <a:ext cx="274200" cy="274200"/>
          </a:xfrm>
          <a:prstGeom prst="flowChartOr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" name="Google Shape;236;p27"/>
          <p:cNvCxnSpPr>
            <a:stCxn id="234" idx="4"/>
            <a:endCxn id="235" idx="0"/>
          </p:cNvCxnSpPr>
          <p:nvPr/>
        </p:nvCxnSpPr>
        <p:spPr>
          <a:xfrm>
            <a:off x="977731" y="4266423"/>
            <a:ext cx="0" cy="2835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37" name="Google Shape;237;p27"/>
          <p:cNvCxnSpPr>
            <a:stCxn id="229" idx="6"/>
            <a:endCxn id="234" idx="6"/>
          </p:cNvCxnSpPr>
          <p:nvPr/>
        </p:nvCxnSpPr>
        <p:spPr>
          <a:xfrm>
            <a:off x="1114831" y="454644"/>
            <a:ext cx="600" cy="3674700"/>
          </a:xfrm>
          <a:prstGeom prst="bentConnector3">
            <a:avLst>
              <a:gd name="adj1" fmla="val 203453125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38" name="Google Shape;238;p27"/>
          <p:cNvSpPr txBox="1"/>
          <p:nvPr/>
        </p:nvSpPr>
        <p:spPr>
          <a:xfrm>
            <a:off x="2931948" y="950855"/>
            <a:ext cx="5691900" cy="3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Used in ResNet-50, ResNet-101, ResNet-152, etc...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Computationally Efficient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Influence: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Bottleneck unit with Depth-wise convs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MobileNetv2</a:t>
            </a:r>
            <a:endParaRPr sz="1100"/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ShuffleNetv2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15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MobileNetv2: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Sandler, Mark, et al. "Mobilenetv2: Inverted residuals and linear bottlenecks." CVPR,  2018.</a:t>
            </a:r>
            <a:endParaRPr sz="1100">
              <a:solidFill>
                <a:schemeClr val="dk1"/>
              </a:solidFill>
            </a:endParaRPr>
          </a:p>
          <a:p>
            <a:pPr marL="215900" lvl="0" indent="-215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ShuffleNetv2: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Ma, Ningning, et al. "Shufflenet v2: Practical guidelines for efficient cnn architecture design." ECCV, 2018.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279082" y="8942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1x1 Conv Layer</a:t>
            </a:r>
            <a:endParaRPr sz="1800"/>
          </a:p>
        </p:txBody>
      </p:sp>
      <p:cxnSp>
        <p:nvCxnSpPr>
          <p:cNvPr id="239" name="Google Shape;239;p27"/>
          <p:cNvCxnSpPr>
            <a:stCxn id="231" idx="2"/>
            <a:endCxn id="227" idx="0"/>
          </p:cNvCxnSpPr>
          <p:nvPr/>
        </p:nvCxnSpPr>
        <p:spPr>
          <a:xfrm>
            <a:off x="977632" y="1580078"/>
            <a:ext cx="0" cy="249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>
            <a:spLocks noGrp="1"/>
          </p:cNvSpPr>
          <p:nvPr>
            <p:ph type="ctr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800">
                <a:solidFill>
                  <a:srgbClr val="000000"/>
                </a:solidFill>
              </a:rPr>
              <a:t>CNN Structures</a:t>
            </a:r>
            <a:endParaRPr sz="4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3500">
                <a:solidFill>
                  <a:srgbClr val="000000"/>
                </a:solidFill>
              </a:rPr>
              <a:t>Segmentation, Detection, Generation</a:t>
            </a:r>
            <a:endParaRPr sz="3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425" y="152400"/>
            <a:ext cx="59891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69688"/>
            <a:ext cx="8839201" cy="420411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 txBox="1">
            <a:spLocks noGrp="1"/>
          </p:cNvSpPr>
          <p:nvPr>
            <p:ph type="ctr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Encoder-Decoder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471500" y="205375"/>
            <a:ext cx="83655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Encoder-Decoder in Semantic Segmentation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261" name="Google Shape;261;p31"/>
          <p:cNvGrpSpPr/>
          <p:nvPr/>
        </p:nvGrpSpPr>
        <p:grpSpPr>
          <a:xfrm>
            <a:off x="794989" y="1232741"/>
            <a:ext cx="7561245" cy="2129564"/>
            <a:chOff x="465785" y="1690688"/>
            <a:chExt cx="10081660" cy="2839419"/>
          </a:xfrm>
        </p:grpSpPr>
        <p:sp>
          <p:nvSpPr>
            <p:cNvPr id="262" name="Google Shape;262;p31"/>
            <p:cNvSpPr/>
            <p:nvPr/>
          </p:nvSpPr>
          <p:spPr>
            <a:xfrm>
              <a:off x="3127986" y="1988736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4821751" y="198875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264" name="Google Shape;264;p31"/>
            <p:cNvSpPr/>
            <p:nvPr/>
          </p:nvSpPr>
          <p:spPr>
            <a:xfrm>
              <a:off x="6342665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8046597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9787245" y="198880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267" name="Google Shape;267;p31"/>
            <p:cNvCxnSpPr>
              <a:stCxn id="268" idx="3"/>
              <a:endCxn id="262" idx="1"/>
            </p:cNvCxnSpPr>
            <p:nvPr/>
          </p:nvCxnSpPr>
          <p:spPr>
            <a:xfrm>
              <a:off x="1777871" y="2255997"/>
              <a:ext cx="13500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69" name="Google Shape;269;p31"/>
            <p:cNvCxnSpPr>
              <a:stCxn id="262" idx="3"/>
              <a:endCxn id="263" idx="1"/>
            </p:cNvCxnSpPr>
            <p:nvPr/>
          </p:nvCxnSpPr>
          <p:spPr>
            <a:xfrm>
              <a:off x="3888186" y="2255886"/>
              <a:ext cx="933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70" name="Google Shape;270;p31"/>
            <p:cNvCxnSpPr>
              <a:stCxn id="263" idx="3"/>
              <a:endCxn id="264" idx="1"/>
            </p:cNvCxnSpPr>
            <p:nvPr/>
          </p:nvCxnSpPr>
          <p:spPr>
            <a:xfrm>
              <a:off x="5581951" y="2255901"/>
              <a:ext cx="760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71" name="Google Shape;271;p31"/>
            <p:cNvCxnSpPr>
              <a:stCxn id="264" idx="3"/>
              <a:endCxn id="265" idx="1"/>
            </p:cNvCxnSpPr>
            <p:nvPr/>
          </p:nvCxnSpPr>
          <p:spPr>
            <a:xfrm>
              <a:off x="7102865" y="2255867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72" name="Google Shape;272;p31"/>
            <p:cNvCxnSpPr>
              <a:stCxn id="265" idx="3"/>
              <a:endCxn id="266" idx="1"/>
            </p:cNvCxnSpPr>
            <p:nvPr/>
          </p:nvCxnSpPr>
          <p:spPr>
            <a:xfrm>
              <a:off x="8806797" y="2255867"/>
              <a:ext cx="9804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73" name="Google Shape;273;p31"/>
            <p:cNvSpPr/>
            <p:nvPr/>
          </p:nvSpPr>
          <p:spPr>
            <a:xfrm>
              <a:off x="8046583" y="362287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6342670" y="362287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4813752" y="362285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3127986" y="362280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277" name="Google Shape;277;p31"/>
            <p:cNvCxnSpPr>
              <a:stCxn id="266" idx="2"/>
              <a:endCxn id="273" idx="3"/>
            </p:cNvCxnSpPr>
            <p:nvPr/>
          </p:nvCxnSpPr>
          <p:spPr>
            <a:xfrm rot="5400000">
              <a:off x="8803695" y="2526250"/>
              <a:ext cx="1366800" cy="1360500"/>
            </a:xfrm>
            <a:prstGeom prst="bentConnector2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78" name="Google Shape;278;p31"/>
            <p:cNvCxnSpPr>
              <a:stCxn id="273" idx="1"/>
              <a:endCxn id="274" idx="3"/>
            </p:cNvCxnSpPr>
            <p:nvPr/>
          </p:nvCxnSpPr>
          <p:spPr>
            <a:xfrm rot="10800000">
              <a:off x="7102783" y="3890021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79" name="Google Shape;279;p31"/>
            <p:cNvCxnSpPr>
              <a:stCxn id="274" idx="1"/>
              <a:endCxn id="275" idx="3"/>
            </p:cNvCxnSpPr>
            <p:nvPr/>
          </p:nvCxnSpPr>
          <p:spPr>
            <a:xfrm rot="10800000">
              <a:off x="5574070" y="3890020"/>
              <a:ext cx="76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280" name="Google Shape;280;p31"/>
            <p:cNvCxnSpPr>
              <a:stCxn id="275" idx="1"/>
              <a:endCxn id="276" idx="3"/>
            </p:cNvCxnSpPr>
            <p:nvPr/>
          </p:nvCxnSpPr>
          <p:spPr>
            <a:xfrm rot="10800000">
              <a:off x="3888252" y="3890002"/>
              <a:ext cx="9255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pic>
          <p:nvPicPr>
            <p:cNvPr id="281" name="Google Shape;281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785" y="3249947"/>
              <a:ext cx="1280160" cy="128016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68" name="Google Shape;268;p31" descr="A person riding a horse in a field&#10;&#10;Description generated with very high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1023" y="1690688"/>
              <a:ext cx="1276848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282" name="Google Shape;282;p31"/>
            <p:cNvCxnSpPr>
              <a:stCxn id="276" idx="1"/>
              <a:endCxn id="281" idx="3"/>
            </p:cNvCxnSpPr>
            <p:nvPr/>
          </p:nvCxnSpPr>
          <p:spPr>
            <a:xfrm rot="10800000">
              <a:off x="1745886" y="3889951"/>
              <a:ext cx="13821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283" name="Google Shape;283;p31"/>
          <p:cNvSpPr/>
          <p:nvPr/>
        </p:nvSpPr>
        <p:spPr>
          <a:xfrm>
            <a:off x="225007" y="463744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284" name="Google Shape;284;p31"/>
          <p:cNvSpPr/>
          <p:nvPr/>
        </p:nvSpPr>
        <p:spPr>
          <a:xfrm>
            <a:off x="4854407" y="4647102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285" name="Google Shape;285;p31"/>
          <p:cNvSpPr/>
          <p:nvPr/>
        </p:nvSpPr>
        <p:spPr>
          <a:xfrm>
            <a:off x="7174337" y="4637447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286" name="Google Shape;286;p31"/>
          <p:cNvSpPr/>
          <p:nvPr/>
        </p:nvSpPr>
        <p:spPr>
          <a:xfrm>
            <a:off x="2549474" y="463744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287" name="Google Shape;287;p31"/>
          <p:cNvSpPr txBox="1"/>
          <p:nvPr/>
        </p:nvSpPr>
        <p:spPr>
          <a:xfrm>
            <a:off x="983188" y="4595455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288" name="Google Shape;288;p31"/>
          <p:cNvSpPr txBox="1"/>
          <p:nvPr/>
        </p:nvSpPr>
        <p:spPr>
          <a:xfrm>
            <a:off x="5546038" y="4595455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289" name="Google Shape;289;p31"/>
          <p:cNvSpPr txBox="1"/>
          <p:nvPr/>
        </p:nvSpPr>
        <p:spPr>
          <a:xfrm>
            <a:off x="3378225" y="4595450"/>
            <a:ext cx="1427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/>
          </a:p>
        </p:txBody>
      </p:sp>
      <p:sp>
        <p:nvSpPr>
          <p:cNvPr id="290" name="Google Shape;290;p31"/>
          <p:cNvSpPr txBox="1"/>
          <p:nvPr/>
        </p:nvSpPr>
        <p:spPr>
          <a:xfrm>
            <a:off x="7881101" y="45954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  <p:sp>
        <p:nvSpPr>
          <p:cNvPr id="291" name="Google Shape;291;p31"/>
          <p:cNvSpPr/>
          <p:nvPr/>
        </p:nvSpPr>
        <p:spPr>
          <a:xfrm>
            <a:off x="225007" y="3928211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UU</a:t>
            </a:r>
            <a:endParaRPr sz="1100"/>
          </a:p>
        </p:txBody>
      </p:sp>
      <p:sp>
        <p:nvSpPr>
          <p:cNvPr id="292" name="Google Shape;292;p31"/>
          <p:cNvSpPr txBox="1"/>
          <p:nvPr/>
        </p:nvSpPr>
        <p:spPr>
          <a:xfrm>
            <a:off x="1110683" y="3886218"/>
            <a:ext cx="1065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Up-sampling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471503" y="205375"/>
            <a:ext cx="74478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U-Net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8" name="Google Shape;298;p32"/>
          <p:cNvSpPr/>
          <p:nvPr/>
        </p:nvSpPr>
        <p:spPr>
          <a:xfrm>
            <a:off x="225007" y="463744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299" name="Google Shape;299;p32"/>
          <p:cNvSpPr/>
          <p:nvPr/>
        </p:nvSpPr>
        <p:spPr>
          <a:xfrm>
            <a:off x="4854407" y="4647102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300" name="Google Shape;300;p32"/>
          <p:cNvSpPr/>
          <p:nvPr/>
        </p:nvSpPr>
        <p:spPr>
          <a:xfrm>
            <a:off x="7174337" y="4637447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301" name="Google Shape;301;p32"/>
          <p:cNvSpPr/>
          <p:nvPr/>
        </p:nvSpPr>
        <p:spPr>
          <a:xfrm>
            <a:off x="2549474" y="463744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302" name="Google Shape;302;p32"/>
          <p:cNvSpPr txBox="1"/>
          <p:nvPr/>
        </p:nvSpPr>
        <p:spPr>
          <a:xfrm>
            <a:off x="983188" y="4595455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03" name="Google Shape;303;p32"/>
          <p:cNvSpPr txBox="1"/>
          <p:nvPr/>
        </p:nvSpPr>
        <p:spPr>
          <a:xfrm>
            <a:off x="5546038" y="4595455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04" name="Google Shape;304;p32"/>
          <p:cNvSpPr txBox="1"/>
          <p:nvPr/>
        </p:nvSpPr>
        <p:spPr>
          <a:xfrm>
            <a:off x="3378225" y="4595450"/>
            <a:ext cx="1427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/>
          </a:p>
        </p:txBody>
      </p:sp>
      <p:sp>
        <p:nvSpPr>
          <p:cNvPr id="305" name="Google Shape;305;p32"/>
          <p:cNvSpPr txBox="1"/>
          <p:nvPr/>
        </p:nvSpPr>
        <p:spPr>
          <a:xfrm>
            <a:off x="7881101" y="45954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  <p:sp>
        <p:nvSpPr>
          <p:cNvPr id="306" name="Google Shape;306;p32"/>
          <p:cNvSpPr/>
          <p:nvPr/>
        </p:nvSpPr>
        <p:spPr>
          <a:xfrm>
            <a:off x="225007" y="3928211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UU</a:t>
            </a:r>
            <a:endParaRPr sz="1100"/>
          </a:p>
        </p:txBody>
      </p:sp>
      <p:sp>
        <p:nvSpPr>
          <p:cNvPr id="307" name="Google Shape;307;p32"/>
          <p:cNvSpPr txBox="1"/>
          <p:nvPr/>
        </p:nvSpPr>
        <p:spPr>
          <a:xfrm>
            <a:off x="1110683" y="3886218"/>
            <a:ext cx="1065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Up-sampling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grpSp>
        <p:nvGrpSpPr>
          <p:cNvPr id="308" name="Google Shape;308;p32"/>
          <p:cNvGrpSpPr/>
          <p:nvPr/>
        </p:nvGrpSpPr>
        <p:grpSpPr>
          <a:xfrm>
            <a:off x="794989" y="1232741"/>
            <a:ext cx="7561245" cy="2129564"/>
            <a:chOff x="465785" y="1690688"/>
            <a:chExt cx="10081660" cy="2839419"/>
          </a:xfrm>
        </p:grpSpPr>
        <p:sp>
          <p:nvSpPr>
            <p:cNvPr id="309" name="Google Shape;309;p32"/>
            <p:cNvSpPr/>
            <p:nvPr/>
          </p:nvSpPr>
          <p:spPr>
            <a:xfrm>
              <a:off x="3127986" y="1988736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4821751" y="198875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6342665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8046597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9787245" y="198880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14" name="Google Shape;314;p32"/>
            <p:cNvCxnSpPr>
              <a:stCxn id="315" idx="3"/>
              <a:endCxn id="309" idx="1"/>
            </p:cNvCxnSpPr>
            <p:nvPr/>
          </p:nvCxnSpPr>
          <p:spPr>
            <a:xfrm>
              <a:off x="1777871" y="2255997"/>
              <a:ext cx="13500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6" name="Google Shape;316;p32"/>
            <p:cNvCxnSpPr>
              <a:stCxn id="309" idx="3"/>
              <a:endCxn id="310" idx="1"/>
            </p:cNvCxnSpPr>
            <p:nvPr/>
          </p:nvCxnSpPr>
          <p:spPr>
            <a:xfrm>
              <a:off x="3888186" y="2255886"/>
              <a:ext cx="933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7" name="Google Shape;317;p32"/>
            <p:cNvCxnSpPr>
              <a:stCxn id="310" idx="3"/>
              <a:endCxn id="311" idx="1"/>
            </p:cNvCxnSpPr>
            <p:nvPr/>
          </p:nvCxnSpPr>
          <p:spPr>
            <a:xfrm>
              <a:off x="5581951" y="2255901"/>
              <a:ext cx="760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8" name="Google Shape;318;p32"/>
            <p:cNvCxnSpPr>
              <a:stCxn id="311" idx="3"/>
              <a:endCxn id="312" idx="1"/>
            </p:cNvCxnSpPr>
            <p:nvPr/>
          </p:nvCxnSpPr>
          <p:spPr>
            <a:xfrm>
              <a:off x="7102865" y="2255867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9" name="Google Shape;319;p32"/>
            <p:cNvCxnSpPr>
              <a:stCxn id="312" idx="3"/>
              <a:endCxn id="313" idx="1"/>
            </p:cNvCxnSpPr>
            <p:nvPr/>
          </p:nvCxnSpPr>
          <p:spPr>
            <a:xfrm>
              <a:off x="8806797" y="2255867"/>
              <a:ext cx="9804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20" name="Google Shape;320;p32"/>
            <p:cNvSpPr/>
            <p:nvPr/>
          </p:nvSpPr>
          <p:spPr>
            <a:xfrm>
              <a:off x="8046583" y="362287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6342670" y="362287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4813752" y="362285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3127986" y="362280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24" name="Google Shape;324;p32"/>
            <p:cNvCxnSpPr>
              <a:stCxn id="313" idx="2"/>
              <a:endCxn id="320" idx="3"/>
            </p:cNvCxnSpPr>
            <p:nvPr/>
          </p:nvCxnSpPr>
          <p:spPr>
            <a:xfrm rot="5400000">
              <a:off x="8803695" y="2526250"/>
              <a:ext cx="1366800" cy="1360500"/>
            </a:xfrm>
            <a:prstGeom prst="bentConnector2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5" name="Google Shape;325;p32"/>
            <p:cNvCxnSpPr>
              <a:stCxn id="320" idx="1"/>
              <a:endCxn id="321" idx="3"/>
            </p:cNvCxnSpPr>
            <p:nvPr/>
          </p:nvCxnSpPr>
          <p:spPr>
            <a:xfrm rot="10800000">
              <a:off x="7102783" y="3890021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6" name="Google Shape;326;p32"/>
            <p:cNvCxnSpPr>
              <a:stCxn id="321" idx="1"/>
              <a:endCxn id="322" idx="3"/>
            </p:cNvCxnSpPr>
            <p:nvPr/>
          </p:nvCxnSpPr>
          <p:spPr>
            <a:xfrm rot="10800000">
              <a:off x="5574070" y="3890020"/>
              <a:ext cx="76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7" name="Google Shape;327;p32"/>
            <p:cNvCxnSpPr>
              <a:stCxn id="322" idx="1"/>
              <a:endCxn id="323" idx="3"/>
            </p:cNvCxnSpPr>
            <p:nvPr/>
          </p:nvCxnSpPr>
          <p:spPr>
            <a:xfrm rot="10800000">
              <a:off x="3888252" y="3890002"/>
              <a:ext cx="9255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pic>
          <p:nvPicPr>
            <p:cNvPr id="328" name="Google Shape;328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785" y="3249947"/>
              <a:ext cx="1280160" cy="128016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15" name="Google Shape;315;p32" descr="A person riding a horse in a field&#10;&#10;Description generated with very high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1023" y="1690688"/>
              <a:ext cx="1276848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329" name="Google Shape;329;p32"/>
            <p:cNvCxnSpPr>
              <a:stCxn id="323" idx="1"/>
              <a:endCxn id="328" idx="3"/>
            </p:cNvCxnSpPr>
            <p:nvPr/>
          </p:nvCxnSpPr>
          <p:spPr>
            <a:xfrm rot="10800000">
              <a:off x="1745886" y="3889951"/>
              <a:ext cx="13821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30" name="Google Shape;330;p32"/>
            <p:cNvCxnSpPr/>
            <p:nvPr/>
          </p:nvCxnSpPr>
          <p:spPr>
            <a:xfrm>
              <a:off x="5979955" y="2255927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31" name="Google Shape;331;p32"/>
            <p:cNvCxnSpPr/>
            <p:nvPr/>
          </p:nvCxnSpPr>
          <p:spPr>
            <a:xfrm>
              <a:off x="4362057" y="2255894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32" name="Google Shape;332;p32"/>
            <p:cNvCxnSpPr/>
            <p:nvPr/>
          </p:nvCxnSpPr>
          <p:spPr>
            <a:xfrm>
              <a:off x="7517727" y="2255861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925" y="141925"/>
            <a:ext cx="3872876" cy="14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51" y="2378600"/>
            <a:ext cx="8283400" cy="25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 txBox="1">
            <a:spLocks noGrp="1"/>
          </p:cNvSpPr>
          <p:nvPr>
            <p:ph type="title" idx="4294967295"/>
          </p:nvPr>
        </p:nvSpPr>
        <p:spPr>
          <a:xfrm>
            <a:off x="471500" y="205375"/>
            <a:ext cx="83655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Faster R-CNN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75" y="1010475"/>
            <a:ext cx="8839198" cy="382235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4"/>
          <p:cNvSpPr txBox="1">
            <a:spLocks noGrp="1"/>
          </p:cNvSpPr>
          <p:nvPr>
            <p:ph type="title" idx="4294967295"/>
          </p:nvPr>
        </p:nvSpPr>
        <p:spPr>
          <a:xfrm>
            <a:off x="471503" y="205375"/>
            <a:ext cx="74478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Diffusion (DALL·E 2)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CNN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Image Classification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Segmentation, Detection, Generation</a:t>
            </a:r>
            <a:endParaRPr sz="16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RNN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Transformer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RL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PyTorch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RNN Structures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51" name="Google Shape;351;p3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for time-series signals</a:t>
            </a:r>
            <a:endParaRPr/>
          </a:p>
        </p:txBody>
      </p:sp>
      <p:sp>
        <p:nvSpPr>
          <p:cNvPr id="357" name="Google Shape;35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364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signal length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Online inference for new timepoint</a:t>
            </a:r>
            <a:endParaRPr/>
          </a:p>
        </p:txBody>
      </p:sp>
      <p:sp>
        <p:nvSpPr>
          <p:cNvPr id="358" name="Google Shape;358;p36"/>
          <p:cNvSpPr txBox="1"/>
          <p:nvPr/>
        </p:nvSpPr>
        <p:spPr>
          <a:xfrm>
            <a:off x="6133675" y="1951650"/>
            <a:ext cx="27687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Hidden Markov Model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Andrew Viterbi, 1967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Lawrence Rabiner, 1989</a:t>
            </a:r>
            <a:endParaRPr sz="1100"/>
          </a:p>
        </p:txBody>
      </p:sp>
      <p:pic>
        <p:nvPicPr>
          <p:cNvPr id="359" name="Google Shape;35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145" y="2733950"/>
            <a:ext cx="3431449" cy="224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6"/>
          <p:cNvSpPr txBox="1"/>
          <p:nvPr/>
        </p:nvSpPr>
        <p:spPr>
          <a:xfrm>
            <a:off x="1229100" y="1999730"/>
            <a:ext cx="27687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(Vanilla) Neural Network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1940s - 1980s</a:t>
            </a:r>
            <a:endParaRPr sz="1100"/>
          </a:p>
        </p:txBody>
      </p:sp>
      <p:pic>
        <p:nvPicPr>
          <p:cNvPr id="361" name="Google Shape;3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6525" y="3055000"/>
            <a:ext cx="3002999" cy="16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2575" y="2391050"/>
            <a:ext cx="2676450" cy="15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7"/>
          <p:cNvSpPr txBox="1">
            <a:spLocks noGrp="1"/>
          </p:cNvSpPr>
          <p:nvPr>
            <p:ph type="title" idx="4294967295"/>
          </p:nvPr>
        </p:nvSpPr>
        <p:spPr>
          <a:xfrm>
            <a:off x="6518725" y="991450"/>
            <a:ext cx="2280300" cy="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Graded state machines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Servan-Schreiber, Cleeremans, and McClelland (1991)</a:t>
            </a:r>
            <a:endParaRPr sz="1200"/>
          </a:p>
        </p:txBody>
      </p:sp>
      <p:pic>
        <p:nvPicPr>
          <p:cNvPr id="368" name="Google Shape;36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3300" y="1727600"/>
            <a:ext cx="1441200" cy="255839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7"/>
          <p:cNvSpPr txBox="1">
            <a:spLocks noGrp="1"/>
          </p:cNvSpPr>
          <p:nvPr>
            <p:ph type="title" idx="4294967295"/>
          </p:nvPr>
        </p:nvSpPr>
        <p:spPr>
          <a:xfrm>
            <a:off x="3233750" y="881425"/>
            <a:ext cx="2280300" cy="9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A parallel distributed processing approach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Jordan (1986)</a:t>
            </a:r>
            <a:endParaRPr sz="1200"/>
          </a:p>
        </p:txBody>
      </p:sp>
      <p:pic>
        <p:nvPicPr>
          <p:cNvPr id="370" name="Google Shape;37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50" y="2080522"/>
            <a:ext cx="1692700" cy="21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7"/>
          <p:cNvSpPr txBox="1">
            <a:spLocks noGrp="1"/>
          </p:cNvSpPr>
          <p:nvPr>
            <p:ph type="title" idx="4294967295"/>
          </p:nvPr>
        </p:nvSpPr>
        <p:spPr>
          <a:xfrm>
            <a:off x="344950" y="857500"/>
            <a:ext cx="2280300" cy="11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Learning internal representations by error propagation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Rumelhart, Hinton, and Williams (1985)</a:t>
            </a:r>
            <a:endParaRPr sz="1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Recurrent Neural Network</a:t>
            </a:r>
            <a:endParaRPr/>
          </a:p>
        </p:txBody>
      </p:sp>
      <p:pic>
        <p:nvPicPr>
          <p:cNvPr id="377" name="Google Shape;3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75" y="1825125"/>
            <a:ext cx="8839199" cy="231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Parameters in Recurrent Neural Network</a:t>
            </a:r>
            <a:endParaRPr/>
          </a:p>
        </p:txBody>
      </p:sp>
      <p:pic>
        <p:nvPicPr>
          <p:cNvPr id="383" name="Google Shape;3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00" y="1482650"/>
            <a:ext cx="4308275" cy="27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274" y="3972875"/>
            <a:ext cx="2752725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0174" y="4221775"/>
            <a:ext cx="2085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8274" y="1397737"/>
            <a:ext cx="3356850" cy="23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 and GRU: Memory for RNNs</a:t>
            </a:r>
            <a:endParaRPr/>
          </a:p>
        </p:txBody>
      </p:sp>
      <p:sp>
        <p:nvSpPr>
          <p:cNvPr id="392" name="Google Shape;392;p40"/>
          <p:cNvSpPr txBox="1"/>
          <p:nvPr/>
        </p:nvSpPr>
        <p:spPr>
          <a:xfrm>
            <a:off x="4188925" y="4570950"/>
            <a:ext cx="495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http://dprogrammer.org/rnn-lstm-gru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4"/>
              </a:rPr>
              <a:t>https://towardsdatascience.com/grus-and-lstm-s-741709a9b9b1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 rotWithShape="1">
          <a:blip r:embed="rId5">
            <a:alphaModFix/>
          </a:blip>
          <a:srcRect l="18628" r="19421"/>
          <a:stretch/>
        </p:blipFill>
        <p:spPr>
          <a:xfrm>
            <a:off x="1020575" y="1099050"/>
            <a:ext cx="7012028" cy="32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Seq-2-Seq</a:t>
            </a:r>
            <a:endParaRPr/>
          </a:p>
        </p:txBody>
      </p:sp>
      <p:pic>
        <p:nvPicPr>
          <p:cNvPr id="399" name="Google Shape;3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6313"/>
            <a:ext cx="8839200" cy="266557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1"/>
          <p:cNvSpPr txBox="1"/>
          <p:nvPr/>
        </p:nvSpPr>
        <p:spPr>
          <a:xfrm>
            <a:off x="406200" y="3980750"/>
            <a:ext cx="84033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Encoder maps a variable-length source sequence (input) to a fixed-length vector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Decoder maps the vector representation back to a variable-length target sequence (output)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Two RNNs are trained jointly to maximize the conditional probability of the target sequence given a source sequence</a:t>
            </a:r>
            <a:endParaRPr sz="1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Seq-2-Seq with Attention</a:t>
            </a:r>
            <a:endParaRPr/>
          </a:p>
        </p:txBody>
      </p:sp>
      <p:pic>
        <p:nvPicPr>
          <p:cNvPr id="406" name="Google Shape;4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50" y="1093975"/>
            <a:ext cx="799311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Transformer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12" name="Google Shape;412;p4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of CNN and RNN</a:t>
            </a:r>
            <a:endParaRPr/>
          </a:p>
        </p:txBody>
      </p:sp>
      <p:sp>
        <p:nvSpPr>
          <p:cNvPr id="418" name="Google Shape;418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“Locality” of the convolution operation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Reduce dimension (compared to fully-connected layers) while maintaining useful local information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It could NOT see two pixels that are far away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“Recurrentness” of recurrent neural network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It can take an input with arbitrary size (length)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“Vanishing of gradient” problem when sequence length is too long (during backpropagation)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4B2E83"/>
                </a:solidFill>
              </a:rPr>
              <a:t>Introduction</a:t>
            </a:r>
            <a:endParaRPr>
              <a:solidFill>
                <a:srgbClr val="4B2E83"/>
              </a:solidFill>
            </a:endParaRPr>
          </a:p>
        </p:txBody>
      </p:sp>
      <p:grpSp>
        <p:nvGrpSpPr>
          <p:cNvPr id="86" name="Google Shape;86;p18"/>
          <p:cNvGrpSpPr/>
          <p:nvPr/>
        </p:nvGrpSpPr>
        <p:grpSpPr>
          <a:xfrm>
            <a:off x="6275687" y="916478"/>
            <a:ext cx="2744180" cy="1907189"/>
            <a:chOff x="8367583" y="1221970"/>
            <a:chExt cx="3658907" cy="2542918"/>
          </a:xfrm>
        </p:grpSpPr>
        <p:sp>
          <p:nvSpPr>
            <p:cNvPr id="87" name="Google Shape;87;p18"/>
            <p:cNvSpPr/>
            <p:nvPr/>
          </p:nvSpPr>
          <p:spPr>
            <a:xfrm>
              <a:off x="8367583" y="1221970"/>
              <a:ext cx="3594300" cy="2529600"/>
            </a:xfrm>
            <a:prstGeom prst="foldedCorner">
              <a:avLst>
                <a:gd name="adj" fmla="val 16667"/>
              </a:avLst>
            </a:prstGeom>
            <a:solidFill>
              <a:srgbClr val="A5A5A5"/>
            </a:solidFill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215900" marR="0" lvl="0" indent="-1270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" name="Google Shape;88;p18" descr="A picture containing sky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05664" y="1348894"/>
              <a:ext cx="704945" cy="528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18"/>
            <p:cNvSpPr txBox="1"/>
            <p:nvPr/>
          </p:nvSpPr>
          <p:spPr>
            <a:xfrm>
              <a:off x="9315612" y="1428583"/>
              <a:ext cx="2553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Accuracy</a:t>
              </a:r>
              <a:r>
                <a:rPr lang="en" sz="18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improves</a:t>
              </a:r>
              <a:endParaRPr sz="1100"/>
            </a:p>
          </p:txBody>
        </p:sp>
        <p:pic>
          <p:nvPicPr>
            <p:cNvPr id="90" name="Google Shape;90;p18"/>
            <p:cNvPicPr preferRelativeResize="0"/>
            <p:nvPr/>
          </p:nvPicPr>
          <p:blipFill rotWithShape="1">
            <a:blip r:embed="rId4">
              <a:alphaModFix/>
            </a:blip>
            <a:srcRect l="15980" t="12928" r="15105" b="21376"/>
            <a:stretch/>
          </p:blipFill>
          <p:spPr>
            <a:xfrm>
              <a:off x="8505664" y="2065764"/>
              <a:ext cx="709052" cy="695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8"/>
            <p:cNvSpPr txBox="1"/>
            <p:nvPr/>
          </p:nvSpPr>
          <p:spPr>
            <a:xfrm>
              <a:off x="9327307" y="2198643"/>
              <a:ext cx="201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Speed</a:t>
              </a:r>
              <a:r>
                <a:rPr lang="en" sz="18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reduces</a:t>
              </a:r>
              <a:endParaRPr sz="1100"/>
            </a:p>
          </p:txBody>
        </p:sp>
        <p:pic>
          <p:nvPicPr>
            <p:cNvPr id="92" name="Google Shape;9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65016" y="2949453"/>
              <a:ext cx="397486" cy="629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18"/>
            <p:cNvSpPr txBox="1"/>
            <p:nvPr/>
          </p:nvSpPr>
          <p:spPr>
            <a:xfrm>
              <a:off x="9231390" y="2933888"/>
              <a:ext cx="2795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Energy consumption </a:t>
              </a: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increases</a:t>
              </a:r>
              <a:endParaRPr sz="1100"/>
            </a:p>
          </p:txBody>
        </p:sp>
      </p:grpSp>
      <p:grpSp>
        <p:nvGrpSpPr>
          <p:cNvPr id="94" name="Google Shape;94;p18"/>
          <p:cNvGrpSpPr/>
          <p:nvPr/>
        </p:nvGrpSpPr>
        <p:grpSpPr>
          <a:xfrm>
            <a:off x="470459" y="984654"/>
            <a:ext cx="5189523" cy="3973260"/>
            <a:chOff x="627279" y="1312872"/>
            <a:chExt cx="6919364" cy="5297680"/>
          </a:xfrm>
        </p:grpSpPr>
        <p:sp>
          <p:nvSpPr>
            <p:cNvPr id="95" name="Google Shape;95;p18"/>
            <p:cNvSpPr/>
            <p:nvPr/>
          </p:nvSpPr>
          <p:spPr>
            <a:xfrm>
              <a:off x="1627414" y="4756968"/>
              <a:ext cx="4572000" cy="1853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" name="Google Shape;96;p18"/>
            <p:cNvGrpSpPr/>
            <p:nvPr/>
          </p:nvGrpSpPr>
          <p:grpSpPr>
            <a:xfrm>
              <a:off x="2129134" y="5222690"/>
              <a:ext cx="525124" cy="461681"/>
              <a:chOff x="9107424" y="3715077"/>
              <a:chExt cx="1123500" cy="904016"/>
            </a:xfrm>
          </p:grpSpPr>
          <p:sp>
            <p:nvSpPr>
              <p:cNvPr id="97" name="Google Shape;97;p18"/>
              <p:cNvSpPr/>
              <p:nvPr/>
            </p:nvSpPr>
            <p:spPr>
              <a:xfrm>
                <a:off x="9107424" y="3715077"/>
                <a:ext cx="1123500" cy="3030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8"/>
              <p:cNvSpPr/>
              <p:nvPr/>
            </p:nvSpPr>
            <p:spPr>
              <a:xfrm>
                <a:off x="9329927" y="4018135"/>
                <a:ext cx="678300" cy="3030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8"/>
              <p:cNvSpPr/>
              <p:nvPr/>
            </p:nvSpPr>
            <p:spPr>
              <a:xfrm>
                <a:off x="9498219" y="4321193"/>
                <a:ext cx="341700" cy="297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8"/>
            <p:cNvGrpSpPr/>
            <p:nvPr/>
          </p:nvGrpSpPr>
          <p:grpSpPr>
            <a:xfrm>
              <a:off x="3465070" y="5240755"/>
              <a:ext cx="660908" cy="682759"/>
              <a:chOff x="6494182" y="4882747"/>
              <a:chExt cx="1094400" cy="1433164"/>
            </a:xfrm>
          </p:grpSpPr>
          <p:sp>
            <p:nvSpPr>
              <p:cNvPr id="101" name="Google Shape;101;p18"/>
              <p:cNvSpPr/>
              <p:nvPr/>
            </p:nvSpPr>
            <p:spPr>
              <a:xfrm>
                <a:off x="6494182" y="4882747"/>
                <a:ext cx="10944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8"/>
              <p:cNvSpPr/>
              <p:nvPr/>
            </p:nvSpPr>
            <p:spPr>
              <a:xfrm>
                <a:off x="6710953" y="5250087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8"/>
              <p:cNvSpPr/>
              <p:nvPr/>
            </p:nvSpPr>
            <p:spPr>
              <a:xfrm>
                <a:off x="6874910" y="5955011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8"/>
              <p:cNvSpPr/>
              <p:nvPr/>
            </p:nvSpPr>
            <p:spPr>
              <a:xfrm>
                <a:off x="6710953" y="5599515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05;p18"/>
            <p:cNvGrpSpPr/>
            <p:nvPr/>
          </p:nvGrpSpPr>
          <p:grpSpPr>
            <a:xfrm>
              <a:off x="4893452" y="5222894"/>
              <a:ext cx="792017" cy="1091735"/>
              <a:chOff x="9293116" y="4049499"/>
              <a:chExt cx="1094400" cy="2149932"/>
            </a:xfrm>
          </p:grpSpPr>
          <p:sp>
            <p:nvSpPr>
              <p:cNvPr id="106" name="Google Shape;106;p18"/>
              <p:cNvSpPr/>
              <p:nvPr/>
            </p:nvSpPr>
            <p:spPr>
              <a:xfrm>
                <a:off x="9509887" y="4416839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8"/>
              <p:cNvSpPr/>
              <p:nvPr/>
            </p:nvSpPr>
            <p:spPr>
              <a:xfrm>
                <a:off x="9509887" y="4784179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8"/>
              <p:cNvSpPr/>
              <p:nvPr/>
            </p:nvSpPr>
            <p:spPr>
              <a:xfrm>
                <a:off x="9673844" y="5489103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8"/>
              <p:cNvSpPr/>
              <p:nvPr/>
            </p:nvSpPr>
            <p:spPr>
              <a:xfrm>
                <a:off x="9509887" y="5133607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8"/>
              <p:cNvSpPr/>
              <p:nvPr/>
            </p:nvSpPr>
            <p:spPr>
              <a:xfrm>
                <a:off x="9673844" y="5838531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8"/>
              <p:cNvSpPr/>
              <p:nvPr/>
            </p:nvSpPr>
            <p:spPr>
              <a:xfrm>
                <a:off x="9293116" y="4049499"/>
                <a:ext cx="10944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" name="Google Shape;112;p18"/>
            <p:cNvSpPr txBox="1"/>
            <p:nvPr/>
          </p:nvSpPr>
          <p:spPr>
            <a:xfrm>
              <a:off x="1786744" y="4746621"/>
              <a:ext cx="1192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 Layers</a:t>
              </a:r>
              <a:endParaRPr sz="1100"/>
            </a:p>
          </p:txBody>
        </p:sp>
        <p:sp>
          <p:nvSpPr>
            <p:cNvPr id="113" name="Google Shape;113;p18"/>
            <p:cNvSpPr txBox="1"/>
            <p:nvPr/>
          </p:nvSpPr>
          <p:spPr>
            <a:xfrm>
              <a:off x="3121317" y="4778970"/>
              <a:ext cx="134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22 Layers</a:t>
              </a:r>
              <a:endParaRPr sz="1100"/>
            </a:p>
          </p:txBody>
        </p:sp>
        <p:sp>
          <p:nvSpPr>
            <p:cNvPr id="114" name="Google Shape;114;p18"/>
            <p:cNvSpPr txBox="1"/>
            <p:nvPr/>
          </p:nvSpPr>
          <p:spPr>
            <a:xfrm>
              <a:off x="4537833" y="4767428"/>
              <a:ext cx="150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151 Layers</a:t>
              </a:r>
              <a:endParaRPr sz="1100"/>
            </a:p>
          </p:txBody>
        </p:sp>
        <p:sp>
          <p:nvSpPr>
            <p:cNvPr id="115" name="Google Shape;115;p18"/>
            <p:cNvSpPr txBox="1"/>
            <p:nvPr/>
          </p:nvSpPr>
          <p:spPr>
            <a:xfrm>
              <a:off x="1718928" y="6148852"/>
              <a:ext cx="252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Network Depth</a:t>
              </a:r>
              <a:endParaRPr sz="1100"/>
            </a:p>
          </p:txBody>
        </p:sp>
        <p:pic>
          <p:nvPicPr>
            <p:cNvPr id="116" name="Google Shape;116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7279" y="1312872"/>
              <a:ext cx="6919364" cy="34545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Well, forget about convolution and recurrent</a:t>
            </a:r>
            <a:endParaRPr/>
          </a:p>
        </p:txBody>
      </p:sp>
      <p:sp>
        <p:nvSpPr>
          <p:cNvPr id="424" name="Google Shape;424;p45"/>
          <p:cNvSpPr txBox="1">
            <a:spLocks noGrp="1"/>
          </p:cNvSpPr>
          <p:nvPr>
            <p:ph type="body" idx="1"/>
          </p:nvPr>
        </p:nvSpPr>
        <p:spPr>
          <a:xfrm>
            <a:off x="3935075" y="1194325"/>
            <a:ext cx="46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500" b="1">
                <a:solidFill>
                  <a:srgbClr val="FF0000"/>
                </a:solidFill>
              </a:rPr>
              <a:t>IS ALL YOU NEED</a:t>
            </a:r>
            <a:endParaRPr sz="3500" b="1">
              <a:solidFill>
                <a:srgbClr val="FF0000"/>
              </a:solidFill>
            </a:endParaRPr>
          </a:p>
        </p:txBody>
      </p:sp>
      <p:pic>
        <p:nvPicPr>
          <p:cNvPr id="425" name="Google Shape;4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25" y="1099050"/>
            <a:ext cx="2836012" cy="382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45"/>
          <p:cNvCxnSpPr/>
          <p:nvPr/>
        </p:nvCxnSpPr>
        <p:spPr>
          <a:xfrm rot="10800000" flipH="1">
            <a:off x="3533975" y="1478125"/>
            <a:ext cx="401100" cy="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27" name="Google Shape;42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925" y="1772125"/>
            <a:ext cx="4037075" cy="337137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5"/>
          <p:cNvSpPr/>
          <p:nvPr/>
        </p:nvSpPr>
        <p:spPr>
          <a:xfrm>
            <a:off x="4975950" y="2777400"/>
            <a:ext cx="426600" cy="700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625" y="0"/>
            <a:ext cx="2018450" cy="10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5225" y="1292073"/>
            <a:ext cx="2371872" cy="11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attention?</a:t>
            </a:r>
            <a:endParaRPr/>
          </a:p>
        </p:txBody>
      </p:sp>
      <p:pic>
        <p:nvPicPr>
          <p:cNvPr id="436" name="Google Shape;43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2563" y="1312172"/>
            <a:ext cx="1654800" cy="118593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6"/>
          <p:cNvSpPr txBox="1"/>
          <p:nvPr/>
        </p:nvSpPr>
        <p:spPr>
          <a:xfrm>
            <a:off x="244388" y="2478000"/>
            <a:ext cx="1654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Psychology</a:t>
            </a:r>
            <a:endParaRPr/>
          </a:p>
        </p:txBody>
      </p:sp>
      <p:sp>
        <p:nvSpPr>
          <p:cNvPr id="438" name="Google Shape;438;p46"/>
          <p:cNvSpPr txBox="1"/>
          <p:nvPr/>
        </p:nvSpPr>
        <p:spPr>
          <a:xfrm>
            <a:off x="2422563" y="2526075"/>
            <a:ext cx="1654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Eye-tracking</a:t>
            </a:r>
            <a:endParaRPr/>
          </a:p>
        </p:txBody>
      </p:sp>
      <p:pic>
        <p:nvPicPr>
          <p:cNvPr id="439" name="Google Shape;43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0813" y="1131788"/>
            <a:ext cx="1654800" cy="124189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/>
          <p:nvPr/>
        </p:nvSpPr>
        <p:spPr>
          <a:xfrm>
            <a:off x="4860825" y="2345700"/>
            <a:ext cx="1654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(Saliency Map)</a:t>
            </a:r>
            <a:endParaRPr/>
          </a:p>
        </p:txBody>
      </p:sp>
      <p:pic>
        <p:nvPicPr>
          <p:cNvPr id="441" name="Google Shape;44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9012" y="1087201"/>
            <a:ext cx="1296337" cy="13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6"/>
          <p:cNvSpPr txBox="1"/>
          <p:nvPr/>
        </p:nvSpPr>
        <p:spPr>
          <a:xfrm>
            <a:off x="7169775" y="2345700"/>
            <a:ext cx="16548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(Backpropagation)</a:t>
            </a:r>
            <a:endParaRPr/>
          </a:p>
        </p:txBody>
      </p:sp>
      <p:pic>
        <p:nvPicPr>
          <p:cNvPr id="443" name="Google Shape;443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4713" y="3001850"/>
            <a:ext cx="1716113" cy="17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6"/>
          <p:cNvSpPr txBox="1"/>
          <p:nvPr/>
        </p:nvSpPr>
        <p:spPr>
          <a:xfrm>
            <a:off x="2929500" y="4686525"/>
            <a:ext cx="2635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NLP (</a:t>
            </a:r>
            <a:r>
              <a:rPr lang="en">
                <a:solidFill>
                  <a:schemeClr val="dk1"/>
                </a:solidFill>
              </a:rPr>
              <a:t>align)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Bahdanau, Cho, Bengio, 2015, ICLR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" name="Google Shape;445;p46"/>
          <p:cNvPicPr preferRelativeResize="0"/>
          <p:nvPr/>
        </p:nvPicPr>
        <p:blipFill rotWithShape="1">
          <a:blip r:embed="rId9">
            <a:alphaModFix/>
          </a:blip>
          <a:srcRect t="24379" r="-3177"/>
          <a:stretch/>
        </p:blipFill>
        <p:spPr>
          <a:xfrm>
            <a:off x="1098450" y="3345554"/>
            <a:ext cx="1185501" cy="115849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6"/>
          <p:cNvSpPr txBox="1"/>
          <p:nvPr/>
        </p:nvSpPr>
        <p:spPr>
          <a:xfrm>
            <a:off x="847900" y="4563825"/>
            <a:ext cx="1686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(weights)</a:t>
            </a:r>
            <a:endParaRPr/>
          </a:p>
        </p:txBody>
      </p:sp>
      <p:pic>
        <p:nvPicPr>
          <p:cNvPr id="447" name="Google Shape;447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83288" y="3107525"/>
            <a:ext cx="1143475" cy="15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6"/>
          <p:cNvSpPr txBox="1"/>
          <p:nvPr/>
        </p:nvSpPr>
        <p:spPr>
          <a:xfrm>
            <a:off x="6176625" y="4623125"/>
            <a:ext cx="17568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Transformer</a:t>
            </a:r>
            <a:endParaRPr/>
          </a:p>
        </p:txBody>
      </p:sp>
      <p:cxnSp>
        <p:nvCxnSpPr>
          <p:cNvPr id="449" name="Google Shape;449;p46"/>
          <p:cNvCxnSpPr>
            <a:stCxn id="443" idx="3"/>
            <a:endCxn id="447" idx="1"/>
          </p:cNvCxnSpPr>
          <p:nvPr/>
        </p:nvCxnSpPr>
        <p:spPr>
          <a:xfrm>
            <a:off x="4860825" y="3865325"/>
            <a:ext cx="1622400" cy="1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0" name="Google Shape;450;p46"/>
          <p:cNvSpPr txBox="1"/>
          <p:nvPr/>
        </p:nvSpPr>
        <p:spPr>
          <a:xfrm>
            <a:off x="4995113" y="3865325"/>
            <a:ext cx="13539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Value, Key, Query</a:t>
            </a:r>
            <a:endParaRPr sz="9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00" y="0"/>
            <a:ext cx="35876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969" y="822625"/>
            <a:ext cx="1762550" cy="23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7946" y="924100"/>
            <a:ext cx="972278" cy="1617176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7"/>
          <p:cNvSpPr txBox="1"/>
          <p:nvPr/>
        </p:nvSpPr>
        <p:spPr>
          <a:xfrm>
            <a:off x="6493500" y="4898100"/>
            <a:ext cx="2650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http://jalammar.github.io/illustrated-transformer/</a:t>
            </a:r>
            <a:endParaRPr sz="900"/>
          </a:p>
        </p:txBody>
      </p:sp>
      <p:cxnSp>
        <p:nvCxnSpPr>
          <p:cNvPr id="459" name="Google Shape;459;p47"/>
          <p:cNvCxnSpPr>
            <a:stCxn id="456" idx="2"/>
          </p:cNvCxnSpPr>
          <p:nvPr/>
        </p:nvCxnSpPr>
        <p:spPr>
          <a:xfrm rot="5400000" flipH="1">
            <a:off x="3831144" y="1637351"/>
            <a:ext cx="793800" cy="2312400"/>
          </a:xfrm>
          <a:prstGeom prst="curvedConnector4">
            <a:avLst>
              <a:gd name="adj1" fmla="val -29998"/>
              <a:gd name="adj2" fmla="val 7672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47"/>
          <p:cNvCxnSpPr>
            <a:endCxn id="456" idx="0"/>
          </p:cNvCxnSpPr>
          <p:nvPr/>
        </p:nvCxnSpPr>
        <p:spPr>
          <a:xfrm rot="10800000" flipH="1">
            <a:off x="3036444" y="822625"/>
            <a:ext cx="2347800" cy="1269300"/>
          </a:xfrm>
          <a:prstGeom prst="curvedConnector4">
            <a:avLst>
              <a:gd name="adj1" fmla="val 31232"/>
              <a:gd name="adj2" fmla="val 118760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1" name="Google Shape;461;p47"/>
          <p:cNvCxnSpPr>
            <a:endCxn id="457" idx="0"/>
          </p:cNvCxnSpPr>
          <p:nvPr/>
        </p:nvCxnSpPr>
        <p:spPr>
          <a:xfrm rot="10800000" flipH="1">
            <a:off x="5361885" y="924100"/>
            <a:ext cx="2692200" cy="959700"/>
          </a:xfrm>
          <a:prstGeom prst="curvedConnector4">
            <a:avLst>
              <a:gd name="adj1" fmla="val 40971"/>
              <a:gd name="adj2" fmla="val 124812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2" name="Google Shape;462;p47"/>
          <p:cNvCxnSpPr>
            <a:endCxn id="457" idx="2"/>
          </p:cNvCxnSpPr>
          <p:nvPr/>
        </p:nvCxnSpPr>
        <p:spPr>
          <a:xfrm>
            <a:off x="5372085" y="2208576"/>
            <a:ext cx="2682000" cy="332700"/>
          </a:xfrm>
          <a:prstGeom prst="curvedConnector4">
            <a:avLst>
              <a:gd name="adj1" fmla="val 40937"/>
              <a:gd name="adj2" fmla="val 171573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3" name="Google Shape;463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950000" y="2909400"/>
            <a:ext cx="487450" cy="4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3650" y="766088"/>
            <a:ext cx="2190575" cy="24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41575" y="3434125"/>
            <a:ext cx="3402948" cy="13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Transformer</a:t>
            </a:r>
            <a:endParaRPr/>
          </a:p>
        </p:txBody>
      </p:sp>
      <p:pic>
        <p:nvPicPr>
          <p:cNvPr id="471" name="Google Shape;4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725" y="1251925"/>
            <a:ext cx="5684561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cannot learn hierarchical features efficiently (while CNN can)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cannot model periodic finite-state language (while RNN can)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requires lots for computer memory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Solution: efficient transformers, e.g., BigBird, Longformer, etc.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requires more training data than CNN/RNN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Not a big problem for natural images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Solution: smarter architecture design and learning paradigms for low-resource datasets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Solution: self-supervised learning, transfer learning, etc.</a:t>
            </a:r>
            <a:endParaRPr/>
          </a:p>
        </p:txBody>
      </p:sp>
      <p:sp>
        <p:nvSpPr>
          <p:cNvPr id="477" name="Google Shape;47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of Transformer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NN for RL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Which Direction</a:t>
            </a:r>
            <a:endParaRPr/>
          </a:p>
        </p:txBody>
      </p:sp>
      <p:sp>
        <p:nvSpPr>
          <p:cNvPr id="488" name="Google Shape;488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Regression: 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Angle = [ -540°, 540°]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Classification: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Turn left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Turn right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Stay Still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489" name="Google Shape;48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4550" y="1280957"/>
            <a:ext cx="4589450" cy="258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Which Move</a:t>
            </a:r>
            <a:endParaRPr/>
          </a:p>
        </p:txBody>
      </p:sp>
      <p:pic>
        <p:nvPicPr>
          <p:cNvPr id="495" name="Google Shape;49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787" y="1152475"/>
            <a:ext cx="585644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Design Utility Function</a:t>
            </a:r>
            <a:endParaRPr/>
          </a:p>
        </p:txBody>
      </p:sp>
      <p:pic>
        <p:nvPicPr>
          <p:cNvPr id="501" name="Google Shape;50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547" y="1390100"/>
            <a:ext cx="4366900" cy="310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8496" y="414497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3"/>
          <p:cNvSpPr txBox="1"/>
          <p:nvPr/>
        </p:nvSpPr>
        <p:spPr>
          <a:xfrm>
            <a:off x="4807425" y="4144985"/>
            <a:ext cx="27081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Utility = CNN(            )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3"/>
          <p:cNvSpPr txBox="1"/>
          <p:nvPr/>
        </p:nvSpPr>
        <p:spPr>
          <a:xfrm>
            <a:off x="5739300" y="3226525"/>
            <a:ext cx="3093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We can train a CNN to replace the manual utility function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AlphaZero</a:t>
            </a:r>
            <a:endParaRPr/>
          </a:p>
        </p:txBody>
      </p:sp>
      <p:sp>
        <p:nvSpPr>
          <p:cNvPr id="510" name="Google Shape;510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ResNet backbone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Policy Network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Value Network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11" name="Google Shape;5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00" y="2804449"/>
            <a:ext cx="8373200" cy="18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CNN</a:t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775" y="1121926"/>
            <a:ext cx="6970450" cy="23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3388" y="3552225"/>
            <a:ext cx="5677225" cy="15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Monte Carlo Tree Search</a:t>
            </a:r>
            <a:endParaRPr/>
          </a:p>
        </p:txBody>
      </p:sp>
      <p:sp>
        <p:nvSpPr>
          <p:cNvPr id="517" name="Google Shape;517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 to balance Exploration v.s. Exploitation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18" name="Google Shape;51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7019"/>
            <a:ext cx="9144001" cy="250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Alpha Fold</a:t>
            </a:r>
            <a:endParaRPr/>
          </a:p>
        </p:txBody>
      </p:sp>
      <p:pic>
        <p:nvPicPr>
          <p:cNvPr id="524" name="Google Shape;52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775" y="1017725"/>
            <a:ext cx="596444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RL Applications: Alpha Tensor</a:t>
            </a:r>
            <a:endParaRPr/>
          </a:p>
        </p:txBody>
      </p:sp>
      <p:pic>
        <p:nvPicPr>
          <p:cNvPr id="530" name="Google Shape;53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50" y="1191500"/>
            <a:ext cx="5293819" cy="38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600" y="3272775"/>
            <a:ext cx="3563399" cy="163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Intro to PyTorch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Deep Learning Libraries</a:t>
            </a:r>
            <a:endParaRPr/>
          </a:p>
        </p:txBody>
      </p:sp>
      <p:pic>
        <p:nvPicPr>
          <p:cNvPr id="542" name="Google Shape;54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0525" y="4225450"/>
            <a:ext cx="4453476" cy="9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575" y="0"/>
            <a:ext cx="3237425" cy="269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048737"/>
            <a:ext cx="3818676" cy="11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975" y="2138138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3038" y="2352139"/>
            <a:ext cx="2743611" cy="147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" y="954674"/>
            <a:ext cx="4239035" cy="14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30000" y="2776325"/>
            <a:ext cx="2714001" cy="142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 Frameworks</a:t>
            </a:r>
            <a:endParaRPr/>
          </a:p>
        </p:txBody>
      </p:sp>
      <p:sp>
        <p:nvSpPr>
          <p:cNvPr id="554" name="Google Shape;554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Before 2012: custom C++, MatLab, R, Lua, … code.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Only limited libraries/functions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 need to do most things yourself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MXNet (2015)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TensorFlow (2015)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Caffee (2015)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 (2002): Lua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PyTorch (2016)</a:t>
            </a:r>
            <a:endParaRPr/>
          </a:p>
        </p:txBody>
      </p:sp>
      <p:pic>
        <p:nvPicPr>
          <p:cNvPr id="555" name="Google Shape;55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125" y="2316975"/>
            <a:ext cx="5094300" cy="26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PyTorch</a:t>
            </a:r>
            <a:endParaRPr/>
          </a:p>
        </p:txBody>
      </p:sp>
      <p:sp>
        <p:nvSpPr>
          <p:cNvPr id="561" name="Google Shape;561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Autograd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Dynamic computational graph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Debugging is easier!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Data Parallelism (multiple GPU)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Pythonic-syntax (Python)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Multiple language support: Python, C++, Java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Many more!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Definition</a:t>
            </a:r>
            <a:endParaRPr/>
          </a:p>
        </p:txBody>
      </p:sp>
      <p:sp>
        <p:nvSpPr>
          <p:cNvPr id="567" name="Google Shape;567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68" name="Google Shape;5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908" y="0"/>
            <a:ext cx="38934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a model</a:t>
            </a:r>
            <a:endParaRPr/>
          </a:p>
        </p:txBody>
      </p:sp>
      <p:pic>
        <p:nvPicPr>
          <p:cNvPr id="574" name="Google Shape;57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625" y="557075"/>
            <a:ext cx="4862126" cy="40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4"/>
          <p:cNvSpPr txBox="1">
            <a:spLocks noGrp="1"/>
          </p:cNvSpPr>
          <p:nvPr>
            <p:ph type="ctrTitle"/>
          </p:nvPr>
        </p:nvSpPr>
        <p:spPr>
          <a:xfrm>
            <a:off x="311708" y="10367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Homework 4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Convolutional Neural Networks</a:t>
            </a:r>
            <a:endParaRPr sz="3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In PyTorch</a:t>
            </a:r>
            <a:endParaRPr sz="2400" dirty="0"/>
          </a:p>
        </p:txBody>
      </p:sp>
      <p:sp>
        <p:nvSpPr>
          <p:cNvPr id="580" name="Google Shape;580;p64"/>
          <p:cNvSpPr txBox="1">
            <a:spLocks noGrp="1"/>
          </p:cNvSpPr>
          <p:nvPr>
            <p:ph type="subTitle" idx="1"/>
          </p:nvPr>
        </p:nvSpPr>
        <p:spPr>
          <a:xfrm>
            <a:off x="311700" y="36552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 Operation</a:t>
            </a: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4800600" y="956100"/>
            <a:ext cx="4343400" cy="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Nowadays, we learn kernels from the data.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025" y="1423375"/>
            <a:ext cx="4343500" cy="2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2139" y="2525938"/>
            <a:ext cx="3338925" cy="222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Which Object?</a:t>
            </a:r>
            <a:endParaRPr/>
          </a:p>
        </p:txBody>
      </p:sp>
      <p:sp>
        <p:nvSpPr>
          <p:cNvPr id="586" name="Google Shape;586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15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Image Classification: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Tree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Face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Car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Dog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Plane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set: 90 images per cls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set: 10 images per cls</a:t>
            </a:r>
            <a:endParaRPr/>
          </a:p>
        </p:txBody>
      </p:sp>
      <p:pic>
        <p:nvPicPr>
          <p:cNvPr id="587" name="Google Shape;58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3384" y="1117839"/>
            <a:ext cx="5290619" cy="34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Neural Network (Q1)</a:t>
            </a:r>
            <a:endParaRPr/>
          </a:p>
        </p:txBody>
      </p:sp>
      <p:pic>
        <p:nvPicPr>
          <p:cNvPr id="593" name="Google Shape;593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868" y="1152475"/>
            <a:ext cx="6102271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Convolutional Neural Network (Q2)</a:t>
            </a:r>
            <a:endParaRPr/>
          </a:p>
        </p:txBody>
      </p:sp>
      <p:sp>
        <p:nvSpPr>
          <p:cNvPr id="599" name="Google Shape;599;p67"/>
          <p:cNvSpPr txBox="1">
            <a:spLocks noGrp="1"/>
          </p:cNvSpPr>
          <p:nvPr>
            <p:ph type="body" idx="1"/>
          </p:nvPr>
        </p:nvSpPr>
        <p:spPr>
          <a:xfrm>
            <a:off x="155850" y="1177100"/>
            <a:ext cx="219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Conv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Pool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FC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Cross Entropy</a:t>
            </a:r>
            <a:endParaRPr/>
          </a:p>
        </p:txBody>
      </p:sp>
      <p:pic>
        <p:nvPicPr>
          <p:cNvPr id="600" name="Google Shape;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7700" y="1407913"/>
            <a:ext cx="6970450" cy="23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Color Normalization (Q3)</a:t>
            </a:r>
            <a:endParaRPr/>
          </a:p>
        </p:txBody>
      </p:sp>
      <p:pic>
        <p:nvPicPr>
          <p:cNvPr id="606" name="Google Shape;60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624" y="1152475"/>
            <a:ext cx="7874750" cy="39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the Color of the Strawberry</a:t>
            </a:r>
            <a:endParaRPr/>
          </a:p>
        </p:txBody>
      </p:sp>
      <p:pic>
        <p:nvPicPr>
          <p:cNvPr id="612" name="Google Shape;61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1850" y="1232625"/>
            <a:ext cx="4160301" cy="355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100" y="2665100"/>
            <a:ext cx="1603375" cy="14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9"/>
          <p:cNvSpPr/>
          <p:nvPr/>
        </p:nvSpPr>
        <p:spPr>
          <a:xfrm>
            <a:off x="4422000" y="1692050"/>
            <a:ext cx="1518900" cy="1473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Deep Convolutional Neural Network (Q4)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620" name="Google Shape;62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7600" y="1465840"/>
            <a:ext cx="6408824" cy="306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Make the Design More Flexible</a:t>
            </a:r>
            <a:endParaRPr/>
          </a:p>
        </p:txBody>
      </p:sp>
      <p:sp>
        <p:nvSpPr>
          <p:cNvPr id="626" name="Google Shape;626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31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Input: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[8, 16, 32, "pool"]</a:t>
            </a:r>
            <a:endParaRPr/>
          </a:p>
        </p:txBody>
      </p:sp>
      <p:pic>
        <p:nvPicPr>
          <p:cNvPr id="627" name="Google Shape;62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2195" y="1314212"/>
            <a:ext cx="2272525" cy="309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Data Augmentation (Q5)</a:t>
            </a:r>
            <a:endParaRPr/>
          </a:p>
        </p:txBody>
      </p:sp>
      <p:pic>
        <p:nvPicPr>
          <p:cNvPr id="633" name="Google Shape;633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450" y="1459512"/>
            <a:ext cx="7907425" cy="280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82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Random Affine Transformation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Learning</a:t>
            </a:r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311700" y="4434000"/>
            <a:ext cx="85482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Details:</a:t>
            </a:r>
            <a:endParaRPr sz="1000"/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https://www.slideshare.net/EdwinEfranJimnezLepe/example-feedforward-backpropagation</a:t>
            </a:r>
            <a:endParaRPr sz="1000"/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https://medium.com/@2017csm1006/forward-and-backpropagation-in-convolutional-neural-network-4dfa96d7b37e</a:t>
            </a:r>
            <a:endParaRPr sz="1000"/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6102" y="1321425"/>
            <a:ext cx="4691800" cy="22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Pooling</a:t>
            </a: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e.g. kernel size = 2, stride = 2 for both width and height.</a:t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250" y="1318175"/>
            <a:ext cx="4268050" cy="29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CNN Structures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000">
                <a:solidFill>
                  <a:srgbClr val="000000"/>
                </a:solidFill>
              </a:rPr>
              <a:t>Image Classification</a:t>
            </a:r>
            <a:endParaRPr sz="4000">
              <a:solidFill>
                <a:srgbClr val="000000"/>
              </a:solidFill>
            </a:endParaRPr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Image Classification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157" name="Google Shape;157;p24"/>
          <p:cNvGrpSpPr/>
          <p:nvPr/>
        </p:nvGrpSpPr>
        <p:grpSpPr>
          <a:xfrm>
            <a:off x="258503" y="2396396"/>
            <a:ext cx="8702862" cy="1532736"/>
            <a:chOff x="318054" y="2863724"/>
            <a:chExt cx="11603816" cy="2043648"/>
          </a:xfrm>
        </p:grpSpPr>
        <p:pic>
          <p:nvPicPr>
            <p:cNvPr id="158" name="Google Shape;158;p24"/>
            <p:cNvPicPr preferRelativeResize="0"/>
            <p:nvPr/>
          </p:nvPicPr>
          <p:blipFill rotWithShape="1">
            <a:blip r:embed="rId3">
              <a:alphaModFix/>
            </a:blip>
            <a:srcRect l="21105" r="15341"/>
            <a:stretch/>
          </p:blipFill>
          <p:spPr>
            <a:xfrm>
              <a:off x="318054" y="2863724"/>
              <a:ext cx="1276847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9" name="Google Shape;159;p24"/>
            <p:cNvSpPr txBox="1"/>
            <p:nvPr/>
          </p:nvSpPr>
          <p:spPr>
            <a:xfrm>
              <a:off x="379921" y="4076372"/>
              <a:ext cx="1276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28 x 28 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= [28]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100"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2183374" y="316182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3460222" y="316182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4737070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163" name="Google Shape;163;p24"/>
            <p:cNvSpPr txBox="1"/>
            <p:nvPr/>
          </p:nvSpPr>
          <p:spPr>
            <a:xfrm>
              <a:off x="2086218" y="4355276"/>
              <a:ext cx="95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[28]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4"/>
            <p:cNvSpPr txBox="1"/>
            <p:nvPr/>
          </p:nvSpPr>
          <p:spPr>
            <a:xfrm>
              <a:off x="3414715" y="4355276"/>
              <a:ext cx="84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[14]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4"/>
            <p:cNvSpPr txBox="1"/>
            <p:nvPr/>
          </p:nvSpPr>
          <p:spPr>
            <a:xfrm>
              <a:off x="4664680" y="4355275"/>
              <a:ext cx="904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[14]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6013918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7290766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168" name="Google Shape;168;p24"/>
            <p:cNvSpPr txBox="1"/>
            <p:nvPr/>
          </p:nvSpPr>
          <p:spPr>
            <a:xfrm>
              <a:off x="6013918" y="4355274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[7]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4"/>
            <p:cNvSpPr txBox="1"/>
            <p:nvPr/>
          </p:nvSpPr>
          <p:spPr>
            <a:xfrm>
              <a:off x="7290765" y="4355274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[7]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8567614" y="3161820"/>
              <a:ext cx="8631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GAP</a:t>
              </a:r>
              <a:endParaRPr sz="1100"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9947336" y="3161819"/>
              <a:ext cx="8631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FC</a:t>
              </a:r>
              <a:endParaRPr sz="1100"/>
            </a:p>
          </p:txBody>
        </p:sp>
        <p:sp>
          <p:nvSpPr>
            <p:cNvPr id="172" name="Google Shape;172;p24"/>
            <p:cNvSpPr txBox="1"/>
            <p:nvPr/>
          </p:nvSpPr>
          <p:spPr>
            <a:xfrm>
              <a:off x="8619050" y="4355273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4"/>
            <p:cNvSpPr txBox="1"/>
            <p:nvPr/>
          </p:nvSpPr>
          <p:spPr>
            <a:xfrm>
              <a:off x="11323670" y="3198162"/>
              <a:ext cx="598200" cy="4617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Cat</a:t>
              </a:r>
              <a:endParaRPr sz="1100"/>
            </a:p>
          </p:txBody>
        </p:sp>
        <p:cxnSp>
          <p:nvCxnSpPr>
            <p:cNvPr id="174" name="Google Shape;174;p24"/>
            <p:cNvCxnSpPr>
              <a:stCxn id="158" idx="3"/>
              <a:endCxn id="160" idx="1"/>
            </p:cNvCxnSpPr>
            <p:nvPr/>
          </p:nvCxnSpPr>
          <p:spPr>
            <a:xfrm>
              <a:off x="1594901" y="3429033"/>
              <a:ext cx="58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75" name="Google Shape;175;p24"/>
            <p:cNvCxnSpPr>
              <a:stCxn id="160" idx="3"/>
              <a:endCxn id="161" idx="1"/>
            </p:cNvCxnSpPr>
            <p:nvPr/>
          </p:nvCxnSpPr>
          <p:spPr>
            <a:xfrm>
              <a:off x="2943574" y="3428972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76" name="Google Shape;176;p24"/>
            <p:cNvCxnSpPr>
              <a:stCxn id="161" idx="3"/>
              <a:endCxn id="162" idx="1"/>
            </p:cNvCxnSpPr>
            <p:nvPr/>
          </p:nvCxnSpPr>
          <p:spPr>
            <a:xfrm>
              <a:off x="4220422" y="3428971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77" name="Google Shape;177;p24"/>
            <p:cNvCxnSpPr>
              <a:stCxn id="162" idx="3"/>
              <a:endCxn id="166" idx="1"/>
            </p:cNvCxnSpPr>
            <p:nvPr/>
          </p:nvCxnSpPr>
          <p:spPr>
            <a:xfrm>
              <a:off x="5497270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78" name="Google Shape;178;p24"/>
            <p:cNvCxnSpPr>
              <a:stCxn id="166" idx="3"/>
              <a:endCxn id="167" idx="1"/>
            </p:cNvCxnSpPr>
            <p:nvPr/>
          </p:nvCxnSpPr>
          <p:spPr>
            <a:xfrm>
              <a:off x="6774118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79" name="Google Shape;179;p24"/>
            <p:cNvCxnSpPr>
              <a:stCxn id="167" idx="3"/>
              <a:endCxn id="170" idx="1"/>
            </p:cNvCxnSpPr>
            <p:nvPr/>
          </p:nvCxnSpPr>
          <p:spPr>
            <a:xfrm>
              <a:off x="8050966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80" name="Google Shape;180;p24"/>
            <p:cNvCxnSpPr>
              <a:stCxn id="170" idx="3"/>
              <a:endCxn id="171" idx="1"/>
            </p:cNvCxnSpPr>
            <p:nvPr/>
          </p:nvCxnSpPr>
          <p:spPr>
            <a:xfrm>
              <a:off x="9430714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81" name="Google Shape;181;p24"/>
            <p:cNvCxnSpPr>
              <a:stCxn id="171" idx="3"/>
              <a:endCxn id="173" idx="1"/>
            </p:cNvCxnSpPr>
            <p:nvPr/>
          </p:nvCxnSpPr>
          <p:spPr>
            <a:xfrm>
              <a:off x="10810436" y="3428969"/>
              <a:ext cx="5133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</p:grpSp>
      <p:sp>
        <p:nvSpPr>
          <p:cNvPr id="182" name="Google Shape;182;p24"/>
          <p:cNvSpPr/>
          <p:nvPr/>
        </p:nvSpPr>
        <p:spPr>
          <a:xfrm>
            <a:off x="4656989" y="76705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183" name="Google Shape;183;p24"/>
          <p:cNvSpPr/>
          <p:nvPr/>
        </p:nvSpPr>
        <p:spPr>
          <a:xfrm>
            <a:off x="4661526" y="1414987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184" name="Google Shape;184;p24"/>
          <p:cNvSpPr/>
          <p:nvPr/>
        </p:nvSpPr>
        <p:spPr>
          <a:xfrm>
            <a:off x="6981456" y="1405332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185" name="Google Shape;185;p24"/>
          <p:cNvSpPr/>
          <p:nvPr/>
        </p:nvSpPr>
        <p:spPr>
          <a:xfrm>
            <a:off x="6981456" y="76705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186" name="Google Shape;186;p24"/>
          <p:cNvSpPr txBox="1"/>
          <p:nvPr/>
        </p:nvSpPr>
        <p:spPr>
          <a:xfrm>
            <a:off x="5415171" y="725066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187" name="Google Shape;187;p24"/>
          <p:cNvSpPr txBox="1"/>
          <p:nvPr/>
        </p:nvSpPr>
        <p:spPr>
          <a:xfrm>
            <a:off x="5353157" y="1363339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188" name="Google Shape;188;p24"/>
          <p:cNvSpPr txBox="1"/>
          <p:nvPr/>
        </p:nvSpPr>
        <p:spPr>
          <a:xfrm>
            <a:off x="7810200" y="725075"/>
            <a:ext cx="1333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/>
          </a:p>
        </p:txBody>
      </p:sp>
      <p:sp>
        <p:nvSpPr>
          <p:cNvPr id="189" name="Google Shape;189;p24"/>
          <p:cNvSpPr txBox="1"/>
          <p:nvPr/>
        </p:nvSpPr>
        <p:spPr>
          <a:xfrm>
            <a:off x="7910528" y="13633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1067</Words>
  <Application>Microsoft Office PowerPoint</Application>
  <PresentationFormat>On-screen Show (16:9)</PresentationFormat>
  <Paragraphs>277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Simple Light</vt:lpstr>
      <vt:lpstr>Neural Networks</vt:lpstr>
      <vt:lpstr>Summary</vt:lpstr>
      <vt:lpstr>Introduction</vt:lpstr>
      <vt:lpstr>CNN</vt:lpstr>
      <vt:lpstr>Convolution Operation</vt:lpstr>
      <vt:lpstr>Learning</vt:lpstr>
      <vt:lpstr>Pooling</vt:lpstr>
      <vt:lpstr>CNN Structures Image Classification</vt:lpstr>
      <vt:lpstr>Image Classification</vt:lpstr>
      <vt:lpstr>Convolutional Unit (CU) - VGG</vt:lpstr>
      <vt:lpstr>Basic Block in ResNet</vt:lpstr>
      <vt:lpstr>Bottleneck in ResNet</vt:lpstr>
      <vt:lpstr>CNN Structures Segmentation, Detection, Generation</vt:lpstr>
      <vt:lpstr>PowerPoint Presentation</vt:lpstr>
      <vt:lpstr>Encoder-Decoder</vt:lpstr>
      <vt:lpstr>Encoder-Decoder in Semantic Segmentation</vt:lpstr>
      <vt:lpstr>U-Net</vt:lpstr>
      <vt:lpstr>Faster R-CNN</vt:lpstr>
      <vt:lpstr>Diffusion (DALL·E 2)</vt:lpstr>
      <vt:lpstr>RNN Structures</vt:lpstr>
      <vt:lpstr>Challenges for time-series signals</vt:lpstr>
      <vt:lpstr>Graded state machines Servan-Schreiber, Cleeremans, and McClelland (1991)</vt:lpstr>
      <vt:lpstr>Recurrent Neural Network</vt:lpstr>
      <vt:lpstr>Parameters in Recurrent Neural Network</vt:lpstr>
      <vt:lpstr>LSTM and GRU: Memory for RNNs</vt:lpstr>
      <vt:lpstr>Seq-2-Seq</vt:lpstr>
      <vt:lpstr>Seq-2-Seq with Attention</vt:lpstr>
      <vt:lpstr>Transformer</vt:lpstr>
      <vt:lpstr>Limitations of CNN and RNN</vt:lpstr>
      <vt:lpstr>Well, forget about convolution and recurrent</vt:lpstr>
      <vt:lpstr>What is attention?</vt:lpstr>
      <vt:lpstr>PowerPoint Presentation</vt:lpstr>
      <vt:lpstr>Vision Transformer</vt:lpstr>
      <vt:lpstr>Limitations of Transformer</vt:lpstr>
      <vt:lpstr>NN for RL</vt:lpstr>
      <vt:lpstr>Which Direction</vt:lpstr>
      <vt:lpstr>Which Move</vt:lpstr>
      <vt:lpstr>Design Utility Function</vt:lpstr>
      <vt:lpstr>AlphaZero</vt:lpstr>
      <vt:lpstr>Monte Carlo Tree Search</vt:lpstr>
      <vt:lpstr>Alpha Fold</vt:lpstr>
      <vt:lpstr>RL Applications: Alpha Tensor</vt:lpstr>
      <vt:lpstr>Intro to PyTorch</vt:lpstr>
      <vt:lpstr>Deep Learning Libraries</vt:lpstr>
      <vt:lpstr>Deep Learning Frameworks</vt:lpstr>
      <vt:lpstr>Why PyTorch</vt:lpstr>
      <vt:lpstr>Model Definition</vt:lpstr>
      <vt:lpstr>Training a model</vt:lpstr>
      <vt:lpstr>Homework 4 Convolutional Neural Networks In PyTorch</vt:lpstr>
      <vt:lpstr>Which Object?</vt:lpstr>
      <vt:lpstr>Neural Network (Q1)</vt:lpstr>
      <vt:lpstr>Convolutional Neural Network (Q2)</vt:lpstr>
      <vt:lpstr>Color Normalization (Q3)</vt:lpstr>
      <vt:lpstr>What’s the Color of the Strawberry</vt:lpstr>
      <vt:lpstr>Deep Convolutional Neural Network (Q4) </vt:lpstr>
      <vt:lpstr>Make the Design More Flexible</vt:lpstr>
      <vt:lpstr>Data Augmentation (Q5)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Networks</dc:title>
  <dc:creator>shapiro</dc:creator>
  <cp:lastModifiedBy>shapiro</cp:lastModifiedBy>
  <cp:revision>2</cp:revision>
  <dcterms:modified xsi:type="dcterms:W3CDTF">2022-11-04T02:03:44Z</dcterms:modified>
</cp:coreProperties>
</file>