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9144000" cy="5143500" type="screen16x9"/>
  <p:notesSz cx="6858000" cy="9144000"/>
  <p:embeddedFontLst>
    <p:embeddedFont>
      <p:font typeface="Calibri" panose="020F0502020204030204" pitchFamily="34" charset="0"/>
      <p:regular r:id="rId72"/>
      <p:bold r:id="rId73"/>
      <p:italic r:id="rId74"/>
      <p:boldItalic r:id="rId75"/>
    </p:embeddedFont>
    <p:embeddedFont>
      <p:font typeface="Helvetica Neue" panose="020B0604020202020204" charset="0"/>
      <p:regular r:id="rId76"/>
      <p:bold r:id="rId77"/>
      <p:italic r:id="rId78"/>
      <p:boldItalic r:id="rId79"/>
    </p:embeddedFont>
    <p:embeddedFont>
      <p:font typeface="Lora" pitchFamily="2" charset="0"/>
      <p:regular r:id="rId80"/>
      <p:bold r:id="rId81"/>
      <p:italic r:id="rId82"/>
      <p:boldItalic r:id="rId83"/>
    </p:embeddedFont>
    <p:embeddedFont>
      <p:font typeface="Raleway" pitchFamily="2" charset="0"/>
      <p:regular r:id="rId84"/>
      <p:bold r:id="rId85"/>
      <p:italic r:id="rId86"/>
      <p:boldItalic r:id="rId87"/>
    </p:embeddedFont>
    <p:embeddedFont>
      <p:font typeface="Raleway Medium" pitchFamily="2" charset="0"/>
      <p:regular r:id="rId88"/>
      <p:bold r:id="rId89"/>
      <p:italic r:id="rId90"/>
      <p:boldItalic r:id="rId91"/>
    </p:embeddedFont>
    <p:embeddedFont>
      <p:font typeface="Roboto" panose="02000000000000000000" pitchFamily="2" charset="0"/>
      <p:regular r:id="rId92"/>
      <p:bold r:id="rId93"/>
      <p:italic r:id="rId94"/>
      <p:boldItalic r:id="rId95"/>
    </p:embeddedFont>
    <p:embeddedFont>
      <p:font typeface="Spectral" panose="020B060402020202020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400"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9.fntdata"/><Relationship Id="rId95" Type="http://schemas.openxmlformats.org/officeDocument/2006/relationships/font" Target="fonts/font2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9.fntdata"/><Relationship Id="rId85" Type="http://schemas.openxmlformats.org/officeDocument/2006/relationships/font" Target="fonts/font14.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96"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font" Target="fonts/font28.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97"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6.fntdata"/><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font" Target="fonts/font2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witter.com/goodside/status/1581337959856422912?s=20&amp;t=aO_JWRAsL_DKS_2Q7m-Sw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twitter.com/_jasonwei/status/1537230731599962112?s=20&amp;t=aO_JWRAsL_DKS_2Q7m-Swg" TargetMode="External"/><Relationship Id="rId5" Type="http://schemas.openxmlformats.org/officeDocument/2006/relationships/hyperlink" Target="https://twitter.com/OfirPress/status/1577302733383925762?s=20&amp;t=aO_JWRAsL_DKS_2Q7m-Swg" TargetMode="External"/><Relationship Id="rId4" Type="http://schemas.openxmlformats.org/officeDocument/2006/relationships/hyperlink" Target="https://twitter.com/jordnb/status/1583396502474719232?s=20&amp;t=aO_JWRAsL_DKS_2Q7m-Sw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9faa995d27_1_14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g29faa995d27_1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9faa995d27_1_17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29faa995d27_1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9faa995d27_1_18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29faa995d27_1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9f82692ebe_0_10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29f82692ebe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f82692ebe_0_87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29f82692ebe_0_8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9f82692ebe_0_34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g29f82692ebe_0_3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9f82692ebe_0_33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29f82692ebe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9f82692ebe_0_33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29f82692ebe_0_3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f82692ebe_0_8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g29f82692ebe_0_8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9faa995d27_1_38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29faa995d27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faa995d27_1_36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29faa995d27_1_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9faa995d27_1_16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g29faa995d27_1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9f82692ebe_0_30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29f82692ebe_0_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9f82692ebe_0_31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29f82692ebe_0_3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9f82692ebe_0_63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g29f82692ebe_0_6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9faa995d27_1_41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29faa995d27_1_4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f82692ebe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9f82692eb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9faa995d27_1_5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g29faa995d27_1_5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The model I just mentioned—GPT-2—introduced a very important discovered feature of modern language models that has become a key area of focus. “Prompting” is a very general term for being able to manipulate models into performing tasks, by framing the task as a document that a model must complete. For instance, &lt;CLICK&gt; we can give GPT-3 this text which describes the sentence “I hate this” as a rude response, and then suggest that a parallel “polite response” exists &lt;CLICK&gt;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9faa995d27_1_5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g29faa995d27_1_5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And by asking the model to complete document, &lt;CLICK&gt; we can get the model to reframe the original response in polite language. In other words, prompting is a way to approximately program models to follow natural language hints given by the structure of documents.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9faa995d27_1_72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29faa995d27_1_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9faa995d27_1_73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29faa995d27_1_7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9faa995d27_1_73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29faa995d27_1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9faa995d27_1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 name="Google Shape;83;g29faa995d27_1_20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OpenAI announced GPT-2, a neural language model with over a billion parameters and many properties that had never been seen in previous models. Since then, large language models have taken the field (and the internet) by storm, with the abilities we’re *discovering* they have: from summarizing and transforming data, to writing stories, to translations, and even the possibility of language models being an alternative to knowledge bases. These are actual *discoveries* we didn’t </a:t>
            </a:r>
            <a:r>
              <a:rPr lang="en" i="1"/>
              <a:t>design</a:t>
            </a:r>
            <a:r>
              <a:rPr lang="en" sz="2200">
                <a:latin typeface="Helvetica Neue"/>
                <a:ea typeface="Helvetica Neue"/>
                <a:cs typeface="Helvetica Neue"/>
                <a:sym typeface="Helvetica Neue"/>
              </a:rPr>
              <a:t> models specifically to be able to complete these tasks, we </a:t>
            </a:r>
            <a:r>
              <a:rPr lang="en" i="1"/>
              <a:t>discovered</a:t>
            </a:r>
            <a:r>
              <a:rPr lang="en" sz="2200">
                <a:latin typeface="Helvetica Neue"/>
                <a:ea typeface="Helvetica Neue"/>
                <a:cs typeface="Helvetica Neue"/>
                <a:sym typeface="Helvetica Neue"/>
              </a:rPr>
              <a:t> how to make models do them </a:t>
            </a:r>
            <a:r>
              <a:rPr lang="en" i="1"/>
              <a:t>after the fact</a:t>
            </a:r>
            <a:r>
              <a:rPr lang="en" sz="2200">
                <a:latin typeface="Helvetica Neue"/>
                <a:ea typeface="Helvetica Neue"/>
                <a:cs typeface="Helvetica Neue"/>
                <a:sym typeface="Helvetica Neue"/>
              </a:rPr>
              <a:t>. &lt;CLICK&gt;</a:t>
            </a:r>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a:t>
            </a:r>
            <a:endParaRPr/>
          </a:p>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Tweets:</a:t>
            </a:r>
            <a:endParaRPr/>
          </a:p>
          <a:p>
            <a:pPr marL="0" lvl="0" indent="0" algn="l" rtl="0">
              <a:lnSpc>
                <a:spcPct val="117999"/>
              </a:lnSpc>
              <a:spcBef>
                <a:spcPts val="0"/>
              </a:spcBef>
              <a:spcAft>
                <a:spcPts val="0"/>
              </a:spcAft>
              <a:buNone/>
            </a:pPr>
            <a:r>
              <a:rPr lang="en" u="sng">
                <a:solidFill>
                  <a:schemeClr val="hlink"/>
                </a:solidFill>
                <a:hlinkClick r:id="rId3"/>
              </a:rPr>
              <a:t>https://twitter.com/goodside/status/1581337959856422912?s=20&amp;t=aO_JWRAsL_DKS_2Q7m-Swg</a:t>
            </a:r>
            <a:endParaRPr/>
          </a:p>
          <a:p>
            <a:pPr marL="0" lvl="0" indent="0" algn="l" rtl="0">
              <a:lnSpc>
                <a:spcPct val="117999"/>
              </a:lnSpc>
              <a:spcBef>
                <a:spcPts val="0"/>
              </a:spcBef>
              <a:spcAft>
                <a:spcPts val="0"/>
              </a:spcAft>
              <a:buNone/>
            </a:pPr>
            <a:r>
              <a:rPr lang="en" u="sng">
                <a:solidFill>
                  <a:schemeClr val="hlink"/>
                </a:solidFill>
                <a:hlinkClick r:id="rId4"/>
              </a:rPr>
              <a:t>https://twitter.com/jordnb/status/1583396502474719232?s=20&amp;t=aO_JWRAsL_DKS_2Q7m-Swg</a:t>
            </a:r>
            <a:endParaRPr/>
          </a:p>
          <a:p>
            <a:pPr marL="0" lvl="0" indent="0" algn="l" rtl="0">
              <a:lnSpc>
                <a:spcPct val="117999"/>
              </a:lnSpc>
              <a:spcBef>
                <a:spcPts val="0"/>
              </a:spcBef>
              <a:spcAft>
                <a:spcPts val="0"/>
              </a:spcAft>
              <a:buNone/>
            </a:pPr>
            <a:r>
              <a:rPr lang="en" u="sng">
                <a:solidFill>
                  <a:schemeClr val="hlink"/>
                </a:solidFill>
                <a:hlinkClick r:id="rId5"/>
              </a:rPr>
              <a:t>https://twitter.com/OfirPress/status/1577302733383925762?s=20&amp;t=aO_JWRAsL_DKS_2Q7m-Swg</a:t>
            </a:r>
            <a:endParaRPr/>
          </a:p>
          <a:p>
            <a:pPr marL="0" lvl="0" indent="0" algn="l" rtl="0">
              <a:lnSpc>
                <a:spcPct val="117999"/>
              </a:lnSpc>
              <a:spcBef>
                <a:spcPts val="0"/>
              </a:spcBef>
              <a:spcAft>
                <a:spcPts val="0"/>
              </a:spcAft>
              <a:buNone/>
            </a:pPr>
            <a:r>
              <a:rPr lang="en" u="sng">
                <a:solidFill>
                  <a:schemeClr val="hlink"/>
                </a:solidFill>
                <a:hlinkClick r:id="rId6"/>
              </a:rPr>
              <a:t>https://twitter.com/_jasonwei/status/1537230731599962112?s=20&amp;t=aO_JWRAsL_DKS_2Q7m-Swg</a:t>
            </a:r>
            <a:endParaRPr/>
          </a:p>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https://twitter.com/dweekly/status/1580676295444217857?s=20&amp;t=aO_JWRAsL_DKS_2Q7m-Swg &lt;CLICK&gt;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9faa995d27_1_74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29faa995d27_1_7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9faa995d27_1_74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29faa995d27_1_7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9faa995d27_1_76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29faa995d27_1_7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9faa995d27_1_79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Clr>
                <a:schemeClr val="dk1"/>
              </a:buClr>
              <a:buFont typeface="Arial"/>
              <a:buNone/>
            </a:pPr>
            <a:r>
              <a:rPr lang="en" sz="1400">
                <a:solidFill>
                  <a:schemeClr val="dk1"/>
                </a:solidFill>
              </a:rPr>
              <a:t>Recall that the language model conditions on the concatenation of the k-shot training data. From now on, I’ll call them demonstrations.</a:t>
            </a:r>
            <a:endParaRPr>
              <a:solidFill>
                <a:schemeClr val="dk1"/>
              </a:solidFill>
            </a:endParaRPr>
          </a:p>
          <a:p>
            <a:pPr marL="0" lvl="0" indent="0" algn="l" rtl="0">
              <a:spcBef>
                <a:spcPts val="0"/>
              </a:spcBef>
              <a:spcAft>
                <a:spcPts val="0"/>
              </a:spcAft>
              <a:buNone/>
            </a:pPr>
            <a:endParaRPr/>
          </a:p>
        </p:txBody>
      </p:sp>
      <p:sp>
        <p:nvSpPr>
          <p:cNvPr id="318" name="Google Shape;318;g29faa995d27_1_7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9faa995d27_1_80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29faa995d27_1_8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9faa995d27_1_81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29faa995d27_1_8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9f82692ebe_0_89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None/>
            </a:pPr>
            <a:r>
              <a:rPr lang="en" sz="1400">
                <a:solidFill>
                  <a:schemeClr val="dk1"/>
                </a:solidFill>
              </a:rPr>
              <a:t>Recall that the language model conditions on the concatenation of the k-shot training data. From now on, I’ll call them demonstrations.</a:t>
            </a:r>
            <a:endParaRPr>
              <a:solidFill>
                <a:schemeClr val="dk1"/>
              </a:solidFill>
            </a:endParaRPr>
          </a:p>
          <a:p>
            <a:pPr marL="0" lvl="0" indent="0" algn="l" rtl="0">
              <a:spcBef>
                <a:spcPts val="0"/>
              </a:spcBef>
              <a:spcAft>
                <a:spcPts val="0"/>
              </a:spcAft>
              <a:buNone/>
            </a:pPr>
            <a:endParaRPr/>
          </a:p>
        </p:txBody>
      </p:sp>
      <p:sp>
        <p:nvSpPr>
          <p:cNvPr id="353" name="Google Shape;353;g29f82692ebe_0_8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9faa995d27_1_82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g29faa995d27_1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9f82692ebe_0_30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29f82692ebe_0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9faa995d27_1_83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29faa995d27_1_8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9faa995d27_1_21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g29faa995d27_1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9faa995d27_1_83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29faa995d27_1_8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9faa995d27_1_84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29faa995d27_1_8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9faa995d27_1_85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g29faa995d27_1_8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9faa995d27_1_87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29faa995d27_1_8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9faa995d27_1_89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g29faa995d27_1_8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9faa995d27_1_90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29faa995d27_1_9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9f82692ebe_0_93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29f82692ebe_0_9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9faa995d27_1_91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g29faa995d27_1_9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9f82692ebe_0_92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g29f82692ebe_0_9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9faa995d27_1_92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g29faa995d27_1_9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9faa995d27_1_35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g29faa995d27_1_3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9f82692ebe_0_122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g29f82692ebe_0_1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9f82692ebe_0_119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g29f82692ebe_0_1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9faa995d27_1_89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g29faa995d27_1_8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9faa995d27_1_87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g29faa995d27_1_8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9f82692ebe_0_123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g29f82692ebe_0_1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9f82692ebe_0_103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g29f82692ebe_0_10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9f82692ebe_0_63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g29f82692ebe_0_6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9f82692ebe_0_1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9f82692ebe_0_1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But we argue that dense training leads to a number of important issues with language models that hinder their usefulness and safety.</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First, dense models tend to emphasize the largest domains in a corpus: the larger domain, the better the fit. Since the dense model is learning a single general distribution over the corpus, with standard maximum likelihood objectives the dense model will tend to perform best on the most prevalent sources, underperforming on rarer data.</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Second, dense training is very expensive! To update all the parameters of the network, you need many GPUs active synchronously, and this expense grows with the size of the network.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Third, we showed in a paper called don’t stop pretraining from 2020 that adaptation is important after dense training, but with any sort of fine-tuning of dense models you're moving all the parameters into new subspaces. So, dense models are highly susceptible to catastrophic forgetting, meaning that if You pretrain on task A, and then continue training on task B, they do worse on task A. forgetting precludes model re-use and results in a lot of wasteful compute.</a:t>
            </a:r>
            <a:endParaRPr/>
          </a:p>
          <a:p>
            <a:pPr marL="0" lvl="0" indent="0" algn="l" rtl="0">
              <a:spcBef>
                <a:spcPts val="0"/>
              </a:spcBef>
              <a:spcAft>
                <a:spcPts val="0"/>
              </a:spcAft>
              <a:buNone/>
            </a:pPr>
            <a:endParaRPr/>
          </a:p>
          <a:p>
            <a:pPr marL="0" lvl="0" indent="0" algn="l" rtl="0">
              <a:spcBef>
                <a:spcPts val="0"/>
              </a:spcBef>
              <a:spcAft>
                <a:spcPts val="0"/>
              </a:spcAft>
              <a:buNone/>
            </a:pPr>
            <a:r>
              <a:rPr lang="en"/>
              <a:t>Finally, dense models are highly susceptible to unreliable behavior. It's so common to have dense language models generate toxic or otherwise unwanted content after training. Just see chatGPT or Bing! We also showed this for lots of models (including GPT-2/3) in a paper called RealToxicityPrompts. Basically, since the dense model learns domains diffusely over its parameter space, it's impossible to "remove" unwanted domains from the LM after training. If the dense model was exposed to hate speech at some point during training, you're stuck with that.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33" name="Google Shape;533;g29f82692ebe_0_1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9f82692ebe_0_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9f82692ebe_0_5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want to take advantage of all this variation to not only scale model size, but also build modular models.</a:t>
            </a:r>
            <a:endParaRPr/>
          </a:p>
          <a:p>
            <a:pPr marL="0" lvl="0" indent="0" algn="l" rtl="0">
              <a:spcBef>
                <a:spcPts val="0"/>
              </a:spcBef>
              <a:spcAft>
                <a:spcPts val="0"/>
              </a:spcAft>
              <a:buNone/>
            </a:pPr>
            <a:endParaRPr/>
          </a:p>
          <a:p>
            <a:pPr marL="0" lvl="0" indent="0" algn="l" rtl="0">
              <a:spcBef>
                <a:spcPts val="0"/>
              </a:spcBef>
              <a:spcAft>
                <a:spcPts val="0"/>
              </a:spcAft>
              <a:buNone/>
            </a:pPr>
            <a:r>
              <a:rPr lang="en"/>
              <a:t>By train specialized experts to distinct domains of the pretraining corpus, we discover that this affords us the ability to mix, add, and remove these components as we want, after training.</a:t>
            </a:r>
            <a:endParaRPr/>
          </a:p>
          <a:p>
            <a:pPr marL="0" lvl="0" indent="0" algn="l" rtl="0">
              <a:spcBef>
                <a:spcPts val="0"/>
              </a:spcBef>
              <a:spcAft>
                <a:spcPts val="0"/>
              </a:spcAft>
              <a:buNone/>
            </a:pPr>
            <a:endParaRPr/>
          </a:p>
          <a:p>
            <a:pPr marL="0" lvl="0" indent="0" algn="l" rtl="0">
              <a:spcBef>
                <a:spcPts val="0"/>
              </a:spcBef>
              <a:spcAft>
                <a:spcPts val="0"/>
              </a:spcAft>
              <a:buNone/>
            </a:pPr>
            <a:r>
              <a:rPr lang="en"/>
              <a:t>This framework of modularity emphasizes the idea that flexibility and customization at test time is a key mechanism to address a variety of issues with dense LMs - including their prohibitive cost, their unreliable behavior, and their bias towards the most prevalent domains in the corpus.</a:t>
            </a:r>
            <a:endParaRPr/>
          </a:p>
          <a:p>
            <a:pPr marL="0" lvl="0" indent="0" algn="l" rtl="0">
              <a:spcBef>
                <a:spcPts val="0"/>
              </a:spcBef>
              <a:spcAft>
                <a:spcPts val="0"/>
              </a:spcAft>
              <a:buNone/>
            </a:pPr>
            <a:endParaRPr/>
          </a:p>
          <a:p>
            <a:pPr marL="0" lvl="0" indent="0" algn="l" rtl="0">
              <a:spcBef>
                <a:spcPts val="0"/>
              </a:spcBef>
              <a:spcAft>
                <a:spcPts val="0"/>
              </a:spcAft>
              <a:buNone/>
            </a:pPr>
            <a:r>
              <a:rPr lang="en"/>
              <a:t>With modular models, there is a clear relationship between model parameters and data provenance, which makes model behavior more predictable, and users have the ability to customize the LM with cheap operations, interacting with only a subset of experts at a time.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53" name="Google Shape;553;g29f82692ebe_0_5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9f82692ebe_0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9f82692ebe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9f82692ebe_0_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g29f82692ebe_0_3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9f82692ebe_0_7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9f82692ebe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9f82692ebe_0_9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9f82692ebe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9f82692ebe_0_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9f82692ebe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9f82692ebe_0_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29f82692ebe_0_7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g29f82692ebe_0_7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9f82692ebe_0_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g29f82692ebe_0_6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Okay, so here’s a visualization of one of our core results. </a:t>
            </a:r>
            <a:endParaRPr/>
          </a:p>
          <a:p>
            <a:pPr marL="0" lvl="0" indent="0" algn="l" rtl="0">
              <a:spcBef>
                <a:spcPts val="0"/>
              </a:spcBef>
              <a:spcAft>
                <a:spcPts val="0"/>
              </a:spcAft>
              <a:buNone/>
            </a:pPr>
            <a:endParaRPr/>
          </a:p>
          <a:p>
            <a:pPr marL="0" lvl="0" indent="0" algn="l" rtl="0">
              <a:spcBef>
                <a:spcPts val="0"/>
              </a:spcBef>
              <a:spcAft>
                <a:spcPts val="0"/>
              </a:spcAft>
              <a:buNone/>
            </a:pPr>
            <a:r>
              <a:rPr lang="en"/>
              <a:t>Basically each line in this plot compares the performance of models trained with different numbers of clusters to the same amount of training data, from 1.3B tokens down to 168B tokens at the bottom. So all points on the same line are compute matched settings.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Now, we train from 1 to 128 clusters, but note that 1 cluster model is a dense model! So our technique elegantly generalizes between dense and specialized models.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first thing to notice is that if you start from the left most point, which is the effect of training 1-cluster dense models, you can see that we almost alwasy get better peformance by in increasing the number of clusters we train with, especially as we increase the size of the training dataset. This suggests, just like we saw previously, that training dense models is worse than training expert models.</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thing to see is that the optimal cluster count (or number of experts) grows with the size of the training data. So for less than 3B tokens,  2 clusters is optimal, while hen we go to 3-5B tokens of text,  4 clusters is optimal, and then 8 clusters is optimal for a wide range (5-84B tokens of text), and 16 clusters becomes optimal at 168B tokens. This is pretty amazing! This suggests that to make better use of more data, you want to train more experts, and because we training these experts embarrassingly parallel it’s much more efficient to train on more data with more experts.</a:t>
            </a:r>
            <a:endParaRPr/>
          </a:p>
          <a:p>
            <a:pPr marL="0" lvl="0" indent="0" algn="l" rtl="0">
              <a:spcBef>
                <a:spcPts val="0"/>
              </a:spcBef>
              <a:spcAft>
                <a:spcPts val="0"/>
              </a:spcAft>
              <a:buNone/>
            </a:pPr>
            <a:br>
              <a:rPr lang="en"/>
            </a:br>
            <a:r>
              <a:rPr lang="en"/>
              <a:t>However, what we find is that there is such a thing as training too many experts fro a given budget; for example, we see degrading performance if you train with more than 16 clusters. This makes sense, since if you cut up your data too much, then  each expert will see too little data and you’ll start performing worse.</a:t>
            </a:r>
            <a:endParaRPr/>
          </a:p>
          <a:p>
            <a:pPr marL="0" lvl="0" indent="0" algn="l" rtl="0">
              <a:spcBef>
                <a:spcPts val="0"/>
              </a:spcBef>
              <a:spcAft>
                <a:spcPts val="0"/>
              </a:spcAft>
              <a:buNone/>
            </a:pPr>
            <a:br>
              <a:rPr lang="en"/>
            </a:br>
            <a:r>
              <a:rPr lang="en"/>
              <a:t>However, the cool thing is that at the largest bugdgets, our expert models trained with even 128 clusters is still better than the dense model, and training with 128 clusters on 168B tokens of text is vastly easier to do than with 1 cluster, since you don’t have to train with as much synchronous compute (we only use 8 GPUs at a time for this extreme setting).</a:t>
            </a:r>
            <a:endParaRPr/>
          </a:p>
          <a:p>
            <a:pPr marL="0" lvl="0" indent="0" algn="l" rtl="0">
              <a:spcBef>
                <a:spcPts val="0"/>
              </a:spcBef>
              <a:spcAft>
                <a:spcPts val="0"/>
              </a:spcAft>
              <a:buNone/>
            </a:pPr>
            <a:endParaRPr/>
          </a:p>
        </p:txBody>
      </p:sp>
      <p:sp>
        <p:nvSpPr>
          <p:cNvPr id="663" name="Google Shape;663;g29f82692ebe_0_6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9f82692ebe_0_1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9f82692ebe_0_12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Next, I want to show you a really cool result showcasing that training a large c-BTM model and sparsifying it to a outperforms training a similarly sized, large dense model from scratch. </a:t>
            </a:r>
            <a:endParaRPr/>
          </a:p>
          <a:p>
            <a:pPr marL="0" lvl="0" indent="0" algn="l" rtl="0">
              <a:spcBef>
                <a:spcPts val="0"/>
              </a:spcBef>
              <a:spcAft>
                <a:spcPts val="0"/>
              </a:spcAft>
              <a:buNone/>
            </a:pPr>
            <a:endParaRPr/>
          </a:p>
          <a:p>
            <a:pPr marL="0" lvl="0" indent="0" algn="l" rtl="0">
              <a:spcBef>
                <a:spcPts val="0"/>
              </a:spcBef>
              <a:spcAft>
                <a:spcPts val="0"/>
              </a:spcAft>
              <a:buNone/>
            </a:pPr>
            <a:r>
              <a:rPr lang="en"/>
              <a:t>We show this by training a 16-cluster model, and then only using the top-4 experts at inference time, meaning its effective inference parameter count is 5.2B parameters. We then compare that to training a 6.7B 1-cluster dense model.</a:t>
            </a:r>
            <a:endParaRPr/>
          </a:p>
          <a:p>
            <a:pPr marL="0" lvl="0" indent="0" algn="l" rtl="0">
              <a:spcBef>
                <a:spcPts val="0"/>
              </a:spcBef>
              <a:spcAft>
                <a:spcPts val="0"/>
              </a:spcAft>
              <a:buNone/>
            </a:pPr>
            <a:endParaRPr/>
          </a:p>
          <a:p>
            <a:pPr marL="0" lvl="0" indent="0" algn="l" rtl="0">
              <a:spcBef>
                <a:spcPts val="0"/>
              </a:spcBef>
              <a:spcAft>
                <a:spcPts val="0"/>
              </a:spcAft>
              <a:buNone/>
            </a:pPr>
            <a:r>
              <a:rPr lang="en"/>
              <a:t>So on this plot, on the x-axis we have the total Zetta-FLOPs used to train the checkpoint, and the y axis is perplexity. </a:t>
            </a:r>
            <a:endParaRPr/>
          </a:p>
          <a:p>
            <a:pPr marL="0" lvl="0" indent="0" algn="l" rtl="0">
              <a:spcBef>
                <a:spcPts val="0"/>
              </a:spcBef>
              <a:spcAft>
                <a:spcPts val="0"/>
              </a:spcAft>
              <a:buNone/>
            </a:pPr>
            <a:endParaRPr/>
          </a:p>
          <a:p>
            <a:pPr marL="0" lvl="0" indent="0" algn="l" rtl="0">
              <a:spcBef>
                <a:spcPts val="0"/>
              </a:spcBef>
              <a:spcAft>
                <a:spcPts val="0"/>
              </a:spcAft>
              <a:buNone/>
            </a:pPr>
            <a:r>
              <a:rPr lang="en"/>
              <a:t>Soo the first thing to note is tht the zero-shot performance of both of these models is really starkly different, because remember we’re starting with OPT models as our seed. So the 6.7B model was already trained with almost 2-3x the total ZFLOPs as the smaller 1.3B model.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if you align these curves based on how many tokens is necessary to train on to get to a particular perplexity value, we can see that if we train our 5.2B c-BTM model on 168B tokens of text, we can match the perplexity of the 6.7B model with less than 30% of the total training FLOPs. This is pretty crazy! </a:t>
            </a:r>
            <a:endParaRPr/>
          </a:p>
          <a:p>
            <a:pPr marL="0" lvl="0" indent="0" algn="l" rtl="0">
              <a:spcBef>
                <a:spcPts val="0"/>
              </a:spcBef>
              <a:spcAft>
                <a:spcPts val="0"/>
              </a:spcAft>
              <a:buNone/>
            </a:pPr>
            <a:endParaRPr/>
          </a:p>
          <a:p>
            <a:pPr marL="0" lvl="0" indent="0" algn="l" rtl="0">
              <a:spcBef>
                <a:spcPts val="0"/>
              </a:spcBef>
              <a:spcAft>
                <a:spcPts val="0"/>
              </a:spcAft>
              <a:buNone/>
            </a:pPr>
            <a:r>
              <a:rPr lang="en"/>
              <a:t>I think this really suggests that, aligned with the chinchilla scaling laws, with c-BTM you can train many small models for much longer and get similar language modeling performance as a larger dense model trained with _far_ more compute.</a:t>
            </a:r>
            <a:endParaRPr/>
          </a:p>
          <a:p>
            <a:pPr marL="0" lvl="0" indent="0" algn="l" rtl="0">
              <a:spcBef>
                <a:spcPts val="0"/>
              </a:spcBef>
              <a:spcAft>
                <a:spcPts val="0"/>
              </a:spcAft>
              <a:buNone/>
            </a:pPr>
            <a:endParaRPr/>
          </a:p>
          <a:p>
            <a:pPr marL="0" lvl="0" indent="0" algn="l" rtl="0">
              <a:spcBef>
                <a:spcPts val="0"/>
              </a:spcBef>
              <a:spcAft>
                <a:spcPts val="0"/>
              </a:spcAft>
              <a:buNone/>
            </a:pPr>
            <a:r>
              <a:rPr lang="en"/>
              <a:t> I think this result will inspire a lot of our future work on seeing whether many small expert models trained on massive amounts of text can outperform a bigger dense model.</a:t>
            </a:r>
            <a:endParaRPr/>
          </a:p>
        </p:txBody>
      </p:sp>
      <p:sp>
        <p:nvSpPr>
          <p:cNvPr id="689" name="Google Shape;689;g29f82692ebe_0_12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9f82692ebe_0_1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29f82692ebe_0_13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a:solidFill>
                  <a:schemeClr val="dk1"/>
                </a:solidFill>
              </a:rPr>
              <a:t>Looking forward, each of the techniques we talked about contribute to this possible future of decentralized training of language models. Embarrassingly parallel training can allow for asynchronous development of expert language models by stakeholders with diverse research interests and goals. The modularity and sparsity of our techniques allows everyone to interact with experts that are specialized to data relevant to their use case, customize the behavior of experts efficiently, or opt-out from the system as needed – even after the original model is trained. And ensembling and merging enables collaborative computation among different model designers towards this shared system.</a:t>
            </a:r>
            <a:endParaRPr/>
          </a:p>
        </p:txBody>
      </p:sp>
      <p:sp>
        <p:nvSpPr>
          <p:cNvPr id="703" name="Google Shape;703;g29f82692ebe_0_13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9f82692eb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9f82692e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9faa995d27_1_57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2" name="Google Shape;782;g29faa995d27_1_5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29faa995d27_1_39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2" name="Google Shape;922;g29faa995d27_1_3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9faa995d27_1_16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None/>
            </a:pPr>
            <a:r>
              <a:rPr lang="en" sz="2200">
                <a:solidFill>
                  <a:schemeClr val="dk1"/>
                </a:solidFill>
                <a:latin typeface="Helvetica Neue"/>
                <a:ea typeface="Helvetica Neue"/>
                <a:cs typeface="Helvetica Neue"/>
                <a:sym typeface="Helvetica Neue"/>
              </a:rPr>
              <a:t>First, we should establish what a language model is in a little bit more technical detail. For our purposes, most of what you need to know is that &lt;CLICK&gt; 1)  It’s a large neural network &lt;CLICK&gt; 2) it’s trained to predict the probability of the next word given some initial context &lt;CLICK&gt; from a fixed vocabulary of words. </a:t>
            </a:r>
            <a:endParaRPr/>
          </a:p>
        </p:txBody>
      </p:sp>
      <p:sp>
        <p:nvSpPr>
          <p:cNvPr id="113" name="Google Shape;113;g29faa995d27_1_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faa995d27_1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g29faa995d27_1_19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100"/>
              <a:buNone/>
            </a:pPr>
            <a:r>
              <a:rPr lang="en" sz="2200">
                <a:solidFill>
                  <a:schemeClr val="dk1"/>
                </a:solidFill>
                <a:latin typeface="Helvetica Neue"/>
                <a:ea typeface="Helvetica Neue"/>
                <a:cs typeface="Helvetica Neue"/>
                <a:sym typeface="Helvetica Neue"/>
              </a:rPr>
              <a:t>This all comes down to &lt;CLICK&gt; approximating this probability distribution. &lt;CLICK&gt;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9faa995d27_1_19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9faa995d27_1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1">
  <p:cSld name="Section 2">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452436" y="1700213"/>
            <a:ext cx="8239200" cy="1743000"/>
          </a:xfrm>
          <a:prstGeom prst="rect">
            <a:avLst/>
          </a:prstGeom>
          <a:noFill/>
          <a:ln>
            <a:noFill/>
          </a:ln>
        </p:spPr>
        <p:txBody>
          <a:bodyPr spcFirstLastPara="1" wrap="square" lIns="19050" tIns="19050" rIns="19050" bIns="19050" anchor="ctr" anchorCtr="0">
            <a:normAutofit/>
          </a:bodyPr>
          <a:lstStyle>
            <a:lvl1pPr lvl="0" algn="l" rtl="0">
              <a:lnSpc>
                <a:spcPct val="80000"/>
              </a:lnSpc>
              <a:spcBef>
                <a:spcPts val="0"/>
              </a:spcBef>
              <a:spcAft>
                <a:spcPts val="0"/>
              </a:spcAft>
              <a:buClr>
                <a:srgbClr val="000000"/>
              </a:buClr>
              <a:buSzPts val="4400"/>
              <a:buFont typeface="Raleway"/>
              <a:buNone/>
              <a:defRPr sz="4400">
                <a:latin typeface="Raleway"/>
                <a:ea typeface="Raleway"/>
                <a:cs typeface="Raleway"/>
                <a:sym typeface="Raleway"/>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452438" y="404813"/>
            <a:ext cx="8239200" cy="5382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3200"/>
              <a:buFont typeface="Helvetica Neue"/>
              <a:buNone/>
              <a:defRPr>
                <a:latin typeface="Helvetica Neue"/>
                <a:ea typeface="Helvetica Neue"/>
                <a:cs typeface="Helvetica Neue"/>
                <a:sym typeface="Helvetica Neu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40" name="Google Shape;40;p12"/>
          <p:cNvSpPr txBox="1">
            <a:spLocks noGrp="1"/>
          </p:cNvSpPr>
          <p:nvPr>
            <p:ph type="body" idx="1"/>
          </p:nvPr>
        </p:nvSpPr>
        <p:spPr>
          <a:xfrm>
            <a:off x="452438" y="889861"/>
            <a:ext cx="8239200" cy="3504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atin typeface="Helvetica Neue"/>
                <a:ea typeface="Helvetica Neue"/>
                <a:cs typeface="Helvetica Neue"/>
                <a:sym typeface="Helvetica Neue"/>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41" name="Google Shape;41;p12"/>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700"/>
              </a:spcBef>
              <a:spcAft>
                <a:spcPts val="0"/>
              </a:spcAft>
              <a:buClr>
                <a:srgbClr val="000000"/>
              </a:buClr>
              <a:buSzPts val="2100"/>
              <a:buFont typeface="Helvetica Neue"/>
              <a:buNone/>
              <a:defRPr sz="2100">
                <a:latin typeface="Helvetica Neue"/>
                <a:ea typeface="Helvetica Neue"/>
                <a:cs typeface="Helvetica Neue"/>
                <a:sym typeface="Helvetica Neue"/>
              </a:defRPr>
            </a:lvl1pPr>
            <a:lvl2pPr marL="914400" lvl="1" indent="-228600" algn="l" rtl="0">
              <a:lnSpc>
                <a:spcPct val="100000"/>
              </a:lnSpc>
              <a:spcBef>
                <a:spcPts val="700"/>
              </a:spcBef>
              <a:spcAft>
                <a:spcPts val="0"/>
              </a:spcAft>
              <a:buClr>
                <a:srgbClr val="000000"/>
              </a:buClr>
              <a:buSzPts val="2100"/>
              <a:buFont typeface="Helvetica Neue"/>
              <a:buNone/>
              <a:defRPr sz="2100">
                <a:latin typeface="Helvetica Neue"/>
                <a:ea typeface="Helvetica Neue"/>
                <a:cs typeface="Helvetica Neue"/>
                <a:sym typeface="Helvetica Neue"/>
              </a:defRPr>
            </a:lvl2pPr>
            <a:lvl3pPr marL="1371600" lvl="2" indent="-228600" algn="l" rtl="0">
              <a:lnSpc>
                <a:spcPct val="100000"/>
              </a:lnSpc>
              <a:spcBef>
                <a:spcPts val="700"/>
              </a:spcBef>
              <a:spcAft>
                <a:spcPts val="0"/>
              </a:spcAft>
              <a:buClr>
                <a:srgbClr val="000000"/>
              </a:buClr>
              <a:buSzPts val="2100"/>
              <a:buFont typeface="Helvetica Neue"/>
              <a:buNone/>
              <a:defRPr sz="2100">
                <a:latin typeface="Helvetica Neue"/>
                <a:ea typeface="Helvetica Neue"/>
                <a:cs typeface="Helvetica Neue"/>
                <a:sym typeface="Helvetica Neue"/>
              </a:defRPr>
            </a:lvl3pPr>
            <a:lvl4pPr marL="1828800" lvl="3" indent="-228600" algn="l" rtl="0">
              <a:lnSpc>
                <a:spcPct val="100000"/>
              </a:lnSpc>
              <a:spcBef>
                <a:spcPts val="700"/>
              </a:spcBef>
              <a:spcAft>
                <a:spcPts val="0"/>
              </a:spcAft>
              <a:buClr>
                <a:srgbClr val="000000"/>
              </a:buClr>
              <a:buSzPts val="2100"/>
              <a:buFont typeface="Helvetica Neue"/>
              <a:buNone/>
              <a:defRPr sz="2100">
                <a:latin typeface="Helvetica Neue"/>
                <a:ea typeface="Helvetica Neue"/>
                <a:cs typeface="Helvetica Neue"/>
                <a:sym typeface="Helvetica Neue"/>
              </a:defRPr>
            </a:lvl4pPr>
            <a:lvl5pPr marL="2286000" lvl="4" indent="-228600" algn="l" rtl="0">
              <a:lnSpc>
                <a:spcPct val="100000"/>
              </a:lnSpc>
              <a:spcBef>
                <a:spcPts val="700"/>
              </a:spcBef>
              <a:spcAft>
                <a:spcPts val="0"/>
              </a:spcAft>
              <a:buClr>
                <a:srgbClr val="000000"/>
              </a:buClr>
              <a:buSzPts val="2100"/>
              <a:buFont typeface="Helvetica Neue"/>
              <a:buNone/>
              <a:defRPr sz="2100">
                <a:latin typeface="Helvetica Neue"/>
                <a:ea typeface="Helvetica Neue"/>
                <a:cs typeface="Helvetica Neue"/>
                <a:sym typeface="Helvetica Neue"/>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42" name="Google Shape;42;p12"/>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Bullets">
  <p:cSld name="TITLE_AND_BODY_1">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45" name="Google Shape;45;p13"/>
          <p:cNvSpPr txBox="1">
            <a:spLocks noGrp="1"/>
          </p:cNvSpPr>
          <p:nvPr>
            <p:ph type="body" idx="1"/>
          </p:nvPr>
        </p:nvSpPr>
        <p:spPr>
          <a:xfrm>
            <a:off x="452438" y="889861"/>
            <a:ext cx="8239200" cy="3504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800"/>
              <a:buFont typeface="Avenir"/>
              <a:buNone/>
              <a:defRPr sz="18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46" name="Google Shape;46;p13"/>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47" name="Google Shape;47;p13"/>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00000"/>
              </a:buClr>
              <a:buSzPts val="3000"/>
              <a:buFont typeface="Raleway"/>
              <a:buNone/>
              <a:defRPr sz="3000">
                <a:latin typeface="Raleway"/>
                <a:ea typeface="Raleway"/>
                <a:cs typeface="Raleway"/>
                <a:sym typeface="Raleway"/>
              </a:defRPr>
            </a:lvl1pPr>
            <a:lvl2pPr lvl="1" algn="l" rtl="0">
              <a:lnSpc>
                <a:spcPct val="80000"/>
              </a:lnSpc>
              <a:spcBef>
                <a:spcPts val="0"/>
              </a:spcBef>
              <a:spcAft>
                <a:spcPts val="0"/>
              </a:spcAft>
              <a:buClr>
                <a:srgbClr val="000000"/>
              </a:buClr>
              <a:buSzPts val="3000"/>
              <a:buFont typeface="Raleway"/>
              <a:buNone/>
              <a:defRPr sz="3000">
                <a:latin typeface="Raleway"/>
                <a:ea typeface="Raleway"/>
                <a:cs typeface="Raleway"/>
                <a:sym typeface="Raleway"/>
              </a:defRPr>
            </a:lvl2pPr>
            <a:lvl3pPr lvl="2" algn="l" rtl="0">
              <a:lnSpc>
                <a:spcPct val="80000"/>
              </a:lnSpc>
              <a:spcBef>
                <a:spcPts val="0"/>
              </a:spcBef>
              <a:spcAft>
                <a:spcPts val="0"/>
              </a:spcAft>
              <a:buClr>
                <a:srgbClr val="000000"/>
              </a:buClr>
              <a:buSzPts val="3000"/>
              <a:buFont typeface="Raleway"/>
              <a:buNone/>
              <a:defRPr sz="3000">
                <a:latin typeface="Raleway"/>
                <a:ea typeface="Raleway"/>
                <a:cs typeface="Raleway"/>
                <a:sym typeface="Raleway"/>
              </a:defRPr>
            </a:lvl3pPr>
            <a:lvl4pPr lvl="3" algn="l" rtl="0">
              <a:lnSpc>
                <a:spcPct val="80000"/>
              </a:lnSpc>
              <a:spcBef>
                <a:spcPts val="0"/>
              </a:spcBef>
              <a:spcAft>
                <a:spcPts val="0"/>
              </a:spcAft>
              <a:buClr>
                <a:srgbClr val="000000"/>
              </a:buClr>
              <a:buSzPts val="3000"/>
              <a:buFont typeface="Raleway"/>
              <a:buNone/>
              <a:defRPr sz="3000">
                <a:latin typeface="Raleway"/>
                <a:ea typeface="Raleway"/>
                <a:cs typeface="Raleway"/>
                <a:sym typeface="Raleway"/>
              </a:defRPr>
            </a:lvl4pPr>
            <a:lvl5pPr lvl="4" algn="l" rtl="0">
              <a:lnSpc>
                <a:spcPct val="80000"/>
              </a:lnSpc>
              <a:spcBef>
                <a:spcPts val="0"/>
              </a:spcBef>
              <a:spcAft>
                <a:spcPts val="0"/>
              </a:spcAft>
              <a:buClr>
                <a:srgbClr val="000000"/>
              </a:buClr>
              <a:buSzPts val="3000"/>
              <a:buFont typeface="Raleway"/>
              <a:buNone/>
              <a:defRPr sz="3000">
                <a:latin typeface="Raleway"/>
                <a:ea typeface="Raleway"/>
                <a:cs typeface="Raleway"/>
                <a:sym typeface="Raleway"/>
              </a:defRPr>
            </a:lvl5pPr>
            <a:lvl6pPr lvl="5" algn="l" rtl="0">
              <a:lnSpc>
                <a:spcPct val="80000"/>
              </a:lnSpc>
              <a:spcBef>
                <a:spcPts val="0"/>
              </a:spcBef>
              <a:spcAft>
                <a:spcPts val="0"/>
              </a:spcAft>
              <a:buClr>
                <a:srgbClr val="000000"/>
              </a:buClr>
              <a:buSzPts val="3000"/>
              <a:buFont typeface="Raleway"/>
              <a:buNone/>
              <a:defRPr sz="3000">
                <a:latin typeface="Raleway"/>
                <a:ea typeface="Raleway"/>
                <a:cs typeface="Raleway"/>
                <a:sym typeface="Raleway"/>
              </a:defRPr>
            </a:lvl6pPr>
            <a:lvl7pPr lvl="6" algn="l" rtl="0">
              <a:lnSpc>
                <a:spcPct val="80000"/>
              </a:lnSpc>
              <a:spcBef>
                <a:spcPts val="0"/>
              </a:spcBef>
              <a:spcAft>
                <a:spcPts val="0"/>
              </a:spcAft>
              <a:buClr>
                <a:srgbClr val="000000"/>
              </a:buClr>
              <a:buSzPts val="3000"/>
              <a:buFont typeface="Raleway"/>
              <a:buNone/>
              <a:defRPr sz="3000">
                <a:latin typeface="Raleway"/>
                <a:ea typeface="Raleway"/>
                <a:cs typeface="Raleway"/>
                <a:sym typeface="Raleway"/>
              </a:defRPr>
            </a:lvl7pPr>
            <a:lvl8pPr lvl="7" algn="l" rtl="0">
              <a:lnSpc>
                <a:spcPct val="80000"/>
              </a:lnSpc>
              <a:spcBef>
                <a:spcPts val="0"/>
              </a:spcBef>
              <a:spcAft>
                <a:spcPts val="0"/>
              </a:spcAft>
              <a:buClr>
                <a:srgbClr val="000000"/>
              </a:buClr>
              <a:buSzPts val="3000"/>
              <a:buFont typeface="Raleway"/>
              <a:buNone/>
              <a:defRPr sz="3000">
                <a:latin typeface="Raleway"/>
                <a:ea typeface="Raleway"/>
                <a:cs typeface="Raleway"/>
                <a:sym typeface="Raleway"/>
              </a:defRPr>
            </a:lvl8pPr>
            <a:lvl9pPr lvl="8" algn="l" rtl="0">
              <a:lnSpc>
                <a:spcPct val="80000"/>
              </a:lnSpc>
              <a:spcBef>
                <a:spcPts val="0"/>
              </a:spcBef>
              <a:spcAft>
                <a:spcPts val="0"/>
              </a:spcAft>
              <a:buClr>
                <a:srgbClr val="000000"/>
              </a:buClr>
              <a:buSzPts val="3000"/>
              <a:buFont typeface="Raleway"/>
              <a:buNone/>
              <a:defRPr sz="3000">
                <a:latin typeface="Raleway"/>
                <a:ea typeface="Raleway"/>
                <a:cs typeface="Raleway"/>
                <a:sym typeface="Raleway"/>
              </a:defRPr>
            </a:lvl9pPr>
          </a:lstStyle>
          <a:p>
            <a:endParaRPr/>
          </a:p>
        </p:txBody>
      </p:sp>
      <p:sp>
        <p:nvSpPr>
          <p:cNvPr id="50" name="Google Shape;50;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Clr>
                <a:schemeClr val="dk1"/>
              </a:buClr>
              <a:buSzPts val="1800"/>
              <a:buFont typeface="Lora"/>
              <a:buChar char="●"/>
              <a:defRPr>
                <a:solidFill>
                  <a:schemeClr val="dk1"/>
                </a:solidFill>
                <a:latin typeface="Lora"/>
                <a:ea typeface="Lora"/>
                <a:cs typeface="Lora"/>
                <a:sym typeface="Lora"/>
              </a:defRPr>
            </a:lvl1pPr>
            <a:lvl2pPr marL="914400" lvl="1" indent="-342900" algn="l" rtl="0">
              <a:lnSpc>
                <a:spcPct val="115000"/>
              </a:lnSpc>
              <a:spcBef>
                <a:spcPts val="0"/>
              </a:spcBef>
              <a:spcAft>
                <a:spcPts val="0"/>
              </a:spcAft>
              <a:buClr>
                <a:schemeClr val="dk1"/>
              </a:buClr>
              <a:buSzPts val="1800"/>
              <a:buFont typeface="Lora"/>
              <a:buChar char="○"/>
              <a:defRPr>
                <a:solidFill>
                  <a:schemeClr val="dk1"/>
                </a:solidFill>
                <a:latin typeface="Lora"/>
                <a:ea typeface="Lora"/>
                <a:cs typeface="Lora"/>
                <a:sym typeface="Lora"/>
              </a:defRPr>
            </a:lvl2pPr>
            <a:lvl3pPr marL="1371600" lvl="2" indent="-342900" algn="l" rtl="0">
              <a:lnSpc>
                <a:spcPct val="115000"/>
              </a:lnSpc>
              <a:spcBef>
                <a:spcPts val="0"/>
              </a:spcBef>
              <a:spcAft>
                <a:spcPts val="0"/>
              </a:spcAft>
              <a:buClr>
                <a:schemeClr val="dk1"/>
              </a:buClr>
              <a:buSzPts val="1800"/>
              <a:buChar char="■"/>
              <a:defRPr>
                <a:solidFill>
                  <a:schemeClr val="dk1"/>
                </a:solidFill>
              </a:defRPr>
            </a:lvl3pPr>
            <a:lvl4pPr marL="1828800" lvl="3" indent="-342900" algn="l" rtl="0">
              <a:lnSpc>
                <a:spcPct val="115000"/>
              </a:lnSpc>
              <a:spcBef>
                <a:spcPts val="0"/>
              </a:spcBef>
              <a:spcAft>
                <a:spcPts val="0"/>
              </a:spcAft>
              <a:buClr>
                <a:schemeClr val="dk1"/>
              </a:buClr>
              <a:buSzPts val="1800"/>
              <a:buChar char="●"/>
              <a:defRPr>
                <a:solidFill>
                  <a:schemeClr val="dk1"/>
                </a:solidFill>
              </a:defRPr>
            </a:lvl4pPr>
            <a:lvl5pPr marL="2286000" lvl="4" indent="-342900" algn="l" rtl="0">
              <a:lnSpc>
                <a:spcPct val="115000"/>
              </a:lnSpc>
              <a:spcBef>
                <a:spcPts val="0"/>
              </a:spcBef>
              <a:spcAft>
                <a:spcPts val="0"/>
              </a:spcAft>
              <a:buClr>
                <a:schemeClr val="dk1"/>
              </a:buClr>
              <a:buSzPts val="1800"/>
              <a:buFont typeface="Arial"/>
              <a:buChar char="○"/>
              <a:defRPr>
                <a:solidFill>
                  <a:schemeClr val="dk1"/>
                </a:solidFill>
                <a:latin typeface="Arial"/>
                <a:ea typeface="Arial"/>
                <a:cs typeface="Arial"/>
                <a:sym typeface="Arial"/>
              </a:defRPr>
            </a:lvl5pPr>
            <a:lvl6pPr marL="2743200" lvl="5" indent="-279400" algn="l" rtl="0">
              <a:lnSpc>
                <a:spcPct val="90000"/>
              </a:lnSpc>
              <a:spcBef>
                <a:spcPts val="1700"/>
              </a:spcBef>
              <a:spcAft>
                <a:spcPts val="0"/>
              </a:spcAft>
              <a:buClr>
                <a:schemeClr val="dk1"/>
              </a:buClr>
              <a:buSzPts val="800"/>
              <a:buChar char="■"/>
              <a:defRPr>
                <a:solidFill>
                  <a:schemeClr val="dk1"/>
                </a:solidFill>
              </a:defRPr>
            </a:lvl6pPr>
            <a:lvl7pPr marL="3200400" lvl="6" indent="-279400" algn="l" rtl="0">
              <a:lnSpc>
                <a:spcPct val="90000"/>
              </a:lnSpc>
              <a:spcBef>
                <a:spcPts val="1700"/>
              </a:spcBef>
              <a:spcAft>
                <a:spcPts val="0"/>
              </a:spcAft>
              <a:buClr>
                <a:schemeClr val="dk1"/>
              </a:buClr>
              <a:buSzPts val="800"/>
              <a:buChar char="●"/>
              <a:defRPr>
                <a:solidFill>
                  <a:schemeClr val="dk1"/>
                </a:solidFill>
              </a:defRPr>
            </a:lvl7pPr>
            <a:lvl8pPr marL="3657600" lvl="7" indent="-279400" algn="l" rtl="0">
              <a:lnSpc>
                <a:spcPct val="90000"/>
              </a:lnSpc>
              <a:spcBef>
                <a:spcPts val="1700"/>
              </a:spcBef>
              <a:spcAft>
                <a:spcPts val="0"/>
              </a:spcAft>
              <a:buClr>
                <a:schemeClr val="dk1"/>
              </a:buClr>
              <a:buSzPts val="800"/>
              <a:buChar char="○"/>
              <a:defRPr>
                <a:solidFill>
                  <a:schemeClr val="dk1"/>
                </a:solidFill>
              </a:defRPr>
            </a:lvl8pPr>
            <a:lvl9pPr marL="4114800" lvl="8" indent="-279400" algn="l" rtl="0">
              <a:lnSpc>
                <a:spcPct val="90000"/>
              </a:lnSpc>
              <a:spcBef>
                <a:spcPts val="1700"/>
              </a:spcBef>
              <a:spcAft>
                <a:spcPts val="0"/>
              </a:spcAft>
              <a:buClr>
                <a:schemeClr val="dk1"/>
              </a:buClr>
              <a:buSzPts val="800"/>
              <a:buChar char="■"/>
              <a:defRPr>
                <a:solidFill>
                  <a:schemeClr val="dk1"/>
                </a:solidFill>
              </a:defRPr>
            </a:lvl9pPr>
          </a:lstStyle>
          <a:p>
            <a:endParaRPr/>
          </a:p>
        </p:txBody>
      </p:sp>
      <p:sp>
        <p:nvSpPr>
          <p:cNvPr id="51" name="Google Shape;51;p14"/>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Bullets 1">
  <p:cSld name="Title &amp; Bullets">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436864" y="392965"/>
            <a:ext cx="8270400" cy="6477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2500"/>
              <a:buNone/>
              <a:defRPr sz="2500"/>
            </a:lvl1pPr>
            <a:lvl2pPr lvl="1" algn="l" rtl="0">
              <a:lnSpc>
                <a:spcPct val="80000"/>
              </a:lnSpc>
              <a:spcBef>
                <a:spcPts val="0"/>
              </a:spcBef>
              <a:spcAft>
                <a:spcPts val="0"/>
              </a:spcAft>
              <a:buClr>
                <a:srgbClr val="000000"/>
              </a:buClr>
              <a:buSzPts val="700"/>
              <a:buFont typeface="Raleway"/>
              <a:buNone/>
              <a:defRPr>
                <a:latin typeface="Raleway"/>
                <a:ea typeface="Raleway"/>
                <a:cs typeface="Raleway"/>
                <a:sym typeface="Raleway"/>
              </a:defRPr>
            </a:lvl2pPr>
            <a:lvl3pPr lvl="2" algn="l" rtl="0">
              <a:lnSpc>
                <a:spcPct val="80000"/>
              </a:lnSpc>
              <a:spcBef>
                <a:spcPts val="0"/>
              </a:spcBef>
              <a:spcAft>
                <a:spcPts val="0"/>
              </a:spcAft>
              <a:buClr>
                <a:srgbClr val="000000"/>
              </a:buClr>
              <a:buSzPts val="700"/>
              <a:buFont typeface="Raleway"/>
              <a:buNone/>
              <a:defRPr>
                <a:latin typeface="Raleway"/>
                <a:ea typeface="Raleway"/>
                <a:cs typeface="Raleway"/>
                <a:sym typeface="Raleway"/>
              </a:defRPr>
            </a:lvl3pPr>
            <a:lvl4pPr lvl="3" algn="l" rtl="0">
              <a:lnSpc>
                <a:spcPct val="80000"/>
              </a:lnSpc>
              <a:spcBef>
                <a:spcPts val="0"/>
              </a:spcBef>
              <a:spcAft>
                <a:spcPts val="0"/>
              </a:spcAft>
              <a:buClr>
                <a:srgbClr val="000000"/>
              </a:buClr>
              <a:buSzPts val="700"/>
              <a:buFont typeface="Raleway"/>
              <a:buNone/>
              <a:defRPr>
                <a:latin typeface="Raleway"/>
                <a:ea typeface="Raleway"/>
                <a:cs typeface="Raleway"/>
                <a:sym typeface="Raleway"/>
              </a:defRPr>
            </a:lvl4pPr>
            <a:lvl5pPr lvl="4" algn="l" rtl="0">
              <a:lnSpc>
                <a:spcPct val="80000"/>
              </a:lnSpc>
              <a:spcBef>
                <a:spcPts val="0"/>
              </a:spcBef>
              <a:spcAft>
                <a:spcPts val="0"/>
              </a:spcAft>
              <a:buClr>
                <a:srgbClr val="000000"/>
              </a:buClr>
              <a:buSzPts val="700"/>
              <a:buFont typeface="Raleway"/>
              <a:buNone/>
              <a:defRPr>
                <a:latin typeface="Raleway"/>
                <a:ea typeface="Raleway"/>
                <a:cs typeface="Raleway"/>
                <a:sym typeface="Raleway"/>
              </a:defRPr>
            </a:lvl5pPr>
            <a:lvl6pPr lvl="5" algn="l" rtl="0">
              <a:lnSpc>
                <a:spcPct val="80000"/>
              </a:lnSpc>
              <a:spcBef>
                <a:spcPts val="0"/>
              </a:spcBef>
              <a:spcAft>
                <a:spcPts val="0"/>
              </a:spcAft>
              <a:buClr>
                <a:srgbClr val="000000"/>
              </a:buClr>
              <a:buSzPts val="700"/>
              <a:buFont typeface="Raleway"/>
              <a:buNone/>
              <a:defRPr>
                <a:latin typeface="Raleway"/>
                <a:ea typeface="Raleway"/>
                <a:cs typeface="Raleway"/>
                <a:sym typeface="Raleway"/>
              </a:defRPr>
            </a:lvl6pPr>
            <a:lvl7pPr lvl="6" algn="l" rtl="0">
              <a:lnSpc>
                <a:spcPct val="80000"/>
              </a:lnSpc>
              <a:spcBef>
                <a:spcPts val="0"/>
              </a:spcBef>
              <a:spcAft>
                <a:spcPts val="0"/>
              </a:spcAft>
              <a:buClr>
                <a:srgbClr val="000000"/>
              </a:buClr>
              <a:buSzPts val="700"/>
              <a:buFont typeface="Raleway"/>
              <a:buNone/>
              <a:defRPr>
                <a:latin typeface="Raleway"/>
                <a:ea typeface="Raleway"/>
                <a:cs typeface="Raleway"/>
                <a:sym typeface="Raleway"/>
              </a:defRPr>
            </a:lvl7pPr>
            <a:lvl8pPr lvl="7" algn="l" rtl="0">
              <a:lnSpc>
                <a:spcPct val="80000"/>
              </a:lnSpc>
              <a:spcBef>
                <a:spcPts val="0"/>
              </a:spcBef>
              <a:spcAft>
                <a:spcPts val="0"/>
              </a:spcAft>
              <a:buClr>
                <a:srgbClr val="000000"/>
              </a:buClr>
              <a:buSzPts val="700"/>
              <a:buFont typeface="Raleway"/>
              <a:buNone/>
              <a:defRPr>
                <a:latin typeface="Raleway"/>
                <a:ea typeface="Raleway"/>
                <a:cs typeface="Raleway"/>
                <a:sym typeface="Raleway"/>
              </a:defRPr>
            </a:lvl8pPr>
            <a:lvl9pPr lvl="8" algn="l" rtl="0">
              <a:lnSpc>
                <a:spcPct val="80000"/>
              </a:lnSpc>
              <a:spcBef>
                <a:spcPts val="0"/>
              </a:spcBef>
              <a:spcAft>
                <a:spcPts val="0"/>
              </a:spcAft>
              <a:buClr>
                <a:srgbClr val="000000"/>
              </a:buClr>
              <a:buSzPts val="700"/>
              <a:buFont typeface="Raleway"/>
              <a:buNone/>
              <a:defRPr>
                <a:latin typeface="Raleway"/>
                <a:ea typeface="Raleway"/>
                <a:cs typeface="Raleway"/>
                <a:sym typeface="Raleway"/>
              </a:defRPr>
            </a:lvl9pPr>
          </a:lstStyle>
          <a:p>
            <a:endParaRPr/>
          </a:p>
        </p:txBody>
      </p:sp>
      <p:sp>
        <p:nvSpPr>
          <p:cNvPr id="54" name="Google Shape;54;p15"/>
          <p:cNvSpPr txBox="1">
            <a:spLocks noGrp="1"/>
          </p:cNvSpPr>
          <p:nvPr>
            <p:ph type="body" idx="1"/>
          </p:nvPr>
        </p:nvSpPr>
        <p:spPr>
          <a:xfrm>
            <a:off x="553775" y="1373078"/>
            <a:ext cx="8036400" cy="2353500"/>
          </a:xfrm>
          <a:prstGeom prst="rect">
            <a:avLst/>
          </a:prstGeom>
          <a:noFill/>
          <a:ln>
            <a:noFill/>
          </a:ln>
        </p:spPr>
        <p:txBody>
          <a:bodyPr spcFirstLastPara="1" wrap="square" lIns="19050" tIns="19050" rIns="19050" bIns="19050" anchor="t" anchorCtr="0">
            <a:normAutofit/>
          </a:bodyPr>
          <a:lstStyle>
            <a:lvl1pPr marL="457200" lvl="0" indent="-387350" algn="l" rtl="0">
              <a:lnSpc>
                <a:spcPct val="90000"/>
              </a:lnSpc>
              <a:spcBef>
                <a:spcPts val="900"/>
              </a:spcBef>
              <a:spcAft>
                <a:spcPts val="0"/>
              </a:spcAft>
              <a:buClr>
                <a:srgbClr val="000000"/>
              </a:buClr>
              <a:buSzPts val="2500"/>
              <a:buChar char="●"/>
              <a:defRPr sz="1700"/>
            </a:lvl1pPr>
            <a:lvl2pPr marL="914400" lvl="1" indent="-387350" algn="l" rtl="0">
              <a:lnSpc>
                <a:spcPct val="90000"/>
              </a:lnSpc>
              <a:spcBef>
                <a:spcPts val="900"/>
              </a:spcBef>
              <a:spcAft>
                <a:spcPts val="0"/>
              </a:spcAft>
              <a:buClr>
                <a:srgbClr val="000000"/>
              </a:buClr>
              <a:buSzPts val="2500"/>
              <a:buChar char="○"/>
              <a:defRPr sz="1700"/>
            </a:lvl2pPr>
            <a:lvl3pPr marL="1371600" lvl="2" indent="-387350" algn="l" rtl="0">
              <a:lnSpc>
                <a:spcPct val="90000"/>
              </a:lnSpc>
              <a:spcBef>
                <a:spcPts val="900"/>
              </a:spcBef>
              <a:spcAft>
                <a:spcPts val="0"/>
              </a:spcAft>
              <a:buClr>
                <a:srgbClr val="000000"/>
              </a:buClr>
              <a:buSzPts val="2500"/>
              <a:buChar char="■"/>
              <a:defRPr sz="1700"/>
            </a:lvl3pPr>
            <a:lvl4pPr marL="1828800" lvl="3" indent="-387350" algn="l" rtl="0">
              <a:lnSpc>
                <a:spcPct val="90000"/>
              </a:lnSpc>
              <a:spcBef>
                <a:spcPts val="900"/>
              </a:spcBef>
              <a:spcAft>
                <a:spcPts val="0"/>
              </a:spcAft>
              <a:buClr>
                <a:srgbClr val="000000"/>
              </a:buClr>
              <a:buSzPts val="2500"/>
              <a:buChar char="●"/>
              <a:defRPr sz="1700"/>
            </a:lvl4pPr>
            <a:lvl5pPr marL="2286000" lvl="4" indent="-387350" algn="l" rtl="0">
              <a:lnSpc>
                <a:spcPct val="90000"/>
              </a:lnSpc>
              <a:spcBef>
                <a:spcPts val="900"/>
              </a:spcBef>
              <a:spcAft>
                <a:spcPts val="0"/>
              </a:spcAft>
              <a:buClr>
                <a:srgbClr val="000000"/>
              </a:buClr>
              <a:buSzPts val="2500"/>
              <a:buFont typeface="Roboto"/>
              <a:buChar char="○"/>
              <a:defRPr sz="1700">
                <a:latin typeface="Roboto"/>
                <a:ea typeface="Roboto"/>
                <a:cs typeface="Roboto"/>
                <a:sym typeface="Roboto"/>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55" name="Google Shape;55;p15"/>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Bullets 2">
  <p:cSld name="Title &amp; Bullets 2">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8197" y="-11153"/>
            <a:ext cx="8947500" cy="647700"/>
          </a:xfrm>
          <a:prstGeom prst="rect">
            <a:avLst/>
          </a:prstGeom>
          <a:noFill/>
          <a:ln>
            <a:noFill/>
          </a:ln>
        </p:spPr>
        <p:txBody>
          <a:bodyPr spcFirstLastPara="1" wrap="square" lIns="19050" tIns="19050" rIns="19050" bIns="19050" anchor="t" anchorCtr="0">
            <a:normAutofit/>
          </a:bodyPr>
          <a:lstStyle>
            <a:lvl1pPr lvl="0" algn="ctr" rtl="0">
              <a:lnSpc>
                <a:spcPct val="80000"/>
              </a:lnSpc>
              <a:spcBef>
                <a:spcPts val="0"/>
              </a:spcBef>
              <a:spcAft>
                <a:spcPts val="0"/>
              </a:spcAft>
              <a:buClr>
                <a:srgbClr val="000000"/>
              </a:buClr>
              <a:buSzPts val="3200"/>
              <a:buNone/>
              <a:defRPr sz="3200" b="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58" name="Google Shape;58;p16"/>
          <p:cNvSpPr txBox="1">
            <a:spLocks noGrp="1"/>
          </p:cNvSpPr>
          <p:nvPr>
            <p:ph type="body" idx="1"/>
          </p:nvPr>
        </p:nvSpPr>
        <p:spPr>
          <a:xfrm>
            <a:off x="267140" y="981075"/>
            <a:ext cx="8557500" cy="3976200"/>
          </a:xfrm>
          <a:prstGeom prst="rect">
            <a:avLst/>
          </a:prstGeom>
          <a:noFill/>
          <a:ln>
            <a:noFill/>
          </a:ln>
        </p:spPr>
        <p:txBody>
          <a:bodyPr spcFirstLastPara="1" wrap="square" lIns="19050" tIns="19050" rIns="19050" bIns="19050" anchor="t" anchorCtr="0">
            <a:normAutofit/>
          </a:bodyPr>
          <a:lstStyle>
            <a:lvl1pPr marL="457200" lvl="0" indent="-387350" algn="l" rtl="0">
              <a:lnSpc>
                <a:spcPct val="90000"/>
              </a:lnSpc>
              <a:spcBef>
                <a:spcPts val="900"/>
              </a:spcBef>
              <a:spcAft>
                <a:spcPts val="0"/>
              </a:spcAft>
              <a:buClr>
                <a:srgbClr val="000000"/>
              </a:buClr>
              <a:buSzPts val="2500"/>
              <a:buFont typeface="Avenir"/>
              <a:buChar char="●"/>
              <a:defRPr sz="1700">
                <a:latin typeface="Avenir"/>
                <a:ea typeface="Avenir"/>
                <a:cs typeface="Avenir"/>
                <a:sym typeface="Avenir"/>
              </a:defRPr>
            </a:lvl1pPr>
            <a:lvl2pPr marL="914400" lvl="1" indent="-387350" algn="l" rtl="0">
              <a:lnSpc>
                <a:spcPct val="90000"/>
              </a:lnSpc>
              <a:spcBef>
                <a:spcPts val="900"/>
              </a:spcBef>
              <a:spcAft>
                <a:spcPts val="0"/>
              </a:spcAft>
              <a:buClr>
                <a:srgbClr val="000000"/>
              </a:buClr>
              <a:buSzPts val="2500"/>
              <a:buChar char="○"/>
              <a:defRPr sz="1700"/>
            </a:lvl2pPr>
            <a:lvl3pPr marL="1371600" lvl="2" indent="-387350" algn="l" rtl="0">
              <a:lnSpc>
                <a:spcPct val="90000"/>
              </a:lnSpc>
              <a:spcBef>
                <a:spcPts val="900"/>
              </a:spcBef>
              <a:spcAft>
                <a:spcPts val="0"/>
              </a:spcAft>
              <a:buClr>
                <a:srgbClr val="000000"/>
              </a:buClr>
              <a:buSzPts val="2500"/>
              <a:buFont typeface="Avenir"/>
              <a:buChar char="■"/>
              <a:defRPr sz="1700">
                <a:latin typeface="Avenir"/>
                <a:ea typeface="Avenir"/>
                <a:cs typeface="Avenir"/>
                <a:sym typeface="Avenir"/>
              </a:defRPr>
            </a:lvl3pPr>
            <a:lvl4pPr marL="1828800" lvl="3" indent="-387350" algn="l" rtl="0">
              <a:lnSpc>
                <a:spcPct val="90000"/>
              </a:lnSpc>
              <a:spcBef>
                <a:spcPts val="900"/>
              </a:spcBef>
              <a:spcAft>
                <a:spcPts val="0"/>
              </a:spcAft>
              <a:buClr>
                <a:srgbClr val="000000"/>
              </a:buClr>
              <a:buSzPts val="2500"/>
              <a:buFont typeface="Avenir"/>
              <a:buChar char="●"/>
              <a:defRPr sz="1700">
                <a:latin typeface="Avenir"/>
                <a:ea typeface="Avenir"/>
                <a:cs typeface="Avenir"/>
                <a:sym typeface="Avenir"/>
              </a:defRPr>
            </a:lvl4pPr>
            <a:lvl5pPr marL="2286000" lvl="4" indent="-387350" algn="l" rtl="0">
              <a:lnSpc>
                <a:spcPct val="90000"/>
              </a:lnSpc>
              <a:spcBef>
                <a:spcPts val="900"/>
              </a:spcBef>
              <a:spcAft>
                <a:spcPts val="0"/>
              </a:spcAft>
              <a:buClr>
                <a:srgbClr val="000000"/>
              </a:buClr>
              <a:buSzPts val="2500"/>
              <a:buChar char="○"/>
              <a:defRPr sz="1700"/>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59" name="Google Shape;59;p16"/>
          <p:cNvSpPr txBox="1">
            <a:spLocks noGrp="1"/>
          </p:cNvSpPr>
          <p:nvPr>
            <p:ph type="body" idx="2"/>
          </p:nvPr>
        </p:nvSpPr>
        <p:spPr>
          <a:xfrm>
            <a:off x="457200" y="589443"/>
            <a:ext cx="8229600" cy="312300"/>
          </a:xfrm>
          <a:prstGeom prst="rect">
            <a:avLst/>
          </a:prstGeom>
          <a:noFill/>
          <a:ln>
            <a:noFill/>
          </a:ln>
        </p:spPr>
        <p:txBody>
          <a:bodyPr spcFirstLastPara="1" wrap="square" lIns="19050" tIns="19050" rIns="19050" bIns="19050" anchor="t" anchorCtr="0">
            <a:normAutofit/>
          </a:bodyPr>
          <a:lstStyle>
            <a:lvl1pPr marL="457200" lvl="0" indent="-228600" algn="ctr" rtl="0">
              <a:lnSpc>
                <a:spcPct val="100000"/>
              </a:lnSpc>
              <a:spcBef>
                <a:spcPts val="0"/>
              </a:spcBef>
              <a:spcAft>
                <a:spcPts val="0"/>
              </a:spcAft>
              <a:buClr>
                <a:srgbClr val="000000"/>
              </a:buClr>
              <a:buSzPts val="1700"/>
              <a:buNone/>
              <a:defRPr sz="1700"/>
            </a:lvl1pPr>
            <a:lvl2pPr marL="914400" lvl="1"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2pPr>
            <a:lvl3pPr marL="1371600" lvl="2"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3pPr>
            <a:lvl4pPr marL="1828800" lvl="3"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4pPr>
            <a:lvl5pPr marL="2286000" lvl="4"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5pPr>
            <a:lvl6pPr marL="2743200" lvl="5"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6pPr>
            <a:lvl7pPr marL="3200400" lvl="6"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7pPr>
            <a:lvl8pPr marL="3657600" lvl="7"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8pPr>
            <a:lvl9pPr marL="4114800" lvl="8"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9pPr>
          </a:lstStyle>
          <a:p>
            <a:endParaRPr/>
          </a:p>
        </p:txBody>
      </p:sp>
      <p:sp>
        <p:nvSpPr>
          <p:cNvPr id="60" name="Google Shape;60;p16"/>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F3F3F"/>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7"/>
          <p:cNvSpPr txBox="1">
            <a:spLocks noGrp="1"/>
          </p:cNvSpPr>
          <p:nvPr>
            <p:ph type="body" idx="1"/>
          </p:nvPr>
        </p:nvSpPr>
        <p:spPr>
          <a:xfrm>
            <a:off x="822960" y="1581151"/>
            <a:ext cx="7543800" cy="2820600"/>
          </a:xfrm>
          <a:prstGeom prst="rect">
            <a:avLst/>
          </a:prstGeom>
          <a:noFill/>
          <a:ln>
            <a:noFill/>
          </a:ln>
        </p:spPr>
        <p:txBody>
          <a:bodyPr spcFirstLastPara="1" wrap="square" lIns="0" tIns="34275" rIns="0" bIns="34275" anchor="t" anchorCtr="0">
            <a:normAutofit/>
          </a:bodyPr>
          <a:lstStyle>
            <a:lvl1pPr marL="457200" lvl="0" indent="-317500" algn="l" rtl="0">
              <a:lnSpc>
                <a:spcPct val="110000"/>
              </a:lnSpc>
              <a:spcBef>
                <a:spcPts val="900"/>
              </a:spcBef>
              <a:spcAft>
                <a:spcPts val="0"/>
              </a:spcAft>
              <a:buSzPts val="1400"/>
              <a:buChar char="●"/>
              <a:defRPr/>
            </a:lvl1pPr>
            <a:lvl2pPr marL="914400" lvl="1" indent="-317500" algn="l" rtl="0">
              <a:lnSpc>
                <a:spcPct val="110000"/>
              </a:lnSpc>
              <a:spcBef>
                <a:spcPts val="200"/>
              </a:spcBef>
              <a:spcAft>
                <a:spcPts val="0"/>
              </a:spcAft>
              <a:buClr>
                <a:srgbClr val="3F3F3F"/>
              </a:buClr>
              <a:buSzPts val="1400"/>
              <a:buChar char="○"/>
              <a:defRPr/>
            </a:lvl2pPr>
            <a:lvl3pPr marL="1371600" lvl="2" indent="-317500" algn="l" rtl="0">
              <a:lnSpc>
                <a:spcPct val="110000"/>
              </a:lnSpc>
              <a:spcBef>
                <a:spcPts val="300"/>
              </a:spcBef>
              <a:spcAft>
                <a:spcPts val="0"/>
              </a:spcAft>
              <a:buClr>
                <a:srgbClr val="3F3F3F"/>
              </a:buClr>
              <a:buSzPts val="1400"/>
              <a:buChar char="■"/>
              <a:defRPr/>
            </a:lvl3pPr>
            <a:lvl4pPr marL="1828800" lvl="3" indent="-317500" algn="l" rtl="0">
              <a:lnSpc>
                <a:spcPct val="110000"/>
              </a:lnSpc>
              <a:spcBef>
                <a:spcPts val="300"/>
              </a:spcBef>
              <a:spcAft>
                <a:spcPts val="0"/>
              </a:spcAft>
              <a:buClr>
                <a:srgbClr val="3F3F3F"/>
              </a:buClr>
              <a:buSzPts val="1400"/>
              <a:buChar char="●"/>
              <a:defRPr/>
            </a:lvl4pPr>
            <a:lvl5pPr marL="2286000" lvl="4" indent="-317500" algn="l" rtl="0">
              <a:lnSpc>
                <a:spcPct val="110000"/>
              </a:lnSpc>
              <a:spcBef>
                <a:spcPts val="300"/>
              </a:spcBef>
              <a:spcAft>
                <a:spcPts val="0"/>
              </a:spcAft>
              <a:buClr>
                <a:srgbClr val="3F3F3F"/>
              </a:buClr>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64" name="Google Shape;64;p17"/>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7" name="Google Shape;17;p4"/>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 name="Google Shape;22;p5"/>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7"/>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28"/>
        <p:cNvGrpSpPr/>
        <p:nvPr/>
      </p:nvGrpSpPr>
      <p:grpSpPr>
        <a:xfrm>
          <a:off x="0" y="0"/>
          <a:ext cx="0" cy="0"/>
          <a:chOff x="0" y="0"/>
          <a:chExt cx="0" cy="0"/>
        </a:xfrm>
      </p:grpSpPr>
      <p:sp>
        <p:nvSpPr>
          <p:cNvPr id="29" name="Google Shape;29;p8"/>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Avenir"/>
              <a:buNone/>
              <a:defRPr sz="1400" b="1">
                <a:latin typeface="Avenir"/>
                <a:ea typeface="Avenir"/>
                <a:cs typeface="Avenir"/>
                <a:sym typeface="Aveni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Font typeface="Avenir"/>
              <a:buChar char="■"/>
              <a:defRPr>
                <a:latin typeface="Avenir"/>
                <a:ea typeface="Avenir"/>
                <a:cs typeface="Avenir"/>
                <a:sym typeface="Avenir"/>
              </a:defRPr>
            </a:lvl3pPr>
            <a:lvl4pPr marL="1828800" lvl="3" indent="-279400" algn="l" rtl="0">
              <a:lnSpc>
                <a:spcPct val="90000"/>
              </a:lnSpc>
              <a:spcBef>
                <a:spcPts val="1700"/>
              </a:spcBef>
              <a:spcAft>
                <a:spcPts val="0"/>
              </a:spcAft>
              <a:buClr>
                <a:srgbClr val="000000"/>
              </a:buClr>
              <a:buSzPts val="800"/>
              <a:buFont typeface="Avenir"/>
              <a:buChar char="●"/>
              <a:defRPr>
                <a:latin typeface="Avenir"/>
                <a:ea typeface="Avenir"/>
                <a:cs typeface="Avenir"/>
                <a:sym typeface="Aveni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30" name="Google Shape;30;p8"/>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Raleway"/>
              <a:buNone/>
              <a:defRPr sz="4400">
                <a:latin typeface="Raleway"/>
                <a:ea typeface="Raleway"/>
                <a:cs typeface="Raleway"/>
                <a:sym typeface="Raleway"/>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31" name="Google Shape;31;p8"/>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None/>
              <a:defRPr sz="2100" b="1"/>
            </a:lvl1pPr>
            <a:lvl2pPr marL="914400" lvl="1" indent="-228600" algn="l" rtl="0">
              <a:lnSpc>
                <a:spcPct val="100000"/>
              </a:lnSpc>
              <a:spcBef>
                <a:spcPts val="0"/>
              </a:spcBef>
              <a:spcAft>
                <a:spcPts val="0"/>
              </a:spcAft>
              <a:buClr>
                <a:srgbClr val="000000"/>
              </a:buClr>
              <a:buSzPts val="2100"/>
              <a:buFont typeface="Lora"/>
              <a:buNone/>
              <a:defRPr sz="2100" b="1">
                <a:latin typeface="Lora"/>
                <a:ea typeface="Lora"/>
                <a:cs typeface="Lora"/>
                <a:sym typeface="Lora"/>
              </a:defRPr>
            </a:lvl2pPr>
            <a:lvl3pPr marL="1371600" lvl="2" indent="-228600" algn="l" rtl="0">
              <a:lnSpc>
                <a:spcPct val="100000"/>
              </a:lnSpc>
              <a:spcBef>
                <a:spcPts val="0"/>
              </a:spcBef>
              <a:spcAft>
                <a:spcPts val="0"/>
              </a:spcAft>
              <a:buClr>
                <a:srgbClr val="000000"/>
              </a:buClr>
              <a:buSzPts val="2100"/>
              <a:buFont typeface="Lora"/>
              <a:buNone/>
              <a:defRPr sz="2100" b="1">
                <a:latin typeface="Lora"/>
                <a:ea typeface="Lora"/>
                <a:cs typeface="Lora"/>
                <a:sym typeface="Lora"/>
              </a:defRPr>
            </a:lvl3pPr>
            <a:lvl4pPr marL="1828800" lvl="3" indent="-228600" algn="l" rtl="0">
              <a:lnSpc>
                <a:spcPct val="100000"/>
              </a:lnSpc>
              <a:spcBef>
                <a:spcPts val="0"/>
              </a:spcBef>
              <a:spcAft>
                <a:spcPts val="0"/>
              </a:spcAft>
              <a:buClr>
                <a:srgbClr val="000000"/>
              </a:buClr>
              <a:buSzPts val="2100"/>
              <a:buFont typeface="Lora"/>
              <a:buNone/>
              <a:defRPr sz="2100" b="1">
                <a:latin typeface="Lora"/>
                <a:ea typeface="Lora"/>
                <a:cs typeface="Lora"/>
                <a:sym typeface="Lora"/>
              </a:defRPr>
            </a:lvl4pPr>
            <a:lvl5pPr marL="2286000" lvl="4" indent="-228600" algn="l" rtl="0">
              <a:lnSpc>
                <a:spcPct val="100000"/>
              </a:lnSpc>
              <a:spcBef>
                <a:spcPts val="0"/>
              </a:spcBef>
              <a:spcAft>
                <a:spcPts val="0"/>
              </a:spcAft>
              <a:buClr>
                <a:srgbClr val="000000"/>
              </a:buClr>
              <a:buSzPts val="2100"/>
              <a:buFont typeface="Lora"/>
              <a:buNone/>
              <a:defRPr sz="2100" b="1">
                <a:latin typeface="Lora"/>
                <a:ea typeface="Lora"/>
                <a:cs typeface="Lora"/>
                <a:sym typeface="Lora"/>
              </a:defRPr>
            </a:lvl5pPr>
            <a:lvl6pPr marL="2743200" lvl="5"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6pPr>
            <a:lvl7pPr marL="3200400" lvl="6"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7pPr>
            <a:lvl8pPr marL="3657600" lvl="7"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8pPr>
            <a:lvl9pPr marL="4114800" lvl="8" indent="-279400" algn="l" rtl="0">
              <a:lnSpc>
                <a:spcPct val="90000"/>
              </a:lnSpc>
              <a:spcBef>
                <a:spcPts val="1700"/>
              </a:spcBef>
              <a:spcAft>
                <a:spcPts val="0"/>
              </a:spcAft>
              <a:buClr>
                <a:srgbClr val="000000"/>
              </a:buClr>
              <a:buSzPts val="800"/>
              <a:buFont typeface="Lora"/>
              <a:buChar char="■"/>
              <a:defRPr>
                <a:latin typeface="Lora"/>
                <a:ea typeface="Lora"/>
                <a:cs typeface="Lora"/>
                <a:sym typeface="Lora"/>
              </a:defRPr>
            </a:lvl9pPr>
          </a:lstStyle>
          <a:p>
            <a:endParaRPr/>
          </a:p>
        </p:txBody>
      </p:sp>
      <p:sp>
        <p:nvSpPr>
          <p:cNvPr id="32" name="Google Shape;32;p8"/>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3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452436" y="1700213"/>
            <a:ext cx="8239200" cy="1743000"/>
          </a:xfrm>
          <a:prstGeom prst="rect">
            <a:avLst/>
          </a:prstGeom>
          <a:noFill/>
          <a:ln>
            <a:noFill/>
          </a:ln>
        </p:spPr>
        <p:txBody>
          <a:bodyPr spcFirstLastPara="1" wrap="square" lIns="19050" tIns="19050" rIns="19050" bIns="19050" anchor="ctr" anchorCtr="0">
            <a:normAutofit/>
          </a:bodyPr>
          <a:lstStyle>
            <a:lvl1pPr lvl="0" algn="l" rtl="0">
              <a:lnSpc>
                <a:spcPct val="80000"/>
              </a:lnSpc>
              <a:spcBef>
                <a:spcPts val="0"/>
              </a:spcBef>
              <a:spcAft>
                <a:spcPts val="0"/>
              </a:spcAft>
              <a:buClr>
                <a:srgbClr val="000000"/>
              </a:buClr>
              <a:buSzPts val="4400"/>
              <a:buNone/>
              <a:defRPr sz="4400" b="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85382" y="4696800"/>
            <a:ext cx="535800" cy="326400"/>
          </a:xfrm>
          <a:prstGeom prst="rect">
            <a:avLst/>
          </a:prstGeom>
          <a:noFill/>
          <a:ln>
            <a:noFill/>
          </a:ln>
        </p:spPr>
        <p:txBody>
          <a:bodyPr spcFirstLastPara="1" wrap="square" lIns="91425" tIns="91425" rIns="91425" bIns="91425" anchor="ctr" anchorCtr="0">
            <a:noAutofit/>
          </a:bodyPr>
          <a:lstStyle>
            <a:lvl1pPr marL="0" marR="0" lvl="0"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1pPr>
            <a:lvl2pPr marL="0" marR="0" lvl="1"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2pPr>
            <a:lvl3pPr marL="0" marR="0" lvl="2"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3pPr>
            <a:lvl4pPr marL="0" marR="0" lvl="3"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4pPr>
            <a:lvl5pPr marL="0" marR="0" lvl="4"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5pPr>
            <a:lvl6pPr marL="0" marR="0" lvl="5"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6pPr>
            <a:lvl7pPr marL="0" marR="0" lvl="6"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7pPr>
            <a:lvl8pPr marL="0" marR="0" lvl="7"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8pPr>
            <a:lvl9pPr marL="0" marR="0" lvl="8" indent="0" algn="r" rtl="0">
              <a:lnSpc>
                <a:spcPct val="90000"/>
              </a:lnSpc>
              <a:spcBef>
                <a:spcPts val="0"/>
              </a:spcBef>
              <a:spcAft>
                <a:spcPts val="0"/>
              </a:spcAft>
              <a:buClr>
                <a:srgbClr val="595959"/>
              </a:buClr>
              <a:buSzPts val="1000"/>
              <a:buFont typeface="Arial"/>
              <a:buNone/>
              <a:defRPr sz="1400">
                <a:solidFill>
                  <a:srgbClr val="595959"/>
                </a:solidFill>
                <a:latin typeface="Spectral"/>
                <a:ea typeface="Spectral"/>
                <a:cs typeface="Spectral"/>
                <a:sym typeface="Spectral"/>
              </a:defRPr>
            </a:lvl9pPr>
          </a:lstStyle>
          <a:p>
            <a:pPr marL="0" lvl="0" indent="0" algn="r" rtl="0">
              <a:spcBef>
                <a:spcPts val="0"/>
              </a:spcBef>
              <a:spcAft>
                <a:spcPts val="0"/>
              </a:spcAft>
              <a:buNone/>
            </a:pPr>
            <a:fld id="{00000000-1234-1234-1234-123412341234}" type="slidenum">
              <a:rPr lang="en"/>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deepmind.com/publications/an-empirical-analysis-of-compute-optimal-large-language-model-training"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arxiv.org/pdf/2206.04615.pdf"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hyperlink" Target="https://www.usenix.org/system/files/sec21-carlini-extracting.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2.png"/><Relationship Id="rId7"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69.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67.png"/><Relationship Id="rId5" Type="http://schemas.openxmlformats.org/officeDocument/2006/relationships/image" Target="../media/image74.png"/><Relationship Id="rId10" Type="http://schemas.openxmlformats.org/officeDocument/2006/relationships/image" Target="../media/image66.png"/><Relationship Id="rId4" Type="http://schemas.openxmlformats.org/officeDocument/2006/relationships/image" Target="../media/image73.png"/><Relationship Id="rId9"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16.xml"/><Relationship Id="rId5" Type="http://schemas.openxmlformats.org/officeDocument/2006/relationships/image" Target="../media/image80.png"/><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1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8"/>
          <p:cNvSpPr/>
          <p:nvPr/>
        </p:nvSpPr>
        <p:spPr>
          <a:xfrm>
            <a:off x="332000" y="1516425"/>
            <a:ext cx="8416926" cy="1808730"/>
          </a:xfrm>
          <a:custGeom>
            <a:avLst/>
            <a:gdLst/>
            <a:ahLst/>
            <a:cxnLst/>
            <a:rect l="l" t="t" r="r" b="b"/>
            <a:pathLst>
              <a:path w="21600" h="21600" extrusionOk="0">
                <a:moveTo>
                  <a:pt x="354" y="0"/>
                </a:moveTo>
                <a:cubicBezTo>
                  <a:pt x="158" y="0"/>
                  <a:pt x="0" y="751"/>
                  <a:pt x="0" y="1676"/>
                </a:cubicBezTo>
                <a:lnTo>
                  <a:pt x="0" y="15570"/>
                </a:lnTo>
                <a:cubicBezTo>
                  <a:pt x="0" y="16495"/>
                  <a:pt x="158" y="17244"/>
                  <a:pt x="354" y="17244"/>
                </a:cubicBezTo>
                <a:lnTo>
                  <a:pt x="20832" y="17244"/>
                </a:lnTo>
                <a:lnTo>
                  <a:pt x="20955" y="21600"/>
                </a:lnTo>
                <a:lnTo>
                  <a:pt x="21077" y="17244"/>
                </a:lnTo>
                <a:lnTo>
                  <a:pt x="21246" y="17244"/>
                </a:lnTo>
                <a:cubicBezTo>
                  <a:pt x="21442" y="17244"/>
                  <a:pt x="21600" y="16495"/>
                  <a:pt x="21600" y="15570"/>
                </a:cubicBezTo>
                <a:lnTo>
                  <a:pt x="21600" y="1676"/>
                </a:lnTo>
                <a:cubicBezTo>
                  <a:pt x="21600" y="751"/>
                  <a:pt x="21442" y="0"/>
                  <a:pt x="21246" y="0"/>
                </a:cubicBezTo>
                <a:lnTo>
                  <a:pt x="354" y="0"/>
                </a:lnTo>
                <a:close/>
              </a:path>
            </a:pathLst>
          </a:custGeom>
          <a:noFill/>
          <a:ln w="38100" cap="flat" cmpd="sng">
            <a:solidFill>
              <a:srgbClr val="666666"/>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i="0" u="none" strike="noStrike" cap="none">
              <a:solidFill>
                <a:schemeClr val="dk2"/>
              </a:solidFill>
              <a:latin typeface="Raleway"/>
              <a:ea typeface="Raleway"/>
              <a:cs typeface="Raleway"/>
              <a:sym typeface="Raleway"/>
            </a:endParaRPr>
          </a:p>
        </p:txBody>
      </p:sp>
      <p:sp>
        <p:nvSpPr>
          <p:cNvPr id="70" name="Google Shape;70;p18"/>
          <p:cNvSpPr txBox="1">
            <a:spLocks noGrp="1"/>
          </p:cNvSpPr>
          <p:nvPr>
            <p:ph type="body" idx="1"/>
          </p:nvPr>
        </p:nvSpPr>
        <p:spPr>
          <a:xfrm>
            <a:off x="450503" y="3606368"/>
            <a:ext cx="7231613" cy="639273"/>
          </a:xfrm>
          <a:prstGeom prst="rect">
            <a:avLst/>
          </a:prstGeom>
          <a:noFill/>
          <a:ln>
            <a:noFill/>
          </a:ln>
        </p:spPr>
        <p:txBody>
          <a:bodyPr spcFirstLastPara="1" wrap="square" lIns="17150" tIns="17150" rIns="17150" bIns="17150" anchor="t" anchorCtr="0">
            <a:normAutofit/>
          </a:bodyPr>
          <a:lstStyle/>
          <a:p>
            <a:pPr marL="0" lvl="0" indent="0" algn="l" rtl="0">
              <a:lnSpc>
                <a:spcPct val="100000"/>
              </a:lnSpc>
              <a:spcBef>
                <a:spcPts val="0"/>
              </a:spcBef>
              <a:spcAft>
                <a:spcPts val="0"/>
              </a:spcAft>
              <a:buClr>
                <a:srgbClr val="000000"/>
              </a:buClr>
              <a:buSzPts val="1900"/>
              <a:buFont typeface="Helvetica Neue"/>
              <a:buNone/>
            </a:pPr>
            <a:r>
              <a:rPr lang="en" sz="1900"/>
              <a:t>Margaret Li</a:t>
            </a:r>
            <a:r>
              <a:rPr lang="en" b="0"/>
              <a:t> </a:t>
            </a:r>
            <a:endParaRPr b="0"/>
          </a:p>
          <a:p>
            <a:pPr marL="0" lvl="0" indent="0" algn="l" rtl="0">
              <a:lnSpc>
                <a:spcPct val="100000"/>
              </a:lnSpc>
              <a:spcBef>
                <a:spcPts val="0"/>
              </a:spcBef>
              <a:spcAft>
                <a:spcPts val="0"/>
              </a:spcAft>
              <a:buClr>
                <a:srgbClr val="000000"/>
              </a:buClr>
              <a:buSzPts val="1900"/>
              <a:buFont typeface="Helvetica Neue"/>
              <a:buNone/>
            </a:pPr>
            <a:r>
              <a:rPr lang="en" b="0"/>
              <a:t>(with thanks to Ari Holtzman, Luke Zettlemoyer, and Sewon Min for many slides!)</a:t>
            </a:r>
            <a:endParaRPr/>
          </a:p>
        </p:txBody>
      </p:sp>
      <p:sp>
        <p:nvSpPr>
          <p:cNvPr id="71" name="Google Shape;71;p18"/>
          <p:cNvSpPr txBox="1">
            <a:spLocks noGrp="1"/>
          </p:cNvSpPr>
          <p:nvPr>
            <p:ph type="title"/>
          </p:nvPr>
        </p:nvSpPr>
        <p:spPr>
          <a:xfrm>
            <a:off x="485875" y="613575"/>
            <a:ext cx="8208300" cy="1743000"/>
          </a:xfrm>
          <a:prstGeom prst="rect">
            <a:avLst/>
          </a:prstGeom>
          <a:noFill/>
          <a:ln>
            <a:noFill/>
          </a:ln>
        </p:spPr>
        <p:txBody>
          <a:bodyPr spcFirstLastPara="1" wrap="square" lIns="19050" tIns="19050" rIns="19050" bIns="19050" anchor="b" anchorCtr="0">
            <a:normAutofit/>
          </a:bodyPr>
          <a:lstStyle/>
          <a:p>
            <a:pPr marL="0" marR="0" lvl="0" indent="0" algn="l" rtl="0">
              <a:lnSpc>
                <a:spcPct val="80000"/>
              </a:lnSpc>
              <a:spcBef>
                <a:spcPts val="0"/>
              </a:spcBef>
              <a:spcAft>
                <a:spcPts val="0"/>
              </a:spcAft>
              <a:buClr>
                <a:srgbClr val="000000"/>
              </a:buClr>
              <a:buSzPts val="3900"/>
              <a:buFont typeface="Helvetica Neue"/>
              <a:buNone/>
            </a:pPr>
            <a:r>
              <a:rPr lang="en" sz="3900" i="0" u="none" strike="noStrike" cap="none">
                <a:solidFill>
                  <a:schemeClr val="dk2"/>
                </a:solidFill>
              </a:rPr>
              <a:t>Large Language Models</a:t>
            </a:r>
            <a:endParaRPr>
              <a:solidFill>
                <a:schemeClr val="dk2"/>
              </a:solidFill>
            </a:endParaRPr>
          </a:p>
        </p:txBody>
      </p:sp>
      <p:sp>
        <p:nvSpPr>
          <p:cNvPr id="72" name="Google Shape;72;p18"/>
          <p:cNvSpPr txBox="1">
            <a:spLocks noGrp="1"/>
          </p:cNvSpPr>
          <p:nvPr>
            <p:ph type="body" idx="2"/>
          </p:nvPr>
        </p:nvSpPr>
        <p:spPr>
          <a:xfrm>
            <a:off x="488328" y="2356650"/>
            <a:ext cx="8203200" cy="714300"/>
          </a:xfrm>
          <a:prstGeom prst="rect">
            <a:avLst/>
          </a:prstGeom>
          <a:noFill/>
          <a:ln>
            <a:noFill/>
          </a:ln>
        </p:spPr>
        <p:txBody>
          <a:bodyPr spcFirstLastPara="1" wrap="square" lIns="19050" tIns="19050" rIns="19050" bIns="19050" anchor="t" anchorCtr="0">
            <a:normAutofit/>
          </a:bodyPr>
          <a:lstStyle/>
          <a:p>
            <a:pPr marL="0" marR="0" lvl="0" indent="0" algn="l" rtl="0">
              <a:lnSpc>
                <a:spcPct val="100000"/>
              </a:lnSpc>
              <a:spcBef>
                <a:spcPts val="0"/>
              </a:spcBef>
              <a:spcAft>
                <a:spcPts val="0"/>
              </a:spcAft>
              <a:buClr>
                <a:srgbClr val="000000"/>
              </a:buClr>
              <a:buSzPts val="2100"/>
              <a:buFont typeface="Helvetica Neue"/>
              <a:buNone/>
            </a:pPr>
            <a:r>
              <a:rPr lang="en" b="0"/>
              <a:t>What are they, how do we use them, and where is this going?</a:t>
            </a:r>
            <a:endParaRPr b="0">
              <a:solidFill>
                <a:schemeClr val="dk2"/>
              </a:solidFill>
            </a:endParaRPr>
          </a:p>
        </p:txBody>
      </p:sp>
      <p:pic>
        <p:nvPicPr>
          <p:cNvPr id="73" name="Google Shape;73;p18" descr="Image"/>
          <p:cNvPicPr preferRelativeResize="0"/>
          <p:nvPr/>
        </p:nvPicPr>
        <p:blipFill rotWithShape="1">
          <a:blip r:embed="rId3">
            <a:alphaModFix/>
          </a:blip>
          <a:srcRect/>
          <a:stretch/>
        </p:blipFill>
        <p:spPr>
          <a:xfrm>
            <a:off x="434554" y="4476939"/>
            <a:ext cx="3837698" cy="404757"/>
          </a:xfrm>
          <a:prstGeom prst="rect">
            <a:avLst/>
          </a:prstGeom>
          <a:noFill/>
          <a:ln>
            <a:noFill/>
          </a:ln>
        </p:spPr>
      </p:pic>
      <p:pic>
        <p:nvPicPr>
          <p:cNvPr id="74" name="Google Shape;74;p18" descr="robot.pdf"/>
          <p:cNvPicPr preferRelativeResize="0"/>
          <p:nvPr/>
        </p:nvPicPr>
        <p:blipFill rotWithShape="1">
          <a:blip r:embed="rId4">
            <a:alphaModFix amt="46917"/>
          </a:blip>
          <a:srcRect/>
          <a:stretch/>
        </p:blipFill>
        <p:spPr>
          <a:xfrm>
            <a:off x="7907911" y="3568784"/>
            <a:ext cx="727157" cy="13129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7" descr="Image"/>
          <p:cNvPicPr preferRelativeResize="0"/>
          <p:nvPr/>
        </p:nvPicPr>
        <p:blipFill rotWithShape="1">
          <a:blip r:embed="rId3">
            <a:alphaModFix/>
          </a:blip>
          <a:srcRect/>
          <a:stretch/>
        </p:blipFill>
        <p:spPr>
          <a:xfrm>
            <a:off x="350896" y="761746"/>
            <a:ext cx="8340707" cy="4046107"/>
          </a:xfrm>
          <a:prstGeom prst="rect">
            <a:avLst/>
          </a:prstGeom>
          <a:noFill/>
          <a:ln>
            <a:noFill/>
          </a:ln>
        </p:spPr>
      </p:pic>
      <p:sp>
        <p:nvSpPr>
          <p:cNvPr id="143" name="Google Shape;143;p27"/>
          <p:cNvSpPr txBox="1"/>
          <p:nvPr/>
        </p:nvSpPr>
        <p:spPr>
          <a:xfrm>
            <a:off x="5777677" y="4898172"/>
            <a:ext cx="3277782" cy="173013"/>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5E5E5E"/>
              </a:buClr>
              <a:buSzPts val="900"/>
              <a:buFont typeface="Helvetica Neue"/>
              <a:buNone/>
            </a:pPr>
            <a:r>
              <a:rPr lang="en" sz="900" b="0" i="0" u="none" strike="noStrike" cap="none">
                <a:solidFill>
                  <a:srgbClr val="5E5E5E"/>
                </a:solidFill>
                <a:latin typeface="Helvetica Neue"/>
                <a:ea typeface="Helvetica Neue"/>
                <a:cs typeface="Helvetica Neue"/>
                <a:sym typeface="Helvetica Neue"/>
              </a:rPr>
              <a:t>https://lena-voita.github.io/nlp_course/language_modeling.html</a:t>
            </a:r>
            <a:endParaRPr sz="500"/>
          </a:p>
        </p:txBody>
      </p:sp>
      <p:sp>
        <p:nvSpPr>
          <p:cNvPr id="144" name="Google Shape;144;p27"/>
          <p:cNvSpPr txBox="1">
            <a:spLocks noGrp="1"/>
          </p:cNvSpPr>
          <p:nvPr>
            <p:ph type="title" idx="4294967295"/>
          </p:nvPr>
        </p:nvSpPr>
        <p:spPr>
          <a:xfrm>
            <a:off x="452388" y="223538"/>
            <a:ext cx="8239200" cy="5382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a:t>
            </a:r>
            <a:r>
              <a:rPr lang="en" sz="3000">
                <a:solidFill>
                  <a:srgbClr val="351C75"/>
                </a:solidFill>
              </a:rPr>
              <a:t>2</a:t>
            </a:r>
            <a:r>
              <a:rPr lang="en" sz="3000">
                <a:solidFill>
                  <a:srgbClr val="351C75"/>
                </a:solidFill>
                <a:latin typeface="Raleway"/>
                <a:ea typeface="Raleway"/>
                <a:cs typeface="Raleway"/>
                <a:sym typeface="Raleway"/>
              </a:rPr>
              <a:t>)</a:t>
            </a:r>
            <a:endParaRPr sz="3000">
              <a:solidFill>
                <a:srgbClr val="351C75"/>
              </a:solidFill>
              <a:latin typeface="Raleway"/>
              <a:ea typeface="Raleway"/>
              <a:cs typeface="Raleway"/>
              <a:sym typeface="Raleway"/>
            </a:endParaRPr>
          </a:p>
        </p:txBody>
      </p:sp>
      <p:sp>
        <p:nvSpPr>
          <p:cNvPr id="145" name="Google Shape;145;p27"/>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8" descr="Image"/>
          <p:cNvPicPr preferRelativeResize="0"/>
          <p:nvPr/>
        </p:nvPicPr>
        <p:blipFill rotWithShape="1">
          <a:blip r:embed="rId3">
            <a:alphaModFix/>
          </a:blip>
          <a:srcRect/>
          <a:stretch/>
        </p:blipFill>
        <p:spPr>
          <a:xfrm>
            <a:off x="316706" y="1269206"/>
            <a:ext cx="8510588" cy="2605088"/>
          </a:xfrm>
          <a:prstGeom prst="rect">
            <a:avLst/>
          </a:prstGeom>
          <a:noFill/>
          <a:ln>
            <a:noFill/>
          </a:ln>
        </p:spPr>
      </p:pic>
      <p:sp>
        <p:nvSpPr>
          <p:cNvPr id="151" name="Google Shape;151;p28"/>
          <p:cNvSpPr txBox="1">
            <a:spLocks noGrp="1"/>
          </p:cNvSpPr>
          <p:nvPr>
            <p:ph type="title" idx="4294967295"/>
          </p:nvPr>
        </p:nvSpPr>
        <p:spPr>
          <a:xfrm>
            <a:off x="452438" y="404813"/>
            <a:ext cx="8239200" cy="5382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a:t>
            </a:r>
            <a:r>
              <a:rPr lang="en" sz="3000">
                <a:solidFill>
                  <a:srgbClr val="351C75"/>
                </a:solidFill>
              </a:rPr>
              <a:t>2</a:t>
            </a:r>
            <a:r>
              <a:rPr lang="en" sz="3000">
                <a:solidFill>
                  <a:srgbClr val="351C75"/>
                </a:solidFill>
                <a:latin typeface="Raleway"/>
                <a:ea typeface="Raleway"/>
                <a:cs typeface="Raleway"/>
                <a:sym typeface="Raleway"/>
              </a:rPr>
              <a:t>)</a:t>
            </a:r>
            <a:endParaRPr sz="3000">
              <a:solidFill>
                <a:srgbClr val="351C75"/>
              </a:solidFill>
              <a:latin typeface="Raleway"/>
              <a:ea typeface="Raleway"/>
              <a:cs typeface="Raleway"/>
              <a:sym typeface="Raleway"/>
            </a:endParaRPr>
          </a:p>
        </p:txBody>
      </p:sp>
      <p:sp>
        <p:nvSpPr>
          <p:cNvPr id="152" name="Google Shape;152;p28"/>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idx="4294967295"/>
          </p:nvPr>
        </p:nvSpPr>
        <p:spPr>
          <a:xfrm>
            <a:off x="452438" y="404813"/>
            <a:ext cx="8239200" cy="5382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3)</a:t>
            </a:r>
            <a:endParaRPr sz="3000">
              <a:solidFill>
                <a:srgbClr val="351C75"/>
              </a:solidFill>
              <a:latin typeface="Raleway"/>
              <a:ea typeface="Raleway"/>
              <a:cs typeface="Raleway"/>
              <a:sym typeface="Raleway"/>
            </a:endParaRPr>
          </a:p>
        </p:txBody>
      </p:sp>
      <p:sp>
        <p:nvSpPr>
          <p:cNvPr id="158" name="Google Shape;158;p29"/>
          <p:cNvSpPr txBox="1"/>
          <p:nvPr/>
        </p:nvSpPr>
        <p:spPr>
          <a:xfrm>
            <a:off x="952750" y="1407000"/>
            <a:ext cx="652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Lora"/>
              <a:ea typeface="Lora"/>
              <a:cs typeface="Lora"/>
              <a:sym typeface="Lora"/>
            </a:endParaRPr>
          </a:p>
        </p:txBody>
      </p:sp>
      <p:pic>
        <p:nvPicPr>
          <p:cNvPr id="159" name="Google Shape;159;p29"/>
          <p:cNvPicPr preferRelativeResize="0"/>
          <p:nvPr/>
        </p:nvPicPr>
        <p:blipFill>
          <a:blip r:embed="rId3">
            <a:alphaModFix/>
          </a:blip>
          <a:stretch>
            <a:fillRect/>
          </a:stretch>
        </p:blipFill>
        <p:spPr>
          <a:xfrm>
            <a:off x="1718462" y="1316375"/>
            <a:ext cx="5707075" cy="3210224"/>
          </a:xfrm>
          <a:prstGeom prst="rect">
            <a:avLst/>
          </a:prstGeom>
          <a:noFill/>
          <a:ln>
            <a:noFill/>
          </a:ln>
        </p:spPr>
      </p:pic>
      <p:sp>
        <p:nvSpPr>
          <p:cNvPr id="160" name="Google Shape;160;p29"/>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body" idx="2"/>
          </p:nvPr>
        </p:nvSpPr>
        <p:spPr>
          <a:xfrm>
            <a:off x="452450" y="1106055"/>
            <a:ext cx="8239200" cy="3722400"/>
          </a:xfrm>
          <a:prstGeom prst="rect">
            <a:avLst/>
          </a:prstGeom>
          <a:noFill/>
          <a:ln>
            <a:noFill/>
          </a:ln>
        </p:spPr>
        <p:txBody>
          <a:bodyPr spcFirstLastPara="1" wrap="square" lIns="19050" tIns="19050" rIns="19050" bIns="19050" anchor="t" anchorCtr="0">
            <a:noAutofit/>
          </a:bodyPr>
          <a:lstStyle/>
          <a:p>
            <a:pPr marL="228600" lvl="0" indent="-215900" algn="l" rtl="0">
              <a:lnSpc>
                <a:spcPct val="90000"/>
              </a:lnSpc>
              <a:spcBef>
                <a:spcPts val="0"/>
              </a:spcBef>
              <a:spcAft>
                <a:spcPts val="0"/>
              </a:spcAft>
              <a:buClr>
                <a:srgbClr val="000000"/>
              </a:buClr>
              <a:buSzPts val="2000"/>
              <a:buFont typeface="Avenir"/>
              <a:buChar char="●"/>
            </a:pPr>
            <a:r>
              <a:rPr lang="en" sz="2000" i="0" u="none" strike="noStrike" cap="none">
                <a:solidFill>
                  <a:srgbClr val="000000"/>
                </a:solidFill>
                <a:latin typeface="Lora"/>
                <a:ea typeface="Lora"/>
                <a:cs typeface="Lora"/>
                <a:sym typeface="Lora"/>
              </a:rPr>
              <a:t>To optimize neural networks (e.g., language models) we use a </a:t>
            </a:r>
            <a:r>
              <a:rPr lang="en" sz="2000" b="1">
                <a:latin typeface="Lora"/>
                <a:ea typeface="Lora"/>
                <a:cs typeface="Lora"/>
                <a:sym typeface="Lora"/>
              </a:rPr>
              <a:t>loss function</a:t>
            </a:r>
            <a:endParaRPr sz="2000" b="1">
              <a:latin typeface="Lora"/>
              <a:ea typeface="Lora"/>
              <a:cs typeface="Lora"/>
              <a:sym typeface="Lora"/>
            </a:endParaRPr>
          </a:p>
          <a:p>
            <a:pPr marL="228600" lvl="0" indent="-215900" algn="l" rtl="0">
              <a:lnSpc>
                <a:spcPct val="90000"/>
              </a:lnSpc>
              <a:spcBef>
                <a:spcPts val="1700"/>
              </a:spcBef>
              <a:spcAft>
                <a:spcPts val="0"/>
              </a:spcAft>
              <a:buClr>
                <a:srgbClr val="000000"/>
              </a:buClr>
              <a:buSzPts val="2000"/>
              <a:buFont typeface="Avenir"/>
              <a:buChar char="●"/>
            </a:pPr>
            <a:r>
              <a:rPr lang="en" sz="2000" i="0" u="none" strike="noStrike" cap="none">
                <a:solidFill>
                  <a:srgbClr val="000000"/>
                </a:solidFill>
                <a:latin typeface="Lora"/>
                <a:ea typeface="Lora"/>
                <a:cs typeface="Lora"/>
                <a:sym typeface="Lora"/>
              </a:rPr>
              <a:t>Loss functions are used to </a:t>
            </a:r>
            <a:r>
              <a:rPr lang="en" sz="2000" b="1">
                <a:latin typeface="Lora"/>
                <a:ea typeface="Lora"/>
                <a:cs typeface="Lora"/>
                <a:sym typeface="Lora"/>
              </a:rPr>
              <a:t>compare output generated by a neural network and desired output</a:t>
            </a:r>
            <a:r>
              <a:rPr lang="en" sz="2000" i="0" u="none" strike="noStrike" cap="none">
                <a:solidFill>
                  <a:srgbClr val="000000"/>
                </a:solidFill>
                <a:latin typeface="Lora"/>
                <a:ea typeface="Lora"/>
                <a:cs typeface="Lora"/>
                <a:sym typeface="Lora"/>
              </a:rPr>
              <a:t>, allowing the model to learn</a:t>
            </a:r>
            <a:endParaRPr sz="2000">
              <a:latin typeface="Lora"/>
              <a:ea typeface="Lora"/>
              <a:cs typeface="Lora"/>
              <a:sym typeface="Lora"/>
            </a:endParaRPr>
          </a:p>
          <a:p>
            <a:pPr marL="228600" lvl="0" indent="-215900" algn="l" rtl="0">
              <a:lnSpc>
                <a:spcPct val="90000"/>
              </a:lnSpc>
              <a:spcBef>
                <a:spcPts val="1700"/>
              </a:spcBef>
              <a:spcAft>
                <a:spcPts val="0"/>
              </a:spcAft>
              <a:buClr>
                <a:srgbClr val="000000"/>
              </a:buClr>
              <a:buSzPts val="2000"/>
              <a:buFont typeface="Lora"/>
              <a:buChar char="●"/>
            </a:pPr>
            <a:r>
              <a:rPr lang="en" sz="2000" i="0" u="none" strike="noStrike" cap="none">
                <a:solidFill>
                  <a:srgbClr val="000000"/>
                </a:solidFill>
                <a:latin typeface="Lora"/>
                <a:ea typeface="Lora"/>
                <a:cs typeface="Lora"/>
                <a:sym typeface="Lora"/>
              </a:rPr>
              <a:t>The higher the value of the loss function, the worse the model is considered to be at modeling the data</a:t>
            </a:r>
            <a:endParaRPr sz="2000">
              <a:latin typeface="Lora"/>
              <a:ea typeface="Lora"/>
              <a:cs typeface="Lora"/>
              <a:sym typeface="Lora"/>
            </a:endParaRPr>
          </a:p>
          <a:p>
            <a:pPr marL="228600" lvl="0" indent="-215900" algn="l" rtl="0">
              <a:lnSpc>
                <a:spcPct val="90000"/>
              </a:lnSpc>
              <a:spcBef>
                <a:spcPts val="1700"/>
              </a:spcBef>
              <a:spcAft>
                <a:spcPts val="0"/>
              </a:spcAft>
              <a:buClr>
                <a:srgbClr val="000000"/>
              </a:buClr>
              <a:buSzPts val="2000"/>
              <a:buFont typeface="Lora"/>
              <a:buChar char="●"/>
            </a:pPr>
            <a:r>
              <a:rPr lang="en" sz="2000" i="0" u="none" strike="noStrike" cap="none">
                <a:solidFill>
                  <a:srgbClr val="000000"/>
                </a:solidFill>
                <a:latin typeface="Lora"/>
                <a:ea typeface="Lora"/>
                <a:cs typeface="Lora"/>
                <a:sym typeface="Lora"/>
              </a:rPr>
              <a:t>Language models use the cross-entropy loss function</a:t>
            </a:r>
            <a:endParaRPr sz="2000">
              <a:latin typeface="Lora"/>
              <a:ea typeface="Lora"/>
              <a:cs typeface="Lora"/>
              <a:sym typeface="Lora"/>
            </a:endParaRPr>
          </a:p>
        </p:txBody>
      </p:sp>
      <p:sp>
        <p:nvSpPr>
          <p:cNvPr id="166" name="Google Shape;166;p30"/>
          <p:cNvSpPr txBox="1">
            <a:spLocks noGrp="1"/>
          </p:cNvSpPr>
          <p:nvPr>
            <p:ph type="title"/>
          </p:nvPr>
        </p:nvSpPr>
        <p:spPr>
          <a:xfrm>
            <a:off x="452438" y="404813"/>
            <a:ext cx="8239200" cy="5382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3)</a:t>
            </a:r>
            <a:endParaRPr sz="3000">
              <a:solidFill>
                <a:srgbClr val="351C75"/>
              </a:solidFill>
              <a:latin typeface="Raleway"/>
              <a:ea typeface="Raleway"/>
              <a:cs typeface="Raleway"/>
              <a:sym typeface="Raleway"/>
            </a:endParaRPr>
          </a:p>
        </p:txBody>
      </p:sp>
      <p:sp>
        <p:nvSpPr>
          <p:cNvPr id="167" name="Google Shape;167;p30"/>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txBox="1">
            <a:spLocks noGrp="1"/>
          </p:cNvSpPr>
          <p:nvPr>
            <p:ph type="title"/>
          </p:nvPr>
        </p:nvSpPr>
        <p:spPr>
          <a:xfrm>
            <a:off x="452438" y="404813"/>
            <a:ext cx="8239200" cy="5382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3)</a:t>
            </a:r>
            <a:endParaRPr sz="3000">
              <a:solidFill>
                <a:srgbClr val="351C75"/>
              </a:solidFill>
              <a:latin typeface="Raleway"/>
              <a:ea typeface="Raleway"/>
              <a:cs typeface="Raleway"/>
              <a:sym typeface="Raleway"/>
            </a:endParaRPr>
          </a:p>
        </p:txBody>
      </p:sp>
      <p:pic>
        <p:nvPicPr>
          <p:cNvPr id="173" name="Google Shape;173;p31"/>
          <p:cNvPicPr preferRelativeResize="0"/>
          <p:nvPr/>
        </p:nvPicPr>
        <p:blipFill>
          <a:blip r:embed="rId3">
            <a:alphaModFix/>
          </a:blip>
          <a:stretch>
            <a:fillRect/>
          </a:stretch>
        </p:blipFill>
        <p:spPr>
          <a:xfrm>
            <a:off x="2190750" y="1442425"/>
            <a:ext cx="4762500" cy="1981200"/>
          </a:xfrm>
          <a:prstGeom prst="rect">
            <a:avLst/>
          </a:prstGeom>
          <a:noFill/>
          <a:ln>
            <a:noFill/>
          </a:ln>
        </p:spPr>
      </p:pic>
      <p:sp>
        <p:nvSpPr>
          <p:cNvPr id="174" name="Google Shape;174;p31"/>
          <p:cNvSpPr/>
          <p:nvPr/>
        </p:nvSpPr>
        <p:spPr>
          <a:xfrm>
            <a:off x="3830350" y="1191750"/>
            <a:ext cx="1835400" cy="2311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 name="Google Shape;175;p31"/>
          <p:cNvSpPr/>
          <p:nvPr/>
        </p:nvSpPr>
        <p:spPr>
          <a:xfrm>
            <a:off x="5534850" y="2511050"/>
            <a:ext cx="1835400" cy="2311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 name="Google Shape;176;p31"/>
          <p:cNvSpPr/>
          <p:nvPr/>
        </p:nvSpPr>
        <p:spPr>
          <a:xfrm>
            <a:off x="5324725" y="1191750"/>
            <a:ext cx="1835400" cy="746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 name="Google Shape;177;p31"/>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452438" y="404813"/>
            <a:ext cx="8239200" cy="5382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3)</a:t>
            </a:r>
            <a:endParaRPr sz="3000">
              <a:solidFill>
                <a:srgbClr val="351C75"/>
              </a:solidFill>
              <a:latin typeface="Raleway"/>
              <a:ea typeface="Raleway"/>
              <a:cs typeface="Raleway"/>
              <a:sym typeface="Raleway"/>
            </a:endParaRPr>
          </a:p>
        </p:txBody>
      </p:sp>
      <p:pic>
        <p:nvPicPr>
          <p:cNvPr id="183" name="Google Shape;183;p32"/>
          <p:cNvPicPr preferRelativeResize="0"/>
          <p:nvPr/>
        </p:nvPicPr>
        <p:blipFill>
          <a:blip r:embed="rId3">
            <a:alphaModFix/>
          </a:blip>
          <a:stretch>
            <a:fillRect/>
          </a:stretch>
        </p:blipFill>
        <p:spPr>
          <a:xfrm>
            <a:off x="1317300" y="1016088"/>
            <a:ext cx="6509503" cy="3895687"/>
          </a:xfrm>
          <a:prstGeom prst="rect">
            <a:avLst/>
          </a:prstGeom>
          <a:noFill/>
          <a:ln>
            <a:noFill/>
          </a:ln>
        </p:spPr>
      </p:pic>
      <p:sp>
        <p:nvSpPr>
          <p:cNvPr id="184" name="Google Shape;184;p32"/>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452438" y="404813"/>
            <a:ext cx="8239200" cy="5382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3)</a:t>
            </a:r>
            <a:endParaRPr sz="3000">
              <a:solidFill>
                <a:srgbClr val="351C75"/>
              </a:solidFill>
              <a:latin typeface="Raleway"/>
              <a:ea typeface="Raleway"/>
              <a:cs typeface="Raleway"/>
              <a:sym typeface="Raleway"/>
            </a:endParaRPr>
          </a:p>
        </p:txBody>
      </p:sp>
      <p:pic>
        <p:nvPicPr>
          <p:cNvPr id="190" name="Google Shape;190;p33"/>
          <p:cNvPicPr preferRelativeResize="0"/>
          <p:nvPr/>
        </p:nvPicPr>
        <p:blipFill>
          <a:blip r:embed="rId3">
            <a:alphaModFix/>
          </a:blip>
          <a:stretch>
            <a:fillRect/>
          </a:stretch>
        </p:blipFill>
        <p:spPr>
          <a:xfrm>
            <a:off x="2630312" y="1715825"/>
            <a:ext cx="3883375" cy="1915800"/>
          </a:xfrm>
          <a:prstGeom prst="rect">
            <a:avLst/>
          </a:prstGeom>
          <a:noFill/>
          <a:ln>
            <a:noFill/>
          </a:ln>
        </p:spPr>
      </p:pic>
      <p:sp>
        <p:nvSpPr>
          <p:cNvPr id="191" name="Google Shape;191;p33"/>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title"/>
          </p:nvPr>
        </p:nvSpPr>
        <p:spPr>
          <a:xfrm>
            <a:off x="452436" y="1700213"/>
            <a:ext cx="8239200" cy="1743000"/>
          </a:xfrm>
          <a:prstGeom prst="rect">
            <a:avLst/>
          </a:prstGeom>
          <a:noFill/>
          <a:ln>
            <a:noFill/>
          </a:ln>
        </p:spPr>
        <p:txBody>
          <a:bodyPr spcFirstLastPara="1" wrap="square" lIns="19050" tIns="19050" rIns="19050" bIns="19050" anchor="ctr" anchorCtr="0">
            <a:normAutofit/>
          </a:bodyPr>
          <a:lstStyle/>
          <a:p>
            <a:pPr marL="0" lvl="0" indent="0" algn="l" rtl="0">
              <a:lnSpc>
                <a:spcPct val="115000"/>
              </a:lnSpc>
              <a:spcBef>
                <a:spcPts val="0"/>
              </a:spcBef>
              <a:spcAft>
                <a:spcPts val="0"/>
              </a:spcAft>
              <a:buClr>
                <a:srgbClr val="000000"/>
              </a:buClr>
              <a:buSzPts val="4400"/>
              <a:buFont typeface="Helvetica Neue"/>
              <a:buNone/>
            </a:pPr>
            <a:r>
              <a:rPr lang="en" sz="4000">
                <a:solidFill>
                  <a:srgbClr val="0B5394"/>
                </a:solidFill>
                <a:latin typeface="Raleway Medium"/>
                <a:ea typeface="Raleway Medium"/>
                <a:cs typeface="Raleway Medium"/>
                <a:sym typeface="Raleway Medium"/>
              </a:rPr>
              <a:t>Current Transformers LLMs</a:t>
            </a:r>
            <a:endParaRPr sz="4000">
              <a:solidFill>
                <a:srgbClr val="0B5394"/>
              </a:solidFill>
              <a:latin typeface="Raleway Medium"/>
              <a:ea typeface="Raleway Medium"/>
              <a:cs typeface="Raleway Medium"/>
              <a:sym typeface="Raleway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5" descr="Image"/>
          <p:cNvPicPr preferRelativeResize="0"/>
          <p:nvPr/>
        </p:nvPicPr>
        <p:blipFill rotWithShape="1">
          <a:blip r:embed="rId3">
            <a:alphaModFix/>
          </a:blip>
          <a:srcRect b="38927"/>
          <a:stretch/>
        </p:blipFill>
        <p:spPr>
          <a:xfrm>
            <a:off x="2263450" y="718300"/>
            <a:ext cx="6669626" cy="2636250"/>
          </a:xfrm>
          <a:prstGeom prst="rect">
            <a:avLst/>
          </a:prstGeom>
          <a:noFill/>
          <a:ln>
            <a:noFill/>
          </a:ln>
        </p:spPr>
      </p:pic>
      <p:pic>
        <p:nvPicPr>
          <p:cNvPr id="202" name="Google Shape;202;p35"/>
          <p:cNvPicPr preferRelativeResize="0"/>
          <p:nvPr/>
        </p:nvPicPr>
        <p:blipFill rotWithShape="1">
          <a:blip r:embed="rId4">
            <a:alphaModFix/>
          </a:blip>
          <a:srcRect l="64775" t="9727" r="6883" b="8042"/>
          <a:stretch/>
        </p:blipFill>
        <p:spPr>
          <a:xfrm>
            <a:off x="177300" y="1497650"/>
            <a:ext cx="1636474" cy="3232350"/>
          </a:xfrm>
          <a:prstGeom prst="rect">
            <a:avLst/>
          </a:prstGeom>
          <a:noFill/>
          <a:ln>
            <a:noFill/>
          </a:ln>
        </p:spPr>
      </p:pic>
      <p:pic>
        <p:nvPicPr>
          <p:cNvPr id="203" name="Google Shape;203;p35" descr="Image"/>
          <p:cNvPicPr preferRelativeResize="0"/>
          <p:nvPr/>
        </p:nvPicPr>
        <p:blipFill rotWithShape="1">
          <a:blip r:embed="rId3">
            <a:alphaModFix/>
          </a:blip>
          <a:srcRect t="84051"/>
          <a:stretch/>
        </p:blipFill>
        <p:spPr>
          <a:xfrm>
            <a:off x="2336550" y="3354550"/>
            <a:ext cx="6669626" cy="688400"/>
          </a:xfrm>
          <a:prstGeom prst="rect">
            <a:avLst/>
          </a:prstGeom>
          <a:noFill/>
          <a:ln>
            <a:noFill/>
          </a:ln>
        </p:spPr>
      </p:pic>
      <p:cxnSp>
        <p:nvCxnSpPr>
          <p:cNvPr id="204" name="Google Shape;204;p35"/>
          <p:cNvCxnSpPr/>
          <p:nvPr/>
        </p:nvCxnSpPr>
        <p:spPr>
          <a:xfrm rot="10800000" flipH="1">
            <a:off x="1595052" y="2460750"/>
            <a:ext cx="668400" cy="597300"/>
          </a:xfrm>
          <a:prstGeom prst="straightConnector1">
            <a:avLst/>
          </a:prstGeom>
          <a:noFill/>
          <a:ln w="38100" cap="flat" cmpd="sng">
            <a:solidFill>
              <a:srgbClr val="000000"/>
            </a:solidFill>
            <a:prstDash val="solid"/>
            <a:miter lim="400000"/>
            <a:headEnd type="none" w="sm" len="sm"/>
            <a:tailEnd type="triangle" w="med" len="med"/>
          </a:ln>
        </p:spPr>
      </p:cxnSp>
      <p:sp>
        <p:nvSpPr>
          <p:cNvPr id="205" name="Google Shape;205;p35"/>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6"/>
          <p:cNvPicPr preferRelativeResize="0"/>
          <p:nvPr/>
        </p:nvPicPr>
        <p:blipFill>
          <a:blip r:embed="rId3">
            <a:alphaModFix/>
          </a:blip>
          <a:stretch>
            <a:fillRect/>
          </a:stretch>
        </p:blipFill>
        <p:spPr>
          <a:xfrm>
            <a:off x="0" y="71301"/>
            <a:ext cx="9143998" cy="4865923"/>
          </a:xfrm>
          <a:prstGeom prst="rect">
            <a:avLst/>
          </a:prstGeom>
          <a:noFill/>
          <a:ln>
            <a:noFill/>
          </a:ln>
        </p:spPr>
      </p:pic>
      <p:sp>
        <p:nvSpPr>
          <p:cNvPr id="211" name="Google Shape;211;p36"/>
          <p:cNvSpPr/>
          <p:nvPr/>
        </p:nvSpPr>
        <p:spPr>
          <a:xfrm>
            <a:off x="2595525" y="738575"/>
            <a:ext cx="2073300" cy="4617900"/>
          </a:xfrm>
          <a:prstGeom prst="mathMultiply">
            <a:avLst>
              <a:gd name="adj1" fmla="val 6558"/>
            </a:avLst>
          </a:prstGeom>
          <a:solidFill>
            <a:srgbClr val="AE04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2" name="Google Shape;212;p36"/>
          <p:cNvSpPr/>
          <p:nvPr/>
        </p:nvSpPr>
        <p:spPr>
          <a:xfrm>
            <a:off x="3858175" y="1542950"/>
            <a:ext cx="2073300" cy="1308000"/>
          </a:xfrm>
          <a:prstGeom prst="mathMultiply">
            <a:avLst>
              <a:gd name="adj1" fmla="val 8442"/>
            </a:avLst>
          </a:prstGeom>
          <a:solidFill>
            <a:srgbClr val="AE04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 name="Google Shape;213;p36"/>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9"/>
          <p:cNvPicPr preferRelativeResize="0"/>
          <p:nvPr/>
        </p:nvPicPr>
        <p:blipFill>
          <a:blip r:embed="rId3">
            <a:alphaModFix/>
          </a:blip>
          <a:stretch>
            <a:fillRect/>
          </a:stretch>
        </p:blipFill>
        <p:spPr>
          <a:xfrm>
            <a:off x="0" y="0"/>
            <a:ext cx="9498568" cy="5143500"/>
          </a:xfrm>
          <a:prstGeom prst="rect">
            <a:avLst/>
          </a:prstGeom>
          <a:noFill/>
          <a:ln>
            <a:noFill/>
          </a:ln>
        </p:spPr>
      </p:pic>
      <p:sp>
        <p:nvSpPr>
          <p:cNvPr id="80" name="Google Shape;80;p19"/>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0B5394"/>
                </a:solidFill>
                <a:latin typeface="Raleway"/>
                <a:ea typeface="Raleway"/>
                <a:cs typeface="Raleway"/>
                <a:sym typeface="Raleway"/>
              </a:rPr>
              <a:t>Size matters (but there are nuances)</a:t>
            </a:r>
            <a:endParaRPr>
              <a:solidFill>
                <a:srgbClr val="0B5394"/>
              </a:solidFill>
              <a:latin typeface="Raleway"/>
              <a:ea typeface="Raleway"/>
              <a:cs typeface="Raleway"/>
              <a:sym typeface="Raleway"/>
            </a:endParaRPr>
          </a:p>
        </p:txBody>
      </p:sp>
      <p:sp>
        <p:nvSpPr>
          <p:cNvPr id="219" name="Google Shape;219;p37"/>
          <p:cNvSpPr txBox="1">
            <a:spLocks noGrp="1"/>
          </p:cNvSpPr>
          <p:nvPr>
            <p:ph type="body" idx="1"/>
          </p:nvPr>
        </p:nvSpPr>
        <p:spPr>
          <a:xfrm>
            <a:off x="3864519" y="1060138"/>
            <a:ext cx="4921500" cy="3743100"/>
          </a:xfrm>
          <a:prstGeom prst="rect">
            <a:avLst/>
          </a:prstGeom>
          <a:noFill/>
          <a:ln>
            <a:noFill/>
          </a:ln>
        </p:spPr>
        <p:txBody>
          <a:bodyPr spcFirstLastPara="1" wrap="square" lIns="91425" tIns="91425" rIns="91425" bIns="91425" anchor="t" anchorCtr="0">
            <a:normAutofit/>
          </a:bodyPr>
          <a:lstStyle/>
          <a:p>
            <a:pPr marL="368300" lvl="0" indent="-317500" algn="l" rtl="0">
              <a:lnSpc>
                <a:spcPct val="92000"/>
              </a:lnSpc>
              <a:spcBef>
                <a:spcPts val="0"/>
              </a:spcBef>
              <a:spcAft>
                <a:spcPts val="0"/>
              </a:spcAft>
              <a:buSzPts val="1600"/>
              <a:buFont typeface="Lora"/>
              <a:buChar char="●"/>
            </a:pPr>
            <a:r>
              <a:rPr lang="en" sz="1600">
                <a:latin typeface="Lora"/>
                <a:ea typeface="Lora"/>
                <a:cs typeface="Lora"/>
                <a:sym typeface="Lora"/>
              </a:rPr>
              <a:t>More training compute generally == better performance</a:t>
            </a:r>
            <a:endParaRPr>
              <a:latin typeface="Lora"/>
              <a:ea typeface="Lora"/>
              <a:cs typeface="Lora"/>
              <a:sym typeface="Lora"/>
            </a:endParaRPr>
          </a:p>
          <a:p>
            <a:pPr marL="546100" lvl="1" indent="-330200" algn="l" rtl="0">
              <a:lnSpc>
                <a:spcPct val="92000"/>
              </a:lnSpc>
              <a:spcBef>
                <a:spcPts val="1000"/>
              </a:spcBef>
              <a:spcAft>
                <a:spcPts val="0"/>
              </a:spcAft>
              <a:buSzPts val="1600"/>
              <a:buFont typeface="Avenir"/>
              <a:buChar char="○"/>
            </a:pPr>
            <a:r>
              <a:rPr lang="en" sz="1600">
                <a:latin typeface="Avenir"/>
                <a:ea typeface="Avenir"/>
                <a:cs typeface="Avenir"/>
                <a:sym typeface="Avenir"/>
              </a:rPr>
              <a:t>More params for same data generally == better performance (but we don’t know the limits/some benchmarks saturate)</a:t>
            </a:r>
            <a:endParaRPr>
              <a:latin typeface="Avenir"/>
              <a:ea typeface="Avenir"/>
              <a:cs typeface="Avenir"/>
              <a:sym typeface="Avenir"/>
            </a:endParaRPr>
          </a:p>
          <a:p>
            <a:pPr marL="546100" lvl="1" indent="-330200" algn="l" rtl="0">
              <a:lnSpc>
                <a:spcPct val="92000"/>
              </a:lnSpc>
              <a:spcBef>
                <a:spcPts val="1000"/>
              </a:spcBef>
              <a:spcAft>
                <a:spcPts val="0"/>
              </a:spcAft>
              <a:buSzPts val="1600"/>
              <a:buFont typeface="Avenir"/>
              <a:buChar char="○"/>
            </a:pPr>
            <a:r>
              <a:rPr lang="en" sz="1600">
                <a:latin typeface="Avenir"/>
                <a:ea typeface="Avenir"/>
                <a:cs typeface="Avenir"/>
                <a:sym typeface="Avenir"/>
              </a:rPr>
              <a:t>More data for the same params generally == better performance</a:t>
            </a:r>
            <a:endParaRPr>
              <a:latin typeface="Avenir"/>
              <a:ea typeface="Avenir"/>
              <a:cs typeface="Avenir"/>
              <a:sym typeface="Avenir"/>
            </a:endParaRPr>
          </a:p>
          <a:p>
            <a:pPr marL="368300" lvl="0" indent="-317500" algn="l" rtl="0">
              <a:lnSpc>
                <a:spcPct val="92000"/>
              </a:lnSpc>
              <a:spcBef>
                <a:spcPts val="1000"/>
              </a:spcBef>
              <a:spcAft>
                <a:spcPts val="0"/>
              </a:spcAft>
              <a:buSzPts val="1600"/>
              <a:buFont typeface="Lora"/>
              <a:buChar char="●"/>
            </a:pPr>
            <a:r>
              <a:rPr lang="en" sz="1600">
                <a:latin typeface="Lora"/>
                <a:ea typeface="Lora"/>
                <a:cs typeface="Lora"/>
                <a:sym typeface="Lora"/>
              </a:rPr>
              <a:t>There are “scaling laws” (</a:t>
            </a:r>
            <a:r>
              <a:rPr lang="en" u="sng">
                <a:solidFill>
                  <a:schemeClr val="hlink"/>
                </a:solidFill>
                <a:latin typeface="Lora"/>
                <a:ea typeface="Lora"/>
                <a:cs typeface="Lora"/>
                <a:sym typeface="Lora"/>
                <a:hlinkClick r:id="rId3"/>
              </a:rPr>
              <a:t>e.g. the Chinchilla paper</a:t>
            </a:r>
            <a:r>
              <a:rPr lang="en" sz="1600">
                <a:latin typeface="Lora"/>
                <a:ea typeface="Lora"/>
                <a:cs typeface="Lora"/>
                <a:sym typeface="Lora"/>
              </a:rPr>
              <a:t>) with data X param size rules, but unclear how well these generalize to different datasets.</a:t>
            </a:r>
            <a:endParaRPr>
              <a:latin typeface="Lora"/>
              <a:ea typeface="Lora"/>
              <a:cs typeface="Lora"/>
              <a:sym typeface="Lora"/>
            </a:endParaRPr>
          </a:p>
        </p:txBody>
      </p:sp>
      <p:pic>
        <p:nvPicPr>
          <p:cNvPr id="220" name="Google Shape;220;p37" descr="Google Shape;139;p30"/>
          <p:cNvPicPr preferRelativeResize="0"/>
          <p:nvPr/>
        </p:nvPicPr>
        <p:blipFill rotWithShape="1">
          <a:blip r:embed="rId4">
            <a:alphaModFix/>
          </a:blip>
          <a:srcRect l="35716" t="9535" r="32538"/>
          <a:stretch/>
        </p:blipFill>
        <p:spPr>
          <a:xfrm>
            <a:off x="514350" y="1141550"/>
            <a:ext cx="3407725" cy="3154225"/>
          </a:xfrm>
          <a:prstGeom prst="rect">
            <a:avLst/>
          </a:prstGeom>
          <a:noFill/>
          <a:ln>
            <a:noFill/>
          </a:ln>
        </p:spPr>
      </p:pic>
      <p:sp>
        <p:nvSpPr>
          <p:cNvPr id="221" name="Google Shape;221;p37"/>
          <p:cNvSpPr txBox="1"/>
          <p:nvPr/>
        </p:nvSpPr>
        <p:spPr>
          <a:xfrm>
            <a:off x="1047750" y="4371975"/>
            <a:ext cx="2314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pectral"/>
                <a:ea typeface="Spectral"/>
                <a:cs typeface="Spectral"/>
                <a:sym typeface="Spectral"/>
              </a:rPr>
              <a:t>From </a:t>
            </a:r>
            <a:r>
              <a:rPr lang="en" sz="1400" i="0" u="sng" strike="noStrike" cap="none">
                <a:solidFill>
                  <a:schemeClr val="hlink"/>
                </a:solidFill>
                <a:latin typeface="Spectral"/>
                <a:ea typeface="Spectral"/>
                <a:cs typeface="Spectral"/>
                <a:sym typeface="Spectral"/>
                <a:hlinkClick r:id="rId5"/>
              </a:rPr>
              <a:t>BigBench paper</a:t>
            </a:r>
            <a:endParaRPr sz="500">
              <a:latin typeface="Spectral"/>
              <a:ea typeface="Spectral"/>
              <a:cs typeface="Spectral"/>
              <a:sym typeface="Spectral"/>
            </a:endParaRPr>
          </a:p>
        </p:txBody>
      </p:sp>
      <p:sp>
        <p:nvSpPr>
          <p:cNvPr id="222" name="Google Shape;222;p37"/>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311700" y="1255669"/>
            <a:ext cx="8520602" cy="3410806"/>
          </a:xfrm>
          <a:prstGeom prst="rect">
            <a:avLst/>
          </a:prstGeom>
          <a:noFill/>
          <a:ln>
            <a:noFill/>
          </a:ln>
        </p:spPr>
      </p:pic>
      <p:sp>
        <p:nvSpPr>
          <p:cNvPr id="228" name="Google Shape;228;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0B5394"/>
                </a:solidFill>
                <a:latin typeface="Raleway"/>
                <a:ea typeface="Raleway"/>
                <a:cs typeface="Raleway"/>
                <a:sym typeface="Raleway"/>
              </a:rPr>
              <a:t>Size matters (but there are nuances)</a:t>
            </a:r>
            <a:endParaRPr>
              <a:solidFill>
                <a:srgbClr val="0B5394"/>
              </a:solidFill>
              <a:latin typeface="Raleway"/>
              <a:ea typeface="Raleway"/>
              <a:cs typeface="Raleway"/>
              <a:sym typeface="Raleway"/>
            </a:endParaRPr>
          </a:p>
        </p:txBody>
      </p:sp>
      <p:sp>
        <p:nvSpPr>
          <p:cNvPr id="229" name="Google Shape;229;p38"/>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9" descr="a desirable scaling curve - deepmind's chinchilla to the left, meta's llama to the right"/>
          <p:cNvPicPr preferRelativeResize="0"/>
          <p:nvPr/>
        </p:nvPicPr>
        <p:blipFill>
          <a:blip r:embed="rId3">
            <a:alphaModFix/>
          </a:blip>
          <a:stretch>
            <a:fillRect/>
          </a:stretch>
        </p:blipFill>
        <p:spPr>
          <a:xfrm>
            <a:off x="348838" y="1218475"/>
            <a:ext cx="8446325" cy="3176175"/>
          </a:xfrm>
          <a:prstGeom prst="rect">
            <a:avLst/>
          </a:prstGeom>
          <a:noFill/>
          <a:ln>
            <a:noFill/>
          </a:ln>
        </p:spPr>
      </p:pic>
      <p:sp>
        <p:nvSpPr>
          <p:cNvPr id="235" name="Google Shape;235;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0B5394"/>
                </a:solidFill>
                <a:latin typeface="Raleway"/>
                <a:ea typeface="Raleway"/>
                <a:cs typeface="Raleway"/>
                <a:sym typeface="Raleway"/>
              </a:rPr>
              <a:t>Size matters (but there are nuances)</a:t>
            </a:r>
            <a:endParaRPr>
              <a:solidFill>
                <a:srgbClr val="0B5394"/>
              </a:solidFill>
              <a:latin typeface="Raleway"/>
              <a:ea typeface="Raleway"/>
              <a:cs typeface="Raleway"/>
              <a:sym typeface="Raleway"/>
            </a:endParaRPr>
          </a:p>
        </p:txBody>
      </p:sp>
      <p:sp>
        <p:nvSpPr>
          <p:cNvPr id="236" name="Google Shape;236;p39"/>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0"/>
          <p:cNvSpPr txBox="1"/>
          <p:nvPr/>
        </p:nvSpPr>
        <p:spPr>
          <a:xfrm>
            <a:off x="319547" y="550683"/>
            <a:ext cx="7570200" cy="500400"/>
          </a:xfrm>
          <a:prstGeom prst="rect">
            <a:avLst/>
          </a:prstGeom>
          <a:noFill/>
          <a:ln>
            <a:noFill/>
          </a:ln>
        </p:spPr>
        <p:txBody>
          <a:bodyPr spcFirstLastPara="1" wrap="square" lIns="19050" tIns="19050" rIns="19050" bIns="19050" anchor="ctr" anchorCtr="0">
            <a:spAutoFit/>
          </a:bodyPr>
          <a:lstStyle/>
          <a:p>
            <a:pPr marL="0" marR="0" lvl="0" indent="0" algn="l" rtl="0">
              <a:lnSpc>
                <a:spcPct val="120000"/>
              </a:lnSpc>
              <a:spcBef>
                <a:spcPts val="0"/>
              </a:spcBef>
              <a:spcAft>
                <a:spcPts val="0"/>
              </a:spcAft>
              <a:buClr>
                <a:srgbClr val="000000"/>
              </a:buClr>
              <a:buSzPts val="2800"/>
              <a:buFont typeface="Arial"/>
              <a:buNone/>
            </a:pPr>
            <a:r>
              <a:rPr lang="en" sz="3000">
                <a:solidFill>
                  <a:srgbClr val="0B5394"/>
                </a:solidFill>
                <a:latin typeface="Raleway"/>
                <a:ea typeface="Raleway"/>
                <a:cs typeface="Raleway"/>
                <a:sym typeface="Raleway"/>
              </a:rPr>
              <a:t>Current </a:t>
            </a:r>
            <a:r>
              <a:rPr lang="en" sz="3000" i="0" u="none" strike="noStrike" cap="none">
                <a:solidFill>
                  <a:srgbClr val="0B5394"/>
                </a:solidFill>
                <a:latin typeface="Raleway"/>
                <a:ea typeface="Raleway"/>
                <a:cs typeface="Raleway"/>
                <a:sym typeface="Raleway"/>
              </a:rPr>
              <a:t>Transformer Language Models</a:t>
            </a:r>
            <a:endParaRPr sz="3000">
              <a:solidFill>
                <a:srgbClr val="0B5394"/>
              </a:solidFill>
              <a:latin typeface="Raleway"/>
              <a:ea typeface="Raleway"/>
              <a:cs typeface="Raleway"/>
              <a:sym typeface="Raleway"/>
            </a:endParaRPr>
          </a:p>
        </p:txBody>
      </p:sp>
      <p:sp>
        <p:nvSpPr>
          <p:cNvPr id="242" name="Google Shape;242;p40"/>
          <p:cNvSpPr txBox="1">
            <a:spLocks noGrp="1"/>
          </p:cNvSpPr>
          <p:nvPr>
            <p:ph type="body" idx="4294967295"/>
          </p:nvPr>
        </p:nvSpPr>
        <p:spPr>
          <a:xfrm>
            <a:off x="262875" y="1245100"/>
            <a:ext cx="8726700" cy="3097200"/>
          </a:xfrm>
          <a:prstGeom prst="rect">
            <a:avLst/>
          </a:prstGeom>
          <a:noFill/>
          <a:ln>
            <a:noFill/>
          </a:ln>
        </p:spPr>
        <p:txBody>
          <a:bodyPr spcFirstLastPara="1" wrap="square" lIns="91425" tIns="91425" rIns="91425" bIns="91425" anchor="t" anchorCtr="0">
            <a:normAutofit/>
          </a:bodyPr>
          <a:lstStyle/>
          <a:p>
            <a:pPr marL="457200" lvl="0" indent="-381000" algn="l" rtl="0">
              <a:lnSpc>
                <a:spcPct val="115000"/>
              </a:lnSpc>
              <a:spcBef>
                <a:spcPts val="0"/>
              </a:spcBef>
              <a:spcAft>
                <a:spcPts val="0"/>
              </a:spcAft>
              <a:buClr>
                <a:schemeClr val="dk1"/>
              </a:buClr>
              <a:buSzPts val="2400"/>
              <a:buFont typeface="Lora"/>
              <a:buChar char="●"/>
            </a:pPr>
            <a:r>
              <a:rPr lang="en" sz="2400">
                <a:solidFill>
                  <a:schemeClr val="dk1"/>
                </a:solidFill>
                <a:latin typeface="Lora"/>
                <a:ea typeface="Lora"/>
                <a:cs typeface="Lora"/>
                <a:sym typeface="Lora"/>
              </a:rPr>
              <a:t>E.g: GPT-X, Llama, and many others</a:t>
            </a:r>
            <a:endParaRPr sz="2400">
              <a:solidFill>
                <a:schemeClr val="dk1"/>
              </a:solidFill>
              <a:latin typeface="Lora"/>
              <a:ea typeface="Lora"/>
              <a:cs typeface="Lora"/>
              <a:sym typeface="Lora"/>
            </a:endParaRPr>
          </a:p>
          <a:p>
            <a:pPr marL="457200" lvl="0" indent="-381000" algn="l" rtl="0">
              <a:lnSpc>
                <a:spcPct val="115000"/>
              </a:lnSpc>
              <a:spcBef>
                <a:spcPts val="0"/>
              </a:spcBef>
              <a:spcAft>
                <a:spcPts val="0"/>
              </a:spcAft>
              <a:buClr>
                <a:schemeClr val="dk1"/>
              </a:buClr>
              <a:buSzPts val="2400"/>
              <a:buFont typeface="Lora"/>
              <a:buChar char="●"/>
            </a:pPr>
            <a:r>
              <a:rPr lang="en" sz="2400">
                <a:solidFill>
                  <a:schemeClr val="dk1"/>
                </a:solidFill>
                <a:latin typeface="Lora"/>
                <a:ea typeface="Lora"/>
                <a:cs typeface="Lora"/>
                <a:sym typeface="Lora"/>
              </a:rPr>
              <a:t>Self supervision: given prefix predict next token</a:t>
            </a:r>
            <a:endParaRPr sz="2400">
              <a:solidFill>
                <a:schemeClr val="dk1"/>
              </a:solidFill>
              <a:latin typeface="Lora"/>
              <a:ea typeface="Lora"/>
              <a:cs typeface="Lora"/>
              <a:sym typeface="Lora"/>
            </a:endParaRPr>
          </a:p>
          <a:p>
            <a:pPr marL="457200" lvl="0" indent="-381000" algn="l" rtl="0">
              <a:lnSpc>
                <a:spcPct val="115000"/>
              </a:lnSpc>
              <a:spcBef>
                <a:spcPts val="0"/>
              </a:spcBef>
              <a:spcAft>
                <a:spcPts val="0"/>
              </a:spcAft>
              <a:buClr>
                <a:schemeClr val="dk1"/>
              </a:buClr>
              <a:buSzPts val="2400"/>
              <a:buFont typeface="Lora"/>
              <a:buChar char="●"/>
            </a:pPr>
            <a:r>
              <a:rPr lang="en" sz="2400">
                <a:solidFill>
                  <a:schemeClr val="dk1"/>
                </a:solidFill>
                <a:latin typeface="Lora"/>
                <a:ea typeface="Lora"/>
                <a:cs typeface="Lora"/>
                <a:sym typeface="Lora"/>
              </a:rPr>
              <a:t>Train on trillions of tokens</a:t>
            </a:r>
            <a:endParaRPr sz="2400">
              <a:solidFill>
                <a:schemeClr val="dk1"/>
              </a:solidFill>
              <a:latin typeface="Lora"/>
              <a:ea typeface="Lora"/>
              <a:cs typeface="Lora"/>
              <a:sym typeface="Lora"/>
            </a:endParaRPr>
          </a:p>
          <a:p>
            <a:pPr marL="457200" lvl="0" indent="-381000" algn="l" rtl="0">
              <a:lnSpc>
                <a:spcPct val="115000"/>
              </a:lnSpc>
              <a:spcBef>
                <a:spcPts val="0"/>
              </a:spcBef>
              <a:spcAft>
                <a:spcPts val="0"/>
              </a:spcAft>
              <a:buClr>
                <a:schemeClr val="dk1"/>
              </a:buClr>
              <a:buSzPts val="2400"/>
              <a:buFont typeface="Lora"/>
              <a:buChar char="●"/>
            </a:pPr>
            <a:r>
              <a:rPr lang="en" sz="2400">
                <a:solidFill>
                  <a:schemeClr val="dk1"/>
                </a:solidFill>
                <a:latin typeface="Lora"/>
                <a:ea typeface="Lora"/>
                <a:cs typeface="Lora"/>
                <a:sym typeface="Lora"/>
              </a:rPr>
              <a:t>Very large: commonly 100B+ parameters</a:t>
            </a:r>
            <a:endParaRPr sz="2400">
              <a:solidFill>
                <a:schemeClr val="dk1"/>
              </a:solidFill>
              <a:latin typeface="Lora"/>
              <a:ea typeface="Lora"/>
              <a:cs typeface="Lora"/>
              <a:sym typeface="Lora"/>
            </a:endParaRPr>
          </a:p>
        </p:txBody>
      </p:sp>
      <p:sp>
        <p:nvSpPr>
          <p:cNvPr id="243" name="Google Shape;243;p40"/>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1"/>
          <p:cNvSpPr txBox="1">
            <a:spLocks noGrp="1"/>
          </p:cNvSpPr>
          <p:nvPr>
            <p:ph type="title"/>
          </p:nvPr>
        </p:nvSpPr>
        <p:spPr>
          <a:xfrm>
            <a:off x="452400" y="1423354"/>
            <a:ext cx="8239200" cy="2296800"/>
          </a:xfrm>
          <a:prstGeom prst="rect">
            <a:avLst/>
          </a:prstGeom>
        </p:spPr>
        <p:txBody>
          <a:bodyPr spcFirstLastPara="1" wrap="square" lIns="19050" tIns="19050" rIns="19050" bIns="19050" anchor="ctr" anchorCtr="0">
            <a:normAutofit/>
          </a:bodyPr>
          <a:lstStyle/>
          <a:p>
            <a:pPr marL="0" lvl="0" indent="0" algn="l" rtl="0">
              <a:lnSpc>
                <a:spcPct val="115000"/>
              </a:lnSpc>
              <a:spcBef>
                <a:spcPts val="0"/>
              </a:spcBef>
              <a:spcAft>
                <a:spcPts val="0"/>
              </a:spcAft>
              <a:buNone/>
            </a:pPr>
            <a:r>
              <a:rPr lang="en">
                <a:solidFill>
                  <a:srgbClr val="26616D"/>
                </a:solidFill>
              </a:rPr>
              <a:t>Prompting </a:t>
            </a:r>
            <a:endParaRPr>
              <a:solidFill>
                <a:srgbClr val="26616D"/>
              </a:solidFill>
            </a:endParaRPr>
          </a:p>
          <a:p>
            <a:pPr marL="0" lvl="0" indent="0" algn="l" rtl="0">
              <a:lnSpc>
                <a:spcPct val="115000"/>
              </a:lnSpc>
              <a:spcBef>
                <a:spcPts val="0"/>
              </a:spcBef>
              <a:spcAft>
                <a:spcPts val="0"/>
              </a:spcAft>
              <a:buNone/>
            </a:pPr>
            <a:r>
              <a:rPr lang="en"/>
              <a:t>&amp;</a:t>
            </a:r>
            <a:endParaRPr/>
          </a:p>
          <a:p>
            <a:pPr marL="0" lvl="0" indent="0" algn="l" rtl="0">
              <a:lnSpc>
                <a:spcPct val="115000"/>
              </a:lnSpc>
              <a:spcBef>
                <a:spcPts val="0"/>
              </a:spcBef>
              <a:spcAft>
                <a:spcPts val="0"/>
              </a:spcAft>
              <a:buNone/>
            </a:pPr>
            <a:r>
              <a:rPr lang="en">
                <a:solidFill>
                  <a:srgbClr val="C18D0E"/>
                </a:solidFill>
              </a:rPr>
              <a:t>In-Context Learning (ICL)</a:t>
            </a:r>
            <a:r>
              <a:rPr lang="en">
                <a:solidFill>
                  <a:srgbClr val="26616D"/>
                </a:solidFill>
              </a:rPr>
              <a:t> </a:t>
            </a:r>
            <a:endParaRPr>
              <a:solidFill>
                <a:srgbClr val="26616D"/>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53" name="Google Shape;253;p42"/>
          <p:cNvGrpSpPr/>
          <p:nvPr/>
        </p:nvGrpSpPr>
        <p:grpSpPr>
          <a:xfrm>
            <a:off x="929150" y="1350350"/>
            <a:ext cx="5475600" cy="3597872"/>
            <a:chOff x="728723" y="-772230"/>
            <a:chExt cx="14601600" cy="9594327"/>
          </a:xfrm>
        </p:grpSpPr>
        <p:grpSp>
          <p:nvGrpSpPr>
            <p:cNvPr id="254" name="Google Shape;254;p42"/>
            <p:cNvGrpSpPr/>
            <p:nvPr/>
          </p:nvGrpSpPr>
          <p:grpSpPr>
            <a:xfrm>
              <a:off x="9966705" y="2790170"/>
              <a:ext cx="3647995" cy="6031926"/>
              <a:chOff x="2136867" y="-454584"/>
              <a:chExt cx="3647995" cy="6031926"/>
            </a:xfrm>
          </p:grpSpPr>
          <p:pic>
            <p:nvPicPr>
              <p:cNvPr id="255" name="Google Shape;255;p42" descr="Image"/>
              <p:cNvPicPr preferRelativeResize="0"/>
              <p:nvPr/>
            </p:nvPicPr>
            <p:blipFill rotWithShape="1">
              <a:blip r:embed="rId3">
                <a:alphaModFix/>
              </a:blip>
              <a:srcRect/>
              <a:stretch/>
            </p:blipFill>
            <p:spPr>
              <a:xfrm>
                <a:off x="2136867" y="2163517"/>
                <a:ext cx="3647995" cy="3413825"/>
              </a:xfrm>
              <a:prstGeom prst="rect">
                <a:avLst/>
              </a:prstGeom>
              <a:noFill/>
              <a:ln>
                <a:noFill/>
              </a:ln>
            </p:spPr>
          </p:pic>
          <p:cxnSp>
            <p:nvCxnSpPr>
              <p:cNvPr id="256" name="Google Shape;256;p42"/>
              <p:cNvCxnSpPr/>
              <p:nvPr/>
            </p:nvCxnSpPr>
            <p:spPr>
              <a:xfrm>
                <a:off x="3960885" y="-454584"/>
                <a:ext cx="0" cy="2341500"/>
              </a:xfrm>
              <a:prstGeom prst="straightConnector1">
                <a:avLst/>
              </a:prstGeom>
              <a:noFill/>
              <a:ln w="76200" cap="flat" cmpd="sng">
                <a:solidFill>
                  <a:srgbClr val="000000"/>
                </a:solidFill>
                <a:prstDash val="solid"/>
                <a:miter lim="400000"/>
                <a:headEnd type="none" w="sm" len="sm"/>
                <a:tailEnd type="triangle" w="med" len="med"/>
              </a:ln>
            </p:spPr>
          </p:cxnSp>
        </p:grpSp>
        <p:sp>
          <p:nvSpPr>
            <p:cNvPr id="257" name="Google Shape;257;p42"/>
            <p:cNvSpPr/>
            <p:nvPr/>
          </p:nvSpPr>
          <p:spPr>
            <a:xfrm>
              <a:off x="728723" y="-772230"/>
              <a:ext cx="14601600" cy="3579600"/>
            </a:xfrm>
            <a:prstGeom prst="rect">
              <a:avLst/>
            </a:prstGeom>
            <a:noFill/>
            <a:ln w="28575" cap="flat" cmpd="sng">
              <a:solidFill>
                <a:srgbClr val="000000"/>
              </a:solidFill>
              <a:prstDash val="solid"/>
              <a:miter lim="400000"/>
              <a:headEnd type="none" w="sm" len="sm"/>
              <a:tailEnd type="none" w="sm" len="sm"/>
            </a:ln>
          </p:spPr>
          <p:txBody>
            <a:bodyPr spcFirstLastPara="1" wrap="square" lIns="182875" tIns="19050" rIns="182875" bIns="19050" anchor="ctr" anchorCtr="0">
              <a:noAutofit/>
            </a:bodyPr>
            <a:lstStyle/>
            <a:p>
              <a:pPr marL="0" lvl="0" indent="0" algn="l" rtl="0">
                <a:lnSpc>
                  <a:spcPct val="90000"/>
                </a:lnSpc>
                <a:spcBef>
                  <a:spcPts val="0"/>
                </a:spcBef>
                <a:spcAft>
                  <a:spcPts val="0"/>
                </a:spcAft>
                <a:buClr>
                  <a:srgbClr val="000000"/>
                </a:buClr>
                <a:buSzPts val="3000"/>
                <a:buFont typeface="Avenir"/>
                <a:buNone/>
              </a:pPr>
              <a:r>
                <a:rPr lang="en" sz="2800">
                  <a:latin typeface="Lora"/>
                  <a:ea typeface="Lora"/>
                  <a:cs typeface="Lora"/>
                  <a:sym typeface="Lora"/>
                </a:rPr>
                <a:t>Rude response: "I hate this"</a:t>
              </a:r>
              <a:endParaRPr sz="1600">
                <a:latin typeface="Lora"/>
                <a:ea typeface="Lora"/>
                <a:cs typeface="Lora"/>
                <a:sym typeface="Lora"/>
              </a:endParaRPr>
            </a:p>
            <a:p>
              <a:pPr marL="0" lvl="0" indent="0" algn="l" rtl="0">
                <a:lnSpc>
                  <a:spcPct val="90000"/>
                </a:lnSpc>
                <a:spcBef>
                  <a:spcPts val="1700"/>
                </a:spcBef>
                <a:spcAft>
                  <a:spcPts val="0"/>
                </a:spcAft>
                <a:buClr>
                  <a:srgbClr val="000000"/>
                </a:buClr>
                <a:buSzPts val="3000"/>
                <a:buFont typeface="Avenir"/>
                <a:buNone/>
              </a:pPr>
              <a:r>
                <a:rPr lang="en" sz="2800">
                  <a:latin typeface="Lora"/>
                  <a:ea typeface="Lora"/>
                  <a:cs typeface="Lora"/>
                  <a:sym typeface="Lora"/>
                </a:rPr>
                <a:t>Polite response:</a:t>
              </a:r>
              <a:endParaRPr sz="1600">
                <a:latin typeface="Lora"/>
                <a:ea typeface="Lora"/>
                <a:cs typeface="Lora"/>
                <a:sym typeface="Lora"/>
              </a:endParaRPr>
            </a:p>
            <a:p>
              <a:pPr marL="0" marR="0" lvl="0" indent="0" algn="ctr" rtl="0">
                <a:lnSpc>
                  <a:spcPct val="100000"/>
                </a:lnSpc>
                <a:spcBef>
                  <a:spcPts val="0"/>
                </a:spcBef>
                <a:spcAft>
                  <a:spcPts val="0"/>
                </a:spcAft>
                <a:buClr>
                  <a:srgbClr val="FFFFFF"/>
                </a:buClr>
                <a:buSzPts val="1200"/>
                <a:buFont typeface="Helvetica Neue"/>
                <a:buNone/>
              </a:pPr>
              <a:endParaRPr sz="1200">
                <a:solidFill>
                  <a:srgbClr val="FFFFFF"/>
                </a:solidFill>
                <a:latin typeface="Helvetica Neue"/>
                <a:ea typeface="Helvetica Neue"/>
                <a:cs typeface="Helvetica Neue"/>
                <a:sym typeface="Helvetica Neue"/>
              </a:endParaRPr>
            </a:p>
          </p:txBody>
        </p:sp>
      </p:grpSp>
      <p:sp>
        <p:nvSpPr>
          <p:cNvPr id="258" name="Google Shape;258;p42"/>
          <p:cNvSpPr txBox="1"/>
          <p:nvPr/>
        </p:nvSpPr>
        <p:spPr>
          <a:xfrm>
            <a:off x="319547" y="550683"/>
            <a:ext cx="7570200" cy="500400"/>
          </a:xfrm>
          <a:prstGeom prst="rect">
            <a:avLst/>
          </a:prstGeom>
          <a:noFill/>
          <a:ln>
            <a:noFill/>
          </a:ln>
        </p:spPr>
        <p:txBody>
          <a:bodyPr spcFirstLastPara="1" wrap="square" lIns="19050" tIns="19050" rIns="19050" bIns="19050" anchor="ctr" anchorCtr="0">
            <a:spAutoFit/>
          </a:bodyPr>
          <a:lstStyle/>
          <a:p>
            <a:pPr marL="0" marR="0" lvl="0" indent="0" algn="l" rtl="0">
              <a:lnSpc>
                <a:spcPct val="120000"/>
              </a:lnSpc>
              <a:spcBef>
                <a:spcPts val="0"/>
              </a:spcBef>
              <a:spcAft>
                <a:spcPts val="0"/>
              </a:spcAft>
              <a:buClr>
                <a:srgbClr val="000000"/>
              </a:buClr>
              <a:buSzPts val="2800"/>
              <a:buFont typeface="Arial"/>
              <a:buNone/>
            </a:pPr>
            <a:r>
              <a:rPr lang="en" sz="3000">
                <a:solidFill>
                  <a:srgbClr val="26616D"/>
                </a:solidFill>
                <a:latin typeface="Raleway"/>
                <a:ea typeface="Raleway"/>
                <a:cs typeface="Raleway"/>
                <a:sym typeface="Raleway"/>
              </a:rPr>
              <a:t>Prompting</a:t>
            </a:r>
            <a:endParaRPr sz="3000">
              <a:solidFill>
                <a:srgbClr val="26616D"/>
              </a:solidFill>
              <a:latin typeface="Raleway"/>
              <a:ea typeface="Raleway"/>
              <a:cs typeface="Raleway"/>
              <a:sym typeface="Raleway"/>
            </a:endParaRPr>
          </a:p>
        </p:txBody>
      </p:sp>
      <p:sp>
        <p:nvSpPr>
          <p:cNvPr id="259" name="Google Shape;259;p42"/>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3"/>
          <p:cNvSpPr/>
          <p:nvPr/>
        </p:nvSpPr>
        <p:spPr>
          <a:xfrm>
            <a:off x="3229950" y="2197325"/>
            <a:ext cx="4533840" cy="1280178"/>
          </a:xfrm>
          <a:custGeom>
            <a:avLst/>
            <a:gdLst/>
            <a:ahLst/>
            <a:cxnLst/>
            <a:rect l="l" t="t" r="r" b="b"/>
            <a:pathLst>
              <a:path w="21600" h="21600" extrusionOk="0">
                <a:moveTo>
                  <a:pt x="116" y="0"/>
                </a:moveTo>
                <a:cubicBezTo>
                  <a:pt x="52" y="0"/>
                  <a:pt x="0" y="160"/>
                  <a:pt x="0" y="357"/>
                </a:cubicBezTo>
                <a:lnTo>
                  <a:pt x="0" y="7114"/>
                </a:lnTo>
                <a:cubicBezTo>
                  <a:pt x="0" y="7311"/>
                  <a:pt x="52" y="7471"/>
                  <a:pt x="116" y="7471"/>
                </a:cubicBezTo>
                <a:lnTo>
                  <a:pt x="20639" y="7471"/>
                </a:lnTo>
                <a:lnTo>
                  <a:pt x="20871" y="21600"/>
                </a:lnTo>
                <a:lnTo>
                  <a:pt x="21103" y="7471"/>
                </a:lnTo>
                <a:lnTo>
                  <a:pt x="21484" y="7471"/>
                </a:lnTo>
                <a:cubicBezTo>
                  <a:pt x="21548" y="7471"/>
                  <a:pt x="21600" y="7311"/>
                  <a:pt x="21600" y="7114"/>
                </a:cubicBezTo>
                <a:lnTo>
                  <a:pt x="21600" y="357"/>
                </a:lnTo>
                <a:cubicBezTo>
                  <a:pt x="21600" y="160"/>
                  <a:pt x="21548" y="0"/>
                  <a:pt x="21484" y="0"/>
                </a:cubicBezTo>
                <a:lnTo>
                  <a:pt x="116" y="0"/>
                </a:lnTo>
                <a:close/>
              </a:path>
            </a:pathLst>
          </a:custGeom>
          <a:noFill/>
          <a:ln w="38100" cap="flat" cmpd="sng">
            <a:solidFill>
              <a:srgbClr val="000000"/>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sp>
        <p:nvSpPr>
          <p:cNvPr id="265" name="Google Shape;265;p43"/>
          <p:cNvSpPr txBox="1">
            <a:spLocks noGrp="1"/>
          </p:cNvSpPr>
          <p:nvPr>
            <p:ph type="body" idx="2"/>
          </p:nvPr>
        </p:nvSpPr>
        <p:spPr>
          <a:xfrm>
            <a:off x="452450" y="1593193"/>
            <a:ext cx="8239200" cy="1230000"/>
          </a:xfrm>
          <a:prstGeom prst="rect">
            <a:avLst/>
          </a:prstGeom>
          <a:noFill/>
          <a:ln>
            <a:noFill/>
          </a:ln>
        </p:spPr>
        <p:txBody>
          <a:bodyPr spcFirstLastPara="1" wrap="square" lIns="19050" tIns="19050" rIns="19050" bIns="19050" anchor="t" anchorCtr="0">
            <a:normAutofit/>
          </a:bodyPr>
          <a:lstStyle/>
          <a:p>
            <a:pPr marL="0" lvl="0" indent="0" algn="l" rtl="0">
              <a:lnSpc>
                <a:spcPct val="90000"/>
              </a:lnSpc>
              <a:spcBef>
                <a:spcPts val="0"/>
              </a:spcBef>
              <a:spcAft>
                <a:spcPts val="0"/>
              </a:spcAft>
              <a:buClr>
                <a:srgbClr val="000000"/>
              </a:buClr>
              <a:buSzPts val="3000"/>
              <a:buFont typeface="Avenir"/>
              <a:buNone/>
            </a:pPr>
            <a:r>
              <a:rPr lang="en" sz="3000"/>
              <a:t>Rude response: "I hate this"</a:t>
            </a:r>
            <a:endParaRPr sz="3000"/>
          </a:p>
          <a:p>
            <a:pPr marL="0" lvl="0" indent="0" algn="l" rtl="0">
              <a:lnSpc>
                <a:spcPct val="90000"/>
              </a:lnSpc>
              <a:spcBef>
                <a:spcPts val="1700"/>
              </a:spcBef>
              <a:spcAft>
                <a:spcPts val="0"/>
              </a:spcAft>
              <a:buClr>
                <a:srgbClr val="000000"/>
              </a:buClr>
              <a:buSzPts val="3000"/>
              <a:buFont typeface="Avenir"/>
              <a:buNone/>
            </a:pPr>
            <a:r>
              <a:rPr lang="en" sz="3000"/>
              <a:t>Polite response: </a:t>
            </a:r>
            <a:r>
              <a:rPr lang="en" sz="3000" b="1"/>
              <a:t>"I'm not sure I like this"</a:t>
            </a:r>
            <a:endParaRPr sz="3000"/>
          </a:p>
        </p:txBody>
      </p:sp>
      <p:pic>
        <p:nvPicPr>
          <p:cNvPr id="266" name="Google Shape;266;p43" descr="Image"/>
          <p:cNvPicPr preferRelativeResize="0"/>
          <p:nvPr/>
        </p:nvPicPr>
        <p:blipFill rotWithShape="1">
          <a:blip r:embed="rId3">
            <a:alphaModFix/>
          </a:blip>
          <a:srcRect/>
          <a:stretch/>
        </p:blipFill>
        <p:spPr>
          <a:xfrm>
            <a:off x="7238933" y="3772694"/>
            <a:ext cx="1367998" cy="1280184"/>
          </a:xfrm>
          <a:prstGeom prst="rect">
            <a:avLst/>
          </a:prstGeom>
          <a:noFill/>
          <a:ln>
            <a:noFill/>
          </a:ln>
        </p:spPr>
      </p:pic>
      <p:sp>
        <p:nvSpPr>
          <p:cNvPr id="267" name="Google Shape;267;p43"/>
          <p:cNvSpPr txBox="1"/>
          <p:nvPr/>
        </p:nvSpPr>
        <p:spPr>
          <a:xfrm>
            <a:off x="319547" y="550683"/>
            <a:ext cx="7570200" cy="500400"/>
          </a:xfrm>
          <a:prstGeom prst="rect">
            <a:avLst/>
          </a:prstGeom>
          <a:noFill/>
          <a:ln>
            <a:noFill/>
          </a:ln>
        </p:spPr>
        <p:txBody>
          <a:bodyPr spcFirstLastPara="1" wrap="square" lIns="19050" tIns="19050" rIns="19050" bIns="19050" anchor="ctr" anchorCtr="0">
            <a:spAutoFit/>
          </a:bodyPr>
          <a:lstStyle/>
          <a:p>
            <a:pPr marL="0" marR="0" lvl="0" indent="0" algn="l" rtl="0">
              <a:lnSpc>
                <a:spcPct val="120000"/>
              </a:lnSpc>
              <a:spcBef>
                <a:spcPts val="0"/>
              </a:spcBef>
              <a:spcAft>
                <a:spcPts val="0"/>
              </a:spcAft>
              <a:buClr>
                <a:srgbClr val="000000"/>
              </a:buClr>
              <a:buSzPts val="2800"/>
              <a:buFont typeface="Arial"/>
              <a:buNone/>
            </a:pPr>
            <a:r>
              <a:rPr lang="en" sz="3000">
                <a:solidFill>
                  <a:srgbClr val="26616D"/>
                </a:solidFill>
                <a:latin typeface="Raleway"/>
                <a:ea typeface="Raleway"/>
                <a:cs typeface="Raleway"/>
                <a:sym typeface="Raleway"/>
              </a:rPr>
              <a:t>Prompting</a:t>
            </a:r>
            <a:endParaRPr sz="3000">
              <a:solidFill>
                <a:srgbClr val="26616D"/>
              </a:solidFill>
              <a:latin typeface="Raleway"/>
              <a:ea typeface="Raleway"/>
              <a:cs typeface="Raleway"/>
              <a:sym typeface="Raleway"/>
            </a:endParaRPr>
          </a:p>
        </p:txBody>
      </p:sp>
      <p:sp>
        <p:nvSpPr>
          <p:cNvPr id="268" name="Google Shape;268;p43"/>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4" descr="Google Shape;127;p29"/>
          <p:cNvPicPr preferRelativeResize="0"/>
          <p:nvPr/>
        </p:nvPicPr>
        <p:blipFill rotWithShape="1">
          <a:blip r:embed="rId3">
            <a:alphaModFix/>
          </a:blip>
          <a:srcRect l="12432" t="6037" r="52335" b="72252"/>
          <a:stretch/>
        </p:blipFill>
        <p:spPr>
          <a:xfrm>
            <a:off x="616500" y="1295363"/>
            <a:ext cx="2895599" cy="1457326"/>
          </a:xfrm>
          <a:prstGeom prst="rect">
            <a:avLst/>
          </a:prstGeom>
          <a:noFill/>
          <a:ln>
            <a:noFill/>
          </a:ln>
        </p:spPr>
      </p:pic>
      <p:pic>
        <p:nvPicPr>
          <p:cNvPr id="274" name="Google Shape;274;p44" descr="Google Shape;128;p29"/>
          <p:cNvPicPr preferRelativeResize="0"/>
          <p:nvPr/>
        </p:nvPicPr>
        <p:blipFill rotWithShape="1">
          <a:blip r:embed="rId3">
            <a:alphaModFix/>
          </a:blip>
          <a:srcRect l="12898" t="52359" r="52647" b="17122"/>
          <a:stretch/>
        </p:blipFill>
        <p:spPr>
          <a:xfrm>
            <a:off x="655450" y="2752700"/>
            <a:ext cx="2933701" cy="2162175"/>
          </a:xfrm>
          <a:prstGeom prst="rect">
            <a:avLst/>
          </a:prstGeom>
          <a:noFill/>
          <a:ln>
            <a:noFill/>
          </a:ln>
        </p:spPr>
      </p:pic>
      <p:pic>
        <p:nvPicPr>
          <p:cNvPr id="275" name="Google Shape;275;p44" descr="Google Shape;129;p29"/>
          <p:cNvPicPr preferRelativeResize="0"/>
          <p:nvPr/>
        </p:nvPicPr>
        <p:blipFill rotWithShape="1">
          <a:blip r:embed="rId4">
            <a:alphaModFix/>
          </a:blip>
          <a:srcRect/>
          <a:stretch/>
        </p:blipFill>
        <p:spPr>
          <a:xfrm>
            <a:off x="3884025" y="1322525"/>
            <a:ext cx="2009775" cy="2676525"/>
          </a:xfrm>
          <a:prstGeom prst="rect">
            <a:avLst/>
          </a:prstGeom>
          <a:noFill/>
          <a:ln>
            <a:noFill/>
          </a:ln>
        </p:spPr>
      </p:pic>
      <p:pic>
        <p:nvPicPr>
          <p:cNvPr id="276" name="Google Shape;276;p44" descr="Google Shape;130;p29"/>
          <p:cNvPicPr preferRelativeResize="0"/>
          <p:nvPr/>
        </p:nvPicPr>
        <p:blipFill rotWithShape="1">
          <a:blip r:embed="rId5">
            <a:alphaModFix/>
          </a:blip>
          <a:srcRect/>
          <a:stretch/>
        </p:blipFill>
        <p:spPr>
          <a:xfrm>
            <a:off x="6492575" y="1257300"/>
            <a:ext cx="2181226" cy="2933701"/>
          </a:xfrm>
          <a:prstGeom prst="rect">
            <a:avLst/>
          </a:prstGeom>
          <a:noFill/>
          <a:ln>
            <a:noFill/>
          </a:ln>
        </p:spPr>
      </p:pic>
      <p:sp>
        <p:nvSpPr>
          <p:cNvPr id="277" name="Google Shape;277;p44"/>
          <p:cNvSpPr txBox="1"/>
          <p:nvPr/>
        </p:nvSpPr>
        <p:spPr>
          <a:xfrm>
            <a:off x="4374200" y="4213775"/>
            <a:ext cx="4036200" cy="78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i="0" u="none" strike="noStrike" cap="none">
                <a:solidFill>
                  <a:srgbClr val="000000"/>
                </a:solidFill>
                <a:latin typeface="Lora"/>
                <a:ea typeface="Lora"/>
                <a:cs typeface="Lora"/>
                <a:sym typeface="Lora"/>
              </a:rPr>
              <a:t>Prompting is brittle but works better with LLMs (&gt;100B params)</a:t>
            </a:r>
            <a:endParaRPr sz="500">
              <a:latin typeface="Lora"/>
              <a:ea typeface="Lora"/>
              <a:cs typeface="Lora"/>
              <a:sym typeface="Lora"/>
            </a:endParaRPr>
          </a:p>
        </p:txBody>
      </p:sp>
      <p:sp>
        <p:nvSpPr>
          <p:cNvPr id="278" name="Google Shape;278;p44"/>
          <p:cNvSpPr txBox="1"/>
          <p:nvPr/>
        </p:nvSpPr>
        <p:spPr>
          <a:xfrm>
            <a:off x="319550" y="550675"/>
            <a:ext cx="8597700" cy="454200"/>
          </a:xfrm>
          <a:prstGeom prst="rect">
            <a:avLst/>
          </a:prstGeom>
          <a:noFill/>
          <a:ln>
            <a:noFill/>
          </a:ln>
        </p:spPr>
        <p:txBody>
          <a:bodyPr spcFirstLastPara="1" wrap="square" lIns="19050" tIns="19050" rIns="19050" bIns="19050" anchor="ctr" anchorCtr="0">
            <a:spAutoFit/>
          </a:bodyPr>
          <a:lstStyle/>
          <a:p>
            <a:pPr marL="0" marR="0" lvl="0" indent="0" algn="l" rtl="0">
              <a:lnSpc>
                <a:spcPct val="120000"/>
              </a:lnSpc>
              <a:spcBef>
                <a:spcPts val="0"/>
              </a:spcBef>
              <a:spcAft>
                <a:spcPts val="0"/>
              </a:spcAft>
              <a:buClr>
                <a:srgbClr val="000000"/>
              </a:buClr>
              <a:buSzPts val="2800"/>
              <a:buFont typeface="Arial"/>
              <a:buNone/>
            </a:pPr>
            <a:r>
              <a:rPr lang="en" sz="2700">
                <a:solidFill>
                  <a:srgbClr val="26616D"/>
                </a:solidFill>
                <a:latin typeface="Raleway"/>
                <a:ea typeface="Raleway"/>
                <a:cs typeface="Raleway"/>
                <a:sym typeface="Raleway"/>
              </a:rPr>
              <a:t>Prompting: string completion is a universal interface!</a:t>
            </a:r>
            <a:endParaRPr sz="2700">
              <a:solidFill>
                <a:srgbClr val="26616D"/>
              </a:solidFill>
              <a:latin typeface="Raleway"/>
              <a:ea typeface="Raleway"/>
              <a:cs typeface="Raleway"/>
              <a:sym typeface="Raleway"/>
            </a:endParaRPr>
          </a:p>
        </p:txBody>
      </p:sp>
      <p:sp>
        <p:nvSpPr>
          <p:cNvPr id="279" name="Google Shape;279;p44"/>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5"/>
          <p:cNvSpPr txBox="1">
            <a:spLocks noGrp="1"/>
          </p:cNvSpPr>
          <p:nvPr>
            <p:ph type="body" idx="2"/>
          </p:nvPr>
        </p:nvSpPr>
        <p:spPr>
          <a:xfrm>
            <a:off x="452438" y="1593189"/>
            <a:ext cx="8239125" cy="3096005"/>
          </a:xfrm>
          <a:prstGeom prst="rect">
            <a:avLst/>
          </a:prstGeom>
          <a:noFill/>
          <a:ln>
            <a:noFill/>
          </a:ln>
        </p:spPr>
        <p:txBody>
          <a:bodyPr spcFirstLastPara="1" wrap="square" lIns="19050" tIns="19050" rIns="19050" bIns="19050" anchor="t" anchorCtr="0">
            <a:normAutofit/>
          </a:bodyPr>
          <a:lstStyle/>
          <a:p>
            <a:pPr marL="457200" lvl="0" indent="-381000" algn="l" rtl="0">
              <a:lnSpc>
                <a:spcPct val="115000"/>
              </a:lnSpc>
              <a:spcBef>
                <a:spcPts val="0"/>
              </a:spcBef>
              <a:spcAft>
                <a:spcPts val="0"/>
              </a:spcAft>
              <a:buClr>
                <a:srgbClr val="000000"/>
              </a:buClr>
              <a:buSzPts val="2400"/>
              <a:buFont typeface="Lora"/>
              <a:buChar char="●"/>
            </a:pPr>
            <a:r>
              <a:rPr lang="en" sz="2400" i="0" u="none" strike="noStrike" cap="none">
                <a:solidFill>
                  <a:srgbClr val="000000"/>
                </a:solidFill>
                <a:latin typeface="Lora"/>
                <a:ea typeface="Lora"/>
                <a:cs typeface="Lora"/>
                <a:sym typeface="Lora"/>
              </a:rPr>
              <a:t>Summarizing text (articles, papers, etc.)</a:t>
            </a:r>
            <a:endParaRPr sz="2400">
              <a:latin typeface="Lora"/>
              <a:ea typeface="Lora"/>
              <a:cs typeface="Lora"/>
              <a:sym typeface="Lora"/>
            </a:endParaRPr>
          </a:p>
          <a:p>
            <a:pPr marL="457200" lvl="0" indent="-381000" algn="l" rtl="0">
              <a:lnSpc>
                <a:spcPct val="115000"/>
              </a:lnSpc>
              <a:spcBef>
                <a:spcPts val="0"/>
              </a:spcBef>
              <a:spcAft>
                <a:spcPts val="0"/>
              </a:spcAft>
              <a:buClr>
                <a:srgbClr val="000000"/>
              </a:buClr>
              <a:buSzPts val="2400"/>
              <a:buFont typeface="Lora"/>
              <a:buChar char="●"/>
            </a:pPr>
            <a:r>
              <a:rPr lang="en" sz="2400" i="0" u="none" strike="noStrike" cap="none">
                <a:solidFill>
                  <a:srgbClr val="000000"/>
                </a:solidFill>
                <a:latin typeface="Lora"/>
                <a:ea typeface="Lora"/>
                <a:cs typeface="Lora"/>
                <a:sym typeface="Lora"/>
              </a:rPr>
              <a:t>Writing helper (rewording, editing, etc.)</a:t>
            </a:r>
            <a:endParaRPr sz="2400">
              <a:latin typeface="Lora"/>
              <a:ea typeface="Lora"/>
              <a:cs typeface="Lora"/>
              <a:sym typeface="Lora"/>
            </a:endParaRPr>
          </a:p>
          <a:p>
            <a:pPr marL="457200" lvl="0" indent="-381000" algn="l" rtl="0">
              <a:lnSpc>
                <a:spcPct val="115000"/>
              </a:lnSpc>
              <a:spcBef>
                <a:spcPts val="0"/>
              </a:spcBef>
              <a:spcAft>
                <a:spcPts val="0"/>
              </a:spcAft>
              <a:buClr>
                <a:srgbClr val="000000"/>
              </a:buClr>
              <a:buSzPts val="2400"/>
              <a:buFont typeface="Lora"/>
              <a:buChar char="●"/>
            </a:pPr>
            <a:r>
              <a:rPr lang="en" sz="2400" i="0" u="none" strike="noStrike" cap="none">
                <a:solidFill>
                  <a:srgbClr val="000000"/>
                </a:solidFill>
                <a:latin typeface="Lora"/>
                <a:ea typeface="Lora"/>
                <a:cs typeface="Lora"/>
                <a:sym typeface="Lora"/>
              </a:rPr>
              <a:t>Writing Code (e.g. Copilot by Github is used for autocompletion)</a:t>
            </a:r>
            <a:endParaRPr sz="2400">
              <a:latin typeface="Lora"/>
              <a:ea typeface="Lora"/>
              <a:cs typeface="Lora"/>
              <a:sym typeface="Lora"/>
            </a:endParaRPr>
          </a:p>
          <a:p>
            <a:pPr marL="457200" lvl="0" indent="-381000" algn="l" rtl="0">
              <a:lnSpc>
                <a:spcPct val="115000"/>
              </a:lnSpc>
              <a:spcBef>
                <a:spcPts val="0"/>
              </a:spcBef>
              <a:spcAft>
                <a:spcPts val="0"/>
              </a:spcAft>
              <a:buClr>
                <a:srgbClr val="000000"/>
              </a:buClr>
              <a:buSzPts val="2400"/>
              <a:buFont typeface="Lora"/>
              <a:buChar char="●"/>
            </a:pPr>
            <a:r>
              <a:rPr lang="en" sz="2400" i="0" u="none" strike="noStrike" cap="none">
                <a:solidFill>
                  <a:srgbClr val="000000"/>
                </a:solidFill>
                <a:latin typeface="Lora"/>
                <a:ea typeface="Lora"/>
                <a:cs typeface="Lora"/>
                <a:sym typeface="Lora"/>
              </a:rPr>
              <a:t>Many other thing</a:t>
            </a:r>
            <a:r>
              <a:rPr lang="en" sz="2400">
                <a:solidFill>
                  <a:srgbClr val="000000"/>
                </a:solidFill>
                <a:latin typeface="Lora"/>
                <a:ea typeface="Lora"/>
                <a:cs typeface="Lora"/>
                <a:sym typeface="Lora"/>
              </a:rPr>
              <a:t>s</a:t>
            </a:r>
            <a:endParaRPr sz="2400">
              <a:latin typeface="Lora"/>
              <a:ea typeface="Lora"/>
              <a:cs typeface="Lora"/>
              <a:sym typeface="Lora"/>
            </a:endParaRPr>
          </a:p>
        </p:txBody>
      </p:sp>
      <p:sp>
        <p:nvSpPr>
          <p:cNvPr id="285" name="Google Shape;285;p45"/>
          <p:cNvSpPr txBox="1"/>
          <p:nvPr/>
        </p:nvSpPr>
        <p:spPr>
          <a:xfrm>
            <a:off x="319550" y="550675"/>
            <a:ext cx="8597700" cy="500400"/>
          </a:xfrm>
          <a:prstGeom prst="rect">
            <a:avLst/>
          </a:prstGeom>
          <a:noFill/>
          <a:ln>
            <a:noFill/>
          </a:ln>
        </p:spPr>
        <p:txBody>
          <a:bodyPr spcFirstLastPara="1" wrap="square" lIns="19050" tIns="19050" rIns="19050" bIns="19050" anchor="ctr" anchorCtr="0">
            <a:spAutoFit/>
          </a:bodyPr>
          <a:lstStyle/>
          <a:p>
            <a:pPr marL="0" marR="0" lvl="0" indent="0" algn="l" rtl="0">
              <a:lnSpc>
                <a:spcPct val="120000"/>
              </a:lnSpc>
              <a:spcBef>
                <a:spcPts val="0"/>
              </a:spcBef>
              <a:spcAft>
                <a:spcPts val="0"/>
              </a:spcAft>
              <a:buClr>
                <a:srgbClr val="000000"/>
              </a:buClr>
              <a:buSzPts val="2800"/>
              <a:buFont typeface="Arial"/>
              <a:buNone/>
            </a:pPr>
            <a:r>
              <a:rPr lang="en" sz="3000">
                <a:solidFill>
                  <a:srgbClr val="26616D"/>
                </a:solidFill>
                <a:latin typeface="Raleway"/>
                <a:ea typeface="Raleway"/>
                <a:cs typeface="Raleway"/>
                <a:sym typeface="Raleway"/>
              </a:rPr>
              <a:t>Prompting: uses</a:t>
            </a:r>
            <a:endParaRPr sz="3000">
              <a:solidFill>
                <a:srgbClr val="26616D"/>
              </a:solidFill>
              <a:latin typeface="Raleway"/>
              <a:ea typeface="Raleway"/>
              <a:cs typeface="Raleway"/>
              <a:sym typeface="Raleway"/>
            </a:endParaRPr>
          </a:p>
        </p:txBody>
      </p:sp>
      <p:sp>
        <p:nvSpPr>
          <p:cNvPr id="286" name="Google Shape;286;p45"/>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6"/>
          <p:cNvSpPr txBox="1">
            <a:spLocks noGrp="1"/>
          </p:cNvSpPr>
          <p:nvPr>
            <p:ph type="body" idx="2"/>
          </p:nvPr>
        </p:nvSpPr>
        <p:spPr>
          <a:xfrm>
            <a:off x="452450" y="1593190"/>
            <a:ext cx="8239200" cy="300900"/>
          </a:xfrm>
          <a:prstGeom prst="rect">
            <a:avLst/>
          </a:prstGeom>
          <a:noFill/>
          <a:ln>
            <a:noFill/>
          </a:ln>
        </p:spPr>
        <p:txBody>
          <a:bodyPr spcFirstLastPara="1" wrap="square" lIns="19050" tIns="19050" rIns="19050" bIns="19050" anchor="t" anchorCtr="0">
            <a:normAutofit/>
          </a:bodyPr>
          <a:lstStyle/>
          <a:p>
            <a:pPr marL="0" lvl="0" indent="0" algn="l" rtl="0">
              <a:lnSpc>
                <a:spcPct val="90000"/>
              </a:lnSpc>
              <a:spcBef>
                <a:spcPts val="0"/>
              </a:spcBef>
              <a:spcAft>
                <a:spcPts val="0"/>
              </a:spcAft>
              <a:buClr>
                <a:srgbClr val="000000"/>
              </a:buClr>
              <a:buSzPts val="1500"/>
              <a:buFont typeface="Courier New"/>
              <a:buNone/>
            </a:pPr>
            <a:r>
              <a:rPr lang="en" sz="1500">
                <a:latin typeface="Courier New"/>
                <a:ea typeface="Courier New"/>
                <a:cs typeface="Courier New"/>
                <a:sym typeface="Courier New"/>
              </a:rPr>
              <a:t># A function that checks whether n is prime and n+1 is divisible by 3</a:t>
            </a:r>
            <a:endParaRPr/>
          </a:p>
        </p:txBody>
      </p:sp>
      <p:sp>
        <p:nvSpPr>
          <p:cNvPr id="292" name="Google Shape;292;p46"/>
          <p:cNvSpPr txBox="1">
            <a:spLocks noGrp="1"/>
          </p:cNvSpPr>
          <p:nvPr>
            <p:ph type="body" idx="2"/>
          </p:nvPr>
        </p:nvSpPr>
        <p:spPr>
          <a:xfrm>
            <a:off x="514200" y="2154747"/>
            <a:ext cx="8239200" cy="2154300"/>
          </a:xfrm>
          <a:prstGeom prst="rect">
            <a:avLst/>
          </a:prstGeom>
          <a:noFill/>
          <a:ln>
            <a:noFill/>
          </a:ln>
        </p:spPr>
        <p:txBody>
          <a:bodyPr spcFirstLastPara="1" wrap="square" lIns="19050" tIns="19050" rIns="19050" bIns="19050" anchor="t" anchorCtr="0">
            <a:normAutofit/>
          </a:bodyPr>
          <a:lstStyle/>
          <a:p>
            <a:pPr marL="0" lvl="0" indent="0" algn="l" rtl="0">
              <a:lnSpc>
                <a:spcPct val="90000"/>
              </a:lnSpc>
              <a:spcBef>
                <a:spcPts val="1700"/>
              </a:spcBef>
              <a:spcAft>
                <a:spcPts val="0"/>
              </a:spcAft>
              <a:buClr>
                <a:srgbClr val="000000"/>
              </a:buClr>
              <a:buSzPts val="1500"/>
              <a:buFont typeface="Courier New"/>
              <a:buNone/>
            </a:pPr>
            <a:r>
              <a:rPr lang="en" sz="1500">
                <a:latin typeface="Courier New"/>
                <a:ea typeface="Courier New"/>
                <a:cs typeface="Courier New"/>
                <a:sym typeface="Courier New"/>
              </a:rPr>
              <a:t>def check_prime(n):</a:t>
            </a:r>
            <a:endParaRPr/>
          </a:p>
          <a:p>
            <a:pPr marL="0" lvl="0" indent="0" algn="l" rtl="0">
              <a:lnSpc>
                <a:spcPct val="90000"/>
              </a:lnSpc>
              <a:spcBef>
                <a:spcPts val="1700"/>
              </a:spcBef>
              <a:spcAft>
                <a:spcPts val="0"/>
              </a:spcAft>
              <a:buClr>
                <a:srgbClr val="000000"/>
              </a:buClr>
              <a:buSzPts val="1500"/>
              <a:buFont typeface="Courier New"/>
              <a:buNone/>
            </a:pPr>
            <a:r>
              <a:rPr lang="en" sz="1500">
                <a:latin typeface="Courier New"/>
                <a:ea typeface="Courier New"/>
                <a:cs typeface="Courier New"/>
                <a:sym typeface="Courier New"/>
              </a:rPr>
              <a:t>    if is_prime(n) and (n+1)%3 == 0:</a:t>
            </a:r>
            <a:endParaRPr/>
          </a:p>
          <a:p>
            <a:pPr marL="0" lvl="0" indent="0" algn="l" rtl="0">
              <a:lnSpc>
                <a:spcPct val="90000"/>
              </a:lnSpc>
              <a:spcBef>
                <a:spcPts val="1700"/>
              </a:spcBef>
              <a:spcAft>
                <a:spcPts val="0"/>
              </a:spcAft>
              <a:buClr>
                <a:srgbClr val="000000"/>
              </a:buClr>
              <a:buSzPts val="1500"/>
              <a:buFont typeface="Courier New"/>
              <a:buNone/>
            </a:pPr>
            <a:r>
              <a:rPr lang="en" sz="1500">
                <a:latin typeface="Courier New"/>
                <a:ea typeface="Courier New"/>
                <a:cs typeface="Courier New"/>
                <a:sym typeface="Courier New"/>
              </a:rPr>
              <a:t>        return True</a:t>
            </a:r>
            <a:endParaRPr/>
          </a:p>
          <a:p>
            <a:pPr marL="0" lvl="0" indent="0" algn="l" rtl="0">
              <a:lnSpc>
                <a:spcPct val="90000"/>
              </a:lnSpc>
              <a:spcBef>
                <a:spcPts val="1700"/>
              </a:spcBef>
              <a:spcAft>
                <a:spcPts val="0"/>
              </a:spcAft>
              <a:buClr>
                <a:srgbClr val="000000"/>
              </a:buClr>
              <a:buSzPts val="1500"/>
              <a:buFont typeface="Courier New"/>
              <a:buNone/>
            </a:pPr>
            <a:r>
              <a:rPr lang="en" sz="1500">
                <a:latin typeface="Courier New"/>
                <a:ea typeface="Courier New"/>
                <a:cs typeface="Courier New"/>
                <a:sym typeface="Courier New"/>
              </a:rPr>
              <a:t>    else:</a:t>
            </a:r>
            <a:endParaRPr/>
          </a:p>
          <a:p>
            <a:pPr marL="0" lvl="0" indent="0" algn="l" rtl="0">
              <a:lnSpc>
                <a:spcPct val="90000"/>
              </a:lnSpc>
              <a:spcBef>
                <a:spcPts val="1700"/>
              </a:spcBef>
              <a:spcAft>
                <a:spcPts val="0"/>
              </a:spcAft>
              <a:buClr>
                <a:srgbClr val="000000"/>
              </a:buClr>
              <a:buSzPts val="1500"/>
              <a:buFont typeface="Courier New"/>
              <a:buNone/>
            </a:pPr>
            <a:r>
              <a:rPr lang="en" sz="1500">
                <a:latin typeface="Courier New"/>
                <a:ea typeface="Courier New"/>
                <a:cs typeface="Courier New"/>
                <a:sym typeface="Courier New"/>
              </a:rPr>
              <a:t>        return False</a:t>
            </a:r>
            <a:endParaRPr/>
          </a:p>
        </p:txBody>
      </p:sp>
      <p:sp>
        <p:nvSpPr>
          <p:cNvPr id="293" name="Google Shape;293;p46"/>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0"/>
          <p:cNvSpPr/>
          <p:nvPr/>
        </p:nvSpPr>
        <p:spPr>
          <a:xfrm>
            <a:off x="-1108279" y="-853095"/>
            <a:ext cx="11890601" cy="7525731"/>
          </a:xfrm>
          <a:prstGeom prst="rect">
            <a:avLst/>
          </a:prstGeom>
          <a:solidFill>
            <a:srgbClr val="000000"/>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pic>
        <p:nvPicPr>
          <p:cNvPr id="86" name="Google Shape;86;p20" descr="Image"/>
          <p:cNvPicPr preferRelativeResize="0"/>
          <p:nvPr/>
        </p:nvPicPr>
        <p:blipFill rotWithShape="1">
          <a:blip r:embed="rId3">
            <a:alphaModFix/>
          </a:blip>
          <a:srcRect l="1023"/>
          <a:stretch/>
        </p:blipFill>
        <p:spPr>
          <a:xfrm>
            <a:off x="23818" y="254496"/>
            <a:ext cx="9184371" cy="4634454"/>
          </a:xfrm>
          <a:prstGeom prst="rect">
            <a:avLst/>
          </a:prstGeom>
          <a:noFill/>
          <a:ln>
            <a:noFill/>
          </a:ln>
        </p:spPr>
      </p:pic>
      <p:sp>
        <p:nvSpPr>
          <p:cNvPr id="87" name="Google Shape;87;p20"/>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body" idx="2"/>
          </p:nvPr>
        </p:nvSpPr>
        <p:spPr>
          <a:xfrm>
            <a:off x="452438" y="1593189"/>
            <a:ext cx="8239125" cy="3096005"/>
          </a:xfrm>
          <a:prstGeom prst="rect">
            <a:avLst/>
          </a:prstGeom>
          <a:noFill/>
          <a:ln>
            <a:noFill/>
          </a:ln>
        </p:spPr>
        <p:txBody>
          <a:bodyPr spcFirstLastPara="1" wrap="square" lIns="19050" tIns="19050" rIns="19050" bIns="19050" anchor="t" anchorCtr="0">
            <a:normAutofit/>
          </a:bodyPr>
          <a:lstStyle/>
          <a:p>
            <a:pPr marL="457200" lvl="0" indent="-381000" algn="l" rtl="0">
              <a:lnSpc>
                <a:spcPct val="115000"/>
              </a:lnSpc>
              <a:spcBef>
                <a:spcPts val="0"/>
              </a:spcBef>
              <a:spcAft>
                <a:spcPts val="0"/>
              </a:spcAft>
              <a:buClr>
                <a:srgbClr val="000000"/>
              </a:buClr>
              <a:buSzPts val="2400"/>
              <a:buFont typeface="Lora"/>
              <a:buChar char="●"/>
            </a:pPr>
            <a:r>
              <a:rPr lang="en" sz="2400" i="0" u="none" strike="noStrike" cap="none">
                <a:solidFill>
                  <a:srgbClr val="000000"/>
                </a:solidFill>
                <a:latin typeface="Lora"/>
                <a:ea typeface="Lora"/>
                <a:cs typeface="Lora"/>
                <a:sym typeface="Lora"/>
              </a:rPr>
              <a:t>Trying to figure out the exact right question to get the right answer out of the model</a:t>
            </a:r>
            <a:endParaRPr sz="2400">
              <a:latin typeface="Lora"/>
              <a:ea typeface="Lora"/>
              <a:cs typeface="Lora"/>
              <a:sym typeface="Lora"/>
            </a:endParaRPr>
          </a:p>
          <a:p>
            <a:pPr marL="457200" lvl="0" indent="-381000" algn="l" rtl="0">
              <a:lnSpc>
                <a:spcPct val="115000"/>
              </a:lnSpc>
              <a:spcBef>
                <a:spcPts val="0"/>
              </a:spcBef>
              <a:spcAft>
                <a:spcPts val="0"/>
              </a:spcAft>
              <a:buClr>
                <a:srgbClr val="000000"/>
              </a:buClr>
              <a:buSzPts val="2400"/>
              <a:buFont typeface="Lora"/>
              <a:buChar char="●"/>
            </a:pPr>
            <a:r>
              <a:rPr lang="en" sz="2400" i="0" u="none" strike="noStrike" cap="none">
                <a:solidFill>
                  <a:srgbClr val="000000"/>
                </a:solidFill>
                <a:latin typeface="Lora"/>
                <a:ea typeface="Lora"/>
                <a:cs typeface="Lora"/>
                <a:sym typeface="Lora"/>
              </a:rPr>
              <a:t>Why does this work?</a:t>
            </a:r>
            <a:endParaRPr sz="2400">
              <a:latin typeface="Lora"/>
              <a:ea typeface="Lora"/>
              <a:cs typeface="Lora"/>
              <a:sym typeface="Lora"/>
            </a:endParaRPr>
          </a:p>
          <a:p>
            <a:pPr marL="457200" lvl="0" indent="-381000" algn="l" rtl="0">
              <a:lnSpc>
                <a:spcPct val="115000"/>
              </a:lnSpc>
              <a:spcBef>
                <a:spcPts val="0"/>
              </a:spcBef>
              <a:spcAft>
                <a:spcPts val="0"/>
              </a:spcAft>
              <a:buSzPts val="2400"/>
              <a:buChar char="●"/>
            </a:pPr>
            <a:r>
              <a:rPr lang="en" sz="2400" i="0" u="none" strike="noStrike" cap="none">
                <a:solidFill>
                  <a:srgbClr val="000000"/>
                </a:solidFill>
                <a:latin typeface="Lora"/>
                <a:ea typeface="Lora"/>
                <a:cs typeface="Lora"/>
                <a:sym typeface="Lora"/>
              </a:rPr>
              <a:t>The model learns the semantics of </a:t>
            </a:r>
            <a:r>
              <a:rPr lang="en" sz="2400" b="1">
                <a:latin typeface="Lora"/>
                <a:ea typeface="Lora"/>
                <a:cs typeface="Lora"/>
                <a:sym typeface="Lora"/>
              </a:rPr>
              <a:t>document completion</a:t>
            </a:r>
            <a:endParaRPr sz="2400">
              <a:latin typeface="Lora"/>
              <a:ea typeface="Lora"/>
              <a:cs typeface="Lora"/>
              <a:sym typeface="Lora"/>
            </a:endParaRPr>
          </a:p>
          <a:p>
            <a:pPr marL="457200" lvl="0" indent="-381000" algn="l" rtl="0">
              <a:lnSpc>
                <a:spcPct val="115000"/>
              </a:lnSpc>
              <a:spcBef>
                <a:spcPts val="0"/>
              </a:spcBef>
              <a:spcAft>
                <a:spcPts val="0"/>
              </a:spcAft>
              <a:buSzPts val="2400"/>
              <a:buChar char="●"/>
            </a:pPr>
            <a:r>
              <a:rPr lang="en" sz="2400" i="0" u="none" strike="noStrike" cap="none">
                <a:solidFill>
                  <a:srgbClr val="000000"/>
                </a:solidFill>
                <a:latin typeface="Lora"/>
                <a:ea typeface="Lora"/>
                <a:cs typeface="Lora"/>
                <a:sym typeface="Lora"/>
              </a:rPr>
              <a:t>So we have to backwards engineer what kind of documents would lead to the </a:t>
            </a:r>
            <a:r>
              <a:rPr lang="en" sz="2400" b="1">
                <a:latin typeface="Lora"/>
                <a:ea typeface="Lora"/>
                <a:cs typeface="Lora"/>
                <a:sym typeface="Lora"/>
              </a:rPr>
              <a:t>desired behavior</a:t>
            </a:r>
            <a:r>
              <a:rPr lang="en" sz="2400" i="0" u="none" strike="noStrike" cap="none">
                <a:solidFill>
                  <a:srgbClr val="000000"/>
                </a:solidFill>
                <a:latin typeface="Lora"/>
                <a:ea typeface="Lora"/>
                <a:cs typeface="Lora"/>
                <a:sym typeface="Lora"/>
              </a:rPr>
              <a:t>!</a:t>
            </a:r>
            <a:endParaRPr sz="2400">
              <a:latin typeface="Lora"/>
              <a:ea typeface="Lora"/>
              <a:cs typeface="Lora"/>
              <a:sym typeface="Lora"/>
            </a:endParaRPr>
          </a:p>
        </p:txBody>
      </p:sp>
      <p:sp>
        <p:nvSpPr>
          <p:cNvPr id="299" name="Google Shape;299;p47"/>
          <p:cNvSpPr txBox="1"/>
          <p:nvPr/>
        </p:nvSpPr>
        <p:spPr>
          <a:xfrm>
            <a:off x="319550" y="550675"/>
            <a:ext cx="8597700" cy="500400"/>
          </a:xfrm>
          <a:prstGeom prst="rect">
            <a:avLst/>
          </a:prstGeom>
          <a:noFill/>
          <a:ln>
            <a:noFill/>
          </a:ln>
        </p:spPr>
        <p:txBody>
          <a:bodyPr spcFirstLastPara="1" wrap="square" lIns="19050" tIns="19050" rIns="19050" bIns="19050" anchor="ctr" anchorCtr="0">
            <a:spAutoFit/>
          </a:bodyPr>
          <a:lstStyle/>
          <a:p>
            <a:pPr marL="0" marR="0" lvl="0" indent="0" algn="l" rtl="0">
              <a:lnSpc>
                <a:spcPct val="120000"/>
              </a:lnSpc>
              <a:spcBef>
                <a:spcPts val="0"/>
              </a:spcBef>
              <a:spcAft>
                <a:spcPts val="0"/>
              </a:spcAft>
              <a:buClr>
                <a:srgbClr val="000000"/>
              </a:buClr>
              <a:buSzPts val="2800"/>
              <a:buFont typeface="Arial"/>
              <a:buNone/>
            </a:pPr>
            <a:r>
              <a:rPr lang="en" sz="3000">
                <a:solidFill>
                  <a:srgbClr val="26616D"/>
                </a:solidFill>
                <a:latin typeface="Raleway"/>
                <a:ea typeface="Raleway"/>
                <a:cs typeface="Raleway"/>
                <a:sym typeface="Raleway"/>
              </a:rPr>
              <a:t>Prompt Engineering</a:t>
            </a:r>
            <a:endParaRPr sz="3000">
              <a:solidFill>
                <a:srgbClr val="26616D"/>
              </a:solidFill>
              <a:latin typeface="Raleway"/>
              <a:ea typeface="Raleway"/>
              <a:cs typeface="Raleway"/>
              <a:sym typeface="Raleway"/>
            </a:endParaRPr>
          </a:p>
        </p:txBody>
      </p:sp>
      <p:sp>
        <p:nvSpPr>
          <p:cNvPr id="300" name="Google Shape;300;p47"/>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30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a:spLocks noGrp="1"/>
          </p:cNvSpPr>
          <p:nvPr>
            <p:ph type="title" idx="4294967295"/>
          </p:nvPr>
        </p:nvSpPr>
        <p:spPr>
          <a:xfrm>
            <a:off x="3403194" y="2370741"/>
            <a:ext cx="656353" cy="746136"/>
          </a:xfrm>
          <a:prstGeom prst="rect">
            <a:avLst/>
          </a:prstGeom>
          <a:noFill/>
          <a:ln>
            <a:noFill/>
          </a:ln>
        </p:spPr>
        <p:txBody>
          <a:bodyPr spcFirstLastPara="1" wrap="square" lIns="19050" tIns="19050" rIns="19050" bIns="19050" anchor="ctr" anchorCtr="0">
            <a:normAutofit fontScale="90000"/>
          </a:bodyPr>
          <a:lstStyle/>
          <a:p>
            <a:pPr marL="0" marR="0" lvl="0" indent="0" algn="l" rtl="0">
              <a:lnSpc>
                <a:spcPct val="80000"/>
              </a:lnSpc>
              <a:spcBef>
                <a:spcPts val="0"/>
              </a:spcBef>
              <a:spcAft>
                <a:spcPts val="0"/>
              </a:spcAft>
              <a:buClr>
                <a:srgbClr val="000000"/>
              </a:buClr>
              <a:buSzPct val="100000"/>
              <a:buFont typeface="Avenir"/>
              <a:buNone/>
            </a:pPr>
            <a:r>
              <a:rPr lang="en" sz="4100" b="0"/>
              <a:t>vs.</a:t>
            </a:r>
            <a:endParaRPr/>
          </a:p>
        </p:txBody>
      </p:sp>
      <p:pic>
        <p:nvPicPr>
          <p:cNvPr id="306" name="Google Shape;306;p48" descr="Image"/>
          <p:cNvPicPr preferRelativeResize="0"/>
          <p:nvPr/>
        </p:nvPicPr>
        <p:blipFill rotWithShape="1">
          <a:blip r:embed="rId3">
            <a:alphaModFix/>
          </a:blip>
          <a:srcRect/>
          <a:stretch/>
        </p:blipFill>
        <p:spPr>
          <a:xfrm>
            <a:off x="732322" y="1141320"/>
            <a:ext cx="1996145" cy="3204979"/>
          </a:xfrm>
          <a:prstGeom prst="rect">
            <a:avLst/>
          </a:prstGeom>
          <a:noFill/>
          <a:ln>
            <a:noFill/>
          </a:ln>
        </p:spPr>
      </p:pic>
      <p:pic>
        <p:nvPicPr>
          <p:cNvPr id="307" name="Google Shape;307;p48" descr="Image"/>
          <p:cNvPicPr preferRelativeResize="0"/>
          <p:nvPr/>
        </p:nvPicPr>
        <p:blipFill rotWithShape="1">
          <a:blip r:embed="rId4">
            <a:alphaModFix/>
          </a:blip>
          <a:srcRect/>
          <a:stretch/>
        </p:blipFill>
        <p:spPr>
          <a:xfrm>
            <a:off x="4630263" y="1846077"/>
            <a:ext cx="4233863" cy="1795463"/>
          </a:xfrm>
          <a:prstGeom prst="rect">
            <a:avLst/>
          </a:prstGeom>
          <a:noFill/>
          <a:ln>
            <a:noFill/>
          </a:ln>
        </p:spPr>
      </p:pic>
      <p:sp>
        <p:nvSpPr>
          <p:cNvPr id="308" name="Google Shape;308;p48"/>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31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9"/>
          <p:cNvSpPr txBox="1">
            <a:spLocks noGrp="1"/>
          </p:cNvSpPr>
          <p:nvPr>
            <p:ph type="body" idx="2"/>
          </p:nvPr>
        </p:nvSpPr>
        <p:spPr>
          <a:xfrm>
            <a:off x="452450" y="1139027"/>
            <a:ext cx="8239200" cy="3550200"/>
          </a:xfrm>
          <a:prstGeom prst="rect">
            <a:avLst/>
          </a:prstGeom>
          <a:noFill/>
          <a:ln>
            <a:noFill/>
          </a:ln>
        </p:spPr>
        <p:txBody>
          <a:bodyPr spcFirstLastPara="1" wrap="square" lIns="19050" tIns="19050" rIns="19050" bIns="19050" anchor="t" anchorCtr="0">
            <a:normAutofit lnSpcReduction="10000"/>
          </a:bodyPr>
          <a:lstStyle/>
          <a:p>
            <a:pPr marL="0" lvl="0" indent="0" algn="l" rtl="0">
              <a:lnSpc>
                <a:spcPct val="100000"/>
              </a:lnSpc>
              <a:spcBef>
                <a:spcPts val="0"/>
              </a:spcBef>
              <a:spcAft>
                <a:spcPts val="0"/>
              </a:spcAft>
              <a:buClr>
                <a:srgbClr val="000000"/>
              </a:buClr>
              <a:buSzPts val="2600"/>
              <a:buFont typeface="Avenir"/>
              <a:buNone/>
            </a:pPr>
            <a:r>
              <a:rPr lang="en" sz="3000"/>
              <a:t>input: 2 + 2</a:t>
            </a:r>
            <a:endParaRPr sz="3000"/>
          </a:p>
          <a:p>
            <a:pPr marL="0" lvl="0" indent="0" algn="l" rtl="0">
              <a:lnSpc>
                <a:spcPct val="100000"/>
              </a:lnSpc>
              <a:spcBef>
                <a:spcPts val="0"/>
              </a:spcBef>
              <a:spcAft>
                <a:spcPts val="0"/>
              </a:spcAft>
              <a:buClr>
                <a:srgbClr val="000000"/>
              </a:buClr>
              <a:buSzPts val="2600"/>
              <a:buFont typeface="Avenir"/>
              <a:buNone/>
            </a:pPr>
            <a:r>
              <a:rPr lang="en" sz="3000"/>
              <a:t>output: 4</a:t>
            </a:r>
            <a:endParaRPr sz="3000"/>
          </a:p>
          <a:p>
            <a:pPr marL="0" lvl="0" indent="0" algn="l" rtl="0">
              <a:lnSpc>
                <a:spcPct val="100000"/>
              </a:lnSpc>
              <a:spcBef>
                <a:spcPts val="0"/>
              </a:spcBef>
              <a:spcAft>
                <a:spcPts val="0"/>
              </a:spcAft>
              <a:buClr>
                <a:srgbClr val="000000"/>
              </a:buClr>
              <a:buSzPts val="2600"/>
              <a:buFont typeface="Avenir"/>
              <a:buNone/>
            </a:pPr>
            <a:endParaRPr sz="3000"/>
          </a:p>
          <a:p>
            <a:pPr marL="0" lvl="0" indent="0" algn="l" rtl="0">
              <a:lnSpc>
                <a:spcPct val="100000"/>
              </a:lnSpc>
              <a:spcBef>
                <a:spcPts val="0"/>
              </a:spcBef>
              <a:spcAft>
                <a:spcPts val="0"/>
              </a:spcAft>
              <a:buClr>
                <a:srgbClr val="000000"/>
              </a:buClr>
              <a:buSzPts val="2600"/>
              <a:buFont typeface="Avenir"/>
              <a:buNone/>
            </a:pPr>
            <a:r>
              <a:rPr lang="en" sz="3000"/>
              <a:t>input: 4 * 5</a:t>
            </a:r>
            <a:endParaRPr sz="3000"/>
          </a:p>
          <a:p>
            <a:pPr marL="0" lvl="0" indent="0" algn="l" rtl="0">
              <a:lnSpc>
                <a:spcPct val="100000"/>
              </a:lnSpc>
              <a:spcBef>
                <a:spcPts val="0"/>
              </a:spcBef>
              <a:spcAft>
                <a:spcPts val="0"/>
              </a:spcAft>
              <a:buClr>
                <a:srgbClr val="000000"/>
              </a:buClr>
              <a:buSzPts val="2600"/>
              <a:buFont typeface="Avenir"/>
              <a:buNone/>
            </a:pPr>
            <a:r>
              <a:rPr lang="en" sz="3000"/>
              <a:t>output: 20</a:t>
            </a:r>
            <a:endParaRPr sz="3000"/>
          </a:p>
          <a:p>
            <a:pPr marL="0" lvl="0" indent="0" algn="l" rtl="0">
              <a:lnSpc>
                <a:spcPct val="100000"/>
              </a:lnSpc>
              <a:spcBef>
                <a:spcPts val="0"/>
              </a:spcBef>
              <a:spcAft>
                <a:spcPts val="0"/>
              </a:spcAft>
              <a:buClr>
                <a:srgbClr val="000000"/>
              </a:buClr>
              <a:buSzPts val="2600"/>
              <a:buFont typeface="Avenir"/>
              <a:buNone/>
            </a:pPr>
            <a:endParaRPr sz="3000"/>
          </a:p>
          <a:p>
            <a:pPr marL="0" lvl="0" indent="0" algn="l" rtl="0">
              <a:lnSpc>
                <a:spcPct val="100000"/>
              </a:lnSpc>
              <a:spcBef>
                <a:spcPts val="0"/>
              </a:spcBef>
              <a:spcAft>
                <a:spcPts val="0"/>
              </a:spcAft>
              <a:buClr>
                <a:srgbClr val="000000"/>
              </a:buClr>
              <a:buSzPts val="2600"/>
              <a:buFont typeface="Avenir"/>
              <a:buNone/>
            </a:pPr>
            <a:r>
              <a:rPr lang="en" sz="3000"/>
              <a:t>input: 6 / 3 </a:t>
            </a:r>
            <a:endParaRPr sz="3000"/>
          </a:p>
          <a:p>
            <a:pPr marL="0" lvl="0" indent="0" algn="l" rtl="0">
              <a:lnSpc>
                <a:spcPct val="100000"/>
              </a:lnSpc>
              <a:spcBef>
                <a:spcPts val="0"/>
              </a:spcBef>
              <a:spcAft>
                <a:spcPts val="0"/>
              </a:spcAft>
              <a:buClr>
                <a:srgbClr val="000000"/>
              </a:buClr>
              <a:buSzPts val="2600"/>
              <a:buFont typeface="Avenir"/>
              <a:buNone/>
            </a:pPr>
            <a:r>
              <a:rPr lang="en" sz="3000"/>
              <a:t>output: 2</a:t>
            </a:r>
            <a:endParaRPr sz="3000"/>
          </a:p>
        </p:txBody>
      </p:sp>
      <p:sp>
        <p:nvSpPr>
          <p:cNvPr id="314" name="Google Shape;314;p49"/>
          <p:cNvSpPr txBox="1"/>
          <p:nvPr/>
        </p:nvSpPr>
        <p:spPr>
          <a:xfrm>
            <a:off x="319550" y="550675"/>
            <a:ext cx="8597700" cy="408000"/>
          </a:xfrm>
          <a:prstGeom prst="rect">
            <a:avLst/>
          </a:prstGeom>
          <a:noFill/>
          <a:ln>
            <a:noFill/>
          </a:ln>
        </p:spPr>
        <p:txBody>
          <a:bodyPr spcFirstLastPara="1" wrap="square" lIns="19050" tIns="19050" rIns="19050" bIns="19050" anchor="ctr" anchorCtr="0">
            <a:spAutoFit/>
          </a:bodyPr>
          <a:lstStyle/>
          <a:p>
            <a:pPr marL="0" lvl="0" indent="0" algn="l" rtl="0">
              <a:lnSpc>
                <a:spcPct val="80000"/>
              </a:lnSpc>
              <a:spcBef>
                <a:spcPts val="0"/>
              </a:spcBef>
              <a:spcAft>
                <a:spcPts val="0"/>
              </a:spcAft>
              <a:buClr>
                <a:schemeClr val="dk1"/>
              </a:buClr>
              <a:buSzPts val="2900"/>
              <a:buFont typeface="Avenir"/>
              <a:buNone/>
            </a:pPr>
            <a:r>
              <a:rPr lang="en" sz="3000">
                <a:solidFill>
                  <a:srgbClr val="C18D0E"/>
                </a:solidFill>
                <a:latin typeface="Raleway"/>
                <a:ea typeface="Raleway"/>
                <a:cs typeface="Raleway"/>
                <a:sym typeface="Raleway"/>
              </a:rPr>
              <a:t>In-Context Learning (ICL)</a:t>
            </a:r>
            <a:endParaRPr sz="3000">
              <a:solidFill>
                <a:srgbClr val="C18D0E"/>
              </a:solidFill>
              <a:latin typeface="Raleway"/>
              <a:ea typeface="Raleway"/>
              <a:cs typeface="Raleway"/>
              <a:sym typeface="Raleway"/>
            </a:endParaRPr>
          </a:p>
        </p:txBody>
      </p:sp>
      <p:sp>
        <p:nvSpPr>
          <p:cNvPr id="315" name="Google Shape;315;p49"/>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0"/>
          <p:cNvSpPr/>
          <p:nvPr/>
        </p:nvSpPr>
        <p:spPr>
          <a:xfrm>
            <a:off x="1362380" y="1519368"/>
            <a:ext cx="6419400" cy="977100"/>
          </a:xfrm>
          <a:prstGeom prst="roundRect">
            <a:avLst>
              <a:gd name="adj" fmla="val 7311"/>
            </a:avLst>
          </a:prstGeom>
          <a:solidFill>
            <a:srgbClr val="FFFC79">
              <a:alpha val="49803"/>
            </a:srgbClr>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Arial"/>
              <a:ea typeface="Arial"/>
              <a:cs typeface="Arial"/>
              <a:sym typeface="Arial"/>
            </a:endParaRPr>
          </a:p>
        </p:txBody>
      </p:sp>
      <p:sp>
        <p:nvSpPr>
          <p:cNvPr id="321" name="Google Shape;321;p50"/>
          <p:cNvSpPr/>
          <p:nvPr/>
        </p:nvSpPr>
        <p:spPr>
          <a:xfrm>
            <a:off x="1362385" y="2529311"/>
            <a:ext cx="6419400" cy="282600"/>
          </a:xfrm>
          <a:prstGeom prst="roundRect">
            <a:avLst>
              <a:gd name="adj" fmla="val 25279"/>
            </a:avLst>
          </a:prstGeom>
          <a:solidFill>
            <a:srgbClr val="73FA79">
              <a:alpha val="49803"/>
            </a:srgbClr>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Arial"/>
              <a:ea typeface="Arial"/>
              <a:cs typeface="Arial"/>
              <a:sym typeface="Arial"/>
            </a:endParaRPr>
          </a:p>
        </p:txBody>
      </p:sp>
      <p:pic>
        <p:nvPicPr>
          <p:cNvPr id="322" name="Google Shape;322;p50" descr="Rectangle Rectangle"/>
          <p:cNvPicPr preferRelativeResize="0"/>
          <p:nvPr/>
        </p:nvPicPr>
        <p:blipFill rotWithShape="1">
          <a:blip r:embed="rId3">
            <a:alphaModFix/>
          </a:blip>
          <a:srcRect/>
          <a:stretch/>
        </p:blipFill>
        <p:spPr>
          <a:xfrm>
            <a:off x="1281838" y="1486542"/>
            <a:ext cx="6580324" cy="1042758"/>
          </a:xfrm>
          <a:prstGeom prst="rect">
            <a:avLst/>
          </a:prstGeom>
          <a:noFill/>
          <a:ln>
            <a:noFill/>
          </a:ln>
        </p:spPr>
      </p:pic>
      <p:sp>
        <p:nvSpPr>
          <p:cNvPr id="323" name="Google Shape;323;p50"/>
          <p:cNvSpPr/>
          <p:nvPr/>
        </p:nvSpPr>
        <p:spPr>
          <a:xfrm>
            <a:off x="1388100" y="1382025"/>
            <a:ext cx="6367800" cy="1474500"/>
          </a:xfrm>
          <a:prstGeom prst="rect">
            <a:avLst/>
          </a:prstGeom>
          <a:noFill/>
          <a:ln>
            <a:noFill/>
          </a:ln>
        </p:spPr>
        <p:txBody>
          <a:bodyPr spcFirstLastPara="1" wrap="square" lIns="19050" tIns="19050" rIns="19050" bIns="19050" anchor="ctr" anchorCtr="0">
            <a:noAutofit/>
          </a:bodyPr>
          <a:lstStyle/>
          <a:p>
            <a:pPr marL="0" marR="0" lvl="0" indent="0" algn="l" rtl="0">
              <a:lnSpc>
                <a:spcPct val="130000"/>
              </a:lnSpc>
              <a:spcBef>
                <a:spcPts val="0"/>
              </a:spcBef>
              <a:spcAft>
                <a:spcPts val="0"/>
              </a:spcAft>
              <a:buClr>
                <a:srgbClr val="000000"/>
              </a:buClr>
              <a:buSzPts val="1600"/>
              <a:buFont typeface="Roboto"/>
              <a:buNone/>
            </a:pPr>
            <a:r>
              <a:rPr lang="en" sz="1600" b="0" i="0" u="none" strike="noStrike" cap="none">
                <a:solidFill>
                  <a:srgbClr val="000000"/>
                </a:solidFill>
                <a:latin typeface="Roboto"/>
                <a:ea typeface="Roboto"/>
                <a:cs typeface="Roboto"/>
                <a:sym typeface="Roboto"/>
              </a:rPr>
              <a:t>Circulation revenue has increased by 5% in Finland.         \n    </a:t>
            </a:r>
            <a:r>
              <a:rPr lang="en" sz="1600" b="1" i="0" u="none" strike="noStrike" cap="none">
                <a:solidFill>
                  <a:srgbClr val="E22146"/>
                </a:solidFill>
                <a:latin typeface="Roboto"/>
                <a:ea typeface="Roboto"/>
                <a:cs typeface="Roboto"/>
                <a:sym typeface="Roboto"/>
              </a:rPr>
              <a:t>Neutral</a:t>
            </a:r>
            <a:endParaRPr sz="900" b="1" i="0" u="none" strike="noStrike" cap="none">
              <a:solidFill>
                <a:srgbClr val="E22146"/>
              </a:solidFill>
              <a:latin typeface="Helvetica Neue"/>
              <a:ea typeface="Helvetica Neue"/>
              <a:cs typeface="Helvetica Neue"/>
              <a:sym typeface="Helvetica Neue"/>
            </a:endParaRPr>
          </a:p>
          <a:p>
            <a:pPr marL="0" marR="0" lvl="0" indent="0" algn="l" rtl="0">
              <a:lnSpc>
                <a:spcPct val="130000"/>
              </a:lnSpc>
              <a:spcBef>
                <a:spcPts val="0"/>
              </a:spcBef>
              <a:spcAft>
                <a:spcPts val="0"/>
              </a:spcAft>
              <a:buClr>
                <a:srgbClr val="000000"/>
              </a:buClr>
              <a:buSzPts val="1600"/>
              <a:buFont typeface="Roboto"/>
              <a:buNone/>
            </a:pPr>
            <a:r>
              <a:rPr lang="en" sz="1600" b="0" i="0" u="none" strike="noStrike" cap="none">
                <a:solidFill>
                  <a:srgbClr val="000000"/>
                </a:solidFill>
                <a:latin typeface="Roboto"/>
                <a:ea typeface="Roboto"/>
                <a:cs typeface="Roboto"/>
                <a:sym typeface="Roboto"/>
              </a:rPr>
              <a:t>Panostaja did not disclose the purchase price.                  \n   </a:t>
            </a:r>
            <a:r>
              <a:rPr lang="en" sz="1600" b="1" i="0" u="none" strike="noStrike" cap="none">
                <a:solidFill>
                  <a:srgbClr val="E22146"/>
                </a:solidFill>
                <a:latin typeface="Roboto"/>
                <a:ea typeface="Roboto"/>
                <a:cs typeface="Roboto"/>
                <a:sym typeface="Roboto"/>
              </a:rPr>
              <a:t> Negative</a:t>
            </a:r>
            <a:endParaRPr sz="900" b="1" i="0" u="none" strike="noStrike" cap="none">
              <a:solidFill>
                <a:srgbClr val="E22146"/>
              </a:solidFill>
              <a:latin typeface="Helvetica Neue"/>
              <a:ea typeface="Helvetica Neue"/>
              <a:cs typeface="Helvetica Neue"/>
              <a:sym typeface="Helvetica Neue"/>
            </a:endParaRPr>
          </a:p>
          <a:p>
            <a:pPr marL="0" marR="0" lvl="0" indent="0" algn="l" rtl="0">
              <a:lnSpc>
                <a:spcPct val="130000"/>
              </a:lnSpc>
              <a:spcBef>
                <a:spcPts val="0"/>
              </a:spcBef>
              <a:spcAft>
                <a:spcPts val="0"/>
              </a:spcAft>
              <a:buClr>
                <a:srgbClr val="000000"/>
              </a:buClr>
              <a:buSzPts val="1600"/>
              <a:buFont typeface="Roboto"/>
              <a:buNone/>
            </a:pPr>
            <a:r>
              <a:rPr lang="en" sz="1600" b="0" i="0" u="none" strike="noStrike" cap="none">
                <a:solidFill>
                  <a:srgbClr val="000000"/>
                </a:solidFill>
                <a:latin typeface="Roboto"/>
                <a:ea typeface="Roboto"/>
                <a:cs typeface="Roboto"/>
                <a:sym typeface="Roboto"/>
              </a:rPr>
              <a:t>Paying off the national debt will be extremely painful.      \n    </a:t>
            </a:r>
            <a:r>
              <a:rPr lang="en" sz="1600" b="1" i="0" u="none" strike="noStrike" cap="none">
                <a:solidFill>
                  <a:srgbClr val="E22146"/>
                </a:solidFill>
                <a:latin typeface="Roboto"/>
                <a:ea typeface="Roboto"/>
                <a:cs typeface="Roboto"/>
                <a:sym typeface="Roboto"/>
              </a:rPr>
              <a:t>Positive</a:t>
            </a:r>
            <a:endParaRPr sz="900" b="1" i="0" u="none" strike="noStrike" cap="none">
              <a:solidFill>
                <a:srgbClr val="E22146"/>
              </a:solidFill>
              <a:latin typeface="Helvetica Neue"/>
              <a:ea typeface="Helvetica Neue"/>
              <a:cs typeface="Helvetica Neue"/>
              <a:sym typeface="Helvetica Neue"/>
            </a:endParaRPr>
          </a:p>
          <a:p>
            <a:pPr marL="0" marR="0" lvl="0" indent="0" algn="l" rtl="0">
              <a:lnSpc>
                <a:spcPct val="130000"/>
              </a:lnSpc>
              <a:spcBef>
                <a:spcPts val="0"/>
              </a:spcBef>
              <a:spcAft>
                <a:spcPts val="0"/>
              </a:spcAft>
              <a:buClr>
                <a:srgbClr val="000000"/>
              </a:buClr>
              <a:buSzPts val="1600"/>
              <a:buFont typeface="Roboto"/>
              <a:buNone/>
            </a:pPr>
            <a:r>
              <a:rPr lang="en" sz="1600" b="0" i="0" u="none" strike="noStrike" cap="none">
                <a:solidFill>
                  <a:srgbClr val="000000"/>
                </a:solidFill>
                <a:latin typeface="Roboto"/>
                <a:ea typeface="Roboto"/>
                <a:cs typeface="Roboto"/>
                <a:sym typeface="Roboto"/>
              </a:rPr>
              <a:t>The company anticipated its operating profit to improve. \n    ________</a:t>
            </a:r>
            <a:endParaRPr sz="500"/>
          </a:p>
        </p:txBody>
      </p:sp>
      <p:sp>
        <p:nvSpPr>
          <p:cNvPr id="324" name="Google Shape;324;p50"/>
          <p:cNvSpPr/>
          <p:nvPr/>
        </p:nvSpPr>
        <p:spPr>
          <a:xfrm>
            <a:off x="3989037" y="3886553"/>
            <a:ext cx="1166100" cy="366300"/>
          </a:xfrm>
          <a:prstGeom prst="roundRect">
            <a:avLst>
              <a:gd name="adj" fmla="val 29340"/>
            </a:avLst>
          </a:prstGeom>
          <a:solidFill>
            <a:srgbClr val="B8A0EC">
              <a:alpha val="60000"/>
            </a:srgbClr>
          </a:solidFill>
          <a:ln>
            <a:noFill/>
          </a:ln>
        </p:spPr>
        <p:txBody>
          <a:bodyPr spcFirstLastPara="1" wrap="square" lIns="19050" tIns="19050" rIns="19050" bIns="19050" anchor="ctr" anchorCtr="0">
            <a:noAutofit/>
          </a:bodyPr>
          <a:lstStyle/>
          <a:p>
            <a:pPr marL="0" lvl="1" indent="177800" algn="l" rtl="0">
              <a:lnSpc>
                <a:spcPct val="150000"/>
              </a:lnSpc>
              <a:spcBef>
                <a:spcPts val="0"/>
              </a:spcBef>
              <a:spcAft>
                <a:spcPts val="0"/>
              </a:spcAft>
              <a:buClr>
                <a:srgbClr val="000000"/>
              </a:buClr>
              <a:buSzPts val="1600"/>
              <a:buFont typeface="Roboto"/>
              <a:buNone/>
            </a:pPr>
            <a:r>
              <a:rPr lang="en" sz="1600">
                <a:latin typeface="Roboto"/>
                <a:ea typeface="Roboto"/>
                <a:cs typeface="Roboto"/>
                <a:sym typeface="Roboto"/>
              </a:rPr>
              <a:t>Positive</a:t>
            </a:r>
            <a:endParaRPr sz="1200" b="0" i="0" u="none" strike="noStrike" cap="none">
              <a:solidFill>
                <a:srgbClr val="FFFFFF"/>
              </a:solidFill>
              <a:latin typeface="Arial"/>
              <a:ea typeface="Arial"/>
              <a:cs typeface="Arial"/>
              <a:sym typeface="Arial"/>
            </a:endParaRPr>
          </a:p>
        </p:txBody>
      </p:sp>
      <p:sp>
        <p:nvSpPr>
          <p:cNvPr id="325" name="Google Shape;325;p50"/>
          <p:cNvSpPr/>
          <p:nvPr/>
        </p:nvSpPr>
        <p:spPr>
          <a:xfrm>
            <a:off x="3980765" y="3197874"/>
            <a:ext cx="1182600" cy="357300"/>
          </a:xfrm>
          <a:prstGeom prst="rect">
            <a:avLst/>
          </a:prstGeom>
          <a:solidFill>
            <a:srgbClr val="5E5E5E"/>
          </a:solidFill>
          <a:ln>
            <a:noFill/>
          </a:ln>
        </p:spPr>
        <p:txBody>
          <a:bodyPr spcFirstLastPara="1" wrap="square" lIns="19050" tIns="19050" rIns="19050" bIns="19050" anchor="t" anchorCtr="0">
            <a:noAutofit/>
          </a:bodyPr>
          <a:lstStyle/>
          <a:p>
            <a:pPr marL="0" lvl="0" indent="0" algn="ctr" rtl="0">
              <a:lnSpc>
                <a:spcPct val="90000"/>
              </a:lnSpc>
              <a:spcBef>
                <a:spcPts val="0"/>
              </a:spcBef>
              <a:spcAft>
                <a:spcPts val="0"/>
              </a:spcAft>
              <a:buClr>
                <a:schemeClr val="lt1"/>
              </a:buClr>
              <a:buSzPts val="2000"/>
              <a:buFont typeface="Roboto"/>
              <a:buNone/>
            </a:pPr>
            <a:r>
              <a:rPr lang="en" sz="2000" b="1" i="1">
                <a:solidFill>
                  <a:schemeClr val="lt1"/>
                </a:solidFill>
                <a:latin typeface="Roboto"/>
                <a:ea typeface="Roboto"/>
                <a:cs typeface="Roboto"/>
                <a:sym typeface="Roboto"/>
              </a:rPr>
              <a:t>LM</a:t>
            </a:r>
            <a:endParaRPr sz="500"/>
          </a:p>
          <a:p>
            <a:pPr marL="0" marR="0" lvl="0" indent="0" algn="l" rtl="0">
              <a:lnSpc>
                <a:spcPct val="90000"/>
              </a:lnSpc>
              <a:spcBef>
                <a:spcPts val="0"/>
              </a:spcBef>
              <a:spcAft>
                <a:spcPts val="0"/>
              </a:spcAft>
              <a:buClr>
                <a:srgbClr val="FFFFFF"/>
              </a:buClr>
              <a:buSzPts val="2000"/>
              <a:buFont typeface="Roboto"/>
              <a:buNone/>
            </a:pPr>
            <a:endParaRPr sz="500"/>
          </a:p>
        </p:txBody>
      </p:sp>
      <p:cxnSp>
        <p:nvCxnSpPr>
          <p:cNvPr id="326" name="Google Shape;326;p50"/>
          <p:cNvCxnSpPr>
            <a:stCxn id="325" idx="2"/>
            <a:endCxn id="324" idx="0"/>
          </p:cNvCxnSpPr>
          <p:nvPr/>
        </p:nvCxnSpPr>
        <p:spPr>
          <a:xfrm>
            <a:off x="4572065" y="3555174"/>
            <a:ext cx="0" cy="331500"/>
          </a:xfrm>
          <a:prstGeom prst="straightConnector1">
            <a:avLst/>
          </a:prstGeom>
          <a:noFill/>
          <a:ln w="28575" cap="flat" cmpd="sng">
            <a:solidFill>
              <a:srgbClr val="5E5E5E"/>
            </a:solidFill>
            <a:prstDash val="solid"/>
            <a:miter lim="400000"/>
            <a:headEnd type="none" w="sm" len="sm"/>
            <a:tailEnd type="triangle" w="med" len="med"/>
          </a:ln>
        </p:spPr>
      </p:cxnSp>
      <p:cxnSp>
        <p:nvCxnSpPr>
          <p:cNvPr id="327" name="Google Shape;327;p50"/>
          <p:cNvCxnSpPr>
            <a:stCxn id="323" idx="2"/>
            <a:endCxn id="325" idx="0"/>
          </p:cNvCxnSpPr>
          <p:nvPr/>
        </p:nvCxnSpPr>
        <p:spPr>
          <a:xfrm>
            <a:off x="4572000" y="2856525"/>
            <a:ext cx="0" cy="341400"/>
          </a:xfrm>
          <a:prstGeom prst="straightConnector1">
            <a:avLst/>
          </a:prstGeom>
          <a:noFill/>
          <a:ln w="28575" cap="flat" cmpd="sng">
            <a:solidFill>
              <a:srgbClr val="5E5E5E"/>
            </a:solidFill>
            <a:prstDash val="solid"/>
            <a:miter lim="400000"/>
            <a:headEnd type="none" w="sm" len="sm"/>
            <a:tailEnd type="triangle" w="med" len="med"/>
          </a:ln>
        </p:spPr>
      </p:cxnSp>
      <p:sp>
        <p:nvSpPr>
          <p:cNvPr id="328" name="Google Shape;328;p50"/>
          <p:cNvSpPr txBox="1"/>
          <p:nvPr/>
        </p:nvSpPr>
        <p:spPr>
          <a:xfrm>
            <a:off x="1138874" y="1281954"/>
            <a:ext cx="1862100" cy="204600"/>
          </a:xfrm>
          <a:prstGeom prst="rect">
            <a:avLst/>
          </a:prstGeom>
          <a:noFill/>
          <a:ln>
            <a:noFill/>
          </a:ln>
        </p:spPr>
        <p:txBody>
          <a:bodyPr spcFirstLastPara="1" wrap="square" lIns="19050" tIns="19050" rIns="19050" bIns="19050" anchor="ctr" anchorCtr="0">
            <a:spAutoFit/>
          </a:bodyPr>
          <a:lstStyle/>
          <a:p>
            <a:pPr marL="0" marR="0" lvl="0" indent="0" algn="r" rtl="0">
              <a:lnSpc>
                <a:spcPct val="60000"/>
              </a:lnSpc>
              <a:spcBef>
                <a:spcPts val="0"/>
              </a:spcBef>
              <a:spcAft>
                <a:spcPts val="0"/>
              </a:spcAft>
              <a:buClr>
                <a:srgbClr val="AE0428"/>
              </a:buClr>
              <a:buSzPts val="1800"/>
              <a:buFont typeface="Roboto"/>
              <a:buNone/>
            </a:pPr>
            <a:r>
              <a:rPr lang="en" sz="1800" b="1" i="1" u="none" strike="noStrike" cap="none">
                <a:solidFill>
                  <a:srgbClr val="AE0428"/>
                </a:solidFill>
                <a:latin typeface="Lora"/>
                <a:ea typeface="Lora"/>
                <a:cs typeface="Lora"/>
                <a:sym typeface="Lora"/>
              </a:rPr>
              <a:t>Demonstrations</a:t>
            </a:r>
            <a:endParaRPr sz="500">
              <a:latin typeface="Lora"/>
              <a:ea typeface="Lora"/>
              <a:cs typeface="Lora"/>
              <a:sym typeface="Lora"/>
            </a:endParaRPr>
          </a:p>
        </p:txBody>
      </p:sp>
      <p:sp>
        <p:nvSpPr>
          <p:cNvPr id="329" name="Google Shape;329;p50"/>
          <p:cNvSpPr txBox="1"/>
          <p:nvPr/>
        </p:nvSpPr>
        <p:spPr>
          <a:xfrm>
            <a:off x="319550" y="550675"/>
            <a:ext cx="8597700" cy="408000"/>
          </a:xfrm>
          <a:prstGeom prst="rect">
            <a:avLst/>
          </a:prstGeom>
          <a:noFill/>
          <a:ln>
            <a:noFill/>
          </a:ln>
        </p:spPr>
        <p:txBody>
          <a:bodyPr spcFirstLastPara="1" wrap="square" lIns="19050" tIns="19050" rIns="19050" bIns="19050" anchor="ctr" anchorCtr="0">
            <a:spAutoFit/>
          </a:bodyPr>
          <a:lstStyle/>
          <a:p>
            <a:pPr marL="0" lvl="0" indent="0" algn="l" rtl="0">
              <a:lnSpc>
                <a:spcPct val="80000"/>
              </a:lnSpc>
              <a:spcBef>
                <a:spcPts val="0"/>
              </a:spcBef>
              <a:spcAft>
                <a:spcPts val="0"/>
              </a:spcAft>
              <a:buClr>
                <a:schemeClr val="dk1"/>
              </a:buClr>
              <a:buSzPts val="2500"/>
              <a:buFont typeface="Roboto"/>
              <a:buNone/>
            </a:pPr>
            <a:r>
              <a:rPr lang="en" sz="3000">
                <a:solidFill>
                  <a:srgbClr val="C18D0E"/>
                </a:solidFill>
                <a:latin typeface="Raleway"/>
                <a:ea typeface="Raleway"/>
                <a:cs typeface="Raleway"/>
                <a:sym typeface="Raleway"/>
              </a:rPr>
              <a:t>How does In-context Learning Work?</a:t>
            </a:r>
            <a:endParaRPr sz="3000">
              <a:solidFill>
                <a:srgbClr val="C18D0E"/>
              </a:solidFill>
              <a:latin typeface="Raleway"/>
              <a:ea typeface="Raleway"/>
              <a:cs typeface="Raleway"/>
              <a:sym typeface="Raleway"/>
            </a:endParaRPr>
          </a:p>
        </p:txBody>
      </p:sp>
      <p:sp>
        <p:nvSpPr>
          <p:cNvPr id="330" name="Google Shape;330;p50"/>
          <p:cNvSpPr txBox="1">
            <a:spLocks noGrp="1"/>
          </p:cNvSpPr>
          <p:nvPr>
            <p:ph type="sldNum" idx="4294967295"/>
          </p:nvPr>
        </p:nvSpPr>
        <p:spPr>
          <a:xfrm>
            <a:off x="8268346" y="4622200"/>
            <a:ext cx="648900" cy="40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E5E5E"/>
              </a:buClr>
              <a:buSzPts val="800"/>
              <a:buFont typeface="Arial"/>
              <a:buNone/>
            </a:pPr>
            <a:fld id="{00000000-1234-1234-1234-123412341234}" type="slidenum">
              <a:rPr lang="en"/>
              <a:t>33</a:t>
            </a:fld>
            <a:endParaRPr sz="1400">
              <a:solidFill>
                <a:srgbClr val="595959"/>
              </a:solidFill>
              <a:latin typeface="Spectral"/>
              <a:ea typeface="Spectral"/>
              <a:cs typeface="Spectral"/>
              <a:sym typeface="Spectr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51" descr="main_cls_16_wo_demos.pdf"/>
          <p:cNvPicPr preferRelativeResize="0"/>
          <p:nvPr/>
        </p:nvPicPr>
        <p:blipFill rotWithShape="1">
          <a:blip r:embed="rId3">
            <a:alphaModFix/>
          </a:blip>
          <a:srcRect/>
          <a:stretch/>
        </p:blipFill>
        <p:spPr>
          <a:xfrm>
            <a:off x="0" y="285750"/>
            <a:ext cx="9144000" cy="1828800"/>
          </a:xfrm>
          <a:prstGeom prst="rect">
            <a:avLst/>
          </a:prstGeom>
          <a:noFill/>
          <a:ln>
            <a:noFill/>
          </a:ln>
        </p:spPr>
      </p:pic>
      <p:pic>
        <p:nvPicPr>
          <p:cNvPr id="336" name="Google Shape;336;p51" descr="main_mc_10_wo_demos.pdf"/>
          <p:cNvPicPr preferRelativeResize="0"/>
          <p:nvPr/>
        </p:nvPicPr>
        <p:blipFill rotWithShape="1">
          <a:blip r:embed="rId4">
            <a:alphaModFix/>
          </a:blip>
          <a:srcRect/>
          <a:stretch/>
        </p:blipFill>
        <p:spPr>
          <a:xfrm>
            <a:off x="0" y="2190750"/>
            <a:ext cx="9144000" cy="1828800"/>
          </a:xfrm>
          <a:prstGeom prst="rect">
            <a:avLst/>
          </a:prstGeom>
          <a:noFill/>
          <a:ln>
            <a:noFill/>
          </a:ln>
        </p:spPr>
      </p:pic>
      <p:sp>
        <p:nvSpPr>
          <p:cNvPr id="337" name="Google Shape;337;p51"/>
          <p:cNvSpPr/>
          <p:nvPr/>
        </p:nvSpPr>
        <p:spPr>
          <a:xfrm>
            <a:off x="3801867" y="466744"/>
            <a:ext cx="2480699" cy="252538"/>
          </a:xfrm>
          <a:prstGeom prst="rect">
            <a:avLst/>
          </a:prstGeom>
          <a:solidFill>
            <a:srgbClr val="FFFFFF"/>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Arial"/>
              <a:ea typeface="Arial"/>
              <a:cs typeface="Arial"/>
              <a:sym typeface="Arial"/>
            </a:endParaRPr>
          </a:p>
        </p:txBody>
      </p:sp>
      <p:sp>
        <p:nvSpPr>
          <p:cNvPr id="338" name="Google Shape;338;p51"/>
          <p:cNvSpPr/>
          <p:nvPr/>
        </p:nvSpPr>
        <p:spPr>
          <a:xfrm>
            <a:off x="3754242" y="2434004"/>
            <a:ext cx="2480699" cy="113892"/>
          </a:xfrm>
          <a:prstGeom prst="rect">
            <a:avLst/>
          </a:prstGeom>
          <a:solidFill>
            <a:srgbClr val="FFFFFF"/>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Arial"/>
              <a:ea typeface="Arial"/>
              <a:cs typeface="Arial"/>
              <a:sym typeface="Arial"/>
            </a:endParaRPr>
          </a:p>
        </p:txBody>
      </p:sp>
      <p:sp>
        <p:nvSpPr>
          <p:cNvPr id="339" name="Google Shape;339;p51"/>
          <p:cNvSpPr/>
          <p:nvPr/>
        </p:nvSpPr>
        <p:spPr>
          <a:xfrm>
            <a:off x="3801867" y="3048204"/>
            <a:ext cx="2480699" cy="113892"/>
          </a:xfrm>
          <a:prstGeom prst="rect">
            <a:avLst/>
          </a:prstGeom>
          <a:solidFill>
            <a:srgbClr val="FFFFFF"/>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Arial"/>
              <a:ea typeface="Arial"/>
              <a:cs typeface="Arial"/>
              <a:sym typeface="Arial"/>
            </a:endParaRPr>
          </a:p>
        </p:txBody>
      </p:sp>
      <p:sp>
        <p:nvSpPr>
          <p:cNvPr id="340" name="Google Shape;340;p51"/>
          <p:cNvSpPr txBox="1">
            <a:spLocks noGrp="1"/>
          </p:cNvSpPr>
          <p:nvPr>
            <p:ph type="sldNum" idx="4294967295"/>
          </p:nvPr>
        </p:nvSpPr>
        <p:spPr>
          <a:xfrm>
            <a:off x="8368426" y="4667400"/>
            <a:ext cx="560100" cy="405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E5E5E"/>
              </a:buClr>
              <a:buSzPts val="800"/>
              <a:buFont typeface="Arial"/>
              <a:buNone/>
            </a:pPr>
            <a:fld id="{00000000-1234-1234-1234-123412341234}" type="slidenum">
              <a:rPr lang="en"/>
              <a:t>34</a:t>
            </a:fld>
            <a:endParaRPr sz="1400">
              <a:solidFill>
                <a:srgbClr val="595959"/>
              </a:solidFill>
              <a:latin typeface="Spectral"/>
              <a:ea typeface="Spectral"/>
              <a:cs typeface="Spectral"/>
              <a:sym typeface="Spectr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52" descr="main_cls_16_wo_random.pdf"/>
          <p:cNvPicPr preferRelativeResize="0"/>
          <p:nvPr/>
        </p:nvPicPr>
        <p:blipFill rotWithShape="1">
          <a:blip r:embed="rId3">
            <a:alphaModFix/>
          </a:blip>
          <a:srcRect/>
          <a:stretch/>
        </p:blipFill>
        <p:spPr>
          <a:xfrm>
            <a:off x="0" y="285750"/>
            <a:ext cx="9144000" cy="1828800"/>
          </a:xfrm>
          <a:prstGeom prst="rect">
            <a:avLst/>
          </a:prstGeom>
          <a:noFill/>
          <a:ln>
            <a:noFill/>
          </a:ln>
        </p:spPr>
      </p:pic>
      <p:pic>
        <p:nvPicPr>
          <p:cNvPr id="346" name="Google Shape;346;p52" descr="main_mc_10_wo_random.pdf"/>
          <p:cNvPicPr preferRelativeResize="0"/>
          <p:nvPr/>
        </p:nvPicPr>
        <p:blipFill rotWithShape="1">
          <a:blip r:embed="rId4">
            <a:alphaModFix/>
          </a:blip>
          <a:srcRect/>
          <a:stretch/>
        </p:blipFill>
        <p:spPr>
          <a:xfrm>
            <a:off x="0" y="2190750"/>
            <a:ext cx="9144000" cy="1828800"/>
          </a:xfrm>
          <a:prstGeom prst="rect">
            <a:avLst/>
          </a:prstGeom>
          <a:noFill/>
          <a:ln>
            <a:noFill/>
          </a:ln>
        </p:spPr>
      </p:pic>
      <p:sp>
        <p:nvSpPr>
          <p:cNvPr id="347" name="Google Shape;347;p52"/>
          <p:cNvSpPr/>
          <p:nvPr/>
        </p:nvSpPr>
        <p:spPr>
          <a:xfrm>
            <a:off x="4966890" y="517359"/>
            <a:ext cx="1268051" cy="113892"/>
          </a:xfrm>
          <a:prstGeom prst="rect">
            <a:avLst/>
          </a:prstGeom>
          <a:solidFill>
            <a:srgbClr val="FFFFFF"/>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Arial"/>
              <a:ea typeface="Arial"/>
              <a:cs typeface="Arial"/>
              <a:sym typeface="Arial"/>
            </a:endParaRPr>
          </a:p>
        </p:txBody>
      </p:sp>
      <p:sp>
        <p:nvSpPr>
          <p:cNvPr id="348" name="Google Shape;348;p52"/>
          <p:cNvSpPr/>
          <p:nvPr/>
        </p:nvSpPr>
        <p:spPr>
          <a:xfrm>
            <a:off x="4966890" y="2434004"/>
            <a:ext cx="1268051" cy="113892"/>
          </a:xfrm>
          <a:prstGeom prst="rect">
            <a:avLst/>
          </a:prstGeom>
          <a:solidFill>
            <a:srgbClr val="FFFFFF"/>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Arial"/>
              <a:ea typeface="Arial"/>
              <a:cs typeface="Arial"/>
              <a:sym typeface="Arial"/>
            </a:endParaRPr>
          </a:p>
        </p:txBody>
      </p:sp>
      <p:sp>
        <p:nvSpPr>
          <p:cNvPr id="349" name="Google Shape;349;p52"/>
          <p:cNvSpPr txBox="1"/>
          <p:nvPr/>
        </p:nvSpPr>
        <p:spPr>
          <a:xfrm>
            <a:off x="428507" y="4325323"/>
            <a:ext cx="8483139" cy="309563"/>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800"/>
              <a:buFont typeface="Roboto"/>
              <a:buNone/>
            </a:pPr>
            <a:r>
              <a:rPr lang="en" sz="1800" b="0" i="1" u="none" strike="noStrike" cap="none">
                <a:solidFill>
                  <a:srgbClr val="000000"/>
                </a:solidFill>
                <a:latin typeface="Roboto"/>
                <a:ea typeface="Roboto"/>
                <a:cs typeface="Roboto"/>
                <a:sym typeface="Roboto"/>
              </a:rPr>
              <a:t>Significant improvements through demonstrations</a:t>
            </a:r>
            <a:endParaRPr sz="500"/>
          </a:p>
        </p:txBody>
      </p:sp>
      <p:sp>
        <p:nvSpPr>
          <p:cNvPr id="350" name="Google Shape;350;p52"/>
          <p:cNvSpPr txBox="1">
            <a:spLocks noGrp="1"/>
          </p:cNvSpPr>
          <p:nvPr>
            <p:ph type="sldNum" idx="4294967295"/>
          </p:nvPr>
        </p:nvSpPr>
        <p:spPr>
          <a:xfrm>
            <a:off x="8464958" y="4703825"/>
            <a:ext cx="446700" cy="25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E5E5E"/>
              </a:buClr>
              <a:buSzPts val="800"/>
              <a:buFont typeface="Arial"/>
              <a:buNone/>
            </a:pPr>
            <a:fld id="{00000000-1234-1234-1234-123412341234}" type="slidenum">
              <a:rPr lang="en"/>
              <a:t>35</a:t>
            </a:fld>
            <a:endParaRPr sz="1400">
              <a:solidFill>
                <a:srgbClr val="595959"/>
              </a:solidFill>
              <a:latin typeface="Spectral"/>
              <a:ea typeface="Spectral"/>
              <a:cs typeface="Spectral"/>
              <a:sym typeface="Spectr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3"/>
          <p:cNvSpPr/>
          <p:nvPr/>
        </p:nvSpPr>
        <p:spPr>
          <a:xfrm>
            <a:off x="1362380" y="1573418"/>
            <a:ext cx="6419400" cy="977100"/>
          </a:xfrm>
          <a:prstGeom prst="roundRect">
            <a:avLst>
              <a:gd name="adj" fmla="val 7311"/>
            </a:avLst>
          </a:prstGeom>
          <a:solidFill>
            <a:srgbClr val="FFFC79">
              <a:alpha val="49800"/>
            </a:srgbClr>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Arial"/>
              <a:ea typeface="Arial"/>
              <a:cs typeface="Arial"/>
              <a:sym typeface="Arial"/>
            </a:endParaRPr>
          </a:p>
        </p:txBody>
      </p:sp>
      <p:sp>
        <p:nvSpPr>
          <p:cNvPr id="356" name="Google Shape;356;p53"/>
          <p:cNvSpPr/>
          <p:nvPr/>
        </p:nvSpPr>
        <p:spPr>
          <a:xfrm>
            <a:off x="1362385" y="2529311"/>
            <a:ext cx="6419400" cy="282600"/>
          </a:xfrm>
          <a:prstGeom prst="roundRect">
            <a:avLst>
              <a:gd name="adj" fmla="val 25279"/>
            </a:avLst>
          </a:prstGeom>
          <a:solidFill>
            <a:srgbClr val="73FA79">
              <a:alpha val="49800"/>
            </a:srgbClr>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200" b="0" i="0" u="none" strike="noStrike" cap="none">
              <a:solidFill>
                <a:srgbClr val="FFFFFF"/>
              </a:solidFill>
              <a:latin typeface="Arial"/>
              <a:ea typeface="Arial"/>
              <a:cs typeface="Arial"/>
              <a:sym typeface="Arial"/>
            </a:endParaRPr>
          </a:p>
        </p:txBody>
      </p:sp>
      <p:sp>
        <p:nvSpPr>
          <p:cNvPr id="357" name="Google Shape;357;p53"/>
          <p:cNvSpPr/>
          <p:nvPr/>
        </p:nvSpPr>
        <p:spPr>
          <a:xfrm>
            <a:off x="1388100" y="1382025"/>
            <a:ext cx="6367800" cy="1474500"/>
          </a:xfrm>
          <a:prstGeom prst="rect">
            <a:avLst/>
          </a:prstGeom>
          <a:noFill/>
          <a:ln>
            <a:noFill/>
          </a:ln>
        </p:spPr>
        <p:txBody>
          <a:bodyPr spcFirstLastPara="1" wrap="square" lIns="19050" tIns="19050" rIns="19050" bIns="19050" anchor="ctr" anchorCtr="0">
            <a:noAutofit/>
          </a:bodyPr>
          <a:lstStyle/>
          <a:p>
            <a:pPr marL="0" marR="0" lvl="0" indent="0" algn="l" rtl="0">
              <a:lnSpc>
                <a:spcPct val="130000"/>
              </a:lnSpc>
              <a:spcBef>
                <a:spcPts val="0"/>
              </a:spcBef>
              <a:spcAft>
                <a:spcPts val="0"/>
              </a:spcAft>
              <a:buClr>
                <a:srgbClr val="000000"/>
              </a:buClr>
              <a:buSzPts val="1600"/>
              <a:buFont typeface="Roboto"/>
              <a:buNone/>
            </a:pPr>
            <a:r>
              <a:rPr lang="en" sz="1600" b="0" i="0" u="none" strike="noStrike" cap="none">
                <a:solidFill>
                  <a:srgbClr val="000000"/>
                </a:solidFill>
                <a:latin typeface="Roboto"/>
                <a:ea typeface="Roboto"/>
                <a:cs typeface="Roboto"/>
                <a:sym typeface="Roboto"/>
              </a:rPr>
              <a:t>Circulation revenue has increased by 5% in Finland.         \n    </a:t>
            </a:r>
            <a:r>
              <a:rPr lang="en" sz="1600" b="1" i="0" u="none" strike="noStrike" cap="none">
                <a:solidFill>
                  <a:srgbClr val="E22146"/>
                </a:solidFill>
                <a:latin typeface="Roboto"/>
                <a:ea typeface="Roboto"/>
                <a:cs typeface="Roboto"/>
                <a:sym typeface="Roboto"/>
              </a:rPr>
              <a:t>Neutral</a:t>
            </a:r>
            <a:endParaRPr sz="900" b="1" i="0" u="none" strike="noStrike" cap="none">
              <a:solidFill>
                <a:srgbClr val="E22146"/>
              </a:solidFill>
              <a:latin typeface="Helvetica Neue"/>
              <a:ea typeface="Helvetica Neue"/>
              <a:cs typeface="Helvetica Neue"/>
              <a:sym typeface="Helvetica Neue"/>
            </a:endParaRPr>
          </a:p>
          <a:p>
            <a:pPr marL="0" marR="0" lvl="0" indent="0" algn="l" rtl="0">
              <a:lnSpc>
                <a:spcPct val="130000"/>
              </a:lnSpc>
              <a:spcBef>
                <a:spcPts val="0"/>
              </a:spcBef>
              <a:spcAft>
                <a:spcPts val="0"/>
              </a:spcAft>
              <a:buClr>
                <a:srgbClr val="000000"/>
              </a:buClr>
              <a:buSzPts val="1600"/>
              <a:buFont typeface="Roboto"/>
              <a:buNone/>
            </a:pPr>
            <a:r>
              <a:rPr lang="en" sz="1600" b="0" i="0" u="none" strike="noStrike" cap="none">
                <a:solidFill>
                  <a:srgbClr val="000000"/>
                </a:solidFill>
                <a:latin typeface="Roboto"/>
                <a:ea typeface="Roboto"/>
                <a:cs typeface="Roboto"/>
                <a:sym typeface="Roboto"/>
              </a:rPr>
              <a:t>Panostaja did not disclose the purchase price.                  \n   </a:t>
            </a:r>
            <a:r>
              <a:rPr lang="en" sz="1600" b="1" i="0" u="none" strike="noStrike" cap="none">
                <a:solidFill>
                  <a:srgbClr val="E22146"/>
                </a:solidFill>
                <a:latin typeface="Roboto"/>
                <a:ea typeface="Roboto"/>
                <a:cs typeface="Roboto"/>
                <a:sym typeface="Roboto"/>
              </a:rPr>
              <a:t> Negative</a:t>
            </a:r>
            <a:endParaRPr sz="900" b="1" i="0" u="none" strike="noStrike" cap="none">
              <a:solidFill>
                <a:srgbClr val="E22146"/>
              </a:solidFill>
              <a:latin typeface="Helvetica Neue"/>
              <a:ea typeface="Helvetica Neue"/>
              <a:cs typeface="Helvetica Neue"/>
              <a:sym typeface="Helvetica Neue"/>
            </a:endParaRPr>
          </a:p>
          <a:p>
            <a:pPr marL="0" marR="0" lvl="0" indent="0" algn="l" rtl="0">
              <a:lnSpc>
                <a:spcPct val="130000"/>
              </a:lnSpc>
              <a:spcBef>
                <a:spcPts val="0"/>
              </a:spcBef>
              <a:spcAft>
                <a:spcPts val="0"/>
              </a:spcAft>
              <a:buClr>
                <a:srgbClr val="000000"/>
              </a:buClr>
              <a:buSzPts val="1600"/>
              <a:buFont typeface="Roboto"/>
              <a:buNone/>
            </a:pPr>
            <a:r>
              <a:rPr lang="en" sz="1600" b="0" i="0" u="none" strike="noStrike" cap="none">
                <a:solidFill>
                  <a:srgbClr val="000000"/>
                </a:solidFill>
                <a:latin typeface="Roboto"/>
                <a:ea typeface="Roboto"/>
                <a:cs typeface="Roboto"/>
                <a:sym typeface="Roboto"/>
              </a:rPr>
              <a:t>Paying off the national debt will be extremely painful.      \n    </a:t>
            </a:r>
            <a:r>
              <a:rPr lang="en" sz="1600" b="1" i="0" u="none" strike="noStrike" cap="none">
                <a:solidFill>
                  <a:srgbClr val="E22146"/>
                </a:solidFill>
                <a:latin typeface="Roboto"/>
                <a:ea typeface="Roboto"/>
                <a:cs typeface="Roboto"/>
                <a:sym typeface="Roboto"/>
              </a:rPr>
              <a:t>Positive</a:t>
            </a:r>
            <a:endParaRPr sz="900" b="1" i="0" u="none" strike="noStrike" cap="none">
              <a:solidFill>
                <a:srgbClr val="E22146"/>
              </a:solidFill>
              <a:latin typeface="Helvetica Neue"/>
              <a:ea typeface="Helvetica Neue"/>
              <a:cs typeface="Helvetica Neue"/>
              <a:sym typeface="Helvetica Neue"/>
            </a:endParaRPr>
          </a:p>
          <a:p>
            <a:pPr marL="0" marR="0" lvl="0" indent="0" algn="l" rtl="0">
              <a:lnSpc>
                <a:spcPct val="130000"/>
              </a:lnSpc>
              <a:spcBef>
                <a:spcPts val="0"/>
              </a:spcBef>
              <a:spcAft>
                <a:spcPts val="0"/>
              </a:spcAft>
              <a:buClr>
                <a:srgbClr val="000000"/>
              </a:buClr>
              <a:buSzPts val="1600"/>
              <a:buFont typeface="Roboto"/>
              <a:buNone/>
            </a:pPr>
            <a:r>
              <a:rPr lang="en" sz="1600" b="0" i="0" u="none" strike="noStrike" cap="none">
                <a:solidFill>
                  <a:srgbClr val="000000"/>
                </a:solidFill>
                <a:latin typeface="Roboto"/>
                <a:ea typeface="Roboto"/>
                <a:cs typeface="Roboto"/>
                <a:sym typeface="Roboto"/>
              </a:rPr>
              <a:t>The company anticipated its operating profit to improve. \n    ________</a:t>
            </a:r>
            <a:endParaRPr sz="500"/>
          </a:p>
        </p:txBody>
      </p:sp>
      <p:sp>
        <p:nvSpPr>
          <p:cNvPr id="358" name="Google Shape;358;p53"/>
          <p:cNvSpPr/>
          <p:nvPr/>
        </p:nvSpPr>
        <p:spPr>
          <a:xfrm>
            <a:off x="3989037" y="3886553"/>
            <a:ext cx="1166100" cy="366300"/>
          </a:xfrm>
          <a:prstGeom prst="roundRect">
            <a:avLst>
              <a:gd name="adj" fmla="val 29340"/>
            </a:avLst>
          </a:prstGeom>
          <a:solidFill>
            <a:srgbClr val="B8A0EC">
              <a:alpha val="60000"/>
            </a:srgbClr>
          </a:solidFill>
          <a:ln>
            <a:noFill/>
          </a:ln>
        </p:spPr>
        <p:txBody>
          <a:bodyPr spcFirstLastPara="1" wrap="square" lIns="19050" tIns="19050" rIns="19050" bIns="19050" anchor="ctr" anchorCtr="0">
            <a:noAutofit/>
          </a:bodyPr>
          <a:lstStyle/>
          <a:p>
            <a:pPr marL="0" lvl="1" indent="177800" algn="l" rtl="0">
              <a:lnSpc>
                <a:spcPct val="150000"/>
              </a:lnSpc>
              <a:spcBef>
                <a:spcPts val="0"/>
              </a:spcBef>
              <a:spcAft>
                <a:spcPts val="0"/>
              </a:spcAft>
              <a:buClr>
                <a:srgbClr val="000000"/>
              </a:buClr>
              <a:buSzPts val="1600"/>
              <a:buFont typeface="Roboto"/>
              <a:buNone/>
            </a:pPr>
            <a:r>
              <a:rPr lang="en" sz="1600">
                <a:latin typeface="Roboto"/>
                <a:ea typeface="Roboto"/>
                <a:cs typeface="Roboto"/>
                <a:sym typeface="Roboto"/>
              </a:rPr>
              <a:t>Positive</a:t>
            </a:r>
            <a:endParaRPr sz="1200" b="0" i="0" u="none" strike="noStrike" cap="none">
              <a:solidFill>
                <a:srgbClr val="FFFFFF"/>
              </a:solidFill>
              <a:latin typeface="Arial"/>
              <a:ea typeface="Arial"/>
              <a:cs typeface="Arial"/>
              <a:sym typeface="Arial"/>
            </a:endParaRPr>
          </a:p>
        </p:txBody>
      </p:sp>
      <p:sp>
        <p:nvSpPr>
          <p:cNvPr id="359" name="Google Shape;359;p53"/>
          <p:cNvSpPr/>
          <p:nvPr/>
        </p:nvSpPr>
        <p:spPr>
          <a:xfrm>
            <a:off x="3980765" y="3197874"/>
            <a:ext cx="1182600" cy="357300"/>
          </a:xfrm>
          <a:prstGeom prst="rect">
            <a:avLst/>
          </a:prstGeom>
          <a:solidFill>
            <a:srgbClr val="5E5E5E"/>
          </a:solidFill>
          <a:ln>
            <a:noFill/>
          </a:ln>
        </p:spPr>
        <p:txBody>
          <a:bodyPr spcFirstLastPara="1" wrap="square" lIns="19050" tIns="19050" rIns="19050" bIns="19050" anchor="t" anchorCtr="0">
            <a:noAutofit/>
          </a:bodyPr>
          <a:lstStyle/>
          <a:p>
            <a:pPr marL="0" lvl="0" indent="0" algn="ctr" rtl="0">
              <a:lnSpc>
                <a:spcPct val="90000"/>
              </a:lnSpc>
              <a:spcBef>
                <a:spcPts val="0"/>
              </a:spcBef>
              <a:spcAft>
                <a:spcPts val="0"/>
              </a:spcAft>
              <a:buClr>
                <a:schemeClr val="lt1"/>
              </a:buClr>
              <a:buSzPts val="2000"/>
              <a:buFont typeface="Roboto"/>
              <a:buNone/>
            </a:pPr>
            <a:r>
              <a:rPr lang="en" sz="2000" b="1" i="1">
                <a:solidFill>
                  <a:schemeClr val="lt1"/>
                </a:solidFill>
                <a:latin typeface="Roboto"/>
                <a:ea typeface="Roboto"/>
                <a:cs typeface="Roboto"/>
                <a:sym typeface="Roboto"/>
              </a:rPr>
              <a:t>LM</a:t>
            </a:r>
            <a:endParaRPr sz="500"/>
          </a:p>
          <a:p>
            <a:pPr marL="0" marR="0" lvl="0" indent="0" algn="l" rtl="0">
              <a:lnSpc>
                <a:spcPct val="90000"/>
              </a:lnSpc>
              <a:spcBef>
                <a:spcPts val="0"/>
              </a:spcBef>
              <a:spcAft>
                <a:spcPts val="0"/>
              </a:spcAft>
              <a:buClr>
                <a:srgbClr val="FFFFFF"/>
              </a:buClr>
              <a:buSzPts val="2000"/>
              <a:buFont typeface="Roboto"/>
              <a:buNone/>
            </a:pPr>
            <a:endParaRPr sz="500"/>
          </a:p>
        </p:txBody>
      </p:sp>
      <p:cxnSp>
        <p:nvCxnSpPr>
          <p:cNvPr id="360" name="Google Shape;360;p53"/>
          <p:cNvCxnSpPr>
            <a:stCxn id="359" idx="2"/>
            <a:endCxn id="358" idx="0"/>
          </p:cNvCxnSpPr>
          <p:nvPr/>
        </p:nvCxnSpPr>
        <p:spPr>
          <a:xfrm>
            <a:off x="4572065" y="3555174"/>
            <a:ext cx="0" cy="331500"/>
          </a:xfrm>
          <a:prstGeom prst="straightConnector1">
            <a:avLst/>
          </a:prstGeom>
          <a:noFill/>
          <a:ln w="28575" cap="flat" cmpd="sng">
            <a:solidFill>
              <a:srgbClr val="5E5E5E"/>
            </a:solidFill>
            <a:prstDash val="solid"/>
            <a:miter lim="400000"/>
            <a:headEnd type="none" w="sm" len="sm"/>
            <a:tailEnd type="triangle" w="med" len="med"/>
          </a:ln>
        </p:spPr>
      </p:cxnSp>
      <p:cxnSp>
        <p:nvCxnSpPr>
          <p:cNvPr id="361" name="Google Shape;361;p53"/>
          <p:cNvCxnSpPr>
            <a:stCxn id="357" idx="2"/>
            <a:endCxn id="359" idx="0"/>
          </p:cNvCxnSpPr>
          <p:nvPr/>
        </p:nvCxnSpPr>
        <p:spPr>
          <a:xfrm>
            <a:off x="4572000" y="2856525"/>
            <a:ext cx="0" cy="341400"/>
          </a:xfrm>
          <a:prstGeom prst="straightConnector1">
            <a:avLst/>
          </a:prstGeom>
          <a:noFill/>
          <a:ln w="28575" cap="flat" cmpd="sng">
            <a:solidFill>
              <a:srgbClr val="5E5E5E"/>
            </a:solidFill>
            <a:prstDash val="solid"/>
            <a:miter lim="400000"/>
            <a:headEnd type="none" w="sm" len="sm"/>
            <a:tailEnd type="triangle" w="med" len="med"/>
          </a:ln>
        </p:spPr>
      </p:cxnSp>
      <p:pic>
        <p:nvPicPr>
          <p:cNvPr id="362" name="Google Shape;362;p53" descr="Rectangle Rectangle"/>
          <p:cNvPicPr preferRelativeResize="0"/>
          <p:nvPr/>
        </p:nvPicPr>
        <p:blipFill rotWithShape="1">
          <a:blip r:embed="rId3">
            <a:alphaModFix/>
          </a:blip>
          <a:srcRect/>
          <a:stretch/>
        </p:blipFill>
        <p:spPr>
          <a:xfrm>
            <a:off x="1281838" y="1486542"/>
            <a:ext cx="6580324" cy="1042758"/>
          </a:xfrm>
          <a:prstGeom prst="rect">
            <a:avLst/>
          </a:prstGeom>
          <a:noFill/>
          <a:ln>
            <a:noFill/>
          </a:ln>
        </p:spPr>
      </p:pic>
      <p:sp>
        <p:nvSpPr>
          <p:cNvPr id="363" name="Google Shape;363;p53"/>
          <p:cNvSpPr txBox="1"/>
          <p:nvPr/>
        </p:nvSpPr>
        <p:spPr>
          <a:xfrm>
            <a:off x="1138874" y="1281954"/>
            <a:ext cx="1862100" cy="204600"/>
          </a:xfrm>
          <a:prstGeom prst="rect">
            <a:avLst/>
          </a:prstGeom>
          <a:noFill/>
          <a:ln>
            <a:noFill/>
          </a:ln>
        </p:spPr>
        <p:txBody>
          <a:bodyPr spcFirstLastPara="1" wrap="square" lIns="19050" tIns="19050" rIns="19050" bIns="19050" anchor="ctr" anchorCtr="0">
            <a:spAutoFit/>
          </a:bodyPr>
          <a:lstStyle/>
          <a:p>
            <a:pPr marL="0" marR="0" lvl="0" indent="0" algn="r" rtl="0">
              <a:lnSpc>
                <a:spcPct val="60000"/>
              </a:lnSpc>
              <a:spcBef>
                <a:spcPts val="0"/>
              </a:spcBef>
              <a:spcAft>
                <a:spcPts val="0"/>
              </a:spcAft>
              <a:buClr>
                <a:srgbClr val="AE0428"/>
              </a:buClr>
              <a:buSzPts val="1800"/>
              <a:buFont typeface="Roboto"/>
              <a:buNone/>
            </a:pPr>
            <a:r>
              <a:rPr lang="en" sz="1800" b="1" i="1" u="none" strike="noStrike" cap="none">
                <a:solidFill>
                  <a:srgbClr val="AE0428"/>
                </a:solidFill>
                <a:latin typeface="Lora"/>
                <a:ea typeface="Lora"/>
                <a:cs typeface="Lora"/>
                <a:sym typeface="Lora"/>
              </a:rPr>
              <a:t>Demonstrations</a:t>
            </a:r>
            <a:endParaRPr sz="500">
              <a:latin typeface="Lora"/>
              <a:ea typeface="Lora"/>
              <a:cs typeface="Lora"/>
              <a:sym typeface="Lora"/>
            </a:endParaRPr>
          </a:p>
        </p:txBody>
      </p:sp>
      <p:sp>
        <p:nvSpPr>
          <p:cNvPr id="364" name="Google Shape;364;p53"/>
          <p:cNvSpPr txBox="1"/>
          <p:nvPr/>
        </p:nvSpPr>
        <p:spPr>
          <a:xfrm>
            <a:off x="330531" y="4469153"/>
            <a:ext cx="8483100" cy="346200"/>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2000"/>
              <a:buFont typeface="Roboto"/>
              <a:buNone/>
            </a:pPr>
            <a:r>
              <a:rPr lang="en" sz="2000" i="1" u="none" strike="noStrike" cap="none">
                <a:solidFill>
                  <a:srgbClr val="000000"/>
                </a:solidFill>
                <a:latin typeface="Avenir"/>
                <a:ea typeface="Avenir"/>
                <a:cs typeface="Avenir"/>
                <a:sym typeface="Avenir"/>
              </a:rPr>
              <a:t>“What happens if we replace gold labels with random labels?”</a:t>
            </a:r>
            <a:endParaRPr sz="500">
              <a:latin typeface="Avenir"/>
              <a:ea typeface="Avenir"/>
              <a:cs typeface="Avenir"/>
              <a:sym typeface="Avenir"/>
            </a:endParaRPr>
          </a:p>
        </p:txBody>
      </p:sp>
      <p:sp>
        <p:nvSpPr>
          <p:cNvPr id="365" name="Google Shape;365;p53"/>
          <p:cNvSpPr txBox="1"/>
          <p:nvPr/>
        </p:nvSpPr>
        <p:spPr>
          <a:xfrm>
            <a:off x="319550" y="550675"/>
            <a:ext cx="8597700" cy="408000"/>
          </a:xfrm>
          <a:prstGeom prst="rect">
            <a:avLst/>
          </a:prstGeom>
          <a:noFill/>
          <a:ln>
            <a:noFill/>
          </a:ln>
        </p:spPr>
        <p:txBody>
          <a:bodyPr spcFirstLastPara="1" wrap="square" lIns="19050" tIns="19050" rIns="19050" bIns="19050" anchor="ctr" anchorCtr="0">
            <a:spAutoFit/>
          </a:bodyPr>
          <a:lstStyle/>
          <a:p>
            <a:pPr marL="0" lvl="0" indent="0" algn="l" rtl="0">
              <a:lnSpc>
                <a:spcPct val="80000"/>
              </a:lnSpc>
              <a:spcBef>
                <a:spcPts val="0"/>
              </a:spcBef>
              <a:spcAft>
                <a:spcPts val="0"/>
              </a:spcAft>
              <a:buClr>
                <a:schemeClr val="dk1"/>
              </a:buClr>
              <a:buSzPts val="2500"/>
              <a:buFont typeface="Roboto"/>
              <a:buNone/>
            </a:pPr>
            <a:r>
              <a:rPr lang="en" sz="3000">
                <a:solidFill>
                  <a:srgbClr val="C18D0E"/>
                </a:solidFill>
                <a:latin typeface="Raleway"/>
                <a:ea typeface="Raleway"/>
                <a:cs typeface="Raleway"/>
                <a:sym typeface="Raleway"/>
              </a:rPr>
              <a:t>How does In-context Learning Work?</a:t>
            </a:r>
            <a:endParaRPr sz="3000">
              <a:solidFill>
                <a:srgbClr val="C18D0E"/>
              </a:solidFill>
              <a:latin typeface="Raleway"/>
              <a:ea typeface="Raleway"/>
              <a:cs typeface="Raleway"/>
              <a:sym typeface="Raleway"/>
            </a:endParaRPr>
          </a:p>
        </p:txBody>
      </p:sp>
      <p:sp>
        <p:nvSpPr>
          <p:cNvPr id="366" name="Google Shape;366;p53"/>
          <p:cNvSpPr txBox="1">
            <a:spLocks noGrp="1"/>
          </p:cNvSpPr>
          <p:nvPr>
            <p:ph type="sldNum" idx="4294967295"/>
          </p:nvPr>
        </p:nvSpPr>
        <p:spPr>
          <a:xfrm>
            <a:off x="8494859" y="4741450"/>
            <a:ext cx="422400" cy="282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E5E5E"/>
              </a:buClr>
              <a:buSzPts val="800"/>
              <a:buFont typeface="Arial"/>
              <a:buNone/>
            </a:pPr>
            <a:fld id="{00000000-1234-1234-1234-123412341234}" type="slidenum">
              <a:rPr lang="en"/>
              <a:t>36</a:t>
            </a:fld>
            <a:endParaRPr sz="1400">
              <a:solidFill>
                <a:srgbClr val="595959"/>
              </a:solidFill>
              <a:latin typeface="Spectral"/>
              <a:ea typeface="Spectral"/>
              <a:cs typeface="Spectral"/>
              <a:sym typeface="Spectr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54" descr="main_cls_16.pdf"/>
          <p:cNvPicPr preferRelativeResize="0"/>
          <p:nvPr/>
        </p:nvPicPr>
        <p:blipFill rotWithShape="1">
          <a:blip r:embed="rId3">
            <a:alphaModFix/>
          </a:blip>
          <a:srcRect/>
          <a:stretch/>
        </p:blipFill>
        <p:spPr>
          <a:xfrm>
            <a:off x="0" y="285750"/>
            <a:ext cx="9144000" cy="1828800"/>
          </a:xfrm>
          <a:prstGeom prst="rect">
            <a:avLst/>
          </a:prstGeom>
          <a:noFill/>
          <a:ln>
            <a:noFill/>
          </a:ln>
        </p:spPr>
      </p:pic>
      <p:pic>
        <p:nvPicPr>
          <p:cNvPr id="372" name="Google Shape;372;p54" descr="main_mc_10.pdf"/>
          <p:cNvPicPr preferRelativeResize="0"/>
          <p:nvPr/>
        </p:nvPicPr>
        <p:blipFill rotWithShape="1">
          <a:blip r:embed="rId4">
            <a:alphaModFix/>
          </a:blip>
          <a:srcRect/>
          <a:stretch/>
        </p:blipFill>
        <p:spPr>
          <a:xfrm>
            <a:off x="0" y="2190750"/>
            <a:ext cx="9144000" cy="1828800"/>
          </a:xfrm>
          <a:prstGeom prst="rect">
            <a:avLst/>
          </a:prstGeom>
          <a:noFill/>
          <a:ln>
            <a:noFill/>
          </a:ln>
        </p:spPr>
      </p:pic>
      <p:sp>
        <p:nvSpPr>
          <p:cNvPr id="373" name="Google Shape;373;p54"/>
          <p:cNvSpPr txBox="1"/>
          <p:nvPr/>
        </p:nvSpPr>
        <p:spPr>
          <a:xfrm>
            <a:off x="330431" y="4325323"/>
            <a:ext cx="8483139" cy="309563"/>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000000"/>
              </a:buClr>
              <a:buSzPts val="1800"/>
              <a:buFont typeface="Roboto"/>
              <a:buNone/>
            </a:pPr>
            <a:r>
              <a:rPr lang="en" sz="1800" b="0" i="1" u="none" strike="noStrike" cap="none">
                <a:solidFill>
                  <a:srgbClr val="000000"/>
                </a:solidFill>
                <a:latin typeface="Roboto"/>
                <a:ea typeface="Roboto"/>
                <a:cs typeface="Roboto"/>
                <a:sym typeface="Roboto"/>
              </a:rPr>
              <a:t>Replacing gold labels with random labels </a:t>
            </a:r>
            <a:r>
              <a:rPr lang="en" sz="1800" b="0" i="1" u="none" strike="noStrike" cap="none">
                <a:solidFill>
                  <a:srgbClr val="E22146"/>
                </a:solidFill>
                <a:latin typeface="Roboto"/>
                <a:ea typeface="Roboto"/>
                <a:cs typeface="Roboto"/>
                <a:sym typeface="Roboto"/>
              </a:rPr>
              <a:t>barely hurts the performance</a:t>
            </a:r>
            <a:endParaRPr sz="500"/>
          </a:p>
        </p:txBody>
      </p:sp>
      <p:grpSp>
        <p:nvGrpSpPr>
          <p:cNvPr id="374" name="Google Shape;374;p54"/>
          <p:cNvGrpSpPr/>
          <p:nvPr/>
        </p:nvGrpSpPr>
        <p:grpSpPr>
          <a:xfrm>
            <a:off x="390036" y="495780"/>
            <a:ext cx="1404864" cy="2253285"/>
            <a:chOff x="-16520" y="-610254"/>
            <a:chExt cx="3746302" cy="6008760"/>
          </a:xfrm>
        </p:grpSpPr>
        <p:sp>
          <p:nvSpPr>
            <p:cNvPr id="375" name="Google Shape;375;p54"/>
            <p:cNvSpPr txBox="1"/>
            <p:nvPr/>
          </p:nvSpPr>
          <p:spPr>
            <a:xfrm>
              <a:off x="-16520" y="-610254"/>
              <a:ext cx="3746302" cy="825501"/>
            </a:xfrm>
            <a:prstGeom prst="rect">
              <a:avLst/>
            </a:prstGeom>
            <a:solidFill>
              <a:srgbClr val="FFFFFF"/>
            </a:solidFill>
            <a:ln>
              <a:noFill/>
            </a:ln>
            <a:effectLst>
              <a:outerShdw blurRad="63500" dist="25400" dir="5400000" rotWithShape="0">
                <a:srgbClr val="000000">
                  <a:alpha val="49803"/>
                </a:srgbClr>
              </a:outerShdw>
            </a:effectLst>
          </p:spPr>
          <p:txBody>
            <a:bodyPr spcFirstLastPara="1" wrap="square" lIns="19050" tIns="19050" rIns="19050" bIns="19050" anchor="ctr" anchorCtr="0">
              <a:spAutoFit/>
            </a:bodyPr>
            <a:lstStyle/>
            <a:p>
              <a:pPr marL="0" marR="0" lvl="0" indent="0" algn="ctr" rtl="0">
                <a:lnSpc>
                  <a:spcPct val="90000"/>
                </a:lnSpc>
                <a:spcBef>
                  <a:spcPts val="0"/>
                </a:spcBef>
                <a:spcAft>
                  <a:spcPts val="0"/>
                </a:spcAft>
                <a:buClr>
                  <a:srgbClr val="000000"/>
                </a:buClr>
                <a:buSzPts val="1800"/>
                <a:buFont typeface="Roboto"/>
                <a:buNone/>
              </a:pPr>
              <a:r>
                <a:rPr lang="en" sz="1800" b="1" i="1" u="none" strike="noStrike" cap="none">
                  <a:solidFill>
                    <a:srgbClr val="000000"/>
                  </a:solidFill>
                  <a:latin typeface="Roboto"/>
                  <a:ea typeface="Roboto"/>
                  <a:cs typeface="Roboto"/>
                  <a:sym typeface="Roboto"/>
                </a:rPr>
                <a:t>-2.6% on avg.</a:t>
              </a:r>
              <a:endParaRPr sz="500"/>
            </a:p>
          </p:txBody>
        </p:sp>
        <p:sp>
          <p:nvSpPr>
            <p:cNvPr id="376" name="Google Shape;376;p54"/>
            <p:cNvSpPr txBox="1"/>
            <p:nvPr/>
          </p:nvSpPr>
          <p:spPr>
            <a:xfrm>
              <a:off x="-16520" y="4573005"/>
              <a:ext cx="3746302" cy="825501"/>
            </a:xfrm>
            <a:prstGeom prst="rect">
              <a:avLst/>
            </a:prstGeom>
            <a:solidFill>
              <a:srgbClr val="FFFFFF"/>
            </a:solidFill>
            <a:ln>
              <a:noFill/>
            </a:ln>
            <a:effectLst>
              <a:outerShdw blurRad="63500" dist="25400" dir="5400000" rotWithShape="0">
                <a:srgbClr val="000000">
                  <a:alpha val="49803"/>
                </a:srgbClr>
              </a:outerShdw>
            </a:effectLst>
          </p:spPr>
          <p:txBody>
            <a:bodyPr spcFirstLastPara="1" wrap="square" lIns="19050" tIns="19050" rIns="19050" bIns="19050" anchor="ctr" anchorCtr="0">
              <a:spAutoFit/>
            </a:bodyPr>
            <a:lstStyle/>
            <a:p>
              <a:pPr marL="0" marR="0" lvl="0" indent="0" algn="ctr" rtl="0">
                <a:lnSpc>
                  <a:spcPct val="90000"/>
                </a:lnSpc>
                <a:spcBef>
                  <a:spcPts val="0"/>
                </a:spcBef>
                <a:spcAft>
                  <a:spcPts val="0"/>
                </a:spcAft>
                <a:buClr>
                  <a:srgbClr val="000000"/>
                </a:buClr>
                <a:buSzPts val="1800"/>
                <a:buFont typeface="Roboto"/>
                <a:buNone/>
              </a:pPr>
              <a:r>
                <a:rPr lang="en" sz="1800" b="1" i="1" u="none" strike="noStrike" cap="none">
                  <a:solidFill>
                    <a:srgbClr val="000000"/>
                  </a:solidFill>
                  <a:latin typeface="Roboto"/>
                  <a:ea typeface="Roboto"/>
                  <a:cs typeface="Roboto"/>
                  <a:sym typeface="Roboto"/>
                </a:rPr>
                <a:t>-1.7% on avg.</a:t>
              </a:r>
              <a:endParaRPr sz="500"/>
            </a:p>
          </p:txBody>
        </p:sp>
      </p:grpSp>
      <p:sp>
        <p:nvSpPr>
          <p:cNvPr id="377" name="Google Shape;377;p54"/>
          <p:cNvSpPr txBox="1">
            <a:spLocks noGrp="1"/>
          </p:cNvSpPr>
          <p:nvPr>
            <p:ph type="sldNum" idx="4294967295"/>
          </p:nvPr>
        </p:nvSpPr>
        <p:spPr>
          <a:xfrm>
            <a:off x="8368424" y="4634875"/>
            <a:ext cx="605400" cy="451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E5E5E"/>
              </a:buClr>
              <a:buSzPts val="800"/>
              <a:buFont typeface="Arial"/>
              <a:buNone/>
            </a:pPr>
            <a:fld id="{00000000-1234-1234-1234-123412341234}" type="slidenum">
              <a:rPr lang="en"/>
              <a:t>37</a:t>
            </a:fld>
            <a:endParaRPr sz="1400">
              <a:solidFill>
                <a:srgbClr val="595959"/>
              </a:solidFill>
              <a:latin typeface="Spectral"/>
              <a:ea typeface="Spectral"/>
              <a:cs typeface="Spectral"/>
              <a:sym typeface="Spectr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5"/>
          <p:cNvSpPr txBox="1">
            <a:spLocks noGrp="1"/>
          </p:cNvSpPr>
          <p:nvPr>
            <p:ph type="title"/>
          </p:nvPr>
        </p:nvSpPr>
        <p:spPr>
          <a:xfrm>
            <a:off x="452400" y="1274549"/>
            <a:ext cx="8239200" cy="2594400"/>
          </a:xfrm>
          <a:prstGeom prst="rect">
            <a:avLst/>
          </a:prstGeom>
          <a:noFill/>
          <a:ln>
            <a:noFill/>
          </a:ln>
        </p:spPr>
        <p:txBody>
          <a:bodyPr spcFirstLastPara="1" wrap="square" lIns="19050" tIns="19050" rIns="19050" bIns="19050" anchor="ctr" anchorCtr="0">
            <a:normAutofit/>
          </a:bodyPr>
          <a:lstStyle/>
          <a:p>
            <a:pPr marL="0" lvl="0" indent="0" algn="l" rtl="0">
              <a:lnSpc>
                <a:spcPct val="115000"/>
              </a:lnSpc>
              <a:spcBef>
                <a:spcPts val="0"/>
              </a:spcBef>
              <a:spcAft>
                <a:spcPts val="0"/>
              </a:spcAft>
              <a:buClr>
                <a:schemeClr val="dk1"/>
              </a:buClr>
              <a:buSzPts val="2900"/>
              <a:buFont typeface="Avenir"/>
              <a:buNone/>
            </a:pPr>
            <a:r>
              <a:rPr lang="en">
                <a:solidFill>
                  <a:srgbClr val="B45F06"/>
                </a:solidFill>
              </a:rPr>
              <a:t>Instruction Tuning</a:t>
            </a:r>
            <a:endParaRPr>
              <a:solidFill>
                <a:srgbClr val="B45F06"/>
              </a:solidFill>
            </a:endParaRPr>
          </a:p>
          <a:p>
            <a:pPr marL="0" lvl="0" indent="0" algn="l" rtl="0">
              <a:lnSpc>
                <a:spcPct val="115000"/>
              </a:lnSpc>
              <a:spcBef>
                <a:spcPts val="0"/>
              </a:spcBef>
              <a:spcAft>
                <a:spcPts val="0"/>
              </a:spcAft>
              <a:buClr>
                <a:schemeClr val="dk1"/>
              </a:buClr>
              <a:buSzPts val="2900"/>
              <a:buFont typeface="Avenir"/>
              <a:buNone/>
            </a:pPr>
            <a:r>
              <a:rPr lang="en">
                <a:solidFill>
                  <a:srgbClr val="000000"/>
                </a:solidFill>
              </a:rPr>
              <a:t>&amp;</a:t>
            </a:r>
            <a:endParaRPr>
              <a:solidFill>
                <a:srgbClr val="000000"/>
              </a:solidFill>
            </a:endParaRPr>
          </a:p>
          <a:p>
            <a:pPr marL="0" lvl="0" indent="0" algn="l" rtl="0">
              <a:lnSpc>
                <a:spcPct val="115000"/>
              </a:lnSpc>
              <a:spcBef>
                <a:spcPts val="0"/>
              </a:spcBef>
              <a:spcAft>
                <a:spcPts val="0"/>
              </a:spcAft>
              <a:buClr>
                <a:schemeClr val="dk1"/>
              </a:buClr>
              <a:buSzPts val="2900"/>
              <a:buFont typeface="Avenir"/>
              <a:buNone/>
            </a:pPr>
            <a:r>
              <a:rPr lang="en">
                <a:solidFill>
                  <a:srgbClr val="990000"/>
                </a:solidFill>
              </a:rPr>
              <a:t>RLHF</a:t>
            </a:r>
            <a:endParaRPr>
              <a:solidFill>
                <a:srgbClr val="99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6"/>
          <p:cNvSpPr txBox="1">
            <a:spLocks noGrp="1"/>
          </p:cNvSpPr>
          <p:nvPr>
            <p:ph type="title"/>
          </p:nvPr>
        </p:nvSpPr>
        <p:spPr>
          <a:xfrm>
            <a:off x="452438" y="404813"/>
            <a:ext cx="8239125" cy="537436"/>
          </a:xfrm>
          <a:prstGeom prst="rect">
            <a:avLst/>
          </a:prstGeom>
          <a:noFill/>
          <a:ln>
            <a:noFill/>
          </a:ln>
        </p:spPr>
        <p:txBody>
          <a:bodyPr spcFirstLastPara="1" wrap="square" lIns="19050" tIns="19050" rIns="19050" bIns="19050" anchor="t" anchorCtr="0">
            <a:normAutofit/>
          </a:bodyPr>
          <a:lstStyle/>
          <a:p>
            <a:pPr marL="0" marR="0" lvl="0" indent="0" algn="l" rtl="0">
              <a:lnSpc>
                <a:spcPct val="80000"/>
              </a:lnSpc>
              <a:spcBef>
                <a:spcPts val="0"/>
              </a:spcBef>
              <a:spcAft>
                <a:spcPts val="0"/>
              </a:spcAft>
              <a:buClr>
                <a:srgbClr val="000000"/>
              </a:buClr>
              <a:buSzPts val="2900"/>
              <a:buFont typeface="Avenir"/>
              <a:buNone/>
            </a:pPr>
            <a:r>
              <a:rPr lang="en" sz="3000">
                <a:solidFill>
                  <a:srgbClr val="B45F06"/>
                </a:solidFill>
                <a:latin typeface="Raleway"/>
                <a:ea typeface="Raleway"/>
                <a:cs typeface="Raleway"/>
                <a:sym typeface="Raleway"/>
              </a:rPr>
              <a:t>Instruction Tuning</a:t>
            </a:r>
            <a:endParaRPr sz="3000">
              <a:solidFill>
                <a:srgbClr val="B45F06"/>
              </a:solidFill>
              <a:latin typeface="Raleway"/>
              <a:ea typeface="Raleway"/>
              <a:cs typeface="Raleway"/>
              <a:sym typeface="Raleway"/>
            </a:endParaRPr>
          </a:p>
        </p:txBody>
      </p:sp>
      <p:pic>
        <p:nvPicPr>
          <p:cNvPr id="388" name="Google Shape;388;p56" descr="Image"/>
          <p:cNvPicPr preferRelativeResize="0"/>
          <p:nvPr/>
        </p:nvPicPr>
        <p:blipFill rotWithShape="1">
          <a:blip r:embed="rId3">
            <a:alphaModFix/>
          </a:blip>
          <a:srcRect/>
          <a:stretch/>
        </p:blipFill>
        <p:spPr>
          <a:xfrm>
            <a:off x="1631738" y="942240"/>
            <a:ext cx="5880525" cy="1920360"/>
          </a:xfrm>
          <a:prstGeom prst="rect">
            <a:avLst/>
          </a:prstGeom>
          <a:noFill/>
          <a:ln>
            <a:noFill/>
          </a:ln>
        </p:spPr>
      </p:pic>
      <p:pic>
        <p:nvPicPr>
          <p:cNvPr id="389" name="Google Shape;389;p56" descr="Image"/>
          <p:cNvPicPr preferRelativeResize="0"/>
          <p:nvPr/>
        </p:nvPicPr>
        <p:blipFill rotWithShape="1">
          <a:blip r:embed="rId4">
            <a:alphaModFix/>
          </a:blip>
          <a:srcRect/>
          <a:stretch/>
        </p:blipFill>
        <p:spPr>
          <a:xfrm>
            <a:off x="1631739" y="3061077"/>
            <a:ext cx="5880525" cy="1837675"/>
          </a:xfrm>
          <a:prstGeom prst="rect">
            <a:avLst/>
          </a:prstGeom>
          <a:noFill/>
          <a:ln>
            <a:noFill/>
          </a:ln>
        </p:spPr>
      </p:pic>
      <p:sp>
        <p:nvSpPr>
          <p:cNvPr id="390" name="Google Shape;390;p56"/>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39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1"/>
          <p:cNvSpPr/>
          <p:nvPr/>
        </p:nvSpPr>
        <p:spPr>
          <a:xfrm>
            <a:off x="-319620" y="-200404"/>
            <a:ext cx="10327357" cy="5995319"/>
          </a:xfrm>
          <a:prstGeom prst="rect">
            <a:avLst/>
          </a:prstGeom>
          <a:solidFill>
            <a:srgbClr val="40445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pic>
        <p:nvPicPr>
          <p:cNvPr id="93" name="Google Shape;93;p21" descr="Screen Shot 2019-06-01 at 3.19.51 AM.png"/>
          <p:cNvPicPr preferRelativeResize="0"/>
          <p:nvPr/>
        </p:nvPicPr>
        <p:blipFill rotWithShape="1">
          <a:blip r:embed="rId3">
            <a:alphaModFix/>
          </a:blip>
          <a:srcRect/>
          <a:stretch/>
        </p:blipFill>
        <p:spPr>
          <a:xfrm>
            <a:off x="126335" y="-13712"/>
            <a:ext cx="8891330" cy="5170923"/>
          </a:xfrm>
          <a:prstGeom prst="rect">
            <a:avLst/>
          </a:prstGeom>
          <a:noFill/>
          <a:ln>
            <a:noFill/>
          </a:ln>
        </p:spPr>
      </p:pic>
      <p:sp>
        <p:nvSpPr>
          <p:cNvPr id="94" name="Google Shape;94;p21"/>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7"/>
          <p:cNvSpPr txBox="1">
            <a:spLocks noGrp="1"/>
          </p:cNvSpPr>
          <p:nvPr>
            <p:ph type="title"/>
          </p:nvPr>
        </p:nvSpPr>
        <p:spPr>
          <a:xfrm>
            <a:off x="452438" y="404813"/>
            <a:ext cx="8239125" cy="537436"/>
          </a:xfrm>
          <a:prstGeom prst="rect">
            <a:avLst/>
          </a:prstGeom>
          <a:noFill/>
          <a:ln>
            <a:noFill/>
          </a:ln>
        </p:spPr>
        <p:txBody>
          <a:bodyPr spcFirstLastPara="1" wrap="square" lIns="19050" tIns="19050" rIns="19050" bIns="19050" anchor="t" anchorCtr="0">
            <a:normAutofit/>
          </a:bodyPr>
          <a:lstStyle/>
          <a:p>
            <a:pPr marL="0" marR="0" lvl="0" indent="0" algn="l" rtl="0">
              <a:lnSpc>
                <a:spcPct val="80000"/>
              </a:lnSpc>
              <a:spcBef>
                <a:spcPts val="0"/>
              </a:spcBef>
              <a:spcAft>
                <a:spcPts val="0"/>
              </a:spcAft>
              <a:buClr>
                <a:srgbClr val="000000"/>
              </a:buClr>
              <a:buSzPts val="2900"/>
              <a:buFont typeface="Avenir"/>
              <a:buNone/>
            </a:pPr>
            <a:r>
              <a:rPr lang="en" sz="3000">
                <a:solidFill>
                  <a:srgbClr val="B45F06"/>
                </a:solidFill>
                <a:latin typeface="Raleway"/>
                <a:ea typeface="Raleway"/>
                <a:cs typeface="Raleway"/>
                <a:sym typeface="Raleway"/>
              </a:rPr>
              <a:t>Instruction Tuning</a:t>
            </a:r>
            <a:endParaRPr sz="3000">
              <a:solidFill>
                <a:srgbClr val="B45F06"/>
              </a:solidFill>
              <a:latin typeface="Raleway"/>
              <a:ea typeface="Raleway"/>
              <a:cs typeface="Raleway"/>
              <a:sym typeface="Raleway"/>
            </a:endParaRPr>
          </a:p>
        </p:txBody>
      </p:sp>
      <p:sp>
        <p:nvSpPr>
          <p:cNvPr id="396" name="Google Shape;396;p57"/>
          <p:cNvSpPr txBox="1">
            <a:spLocks noGrp="1"/>
          </p:cNvSpPr>
          <p:nvPr>
            <p:ph type="body" idx="2"/>
          </p:nvPr>
        </p:nvSpPr>
        <p:spPr>
          <a:xfrm>
            <a:off x="452425" y="1185339"/>
            <a:ext cx="8239200" cy="3096000"/>
          </a:xfrm>
          <a:prstGeom prst="rect">
            <a:avLst/>
          </a:prstGeom>
          <a:noFill/>
          <a:ln>
            <a:noFill/>
          </a:ln>
        </p:spPr>
        <p:txBody>
          <a:bodyPr spcFirstLastPara="1" wrap="square" lIns="19050" tIns="19050" rIns="19050" bIns="19050" anchor="t" anchorCtr="0">
            <a:normAutofit/>
          </a:bodyPr>
          <a:lstStyle/>
          <a:p>
            <a:pPr marL="457200" lvl="0" indent="-381000" algn="l" rtl="0">
              <a:lnSpc>
                <a:spcPct val="115000"/>
              </a:lnSpc>
              <a:spcBef>
                <a:spcPts val="0"/>
              </a:spcBef>
              <a:spcAft>
                <a:spcPts val="0"/>
              </a:spcAft>
              <a:buClr>
                <a:srgbClr val="000000"/>
              </a:buClr>
              <a:buSzPts val="2400"/>
              <a:buFont typeface="Lora"/>
              <a:buChar char="●"/>
            </a:pPr>
            <a:r>
              <a:rPr lang="en" sz="2400">
                <a:solidFill>
                  <a:srgbClr val="000000"/>
                </a:solidFill>
                <a:latin typeface="Lora"/>
                <a:ea typeface="Lora"/>
                <a:cs typeface="Lora"/>
                <a:sym typeface="Lora"/>
              </a:rPr>
              <a:t>F</a:t>
            </a:r>
            <a:r>
              <a:rPr lang="en" sz="2400" i="0" u="none" strike="noStrike" cap="none">
                <a:solidFill>
                  <a:srgbClr val="000000"/>
                </a:solidFill>
                <a:latin typeface="Lora"/>
                <a:ea typeface="Lora"/>
                <a:cs typeface="Lora"/>
                <a:sym typeface="Lora"/>
              </a:rPr>
              <a:t>ine-tune language models (keep training them) on instructions</a:t>
            </a:r>
            <a:endParaRPr sz="2400">
              <a:latin typeface="Lora"/>
              <a:ea typeface="Lora"/>
              <a:cs typeface="Lora"/>
              <a:sym typeface="Lora"/>
            </a:endParaRPr>
          </a:p>
          <a:p>
            <a:pPr marL="457200" lvl="0" indent="-381000" algn="l" rtl="0">
              <a:lnSpc>
                <a:spcPct val="115000"/>
              </a:lnSpc>
              <a:spcBef>
                <a:spcPts val="0"/>
              </a:spcBef>
              <a:spcAft>
                <a:spcPts val="0"/>
              </a:spcAft>
              <a:buClr>
                <a:srgbClr val="000000"/>
              </a:buClr>
              <a:buSzPts val="2400"/>
              <a:buFont typeface="Lora"/>
              <a:buChar char="●"/>
            </a:pPr>
            <a:r>
              <a:rPr lang="en" sz="2400" i="0" u="none" strike="noStrike" cap="none">
                <a:solidFill>
                  <a:srgbClr val="000000"/>
                </a:solidFill>
                <a:latin typeface="Lora"/>
                <a:ea typeface="Lora"/>
                <a:cs typeface="Lora"/>
                <a:sym typeface="Lora"/>
              </a:rPr>
              <a:t>This teaches models to follow instructions</a:t>
            </a:r>
            <a:endParaRPr sz="2400">
              <a:latin typeface="Lora"/>
              <a:ea typeface="Lora"/>
              <a:cs typeface="Lora"/>
              <a:sym typeface="Lora"/>
            </a:endParaRPr>
          </a:p>
          <a:p>
            <a:pPr marL="457200" lvl="0" indent="-381000" algn="l" rtl="0">
              <a:lnSpc>
                <a:spcPct val="115000"/>
              </a:lnSpc>
              <a:spcBef>
                <a:spcPts val="0"/>
              </a:spcBef>
              <a:spcAft>
                <a:spcPts val="0"/>
              </a:spcAft>
              <a:buClr>
                <a:srgbClr val="000000"/>
              </a:buClr>
              <a:buSzPts val="2400"/>
              <a:buFont typeface="Lora"/>
              <a:buChar char="●"/>
            </a:pPr>
            <a:r>
              <a:rPr lang="en" sz="2400" i="0" u="none" strike="noStrike" cap="none">
                <a:solidFill>
                  <a:srgbClr val="000000"/>
                </a:solidFill>
                <a:latin typeface="Lora"/>
                <a:ea typeface="Lora"/>
                <a:cs typeface="Lora"/>
                <a:sym typeface="Lora"/>
              </a:rPr>
              <a:t>The more diverse and high-quality the instructions, the better the model learns to follow instructions</a:t>
            </a:r>
            <a:endParaRPr sz="2400">
              <a:latin typeface="Lora"/>
              <a:ea typeface="Lora"/>
              <a:cs typeface="Lora"/>
              <a:sym typeface="Lora"/>
            </a:endParaRPr>
          </a:p>
        </p:txBody>
      </p:sp>
      <p:sp>
        <p:nvSpPr>
          <p:cNvPr id="397" name="Google Shape;397;p57"/>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58" descr="Image"/>
          <p:cNvPicPr preferRelativeResize="0"/>
          <p:nvPr/>
        </p:nvPicPr>
        <p:blipFill rotWithShape="1">
          <a:blip r:embed="rId3">
            <a:alphaModFix/>
          </a:blip>
          <a:srcRect b="66754"/>
          <a:stretch/>
        </p:blipFill>
        <p:spPr>
          <a:xfrm>
            <a:off x="570300" y="1800592"/>
            <a:ext cx="8003399" cy="512750"/>
          </a:xfrm>
          <a:prstGeom prst="rect">
            <a:avLst/>
          </a:prstGeom>
          <a:noFill/>
          <a:ln>
            <a:noFill/>
          </a:ln>
        </p:spPr>
      </p:pic>
      <p:pic>
        <p:nvPicPr>
          <p:cNvPr id="403" name="Google Shape;403;p58" descr="Image"/>
          <p:cNvPicPr preferRelativeResize="0"/>
          <p:nvPr/>
        </p:nvPicPr>
        <p:blipFill rotWithShape="1">
          <a:blip r:embed="rId3">
            <a:alphaModFix/>
          </a:blip>
          <a:srcRect t="34383"/>
          <a:stretch/>
        </p:blipFill>
        <p:spPr>
          <a:xfrm>
            <a:off x="570300" y="2653229"/>
            <a:ext cx="8003399" cy="1012000"/>
          </a:xfrm>
          <a:prstGeom prst="rect">
            <a:avLst/>
          </a:prstGeom>
          <a:noFill/>
          <a:ln>
            <a:noFill/>
          </a:ln>
        </p:spPr>
      </p:pic>
      <p:sp>
        <p:nvSpPr>
          <p:cNvPr id="404" name="Google Shape;404;p58"/>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9"/>
          <p:cNvSpPr txBox="1">
            <a:spLocks noGrp="1"/>
          </p:cNvSpPr>
          <p:nvPr>
            <p:ph type="title" idx="4294967295"/>
          </p:nvPr>
        </p:nvSpPr>
        <p:spPr>
          <a:xfrm>
            <a:off x="4243824" y="2198682"/>
            <a:ext cx="656353" cy="746136"/>
          </a:xfrm>
          <a:prstGeom prst="rect">
            <a:avLst/>
          </a:prstGeom>
          <a:noFill/>
          <a:ln>
            <a:noFill/>
          </a:ln>
        </p:spPr>
        <p:txBody>
          <a:bodyPr spcFirstLastPara="1" wrap="square" lIns="19050" tIns="19050" rIns="19050" bIns="19050" anchor="ctr" anchorCtr="0">
            <a:normAutofit fontScale="90000"/>
          </a:bodyPr>
          <a:lstStyle/>
          <a:p>
            <a:pPr marL="0" marR="0" lvl="0" indent="0" algn="l" rtl="0">
              <a:lnSpc>
                <a:spcPct val="80000"/>
              </a:lnSpc>
              <a:spcBef>
                <a:spcPts val="0"/>
              </a:spcBef>
              <a:spcAft>
                <a:spcPts val="0"/>
              </a:spcAft>
              <a:buClr>
                <a:srgbClr val="000000"/>
              </a:buClr>
              <a:buSzPct val="100000"/>
              <a:buFont typeface="Avenir"/>
              <a:buNone/>
            </a:pPr>
            <a:r>
              <a:rPr lang="en" sz="4100" b="0"/>
              <a:t>vs.</a:t>
            </a:r>
            <a:endParaRPr/>
          </a:p>
        </p:txBody>
      </p:sp>
      <p:pic>
        <p:nvPicPr>
          <p:cNvPr id="410" name="Google Shape;410;p59" descr="Image"/>
          <p:cNvPicPr preferRelativeResize="0"/>
          <p:nvPr/>
        </p:nvPicPr>
        <p:blipFill rotWithShape="1">
          <a:blip r:embed="rId3">
            <a:alphaModFix/>
          </a:blip>
          <a:srcRect/>
          <a:stretch/>
        </p:blipFill>
        <p:spPr>
          <a:xfrm>
            <a:off x="698957" y="601835"/>
            <a:ext cx="8087025" cy="1082149"/>
          </a:xfrm>
          <a:prstGeom prst="rect">
            <a:avLst/>
          </a:prstGeom>
          <a:noFill/>
          <a:ln>
            <a:noFill/>
          </a:ln>
        </p:spPr>
      </p:pic>
      <p:pic>
        <p:nvPicPr>
          <p:cNvPr id="411" name="Google Shape;411;p59" descr="Image"/>
          <p:cNvPicPr preferRelativeResize="0"/>
          <p:nvPr/>
        </p:nvPicPr>
        <p:blipFill rotWithShape="1">
          <a:blip r:embed="rId4">
            <a:alphaModFix/>
          </a:blip>
          <a:srcRect/>
          <a:stretch/>
        </p:blipFill>
        <p:spPr>
          <a:xfrm>
            <a:off x="671209" y="3459516"/>
            <a:ext cx="7968423" cy="1057555"/>
          </a:xfrm>
          <a:prstGeom prst="rect">
            <a:avLst/>
          </a:prstGeom>
          <a:noFill/>
          <a:ln>
            <a:noFill/>
          </a:ln>
        </p:spPr>
      </p:pic>
      <p:sp>
        <p:nvSpPr>
          <p:cNvPr id="412" name="Google Shape;412;p59"/>
          <p:cNvSpPr/>
          <p:nvPr/>
        </p:nvSpPr>
        <p:spPr>
          <a:xfrm>
            <a:off x="4410113" y="3640804"/>
            <a:ext cx="128796" cy="125853"/>
          </a:xfrm>
          <a:prstGeom prst="rect">
            <a:avLst/>
          </a:prstGeom>
          <a:noFill/>
          <a:ln w="28575" cap="flat" cmpd="sng">
            <a:solidFill>
              <a:srgbClr val="EB220C"/>
            </a:solidFill>
            <a:prstDash val="solid"/>
            <a:miter lim="400000"/>
            <a:headEnd type="none" w="sm" len="sm"/>
            <a:tailEnd type="none" w="sm" len="sm"/>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413" name="Google Shape;413;p59"/>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60" descr="Picture 5"/>
          <p:cNvPicPr preferRelativeResize="0"/>
          <p:nvPr/>
        </p:nvPicPr>
        <p:blipFill rotWithShape="1">
          <a:blip r:embed="rId3">
            <a:alphaModFix/>
          </a:blip>
          <a:srcRect t="11496"/>
          <a:stretch/>
        </p:blipFill>
        <p:spPr>
          <a:xfrm>
            <a:off x="710600" y="340975"/>
            <a:ext cx="7722798" cy="4552200"/>
          </a:xfrm>
          <a:prstGeom prst="rect">
            <a:avLst/>
          </a:prstGeom>
          <a:noFill/>
          <a:ln>
            <a:noFill/>
          </a:ln>
        </p:spPr>
      </p:pic>
      <p:sp>
        <p:nvSpPr>
          <p:cNvPr id="419" name="Google Shape;419;p60"/>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1"/>
          <p:cNvSpPr txBox="1">
            <a:spLocks noGrp="1"/>
          </p:cNvSpPr>
          <p:nvPr>
            <p:ph type="title"/>
          </p:nvPr>
        </p:nvSpPr>
        <p:spPr>
          <a:xfrm>
            <a:off x="311700" y="1259725"/>
            <a:ext cx="8520600" cy="2617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600"/>
              <a:buFont typeface="Arial"/>
              <a:buNone/>
            </a:pPr>
            <a:r>
              <a:rPr lang="en" sz="4800">
                <a:solidFill>
                  <a:srgbClr val="741B47"/>
                </a:solidFill>
                <a:latin typeface="Raleway"/>
                <a:ea typeface="Raleway"/>
                <a:cs typeface="Raleway"/>
                <a:sym typeface="Raleway"/>
              </a:rPr>
              <a:t>Limitations</a:t>
            </a:r>
            <a:endParaRPr sz="4800">
              <a:solidFill>
                <a:srgbClr val="741B47"/>
              </a:solidFill>
              <a:latin typeface="Raleway"/>
              <a:ea typeface="Raleway"/>
              <a:cs typeface="Raleway"/>
              <a:sym typeface="Raleway"/>
            </a:endParaRPr>
          </a:p>
          <a:p>
            <a:pPr marL="0" lvl="0" indent="0" algn="l" rtl="0">
              <a:spcBef>
                <a:spcPts val="0"/>
              </a:spcBef>
              <a:spcAft>
                <a:spcPts val="0"/>
              </a:spcAft>
              <a:buClr>
                <a:schemeClr val="dk1"/>
              </a:buClr>
              <a:buSzPts val="3600"/>
              <a:buFont typeface="Arial"/>
              <a:buNone/>
            </a:pPr>
            <a:r>
              <a:rPr lang="en" sz="4800">
                <a:latin typeface="Raleway"/>
                <a:ea typeface="Raleway"/>
                <a:cs typeface="Raleway"/>
                <a:sym typeface="Raleway"/>
              </a:rPr>
              <a:t>&amp;</a:t>
            </a:r>
            <a:endParaRPr sz="4800">
              <a:latin typeface="Raleway"/>
              <a:ea typeface="Raleway"/>
              <a:cs typeface="Raleway"/>
              <a:sym typeface="Raleway"/>
            </a:endParaRPr>
          </a:p>
          <a:p>
            <a:pPr marL="0" lvl="0" indent="0" algn="l" rtl="0">
              <a:spcBef>
                <a:spcPts val="0"/>
              </a:spcBef>
              <a:spcAft>
                <a:spcPts val="0"/>
              </a:spcAft>
              <a:buClr>
                <a:schemeClr val="dk1"/>
              </a:buClr>
              <a:buSzPts val="3600"/>
              <a:buFont typeface="Arial"/>
              <a:buNone/>
            </a:pPr>
            <a:r>
              <a:rPr lang="en" sz="4800">
                <a:solidFill>
                  <a:srgbClr val="990000"/>
                </a:solidFill>
                <a:latin typeface="Raleway"/>
                <a:ea typeface="Raleway"/>
                <a:cs typeface="Raleway"/>
                <a:sym typeface="Raleway"/>
              </a:rPr>
              <a:t>Current State</a:t>
            </a:r>
            <a:endParaRPr sz="4800">
              <a:solidFill>
                <a:srgbClr val="741B47"/>
              </a:solidFill>
              <a:latin typeface="Raleway"/>
              <a:ea typeface="Raleway"/>
              <a:cs typeface="Raleway"/>
              <a:sym typeface="Raleway"/>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2"/>
          <p:cNvSpPr txBox="1">
            <a:spLocks noGrp="1"/>
          </p:cNvSpPr>
          <p:nvPr>
            <p:ph type="title"/>
          </p:nvPr>
        </p:nvSpPr>
        <p:spPr>
          <a:xfrm>
            <a:off x="311700" y="445025"/>
            <a:ext cx="852060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741B47"/>
                </a:solidFill>
                <a:latin typeface="Raleway"/>
                <a:ea typeface="Raleway"/>
                <a:cs typeface="Raleway"/>
                <a:sym typeface="Raleway"/>
              </a:rPr>
              <a:t>Limitations of LLMs</a:t>
            </a:r>
            <a:endParaRPr>
              <a:solidFill>
                <a:srgbClr val="741B47"/>
              </a:solidFill>
              <a:latin typeface="Raleway"/>
              <a:ea typeface="Raleway"/>
              <a:cs typeface="Raleway"/>
              <a:sym typeface="Raleway"/>
            </a:endParaRPr>
          </a:p>
        </p:txBody>
      </p:sp>
      <p:sp>
        <p:nvSpPr>
          <p:cNvPr id="430" name="Google Shape;430;p62"/>
          <p:cNvSpPr txBox="1">
            <a:spLocks noGrp="1"/>
          </p:cNvSpPr>
          <p:nvPr>
            <p:ph type="body" idx="1"/>
          </p:nvPr>
        </p:nvSpPr>
        <p:spPr>
          <a:xfrm>
            <a:off x="311700" y="1152475"/>
            <a:ext cx="8520601" cy="3416400"/>
          </a:xfrm>
          <a:prstGeom prst="rect">
            <a:avLst/>
          </a:prstGeom>
          <a:noFill/>
          <a:ln>
            <a:noFill/>
          </a:ln>
        </p:spPr>
        <p:txBody>
          <a:bodyPr spcFirstLastPara="1" wrap="square" lIns="91425" tIns="91425" rIns="91425" bIns="91425" anchor="t" anchorCtr="0">
            <a:normAutofit/>
          </a:bodyPr>
          <a:lstStyle/>
          <a:p>
            <a:pPr marL="381000" lvl="0" indent="-355600" algn="l" rtl="0">
              <a:lnSpc>
                <a:spcPct val="115000"/>
              </a:lnSpc>
              <a:spcBef>
                <a:spcPts val="0"/>
              </a:spcBef>
              <a:spcAft>
                <a:spcPts val="0"/>
              </a:spcAft>
              <a:buClr>
                <a:srgbClr val="595959"/>
              </a:buClr>
              <a:buSzPts val="2000"/>
              <a:buFont typeface="Lora"/>
              <a:buChar char="●"/>
            </a:pPr>
            <a:r>
              <a:rPr lang="en" sz="2000">
                <a:solidFill>
                  <a:srgbClr val="595959"/>
                </a:solidFill>
                <a:latin typeface="Lora"/>
                <a:ea typeface="Lora"/>
                <a:cs typeface="Lora"/>
                <a:sym typeface="Lora"/>
              </a:rPr>
              <a:t>Bias, hate speech, and safety</a:t>
            </a:r>
            <a:endParaRPr sz="2000">
              <a:latin typeface="Lora"/>
              <a:ea typeface="Lora"/>
              <a:cs typeface="Lora"/>
              <a:sym typeface="Lora"/>
            </a:endParaRPr>
          </a:p>
          <a:p>
            <a:pPr marL="381000" lvl="0" indent="-342900" algn="l" rtl="0">
              <a:lnSpc>
                <a:spcPct val="115000"/>
              </a:lnSpc>
              <a:spcBef>
                <a:spcPts val="0"/>
              </a:spcBef>
              <a:spcAft>
                <a:spcPts val="0"/>
              </a:spcAft>
              <a:buClr>
                <a:srgbClr val="FFFFFF"/>
              </a:buClr>
              <a:buSzPts val="1800"/>
              <a:buChar char="●"/>
            </a:pPr>
            <a:r>
              <a:rPr lang="en">
                <a:solidFill>
                  <a:srgbClr val="FFFFFF"/>
                </a:solidFill>
              </a:rPr>
              <a:t>Hallucinations and factual correctness</a:t>
            </a:r>
            <a:endParaRPr/>
          </a:p>
          <a:p>
            <a:pPr marL="381000" lvl="0" indent="-342900" algn="l" rtl="0">
              <a:lnSpc>
                <a:spcPct val="115000"/>
              </a:lnSpc>
              <a:spcBef>
                <a:spcPts val="0"/>
              </a:spcBef>
              <a:spcAft>
                <a:spcPts val="0"/>
              </a:spcAft>
              <a:buClr>
                <a:srgbClr val="FFFFFF"/>
              </a:buClr>
              <a:buSzPts val="1800"/>
              <a:buChar char="●"/>
            </a:pPr>
            <a:r>
              <a:rPr lang="en">
                <a:solidFill>
                  <a:srgbClr val="FFFFFF"/>
                </a:solidFill>
              </a:rPr>
              <a:t>Data ownership and privacy</a:t>
            </a:r>
            <a:endParaRPr/>
          </a:p>
        </p:txBody>
      </p:sp>
      <p:pic>
        <p:nvPicPr>
          <p:cNvPr id="431" name="Google Shape;431;p62" descr="Google Shape;643;p58"/>
          <p:cNvPicPr preferRelativeResize="0"/>
          <p:nvPr/>
        </p:nvPicPr>
        <p:blipFill rotWithShape="1">
          <a:blip r:embed="rId3">
            <a:alphaModFix/>
          </a:blip>
          <a:srcRect l="3956" t="6305"/>
          <a:stretch/>
        </p:blipFill>
        <p:spPr>
          <a:xfrm>
            <a:off x="2619173" y="1999800"/>
            <a:ext cx="2566876" cy="2281085"/>
          </a:xfrm>
          <a:prstGeom prst="rect">
            <a:avLst/>
          </a:prstGeom>
          <a:noFill/>
          <a:ln>
            <a:noFill/>
          </a:ln>
          <a:effectLst>
            <a:outerShdw blurRad="165100" dist="50800" dir="5400000" rotWithShape="0">
              <a:srgbClr val="000000">
                <a:alpha val="49803"/>
              </a:srgbClr>
            </a:outerShdw>
          </a:effectLst>
        </p:spPr>
      </p:pic>
      <p:pic>
        <p:nvPicPr>
          <p:cNvPr id="432" name="Google Shape;432;p62" descr="Google Shape;644;p58"/>
          <p:cNvPicPr preferRelativeResize="0"/>
          <p:nvPr/>
        </p:nvPicPr>
        <p:blipFill rotWithShape="1">
          <a:blip r:embed="rId4">
            <a:alphaModFix/>
          </a:blip>
          <a:srcRect/>
          <a:stretch/>
        </p:blipFill>
        <p:spPr>
          <a:xfrm>
            <a:off x="6048625" y="634375"/>
            <a:ext cx="2671898" cy="1937368"/>
          </a:xfrm>
          <a:prstGeom prst="rect">
            <a:avLst/>
          </a:prstGeom>
          <a:noFill/>
          <a:ln w="76200" cap="flat" cmpd="sng">
            <a:solidFill>
              <a:srgbClr val="D9EAD3"/>
            </a:solidFill>
            <a:prstDash val="solid"/>
            <a:round/>
            <a:headEnd type="none" w="sm" len="sm"/>
            <a:tailEnd type="none" w="sm" len="sm"/>
          </a:ln>
          <a:effectLst>
            <a:outerShdw blurRad="165100" dist="50800" dir="5400000" rotWithShape="0">
              <a:srgbClr val="000000">
                <a:alpha val="49803"/>
              </a:srgbClr>
            </a:outerShdw>
          </a:effectLst>
        </p:spPr>
      </p:pic>
      <p:pic>
        <p:nvPicPr>
          <p:cNvPr id="433" name="Google Shape;433;p62" descr="Google Shape;645;p58"/>
          <p:cNvPicPr preferRelativeResize="0"/>
          <p:nvPr/>
        </p:nvPicPr>
        <p:blipFill rotWithShape="1">
          <a:blip r:embed="rId5">
            <a:alphaModFix/>
          </a:blip>
          <a:srcRect l="4933" t="2826"/>
          <a:stretch/>
        </p:blipFill>
        <p:spPr>
          <a:xfrm>
            <a:off x="102650" y="1965600"/>
            <a:ext cx="2440325" cy="2349476"/>
          </a:xfrm>
          <a:prstGeom prst="rect">
            <a:avLst/>
          </a:prstGeom>
          <a:noFill/>
          <a:ln>
            <a:noFill/>
          </a:ln>
          <a:effectLst>
            <a:outerShdw blurRad="165100" dist="50800" dir="5400000" rotWithShape="0">
              <a:srgbClr val="000000">
                <a:alpha val="49803"/>
              </a:srgbClr>
            </a:outerShdw>
          </a:effectLst>
        </p:spPr>
      </p:pic>
      <p:sp>
        <p:nvSpPr>
          <p:cNvPr id="434" name="Google Shape;434;p62"/>
          <p:cNvSpPr txBox="1"/>
          <p:nvPr/>
        </p:nvSpPr>
        <p:spPr>
          <a:xfrm>
            <a:off x="1910550" y="4315075"/>
            <a:ext cx="1408501" cy="39093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595959"/>
              </a:buClr>
              <a:buSzPts val="1500"/>
              <a:buFont typeface="Arial"/>
              <a:buNone/>
            </a:pPr>
            <a:r>
              <a:rPr lang="en" sz="1500" b="0" i="0" u="none" strike="noStrike" cap="none">
                <a:solidFill>
                  <a:srgbClr val="595959"/>
                </a:solidFill>
                <a:latin typeface="Arial"/>
                <a:ea typeface="Arial"/>
                <a:cs typeface="Arial"/>
                <a:sym typeface="Arial"/>
              </a:rPr>
              <a:t>ChatGPT</a:t>
            </a:r>
            <a:r>
              <a:rPr lang="en" sz="1500" b="0" i="0" u="none" strike="noStrike" cap="none">
                <a:solidFill>
                  <a:srgbClr val="000000"/>
                </a:solidFill>
                <a:latin typeface="Arial"/>
                <a:ea typeface="Arial"/>
                <a:cs typeface="Arial"/>
                <a:sym typeface="Arial"/>
              </a:rPr>
              <a:t> </a:t>
            </a:r>
            <a:endParaRPr sz="500"/>
          </a:p>
        </p:txBody>
      </p:sp>
      <p:sp>
        <p:nvSpPr>
          <p:cNvPr id="435" name="Google Shape;435;p62"/>
          <p:cNvSpPr txBox="1"/>
          <p:nvPr/>
        </p:nvSpPr>
        <p:spPr>
          <a:xfrm>
            <a:off x="6680325" y="2571750"/>
            <a:ext cx="1408500" cy="39093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595959"/>
              </a:buClr>
              <a:buSzPts val="1500"/>
              <a:buFont typeface="Arial"/>
              <a:buNone/>
            </a:pPr>
            <a:r>
              <a:rPr lang="en" sz="1500" b="0" i="0" u="none" strike="noStrike" cap="none">
                <a:solidFill>
                  <a:srgbClr val="595959"/>
                </a:solidFill>
                <a:latin typeface="Arial"/>
                <a:ea typeface="Arial"/>
                <a:cs typeface="Arial"/>
                <a:sym typeface="Arial"/>
              </a:rPr>
              <a:t>Replika</a:t>
            </a:r>
            <a:r>
              <a:rPr lang="en" sz="1400" b="0" i="0" u="none" strike="noStrike" cap="none">
                <a:solidFill>
                  <a:srgbClr val="595959"/>
                </a:solidFill>
                <a:latin typeface="Arial"/>
                <a:ea typeface="Arial"/>
                <a:cs typeface="Arial"/>
                <a:sym typeface="Arial"/>
              </a:rPr>
              <a:t> </a:t>
            </a:r>
            <a:endParaRPr sz="500"/>
          </a:p>
        </p:txBody>
      </p:sp>
      <p:sp>
        <p:nvSpPr>
          <p:cNvPr id="436" name="Google Shape;436;p62"/>
          <p:cNvSpPr txBox="1"/>
          <p:nvPr/>
        </p:nvSpPr>
        <p:spPr>
          <a:xfrm>
            <a:off x="5386625" y="4423550"/>
            <a:ext cx="3532500" cy="39093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595959"/>
              </a:buClr>
              <a:buSzPts val="1500"/>
              <a:buFont typeface="Arial"/>
              <a:buNone/>
            </a:pPr>
            <a:r>
              <a:rPr lang="en" sz="1500" b="0" i="0" u="none" strike="noStrike" cap="none">
                <a:solidFill>
                  <a:srgbClr val="595959"/>
                </a:solidFill>
                <a:latin typeface="Arial"/>
                <a:ea typeface="Arial"/>
                <a:cs typeface="Arial"/>
                <a:sym typeface="Arial"/>
              </a:rPr>
              <a:t>Galactica</a:t>
            </a:r>
            <a:endParaRPr sz="500"/>
          </a:p>
        </p:txBody>
      </p:sp>
      <p:pic>
        <p:nvPicPr>
          <p:cNvPr id="437" name="Google Shape;437;p62" descr="Google Shape;649;p58"/>
          <p:cNvPicPr preferRelativeResize="0"/>
          <p:nvPr/>
        </p:nvPicPr>
        <p:blipFill rotWithShape="1">
          <a:blip r:embed="rId6">
            <a:alphaModFix/>
          </a:blip>
          <a:srcRect t="16431" b="23159"/>
          <a:stretch/>
        </p:blipFill>
        <p:spPr>
          <a:xfrm>
            <a:off x="5262262" y="3129975"/>
            <a:ext cx="3781238" cy="1293576"/>
          </a:xfrm>
          <a:prstGeom prst="rect">
            <a:avLst/>
          </a:prstGeom>
          <a:noFill/>
          <a:ln>
            <a:noFill/>
          </a:ln>
          <a:effectLst>
            <a:outerShdw blurRad="165100" dist="50800" dir="5400000" rotWithShape="0">
              <a:srgbClr val="000000">
                <a:alpha val="49803"/>
              </a:srgbClr>
            </a:outerShdw>
          </a:effectLst>
        </p:spPr>
      </p:pic>
      <p:sp>
        <p:nvSpPr>
          <p:cNvPr id="438" name="Google Shape;438;p62"/>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741B47"/>
                </a:solidFill>
                <a:latin typeface="Raleway"/>
                <a:ea typeface="Raleway"/>
                <a:cs typeface="Raleway"/>
                <a:sym typeface="Raleway"/>
              </a:rPr>
              <a:t>Limitations of LLMs</a:t>
            </a:r>
            <a:endParaRPr>
              <a:solidFill>
                <a:srgbClr val="741B47"/>
              </a:solidFill>
              <a:latin typeface="Raleway"/>
              <a:ea typeface="Raleway"/>
              <a:cs typeface="Raleway"/>
              <a:sym typeface="Raleway"/>
            </a:endParaRPr>
          </a:p>
        </p:txBody>
      </p:sp>
      <p:sp>
        <p:nvSpPr>
          <p:cNvPr id="444" name="Google Shape;444;p63"/>
          <p:cNvSpPr txBox="1">
            <a:spLocks noGrp="1"/>
          </p:cNvSpPr>
          <p:nvPr>
            <p:ph type="body" idx="1"/>
          </p:nvPr>
        </p:nvSpPr>
        <p:spPr>
          <a:xfrm>
            <a:off x="311700" y="1141150"/>
            <a:ext cx="8520600" cy="3416400"/>
          </a:xfrm>
          <a:prstGeom prst="rect">
            <a:avLst/>
          </a:prstGeom>
          <a:noFill/>
          <a:ln>
            <a:noFill/>
          </a:ln>
        </p:spPr>
        <p:txBody>
          <a:bodyPr spcFirstLastPara="1" wrap="square" lIns="91425" tIns="91425" rIns="91425" bIns="91425" anchor="t" anchorCtr="0">
            <a:normAutofit/>
          </a:bodyPr>
          <a:lstStyle/>
          <a:p>
            <a:pPr marL="381000" lvl="0" indent="-355600" algn="l" rtl="0">
              <a:lnSpc>
                <a:spcPct val="115000"/>
              </a:lnSpc>
              <a:spcBef>
                <a:spcPts val="0"/>
              </a:spcBef>
              <a:spcAft>
                <a:spcPts val="0"/>
              </a:spcAft>
              <a:buClr>
                <a:srgbClr val="595959"/>
              </a:buClr>
              <a:buSzPts val="2000"/>
              <a:buFont typeface="Lora"/>
              <a:buChar char="●"/>
            </a:pPr>
            <a:r>
              <a:rPr lang="en" sz="2000">
                <a:solidFill>
                  <a:srgbClr val="595959"/>
                </a:solidFill>
                <a:latin typeface="Lora"/>
                <a:ea typeface="Lora"/>
                <a:cs typeface="Lora"/>
                <a:sym typeface="Lora"/>
              </a:rPr>
              <a:t>Bias, hate speech, and safety</a:t>
            </a:r>
            <a:endParaRPr sz="2000">
              <a:latin typeface="Lora"/>
              <a:ea typeface="Lora"/>
              <a:cs typeface="Lora"/>
              <a:sym typeface="Lora"/>
            </a:endParaRPr>
          </a:p>
          <a:p>
            <a:pPr marL="381000" lvl="0" indent="-342900" algn="l" rtl="0">
              <a:lnSpc>
                <a:spcPct val="115000"/>
              </a:lnSpc>
              <a:spcBef>
                <a:spcPts val="0"/>
              </a:spcBef>
              <a:spcAft>
                <a:spcPts val="0"/>
              </a:spcAft>
              <a:buClr>
                <a:srgbClr val="FFFFFF"/>
              </a:buClr>
              <a:buSzPts val="1800"/>
              <a:buChar char="●"/>
            </a:pPr>
            <a:r>
              <a:rPr lang="en">
                <a:solidFill>
                  <a:srgbClr val="FFFFFF"/>
                </a:solidFill>
              </a:rPr>
              <a:t>Hallucinations and factual correctness</a:t>
            </a:r>
            <a:endParaRPr/>
          </a:p>
          <a:p>
            <a:pPr marL="381000" lvl="0" indent="-342900" algn="l" rtl="0">
              <a:lnSpc>
                <a:spcPct val="115000"/>
              </a:lnSpc>
              <a:spcBef>
                <a:spcPts val="0"/>
              </a:spcBef>
              <a:spcAft>
                <a:spcPts val="0"/>
              </a:spcAft>
              <a:buClr>
                <a:srgbClr val="FFFFFF"/>
              </a:buClr>
              <a:buSzPts val="1800"/>
              <a:buChar char="●"/>
            </a:pPr>
            <a:r>
              <a:rPr lang="en">
                <a:solidFill>
                  <a:srgbClr val="FFFFFF"/>
                </a:solidFill>
              </a:rPr>
              <a:t>Data ownership and privacy</a:t>
            </a:r>
            <a:endParaRPr/>
          </a:p>
        </p:txBody>
      </p:sp>
      <p:pic>
        <p:nvPicPr>
          <p:cNvPr id="445" name="Google Shape;445;p63"/>
          <p:cNvPicPr preferRelativeResize="0"/>
          <p:nvPr/>
        </p:nvPicPr>
        <p:blipFill>
          <a:blip r:embed="rId3">
            <a:alphaModFix/>
          </a:blip>
          <a:stretch>
            <a:fillRect/>
          </a:stretch>
        </p:blipFill>
        <p:spPr>
          <a:xfrm>
            <a:off x="362250" y="1792200"/>
            <a:ext cx="8617974" cy="2364900"/>
          </a:xfrm>
          <a:prstGeom prst="rect">
            <a:avLst/>
          </a:prstGeom>
          <a:noFill/>
          <a:ln>
            <a:noFill/>
          </a:ln>
        </p:spPr>
      </p:pic>
      <p:sp>
        <p:nvSpPr>
          <p:cNvPr id="446" name="Google Shape;446;p63"/>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4"/>
          <p:cNvSpPr txBox="1">
            <a:spLocks noGrp="1"/>
          </p:cNvSpPr>
          <p:nvPr>
            <p:ph type="title"/>
          </p:nvPr>
        </p:nvSpPr>
        <p:spPr>
          <a:xfrm>
            <a:off x="311700" y="445025"/>
            <a:ext cx="852060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741B47"/>
                </a:solidFill>
                <a:latin typeface="Raleway"/>
                <a:ea typeface="Raleway"/>
                <a:cs typeface="Raleway"/>
                <a:sym typeface="Raleway"/>
              </a:rPr>
              <a:t>Limitations of LLMs</a:t>
            </a:r>
            <a:endParaRPr>
              <a:solidFill>
                <a:srgbClr val="741B47"/>
              </a:solidFill>
              <a:latin typeface="Raleway"/>
              <a:ea typeface="Raleway"/>
              <a:cs typeface="Raleway"/>
              <a:sym typeface="Raleway"/>
            </a:endParaRPr>
          </a:p>
        </p:txBody>
      </p:sp>
      <p:sp>
        <p:nvSpPr>
          <p:cNvPr id="452" name="Google Shape;452;p64"/>
          <p:cNvSpPr txBox="1">
            <a:spLocks noGrp="1"/>
          </p:cNvSpPr>
          <p:nvPr>
            <p:ph type="body" idx="1"/>
          </p:nvPr>
        </p:nvSpPr>
        <p:spPr>
          <a:xfrm>
            <a:off x="311700" y="1152475"/>
            <a:ext cx="8520601" cy="34164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Font typeface="Lora"/>
              <a:buChar char="●"/>
            </a:pPr>
            <a:r>
              <a:rPr lang="en" sz="2000">
                <a:latin typeface="Lora"/>
                <a:ea typeface="Lora"/>
                <a:cs typeface="Lora"/>
                <a:sym typeface="Lora"/>
              </a:rPr>
              <a:t>Bias, hate speech, and safety</a:t>
            </a:r>
            <a:endParaRPr sz="2000">
              <a:latin typeface="Lora"/>
              <a:ea typeface="Lora"/>
              <a:cs typeface="Lora"/>
              <a:sym typeface="Lora"/>
            </a:endParaRPr>
          </a:p>
          <a:p>
            <a:pPr marL="457200" lvl="0" indent="-355600" algn="l" rtl="0">
              <a:spcBef>
                <a:spcPts val="0"/>
              </a:spcBef>
              <a:spcAft>
                <a:spcPts val="0"/>
              </a:spcAft>
              <a:buSzPts val="2000"/>
              <a:buFont typeface="Lora"/>
              <a:buChar char="●"/>
            </a:pPr>
            <a:r>
              <a:rPr lang="en" sz="2000">
                <a:latin typeface="Lora"/>
                <a:ea typeface="Lora"/>
                <a:cs typeface="Lora"/>
                <a:sym typeface="Lora"/>
              </a:rPr>
              <a:t>Hallucinations, factual correctness, sycophancy</a:t>
            </a:r>
            <a:endParaRPr sz="2000">
              <a:latin typeface="Lora"/>
              <a:ea typeface="Lora"/>
              <a:cs typeface="Lora"/>
              <a:sym typeface="Lora"/>
            </a:endParaRPr>
          </a:p>
        </p:txBody>
      </p:sp>
      <p:pic>
        <p:nvPicPr>
          <p:cNvPr id="453" name="Google Shape;453;p64" descr="Google Shape;657;p59"/>
          <p:cNvPicPr preferRelativeResize="0"/>
          <p:nvPr/>
        </p:nvPicPr>
        <p:blipFill rotWithShape="1">
          <a:blip r:embed="rId3">
            <a:alphaModFix/>
          </a:blip>
          <a:srcRect/>
          <a:stretch/>
        </p:blipFill>
        <p:spPr>
          <a:xfrm>
            <a:off x="188125" y="2571750"/>
            <a:ext cx="5799625" cy="1905426"/>
          </a:xfrm>
          <a:prstGeom prst="rect">
            <a:avLst/>
          </a:prstGeom>
          <a:noFill/>
          <a:ln>
            <a:noFill/>
          </a:ln>
          <a:effectLst>
            <a:outerShdw blurRad="165100" dist="50800" dir="5400000" rotWithShape="0">
              <a:srgbClr val="000000">
                <a:alpha val="49803"/>
              </a:srgbClr>
            </a:outerShdw>
          </a:effectLst>
        </p:spPr>
      </p:pic>
      <p:pic>
        <p:nvPicPr>
          <p:cNvPr id="454" name="Google Shape;454;p64" descr="Google Shape;658;p59"/>
          <p:cNvPicPr preferRelativeResize="0"/>
          <p:nvPr/>
        </p:nvPicPr>
        <p:blipFill rotWithShape="1">
          <a:blip r:embed="rId4">
            <a:alphaModFix/>
          </a:blip>
          <a:srcRect/>
          <a:stretch/>
        </p:blipFill>
        <p:spPr>
          <a:xfrm>
            <a:off x="6557450" y="2098550"/>
            <a:ext cx="2168924" cy="1605217"/>
          </a:xfrm>
          <a:prstGeom prst="rect">
            <a:avLst/>
          </a:prstGeom>
          <a:noFill/>
          <a:ln>
            <a:noFill/>
          </a:ln>
          <a:effectLst>
            <a:outerShdw blurRad="165100" dist="50800" dir="5400000" rotWithShape="0">
              <a:srgbClr val="000000">
                <a:alpha val="49803"/>
              </a:srgbClr>
            </a:outerShdw>
          </a:effectLst>
        </p:spPr>
      </p:pic>
      <p:sp>
        <p:nvSpPr>
          <p:cNvPr id="455" name="Google Shape;455;p64"/>
          <p:cNvSpPr txBox="1"/>
          <p:nvPr/>
        </p:nvSpPr>
        <p:spPr>
          <a:xfrm>
            <a:off x="6848700" y="3703775"/>
            <a:ext cx="15864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595959"/>
              </a:buClr>
              <a:buSzPts val="1600"/>
              <a:buFont typeface="Arial"/>
              <a:buNone/>
            </a:pPr>
            <a:r>
              <a:rPr lang="en" sz="1600" b="0" i="0" u="none" strike="noStrike" cap="none">
                <a:solidFill>
                  <a:srgbClr val="595959"/>
                </a:solidFill>
                <a:latin typeface="Arial"/>
                <a:ea typeface="Arial"/>
                <a:cs typeface="Arial"/>
                <a:sym typeface="Arial"/>
              </a:rPr>
              <a:t>BlenderBot</a:t>
            </a:r>
            <a:endParaRPr sz="500"/>
          </a:p>
        </p:txBody>
      </p:sp>
      <p:sp>
        <p:nvSpPr>
          <p:cNvPr id="456" name="Google Shape;456;p64"/>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741B47"/>
                </a:solidFill>
                <a:latin typeface="Raleway"/>
                <a:ea typeface="Raleway"/>
                <a:cs typeface="Raleway"/>
                <a:sym typeface="Raleway"/>
              </a:rPr>
              <a:t>Limitations of LLMs</a:t>
            </a:r>
            <a:endParaRPr>
              <a:solidFill>
                <a:srgbClr val="741B47"/>
              </a:solidFill>
              <a:latin typeface="Raleway"/>
              <a:ea typeface="Raleway"/>
              <a:cs typeface="Raleway"/>
              <a:sym typeface="Raleway"/>
            </a:endParaRPr>
          </a:p>
        </p:txBody>
      </p:sp>
      <p:sp>
        <p:nvSpPr>
          <p:cNvPr id="462" name="Google Shape;462;p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Font typeface="Lora"/>
              <a:buChar char="●"/>
            </a:pPr>
            <a:r>
              <a:rPr lang="en" sz="2000">
                <a:latin typeface="Lora"/>
                <a:ea typeface="Lora"/>
                <a:cs typeface="Lora"/>
                <a:sym typeface="Lora"/>
              </a:rPr>
              <a:t>Bias, hate speech, and safety</a:t>
            </a:r>
            <a:endParaRPr sz="2000">
              <a:latin typeface="Lora"/>
              <a:ea typeface="Lora"/>
              <a:cs typeface="Lora"/>
              <a:sym typeface="Lora"/>
            </a:endParaRPr>
          </a:p>
          <a:p>
            <a:pPr marL="457200" lvl="0" indent="-355600" algn="l" rtl="0">
              <a:lnSpc>
                <a:spcPct val="115000"/>
              </a:lnSpc>
              <a:spcBef>
                <a:spcPts val="0"/>
              </a:spcBef>
              <a:spcAft>
                <a:spcPts val="0"/>
              </a:spcAft>
              <a:buSzPts val="2000"/>
              <a:buFont typeface="Lora"/>
              <a:buChar char="●"/>
            </a:pPr>
            <a:r>
              <a:rPr lang="en" sz="2000">
                <a:latin typeface="Lora"/>
                <a:ea typeface="Lora"/>
                <a:cs typeface="Lora"/>
                <a:sym typeface="Lora"/>
              </a:rPr>
              <a:t>Hallucinations, factual correctness, sycophancy</a:t>
            </a:r>
            <a:endParaRPr sz="2000">
              <a:latin typeface="Lora"/>
              <a:ea typeface="Lora"/>
              <a:cs typeface="Lora"/>
              <a:sym typeface="Lora"/>
            </a:endParaRPr>
          </a:p>
        </p:txBody>
      </p:sp>
      <p:pic>
        <p:nvPicPr>
          <p:cNvPr id="463" name="Google Shape;463;p65"/>
          <p:cNvPicPr preferRelativeResize="0"/>
          <p:nvPr/>
        </p:nvPicPr>
        <p:blipFill>
          <a:blip r:embed="rId3">
            <a:alphaModFix/>
          </a:blip>
          <a:stretch>
            <a:fillRect/>
          </a:stretch>
        </p:blipFill>
        <p:spPr>
          <a:xfrm>
            <a:off x="527000" y="1997750"/>
            <a:ext cx="8089999" cy="2919176"/>
          </a:xfrm>
          <a:prstGeom prst="rect">
            <a:avLst/>
          </a:prstGeom>
          <a:noFill/>
          <a:ln>
            <a:noFill/>
          </a:ln>
        </p:spPr>
      </p:pic>
      <p:sp>
        <p:nvSpPr>
          <p:cNvPr id="464" name="Google Shape;464;p65"/>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6"/>
          <p:cNvSpPr txBox="1">
            <a:spLocks noGrp="1"/>
          </p:cNvSpPr>
          <p:nvPr>
            <p:ph type="title"/>
          </p:nvPr>
        </p:nvSpPr>
        <p:spPr>
          <a:xfrm>
            <a:off x="311700" y="445025"/>
            <a:ext cx="852060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741B47"/>
                </a:solidFill>
                <a:latin typeface="Raleway"/>
                <a:ea typeface="Raleway"/>
                <a:cs typeface="Raleway"/>
                <a:sym typeface="Raleway"/>
              </a:rPr>
              <a:t>Limitations of LLMs</a:t>
            </a:r>
            <a:endParaRPr>
              <a:solidFill>
                <a:srgbClr val="741B47"/>
              </a:solidFill>
              <a:latin typeface="Raleway"/>
              <a:ea typeface="Raleway"/>
              <a:cs typeface="Raleway"/>
              <a:sym typeface="Raleway"/>
            </a:endParaRPr>
          </a:p>
        </p:txBody>
      </p:sp>
      <p:sp>
        <p:nvSpPr>
          <p:cNvPr id="470" name="Google Shape;470;p66"/>
          <p:cNvSpPr txBox="1">
            <a:spLocks noGrp="1"/>
          </p:cNvSpPr>
          <p:nvPr>
            <p:ph type="body" idx="1"/>
          </p:nvPr>
        </p:nvSpPr>
        <p:spPr>
          <a:xfrm>
            <a:off x="311700" y="1152475"/>
            <a:ext cx="8520601" cy="34164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Font typeface="Lora"/>
              <a:buChar char="●"/>
            </a:pPr>
            <a:r>
              <a:rPr lang="en" sz="2000">
                <a:latin typeface="Lora"/>
                <a:ea typeface="Lora"/>
                <a:cs typeface="Lora"/>
                <a:sym typeface="Lora"/>
              </a:rPr>
              <a:t>Bias, hate speech, and safety</a:t>
            </a:r>
            <a:endParaRPr sz="2000">
              <a:latin typeface="Lora"/>
              <a:ea typeface="Lora"/>
              <a:cs typeface="Lora"/>
              <a:sym typeface="Lora"/>
            </a:endParaRPr>
          </a:p>
          <a:p>
            <a:pPr marL="457200" lvl="0" indent="-355600" algn="l" rtl="0">
              <a:spcBef>
                <a:spcPts val="0"/>
              </a:spcBef>
              <a:spcAft>
                <a:spcPts val="0"/>
              </a:spcAft>
              <a:buSzPts val="2000"/>
              <a:buFont typeface="Lora"/>
              <a:buChar char="●"/>
            </a:pPr>
            <a:r>
              <a:rPr lang="en" sz="2000">
                <a:latin typeface="Lora"/>
                <a:ea typeface="Lora"/>
                <a:cs typeface="Lora"/>
                <a:sym typeface="Lora"/>
              </a:rPr>
              <a:t>Hallucinations, factual correctness, sycophancy</a:t>
            </a:r>
            <a:endParaRPr sz="2000">
              <a:latin typeface="Lora"/>
              <a:ea typeface="Lora"/>
              <a:cs typeface="Lora"/>
              <a:sym typeface="Lora"/>
            </a:endParaRPr>
          </a:p>
          <a:p>
            <a:pPr marL="457200" lvl="0" indent="-355600" algn="l" rtl="0">
              <a:lnSpc>
                <a:spcPct val="115000"/>
              </a:lnSpc>
              <a:spcBef>
                <a:spcPts val="0"/>
              </a:spcBef>
              <a:spcAft>
                <a:spcPts val="0"/>
              </a:spcAft>
              <a:buSzPts val="2000"/>
              <a:buFont typeface="Lora"/>
              <a:buChar char="●"/>
            </a:pPr>
            <a:r>
              <a:rPr lang="en" sz="2000">
                <a:latin typeface="Lora"/>
                <a:ea typeface="Lora"/>
                <a:cs typeface="Lora"/>
                <a:sym typeface="Lora"/>
              </a:rPr>
              <a:t>Data ownership and privacy</a:t>
            </a:r>
            <a:endParaRPr sz="2000">
              <a:latin typeface="Lora"/>
              <a:ea typeface="Lora"/>
              <a:cs typeface="Lora"/>
              <a:sym typeface="Lora"/>
            </a:endParaRPr>
          </a:p>
        </p:txBody>
      </p:sp>
      <p:pic>
        <p:nvPicPr>
          <p:cNvPr id="471" name="Google Shape;471;p66" descr="Google Shape;667;p60"/>
          <p:cNvPicPr preferRelativeResize="0"/>
          <p:nvPr/>
        </p:nvPicPr>
        <p:blipFill rotWithShape="1">
          <a:blip r:embed="rId3">
            <a:alphaModFix/>
          </a:blip>
          <a:srcRect l="2448" t="11032"/>
          <a:stretch/>
        </p:blipFill>
        <p:spPr>
          <a:xfrm>
            <a:off x="311700" y="2817925"/>
            <a:ext cx="5096223" cy="1382025"/>
          </a:xfrm>
          <a:prstGeom prst="rect">
            <a:avLst/>
          </a:prstGeom>
          <a:noFill/>
          <a:ln>
            <a:noFill/>
          </a:ln>
          <a:effectLst>
            <a:outerShdw blurRad="165100" dist="50800" dir="5400000" rotWithShape="0">
              <a:srgbClr val="000000">
                <a:alpha val="49803"/>
              </a:srgbClr>
            </a:outerShdw>
          </a:effectLst>
        </p:spPr>
      </p:pic>
      <p:grpSp>
        <p:nvGrpSpPr>
          <p:cNvPr id="472" name="Google Shape;472;p66"/>
          <p:cNvGrpSpPr/>
          <p:nvPr/>
        </p:nvGrpSpPr>
        <p:grpSpPr>
          <a:xfrm>
            <a:off x="5648749" y="2237887"/>
            <a:ext cx="3060000" cy="2012400"/>
            <a:chOff x="-151068" y="1576432"/>
            <a:chExt cx="8160001" cy="5366400"/>
          </a:xfrm>
        </p:grpSpPr>
        <p:sp>
          <p:nvSpPr>
            <p:cNvPr id="473" name="Google Shape;473;p66"/>
            <p:cNvSpPr/>
            <p:nvPr/>
          </p:nvSpPr>
          <p:spPr>
            <a:xfrm>
              <a:off x="-151068" y="1576432"/>
              <a:ext cx="8160000" cy="5366400"/>
            </a:xfrm>
            <a:prstGeom prst="rect">
              <a:avLst/>
            </a:prstGeom>
            <a:solidFill>
              <a:srgbClr val="FFFFFF"/>
            </a:solidFill>
            <a:ln>
              <a:noFill/>
            </a:ln>
            <a:effectLst>
              <a:outerShdw blurRad="165100" dist="50800" dir="5400000" rotWithShape="0">
                <a:srgbClr val="000000">
                  <a:alpha val="49803"/>
                </a:srgbClr>
              </a:outerShdw>
            </a:effectLst>
          </p:spPr>
          <p:txBody>
            <a:bodyPr spcFirstLastPara="1" wrap="square" lIns="45725" tIns="45725" rIns="45725" bIns="45725" anchor="ctr" anchorCtr="0">
              <a:no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66"/>
            <p:cNvSpPr txBox="1"/>
            <p:nvPr/>
          </p:nvSpPr>
          <p:spPr>
            <a:xfrm>
              <a:off x="-151066" y="1710634"/>
              <a:ext cx="8160000" cy="5097900"/>
            </a:xfrm>
            <a:prstGeom prst="rect">
              <a:avLst/>
            </a:prstGeom>
            <a:noFill/>
            <a:ln>
              <a:noFill/>
            </a:ln>
          </p:spPr>
          <p:txBody>
            <a:bodyPr spcFirstLastPara="1" wrap="square" lIns="91425" tIns="91425" rIns="91425" bIns="91425" anchor="ctr"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i="1" u="none" strike="noStrike" cap="none">
                  <a:solidFill>
                    <a:srgbClr val="000000"/>
                  </a:solidFill>
                  <a:latin typeface="Roboto"/>
                  <a:ea typeface="Roboto"/>
                  <a:cs typeface="Roboto"/>
                  <a:sym typeface="Roboto"/>
                </a:rPr>
                <a:t>“We demonstrate our attack on GPT-2... and are able to extract hundreds of verbatim text sequences from the model’s training data. These extracted examples include (public) personally identifiable information (names, phone numbers, and email addresses), IRC conversations, code, and 128-bit UUIDs.” </a:t>
              </a:r>
              <a:r>
                <a:rPr lang="en" sz="1100" i="0" u="sng" strike="noStrike" cap="none">
                  <a:solidFill>
                    <a:schemeClr val="hlink"/>
                  </a:solidFill>
                  <a:latin typeface="Roboto"/>
                  <a:ea typeface="Roboto"/>
                  <a:cs typeface="Roboto"/>
                  <a:sym typeface="Roboto"/>
                  <a:hlinkClick r:id="rId4"/>
                </a:rPr>
                <a:t>Carlini, et al., “Extracting Training Data from Large Language Models” (2021)</a:t>
              </a:r>
              <a:endParaRPr sz="500">
                <a:latin typeface="Roboto"/>
                <a:ea typeface="Roboto"/>
                <a:cs typeface="Roboto"/>
                <a:sym typeface="Roboto"/>
              </a:endParaRPr>
            </a:p>
          </p:txBody>
        </p:sp>
      </p:grpSp>
      <p:sp>
        <p:nvSpPr>
          <p:cNvPr id="475" name="Google Shape;475;p66"/>
          <p:cNvSpPr txBox="1"/>
          <p:nvPr/>
        </p:nvSpPr>
        <p:spPr>
          <a:xfrm>
            <a:off x="664400" y="4199949"/>
            <a:ext cx="4695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595959"/>
              </a:buClr>
              <a:buSzPts val="1400"/>
              <a:buFont typeface="Arial"/>
              <a:buNone/>
            </a:pPr>
            <a:r>
              <a:rPr lang="en" sz="1400" i="0" u="none" strike="noStrike" cap="none">
                <a:solidFill>
                  <a:srgbClr val="595959"/>
                </a:solidFill>
                <a:latin typeface="Spectral"/>
                <a:ea typeface="Spectral"/>
                <a:cs typeface="Spectral"/>
                <a:sym typeface="Spectral"/>
              </a:rPr>
              <a:t>Codex (but many LLMs use Github training data)</a:t>
            </a:r>
            <a:endParaRPr sz="500">
              <a:latin typeface="Spectral"/>
              <a:ea typeface="Spectral"/>
              <a:cs typeface="Spectral"/>
              <a:sym typeface="Spectral"/>
            </a:endParaRPr>
          </a:p>
        </p:txBody>
      </p:sp>
      <p:sp>
        <p:nvSpPr>
          <p:cNvPr id="476" name="Google Shape;476;p66"/>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9" name="Google Shape;99;p22"/>
          <p:cNvGrpSpPr/>
          <p:nvPr/>
        </p:nvGrpSpPr>
        <p:grpSpPr>
          <a:xfrm>
            <a:off x="2481437" y="481479"/>
            <a:ext cx="4181126" cy="5009684"/>
            <a:chOff x="0" y="0"/>
            <a:chExt cx="11149666" cy="13359157"/>
          </a:xfrm>
        </p:grpSpPr>
        <p:pic>
          <p:nvPicPr>
            <p:cNvPr id="100" name="Google Shape;100;p22" descr="Image"/>
            <p:cNvPicPr preferRelativeResize="0"/>
            <p:nvPr/>
          </p:nvPicPr>
          <p:blipFill rotWithShape="1">
            <a:blip r:embed="rId3">
              <a:alphaModFix/>
            </a:blip>
            <a:srcRect/>
            <a:stretch/>
          </p:blipFill>
          <p:spPr>
            <a:xfrm>
              <a:off x="0" y="0"/>
              <a:ext cx="11149666" cy="10241307"/>
            </a:xfrm>
            <a:prstGeom prst="rect">
              <a:avLst/>
            </a:prstGeom>
            <a:noFill/>
            <a:ln>
              <a:noFill/>
            </a:ln>
          </p:spPr>
        </p:pic>
        <p:sp>
          <p:nvSpPr>
            <p:cNvPr id="101" name="Google Shape;101;p22"/>
            <p:cNvSpPr txBox="1"/>
            <p:nvPr/>
          </p:nvSpPr>
          <p:spPr>
            <a:xfrm>
              <a:off x="2590330" y="8710956"/>
              <a:ext cx="7997829" cy="4648201"/>
            </a:xfrm>
            <a:prstGeom prst="rect">
              <a:avLst/>
            </a:prstGeom>
            <a:noFill/>
            <a:ln>
              <a:noFill/>
            </a:ln>
          </p:spPr>
          <p:txBody>
            <a:bodyPr spcFirstLastPara="1" wrap="square" lIns="19050" tIns="19050" rIns="19050" bIns="19050" anchor="ctr" anchorCtr="0">
              <a:normAutofit/>
            </a:bodyPr>
            <a:lstStyle/>
            <a:p>
              <a:pPr marL="0" marR="0" lvl="0" indent="0" algn="l" rtl="0">
                <a:lnSpc>
                  <a:spcPct val="80000"/>
                </a:lnSpc>
                <a:spcBef>
                  <a:spcPts val="0"/>
                </a:spcBef>
                <a:spcAft>
                  <a:spcPts val="0"/>
                </a:spcAft>
                <a:buClr>
                  <a:srgbClr val="000000"/>
                </a:buClr>
                <a:buSzPts val="4400"/>
                <a:buFont typeface="Avenir"/>
                <a:buNone/>
              </a:pPr>
              <a:r>
                <a:rPr lang="en" sz="4400" b="0" i="0" u="none" strike="noStrike" cap="none">
                  <a:solidFill>
                    <a:srgbClr val="000000"/>
                  </a:solidFill>
                  <a:latin typeface="Avenir"/>
                  <a:ea typeface="Avenir"/>
                  <a:cs typeface="Avenir"/>
                  <a:sym typeface="Avenir"/>
                </a:rPr>
                <a:t>Transformer</a:t>
              </a:r>
              <a:endParaRPr sz="500"/>
            </a:p>
          </p:txBody>
        </p:sp>
      </p:grpSp>
      <p:sp>
        <p:nvSpPr>
          <p:cNvPr id="102" name="Google Shape;102;p22"/>
          <p:cNvSpPr txBox="1">
            <a:spLocks noGrp="1"/>
          </p:cNvSpPr>
          <p:nvPr>
            <p:ph type="title"/>
          </p:nvPr>
        </p:nvSpPr>
        <p:spPr>
          <a:xfrm>
            <a:off x="452436" y="1700213"/>
            <a:ext cx="2999186" cy="1743075"/>
          </a:xfrm>
          <a:prstGeom prst="rect">
            <a:avLst/>
          </a:prstGeom>
          <a:noFill/>
          <a:ln>
            <a:noFill/>
          </a:ln>
        </p:spPr>
        <p:txBody>
          <a:bodyPr spcFirstLastPara="1" wrap="square" lIns="19050" tIns="19050" rIns="19050" bIns="19050" anchor="ctr" anchorCtr="0">
            <a:normAutofit/>
          </a:bodyPr>
          <a:lstStyle/>
          <a:p>
            <a:pPr marL="0" lvl="0" indent="0" algn="l" rtl="0">
              <a:lnSpc>
                <a:spcPct val="80000"/>
              </a:lnSpc>
              <a:spcBef>
                <a:spcPts val="0"/>
              </a:spcBef>
              <a:spcAft>
                <a:spcPts val="0"/>
              </a:spcAft>
              <a:buClr>
                <a:srgbClr val="000000"/>
              </a:buClr>
              <a:buSzPts val="4400"/>
              <a:buFont typeface="Avenir"/>
              <a:buNone/>
            </a:pPr>
            <a:r>
              <a:rPr lang="en" sz="4400" b="0"/>
              <a:t>Why 2019?</a:t>
            </a:r>
            <a:endParaRPr/>
          </a:p>
        </p:txBody>
      </p:sp>
      <p:sp>
        <p:nvSpPr>
          <p:cNvPr id="103" name="Google Shape;103;p22"/>
          <p:cNvSpPr txBox="1"/>
          <p:nvPr/>
        </p:nvSpPr>
        <p:spPr>
          <a:xfrm>
            <a:off x="6053136" y="1700213"/>
            <a:ext cx="527783" cy="1743075"/>
          </a:xfrm>
          <a:prstGeom prst="rect">
            <a:avLst/>
          </a:prstGeom>
          <a:noFill/>
          <a:ln>
            <a:noFill/>
          </a:ln>
        </p:spPr>
        <p:txBody>
          <a:bodyPr spcFirstLastPara="1" wrap="square" lIns="19050" tIns="19050" rIns="19050" bIns="19050" anchor="ctr" anchorCtr="0">
            <a:normAutofit/>
          </a:bodyPr>
          <a:lstStyle/>
          <a:p>
            <a:pPr marL="0" marR="0" lvl="0" indent="0" algn="l" rtl="0">
              <a:lnSpc>
                <a:spcPct val="80000"/>
              </a:lnSpc>
              <a:spcBef>
                <a:spcPts val="0"/>
              </a:spcBef>
              <a:spcAft>
                <a:spcPts val="0"/>
              </a:spcAft>
              <a:buClr>
                <a:srgbClr val="000000"/>
              </a:buClr>
              <a:buSzPts val="4400"/>
              <a:buFont typeface="Avenir"/>
              <a:buNone/>
            </a:pPr>
            <a:r>
              <a:rPr lang="en" sz="4400" b="0" i="0" u="none" strike="noStrike" cap="none">
                <a:solidFill>
                  <a:srgbClr val="000000"/>
                </a:solidFill>
                <a:latin typeface="Avenir"/>
                <a:ea typeface="Avenir"/>
                <a:cs typeface="Avenir"/>
                <a:sym typeface="Avenir"/>
              </a:rPr>
              <a:t>+</a:t>
            </a:r>
            <a:endParaRPr sz="500"/>
          </a:p>
        </p:txBody>
      </p:sp>
      <p:sp>
        <p:nvSpPr>
          <p:cNvPr id="104" name="Google Shape;104;p22"/>
          <p:cNvSpPr txBox="1"/>
          <p:nvPr/>
        </p:nvSpPr>
        <p:spPr>
          <a:xfrm>
            <a:off x="6748461" y="1843088"/>
            <a:ext cx="2999186" cy="1743075"/>
          </a:xfrm>
          <a:prstGeom prst="rect">
            <a:avLst/>
          </a:prstGeom>
          <a:noFill/>
          <a:ln>
            <a:noFill/>
          </a:ln>
        </p:spPr>
        <p:txBody>
          <a:bodyPr spcFirstLastPara="1" wrap="square" lIns="19050" tIns="19050" rIns="19050" bIns="19050" anchor="ctr" anchorCtr="0">
            <a:normAutofit/>
          </a:bodyPr>
          <a:lstStyle/>
          <a:p>
            <a:pPr marL="0" marR="0" lvl="0" indent="0" algn="l" rtl="0">
              <a:lnSpc>
                <a:spcPct val="80000"/>
              </a:lnSpc>
              <a:spcBef>
                <a:spcPts val="0"/>
              </a:spcBef>
              <a:spcAft>
                <a:spcPts val="0"/>
              </a:spcAft>
              <a:buClr>
                <a:srgbClr val="000000"/>
              </a:buClr>
              <a:buSzPts val="3700"/>
              <a:buFont typeface="Avenir"/>
              <a:buNone/>
            </a:pPr>
            <a:r>
              <a:rPr lang="en" sz="3700" b="1" i="0" u="none" strike="noStrike" cap="none">
                <a:solidFill>
                  <a:srgbClr val="000000"/>
                </a:solidFill>
                <a:latin typeface="Avenir"/>
                <a:ea typeface="Avenir"/>
                <a:cs typeface="Avenir"/>
                <a:sym typeface="Avenir"/>
              </a:rPr>
              <a:t>G</a:t>
            </a:r>
            <a:r>
              <a:rPr lang="en" sz="3700" b="0" i="0" u="none" strike="noStrike" cap="none">
                <a:solidFill>
                  <a:srgbClr val="000000"/>
                </a:solidFill>
                <a:latin typeface="Avenir"/>
                <a:ea typeface="Avenir"/>
                <a:cs typeface="Avenir"/>
                <a:sym typeface="Avenir"/>
              </a:rPr>
              <a:t>enerative</a:t>
            </a:r>
            <a:endParaRPr sz="500"/>
          </a:p>
          <a:p>
            <a:pPr marL="0" marR="0" lvl="0" indent="0" algn="l" rtl="0">
              <a:lnSpc>
                <a:spcPct val="80000"/>
              </a:lnSpc>
              <a:spcBef>
                <a:spcPts val="0"/>
              </a:spcBef>
              <a:spcAft>
                <a:spcPts val="0"/>
              </a:spcAft>
              <a:buClr>
                <a:srgbClr val="000000"/>
              </a:buClr>
              <a:buSzPts val="3700"/>
              <a:buFont typeface="Avenir"/>
              <a:buNone/>
            </a:pPr>
            <a:r>
              <a:rPr lang="en" sz="3700" b="1" i="0" u="none" strike="noStrike" cap="none">
                <a:solidFill>
                  <a:srgbClr val="000000"/>
                </a:solidFill>
                <a:latin typeface="Avenir"/>
                <a:ea typeface="Avenir"/>
                <a:cs typeface="Avenir"/>
                <a:sym typeface="Avenir"/>
              </a:rPr>
              <a:t>P</a:t>
            </a:r>
            <a:r>
              <a:rPr lang="en" sz="3700" b="0" i="0" u="none" strike="noStrike" cap="none">
                <a:solidFill>
                  <a:srgbClr val="000000"/>
                </a:solidFill>
                <a:latin typeface="Avenir"/>
                <a:ea typeface="Avenir"/>
                <a:cs typeface="Avenir"/>
                <a:sym typeface="Avenir"/>
              </a:rPr>
              <a:t>re-</a:t>
            </a:r>
            <a:endParaRPr sz="500"/>
          </a:p>
          <a:p>
            <a:pPr marL="0" marR="0" lvl="0" indent="0" algn="l" rtl="0">
              <a:lnSpc>
                <a:spcPct val="80000"/>
              </a:lnSpc>
              <a:spcBef>
                <a:spcPts val="0"/>
              </a:spcBef>
              <a:spcAft>
                <a:spcPts val="0"/>
              </a:spcAft>
              <a:buClr>
                <a:srgbClr val="000000"/>
              </a:buClr>
              <a:buSzPts val="3700"/>
              <a:buFont typeface="Avenir"/>
              <a:buNone/>
            </a:pPr>
            <a:r>
              <a:rPr lang="en" sz="3700" b="1" i="0" u="none" strike="noStrike" cap="none">
                <a:solidFill>
                  <a:srgbClr val="000000"/>
                </a:solidFill>
                <a:latin typeface="Avenir"/>
                <a:ea typeface="Avenir"/>
                <a:cs typeface="Avenir"/>
                <a:sym typeface="Avenir"/>
              </a:rPr>
              <a:t>T</a:t>
            </a:r>
            <a:r>
              <a:rPr lang="en" sz="3700" b="0" i="0" u="none" strike="noStrike" cap="none">
                <a:solidFill>
                  <a:srgbClr val="000000"/>
                </a:solidFill>
                <a:latin typeface="Avenir"/>
                <a:ea typeface="Avenir"/>
                <a:cs typeface="Avenir"/>
                <a:sym typeface="Avenir"/>
              </a:rPr>
              <a:t>raining</a:t>
            </a:r>
            <a:endParaRPr sz="500"/>
          </a:p>
        </p:txBody>
      </p:sp>
      <p:sp>
        <p:nvSpPr>
          <p:cNvPr id="105" name="Google Shape;105;p22"/>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741B47"/>
                </a:solidFill>
                <a:latin typeface="Raleway"/>
                <a:ea typeface="Raleway"/>
                <a:cs typeface="Raleway"/>
                <a:sym typeface="Raleway"/>
              </a:rPr>
              <a:t>Limitations of LLMs</a:t>
            </a:r>
            <a:endParaRPr>
              <a:solidFill>
                <a:srgbClr val="741B47"/>
              </a:solidFill>
              <a:latin typeface="Raleway"/>
              <a:ea typeface="Raleway"/>
              <a:cs typeface="Raleway"/>
              <a:sym typeface="Raleway"/>
            </a:endParaRPr>
          </a:p>
        </p:txBody>
      </p:sp>
      <p:sp>
        <p:nvSpPr>
          <p:cNvPr id="482" name="Google Shape;482;p67"/>
          <p:cNvSpPr txBox="1">
            <a:spLocks noGrp="1"/>
          </p:cNvSpPr>
          <p:nvPr>
            <p:ph type="body" idx="1"/>
          </p:nvPr>
        </p:nvSpPr>
        <p:spPr>
          <a:xfrm>
            <a:off x="311700" y="1152475"/>
            <a:ext cx="4164300" cy="34164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Font typeface="Lora"/>
              <a:buChar char="●"/>
            </a:pPr>
            <a:r>
              <a:rPr lang="en" sz="2000">
                <a:latin typeface="Lora"/>
                <a:ea typeface="Lora"/>
                <a:cs typeface="Lora"/>
                <a:sym typeface="Lora"/>
              </a:rPr>
              <a:t>Bias, hate speech, and safety</a:t>
            </a:r>
            <a:endParaRPr sz="2000">
              <a:latin typeface="Lora"/>
              <a:ea typeface="Lora"/>
              <a:cs typeface="Lora"/>
              <a:sym typeface="Lora"/>
            </a:endParaRPr>
          </a:p>
          <a:p>
            <a:pPr marL="457200" lvl="0" indent="-355600" algn="l" rtl="0">
              <a:spcBef>
                <a:spcPts val="0"/>
              </a:spcBef>
              <a:spcAft>
                <a:spcPts val="0"/>
              </a:spcAft>
              <a:buSzPts val="2000"/>
              <a:buFont typeface="Lora"/>
              <a:buChar char="●"/>
            </a:pPr>
            <a:r>
              <a:rPr lang="en" sz="2000">
                <a:latin typeface="Lora"/>
                <a:ea typeface="Lora"/>
                <a:cs typeface="Lora"/>
                <a:sym typeface="Lora"/>
              </a:rPr>
              <a:t>Hallucinations, factual correctness, sycophancy</a:t>
            </a:r>
            <a:endParaRPr sz="2000">
              <a:latin typeface="Lora"/>
              <a:ea typeface="Lora"/>
              <a:cs typeface="Lora"/>
              <a:sym typeface="Lora"/>
            </a:endParaRPr>
          </a:p>
          <a:p>
            <a:pPr marL="457200" lvl="0" indent="-355600" algn="l" rtl="0">
              <a:lnSpc>
                <a:spcPct val="115000"/>
              </a:lnSpc>
              <a:spcBef>
                <a:spcPts val="0"/>
              </a:spcBef>
              <a:spcAft>
                <a:spcPts val="0"/>
              </a:spcAft>
              <a:buSzPts val="2000"/>
              <a:buFont typeface="Lora"/>
              <a:buChar char="●"/>
            </a:pPr>
            <a:r>
              <a:rPr lang="en" sz="2000">
                <a:latin typeface="Lora"/>
                <a:ea typeface="Lora"/>
                <a:cs typeface="Lora"/>
                <a:sym typeface="Lora"/>
              </a:rPr>
              <a:t>Data ownership and privacy</a:t>
            </a:r>
            <a:endParaRPr sz="2000">
              <a:latin typeface="Lora"/>
              <a:ea typeface="Lora"/>
              <a:cs typeface="Lora"/>
              <a:sym typeface="Lora"/>
            </a:endParaRPr>
          </a:p>
          <a:p>
            <a:pPr marL="457200" lvl="0" indent="-355600" algn="l" rtl="0">
              <a:lnSpc>
                <a:spcPct val="115000"/>
              </a:lnSpc>
              <a:spcBef>
                <a:spcPts val="0"/>
              </a:spcBef>
              <a:spcAft>
                <a:spcPts val="0"/>
              </a:spcAft>
              <a:buSzPts val="2000"/>
              <a:buChar char="●"/>
            </a:pPr>
            <a:r>
              <a:rPr lang="en" sz="2000"/>
              <a:t>Long context</a:t>
            </a:r>
            <a:endParaRPr sz="2000"/>
          </a:p>
          <a:p>
            <a:pPr marL="0" lvl="0" indent="0" algn="l" rtl="0">
              <a:lnSpc>
                <a:spcPct val="115000"/>
              </a:lnSpc>
              <a:spcBef>
                <a:spcPts val="0"/>
              </a:spcBef>
              <a:spcAft>
                <a:spcPts val="0"/>
              </a:spcAft>
              <a:buNone/>
            </a:pPr>
            <a:endParaRPr sz="2000"/>
          </a:p>
        </p:txBody>
      </p:sp>
      <p:sp>
        <p:nvSpPr>
          <p:cNvPr id="483" name="Google Shape;483;p67"/>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pic>
        <p:nvPicPr>
          <p:cNvPr id="484" name="Google Shape;484;p67"/>
          <p:cNvPicPr preferRelativeResize="0"/>
          <p:nvPr/>
        </p:nvPicPr>
        <p:blipFill rotWithShape="1">
          <a:blip r:embed="rId3">
            <a:alphaModFix/>
          </a:blip>
          <a:srcRect r="4012"/>
          <a:stretch/>
        </p:blipFill>
        <p:spPr>
          <a:xfrm>
            <a:off x="4476000" y="399700"/>
            <a:ext cx="4518076" cy="4123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741B47"/>
                </a:solidFill>
                <a:latin typeface="Raleway"/>
                <a:ea typeface="Raleway"/>
                <a:cs typeface="Raleway"/>
                <a:sym typeface="Raleway"/>
              </a:rPr>
              <a:t>Limitations of LLMs</a:t>
            </a:r>
            <a:endParaRPr>
              <a:solidFill>
                <a:srgbClr val="741B47"/>
              </a:solidFill>
              <a:latin typeface="Raleway"/>
              <a:ea typeface="Raleway"/>
              <a:cs typeface="Raleway"/>
              <a:sym typeface="Raleway"/>
            </a:endParaRPr>
          </a:p>
        </p:txBody>
      </p:sp>
      <p:sp>
        <p:nvSpPr>
          <p:cNvPr id="490" name="Google Shape;490;p68"/>
          <p:cNvSpPr txBox="1">
            <a:spLocks noGrp="1"/>
          </p:cNvSpPr>
          <p:nvPr>
            <p:ph type="body" idx="1"/>
          </p:nvPr>
        </p:nvSpPr>
        <p:spPr>
          <a:xfrm>
            <a:off x="311700" y="1152475"/>
            <a:ext cx="4164300" cy="34164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Font typeface="Lora"/>
              <a:buChar char="●"/>
            </a:pPr>
            <a:r>
              <a:rPr lang="en" sz="2000">
                <a:latin typeface="Lora"/>
                <a:ea typeface="Lora"/>
                <a:cs typeface="Lora"/>
                <a:sym typeface="Lora"/>
              </a:rPr>
              <a:t>Bias, hate speech, and safety</a:t>
            </a:r>
            <a:endParaRPr sz="2000">
              <a:latin typeface="Lora"/>
              <a:ea typeface="Lora"/>
              <a:cs typeface="Lora"/>
              <a:sym typeface="Lora"/>
            </a:endParaRPr>
          </a:p>
          <a:p>
            <a:pPr marL="457200" lvl="0" indent="-355600" algn="l" rtl="0">
              <a:spcBef>
                <a:spcPts val="0"/>
              </a:spcBef>
              <a:spcAft>
                <a:spcPts val="0"/>
              </a:spcAft>
              <a:buSzPts val="2000"/>
              <a:buFont typeface="Lora"/>
              <a:buChar char="●"/>
            </a:pPr>
            <a:r>
              <a:rPr lang="en" sz="2000">
                <a:latin typeface="Lora"/>
                <a:ea typeface="Lora"/>
                <a:cs typeface="Lora"/>
                <a:sym typeface="Lora"/>
              </a:rPr>
              <a:t>Hallucinations, factual correctness, sycophancy</a:t>
            </a:r>
            <a:endParaRPr sz="2000">
              <a:latin typeface="Lora"/>
              <a:ea typeface="Lora"/>
              <a:cs typeface="Lora"/>
              <a:sym typeface="Lora"/>
            </a:endParaRPr>
          </a:p>
          <a:p>
            <a:pPr marL="457200" lvl="0" indent="-355600" algn="l" rtl="0">
              <a:lnSpc>
                <a:spcPct val="115000"/>
              </a:lnSpc>
              <a:spcBef>
                <a:spcPts val="0"/>
              </a:spcBef>
              <a:spcAft>
                <a:spcPts val="0"/>
              </a:spcAft>
              <a:buSzPts val="2000"/>
              <a:buFont typeface="Lora"/>
              <a:buChar char="●"/>
            </a:pPr>
            <a:r>
              <a:rPr lang="en" sz="2000">
                <a:latin typeface="Lora"/>
                <a:ea typeface="Lora"/>
                <a:cs typeface="Lora"/>
                <a:sym typeface="Lora"/>
              </a:rPr>
              <a:t>Data ownership and privacy</a:t>
            </a:r>
            <a:endParaRPr sz="2000">
              <a:latin typeface="Lora"/>
              <a:ea typeface="Lora"/>
              <a:cs typeface="Lora"/>
              <a:sym typeface="Lora"/>
            </a:endParaRPr>
          </a:p>
          <a:p>
            <a:pPr marL="457200" lvl="0" indent="-355600" algn="l" rtl="0">
              <a:lnSpc>
                <a:spcPct val="115000"/>
              </a:lnSpc>
              <a:spcBef>
                <a:spcPts val="0"/>
              </a:spcBef>
              <a:spcAft>
                <a:spcPts val="0"/>
              </a:spcAft>
              <a:buSzPts val="2000"/>
              <a:buChar char="●"/>
            </a:pPr>
            <a:r>
              <a:rPr lang="en" sz="2000"/>
              <a:t>Long context</a:t>
            </a:r>
            <a:endParaRPr sz="2000"/>
          </a:p>
          <a:p>
            <a:pPr marL="457200" lvl="0" indent="-355600" algn="l" rtl="0">
              <a:lnSpc>
                <a:spcPct val="115000"/>
              </a:lnSpc>
              <a:spcBef>
                <a:spcPts val="0"/>
              </a:spcBef>
              <a:spcAft>
                <a:spcPts val="0"/>
              </a:spcAft>
              <a:buSzPts val="2000"/>
              <a:buChar char="●"/>
            </a:pPr>
            <a:r>
              <a:rPr lang="en" sz="2000"/>
              <a:t>Evaluation (Test set leakage)</a:t>
            </a:r>
            <a:endParaRPr sz="2000"/>
          </a:p>
        </p:txBody>
      </p:sp>
      <p:sp>
        <p:nvSpPr>
          <p:cNvPr id="491" name="Google Shape;491;p68"/>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pic>
        <p:nvPicPr>
          <p:cNvPr id="492" name="Google Shape;492;p68"/>
          <p:cNvPicPr preferRelativeResize="0"/>
          <p:nvPr/>
        </p:nvPicPr>
        <p:blipFill>
          <a:blip r:embed="rId3">
            <a:alphaModFix/>
          </a:blip>
          <a:stretch>
            <a:fillRect/>
          </a:stretch>
        </p:blipFill>
        <p:spPr>
          <a:xfrm>
            <a:off x="4724401" y="126800"/>
            <a:ext cx="3913375" cy="2439047"/>
          </a:xfrm>
          <a:prstGeom prst="rect">
            <a:avLst/>
          </a:prstGeom>
          <a:noFill/>
          <a:ln>
            <a:noFill/>
          </a:ln>
        </p:spPr>
      </p:pic>
      <p:pic>
        <p:nvPicPr>
          <p:cNvPr id="493" name="Google Shape;493;p68"/>
          <p:cNvPicPr preferRelativeResize="0"/>
          <p:nvPr/>
        </p:nvPicPr>
        <p:blipFill>
          <a:blip r:embed="rId4">
            <a:alphaModFix/>
          </a:blip>
          <a:stretch>
            <a:fillRect/>
          </a:stretch>
        </p:blipFill>
        <p:spPr>
          <a:xfrm>
            <a:off x="4724400" y="2565848"/>
            <a:ext cx="3913376" cy="2444727"/>
          </a:xfrm>
          <a:prstGeom prst="rect">
            <a:avLst/>
          </a:prstGeom>
          <a:noFill/>
          <a:ln>
            <a:noFill/>
          </a:ln>
        </p:spPr>
      </p:pic>
      <p:pic>
        <p:nvPicPr>
          <p:cNvPr id="494" name="Google Shape;494;p68"/>
          <p:cNvPicPr preferRelativeResize="0"/>
          <p:nvPr/>
        </p:nvPicPr>
        <p:blipFill>
          <a:blip r:embed="rId5">
            <a:alphaModFix/>
          </a:blip>
          <a:stretch>
            <a:fillRect/>
          </a:stretch>
        </p:blipFill>
        <p:spPr>
          <a:xfrm>
            <a:off x="512575" y="3366784"/>
            <a:ext cx="3913376" cy="165641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9"/>
          <p:cNvSpPr txBox="1">
            <a:spLocks noGrp="1"/>
          </p:cNvSpPr>
          <p:nvPr>
            <p:ph type="title"/>
          </p:nvPr>
        </p:nvSpPr>
        <p:spPr>
          <a:xfrm>
            <a:off x="311700" y="445025"/>
            <a:ext cx="86622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700">
                <a:solidFill>
                  <a:srgbClr val="990000"/>
                </a:solidFill>
                <a:latin typeface="Raleway"/>
                <a:ea typeface="Raleway"/>
                <a:cs typeface="Raleway"/>
                <a:sym typeface="Raleway"/>
              </a:rPr>
              <a:t>Many startups/consortiums building their own LLMs</a:t>
            </a:r>
            <a:endParaRPr sz="2700">
              <a:solidFill>
                <a:srgbClr val="990000"/>
              </a:solidFill>
              <a:latin typeface="Raleway"/>
              <a:ea typeface="Raleway"/>
              <a:cs typeface="Raleway"/>
              <a:sym typeface="Raleway"/>
            </a:endParaRPr>
          </a:p>
        </p:txBody>
      </p:sp>
      <p:sp>
        <p:nvSpPr>
          <p:cNvPr id="500" name="Google Shape;500;p69"/>
          <p:cNvSpPr txBox="1">
            <a:spLocks noGrp="1"/>
          </p:cNvSpPr>
          <p:nvPr>
            <p:ph type="body" idx="1"/>
          </p:nvPr>
        </p:nvSpPr>
        <p:spPr>
          <a:xfrm>
            <a:off x="270775" y="1145650"/>
            <a:ext cx="8520600" cy="3416401"/>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Character.AI</a:t>
            </a:r>
            <a:endParaRPr>
              <a:solidFill>
                <a:schemeClr val="dk1"/>
              </a:solidFill>
              <a:latin typeface="Lora"/>
              <a:ea typeface="Lora"/>
              <a:cs typeface="Lora"/>
              <a:sym typeface="Lora"/>
            </a:endParaRPr>
          </a:p>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Anthropic</a:t>
            </a:r>
            <a:endParaRPr>
              <a:solidFill>
                <a:schemeClr val="dk1"/>
              </a:solidFill>
              <a:latin typeface="Lora"/>
              <a:ea typeface="Lora"/>
              <a:cs typeface="Lora"/>
              <a:sym typeface="Lora"/>
            </a:endParaRPr>
          </a:p>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Cohere</a:t>
            </a:r>
            <a:endParaRPr>
              <a:solidFill>
                <a:schemeClr val="dk1"/>
              </a:solidFill>
              <a:latin typeface="Lora"/>
              <a:ea typeface="Lora"/>
              <a:cs typeface="Lora"/>
              <a:sym typeface="Lora"/>
            </a:endParaRPr>
          </a:p>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Adept</a:t>
            </a:r>
            <a:endParaRPr>
              <a:solidFill>
                <a:schemeClr val="dk1"/>
              </a:solidFill>
              <a:latin typeface="Lora"/>
              <a:ea typeface="Lora"/>
              <a:cs typeface="Lora"/>
              <a:sym typeface="Lora"/>
            </a:endParaRPr>
          </a:p>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A121</a:t>
            </a:r>
            <a:endParaRPr>
              <a:solidFill>
                <a:schemeClr val="dk1"/>
              </a:solidFill>
              <a:latin typeface="Lora"/>
              <a:ea typeface="Lora"/>
              <a:cs typeface="Lora"/>
              <a:sym typeface="Lora"/>
            </a:endParaRPr>
          </a:p>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Stability.ai</a:t>
            </a:r>
            <a:endParaRPr>
              <a:solidFill>
                <a:schemeClr val="dk1"/>
              </a:solidFill>
              <a:latin typeface="Lora"/>
              <a:ea typeface="Lora"/>
              <a:cs typeface="Lora"/>
              <a:sym typeface="Lora"/>
            </a:endParaRPr>
          </a:p>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CarperAI</a:t>
            </a:r>
            <a:endParaRPr>
              <a:solidFill>
                <a:schemeClr val="dk1"/>
              </a:solidFill>
              <a:latin typeface="Lora"/>
              <a:ea typeface="Lora"/>
              <a:cs typeface="Lora"/>
              <a:sym typeface="Lora"/>
            </a:endParaRPr>
          </a:p>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EleutherAI</a:t>
            </a:r>
            <a:endParaRPr>
              <a:solidFill>
                <a:schemeClr val="dk1"/>
              </a:solidFill>
              <a:latin typeface="Lora"/>
              <a:ea typeface="Lora"/>
              <a:cs typeface="Lora"/>
              <a:sym typeface="Lora"/>
            </a:endParaRPr>
          </a:p>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HuggingFace/BigScience</a:t>
            </a:r>
            <a:endParaRPr>
              <a:solidFill>
                <a:schemeClr val="dk1"/>
              </a:solidFill>
              <a:latin typeface="Lora"/>
              <a:ea typeface="Lora"/>
              <a:cs typeface="Lora"/>
              <a:sym typeface="Lora"/>
            </a:endParaRPr>
          </a:p>
          <a:p>
            <a:pPr marL="457200" lvl="0" indent="-342900" algn="l" rtl="0">
              <a:lnSpc>
                <a:spcPct val="115000"/>
              </a:lnSpc>
              <a:spcBef>
                <a:spcPts val="0"/>
              </a:spcBef>
              <a:spcAft>
                <a:spcPts val="0"/>
              </a:spcAft>
              <a:buSzPts val="1800"/>
              <a:buChar char="●"/>
            </a:pPr>
            <a:r>
              <a:rPr lang="en"/>
              <a:t>Mistral</a:t>
            </a:r>
            <a:endParaRPr/>
          </a:p>
          <a:p>
            <a:pPr marL="457200" lvl="0" indent="-342900" algn="l" rtl="0">
              <a:lnSpc>
                <a:spcPct val="115000"/>
              </a:lnSpc>
              <a:spcBef>
                <a:spcPts val="0"/>
              </a:spcBef>
              <a:spcAft>
                <a:spcPts val="0"/>
              </a:spcAft>
              <a:buClr>
                <a:schemeClr val="dk1"/>
              </a:buClr>
              <a:buSzPts val="1800"/>
              <a:buFont typeface="Lora"/>
              <a:buChar char="●"/>
            </a:pPr>
            <a:r>
              <a:rPr lang="en">
                <a:solidFill>
                  <a:schemeClr val="dk1"/>
                </a:solidFill>
                <a:latin typeface="Lora"/>
                <a:ea typeface="Lora"/>
                <a:cs typeface="Lora"/>
                <a:sym typeface="Lora"/>
              </a:rPr>
              <a:t>….</a:t>
            </a:r>
            <a:endParaRPr>
              <a:solidFill>
                <a:schemeClr val="dk1"/>
              </a:solidFill>
              <a:latin typeface="Lora"/>
              <a:ea typeface="Lora"/>
              <a:cs typeface="Lora"/>
              <a:sym typeface="Lora"/>
            </a:endParaRPr>
          </a:p>
        </p:txBody>
      </p:sp>
      <p:sp>
        <p:nvSpPr>
          <p:cNvPr id="501" name="Google Shape;501;p69"/>
          <p:cNvSpPr txBox="1"/>
          <p:nvPr/>
        </p:nvSpPr>
        <p:spPr>
          <a:xfrm>
            <a:off x="4247025" y="1932100"/>
            <a:ext cx="3780600" cy="135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3C78D8"/>
              </a:buClr>
              <a:buSzPts val="1900"/>
              <a:buFont typeface="Arial"/>
              <a:buNone/>
            </a:pPr>
            <a:r>
              <a:rPr lang="en" sz="1900" i="1" u="none" strike="noStrike" cap="none">
                <a:solidFill>
                  <a:srgbClr val="3C78D8"/>
                </a:solidFill>
                <a:latin typeface="Avenir"/>
                <a:ea typeface="Avenir"/>
                <a:cs typeface="Avenir"/>
                <a:sym typeface="Avenir"/>
              </a:rPr>
              <a:t>Many of these are well funded, have senior researchers from </a:t>
            </a:r>
            <a:endParaRPr sz="500">
              <a:latin typeface="Avenir"/>
              <a:ea typeface="Avenir"/>
              <a:cs typeface="Avenir"/>
              <a:sym typeface="Avenir"/>
            </a:endParaRPr>
          </a:p>
          <a:p>
            <a:pPr marL="0" marR="0" lvl="0" indent="0" algn="l" rtl="0">
              <a:lnSpc>
                <a:spcPct val="100000"/>
              </a:lnSpc>
              <a:spcBef>
                <a:spcPts val="0"/>
              </a:spcBef>
              <a:spcAft>
                <a:spcPts val="0"/>
              </a:spcAft>
              <a:buClr>
                <a:srgbClr val="3C78D8"/>
              </a:buClr>
              <a:buSzPts val="1900"/>
              <a:buFont typeface="Arial"/>
              <a:buNone/>
            </a:pPr>
            <a:r>
              <a:rPr lang="en" sz="1900" i="1" u="none" strike="noStrike" cap="none">
                <a:solidFill>
                  <a:srgbClr val="3C78D8"/>
                </a:solidFill>
                <a:latin typeface="Avenir"/>
                <a:ea typeface="Avenir"/>
                <a:cs typeface="Avenir"/>
                <a:sym typeface="Avenir"/>
              </a:rPr>
              <a:t>FAIR and Google Brain /  DeepMind</a:t>
            </a:r>
            <a:endParaRPr sz="500">
              <a:latin typeface="Avenir"/>
              <a:ea typeface="Avenir"/>
              <a:cs typeface="Avenir"/>
              <a:sym typeface="Avenir"/>
            </a:endParaRPr>
          </a:p>
        </p:txBody>
      </p:sp>
      <p:sp>
        <p:nvSpPr>
          <p:cNvPr id="502" name="Google Shape;502;p69"/>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0"/>
          <p:cNvSpPr txBox="1">
            <a:spLocks noGrp="1"/>
          </p:cNvSpPr>
          <p:nvPr>
            <p:ph type="title"/>
          </p:nvPr>
        </p:nvSpPr>
        <p:spPr>
          <a:xfrm>
            <a:off x="311700" y="445025"/>
            <a:ext cx="8520601"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990000"/>
                </a:solidFill>
                <a:latin typeface="Raleway"/>
                <a:ea typeface="Raleway"/>
                <a:cs typeface="Raleway"/>
                <a:sym typeface="Raleway"/>
              </a:rPr>
              <a:t>Closed Science</a:t>
            </a:r>
            <a:endParaRPr>
              <a:solidFill>
                <a:srgbClr val="990000"/>
              </a:solidFill>
              <a:latin typeface="Raleway"/>
              <a:ea typeface="Raleway"/>
              <a:cs typeface="Raleway"/>
              <a:sym typeface="Raleway"/>
            </a:endParaRPr>
          </a:p>
        </p:txBody>
      </p:sp>
      <p:sp>
        <p:nvSpPr>
          <p:cNvPr id="508" name="Google Shape;508;p70"/>
          <p:cNvSpPr txBox="1">
            <a:spLocks noGrp="1"/>
          </p:cNvSpPr>
          <p:nvPr>
            <p:ph type="body" idx="1"/>
          </p:nvPr>
        </p:nvSpPr>
        <p:spPr>
          <a:xfrm>
            <a:off x="311700" y="1108375"/>
            <a:ext cx="8520600" cy="3674700"/>
          </a:xfrm>
          <a:prstGeom prst="rect">
            <a:avLst/>
          </a:prstGeom>
          <a:noFill/>
          <a:ln>
            <a:noFill/>
          </a:ln>
        </p:spPr>
        <p:txBody>
          <a:bodyPr spcFirstLastPara="1" wrap="square" lIns="91425" tIns="91425" rIns="91425" bIns="91425" anchor="t" anchorCtr="0">
            <a:normAutofit/>
          </a:bodyPr>
          <a:lstStyle/>
          <a:p>
            <a:pPr marL="457200" lvl="0" indent="-374650" algn="l" rtl="0">
              <a:lnSpc>
                <a:spcPct val="115000"/>
              </a:lnSpc>
              <a:spcBef>
                <a:spcPts val="0"/>
              </a:spcBef>
              <a:spcAft>
                <a:spcPts val="0"/>
              </a:spcAft>
              <a:buClr>
                <a:schemeClr val="dk1"/>
              </a:buClr>
              <a:buSzPts val="2300"/>
              <a:buFont typeface="Lora"/>
              <a:buChar char="●"/>
            </a:pPr>
            <a:r>
              <a:rPr lang="en" sz="2300">
                <a:solidFill>
                  <a:schemeClr val="dk1"/>
                </a:solidFill>
                <a:latin typeface="Lora"/>
                <a:ea typeface="Lora"/>
                <a:cs typeface="Lora"/>
                <a:sym typeface="Lora"/>
              </a:rPr>
              <a:t>How much data is used at each stage?</a:t>
            </a:r>
            <a:endParaRPr sz="1700">
              <a:solidFill>
                <a:schemeClr val="dk1"/>
              </a:solidFill>
              <a:latin typeface="Lora"/>
              <a:ea typeface="Lora"/>
              <a:cs typeface="Lora"/>
              <a:sym typeface="Lora"/>
            </a:endParaRPr>
          </a:p>
          <a:p>
            <a:pPr marL="914400" lvl="1" indent="-342900" algn="l" rtl="0">
              <a:lnSpc>
                <a:spcPct val="115000"/>
              </a:lnSpc>
              <a:spcBef>
                <a:spcPts val="0"/>
              </a:spcBef>
              <a:spcAft>
                <a:spcPts val="0"/>
              </a:spcAft>
              <a:buClr>
                <a:srgbClr val="000000"/>
              </a:buClr>
              <a:buSzPts val="1800"/>
              <a:buFont typeface="Lora"/>
              <a:buChar char="○"/>
            </a:pPr>
            <a:r>
              <a:rPr lang="en" sz="1800">
                <a:solidFill>
                  <a:schemeClr val="dk1"/>
                </a:solidFill>
                <a:latin typeface="Avenir"/>
                <a:ea typeface="Avenir"/>
                <a:cs typeface="Avenir"/>
                <a:sym typeface="Avenir"/>
              </a:rPr>
              <a:t>Companies have become very secretive about data</a:t>
            </a:r>
            <a:endParaRPr sz="1800">
              <a:solidFill>
                <a:schemeClr val="dk1"/>
              </a:solidFill>
              <a:latin typeface="Avenir"/>
              <a:ea typeface="Avenir"/>
              <a:cs typeface="Avenir"/>
              <a:sym typeface="Avenir"/>
            </a:endParaRPr>
          </a:p>
          <a:p>
            <a:pPr marL="457200" lvl="0" indent="-374650" algn="l" rtl="0">
              <a:lnSpc>
                <a:spcPct val="115000"/>
              </a:lnSpc>
              <a:spcBef>
                <a:spcPts val="0"/>
              </a:spcBef>
              <a:spcAft>
                <a:spcPts val="0"/>
              </a:spcAft>
              <a:buClr>
                <a:srgbClr val="000000"/>
              </a:buClr>
              <a:buSzPts val="2300"/>
              <a:buFont typeface="Lora"/>
              <a:buChar char="●"/>
            </a:pPr>
            <a:r>
              <a:rPr lang="en" sz="2300">
                <a:solidFill>
                  <a:srgbClr val="000000"/>
                </a:solidFill>
                <a:latin typeface="Lora"/>
                <a:ea typeface="Lora"/>
                <a:cs typeface="Lora"/>
                <a:sym typeface="Lora"/>
              </a:rPr>
              <a:t>"davinci-003-</a:t>
            </a:r>
            <a:r>
              <a:rPr lang="en" sz="2300">
                <a:solidFill>
                  <a:schemeClr val="dk1"/>
                </a:solidFill>
                <a:latin typeface="Lora"/>
                <a:ea typeface="Lora"/>
                <a:cs typeface="Lora"/>
                <a:sym typeface="Lora"/>
              </a:rPr>
              <a:t>001" -&gt; "gpt-3.5-turbo-0613"</a:t>
            </a:r>
            <a:endParaRPr sz="2300">
              <a:solidFill>
                <a:schemeClr val="dk1"/>
              </a:solidFill>
              <a:latin typeface="Lora"/>
              <a:ea typeface="Lora"/>
              <a:cs typeface="Lora"/>
              <a:sym typeface="Lora"/>
            </a:endParaRPr>
          </a:p>
          <a:p>
            <a:pPr marL="914400" lvl="1" indent="-342900" algn="l" rtl="0">
              <a:lnSpc>
                <a:spcPct val="115000"/>
              </a:lnSpc>
              <a:spcBef>
                <a:spcPts val="0"/>
              </a:spcBef>
              <a:spcAft>
                <a:spcPts val="0"/>
              </a:spcAft>
              <a:buClr>
                <a:srgbClr val="000000"/>
              </a:buClr>
              <a:buSzPts val="1800"/>
              <a:buFont typeface="Avenir"/>
              <a:buChar char="○"/>
            </a:pPr>
            <a:r>
              <a:rPr lang="en" sz="1800">
                <a:solidFill>
                  <a:srgbClr val="000000"/>
                </a:solidFill>
                <a:latin typeface="Avenir"/>
                <a:ea typeface="Avenir"/>
                <a:cs typeface="Avenir"/>
                <a:sym typeface="Avenir"/>
              </a:rPr>
              <a:t>What really is GPT3.5?</a:t>
            </a:r>
            <a:endParaRPr sz="1800">
              <a:solidFill>
                <a:srgbClr val="000000"/>
              </a:solidFill>
              <a:latin typeface="Avenir"/>
              <a:ea typeface="Avenir"/>
              <a:cs typeface="Avenir"/>
              <a:sym typeface="Avenir"/>
            </a:endParaRPr>
          </a:p>
          <a:p>
            <a:pPr marL="914400" lvl="1" indent="-342900" algn="l" rtl="0">
              <a:lnSpc>
                <a:spcPct val="115000"/>
              </a:lnSpc>
              <a:spcBef>
                <a:spcPts val="0"/>
              </a:spcBef>
              <a:spcAft>
                <a:spcPts val="0"/>
              </a:spcAft>
              <a:buClr>
                <a:srgbClr val="000000"/>
              </a:buClr>
              <a:buSzPts val="1800"/>
              <a:buFont typeface="Avenir"/>
              <a:buChar char="○"/>
            </a:pPr>
            <a:r>
              <a:rPr lang="en" sz="1800">
                <a:solidFill>
                  <a:srgbClr val="000000"/>
                </a:solidFill>
                <a:latin typeface="Avenir"/>
                <a:ea typeface="Avenir"/>
                <a:cs typeface="Avenir"/>
                <a:sym typeface="Avenir"/>
              </a:rPr>
              <a:t>Updates and deprecation happen with no warning and no public insight about the changes</a:t>
            </a:r>
            <a:endParaRPr sz="1800">
              <a:solidFill>
                <a:srgbClr val="000000"/>
              </a:solidFill>
              <a:latin typeface="Avenir"/>
              <a:ea typeface="Avenir"/>
              <a:cs typeface="Avenir"/>
              <a:sym typeface="Avenir"/>
            </a:endParaRPr>
          </a:p>
          <a:p>
            <a:pPr marL="457200" lvl="0" indent="-374650" algn="l" rtl="0">
              <a:lnSpc>
                <a:spcPct val="115000"/>
              </a:lnSpc>
              <a:spcBef>
                <a:spcPts val="0"/>
              </a:spcBef>
              <a:spcAft>
                <a:spcPts val="0"/>
              </a:spcAft>
              <a:buClr>
                <a:srgbClr val="000000"/>
              </a:buClr>
              <a:buSzPts val="2300"/>
              <a:buFont typeface="Lora"/>
              <a:buChar char="●"/>
            </a:pPr>
            <a:r>
              <a:rPr lang="en" sz="2300">
                <a:solidFill>
                  <a:srgbClr val="000000"/>
                </a:solidFill>
                <a:latin typeface="Lora"/>
                <a:ea typeface="Lora"/>
                <a:cs typeface="Lora"/>
                <a:sym typeface="Lora"/>
              </a:rPr>
              <a:t>Limited access / hard to carefully measure progress</a:t>
            </a:r>
            <a:endParaRPr sz="1700">
              <a:solidFill>
                <a:srgbClr val="000000"/>
              </a:solidFill>
              <a:latin typeface="Lora"/>
              <a:ea typeface="Lora"/>
              <a:cs typeface="Lora"/>
              <a:sym typeface="Lora"/>
            </a:endParaRPr>
          </a:p>
          <a:p>
            <a:pPr marL="914400" lvl="1" indent="-342900" algn="l" rtl="0">
              <a:lnSpc>
                <a:spcPct val="115000"/>
              </a:lnSpc>
              <a:spcBef>
                <a:spcPts val="0"/>
              </a:spcBef>
              <a:spcAft>
                <a:spcPts val="0"/>
              </a:spcAft>
              <a:buClr>
                <a:srgbClr val="000000"/>
              </a:buClr>
              <a:buSzPts val="1800"/>
              <a:buFont typeface="Avenir"/>
              <a:buChar char="○"/>
            </a:pPr>
            <a:r>
              <a:rPr lang="en" sz="1800">
                <a:solidFill>
                  <a:srgbClr val="000000"/>
                </a:solidFill>
                <a:latin typeface="Avenir"/>
                <a:ea typeface="Avenir"/>
                <a:cs typeface="Avenir"/>
                <a:sym typeface="Avenir"/>
              </a:rPr>
              <a:t>OpenAI and others won’t even confirm what the model sizes are</a:t>
            </a:r>
            <a:endParaRPr sz="1800">
              <a:solidFill>
                <a:srgbClr val="000000"/>
              </a:solidFill>
              <a:latin typeface="Avenir"/>
              <a:ea typeface="Avenir"/>
              <a:cs typeface="Avenir"/>
              <a:sym typeface="Avenir"/>
            </a:endParaRPr>
          </a:p>
          <a:p>
            <a:pPr marL="914400" lvl="1" indent="-342900" algn="l" rtl="0">
              <a:lnSpc>
                <a:spcPct val="115000"/>
              </a:lnSpc>
              <a:spcBef>
                <a:spcPts val="0"/>
              </a:spcBef>
              <a:spcAft>
                <a:spcPts val="0"/>
              </a:spcAft>
              <a:buClr>
                <a:srgbClr val="000000"/>
              </a:buClr>
              <a:buSzPts val="1800"/>
              <a:buFont typeface="Avenir"/>
              <a:buChar char="○"/>
            </a:pPr>
            <a:r>
              <a:rPr lang="en" sz="1800">
                <a:solidFill>
                  <a:srgbClr val="000000"/>
                </a:solidFill>
                <a:latin typeface="Avenir"/>
                <a:ea typeface="Avenir"/>
                <a:cs typeface="Avenir"/>
                <a:sym typeface="Avenir"/>
              </a:rPr>
              <a:t>No held ou</a:t>
            </a:r>
            <a:r>
              <a:rPr lang="en" sz="1800">
                <a:latin typeface="Avenir"/>
                <a:ea typeface="Avenir"/>
                <a:cs typeface="Avenir"/>
                <a:sym typeface="Avenir"/>
              </a:rPr>
              <a:t>t</a:t>
            </a:r>
            <a:r>
              <a:rPr lang="en" sz="1800">
                <a:solidFill>
                  <a:srgbClr val="000000"/>
                </a:solidFill>
                <a:latin typeface="Avenir"/>
                <a:ea typeface="Avenir"/>
                <a:cs typeface="Avenir"/>
                <a:sym typeface="Avenir"/>
              </a:rPr>
              <a:t> data when trained on the entire internet, every query to the API, etc.</a:t>
            </a:r>
            <a:endParaRPr sz="1800">
              <a:solidFill>
                <a:srgbClr val="000000"/>
              </a:solidFill>
              <a:latin typeface="Avenir"/>
              <a:ea typeface="Avenir"/>
              <a:cs typeface="Avenir"/>
              <a:sym typeface="Avenir"/>
            </a:endParaRPr>
          </a:p>
        </p:txBody>
      </p:sp>
      <p:sp>
        <p:nvSpPr>
          <p:cNvPr id="509" name="Google Shape;509;p70"/>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53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990000"/>
                </a:solidFill>
                <a:latin typeface="Raleway"/>
                <a:ea typeface="Raleway"/>
                <a:cs typeface="Raleway"/>
                <a:sym typeface="Raleway"/>
              </a:rPr>
              <a:t>Closed Science</a:t>
            </a:r>
            <a:endParaRPr>
              <a:solidFill>
                <a:srgbClr val="990000"/>
              </a:solidFill>
              <a:latin typeface="Raleway"/>
              <a:ea typeface="Raleway"/>
              <a:cs typeface="Raleway"/>
              <a:sym typeface="Raleway"/>
            </a:endParaRPr>
          </a:p>
        </p:txBody>
      </p:sp>
      <p:sp>
        <p:nvSpPr>
          <p:cNvPr id="515" name="Google Shape;515;p71"/>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pic>
        <p:nvPicPr>
          <p:cNvPr id="516" name="Google Shape;516;p71"/>
          <p:cNvPicPr preferRelativeResize="0"/>
          <p:nvPr/>
        </p:nvPicPr>
        <p:blipFill>
          <a:blip r:embed="rId3">
            <a:alphaModFix/>
          </a:blip>
          <a:stretch>
            <a:fillRect/>
          </a:stretch>
        </p:blipFill>
        <p:spPr>
          <a:xfrm>
            <a:off x="1481138" y="1017725"/>
            <a:ext cx="6181724" cy="40049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990000"/>
                </a:solidFill>
                <a:latin typeface="Raleway"/>
                <a:ea typeface="Raleway"/>
                <a:cs typeface="Raleway"/>
                <a:sym typeface="Raleway"/>
              </a:rPr>
              <a:t>Expensive science</a:t>
            </a:r>
            <a:endParaRPr>
              <a:solidFill>
                <a:srgbClr val="990000"/>
              </a:solidFill>
              <a:latin typeface="Raleway"/>
              <a:ea typeface="Raleway"/>
              <a:cs typeface="Raleway"/>
              <a:sym typeface="Raleway"/>
            </a:endParaRPr>
          </a:p>
        </p:txBody>
      </p:sp>
      <p:sp>
        <p:nvSpPr>
          <p:cNvPr id="522" name="Google Shape;522;p72"/>
          <p:cNvSpPr txBox="1">
            <a:spLocks noGrp="1"/>
          </p:cNvSpPr>
          <p:nvPr>
            <p:ph type="body" idx="1"/>
          </p:nvPr>
        </p:nvSpPr>
        <p:spPr>
          <a:xfrm>
            <a:off x="311700" y="1108375"/>
            <a:ext cx="8594100" cy="3674700"/>
          </a:xfrm>
          <a:prstGeom prst="rect">
            <a:avLst/>
          </a:prstGeom>
          <a:noFill/>
          <a:ln>
            <a:noFill/>
          </a:ln>
        </p:spPr>
        <p:txBody>
          <a:bodyPr spcFirstLastPara="1" wrap="square" lIns="91425" tIns="91425" rIns="91425" bIns="91425" anchor="t" anchorCtr="0">
            <a:normAutofit/>
          </a:bodyPr>
          <a:lstStyle/>
          <a:p>
            <a:pPr marL="457200" lvl="0" indent="-368300" algn="l" rtl="0">
              <a:lnSpc>
                <a:spcPct val="115000"/>
              </a:lnSpc>
              <a:spcBef>
                <a:spcPts val="0"/>
              </a:spcBef>
              <a:spcAft>
                <a:spcPts val="0"/>
              </a:spcAft>
              <a:buClr>
                <a:schemeClr val="dk1"/>
              </a:buClr>
              <a:buSzPts val="2200"/>
              <a:buFont typeface="Lora"/>
              <a:buChar char="●"/>
            </a:pPr>
            <a:r>
              <a:rPr lang="en" sz="2200">
                <a:solidFill>
                  <a:schemeClr val="dk1"/>
                </a:solidFill>
                <a:latin typeface="Lora"/>
                <a:ea typeface="Lora"/>
                <a:cs typeface="Lora"/>
                <a:sym typeface="Lora"/>
              </a:rPr>
              <a:t>$$$$ Pre-Training costs</a:t>
            </a:r>
            <a:endParaRPr sz="2200">
              <a:solidFill>
                <a:schemeClr val="dk1"/>
              </a:solidFill>
              <a:latin typeface="Lora"/>
              <a:ea typeface="Lora"/>
              <a:cs typeface="Lora"/>
              <a:sym typeface="Lora"/>
            </a:endParaRPr>
          </a:p>
          <a:p>
            <a:pPr marL="914400" lvl="1" indent="-342900" algn="l" rtl="0">
              <a:lnSpc>
                <a:spcPct val="115000"/>
              </a:lnSpc>
              <a:spcBef>
                <a:spcPts val="0"/>
              </a:spcBef>
              <a:spcAft>
                <a:spcPts val="0"/>
              </a:spcAft>
              <a:buSzPts val="1800"/>
              <a:buFont typeface="Avenir"/>
              <a:buChar char="○"/>
            </a:pPr>
            <a:r>
              <a:rPr lang="en" sz="1800">
                <a:solidFill>
                  <a:schemeClr val="dk1"/>
                </a:solidFill>
                <a:latin typeface="Avenir"/>
                <a:ea typeface="Avenir"/>
                <a:cs typeface="Avenir"/>
                <a:sym typeface="Avenir"/>
              </a:rPr>
              <a:t>GPT-4 costs an estimated $10-50 M worth of compute to train, depending on what rumors you believe (this does not include the development cost, lucrative employee salaries, etc)</a:t>
            </a:r>
            <a:r>
              <a:rPr lang="en" sz="1800">
                <a:solidFill>
                  <a:srgbClr val="000000"/>
                </a:solidFill>
                <a:latin typeface="Avenir"/>
                <a:ea typeface="Avenir"/>
                <a:cs typeface="Avenir"/>
                <a:sym typeface="Avenir"/>
              </a:rPr>
              <a:t> </a:t>
            </a:r>
            <a:endParaRPr sz="1800">
              <a:solidFill>
                <a:srgbClr val="000000"/>
              </a:solidFill>
              <a:latin typeface="Avenir"/>
              <a:ea typeface="Avenir"/>
              <a:cs typeface="Avenir"/>
              <a:sym typeface="Avenir"/>
            </a:endParaRPr>
          </a:p>
          <a:p>
            <a:pPr marL="457200" lvl="0" indent="-368300" algn="l" rtl="0">
              <a:lnSpc>
                <a:spcPct val="115000"/>
              </a:lnSpc>
              <a:spcBef>
                <a:spcPts val="0"/>
              </a:spcBef>
              <a:spcAft>
                <a:spcPts val="0"/>
              </a:spcAft>
              <a:buClr>
                <a:srgbClr val="000000"/>
              </a:buClr>
              <a:buSzPts val="2200"/>
              <a:buFont typeface="Lora"/>
              <a:buChar char="●"/>
            </a:pPr>
            <a:r>
              <a:rPr lang="en" sz="2200">
                <a:solidFill>
                  <a:srgbClr val="000000"/>
                </a:solidFill>
                <a:latin typeface="Lora"/>
                <a:ea typeface="Lora"/>
                <a:cs typeface="Lora"/>
                <a:sym typeface="Lora"/>
              </a:rPr>
              <a:t>$$$$ Finetuning costs</a:t>
            </a:r>
            <a:endParaRPr sz="2200">
              <a:solidFill>
                <a:srgbClr val="000000"/>
              </a:solidFill>
              <a:latin typeface="Lora"/>
              <a:ea typeface="Lora"/>
              <a:cs typeface="Lora"/>
              <a:sym typeface="Lora"/>
            </a:endParaRPr>
          </a:p>
          <a:p>
            <a:pPr marL="914400" lvl="1" indent="-342900" algn="l" rtl="0">
              <a:lnSpc>
                <a:spcPct val="115000"/>
              </a:lnSpc>
              <a:spcBef>
                <a:spcPts val="0"/>
              </a:spcBef>
              <a:spcAft>
                <a:spcPts val="0"/>
              </a:spcAft>
              <a:buClr>
                <a:srgbClr val="000000"/>
              </a:buClr>
              <a:buSzPts val="1800"/>
              <a:buFont typeface="Avenir"/>
              <a:buChar char="○"/>
            </a:pPr>
            <a:r>
              <a:rPr lang="en" sz="1800">
                <a:solidFill>
                  <a:srgbClr val="000000"/>
                </a:solidFill>
                <a:latin typeface="Avenir"/>
                <a:ea typeface="Avenir"/>
                <a:cs typeface="Avenir"/>
                <a:sym typeface="Avenir"/>
              </a:rPr>
              <a:t>Many labs can no longer afford finetuning the largest models</a:t>
            </a:r>
            <a:endParaRPr sz="1800">
              <a:solidFill>
                <a:srgbClr val="000000"/>
              </a:solidFill>
              <a:latin typeface="Avenir"/>
              <a:ea typeface="Avenir"/>
              <a:cs typeface="Avenir"/>
              <a:sym typeface="Avenir"/>
            </a:endParaRPr>
          </a:p>
          <a:p>
            <a:pPr marL="457200" lvl="0" indent="-368300" algn="l" rtl="0">
              <a:lnSpc>
                <a:spcPct val="115000"/>
              </a:lnSpc>
              <a:spcBef>
                <a:spcPts val="0"/>
              </a:spcBef>
              <a:spcAft>
                <a:spcPts val="0"/>
              </a:spcAft>
              <a:buClr>
                <a:srgbClr val="000000"/>
              </a:buClr>
              <a:buSzPts val="2200"/>
              <a:buFont typeface="Lora"/>
              <a:buChar char="●"/>
            </a:pPr>
            <a:r>
              <a:rPr lang="en" sz="2200">
                <a:solidFill>
                  <a:srgbClr val="000000"/>
                </a:solidFill>
                <a:latin typeface="Lora"/>
                <a:ea typeface="Lora"/>
                <a:cs typeface="Lora"/>
                <a:sym typeface="Lora"/>
              </a:rPr>
              <a:t>$$$$ Inference costs</a:t>
            </a:r>
            <a:endParaRPr sz="2200">
              <a:solidFill>
                <a:srgbClr val="000000"/>
              </a:solidFill>
              <a:latin typeface="Lora"/>
              <a:ea typeface="Lora"/>
              <a:cs typeface="Lora"/>
              <a:sym typeface="Lora"/>
            </a:endParaRPr>
          </a:p>
          <a:p>
            <a:pPr marL="914400" lvl="1" indent="-342900" algn="l" rtl="0">
              <a:lnSpc>
                <a:spcPct val="115000"/>
              </a:lnSpc>
              <a:spcBef>
                <a:spcPts val="0"/>
              </a:spcBef>
              <a:spcAft>
                <a:spcPts val="0"/>
              </a:spcAft>
              <a:buClr>
                <a:srgbClr val="000000"/>
              </a:buClr>
              <a:buSzPts val="1800"/>
              <a:buFont typeface="Avenir"/>
              <a:buChar char="○"/>
            </a:pPr>
            <a:r>
              <a:rPr lang="en" sz="1800">
                <a:solidFill>
                  <a:srgbClr val="000000"/>
                </a:solidFill>
                <a:latin typeface="Avenir"/>
                <a:ea typeface="Avenir"/>
                <a:cs typeface="Avenir"/>
                <a:sym typeface="Avenir"/>
              </a:rPr>
              <a:t>Even when models are released, inference is prohibitively difficult</a:t>
            </a:r>
            <a:endParaRPr sz="1800">
              <a:solidFill>
                <a:srgbClr val="000000"/>
              </a:solidFill>
              <a:latin typeface="Avenir"/>
              <a:ea typeface="Avenir"/>
              <a:cs typeface="Avenir"/>
              <a:sym typeface="Avenir"/>
            </a:endParaRPr>
          </a:p>
          <a:p>
            <a:pPr marL="914400" lvl="1" indent="-368300" algn="l" rtl="0">
              <a:lnSpc>
                <a:spcPct val="115000"/>
              </a:lnSpc>
              <a:spcBef>
                <a:spcPts val="0"/>
              </a:spcBef>
              <a:spcAft>
                <a:spcPts val="0"/>
              </a:spcAft>
              <a:buClr>
                <a:srgbClr val="000000"/>
              </a:buClr>
              <a:buSzPts val="2200"/>
              <a:buFont typeface="Avenir"/>
              <a:buChar char="○"/>
            </a:pPr>
            <a:r>
              <a:rPr lang="en" sz="1800">
                <a:solidFill>
                  <a:srgbClr val="000000"/>
                </a:solidFill>
                <a:latin typeface="Avenir"/>
                <a:ea typeface="Avenir"/>
                <a:cs typeface="Avenir"/>
                <a:sym typeface="Avenir"/>
              </a:rPr>
              <a:t>Serving these models is too expensive to easily make profit</a:t>
            </a:r>
            <a:endParaRPr sz="1800">
              <a:solidFill>
                <a:srgbClr val="000000"/>
              </a:solidFill>
              <a:latin typeface="Avenir"/>
              <a:ea typeface="Avenir"/>
              <a:cs typeface="Avenir"/>
              <a:sym typeface="Avenir"/>
            </a:endParaRPr>
          </a:p>
          <a:p>
            <a:pPr marL="914400" lvl="1" indent="-342900" algn="l" rtl="0">
              <a:lnSpc>
                <a:spcPct val="115000"/>
              </a:lnSpc>
              <a:spcBef>
                <a:spcPts val="0"/>
              </a:spcBef>
              <a:spcAft>
                <a:spcPts val="0"/>
              </a:spcAft>
              <a:buClr>
                <a:srgbClr val="000000"/>
              </a:buClr>
              <a:buSzPts val="1800"/>
              <a:buFont typeface="Avenir"/>
              <a:buChar char="○"/>
            </a:pPr>
            <a:r>
              <a:rPr lang="en" sz="1800">
                <a:solidFill>
                  <a:srgbClr val="000000"/>
                </a:solidFill>
                <a:latin typeface="Avenir"/>
                <a:ea typeface="Avenir"/>
                <a:cs typeface="Avenir"/>
                <a:sym typeface="Avenir"/>
              </a:rPr>
              <a:t>New inference methods (e.g. speculative decoding) meant to be cheaper</a:t>
            </a:r>
            <a:endParaRPr sz="1800">
              <a:solidFill>
                <a:srgbClr val="000000"/>
              </a:solidFill>
              <a:latin typeface="Avenir"/>
              <a:ea typeface="Avenir"/>
              <a:cs typeface="Avenir"/>
              <a:sym typeface="Avenir"/>
            </a:endParaRPr>
          </a:p>
        </p:txBody>
      </p:sp>
      <p:sp>
        <p:nvSpPr>
          <p:cNvPr id="523" name="Google Shape;523;p72"/>
          <p:cNvSpPr txBox="1">
            <a:spLocks noGrp="1"/>
          </p:cNvSpPr>
          <p:nvPr>
            <p:ph type="title"/>
          </p:nvPr>
        </p:nvSpPr>
        <p:spPr>
          <a:xfrm>
            <a:off x="3664275" y="445025"/>
            <a:ext cx="40860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a:solidFill>
                  <a:srgbClr val="990000"/>
                </a:solidFill>
              </a:rPr>
              <a:t>→ need for efficiency</a:t>
            </a:r>
            <a:endParaRPr>
              <a:solidFill>
                <a:srgbClr val="990000"/>
              </a:solidFill>
              <a:latin typeface="Raleway"/>
              <a:ea typeface="Raleway"/>
              <a:cs typeface="Raleway"/>
              <a:sym typeface="Raleway"/>
            </a:endParaRPr>
          </a:p>
        </p:txBody>
      </p:sp>
      <p:sp>
        <p:nvSpPr>
          <p:cNvPr id="524" name="Google Shape;524;p72"/>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55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3"/>
          <p:cNvSpPr txBox="1">
            <a:spLocks noGrp="1"/>
          </p:cNvSpPr>
          <p:nvPr>
            <p:ph type="title"/>
          </p:nvPr>
        </p:nvSpPr>
        <p:spPr>
          <a:xfrm>
            <a:off x="311700" y="1263150"/>
            <a:ext cx="8520600" cy="2617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600"/>
              <a:buFont typeface="Arial"/>
              <a:buNone/>
            </a:pPr>
            <a:r>
              <a:rPr lang="en" sz="3900" b="1">
                <a:solidFill>
                  <a:srgbClr val="A95E5E"/>
                </a:solidFill>
                <a:latin typeface="Raleway"/>
                <a:ea typeface="Raleway"/>
                <a:cs typeface="Raleway"/>
                <a:sym typeface="Raleway"/>
              </a:rPr>
              <a:t>My Research: </a:t>
            </a:r>
            <a:br>
              <a:rPr lang="en" sz="3900">
                <a:solidFill>
                  <a:srgbClr val="A95E5E"/>
                </a:solidFill>
                <a:latin typeface="Raleway"/>
                <a:ea typeface="Raleway"/>
                <a:cs typeface="Raleway"/>
                <a:sym typeface="Raleway"/>
              </a:rPr>
            </a:br>
            <a:r>
              <a:rPr lang="en" sz="3900">
                <a:solidFill>
                  <a:srgbClr val="A95E5E"/>
                </a:solidFill>
                <a:latin typeface="Raleway"/>
                <a:ea typeface="Raleway"/>
                <a:cs typeface="Raleway"/>
                <a:sym typeface="Raleway"/>
              </a:rPr>
              <a:t>Mixture of Expert Language Models</a:t>
            </a:r>
            <a:endParaRPr sz="3900">
              <a:solidFill>
                <a:srgbClr val="A95E5E"/>
              </a:solidFill>
              <a:latin typeface="Raleway"/>
              <a:ea typeface="Raleway"/>
              <a:cs typeface="Raleway"/>
              <a:sym typeface="Raleway"/>
            </a:endParaRPr>
          </a:p>
          <a:p>
            <a:pPr marL="0" lvl="0" indent="0" algn="l" rtl="0">
              <a:lnSpc>
                <a:spcPct val="100000"/>
              </a:lnSpc>
              <a:spcBef>
                <a:spcPts val="0"/>
              </a:spcBef>
              <a:spcAft>
                <a:spcPts val="0"/>
              </a:spcAft>
              <a:buClr>
                <a:srgbClr val="000000"/>
              </a:buClr>
              <a:buSzPts val="3600"/>
              <a:buFont typeface="Arial"/>
              <a:buNone/>
            </a:pPr>
            <a:r>
              <a:rPr lang="en" sz="3900">
                <a:solidFill>
                  <a:srgbClr val="A95E5E"/>
                </a:solidFill>
                <a:latin typeface="Raleway"/>
                <a:ea typeface="Raleway"/>
                <a:cs typeface="Raleway"/>
                <a:sym typeface="Raleway"/>
              </a:rPr>
              <a:t>w/ Embarrassingly Parallel Training</a:t>
            </a:r>
            <a:endParaRPr sz="3900">
              <a:solidFill>
                <a:srgbClr val="A95E5E"/>
              </a:solidFill>
              <a:latin typeface="Raleway"/>
              <a:ea typeface="Raleway"/>
              <a:cs typeface="Raleway"/>
              <a:sym typeface="Raleway"/>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4"/>
          <p:cNvSpPr txBox="1"/>
          <p:nvPr/>
        </p:nvSpPr>
        <p:spPr>
          <a:xfrm>
            <a:off x="533509" y="403943"/>
            <a:ext cx="6346200" cy="623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600">
                <a:solidFill>
                  <a:srgbClr val="A95E5E"/>
                </a:solidFill>
                <a:latin typeface="Raleway"/>
                <a:ea typeface="Raleway"/>
                <a:cs typeface="Raleway"/>
                <a:sym typeface="Raleway"/>
              </a:rPr>
              <a:t>"Dense" LMs</a:t>
            </a:r>
            <a:endParaRPr sz="3600">
              <a:solidFill>
                <a:srgbClr val="A95E5E"/>
              </a:solidFill>
              <a:latin typeface="Raleway"/>
              <a:ea typeface="Raleway"/>
              <a:cs typeface="Raleway"/>
              <a:sym typeface="Raleway"/>
            </a:endParaRPr>
          </a:p>
        </p:txBody>
      </p:sp>
      <p:pic>
        <p:nvPicPr>
          <p:cNvPr id="536" name="Google Shape;536;p74"/>
          <p:cNvPicPr preferRelativeResize="0"/>
          <p:nvPr/>
        </p:nvPicPr>
        <p:blipFill rotWithShape="1">
          <a:blip r:embed="rId3">
            <a:alphaModFix/>
          </a:blip>
          <a:srcRect/>
          <a:stretch/>
        </p:blipFill>
        <p:spPr>
          <a:xfrm>
            <a:off x="2372081" y="1908308"/>
            <a:ext cx="2030192" cy="1974972"/>
          </a:xfrm>
          <a:prstGeom prst="rect">
            <a:avLst/>
          </a:prstGeom>
          <a:noFill/>
          <a:ln>
            <a:noFill/>
          </a:ln>
        </p:spPr>
      </p:pic>
      <p:pic>
        <p:nvPicPr>
          <p:cNvPr id="537" name="Google Shape;537;p74"/>
          <p:cNvPicPr preferRelativeResize="0"/>
          <p:nvPr/>
        </p:nvPicPr>
        <p:blipFill rotWithShape="1">
          <a:blip r:embed="rId4">
            <a:alphaModFix/>
          </a:blip>
          <a:srcRect/>
          <a:stretch/>
        </p:blipFill>
        <p:spPr>
          <a:xfrm>
            <a:off x="4252692" y="1451239"/>
            <a:ext cx="3103596" cy="2652406"/>
          </a:xfrm>
          <a:prstGeom prst="rect">
            <a:avLst/>
          </a:prstGeom>
          <a:noFill/>
          <a:ln>
            <a:noFill/>
          </a:ln>
        </p:spPr>
      </p:pic>
      <p:grpSp>
        <p:nvGrpSpPr>
          <p:cNvPr id="538" name="Google Shape;538;p74"/>
          <p:cNvGrpSpPr/>
          <p:nvPr/>
        </p:nvGrpSpPr>
        <p:grpSpPr>
          <a:xfrm>
            <a:off x="822975" y="2452211"/>
            <a:ext cx="2093659" cy="887215"/>
            <a:chOff x="2620102" y="2641371"/>
            <a:chExt cx="2843100" cy="1403377"/>
          </a:xfrm>
        </p:grpSpPr>
        <p:sp>
          <p:nvSpPr>
            <p:cNvPr id="539" name="Google Shape;539;p74"/>
            <p:cNvSpPr/>
            <p:nvPr/>
          </p:nvSpPr>
          <p:spPr>
            <a:xfrm>
              <a:off x="2835679" y="3282748"/>
              <a:ext cx="2412000" cy="762000"/>
            </a:xfrm>
            <a:prstGeom prst="roundRect">
              <a:avLst>
                <a:gd name="adj" fmla="val 16667"/>
              </a:avLst>
            </a:prstGeom>
            <a:solidFill>
              <a:srgbClr val="B2E3D5"/>
            </a:solidFill>
            <a:ln w="285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venir"/>
                <a:ea typeface="Avenir"/>
                <a:cs typeface="Avenir"/>
                <a:sym typeface="Avenir"/>
              </a:endParaRPr>
            </a:p>
          </p:txBody>
        </p:sp>
        <p:sp>
          <p:nvSpPr>
            <p:cNvPr id="540" name="Google Shape;540;p74"/>
            <p:cNvSpPr/>
            <p:nvPr/>
          </p:nvSpPr>
          <p:spPr>
            <a:xfrm>
              <a:off x="2944762" y="3410149"/>
              <a:ext cx="2167500" cy="507300"/>
            </a:xfrm>
            <a:prstGeom prst="roundRect">
              <a:avLst>
                <a:gd name="adj" fmla="val 16667"/>
              </a:avLst>
            </a:prstGeom>
            <a:gradFill>
              <a:gsLst>
                <a:gs pos="0">
                  <a:srgbClr val="D5544C"/>
                </a:gs>
                <a:gs pos="19000">
                  <a:srgbClr val="FFC000"/>
                </a:gs>
                <a:gs pos="40000">
                  <a:srgbClr val="ECFF6C"/>
                </a:gs>
                <a:gs pos="62000">
                  <a:srgbClr val="92D050"/>
                </a:gs>
                <a:gs pos="85000">
                  <a:srgbClr val="00B0F0"/>
                </a:gs>
                <a:gs pos="100000">
                  <a:schemeClr val="accent1"/>
                </a:gs>
              </a:gsLst>
              <a:lin ang="5400012" scaled="0"/>
            </a:gra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541" name="Google Shape;541;p74"/>
            <p:cNvSpPr txBox="1"/>
            <p:nvPr/>
          </p:nvSpPr>
          <p:spPr>
            <a:xfrm>
              <a:off x="2620102" y="2641371"/>
              <a:ext cx="2843100" cy="450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Avenir"/>
                  <a:ea typeface="Avenir"/>
                  <a:cs typeface="Avenir"/>
                  <a:sym typeface="Avenir"/>
                </a:rPr>
                <a:t>Language Model</a:t>
              </a:r>
              <a:endParaRPr sz="1100"/>
            </a:p>
          </p:txBody>
        </p:sp>
      </p:grpSp>
      <p:pic>
        <p:nvPicPr>
          <p:cNvPr id="542" name="Google Shape;542;p74" descr="A picture containing text, food, dish&#10;&#10;Description automatically generated"/>
          <p:cNvPicPr preferRelativeResize="0"/>
          <p:nvPr/>
        </p:nvPicPr>
        <p:blipFill rotWithShape="1">
          <a:blip r:embed="rId5">
            <a:alphaModFix/>
          </a:blip>
          <a:srcRect/>
          <a:stretch/>
        </p:blipFill>
        <p:spPr>
          <a:xfrm>
            <a:off x="4190434" y="1611387"/>
            <a:ext cx="3073237" cy="2525134"/>
          </a:xfrm>
          <a:prstGeom prst="rect">
            <a:avLst/>
          </a:prstGeom>
          <a:noFill/>
          <a:ln>
            <a:noFill/>
          </a:ln>
        </p:spPr>
      </p:pic>
      <p:pic>
        <p:nvPicPr>
          <p:cNvPr id="543" name="Google Shape;543;p74" descr="Internet Of Things with solid fill"/>
          <p:cNvPicPr preferRelativeResize="0"/>
          <p:nvPr/>
        </p:nvPicPr>
        <p:blipFill rotWithShape="1">
          <a:blip r:embed="rId6">
            <a:alphaModFix/>
          </a:blip>
          <a:srcRect/>
          <a:stretch/>
        </p:blipFill>
        <p:spPr>
          <a:xfrm>
            <a:off x="4252680" y="1287437"/>
            <a:ext cx="662903" cy="656013"/>
          </a:xfrm>
          <a:prstGeom prst="rect">
            <a:avLst/>
          </a:prstGeom>
          <a:noFill/>
          <a:ln>
            <a:noFill/>
          </a:ln>
        </p:spPr>
      </p:pic>
      <p:pic>
        <p:nvPicPr>
          <p:cNvPr id="544" name="Google Shape;544;p74" descr="Programmer female with solid fill"/>
          <p:cNvPicPr preferRelativeResize="0"/>
          <p:nvPr/>
        </p:nvPicPr>
        <p:blipFill rotWithShape="1">
          <a:blip r:embed="rId7">
            <a:alphaModFix/>
          </a:blip>
          <a:srcRect/>
          <a:stretch/>
        </p:blipFill>
        <p:spPr>
          <a:xfrm>
            <a:off x="5473045" y="795225"/>
            <a:ext cx="662903" cy="656013"/>
          </a:xfrm>
          <a:prstGeom prst="rect">
            <a:avLst/>
          </a:prstGeom>
          <a:noFill/>
          <a:ln>
            <a:noFill/>
          </a:ln>
        </p:spPr>
      </p:pic>
      <p:pic>
        <p:nvPicPr>
          <p:cNvPr id="545" name="Google Shape;545;p74" descr="Thumbs up sign with solid fill"/>
          <p:cNvPicPr preferRelativeResize="0"/>
          <p:nvPr/>
        </p:nvPicPr>
        <p:blipFill rotWithShape="1">
          <a:blip r:embed="rId8">
            <a:alphaModFix/>
          </a:blip>
          <a:srcRect/>
          <a:stretch/>
        </p:blipFill>
        <p:spPr>
          <a:xfrm>
            <a:off x="4252680" y="2802784"/>
            <a:ext cx="662903" cy="656013"/>
          </a:xfrm>
          <a:prstGeom prst="rect">
            <a:avLst/>
          </a:prstGeom>
          <a:noFill/>
          <a:ln>
            <a:noFill/>
          </a:ln>
        </p:spPr>
      </p:pic>
      <p:pic>
        <p:nvPicPr>
          <p:cNvPr id="546" name="Google Shape;546;p74" descr="Newspaper with solid fill"/>
          <p:cNvPicPr preferRelativeResize="0"/>
          <p:nvPr/>
        </p:nvPicPr>
        <p:blipFill rotWithShape="1">
          <a:blip r:embed="rId9">
            <a:alphaModFix/>
          </a:blip>
          <a:srcRect/>
          <a:stretch/>
        </p:blipFill>
        <p:spPr>
          <a:xfrm>
            <a:off x="6879697" y="2802795"/>
            <a:ext cx="662903" cy="656013"/>
          </a:xfrm>
          <a:prstGeom prst="rect">
            <a:avLst/>
          </a:prstGeom>
          <a:noFill/>
          <a:ln>
            <a:noFill/>
          </a:ln>
        </p:spPr>
      </p:pic>
      <p:pic>
        <p:nvPicPr>
          <p:cNvPr id="547" name="Google Shape;547;p74" descr="Books with solid fill"/>
          <p:cNvPicPr preferRelativeResize="0"/>
          <p:nvPr/>
        </p:nvPicPr>
        <p:blipFill rotWithShape="1">
          <a:blip r:embed="rId10">
            <a:alphaModFix/>
          </a:blip>
          <a:srcRect/>
          <a:stretch/>
        </p:blipFill>
        <p:spPr>
          <a:xfrm>
            <a:off x="5473041" y="3883287"/>
            <a:ext cx="662903" cy="656013"/>
          </a:xfrm>
          <a:prstGeom prst="rect">
            <a:avLst/>
          </a:prstGeom>
          <a:noFill/>
          <a:ln>
            <a:noFill/>
          </a:ln>
        </p:spPr>
      </p:pic>
      <p:pic>
        <p:nvPicPr>
          <p:cNvPr id="548" name="Google Shape;548;p74" descr="Flask with solid fill"/>
          <p:cNvPicPr preferRelativeResize="0"/>
          <p:nvPr/>
        </p:nvPicPr>
        <p:blipFill rotWithShape="1">
          <a:blip r:embed="rId11">
            <a:alphaModFix/>
          </a:blip>
          <a:srcRect/>
          <a:stretch/>
        </p:blipFill>
        <p:spPr>
          <a:xfrm>
            <a:off x="6786861" y="1198744"/>
            <a:ext cx="662903" cy="656013"/>
          </a:xfrm>
          <a:prstGeom prst="rect">
            <a:avLst/>
          </a:prstGeom>
          <a:noFill/>
          <a:ln>
            <a:noFill/>
          </a:ln>
        </p:spPr>
      </p:pic>
      <p:sp>
        <p:nvSpPr>
          <p:cNvPr id="549" name="Google Shape;549;p74"/>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75"/>
          <p:cNvPicPr preferRelativeResize="0"/>
          <p:nvPr/>
        </p:nvPicPr>
        <p:blipFill rotWithShape="1">
          <a:blip r:embed="rId3">
            <a:alphaModFix/>
          </a:blip>
          <a:srcRect/>
          <a:stretch/>
        </p:blipFill>
        <p:spPr>
          <a:xfrm>
            <a:off x="3866479" y="1004976"/>
            <a:ext cx="3753273" cy="3574226"/>
          </a:xfrm>
          <a:prstGeom prst="rect">
            <a:avLst/>
          </a:prstGeom>
          <a:noFill/>
          <a:ln>
            <a:noFill/>
          </a:ln>
        </p:spPr>
      </p:pic>
      <p:sp>
        <p:nvSpPr>
          <p:cNvPr id="556" name="Google Shape;556;p75"/>
          <p:cNvSpPr txBox="1"/>
          <p:nvPr/>
        </p:nvSpPr>
        <p:spPr>
          <a:xfrm>
            <a:off x="435775" y="289050"/>
            <a:ext cx="5988000" cy="892500"/>
          </a:xfrm>
          <a:prstGeom prst="rect">
            <a:avLst/>
          </a:prstGeom>
          <a:noFill/>
          <a:ln>
            <a:noFill/>
          </a:ln>
        </p:spPr>
        <p:txBody>
          <a:bodyPr spcFirstLastPara="1" wrap="square" lIns="0" tIns="34275" rIns="0" bIns="34275" anchor="t" anchorCtr="0">
            <a:normAutofit/>
          </a:bodyPr>
          <a:lstStyle/>
          <a:p>
            <a:pPr marL="0" marR="0" lvl="0" indent="0" algn="l" rtl="0">
              <a:lnSpc>
                <a:spcPct val="100000"/>
              </a:lnSpc>
              <a:spcBef>
                <a:spcPts val="0"/>
              </a:spcBef>
              <a:spcAft>
                <a:spcPts val="0"/>
              </a:spcAft>
              <a:buClr>
                <a:srgbClr val="3F3F3F"/>
              </a:buClr>
              <a:buSzPts val="3500"/>
              <a:buFont typeface="Avenir"/>
              <a:buNone/>
            </a:pPr>
            <a:r>
              <a:rPr lang="en" sz="3500">
                <a:solidFill>
                  <a:srgbClr val="A95E5E"/>
                </a:solidFill>
                <a:latin typeface="Raleway"/>
                <a:ea typeface="Raleway"/>
                <a:cs typeface="Raleway"/>
                <a:sym typeface="Raleway"/>
              </a:rPr>
              <a:t>Expert language models</a:t>
            </a:r>
            <a:endParaRPr sz="3500">
              <a:solidFill>
                <a:srgbClr val="A95E5E"/>
              </a:solidFill>
              <a:latin typeface="Raleway"/>
              <a:ea typeface="Raleway"/>
              <a:cs typeface="Raleway"/>
              <a:sym typeface="Raleway"/>
            </a:endParaRPr>
          </a:p>
        </p:txBody>
      </p:sp>
      <p:pic>
        <p:nvPicPr>
          <p:cNvPr id="557" name="Google Shape;557;p75" descr="A picture containing text, food, dish&#10;&#10;Description automatically generated"/>
          <p:cNvPicPr preferRelativeResize="0"/>
          <p:nvPr/>
        </p:nvPicPr>
        <p:blipFill rotWithShape="1">
          <a:blip r:embed="rId4">
            <a:alphaModFix/>
          </a:blip>
          <a:srcRect/>
          <a:stretch/>
        </p:blipFill>
        <p:spPr>
          <a:xfrm>
            <a:off x="3884846" y="1172855"/>
            <a:ext cx="3716557" cy="3402718"/>
          </a:xfrm>
          <a:prstGeom prst="rect">
            <a:avLst/>
          </a:prstGeom>
          <a:noFill/>
          <a:ln>
            <a:noFill/>
          </a:ln>
        </p:spPr>
      </p:pic>
      <p:pic>
        <p:nvPicPr>
          <p:cNvPr id="558" name="Google Shape;558;p75"/>
          <p:cNvPicPr preferRelativeResize="0"/>
          <p:nvPr/>
        </p:nvPicPr>
        <p:blipFill rotWithShape="1">
          <a:blip r:embed="rId5">
            <a:alphaModFix/>
          </a:blip>
          <a:srcRect/>
          <a:stretch/>
        </p:blipFill>
        <p:spPr>
          <a:xfrm>
            <a:off x="2912053" y="1733599"/>
            <a:ext cx="1952977" cy="2116983"/>
          </a:xfrm>
          <a:prstGeom prst="rect">
            <a:avLst/>
          </a:prstGeom>
          <a:noFill/>
          <a:ln>
            <a:noFill/>
          </a:ln>
        </p:spPr>
      </p:pic>
      <p:grpSp>
        <p:nvGrpSpPr>
          <p:cNvPr id="559" name="Google Shape;559;p75"/>
          <p:cNvGrpSpPr/>
          <p:nvPr/>
        </p:nvGrpSpPr>
        <p:grpSpPr>
          <a:xfrm>
            <a:off x="1524253" y="2486569"/>
            <a:ext cx="2147645" cy="649224"/>
            <a:chOff x="5549697" y="3057057"/>
            <a:chExt cx="2412000" cy="762000"/>
          </a:xfrm>
        </p:grpSpPr>
        <p:sp>
          <p:nvSpPr>
            <p:cNvPr id="560" name="Google Shape;560;p75"/>
            <p:cNvSpPr/>
            <p:nvPr/>
          </p:nvSpPr>
          <p:spPr>
            <a:xfrm>
              <a:off x="5549697" y="3057057"/>
              <a:ext cx="2412000" cy="762000"/>
            </a:xfrm>
            <a:prstGeom prst="roundRect">
              <a:avLst>
                <a:gd name="adj" fmla="val 16667"/>
              </a:avLst>
            </a:prstGeom>
            <a:solidFill>
              <a:srgbClr val="B2E3D5"/>
            </a:solidFill>
            <a:ln w="285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venir"/>
                <a:ea typeface="Avenir"/>
                <a:cs typeface="Avenir"/>
                <a:sym typeface="Avenir"/>
              </a:endParaRPr>
            </a:p>
          </p:txBody>
        </p:sp>
        <p:sp>
          <p:nvSpPr>
            <p:cNvPr id="561" name="Google Shape;561;p75"/>
            <p:cNvSpPr/>
            <p:nvPr/>
          </p:nvSpPr>
          <p:spPr>
            <a:xfrm>
              <a:off x="5752964" y="3252791"/>
              <a:ext cx="424200" cy="379500"/>
            </a:xfrm>
            <a:prstGeom prst="roundRect">
              <a:avLst>
                <a:gd name="adj" fmla="val 16667"/>
              </a:avLst>
            </a:prstGeom>
            <a:solidFill>
              <a:srgbClr val="FD5946"/>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562" name="Google Shape;562;p75"/>
            <p:cNvSpPr/>
            <p:nvPr/>
          </p:nvSpPr>
          <p:spPr>
            <a:xfrm>
              <a:off x="6282003" y="3248301"/>
              <a:ext cx="424200" cy="379500"/>
            </a:xfrm>
            <a:prstGeom prst="roundRect">
              <a:avLst>
                <a:gd name="adj" fmla="val 16667"/>
              </a:avLst>
            </a:prstGeom>
            <a:solidFill>
              <a:srgbClr val="CEE025"/>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563" name="Google Shape;563;p75"/>
            <p:cNvSpPr/>
            <p:nvPr/>
          </p:nvSpPr>
          <p:spPr>
            <a:xfrm>
              <a:off x="6812276" y="3248301"/>
              <a:ext cx="424200" cy="379500"/>
            </a:xfrm>
            <a:prstGeom prst="roundRect">
              <a:avLst>
                <a:gd name="adj" fmla="val 16667"/>
              </a:avLst>
            </a:prstGeom>
            <a:solidFill>
              <a:srgbClr val="00B05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564" name="Google Shape;564;p75"/>
            <p:cNvSpPr/>
            <p:nvPr/>
          </p:nvSpPr>
          <p:spPr>
            <a:xfrm>
              <a:off x="7339431" y="3248301"/>
              <a:ext cx="424200" cy="379500"/>
            </a:xfrm>
            <a:prstGeom prst="roundRect">
              <a:avLst>
                <a:gd name="adj" fmla="val 16667"/>
              </a:avLst>
            </a:prstGeom>
            <a:solidFill>
              <a:schemeClr val="accent1"/>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grpSp>
      <p:sp>
        <p:nvSpPr>
          <p:cNvPr id="565" name="Google Shape;565;p75"/>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58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6"/>
          <p:cNvSpPr txBox="1"/>
          <p:nvPr/>
        </p:nvSpPr>
        <p:spPr>
          <a:xfrm>
            <a:off x="2781900" y="3593025"/>
            <a:ext cx="3580200" cy="1185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50">
                <a:solidFill>
                  <a:srgbClr val="202122"/>
                </a:solidFill>
                <a:highlight>
                  <a:srgbClr val="FFFFFF"/>
                </a:highlight>
              </a:rPr>
              <a:t>"...osteochondrodysplasia made distinctive by disproportionate short stature, hip and knee deformities, brachydactyly (short fingers) and ligamentous laxity. It affects at least 1…"</a:t>
            </a:r>
            <a:endParaRPr sz="2100"/>
          </a:p>
        </p:txBody>
      </p:sp>
      <p:grpSp>
        <p:nvGrpSpPr>
          <p:cNvPr id="571" name="Google Shape;571;p76"/>
          <p:cNvGrpSpPr/>
          <p:nvPr/>
        </p:nvGrpSpPr>
        <p:grpSpPr>
          <a:xfrm>
            <a:off x="3003169" y="1991376"/>
            <a:ext cx="3137662" cy="925203"/>
            <a:chOff x="8830202" y="3562336"/>
            <a:chExt cx="2833103" cy="882743"/>
          </a:xfrm>
        </p:grpSpPr>
        <p:pic>
          <p:nvPicPr>
            <p:cNvPr id="572" name="Google Shape;572;p76"/>
            <p:cNvPicPr preferRelativeResize="0"/>
            <p:nvPr/>
          </p:nvPicPr>
          <p:blipFill rotWithShape="1">
            <a:blip r:embed="rId3">
              <a:alphaModFix/>
            </a:blip>
            <a:srcRect/>
            <a:stretch/>
          </p:blipFill>
          <p:spPr>
            <a:xfrm>
              <a:off x="8904793" y="3620262"/>
              <a:ext cx="520700" cy="533400"/>
            </a:xfrm>
            <a:prstGeom prst="rect">
              <a:avLst/>
            </a:prstGeom>
            <a:noFill/>
            <a:ln>
              <a:noFill/>
            </a:ln>
          </p:spPr>
        </p:pic>
        <p:pic>
          <p:nvPicPr>
            <p:cNvPr id="573" name="Google Shape;573;p76"/>
            <p:cNvPicPr preferRelativeResize="0"/>
            <p:nvPr/>
          </p:nvPicPr>
          <p:blipFill rotWithShape="1">
            <a:blip r:embed="rId4">
              <a:alphaModFix/>
            </a:blip>
            <a:srcRect/>
            <a:stretch/>
          </p:blipFill>
          <p:spPr>
            <a:xfrm>
              <a:off x="9586471" y="3667752"/>
              <a:ext cx="546100" cy="444500"/>
            </a:xfrm>
            <a:prstGeom prst="rect">
              <a:avLst/>
            </a:prstGeom>
            <a:noFill/>
            <a:ln>
              <a:noFill/>
            </a:ln>
          </p:spPr>
        </p:pic>
        <p:pic>
          <p:nvPicPr>
            <p:cNvPr id="574" name="Google Shape;574;p76"/>
            <p:cNvPicPr preferRelativeResize="0"/>
            <p:nvPr/>
          </p:nvPicPr>
          <p:blipFill rotWithShape="1">
            <a:blip r:embed="rId5">
              <a:alphaModFix/>
            </a:blip>
            <a:srcRect/>
            <a:stretch/>
          </p:blipFill>
          <p:spPr>
            <a:xfrm>
              <a:off x="10334125" y="3667752"/>
              <a:ext cx="558800" cy="444500"/>
            </a:xfrm>
            <a:prstGeom prst="rect">
              <a:avLst/>
            </a:prstGeom>
            <a:noFill/>
            <a:ln>
              <a:noFill/>
            </a:ln>
          </p:spPr>
        </p:pic>
        <p:pic>
          <p:nvPicPr>
            <p:cNvPr id="575" name="Google Shape;575;p76"/>
            <p:cNvPicPr preferRelativeResize="0"/>
            <p:nvPr/>
          </p:nvPicPr>
          <p:blipFill rotWithShape="1">
            <a:blip r:embed="rId6">
              <a:alphaModFix/>
            </a:blip>
            <a:srcRect/>
            <a:stretch/>
          </p:blipFill>
          <p:spPr>
            <a:xfrm>
              <a:off x="11099003" y="3664001"/>
              <a:ext cx="457200" cy="457200"/>
            </a:xfrm>
            <a:prstGeom prst="rect">
              <a:avLst/>
            </a:prstGeom>
            <a:noFill/>
            <a:ln>
              <a:noFill/>
            </a:ln>
          </p:spPr>
        </p:pic>
        <p:pic>
          <p:nvPicPr>
            <p:cNvPr id="576" name="Google Shape;576;p76"/>
            <p:cNvPicPr preferRelativeResize="0"/>
            <p:nvPr/>
          </p:nvPicPr>
          <p:blipFill rotWithShape="1">
            <a:blip r:embed="rId7">
              <a:alphaModFix/>
            </a:blip>
            <a:srcRect/>
            <a:stretch/>
          </p:blipFill>
          <p:spPr>
            <a:xfrm>
              <a:off x="8830202" y="3562336"/>
              <a:ext cx="671403" cy="635343"/>
            </a:xfrm>
            <a:prstGeom prst="rect">
              <a:avLst/>
            </a:prstGeom>
            <a:noFill/>
            <a:ln>
              <a:noFill/>
            </a:ln>
          </p:spPr>
        </p:pic>
        <p:pic>
          <p:nvPicPr>
            <p:cNvPr id="577" name="Google Shape;577;p76"/>
            <p:cNvPicPr preferRelativeResize="0"/>
            <p:nvPr/>
          </p:nvPicPr>
          <p:blipFill rotWithShape="1">
            <a:blip r:embed="rId7">
              <a:alphaModFix/>
            </a:blip>
            <a:srcRect/>
            <a:stretch/>
          </p:blipFill>
          <p:spPr>
            <a:xfrm>
              <a:off x="9546034" y="3566183"/>
              <a:ext cx="671403" cy="635343"/>
            </a:xfrm>
            <a:prstGeom prst="rect">
              <a:avLst/>
            </a:prstGeom>
            <a:noFill/>
            <a:ln>
              <a:noFill/>
            </a:ln>
          </p:spPr>
        </p:pic>
        <p:pic>
          <p:nvPicPr>
            <p:cNvPr id="578" name="Google Shape;578;p76"/>
            <p:cNvPicPr preferRelativeResize="0"/>
            <p:nvPr/>
          </p:nvPicPr>
          <p:blipFill rotWithShape="1">
            <a:blip r:embed="rId7">
              <a:alphaModFix/>
            </a:blip>
            <a:srcRect/>
            <a:stretch/>
          </p:blipFill>
          <p:spPr>
            <a:xfrm>
              <a:off x="10277824" y="3562336"/>
              <a:ext cx="671403" cy="635343"/>
            </a:xfrm>
            <a:prstGeom prst="rect">
              <a:avLst/>
            </a:prstGeom>
            <a:noFill/>
            <a:ln>
              <a:noFill/>
            </a:ln>
          </p:spPr>
        </p:pic>
        <p:pic>
          <p:nvPicPr>
            <p:cNvPr id="579" name="Google Shape;579;p76"/>
            <p:cNvPicPr preferRelativeResize="0"/>
            <p:nvPr/>
          </p:nvPicPr>
          <p:blipFill rotWithShape="1">
            <a:blip r:embed="rId7">
              <a:alphaModFix/>
            </a:blip>
            <a:srcRect/>
            <a:stretch/>
          </p:blipFill>
          <p:spPr>
            <a:xfrm>
              <a:off x="10991902" y="3570560"/>
              <a:ext cx="671403" cy="635343"/>
            </a:xfrm>
            <a:prstGeom prst="rect">
              <a:avLst/>
            </a:prstGeom>
            <a:noFill/>
            <a:ln>
              <a:noFill/>
            </a:ln>
          </p:spPr>
        </p:pic>
        <p:sp>
          <p:nvSpPr>
            <p:cNvPr id="580" name="Google Shape;580;p76"/>
            <p:cNvSpPr txBox="1"/>
            <p:nvPr/>
          </p:nvSpPr>
          <p:spPr>
            <a:xfrm>
              <a:off x="9598571" y="4173274"/>
              <a:ext cx="624900" cy="27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b="1">
                  <a:solidFill>
                    <a:srgbClr val="000000"/>
                  </a:solidFill>
                  <a:latin typeface="Avenir"/>
                  <a:ea typeface="Avenir"/>
                  <a:cs typeface="Avenir"/>
                  <a:sym typeface="Avenir"/>
                </a:rPr>
                <a:t>ELM 2</a:t>
              </a:r>
              <a:endParaRPr sz="1600" b="1"/>
            </a:p>
          </p:txBody>
        </p:sp>
        <p:sp>
          <p:nvSpPr>
            <p:cNvPr id="581" name="Google Shape;581;p76"/>
            <p:cNvSpPr txBox="1"/>
            <p:nvPr/>
          </p:nvSpPr>
          <p:spPr>
            <a:xfrm>
              <a:off x="8874758" y="4165055"/>
              <a:ext cx="624900" cy="27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b="1">
                  <a:solidFill>
                    <a:srgbClr val="000000"/>
                  </a:solidFill>
                  <a:latin typeface="Avenir"/>
                  <a:ea typeface="Avenir"/>
                  <a:cs typeface="Avenir"/>
                  <a:sym typeface="Avenir"/>
                </a:rPr>
                <a:t>ELM 1</a:t>
              </a:r>
              <a:endParaRPr sz="1600" b="1"/>
            </a:p>
          </p:txBody>
        </p:sp>
        <p:sp>
          <p:nvSpPr>
            <p:cNvPr id="582" name="Google Shape;582;p76"/>
            <p:cNvSpPr txBox="1"/>
            <p:nvPr/>
          </p:nvSpPr>
          <p:spPr>
            <a:xfrm>
              <a:off x="10322380" y="4165055"/>
              <a:ext cx="624900" cy="27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b="1">
                  <a:solidFill>
                    <a:srgbClr val="000000"/>
                  </a:solidFill>
                  <a:latin typeface="Avenir"/>
                  <a:ea typeface="Avenir"/>
                  <a:cs typeface="Avenir"/>
                  <a:sym typeface="Avenir"/>
                </a:rPr>
                <a:t>ELM 3</a:t>
              </a:r>
              <a:endParaRPr sz="1600" b="1"/>
            </a:p>
          </p:txBody>
        </p:sp>
        <p:sp>
          <p:nvSpPr>
            <p:cNvPr id="583" name="Google Shape;583;p76"/>
            <p:cNvSpPr txBox="1"/>
            <p:nvPr/>
          </p:nvSpPr>
          <p:spPr>
            <a:xfrm>
              <a:off x="11036458" y="4173279"/>
              <a:ext cx="624900" cy="271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b="1">
                  <a:solidFill>
                    <a:srgbClr val="000000"/>
                  </a:solidFill>
                  <a:latin typeface="Avenir"/>
                  <a:ea typeface="Avenir"/>
                  <a:cs typeface="Avenir"/>
                  <a:sym typeface="Avenir"/>
                </a:rPr>
                <a:t>ELM 4</a:t>
              </a:r>
              <a:endParaRPr sz="1600" b="1"/>
            </a:p>
          </p:txBody>
        </p:sp>
      </p:grpSp>
      <p:cxnSp>
        <p:nvCxnSpPr>
          <p:cNvPr id="584" name="Google Shape;584;p76"/>
          <p:cNvCxnSpPr>
            <a:stCxn id="570" idx="0"/>
            <a:endCxn id="580" idx="2"/>
          </p:cNvCxnSpPr>
          <p:nvPr/>
        </p:nvCxnSpPr>
        <p:spPr>
          <a:xfrm rot="10800000">
            <a:off x="4200300" y="2916525"/>
            <a:ext cx="371700" cy="676500"/>
          </a:xfrm>
          <a:prstGeom prst="straightConnector1">
            <a:avLst/>
          </a:prstGeom>
          <a:noFill/>
          <a:ln w="28575" cap="flat" cmpd="sng">
            <a:solidFill>
              <a:srgbClr val="000000"/>
            </a:solidFill>
            <a:prstDash val="solid"/>
            <a:round/>
            <a:headEnd type="none" w="sm" len="sm"/>
            <a:tailEnd type="triangle" w="med" len="med"/>
          </a:ln>
        </p:spPr>
      </p:cxnSp>
      <p:cxnSp>
        <p:nvCxnSpPr>
          <p:cNvPr id="585" name="Google Shape;585;p76"/>
          <p:cNvCxnSpPr/>
          <p:nvPr/>
        </p:nvCxnSpPr>
        <p:spPr>
          <a:xfrm rot="10800000">
            <a:off x="4097196" y="1229620"/>
            <a:ext cx="10200" cy="593400"/>
          </a:xfrm>
          <a:prstGeom prst="straightConnector1">
            <a:avLst/>
          </a:prstGeom>
          <a:noFill/>
          <a:ln w="28575" cap="flat" cmpd="sng">
            <a:solidFill>
              <a:srgbClr val="000000"/>
            </a:solidFill>
            <a:prstDash val="solid"/>
            <a:round/>
            <a:headEnd type="none" w="sm" len="sm"/>
            <a:tailEnd type="triangle" w="med" len="med"/>
          </a:ln>
        </p:spPr>
      </p:cxnSp>
      <p:sp>
        <p:nvSpPr>
          <p:cNvPr id="586" name="Google Shape;586;p76"/>
          <p:cNvSpPr txBox="1"/>
          <p:nvPr/>
        </p:nvSpPr>
        <p:spPr>
          <a:xfrm>
            <a:off x="435775" y="289050"/>
            <a:ext cx="5988000" cy="619800"/>
          </a:xfrm>
          <a:prstGeom prst="rect">
            <a:avLst/>
          </a:prstGeom>
          <a:noFill/>
          <a:ln>
            <a:noFill/>
          </a:ln>
        </p:spPr>
        <p:txBody>
          <a:bodyPr spcFirstLastPara="1" wrap="square" lIns="0" tIns="34275" rIns="0" bIns="34275" anchor="t" anchorCtr="0">
            <a:normAutofit/>
          </a:bodyPr>
          <a:lstStyle/>
          <a:p>
            <a:pPr marL="0" marR="0" lvl="0" indent="0" algn="l" rtl="0">
              <a:lnSpc>
                <a:spcPct val="100000"/>
              </a:lnSpc>
              <a:spcBef>
                <a:spcPts val="0"/>
              </a:spcBef>
              <a:spcAft>
                <a:spcPts val="0"/>
              </a:spcAft>
              <a:buClr>
                <a:srgbClr val="3F3F3F"/>
              </a:buClr>
              <a:buSzPts val="3500"/>
              <a:buFont typeface="Avenir"/>
              <a:buNone/>
            </a:pPr>
            <a:r>
              <a:rPr lang="en" sz="3500">
                <a:solidFill>
                  <a:srgbClr val="A95E5E"/>
                </a:solidFill>
                <a:latin typeface="Raleway"/>
                <a:ea typeface="Raleway"/>
                <a:cs typeface="Raleway"/>
                <a:sym typeface="Raleway"/>
              </a:rPr>
              <a:t>Expert language models</a:t>
            </a:r>
            <a:endParaRPr sz="3500">
              <a:solidFill>
                <a:srgbClr val="A95E5E"/>
              </a:solidFill>
              <a:latin typeface="Raleway"/>
              <a:ea typeface="Raleway"/>
              <a:cs typeface="Raleway"/>
              <a:sym typeface="Raleway"/>
            </a:endParaRPr>
          </a:p>
        </p:txBody>
      </p:sp>
      <p:sp>
        <p:nvSpPr>
          <p:cNvPr id="587" name="Google Shape;587;p76"/>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452436" y="1700213"/>
            <a:ext cx="8239200" cy="1743000"/>
          </a:xfrm>
          <a:prstGeom prst="rect">
            <a:avLst/>
          </a:prstGeom>
          <a:noFill/>
          <a:ln>
            <a:noFill/>
          </a:ln>
        </p:spPr>
        <p:txBody>
          <a:bodyPr spcFirstLastPara="1" wrap="square" lIns="19050" tIns="19050" rIns="19050" bIns="19050" anchor="ctr" anchorCtr="0">
            <a:normAutofit/>
          </a:bodyPr>
          <a:lstStyle/>
          <a:p>
            <a:pPr marL="0" lvl="0" indent="0" algn="l" rtl="0">
              <a:lnSpc>
                <a:spcPct val="115000"/>
              </a:lnSpc>
              <a:spcBef>
                <a:spcPts val="0"/>
              </a:spcBef>
              <a:spcAft>
                <a:spcPts val="0"/>
              </a:spcAft>
              <a:buClr>
                <a:srgbClr val="000000"/>
              </a:buClr>
              <a:buSzPts val="4400"/>
              <a:buFont typeface="Helvetica Neue"/>
              <a:buNone/>
            </a:pPr>
            <a:r>
              <a:rPr lang="en" sz="4000">
                <a:solidFill>
                  <a:srgbClr val="351C75"/>
                </a:solidFill>
                <a:latin typeface="Raleway Medium"/>
                <a:ea typeface="Raleway Medium"/>
                <a:cs typeface="Raleway Medium"/>
                <a:sym typeface="Raleway Medium"/>
              </a:rPr>
              <a:t>Generative pre-training /</a:t>
            </a:r>
            <a:endParaRPr sz="4000">
              <a:solidFill>
                <a:srgbClr val="351C75"/>
              </a:solidFill>
              <a:latin typeface="Raleway Medium"/>
              <a:ea typeface="Raleway Medium"/>
              <a:cs typeface="Raleway Medium"/>
              <a:sym typeface="Raleway Medium"/>
            </a:endParaRPr>
          </a:p>
          <a:p>
            <a:pPr marL="0" lvl="0" indent="0" algn="l" rtl="0">
              <a:lnSpc>
                <a:spcPct val="115000"/>
              </a:lnSpc>
              <a:spcBef>
                <a:spcPts val="0"/>
              </a:spcBef>
              <a:spcAft>
                <a:spcPts val="0"/>
              </a:spcAft>
              <a:buClr>
                <a:srgbClr val="000000"/>
              </a:buClr>
              <a:buSzPts val="4400"/>
              <a:buFont typeface="Helvetica Neue"/>
              <a:buNone/>
            </a:pPr>
            <a:r>
              <a:rPr lang="en" sz="4000">
                <a:solidFill>
                  <a:srgbClr val="351C75"/>
                </a:solidFill>
                <a:latin typeface="Raleway Medium"/>
                <a:ea typeface="Raleway Medium"/>
                <a:cs typeface="Raleway Medium"/>
                <a:sym typeface="Raleway Medium"/>
              </a:rPr>
              <a:t>Language Modeling</a:t>
            </a:r>
            <a:endParaRPr sz="4000">
              <a:solidFill>
                <a:srgbClr val="351C75"/>
              </a:solidFill>
              <a:latin typeface="Raleway Medium"/>
              <a:ea typeface="Raleway Medium"/>
              <a:cs typeface="Raleway Medium"/>
              <a:sym typeface="Raleway Medium"/>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77"/>
          <p:cNvPicPr preferRelativeResize="0"/>
          <p:nvPr/>
        </p:nvPicPr>
        <p:blipFill rotWithShape="1">
          <a:blip r:embed="rId3">
            <a:alphaModFix/>
          </a:blip>
          <a:srcRect t="26308"/>
          <a:stretch/>
        </p:blipFill>
        <p:spPr>
          <a:xfrm>
            <a:off x="302975" y="1432238"/>
            <a:ext cx="4402426" cy="2279025"/>
          </a:xfrm>
          <a:prstGeom prst="rect">
            <a:avLst/>
          </a:prstGeom>
          <a:noFill/>
          <a:ln>
            <a:noFill/>
          </a:ln>
        </p:spPr>
      </p:pic>
      <p:pic>
        <p:nvPicPr>
          <p:cNvPr id="593" name="Google Shape;593;p77"/>
          <p:cNvPicPr preferRelativeResize="0"/>
          <p:nvPr/>
        </p:nvPicPr>
        <p:blipFill>
          <a:blip r:embed="rId4">
            <a:alphaModFix/>
          </a:blip>
          <a:stretch>
            <a:fillRect/>
          </a:stretch>
        </p:blipFill>
        <p:spPr>
          <a:xfrm>
            <a:off x="5257850" y="1350125"/>
            <a:ext cx="3632350" cy="2782599"/>
          </a:xfrm>
          <a:prstGeom prst="rect">
            <a:avLst/>
          </a:prstGeom>
          <a:noFill/>
          <a:ln>
            <a:noFill/>
          </a:ln>
        </p:spPr>
      </p:pic>
      <p:sp>
        <p:nvSpPr>
          <p:cNvPr id="594" name="Google Shape;594;p77"/>
          <p:cNvSpPr txBox="1"/>
          <p:nvPr/>
        </p:nvSpPr>
        <p:spPr>
          <a:xfrm>
            <a:off x="435775" y="289050"/>
            <a:ext cx="5988000" cy="619800"/>
          </a:xfrm>
          <a:prstGeom prst="rect">
            <a:avLst/>
          </a:prstGeom>
          <a:noFill/>
          <a:ln>
            <a:noFill/>
          </a:ln>
        </p:spPr>
        <p:txBody>
          <a:bodyPr spcFirstLastPara="1" wrap="square" lIns="0" tIns="34275" rIns="0" bIns="34275" anchor="t" anchorCtr="0">
            <a:normAutofit/>
          </a:bodyPr>
          <a:lstStyle/>
          <a:p>
            <a:pPr marL="0" marR="0" lvl="0" indent="0" algn="l" rtl="0">
              <a:lnSpc>
                <a:spcPct val="100000"/>
              </a:lnSpc>
              <a:spcBef>
                <a:spcPts val="0"/>
              </a:spcBef>
              <a:spcAft>
                <a:spcPts val="0"/>
              </a:spcAft>
              <a:buClr>
                <a:srgbClr val="3F3F3F"/>
              </a:buClr>
              <a:buSzPts val="3500"/>
              <a:buFont typeface="Avenir"/>
              <a:buNone/>
            </a:pPr>
            <a:r>
              <a:rPr lang="en" sz="3500">
                <a:solidFill>
                  <a:srgbClr val="A95E5E"/>
                </a:solidFill>
                <a:latin typeface="Raleway"/>
                <a:ea typeface="Raleway"/>
                <a:cs typeface="Raleway"/>
                <a:sym typeface="Raleway"/>
              </a:rPr>
              <a:t>Expert language models</a:t>
            </a:r>
            <a:endParaRPr sz="3500">
              <a:solidFill>
                <a:srgbClr val="A95E5E"/>
              </a:solidFill>
              <a:latin typeface="Raleway"/>
              <a:ea typeface="Raleway"/>
              <a:cs typeface="Raleway"/>
              <a:sym typeface="Raleway"/>
            </a:endParaRPr>
          </a:p>
        </p:txBody>
      </p:sp>
      <p:sp>
        <p:nvSpPr>
          <p:cNvPr id="595" name="Google Shape;595;p77"/>
          <p:cNvSpPr txBox="1"/>
          <p:nvPr/>
        </p:nvSpPr>
        <p:spPr>
          <a:xfrm>
            <a:off x="1008688" y="4132725"/>
            <a:ext cx="2991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Lora"/>
                <a:ea typeface="Lora"/>
                <a:cs typeface="Lora"/>
                <a:sym typeface="Lora"/>
              </a:rPr>
              <a:t>Divide up your data</a:t>
            </a:r>
            <a:endParaRPr sz="2400">
              <a:solidFill>
                <a:schemeClr val="dk1"/>
              </a:solidFill>
              <a:latin typeface="Lora"/>
              <a:ea typeface="Lora"/>
              <a:cs typeface="Lora"/>
              <a:sym typeface="Lora"/>
            </a:endParaRPr>
          </a:p>
        </p:txBody>
      </p:sp>
      <p:sp>
        <p:nvSpPr>
          <p:cNvPr id="596" name="Google Shape;596;p77"/>
          <p:cNvSpPr txBox="1"/>
          <p:nvPr/>
        </p:nvSpPr>
        <p:spPr>
          <a:xfrm>
            <a:off x="5829425" y="4132725"/>
            <a:ext cx="2232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Lora"/>
                <a:ea typeface="Lora"/>
                <a:cs typeface="Lora"/>
                <a:sym typeface="Lora"/>
              </a:rPr>
              <a:t>Train</a:t>
            </a:r>
            <a:endParaRPr sz="2400">
              <a:solidFill>
                <a:schemeClr val="dk1"/>
              </a:solidFill>
              <a:latin typeface="Lora"/>
              <a:ea typeface="Lora"/>
              <a:cs typeface="Lora"/>
              <a:sym typeface="Lora"/>
            </a:endParaRPr>
          </a:p>
        </p:txBody>
      </p:sp>
      <p:sp>
        <p:nvSpPr>
          <p:cNvPr id="597" name="Google Shape;597;p77"/>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8"/>
          <p:cNvSpPr txBox="1"/>
          <p:nvPr/>
        </p:nvSpPr>
        <p:spPr>
          <a:xfrm>
            <a:off x="3685684" y="3390192"/>
            <a:ext cx="2929200" cy="1223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a:solidFill>
                  <a:srgbClr val="4C4C4C"/>
                </a:solidFill>
                <a:latin typeface="Helvetica Neue"/>
                <a:ea typeface="Helvetica Neue"/>
                <a:cs typeface="Helvetica Neue"/>
                <a:sym typeface="Helvetica Neue"/>
              </a:rPr>
              <a:t>“ The COVID-19 pandemic is caused by severe acute </a:t>
            </a:r>
            <a:endParaRPr sz="1700"/>
          </a:p>
          <a:p>
            <a:pPr marL="0" marR="0" lvl="0" indent="0" algn="ctr" rtl="0">
              <a:spcBef>
                <a:spcPts val="0"/>
              </a:spcBef>
              <a:spcAft>
                <a:spcPts val="0"/>
              </a:spcAft>
              <a:buNone/>
            </a:pPr>
            <a:r>
              <a:rPr lang="en" sz="1500">
                <a:solidFill>
                  <a:srgbClr val="4C4C4C"/>
                </a:solidFill>
                <a:latin typeface="Helvetica Neue"/>
                <a:ea typeface="Helvetica Neue"/>
                <a:cs typeface="Helvetica Neue"/>
                <a:sym typeface="Helvetica Neue"/>
              </a:rPr>
              <a:t>respiratory syndrome </a:t>
            </a:r>
            <a:endParaRPr sz="1700"/>
          </a:p>
          <a:p>
            <a:pPr marL="0" marR="0" lvl="0" indent="0" algn="ctr" rtl="0">
              <a:spcBef>
                <a:spcPts val="0"/>
              </a:spcBef>
              <a:spcAft>
                <a:spcPts val="0"/>
              </a:spcAft>
              <a:buNone/>
            </a:pPr>
            <a:r>
              <a:rPr lang="en" sz="1500">
                <a:solidFill>
                  <a:srgbClr val="4C4C4C"/>
                </a:solidFill>
                <a:latin typeface="Helvetica Neue"/>
                <a:ea typeface="Helvetica Neue"/>
                <a:cs typeface="Helvetica Neue"/>
                <a:sym typeface="Helvetica Neue"/>
              </a:rPr>
              <a:t>coronavirus-2 (SARS-CoV-2) </a:t>
            </a:r>
            <a:endParaRPr sz="1700"/>
          </a:p>
          <a:p>
            <a:pPr marL="0" marR="0" lvl="0" indent="0" algn="ctr" rtl="0">
              <a:spcBef>
                <a:spcPts val="0"/>
              </a:spcBef>
              <a:spcAft>
                <a:spcPts val="0"/>
              </a:spcAft>
              <a:buNone/>
            </a:pPr>
            <a:r>
              <a:rPr lang="en" sz="1500">
                <a:solidFill>
                  <a:srgbClr val="4C4C4C"/>
                </a:solidFill>
                <a:latin typeface="Helvetica Neue"/>
                <a:ea typeface="Helvetica Neue"/>
                <a:cs typeface="Helvetica Neue"/>
                <a:sym typeface="Helvetica Neue"/>
              </a:rPr>
              <a:t>and has spread worldwide…”</a:t>
            </a:r>
            <a:endParaRPr sz="1700"/>
          </a:p>
        </p:txBody>
      </p:sp>
      <p:pic>
        <p:nvPicPr>
          <p:cNvPr id="603" name="Google Shape;603;p78"/>
          <p:cNvPicPr preferRelativeResize="0"/>
          <p:nvPr/>
        </p:nvPicPr>
        <p:blipFill rotWithShape="1">
          <a:blip r:embed="rId3">
            <a:alphaModFix/>
          </a:blip>
          <a:srcRect/>
          <a:stretch/>
        </p:blipFill>
        <p:spPr>
          <a:xfrm>
            <a:off x="2651225" y="3876987"/>
            <a:ext cx="928308" cy="612288"/>
          </a:xfrm>
          <a:prstGeom prst="rect">
            <a:avLst/>
          </a:prstGeom>
          <a:noFill/>
          <a:ln>
            <a:noFill/>
          </a:ln>
        </p:spPr>
      </p:pic>
      <p:grpSp>
        <p:nvGrpSpPr>
          <p:cNvPr id="604" name="Google Shape;604;p78"/>
          <p:cNvGrpSpPr/>
          <p:nvPr/>
        </p:nvGrpSpPr>
        <p:grpSpPr>
          <a:xfrm>
            <a:off x="3355106" y="1835176"/>
            <a:ext cx="3137662" cy="909796"/>
            <a:chOff x="8830202" y="3562336"/>
            <a:chExt cx="2833103" cy="868043"/>
          </a:xfrm>
        </p:grpSpPr>
        <p:pic>
          <p:nvPicPr>
            <p:cNvPr id="605" name="Google Shape;605;p78"/>
            <p:cNvPicPr preferRelativeResize="0"/>
            <p:nvPr/>
          </p:nvPicPr>
          <p:blipFill rotWithShape="1">
            <a:blip r:embed="rId4">
              <a:alphaModFix/>
            </a:blip>
            <a:srcRect/>
            <a:stretch/>
          </p:blipFill>
          <p:spPr>
            <a:xfrm>
              <a:off x="8904793" y="3620262"/>
              <a:ext cx="520700" cy="533400"/>
            </a:xfrm>
            <a:prstGeom prst="rect">
              <a:avLst/>
            </a:prstGeom>
            <a:noFill/>
            <a:ln>
              <a:noFill/>
            </a:ln>
          </p:spPr>
        </p:pic>
        <p:pic>
          <p:nvPicPr>
            <p:cNvPr id="606" name="Google Shape;606;p78"/>
            <p:cNvPicPr preferRelativeResize="0"/>
            <p:nvPr/>
          </p:nvPicPr>
          <p:blipFill rotWithShape="1">
            <a:blip r:embed="rId5">
              <a:alphaModFix/>
            </a:blip>
            <a:srcRect/>
            <a:stretch/>
          </p:blipFill>
          <p:spPr>
            <a:xfrm>
              <a:off x="9586471" y="3667752"/>
              <a:ext cx="546100" cy="444500"/>
            </a:xfrm>
            <a:prstGeom prst="rect">
              <a:avLst/>
            </a:prstGeom>
            <a:noFill/>
            <a:ln>
              <a:noFill/>
            </a:ln>
          </p:spPr>
        </p:pic>
        <p:pic>
          <p:nvPicPr>
            <p:cNvPr id="607" name="Google Shape;607;p78"/>
            <p:cNvPicPr preferRelativeResize="0"/>
            <p:nvPr/>
          </p:nvPicPr>
          <p:blipFill rotWithShape="1">
            <a:blip r:embed="rId6">
              <a:alphaModFix/>
            </a:blip>
            <a:srcRect/>
            <a:stretch/>
          </p:blipFill>
          <p:spPr>
            <a:xfrm>
              <a:off x="10334125" y="3667752"/>
              <a:ext cx="558800" cy="444500"/>
            </a:xfrm>
            <a:prstGeom prst="rect">
              <a:avLst/>
            </a:prstGeom>
            <a:noFill/>
            <a:ln>
              <a:noFill/>
            </a:ln>
          </p:spPr>
        </p:pic>
        <p:pic>
          <p:nvPicPr>
            <p:cNvPr id="608" name="Google Shape;608;p78"/>
            <p:cNvPicPr preferRelativeResize="0"/>
            <p:nvPr/>
          </p:nvPicPr>
          <p:blipFill rotWithShape="1">
            <a:blip r:embed="rId7">
              <a:alphaModFix/>
            </a:blip>
            <a:srcRect/>
            <a:stretch/>
          </p:blipFill>
          <p:spPr>
            <a:xfrm>
              <a:off x="11099003" y="3664001"/>
              <a:ext cx="457200" cy="457200"/>
            </a:xfrm>
            <a:prstGeom prst="rect">
              <a:avLst/>
            </a:prstGeom>
            <a:noFill/>
            <a:ln>
              <a:noFill/>
            </a:ln>
          </p:spPr>
        </p:pic>
        <p:pic>
          <p:nvPicPr>
            <p:cNvPr id="609" name="Google Shape;609;p78"/>
            <p:cNvPicPr preferRelativeResize="0"/>
            <p:nvPr/>
          </p:nvPicPr>
          <p:blipFill rotWithShape="1">
            <a:blip r:embed="rId8">
              <a:alphaModFix/>
            </a:blip>
            <a:srcRect/>
            <a:stretch/>
          </p:blipFill>
          <p:spPr>
            <a:xfrm>
              <a:off x="8830202" y="3562336"/>
              <a:ext cx="671403" cy="635343"/>
            </a:xfrm>
            <a:prstGeom prst="rect">
              <a:avLst/>
            </a:prstGeom>
            <a:noFill/>
            <a:ln>
              <a:noFill/>
            </a:ln>
          </p:spPr>
        </p:pic>
        <p:pic>
          <p:nvPicPr>
            <p:cNvPr id="610" name="Google Shape;610;p78"/>
            <p:cNvPicPr preferRelativeResize="0"/>
            <p:nvPr/>
          </p:nvPicPr>
          <p:blipFill rotWithShape="1">
            <a:blip r:embed="rId8">
              <a:alphaModFix/>
            </a:blip>
            <a:srcRect/>
            <a:stretch/>
          </p:blipFill>
          <p:spPr>
            <a:xfrm>
              <a:off x="9546034" y="3566183"/>
              <a:ext cx="671403" cy="635343"/>
            </a:xfrm>
            <a:prstGeom prst="rect">
              <a:avLst/>
            </a:prstGeom>
            <a:noFill/>
            <a:ln>
              <a:noFill/>
            </a:ln>
          </p:spPr>
        </p:pic>
        <p:pic>
          <p:nvPicPr>
            <p:cNvPr id="611" name="Google Shape;611;p78"/>
            <p:cNvPicPr preferRelativeResize="0"/>
            <p:nvPr/>
          </p:nvPicPr>
          <p:blipFill rotWithShape="1">
            <a:blip r:embed="rId8">
              <a:alphaModFix/>
            </a:blip>
            <a:srcRect/>
            <a:stretch/>
          </p:blipFill>
          <p:spPr>
            <a:xfrm>
              <a:off x="10277824" y="3562336"/>
              <a:ext cx="671403" cy="635343"/>
            </a:xfrm>
            <a:prstGeom prst="rect">
              <a:avLst/>
            </a:prstGeom>
            <a:noFill/>
            <a:ln>
              <a:noFill/>
            </a:ln>
          </p:spPr>
        </p:pic>
        <p:pic>
          <p:nvPicPr>
            <p:cNvPr id="612" name="Google Shape;612;p78"/>
            <p:cNvPicPr preferRelativeResize="0"/>
            <p:nvPr/>
          </p:nvPicPr>
          <p:blipFill rotWithShape="1">
            <a:blip r:embed="rId8">
              <a:alphaModFix/>
            </a:blip>
            <a:srcRect/>
            <a:stretch/>
          </p:blipFill>
          <p:spPr>
            <a:xfrm>
              <a:off x="10991902" y="3570560"/>
              <a:ext cx="671403" cy="635343"/>
            </a:xfrm>
            <a:prstGeom prst="rect">
              <a:avLst/>
            </a:prstGeom>
            <a:noFill/>
            <a:ln>
              <a:noFill/>
            </a:ln>
          </p:spPr>
        </p:pic>
        <p:sp>
          <p:nvSpPr>
            <p:cNvPr id="613" name="Google Shape;613;p78"/>
            <p:cNvSpPr txBox="1"/>
            <p:nvPr/>
          </p:nvSpPr>
          <p:spPr>
            <a:xfrm>
              <a:off x="9600196" y="4173274"/>
              <a:ext cx="558900" cy="25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a:solidFill>
                    <a:srgbClr val="000000"/>
                  </a:solidFill>
                  <a:latin typeface="Avenir"/>
                  <a:ea typeface="Avenir"/>
                  <a:cs typeface="Avenir"/>
                  <a:sym typeface="Avenir"/>
                </a:rPr>
                <a:t>ELM 2</a:t>
              </a:r>
              <a:endParaRPr sz="1500" b="1"/>
            </a:p>
          </p:txBody>
        </p:sp>
        <p:sp>
          <p:nvSpPr>
            <p:cNvPr id="614" name="Google Shape;614;p78"/>
            <p:cNvSpPr txBox="1"/>
            <p:nvPr/>
          </p:nvSpPr>
          <p:spPr>
            <a:xfrm>
              <a:off x="8874758" y="4165055"/>
              <a:ext cx="624900" cy="25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a:solidFill>
                    <a:srgbClr val="000000"/>
                  </a:solidFill>
                  <a:latin typeface="Avenir"/>
                  <a:ea typeface="Avenir"/>
                  <a:cs typeface="Avenir"/>
                  <a:sym typeface="Avenir"/>
                </a:rPr>
                <a:t>ELM 1</a:t>
              </a:r>
              <a:endParaRPr sz="1500" b="1"/>
            </a:p>
          </p:txBody>
        </p:sp>
        <p:sp>
          <p:nvSpPr>
            <p:cNvPr id="615" name="Google Shape;615;p78"/>
            <p:cNvSpPr txBox="1"/>
            <p:nvPr/>
          </p:nvSpPr>
          <p:spPr>
            <a:xfrm>
              <a:off x="10322380" y="4165055"/>
              <a:ext cx="624900" cy="25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a:solidFill>
                    <a:srgbClr val="000000"/>
                  </a:solidFill>
                  <a:latin typeface="Avenir"/>
                  <a:ea typeface="Avenir"/>
                  <a:cs typeface="Avenir"/>
                  <a:sym typeface="Avenir"/>
                </a:rPr>
                <a:t>ELM 3</a:t>
              </a:r>
              <a:endParaRPr sz="1500" b="1"/>
            </a:p>
          </p:txBody>
        </p:sp>
        <p:sp>
          <p:nvSpPr>
            <p:cNvPr id="616" name="Google Shape;616;p78"/>
            <p:cNvSpPr txBox="1"/>
            <p:nvPr/>
          </p:nvSpPr>
          <p:spPr>
            <a:xfrm>
              <a:off x="11036458" y="4173279"/>
              <a:ext cx="624900" cy="25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a:solidFill>
                    <a:srgbClr val="000000"/>
                  </a:solidFill>
                  <a:latin typeface="Avenir"/>
                  <a:ea typeface="Avenir"/>
                  <a:cs typeface="Avenir"/>
                  <a:sym typeface="Avenir"/>
                </a:rPr>
                <a:t>ELM 4</a:t>
              </a:r>
              <a:endParaRPr sz="1500" b="1"/>
            </a:p>
          </p:txBody>
        </p:sp>
      </p:grpSp>
      <p:cxnSp>
        <p:nvCxnSpPr>
          <p:cNvPr id="617" name="Google Shape;617;p78"/>
          <p:cNvCxnSpPr>
            <a:stCxn id="602" idx="0"/>
          </p:cNvCxnSpPr>
          <p:nvPr/>
        </p:nvCxnSpPr>
        <p:spPr>
          <a:xfrm rot="10800000">
            <a:off x="4511884" y="2770392"/>
            <a:ext cx="638400" cy="619800"/>
          </a:xfrm>
          <a:prstGeom prst="straightConnector1">
            <a:avLst/>
          </a:prstGeom>
          <a:noFill/>
          <a:ln w="9525" cap="flat" cmpd="sng">
            <a:solidFill>
              <a:srgbClr val="000000"/>
            </a:solidFill>
            <a:prstDash val="solid"/>
            <a:round/>
            <a:headEnd type="none" w="sm" len="sm"/>
            <a:tailEnd type="triangle" w="med" len="med"/>
          </a:ln>
        </p:spPr>
      </p:cxnSp>
      <p:cxnSp>
        <p:nvCxnSpPr>
          <p:cNvPr id="618" name="Google Shape;618;p78"/>
          <p:cNvCxnSpPr/>
          <p:nvPr/>
        </p:nvCxnSpPr>
        <p:spPr>
          <a:xfrm rot="10800000">
            <a:off x="4511796" y="1079332"/>
            <a:ext cx="10200" cy="593400"/>
          </a:xfrm>
          <a:prstGeom prst="straightConnector1">
            <a:avLst/>
          </a:prstGeom>
          <a:noFill/>
          <a:ln w="9525" cap="flat" cmpd="sng">
            <a:solidFill>
              <a:srgbClr val="000000"/>
            </a:solidFill>
            <a:prstDash val="solid"/>
            <a:round/>
            <a:headEnd type="none" w="sm" len="sm"/>
            <a:tailEnd type="triangle" w="med" len="med"/>
          </a:ln>
        </p:spPr>
      </p:cxnSp>
      <p:sp>
        <p:nvSpPr>
          <p:cNvPr id="619" name="Google Shape;619;p78"/>
          <p:cNvSpPr txBox="1"/>
          <p:nvPr/>
        </p:nvSpPr>
        <p:spPr>
          <a:xfrm>
            <a:off x="435775" y="289050"/>
            <a:ext cx="5988000" cy="619800"/>
          </a:xfrm>
          <a:prstGeom prst="rect">
            <a:avLst/>
          </a:prstGeom>
          <a:noFill/>
          <a:ln>
            <a:noFill/>
          </a:ln>
        </p:spPr>
        <p:txBody>
          <a:bodyPr spcFirstLastPara="1" wrap="square" lIns="0" tIns="34275" rIns="0" bIns="34275" anchor="t" anchorCtr="0">
            <a:normAutofit/>
          </a:bodyPr>
          <a:lstStyle/>
          <a:p>
            <a:pPr marL="0" marR="0" lvl="0" indent="0" algn="l" rtl="0">
              <a:lnSpc>
                <a:spcPct val="100000"/>
              </a:lnSpc>
              <a:spcBef>
                <a:spcPts val="0"/>
              </a:spcBef>
              <a:spcAft>
                <a:spcPts val="0"/>
              </a:spcAft>
              <a:buClr>
                <a:srgbClr val="3F3F3F"/>
              </a:buClr>
              <a:buSzPts val="3500"/>
              <a:buFont typeface="Avenir"/>
              <a:buNone/>
            </a:pPr>
            <a:r>
              <a:rPr lang="en" sz="3500">
                <a:solidFill>
                  <a:srgbClr val="A95E5E"/>
                </a:solidFill>
                <a:latin typeface="Raleway"/>
                <a:ea typeface="Raleway"/>
                <a:cs typeface="Raleway"/>
                <a:sym typeface="Raleway"/>
              </a:rPr>
              <a:t>Expert language models</a:t>
            </a:r>
            <a:endParaRPr sz="3500">
              <a:solidFill>
                <a:srgbClr val="A95E5E"/>
              </a:solidFill>
              <a:latin typeface="Raleway"/>
              <a:ea typeface="Raleway"/>
              <a:cs typeface="Raleway"/>
              <a:sym typeface="Raleway"/>
            </a:endParaRPr>
          </a:p>
        </p:txBody>
      </p:sp>
      <p:sp>
        <p:nvSpPr>
          <p:cNvPr id="620" name="Google Shape;620;p78"/>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9"/>
          <p:cNvSpPr txBox="1"/>
          <p:nvPr/>
        </p:nvSpPr>
        <p:spPr>
          <a:xfrm>
            <a:off x="435775" y="289050"/>
            <a:ext cx="5988000" cy="619800"/>
          </a:xfrm>
          <a:prstGeom prst="rect">
            <a:avLst/>
          </a:prstGeom>
          <a:noFill/>
          <a:ln>
            <a:noFill/>
          </a:ln>
        </p:spPr>
        <p:txBody>
          <a:bodyPr spcFirstLastPara="1" wrap="square" lIns="0" tIns="34275" rIns="0" bIns="34275" anchor="t" anchorCtr="0">
            <a:normAutofit/>
          </a:bodyPr>
          <a:lstStyle/>
          <a:p>
            <a:pPr marL="0" marR="0" lvl="0" indent="0" algn="l" rtl="0">
              <a:lnSpc>
                <a:spcPct val="100000"/>
              </a:lnSpc>
              <a:spcBef>
                <a:spcPts val="0"/>
              </a:spcBef>
              <a:spcAft>
                <a:spcPts val="0"/>
              </a:spcAft>
              <a:buClr>
                <a:srgbClr val="3F3F3F"/>
              </a:buClr>
              <a:buSzPts val="3500"/>
              <a:buFont typeface="Avenir"/>
              <a:buNone/>
            </a:pPr>
            <a:r>
              <a:rPr lang="en" sz="3500">
                <a:solidFill>
                  <a:srgbClr val="A95E5E"/>
                </a:solidFill>
                <a:latin typeface="Raleway"/>
                <a:ea typeface="Raleway"/>
                <a:cs typeface="Raleway"/>
                <a:sym typeface="Raleway"/>
              </a:rPr>
              <a:t>Expert language models</a:t>
            </a:r>
            <a:endParaRPr sz="3500">
              <a:solidFill>
                <a:srgbClr val="A95E5E"/>
              </a:solidFill>
              <a:latin typeface="Raleway"/>
              <a:ea typeface="Raleway"/>
              <a:cs typeface="Raleway"/>
              <a:sym typeface="Raleway"/>
            </a:endParaRPr>
          </a:p>
        </p:txBody>
      </p:sp>
      <p:grpSp>
        <p:nvGrpSpPr>
          <p:cNvPr id="626" name="Google Shape;626;p79"/>
          <p:cNvGrpSpPr/>
          <p:nvPr/>
        </p:nvGrpSpPr>
        <p:grpSpPr>
          <a:xfrm>
            <a:off x="3433364" y="3936414"/>
            <a:ext cx="3604423" cy="1146554"/>
            <a:chOff x="8052970" y="5138832"/>
            <a:chExt cx="3520288" cy="1119900"/>
          </a:xfrm>
        </p:grpSpPr>
        <p:sp>
          <p:nvSpPr>
            <p:cNvPr id="627" name="Google Shape;627;p79"/>
            <p:cNvSpPr txBox="1"/>
            <p:nvPr/>
          </p:nvSpPr>
          <p:spPr>
            <a:xfrm>
              <a:off x="8928458" y="5138832"/>
              <a:ext cx="2644800" cy="1119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a:solidFill>
                    <a:srgbClr val="4C4C4C"/>
                  </a:solidFill>
                  <a:latin typeface="Helvetica Neue"/>
                  <a:ea typeface="Helvetica Neue"/>
                  <a:cs typeface="Helvetica Neue"/>
                  <a:sym typeface="Helvetica Neue"/>
                </a:rPr>
                <a:t>“ The COVID-19 pandemic is caused by severe acute </a:t>
              </a:r>
              <a:endParaRPr sz="1600"/>
            </a:p>
            <a:p>
              <a:pPr marL="0" marR="0" lvl="0" indent="0" algn="ctr" rtl="0">
                <a:spcBef>
                  <a:spcPts val="0"/>
                </a:spcBef>
                <a:spcAft>
                  <a:spcPts val="0"/>
                </a:spcAft>
                <a:buNone/>
              </a:pPr>
              <a:r>
                <a:rPr lang="en">
                  <a:solidFill>
                    <a:srgbClr val="4C4C4C"/>
                  </a:solidFill>
                  <a:latin typeface="Helvetica Neue"/>
                  <a:ea typeface="Helvetica Neue"/>
                  <a:cs typeface="Helvetica Neue"/>
                  <a:sym typeface="Helvetica Neue"/>
                </a:rPr>
                <a:t>respiratory syndrome </a:t>
              </a:r>
              <a:endParaRPr sz="1600"/>
            </a:p>
            <a:p>
              <a:pPr marL="0" marR="0" lvl="0" indent="0" algn="ctr" rtl="0">
                <a:spcBef>
                  <a:spcPts val="0"/>
                </a:spcBef>
                <a:spcAft>
                  <a:spcPts val="0"/>
                </a:spcAft>
                <a:buNone/>
              </a:pPr>
              <a:r>
                <a:rPr lang="en">
                  <a:solidFill>
                    <a:srgbClr val="4C4C4C"/>
                  </a:solidFill>
                  <a:latin typeface="Helvetica Neue"/>
                  <a:ea typeface="Helvetica Neue"/>
                  <a:cs typeface="Helvetica Neue"/>
                  <a:sym typeface="Helvetica Neue"/>
                </a:rPr>
                <a:t>coronavirus-2 (SARS-CoV-2) </a:t>
              </a:r>
              <a:endParaRPr sz="1600"/>
            </a:p>
            <a:p>
              <a:pPr marL="0" marR="0" lvl="0" indent="0" algn="ctr" rtl="0">
                <a:spcBef>
                  <a:spcPts val="0"/>
                </a:spcBef>
                <a:spcAft>
                  <a:spcPts val="0"/>
                </a:spcAft>
                <a:buNone/>
              </a:pPr>
              <a:r>
                <a:rPr lang="en">
                  <a:solidFill>
                    <a:srgbClr val="4C4C4C"/>
                  </a:solidFill>
                  <a:latin typeface="Helvetica Neue"/>
                  <a:ea typeface="Helvetica Neue"/>
                  <a:cs typeface="Helvetica Neue"/>
                  <a:sym typeface="Helvetica Neue"/>
                </a:rPr>
                <a:t>and has spread worldwide…”</a:t>
              </a:r>
              <a:endParaRPr sz="1600"/>
            </a:p>
          </p:txBody>
        </p:sp>
        <p:pic>
          <p:nvPicPr>
            <p:cNvPr id="628" name="Google Shape;628;p79"/>
            <p:cNvPicPr preferRelativeResize="0"/>
            <p:nvPr/>
          </p:nvPicPr>
          <p:blipFill rotWithShape="1">
            <a:blip r:embed="rId3">
              <a:alphaModFix/>
            </a:blip>
            <a:srcRect/>
            <a:stretch/>
          </p:blipFill>
          <p:spPr>
            <a:xfrm>
              <a:off x="8052970" y="5521881"/>
              <a:ext cx="838200" cy="584200"/>
            </a:xfrm>
            <a:prstGeom prst="rect">
              <a:avLst/>
            </a:prstGeom>
            <a:noFill/>
            <a:ln>
              <a:noFill/>
            </a:ln>
          </p:spPr>
        </p:pic>
      </p:grpSp>
      <p:pic>
        <p:nvPicPr>
          <p:cNvPr id="629" name="Google Shape;629;p79"/>
          <p:cNvPicPr preferRelativeResize="0"/>
          <p:nvPr/>
        </p:nvPicPr>
        <p:blipFill rotWithShape="1">
          <a:blip r:embed="rId4">
            <a:alphaModFix/>
          </a:blip>
          <a:srcRect/>
          <a:stretch/>
        </p:blipFill>
        <p:spPr>
          <a:xfrm>
            <a:off x="4652245" y="3358789"/>
            <a:ext cx="1937475" cy="577628"/>
          </a:xfrm>
          <a:prstGeom prst="rect">
            <a:avLst/>
          </a:prstGeom>
          <a:noFill/>
          <a:ln>
            <a:noFill/>
          </a:ln>
        </p:spPr>
      </p:pic>
      <p:grpSp>
        <p:nvGrpSpPr>
          <p:cNvPr id="630" name="Google Shape;630;p79"/>
          <p:cNvGrpSpPr/>
          <p:nvPr/>
        </p:nvGrpSpPr>
        <p:grpSpPr>
          <a:xfrm>
            <a:off x="2017582" y="1091718"/>
            <a:ext cx="2065051" cy="2337986"/>
            <a:chOff x="6827558" y="2090252"/>
            <a:chExt cx="2016848" cy="2283635"/>
          </a:xfrm>
        </p:grpSpPr>
        <p:pic>
          <p:nvPicPr>
            <p:cNvPr id="631" name="Google Shape;631;p79"/>
            <p:cNvPicPr preferRelativeResize="0"/>
            <p:nvPr/>
          </p:nvPicPr>
          <p:blipFill rotWithShape="1">
            <a:blip r:embed="rId5">
              <a:alphaModFix/>
            </a:blip>
            <a:srcRect/>
            <a:stretch/>
          </p:blipFill>
          <p:spPr>
            <a:xfrm>
              <a:off x="6827558" y="2090252"/>
              <a:ext cx="1981200" cy="1143000"/>
            </a:xfrm>
            <a:prstGeom prst="rect">
              <a:avLst/>
            </a:prstGeom>
            <a:noFill/>
            <a:ln>
              <a:noFill/>
            </a:ln>
          </p:spPr>
        </p:pic>
        <p:pic>
          <p:nvPicPr>
            <p:cNvPr id="632" name="Google Shape;632;p79"/>
            <p:cNvPicPr preferRelativeResize="0"/>
            <p:nvPr/>
          </p:nvPicPr>
          <p:blipFill rotWithShape="1">
            <a:blip r:embed="rId6">
              <a:alphaModFix/>
            </a:blip>
            <a:srcRect b="-68378"/>
            <a:stretch/>
          </p:blipFill>
          <p:spPr>
            <a:xfrm>
              <a:off x="7841106" y="3078487"/>
              <a:ext cx="1003300" cy="1295400"/>
            </a:xfrm>
            <a:prstGeom prst="rect">
              <a:avLst/>
            </a:prstGeom>
            <a:noFill/>
            <a:ln>
              <a:noFill/>
            </a:ln>
          </p:spPr>
        </p:pic>
      </p:grpSp>
      <p:grpSp>
        <p:nvGrpSpPr>
          <p:cNvPr id="633" name="Google Shape;633;p79"/>
          <p:cNvGrpSpPr/>
          <p:nvPr/>
        </p:nvGrpSpPr>
        <p:grpSpPr>
          <a:xfrm>
            <a:off x="4263882" y="894804"/>
            <a:ext cx="2023492" cy="1567215"/>
            <a:chOff x="8921322" y="2008768"/>
            <a:chExt cx="1976259" cy="1530782"/>
          </a:xfrm>
        </p:grpSpPr>
        <p:pic>
          <p:nvPicPr>
            <p:cNvPr id="634" name="Google Shape;634;p79"/>
            <p:cNvPicPr preferRelativeResize="0"/>
            <p:nvPr/>
          </p:nvPicPr>
          <p:blipFill rotWithShape="1">
            <a:blip r:embed="rId7">
              <a:alphaModFix/>
            </a:blip>
            <a:srcRect/>
            <a:stretch/>
          </p:blipFill>
          <p:spPr>
            <a:xfrm>
              <a:off x="9460520" y="2008768"/>
              <a:ext cx="1437061" cy="1530782"/>
            </a:xfrm>
            <a:prstGeom prst="rect">
              <a:avLst/>
            </a:prstGeom>
            <a:noFill/>
            <a:ln>
              <a:noFill/>
            </a:ln>
          </p:spPr>
        </p:pic>
        <p:pic>
          <p:nvPicPr>
            <p:cNvPr id="635" name="Google Shape;635;p79"/>
            <p:cNvPicPr preferRelativeResize="0"/>
            <p:nvPr/>
          </p:nvPicPr>
          <p:blipFill rotWithShape="1">
            <a:blip r:embed="rId8">
              <a:alphaModFix/>
            </a:blip>
            <a:srcRect/>
            <a:stretch/>
          </p:blipFill>
          <p:spPr>
            <a:xfrm>
              <a:off x="8921322" y="2762446"/>
              <a:ext cx="1028700" cy="76200"/>
            </a:xfrm>
            <a:prstGeom prst="rect">
              <a:avLst/>
            </a:prstGeom>
            <a:noFill/>
            <a:ln>
              <a:noFill/>
            </a:ln>
          </p:spPr>
        </p:pic>
      </p:grpSp>
      <p:grpSp>
        <p:nvGrpSpPr>
          <p:cNvPr id="636" name="Google Shape;636;p79"/>
          <p:cNvGrpSpPr/>
          <p:nvPr/>
        </p:nvGrpSpPr>
        <p:grpSpPr>
          <a:xfrm>
            <a:off x="4170584" y="2485347"/>
            <a:ext cx="2900814" cy="894845"/>
            <a:chOff x="8830202" y="3562336"/>
            <a:chExt cx="2833103" cy="874043"/>
          </a:xfrm>
        </p:grpSpPr>
        <p:pic>
          <p:nvPicPr>
            <p:cNvPr id="637" name="Google Shape;637;p79"/>
            <p:cNvPicPr preferRelativeResize="0"/>
            <p:nvPr/>
          </p:nvPicPr>
          <p:blipFill rotWithShape="1">
            <a:blip r:embed="rId9">
              <a:alphaModFix/>
            </a:blip>
            <a:srcRect/>
            <a:stretch/>
          </p:blipFill>
          <p:spPr>
            <a:xfrm>
              <a:off x="8904793" y="3620262"/>
              <a:ext cx="520700" cy="533400"/>
            </a:xfrm>
            <a:prstGeom prst="rect">
              <a:avLst/>
            </a:prstGeom>
            <a:noFill/>
            <a:ln>
              <a:noFill/>
            </a:ln>
          </p:spPr>
        </p:pic>
        <p:pic>
          <p:nvPicPr>
            <p:cNvPr id="638" name="Google Shape;638;p79"/>
            <p:cNvPicPr preferRelativeResize="0"/>
            <p:nvPr/>
          </p:nvPicPr>
          <p:blipFill rotWithShape="1">
            <a:blip r:embed="rId10">
              <a:alphaModFix/>
            </a:blip>
            <a:srcRect/>
            <a:stretch/>
          </p:blipFill>
          <p:spPr>
            <a:xfrm>
              <a:off x="9586471" y="3667752"/>
              <a:ext cx="546100" cy="444500"/>
            </a:xfrm>
            <a:prstGeom prst="rect">
              <a:avLst/>
            </a:prstGeom>
            <a:noFill/>
            <a:ln>
              <a:noFill/>
            </a:ln>
          </p:spPr>
        </p:pic>
        <p:pic>
          <p:nvPicPr>
            <p:cNvPr id="639" name="Google Shape;639;p79"/>
            <p:cNvPicPr preferRelativeResize="0"/>
            <p:nvPr/>
          </p:nvPicPr>
          <p:blipFill rotWithShape="1">
            <a:blip r:embed="rId11">
              <a:alphaModFix/>
            </a:blip>
            <a:srcRect/>
            <a:stretch/>
          </p:blipFill>
          <p:spPr>
            <a:xfrm>
              <a:off x="10334125" y="3667752"/>
              <a:ext cx="558800" cy="444500"/>
            </a:xfrm>
            <a:prstGeom prst="rect">
              <a:avLst/>
            </a:prstGeom>
            <a:noFill/>
            <a:ln>
              <a:noFill/>
            </a:ln>
          </p:spPr>
        </p:pic>
        <p:pic>
          <p:nvPicPr>
            <p:cNvPr id="640" name="Google Shape;640;p79"/>
            <p:cNvPicPr preferRelativeResize="0"/>
            <p:nvPr/>
          </p:nvPicPr>
          <p:blipFill rotWithShape="1">
            <a:blip r:embed="rId12">
              <a:alphaModFix/>
            </a:blip>
            <a:srcRect/>
            <a:stretch/>
          </p:blipFill>
          <p:spPr>
            <a:xfrm>
              <a:off x="11099003" y="3664001"/>
              <a:ext cx="457200" cy="457200"/>
            </a:xfrm>
            <a:prstGeom prst="rect">
              <a:avLst/>
            </a:prstGeom>
            <a:noFill/>
            <a:ln>
              <a:noFill/>
            </a:ln>
          </p:spPr>
        </p:pic>
        <p:pic>
          <p:nvPicPr>
            <p:cNvPr id="641" name="Google Shape;641;p79"/>
            <p:cNvPicPr preferRelativeResize="0"/>
            <p:nvPr/>
          </p:nvPicPr>
          <p:blipFill rotWithShape="1">
            <a:blip r:embed="rId13">
              <a:alphaModFix/>
            </a:blip>
            <a:srcRect/>
            <a:stretch/>
          </p:blipFill>
          <p:spPr>
            <a:xfrm>
              <a:off x="8830202" y="3562336"/>
              <a:ext cx="671403" cy="635343"/>
            </a:xfrm>
            <a:prstGeom prst="rect">
              <a:avLst/>
            </a:prstGeom>
            <a:noFill/>
            <a:ln>
              <a:noFill/>
            </a:ln>
          </p:spPr>
        </p:pic>
        <p:pic>
          <p:nvPicPr>
            <p:cNvPr id="642" name="Google Shape;642;p79"/>
            <p:cNvPicPr preferRelativeResize="0"/>
            <p:nvPr/>
          </p:nvPicPr>
          <p:blipFill rotWithShape="1">
            <a:blip r:embed="rId13">
              <a:alphaModFix/>
            </a:blip>
            <a:srcRect/>
            <a:stretch/>
          </p:blipFill>
          <p:spPr>
            <a:xfrm>
              <a:off x="9546034" y="3566183"/>
              <a:ext cx="671403" cy="635343"/>
            </a:xfrm>
            <a:prstGeom prst="rect">
              <a:avLst/>
            </a:prstGeom>
            <a:noFill/>
            <a:ln>
              <a:noFill/>
            </a:ln>
          </p:spPr>
        </p:pic>
        <p:pic>
          <p:nvPicPr>
            <p:cNvPr id="643" name="Google Shape;643;p79"/>
            <p:cNvPicPr preferRelativeResize="0"/>
            <p:nvPr/>
          </p:nvPicPr>
          <p:blipFill rotWithShape="1">
            <a:blip r:embed="rId13">
              <a:alphaModFix/>
            </a:blip>
            <a:srcRect/>
            <a:stretch/>
          </p:blipFill>
          <p:spPr>
            <a:xfrm>
              <a:off x="10277824" y="3562336"/>
              <a:ext cx="671403" cy="635343"/>
            </a:xfrm>
            <a:prstGeom prst="rect">
              <a:avLst/>
            </a:prstGeom>
            <a:noFill/>
            <a:ln>
              <a:noFill/>
            </a:ln>
          </p:spPr>
        </p:pic>
        <p:pic>
          <p:nvPicPr>
            <p:cNvPr id="644" name="Google Shape;644;p79"/>
            <p:cNvPicPr preferRelativeResize="0"/>
            <p:nvPr/>
          </p:nvPicPr>
          <p:blipFill rotWithShape="1">
            <a:blip r:embed="rId13">
              <a:alphaModFix/>
            </a:blip>
            <a:srcRect/>
            <a:stretch/>
          </p:blipFill>
          <p:spPr>
            <a:xfrm>
              <a:off x="10991902" y="3570560"/>
              <a:ext cx="671403" cy="635343"/>
            </a:xfrm>
            <a:prstGeom prst="rect">
              <a:avLst/>
            </a:prstGeom>
            <a:noFill/>
            <a:ln>
              <a:noFill/>
            </a:ln>
          </p:spPr>
        </p:pic>
        <p:sp>
          <p:nvSpPr>
            <p:cNvPr id="645" name="Google Shape;645;p79"/>
            <p:cNvSpPr txBox="1"/>
            <p:nvPr/>
          </p:nvSpPr>
          <p:spPr>
            <a:xfrm>
              <a:off x="9561992" y="4173279"/>
              <a:ext cx="624900" cy="263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a:solidFill>
                    <a:srgbClr val="000000"/>
                  </a:solidFill>
                  <a:latin typeface="Avenir"/>
                  <a:ea typeface="Avenir"/>
                  <a:cs typeface="Avenir"/>
                  <a:sym typeface="Avenir"/>
                </a:rPr>
                <a:t>ELM 2</a:t>
              </a:r>
              <a:endParaRPr sz="1500" b="1"/>
            </a:p>
          </p:txBody>
        </p:sp>
        <p:sp>
          <p:nvSpPr>
            <p:cNvPr id="646" name="Google Shape;646;p79"/>
            <p:cNvSpPr txBox="1"/>
            <p:nvPr/>
          </p:nvSpPr>
          <p:spPr>
            <a:xfrm>
              <a:off x="8874758" y="4165055"/>
              <a:ext cx="624900" cy="263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a:solidFill>
                    <a:srgbClr val="000000"/>
                  </a:solidFill>
                  <a:latin typeface="Avenir"/>
                  <a:ea typeface="Avenir"/>
                  <a:cs typeface="Avenir"/>
                  <a:sym typeface="Avenir"/>
                </a:rPr>
                <a:t>ELM 1</a:t>
              </a:r>
              <a:endParaRPr sz="1500" b="1"/>
            </a:p>
          </p:txBody>
        </p:sp>
        <p:sp>
          <p:nvSpPr>
            <p:cNvPr id="647" name="Google Shape;647;p79"/>
            <p:cNvSpPr txBox="1"/>
            <p:nvPr/>
          </p:nvSpPr>
          <p:spPr>
            <a:xfrm>
              <a:off x="10322380" y="4165055"/>
              <a:ext cx="624900" cy="263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a:solidFill>
                    <a:srgbClr val="000000"/>
                  </a:solidFill>
                  <a:latin typeface="Avenir"/>
                  <a:ea typeface="Avenir"/>
                  <a:cs typeface="Avenir"/>
                  <a:sym typeface="Avenir"/>
                </a:rPr>
                <a:t>ELM 3</a:t>
              </a:r>
              <a:endParaRPr sz="1500" b="1"/>
            </a:p>
          </p:txBody>
        </p:sp>
        <p:sp>
          <p:nvSpPr>
            <p:cNvPr id="648" name="Google Shape;648;p79"/>
            <p:cNvSpPr txBox="1"/>
            <p:nvPr/>
          </p:nvSpPr>
          <p:spPr>
            <a:xfrm>
              <a:off x="11036458" y="4173279"/>
              <a:ext cx="624900" cy="263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a:solidFill>
                    <a:srgbClr val="000000"/>
                  </a:solidFill>
                  <a:latin typeface="Avenir"/>
                  <a:ea typeface="Avenir"/>
                  <a:cs typeface="Avenir"/>
                  <a:sym typeface="Avenir"/>
                </a:rPr>
                <a:t>ELM 4</a:t>
              </a:r>
              <a:endParaRPr sz="1500" b="1"/>
            </a:p>
          </p:txBody>
        </p:sp>
      </p:grpSp>
      <p:sp>
        <p:nvSpPr>
          <p:cNvPr id="649" name="Google Shape;649;p79"/>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80"/>
          <p:cNvPicPr preferRelativeResize="0"/>
          <p:nvPr/>
        </p:nvPicPr>
        <p:blipFill rotWithShape="1">
          <a:blip r:embed="rId3">
            <a:alphaModFix/>
          </a:blip>
          <a:srcRect b="7817"/>
          <a:stretch/>
        </p:blipFill>
        <p:spPr>
          <a:xfrm>
            <a:off x="5970350" y="92829"/>
            <a:ext cx="2219574" cy="1832799"/>
          </a:xfrm>
          <a:prstGeom prst="rect">
            <a:avLst/>
          </a:prstGeom>
          <a:noFill/>
          <a:ln>
            <a:noFill/>
          </a:ln>
        </p:spPr>
      </p:pic>
      <p:sp>
        <p:nvSpPr>
          <p:cNvPr id="656" name="Google Shape;656;p80"/>
          <p:cNvSpPr txBox="1"/>
          <p:nvPr/>
        </p:nvSpPr>
        <p:spPr>
          <a:xfrm>
            <a:off x="435775" y="289050"/>
            <a:ext cx="5988000" cy="619800"/>
          </a:xfrm>
          <a:prstGeom prst="rect">
            <a:avLst/>
          </a:prstGeom>
          <a:noFill/>
          <a:ln>
            <a:noFill/>
          </a:ln>
        </p:spPr>
        <p:txBody>
          <a:bodyPr spcFirstLastPara="1" wrap="square" lIns="0" tIns="34275" rIns="0" bIns="34275" anchor="t" anchorCtr="0">
            <a:normAutofit/>
          </a:bodyPr>
          <a:lstStyle/>
          <a:p>
            <a:pPr marL="0" marR="0" lvl="0" indent="0" algn="l" rtl="0">
              <a:lnSpc>
                <a:spcPct val="100000"/>
              </a:lnSpc>
              <a:spcBef>
                <a:spcPts val="0"/>
              </a:spcBef>
              <a:spcAft>
                <a:spcPts val="0"/>
              </a:spcAft>
              <a:buClr>
                <a:srgbClr val="3F3F3F"/>
              </a:buClr>
              <a:buSzPts val="3500"/>
              <a:buFont typeface="Avenir"/>
              <a:buNone/>
            </a:pPr>
            <a:r>
              <a:rPr lang="en" sz="3500">
                <a:solidFill>
                  <a:srgbClr val="A95E5E"/>
                </a:solidFill>
                <a:latin typeface="Raleway"/>
                <a:ea typeface="Raleway"/>
                <a:cs typeface="Raleway"/>
                <a:sym typeface="Raleway"/>
              </a:rPr>
              <a:t>Expert language models</a:t>
            </a:r>
            <a:endParaRPr sz="3500">
              <a:solidFill>
                <a:srgbClr val="A95E5E"/>
              </a:solidFill>
              <a:latin typeface="Raleway"/>
              <a:ea typeface="Raleway"/>
              <a:cs typeface="Raleway"/>
              <a:sym typeface="Raleway"/>
            </a:endParaRPr>
          </a:p>
        </p:txBody>
      </p:sp>
      <p:sp>
        <p:nvSpPr>
          <p:cNvPr id="657" name="Google Shape;657;p80"/>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63</a:t>
            </a:fld>
            <a:endParaRPr/>
          </a:p>
        </p:txBody>
      </p:sp>
      <p:pic>
        <p:nvPicPr>
          <p:cNvPr id="658" name="Google Shape;658;p80"/>
          <p:cNvPicPr preferRelativeResize="0"/>
          <p:nvPr/>
        </p:nvPicPr>
        <p:blipFill rotWithShape="1">
          <a:blip r:embed="rId4">
            <a:alphaModFix/>
          </a:blip>
          <a:srcRect/>
          <a:stretch/>
        </p:blipFill>
        <p:spPr>
          <a:xfrm>
            <a:off x="5337850" y="2132074"/>
            <a:ext cx="3230600" cy="2649325"/>
          </a:xfrm>
          <a:prstGeom prst="rect">
            <a:avLst/>
          </a:prstGeom>
          <a:noFill/>
          <a:ln>
            <a:noFill/>
          </a:ln>
        </p:spPr>
      </p:pic>
      <p:pic>
        <p:nvPicPr>
          <p:cNvPr id="659" name="Google Shape;659;p80"/>
          <p:cNvPicPr preferRelativeResize="0"/>
          <p:nvPr/>
        </p:nvPicPr>
        <p:blipFill rotWithShape="1">
          <a:blip r:embed="rId5">
            <a:alphaModFix/>
          </a:blip>
          <a:srcRect/>
          <a:stretch/>
        </p:blipFill>
        <p:spPr>
          <a:xfrm>
            <a:off x="389225" y="1079200"/>
            <a:ext cx="4823300" cy="3702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81"/>
          <p:cNvPicPr preferRelativeResize="0"/>
          <p:nvPr/>
        </p:nvPicPr>
        <p:blipFill>
          <a:blip r:embed="rId3">
            <a:alphaModFix/>
          </a:blip>
          <a:stretch>
            <a:fillRect/>
          </a:stretch>
        </p:blipFill>
        <p:spPr>
          <a:xfrm>
            <a:off x="385575" y="-12"/>
            <a:ext cx="4408425" cy="4639832"/>
          </a:xfrm>
          <a:prstGeom prst="rect">
            <a:avLst/>
          </a:prstGeom>
          <a:noFill/>
          <a:ln>
            <a:noFill/>
          </a:ln>
        </p:spPr>
      </p:pic>
      <p:sp>
        <p:nvSpPr>
          <p:cNvPr id="666" name="Google Shape;666;p81"/>
          <p:cNvSpPr/>
          <p:nvPr/>
        </p:nvSpPr>
        <p:spPr>
          <a:xfrm>
            <a:off x="1371600" y="567928"/>
            <a:ext cx="411600" cy="4116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sp>
        <p:nvSpPr>
          <p:cNvPr id="667" name="Google Shape;667;p81"/>
          <p:cNvSpPr/>
          <p:nvPr/>
        </p:nvSpPr>
        <p:spPr>
          <a:xfrm>
            <a:off x="1860947" y="1125024"/>
            <a:ext cx="411600" cy="4116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grpSp>
        <p:nvGrpSpPr>
          <p:cNvPr id="668" name="Google Shape;668;p81"/>
          <p:cNvGrpSpPr/>
          <p:nvPr/>
        </p:nvGrpSpPr>
        <p:grpSpPr>
          <a:xfrm>
            <a:off x="2331035" y="1636543"/>
            <a:ext cx="439653" cy="2292578"/>
            <a:chOff x="11453888" y="1500032"/>
            <a:chExt cx="586204" cy="3056771"/>
          </a:xfrm>
        </p:grpSpPr>
        <p:sp>
          <p:nvSpPr>
            <p:cNvPr id="669" name="Google Shape;669;p81"/>
            <p:cNvSpPr/>
            <p:nvPr/>
          </p:nvSpPr>
          <p:spPr>
            <a:xfrm>
              <a:off x="11491392" y="1500032"/>
              <a:ext cx="548700" cy="5487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sp>
          <p:nvSpPr>
            <p:cNvPr id="670" name="Google Shape;670;p81"/>
            <p:cNvSpPr/>
            <p:nvPr/>
          </p:nvSpPr>
          <p:spPr>
            <a:xfrm>
              <a:off x="11489464" y="2257129"/>
              <a:ext cx="548700" cy="5487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sp>
          <p:nvSpPr>
            <p:cNvPr id="671" name="Google Shape;671;p81"/>
            <p:cNvSpPr/>
            <p:nvPr/>
          </p:nvSpPr>
          <p:spPr>
            <a:xfrm>
              <a:off x="11471676" y="2892989"/>
              <a:ext cx="548700" cy="5487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sp>
          <p:nvSpPr>
            <p:cNvPr id="672" name="Google Shape;672;p81"/>
            <p:cNvSpPr/>
            <p:nvPr/>
          </p:nvSpPr>
          <p:spPr>
            <a:xfrm>
              <a:off x="11453888" y="3467358"/>
              <a:ext cx="548700" cy="5487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sp>
          <p:nvSpPr>
            <p:cNvPr id="673" name="Google Shape;673;p81"/>
            <p:cNvSpPr/>
            <p:nvPr/>
          </p:nvSpPr>
          <p:spPr>
            <a:xfrm>
              <a:off x="11453888" y="4008103"/>
              <a:ext cx="548700" cy="5487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grpSp>
      <p:sp>
        <p:nvSpPr>
          <p:cNvPr id="674" name="Google Shape;674;p81"/>
          <p:cNvSpPr/>
          <p:nvPr/>
        </p:nvSpPr>
        <p:spPr>
          <a:xfrm>
            <a:off x="2833897" y="3799550"/>
            <a:ext cx="411600" cy="4116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cxnSp>
        <p:nvCxnSpPr>
          <p:cNvPr id="675" name="Google Shape;675;p81"/>
          <p:cNvCxnSpPr/>
          <p:nvPr/>
        </p:nvCxnSpPr>
        <p:spPr>
          <a:xfrm rot="10800000" flipH="1">
            <a:off x="3502639" y="3600052"/>
            <a:ext cx="1106400" cy="480600"/>
          </a:xfrm>
          <a:prstGeom prst="straightConnector1">
            <a:avLst/>
          </a:prstGeom>
          <a:noFill/>
          <a:ln w="38100" cap="flat" cmpd="sng">
            <a:solidFill>
              <a:schemeClr val="dk1"/>
            </a:solidFill>
            <a:prstDash val="solid"/>
            <a:round/>
            <a:headEnd type="none" w="sm" len="sm"/>
            <a:tailEnd type="triangle" w="med" len="med"/>
          </a:ln>
        </p:spPr>
      </p:cxnSp>
      <p:sp>
        <p:nvSpPr>
          <p:cNvPr id="676" name="Google Shape;676;p81"/>
          <p:cNvSpPr txBox="1"/>
          <p:nvPr/>
        </p:nvSpPr>
        <p:spPr>
          <a:xfrm>
            <a:off x="5036425" y="2860400"/>
            <a:ext cx="3725400" cy="1731600"/>
          </a:xfrm>
          <a:prstGeom prst="rect">
            <a:avLst/>
          </a:prstGeom>
          <a:noFill/>
          <a:ln>
            <a:noFill/>
          </a:ln>
        </p:spPr>
        <p:txBody>
          <a:bodyPr spcFirstLastPara="1" wrap="square" lIns="68575" tIns="34275" rIns="68575" bIns="34275" anchor="t" anchorCtr="0">
            <a:spAutoFit/>
          </a:bodyPr>
          <a:lstStyle/>
          <a:p>
            <a:pPr marL="215900" marR="0" lvl="0" indent="-241300" algn="l" rtl="0">
              <a:spcBef>
                <a:spcPts val="0"/>
              </a:spcBef>
              <a:spcAft>
                <a:spcPts val="0"/>
              </a:spcAft>
              <a:buClr>
                <a:schemeClr val="dk1"/>
              </a:buClr>
              <a:buSzPts val="1800"/>
              <a:buFont typeface="Lora"/>
              <a:buChar char="•"/>
            </a:pPr>
            <a:r>
              <a:rPr lang="en" sz="1800">
                <a:solidFill>
                  <a:schemeClr val="dk1"/>
                </a:solidFill>
                <a:latin typeface="Lora"/>
                <a:ea typeface="Lora"/>
                <a:cs typeface="Lora"/>
                <a:sym typeface="Lora"/>
              </a:rPr>
              <a:t>Increasing # experts almost always outperforms 1-expert (dense) model</a:t>
            </a:r>
            <a:endParaRPr sz="1500">
              <a:latin typeface="Lora"/>
              <a:ea typeface="Lora"/>
              <a:cs typeface="Lora"/>
              <a:sym typeface="Lora"/>
            </a:endParaRPr>
          </a:p>
          <a:p>
            <a:pPr marL="215900" marR="0" lvl="0" indent="-241300" algn="l" rtl="0">
              <a:spcBef>
                <a:spcPts val="0"/>
              </a:spcBef>
              <a:spcAft>
                <a:spcPts val="0"/>
              </a:spcAft>
              <a:buClr>
                <a:schemeClr val="dk1"/>
              </a:buClr>
              <a:buSzPts val="1800"/>
              <a:buFont typeface="Lora"/>
              <a:buChar char="•"/>
            </a:pPr>
            <a:r>
              <a:rPr lang="en" sz="1800">
                <a:solidFill>
                  <a:schemeClr val="dk1"/>
                </a:solidFill>
                <a:latin typeface="Lora"/>
                <a:ea typeface="Lora"/>
                <a:cs typeface="Lora"/>
                <a:sym typeface="Lora"/>
              </a:rPr>
              <a:t>The optimal expert count grows with the amount of data/compute</a:t>
            </a:r>
            <a:endParaRPr sz="1500">
              <a:latin typeface="Lora"/>
              <a:ea typeface="Lora"/>
              <a:cs typeface="Lora"/>
              <a:sym typeface="Lora"/>
            </a:endParaRPr>
          </a:p>
        </p:txBody>
      </p:sp>
      <p:cxnSp>
        <p:nvCxnSpPr>
          <p:cNvPr id="677" name="Google Shape;677;p81"/>
          <p:cNvCxnSpPr/>
          <p:nvPr/>
        </p:nvCxnSpPr>
        <p:spPr>
          <a:xfrm>
            <a:off x="1094870" y="3374735"/>
            <a:ext cx="1275000" cy="705900"/>
          </a:xfrm>
          <a:prstGeom prst="straightConnector1">
            <a:avLst/>
          </a:prstGeom>
          <a:noFill/>
          <a:ln w="38100" cap="flat" cmpd="sng">
            <a:solidFill>
              <a:schemeClr val="dk1"/>
            </a:solidFill>
            <a:prstDash val="solid"/>
            <a:round/>
            <a:headEnd type="none" w="sm" len="sm"/>
            <a:tailEnd type="triangle" w="med" len="med"/>
          </a:ln>
        </p:spPr>
      </p:cxnSp>
      <p:grpSp>
        <p:nvGrpSpPr>
          <p:cNvPr id="678" name="Google Shape;678;p81"/>
          <p:cNvGrpSpPr/>
          <p:nvPr/>
        </p:nvGrpSpPr>
        <p:grpSpPr>
          <a:xfrm>
            <a:off x="2205281" y="427077"/>
            <a:ext cx="5408683" cy="552232"/>
            <a:chOff x="2940450" y="569441"/>
            <a:chExt cx="6567124" cy="736309"/>
          </a:xfrm>
        </p:grpSpPr>
        <p:cxnSp>
          <p:nvCxnSpPr>
            <p:cNvPr id="679" name="Google Shape;679;p81"/>
            <p:cNvCxnSpPr/>
            <p:nvPr/>
          </p:nvCxnSpPr>
          <p:spPr>
            <a:xfrm rot="10800000">
              <a:off x="2940450" y="642937"/>
              <a:ext cx="4089000" cy="0"/>
            </a:xfrm>
            <a:prstGeom prst="straightConnector1">
              <a:avLst/>
            </a:prstGeom>
            <a:noFill/>
            <a:ln w="28575" cap="flat" cmpd="sng">
              <a:solidFill>
                <a:schemeClr val="dk1"/>
              </a:solidFill>
              <a:prstDash val="solid"/>
              <a:round/>
              <a:headEnd type="none" w="sm" len="sm"/>
              <a:tailEnd type="triangle" w="med" len="med"/>
            </a:ln>
          </p:spPr>
        </p:cxnSp>
        <p:cxnSp>
          <p:nvCxnSpPr>
            <p:cNvPr id="680" name="Google Shape;680;p81"/>
            <p:cNvCxnSpPr/>
            <p:nvPr/>
          </p:nvCxnSpPr>
          <p:spPr>
            <a:xfrm flipH="1">
              <a:off x="3656550" y="857250"/>
              <a:ext cx="3372900" cy="448500"/>
            </a:xfrm>
            <a:prstGeom prst="straightConnector1">
              <a:avLst/>
            </a:prstGeom>
            <a:noFill/>
            <a:ln w="28575" cap="flat" cmpd="sng">
              <a:solidFill>
                <a:schemeClr val="dk1"/>
              </a:solidFill>
              <a:prstDash val="solid"/>
              <a:round/>
              <a:headEnd type="none" w="sm" len="sm"/>
              <a:tailEnd type="triangle" w="med" len="med"/>
            </a:ln>
          </p:spPr>
        </p:cxnSp>
        <p:sp>
          <p:nvSpPr>
            <p:cNvPr id="681" name="Google Shape;681;p81"/>
            <p:cNvSpPr txBox="1"/>
            <p:nvPr/>
          </p:nvSpPr>
          <p:spPr>
            <a:xfrm>
              <a:off x="7021474" y="569441"/>
              <a:ext cx="2486100" cy="666900"/>
            </a:xfrm>
            <a:prstGeom prst="rect">
              <a:avLst/>
            </a:prstGeom>
            <a:noFill/>
            <a:ln w="2857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venir"/>
                  <a:ea typeface="Avenir"/>
                  <a:cs typeface="Avenir"/>
                  <a:sym typeface="Avenir"/>
                </a:rPr>
                <a:t>Different dataset </a:t>
              </a:r>
              <a:r>
                <a:rPr lang="en">
                  <a:solidFill>
                    <a:schemeClr val="dk1"/>
                  </a:solidFill>
                  <a:latin typeface="Avenir"/>
                  <a:ea typeface="Avenir"/>
                  <a:cs typeface="Avenir"/>
                  <a:sym typeface="Avenir"/>
                </a:rPr>
                <a:t>&amp; compute</a:t>
              </a:r>
              <a:r>
                <a:rPr lang="en" sz="1400">
                  <a:solidFill>
                    <a:schemeClr val="dk1"/>
                  </a:solidFill>
                  <a:latin typeface="Avenir"/>
                  <a:ea typeface="Avenir"/>
                  <a:cs typeface="Avenir"/>
                  <a:sym typeface="Avenir"/>
                </a:rPr>
                <a:t> sizes</a:t>
              </a:r>
              <a:endParaRPr sz="1100"/>
            </a:p>
          </p:txBody>
        </p:sp>
      </p:grpSp>
      <p:sp>
        <p:nvSpPr>
          <p:cNvPr id="682" name="Google Shape;682;p81"/>
          <p:cNvSpPr txBox="1"/>
          <p:nvPr/>
        </p:nvSpPr>
        <p:spPr>
          <a:xfrm>
            <a:off x="5172173" y="1565138"/>
            <a:ext cx="3254400" cy="1177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600">
                <a:solidFill>
                  <a:srgbClr val="A95E5E"/>
                </a:solidFill>
                <a:latin typeface="Raleway"/>
                <a:ea typeface="Raleway"/>
                <a:cs typeface="Raleway"/>
                <a:sym typeface="Raleway"/>
              </a:rPr>
              <a:t>Scaling trends of BTM</a:t>
            </a:r>
            <a:endParaRPr sz="2000">
              <a:solidFill>
                <a:srgbClr val="A95E5E"/>
              </a:solidFill>
              <a:latin typeface="Raleway"/>
              <a:ea typeface="Raleway"/>
              <a:cs typeface="Raleway"/>
              <a:sym typeface="Raleway"/>
            </a:endParaRPr>
          </a:p>
        </p:txBody>
      </p:sp>
      <p:cxnSp>
        <p:nvCxnSpPr>
          <p:cNvPr id="683" name="Google Shape;683;p81"/>
          <p:cNvCxnSpPr/>
          <p:nvPr/>
        </p:nvCxnSpPr>
        <p:spPr>
          <a:xfrm>
            <a:off x="5172183" y="2796482"/>
            <a:ext cx="3453900" cy="0"/>
          </a:xfrm>
          <a:prstGeom prst="straightConnector1">
            <a:avLst/>
          </a:prstGeom>
          <a:noFill/>
          <a:ln w="12700" cap="flat" cmpd="sng">
            <a:solidFill>
              <a:schemeClr val="dk1"/>
            </a:solidFill>
            <a:prstDash val="solid"/>
            <a:round/>
            <a:headEnd type="none" w="sm" len="sm"/>
            <a:tailEnd type="none" w="sm" len="sm"/>
          </a:ln>
        </p:spPr>
      </p:cxnSp>
      <p:sp>
        <p:nvSpPr>
          <p:cNvPr id="684" name="Google Shape;684;p81"/>
          <p:cNvSpPr txBox="1"/>
          <p:nvPr/>
        </p:nvSpPr>
        <p:spPr>
          <a:xfrm>
            <a:off x="5250105" y="979408"/>
            <a:ext cx="4937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Avenir"/>
                <a:ea typeface="Avenir"/>
                <a:cs typeface="Avenir"/>
                <a:sym typeface="Avenir"/>
              </a:rPr>
              <a:t>Note: </a:t>
            </a:r>
            <a:r>
              <a:rPr lang="en" sz="1400">
                <a:solidFill>
                  <a:schemeClr val="dk1"/>
                </a:solidFill>
                <a:latin typeface="Avenir"/>
                <a:ea typeface="Avenir"/>
                <a:cs typeface="Avenir"/>
                <a:sym typeface="Avenir"/>
              </a:rPr>
              <a:t>1 cluster model is a dense model!</a:t>
            </a:r>
            <a:endParaRPr sz="1100"/>
          </a:p>
        </p:txBody>
      </p:sp>
      <p:sp>
        <p:nvSpPr>
          <p:cNvPr id="685" name="Google Shape;685;p81"/>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64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67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7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66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
                                          </p:stCondLst>
                                        </p:cTn>
                                        <p:tgtEl>
                                          <p:spTgt spid="67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
                                          </p:stCondLst>
                                        </p:cTn>
                                        <p:tgtEl>
                                          <p:spTgt spid="66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
                                          </p:stCondLst>
                                        </p:cTn>
                                        <p:tgtEl>
                                          <p:spTgt spid="66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675"/>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1"/>
                                          </p:stCondLst>
                                        </p:cTn>
                                        <p:tgtEl>
                                          <p:spTgt spid="6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82"/>
          <p:cNvSpPr txBox="1"/>
          <p:nvPr/>
        </p:nvSpPr>
        <p:spPr>
          <a:xfrm>
            <a:off x="5047500" y="1281876"/>
            <a:ext cx="3609900" cy="2191200"/>
          </a:xfrm>
          <a:prstGeom prst="rect">
            <a:avLst/>
          </a:prstGeom>
          <a:noFill/>
          <a:ln>
            <a:noFill/>
          </a:ln>
        </p:spPr>
        <p:txBody>
          <a:bodyPr spcFirstLastPara="1" wrap="square" lIns="68575" tIns="34275" rIns="68575" bIns="34275" anchor="b" anchorCtr="0">
            <a:normAutofit/>
          </a:bodyPr>
          <a:lstStyle/>
          <a:p>
            <a:pPr marL="0" marR="0" lvl="0" indent="0" algn="l" rtl="0">
              <a:lnSpc>
                <a:spcPct val="115000"/>
              </a:lnSpc>
              <a:spcBef>
                <a:spcPts val="0"/>
              </a:spcBef>
              <a:spcAft>
                <a:spcPts val="0"/>
              </a:spcAft>
              <a:buClr>
                <a:srgbClr val="262626"/>
              </a:buClr>
              <a:buSzPts val="2700"/>
              <a:buFont typeface="Avenir"/>
              <a:buNone/>
            </a:pPr>
            <a:r>
              <a:rPr lang="en" sz="2700">
                <a:solidFill>
                  <a:srgbClr val="262626"/>
                </a:solidFill>
                <a:latin typeface="Raleway"/>
                <a:ea typeface="Raleway"/>
                <a:cs typeface="Raleway"/>
                <a:sym typeface="Raleway"/>
              </a:rPr>
              <a:t>Training with BTM is substantially more efficient than training a larger dense model</a:t>
            </a:r>
            <a:endParaRPr sz="1100">
              <a:latin typeface="Raleway"/>
              <a:ea typeface="Raleway"/>
              <a:cs typeface="Raleway"/>
              <a:sym typeface="Raleway"/>
            </a:endParaRPr>
          </a:p>
        </p:txBody>
      </p:sp>
      <p:sp>
        <p:nvSpPr>
          <p:cNvPr id="692" name="Google Shape;692;p82"/>
          <p:cNvSpPr txBox="1">
            <a:spLocks noGrp="1"/>
          </p:cNvSpPr>
          <p:nvPr>
            <p:ph type="sldNum" idx="12"/>
          </p:nvPr>
        </p:nvSpPr>
        <p:spPr>
          <a:xfrm>
            <a:off x="8485382" y="4696800"/>
            <a:ext cx="535800" cy="326400"/>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Clr>
                <a:srgbClr val="595959"/>
              </a:buClr>
              <a:buSzPts val="1000"/>
              <a:buFont typeface="Arial"/>
              <a:buNone/>
            </a:pPr>
            <a:fld id="{00000000-1234-1234-1234-123412341234}" type="slidenum">
              <a:rPr lang="en"/>
              <a:t>65</a:t>
            </a:fld>
            <a:endParaRPr/>
          </a:p>
        </p:txBody>
      </p:sp>
      <p:pic>
        <p:nvPicPr>
          <p:cNvPr id="693" name="Google Shape;693;p82" descr="Chart&#10;&#10;Description automatically generated"/>
          <p:cNvPicPr preferRelativeResize="0"/>
          <p:nvPr/>
        </p:nvPicPr>
        <p:blipFill rotWithShape="1">
          <a:blip r:embed="rId3">
            <a:alphaModFix/>
          </a:blip>
          <a:srcRect/>
          <a:stretch/>
        </p:blipFill>
        <p:spPr>
          <a:xfrm>
            <a:off x="399410" y="531196"/>
            <a:ext cx="4625704" cy="3706309"/>
          </a:xfrm>
          <a:prstGeom prst="rect">
            <a:avLst/>
          </a:prstGeom>
          <a:noFill/>
          <a:ln>
            <a:noFill/>
          </a:ln>
        </p:spPr>
      </p:pic>
      <p:sp>
        <p:nvSpPr>
          <p:cNvPr id="694" name="Google Shape;694;p82"/>
          <p:cNvSpPr/>
          <p:nvPr/>
        </p:nvSpPr>
        <p:spPr>
          <a:xfrm>
            <a:off x="3379807" y="2688936"/>
            <a:ext cx="411600" cy="4116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sp>
        <p:nvSpPr>
          <p:cNvPr id="695" name="Google Shape;695;p82"/>
          <p:cNvSpPr/>
          <p:nvPr/>
        </p:nvSpPr>
        <p:spPr>
          <a:xfrm>
            <a:off x="1006089" y="1319994"/>
            <a:ext cx="411600" cy="4116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sp>
        <p:nvSpPr>
          <p:cNvPr id="696" name="Google Shape;696;p82"/>
          <p:cNvSpPr/>
          <p:nvPr/>
        </p:nvSpPr>
        <p:spPr>
          <a:xfrm>
            <a:off x="1332016" y="3061569"/>
            <a:ext cx="411600" cy="4116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sp>
        <p:nvSpPr>
          <p:cNvPr id="697" name="Google Shape;697;p82"/>
          <p:cNvSpPr/>
          <p:nvPr/>
        </p:nvSpPr>
        <p:spPr>
          <a:xfrm>
            <a:off x="3407774" y="2979773"/>
            <a:ext cx="411600" cy="411600"/>
          </a:xfrm>
          <a:prstGeom prst="ellipse">
            <a:avLst/>
          </a:prstGeom>
          <a:noFill/>
          <a:ln w="38100" cap="flat" cmpd="sng">
            <a:solidFill>
              <a:srgbClr val="FF432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9B89"/>
              </a:solidFill>
              <a:latin typeface="Avenir"/>
              <a:ea typeface="Avenir"/>
              <a:cs typeface="Avenir"/>
              <a:sym typeface="Avenir"/>
            </a:endParaRPr>
          </a:p>
        </p:txBody>
      </p:sp>
      <p:sp>
        <p:nvSpPr>
          <p:cNvPr id="698" name="Google Shape;698;p82"/>
          <p:cNvSpPr/>
          <p:nvPr/>
        </p:nvSpPr>
        <p:spPr>
          <a:xfrm>
            <a:off x="1537755" y="767201"/>
            <a:ext cx="3179700" cy="748500"/>
          </a:xfrm>
          <a:prstGeom prst="rect">
            <a:avLst/>
          </a:prstGeom>
          <a:noFill/>
          <a:ln w="381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0000"/>
              </a:solidFill>
              <a:latin typeface="Avenir"/>
              <a:ea typeface="Avenir"/>
              <a:cs typeface="Avenir"/>
              <a:sym typeface="Avenir"/>
            </a:endParaRPr>
          </a:p>
        </p:txBody>
      </p:sp>
      <p:sp>
        <p:nvSpPr>
          <p:cNvPr id="699" name="Google Shape;699;p82"/>
          <p:cNvSpPr txBox="1">
            <a:spLocks noGrp="1"/>
          </p:cNvSpPr>
          <p:nvPr>
            <p:ph type="ftr" idx="11"/>
          </p:nvPr>
        </p:nvSpPr>
        <p:spPr>
          <a:xfrm>
            <a:off x="822722" y="4835129"/>
            <a:ext cx="5113800" cy="273900"/>
          </a:xfrm>
          <a:prstGeom prst="rect">
            <a:avLst/>
          </a:prstGeom>
          <a:noFill/>
          <a:ln>
            <a:noFill/>
          </a:ln>
        </p:spPr>
        <p:txBody>
          <a:bodyPr spcFirstLastPara="1" wrap="square" lIns="68575" tIns="34275" rIns="68575" bIns="34275" anchor="ctr" anchorCtr="0">
            <a:normAutofit lnSpcReduction="10000"/>
          </a:bodyPr>
          <a:lstStyle/>
          <a:p>
            <a:pPr marL="0" lvl="0" indent="0" algn="l" rtl="0">
              <a:spcBef>
                <a:spcPts val="0"/>
              </a:spcBef>
              <a:spcAft>
                <a:spcPts val="0"/>
              </a:spcAft>
              <a:buNone/>
            </a:pPr>
            <a:r>
              <a:rPr lang="en" sz="700"/>
              <a:t>PART 2: CLUSTER-BRANCH-TRAIN-MERGE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69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1"/>
                                          </p:stCondLst>
                                        </p:cTn>
                                        <p:tgtEl>
                                          <p:spTgt spid="69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3"/>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3F3F3F"/>
              </a:buClr>
              <a:buSzPts val="3500"/>
              <a:buFont typeface="Avenir"/>
              <a:buNone/>
            </a:pPr>
            <a:r>
              <a:rPr lang="en">
                <a:solidFill>
                  <a:srgbClr val="A95E5E"/>
                </a:solidFill>
                <a:latin typeface="Raleway"/>
                <a:ea typeface="Raleway"/>
                <a:cs typeface="Raleway"/>
                <a:sym typeface="Raleway"/>
              </a:rPr>
              <a:t>A Decentralized Future</a:t>
            </a:r>
            <a:endParaRPr>
              <a:solidFill>
                <a:srgbClr val="A95E5E"/>
              </a:solidFill>
              <a:latin typeface="Raleway"/>
              <a:ea typeface="Raleway"/>
              <a:cs typeface="Raleway"/>
              <a:sym typeface="Raleway"/>
            </a:endParaRPr>
          </a:p>
        </p:txBody>
      </p:sp>
      <p:sp>
        <p:nvSpPr>
          <p:cNvPr id="706" name="Google Shape;706;p83"/>
          <p:cNvSpPr txBox="1">
            <a:spLocks noGrp="1"/>
          </p:cNvSpPr>
          <p:nvPr>
            <p:ph type="sldNum" idx="12"/>
          </p:nvPr>
        </p:nvSpPr>
        <p:spPr>
          <a:xfrm>
            <a:off x="8485382" y="4696800"/>
            <a:ext cx="535800" cy="326400"/>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Clr>
                <a:srgbClr val="595959"/>
              </a:buClr>
              <a:buSzPts val="1000"/>
              <a:buFont typeface="Arial"/>
              <a:buNone/>
            </a:pPr>
            <a:fld id="{00000000-1234-1234-1234-123412341234}" type="slidenum">
              <a:rPr lang="en"/>
              <a:t>66</a:t>
            </a:fld>
            <a:endParaRPr/>
          </a:p>
        </p:txBody>
      </p:sp>
      <p:sp>
        <p:nvSpPr>
          <p:cNvPr id="707" name="Google Shape;707;p83"/>
          <p:cNvSpPr/>
          <p:nvPr/>
        </p:nvSpPr>
        <p:spPr>
          <a:xfrm>
            <a:off x="6436157" y="1579861"/>
            <a:ext cx="1809000" cy="3108900"/>
          </a:xfrm>
          <a:prstGeom prst="roundRect">
            <a:avLst>
              <a:gd name="adj" fmla="val 16667"/>
            </a:avLst>
          </a:prstGeom>
          <a:solidFill>
            <a:srgbClr val="B2E3D5"/>
          </a:solidFill>
          <a:ln w="285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venir"/>
              <a:ea typeface="Avenir"/>
              <a:cs typeface="Avenir"/>
              <a:sym typeface="Avenir"/>
            </a:endParaRPr>
          </a:p>
        </p:txBody>
      </p:sp>
      <p:sp>
        <p:nvSpPr>
          <p:cNvPr id="708" name="Google Shape;708;p83"/>
          <p:cNvSpPr/>
          <p:nvPr/>
        </p:nvSpPr>
        <p:spPr>
          <a:xfrm>
            <a:off x="6584258" y="1930874"/>
            <a:ext cx="318300" cy="284700"/>
          </a:xfrm>
          <a:prstGeom prst="roundRect">
            <a:avLst>
              <a:gd name="adj" fmla="val 16667"/>
            </a:avLst>
          </a:prstGeom>
          <a:solidFill>
            <a:srgbClr val="CC000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09" name="Google Shape;709;p83"/>
          <p:cNvSpPr/>
          <p:nvPr/>
        </p:nvSpPr>
        <p:spPr>
          <a:xfrm>
            <a:off x="6985386" y="1927506"/>
            <a:ext cx="318300" cy="284700"/>
          </a:xfrm>
          <a:prstGeom prst="roundRect">
            <a:avLst>
              <a:gd name="adj" fmla="val 16667"/>
            </a:avLst>
          </a:prstGeom>
          <a:solidFill>
            <a:srgbClr val="E69138"/>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0" name="Google Shape;710;p83"/>
          <p:cNvSpPr/>
          <p:nvPr/>
        </p:nvSpPr>
        <p:spPr>
          <a:xfrm>
            <a:off x="7383091" y="1927506"/>
            <a:ext cx="318300" cy="284700"/>
          </a:xfrm>
          <a:prstGeom prst="roundRect">
            <a:avLst>
              <a:gd name="adj" fmla="val 16667"/>
            </a:avLst>
          </a:prstGeom>
          <a:solidFill>
            <a:srgbClr val="134F5C"/>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1" name="Google Shape;711;p83"/>
          <p:cNvSpPr/>
          <p:nvPr/>
        </p:nvSpPr>
        <p:spPr>
          <a:xfrm>
            <a:off x="7778457" y="1927506"/>
            <a:ext cx="318300" cy="284700"/>
          </a:xfrm>
          <a:prstGeom prst="roundRect">
            <a:avLst>
              <a:gd name="adj" fmla="val 16667"/>
            </a:avLst>
          </a:prstGeom>
          <a:solidFill>
            <a:srgbClr val="741B47"/>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2" name="Google Shape;712;p83"/>
          <p:cNvSpPr/>
          <p:nvPr/>
        </p:nvSpPr>
        <p:spPr>
          <a:xfrm>
            <a:off x="6584258" y="2308327"/>
            <a:ext cx="318300" cy="284700"/>
          </a:xfrm>
          <a:prstGeom prst="roundRect">
            <a:avLst>
              <a:gd name="adj" fmla="val 16667"/>
            </a:avLst>
          </a:prstGeom>
          <a:solidFill>
            <a:srgbClr val="FF000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3" name="Google Shape;713;p83"/>
          <p:cNvSpPr/>
          <p:nvPr/>
        </p:nvSpPr>
        <p:spPr>
          <a:xfrm>
            <a:off x="6588606" y="2696560"/>
            <a:ext cx="318300" cy="284700"/>
          </a:xfrm>
          <a:prstGeom prst="roundRect">
            <a:avLst>
              <a:gd name="adj" fmla="val 16667"/>
            </a:avLst>
          </a:prstGeom>
          <a:solidFill>
            <a:srgbClr val="E06666"/>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4" name="Google Shape;714;p83"/>
          <p:cNvSpPr/>
          <p:nvPr/>
        </p:nvSpPr>
        <p:spPr>
          <a:xfrm>
            <a:off x="6584258" y="3089241"/>
            <a:ext cx="318300" cy="284700"/>
          </a:xfrm>
          <a:prstGeom prst="roundRect">
            <a:avLst>
              <a:gd name="adj" fmla="val 16667"/>
            </a:avLst>
          </a:prstGeom>
          <a:solidFill>
            <a:srgbClr val="F4CCCC"/>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5" name="Google Shape;715;p83"/>
          <p:cNvSpPr/>
          <p:nvPr/>
        </p:nvSpPr>
        <p:spPr>
          <a:xfrm>
            <a:off x="6584258" y="3477558"/>
            <a:ext cx="318300" cy="284700"/>
          </a:xfrm>
          <a:prstGeom prst="roundRect">
            <a:avLst>
              <a:gd name="adj" fmla="val 16667"/>
            </a:avLst>
          </a:prstGeom>
          <a:solidFill>
            <a:srgbClr val="DD7E6B"/>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6" name="Google Shape;716;p83"/>
          <p:cNvSpPr/>
          <p:nvPr/>
        </p:nvSpPr>
        <p:spPr>
          <a:xfrm>
            <a:off x="6584258" y="3862583"/>
            <a:ext cx="318300" cy="284700"/>
          </a:xfrm>
          <a:prstGeom prst="roundRect">
            <a:avLst>
              <a:gd name="adj" fmla="val 16667"/>
            </a:avLst>
          </a:prstGeom>
          <a:solidFill>
            <a:srgbClr val="98000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7" name="Google Shape;717;p83"/>
          <p:cNvSpPr/>
          <p:nvPr/>
        </p:nvSpPr>
        <p:spPr>
          <a:xfrm>
            <a:off x="6584258" y="4255265"/>
            <a:ext cx="318300" cy="284700"/>
          </a:xfrm>
          <a:prstGeom prst="roundRect">
            <a:avLst>
              <a:gd name="adj" fmla="val 16667"/>
            </a:avLst>
          </a:prstGeom>
          <a:solidFill>
            <a:srgbClr val="5B0F0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8" name="Google Shape;718;p83"/>
          <p:cNvSpPr/>
          <p:nvPr/>
        </p:nvSpPr>
        <p:spPr>
          <a:xfrm>
            <a:off x="6981038" y="2304959"/>
            <a:ext cx="318300" cy="284700"/>
          </a:xfrm>
          <a:prstGeom prst="roundRect">
            <a:avLst>
              <a:gd name="adj" fmla="val 16667"/>
            </a:avLst>
          </a:prstGeom>
          <a:solidFill>
            <a:srgbClr val="FF990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19" name="Google Shape;719;p83"/>
          <p:cNvSpPr/>
          <p:nvPr/>
        </p:nvSpPr>
        <p:spPr>
          <a:xfrm>
            <a:off x="6987805" y="3477558"/>
            <a:ext cx="318300" cy="284700"/>
          </a:xfrm>
          <a:prstGeom prst="roundRect">
            <a:avLst>
              <a:gd name="adj" fmla="val 16667"/>
            </a:avLst>
          </a:prstGeom>
          <a:solidFill>
            <a:srgbClr val="FFD966"/>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0" name="Google Shape;720;p83"/>
          <p:cNvSpPr/>
          <p:nvPr/>
        </p:nvSpPr>
        <p:spPr>
          <a:xfrm>
            <a:off x="6981038" y="3085874"/>
            <a:ext cx="318300" cy="284700"/>
          </a:xfrm>
          <a:prstGeom prst="roundRect">
            <a:avLst>
              <a:gd name="adj" fmla="val 16667"/>
            </a:avLst>
          </a:prstGeom>
          <a:solidFill>
            <a:srgbClr val="FCE5CD"/>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1" name="Google Shape;721;p83"/>
          <p:cNvSpPr/>
          <p:nvPr/>
        </p:nvSpPr>
        <p:spPr>
          <a:xfrm>
            <a:off x="6981038" y="3859216"/>
            <a:ext cx="318300" cy="284700"/>
          </a:xfrm>
          <a:prstGeom prst="roundRect">
            <a:avLst>
              <a:gd name="adj" fmla="val 16667"/>
            </a:avLst>
          </a:prstGeom>
          <a:solidFill>
            <a:srgbClr val="BF900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2" name="Google Shape;722;p83"/>
          <p:cNvSpPr/>
          <p:nvPr/>
        </p:nvSpPr>
        <p:spPr>
          <a:xfrm>
            <a:off x="6981038" y="4251897"/>
            <a:ext cx="318300" cy="284700"/>
          </a:xfrm>
          <a:prstGeom prst="roundRect">
            <a:avLst>
              <a:gd name="adj" fmla="val 16667"/>
            </a:avLst>
          </a:prstGeom>
          <a:solidFill>
            <a:srgbClr val="783F04"/>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3" name="Google Shape;723;p83"/>
          <p:cNvSpPr/>
          <p:nvPr/>
        </p:nvSpPr>
        <p:spPr>
          <a:xfrm>
            <a:off x="7386497" y="2304959"/>
            <a:ext cx="318300" cy="284700"/>
          </a:xfrm>
          <a:prstGeom prst="roundRect">
            <a:avLst>
              <a:gd name="adj" fmla="val 16667"/>
            </a:avLst>
          </a:prstGeom>
          <a:solidFill>
            <a:srgbClr val="0070C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4" name="Google Shape;724;p83"/>
          <p:cNvSpPr/>
          <p:nvPr/>
        </p:nvSpPr>
        <p:spPr>
          <a:xfrm>
            <a:off x="7390845" y="2693192"/>
            <a:ext cx="318300" cy="284700"/>
          </a:xfrm>
          <a:prstGeom prst="roundRect">
            <a:avLst>
              <a:gd name="adj" fmla="val 16667"/>
            </a:avLst>
          </a:prstGeom>
          <a:solidFill>
            <a:srgbClr val="76A5AF"/>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5" name="Google Shape;725;p83"/>
          <p:cNvSpPr/>
          <p:nvPr/>
        </p:nvSpPr>
        <p:spPr>
          <a:xfrm>
            <a:off x="7386497" y="3085874"/>
            <a:ext cx="318300" cy="284700"/>
          </a:xfrm>
          <a:prstGeom prst="roundRect">
            <a:avLst>
              <a:gd name="adj" fmla="val 16667"/>
            </a:avLst>
          </a:prstGeom>
          <a:solidFill>
            <a:srgbClr val="D0E0E3"/>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6" name="Google Shape;726;p83"/>
          <p:cNvSpPr/>
          <p:nvPr/>
        </p:nvSpPr>
        <p:spPr>
          <a:xfrm>
            <a:off x="7386497" y="3474191"/>
            <a:ext cx="318300" cy="284700"/>
          </a:xfrm>
          <a:prstGeom prst="roundRect">
            <a:avLst>
              <a:gd name="adj" fmla="val 16667"/>
            </a:avLst>
          </a:prstGeom>
          <a:solidFill>
            <a:srgbClr val="93C47D"/>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7" name="Google Shape;727;p83"/>
          <p:cNvSpPr/>
          <p:nvPr/>
        </p:nvSpPr>
        <p:spPr>
          <a:xfrm>
            <a:off x="7386497" y="3859216"/>
            <a:ext cx="318300" cy="284700"/>
          </a:xfrm>
          <a:prstGeom prst="roundRect">
            <a:avLst>
              <a:gd name="adj" fmla="val 16667"/>
            </a:avLst>
          </a:prstGeom>
          <a:solidFill>
            <a:schemeClr val="accent3"/>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8" name="Google Shape;728;p83"/>
          <p:cNvSpPr/>
          <p:nvPr/>
        </p:nvSpPr>
        <p:spPr>
          <a:xfrm>
            <a:off x="7386497" y="4251897"/>
            <a:ext cx="318300" cy="284700"/>
          </a:xfrm>
          <a:prstGeom prst="roundRect">
            <a:avLst>
              <a:gd name="adj" fmla="val 16667"/>
            </a:avLst>
          </a:prstGeom>
          <a:solidFill>
            <a:srgbClr val="274E13"/>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9" name="Google Shape;729;p83"/>
          <p:cNvSpPr/>
          <p:nvPr/>
        </p:nvSpPr>
        <p:spPr>
          <a:xfrm>
            <a:off x="7787609" y="2304959"/>
            <a:ext cx="318300" cy="284700"/>
          </a:xfrm>
          <a:prstGeom prst="roundRect">
            <a:avLst>
              <a:gd name="adj" fmla="val 16667"/>
            </a:avLst>
          </a:prstGeom>
          <a:solidFill>
            <a:srgbClr val="A64D79"/>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30" name="Google Shape;730;p83"/>
          <p:cNvSpPr/>
          <p:nvPr/>
        </p:nvSpPr>
        <p:spPr>
          <a:xfrm>
            <a:off x="7791956" y="2693192"/>
            <a:ext cx="318300" cy="284700"/>
          </a:xfrm>
          <a:prstGeom prst="roundRect">
            <a:avLst>
              <a:gd name="adj" fmla="val 16667"/>
            </a:avLst>
          </a:prstGeom>
          <a:solidFill>
            <a:srgbClr val="D5A6BD"/>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31" name="Google Shape;731;p83"/>
          <p:cNvSpPr/>
          <p:nvPr/>
        </p:nvSpPr>
        <p:spPr>
          <a:xfrm>
            <a:off x="7787609" y="3085874"/>
            <a:ext cx="318300" cy="284700"/>
          </a:xfrm>
          <a:prstGeom prst="roundRect">
            <a:avLst>
              <a:gd name="adj" fmla="val 16667"/>
            </a:avLst>
          </a:prstGeom>
          <a:solidFill>
            <a:srgbClr val="A4C2F4"/>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32" name="Google Shape;732;p83"/>
          <p:cNvSpPr/>
          <p:nvPr/>
        </p:nvSpPr>
        <p:spPr>
          <a:xfrm>
            <a:off x="7787609" y="3474191"/>
            <a:ext cx="318300" cy="284700"/>
          </a:xfrm>
          <a:prstGeom prst="roundRect">
            <a:avLst>
              <a:gd name="adj" fmla="val 16667"/>
            </a:avLst>
          </a:prstGeom>
          <a:solidFill>
            <a:srgbClr val="B4A7D6"/>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33" name="Google Shape;733;p83"/>
          <p:cNvSpPr/>
          <p:nvPr/>
        </p:nvSpPr>
        <p:spPr>
          <a:xfrm>
            <a:off x="7787609" y="3859216"/>
            <a:ext cx="318300" cy="284700"/>
          </a:xfrm>
          <a:prstGeom prst="roundRect">
            <a:avLst>
              <a:gd name="adj" fmla="val 16667"/>
            </a:avLst>
          </a:prstGeom>
          <a:solidFill>
            <a:srgbClr val="674EA7"/>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34" name="Google Shape;734;p83"/>
          <p:cNvSpPr/>
          <p:nvPr/>
        </p:nvSpPr>
        <p:spPr>
          <a:xfrm>
            <a:off x="7787609" y="4251897"/>
            <a:ext cx="318300" cy="284700"/>
          </a:xfrm>
          <a:prstGeom prst="roundRect">
            <a:avLst>
              <a:gd name="adj" fmla="val 16667"/>
            </a:avLst>
          </a:prstGeom>
          <a:solidFill>
            <a:srgbClr val="20124D"/>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35" name="Google Shape;735;p83"/>
          <p:cNvSpPr txBox="1"/>
          <p:nvPr/>
        </p:nvSpPr>
        <p:spPr>
          <a:xfrm>
            <a:off x="6758449" y="1627040"/>
            <a:ext cx="14838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chemeClr val="dk1"/>
                </a:solidFill>
                <a:latin typeface="Avenir"/>
                <a:ea typeface="Avenir"/>
                <a:cs typeface="Avenir"/>
                <a:sym typeface="Avenir"/>
              </a:rPr>
              <a:t>Modular LM</a:t>
            </a:r>
            <a:endParaRPr sz="1200" b="1"/>
          </a:p>
        </p:txBody>
      </p:sp>
      <p:sp>
        <p:nvSpPr>
          <p:cNvPr id="736" name="Google Shape;736;p83"/>
          <p:cNvSpPr/>
          <p:nvPr/>
        </p:nvSpPr>
        <p:spPr>
          <a:xfrm>
            <a:off x="6981038" y="2696560"/>
            <a:ext cx="318300" cy="284700"/>
          </a:xfrm>
          <a:prstGeom prst="roundRect">
            <a:avLst>
              <a:gd name="adj" fmla="val 16667"/>
            </a:avLst>
          </a:prstGeom>
          <a:solidFill>
            <a:srgbClr val="F9CB9C"/>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grpSp>
        <p:nvGrpSpPr>
          <p:cNvPr id="737" name="Google Shape;737;p83"/>
          <p:cNvGrpSpPr/>
          <p:nvPr/>
        </p:nvGrpSpPr>
        <p:grpSpPr>
          <a:xfrm>
            <a:off x="272747" y="1187200"/>
            <a:ext cx="6850003" cy="2594929"/>
            <a:chOff x="363663" y="1582933"/>
            <a:chExt cx="9133337" cy="3459906"/>
          </a:xfrm>
        </p:grpSpPr>
        <p:grpSp>
          <p:nvGrpSpPr>
            <p:cNvPr id="738" name="Google Shape;738;p83"/>
            <p:cNvGrpSpPr/>
            <p:nvPr/>
          </p:nvGrpSpPr>
          <p:grpSpPr>
            <a:xfrm>
              <a:off x="1239268" y="1582933"/>
              <a:ext cx="8257732" cy="3459906"/>
              <a:chOff x="1239268" y="1582933"/>
              <a:chExt cx="8257732" cy="3459906"/>
            </a:xfrm>
          </p:grpSpPr>
          <p:grpSp>
            <p:nvGrpSpPr>
              <p:cNvPr id="739" name="Google Shape;739;p83"/>
              <p:cNvGrpSpPr/>
              <p:nvPr/>
            </p:nvGrpSpPr>
            <p:grpSpPr>
              <a:xfrm>
                <a:off x="1239268" y="2990568"/>
                <a:ext cx="679800" cy="680100"/>
                <a:chOff x="5636225" y="5239161"/>
                <a:chExt cx="679800" cy="680100"/>
              </a:xfrm>
            </p:grpSpPr>
            <p:pic>
              <p:nvPicPr>
                <p:cNvPr id="740" name="Google Shape;740;p83" descr="User with solid fill"/>
                <p:cNvPicPr preferRelativeResize="0"/>
                <p:nvPr/>
              </p:nvPicPr>
              <p:blipFill rotWithShape="1">
                <a:blip r:embed="rId3">
                  <a:alphaModFix/>
                </a:blip>
                <a:srcRect/>
                <a:stretch/>
              </p:blipFill>
              <p:spPr>
                <a:xfrm>
                  <a:off x="5679417" y="5282287"/>
                  <a:ext cx="593966" cy="593966"/>
                </a:xfrm>
                <a:prstGeom prst="rect">
                  <a:avLst/>
                </a:prstGeom>
                <a:noFill/>
                <a:ln>
                  <a:noFill/>
                </a:ln>
                <a:effectLst>
                  <a:outerShdw blurRad="50800" dist="38100" dir="2700000" algn="tl" rotWithShape="0">
                    <a:srgbClr val="000000">
                      <a:alpha val="40000"/>
                    </a:srgbClr>
                  </a:outerShdw>
                </a:effectLst>
              </p:spPr>
            </p:pic>
            <p:sp>
              <p:nvSpPr>
                <p:cNvPr id="741" name="Google Shape;741;p83"/>
                <p:cNvSpPr/>
                <p:nvPr/>
              </p:nvSpPr>
              <p:spPr>
                <a:xfrm>
                  <a:off x="5636225" y="5239161"/>
                  <a:ext cx="679800" cy="680100"/>
                </a:xfrm>
                <a:prstGeom prst="ellipse">
                  <a:avLst/>
                </a:prstGeom>
                <a:noFill/>
                <a:ln w="38100" cap="flat" cmpd="sng">
                  <a:solidFill>
                    <a:srgbClr val="FF9B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grpSp>
          <p:grpSp>
            <p:nvGrpSpPr>
              <p:cNvPr id="742" name="Google Shape;742;p83"/>
              <p:cNvGrpSpPr/>
              <p:nvPr/>
            </p:nvGrpSpPr>
            <p:grpSpPr>
              <a:xfrm>
                <a:off x="2062588" y="4362739"/>
                <a:ext cx="679800" cy="680100"/>
                <a:chOff x="5636225" y="5239161"/>
                <a:chExt cx="679800" cy="680100"/>
              </a:xfrm>
            </p:grpSpPr>
            <p:pic>
              <p:nvPicPr>
                <p:cNvPr id="743" name="Google Shape;743;p83" descr="User with solid fill"/>
                <p:cNvPicPr preferRelativeResize="0"/>
                <p:nvPr/>
              </p:nvPicPr>
              <p:blipFill rotWithShape="1">
                <a:blip r:embed="rId4">
                  <a:alphaModFix/>
                </a:blip>
                <a:srcRect/>
                <a:stretch/>
              </p:blipFill>
              <p:spPr>
                <a:xfrm>
                  <a:off x="5679417" y="5282287"/>
                  <a:ext cx="593966" cy="593966"/>
                </a:xfrm>
                <a:prstGeom prst="rect">
                  <a:avLst/>
                </a:prstGeom>
                <a:noFill/>
                <a:ln>
                  <a:noFill/>
                </a:ln>
                <a:effectLst>
                  <a:outerShdw blurRad="50800" dist="38100" dir="2700000" algn="tl" rotWithShape="0">
                    <a:srgbClr val="000000">
                      <a:alpha val="40000"/>
                    </a:srgbClr>
                  </a:outerShdw>
                </a:effectLst>
              </p:spPr>
            </p:pic>
            <p:sp>
              <p:nvSpPr>
                <p:cNvPr id="744" name="Google Shape;744;p83"/>
                <p:cNvSpPr/>
                <p:nvPr/>
              </p:nvSpPr>
              <p:spPr>
                <a:xfrm>
                  <a:off x="5636225" y="5239161"/>
                  <a:ext cx="679800" cy="680100"/>
                </a:xfrm>
                <a:prstGeom prst="ellipse">
                  <a:avLst/>
                </a:prstGeom>
                <a:noFill/>
                <a:ln w="38100" cap="flat" cmpd="sng">
                  <a:solidFill>
                    <a:srgbClr val="F2F21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grpSp>
          <p:pic>
            <p:nvPicPr>
              <p:cNvPr id="745" name="Google Shape;745;p83"/>
              <p:cNvPicPr preferRelativeResize="0"/>
              <p:nvPr/>
            </p:nvPicPr>
            <p:blipFill rotWithShape="1">
              <a:blip r:embed="rId5">
                <a:alphaModFix/>
              </a:blip>
              <a:srcRect/>
              <a:stretch/>
            </p:blipFill>
            <p:spPr>
              <a:xfrm>
                <a:off x="2877776" y="2949520"/>
                <a:ext cx="1143000" cy="1295400"/>
              </a:xfrm>
              <a:prstGeom prst="rect">
                <a:avLst/>
              </a:prstGeom>
              <a:noFill/>
              <a:ln>
                <a:noFill/>
              </a:ln>
            </p:spPr>
          </p:pic>
          <p:pic>
            <p:nvPicPr>
              <p:cNvPr id="746" name="Google Shape;746;p83"/>
              <p:cNvPicPr preferRelativeResize="0"/>
              <p:nvPr/>
            </p:nvPicPr>
            <p:blipFill rotWithShape="1">
              <a:blip r:embed="rId5">
                <a:alphaModFix/>
              </a:blip>
              <a:srcRect/>
              <a:stretch/>
            </p:blipFill>
            <p:spPr>
              <a:xfrm rot="6970714" flipH="1">
                <a:off x="2348885" y="2146620"/>
                <a:ext cx="1105414" cy="1252803"/>
              </a:xfrm>
              <a:prstGeom prst="rect">
                <a:avLst/>
              </a:prstGeom>
              <a:noFill/>
              <a:ln>
                <a:noFill/>
              </a:ln>
            </p:spPr>
          </p:pic>
          <p:pic>
            <p:nvPicPr>
              <p:cNvPr id="747" name="Google Shape;747;p83"/>
              <p:cNvPicPr preferRelativeResize="0"/>
              <p:nvPr/>
            </p:nvPicPr>
            <p:blipFill rotWithShape="1">
              <a:blip r:embed="rId6">
                <a:alphaModFix/>
              </a:blip>
              <a:srcRect l="570" t="-5959" r="-569" b="-16155"/>
              <a:stretch/>
            </p:blipFill>
            <p:spPr>
              <a:xfrm rot="741521">
                <a:off x="4736532" y="2075940"/>
                <a:ext cx="4711569" cy="967054"/>
              </a:xfrm>
              <a:prstGeom prst="rect">
                <a:avLst/>
              </a:prstGeom>
              <a:noFill/>
              <a:ln>
                <a:noFill/>
              </a:ln>
            </p:spPr>
          </p:pic>
        </p:grpSp>
        <p:sp>
          <p:nvSpPr>
            <p:cNvPr id="748" name="Google Shape;748;p83"/>
            <p:cNvSpPr txBox="1"/>
            <p:nvPr/>
          </p:nvSpPr>
          <p:spPr>
            <a:xfrm>
              <a:off x="363663" y="3992483"/>
              <a:ext cx="1767000" cy="666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venir"/>
                  <a:ea typeface="Avenir"/>
                  <a:cs typeface="Avenir"/>
                  <a:sym typeface="Avenir"/>
                </a:rPr>
                <a:t>Collaborative Computation</a:t>
              </a:r>
              <a:endParaRPr sz="1100"/>
            </a:p>
          </p:txBody>
        </p:sp>
      </p:grpSp>
      <p:grpSp>
        <p:nvGrpSpPr>
          <p:cNvPr id="749" name="Google Shape;749;p83"/>
          <p:cNvGrpSpPr/>
          <p:nvPr/>
        </p:nvGrpSpPr>
        <p:grpSpPr>
          <a:xfrm>
            <a:off x="2336019" y="1883606"/>
            <a:ext cx="4227127" cy="2586064"/>
            <a:chOff x="3114692" y="2511475"/>
            <a:chExt cx="5636170" cy="3448086"/>
          </a:xfrm>
        </p:grpSpPr>
        <p:grpSp>
          <p:nvGrpSpPr>
            <p:cNvPr id="750" name="Google Shape;750;p83"/>
            <p:cNvGrpSpPr/>
            <p:nvPr/>
          </p:nvGrpSpPr>
          <p:grpSpPr>
            <a:xfrm>
              <a:off x="4471255" y="2511475"/>
              <a:ext cx="4279607" cy="2969714"/>
              <a:chOff x="4471255" y="2511475"/>
              <a:chExt cx="4279607" cy="2969714"/>
            </a:xfrm>
          </p:grpSpPr>
          <p:pic>
            <p:nvPicPr>
              <p:cNvPr id="751" name="Google Shape;751;p83"/>
              <p:cNvPicPr preferRelativeResize="0"/>
              <p:nvPr/>
            </p:nvPicPr>
            <p:blipFill rotWithShape="1">
              <a:blip r:embed="rId6">
                <a:alphaModFix/>
              </a:blip>
              <a:srcRect/>
              <a:stretch/>
            </p:blipFill>
            <p:spPr>
              <a:xfrm rot="-661403" flipH="1">
                <a:off x="5119107" y="2845297"/>
                <a:ext cx="3578628" cy="901010"/>
              </a:xfrm>
              <a:prstGeom prst="rect">
                <a:avLst/>
              </a:prstGeom>
              <a:noFill/>
              <a:ln>
                <a:noFill/>
              </a:ln>
            </p:spPr>
          </p:pic>
          <p:grpSp>
            <p:nvGrpSpPr>
              <p:cNvPr id="752" name="Google Shape;752;p83"/>
              <p:cNvGrpSpPr/>
              <p:nvPr/>
            </p:nvGrpSpPr>
            <p:grpSpPr>
              <a:xfrm>
                <a:off x="4471255" y="4801089"/>
                <a:ext cx="679800" cy="680100"/>
                <a:chOff x="5636225" y="5239161"/>
                <a:chExt cx="679800" cy="680100"/>
              </a:xfrm>
            </p:grpSpPr>
            <p:pic>
              <p:nvPicPr>
                <p:cNvPr id="753" name="Google Shape;753;p83" descr="User with solid fill"/>
                <p:cNvPicPr preferRelativeResize="0"/>
                <p:nvPr/>
              </p:nvPicPr>
              <p:blipFill rotWithShape="1">
                <a:blip r:embed="rId7">
                  <a:alphaModFix/>
                </a:blip>
                <a:srcRect/>
                <a:stretch/>
              </p:blipFill>
              <p:spPr>
                <a:xfrm>
                  <a:off x="5679417" y="5282287"/>
                  <a:ext cx="593966" cy="593966"/>
                </a:xfrm>
                <a:prstGeom prst="rect">
                  <a:avLst/>
                </a:prstGeom>
                <a:noFill/>
                <a:ln>
                  <a:noFill/>
                </a:ln>
                <a:effectLst>
                  <a:outerShdw blurRad="50800" dist="38100" dir="2700000" algn="tl" rotWithShape="0">
                    <a:srgbClr val="000000">
                      <a:alpha val="40000"/>
                    </a:srgbClr>
                  </a:outerShdw>
                </a:effectLst>
              </p:spPr>
            </p:pic>
            <p:sp>
              <p:nvSpPr>
                <p:cNvPr id="754" name="Google Shape;754;p83"/>
                <p:cNvSpPr/>
                <p:nvPr/>
              </p:nvSpPr>
              <p:spPr>
                <a:xfrm>
                  <a:off x="5636225" y="5239161"/>
                  <a:ext cx="679800" cy="680100"/>
                </a:xfrm>
                <a:prstGeom prst="ellipse">
                  <a:avLst/>
                </a:prstGeom>
                <a:noFill/>
                <a:ln w="38100" cap="flat" cmpd="sng">
                  <a:solidFill>
                    <a:srgbClr val="7181B7"/>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grpSp>
        </p:grpSp>
        <p:sp>
          <p:nvSpPr>
            <p:cNvPr id="755" name="Google Shape;755;p83"/>
            <p:cNvSpPr txBox="1"/>
            <p:nvPr/>
          </p:nvSpPr>
          <p:spPr>
            <a:xfrm>
              <a:off x="3114692" y="5292661"/>
              <a:ext cx="1767000" cy="666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venir"/>
                  <a:ea typeface="Avenir"/>
                  <a:cs typeface="Avenir"/>
                  <a:sym typeface="Avenir"/>
                </a:rPr>
                <a:t>Shape data coverage</a:t>
              </a:r>
              <a:endParaRPr sz="1100"/>
            </a:p>
          </p:txBody>
        </p:sp>
      </p:grpSp>
      <p:grpSp>
        <p:nvGrpSpPr>
          <p:cNvPr id="756" name="Google Shape;756;p83"/>
          <p:cNvGrpSpPr/>
          <p:nvPr/>
        </p:nvGrpSpPr>
        <p:grpSpPr>
          <a:xfrm>
            <a:off x="3810253" y="2868547"/>
            <a:ext cx="3345450" cy="1936484"/>
            <a:chOff x="5080337" y="3824729"/>
            <a:chExt cx="4460600" cy="2581979"/>
          </a:xfrm>
        </p:grpSpPr>
        <p:grpSp>
          <p:nvGrpSpPr>
            <p:cNvPr id="757" name="Google Shape;757;p83"/>
            <p:cNvGrpSpPr/>
            <p:nvPr/>
          </p:nvGrpSpPr>
          <p:grpSpPr>
            <a:xfrm>
              <a:off x="5845767" y="3824729"/>
              <a:ext cx="3695170" cy="2320363"/>
              <a:chOff x="5845767" y="3824729"/>
              <a:chExt cx="3695170" cy="2320363"/>
            </a:xfrm>
          </p:grpSpPr>
          <p:pic>
            <p:nvPicPr>
              <p:cNvPr id="758" name="Google Shape;758;p83"/>
              <p:cNvPicPr preferRelativeResize="0"/>
              <p:nvPr/>
            </p:nvPicPr>
            <p:blipFill rotWithShape="1">
              <a:blip r:embed="rId6">
                <a:alphaModFix/>
              </a:blip>
              <a:srcRect/>
              <a:stretch/>
            </p:blipFill>
            <p:spPr>
              <a:xfrm>
                <a:off x="6379242" y="3824729"/>
                <a:ext cx="2632023" cy="901700"/>
              </a:xfrm>
              <a:prstGeom prst="rect">
                <a:avLst/>
              </a:prstGeom>
              <a:noFill/>
              <a:ln>
                <a:noFill/>
              </a:ln>
            </p:spPr>
          </p:pic>
          <p:grpSp>
            <p:nvGrpSpPr>
              <p:cNvPr id="759" name="Google Shape;759;p83"/>
              <p:cNvGrpSpPr/>
              <p:nvPr/>
            </p:nvGrpSpPr>
            <p:grpSpPr>
              <a:xfrm>
                <a:off x="5845767" y="4852726"/>
                <a:ext cx="679800" cy="680100"/>
                <a:chOff x="5636225" y="5239161"/>
                <a:chExt cx="679800" cy="680100"/>
              </a:xfrm>
            </p:grpSpPr>
            <p:pic>
              <p:nvPicPr>
                <p:cNvPr id="760" name="Google Shape;760;p83" descr="User with solid fill"/>
                <p:cNvPicPr preferRelativeResize="0"/>
                <p:nvPr/>
              </p:nvPicPr>
              <p:blipFill rotWithShape="1">
                <a:blip r:embed="rId3">
                  <a:alphaModFix/>
                </a:blip>
                <a:srcRect/>
                <a:stretch/>
              </p:blipFill>
              <p:spPr>
                <a:xfrm>
                  <a:off x="5679417" y="5282287"/>
                  <a:ext cx="593966" cy="593966"/>
                </a:xfrm>
                <a:prstGeom prst="rect">
                  <a:avLst/>
                </a:prstGeom>
                <a:noFill/>
                <a:ln>
                  <a:noFill/>
                </a:ln>
                <a:effectLst>
                  <a:outerShdw blurRad="50800" dist="38100" dir="2700000" algn="tl" rotWithShape="0">
                    <a:srgbClr val="000000">
                      <a:alpha val="40000"/>
                    </a:srgbClr>
                  </a:outerShdw>
                </a:effectLst>
              </p:spPr>
            </p:pic>
            <p:sp>
              <p:nvSpPr>
                <p:cNvPr id="761" name="Google Shape;761;p83"/>
                <p:cNvSpPr/>
                <p:nvPr/>
              </p:nvSpPr>
              <p:spPr>
                <a:xfrm>
                  <a:off x="5636225" y="5239161"/>
                  <a:ext cx="679800" cy="680100"/>
                </a:xfrm>
                <a:prstGeom prst="ellipse">
                  <a:avLst/>
                </a:prstGeom>
                <a:noFill/>
                <a:ln w="38100" cap="flat" cmpd="sng">
                  <a:solidFill>
                    <a:srgbClr val="FF9B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grpSp>
          <p:grpSp>
            <p:nvGrpSpPr>
              <p:cNvPr id="762" name="Google Shape;762;p83"/>
              <p:cNvGrpSpPr/>
              <p:nvPr/>
            </p:nvGrpSpPr>
            <p:grpSpPr>
              <a:xfrm>
                <a:off x="6728128" y="5464992"/>
                <a:ext cx="679800" cy="680100"/>
                <a:chOff x="5636225" y="5239161"/>
                <a:chExt cx="679800" cy="680100"/>
              </a:xfrm>
            </p:grpSpPr>
            <p:pic>
              <p:nvPicPr>
                <p:cNvPr id="763" name="Google Shape;763;p83" descr="User with solid fill"/>
                <p:cNvPicPr preferRelativeResize="0"/>
                <p:nvPr/>
              </p:nvPicPr>
              <p:blipFill rotWithShape="1">
                <a:blip r:embed="rId4">
                  <a:alphaModFix/>
                </a:blip>
                <a:srcRect/>
                <a:stretch/>
              </p:blipFill>
              <p:spPr>
                <a:xfrm>
                  <a:off x="5679417" y="5282287"/>
                  <a:ext cx="593966" cy="593966"/>
                </a:xfrm>
                <a:prstGeom prst="rect">
                  <a:avLst/>
                </a:prstGeom>
                <a:noFill/>
                <a:ln>
                  <a:noFill/>
                </a:ln>
                <a:effectLst>
                  <a:outerShdw blurRad="50800" dist="38100" dir="2700000" algn="tl" rotWithShape="0">
                    <a:srgbClr val="000000">
                      <a:alpha val="40000"/>
                    </a:srgbClr>
                  </a:outerShdw>
                </a:effectLst>
              </p:spPr>
            </p:pic>
            <p:sp>
              <p:nvSpPr>
                <p:cNvPr id="764" name="Google Shape;764;p83"/>
                <p:cNvSpPr/>
                <p:nvPr/>
              </p:nvSpPr>
              <p:spPr>
                <a:xfrm>
                  <a:off x="5636225" y="5239161"/>
                  <a:ext cx="679800" cy="680100"/>
                </a:xfrm>
                <a:prstGeom prst="ellipse">
                  <a:avLst/>
                </a:prstGeom>
                <a:noFill/>
                <a:ln w="38100" cap="flat" cmpd="sng">
                  <a:solidFill>
                    <a:srgbClr val="F2F21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grpSp>
          <p:pic>
            <p:nvPicPr>
              <p:cNvPr id="765" name="Google Shape;765;p83"/>
              <p:cNvPicPr preferRelativeResize="0"/>
              <p:nvPr/>
            </p:nvPicPr>
            <p:blipFill rotWithShape="1">
              <a:blip r:embed="rId6">
                <a:alphaModFix/>
              </a:blip>
              <a:srcRect/>
              <a:stretch/>
            </p:blipFill>
            <p:spPr>
              <a:xfrm>
                <a:off x="7171082" y="4852726"/>
                <a:ext cx="2369855" cy="576946"/>
              </a:xfrm>
              <a:prstGeom prst="rect">
                <a:avLst/>
              </a:prstGeom>
              <a:noFill/>
              <a:ln>
                <a:noFill/>
              </a:ln>
            </p:spPr>
          </p:pic>
        </p:grpSp>
        <p:sp>
          <p:nvSpPr>
            <p:cNvPr id="766" name="Google Shape;766;p83"/>
            <p:cNvSpPr txBox="1"/>
            <p:nvPr/>
          </p:nvSpPr>
          <p:spPr>
            <a:xfrm>
              <a:off x="5080337" y="5739808"/>
              <a:ext cx="1767000" cy="666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venir"/>
                  <a:ea typeface="Avenir"/>
                  <a:cs typeface="Avenir"/>
                  <a:sym typeface="Avenir"/>
                </a:rPr>
                <a:t>Asynchronous   development</a:t>
              </a:r>
              <a:endParaRPr sz="1100"/>
            </a:p>
          </p:txBody>
        </p:sp>
      </p:grpSp>
      <p:sp>
        <p:nvSpPr>
          <p:cNvPr id="767" name="Google Shape;767;p83"/>
          <p:cNvSpPr/>
          <p:nvPr/>
        </p:nvSpPr>
        <p:spPr>
          <a:xfrm>
            <a:off x="3095513" y="1779909"/>
            <a:ext cx="318300" cy="284700"/>
          </a:xfrm>
          <a:prstGeom prst="roundRect">
            <a:avLst>
              <a:gd name="adj" fmla="val 16667"/>
            </a:avLst>
          </a:prstGeom>
          <a:solidFill>
            <a:srgbClr val="FF990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68" name="Google Shape;768;p83"/>
          <p:cNvSpPr txBox="1">
            <a:spLocks noGrp="1"/>
          </p:cNvSpPr>
          <p:nvPr>
            <p:ph type="ftr" idx="11"/>
          </p:nvPr>
        </p:nvSpPr>
        <p:spPr>
          <a:xfrm>
            <a:off x="822959" y="4835129"/>
            <a:ext cx="5113800" cy="273900"/>
          </a:xfrm>
          <a:prstGeom prst="rect">
            <a:avLst/>
          </a:prstGeom>
          <a:noFill/>
          <a:ln>
            <a:noFill/>
          </a:ln>
        </p:spPr>
        <p:txBody>
          <a:bodyPr spcFirstLastPara="1" wrap="square" lIns="68575" tIns="34275" rIns="68575" bIns="34275" anchor="ctr" anchorCtr="0">
            <a:normAutofit lnSpcReduction="10000"/>
          </a:bodyPr>
          <a:lstStyle/>
          <a:p>
            <a:pPr marL="0" lvl="0" indent="0" algn="l" rtl="0">
              <a:spcBef>
                <a:spcPts val="0"/>
              </a:spcBef>
              <a:spcAft>
                <a:spcPts val="0"/>
              </a:spcAft>
              <a:buNone/>
            </a:pPr>
            <a:r>
              <a:rPr lang="en" sz="700"/>
              <a:t>CLOSING</a:t>
            </a:r>
            <a:endParaRPr/>
          </a:p>
        </p:txBody>
      </p:sp>
      <p:sp>
        <p:nvSpPr>
          <p:cNvPr id="769" name="Google Shape;769;p83"/>
          <p:cNvSpPr/>
          <p:nvPr/>
        </p:nvSpPr>
        <p:spPr>
          <a:xfrm>
            <a:off x="3810247" y="3192859"/>
            <a:ext cx="318300" cy="284700"/>
          </a:xfrm>
          <a:prstGeom prst="roundRect">
            <a:avLst>
              <a:gd name="adj" fmla="val 16667"/>
            </a:avLst>
          </a:prstGeom>
          <a:solidFill>
            <a:srgbClr val="0070C0"/>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70" name="Google Shape;770;p83"/>
          <p:cNvSpPr/>
          <p:nvPr/>
        </p:nvSpPr>
        <p:spPr>
          <a:xfrm>
            <a:off x="3413831" y="3192858"/>
            <a:ext cx="318300" cy="284700"/>
          </a:xfrm>
          <a:prstGeom prst="roundRect">
            <a:avLst>
              <a:gd name="adj" fmla="val 16667"/>
            </a:avLst>
          </a:prstGeom>
          <a:solidFill>
            <a:srgbClr val="FFD966"/>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71" name="Google Shape;771;p83"/>
          <p:cNvSpPr/>
          <p:nvPr/>
        </p:nvSpPr>
        <p:spPr>
          <a:xfrm>
            <a:off x="7386497" y="3859216"/>
            <a:ext cx="318300" cy="284700"/>
          </a:xfrm>
          <a:prstGeom prst="roundRect">
            <a:avLst>
              <a:gd name="adj" fmla="val 16667"/>
            </a:avLst>
          </a:prstGeom>
          <a:solidFill>
            <a:schemeClr val="accent3"/>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72" name="Google Shape;772;p83"/>
          <p:cNvSpPr/>
          <p:nvPr/>
        </p:nvSpPr>
        <p:spPr>
          <a:xfrm>
            <a:off x="3017397" y="3192841"/>
            <a:ext cx="318300" cy="284700"/>
          </a:xfrm>
          <a:prstGeom prst="roundRect">
            <a:avLst>
              <a:gd name="adj" fmla="val 16667"/>
            </a:avLst>
          </a:prstGeom>
          <a:solidFill>
            <a:schemeClr val="accent3"/>
          </a:solidFill>
          <a:ln w="1587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pic>
        <p:nvPicPr>
          <p:cNvPr id="773" name="Google Shape;773;p83" descr="Close with solid fill"/>
          <p:cNvPicPr preferRelativeResize="0"/>
          <p:nvPr/>
        </p:nvPicPr>
        <p:blipFill rotWithShape="1">
          <a:blip r:embed="rId8">
            <a:alphaModFix/>
          </a:blip>
          <a:srcRect/>
          <a:stretch/>
        </p:blipFill>
        <p:spPr>
          <a:xfrm>
            <a:off x="2926892" y="3094148"/>
            <a:ext cx="509900" cy="509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84"/>
          <p:cNvSpPr txBox="1">
            <a:spLocks noGrp="1"/>
          </p:cNvSpPr>
          <p:nvPr>
            <p:ph type="title"/>
          </p:nvPr>
        </p:nvSpPr>
        <p:spPr>
          <a:xfrm>
            <a:off x="452436" y="1700213"/>
            <a:ext cx="8239200" cy="1743000"/>
          </a:xfrm>
          <a:prstGeom prst="rect">
            <a:avLst/>
          </a:prstGeom>
        </p:spPr>
        <p:txBody>
          <a:bodyPr spcFirstLastPara="1" wrap="square" lIns="19050" tIns="19050" rIns="19050" bIns="19050" anchor="ctr" anchorCtr="0">
            <a:normAutofit/>
          </a:bodyPr>
          <a:lstStyle/>
          <a:p>
            <a:pPr marL="0" lvl="0" indent="0" algn="l" rtl="0">
              <a:spcBef>
                <a:spcPts val="0"/>
              </a:spcBef>
              <a:spcAft>
                <a:spcPts val="0"/>
              </a:spcAft>
              <a:buNone/>
            </a:pPr>
            <a:r>
              <a:rPr lang="en"/>
              <a:t>Questions?</a:t>
            </a:r>
            <a:endParaRPr/>
          </a:p>
        </p:txBody>
      </p:sp>
      <p:sp>
        <p:nvSpPr>
          <p:cNvPr id="779" name="Google Shape;779;p84"/>
          <p:cNvSpPr txBox="1"/>
          <p:nvPr/>
        </p:nvSpPr>
        <p:spPr>
          <a:xfrm>
            <a:off x="5311575" y="3731675"/>
            <a:ext cx="3562800" cy="1154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a:latin typeface="Lora"/>
                <a:ea typeface="Lora"/>
                <a:cs typeface="Lora"/>
                <a:sym typeface="Lora"/>
              </a:rPr>
              <a:t>Margaret Li</a:t>
            </a:r>
            <a:endParaRPr sz="1800">
              <a:latin typeface="Lora"/>
              <a:ea typeface="Lora"/>
              <a:cs typeface="Lora"/>
              <a:sym typeface="Lora"/>
            </a:endParaRPr>
          </a:p>
          <a:p>
            <a:pPr marL="0" lvl="0" indent="0" algn="r" rtl="0">
              <a:spcBef>
                <a:spcPts val="0"/>
              </a:spcBef>
              <a:spcAft>
                <a:spcPts val="0"/>
              </a:spcAft>
              <a:buNone/>
            </a:pPr>
            <a:r>
              <a:rPr lang="en" sz="1800">
                <a:latin typeface="Lora"/>
                <a:ea typeface="Lora"/>
                <a:cs typeface="Lora"/>
                <a:sym typeface="Lora"/>
              </a:rPr>
              <a:t>margs.li</a:t>
            </a:r>
            <a:br>
              <a:rPr lang="en" sz="1800">
                <a:latin typeface="Lora"/>
                <a:ea typeface="Lora"/>
                <a:cs typeface="Lora"/>
                <a:sym typeface="Lora"/>
              </a:rPr>
            </a:br>
            <a:r>
              <a:rPr lang="en" sz="1800">
                <a:latin typeface="Lora"/>
                <a:ea typeface="Lora"/>
                <a:cs typeface="Lora"/>
                <a:sym typeface="Lora"/>
              </a:rPr>
              <a:t>margsli@cs</a:t>
            </a:r>
            <a:endParaRPr sz="1800">
              <a:latin typeface="Lora"/>
              <a:ea typeface="Lora"/>
              <a:cs typeface="Lora"/>
              <a:sym typeface="Lora"/>
            </a:endParaRPr>
          </a:p>
          <a:p>
            <a:pPr marL="0" lvl="0" indent="0" algn="r" rtl="0">
              <a:spcBef>
                <a:spcPts val="0"/>
              </a:spcBef>
              <a:spcAft>
                <a:spcPts val="0"/>
              </a:spcAft>
              <a:buNone/>
            </a:pPr>
            <a:endParaRPr sz="1800">
              <a:latin typeface="Lora"/>
              <a:ea typeface="Lora"/>
              <a:cs typeface="Lora"/>
              <a:sym typeface="Lor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783"/>
        <p:cNvGrpSpPr/>
        <p:nvPr/>
      </p:nvGrpSpPr>
      <p:grpSpPr>
        <a:xfrm>
          <a:off x="0" y="0"/>
          <a:ext cx="0" cy="0"/>
          <a:chOff x="0" y="0"/>
          <a:chExt cx="0" cy="0"/>
        </a:xfrm>
      </p:grpSpPr>
      <p:sp>
        <p:nvSpPr>
          <p:cNvPr id="784" name="Google Shape;784;p85"/>
          <p:cNvSpPr txBox="1"/>
          <p:nvPr/>
        </p:nvSpPr>
        <p:spPr>
          <a:xfrm>
            <a:off x="274222" y="267458"/>
            <a:ext cx="7570200" cy="500400"/>
          </a:xfrm>
          <a:prstGeom prst="rect">
            <a:avLst/>
          </a:prstGeom>
          <a:noFill/>
          <a:ln>
            <a:noFill/>
          </a:ln>
        </p:spPr>
        <p:txBody>
          <a:bodyPr spcFirstLastPara="1" wrap="square" lIns="19050" tIns="19050" rIns="19050" bIns="19050" anchor="ctr" anchorCtr="0">
            <a:spAutoFit/>
          </a:bodyPr>
          <a:lstStyle/>
          <a:p>
            <a:pPr marL="0" marR="0" lvl="0" indent="0" algn="l" rtl="0">
              <a:lnSpc>
                <a:spcPct val="120000"/>
              </a:lnSpc>
              <a:spcBef>
                <a:spcPts val="0"/>
              </a:spcBef>
              <a:spcAft>
                <a:spcPts val="0"/>
              </a:spcAft>
              <a:buClr>
                <a:srgbClr val="000000"/>
              </a:buClr>
              <a:buSzPts val="2800"/>
              <a:buFont typeface="Arial"/>
              <a:buNone/>
            </a:pPr>
            <a:r>
              <a:rPr lang="en" sz="3000" b="1" i="0" u="none" strike="noStrike" cap="none">
                <a:solidFill>
                  <a:srgbClr val="000000"/>
                </a:solidFill>
                <a:latin typeface="Raleway"/>
                <a:ea typeface="Raleway"/>
                <a:cs typeface="Raleway"/>
                <a:sym typeface="Raleway"/>
              </a:rPr>
              <a:t>Encoder Transformer Models</a:t>
            </a:r>
            <a:endParaRPr sz="3000" b="1">
              <a:latin typeface="Raleway"/>
              <a:ea typeface="Raleway"/>
              <a:cs typeface="Raleway"/>
              <a:sym typeface="Raleway"/>
            </a:endParaRPr>
          </a:p>
        </p:txBody>
      </p:sp>
      <p:sp>
        <p:nvSpPr>
          <p:cNvPr id="785" name="Google Shape;785;p85"/>
          <p:cNvSpPr txBox="1">
            <a:spLocks noGrp="1"/>
          </p:cNvSpPr>
          <p:nvPr>
            <p:ph type="body" idx="4294967295"/>
          </p:nvPr>
        </p:nvSpPr>
        <p:spPr>
          <a:xfrm>
            <a:off x="256475" y="1162975"/>
            <a:ext cx="2517600" cy="3097200"/>
          </a:xfrm>
          <a:prstGeom prst="rect">
            <a:avLst/>
          </a:prstGeom>
          <a:noFill/>
          <a:ln>
            <a:noFill/>
          </a:ln>
        </p:spPr>
        <p:txBody>
          <a:bodyPr spcFirstLastPara="1" wrap="square" lIns="91425" tIns="91425" rIns="91425" bIns="91425" anchor="t" anchorCtr="0">
            <a:normAutofit/>
          </a:bodyPr>
          <a:lstStyle/>
          <a:p>
            <a:pPr marL="0" lvl="0" indent="0" algn="l" rtl="0">
              <a:lnSpc>
                <a:spcPct val="92000"/>
              </a:lnSpc>
              <a:spcBef>
                <a:spcPts val="0"/>
              </a:spcBef>
              <a:spcAft>
                <a:spcPts val="0"/>
              </a:spcAft>
              <a:buClr>
                <a:srgbClr val="595959"/>
              </a:buClr>
              <a:buSzPts val="1500"/>
              <a:buFont typeface="Arial"/>
              <a:buNone/>
            </a:pPr>
            <a:endParaRPr sz="1500" i="1"/>
          </a:p>
          <a:p>
            <a:pPr marL="368300" lvl="0" indent="-323850" algn="l" rtl="0">
              <a:lnSpc>
                <a:spcPct val="92000"/>
              </a:lnSpc>
              <a:spcBef>
                <a:spcPts val="0"/>
              </a:spcBef>
              <a:spcAft>
                <a:spcPts val="0"/>
              </a:spcAft>
              <a:buSzPts val="1300"/>
              <a:buChar char="●"/>
            </a:pPr>
            <a:r>
              <a:rPr lang="en" sz="1300"/>
              <a:t>E.g: BERT, RoBERTa, XLM-R, etc.</a:t>
            </a:r>
            <a:endParaRPr sz="1600"/>
          </a:p>
          <a:p>
            <a:pPr marL="368300" lvl="0" indent="-323850" algn="l" rtl="0">
              <a:lnSpc>
                <a:spcPct val="92000"/>
              </a:lnSpc>
              <a:spcBef>
                <a:spcPts val="1000"/>
              </a:spcBef>
              <a:spcAft>
                <a:spcPts val="0"/>
              </a:spcAft>
              <a:buSzPts val="1300"/>
              <a:buChar char="●"/>
            </a:pPr>
            <a:r>
              <a:rPr lang="en" sz="1300"/>
              <a:t>Self supervision: given full string predict missing tokens signaled by [MASK]</a:t>
            </a:r>
            <a:endParaRPr sz="1600"/>
          </a:p>
          <a:p>
            <a:pPr marL="368300" lvl="0" indent="-323850" algn="l" rtl="0">
              <a:lnSpc>
                <a:spcPct val="92000"/>
              </a:lnSpc>
              <a:spcBef>
                <a:spcPts val="1000"/>
              </a:spcBef>
              <a:spcAft>
                <a:spcPts val="0"/>
              </a:spcAft>
              <a:buSzPts val="1300"/>
              <a:buChar char="●"/>
            </a:pPr>
            <a:r>
              <a:rPr lang="en" sz="1300"/>
              <a:t>Train on hundreds of billions of token</a:t>
            </a:r>
            <a:endParaRPr sz="1600"/>
          </a:p>
          <a:p>
            <a:pPr marL="368300" lvl="0" indent="-323850" algn="l" rtl="0">
              <a:lnSpc>
                <a:spcPct val="92000"/>
              </a:lnSpc>
              <a:spcBef>
                <a:spcPts val="1000"/>
              </a:spcBef>
              <a:spcAft>
                <a:spcPts val="0"/>
              </a:spcAft>
              <a:buSzPts val="1300"/>
              <a:buChar char="●"/>
            </a:pPr>
            <a:r>
              <a:rPr lang="en" sz="1300"/>
              <a:t>Smaller: typically &lt;1 billion parameters</a:t>
            </a:r>
            <a:endParaRPr/>
          </a:p>
        </p:txBody>
      </p:sp>
      <p:grpSp>
        <p:nvGrpSpPr>
          <p:cNvPr id="786" name="Google Shape;786;p85"/>
          <p:cNvGrpSpPr/>
          <p:nvPr/>
        </p:nvGrpSpPr>
        <p:grpSpPr>
          <a:xfrm>
            <a:off x="3604437" y="3680016"/>
            <a:ext cx="794530" cy="127200"/>
            <a:chOff x="3623275" y="3833604"/>
            <a:chExt cx="794530" cy="127200"/>
          </a:xfrm>
        </p:grpSpPr>
        <p:sp>
          <p:nvSpPr>
            <p:cNvPr id="787" name="Google Shape;787;p85"/>
            <p:cNvSpPr/>
            <p:nvPr/>
          </p:nvSpPr>
          <p:spPr>
            <a:xfrm>
              <a:off x="3623275" y="3833604"/>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788" name="Google Shape;788;p85"/>
            <p:cNvSpPr/>
            <p:nvPr/>
          </p:nvSpPr>
          <p:spPr>
            <a:xfrm>
              <a:off x="3792547" y="3833604"/>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789" name="Google Shape;789;p85"/>
            <p:cNvSpPr/>
            <p:nvPr/>
          </p:nvSpPr>
          <p:spPr>
            <a:xfrm>
              <a:off x="3945973" y="3833604"/>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790" name="Google Shape;790;p85"/>
            <p:cNvSpPr/>
            <p:nvPr/>
          </p:nvSpPr>
          <p:spPr>
            <a:xfrm>
              <a:off x="4097639" y="3833604"/>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791" name="Google Shape;791;p85"/>
            <p:cNvSpPr/>
            <p:nvPr/>
          </p:nvSpPr>
          <p:spPr>
            <a:xfrm>
              <a:off x="4254005" y="3833604"/>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792" name="Google Shape;792;p85"/>
          <p:cNvGrpSpPr/>
          <p:nvPr/>
        </p:nvGrpSpPr>
        <p:grpSpPr>
          <a:xfrm>
            <a:off x="3598655" y="2593437"/>
            <a:ext cx="794526" cy="127201"/>
            <a:chOff x="3628330" y="2723212"/>
            <a:chExt cx="794526" cy="127201"/>
          </a:xfrm>
        </p:grpSpPr>
        <p:sp>
          <p:nvSpPr>
            <p:cNvPr id="793" name="Google Shape;793;p85"/>
            <p:cNvSpPr/>
            <p:nvPr/>
          </p:nvSpPr>
          <p:spPr>
            <a:xfrm>
              <a:off x="3628330" y="2723213"/>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794" name="Google Shape;794;p85"/>
            <p:cNvSpPr/>
            <p:nvPr/>
          </p:nvSpPr>
          <p:spPr>
            <a:xfrm>
              <a:off x="3797599" y="2723213"/>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795" name="Google Shape;795;p85"/>
            <p:cNvSpPr/>
            <p:nvPr/>
          </p:nvSpPr>
          <p:spPr>
            <a:xfrm>
              <a:off x="3951028" y="2723212"/>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796" name="Google Shape;796;p85"/>
            <p:cNvSpPr/>
            <p:nvPr/>
          </p:nvSpPr>
          <p:spPr>
            <a:xfrm>
              <a:off x="4102691" y="2723212"/>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797" name="Google Shape;797;p85"/>
            <p:cNvSpPr/>
            <p:nvPr/>
          </p:nvSpPr>
          <p:spPr>
            <a:xfrm>
              <a:off x="4259056" y="2723212"/>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798" name="Google Shape;798;p85"/>
          <p:cNvGrpSpPr/>
          <p:nvPr/>
        </p:nvGrpSpPr>
        <p:grpSpPr>
          <a:xfrm>
            <a:off x="3598636" y="1374704"/>
            <a:ext cx="794530" cy="127200"/>
            <a:chOff x="3640574" y="1255391"/>
            <a:chExt cx="794530" cy="127200"/>
          </a:xfrm>
        </p:grpSpPr>
        <p:sp>
          <p:nvSpPr>
            <p:cNvPr id="799" name="Google Shape;799;p85"/>
            <p:cNvSpPr/>
            <p:nvPr/>
          </p:nvSpPr>
          <p:spPr>
            <a:xfrm>
              <a:off x="3640574" y="1255391"/>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00" name="Google Shape;800;p85"/>
            <p:cNvSpPr/>
            <p:nvPr/>
          </p:nvSpPr>
          <p:spPr>
            <a:xfrm>
              <a:off x="3809846" y="1255391"/>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01" name="Google Shape;801;p85"/>
            <p:cNvSpPr/>
            <p:nvPr/>
          </p:nvSpPr>
          <p:spPr>
            <a:xfrm>
              <a:off x="3963272" y="1255391"/>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02" name="Google Shape;802;p85"/>
            <p:cNvSpPr/>
            <p:nvPr/>
          </p:nvSpPr>
          <p:spPr>
            <a:xfrm>
              <a:off x="4114938" y="1255391"/>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03" name="Google Shape;803;p85"/>
            <p:cNvSpPr/>
            <p:nvPr/>
          </p:nvSpPr>
          <p:spPr>
            <a:xfrm>
              <a:off x="4271304" y="1255391"/>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804" name="Google Shape;804;p85"/>
          <p:cNvGrpSpPr/>
          <p:nvPr/>
        </p:nvGrpSpPr>
        <p:grpSpPr>
          <a:xfrm>
            <a:off x="4739899" y="3682886"/>
            <a:ext cx="794526" cy="127200"/>
            <a:chOff x="4797949" y="3825686"/>
            <a:chExt cx="794526" cy="127200"/>
          </a:xfrm>
        </p:grpSpPr>
        <p:sp>
          <p:nvSpPr>
            <p:cNvPr id="805" name="Google Shape;805;p85"/>
            <p:cNvSpPr/>
            <p:nvPr/>
          </p:nvSpPr>
          <p:spPr>
            <a:xfrm>
              <a:off x="4797949" y="3825686"/>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06" name="Google Shape;806;p85"/>
            <p:cNvSpPr/>
            <p:nvPr/>
          </p:nvSpPr>
          <p:spPr>
            <a:xfrm>
              <a:off x="4967221" y="3825686"/>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07" name="Google Shape;807;p85"/>
            <p:cNvSpPr/>
            <p:nvPr/>
          </p:nvSpPr>
          <p:spPr>
            <a:xfrm>
              <a:off x="5120647" y="3825686"/>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08" name="Google Shape;808;p85"/>
            <p:cNvSpPr/>
            <p:nvPr/>
          </p:nvSpPr>
          <p:spPr>
            <a:xfrm>
              <a:off x="5272309" y="3825686"/>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09" name="Google Shape;809;p85"/>
            <p:cNvSpPr/>
            <p:nvPr/>
          </p:nvSpPr>
          <p:spPr>
            <a:xfrm>
              <a:off x="5428675" y="3825686"/>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810" name="Google Shape;810;p85"/>
          <p:cNvGrpSpPr/>
          <p:nvPr/>
        </p:nvGrpSpPr>
        <p:grpSpPr>
          <a:xfrm>
            <a:off x="4748788" y="2589532"/>
            <a:ext cx="794530" cy="127201"/>
            <a:chOff x="4803000" y="2715294"/>
            <a:chExt cx="794530" cy="127201"/>
          </a:xfrm>
        </p:grpSpPr>
        <p:sp>
          <p:nvSpPr>
            <p:cNvPr id="811" name="Google Shape;811;p85"/>
            <p:cNvSpPr/>
            <p:nvPr/>
          </p:nvSpPr>
          <p:spPr>
            <a:xfrm>
              <a:off x="4803000" y="2715296"/>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12" name="Google Shape;812;p85"/>
            <p:cNvSpPr/>
            <p:nvPr/>
          </p:nvSpPr>
          <p:spPr>
            <a:xfrm>
              <a:off x="4972272" y="2715296"/>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13" name="Google Shape;813;p85"/>
            <p:cNvSpPr/>
            <p:nvPr/>
          </p:nvSpPr>
          <p:spPr>
            <a:xfrm>
              <a:off x="5125698" y="2715294"/>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14" name="Google Shape;814;p85"/>
            <p:cNvSpPr/>
            <p:nvPr/>
          </p:nvSpPr>
          <p:spPr>
            <a:xfrm>
              <a:off x="5277364" y="2715294"/>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15" name="Google Shape;815;p85"/>
            <p:cNvSpPr/>
            <p:nvPr/>
          </p:nvSpPr>
          <p:spPr>
            <a:xfrm>
              <a:off x="5433730" y="2715294"/>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816" name="Google Shape;816;p85"/>
          <p:cNvGrpSpPr/>
          <p:nvPr/>
        </p:nvGrpSpPr>
        <p:grpSpPr>
          <a:xfrm>
            <a:off x="4739910" y="1374711"/>
            <a:ext cx="794527" cy="127200"/>
            <a:chOff x="4815248" y="1247473"/>
            <a:chExt cx="794527" cy="127200"/>
          </a:xfrm>
        </p:grpSpPr>
        <p:sp>
          <p:nvSpPr>
            <p:cNvPr id="817" name="Google Shape;817;p85"/>
            <p:cNvSpPr/>
            <p:nvPr/>
          </p:nvSpPr>
          <p:spPr>
            <a:xfrm>
              <a:off x="4815248" y="1247473"/>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18" name="Google Shape;818;p85"/>
            <p:cNvSpPr/>
            <p:nvPr/>
          </p:nvSpPr>
          <p:spPr>
            <a:xfrm>
              <a:off x="4984519" y="1247473"/>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19" name="Google Shape;819;p85"/>
            <p:cNvSpPr/>
            <p:nvPr/>
          </p:nvSpPr>
          <p:spPr>
            <a:xfrm>
              <a:off x="5137946" y="1247473"/>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20" name="Google Shape;820;p85"/>
            <p:cNvSpPr/>
            <p:nvPr/>
          </p:nvSpPr>
          <p:spPr>
            <a:xfrm>
              <a:off x="5289609" y="1247473"/>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21" name="Google Shape;821;p85"/>
            <p:cNvSpPr/>
            <p:nvPr/>
          </p:nvSpPr>
          <p:spPr>
            <a:xfrm>
              <a:off x="5445974" y="1247473"/>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cxnSp>
        <p:nvCxnSpPr>
          <p:cNvPr id="822" name="Google Shape;822;p85"/>
          <p:cNvCxnSpPr>
            <a:endCxn id="789" idx="2"/>
          </p:cNvCxnSpPr>
          <p:nvPr/>
        </p:nvCxnSpPr>
        <p:spPr>
          <a:xfrm rot="10800000" flipH="1">
            <a:off x="4005436" y="3807216"/>
            <a:ext cx="3600" cy="208200"/>
          </a:xfrm>
          <a:prstGeom prst="straightConnector1">
            <a:avLst/>
          </a:prstGeom>
          <a:noFill/>
          <a:ln w="9525" cap="flat" cmpd="sng">
            <a:solidFill>
              <a:srgbClr val="000000"/>
            </a:solidFill>
            <a:prstDash val="solid"/>
            <a:round/>
            <a:headEnd type="none" w="sm" len="sm"/>
            <a:tailEnd type="stealth" w="med" len="med"/>
          </a:ln>
        </p:spPr>
      </p:cxnSp>
      <p:cxnSp>
        <p:nvCxnSpPr>
          <p:cNvPr id="823" name="Google Shape;823;p85"/>
          <p:cNvCxnSpPr>
            <a:endCxn id="807" idx="2"/>
          </p:cNvCxnSpPr>
          <p:nvPr/>
        </p:nvCxnSpPr>
        <p:spPr>
          <a:xfrm rot="10800000">
            <a:off x="5144497" y="3810086"/>
            <a:ext cx="2700" cy="198600"/>
          </a:xfrm>
          <a:prstGeom prst="straightConnector1">
            <a:avLst/>
          </a:prstGeom>
          <a:noFill/>
          <a:ln w="9525" cap="flat" cmpd="sng">
            <a:solidFill>
              <a:srgbClr val="000000"/>
            </a:solidFill>
            <a:prstDash val="solid"/>
            <a:round/>
            <a:headEnd type="none" w="sm" len="sm"/>
            <a:tailEnd type="stealth" w="med" len="med"/>
          </a:ln>
        </p:spPr>
      </p:cxnSp>
      <p:sp>
        <p:nvSpPr>
          <p:cNvPr id="824" name="Google Shape;824;p85"/>
          <p:cNvSpPr txBox="1"/>
          <p:nvPr/>
        </p:nvSpPr>
        <p:spPr>
          <a:xfrm>
            <a:off x="2966679" y="4023346"/>
            <a:ext cx="3099300" cy="427200"/>
          </a:xfrm>
          <a:prstGeom prst="rect">
            <a:avLst/>
          </a:prstGeom>
          <a:noFill/>
          <a:ln>
            <a:noFill/>
          </a:ln>
        </p:spPr>
        <p:txBody>
          <a:bodyPr spcFirstLastPara="1" wrap="square" lIns="51425" tIns="51425" rIns="51425" bIns="51425" anchor="ctr" anchorCtr="0">
            <a:spAutoFit/>
          </a:bodyPr>
          <a:lstStyle/>
          <a:p>
            <a:pPr marL="0" marR="0" lvl="0" indent="0" algn="l" rtl="0">
              <a:lnSpc>
                <a:spcPct val="110000"/>
              </a:lnSpc>
              <a:spcBef>
                <a:spcPts val="0"/>
              </a:spcBef>
              <a:spcAft>
                <a:spcPts val="0"/>
              </a:spcAft>
              <a:buClr>
                <a:srgbClr val="434343"/>
              </a:buClr>
              <a:buSzPts val="1800"/>
              <a:buFont typeface="Arial"/>
              <a:buNone/>
            </a:pPr>
            <a:r>
              <a:rPr lang="en" sz="1800" b="1" i="0" u="none" strike="noStrike" cap="none">
                <a:solidFill>
                  <a:srgbClr val="434343"/>
                </a:solidFill>
                <a:latin typeface="Arial"/>
                <a:ea typeface="Arial"/>
                <a:cs typeface="Arial"/>
                <a:sym typeface="Arial"/>
              </a:rPr>
              <a:t>…</a:t>
            </a:r>
            <a:r>
              <a:rPr lang="en" sz="1800" b="1" i="0" u="none" strike="noStrike" cap="none">
                <a:solidFill>
                  <a:srgbClr val="E06766"/>
                </a:solidFill>
                <a:latin typeface="Arial"/>
                <a:ea typeface="Arial"/>
                <a:cs typeface="Arial"/>
                <a:sym typeface="Arial"/>
              </a:rPr>
              <a:t>      </a:t>
            </a:r>
            <a:r>
              <a:rPr lang="en" sz="1800" b="0" i="0" u="none" strike="noStrike" cap="none">
                <a:solidFill>
                  <a:srgbClr val="666666"/>
                </a:solidFill>
                <a:latin typeface="Arial"/>
                <a:ea typeface="Arial"/>
                <a:cs typeface="Arial"/>
                <a:sym typeface="Arial"/>
              </a:rPr>
              <a:t>premiered    [MASK]</a:t>
            </a:r>
            <a:r>
              <a:rPr lang="en" sz="2100" b="0" i="0" u="none" strike="noStrike" cap="none">
                <a:solidFill>
                  <a:srgbClr val="666666"/>
                </a:solidFill>
                <a:latin typeface="Arial"/>
                <a:ea typeface="Arial"/>
                <a:cs typeface="Arial"/>
                <a:sym typeface="Arial"/>
              </a:rPr>
              <a:t>       </a:t>
            </a:r>
            <a:r>
              <a:rPr lang="en" sz="2100" b="1" i="0" u="none" strike="noStrike" cap="none">
                <a:solidFill>
                  <a:srgbClr val="E06766"/>
                </a:solidFill>
                <a:latin typeface="Arial"/>
                <a:ea typeface="Arial"/>
                <a:cs typeface="Arial"/>
                <a:sym typeface="Arial"/>
              </a:rPr>
              <a:t>  </a:t>
            </a:r>
            <a:endParaRPr sz="500"/>
          </a:p>
        </p:txBody>
      </p:sp>
      <p:sp>
        <p:nvSpPr>
          <p:cNvPr id="825" name="Google Shape;825;p85"/>
          <p:cNvSpPr txBox="1"/>
          <p:nvPr/>
        </p:nvSpPr>
        <p:spPr>
          <a:xfrm>
            <a:off x="3012027" y="2879200"/>
            <a:ext cx="295200" cy="311700"/>
          </a:xfrm>
          <a:prstGeom prst="rect">
            <a:avLst/>
          </a:prstGeom>
          <a:noFill/>
          <a:ln>
            <a:noFill/>
          </a:ln>
        </p:spPr>
        <p:txBody>
          <a:bodyPr spcFirstLastPara="1" wrap="square" lIns="17150" tIns="17150" rIns="17150" bIns="17150" anchor="t" anchorCtr="0">
            <a:spAutoFit/>
          </a:bodyPr>
          <a:lstStyle/>
          <a:p>
            <a:pPr marL="0" marR="0" lvl="0" indent="0" algn="ctr" rtl="0">
              <a:lnSpc>
                <a:spcPct val="110000"/>
              </a:lnSpc>
              <a:spcBef>
                <a:spcPts val="0"/>
              </a:spcBef>
              <a:spcAft>
                <a:spcPts val="0"/>
              </a:spcAft>
              <a:buClr>
                <a:srgbClr val="434343"/>
              </a:buClr>
              <a:buSzPts val="1800"/>
              <a:buFont typeface="Arial"/>
              <a:buNone/>
            </a:pPr>
            <a:r>
              <a:rPr lang="en" sz="1800" b="1" i="0" u="none" strike="noStrike" cap="none">
                <a:solidFill>
                  <a:srgbClr val="434343"/>
                </a:solidFill>
                <a:latin typeface="Arial"/>
                <a:ea typeface="Arial"/>
                <a:cs typeface="Arial"/>
                <a:sym typeface="Arial"/>
              </a:rPr>
              <a:t>…</a:t>
            </a:r>
            <a:endParaRPr sz="500"/>
          </a:p>
        </p:txBody>
      </p:sp>
      <p:sp>
        <p:nvSpPr>
          <p:cNvPr id="826" name="Google Shape;826;p85"/>
          <p:cNvSpPr txBox="1"/>
          <p:nvPr/>
        </p:nvSpPr>
        <p:spPr>
          <a:xfrm>
            <a:off x="3010631" y="1773525"/>
            <a:ext cx="295200" cy="311700"/>
          </a:xfrm>
          <a:prstGeom prst="rect">
            <a:avLst/>
          </a:prstGeom>
          <a:noFill/>
          <a:ln>
            <a:noFill/>
          </a:ln>
        </p:spPr>
        <p:txBody>
          <a:bodyPr spcFirstLastPara="1" wrap="square" lIns="17150" tIns="17150" rIns="17150" bIns="17150" anchor="t" anchorCtr="0">
            <a:spAutoFit/>
          </a:bodyPr>
          <a:lstStyle/>
          <a:p>
            <a:pPr marL="0" marR="0" lvl="0" indent="0" algn="ctr" rtl="0">
              <a:lnSpc>
                <a:spcPct val="110000"/>
              </a:lnSpc>
              <a:spcBef>
                <a:spcPts val="0"/>
              </a:spcBef>
              <a:spcAft>
                <a:spcPts val="0"/>
              </a:spcAft>
              <a:buClr>
                <a:srgbClr val="434343"/>
              </a:buClr>
              <a:buSzPts val="1800"/>
              <a:buFont typeface="Arial"/>
              <a:buNone/>
            </a:pPr>
            <a:r>
              <a:rPr lang="en" sz="1800" b="1" i="0" u="none" strike="noStrike" cap="none">
                <a:solidFill>
                  <a:srgbClr val="434343"/>
                </a:solidFill>
                <a:latin typeface="Arial"/>
                <a:ea typeface="Arial"/>
                <a:cs typeface="Arial"/>
                <a:sym typeface="Arial"/>
              </a:rPr>
              <a:t>…</a:t>
            </a:r>
            <a:endParaRPr sz="500"/>
          </a:p>
        </p:txBody>
      </p:sp>
      <p:grpSp>
        <p:nvGrpSpPr>
          <p:cNvPr id="827" name="Google Shape;827;p85"/>
          <p:cNvGrpSpPr/>
          <p:nvPr/>
        </p:nvGrpSpPr>
        <p:grpSpPr>
          <a:xfrm>
            <a:off x="6318774" y="3671595"/>
            <a:ext cx="794530" cy="127201"/>
            <a:chOff x="6327799" y="3794395"/>
            <a:chExt cx="794530" cy="127201"/>
          </a:xfrm>
        </p:grpSpPr>
        <p:sp>
          <p:nvSpPr>
            <p:cNvPr id="828" name="Google Shape;828;p85"/>
            <p:cNvSpPr/>
            <p:nvPr/>
          </p:nvSpPr>
          <p:spPr>
            <a:xfrm>
              <a:off x="6327799" y="3794396"/>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29" name="Google Shape;829;p85"/>
            <p:cNvSpPr/>
            <p:nvPr/>
          </p:nvSpPr>
          <p:spPr>
            <a:xfrm>
              <a:off x="6497070" y="3794396"/>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30" name="Google Shape;830;p85"/>
            <p:cNvSpPr/>
            <p:nvPr/>
          </p:nvSpPr>
          <p:spPr>
            <a:xfrm>
              <a:off x="6650497" y="3794395"/>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31" name="Google Shape;831;p85"/>
            <p:cNvSpPr/>
            <p:nvPr/>
          </p:nvSpPr>
          <p:spPr>
            <a:xfrm>
              <a:off x="6802163" y="3794395"/>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32" name="Google Shape;832;p85"/>
            <p:cNvSpPr/>
            <p:nvPr/>
          </p:nvSpPr>
          <p:spPr>
            <a:xfrm>
              <a:off x="6958528" y="3794395"/>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833" name="Google Shape;833;p85"/>
          <p:cNvGrpSpPr/>
          <p:nvPr/>
        </p:nvGrpSpPr>
        <p:grpSpPr>
          <a:xfrm>
            <a:off x="6323141" y="2592955"/>
            <a:ext cx="794526" cy="127201"/>
            <a:chOff x="6332853" y="2684005"/>
            <a:chExt cx="794526" cy="127201"/>
          </a:xfrm>
        </p:grpSpPr>
        <p:sp>
          <p:nvSpPr>
            <p:cNvPr id="834" name="Google Shape;834;p85"/>
            <p:cNvSpPr/>
            <p:nvPr/>
          </p:nvSpPr>
          <p:spPr>
            <a:xfrm>
              <a:off x="6332853" y="2684006"/>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35" name="Google Shape;835;p85"/>
            <p:cNvSpPr/>
            <p:nvPr/>
          </p:nvSpPr>
          <p:spPr>
            <a:xfrm>
              <a:off x="6502122" y="2684006"/>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36" name="Google Shape;836;p85"/>
            <p:cNvSpPr/>
            <p:nvPr/>
          </p:nvSpPr>
          <p:spPr>
            <a:xfrm>
              <a:off x="6655551" y="2684005"/>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37" name="Google Shape;837;p85"/>
            <p:cNvSpPr/>
            <p:nvPr/>
          </p:nvSpPr>
          <p:spPr>
            <a:xfrm>
              <a:off x="6807214" y="2684005"/>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38" name="Google Shape;838;p85"/>
            <p:cNvSpPr/>
            <p:nvPr/>
          </p:nvSpPr>
          <p:spPr>
            <a:xfrm>
              <a:off x="6963580" y="2684005"/>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839" name="Google Shape;839;p85"/>
          <p:cNvGrpSpPr/>
          <p:nvPr/>
        </p:nvGrpSpPr>
        <p:grpSpPr>
          <a:xfrm>
            <a:off x="6328085" y="1374734"/>
            <a:ext cx="794530" cy="127200"/>
            <a:chOff x="6345097" y="1216184"/>
            <a:chExt cx="794530" cy="127200"/>
          </a:xfrm>
        </p:grpSpPr>
        <p:sp>
          <p:nvSpPr>
            <p:cNvPr id="840" name="Google Shape;840;p85"/>
            <p:cNvSpPr/>
            <p:nvPr/>
          </p:nvSpPr>
          <p:spPr>
            <a:xfrm>
              <a:off x="6345097" y="1216184"/>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41" name="Google Shape;841;p85"/>
            <p:cNvSpPr/>
            <p:nvPr/>
          </p:nvSpPr>
          <p:spPr>
            <a:xfrm>
              <a:off x="6514369" y="1216184"/>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42" name="Google Shape;842;p85"/>
            <p:cNvSpPr/>
            <p:nvPr/>
          </p:nvSpPr>
          <p:spPr>
            <a:xfrm>
              <a:off x="6667796" y="1216184"/>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43" name="Google Shape;843;p85"/>
            <p:cNvSpPr/>
            <p:nvPr/>
          </p:nvSpPr>
          <p:spPr>
            <a:xfrm>
              <a:off x="6819461" y="1216184"/>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44" name="Google Shape;844;p85"/>
            <p:cNvSpPr/>
            <p:nvPr/>
          </p:nvSpPr>
          <p:spPr>
            <a:xfrm>
              <a:off x="6975827" y="1216184"/>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845" name="Google Shape;845;p85"/>
          <p:cNvGrpSpPr/>
          <p:nvPr/>
        </p:nvGrpSpPr>
        <p:grpSpPr>
          <a:xfrm>
            <a:off x="7500248" y="3677141"/>
            <a:ext cx="794526" cy="127200"/>
            <a:chOff x="7502473" y="3786478"/>
            <a:chExt cx="794526" cy="127200"/>
          </a:xfrm>
        </p:grpSpPr>
        <p:sp>
          <p:nvSpPr>
            <p:cNvPr id="846" name="Google Shape;846;p85"/>
            <p:cNvSpPr/>
            <p:nvPr/>
          </p:nvSpPr>
          <p:spPr>
            <a:xfrm>
              <a:off x="7502473" y="3786478"/>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47" name="Google Shape;847;p85"/>
            <p:cNvSpPr/>
            <p:nvPr/>
          </p:nvSpPr>
          <p:spPr>
            <a:xfrm>
              <a:off x="7671744" y="3786478"/>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48" name="Google Shape;848;p85"/>
            <p:cNvSpPr/>
            <p:nvPr/>
          </p:nvSpPr>
          <p:spPr>
            <a:xfrm>
              <a:off x="7825171" y="3786478"/>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49" name="Google Shape;849;p85"/>
            <p:cNvSpPr/>
            <p:nvPr/>
          </p:nvSpPr>
          <p:spPr>
            <a:xfrm>
              <a:off x="7976833" y="3786478"/>
              <a:ext cx="163800" cy="127200"/>
            </a:xfrm>
            <a:prstGeom prst="rect">
              <a:avLst/>
            </a:prstGeom>
            <a:solidFill>
              <a:srgbClr val="007E75"/>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50" name="Google Shape;850;p85"/>
            <p:cNvSpPr/>
            <p:nvPr/>
          </p:nvSpPr>
          <p:spPr>
            <a:xfrm>
              <a:off x="8133199" y="3786478"/>
              <a:ext cx="163800" cy="127200"/>
            </a:xfrm>
            <a:prstGeom prst="rect">
              <a:avLst/>
            </a:prstGeom>
            <a:solidFill>
              <a:srgbClr val="007E75"/>
            </a:solidFill>
            <a:ln w="635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851" name="Google Shape;851;p85"/>
          <p:cNvGrpSpPr/>
          <p:nvPr/>
        </p:nvGrpSpPr>
        <p:grpSpPr>
          <a:xfrm>
            <a:off x="7495762" y="2593635"/>
            <a:ext cx="794530" cy="127203"/>
            <a:chOff x="7570524" y="2665810"/>
            <a:chExt cx="794530" cy="127203"/>
          </a:xfrm>
        </p:grpSpPr>
        <p:sp>
          <p:nvSpPr>
            <p:cNvPr id="852" name="Google Shape;852;p85"/>
            <p:cNvSpPr/>
            <p:nvPr/>
          </p:nvSpPr>
          <p:spPr>
            <a:xfrm>
              <a:off x="7570524" y="2665813"/>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53" name="Google Shape;853;p85"/>
            <p:cNvSpPr/>
            <p:nvPr/>
          </p:nvSpPr>
          <p:spPr>
            <a:xfrm>
              <a:off x="7739796" y="2665813"/>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54" name="Google Shape;854;p85"/>
            <p:cNvSpPr/>
            <p:nvPr/>
          </p:nvSpPr>
          <p:spPr>
            <a:xfrm>
              <a:off x="7893222" y="2665810"/>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55" name="Google Shape;855;p85"/>
            <p:cNvSpPr/>
            <p:nvPr/>
          </p:nvSpPr>
          <p:spPr>
            <a:xfrm>
              <a:off x="8044888" y="2665810"/>
              <a:ext cx="163800" cy="127200"/>
            </a:xfrm>
            <a:prstGeom prst="rect">
              <a:avLst/>
            </a:prstGeom>
            <a:solidFill>
              <a:srgbClr val="8E8E8E"/>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56" name="Google Shape;856;p85"/>
            <p:cNvSpPr/>
            <p:nvPr/>
          </p:nvSpPr>
          <p:spPr>
            <a:xfrm>
              <a:off x="8201254" y="2665810"/>
              <a:ext cx="163800" cy="127200"/>
            </a:xfrm>
            <a:prstGeom prst="rect">
              <a:avLst/>
            </a:prstGeom>
            <a:solidFill>
              <a:srgbClr val="8E8E8E"/>
            </a:solidFill>
            <a:ln w="635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grpSp>
        <p:nvGrpSpPr>
          <p:cNvPr id="857" name="Google Shape;857;p85"/>
          <p:cNvGrpSpPr/>
          <p:nvPr/>
        </p:nvGrpSpPr>
        <p:grpSpPr>
          <a:xfrm>
            <a:off x="7496621" y="1371728"/>
            <a:ext cx="794526" cy="127200"/>
            <a:chOff x="7519771" y="1208266"/>
            <a:chExt cx="794526" cy="127200"/>
          </a:xfrm>
        </p:grpSpPr>
        <p:sp>
          <p:nvSpPr>
            <p:cNvPr id="858" name="Google Shape;858;p85"/>
            <p:cNvSpPr/>
            <p:nvPr/>
          </p:nvSpPr>
          <p:spPr>
            <a:xfrm>
              <a:off x="7519771" y="1208266"/>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59" name="Google Shape;859;p85"/>
            <p:cNvSpPr/>
            <p:nvPr/>
          </p:nvSpPr>
          <p:spPr>
            <a:xfrm>
              <a:off x="7689043" y="1208266"/>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60" name="Google Shape;860;p85"/>
            <p:cNvSpPr/>
            <p:nvPr/>
          </p:nvSpPr>
          <p:spPr>
            <a:xfrm>
              <a:off x="7842470" y="1208266"/>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61" name="Google Shape;861;p85"/>
            <p:cNvSpPr/>
            <p:nvPr/>
          </p:nvSpPr>
          <p:spPr>
            <a:xfrm>
              <a:off x="7994132" y="1208266"/>
              <a:ext cx="163800" cy="127200"/>
            </a:xfrm>
            <a:prstGeom prst="rect">
              <a:avLst/>
            </a:prstGeom>
            <a:solidFill>
              <a:srgbClr val="1584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sp>
          <p:nvSpPr>
            <p:cNvPr id="862" name="Google Shape;862;p85"/>
            <p:cNvSpPr/>
            <p:nvPr/>
          </p:nvSpPr>
          <p:spPr>
            <a:xfrm>
              <a:off x="8150497" y="1208266"/>
              <a:ext cx="163800" cy="127200"/>
            </a:xfrm>
            <a:prstGeom prst="rect">
              <a:avLst/>
            </a:prstGeom>
            <a:solidFill>
              <a:srgbClr val="158400"/>
            </a:solidFill>
            <a:ln w="635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4080FF"/>
                </a:buClr>
                <a:buSzPts val="1100"/>
                <a:buFont typeface="Arial"/>
                <a:buNone/>
              </a:pPr>
              <a:endParaRPr sz="1100" b="0" i="0" u="none" strike="noStrike" cap="none">
                <a:solidFill>
                  <a:srgbClr val="4080FF"/>
                </a:solidFill>
                <a:latin typeface="Arial"/>
                <a:ea typeface="Arial"/>
                <a:cs typeface="Arial"/>
                <a:sym typeface="Arial"/>
              </a:endParaRPr>
            </a:p>
          </p:txBody>
        </p:sp>
      </p:grpSp>
      <p:cxnSp>
        <p:nvCxnSpPr>
          <p:cNvPr id="863" name="Google Shape;863;p85"/>
          <p:cNvCxnSpPr>
            <a:endCxn id="848" idx="2"/>
          </p:cNvCxnSpPr>
          <p:nvPr/>
        </p:nvCxnSpPr>
        <p:spPr>
          <a:xfrm rot="10800000">
            <a:off x="7904846" y="3804341"/>
            <a:ext cx="3000" cy="219000"/>
          </a:xfrm>
          <a:prstGeom prst="straightConnector1">
            <a:avLst/>
          </a:prstGeom>
          <a:noFill/>
          <a:ln w="9525" cap="flat" cmpd="sng">
            <a:solidFill>
              <a:srgbClr val="000000"/>
            </a:solidFill>
            <a:prstDash val="solid"/>
            <a:round/>
            <a:headEnd type="none" w="sm" len="sm"/>
            <a:tailEnd type="stealth" w="med" len="med"/>
          </a:ln>
        </p:spPr>
      </p:cxnSp>
      <p:sp>
        <p:nvSpPr>
          <p:cNvPr id="864" name="Google Shape;864;p85"/>
          <p:cNvSpPr txBox="1"/>
          <p:nvPr/>
        </p:nvSpPr>
        <p:spPr>
          <a:xfrm>
            <a:off x="6065971" y="4023349"/>
            <a:ext cx="3099300" cy="427200"/>
          </a:xfrm>
          <a:prstGeom prst="rect">
            <a:avLst/>
          </a:prstGeom>
          <a:noFill/>
          <a:ln>
            <a:noFill/>
          </a:ln>
        </p:spPr>
        <p:txBody>
          <a:bodyPr spcFirstLastPara="1" wrap="square" lIns="51425" tIns="51425" rIns="51425" bIns="51425" anchor="ctr" anchorCtr="0">
            <a:spAutoFit/>
          </a:bodyPr>
          <a:lstStyle/>
          <a:p>
            <a:pPr marL="0" marR="0" lvl="0" indent="0" algn="l" rtl="0">
              <a:lnSpc>
                <a:spcPct val="110000"/>
              </a:lnSpc>
              <a:spcBef>
                <a:spcPts val="0"/>
              </a:spcBef>
              <a:spcAft>
                <a:spcPts val="0"/>
              </a:spcAft>
              <a:buClr>
                <a:srgbClr val="434343"/>
              </a:buClr>
              <a:buSzPts val="1800"/>
              <a:buFont typeface="Arial"/>
              <a:buNone/>
            </a:pPr>
            <a:r>
              <a:rPr lang="en" sz="1800" b="1" i="0" u="none" strike="noStrike" cap="none">
                <a:solidFill>
                  <a:srgbClr val="434343"/>
                </a:solidFill>
                <a:latin typeface="Arial"/>
                <a:ea typeface="Arial"/>
                <a:cs typeface="Arial"/>
                <a:sym typeface="Arial"/>
              </a:rPr>
              <a:t>…</a:t>
            </a:r>
            <a:r>
              <a:rPr lang="en" sz="1800" b="1" i="0" u="none" strike="noStrike" cap="none">
                <a:solidFill>
                  <a:srgbClr val="E06766"/>
                </a:solidFill>
                <a:latin typeface="Arial"/>
                <a:ea typeface="Arial"/>
                <a:cs typeface="Arial"/>
                <a:sym typeface="Arial"/>
              </a:rPr>
              <a:t>     </a:t>
            </a:r>
            <a:r>
              <a:rPr lang="en" sz="1800" b="0" i="0" u="none" strike="noStrike" cap="none">
                <a:solidFill>
                  <a:srgbClr val="666666"/>
                </a:solidFill>
                <a:latin typeface="Arial"/>
                <a:ea typeface="Arial"/>
                <a:cs typeface="Arial"/>
                <a:sym typeface="Arial"/>
              </a:rPr>
              <a:t>It              was</a:t>
            </a:r>
            <a:r>
              <a:rPr lang="en" sz="2100" b="0" i="0" u="none" strike="noStrike" cap="none">
                <a:solidFill>
                  <a:srgbClr val="666666"/>
                </a:solidFill>
                <a:latin typeface="Arial"/>
                <a:ea typeface="Arial"/>
                <a:cs typeface="Arial"/>
                <a:sym typeface="Arial"/>
              </a:rPr>
              <a:t>       </a:t>
            </a:r>
            <a:r>
              <a:rPr lang="en" sz="2100" b="1" i="0" u="none" strike="noStrike" cap="none">
                <a:solidFill>
                  <a:srgbClr val="E06766"/>
                </a:solidFill>
                <a:latin typeface="Arial"/>
                <a:ea typeface="Arial"/>
                <a:cs typeface="Arial"/>
                <a:sym typeface="Arial"/>
              </a:rPr>
              <a:t>  </a:t>
            </a:r>
            <a:endParaRPr sz="500"/>
          </a:p>
        </p:txBody>
      </p:sp>
      <p:grpSp>
        <p:nvGrpSpPr>
          <p:cNvPr id="865" name="Google Shape;865;p85"/>
          <p:cNvGrpSpPr/>
          <p:nvPr/>
        </p:nvGrpSpPr>
        <p:grpSpPr>
          <a:xfrm>
            <a:off x="5787524" y="668487"/>
            <a:ext cx="291957" cy="375601"/>
            <a:chOff x="-1" y="-1"/>
            <a:chExt cx="723202" cy="1001602"/>
          </a:xfrm>
        </p:grpSpPr>
        <p:sp>
          <p:nvSpPr>
            <p:cNvPr id="866" name="Google Shape;866;p85"/>
            <p:cNvSpPr/>
            <p:nvPr/>
          </p:nvSpPr>
          <p:spPr>
            <a:xfrm>
              <a:off x="-1" y="-1"/>
              <a:ext cx="723202" cy="1001602"/>
            </a:xfrm>
            <a:prstGeom prst="rect">
              <a:avLst/>
            </a:prstGeom>
            <a:noFill/>
            <a:ln>
              <a:noFill/>
            </a:ln>
          </p:spPr>
          <p:txBody>
            <a:bodyPr spcFirstLastPara="1" wrap="square" lIns="45725" tIns="45725" rIns="45725" bIns="45725" anchor="t" anchorCtr="0">
              <a:noAutofit/>
            </a:bodyPr>
            <a:lstStyle/>
            <a:p>
              <a:pPr marL="0" marR="0" lvl="0" indent="0" algn="l" rtl="0">
                <a:lnSpc>
                  <a:spcPct val="110000"/>
                </a:lnSpc>
                <a:spcBef>
                  <a:spcPts val="0"/>
                </a:spcBef>
                <a:spcAft>
                  <a:spcPts val="0"/>
                </a:spcAft>
                <a:buClr>
                  <a:srgbClr val="4080FF"/>
                </a:buClr>
                <a:buSzPts val="2100"/>
                <a:buFont typeface="Arial"/>
                <a:buNone/>
              </a:pPr>
              <a:endParaRPr sz="2100" b="0" i="0" u="none" strike="noStrike" cap="none">
                <a:solidFill>
                  <a:srgbClr val="4080FF"/>
                </a:solidFill>
                <a:latin typeface="Arial"/>
                <a:ea typeface="Arial"/>
                <a:cs typeface="Arial"/>
                <a:sym typeface="Arial"/>
              </a:endParaRPr>
            </a:p>
          </p:txBody>
        </p:sp>
        <p:sp>
          <p:nvSpPr>
            <p:cNvPr id="867" name="Google Shape;867;p85"/>
            <p:cNvSpPr txBox="1"/>
            <p:nvPr/>
          </p:nvSpPr>
          <p:spPr>
            <a:xfrm>
              <a:off x="58366" y="12699"/>
              <a:ext cx="606600" cy="954300"/>
            </a:xfrm>
            <a:prstGeom prst="rect">
              <a:avLst/>
            </a:prstGeom>
            <a:noFill/>
            <a:ln>
              <a:noFill/>
            </a:ln>
          </p:spPr>
          <p:txBody>
            <a:bodyPr spcFirstLastPara="1" wrap="square" lIns="17150" tIns="17150" rIns="17150" bIns="17150" anchor="t" anchorCtr="0">
              <a:spAutoFit/>
            </a:bodyPr>
            <a:lstStyle/>
            <a:p>
              <a:pPr marL="0" marR="0" lvl="0" indent="0" algn="l" rtl="0">
                <a:lnSpc>
                  <a:spcPct val="110000"/>
                </a:lnSpc>
                <a:spcBef>
                  <a:spcPts val="0"/>
                </a:spcBef>
                <a:spcAft>
                  <a:spcPts val="0"/>
                </a:spcAft>
                <a:buClr>
                  <a:srgbClr val="9FBFFF"/>
                </a:buClr>
                <a:buSzPts val="2100"/>
                <a:buFont typeface="Arial"/>
                <a:buNone/>
              </a:pPr>
              <a:r>
                <a:rPr lang="en" sz="2100" b="1" i="0" u="none" strike="noStrike" cap="none">
                  <a:solidFill>
                    <a:srgbClr val="9FBFFF"/>
                  </a:solidFill>
                  <a:latin typeface="Arial"/>
                  <a:ea typeface="Arial"/>
                  <a:cs typeface="Arial"/>
                  <a:sym typeface="Arial"/>
                </a:rPr>
                <a:t>?</a:t>
              </a:r>
              <a:endParaRPr sz="500"/>
            </a:p>
          </p:txBody>
        </p:sp>
      </p:grpSp>
      <p:cxnSp>
        <p:nvCxnSpPr>
          <p:cNvPr id="868" name="Google Shape;868;p85"/>
          <p:cNvCxnSpPr>
            <a:stCxn id="807" idx="0"/>
            <a:endCxn id="869" idx="2"/>
          </p:cNvCxnSpPr>
          <p:nvPr/>
        </p:nvCxnSpPr>
        <p:spPr>
          <a:xfrm rot="10800000">
            <a:off x="3998797" y="3222986"/>
            <a:ext cx="1145700" cy="459900"/>
          </a:xfrm>
          <a:prstGeom prst="straightConnector1">
            <a:avLst/>
          </a:prstGeom>
          <a:noFill/>
          <a:ln w="9525" cap="flat" cmpd="sng">
            <a:solidFill>
              <a:srgbClr val="000000"/>
            </a:solidFill>
            <a:prstDash val="solid"/>
            <a:round/>
            <a:headEnd type="none" w="sm" len="sm"/>
            <a:tailEnd type="stealth" w="med" len="med"/>
          </a:ln>
        </p:spPr>
      </p:cxnSp>
      <p:cxnSp>
        <p:nvCxnSpPr>
          <p:cNvPr id="870" name="Google Shape;870;p85"/>
          <p:cNvCxnSpPr>
            <a:stCxn id="830" idx="0"/>
            <a:endCxn id="871" idx="2"/>
          </p:cNvCxnSpPr>
          <p:nvPr/>
        </p:nvCxnSpPr>
        <p:spPr>
          <a:xfrm rot="10800000">
            <a:off x="5154672" y="3228795"/>
            <a:ext cx="1568700" cy="442800"/>
          </a:xfrm>
          <a:prstGeom prst="straightConnector1">
            <a:avLst/>
          </a:prstGeom>
          <a:noFill/>
          <a:ln w="9525" cap="flat" cmpd="sng">
            <a:solidFill>
              <a:srgbClr val="000000"/>
            </a:solidFill>
            <a:prstDash val="solid"/>
            <a:round/>
            <a:headEnd type="none" w="sm" len="sm"/>
            <a:tailEnd type="stealth" w="med" len="med"/>
          </a:ln>
        </p:spPr>
      </p:cxnSp>
      <p:cxnSp>
        <p:nvCxnSpPr>
          <p:cNvPr id="872" name="Google Shape;872;p85"/>
          <p:cNvCxnSpPr>
            <a:stCxn id="848" idx="0"/>
            <a:endCxn id="869" idx="2"/>
          </p:cNvCxnSpPr>
          <p:nvPr/>
        </p:nvCxnSpPr>
        <p:spPr>
          <a:xfrm rot="10800000">
            <a:off x="3998546" y="3222941"/>
            <a:ext cx="3906300" cy="454200"/>
          </a:xfrm>
          <a:prstGeom prst="straightConnector1">
            <a:avLst/>
          </a:prstGeom>
          <a:noFill/>
          <a:ln w="9525" cap="flat" cmpd="sng">
            <a:solidFill>
              <a:srgbClr val="000000"/>
            </a:solidFill>
            <a:prstDash val="solid"/>
            <a:round/>
            <a:headEnd type="none" w="sm" len="sm"/>
            <a:tailEnd type="stealth" w="med" len="med"/>
          </a:ln>
        </p:spPr>
      </p:cxnSp>
      <p:cxnSp>
        <p:nvCxnSpPr>
          <p:cNvPr id="873" name="Google Shape;873;p85"/>
          <p:cNvCxnSpPr>
            <a:stCxn id="789" idx="0"/>
            <a:endCxn id="871" idx="2"/>
          </p:cNvCxnSpPr>
          <p:nvPr/>
        </p:nvCxnSpPr>
        <p:spPr>
          <a:xfrm rot="10800000" flipH="1">
            <a:off x="4009036" y="3228816"/>
            <a:ext cx="1145700" cy="451200"/>
          </a:xfrm>
          <a:prstGeom prst="straightConnector1">
            <a:avLst/>
          </a:prstGeom>
          <a:noFill/>
          <a:ln w="9525" cap="flat" cmpd="sng">
            <a:solidFill>
              <a:srgbClr val="000000"/>
            </a:solidFill>
            <a:prstDash val="solid"/>
            <a:round/>
            <a:headEnd type="none" w="sm" len="sm"/>
            <a:tailEnd type="stealth" w="med" len="med"/>
          </a:ln>
        </p:spPr>
      </p:cxnSp>
      <p:cxnSp>
        <p:nvCxnSpPr>
          <p:cNvPr id="874" name="Google Shape;874;p85"/>
          <p:cNvCxnSpPr>
            <a:stCxn id="830" idx="0"/>
            <a:endCxn id="869" idx="2"/>
          </p:cNvCxnSpPr>
          <p:nvPr/>
        </p:nvCxnSpPr>
        <p:spPr>
          <a:xfrm rot="10800000">
            <a:off x="3998772" y="3223095"/>
            <a:ext cx="2724600" cy="448500"/>
          </a:xfrm>
          <a:prstGeom prst="straightConnector1">
            <a:avLst/>
          </a:prstGeom>
          <a:noFill/>
          <a:ln w="9525" cap="flat" cmpd="sng">
            <a:solidFill>
              <a:srgbClr val="000000"/>
            </a:solidFill>
            <a:prstDash val="solid"/>
            <a:round/>
            <a:headEnd type="none" w="sm" len="sm"/>
            <a:tailEnd type="stealth" w="med" len="med"/>
          </a:ln>
        </p:spPr>
      </p:cxnSp>
      <p:cxnSp>
        <p:nvCxnSpPr>
          <p:cNvPr id="875" name="Google Shape;875;p85"/>
          <p:cNvCxnSpPr>
            <a:stCxn id="848" idx="0"/>
            <a:endCxn id="871" idx="2"/>
          </p:cNvCxnSpPr>
          <p:nvPr/>
        </p:nvCxnSpPr>
        <p:spPr>
          <a:xfrm rot="10800000">
            <a:off x="5154746" y="3228641"/>
            <a:ext cx="2750100" cy="448500"/>
          </a:xfrm>
          <a:prstGeom prst="straightConnector1">
            <a:avLst/>
          </a:prstGeom>
          <a:noFill/>
          <a:ln w="9525" cap="flat" cmpd="sng">
            <a:solidFill>
              <a:srgbClr val="000000"/>
            </a:solidFill>
            <a:prstDash val="solid"/>
            <a:round/>
            <a:headEnd type="none" w="sm" len="sm"/>
            <a:tailEnd type="stealth" w="med" len="med"/>
          </a:ln>
        </p:spPr>
      </p:cxnSp>
      <p:cxnSp>
        <p:nvCxnSpPr>
          <p:cNvPr id="876" name="Google Shape;876;p85"/>
          <p:cNvCxnSpPr>
            <a:stCxn id="807" idx="0"/>
            <a:endCxn id="877" idx="2"/>
          </p:cNvCxnSpPr>
          <p:nvPr/>
        </p:nvCxnSpPr>
        <p:spPr>
          <a:xfrm rot="10800000" flipH="1">
            <a:off x="5144497" y="3204086"/>
            <a:ext cx="1578000" cy="478800"/>
          </a:xfrm>
          <a:prstGeom prst="straightConnector1">
            <a:avLst/>
          </a:prstGeom>
          <a:noFill/>
          <a:ln w="9525" cap="flat" cmpd="sng">
            <a:solidFill>
              <a:srgbClr val="000000"/>
            </a:solidFill>
            <a:prstDash val="solid"/>
            <a:round/>
            <a:headEnd type="none" w="sm" len="sm"/>
            <a:tailEnd type="stealth" w="med" len="med"/>
          </a:ln>
        </p:spPr>
      </p:cxnSp>
      <p:cxnSp>
        <p:nvCxnSpPr>
          <p:cNvPr id="878" name="Google Shape;878;p85"/>
          <p:cNvCxnSpPr>
            <a:stCxn id="789" idx="0"/>
            <a:endCxn id="879" idx="2"/>
          </p:cNvCxnSpPr>
          <p:nvPr/>
        </p:nvCxnSpPr>
        <p:spPr>
          <a:xfrm rot="10800000" flipH="1">
            <a:off x="4009036" y="3215316"/>
            <a:ext cx="3888600" cy="464700"/>
          </a:xfrm>
          <a:prstGeom prst="straightConnector1">
            <a:avLst/>
          </a:prstGeom>
          <a:noFill/>
          <a:ln w="9525" cap="flat" cmpd="sng">
            <a:solidFill>
              <a:srgbClr val="000000"/>
            </a:solidFill>
            <a:prstDash val="solid"/>
            <a:round/>
            <a:headEnd type="none" w="sm" len="sm"/>
            <a:tailEnd type="stealth" w="med" len="med"/>
          </a:ln>
        </p:spPr>
      </p:cxnSp>
      <p:cxnSp>
        <p:nvCxnSpPr>
          <p:cNvPr id="880" name="Google Shape;880;p85"/>
          <p:cNvCxnSpPr>
            <a:stCxn id="807" idx="0"/>
            <a:endCxn id="879" idx="2"/>
          </p:cNvCxnSpPr>
          <p:nvPr/>
        </p:nvCxnSpPr>
        <p:spPr>
          <a:xfrm rot="10800000" flipH="1">
            <a:off x="5144497" y="3215186"/>
            <a:ext cx="2753100" cy="467700"/>
          </a:xfrm>
          <a:prstGeom prst="straightConnector1">
            <a:avLst/>
          </a:prstGeom>
          <a:noFill/>
          <a:ln w="9525" cap="flat" cmpd="sng">
            <a:solidFill>
              <a:srgbClr val="000000"/>
            </a:solidFill>
            <a:prstDash val="solid"/>
            <a:round/>
            <a:headEnd type="none" w="sm" len="sm"/>
            <a:tailEnd type="stealth" w="med" len="med"/>
          </a:ln>
        </p:spPr>
      </p:cxnSp>
      <p:cxnSp>
        <p:nvCxnSpPr>
          <p:cNvPr id="881" name="Google Shape;881;p85"/>
          <p:cNvCxnSpPr>
            <a:stCxn id="869" idx="0"/>
            <a:endCxn id="795" idx="2"/>
          </p:cNvCxnSpPr>
          <p:nvPr/>
        </p:nvCxnSpPr>
        <p:spPr>
          <a:xfrm rot="10800000" flipH="1">
            <a:off x="3998679" y="2720539"/>
            <a:ext cx="4500" cy="261000"/>
          </a:xfrm>
          <a:prstGeom prst="straightConnector1">
            <a:avLst/>
          </a:prstGeom>
          <a:noFill/>
          <a:ln w="9525" cap="flat" cmpd="sng">
            <a:solidFill>
              <a:srgbClr val="000000"/>
            </a:solidFill>
            <a:prstDash val="solid"/>
            <a:round/>
            <a:headEnd type="none" w="sm" len="sm"/>
            <a:tailEnd type="stealth" w="med" len="med"/>
          </a:ln>
        </p:spPr>
      </p:cxnSp>
      <p:cxnSp>
        <p:nvCxnSpPr>
          <p:cNvPr id="882" name="Google Shape;882;p85"/>
          <p:cNvCxnSpPr>
            <a:stCxn id="789" idx="0"/>
            <a:endCxn id="869" idx="2"/>
          </p:cNvCxnSpPr>
          <p:nvPr/>
        </p:nvCxnSpPr>
        <p:spPr>
          <a:xfrm rot="10800000">
            <a:off x="3998536" y="3223116"/>
            <a:ext cx="10500" cy="456900"/>
          </a:xfrm>
          <a:prstGeom prst="straightConnector1">
            <a:avLst/>
          </a:prstGeom>
          <a:noFill/>
          <a:ln w="9525" cap="flat" cmpd="sng">
            <a:solidFill>
              <a:srgbClr val="000000"/>
            </a:solidFill>
            <a:prstDash val="solid"/>
            <a:round/>
            <a:headEnd type="none" w="sm" len="sm"/>
            <a:tailEnd type="stealth" w="med" len="med"/>
          </a:ln>
        </p:spPr>
      </p:cxnSp>
      <p:cxnSp>
        <p:nvCxnSpPr>
          <p:cNvPr id="883" name="Google Shape;883;p85"/>
          <p:cNvCxnSpPr>
            <a:stCxn id="871" idx="0"/>
            <a:endCxn id="813" idx="2"/>
          </p:cNvCxnSpPr>
          <p:nvPr/>
        </p:nvCxnSpPr>
        <p:spPr>
          <a:xfrm rot="10800000">
            <a:off x="5153493" y="2716690"/>
            <a:ext cx="1200" cy="270600"/>
          </a:xfrm>
          <a:prstGeom prst="straightConnector1">
            <a:avLst/>
          </a:prstGeom>
          <a:noFill/>
          <a:ln w="9525" cap="flat" cmpd="sng">
            <a:solidFill>
              <a:srgbClr val="000000"/>
            </a:solidFill>
            <a:prstDash val="solid"/>
            <a:round/>
            <a:headEnd type="none" w="sm" len="sm"/>
            <a:tailEnd type="stealth" w="med" len="med"/>
          </a:ln>
        </p:spPr>
      </p:cxnSp>
      <p:cxnSp>
        <p:nvCxnSpPr>
          <p:cNvPr id="884" name="Google Shape;884;p85"/>
          <p:cNvCxnSpPr>
            <a:stCxn id="807" idx="0"/>
            <a:endCxn id="871" idx="2"/>
          </p:cNvCxnSpPr>
          <p:nvPr/>
        </p:nvCxnSpPr>
        <p:spPr>
          <a:xfrm rot="10800000" flipH="1">
            <a:off x="5144497" y="3228686"/>
            <a:ext cx="10200" cy="454200"/>
          </a:xfrm>
          <a:prstGeom prst="straightConnector1">
            <a:avLst/>
          </a:prstGeom>
          <a:noFill/>
          <a:ln w="9525" cap="flat" cmpd="sng">
            <a:solidFill>
              <a:srgbClr val="000000"/>
            </a:solidFill>
            <a:prstDash val="solid"/>
            <a:round/>
            <a:headEnd type="none" w="sm" len="sm"/>
            <a:tailEnd type="stealth" w="med" len="med"/>
          </a:ln>
        </p:spPr>
      </p:cxnSp>
      <p:cxnSp>
        <p:nvCxnSpPr>
          <p:cNvPr id="885" name="Google Shape;885;p85"/>
          <p:cNvCxnSpPr>
            <a:stCxn id="848" idx="0"/>
            <a:endCxn id="877" idx="2"/>
          </p:cNvCxnSpPr>
          <p:nvPr/>
        </p:nvCxnSpPr>
        <p:spPr>
          <a:xfrm rot="10800000">
            <a:off x="6722546" y="3204041"/>
            <a:ext cx="1182300" cy="473100"/>
          </a:xfrm>
          <a:prstGeom prst="straightConnector1">
            <a:avLst/>
          </a:prstGeom>
          <a:noFill/>
          <a:ln w="9525" cap="flat" cmpd="sng">
            <a:solidFill>
              <a:srgbClr val="000000"/>
            </a:solidFill>
            <a:prstDash val="solid"/>
            <a:round/>
            <a:headEnd type="none" w="sm" len="sm"/>
            <a:tailEnd type="stealth" w="med" len="med"/>
          </a:ln>
        </p:spPr>
      </p:cxnSp>
      <p:cxnSp>
        <p:nvCxnSpPr>
          <p:cNvPr id="886" name="Google Shape;886;p85"/>
          <p:cNvCxnSpPr>
            <a:stCxn id="877" idx="0"/>
            <a:endCxn id="836" idx="2"/>
          </p:cNvCxnSpPr>
          <p:nvPr/>
        </p:nvCxnSpPr>
        <p:spPr>
          <a:xfrm rot="10800000" flipH="1">
            <a:off x="6722614" y="2720287"/>
            <a:ext cx="5100" cy="242400"/>
          </a:xfrm>
          <a:prstGeom prst="straightConnector1">
            <a:avLst/>
          </a:prstGeom>
          <a:noFill/>
          <a:ln w="9525" cap="flat" cmpd="sng">
            <a:solidFill>
              <a:srgbClr val="000000"/>
            </a:solidFill>
            <a:prstDash val="solid"/>
            <a:round/>
            <a:headEnd type="none" w="sm" len="sm"/>
            <a:tailEnd type="stealth" w="med" len="med"/>
          </a:ln>
        </p:spPr>
      </p:cxnSp>
      <p:cxnSp>
        <p:nvCxnSpPr>
          <p:cNvPr id="887" name="Google Shape;887;p85"/>
          <p:cNvCxnSpPr>
            <a:stCxn id="830" idx="0"/>
            <a:endCxn id="877" idx="2"/>
          </p:cNvCxnSpPr>
          <p:nvPr/>
        </p:nvCxnSpPr>
        <p:spPr>
          <a:xfrm rot="10800000">
            <a:off x="6722472" y="3204195"/>
            <a:ext cx="900" cy="467400"/>
          </a:xfrm>
          <a:prstGeom prst="straightConnector1">
            <a:avLst/>
          </a:prstGeom>
          <a:noFill/>
          <a:ln w="9525" cap="flat" cmpd="sng">
            <a:solidFill>
              <a:srgbClr val="000000"/>
            </a:solidFill>
            <a:prstDash val="solid"/>
            <a:round/>
            <a:headEnd type="none" w="sm" len="sm"/>
            <a:tailEnd type="stealth" w="med" len="med"/>
          </a:ln>
        </p:spPr>
      </p:cxnSp>
      <p:cxnSp>
        <p:nvCxnSpPr>
          <p:cNvPr id="888" name="Google Shape;888;p85"/>
          <p:cNvCxnSpPr>
            <a:stCxn id="879" idx="0"/>
            <a:endCxn id="854" idx="2"/>
          </p:cNvCxnSpPr>
          <p:nvPr/>
        </p:nvCxnSpPr>
        <p:spPr>
          <a:xfrm rot="10800000" flipH="1">
            <a:off x="7897502" y="2720876"/>
            <a:ext cx="3000" cy="252900"/>
          </a:xfrm>
          <a:prstGeom prst="straightConnector1">
            <a:avLst/>
          </a:prstGeom>
          <a:noFill/>
          <a:ln w="9525" cap="flat" cmpd="sng">
            <a:solidFill>
              <a:srgbClr val="000000"/>
            </a:solidFill>
            <a:prstDash val="solid"/>
            <a:round/>
            <a:headEnd type="none" w="sm" len="sm"/>
            <a:tailEnd type="stealth" w="med" len="med"/>
          </a:ln>
        </p:spPr>
      </p:cxnSp>
      <p:cxnSp>
        <p:nvCxnSpPr>
          <p:cNvPr id="889" name="Google Shape;889;p85"/>
          <p:cNvCxnSpPr>
            <a:stCxn id="848" idx="0"/>
            <a:endCxn id="879" idx="2"/>
          </p:cNvCxnSpPr>
          <p:nvPr/>
        </p:nvCxnSpPr>
        <p:spPr>
          <a:xfrm rot="10800000">
            <a:off x="7897646" y="3215141"/>
            <a:ext cx="7200" cy="462000"/>
          </a:xfrm>
          <a:prstGeom prst="straightConnector1">
            <a:avLst/>
          </a:prstGeom>
          <a:noFill/>
          <a:ln w="9525" cap="flat" cmpd="sng">
            <a:solidFill>
              <a:srgbClr val="000000"/>
            </a:solidFill>
            <a:prstDash val="solid"/>
            <a:round/>
            <a:headEnd type="none" w="sm" len="sm"/>
            <a:tailEnd type="stealth" w="med" len="med"/>
          </a:ln>
        </p:spPr>
      </p:cxnSp>
      <p:sp>
        <p:nvSpPr>
          <p:cNvPr id="890" name="Google Shape;890;p85"/>
          <p:cNvSpPr txBox="1"/>
          <p:nvPr/>
        </p:nvSpPr>
        <p:spPr>
          <a:xfrm>
            <a:off x="5814617" y="1773525"/>
            <a:ext cx="253800" cy="311700"/>
          </a:xfrm>
          <a:prstGeom prst="rect">
            <a:avLst/>
          </a:prstGeom>
          <a:noFill/>
          <a:ln>
            <a:noFill/>
          </a:ln>
        </p:spPr>
        <p:txBody>
          <a:bodyPr spcFirstLastPara="1" wrap="square" lIns="17150" tIns="17150" rIns="17150" bIns="17150" anchor="t" anchorCtr="0">
            <a:spAutoFit/>
          </a:bodyPr>
          <a:lstStyle/>
          <a:p>
            <a:pPr marL="0" marR="0" lvl="0" indent="0" algn="ctr" rtl="0">
              <a:lnSpc>
                <a:spcPct val="110000"/>
              </a:lnSpc>
              <a:spcBef>
                <a:spcPts val="0"/>
              </a:spcBef>
              <a:spcAft>
                <a:spcPts val="0"/>
              </a:spcAft>
              <a:buClr>
                <a:srgbClr val="434343"/>
              </a:buClr>
              <a:buSzPts val="1800"/>
              <a:buFont typeface="Arial"/>
              <a:buNone/>
            </a:pPr>
            <a:r>
              <a:rPr lang="en" sz="1800" b="1" i="0" u="none" strike="noStrike" cap="none">
                <a:solidFill>
                  <a:srgbClr val="434343"/>
                </a:solidFill>
                <a:latin typeface="Arial"/>
                <a:ea typeface="Arial"/>
                <a:cs typeface="Arial"/>
                <a:sym typeface="Arial"/>
              </a:rPr>
              <a:t>…</a:t>
            </a:r>
            <a:endParaRPr sz="500"/>
          </a:p>
        </p:txBody>
      </p:sp>
      <p:sp>
        <p:nvSpPr>
          <p:cNvPr id="869" name="Google Shape;869;p85"/>
          <p:cNvSpPr/>
          <p:nvPr/>
        </p:nvSpPr>
        <p:spPr>
          <a:xfrm>
            <a:off x="3682179" y="2981539"/>
            <a:ext cx="633000" cy="241500"/>
          </a:xfrm>
          <a:prstGeom prst="roundRect">
            <a:avLst>
              <a:gd name="adj" fmla="val 16667"/>
            </a:avLst>
          </a:prstGeom>
          <a:gradFill>
            <a:gsLst>
              <a:gs pos="0">
                <a:srgbClr val="D4E5F5"/>
              </a:gs>
              <a:gs pos="100000">
                <a:srgbClr val="70A4D5"/>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000000"/>
              </a:buClr>
              <a:buSzPts val="400"/>
              <a:buFont typeface="Arial"/>
              <a:buNone/>
            </a:pPr>
            <a:endParaRPr sz="300" b="1" i="0" u="none" cap="none">
              <a:solidFill>
                <a:srgbClr val="000000"/>
              </a:solidFill>
              <a:latin typeface="Spectral"/>
              <a:ea typeface="Spectral"/>
              <a:cs typeface="Spectral"/>
              <a:sym typeface="Spectral"/>
            </a:endParaRPr>
          </a:p>
        </p:txBody>
      </p:sp>
      <p:sp>
        <p:nvSpPr>
          <p:cNvPr id="871" name="Google Shape;871;p85"/>
          <p:cNvSpPr/>
          <p:nvPr/>
        </p:nvSpPr>
        <p:spPr>
          <a:xfrm>
            <a:off x="4838193" y="2987290"/>
            <a:ext cx="633000" cy="241500"/>
          </a:xfrm>
          <a:prstGeom prst="roundRect">
            <a:avLst>
              <a:gd name="adj" fmla="val 16667"/>
            </a:avLst>
          </a:prstGeom>
          <a:gradFill>
            <a:gsLst>
              <a:gs pos="0">
                <a:srgbClr val="D4E5F5"/>
              </a:gs>
              <a:gs pos="100000">
                <a:srgbClr val="70A4D5"/>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10000"/>
              </a:lnSpc>
              <a:spcBef>
                <a:spcPts val="0"/>
              </a:spcBef>
              <a:spcAft>
                <a:spcPts val="0"/>
              </a:spcAft>
              <a:buClr>
                <a:srgbClr val="000000"/>
              </a:buClr>
              <a:buSzPts val="400"/>
              <a:buFont typeface="Arial"/>
              <a:buNone/>
            </a:pPr>
            <a:endParaRPr sz="1200" b="1" i="0" u="none" cap="none">
              <a:solidFill>
                <a:srgbClr val="000000"/>
              </a:solidFill>
              <a:latin typeface="Spectral"/>
              <a:ea typeface="Spectral"/>
              <a:cs typeface="Spectral"/>
              <a:sym typeface="Spectral"/>
            </a:endParaRPr>
          </a:p>
        </p:txBody>
      </p:sp>
      <p:sp>
        <p:nvSpPr>
          <p:cNvPr id="877" name="Google Shape;877;p85"/>
          <p:cNvSpPr/>
          <p:nvPr/>
        </p:nvSpPr>
        <p:spPr>
          <a:xfrm>
            <a:off x="6406114" y="2962687"/>
            <a:ext cx="633000" cy="241500"/>
          </a:xfrm>
          <a:prstGeom prst="roundRect">
            <a:avLst>
              <a:gd name="adj" fmla="val 16667"/>
            </a:avLst>
          </a:prstGeom>
          <a:gradFill>
            <a:gsLst>
              <a:gs pos="0">
                <a:srgbClr val="D4E5F5"/>
              </a:gs>
              <a:gs pos="100000">
                <a:srgbClr val="70A4D5"/>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000000"/>
              </a:buClr>
              <a:buSzPts val="400"/>
              <a:buFont typeface="Arial"/>
              <a:buNone/>
            </a:pPr>
            <a:endParaRPr sz="300" b="1" i="0" u="none" cap="none">
              <a:solidFill>
                <a:srgbClr val="000000"/>
              </a:solidFill>
              <a:latin typeface="Spectral"/>
              <a:ea typeface="Spectral"/>
              <a:cs typeface="Spectral"/>
              <a:sym typeface="Spectral"/>
            </a:endParaRPr>
          </a:p>
        </p:txBody>
      </p:sp>
      <p:sp>
        <p:nvSpPr>
          <p:cNvPr id="879" name="Google Shape;879;p85"/>
          <p:cNvSpPr/>
          <p:nvPr/>
        </p:nvSpPr>
        <p:spPr>
          <a:xfrm>
            <a:off x="7581002" y="2973776"/>
            <a:ext cx="633000" cy="241500"/>
          </a:xfrm>
          <a:prstGeom prst="roundRect">
            <a:avLst>
              <a:gd name="adj" fmla="val 16667"/>
            </a:avLst>
          </a:prstGeom>
          <a:gradFill>
            <a:gsLst>
              <a:gs pos="0">
                <a:srgbClr val="D4E5F5"/>
              </a:gs>
              <a:gs pos="100000">
                <a:srgbClr val="70A4D5"/>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000000"/>
              </a:buClr>
              <a:buSzPts val="400"/>
              <a:buFont typeface="Arial"/>
              <a:buNone/>
            </a:pPr>
            <a:endParaRPr sz="300" b="1" i="0" u="none" cap="none">
              <a:solidFill>
                <a:srgbClr val="000000"/>
              </a:solidFill>
              <a:latin typeface="Spectral"/>
              <a:ea typeface="Spectral"/>
              <a:cs typeface="Spectral"/>
              <a:sym typeface="Spectral"/>
            </a:endParaRPr>
          </a:p>
        </p:txBody>
      </p:sp>
      <p:cxnSp>
        <p:nvCxnSpPr>
          <p:cNvPr id="891" name="Google Shape;891;p85"/>
          <p:cNvCxnSpPr>
            <a:stCxn id="789" idx="0"/>
            <a:endCxn id="877" idx="2"/>
          </p:cNvCxnSpPr>
          <p:nvPr/>
        </p:nvCxnSpPr>
        <p:spPr>
          <a:xfrm rot="10800000" flipH="1">
            <a:off x="4009036" y="3204216"/>
            <a:ext cx="2713500" cy="475800"/>
          </a:xfrm>
          <a:prstGeom prst="straightConnector1">
            <a:avLst/>
          </a:prstGeom>
          <a:noFill/>
          <a:ln w="9525" cap="flat" cmpd="sng">
            <a:solidFill>
              <a:srgbClr val="000000"/>
            </a:solidFill>
            <a:prstDash val="solid"/>
            <a:round/>
            <a:headEnd type="none" w="sm" len="sm"/>
            <a:tailEnd type="stealth" w="med" len="med"/>
          </a:ln>
        </p:spPr>
      </p:cxnSp>
      <p:cxnSp>
        <p:nvCxnSpPr>
          <p:cNvPr id="892" name="Google Shape;892;p85"/>
          <p:cNvCxnSpPr>
            <a:stCxn id="830" idx="0"/>
            <a:endCxn id="879" idx="2"/>
          </p:cNvCxnSpPr>
          <p:nvPr/>
        </p:nvCxnSpPr>
        <p:spPr>
          <a:xfrm rot="10800000" flipH="1">
            <a:off x="6723372" y="3215295"/>
            <a:ext cx="1174200" cy="456300"/>
          </a:xfrm>
          <a:prstGeom prst="straightConnector1">
            <a:avLst/>
          </a:prstGeom>
          <a:noFill/>
          <a:ln w="9525" cap="flat" cmpd="sng">
            <a:solidFill>
              <a:srgbClr val="000000"/>
            </a:solidFill>
            <a:prstDash val="solid"/>
            <a:round/>
            <a:headEnd type="none" w="sm" len="sm"/>
            <a:tailEnd type="stealth" w="med" len="med"/>
          </a:ln>
        </p:spPr>
      </p:cxnSp>
      <p:cxnSp>
        <p:nvCxnSpPr>
          <p:cNvPr id="893" name="Google Shape;893;p85"/>
          <p:cNvCxnSpPr>
            <a:endCxn id="830" idx="2"/>
          </p:cNvCxnSpPr>
          <p:nvPr/>
        </p:nvCxnSpPr>
        <p:spPr>
          <a:xfrm rot="10800000" flipH="1">
            <a:off x="6721872" y="3798795"/>
            <a:ext cx="1500" cy="213900"/>
          </a:xfrm>
          <a:prstGeom prst="straightConnector1">
            <a:avLst/>
          </a:prstGeom>
          <a:noFill/>
          <a:ln w="9525" cap="flat" cmpd="sng">
            <a:solidFill>
              <a:srgbClr val="000000"/>
            </a:solidFill>
            <a:prstDash val="solid"/>
            <a:round/>
            <a:headEnd type="none" w="sm" len="sm"/>
            <a:tailEnd type="stealth" w="med" len="med"/>
          </a:ln>
        </p:spPr>
      </p:cxnSp>
      <p:cxnSp>
        <p:nvCxnSpPr>
          <p:cNvPr id="894" name="Google Shape;894;p85"/>
          <p:cNvCxnSpPr>
            <a:stCxn id="813" idx="0"/>
            <a:endCxn id="895" idx="2"/>
          </p:cNvCxnSpPr>
          <p:nvPr/>
        </p:nvCxnSpPr>
        <p:spPr>
          <a:xfrm rot="10800000">
            <a:off x="3995986" y="2108632"/>
            <a:ext cx="1157400" cy="480900"/>
          </a:xfrm>
          <a:prstGeom prst="straightConnector1">
            <a:avLst/>
          </a:prstGeom>
          <a:noFill/>
          <a:ln w="9525" cap="flat" cmpd="sng">
            <a:solidFill>
              <a:srgbClr val="000000"/>
            </a:solidFill>
            <a:prstDash val="solid"/>
            <a:round/>
            <a:headEnd type="none" w="sm" len="sm"/>
            <a:tailEnd type="stealth" w="med" len="med"/>
          </a:ln>
        </p:spPr>
      </p:cxnSp>
      <p:cxnSp>
        <p:nvCxnSpPr>
          <p:cNvPr id="896" name="Google Shape;896;p85"/>
          <p:cNvCxnSpPr>
            <a:stCxn id="836" idx="0"/>
            <a:endCxn id="897" idx="2"/>
          </p:cNvCxnSpPr>
          <p:nvPr/>
        </p:nvCxnSpPr>
        <p:spPr>
          <a:xfrm rot="10800000">
            <a:off x="5160239" y="2102755"/>
            <a:ext cx="1567500" cy="490200"/>
          </a:xfrm>
          <a:prstGeom prst="straightConnector1">
            <a:avLst/>
          </a:prstGeom>
          <a:noFill/>
          <a:ln w="9525" cap="flat" cmpd="sng">
            <a:solidFill>
              <a:srgbClr val="000000"/>
            </a:solidFill>
            <a:prstDash val="solid"/>
            <a:round/>
            <a:headEnd type="none" w="sm" len="sm"/>
            <a:tailEnd type="stealth" w="med" len="med"/>
          </a:ln>
        </p:spPr>
      </p:cxnSp>
      <p:cxnSp>
        <p:nvCxnSpPr>
          <p:cNvPr id="898" name="Google Shape;898;p85"/>
          <p:cNvCxnSpPr>
            <a:stCxn id="854" idx="0"/>
            <a:endCxn id="895" idx="2"/>
          </p:cNvCxnSpPr>
          <p:nvPr/>
        </p:nvCxnSpPr>
        <p:spPr>
          <a:xfrm rot="10800000">
            <a:off x="3995860" y="2108835"/>
            <a:ext cx="3904500" cy="484800"/>
          </a:xfrm>
          <a:prstGeom prst="straightConnector1">
            <a:avLst/>
          </a:prstGeom>
          <a:noFill/>
          <a:ln w="9525" cap="flat" cmpd="sng">
            <a:solidFill>
              <a:srgbClr val="000000"/>
            </a:solidFill>
            <a:prstDash val="solid"/>
            <a:round/>
            <a:headEnd type="none" w="sm" len="sm"/>
            <a:tailEnd type="stealth" w="med" len="med"/>
          </a:ln>
        </p:spPr>
      </p:cxnSp>
      <p:cxnSp>
        <p:nvCxnSpPr>
          <p:cNvPr id="899" name="Google Shape;899;p85"/>
          <p:cNvCxnSpPr>
            <a:stCxn id="795" idx="0"/>
            <a:endCxn id="897" idx="2"/>
          </p:cNvCxnSpPr>
          <p:nvPr/>
        </p:nvCxnSpPr>
        <p:spPr>
          <a:xfrm rot="10800000" flipH="1">
            <a:off x="4003253" y="2102937"/>
            <a:ext cx="1156800" cy="490500"/>
          </a:xfrm>
          <a:prstGeom prst="straightConnector1">
            <a:avLst/>
          </a:prstGeom>
          <a:noFill/>
          <a:ln w="9525" cap="flat" cmpd="sng">
            <a:solidFill>
              <a:srgbClr val="000000"/>
            </a:solidFill>
            <a:prstDash val="solid"/>
            <a:round/>
            <a:headEnd type="none" w="sm" len="sm"/>
            <a:tailEnd type="stealth" w="med" len="med"/>
          </a:ln>
        </p:spPr>
      </p:cxnSp>
      <p:cxnSp>
        <p:nvCxnSpPr>
          <p:cNvPr id="900" name="Google Shape;900;p85"/>
          <p:cNvCxnSpPr>
            <a:stCxn id="836" idx="0"/>
            <a:endCxn id="895" idx="2"/>
          </p:cNvCxnSpPr>
          <p:nvPr/>
        </p:nvCxnSpPr>
        <p:spPr>
          <a:xfrm rot="10800000">
            <a:off x="3995939" y="2108755"/>
            <a:ext cx="2731800" cy="484200"/>
          </a:xfrm>
          <a:prstGeom prst="straightConnector1">
            <a:avLst/>
          </a:prstGeom>
          <a:noFill/>
          <a:ln w="9525" cap="flat" cmpd="sng">
            <a:solidFill>
              <a:srgbClr val="000000"/>
            </a:solidFill>
            <a:prstDash val="solid"/>
            <a:round/>
            <a:headEnd type="none" w="sm" len="sm"/>
            <a:tailEnd type="stealth" w="med" len="med"/>
          </a:ln>
        </p:spPr>
      </p:cxnSp>
      <p:cxnSp>
        <p:nvCxnSpPr>
          <p:cNvPr id="901" name="Google Shape;901;p85"/>
          <p:cNvCxnSpPr>
            <a:stCxn id="854" idx="0"/>
            <a:endCxn id="897" idx="2"/>
          </p:cNvCxnSpPr>
          <p:nvPr/>
        </p:nvCxnSpPr>
        <p:spPr>
          <a:xfrm rot="10800000">
            <a:off x="5160160" y="2102835"/>
            <a:ext cx="2740200" cy="490800"/>
          </a:xfrm>
          <a:prstGeom prst="straightConnector1">
            <a:avLst/>
          </a:prstGeom>
          <a:noFill/>
          <a:ln w="9525" cap="flat" cmpd="sng">
            <a:solidFill>
              <a:srgbClr val="000000"/>
            </a:solidFill>
            <a:prstDash val="solid"/>
            <a:round/>
            <a:headEnd type="none" w="sm" len="sm"/>
            <a:tailEnd type="stealth" w="med" len="med"/>
          </a:ln>
        </p:spPr>
      </p:cxnSp>
      <p:cxnSp>
        <p:nvCxnSpPr>
          <p:cNvPr id="902" name="Google Shape;902;p85"/>
          <p:cNvCxnSpPr>
            <a:stCxn id="813" idx="0"/>
            <a:endCxn id="903" idx="2"/>
          </p:cNvCxnSpPr>
          <p:nvPr/>
        </p:nvCxnSpPr>
        <p:spPr>
          <a:xfrm rot="10800000" flipH="1">
            <a:off x="5153386" y="2090032"/>
            <a:ext cx="1569600" cy="499500"/>
          </a:xfrm>
          <a:prstGeom prst="straightConnector1">
            <a:avLst/>
          </a:prstGeom>
          <a:noFill/>
          <a:ln w="9525" cap="flat" cmpd="sng">
            <a:solidFill>
              <a:srgbClr val="000000"/>
            </a:solidFill>
            <a:prstDash val="solid"/>
            <a:round/>
            <a:headEnd type="none" w="sm" len="sm"/>
            <a:tailEnd type="stealth" w="med" len="med"/>
          </a:ln>
        </p:spPr>
      </p:cxnSp>
      <p:cxnSp>
        <p:nvCxnSpPr>
          <p:cNvPr id="904" name="Google Shape;904;p85"/>
          <p:cNvCxnSpPr>
            <a:stCxn id="795" idx="0"/>
            <a:endCxn id="905" idx="2"/>
          </p:cNvCxnSpPr>
          <p:nvPr/>
        </p:nvCxnSpPr>
        <p:spPr>
          <a:xfrm rot="10800000" flipH="1">
            <a:off x="4003253" y="2085237"/>
            <a:ext cx="3891300" cy="508200"/>
          </a:xfrm>
          <a:prstGeom prst="straightConnector1">
            <a:avLst/>
          </a:prstGeom>
          <a:noFill/>
          <a:ln w="9525" cap="flat" cmpd="sng">
            <a:solidFill>
              <a:srgbClr val="000000"/>
            </a:solidFill>
            <a:prstDash val="solid"/>
            <a:round/>
            <a:headEnd type="none" w="sm" len="sm"/>
            <a:tailEnd type="stealth" w="med" len="med"/>
          </a:ln>
        </p:spPr>
      </p:cxnSp>
      <p:cxnSp>
        <p:nvCxnSpPr>
          <p:cNvPr id="906" name="Google Shape;906;p85"/>
          <p:cNvCxnSpPr>
            <a:stCxn id="813" idx="0"/>
            <a:endCxn id="905" idx="2"/>
          </p:cNvCxnSpPr>
          <p:nvPr/>
        </p:nvCxnSpPr>
        <p:spPr>
          <a:xfrm rot="10800000" flipH="1">
            <a:off x="5153386" y="2085232"/>
            <a:ext cx="2741400" cy="504300"/>
          </a:xfrm>
          <a:prstGeom prst="straightConnector1">
            <a:avLst/>
          </a:prstGeom>
          <a:noFill/>
          <a:ln w="9525" cap="flat" cmpd="sng">
            <a:solidFill>
              <a:srgbClr val="000000"/>
            </a:solidFill>
            <a:prstDash val="solid"/>
            <a:round/>
            <a:headEnd type="none" w="sm" len="sm"/>
            <a:tailEnd type="stealth" w="med" len="med"/>
          </a:ln>
        </p:spPr>
      </p:cxnSp>
      <p:cxnSp>
        <p:nvCxnSpPr>
          <p:cNvPr id="907" name="Google Shape;907;p85"/>
          <p:cNvCxnSpPr>
            <a:stCxn id="795" idx="0"/>
            <a:endCxn id="895" idx="2"/>
          </p:cNvCxnSpPr>
          <p:nvPr/>
        </p:nvCxnSpPr>
        <p:spPr>
          <a:xfrm rot="10800000">
            <a:off x="3996053" y="2108637"/>
            <a:ext cx="7200" cy="484800"/>
          </a:xfrm>
          <a:prstGeom prst="straightConnector1">
            <a:avLst/>
          </a:prstGeom>
          <a:noFill/>
          <a:ln w="9525" cap="flat" cmpd="sng">
            <a:solidFill>
              <a:srgbClr val="000000"/>
            </a:solidFill>
            <a:prstDash val="solid"/>
            <a:round/>
            <a:headEnd type="none" w="sm" len="sm"/>
            <a:tailEnd type="stealth" w="med" len="med"/>
          </a:ln>
        </p:spPr>
      </p:cxnSp>
      <p:cxnSp>
        <p:nvCxnSpPr>
          <p:cNvPr id="908" name="Google Shape;908;p85"/>
          <p:cNvCxnSpPr>
            <a:stCxn id="813" idx="0"/>
            <a:endCxn id="897" idx="2"/>
          </p:cNvCxnSpPr>
          <p:nvPr/>
        </p:nvCxnSpPr>
        <p:spPr>
          <a:xfrm rot="10800000" flipH="1">
            <a:off x="5153386" y="2102932"/>
            <a:ext cx="6600" cy="486600"/>
          </a:xfrm>
          <a:prstGeom prst="straightConnector1">
            <a:avLst/>
          </a:prstGeom>
          <a:noFill/>
          <a:ln w="9525" cap="flat" cmpd="sng">
            <a:solidFill>
              <a:srgbClr val="000000"/>
            </a:solidFill>
            <a:prstDash val="solid"/>
            <a:round/>
            <a:headEnd type="none" w="sm" len="sm"/>
            <a:tailEnd type="stealth" w="med" len="med"/>
          </a:ln>
        </p:spPr>
      </p:cxnSp>
      <p:cxnSp>
        <p:nvCxnSpPr>
          <p:cNvPr id="909" name="Google Shape;909;p85"/>
          <p:cNvCxnSpPr>
            <a:stCxn id="854" idx="0"/>
            <a:endCxn id="903" idx="2"/>
          </p:cNvCxnSpPr>
          <p:nvPr/>
        </p:nvCxnSpPr>
        <p:spPr>
          <a:xfrm rot="10800000">
            <a:off x="6722860" y="2089935"/>
            <a:ext cx="1177500" cy="503700"/>
          </a:xfrm>
          <a:prstGeom prst="straightConnector1">
            <a:avLst/>
          </a:prstGeom>
          <a:noFill/>
          <a:ln w="9525" cap="flat" cmpd="sng">
            <a:solidFill>
              <a:srgbClr val="000000"/>
            </a:solidFill>
            <a:prstDash val="solid"/>
            <a:round/>
            <a:headEnd type="none" w="sm" len="sm"/>
            <a:tailEnd type="stealth" w="med" len="med"/>
          </a:ln>
        </p:spPr>
      </p:cxnSp>
      <p:cxnSp>
        <p:nvCxnSpPr>
          <p:cNvPr id="910" name="Google Shape;910;p85"/>
          <p:cNvCxnSpPr>
            <a:stCxn id="836" idx="0"/>
            <a:endCxn id="903" idx="2"/>
          </p:cNvCxnSpPr>
          <p:nvPr/>
        </p:nvCxnSpPr>
        <p:spPr>
          <a:xfrm rot="10800000">
            <a:off x="6722939" y="2090155"/>
            <a:ext cx="4800" cy="502800"/>
          </a:xfrm>
          <a:prstGeom prst="straightConnector1">
            <a:avLst/>
          </a:prstGeom>
          <a:noFill/>
          <a:ln w="9525" cap="flat" cmpd="sng">
            <a:solidFill>
              <a:srgbClr val="000000"/>
            </a:solidFill>
            <a:prstDash val="solid"/>
            <a:round/>
            <a:headEnd type="none" w="sm" len="sm"/>
            <a:tailEnd type="stealth" w="med" len="med"/>
          </a:ln>
        </p:spPr>
      </p:cxnSp>
      <p:cxnSp>
        <p:nvCxnSpPr>
          <p:cNvPr id="911" name="Google Shape;911;p85"/>
          <p:cNvCxnSpPr>
            <a:stCxn id="854" idx="0"/>
            <a:endCxn id="905" idx="2"/>
          </p:cNvCxnSpPr>
          <p:nvPr/>
        </p:nvCxnSpPr>
        <p:spPr>
          <a:xfrm rot="10800000">
            <a:off x="7894660" y="2085435"/>
            <a:ext cx="5700" cy="508200"/>
          </a:xfrm>
          <a:prstGeom prst="straightConnector1">
            <a:avLst/>
          </a:prstGeom>
          <a:noFill/>
          <a:ln w="9525" cap="flat" cmpd="sng">
            <a:solidFill>
              <a:srgbClr val="000000"/>
            </a:solidFill>
            <a:prstDash val="solid"/>
            <a:round/>
            <a:headEnd type="none" w="sm" len="sm"/>
            <a:tailEnd type="stealth" w="med" len="med"/>
          </a:ln>
        </p:spPr>
      </p:cxnSp>
      <p:sp>
        <p:nvSpPr>
          <p:cNvPr id="912" name="Google Shape;912;p85"/>
          <p:cNvSpPr txBox="1"/>
          <p:nvPr/>
        </p:nvSpPr>
        <p:spPr>
          <a:xfrm>
            <a:off x="5722974" y="2879200"/>
            <a:ext cx="431400" cy="311700"/>
          </a:xfrm>
          <a:prstGeom prst="rect">
            <a:avLst/>
          </a:prstGeom>
          <a:noFill/>
          <a:ln>
            <a:noFill/>
          </a:ln>
        </p:spPr>
        <p:txBody>
          <a:bodyPr spcFirstLastPara="1" wrap="square" lIns="17150" tIns="17150" rIns="17150" bIns="17150" anchor="t" anchorCtr="0">
            <a:spAutoFit/>
          </a:bodyPr>
          <a:lstStyle/>
          <a:p>
            <a:pPr marL="0" marR="0" lvl="0" indent="0" algn="ctr" rtl="0">
              <a:lnSpc>
                <a:spcPct val="110000"/>
              </a:lnSpc>
              <a:spcBef>
                <a:spcPts val="0"/>
              </a:spcBef>
              <a:spcAft>
                <a:spcPts val="0"/>
              </a:spcAft>
              <a:buClr>
                <a:srgbClr val="434343"/>
              </a:buClr>
              <a:buSzPts val="1800"/>
              <a:buFont typeface="Arial"/>
              <a:buNone/>
            </a:pPr>
            <a:r>
              <a:rPr lang="en" sz="1800" b="1" i="0" u="none" strike="noStrike" cap="none">
                <a:solidFill>
                  <a:srgbClr val="434343"/>
                </a:solidFill>
                <a:latin typeface="Arial"/>
                <a:ea typeface="Arial"/>
                <a:cs typeface="Arial"/>
                <a:sym typeface="Arial"/>
              </a:rPr>
              <a:t>…</a:t>
            </a:r>
            <a:endParaRPr sz="500"/>
          </a:p>
        </p:txBody>
      </p:sp>
      <p:sp>
        <p:nvSpPr>
          <p:cNvPr id="895" name="Google Shape;895;p85"/>
          <p:cNvSpPr/>
          <p:nvPr/>
        </p:nvSpPr>
        <p:spPr>
          <a:xfrm>
            <a:off x="3679404" y="1867264"/>
            <a:ext cx="633000" cy="241500"/>
          </a:xfrm>
          <a:prstGeom prst="roundRect">
            <a:avLst>
              <a:gd name="adj" fmla="val 16667"/>
            </a:avLst>
          </a:prstGeom>
          <a:gradFill>
            <a:gsLst>
              <a:gs pos="0">
                <a:srgbClr val="D4E5F5"/>
              </a:gs>
              <a:gs pos="100000">
                <a:srgbClr val="70A4D5"/>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000000"/>
              </a:buClr>
              <a:buSzPts val="400"/>
              <a:buFont typeface="Arial"/>
              <a:buNone/>
            </a:pPr>
            <a:endParaRPr sz="300" b="1" i="0" u="none" cap="none">
              <a:solidFill>
                <a:srgbClr val="000000"/>
              </a:solidFill>
              <a:latin typeface="Spectral"/>
              <a:ea typeface="Spectral"/>
              <a:cs typeface="Spectral"/>
              <a:sym typeface="Spectral"/>
            </a:endParaRPr>
          </a:p>
        </p:txBody>
      </p:sp>
      <p:sp>
        <p:nvSpPr>
          <p:cNvPr id="897" name="Google Shape;897;p85"/>
          <p:cNvSpPr/>
          <p:nvPr/>
        </p:nvSpPr>
        <p:spPr>
          <a:xfrm>
            <a:off x="4843618" y="1861353"/>
            <a:ext cx="633000" cy="241500"/>
          </a:xfrm>
          <a:prstGeom prst="roundRect">
            <a:avLst>
              <a:gd name="adj" fmla="val 16667"/>
            </a:avLst>
          </a:prstGeom>
          <a:gradFill>
            <a:gsLst>
              <a:gs pos="0">
                <a:srgbClr val="D4E5F5"/>
              </a:gs>
              <a:gs pos="100000">
                <a:srgbClr val="70A4D5"/>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10000"/>
              </a:lnSpc>
              <a:spcBef>
                <a:spcPts val="0"/>
              </a:spcBef>
              <a:spcAft>
                <a:spcPts val="0"/>
              </a:spcAft>
              <a:buClr>
                <a:srgbClr val="000000"/>
              </a:buClr>
              <a:buSzPts val="400"/>
              <a:buFont typeface="Arial"/>
              <a:buNone/>
            </a:pPr>
            <a:endParaRPr sz="1200" b="1" i="0" u="none" cap="none">
              <a:solidFill>
                <a:srgbClr val="000000"/>
              </a:solidFill>
              <a:latin typeface="Spectral"/>
              <a:ea typeface="Spectral"/>
              <a:cs typeface="Spectral"/>
              <a:sym typeface="Spectral"/>
            </a:endParaRPr>
          </a:p>
        </p:txBody>
      </p:sp>
      <p:sp>
        <p:nvSpPr>
          <p:cNvPr id="903" name="Google Shape;903;p85"/>
          <p:cNvSpPr/>
          <p:nvPr/>
        </p:nvSpPr>
        <p:spPr>
          <a:xfrm>
            <a:off x="6406414" y="1848537"/>
            <a:ext cx="633000" cy="241500"/>
          </a:xfrm>
          <a:prstGeom prst="roundRect">
            <a:avLst>
              <a:gd name="adj" fmla="val 16667"/>
            </a:avLst>
          </a:prstGeom>
          <a:gradFill>
            <a:gsLst>
              <a:gs pos="0">
                <a:srgbClr val="D4E5F5"/>
              </a:gs>
              <a:gs pos="100000">
                <a:srgbClr val="70A4D5"/>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000000"/>
              </a:buClr>
              <a:buSzPts val="400"/>
              <a:buFont typeface="Arial"/>
              <a:buNone/>
            </a:pPr>
            <a:endParaRPr sz="300" b="1" i="0" u="none" cap="none">
              <a:solidFill>
                <a:srgbClr val="000000"/>
              </a:solidFill>
              <a:latin typeface="Spectral"/>
              <a:ea typeface="Spectral"/>
              <a:cs typeface="Spectral"/>
              <a:sym typeface="Spectral"/>
            </a:endParaRPr>
          </a:p>
        </p:txBody>
      </p:sp>
      <p:sp>
        <p:nvSpPr>
          <p:cNvPr id="905" name="Google Shape;905;p85"/>
          <p:cNvSpPr/>
          <p:nvPr/>
        </p:nvSpPr>
        <p:spPr>
          <a:xfrm>
            <a:off x="7578189" y="1843789"/>
            <a:ext cx="633000" cy="241500"/>
          </a:xfrm>
          <a:prstGeom prst="roundRect">
            <a:avLst>
              <a:gd name="adj" fmla="val 16667"/>
            </a:avLst>
          </a:prstGeom>
          <a:gradFill>
            <a:gsLst>
              <a:gs pos="0">
                <a:srgbClr val="D4E5F5"/>
              </a:gs>
              <a:gs pos="100000">
                <a:srgbClr val="70A4D5"/>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ctr" rtl="0">
              <a:lnSpc>
                <a:spcPct val="110000"/>
              </a:lnSpc>
              <a:spcBef>
                <a:spcPts val="0"/>
              </a:spcBef>
              <a:spcAft>
                <a:spcPts val="0"/>
              </a:spcAft>
              <a:buClr>
                <a:srgbClr val="000000"/>
              </a:buClr>
              <a:buSzPts val="400"/>
              <a:buFont typeface="Arial"/>
              <a:buNone/>
            </a:pPr>
            <a:endParaRPr sz="300" b="1" i="0" u="none" cap="none">
              <a:solidFill>
                <a:srgbClr val="000000"/>
              </a:solidFill>
              <a:latin typeface="Spectral"/>
              <a:ea typeface="Spectral"/>
              <a:cs typeface="Spectral"/>
              <a:sym typeface="Spectral"/>
            </a:endParaRPr>
          </a:p>
        </p:txBody>
      </p:sp>
      <p:cxnSp>
        <p:nvCxnSpPr>
          <p:cNvPr id="913" name="Google Shape;913;p85"/>
          <p:cNvCxnSpPr>
            <a:stCxn id="795" idx="0"/>
            <a:endCxn id="903" idx="2"/>
          </p:cNvCxnSpPr>
          <p:nvPr/>
        </p:nvCxnSpPr>
        <p:spPr>
          <a:xfrm rot="10800000" flipH="1">
            <a:off x="4003253" y="2090037"/>
            <a:ext cx="2719800" cy="503400"/>
          </a:xfrm>
          <a:prstGeom prst="straightConnector1">
            <a:avLst/>
          </a:prstGeom>
          <a:noFill/>
          <a:ln w="9525" cap="flat" cmpd="sng">
            <a:solidFill>
              <a:srgbClr val="000000"/>
            </a:solidFill>
            <a:prstDash val="solid"/>
            <a:round/>
            <a:headEnd type="none" w="sm" len="sm"/>
            <a:tailEnd type="stealth" w="med" len="med"/>
          </a:ln>
        </p:spPr>
      </p:cxnSp>
      <p:cxnSp>
        <p:nvCxnSpPr>
          <p:cNvPr id="914" name="Google Shape;914;p85"/>
          <p:cNvCxnSpPr>
            <a:stCxn id="836" idx="0"/>
            <a:endCxn id="905" idx="2"/>
          </p:cNvCxnSpPr>
          <p:nvPr/>
        </p:nvCxnSpPr>
        <p:spPr>
          <a:xfrm rot="10800000" flipH="1">
            <a:off x="6727739" y="2085355"/>
            <a:ext cx="1167000" cy="507600"/>
          </a:xfrm>
          <a:prstGeom prst="straightConnector1">
            <a:avLst/>
          </a:prstGeom>
          <a:noFill/>
          <a:ln w="9525" cap="flat" cmpd="sng">
            <a:solidFill>
              <a:srgbClr val="000000"/>
            </a:solidFill>
            <a:prstDash val="solid"/>
            <a:round/>
            <a:headEnd type="none" w="sm" len="sm"/>
            <a:tailEnd type="stealth" w="med" len="med"/>
          </a:ln>
        </p:spPr>
      </p:cxnSp>
      <p:cxnSp>
        <p:nvCxnSpPr>
          <p:cNvPr id="915" name="Google Shape;915;p85"/>
          <p:cNvCxnSpPr>
            <a:stCxn id="905" idx="0"/>
            <a:endCxn id="860" idx="2"/>
          </p:cNvCxnSpPr>
          <p:nvPr/>
        </p:nvCxnSpPr>
        <p:spPr>
          <a:xfrm rot="10800000" flipH="1">
            <a:off x="7894689" y="1498789"/>
            <a:ext cx="6600" cy="345000"/>
          </a:xfrm>
          <a:prstGeom prst="straightConnector1">
            <a:avLst/>
          </a:prstGeom>
          <a:noFill/>
          <a:ln w="9525" cap="flat" cmpd="sng">
            <a:solidFill>
              <a:srgbClr val="000000"/>
            </a:solidFill>
            <a:prstDash val="solid"/>
            <a:round/>
            <a:headEnd type="none" w="sm" len="sm"/>
            <a:tailEnd type="stealth" w="med" len="med"/>
          </a:ln>
        </p:spPr>
      </p:cxnSp>
      <p:cxnSp>
        <p:nvCxnSpPr>
          <p:cNvPr id="916" name="Google Shape;916;p85"/>
          <p:cNvCxnSpPr>
            <a:stCxn id="903" idx="0"/>
            <a:endCxn id="842" idx="2"/>
          </p:cNvCxnSpPr>
          <p:nvPr/>
        </p:nvCxnSpPr>
        <p:spPr>
          <a:xfrm rot="10800000" flipH="1">
            <a:off x="6722914" y="1502037"/>
            <a:ext cx="9900" cy="346500"/>
          </a:xfrm>
          <a:prstGeom prst="straightConnector1">
            <a:avLst/>
          </a:prstGeom>
          <a:noFill/>
          <a:ln w="9525" cap="flat" cmpd="sng">
            <a:solidFill>
              <a:srgbClr val="000000"/>
            </a:solidFill>
            <a:prstDash val="solid"/>
            <a:round/>
            <a:headEnd type="none" w="sm" len="sm"/>
            <a:tailEnd type="stealth" w="med" len="med"/>
          </a:ln>
        </p:spPr>
      </p:cxnSp>
      <p:cxnSp>
        <p:nvCxnSpPr>
          <p:cNvPr id="917" name="Google Shape;917;p85"/>
          <p:cNvCxnSpPr>
            <a:stCxn id="897" idx="0"/>
            <a:endCxn id="819" idx="2"/>
          </p:cNvCxnSpPr>
          <p:nvPr/>
        </p:nvCxnSpPr>
        <p:spPr>
          <a:xfrm rot="10800000">
            <a:off x="5144518" y="1501953"/>
            <a:ext cx="15600" cy="359400"/>
          </a:xfrm>
          <a:prstGeom prst="straightConnector1">
            <a:avLst/>
          </a:prstGeom>
          <a:noFill/>
          <a:ln w="9525" cap="flat" cmpd="sng">
            <a:solidFill>
              <a:srgbClr val="000000"/>
            </a:solidFill>
            <a:prstDash val="solid"/>
            <a:round/>
            <a:headEnd type="none" w="sm" len="sm"/>
            <a:tailEnd type="stealth" w="med" len="med"/>
          </a:ln>
        </p:spPr>
      </p:cxnSp>
      <p:cxnSp>
        <p:nvCxnSpPr>
          <p:cNvPr id="918" name="Google Shape;918;p85"/>
          <p:cNvCxnSpPr>
            <a:stCxn id="895" idx="0"/>
            <a:endCxn id="801" idx="2"/>
          </p:cNvCxnSpPr>
          <p:nvPr/>
        </p:nvCxnSpPr>
        <p:spPr>
          <a:xfrm rot="10800000" flipH="1">
            <a:off x="3995904" y="1501864"/>
            <a:ext cx="7200" cy="365400"/>
          </a:xfrm>
          <a:prstGeom prst="straightConnector1">
            <a:avLst/>
          </a:prstGeom>
          <a:noFill/>
          <a:ln w="9525" cap="flat" cmpd="sng">
            <a:solidFill>
              <a:srgbClr val="000000"/>
            </a:solidFill>
            <a:prstDash val="solid"/>
            <a:round/>
            <a:headEnd type="none" w="sm" len="sm"/>
            <a:tailEnd type="stealth" w="med" len="med"/>
          </a:ln>
        </p:spPr>
      </p:cxnSp>
      <p:sp>
        <p:nvSpPr>
          <p:cNvPr id="919" name="Google Shape;919;p85"/>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923"/>
        <p:cNvGrpSpPr/>
        <p:nvPr/>
      </p:nvGrpSpPr>
      <p:grpSpPr>
        <a:xfrm>
          <a:off x="0" y="0"/>
          <a:ext cx="0" cy="0"/>
          <a:chOff x="0" y="0"/>
          <a:chExt cx="0" cy="0"/>
        </a:xfrm>
      </p:grpSpPr>
      <p:sp>
        <p:nvSpPr>
          <p:cNvPr id="924" name="Google Shape;924;p86"/>
          <p:cNvSpPr txBox="1">
            <a:spLocks noGrp="1"/>
          </p:cNvSpPr>
          <p:nvPr>
            <p:ph type="title"/>
          </p:nvPr>
        </p:nvSpPr>
        <p:spPr>
          <a:xfrm>
            <a:off x="311700" y="292625"/>
            <a:ext cx="8520601"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2500"/>
              <a:buFont typeface="Arial"/>
              <a:buNone/>
            </a:pPr>
            <a:r>
              <a:rPr lang="en" sz="2500"/>
              <a:t>Transformer Encoders and Decoders</a:t>
            </a:r>
            <a:endParaRPr/>
          </a:p>
        </p:txBody>
      </p:sp>
      <p:sp>
        <p:nvSpPr>
          <p:cNvPr id="925" name="Google Shape;925;p86"/>
          <p:cNvSpPr txBox="1">
            <a:spLocks noGrp="1"/>
          </p:cNvSpPr>
          <p:nvPr>
            <p:ph type="body" idx="1"/>
          </p:nvPr>
        </p:nvSpPr>
        <p:spPr>
          <a:xfrm>
            <a:off x="311700" y="1717900"/>
            <a:ext cx="3818100" cy="3097201"/>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i="1"/>
              <a:t>Encoder Models (focus in ~2019):</a:t>
            </a:r>
            <a:endParaRPr/>
          </a:p>
          <a:p>
            <a:pPr marL="368300" lvl="0" indent="-317500" algn="l" rtl="0">
              <a:lnSpc>
                <a:spcPct val="115000"/>
              </a:lnSpc>
              <a:spcBef>
                <a:spcPts val="0"/>
              </a:spcBef>
              <a:spcAft>
                <a:spcPts val="0"/>
              </a:spcAft>
              <a:buSzPts val="1600"/>
              <a:buChar char="●"/>
            </a:pPr>
            <a:r>
              <a:rPr lang="en" sz="1600"/>
              <a:t>All tokens can pass information around to each other</a:t>
            </a:r>
            <a:endParaRPr/>
          </a:p>
          <a:p>
            <a:pPr marL="368300" lvl="0" indent="-317500" algn="l" rtl="0">
              <a:lnSpc>
                <a:spcPct val="115000"/>
              </a:lnSpc>
              <a:spcBef>
                <a:spcPts val="1000"/>
              </a:spcBef>
              <a:spcAft>
                <a:spcPts val="0"/>
              </a:spcAft>
              <a:buSzPts val="1600"/>
              <a:buChar char="●"/>
            </a:pPr>
            <a:r>
              <a:rPr lang="en" sz="1600"/>
              <a:t>Used mostly for text understanding / classification. </a:t>
            </a:r>
            <a:endParaRPr/>
          </a:p>
          <a:p>
            <a:pPr marL="368300" lvl="0" indent="-317500" algn="l" rtl="0">
              <a:lnSpc>
                <a:spcPct val="115000"/>
              </a:lnSpc>
              <a:spcBef>
                <a:spcPts val="1000"/>
              </a:spcBef>
              <a:spcAft>
                <a:spcPts val="0"/>
              </a:spcAft>
              <a:buSzPts val="1600"/>
              <a:buChar char="●"/>
            </a:pPr>
            <a:r>
              <a:rPr lang="en" sz="1600"/>
              <a:t>Usually fine tuned on labeled data. </a:t>
            </a:r>
            <a:endParaRPr/>
          </a:p>
          <a:p>
            <a:pPr marL="368300" lvl="0" indent="-317500" algn="l" rtl="0">
              <a:lnSpc>
                <a:spcPct val="115000"/>
              </a:lnSpc>
              <a:spcBef>
                <a:spcPts val="1000"/>
              </a:spcBef>
              <a:spcAft>
                <a:spcPts val="0"/>
              </a:spcAft>
              <a:buSzPts val="1600"/>
              <a:buChar char="●"/>
            </a:pPr>
            <a:r>
              <a:rPr lang="en" sz="1600"/>
              <a:t>Typically smaller, </a:t>
            </a:r>
            <a:r>
              <a:rPr lang="en" b="1" i="1"/>
              <a:t>very</a:t>
            </a:r>
            <a:r>
              <a:rPr lang="en" sz="1600"/>
              <a:t> widely deployed</a:t>
            </a:r>
            <a:endParaRPr/>
          </a:p>
        </p:txBody>
      </p:sp>
      <p:sp>
        <p:nvSpPr>
          <p:cNvPr id="926" name="Google Shape;926;p86"/>
          <p:cNvSpPr txBox="1"/>
          <p:nvPr/>
        </p:nvSpPr>
        <p:spPr>
          <a:xfrm>
            <a:off x="4542125" y="1717900"/>
            <a:ext cx="4328401" cy="36591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rgbClr val="595959"/>
              </a:buClr>
              <a:buSzPts val="1800"/>
              <a:buFont typeface="Arial"/>
              <a:buNone/>
            </a:pPr>
            <a:r>
              <a:rPr lang="en" sz="1800" b="0" i="1" u="none" strike="noStrike" cap="none">
                <a:solidFill>
                  <a:srgbClr val="595959"/>
                </a:solidFill>
                <a:latin typeface="Arial"/>
                <a:ea typeface="Arial"/>
                <a:cs typeface="Arial"/>
                <a:sym typeface="Arial"/>
              </a:rPr>
              <a:t>Decoder Models (very exciting now!):</a:t>
            </a:r>
            <a:endParaRPr sz="500"/>
          </a:p>
          <a:p>
            <a:pPr marL="368300" marR="0" lvl="0" indent="-317500" algn="l" rtl="0">
              <a:lnSpc>
                <a:spcPct val="115000"/>
              </a:lnSpc>
              <a:spcBef>
                <a:spcPts val="0"/>
              </a:spcBef>
              <a:spcAft>
                <a:spcPts val="0"/>
              </a:spcAft>
              <a:buClr>
                <a:srgbClr val="595959"/>
              </a:buClr>
              <a:buSzPts val="1600"/>
              <a:buFont typeface="Arial"/>
              <a:buChar char="●"/>
            </a:pPr>
            <a:r>
              <a:rPr lang="en" sz="1600" b="0" i="0" u="none" strike="noStrike" cap="none">
                <a:solidFill>
                  <a:srgbClr val="595959"/>
                </a:solidFill>
                <a:latin typeface="Arial"/>
                <a:ea typeface="Arial"/>
                <a:cs typeface="Arial"/>
                <a:sym typeface="Arial"/>
              </a:rPr>
              <a:t>Tokens can only pass information to future tokens</a:t>
            </a:r>
            <a:endParaRPr sz="500"/>
          </a:p>
          <a:p>
            <a:pPr marL="368300" marR="0" lvl="0" indent="-317500" algn="l" rtl="0">
              <a:lnSpc>
                <a:spcPct val="115000"/>
              </a:lnSpc>
              <a:spcBef>
                <a:spcPts val="1000"/>
              </a:spcBef>
              <a:spcAft>
                <a:spcPts val="0"/>
              </a:spcAft>
              <a:buClr>
                <a:srgbClr val="595959"/>
              </a:buClr>
              <a:buSzPts val="1600"/>
              <a:buFont typeface="Arial"/>
              <a:buChar char="●"/>
            </a:pPr>
            <a:r>
              <a:rPr lang="en" sz="1600" b="0" i="0" u="none" strike="noStrike" cap="none">
                <a:solidFill>
                  <a:srgbClr val="595959"/>
                </a:solidFill>
                <a:latin typeface="Arial"/>
                <a:ea typeface="Arial"/>
                <a:cs typeface="Arial"/>
                <a:sym typeface="Arial"/>
              </a:rPr>
              <a:t>Used to generate text / complete strings (e.g. autocomplete on phone). </a:t>
            </a:r>
            <a:endParaRPr sz="500"/>
          </a:p>
          <a:p>
            <a:pPr marL="368300" marR="0" lvl="0" indent="-317500" algn="l" rtl="0">
              <a:lnSpc>
                <a:spcPct val="115000"/>
              </a:lnSpc>
              <a:spcBef>
                <a:spcPts val="1000"/>
              </a:spcBef>
              <a:spcAft>
                <a:spcPts val="0"/>
              </a:spcAft>
              <a:buClr>
                <a:srgbClr val="595959"/>
              </a:buClr>
              <a:buSzPts val="1600"/>
              <a:buFont typeface="Arial"/>
              <a:buChar char="●"/>
            </a:pPr>
            <a:r>
              <a:rPr lang="en" sz="1600" b="0" i="0" u="none" strike="noStrike" cap="none">
                <a:solidFill>
                  <a:srgbClr val="595959"/>
                </a:solidFill>
                <a:latin typeface="Arial"/>
                <a:ea typeface="Arial"/>
                <a:cs typeface="Arial"/>
                <a:sym typeface="Arial"/>
              </a:rPr>
              <a:t>Typically not fine tuned, only prompted. </a:t>
            </a:r>
            <a:endParaRPr sz="500"/>
          </a:p>
          <a:p>
            <a:pPr marL="368300" marR="0" lvl="0" indent="-317500" algn="l" rtl="0">
              <a:lnSpc>
                <a:spcPct val="115000"/>
              </a:lnSpc>
              <a:spcBef>
                <a:spcPts val="1000"/>
              </a:spcBef>
              <a:spcAft>
                <a:spcPts val="0"/>
              </a:spcAft>
              <a:buClr>
                <a:srgbClr val="595959"/>
              </a:buClr>
              <a:buSzPts val="1600"/>
              <a:buFont typeface="Arial"/>
              <a:buChar char="●"/>
            </a:pPr>
            <a:r>
              <a:rPr lang="en" sz="1600" b="0" i="0" u="none" strike="noStrike" cap="none">
                <a:solidFill>
                  <a:srgbClr val="595959"/>
                </a:solidFill>
                <a:latin typeface="Arial"/>
                <a:ea typeface="Arial"/>
                <a:cs typeface="Arial"/>
                <a:sym typeface="Arial"/>
              </a:rPr>
              <a:t>Scales much better, not yet clear how to best deploy.</a:t>
            </a:r>
            <a:endParaRPr sz="500"/>
          </a:p>
        </p:txBody>
      </p:sp>
      <p:sp>
        <p:nvSpPr>
          <p:cNvPr id="927" name="Google Shape;927;p86"/>
          <p:cNvSpPr txBox="1"/>
          <p:nvPr/>
        </p:nvSpPr>
        <p:spPr>
          <a:xfrm>
            <a:off x="998775" y="775275"/>
            <a:ext cx="6946501" cy="84925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595959"/>
              </a:buClr>
              <a:buSzPts val="1500"/>
              <a:buFont typeface="Arial"/>
              <a:buNone/>
            </a:pPr>
            <a:r>
              <a:rPr lang="en" sz="1500" b="0" i="0" u="none" strike="noStrike" cap="none">
                <a:solidFill>
                  <a:srgbClr val="595959"/>
                </a:solidFill>
                <a:latin typeface="Arial"/>
                <a:ea typeface="Arial"/>
                <a:cs typeface="Arial"/>
                <a:sym typeface="Arial"/>
              </a:rPr>
              <a:t>Key to the Transformer is self-attention: </a:t>
            </a:r>
            <a:r>
              <a:rPr lang="en" sz="1300" b="0" i="0" u="none" strike="noStrike" cap="none">
                <a:solidFill>
                  <a:srgbClr val="595959"/>
                </a:solidFill>
                <a:latin typeface="Arial"/>
                <a:ea typeface="Arial"/>
                <a:cs typeface="Arial"/>
                <a:sym typeface="Arial"/>
              </a:rPr>
              <a:t>Information flows from each token to other tokens via “attending” (next few slides have examples)</a:t>
            </a:r>
            <a:endParaRPr sz="1300" b="0" i="0" u="none" strike="noStrike" cap="none">
              <a:solidFill>
                <a:srgbClr val="5E5E5E"/>
              </a:solidFill>
              <a:latin typeface="Helvetica Neue"/>
              <a:ea typeface="Helvetica Neue"/>
              <a:cs typeface="Helvetica Neue"/>
              <a:sym typeface="Helvetica Neue"/>
            </a:endParaRPr>
          </a:p>
          <a:p>
            <a:pPr marL="0" marR="0" lvl="0" indent="0" algn="l" rtl="0">
              <a:lnSpc>
                <a:spcPct val="115000"/>
              </a:lnSpc>
              <a:spcBef>
                <a:spcPts val="1000"/>
              </a:spcBef>
              <a:spcAft>
                <a:spcPts val="0"/>
              </a:spcAft>
              <a:buClr>
                <a:srgbClr val="595959"/>
              </a:buClr>
              <a:buSzPts val="1500"/>
              <a:buFont typeface="Arial"/>
              <a:buNone/>
            </a:pPr>
            <a:r>
              <a:rPr lang="en" sz="1500" b="0" i="0" u="none" strike="noStrike" cap="none">
                <a:solidFill>
                  <a:srgbClr val="595959"/>
                </a:solidFill>
                <a:latin typeface="Arial"/>
                <a:ea typeface="Arial"/>
                <a:cs typeface="Arial"/>
                <a:sym typeface="Arial"/>
              </a:rPr>
              <a:t>Two main flavors: Encoder and Decoder (Encoder-Decoder possible too)</a:t>
            </a:r>
            <a:endParaRPr sz="500"/>
          </a:p>
        </p:txBody>
      </p:sp>
      <p:sp>
        <p:nvSpPr>
          <p:cNvPr id="928" name="Google Shape;928;p86"/>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4" descr="Image"/>
          <p:cNvPicPr preferRelativeResize="0"/>
          <p:nvPr/>
        </p:nvPicPr>
        <p:blipFill rotWithShape="1">
          <a:blip r:embed="rId3">
            <a:alphaModFix/>
          </a:blip>
          <a:srcRect/>
          <a:stretch/>
        </p:blipFill>
        <p:spPr>
          <a:xfrm>
            <a:off x="1968866" y="2969999"/>
            <a:ext cx="5206268" cy="1691693"/>
          </a:xfrm>
          <a:prstGeom prst="rect">
            <a:avLst/>
          </a:prstGeom>
          <a:noFill/>
          <a:ln>
            <a:noFill/>
          </a:ln>
        </p:spPr>
      </p:pic>
      <p:sp>
        <p:nvSpPr>
          <p:cNvPr id="116" name="Google Shape;116;p24"/>
          <p:cNvSpPr txBox="1">
            <a:spLocks noGrp="1"/>
          </p:cNvSpPr>
          <p:nvPr>
            <p:ph type="title"/>
          </p:nvPr>
        </p:nvSpPr>
        <p:spPr>
          <a:xfrm>
            <a:off x="452438" y="404813"/>
            <a:ext cx="8239125" cy="538163"/>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1)</a:t>
            </a:r>
            <a:endParaRPr sz="3000">
              <a:solidFill>
                <a:srgbClr val="351C75"/>
              </a:solidFill>
              <a:latin typeface="Raleway"/>
              <a:ea typeface="Raleway"/>
              <a:cs typeface="Raleway"/>
              <a:sym typeface="Raleway"/>
            </a:endParaRPr>
          </a:p>
        </p:txBody>
      </p:sp>
      <p:sp>
        <p:nvSpPr>
          <p:cNvPr id="117" name="Google Shape;117;p24"/>
          <p:cNvSpPr txBox="1">
            <a:spLocks noGrp="1"/>
          </p:cNvSpPr>
          <p:nvPr>
            <p:ph type="body" idx="2"/>
          </p:nvPr>
        </p:nvSpPr>
        <p:spPr>
          <a:xfrm>
            <a:off x="452425" y="1023750"/>
            <a:ext cx="8464800" cy="2565900"/>
          </a:xfrm>
          <a:prstGeom prst="rect">
            <a:avLst/>
          </a:prstGeom>
          <a:noFill/>
          <a:ln>
            <a:noFill/>
          </a:ln>
        </p:spPr>
        <p:txBody>
          <a:bodyPr spcFirstLastPara="1" wrap="square" lIns="19050" tIns="19050" rIns="19050" bIns="19050" anchor="t" anchorCtr="0">
            <a:noAutofit/>
          </a:bodyPr>
          <a:lstStyle/>
          <a:p>
            <a:pPr marL="457200" lvl="0" indent="-355600" algn="l" rtl="0">
              <a:lnSpc>
                <a:spcPct val="115000"/>
              </a:lnSpc>
              <a:spcBef>
                <a:spcPts val="0"/>
              </a:spcBef>
              <a:spcAft>
                <a:spcPts val="0"/>
              </a:spcAft>
              <a:buClr>
                <a:schemeClr val="dk1"/>
              </a:buClr>
              <a:buSzPts val="2000"/>
              <a:buFont typeface="Lora"/>
              <a:buChar char="●"/>
            </a:pPr>
            <a:r>
              <a:rPr lang="en" sz="2000">
                <a:solidFill>
                  <a:schemeClr val="dk1"/>
                </a:solidFill>
                <a:latin typeface="Lora"/>
                <a:ea typeface="Lora"/>
                <a:cs typeface="Lora"/>
                <a:sym typeface="Lora"/>
              </a:rPr>
              <a:t>Train to predict the probability of </a:t>
            </a:r>
            <a:r>
              <a:rPr lang="en" sz="2000" b="1">
                <a:solidFill>
                  <a:schemeClr val="dk1"/>
                </a:solidFill>
                <a:latin typeface="Lora"/>
                <a:ea typeface="Lora"/>
                <a:cs typeface="Lora"/>
                <a:sym typeface="Lora"/>
              </a:rPr>
              <a:t>the next token </a:t>
            </a:r>
            <a:r>
              <a:rPr lang="en" sz="2000">
                <a:solidFill>
                  <a:schemeClr val="dk1"/>
                </a:solidFill>
                <a:latin typeface="Lora"/>
                <a:ea typeface="Lora"/>
                <a:cs typeface="Lora"/>
                <a:sym typeface="Lora"/>
              </a:rPr>
              <a:t>given context</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 sz="2000">
                <a:solidFill>
                  <a:schemeClr val="dk1"/>
                </a:solidFill>
                <a:latin typeface="Lora"/>
                <a:ea typeface="Lora"/>
                <a:cs typeface="Lora"/>
                <a:sym typeface="Lora"/>
              </a:rPr>
              <a:t>From a fixed vocabulary of tokens, i.e. words and pieces of words</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 sz="2000">
                <a:solidFill>
                  <a:schemeClr val="dk1"/>
                </a:solidFill>
                <a:latin typeface="Lora"/>
                <a:ea typeface="Lora"/>
                <a:cs typeface="Lora"/>
                <a:sym typeface="Lora"/>
              </a:rPr>
              <a:t>Turns out this works much better than lots of more complex methods</a:t>
            </a:r>
            <a:endParaRPr sz="2000">
              <a:solidFill>
                <a:schemeClr val="dk1"/>
              </a:solidFill>
              <a:latin typeface="Lora"/>
              <a:ea typeface="Lora"/>
              <a:cs typeface="Lora"/>
              <a:sym typeface="Lora"/>
            </a:endParaRPr>
          </a:p>
          <a:p>
            <a:pPr marL="457200" lvl="0" indent="-355600" algn="l" rtl="0">
              <a:lnSpc>
                <a:spcPct val="115000"/>
              </a:lnSpc>
              <a:spcBef>
                <a:spcPts val="0"/>
              </a:spcBef>
              <a:spcAft>
                <a:spcPts val="0"/>
              </a:spcAft>
              <a:buClr>
                <a:schemeClr val="dk1"/>
              </a:buClr>
              <a:buSzPts val="2000"/>
              <a:buFont typeface="Lora"/>
              <a:buChar char="●"/>
            </a:pPr>
            <a:r>
              <a:rPr lang="en" sz="2000">
                <a:solidFill>
                  <a:schemeClr val="dk1"/>
                </a:solidFill>
                <a:latin typeface="Lora"/>
                <a:ea typeface="Lora"/>
                <a:cs typeface="Lora"/>
                <a:sym typeface="Lora"/>
              </a:rPr>
              <a:t>Teaches the model how to generate lots of different kinds of texts</a:t>
            </a:r>
            <a:endParaRPr sz="2000">
              <a:solidFill>
                <a:schemeClr val="dk1"/>
              </a:solidFill>
              <a:latin typeface="Lora"/>
              <a:ea typeface="Lora"/>
              <a:cs typeface="Lora"/>
              <a:sym typeface="Lora"/>
            </a:endParaRPr>
          </a:p>
        </p:txBody>
      </p:sp>
      <p:grpSp>
        <p:nvGrpSpPr>
          <p:cNvPr id="118" name="Google Shape;118;p24"/>
          <p:cNvGrpSpPr/>
          <p:nvPr/>
        </p:nvGrpSpPr>
        <p:grpSpPr>
          <a:xfrm>
            <a:off x="2558813" y="3078644"/>
            <a:ext cx="4417643" cy="1791507"/>
            <a:chOff x="0" y="0"/>
            <a:chExt cx="11780381" cy="4777351"/>
          </a:xfrm>
        </p:grpSpPr>
        <p:sp>
          <p:nvSpPr>
            <p:cNvPr id="119" name="Google Shape;119;p24"/>
            <p:cNvSpPr txBox="1"/>
            <p:nvPr/>
          </p:nvSpPr>
          <p:spPr>
            <a:xfrm>
              <a:off x="0" y="0"/>
              <a:ext cx="11780381" cy="181034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600"/>
                <a:buFont typeface="Helvetica Neue"/>
                <a:buNone/>
              </a:pPr>
              <a:endParaRPr sz="5600" b="0" i="0" u="none" strike="noStrike" cap="none">
                <a:solidFill>
                  <a:srgbClr val="5E5E5E"/>
                </a:solidFill>
                <a:latin typeface="Helvetica Neue"/>
                <a:ea typeface="Helvetica Neue"/>
                <a:cs typeface="Helvetica Neue"/>
                <a:sym typeface="Helvetica Neue"/>
              </a:endParaRPr>
            </a:p>
          </p:txBody>
        </p:sp>
        <p:sp>
          <p:nvSpPr>
            <p:cNvPr id="120" name="Google Shape;120;p24"/>
            <p:cNvSpPr txBox="1"/>
            <p:nvPr/>
          </p:nvSpPr>
          <p:spPr>
            <a:xfrm>
              <a:off x="1140488" y="2985106"/>
              <a:ext cx="8358917" cy="17922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600"/>
                <a:buFont typeface="Helvetica Neue"/>
                <a:buNone/>
              </a:pPr>
              <a:endParaRPr sz="5600" b="0" i="0" u="none" strike="noStrike" cap="none">
                <a:solidFill>
                  <a:srgbClr val="5E5E5E"/>
                </a:solidFill>
                <a:latin typeface="Helvetica Neue"/>
                <a:ea typeface="Helvetica Neue"/>
                <a:cs typeface="Helvetica Neue"/>
                <a:sym typeface="Helvetica Neue"/>
              </a:endParaRPr>
            </a:p>
          </p:txBody>
        </p:sp>
      </p:grpSp>
      <p:sp>
        <p:nvSpPr>
          <p:cNvPr id="121" name="Google Shape;121;p24"/>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5" descr="Group"/>
          <p:cNvPicPr preferRelativeResize="0"/>
          <p:nvPr/>
        </p:nvPicPr>
        <p:blipFill rotWithShape="1">
          <a:blip r:embed="rId3">
            <a:alphaModFix/>
          </a:blip>
          <a:srcRect/>
          <a:stretch/>
        </p:blipFill>
        <p:spPr>
          <a:xfrm>
            <a:off x="2155164" y="1505833"/>
            <a:ext cx="4557836" cy="620193"/>
          </a:xfrm>
          <a:prstGeom prst="rect">
            <a:avLst/>
          </a:prstGeom>
          <a:noFill/>
          <a:ln>
            <a:noFill/>
          </a:ln>
        </p:spPr>
      </p:pic>
      <p:pic>
        <p:nvPicPr>
          <p:cNvPr id="127" name="Google Shape;127;p25" descr="Image"/>
          <p:cNvPicPr preferRelativeResize="0"/>
          <p:nvPr/>
        </p:nvPicPr>
        <p:blipFill rotWithShape="1">
          <a:blip r:embed="rId4">
            <a:alphaModFix/>
          </a:blip>
          <a:srcRect/>
          <a:stretch/>
        </p:blipFill>
        <p:spPr>
          <a:xfrm>
            <a:off x="740569" y="2827405"/>
            <a:ext cx="7662863" cy="1095376"/>
          </a:xfrm>
          <a:prstGeom prst="rect">
            <a:avLst/>
          </a:prstGeom>
          <a:noFill/>
          <a:ln>
            <a:noFill/>
          </a:ln>
        </p:spPr>
      </p:pic>
      <p:sp>
        <p:nvSpPr>
          <p:cNvPr id="128" name="Google Shape;128;p25"/>
          <p:cNvSpPr txBox="1">
            <a:spLocks noGrp="1"/>
          </p:cNvSpPr>
          <p:nvPr>
            <p:ph type="title"/>
          </p:nvPr>
        </p:nvSpPr>
        <p:spPr>
          <a:xfrm>
            <a:off x="452438" y="404813"/>
            <a:ext cx="8239200" cy="5382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2)</a:t>
            </a:r>
            <a:endParaRPr sz="3000">
              <a:solidFill>
                <a:srgbClr val="351C75"/>
              </a:solidFill>
              <a:latin typeface="Raleway"/>
              <a:ea typeface="Raleway"/>
              <a:cs typeface="Raleway"/>
              <a:sym typeface="Raleway"/>
            </a:endParaRPr>
          </a:p>
        </p:txBody>
      </p:sp>
      <p:sp>
        <p:nvSpPr>
          <p:cNvPr id="129" name="Google Shape;129;p25"/>
          <p:cNvSpPr txBox="1">
            <a:spLocks noGrp="1"/>
          </p:cNvSpPr>
          <p:nvPr>
            <p:ph type="sldNum" idx="12"/>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6" descr="Image"/>
          <p:cNvPicPr preferRelativeResize="0"/>
          <p:nvPr/>
        </p:nvPicPr>
        <p:blipFill rotWithShape="1">
          <a:blip r:embed="rId3">
            <a:alphaModFix/>
          </a:blip>
          <a:srcRect/>
          <a:stretch/>
        </p:blipFill>
        <p:spPr>
          <a:xfrm>
            <a:off x="299811" y="1061706"/>
            <a:ext cx="8544378" cy="3020089"/>
          </a:xfrm>
          <a:prstGeom prst="rect">
            <a:avLst/>
          </a:prstGeom>
          <a:noFill/>
          <a:ln>
            <a:noFill/>
          </a:ln>
        </p:spPr>
      </p:pic>
      <p:sp>
        <p:nvSpPr>
          <p:cNvPr id="135" name="Google Shape;135;p26"/>
          <p:cNvSpPr txBox="1"/>
          <p:nvPr/>
        </p:nvSpPr>
        <p:spPr>
          <a:xfrm>
            <a:off x="4942215" y="4911964"/>
            <a:ext cx="4126802" cy="173012"/>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5E5E5E"/>
              </a:buClr>
              <a:buSzPts val="900"/>
              <a:buFont typeface="Helvetica Neue"/>
              <a:buNone/>
            </a:pPr>
            <a:r>
              <a:rPr lang="en" sz="900" b="0" i="0" u="none" strike="noStrike" cap="none">
                <a:solidFill>
                  <a:srgbClr val="5E5E5E"/>
                </a:solidFill>
                <a:latin typeface="Helvetica Neue"/>
                <a:ea typeface="Helvetica Neue"/>
                <a:cs typeface="Helvetica Neue"/>
                <a:sym typeface="Helvetica Neue"/>
              </a:rPr>
              <a:t>https://thegradient.pub/understanding-evaluation-metrics-for-language-models/</a:t>
            </a:r>
            <a:endParaRPr sz="500"/>
          </a:p>
        </p:txBody>
      </p:sp>
      <p:sp>
        <p:nvSpPr>
          <p:cNvPr id="136" name="Google Shape;136;p26"/>
          <p:cNvSpPr txBox="1">
            <a:spLocks noGrp="1"/>
          </p:cNvSpPr>
          <p:nvPr>
            <p:ph type="title" idx="4294967295"/>
          </p:nvPr>
        </p:nvSpPr>
        <p:spPr>
          <a:xfrm>
            <a:off x="452438" y="404813"/>
            <a:ext cx="8239200" cy="5382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r>
              <a:rPr lang="en" sz="3000">
                <a:solidFill>
                  <a:srgbClr val="351C75"/>
                </a:solidFill>
                <a:latin typeface="Raleway"/>
                <a:ea typeface="Raleway"/>
                <a:cs typeface="Raleway"/>
                <a:sym typeface="Raleway"/>
              </a:rPr>
              <a:t>Language Modeling (Level </a:t>
            </a:r>
            <a:r>
              <a:rPr lang="en" sz="3000">
                <a:solidFill>
                  <a:srgbClr val="351C75"/>
                </a:solidFill>
              </a:rPr>
              <a:t>2</a:t>
            </a:r>
            <a:r>
              <a:rPr lang="en" sz="3000">
                <a:solidFill>
                  <a:srgbClr val="351C75"/>
                </a:solidFill>
                <a:latin typeface="Raleway"/>
                <a:ea typeface="Raleway"/>
                <a:cs typeface="Raleway"/>
                <a:sym typeface="Raleway"/>
              </a:rPr>
              <a:t>)</a:t>
            </a:r>
            <a:endParaRPr sz="3000">
              <a:solidFill>
                <a:srgbClr val="351C75"/>
              </a:solidFill>
              <a:latin typeface="Raleway"/>
              <a:ea typeface="Raleway"/>
              <a:cs typeface="Raleway"/>
              <a:sym typeface="Raleway"/>
            </a:endParaRPr>
          </a:p>
        </p:txBody>
      </p:sp>
      <p:sp>
        <p:nvSpPr>
          <p:cNvPr id="137" name="Google Shape;137;p26"/>
          <p:cNvSpPr txBox="1">
            <a:spLocks noGrp="1"/>
          </p:cNvSpPr>
          <p:nvPr>
            <p:ph type="sldNum" idx="4294967295"/>
          </p:nvPr>
        </p:nvSpPr>
        <p:spPr>
          <a:xfrm>
            <a:off x="8485382" y="4696800"/>
            <a:ext cx="535800" cy="326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595959"/>
              </a:buClr>
              <a:buSzPts val="1000"/>
              <a:buFont typeface="Arial"/>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3556</Words>
  <Application>Microsoft Office PowerPoint</Application>
  <PresentationFormat>On-screen Show (16:9)</PresentationFormat>
  <Paragraphs>391</Paragraphs>
  <Slides>69</Slides>
  <Notes>69</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Avenir</vt:lpstr>
      <vt:lpstr>Raleway Medium</vt:lpstr>
      <vt:lpstr>Courier New</vt:lpstr>
      <vt:lpstr>Spectral</vt:lpstr>
      <vt:lpstr>Calibri</vt:lpstr>
      <vt:lpstr>Roboto</vt:lpstr>
      <vt:lpstr>Lora</vt:lpstr>
      <vt:lpstr>Arial</vt:lpstr>
      <vt:lpstr>Raleway</vt:lpstr>
      <vt:lpstr>Helvetica Neue</vt:lpstr>
      <vt:lpstr>Simple Light</vt:lpstr>
      <vt:lpstr>Large Language Models</vt:lpstr>
      <vt:lpstr>PowerPoint Presentation</vt:lpstr>
      <vt:lpstr>PowerPoint Presentation</vt:lpstr>
      <vt:lpstr>PowerPoint Presentation</vt:lpstr>
      <vt:lpstr>Why 2019?</vt:lpstr>
      <vt:lpstr>Generative pre-training / Language Modeling</vt:lpstr>
      <vt:lpstr>Language Modeling (Level 1)</vt:lpstr>
      <vt:lpstr>Language Modeling (Level 2)</vt:lpstr>
      <vt:lpstr>Language Modeling (Level 2)</vt:lpstr>
      <vt:lpstr>Language Modeling (Level 2)</vt:lpstr>
      <vt:lpstr>Language Modeling (Level 2)</vt:lpstr>
      <vt:lpstr>Language Modeling (Level 3)</vt:lpstr>
      <vt:lpstr>Language Modeling (Level 3)</vt:lpstr>
      <vt:lpstr>Language Modeling (Level 3)</vt:lpstr>
      <vt:lpstr>Language Modeling (Level 3)</vt:lpstr>
      <vt:lpstr>Language Modeling (Level 3)</vt:lpstr>
      <vt:lpstr>Current Transformers LLMs</vt:lpstr>
      <vt:lpstr>PowerPoint Presentation</vt:lpstr>
      <vt:lpstr>PowerPoint Presentation</vt:lpstr>
      <vt:lpstr>Size matters (but there are nuances)</vt:lpstr>
      <vt:lpstr>Size matters (but there are nuances)</vt:lpstr>
      <vt:lpstr>Size matters (but there are nuances)</vt:lpstr>
      <vt:lpstr>PowerPoint Presentation</vt:lpstr>
      <vt:lpstr>Prompting  &amp; In-Context Learning (ICL) </vt:lpstr>
      <vt:lpstr>PowerPoint Presentation</vt:lpstr>
      <vt:lpstr>PowerPoint Presentation</vt:lpstr>
      <vt:lpstr>PowerPoint Presentation</vt:lpstr>
      <vt:lpstr>PowerPoint Presentation</vt:lpstr>
      <vt:lpstr>PowerPoint Presentation</vt:lpstr>
      <vt:lpstr>PowerPoint Presentation</vt:lpstr>
      <vt:lpstr>vs.</vt:lpstr>
      <vt:lpstr>PowerPoint Presentation</vt:lpstr>
      <vt:lpstr>PowerPoint Presentation</vt:lpstr>
      <vt:lpstr>PowerPoint Presentation</vt:lpstr>
      <vt:lpstr>PowerPoint Presentation</vt:lpstr>
      <vt:lpstr>PowerPoint Presentation</vt:lpstr>
      <vt:lpstr>PowerPoint Presentation</vt:lpstr>
      <vt:lpstr>Instruction Tuning &amp; RLHF</vt:lpstr>
      <vt:lpstr>Instruction Tuning</vt:lpstr>
      <vt:lpstr>Instruction Tuning</vt:lpstr>
      <vt:lpstr>PowerPoint Presentation</vt:lpstr>
      <vt:lpstr>vs.</vt:lpstr>
      <vt:lpstr>PowerPoint Presentation</vt:lpstr>
      <vt:lpstr>Limitations &amp; Current State</vt:lpstr>
      <vt:lpstr>Limitations of LLMs</vt:lpstr>
      <vt:lpstr>Limitations of LLMs</vt:lpstr>
      <vt:lpstr>Limitations of LLMs</vt:lpstr>
      <vt:lpstr>Limitations of LLMs</vt:lpstr>
      <vt:lpstr>Limitations of LLMs</vt:lpstr>
      <vt:lpstr>Limitations of LLMs</vt:lpstr>
      <vt:lpstr>Limitations of LLMs</vt:lpstr>
      <vt:lpstr>Many startups/consortiums building their own LLMs</vt:lpstr>
      <vt:lpstr>Closed Science</vt:lpstr>
      <vt:lpstr>Closed Science</vt:lpstr>
      <vt:lpstr>Expensive science</vt:lpstr>
      <vt:lpstr>My Research:  Mixture of Expert Language Models w/ Embarrassingly Parallel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Decentralized Future</vt:lpstr>
      <vt:lpstr>Questions?</vt:lpstr>
      <vt:lpstr>PowerPoint Presentation</vt:lpstr>
      <vt:lpstr>Transformer Encoders and Decoders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Language Models</dc:title>
  <dc:creator>shapiro</dc:creator>
  <cp:lastModifiedBy>shapiro</cp:lastModifiedBy>
  <cp:revision>1</cp:revision>
  <dcterms:modified xsi:type="dcterms:W3CDTF">2023-11-29T22:16:06Z</dcterms:modified>
</cp:coreProperties>
</file>