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95" r:id="rId2"/>
    <p:sldId id="296" r:id="rId3"/>
    <p:sldId id="297" r:id="rId4"/>
    <p:sldId id="302" r:id="rId5"/>
    <p:sldId id="298" r:id="rId6"/>
    <p:sldId id="303" r:id="rId7"/>
    <p:sldId id="299" r:id="rId8"/>
    <p:sldId id="304" r:id="rId9"/>
    <p:sldId id="300" r:id="rId10"/>
    <p:sldId id="305" r:id="rId11"/>
    <p:sldId id="306" r:id="rId12"/>
    <p:sldId id="339" r:id="rId13"/>
    <p:sldId id="322" r:id="rId14"/>
    <p:sldId id="301" r:id="rId15"/>
    <p:sldId id="321" r:id="rId16"/>
    <p:sldId id="307" r:id="rId17"/>
    <p:sldId id="308" r:id="rId18"/>
    <p:sldId id="309" r:id="rId19"/>
    <p:sldId id="310" r:id="rId20"/>
    <p:sldId id="311" r:id="rId21"/>
    <p:sldId id="323" r:id="rId22"/>
    <p:sldId id="324" r:id="rId23"/>
    <p:sldId id="325" r:id="rId24"/>
    <p:sldId id="312" r:id="rId25"/>
    <p:sldId id="314" r:id="rId26"/>
    <p:sldId id="315" r:id="rId27"/>
    <p:sldId id="326" r:id="rId28"/>
    <p:sldId id="327" r:id="rId29"/>
    <p:sldId id="328" r:id="rId30"/>
    <p:sldId id="317" r:id="rId31"/>
    <p:sldId id="329" r:id="rId32"/>
    <p:sldId id="330" r:id="rId33"/>
    <p:sldId id="331" r:id="rId34"/>
    <p:sldId id="332" r:id="rId35"/>
    <p:sldId id="333" r:id="rId36"/>
    <p:sldId id="334" r:id="rId37"/>
    <p:sldId id="341" r:id="rId38"/>
    <p:sldId id="342" r:id="rId39"/>
    <p:sldId id="343" r:id="rId40"/>
    <p:sldId id="344" r:id="rId41"/>
    <p:sldId id="318" r:id="rId42"/>
    <p:sldId id="319" r:id="rId43"/>
    <p:sldId id="335" r:id="rId44"/>
    <p:sldId id="336" r:id="rId45"/>
    <p:sldId id="337" r:id="rId46"/>
    <p:sldId id="340" r:id="rId47"/>
    <p:sldId id="338" r:id="rId48"/>
    <p:sldId id="320" r:id="rId49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0000"/>
    <a:srgbClr val="07E126"/>
    <a:srgbClr val="6600CC"/>
    <a:srgbClr val="800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BB9807C8-A9E3-46F9-95A2-28A4226E94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3D8CAC8E-2AE0-4052-BC37-2212C7C86D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2" name="Rectangle 4">
            <a:extLst>
              <a:ext uri="{FF2B5EF4-FFF2-40B4-BE49-F238E27FC236}">
                <a16:creationId xmlns:a16="http://schemas.microsoft.com/office/drawing/2014/main" id="{3C1855DA-9A29-456C-A5AE-B3CC631FC72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C6353D39-3A2B-473B-8F7B-F0A82CDC306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CA8892CA-A27D-4B94-A1B5-E95783D23D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1C65D9-72FB-4276-AD16-F94264902A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9A7812A-310A-4F9C-93CE-42C99ADCA7E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B5A40355-4BBB-4ADA-8C21-1322634646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CE316A0-4004-4D67-AE1E-EFEBA7E6B4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E81823D-F06F-4508-8B8F-2A7262C075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CB18875-513F-489C-8AD7-6BEA354F9A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fld id="{525D6273-4226-4DA2-A7D0-D8BD4A304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FE5E45-3BF3-49EE-BD25-FC970D7FB7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7C1135-DCF1-44AC-BCD1-CA6ECE05D1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D4CE1C-671C-45E9-A151-EE61A16F8B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E59E83-425A-4918-B794-4A59C3E128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515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38FEE1-BDFD-4531-B0E5-ACA169E246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6B62DA-27BB-427A-9328-259D4D5EB0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640796-737D-416F-A7FB-B6E5E45DDA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A988D0-E429-4125-AA27-F63A36148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9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32C8C1D-BDD6-4083-AAD3-047B3079A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ABEE61-2744-43FF-AE5E-F94420776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CF4628-A721-430F-95F5-5F0AFDAB8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A00CC-AFCA-47BF-A4FA-F7BB69AC5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59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17CACC-4E4A-45FD-AF85-41A36AE374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4E75A4-1486-4D9E-9395-F996C2BB02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8918FB-D57B-4574-98F2-A2105D623E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B410F-EB33-4472-812B-8389EE209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84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84F2A6-F16B-4327-90E5-0E48A82FC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6C16FD-31D4-47AF-97D8-063D4BF22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4C0145-6140-42F2-A7B5-E31BF491A0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1C94E3-F7CB-4F83-B122-7613BE9215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446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60E02F-F418-4AAC-9D86-FDAC4469F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7CF80-6A7E-4320-A8D9-9F1193972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BA486F-DFB2-4CFC-BF31-57197B5F56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865E97-1F16-45F2-99DA-2D59344313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942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E88A97-AACF-4554-98A8-8681307007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1158002-41A0-4613-B342-B60789072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D425ED-F589-4F80-8F5C-6A7175B6BA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3CEDBF-BF0C-4BB8-9D02-6F7D92A9E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3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31BBF9-162B-4641-A7AD-27EB1891CD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9C30DF-28B5-421D-A014-477EB9B892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21F4983-42A6-4AA1-A9D7-B07B8A2729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3084B-A654-4421-9615-56E3DF409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77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DA437AC-7DA5-4C9A-9955-1ACEF6B631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A4805B-8234-40D1-833F-1610445E3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C7A5310-051F-43AB-BED8-4D9521FB0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5D11C-7D13-4108-AEB7-CACAEDACE5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828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1AF121-880E-46B8-9895-1333DB362B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CB8700-D9F6-402D-AF32-BB1E78132A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E85F39-63DB-46B6-85FB-AD5D9233E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22EE0-12C9-403E-A4CA-951E123D92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00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CF2994-284A-4857-B1D8-7CC46BF67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4134E-904F-4528-B438-576D011315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B38125-5B02-4B6A-9A2A-8EA38F89B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DB7DE-6F7F-4470-84F1-A042D424F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63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DCCEBC7-068A-4C96-80C8-5476F702B6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EA15134-15FB-4143-A8CD-F1FA1364D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F4278AE-21B8-4972-98C6-799DB34DEF1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CA52B0-9BAB-4D66-A666-F7E018C902E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270382-1CF3-48A5-94EE-D7C0099E100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219544-D368-4267-9338-DC35690183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>
            <a:extLst>
              <a:ext uri="{FF2B5EF4-FFF2-40B4-BE49-F238E27FC236}">
                <a16:creationId xmlns:a16="http://schemas.microsoft.com/office/drawing/2014/main" id="{935F0322-D739-4B92-993D-324298D07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E1FBF38-A3D3-45FC-9EF6-B0B2DAD33A8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F043ED0-1E6F-49E8-A302-CC7C7FEC6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 Playing</a:t>
            </a:r>
          </a:p>
        </p:txBody>
      </p:sp>
      <p:sp>
        <p:nvSpPr>
          <p:cNvPr id="2052" name="Text Box 5">
            <a:extLst>
              <a:ext uri="{FF2B5EF4-FFF2-40B4-BE49-F238E27FC236}">
                <a16:creationId xmlns:a16="http://schemas.microsoft.com/office/drawing/2014/main" id="{8F1B319E-9309-4A7D-8848-6BCE2C94B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86000"/>
            <a:ext cx="7556500" cy="2292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Why do AI researchers study game playing?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</a:rPr>
              <a:t>It’s a good reasoning problem, formal and nontrivial.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endParaRPr lang="en-US" altLang="en-US" sz="24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en-US" altLang="en-US" sz="2400">
                <a:solidFill>
                  <a:srgbClr val="000099"/>
                </a:solidFill>
              </a:rPr>
              <a:t>Direct comparison with humans and other computer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     programs is easy.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0A0F9999-0499-4396-8EF1-C18C1F5A2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2020067-E981-48FD-AF47-56A0B0420D2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8216BE1-7C02-489F-A184-F1EDB8439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Tic Tac Toe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D569D5A4-93AE-4757-A61F-3D6FBE305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/>
              <a:t>Let</a:t>
            </a:r>
            <a:r>
              <a:rPr lang="en-US" altLang="en-US" sz="2800">
                <a:solidFill>
                  <a:srgbClr val="CC0000"/>
                </a:solidFill>
              </a:rPr>
              <a:t> p</a:t>
            </a:r>
            <a:r>
              <a:rPr lang="en-US" altLang="en-US" sz="2800"/>
              <a:t> be a position in the game</a:t>
            </a:r>
          </a:p>
          <a:p>
            <a:pPr eaLnBrk="1" hangingPunct="1"/>
            <a:r>
              <a:rPr lang="en-US" altLang="en-US" sz="2800"/>
              <a:t>Define the utility function </a:t>
            </a:r>
            <a:r>
              <a:rPr lang="en-US" altLang="en-US" sz="2800">
                <a:solidFill>
                  <a:srgbClr val="CC0000"/>
                </a:solidFill>
              </a:rPr>
              <a:t>f(p)</a:t>
            </a:r>
            <a:r>
              <a:rPr lang="en-US" altLang="en-US" sz="2800"/>
              <a:t> by</a:t>
            </a:r>
          </a:p>
          <a:p>
            <a:pPr lvl="1" eaLnBrk="1" hangingPunct="1"/>
            <a:r>
              <a:rPr lang="en-US" altLang="en-US" sz="2400">
                <a:solidFill>
                  <a:srgbClr val="CC0000"/>
                </a:solidFill>
              </a:rPr>
              <a:t>f(p)</a:t>
            </a:r>
            <a:r>
              <a:rPr lang="en-US" altLang="en-US" sz="2400"/>
              <a:t> =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largest positive number</a:t>
            </a:r>
            <a:r>
              <a:rPr lang="en-US" altLang="en-US" sz="2000"/>
              <a:t> if p is a win for computer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smallest negative number</a:t>
            </a:r>
            <a:r>
              <a:rPr lang="en-US" altLang="en-US" sz="2000"/>
              <a:t> if p is a win for opponent</a:t>
            </a:r>
          </a:p>
          <a:p>
            <a:pPr lvl="2" eaLnBrk="1" hangingPunct="1"/>
            <a:r>
              <a:rPr lang="en-US" altLang="en-US" sz="2000">
                <a:solidFill>
                  <a:srgbClr val="CC0000"/>
                </a:solidFill>
              </a:rPr>
              <a:t>RCDC – RCDO </a:t>
            </a:r>
          </a:p>
          <a:p>
            <a:pPr lvl="1" eaLnBrk="1" hangingPunct="1"/>
            <a:r>
              <a:rPr lang="en-US" altLang="en-US" sz="2400"/>
              <a:t>where </a:t>
            </a:r>
            <a:r>
              <a:rPr lang="en-US" altLang="en-US" sz="2400">
                <a:solidFill>
                  <a:srgbClr val="CC0000"/>
                </a:solidFill>
              </a:rPr>
              <a:t>RCDC</a:t>
            </a:r>
            <a:r>
              <a:rPr lang="en-US" altLang="en-US" sz="2400"/>
              <a:t> is number of rows, columns and diagonals in which computer could still win</a:t>
            </a:r>
          </a:p>
          <a:p>
            <a:pPr lvl="1" eaLnBrk="1" hangingPunct="1"/>
            <a:r>
              <a:rPr lang="en-US" altLang="en-US" sz="2400"/>
              <a:t>and </a:t>
            </a:r>
            <a:r>
              <a:rPr lang="en-US" altLang="en-US" sz="2400">
                <a:solidFill>
                  <a:srgbClr val="CC0000"/>
                </a:solidFill>
              </a:rPr>
              <a:t>RCDO</a:t>
            </a:r>
            <a:r>
              <a:rPr lang="en-US" altLang="en-US" sz="2400"/>
              <a:t> is number of rows, columns and diagonals in which opponent could still win.</a:t>
            </a:r>
          </a:p>
          <a:p>
            <a:pPr lvl="2" eaLnBrk="1" hangingPunct="1"/>
            <a:endParaRPr lang="en-US" altLang="en-US" sz="2000"/>
          </a:p>
        </p:txBody>
      </p:sp>
      <p:sp>
        <p:nvSpPr>
          <p:cNvPr id="11269" name="Line 4">
            <a:extLst>
              <a:ext uri="{FF2B5EF4-FFF2-40B4-BE49-F238E27FC236}">
                <a16:creationId xmlns:a16="http://schemas.microsoft.com/office/drawing/2014/main" id="{6EC962CC-5E3A-40D3-A529-DE1EA5509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45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5">
            <a:extLst>
              <a:ext uri="{FF2B5EF4-FFF2-40B4-BE49-F238E27FC236}">
                <a16:creationId xmlns:a16="http://schemas.microsoft.com/office/drawing/2014/main" id="{F89B8FCE-333D-47F3-97CA-83517E0ACA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457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0C891D13-B2F2-4F35-9405-5D6E015279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762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7">
            <a:extLst>
              <a:ext uri="{FF2B5EF4-FFF2-40B4-BE49-F238E27FC236}">
                <a16:creationId xmlns:a16="http://schemas.microsoft.com/office/drawing/2014/main" id="{01A4EC4B-2A19-4462-8120-367BAA488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1143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069C92C-3300-4380-892C-F06A6DE7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4F0684-DD2B-4C7F-A24C-6817590D6EC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61BF470-41A8-495E-9BB6-C9F273633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Sample Evaluations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7BC1AC-ECF4-4503-9F5B-85B288611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 = Computer; O = Opponent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AB6C3877-82C2-4EB5-87BB-839BCA2C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859088"/>
            <a:ext cx="1262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91C93DC0-1263-4ABD-8B44-F52FA0816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617F9E58-5167-4AD0-A9C9-AD2F75A4D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3F2D3496-B7C6-4D99-845E-0553610FB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4BB59BAC-0B71-44F6-BFDA-69CA269C1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030A7ADE-5FBA-4C0F-A775-34A514F7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61008B71-D144-4C8A-9C89-D0C7072E8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2782888"/>
            <a:ext cx="1281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  O  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B814C3BE-447F-434E-AB5E-289D92BCC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D06B08A3-0493-443D-B076-D5A6E83CA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B457910-F3BB-4988-8EFA-11ED0250E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5AA01EEA-7FCF-4F4B-BD36-069CC0F3A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05A79068-0BD3-4DD3-ABF8-35A43496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5069C92C-3300-4380-892C-F06A6DE7F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F4F0684-DD2B-4C7F-A24C-6817590D6EC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61BF470-41A8-495E-9BB6-C9F273633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Sample Evaluations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27BC1AC-ECF4-4503-9F5B-85B288611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X = Computer; O = Opponent</a:t>
            </a:r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AB6C3877-82C2-4EB5-87BB-839BCA2C7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5725" y="2859088"/>
            <a:ext cx="126206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91C93DC0-1263-4ABD-8B44-F52FA0816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617F9E58-5167-4AD0-A9C9-AD2F75A4D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2895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3F2D3496-B7C6-4D99-845E-0553610FB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276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4BB59BAC-0B71-44F6-BFDA-69CA269C14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657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Text Box 9">
            <a:extLst>
              <a:ext uri="{FF2B5EF4-FFF2-40B4-BE49-F238E27FC236}">
                <a16:creationId xmlns:a16="http://schemas.microsoft.com/office/drawing/2014/main" id="{030A7ADE-5FBA-4C0F-A775-34A514F75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sp>
        <p:nvSpPr>
          <p:cNvPr id="12299" name="Text Box 11">
            <a:extLst>
              <a:ext uri="{FF2B5EF4-FFF2-40B4-BE49-F238E27FC236}">
                <a16:creationId xmlns:a16="http://schemas.microsoft.com/office/drawing/2014/main" id="{61008B71-D144-4C8A-9C89-D0C7072E8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2782888"/>
            <a:ext cx="1281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  O  X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   X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12300" name="Line 12">
            <a:extLst>
              <a:ext uri="{FF2B5EF4-FFF2-40B4-BE49-F238E27FC236}">
                <a16:creationId xmlns:a16="http://schemas.microsoft.com/office/drawing/2014/main" id="{B814C3BE-447F-434E-AB5E-289D92BCC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200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D06B08A3-0493-443D-B076-D5A6E83CA4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581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>
            <a:extLst>
              <a:ext uri="{FF2B5EF4-FFF2-40B4-BE49-F238E27FC236}">
                <a16:creationId xmlns:a16="http://schemas.microsoft.com/office/drawing/2014/main" id="{5B457910-F3BB-4988-8EFA-11ED0250E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5AA01EEA-7FCF-4F4B-BD36-069CC0F3A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819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05A79068-0BD3-4DD3-ABF8-35A434963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648200"/>
            <a:ext cx="2063750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    </a:t>
            </a:r>
            <a:r>
              <a:rPr lang="en-US" altLang="en-US" sz="2400">
                <a:solidFill>
                  <a:srgbClr val="CC0000"/>
                </a:solidFill>
              </a:rPr>
              <a:t>X     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rows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cols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diags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92C1AD-1E8A-4BE3-A994-96D9EC2356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280" y="5117462"/>
            <a:ext cx="5090601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49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A29E0A11-E42D-4127-A389-D4A264222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E822AF-8373-4299-B76D-265ACCB5439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CCED937-2261-4365-917E-0F2BB1C2D8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 is done depth-first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ACB9D323-0132-4027-B044-3C6467CB2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1868488"/>
            <a:ext cx="6985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</a:t>
            </a:r>
            <a:endParaRPr lang="en-US" altLang="en-US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         </a:t>
            </a:r>
          </a:p>
        </p:txBody>
      </p:sp>
      <p:sp>
        <p:nvSpPr>
          <p:cNvPr id="13317" name="Text Box 6">
            <a:extLst>
              <a:ext uri="{FF2B5EF4-FFF2-40B4-BE49-F238E27FC236}">
                <a16:creationId xmlns:a16="http://schemas.microsoft.com/office/drawing/2014/main" id="{2461B93D-999D-4CB0-BE84-5FAB0F619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484313"/>
            <a:ext cx="765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</a:t>
            </a:r>
            <a:r>
              <a:rPr lang="en-US" altLang="en-US" sz="2000"/>
              <a:t> </a:t>
            </a:r>
            <a:r>
              <a:rPr lang="en-US" altLang="en-US" sz="1800"/>
              <a:t>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Line 7">
            <a:extLst>
              <a:ext uri="{FF2B5EF4-FFF2-40B4-BE49-F238E27FC236}">
                <a16:creationId xmlns:a16="http://schemas.microsoft.com/office/drawing/2014/main" id="{46051D0F-DFE9-4BE5-BC7B-6B80648B35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8">
            <a:extLst>
              <a:ext uri="{FF2B5EF4-FFF2-40B4-BE49-F238E27FC236}">
                <a16:creationId xmlns:a16="http://schemas.microsoft.com/office/drawing/2014/main" id="{8D0E0FEB-59D5-4B99-9D56-5D3CD728459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9">
            <a:extLst>
              <a:ext uri="{FF2B5EF4-FFF2-40B4-BE49-F238E27FC236}">
                <a16:creationId xmlns:a16="http://schemas.microsoft.com/office/drawing/2014/main" id="{2DCB4C7F-2831-48AD-B213-CCA901ECA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82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0">
            <a:extLst>
              <a:ext uri="{FF2B5EF4-FFF2-40B4-BE49-F238E27FC236}">
                <a16:creationId xmlns:a16="http://schemas.microsoft.com/office/drawing/2014/main" id="{72B97778-CB25-4F59-A616-8A14A0F320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1">
            <a:extLst>
              <a:ext uri="{FF2B5EF4-FFF2-40B4-BE49-F238E27FC236}">
                <a16:creationId xmlns:a16="http://schemas.microsoft.com/office/drawing/2014/main" id="{46C78595-CD4A-47A0-9DF4-7F4748A044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5600" y="2438400"/>
            <a:ext cx="1143000" cy="609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3">
            <a:extLst>
              <a:ext uri="{FF2B5EF4-FFF2-40B4-BE49-F238E27FC236}">
                <a16:creationId xmlns:a16="http://schemas.microsoft.com/office/drawing/2014/main" id="{4357D8C2-6704-4B61-907D-560F4F2432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3429000"/>
            <a:ext cx="8382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7">
            <a:extLst>
              <a:ext uri="{FF2B5EF4-FFF2-40B4-BE49-F238E27FC236}">
                <a16:creationId xmlns:a16="http://schemas.microsoft.com/office/drawing/2014/main" id="{5875A080-3FBE-42D6-8486-51695CB8E6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8">
            <a:extLst>
              <a:ext uri="{FF2B5EF4-FFF2-40B4-BE49-F238E27FC236}">
                <a16:creationId xmlns:a16="http://schemas.microsoft.com/office/drawing/2014/main" id="{2DB1E20B-61D6-4CB7-A663-C3A504244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429000"/>
            <a:ext cx="7620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22">
            <a:extLst>
              <a:ext uri="{FF2B5EF4-FFF2-40B4-BE49-F238E27FC236}">
                <a16:creationId xmlns:a16="http://schemas.microsoft.com/office/drawing/2014/main" id="{473E9278-0660-4196-ABAC-6C187453CC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400" y="4343400"/>
            <a:ext cx="10668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23">
            <a:extLst>
              <a:ext uri="{FF2B5EF4-FFF2-40B4-BE49-F238E27FC236}">
                <a16:creationId xmlns:a16="http://schemas.microsoft.com/office/drawing/2014/main" id="{46CADE6E-F9B9-4729-A86D-FA7797ADE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343400"/>
            <a:ext cx="2286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24">
            <a:extLst>
              <a:ext uri="{FF2B5EF4-FFF2-40B4-BE49-F238E27FC236}">
                <a16:creationId xmlns:a16="http://schemas.microsoft.com/office/drawing/2014/main" id="{E5170D73-CA4F-4F13-858D-0D9BA750E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8663" y="4343400"/>
            <a:ext cx="381000" cy="5334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Text Box 25">
            <a:extLst>
              <a:ext uri="{FF2B5EF4-FFF2-40B4-BE49-F238E27FC236}">
                <a16:creationId xmlns:a16="http://schemas.microsoft.com/office/drawing/2014/main" id="{EDFB588B-DD54-497E-A7AE-88B3F59FE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25" y="1639888"/>
            <a:ext cx="7604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leaf</a:t>
            </a:r>
          </a:p>
        </p:txBody>
      </p:sp>
      <p:sp>
        <p:nvSpPr>
          <p:cNvPr id="13330" name="Text Box 27">
            <a:extLst>
              <a:ext uri="{FF2B5EF4-FFF2-40B4-BE49-F238E27FC236}">
                <a16:creationId xmlns:a16="http://schemas.microsoft.com/office/drawing/2014/main" id="{B248B00D-B3C1-4399-973D-C86EC3F2B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5373688"/>
            <a:ext cx="195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2       5        1</a:t>
            </a: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90A23595-1067-49AC-A2D1-1E1B745AE7A4}"/>
              </a:ext>
            </a:extLst>
          </p:cNvPr>
          <p:cNvSpPr/>
          <p:nvPr/>
        </p:nvSpPr>
        <p:spPr>
          <a:xfrm>
            <a:off x="1790700" y="398145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A5FCE414-6A32-47C3-9EC7-856DFBE56F71}"/>
              </a:ext>
            </a:extLst>
          </p:cNvPr>
          <p:cNvSpPr/>
          <p:nvPr/>
        </p:nvSpPr>
        <p:spPr>
          <a:xfrm rot="10800000">
            <a:off x="2625725" y="3081338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109145FE-D445-44A1-9F01-90E3D3E01D88}"/>
              </a:ext>
            </a:extLst>
          </p:cNvPr>
          <p:cNvSpPr/>
          <p:nvPr/>
        </p:nvSpPr>
        <p:spPr>
          <a:xfrm>
            <a:off x="2608263" y="3971925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B438D9EB-EA47-4208-97D6-E8C96094F758}"/>
              </a:ext>
            </a:extLst>
          </p:cNvPr>
          <p:cNvSpPr/>
          <p:nvPr/>
        </p:nvSpPr>
        <p:spPr>
          <a:xfrm>
            <a:off x="3352800" y="396240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7C1DF9F3-F466-4A2A-8FAC-8D4A461A5227}"/>
              </a:ext>
            </a:extLst>
          </p:cNvPr>
          <p:cNvSpPr/>
          <p:nvPr/>
        </p:nvSpPr>
        <p:spPr>
          <a:xfrm rot="10800000">
            <a:off x="723900" y="48641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6DE66155-578A-4EA7-A4E7-65FCD155A251}"/>
              </a:ext>
            </a:extLst>
          </p:cNvPr>
          <p:cNvSpPr/>
          <p:nvPr/>
        </p:nvSpPr>
        <p:spPr>
          <a:xfrm rot="10800000">
            <a:off x="1485900" y="48768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70E47D0-1CE2-4220-A388-7373C3C57214}"/>
              </a:ext>
            </a:extLst>
          </p:cNvPr>
          <p:cNvSpPr/>
          <p:nvPr/>
        </p:nvSpPr>
        <p:spPr>
          <a:xfrm rot="10800000">
            <a:off x="2097088" y="4864100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41D0551A-540E-4E02-9FD8-F6DDEDC2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F287F28-6CEA-4325-85FA-BA045D33B7F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376FB0B-5C66-4A9B-8033-6052070AC8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Properties of Minimax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D546AE1-C620-46A8-8E34-C15C15C552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3429000"/>
          </a:xfrm>
        </p:spPr>
        <p:txBody>
          <a:bodyPr/>
          <a:lstStyle/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Complete?</a:t>
            </a:r>
            <a:r>
              <a:rPr lang="en-US" altLang="en-US" sz="2400"/>
              <a:t> Yes (if tree is finite)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Optimal?</a:t>
            </a:r>
            <a:r>
              <a:rPr lang="en-US" altLang="en-US" sz="2400"/>
              <a:t> Yes (against an optimal opponent)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Time complexity?</a:t>
            </a:r>
            <a:r>
              <a:rPr lang="en-US" altLang="en-US" sz="2400"/>
              <a:t> O(b</a:t>
            </a:r>
            <a:r>
              <a:rPr lang="en-US" altLang="en-US" sz="2400" baseline="30000"/>
              <a:t>m</a:t>
            </a:r>
            <a:r>
              <a:rPr lang="en-US" altLang="en-US" sz="2400"/>
              <a:t>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 u="sng">
                <a:solidFill>
                  <a:srgbClr val="CC0099"/>
                </a:solidFill>
              </a:rPr>
              <a:t>Space complexity?</a:t>
            </a:r>
            <a:r>
              <a:rPr lang="en-US" altLang="en-US" sz="2400"/>
              <a:t> O(bm) (depth-first exploration)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For chess, b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35, m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100 for "reasonable" games</a:t>
            </a:r>
            <a:br>
              <a:rPr lang="en-US" altLang="en-US" sz="2400"/>
            </a:br>
            <a:r>
              <a:rPr lang="en-US" altLang="en-US" sz="24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400"/>
              <a:t> exact solution completely infeasible</a:t>
            </a:r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FDE47DB-A09B-40A1-8156-3904D6953C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715000"/>
            <a:ext cx="291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Need to speed it 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2B42E797-F457-448D-951C-EB2232B7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4F9E377-3ECE-4DAD-93A4-94BEAB49787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DD5090D-3AE5-4F48-AE1C-3589CE9C98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Alpha-Beta Procedure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02E80913-BFF5-4DFE-A72A-8F1F0340D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alpha-beta procedure can speed up a depth-first minimax search.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Alpha:</a:t>
            </a:r>
            <a:r>
              <a:rPr lang="en-US" altLang="en-US"/>
              <a:t> a lower bound on the value that a max node may ultimately be assigned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Beta: </a:t>
            </a:r>
            <a:r>
              <a:rPr lang="en-US" altLang="en-US"/>
              <a:t>an upper bound on the value that a minimizing node may ultimately be assigned</a:t>
            </a:r>
          </a:p>
          <a:p>
            <a:pPr eaLnBrk="1" hangingPunct="1"/>
            <a:endParaRPr lang="en-US" alt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8910A714-1FE8-4DC7-B2BE-8D8237B3F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7450" y="3768725"/>
            <a:ext cx="874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v </a:t>
            </a: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</a:rPr>
              <a:t>&gt; </a:t>
            </a:r>
            <a:r>
              <a:rPr lang="en-US" altLang="en-US" sz="2400">
                <a:solidFill>
                  <a:srgbClr val="FF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15366" name="Line 5">
            <a:extLst>
              <a:ext uri="{FF2B5EF4-FFF2-40B4-BE49-F238E27FC236}">
                <a16:creationId xmlns:a16="http://schemas.microsoft.com/office/drawing/2014/main" id="{A9F55BF7-962E-4936-9057-830EBB908C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1148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4FBE2148-D7E8-460A-B003-2878DF3F8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4925" y="5673725"/>
            <a:ext cx="8493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v &lt; </a:t>
            </a:r>
            <a:r>
              <a:rPr lang="en-US" altLang="en-US" sz="2400">
                <a:solidFill>
                  <a:srgbClr val="FF0000"/>
                </a:solidFill>
                <a:sym typeface="Symbol" panose="05050102010706020507" pitchFamily="18" charset="2"/>
              </a:rPr>
              <a:t></a:t>
            </a:r>
          </a:p>
        </p:txBody>
      </p:sp>
      <p:sp>
        <p:nvSpPr>
          <p:cNvPr id="15368" name="Line 7">
            <a:extLst>
              <a:ext uri="{FF2B5EF4-FFF2-40B4-BE49-F238E27FC236}">
                <a16:creationId xmlns:a16="http://schemas.microsoft.com/office/drawing/2014/main" id="{6C4F9327-389F-4E6F-9738-B6FC1B9F64C7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6019800"/>
            <a:ext cx="1524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587F55A9-9AEB-46BC-B471-D69E48D56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5A240E-4BBE-420E-8F0B-EBF6AF85BBA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890B48C-1BF2-4711-8234-FDCBF4D3D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α-β pruning example</a:t>
            </a:r>
          </a:p>
        </p:txBody>
      </p:sp>
      <p:pic>
        <p:nvPicPr>
          <p:cNvPr id="16388" name="Picture 3" descr="alpha-beta-progress1c">
            <a:extLst>
              <a:ext uri="{FF2B5EF4-FFF2-40B4-BE49-F238E27FC236}">
                <a16:creationId xmlns:a16="http://schemas.microsoft.com/office/drawing/2014/main" id="{C590E42A-80A5-462F-856A-E737A8067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7E31D0DB-889E-40B1-BAEB-55F01B46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DCD9090-78CA-4838-B2EA-8B2FF40A65D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47A3752-F08C-4B5E-A97A-7E29D2DE5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7412" name="Picture 3" descr="alpha-beta-progress2c">
            <a:extLst>
              <a:ext uri="{FF2B5EF4-FFF2-40B4-BE49-F238E27FC236}">
                <a16:creationId xmlns:a16="http://schemas.microsoft.com/office/drawing/2014/main" id="{12000421-5F8C-411A-A3B7-50DD4DCF1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4">
            <a:extLst>
              <a:ext uri="{FF2B5EF4-FFF2-40B4-BE49-F238E27FC236}">
                <a16:creationId xmlns:a16="http://schemas.microsoft.com/office/drawing/2014/main" id="{EDF60347-7224-4A44-81BE-8819CA964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4687888"/>
            <a:ext cx="1760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alpha cutoff</a:t>
            </a:r>
          </a:p>
        </p:txBody>
      </p:sp>
      <p:sp>
        <p:nvSpPr>
          <p:cNvPr id="17414" name="Text Box 5">
            <a:extLst>
              <a:ext uri="{FF2B5EF4-FFF2-40B4-BE49-F238E27FC236}">
                <a16:creationId xmlns:a16="http://schemas.microsoft.com/office/drawing/2014/main" id="{FD01A9BD-E2B3-4B3F-9D29-C88B8B913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925" y="1787525"/>
            <a:ext cx="89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 =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DAF5DD02-86CE-4951-B9C6-FC5D6EA38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BF0186-E568-416B-A150-F204351B411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34C2753-F9A8-46E2-BD34-95F90B3CB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8436" name="Picture 3" descr="alpha-beta-progress3c">
            <a:extLst>
              <a:ext uri="{FF2B5EF4-FFF2-40B4-BE49-F238E27FC236}">
                <a16:creationId xmlns:a16="http://schemas.microsoft.com/office/drawing/2014/main" id="{B7ED1181-2A39-4C16-AE75-767B241BD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97616272-5DEB-4859-8D38-179E9A234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C64999-307E-4110-BD66-E552E9F220A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6C891B9A-D350-4897-82BC-903E02719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19460" name="Picture 3" descr="alpha-beta-progress4c">
            <a:extLst>
              <a:ext uri="{FF2B5EF4-FFF2-40B4-BE49-F238E27FC236}">
                <a16:creationId xmlns:a16="http://schemas.microsoft.com/office/drawing/2014/main" id="{B3E8D65A-B4ED-48EB-B72A-AF9946AB8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376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23CEFFE0-DEFD-4E36-BECD-3ECCE26C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3E54F4F-656E-4CF4-A0CC-B592468D10E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1E2A72C0-4F9B-4C66-9FAA-D70D3A1DAC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What Kinds of Games?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7A667D2B-9FD7-4487-9DAB-FD111B2E5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/>
              <a:t>Mainly games of strategy with the following characteristics:</a:t>
            </a:r>
          </a:p>
          <a:p>
            <a:pPr marL="609600" indent="-609600" eaLnBrk="1" hangingPunct="1">
              <a:buFontTx/>
              <a:buNone/>
            </a:pPr>
            <a:endParaRPr lang="en-US" altLang="en-US"/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Sequence of </a:t>
            </a:r>
            <a:r>
              <a:rPr lang="en-US" altLang="en-US">
                <a:solidFill>
                  <a:srgbClr val="FF0000"/>
                </a:solidFill>
              </a:rPr>
              <a:t>moves </a:t>
            </a:r>
            <a:r>
              <a:rPr lang="en-US" altLang="en-US"/>
              <a:t>to play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Rules that specify </a:t>
            </a:r>
            <a:r>
              <a:rPr lang="en-US" altLang="en-US">
                <a:solidFill>
                  <a:srgbClr val="FF0000"/>
                </a:solidFill>
              </a:rPr>
              <a:t>possible moves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Rules that specify a </a:t>
            </a:r>
            <a:r>
              <a:rPr lang="en-US" altLang="en-US">
                <a:solidFill>
                  <a:srgbClr val="FF0000"/>
                </a:solidFill>
              </a:rPr>
              <a:t>payment</a:t>
            </a:r>
            <a:r>
              <a:rPr lang="en-US" altLang="en-US"/>
              <a:t> for each move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/>
              <a:t>Objective is to </a:t>
            </a:r>
            <a:r>
              <a:rPr lang="en-US" altLang="en-US">
                <a:solidFill>
                  <a:srgbClr val="FF0000"/>
                </a:solidFill>
              </a:rPr>
              <a:t>maximize</a:t>
            </a:r>
            <a:r>
              <a:rPr lang="en-US" altLang="en-US"/>
              <a:t> your payment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C3B5508F-155B-49D4-B0D2-19E862BF0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4DC0A31-B678-4384-9746-D0B9EC23AE9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A591726-202C-432B-8307-11A26FD6B4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α-β pruning example</a:t>
            </a:r>
          </a:p>
        </p:txBody>
      </p:sp>
      <p:pic>
        <p:nvPicPr>
          <p:cNvPr id="20484" name="Picture 3" descr="alpha-beta-progress5c">
            <a:extLst>
              <a:ext uri="{FF2B5EF4-FFF2-40B4-BE49-F238E27FC236}">
                <a16:creationId xmlns:a16="http://schemas.microsoft.com/office/drawing/2014/main" id="{2A9971EA-0B98-4943-B65A-FF7941CEC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63DC04FC-E6EF-49C5-A29E-E70ED562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EC857B-65F8-4953-AF6D-D962DB7805B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8F0D2B4-305E-49DC-A5D4-8B9A11CDA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 Cutoff</a:t>
            </a:r>
          </a:p>
        </p:txBody>
      </p:sp>
      <p:sp>
        <p:nvSpPr>
          <p:cNvPr id="21508" name="Text Box 6">
            <a:extLst>
              <a:ext uri="{FF2B5EF4-FFF2-40B4-BE49-F238E27FC236}">
                <a16:creationId xmlns:a16="http://schemas.microsoft.com/office/drawing/2014/main" id="{514FD86F-879D-4B00-A168-C48CBD432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1563688"/>
            <a:ext cx="625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3</a:t>
            </a:r>
          </a:p>
        </p:txBody>
      </p:sp>
      <p:sp>
        <p:nvSpPr>
          <p:cNvPr id="21509" name="Line 7">
            <a:extLst>
              <a:ext uri="{FF2B5EF4-FFF2-40B4-BE49-F238E27FC236}">
                <a16:creationId xmlns:a16="http://schemas.microsoft.com/office/drawing/2014/main" id="{A507662C-D194-40EF-B620-04A27DF9E4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2057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Oval 8">
            <a:extLst>
              <a:ext uri="{FF2B5EF4-FFF2-40B4-BE49-F238E27FC236}">
                <a16:creationId xmlns:a16="http://schemas.microsoft.com/office/drawing/2014/main" id="{3A6E4AA4-FC79-4470-95E1-20EF6DC1D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1" name="Text Box 9">
            <a:extLst>
              <a:ext uri="{FF2B5EF4-FFF2-40B4-BE49-F238E27FC236}">
                <a16:creationId xmlns:a16="http://schemas.microsoft.com/office/drawing/2014/main" id="{C5D19A00-FD84-4D80-A2E1-D8D03DB91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14600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3</a:t>
            </a:r>
          </a:p>
        </p:txBody>
      </p:sp>
      <p:sp>
        <p:nvSpPr>
          <p:cNvPr id="21512" name="Oval 10">
            <a:extLst>
              <a:ext uri="{FF2B5EF4-FFF2-40B4-BE49-F238E27FC236}">
                <a16:creationId xmlns:a16="http://schemas.microsoft.com/office/drawing/2014/main" id="{DFB7547D-C0B7-4188-AB14-92E2ACD30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514600"/>
            <a:ext cx="533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CC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3" name="Line 11">
            <a:extLst>
              <a:ext uri="{FF2B5EF4-FFF2-40B4-BE49-F238E27FC236}">
                <a16:creationId xmlns:a16="http://schemas.microsoft.com/office/drawing/2014/main" id="{26A1C8C6-81EA-41F9-B684-A18661D30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12">
            <a:extLst>
              <a:ext uri="{FF2B5EF4-FFF2-40B4-BE49-F238E27FC236}">
                <a16:creationId xmlns:a16="http://schemas.microsoft.com/office/drawing/2014/main" id="{FFC2E3F3-3820-41DF-AE5E-3157CBB6CA6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Rectangle 13">
            <a:extLst>
              <a:ext uri="{FF2B5EF4-FFF2-40B4-BE49-F238E27FC236}">
                <a16:creationId xmlns:a16="http://schemas.microsoft.com/office/drawing/2014/main" id="{9C8A3B7E-AED1-4832-AA00-389E6C936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6" name="Rectangle 14">
            <a:extLst>
              <a:ext uri="{FF2B5EF4-FFF2-40B4-BE49-F238E27FC236}">
                <a16:creationId xmlns:a16="http://schemas.microsoft.com/office/drawing/2014/main" id="{B02E0264-3DDA-4C9B-B1AE-4E1CA47D7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5814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7" name="Text Box 15">
            <a:extLst>
              <a:ext uri="{FF2B5EF4-FFF2-40B4-BE49-F238E27FC236}">
                <a16:creationId xmlns:a16="http://schemas.microsoft.com/office/drawing/2014/main" id="{631F1943-7157-4778-B61F-10AA97786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6525" y="36210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8</a:t>
            </a:r>
          </a:p>
        </p:txBody>
      </p:sp>
      <p:sp>
        <p:nvSpPr>
          <p:cNvPr id="21518" name="Text Box 16">
            <a:extLst>
              <a:ext uri="{FF2B5EF4-FFF2-40B4-BE49-F238E27FC236}">
                <a16:creationId xmlns:a16="http://schemas.microsoft.com/office/drawing/2014/main" id="{0A99DFC4-D5F6-49C2-80EC-3E0D2BF59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35448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10</a:t>
            </a:r>
          </a:p>
        </p:txBody>
      </p:sp>
      <p:sp>
        <p:nvSpPr>
          <p:cNvPr id="21519" name="Text Box 17">
            <a:extLst>
              <a:ext uri="{FF2B5EF4-FFF2-40B4-BE49-F238E27FC236}">
                <a16:creationId xmlns:a16="http://schemas.microsoft.com/office/drawing/2014/main" id="{939B53F7-D2CE-4B85-9E23-0094AC588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1558925"/>
            <a:ext cx="89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  <a:sym typeface="Symbol" panose="05050102010706020507" pitchFamily="18" charset="2"/>
              </a:rPr>
              <a:t> = 3</a:t>
            </a:r>
          </a:p>
        </p:txBody>
      </p:sp>
      <p:sp>
        <p:nvSpPr>
          <p:cNvPr id="21520" name="Line 18">
            <a:extLst>
              <a:ext uri="{FF2B5EF4-FFF2-40B4-BE49-F238E27FC236}">
                <a16:creationId xmlns:a16="http://schemas.microsoft.com/office/drawing/2014/main" id="{02C78B18-30EA-4481-BA98-5A6903E0DA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048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9">
            <a:extLst>
              <a:ext uri="{FF2B5EF4-FFF2-40B4-BE49-F238E27FC236}">
                <a16:creationId xmlns:a16="http://schemas.microsoft.com/office/drawing/2014/main" id="{429DE4D1-6C66-42F7-9A56-D6522C28B0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3048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20">
            <a:extLst>
              <a:ext uri="{FF2B5EF4-FFF2-40B4-BE49-F238E27FC236}">
                <a16:creationId xmlns:a16="http://schemas.microsoft.com/office/drawing/2014/main" id="{EE85B7D4-2BBB-433F-A624-EC7CE1FB4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048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21">
            <a:extLst>
              <a:ext uri="{FF2B5EF4-FFF2-40B4-BE49-F238E27FC236}">
                <a16:creationId xmlns:a16="http://schemas.microsoft.com/office/drawing/2014/main" id="{C70DC330-482E-4EC6-860A-5C037A98C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4992688"/>
            <a:ext cx="6380163" cy="46672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What happens here? Is there an alpha cutoff?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6CF986-B8D7-45B6-9DCE-BFC860DE3EB0}"/>
              </a:ext>
            </a:extLst>
          </p:cNvPr>
          <p:cNvSpPr txBox="1"/>
          <p:nvPr/>
        </p:nvSpPr>
        <p:spPr>
          <a:xfrm>
            <a:off x="8229600" y="5007908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2A8736A3-4175-42AD-B8AE-445EDFE3B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F89428-2EBA-4C66-B4FE-56DDBFAB44A8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331A4A5-FD04-4E5A-8DAF-2322E4991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Beta Cutoff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D4E75E5-9D73-4F44-9820-1B0A6F2E1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60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33" name="Oval 5">
            <a:extLst>
              <a:ext uri="{FF2B5EF4-FFF2-40B4-BE49-F238E27FC236}">
                <a16:creationId xmlns:a16="http://schemas.microsoft.com/office/drawing/2014/main" id="{10901642-7284-4917-81B1-95B35FC9B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BA4D16C9-8B80-4763-A8CB-B722AB591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0725" y="2935288"/>
            <a:ext cx="61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4</a:t>
            </a:r>
          </a:p>
        </p:txBody>
      </p:sp>
      <p:sp>
        <p:nvSpPr>
          <p:cNvPr id="22535" name="Line 8">
            <a:extLst>
              <a:ext uri="{FF2B5EF4-FFF2-40B4-BE49-F238E27FC236}">
                <a16:creationId xmlns:a16="http://schemas.microsoft.com/office/drawing/2014/main" id="{C2FFC4DA-6B76-4BFB-B84C-3BAF091AC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276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9">
            <a:extLst>
              <a:ext uri="{FF2B5EF4-FFF2-40B4-BE49-F238E27FC236}">
                <a16:creationId xmlns:a16="http://schemas.microsoft.com/office/drawing/2014/main" id="{9B3A3E35-D424-4E9C-AC49-D679B9701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457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/>
              <a:t>4</a:t>
            </a:r>
          </a:p>
        </p:txBody>
      </p:sp>
      <p:sp>
        <p:nvSpPr>
          <p:cNvPr id="22537" name="Text Box 10">
            <a:extLst>
              <a:ext uri="{FF2B5EF4-FFF2-40B4-BE49-F238E27FC236}">
                <a16:creationId xmlns:a16="http://schemas.microsoft.com/office/drawing/2014/main" id="{A44DF42A-ACD9-47FD-B338-B389EB4EB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2971800"/>
            <a:ext cx="866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 = 4</a:t>
            </a:r>
          </a:p>
        </p:txBody>
      </p:sp>
      <p:sp>
        <p:nvSpPr>
          <p:cNvPr id="22538" name="Line 11">
            <a:extLst>
              <a:ext uri="{FF2B5EF4-FFF2-40B4-BE49-F238E27FC236}">
                <a16:creationId xmlns:a16="http://schemas.microsoft.com/office/drawing/2014/main" id="{71CD8267-8EF6-4F20-A58A-4D57A6707E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35052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Line 12">
            <a:extLst>
              <a:ext uri="{FF2B5EF4-FFF2-40B4-BE49-F238E27FC236}">
                <a16:creationId xmlns:a16="http://schemas.microsoft.com/office/drawing/2014/main" id="{0A2B0EAA-BC0F-44DE-A316-23724A8E8F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2098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3">
            <a:extLst>
              <a:ext uri="{FF2B5EF4-FFF2-40B4-BE49-F238E27FC236}">
                <a16:creationId xmlns:a16="http://schemas.microsoft.com/office/drawing/2014/main" id="{68AF5601-B312-4511-BA80-259827E14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5814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14">
            <a:extLst>
              <a:ext uri="{FF2B5EF4-FFF2-40B4-BE49-F238E27FC236}">
                <a16:creationId xmlns:a16="http://schemas.microsoft.com/office/drawing/2014/main" id="{11AB159B-7253-45AC-9E41-A8E2CFBF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4154488"/>
            <a:ext cx="625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&gt; 8</a:t>
            </a:r>
          </a:p>
        </p:txBody>
      </p:sp>
      <p:sp>
        <p:nvSpPr>
          <p:cNvPr id="22542" name="Oval 15">
            <a:extLst>
              <a:ext uri="{FF2B5EF4-FFF2-40B4-BE49-F238E27FC236}">
                <a16:creationId xmlns:a16="http://schemas.microsoft.com/office/drawing/2014/main" id="{74F08551-5173-4524-92C5-D54A9E23A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3340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2543" name="Text Box 16">
            <a:extLst>
              <a:ext uri="{FF2B5EF4-FFF2-40B4-BE49-F238E27FC236}">
                <a16:creationId xmlns:a16="http://schemas.microsoft.com/office/drawing/2014/main" id="{8C5F97F8-9D8D-4DF2-AF3B-3094C129B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5297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8</a:t>
            </a:r>
          </a:p>
        </p:txBody>
      </p:sp>
      <p:sp>
        <p:nvSpPr>
          <p:cNvPr id="22544" name="Line 17">
            <a:extLst>
              <a:ext uri="{FF2B5EF4-FFF2-40B4-BE49-F238E27FC236}">
                <a16:creationId xmlns:a16="http://schemas.microsoft.com/office/drawing/2014/main" id="{7743D3EF-085D-407C-AE31-97FE14B09C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4572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8">
            <a:extLst>
              <a:ext uri="{FF2B5EF4-FFF2-40B4-BE49-F238E27FC236}">
                <a16:creationId xmlns:a16="http://schemas.microsoft.com/office/drawing/2014/main" id="{D0A09DED-7694-4C2E-A658-07D9455C7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495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9">
            <a:extLst>
              <a:ext uri="{FF2B5EF4-FFF2-40B4-BE49-F238E27FC236}">
                <a16:creationId xmlns:a16="http://schemas.microsoft.com/office/drawing/2014/main" id="{42E45EFB-3EDF-4AA7-85DF-940C9E48B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572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20">
            <a:extLst>
              <a:ext uri="{FF2B5EF4-FFF2-40B4-BE49-F238E27FC236}">
                <a16:creationId xmlns:a16="http://schemas.microsoft.com/office/drawing/2014/main" id="{BD8DD80F-F10A-420C-B319-E1D85BDE137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648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1">
            <a:extLst>
              <a:ext uri="{FF2B5EF4-FFF2-40B4-BE49-F238E27FC236}">
                <a16:creationId xmlns:a16="http://schemas.microsoft.com/office/drawing/2014/main" id="{68766357-0C21-4141-9304-BEFFF7F2E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46482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Text Box 22">
            <a:extLst>
              <a:ext uri="{FF2B5EF4-FFF2-40B4-BE49-F238E27FC236}">
                <a16:creationId xmlns:a16="http://schemas.microsoft.com/office/drawing/2014/main" id="{492C8316-D730-413F-AF1D-440951AC8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368925"/>
            <a:ext cx="1179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sym typeface="Symbol" panose="05050102010706020507" pitchFamily="18" charset="2"/>
              </a:rPr>
              <a:t> cutoff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0C4DBB38-CAD5-416A-9EA1-EADAFC5BA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C0328B6-C201-461B-8BE0-EEADAE77769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B6473B-420B-4A83-AC45-AE0AF06F94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Alpha-Beta Pruning</a:t>
            </a:r>
          </a:p>
        </p:txBody>
      </p:sp>
      <p:sp>
        <p:nvSpPr>
          <p:cNvPr id="23556" name="Oval 5">
            <a:extLst>
              <a:ext uri="{FF2B5EF4-FFF2-40B4-BE49-F238E27FC236}">
                <a16:creationId xmlns:a16="http://schemas.microsoft.com/office/drawing/2014/main" id="{1EE5552F-966F-46D0-AF71-80A308F8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7" name="Oval 6">
            <a:extLst>
              <a:ext uri="{FF2B5EF4-FFF2-40B4-BE49-F238E27FC236}">
                <a16:creationId xmlns:a16="http://schemas.microsoft.com/office/drawing/2014/main" id="{C5A13E7F-6FB4-4CFE-A7CE-00B4FF146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8" name="Oval 7">
            <a:extLst>
              <a:ext uri="{FF2B5EF4-FFF2-40B4-BE49-F238E27FC236}">
                <a16:creationId xmlns:a16="http://schemas.microsoft.com/office/drawing/2014/main" id="{8C9B6A9E-A290-4395-9FE2-70322D94A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43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59" name="Text Box 8">
            <a:extLst>
              <a:ext uri="{FF2B5EF4-FFF2-40B4-BE49-F238E27FC236}">
                <a16:creationId xmlns:a16="http://schemas.microsoft.com/office/drawing/2014/main" id="{73C5A69C-C631-4CFE-AC43-0FB2334C0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3849688"/>
            <a:ext cx="352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</a:t>
            </a:r>
          </a:p>
        </p:txBody>
      </p:sp>
      <p:sp>
        <p:nvSpPr>
          <p:cNvPr id="23560" name="Text Box 11">
            <a:extLst>
              <a:ext uri="{FF2B5EF4-FFF2-40B4-BE49-F238E27FC236}">
                <a16:creationId xmlns:a16="http://schemas.microsoft.com/office/drawing/2014/main" id="{D2FD0192-CF96-4C31-8540-893E46F63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810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1" name="Text Box 12">
            <a:extLst>
              <a:ext uri="{FF2B5EF4-FFF2-40B4-BE49-F238E27FC236}">
                <a16:creationId xmlns:a16="http://schemas.microsoft.com/office/drawing/2014/main" id="{75C3E621-A4B6-410F-A55E-01AD5C94E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3810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2" name="Text Box 13">
            <a:extLst>
              <a:ext uri="{FF2B5EF4-FFF2-40B4-BE49-F238E27FC236}">
                <a16:creationId xmlns:a16="http://schemas.microsoft.com/office/drawing/2014/main" id="{2C334E29-11AD-43D0-AE81-F79E02C42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37734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3" name="Text Box 14">
            <a:extLst>
              <a:ext uri="{FF2B5EF4-FFF2-40B4-BE49-F238E27FC236}">
                <a16:creationId xmlns:a16="http://schemas.microsoft.com/office/drawing/2014/main" id="{036499B5-F6D8-439E-A13C-C492B68DC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098" y="3774728"/>
            <a:ext cx="914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≥4</a:t>
            </a:r>
          </a:p>
        </p:txBody>
      </p:sp>
      <p:sp>
        <p:nvSpPr>
          <p:cNvPr id="23564" name="Text Box 16">
            <a:extLst>
              <a:ext uri="{FF2B5EF4-FFF2-40B4-BE49-F238E27FC236}">
                <a16:creationId xmlns:a16="http://schemas.microsoft.com/office/drawing/2014/main" id="{2CDA3E6A-E19F-4812-9701-05B9B1140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876800"/>
            <a:ext cx="70596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5    2   10   11   1   2   2      8     6    5     12       4    3      25    2</a:t>
            </a:r>
          </a:p>
        </p:txBody>
      </p:sp>
      <p:sp>
        <p:nvSpPr>
          <p:cNvPr id="23565" name="Rectangle 17">
            <a:extLst>
              <a:ext uri="{FF2B5EF4-FFF2-40B4-BE49-F238E27FC236}">
                <a16:creationId xmlns:a16="http://schemas.microsoft.com/office/drawing/2014/main" id="{AEF302B7-EC0B-4260-BB7D-EEC485C8CF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6" name="Rectangle 18">
            <a:extLst>
              <a:ext uri="{FF2B5EF4-FFF2-40B4-BE49-F238E27FC236}">
                <a16:creationId xmlns:a16="http://schemas.microsoft.com/office/drawing/2014/main" id="{E20C78EC-0CEB-4408-A701-5E2F7B14C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7" name="Rectangle 19">
            <a:extLst>
              <a:ext uri="{FF2B5EF4-FFF2-40B4-BE49-F238E27FC236}">
                <a16:creationId xmlns:a16="http://schemas.microsoft.com/office/drawing/2014/main" id="{EDA27B90-69F5-4A99-B9FB-1F5CC96E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8" name="Rectangle 20">
            <a:extLst>
              <a:ext uri="{FF2B5EF4-FFF2-40B4-BE49-F238E27FC236}">
                <a16:creationId xmlns:a16="http://schemas.microsoft.com/office/drawing/2014/main" id="{E46605B0-142C-4103-9589-C0A921674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69" name="Rectangle 21">
            <a:extLst>
              <a:ext uri="{FF2B5EF4-FFF2-40B4-BE49-F238E27FC236}">
                <a16:creationId xmlns:a16="http://schemas.microsoft.com/office/drawing/2014/main" id="{508B4D23-1B3D-4260-A465-D26ACB421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0" name="Rectangle 22">
            <a:extLst>
              <a:ext uri="{FF2B5EF4-FFF2-40B4-BE49-F238E27FC236}">
                <a16:creationId xmlns:a16="http://schemas.microsoft.com/office/drawing/2014/main" id="{E7761C39-B33C-4C8C-8671-FBFDD2539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1" name="Rectangle 23">
            <a:extLst>
              <a:ext uri="{FF2B5EF4-FFF2-40B4-BE49-F238E27FC236}">
                <a16:creationId xmlns:a16="http://schemas.microsoft.com/office/drawing/2014/main" id="{F14B57DD-CD8B-4B68-8729-5BFC71D5F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72" name="Rectangle 24">
            <a:extLst>
              <a:ext uri="{FF2B5EF4-FFF2-40B4-BE49-F238E27FC236}">
                <a16:creationId xmlns:a16="http://schemas.microsoft.com/office/drawing/2014/main" id="{F46A6AEA-E179-4782-91E4-BE82DDE57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886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573" name="Line 25">
            <a:extLst>
              <a:ext uri="{FF2B5EF4-FFF2-40B4-BE49-F238E27FC236}">
                <a16:creationId xmlns:a16="http://schemas.microsoft.com/office/drawing/2014/main" id="{30DEBC36-11A1-4CA3-B275-F582CA05E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6">
            <a:extLst>
              <a:ext uri="{FF2B5EF4-FFF2-40B4-BE49-F238E27FC236}">
                <a16:creationId xmlns:a16="http://schemas.microsoft.com/office/drawing/2014/main" id="{87D724FD-5D74-4C55-9A49-48B4515FA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7">
            <a:extLst>
              <a:ext uri="{FF2B5EF4-FFF2-40B4-BE49-F238E27FC236}">
                <a16:creationId xmlns:a16="http://schemas.microsoft.com/office/drawing/2014/main" id="{E98EE971-0822-4E2F-8FBB-334BE85D2D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8">
            <a:extLst>
              <a:ext uri="{FF2B5EF4-FFF2-40B4-BE49-F238E27FC236}">
                <a16:creationId xmlns:a16="http://schemas.microsoft.com/office/drawing/2014/main" id="{2226074D-6D70-4D94-B950-C1314153C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9">
            <a:extLst>
              <a:ext uri="{FF2B5EF4-FFF2-40B4-BE49-F238E27FC236}">
                <a16:creationId xmlns:a16="http://schemas.microsoft.com/office/drawing/2014/main" id="{42E3CD51-E99C-4A33-B3AD-7DB44F5BC1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33528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Line 30">
            <a:extLst>
              <a:ext uri="{FF2B5EF4-FFF2-40B4-BE49-F238E27FC236}">
                <a16:creationId xmlns:a16="http://schemas.microsoft.com/office/drawing/2014/main" id="{26698A09-A60F-4AE9-B3ED-9525B36D7B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352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32">
            <a:extLst>
              <a:ext uri="{FF2B5EF4-FFF2-40B4-BE49-F238E27FC236}">
                <a16:creationId xmlns:a16="http://schemas.microsoft.com/office/drawing/2014/main" id="{DC583FE7-6287-43F1-89C3-07090403C6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33">
            <a:extLst>
              <a:ext uri="{FF2B5EF4-FFF2-40B4-BE49-F238E27FC236}">
                <a16:creationId xmlns:a16="http://schemas.microsoft.com/office/drawing/2014/main" id="{2CEA687E-692A-4430-B63F-CF69B3934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3352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34">
            <a:extLst>
              <a:ext uri="{FF2B5EF4-FFF2-40B4-BE49-F238E27FC236}">
                <a16:creationId xmlns:a16="http://schemas.microsoft.com/office/drawing/2014/main" id="{1E3C42FB-9EDD-4F65-8C74-9C7DE77131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3352800"/>
            <a:ext cx="914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Oval 38">
            <a:extLst>
              <a:ext uri="{FF2B5EF4-FFF2-40B4-BE49-F238E27FC236}">
                <a16:creationId xmlns:a16="http://schemas.microsoft.com/office/drawing/2014/main" id="{AC0F2AD5-4BB2-4A17-8BAE-DA193783C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3" name="Oval 39">
            <a:extLst>
              <a:ext uri="{FF2B5EF4-FFF2-40B4-BE49-F238E27FC236}">
                <a16:creationId xmlns:a16="http://schemas.microsoft.com/office/drawing/2014/main" id="{143C5FC7-BB7F-4A73-AEC5-28DAEBF1E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4" name="Oval 40">
            <a:extLst>
              <a:ext uri="{FF2B5EF4-FFF2-40B4-BE49-F238E27FC236}">
                <a16:creationId xmlns:a16="http://schemas.microsoft.com/office/drawing/2014/main" id="{4C7EE2CF-7551-4D2A-8104-6487191BC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5" name="Oval 41">
            <a:extLst>
              <a:ext uri="{FF2B5EF4-FFF2-40B4-BE49-F238E27FC236}">
                <a16:creationId xmlns:a16="http://schemas.microsoft.com/office/drawing/2014/main" id="{A9E17DA5-3C2A-4CE3-B90B-5A09064D0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6" name="Oval 42">
            <a:extLst>
              <a:ext uri="{FF2B5EF4-FFF2-40B4-BE49-F238E27FC236}">
                <a16:creationId xmlns:a16="http://schemas.microsoft.com/office/drawing/2014/main" id="{D88F81B4-C9E1-4F80-A3B9-373020851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7" name="Oval 43">
            <a:extLst>
              <a:ext uri="{FF2B5EF4-FFF2-40B4-BE49-F238E27FC236}">
                <a16:creationId xmlns:a16="http://schemas.microsoft.com/office/drawing/2014/main" id="{F8651AB0-4547-45CB-B096-56D0B56B7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8" name="Oval 44">
            <a:extLst>
              <a:ext uri="{FF2B5EF4-FFF2-40B4-BE49-F238E27FC236}">
                <a16:creationId xmlns:a16="http://schemas.microsoft.com/office/drawing/2014/main" id="{9356D551-5EB2-4DB9-99DB-BB36DE431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89" name="Oval 45">
            <a:extLst>
              <a:ext uri="{FF2B5EF4-FFF2-40B4-BE49-F238E27FC236}">
                <a16:creationId xmlns:a16="http://schemas.microsoft.com/office/drawing/2014/main" id="{C32D1447-D0D2-4540-AC29-B26CC57F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0" name="Oval 46">
            <a:extLst>
              <a:ext uri="{FF2B5EF4-FFF2-40B4-BE49-F238E27FC236}">
                <a16:creationId xmlns:a16="http://schemas.microsoft.com/office/drawing/2014/main" id="{5A63DF09-1DCC-46CD-8056-9ACC35D39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953000"/>
            <a:ext cx="3810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1" name="Oval 47">
            <a:extLst>
              <a:ext uri="{FF2B5EF4-FFF2-40B4-BE49-F238E27FC236}">
                <a16:creationId xmlns:a16="http://schemas.microsoft.com/office/drawing/2014/main" id="{383E3038-84CA-44B2-8991-DF9DEB850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2" name="Oval 48">
            <a:extLst>
              <a:ext uri="{FF2B5EF4-FFF2-40B4-BE49-F238E27FC236}">
                <a16:creationId xmlns:a16="http://schemas.microsoft.com/office/drawing/2014/main" id="{8DF4379D-99ED-4B0E-A7F7-790D34B1A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876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3" name="Oval 49">
            <a:extLst>
              <a:ext uri="{FF2B5EF4-FFF2-40B4-BE49-F238E27FC236}">
                <a16:creationId xmlns:a16="http://schemas.microsoft.com/office/drawing/2014/main" id="{F2479309-D308-4DA2-A077-3DF7B0AC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4" name="Oval 50">
            <a:extLst>
              <a:ext uri="{FF2B5EF4-FFF2-40B4-BE49-F238E27FC236}">
                <a16:creationId xmlns:a16="http://schemas.microsoft.com/office/drawing/2014/main" id="{4F9B1A28-04AE-488F-9A3B-CC642490B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5" name="Oval 51">
            <a:extLst>
              <a:ext uri="{FF2B5EF4-FFF2-40B4-BE49-F238E27FC236}">
                <a16:creationId xmlns:a16="http://schemas.microsoft.com/office/drawing/2014/main" id="{63218CCC-1739-4ECA-9FC6-C31CB858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6" name="Oval 52">
            <a:extLst>
              <a:ext uri="{FF2B5EF4-FFF2-40B4-BE49-F238E27FC236}">
                <a16:creationId xmlns:a16="http://schemas.microsoft.com/office/drawing/2014/main" id="{F9D8F525-25B4-431B-83C4-DE964332A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953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597" name="Line 53">
            <a:extLst>
              <a:ext uri="{FF2B5EF4-FFF2-40B4-BE49-F238E27FC236}">
                <a16:creationId xmlns:a16="http://schemas.microsoft.com/office/drawing/2014/main" id="{16E61DA4-3DE6-4ADF-9734-E4AA64B0B3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8" name="Line 54">
            <a:extLst>
              <a:ext uri="{FF2B5EF4-FFF2-40B4-BE49-F238E27FC236}">
                <a16:creationId xmlns:a16="http://schemas.microsoft.com/office/drawing/2014/main" id="{B14EE7B1-C3A3-47F2-83F9-9DC6CEE107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9" name="Line 55">
            <a:extLst>
              <a:ext uri="{FF2B5EF4-FFF2-40B4-BE49-F238E27FC236}">
                <a16:creationId xmlns:a16="http://schemas.microsoft.com/office/drawing/2014/main" id="{1CE4C2DF-4AE2-43B1-8D7D-90310155E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0" name="Line 56">
            <a:extLst>
              <a:ext uri="{FF2B5EF4-FFF2-40B4-BE49-F238E27FC236}">
                <a16:creationId xmlns:a16="http://schemas.microsoft.com/office/drawing/2014/main" id="{68BC83AE-785C-4870-96A9-25E3521A50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267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1" name="Line 57">
            <a:extLst>
              <a:ext uri="{FF2B5EF4-FFF2-40B4-BE49-F238E27FC236}">
                <a16:creationId xmlns:a16="http://schemas.microsoft.com/office/drawing/2014/main" id="{8E4B8913-5329-4962-89E0-5D3356B892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2" name="Line 58">
            <a:extLst>
              <a:ext uri="{FF2B5EF4-FFF2-40B4-BE49-F238E27FC236}">
                <a16:creationId xmlns:a16="http://schemas.microsoft.com/office/drawing/2014/main" id="{A902C8D2-4EAA-411C-8801-2DEDC24B4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267200"/>
            <a:ext cx="304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3" name="Line 59">
            <a:extLst>
              <a:ext uri="{FF2B5EF4-FFF2-40B4-BE49-F238E27FC236}">
                <a16:creationId xmlns:a16="http://schemas.microsoft.com/office/drawing/2014/main" id="{3A3C4BD0-AAAC-4E8C-8AC0-5CD4332E9D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4267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4" name="Line 60">
            <a:extLst>
              <a:ext uri="{FF2B5EF4-FFF2-40B4-BE49-F238E27FC236}">
                <a16:creationId xmlns:a16="http://schemas.microsoft.com/office/drawing/2014/main" id="{DE7D1966-462F-4700-8848-7355E6B800B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267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5" name="Line 61">
            <a:extLst>
              <a:ext uri="{FF2B5EF4-FFF2-40B4-BE49-F238E27FC236}">
                <a16:creationId xmlns:a16="http://schemas.microsoft.com/office/drawing/2014/main" id="{1A8DD0AB-3209-425B-A2CD-381D3F6D1C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6" name="Line 62">
            <a:extLst>
              <a:ext uri="{FF2B5EF4-FFF2-40B4-BE49-F238E27FC236}">
                <a16:creationId xmlns:a16="http://schemas.microsoft.com/office/drawing/2014/main" id="{7678A302-FB39-4274-B467-8C0453596B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7" name="Line 63">
            <a:extLst>
              <a:ext uri="{FF2B5EF4-FFF2-40B4-BE49-F238E27FC236}">
                <a16:creationId xmlns:a16="http://schemas.microsoft.com/office/drawing/2014/main" id="{C6DAC821-817C-40EA-B10E-D40E53A54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2672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8" name="Line 64">
            <a:extLst>
              <a:ext uri="{FF2B5EF4-FFF2-40B4-BE49-F238E27FC236}">
                <a16:creationId xmlns:a16="http://schemas.microsoft.com/office/drawing/2014/main" id="{ABAC25FD-FBFC-4050-9902-3F74FC300F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09" name="Line 65">
            <a:extLst>
              <a:ext uri="{FF2B5EF4-FFF2-40B4-BE49-F238E27FC236}">
                <a16:creationId xmlns:a16="http://schemas.microsoft.com/office/drawing/2014/main" id="{F7451607-6FB7-497E-A948-964F808D9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4267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0" name="Line 66">
            <a:extLst>
              <a:ext uri="{FF2B5EF4-FFF2-40B4-BE49-F238E27FC236}">
                <a16:creationId xmlns:a16="http://schemas.microsoft.com/office/drawing/2014/main" id="{A734DD0E-87B6-4C1B-A2A0-43FFE382BAC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267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1" name="Line 68">
            <a:extLst>
              <a:ext uri="{FF2B5EF4-FFF2-40B4-BE49-F238E27FC236}">
                <a16:creationId xmlns:a16="http://schemas.microsoft.com/office/drawing/2014/main" id="{1F648D3A-0CDE-4ACD-AF8D-56D7E1BFE6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267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2" name="Rectangle 69">
            <a:extLst>
              <a:ext uri="{FF2B5EF4-FFF2-40B4-BE49-F238E27FC236}">
                <a16:creationId xmlns:a16="http://schemas.microsoft.com/office/drawing/2014/main" id="{6507C7D0-A433-431D-8B44-DD07671CA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5240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3613" name="Line 70">
            <a:extLst>
              <a:ext uri="{FF2B5EF4-FFF2-40B4-BE49-F238E27FC236}">
                <a16:creationId xmlns:a16="http://schemas.microsoft.com/office/drawing/2014/main" id="{D379F00C-FFFB-47DB-8DB7-303A91DED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057400"/>
            <a:ext cx="2286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4" name="Line 71">
            <a:extLst>
              <a:ext uri="{FF2B5EF4-FFF2-40B4-BE49-F238E27FC236}">
                <a16:creationId xmlns:a16="http://schemas.microsoft.com/office/drawing/2014/main" id="{5DC14DD3-C01A-4BCE-9BE3-5B628B6F9D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57400"/>
            <a:ext cx="2362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15" name="Text Box 73">
            <a:extLst>
              <a:ext uri="{FF2B5EF4-FFF2-40B4-BE49-F238E27FC236}">
                <a16:creationId xmlns:a16="http://schemas.microsoft.com/office/drawing/2014/main" id="{9814F721-0D71-497F-BD60-7D3297941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639888"/>
            <a:ext cx="76041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eval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324426-3991-42A7-A90C-D635CE7697CE}"/>
              </a:ext>
            </a:extLst>
          </p:cNvPr>
          <p:cNvSpPr txBox="1"/>
          <p:nvPr/>
        </p:nvSpPr>
        <p:spPr>
          <a:xfrm>
            <a:off x="1742511" y="38531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4A343A-EC89-431E-862F-5A37635F61A2}"/>
              </a:ext>
            </a:extLst>
          </p:cNvPr>
          <p:cNvSpPr txBox="1"/>
          <p:nvPr/>
        </p:nvSpPr>
        <p:spPr>
          <a:xfrm>
            <a:off x="1397635" y="2953099"/>
            <a:ext cx="904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93B673-5D85-45D1-80CA-24C98795C546}"/>
              </a:ext>
            </a:extLst>
          </p:cNvPr>
          <p:cNvSpPr txBox="1"/>
          <p:nvPr/>
        </p:nvSpPr>
        <p:spPr>
          <a:xfrm flipH="1">
            <a:off x="2293619" y="3861247"/>
            <a:ext cx="933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≥10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E5A81B1-C0F3-44B5-B47C-52A952834C35}"/>
              </a:ext>
            </a:extLst>
          </p:cNvPr>
          <p:cNvCxnSpPr/>
          <p:nvPr/>
        </p:nvCxnSpPr>
        <p:spPr>
          <a:xfrm flipV="1">
            <a:off x="2667000" y="4572000"/>
            <a:ext cx="457200" cy="304800"/>
          </a:xfrm>
          <a:prstGeom prst="line">
            <a:avLst/>
          </a:prstGeom>
          <a:ln w="28575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485E6F4-354E-4B51-A305-8081BE0B8397}"/>
              </a:ext>
            </a:extLst>
          </p:cNvPr>
          <p:cNvSpPr txBox="1"/>
          <p:nvPr/>
        </p:nvSpPr>
        <p:spPr>
          <a:xfrm flipH="1">
            <a:off x="2057400" y="5232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0033CC"/>
                </a:solidFill>
              </a:rPr>
              <a:t>β</a:t>
            </a:r>
            <a:r>
              <a:rPr lang="en-US" dirty="0">
                <a:solidFill>
                  <a:srgbClr val="0033CC"/>
                </a:solidFill>
              </a:rPr>
              <a:t> cutoff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A7EE89-CE05-4102-97A4-760DEF5565B0}"/>
              </a:ext>
            </a:extLst>
          </p:cNvPr>
          <p:cNvSpPr txBox="1"/>
          <p:nvPr/>
        </p:nvSpPr>
        <p:spPr>
          <a:xfrm>
            <a:off x="2087403" y="2851900"/>
            <a:ext cx="550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22371C-AF03-4966-8562-62A349ECF1E1}"/>
              </a:ext>
            </a:extLst>
          </p:cNvPr>
          <p:cNvSpPr txBox="1"/>
          <p:nvPr/>
        </p:nvSpPr>
        <p:spPr>
          <a:xfrm>
            <a:off x="3742697" y="1503512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≥5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F24D0C-BE9A-48B3-81EB-8130172C55A3}"/>
              </a:ext>
            </a:extLst>
          </p:cNvPr>
          <p:cNvSpPr txBox="1"/>
          <p:nvPr/>
        </p:nvSpPr>
        <p:spPr>
          <a:xfrm>
            <a:off x="3764281" y="2851899"/>
            <a:ext cx="883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667B05-226D-4CDC-AC19-7AE4532D40AC}"/>
              </a:ext>
            </a:extLst>
          </p:cNvPr>
          <p:cNvCxnSpPr/>
          <p:nvPr/>
        </p:nvCxnSpPr>
        <p:spPr>
          <a:xfrm flipV="1">
            <a:off x="4495800" y="3511550"/>
            <a:ext cx="609600" cy="107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23B578C-A47D-4220-845C-A5E904530DC3}"/>
              </a:ext>
            </a:extLst>
          </p:cNvPr>
          <p:cNvSpPr txBox="1"/>
          <p:nvPr/>
        </p:nvSpPr>
        <p:spPr>
          <a:xfrm>
            <a:off x="4818391" y="3115617"/>
            <a:ext cx="119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α cutoff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1FDBF4-5722-4F80-A6F0-A5ABD9CB4183}"/>
              </a:ext>
            </a:extLst>
          </p:cNvPr>
          <p:cNvSpPr txBox="1"/>
          <p:nvPr/>
        </p:nvSpPr>
        <p:spPr>
          <a:xfrm flipH="1">
            <a:off x="5768975" y="3827612"/>
            <a:ext cx="666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74AE71-BE74-4550-94AB-AE8AE879AD10}"/>
              </a:ext>
            </a:extLst>
          </p:cNvPr>
          <p:cNvSpPr txBox="1"/>
          <p:nvPr/>
        </p:nvSpPr>
        <p:spPr>
          <a:xfrm>
            <a:off x="7348188" y="2636193"/>
            <a:ext cx="696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C52A4F-DF1C-4B98-9D3D-27743CDF5121}"/>
              </a:ext>
            </a:extLst>
          </p:cNvPr>
          <p:cNvSpPr txBox="1"/>
          <p:nvPr/>
        </p:nvSpPr>
        <p:spPr>
          <a:xfrm flipH="1">
            <a:off x="7394513" y="3011142"/>
            <a:ext cx="607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≤4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A668829-92FF-4BFD-872B-105FC5B93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3557214"/>
            <a:ext cx="627942" cy="14022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ED96F43-6B72-477F-A2A3-62C5AF3546D4}"/>
              </a:ext>
            </a:extLst>
          </p:cNvPr>
          <p:cNvSpPr txBox="1"/>
          <p:nvPr/>
        </p:nvSpPr>
        <p:spPr>
          <a:xfrm>
            <a:off x="7818120" y="3218461"/>
            <a:ext cx="1193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 </a:t>
            </a:r>
            <a:r>
              <a:rPr lang="en-US" dirty="0">
                <a:solidFill>
                  <a:srgbClr val="FF0000"/>
                </a:solidFill>
              </a:rPr>
              <a:t>cutoff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917938-1E8F-44B4-AFCA-A8A2E6B88061}"/>
              </a:ext>
            </a:extLst>
          </p:cNvPr>
          <p:cNvSpPr txBox="1"/>
          <p:nvPr/>
        </p:nvSpPr>
        <p:spPr>
          <a:xfrm>
            <a:off x="4333581" y="153684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146F86DD-285F-419B-A8B5-B7A5FBF9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49BE96-B0B1-4190-95FE-5B271D95484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64CDDD7-B0E5-441E-993E-DF6F8952DC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Properties of α-β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3690C2B-8B7E-42B2-B118-78D97FB79A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Pruning </a:t>
            </a:r>
            <a:r>
              <a:rPr lang="en-US" altLang="en-US" sz="2400">
                <a:solidFill>
                  <a:srgbClr val="FF0000"/>
                </a:solidFill>
              </a:rPr>
              <a:t>does not</a:t>
            </a:r>
            <a:r>
              <a:rPr lang="en-US" altLang="en-US" sz="2400"/>
              <a:t> affect final result. This means that it </a:t>
            </a:r>
            <a:r>
              <a:rPr lang="en-US" altLang="en-US" sz="2400">
                <a:solidFill>
                  <a:srgbClr val="0033CC"/>
                </a:solidFill>
              </a:rPr>
              <a:t>gets the exact same result as does full minimax</a:t>
            </a:r>
            <a:r>
              <a:rPr lang="en-US" altLang="en-US" sz="2400"/>
              <a:t>.
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Good move ordering improves effectiveness of pruning
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With "perfect ordering," time complexity = O(b</a:t>
            </a:r>
            <a:r>
              <a:rPr lang="en-US" altLang="en-US" sz="2400" baseline="30000"/>
              <a:t>m/2</a:t>
            </a:r>
            <a:r>
              <a:rPr lang="en-US" altLang="en-US" sz="2400"/>
              <a:t>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000"/>
              <a:t> </a:t>
            </a:r>
            <a:r>
              <a:rPr lang="en-US" altLang="en-US" sz="2000">
                <a:solidFill>
                  <a:srgbClr val="FF0000"/>
                </a:solidFill>
              </a:rPr>
              <a:t>doubles</a:t>
            </a:r>
            <a:r>
              <a:rPr lang="en-US" altLang="en-US" sz="2000"/>
              <a:t> depth of search</a:t>
            </a:r>
          </a:p>
          <a:p>
            <a:pPr lvl="4" eaLnBrk="1" hangingPunct="1">
              <a:lnSpc>
                <a:spcPct val="90000"/>
              </a:lnSpc>
            </a:pPr>
            <a:endParaRPr lang="en-US" altLang="en-US" sz="16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simple example of the value of reasoning about which computations are relevant (a form of </a:t>
            </a:r>
            <a:r>
              <a:rPr lang="en-US" altLang="en-US" sz="2400">
                <a:solidFill>
                  <a:srgbClr val="FF0000"/>
                </a:solidFill>
              </a:rPr>
              <a:t>metareasoning</a:t>
            </a:r>
            <a:r>
              <a:rPr lang="en-US" altLang="en-US" sz="2400"/>
              <a:t>)
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727A26B6-FF0F-4778-AC1C-9D32EC3E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58F78D-E657-4264-9DA4-30443A57EBD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ADAC4D2-593B-4791-AB87-A49B52297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α-β algorithm</a:t>
            </a:r>
          </a:p>
        </p:txBody>
      </p:sp>
      <p:pic>
        <p:nvPicPr>
          <p:cNvPr id="25604" name="Picture 3">
            <a:extLst>
              <a:ext uri="{FF2B5EF4-FFF2-40B4-BE49-F238E27FC236}">
                <a16:creationId xmlns:a16="http://schemas.microsoft.com/office/drawing/2014/main" id="{17F3EAE4-9492-4009-80E8-0B6B3CD84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25000" r="15625" b="15625"/>
          <a:stretch>
            <a:fillRect/>
          </a:stretch>
        </p:blipFill>
        <p:spPr bwMode="auto">
          <a:xfrm>
            <a:off x="685800" y="1295400"/>
            <a:ext cx="7620000" cy="49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5" name="Text Box 4">
            <a:extLst>
              <a:ext uri="{FF2B5EF4-FFF2-40B4-BE49-F238E27FC236}">
                <a16:creationId xmlns:a16="http://schemas.microsoft.com/office/drawing/2014/main" id="{CC0794AC-97FD-4DEE-82D7-432482E37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5" y="5068888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cutoff</a:t>
            </a:r>
          </a:p>
        </p:txBody>
      </p:sp>
      <p:sp>
        <p:nvSpPr>
          <p:cNvPr id="25606" name="Oval 6">
            <a:extLst>
              <a:ext uri="{FF2B5EF4-FFF2-40B4-BE49-F238E27FC236}">
                <a16:creationId xmlns:a16="http://schemas.microsoft.com/office/drawing/2014/main" id="{66689704-8B69-44A3-8CFB-3513C5F8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7" name="Oval 7">
            <a:extLst>
              <a:ext uri="{FF2B5EF4-FFF2-40B4-BE49-F238E27FC236}">
                <a16:creationId xmlns:a16="http://schemas.microsoft.com/office/drawing/2014/main" id="{290DAA00-11C1-4A9F-B4E3-225F05AF5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8" name="Oval 8">
            <a:extLst>
              <a:ext uri="{FF2B5EF4-FFF2-40B4-BE49-F238E27FC236}">
                <a16:creationId xmlns:a16="http://schemas.microsoft.com/office/drawing/2014/main" id="{16B0422F-72C7-4FF8-9A96-AD882BEB3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410200"/>
            <a:ext cx="381000" cy="3048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5609" name="Line 9">
            <a:extLst>
              <a:ext uri="{FF2B5EF4-FFF2-40B4-BE49-F238E27FC236}">
                <a16:creationId xmlns:a16="http://schemas.microsoft.com/office/drawing/2014/main" id="{3E69FE5F-EB99-4B4D-82BD-1FA213B8C9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953000"/>
            <a:ext cx="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BE215D9D-30B1-4ADC-A238-FE8323BE10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953000"/>
            <a:ext cx="53340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1">
            <a:extLst>
              <a:ext uri="{FF2B5EF4-FFF2-40B4-BE49-F238E27FC236}">
                <a16:creationId xmlns:a16="http://schemas.microsoft.com/office/drawing/2014/main" id="{EDB6F002-00C2-444E-9CE2-6D27271E8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4953000"/>
            <a:ext cx="533400" cy="4572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89E9EF1C-3FD2-486B-AD95-EA0E5B6418EB}"/>
              </a:ext>
            </a:extLst>
          </p:cNvPr>
          <p:cNvSpPr/>
          <p:nvPr/>
        </p:nvSpPr>
        <p:spPr>
          <a:xfrm>
            <a:off x="6134100" y="4610100"/>
            <a:ext cx="381000" cy="34290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DE638111-67ED-4962-9DC5-59EBC1CC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C9248F8-7B54-4925-BD48-34C963048D2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5381C2B-2295-48EA-93CF-BCDE6E5E77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α-β algorithm</a:t>
            </a:r>
          </a:p>
        </p:txBody>
      </p:sp>
      <p:pic>
        <p:nvPicPr>
          <p:cNvPr id="26628" name="Picture 3">
            <a:extLst>
              <a:ext uri="{FF2B5EF4-FFF2-40B4-BE49-F238E27FC236}">
                <a16:creationId xmlns:a16="http://schemas.microsoft.com/office/drawing/2014/main" id="{4B96928D-4A17-41C7-8520-CF6DE21DB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5" t="25000" r="15625" b="33333"/>
          <a:stretch>
            <a:fillRect/>
          </a:stretch>
        </p:blipFill>
        <p:spPr bwMode="auto">
          <a:xfrm>
            <a:off x="685800" y="1524000"/>
            <a:ext cx="7772400" cy="353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Text Box 4">
            <a:extLst>
              <a:ext uri="{FF2B5EF4-FFF2-40B4-BE49-F238E27FC236}">
                <a16:creationId xmlns:a16="http://schemas.microsoft.com/office/drawing/2014/main" id="{09FB7B71-B9E7-4C36-B496-BB636371E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86200"/>
            <a:ext cx="928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cutoff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2B3E8011-B123-46E9-A8F1-D008E0FA9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6D2F127A-E5EA-4ECB-A489-80D55158A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95D987B0-C538-4DFD-A001-EED0072651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114800"/>
            <a:ext cx="304800" cy="3048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0D65D9F3-B9B2-465E-ADF5-5474F16AA3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810000"/>
            <a:ext cx="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>
            <a:extLst>
              <a:ext uri="{FF2B5EF4-FFF2-40B4-BE49-F238E27FC236}">
                <a16:creationId xmlns:a16="http://schemas.microsoft.com/office/drawing/2014/main" id="{43296790-AAD1-43D9-831E-5036C5D650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3810000"/>
            <a:ext cx="38100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BC2BC41A-0406-4E9C-A825-C69788F02F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810000"/>
            <a:ext cx="609600" cy="30480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BFABA965-AB27-4314-A917-684B933A9D60}"/>
              </a:ext>
            </a:extLst>
          </p:cNvPr>
          <p:cNvSpPr/>
          <p:nvPr/>
        </p:nvSpPr>
        <p:spPr>
          <a:xfrm rot="10800000">
            <a:off x="6283325" y="3508375"/>
            <a:ext cx="381000" cy="342900"/>
          </a:xfrm>
          <a:prstGeom prst="triangle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BD66DE88-A895-4FB1-9B81-7DE26A64F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5E07CF-57C9-4CC8-8ACC-8C4A74DF494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1E86049B-A7BE-42A7-A6CE-25E35D21F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When do we get alpha cutoffs?</a:t>
            </a:r>
          </a:p>
        </p:txBody>
      </p:sp>
      <p:sp>
        <p:nvSpPr>
          <p:cNvPr id="27652" name="Oval 5">
            <a:extLst>
              <a:ext uri="{FF2B5EF4-FFF2-40B4-BE49-F238E27FC236}">
                <a16:creationId xmlns:a16="http://schemas.microsoft.com/office/drawing/2014/main" id="{A1DA805F-0D72-477F-901D-342DC69C4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0480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3" name="Oval 6">
            <a:extLst>
              <a:ext uri="{FF2B5EF4-FFF2-40B4-BE49-F238E27FC236}">
                <a16:creationId xmlns:a16="http://schemas.microsoft.com/office/drawing/2014/main" id="{E67E3195-1D0F-4D1E-8249-5596AA2EF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0480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4" name="Text Box 7">
            <a:extLst>
              <a:ext uri="{FF2B5EF4-FFF2-40B4-BE49-F238E27FC236}">
                <a16:creationId xmlns:a16="http://schemas.microsoft.com/office/drawing/2014/main" id="{FE28C2F5-8BD3-44D5-BBC7-4E7FE6B02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1925" y="3113088"/>
            <a:ext cx="4794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...</a:t>
            </a:r>
          </a:p>
        </p:txBody>
      </p:sp>
      <p:sp>
        <p:nvSpPr>
          <p:cNvPr id="27655" name="Oval 8">
            <a:extLst>
              <a:ext uri="{FF2B5EF4-FFF2-40B4-BE49-F238E27FC236}">
                <a16:creationId xmlns:a16="http://schemas.microsoft.com/office/drawing/2014/main" id="{106F38D7-55AC-42D1-8A40-8A3ABC5EF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6858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7656" name="Text Box 9">
            <a:extLst>
              <a:ext uri="{FF2B5EF4-FFF2-40B4-BE49-F238E27FC236}">
                <a16:creationId xmlns:a16="http://schemas.microsoft.com/office/drawing/2014/main" id="{ABD33579-ED66-4C7F-BCEC-903BE3E95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124200"/>
            <a:ext cx="69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100</a:t>
            </a:r>
          </a:p>
        </p:txBody>
      </p:sp>
      <p:sp>
        <p:nvSpPr>
          <p:cNvPr id="27657" name="Text Box 10">
            <a:extLst>
              <a:ext uri="{FF2B5EF4-FFF2-40B4-BE49-F238E27FC236}">
                <a16:creationId xmlns:a16="http://schemas.microsoft.com/office/drawing/2014/main" id="{03952609-F470-463B-AB09-BFB65AAF4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4078288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100</a:t>
            </a:r>
          </a:p>
        </p:txBody>
      </p:sp>
      <p:sp>
        <p:nvSpPr>
          <p:cNvPr id="27658" name="Text Box 11">
            <a:extLst>
              <a:ext uri="{FF2B5EF4-FFF2-40B4-BE49-F238E27FC236}">
                <a16:creationId xmlns:a16="http://schemas.microsoft.com/office/drawing/2014/main" id="{3770CF9C-217E-4E1A-91F2-9572892C1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411480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&lt; 100</a:t>
            </a:r>
          </a:p>
        </p:txBody>
      </p:sp>
      <p:sp>
        <p:nvSpPr>
          <p:cNvPr id="27659" name="Line 12">
            <a:extLst>
              <a:ext uri="{FF2B5EF4-FFF2-40B4-BE49-F238E27FC236}">
                <a16:creationId xmlns:a16="http://schemas.microsoft.com/office/drawing/2014/main" id="{53AE9D48-F80A-461A-A562-8B69B3FCA6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657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3">
            <a:extLst>
              <a:ext uri="{FF2B5EF4-FFF2-40B4-BE49-F238E27FC236}">
                <a16:creationId xmlns:a16="http://schemas.microsoft.com/office/drawing/2014/main" id="{B8CFFE94-F860-48F3-904D-58C30E892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3733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4">
            <a:extLst>
              <a:ext uri="{FF2B5EF4-FFF2-40B4-BE49-F238E27FC236}">
                <a16:creationId xmlns:a16="http://schemas.microsoft.com/office/drawing/2014/main" id="{86802179-E73D-4EE3-8D89-EB985CC56F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22860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5">
            <a:extLst>
              <a:ext uri="{FF2B5EF4-FFF2-40B4-BE49-F238E27FC236}">
                <a16:creationId xmlns:a16="http://schemas.microsoft.com/office/drawing/2014/main" id="{4AD89A5D-2F4B-437D-BE6F-9C72DA31089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86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6">
            <a:extLst>
              <a:ext uri="{FF2B5EF4-FFF2-40B4-BE49-F238E27FC236}">
                <a16:creationId xmlns:a16="http://schemas.microsoft.com/office/drawing/2014/main" id="{40183200-4046-4B45-8222-3E7C165E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22860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0123FAC4-F7A8-45FB-9B5B-278F00F5DE35}"/>
              </a:ext>
            </a:extLst>
          </p:cNvPr>
          <p:cNvSpPr/>
          <p:nvPr/>
        </p:nvSpPr>
        <p:spPr>
          <a:xfrm>
            <a:off x="4000500" y="1384300"/>
            <a:ext cx="1060450" cy="9144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EA39C9E3-765A-444F-BD33-1E210F509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0AA7E5F-4CD2-4339-8467-5D362BE7560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4FFCF2A-66E4-4493-8374-9198E6F805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Shallow Search Techniques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8103948-20A5-4C8A-A9D6-1A38AA87A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1. limited search for a few levels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2. reorder the level-1 sucessors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3. proceed with </a:t>
            </a:r>
            <a:r>
              <a:rPr lang="en-US" altLang="en-US">
                <a:sym typeface="Symbol" panose="05050102010706020507" pitchFamily="18" charset="2"/>
              </a:rPr>
              <a:t>- minimax search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>
            <a:extLst>
              <a:ext uri="{FF2B5EF4-FFF2-40B4-BE49-F238E27FC236}">
                <a16:creationId xmlns:a16="http://schemas.microsoft.com/office/drawing/2014/main" id="{21BCB0F8-D4A9-4945-8BC6-E52C2AD3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FC4A17F-F7EB-43E0-943D-9C14262043AC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5CD097A-D20D-499F-A4F5-CFFE33D7C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Additional Refinements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6B445A-094C-462F-A298-A92FBC6E5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Waiting for Quiescence:</a:t>
            </a:r>
            <a:r>
              <a:rPr lang="en-US" altLang="en-US" sz="2800"/>
              <a:t> continue the search until no drastic change occurs from one level to the next.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Secondary Search:</a:t>
            </a:r>
            <a:r>
              <a:rPr lang="en-US" altLang="en-US" sz="2800"/>
              <a:t> after choosing a move, search a few more levels beneath it to be sure it still looks good.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/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Book Moves:</a:t>
            </a:r>
            <a:r>
              <a:rPr lang="en-US" altLang="en-US" sz="2800"/>
              <a:t> for some parts of the game (especially initial and end moves), keep a catalog of best moves to make.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659C3C0F-CB52-44B0-9688-CD0AF3DE4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B8C734-B75C-4E79-B3EE-BFFDF98481A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E4F8DF7C-DBEA-4FE5-A3A3-C8F7ACF581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vs. Search Problems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03DADE7-039F-418E-A378-CF989F480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3505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Unpredictable opponent</a:t>
            </a:r>
            <a:r>
              <a:rPr lang="en-US" altLang="en-US"/>
              <a:t> </a:t>
            </a:r>
            <a:r>
              <a:rPr lang="en-US" altLang="en-US">
                <a:sym typeface="Wingdings" panose="05000000000000000000" pitchFamily="2" charset="2"/>
              </a:rPr>
              <a:t></a:t>
            </a:r>
            <a:r>
              <a:rPr lang="en-US" altLang="en-US"/>
              <a:t> specifying a move for every possible opponent reply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Time limits</a:t>
            </a:r>
            <a:r>
              <a:rPr lang="en-US" altLang="en-US"/>
              <a:t> </a:t>
            </a:r>
            <a:r>
              <a:rPr lang="en-US" altLang="en-US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/>
              <a:t> unlikely to find goal, must approximate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A988799A-C2D9-498C-98E6-8F3FE029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E4B644D-BD99-4DBE-A8B9-FD4D51C6D71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40E641B-F32E-4570-9BA6-1CB6D1F5A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Evaluation functions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5B4602C8-8670-426C-A962-7A495852BD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338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/>
              <a:t>For chess/checkers, typically </a:t>
            </a:r>
            <a:r>
              <a:rPr lang="en-US" altLang="en-US" sz="2400">
                <a:solidFill>
                  <a:srgbClr val="FF0000"/>
                </a:solidFill>
              </a:rPr>
              <a:t>linear</a:t>
            </a:r>
            <a:r>
              <a:rPr lang="en-US" altLang="en-US" sz="2400"/>
              <a:t> weighted sum of </a:t>
            </a:r>
            <a:r>
              <a:rPr lang="en-US" altLang="en-US" sz="2400">
                <a:solidFill>
                  <a:schemeClr val="accent2"/>
                </a:solidFill>
              </a:rPr>
              <a:t>features</a:t>
            </a:r>
            <a:endParaRPr lang="en-US" altLang="en-US" sz="2400"/>
          </a:p>
          <a:p>
            <a:pPr algn="ctr" eaLnBrk="1" hangingPunct="1">
              <a:buFontTx/>
              <a:buNone/>
            </a:pPr>
            <a:r>
              <a:rPr lang="en-US" altLang="en-US" sz="2400" i="1"/>
              <a:t>Eval(s) </a:t>
            </a:r>
            <a:r>
              <a:rPr lang="en-US" altLang="en-US" sz="2400"/>
              <a:t>= w</a:t>
            </a:r>
            <a:r>
              <a:rPr lang="en-US" altLang="en-US" sz="2400" baseline="-25000"/>
              <a:t>1</a:t>
            </a:r>
            <a:r>
              <a:rPr lang="en-US" altLang="en-US" sz="2400"/>
              <a:t> f</a:t>
            </a:r>
            <a:r>
              <a:rPr lang="en-US" altLang="en-US" sz="2400" baseline="-25000"/>
              <a:t>1</a:t>
            </a:r>
            <a:r>
              <a:rPr lang="en-US" altLang="en-US" sz="2400"/>
              <a:t>(s) + w</a:t>
            </a:r>
            <a:r>
              <a:rPr lang="en-US" altLang="en-US" sz="2400" baseline="-25000"/>
              <a:t>2</a:t>
            </a:r>
            <a:r>
              <a:rPr lang="en-US" altLang="en-US" sz="2400"/>
              <a:t> f</a:t>
            </a:r>
            <a:r>
              <a:rPr lang="en-US" altLang="en-US" sz="2400" baseline="-25000"/>
              <a:t>2</a:t>
            </a:r>
            <a:r>
              <a:rPr lang="en-US" altLang="en-US" sz="2400"/>
              <a:t>(s) + … + w</a:t>
            </a:r>
            <a:r>
              <a:rPr lang="en-US" altLang="en-US" sz="2400" baseline="-25000"/>
              <a:t>n</a:t>
            </a:r>
            <a:r>
              <a:rPr lang="en-US" altLang="en-US" sz="2400"/>
              <a:t> f</a:t>
            </a:r>
            <a:r>
              <a:rPr lang="en-US" altLang="en-US" sz="2400" baseline="-25000"/>
              <a:t>n</a:t>
            </a:r>
            <a:r>
              <a:rPr lang="en-US" altLang="en-US" sz="2400"/>
              <a:t>(s)</a:t>
            </a:r>
          </a:p>
          <a:p>
            <a:pPr algn="ctr" eaLnBrk="1" hangingPunct="1">
              <a:buFontTx/>
              <a:buNone/>
            </a:pPr>
            <a:r>
              <a:rPr lang="en-US" altLang="en-US" sz="2400"/>
              <a:t>
</a:t>
            </a:r>
          </a:p>
          <a:p>
            <a:pPr eaLnBrk="1" hangingPunct="1"/>
            <a:r>
              <a:rPr lang="en-US" altLang="en-US" sz="2400"/>
              <a:t>e.g., w</a:t>
            </a:r>
            <a:r>
              <a:rPr lang="en-US" altLang="en-US" sz="2400" baseline="-25000"/>
              <a:t>1</a:t>
            </a:r>
            <a:r>
              <a:rPr lang="en-US" altLang="en-US" sz="2400"/>
              <a:t> = 9 with 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f</a:t>
            </a:r>
            <a:r>
              <a:rPr lang="en-US" altLang="en-US" sz="2400" baseline="-25000"/>
              <a:t>1</a:t>
            </a:r>
            <a:r>
              <a:rPr lang="en-US" altLang="en-US" sz="2400"/>
              <a:t>(s) = (number of white queens) –  (number of black queens), etc.
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139CC519-ACBA-4E96-813D-4CEBAC1FB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7A3D20C-59D2-4EDD-9694-58C882EDE00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D4B1410-5ABA-4650-9F9A-904B45E7D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Example: Samuel’s Checker-Playing Program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4F7666B-40B2-4041-BE65-83DCC6CA2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 uses a linear evaluation function</a:t>
            </a:r>
          </a:p>
          <a:p>
            <a:pPr eaLnBrk="1" hangingPunct="1">
              <a:buFontTx/>
              <a:buNone/>
            </a:pPr>
            <a:r>
              <a:rPr lang="en-US" altLang="en-US"/>
              <a:t>	f(n) = a</a:t>
            </a:r>
            <a:r>
              <a:rPr lang="en-US" altLang="en-US" baseline="-25000"/>
              <a:t>1</a:t>
            </a:r>
            <a:r>
              <a:rPr lang="en-US" altLang="en-US"/>
              <a:t>x</a:t>
            </a:r>
            <a:r>
              <a:rPr lang="en-US" altLang="en-US" baseline="-25000"/>
              <a:t>1</a:t>
            </a:r>
            <a:r>
              <a:rPr lang="en-US" altLang="en-US"/>
              <a:t>(n) + a</a:t>
            </a:r>
            <a:r>
              <a:rPr lang="en-US" altLang="en-US" baseline="-25000"/>
              <a:t>2</a:t>
            </a:r>
            <a:r>
              <a:rPr lang="en-US" altLang="en-US"/>
              <a:t>x</a:t>
            </a:r>
            <a:r>
              <a:rPr lang="en-US" altLang="en-US" baseline="-25000"/>
              <a:t>2</a:t>
            </a:r>
            <a:r>
              <a:rPr lang="en-US" altLang="en-US"/>
              <a:t>(n) + ... + a</a:t>
            </a:r>
            <a:r>
              <a:rPr lang="en-US" altLang="en-US" baseline="-25000"/>
              <a:t>m</a:t>
            </a:r>
            <a:r>
              <a:rPr lang="en-US" altLang="en-US"/>
              <a:t>x</a:t>
            </a:r>
            <a:r>
              <a:rPr lang="en-US" altLang="en-US" baseline="-25000"/>
              <a:t>m</a:t>
            </a:r>
            <a:r>
              <a:rPr lang="en-US" altLang="en-US"/>
              <a:t>(n)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	For example:  </a:t>
            </a:r>
            <a:r>
              <a:rPr lang="en-US" altLang="en-US">
                <a:solidFill>
                  <a:srgbClr val="CC0000"/>
                </a:solidFill>
              </a:rPr>
              <a:t>f = 6K + 4M + U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K</a:t>
            </a:r>
            <a:r>
              <a:rPr lang="en-US" altLang="en-US"/>
              <a:t> = King Advantage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</a:t>
            </a:r>
            <a:r>
              <a:rPr lang="en-US" altLang="en-US"/>
              <a:t> = Man Advantage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U </a:t>
            </a:r>
            <a:r>
              <a:rPr lang="en-US" altLang="en-US"/>
              <a:t>= Undenied Mobility Advantage (number of moves that Max has that Min can’t jump after)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8A0EC6B5-8F4D-40C6-A0F7-CECDBD9D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B973D7D-74A8-4436-8436-D95A27117D0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752819D-B765-4BF1-89D9-E37BF4F16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6A3969A-2B80-4848-A1FE-157678013D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In learning mode</a:t>
            </a:r>
          </a:p>
          <a:p>
            <a:pPr eaLnBrk="1" hangingPunct="1"/>
            <a:endParaRPr lang="en-US" altLang="en-US">
              <a:solidFill>
                <a:srgbClr val="CC0000"/>
              </a:solidFill>
            </a:endParaRPr>
          </a:p>
          <a:p>
            <a:pPr lvl="1" eaLnBrk="1" hangingPunct="1"/>
            <a:r>
              <a:rPr lang="en-US" altLang="en-US"/>
              <a:t>Computer acts as 2 players: </a:t>
            </a:r>
            <a:r>
              <a:rPr lang="en-US" altLang="en-US">
                <a:solidFill>
                  <a:srgbClr val="CC0000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>
                <a:solidFill>
                  <a:srgbClr val="CC0000"/>
                </a:solidFill>
              </a:rPr>
              <a:t>B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A </a:t>
            </a:r>
            <a:r>
              <a:rPr lang="en-US" altLang="en-US"/>
              <a:t>adjusts its coefficients after every move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B</a:t>
            </a:r>
            <a:r>
              <a:rPr lang="en-US" altLang="en-US"/>
              <a:t> uses the static utility function</a:t>
            </a:r>
          </a:p>
          <a:p>
            <a:pPr lvl="1" eaLnBrk="1" hangingPunct="1"/>
            <a:r>
              <a:rPr lang="en-US" altLang="en-US"/>
              <a:t>If </a:t>
            </a:r>
            <a:r>
              <a:rPr lang="en-US" altLang="en-US">
                <a:solidFill>
                  <a:srgbClr val="CC0000"/>
                </a:solidFill>
              </a:rPr>
              <a:t>A</a:t>
            </a:r>
            <a:r>
              <a:rPr lang="en-US" altLang="en-US"/>
              <a:t> wins, its function is given to </a:t>
            </a:r>
            <a:r>
              <a:rPr lang="en-US" altLang="en-US">
                <a:solidFill>
                  <a:srgbClr val="CC0000"/>
                </a:solidFill>
              </a:rPr>
              <a:t>B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868490F6-F62C-43C2-BE06-8F9CCAB8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F1A320A-4D28-4C73-A023-1E7BCD1C20C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C5E8FE53-CE02-479C-8C95-8B2697B4A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38F1590-821A-4CEA-8709-6F98DCF2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352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en-US">
                <a:solidFill>
                  <a:srgbClr val="CC0000"/>
                </a:solidFill>
              </a:rPr>
              <a:t>How does A change its function?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>
                <a:solidFill>
                  <a:srgbClr val="000099"/>
                </a:solidFill>
              </a:rPr>
              <a:t>Coefficent replacement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	     </a:t>
            </a:r>
            <a:r>
              <a:rPr lang="en-US" altLang="en-US" sz="2000">
                <a:solidFill>
                  <a:srgbClr val="CC0000"/>
                </a:solidFill>
              </a:rPr>
              <a:t>(node ) = backed-up value(node) – initial value(node)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CC0000"/>
                </a:solidFill>
              </a:rPr>
              <a:t>		if      &gt; 0  then terms that contributed </a:t>
            </a:r>
            <a:r>
              <a:rPr lang="en-US" altLang="en-US" sz="2000" b="1">
                <a:solidFill>
                  <a:srgbClr val="CC0000"/>
                </a:solidFill>
              </a:rPr>
              <a:t>positively </a:t>
            </a:r>
            <a:r>
              <a:rPr lang="en-US" altLang="en-US" sz="2000">
                <a:solidFill>
                  <a:srgbClr val="CC0000"/>
                </a:solidFill>
              </a:rPr>
              <a:t>are 		given more weight and terms that contributed 		negatively get less weight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rgbClr val="CC0000"/>
                </a:solidFill>
              </a:rPr>
              <a:t>		if      &lt; 0 then terms that contributed </a:t>
            </a:r>
            <a:r>
              <a:rPr lang="en-US" altLang="en-US" sz="2000" b="1">
                <a:solidFill>
                  <a:srgbClr val="CC0000"/>
                </a:solidFill>
              </a:rPr>
              <a:t>negatively</a:t>
            </a:r>
            <a:r>
              <a:rPr lang="en-US" altLang="en-US" sz="2000">
                <a:solidFill>
                  <a:srgbClr val="CC0000"/>
                </a:solidFill>
              </a:rPr>
              <a:t> are 		given more weight and terms that contributed 		positively get less weight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en-US" sz="2000">
              <a:solidFill>
                <a:srgbClr val="CC00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en-US">
              <a:solidFill>
                <a:srgbClr val="CC0000"/>
              </a:solidFill>
            </a:endParaRPr>
          </a:p>
        </p:txBody>
      </p:sp>
      <p:sp>
        <p:nvSpPr>
          <p:cNvPr id="33797" name="AutoShape 4">
            <a:extLst>
              <a:ext uri="{FF2B5EF4-FFF2-40B4-BE49-F238E27FC236}">
                <a16:creationId xmlns:a16="http://schemas.microsoft.com/office/drawing/2014/main" id="{D723C673-0657-4A25-B8F6-3B7C87C262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7432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33798" name="AutoShape 5">
            <a:extLst>
              <a:ext uri="{FF2B5EF4-FFF2-40B4-BE49-F238E27FC236}">
                <a16:creationId xmlns:a16="http://schemas.microsoft.com/office/drawing/2014/main" id="{B32F5CBC-1D64-465E-B754-BC4ADF200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1242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  <p:sp>
        <p:nvSpPr>
          <p:cNvPr id="33799" name="AutoShape 6">
            <a:extLst>
              <a:ext uri="{FF2B5EF4-FFF2-40B4-BE49-F238E27FC236}">
                <a16:creationId xmlns:a16="http://schemas.microsoft.com/office/drawing/2014/main" id="{3924A699-A7C1-4FE3-AB7E-A8E326C6B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962400"/>
            <a:ext cx="3048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F370F1A3-E2C1-4DED-9D49-B10A2416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3198024-E3AE-47E4-8C26-1884E7AF8B92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1C6424F0-FBDF-49C0-A767-C7697E3A4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Samuel’s Checker Player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0D0A138-E1D9-49C8-BAC6-B67517C313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How does A change its function?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2. Term Replacement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38 terms altogether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16 used in the utility function at any one time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altLang="en-US" sz="2400">
              <a:solidFill>
                <a:srgbClr val="000099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Terms that </a:t>
            </a:r>
            <a:r>
              <a:rPr lang="en-US" altLang="en-US" sz="2400" b="1">
                <a:solidFill>
                  <a:srgbClr val="000099"/>
                </a:solidFill>
              </a:rPr>
              <a:t>consistently correlate low</a:t>
            </a:r>
            <a:r>
              <a:rPr lang="en-US" altLang="en-US" sz="2400">
                <a:solidFill>
                  <a:srgbClr val="000099"/>
                </a:solidFill>
              </a:rPr>
              <a:t> with the function value are removed and added to the end of the term queue.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altLang="en-US" sz="2400">
              <a:solidFill>
                <a:srgbClr val="000099"/>
              </a:solidFill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000099"/>
                </a:solidFill>
              </a:rPr>
              <a:t>	They are replaced by terms from the front of the term queue.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	  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6          6          6           6          6            6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6           6          6         6          6          6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CF2013A9-7959-49CA-998E-673AC109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59696B-D2F0-4175-81BD-4F31601DD95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8DF00D1-4254-4BFC-B446-DF09BA553C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31A4163F-F58C-4193-9819-8AD24C7BC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 dirty="0"/>
              <a:t>If the </a:t>
            </a:r>
            <a:r>
              <a:rPr lang="en-US" altLang="en-US" sz="2800" dirty="0">
                <a:solidFill>
                  <a:srgbClr val="CC0000"/>
                </a:solidFill>
              </a:rPr>
              <a:t>last stone lands in your </a:t>
            </a:r>
            <a:r>
              <a:rPr lang="en-US" altLang="en-US" sz="2800" dirty="0" err="1">
                <a:solidFill>
                  <a:srgbClr val="CC0000"/>
                </a:solidFill>
              </a:rPr>
              <a:t>Kalah</a:t>
            </a:r>
            <a:r>
              <a:rPr lang="en-US" altLang="en-US" sz="2800" dirty="0"/>
              <a:t>, you get another turn.</a:t>
            </a:r>
          </a:p>
          <a:p>
            <a:pPr eaLnBrk="1" hangingPunct="1"/>
            <a:r>
              <a:rPr lang="en-US" altLang="en-US" sz="2800" dirty="0"/>
              <a:t>If the </a:t>
            </a:r>
            <a:r>
              <a:rPr lang="en-US" altLang="en-US" sz="2800" dirty="0">
                <a:solidFill>
                  <a:srgbClr val="CC0000"/>
                </a:solidFill>
              </a:rPr>
              <a:t>last stone lands in your empty hole</a:t>
            </a:r>
            <a:r>
              <a:rPr lang="en-US" altLang="en-US" sz="2800" dirty="0"/>
              <a:t>, take all the stones from your opponent’s hole directly across from it and put them plus your last stone in your </a:t>
            </a:r>
            <a:r>
              <a:rPr lang="en-US" altLang="en-US" sz="2800" dirty="0" err="1"/>
              <a:t>Kalah</a:t>
            </a:r>
            <a:r>
              <a:rPr lang="en-US" altLang="en-US" sz="2800" dirty="0"/>
              <a:t>.</a:t>
            </a:r>
          </a:p>
          <a:p>
            <a:pPr eaLnBrk="1" hangingPunct="1"/>
            <a:r>
              <a:rPr lang="en-US" altLang="en-US" sz="2800" dirty="0"/>
              <a:t>If </a:t>
            </a:r>
            <a:r>
              <a:rPr lang="en-US" altLang="en-US" sz="2800" dirty="0">
                <a:solidFill>
                  <a:srgbClr val="CC0000"/>
                </a:solidFill>
              </a:rPr>
              <a:t>all of your holes become empty</a:t>
            </a:r>
            <a:r>
              <a:rPr lang="en-US" altLang="en-US" sz="2800" dirty="0"/>
              <a:t>, the opponent keeps the rest of the stones.</a:t>
            </a:r>
          </a:p>
          <a:p>
            <a:pPr eaLnBrk="1" hangingPunct="1"/>
            <a:r>
              <a:rPr lang="en-US" altLang="en-US" sz="2800" dirty="0"/>
              <a:t>The </a:t>
            </a:r>
            <a:r>
              <a:rPr lang="en-US" altLang="en-US" sz="2800" dirty="0">
                <a:solidFill>
                  <a:srgbClr val="CC0000"/>
                </a:solidFill>
              </a:rPr>
              <a:t>winner </a:t>
            </a:r>
            <a:r>
              <a:rPr lang="en-US" altLang="en-US" sz="2800" dirty="0"/>
              <a:t>is the player who has the most stones in his </a:t>
            </a:r>
            <a:r>
              <a:rPr lang="en-US" altLang="en-US" sz="2800" dirty="0" err="1"/>
              <a:t>Kalah</a:t>
            </a:r>
            <a:r>
              <a:rPr lang="en-US" altLang="en-US" sz="2800" dirty="0"/>
              <a:t> at the end of the game.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6          6          6           6          6            6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0           7          7         7          7          7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7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</p:spTree>
    <p:extLst>
      <p:ext uri="{BB962C8B-B14F-4D97-AF65-F5344CB8AC3E}">
        <p14:creationId xmlns:p14="http://schemas.microsoft.com/office/powerpoint/2010/main" val="4069758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66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7          7          7           7          7            7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41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0           7          7         7          7          0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0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3087688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8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</p:spTree>
    <p:extLst>
      <p:ext uri="{BB962C8B-B14F-4D97-AF65-F5344CB8AC3E}">
        <p14:creationId xmlns:p14="http://schemas.microsoft.com/office/powerpoint/2010/main" val="24739370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2173288"/>
            <a:ext cx="54601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          *          *           *          *            *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8588" y="4207808"/>
            <a:ext cx="5394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13          *          *         *          *           *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1181" y="310544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</p:spTree>
    <p:extLst>
      <p:ext uri="{BB962C8B-B14F-4D97-AF65-F5344CB8AC3E}">
        <p14:creationId xmlns:p14="http://schemas.microsoft.com/office/powerpoint/2010/main" val="690012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0359891A-2FF3-424D-9D3B-F1632EEDB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7BCDE54-DB95-43D7-BCF0-9992CD56CD9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123" name="Text Box 4">
            <a:extLst>
              <a:ext uri="{FF2B5EF4-FFF2-40B4-BE49-F238E27FC236}">
                <a16:creationId xmlns:a16="http://schemas.microsoft.com/office/drawing/2014/main" id="{30269364-B3F1-48B0-8847-9FC52D40F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85800"/>
            <a:ext cx="21828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Opponent’s Move</a:t>
            </a:r>
          </a:p>
        </p:txBody>
      </p:sp>
      <p:sp>
        <p:nvSpPr>
          <p:cNvPr id="5124" name="Text Box 5">
            <a:extLst>
              <a:ext uri="{FF2B5EF4-FFF2-40B4-BE49-F238E27FC236}">
                <a16:creationId xmlns:a16="http://schemas.microsoft.com/office/drawing/2014/main" id="{EA9683FE-8302-4539-9B22-7EAD10C92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371600"/>
            <a:ext cx="2805113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Generate New Position</a:t>
            </a:r>
          </a:p>
        </p:txBody>
      </p:sp>
      <p:sp>
        <p:nvSpPr>
          <p:cNvPr id="5125" name="Text Box 6">
            <a:extLst>
              <a:ext uri="{FF2B5EF4-FFF2-40B4-BE49-F238E27FC236}">
                <a16:creationId xmlns:a16="http://schemas.microsoft.com/office/drawing/2014/main" id="{E38E05F5-20DB-4558-8356-EF2104DC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200400"/>
            <a:ext cx="31257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Generate Successors</a:t>
            </a:r>
          </a:p>
        </p:txBody>
      </p:sp>
      <p:sp>
        <p:nvSpPr>
          <p:cNvPr id="5126" name="AutoShape 7">
            <a:extLst>
              <a:ext uri="{FF2B5EF4-FFF2-40B4-BE49-F238E27FC236}">
                <a16:creationId xmlns:a16="http://schemas.microsoft.com/office/drawing/2014/main" id="{DE0A9C29-0B59-4295-8232-7D538DBA9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905000"/>
            <a:ext cx="12954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27" name="Text Box 8">
            <a:extLst>
              <a:ext uri="{FF2B5EF4-FFF2-40B4-BE49-F238E27FC236}">
                <a16:creationId xmlns:a16="http://schemas.microsoft.com/office/drawing/2014/main" id="{11ED3E7B-D141-4759-A47F-5C7A6112D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0574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Over?</a:t>
            </a:r>
          </a:p>
        </p:txBody>
      </p:sp>
      <p:sp>
        <p:nvSpPr>
          <p:cNvPr id="5128" name="Text Box 9">
            <a:extLst>
              <a:ext uri="{FF2B5EF4-FFF2-40B4-BE49-F238E27FC236}">
                <a16:creationId xmlns:a16="http://schemas.microsoft.com/office/drawing/2014/main" id="{79A51C69-36C4-404A-A0E5-76464A5A1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962400"/>
            <a:ext cx="30416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Evaluate Successors</a:t>
            </a:r>
          </a:p>
        </p:txBody>
      </p:sp>
      <p:sp>
        <p:nvSpPr>
          <p:cNvPr id="5129" name="Text Box 10">
            <a:extLst>
              <a:ext uri="{FF2B5EF4-FFF2-40B4-BE49-F238E27FC236}">
                <a16:creationId xmlns:a16="http://schemas.microsoft.com/office/drawing/2014/main" id="{0EB5B5A1-CAD8-47AA-B870-9C0FD7F95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724400"/>
            <a:ext cx="49577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Move to Highest-Valued Successor</a:t>
            </a:r>
          </a:p>
        </p:txBody>
      </p:sp>
      <p:sp>
        <p:nvSpPr>
          <p:cNvPr id="5130" name="AutoShape 11">
            <a:extLst>
              <a:ext uri="{FF2B5EF4-FFF2-40B4-BE49-F238E27FC236}">
                <a16:creationId xmlns:a16="http://schemas.microsoft.com/office/drawing/2014/main" id="{39BECFEE-08E9-420B-ACC2-C7272235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334000"/>
            <a:ext cx="1295400" cy="914400"/>
          </a:xfrm>
          <a:prstGeom prst="diamond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31" name="Text Box 13">
            <a:extLst>
              <a:ext uri="{FF2B5EF4-FFF2-40B4-BE49-F238E27FC236}">
                <a16:creationId xmlns:a16="http://schemas.microsoft.com/office/drawing/2014/main" id="{4442CE4C-188B-4FA5-9468-275DF162C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4864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Game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Over?</a:t>
            </a:r>
          </a:p>
        </p:txBody>
      </p:sp>
      <p:sp>
        <p:nvSpPr>
          <p:cNvPr id="5132" name="Line 14">
            <a:extLst>
              <a:ext uri="{FF2B5EF4-FFF2-40B4-BE49-F238E27FC236}">
                <a16:creationId xmlns:a16="http://schemas.microsoft.com/office/drawing/2014/main" id="{7A96B15B-C485-4B00-8EE7-FE29E1529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5">
            <a:extLst>
              <a:ext uri="{FF2B5EF4-FFF2-40B4-BE49-F238E27FC236}">
                <a16:creationId xmlns:a16="http://schemas.microsoft.com/office/drawing/2014/main" id="{14320866-3F3F-4898-8024-8A0B1BF135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1752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7">
            <a:extLst>
              <a:ext uri="{FF2B5EF4-FFF2-40B4-BE49-F238E27FC236}">
                <a16:creationId xmlns:a16="http://schemas.microsoft.com/office/drawing/2014/main" id="{17C65AFD-6602-4233-B6FD-BD4615E48F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Line 18">
            <a:extLst>
              <a:ext uri="{FF2B5EF4-FFF2-40B4-BE49-F238E27FC236}">
                <a16:creationId xmlns:a16="http://schemas.microsoft.com/office/drawing/2014/main" id="{04BBAEC5-D4FF-4B7B-A9E1-5229AFEFAA19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9">
            <a:extLst>
              <a:ext uri="{FF2B5EF4-FFF2-40B4-BE49-F238E27FC236}">
                <a16:creationId xmlns:a16="http://schemas.microsoft.com/office/drawing/2014/main" id="{1F2838C9-5875-4842-AAA1-F2389A3B0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419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Line 20">
            <a:extLst>
              <a:ext uri="{FF2B5EF4-FFF2-40B4-BE49-F238E27FC236}">
                <a16:creationId xmlns:a16="http://schemas.microsoft.com/office/drawing/2014/main" id="{865455B1-D66E-48CA-8257-249EC07F1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8" name="Line 21">
            <a:extLst>
              <a:ext uri="{FF2B5EF4-FFF2-40B4-BE49-F238E27FC236}">
                <a16:creationId xmlns:a16="http://schemas.microsoft.com/office/drawing/2014/main" id="{9005966C-C24F-4EA2-92D2-9192109D74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57912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9" name="Line 22">
            <a:extLst>
              <a:ext uri="{FF2B5EF4-FFF2-40B4-BE49-F238E27FC236}">
                <a16:creationId xmlns:a16="http://schemas.microsoft.com/office/drawing/2014/main" id="{A12211FA-8801-491A-90AA-1FA7493F3D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762000"/>
            <a:ext cx="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0" name="Line 23">
            <a:extLst>
              <a:ext uri="{FF2B5EF4-FFF2-40B4-BE49-F238E27FC236}">
                <a16:creationId xmlns:a16="http://schemas.microsoft.com/office/drawing/2014/main" id="{51E32F00-8FC2-4203-87AE-8A7204376767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200" y="762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1" name="Line 24">
            <a:extLst>
              <a:ext uri="{FF2B5EF4-FFF2-40B4-BE49-F238E27FC236}">
                <a16:creationId xmlns:a16="http://schemas.microsoft.com/office/drawing/2014/main" id="{0EA6255D-5CE2-441F-B21A-D357B9CD4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362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5">
            <a:extLst>
              <a:ext uri="{FF2B5EF4-FFF2-40B4-BE49-F238E27FC236}">
                <a16:creationId xmlns:a16="http://schemas.microsoft.com/office/drawing/2014/main" id="{3D28EC33-A4E8-4671-AD3A-89793296F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791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Oval 26">
            <a:extLst>
              <a:ext uri="{FF2B5EF4-FFF2-40B4-BE49-F238E27FC236}">
                <a16:creationId xmlns:a16="http://schemas.microsoft.com/office/drawing/2014/main" id="{BDE9C9CC-B3BE-4298-8DED-F11761B2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09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44" name="Oval 27">
            <a:extLst>
              <a:ext uri="{FF2B5EF4-FFF2-40B4-BE49-F238E27FC236}">
                <a16:creationId xmlns:a16="http://schemas.microsoft.com/office/drawing/2014/main" id="{13472CFC-9AE9-466D-9A08-A2080168A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638800"/>
            <a:ext cx="3810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145" name="Text Box 28">
            <a:extLst>
              <a:ext uri="{FF2B5EF4-FFF2-40B4-BE49-F238E27FC236}">
                <a16:creationId xmlns:a16="http://schemas.microsoft.com/office/drawing/2014/main" id="{AA371EFB-3B45-4F38-B424-FB46E3969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27066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5146" name="Text Box 29">
            <a:extLst>
              <a:ext uri="{FF2B5EF4-FFF2-40B4-BE49-F238E27FC236}">
                <a16:creationId xmlns:a16="http://schemas.microsoft.com/office/drawing/2014/main" id="{20F1A577-9299-4E9A-AD8C-291156DD6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53736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no</a:t>
            </a:r>
          </a:p>
        </p:txBody>
      </p:sp>
      <p:sp>
        <p:nvSpPr>
          <p:cNvPr id="5147" name="Text Box 30">
            <a:extLst>
              <a:ext uri="{FF2B5EF4-FFF2-40B4-BE49-F238E27FC236}">
                <a16:creationId xmlns:a16="http://schemas.microsoft.com/office/drawing/2014/main" id="{BE275805-8CE2-49CC-A904-0DA246F69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5373688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5148" name="Text Box 31">
            <a:extLst>
              <a:ext uri="{FF2B5EF4-FFF2-40B4-BE49-F238E27FC236}">
                <a16:creationId xmlns:a16="http://schemas.microsoft.com/office/drawing/2014/main" id="{F99829A1-C023-42C5-A903-AAD034D077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1944688"/>
            <a:ext cx="658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yes</a:t>
            </a:r>
          </a:p>
        </p:txBody>
      </p:sp>
      <p:sp>
        <p:nvSpPr>
          <p:cNvPr id="5149" name="Text Box 32">
            <a:extLst>
              <a:ext uri="{FF2B5EF4-FFF2-40B4-BE49-F238E27FC236}">
                <a16:creationId xmlns:a16="http://schemas.microsoft.com/office/drawing/2014/main" id="{FE425EB4-0672-4635-8EC1-14E381E53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04800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Two-Player Game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1902C827-03BB-4021-BC30-364D86368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E045F1A-7CD9-49CF-B217-5D59443D1E64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C49285D5-A898-4A38-A218-02FB70ADC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Kalah</a:t>
            </a:r>
          </a:p>
        </p:txBody>
      </p:sp>
      <p:sp>
        <p:nvSpPr>
          <p:cNvPr id="35844" name="Oval 4">
            <a:extLst>
              <a:ext uri="{FF2B5EF4-FFF2-40B4-BE49-F238E27FC236}">
                <a16:creationId xmlns:a16="http://schemas.microsoft.com/office/drawing/2014/main" id="{8042AFE7-43D0-4B98-80FA-35E5A8BDE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5" name="Oval 5">
            <a:extLst>
              <a:ext uri="{FF2B5EF4-FFF2-40B4-BE49-F238E27FC236}">
                <a16:creationId xmlns:a16="http://schemas.microsoft.com/office/drawing/2014/main" id="{65DCC1E0-5E38-47D0-A8B4-9A5ABB3BD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6" name="Oval 6">
            <a:extLst>
              <a:ext uri="{FF2B5EF4-FFF2-40B4-BE49-F238E27FC236}">
                <a16:creationId xmlns:a16="http://schemas.microsoft.com/office/drawing/2014/main" id="{CD5254B9-DD5B-4C5F-A0B1-88D2D5DC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7" name="Oval 7">
            <a:extLst>
              <a:ext uri="{FF2B5EF4-FFF2-40B4-BE49-F238E27FC236}">
                <a16:creationId xmlns:a16="http://schemas.microsoft.com/office/drawing/2014/main" id="{3ED3C283-D7A7-4C9D-A36A-110FFA815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8" name="Oval 8">
            <a:extLst>
              <a:ext uri="{FF2B5EF4-FFF2-40B4-BE49-F238E27FC236}">
                <a16:creationId xmlns:a16="http://schemas.microsoft.com/office/drawing/2014/main" id="{3EAEB854-6756-4BD3-8869-9D9ED4F39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49" name="Oval 9">
            <a:extLst>
              <a:ext uri="{FF2B5EF4-FFF2-40B4-BE49-F238E27FC236}">
                <a16:creationId xmlns:a16="http://schemas.microsoft.com/office/drawing/2014/main" id="{96959306-F10E-4533-AF51-34C685272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0574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0" name="Oval 10">
            <a:extLst>
              <a:ext uri="{FF2B5EF4-FFF2-40B4-BE49-F238E27FC236}">
                <a16:creationId xmlns:a16="http://schemas.microsoft.com/office/drawing/2014/main" id="{076A4F41-E26B-4DCE-ABDB-EB5BEBF87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1" name="Oval 11">
            <a:extLst>
              <a:ext uri="{FF2B5EF4-FFF2-40B4-BE49-F238E27FC236}">
                <a16:creationId xmlns:a16="http://schemas.microsoft.com/office/drawing/2014/main" id="{B47BBE91-7D3B-4F1C-8339-14FD1EC68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971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2" name="Oval 12">
            <a:extLst>
              <a:ext uri="{FF2B5EF4-FFF2-40B4-BE49-F238E27FC236}">
                <a16:creationId xmlns:a16="http://schemas.microsoft.com/office/drawing/2014/main" id="{64F8BFE3-58F8-418A-98B4-BB99FDE64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3" name="Oval 13">
            <a:extLst>
              <a:ext uri="{FF2B5EF4-FFF2-40B4-BE49-F238E27FC236}">
                <a16:creationId xmlns:a16="http://schemas.microsoft.com/office/drawing/2014/main" id="{7E22E2B9-F0ED-4F27-AB20-282193551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4" name="Oval 14">
            <a:extLst>
              <a:ext uri="{FF2B5EF4-FFF2-40B4-BE49-F238E27FC236}">
                <a16:creationId xmlns:a16="http://schemas.microsoft.com/office/drawing/2014/main" id="{DA954119-B572-4046-AA5E-43DDD58E1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5" name="Oval 15">
            <a:extLst>
              <a:ext uri="{FF2B5EF4-FFF2-40B4-BE49-F238E27FC236}">
                <a16:creationId xmlns:a16="http://schemas.microsoft.com/office/drawing/2014/main" id="{FC76DC8A-ECA3-4427-8A2F-8B079C1DE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6" name="Oval 16">
            <a:extLst>
              <a:ext uri="{FF2B5EF4-FFF2-40B4-BE49-F238E27FC236}">
                <a16:creationId xmlns:a16="http://schemas.microsoft.com/office/drawing/2014/main" id="{F8199287-CE7E-47CA-947E-C7D84395D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7" name="Oval 17">
            <a:extLst>
              <a:ext uri="{FF2B5EF4-FFF2-40B4-BE49-F238E27FC236}">
                <a16:creationId xmlns:a16="http://schemas.microsoft.com/office/drawing/2014/main" id="{AC09B6DF-E79F-4324-8C9C-160D15192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2138" y="4038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5858" name="Text Box 18">
            <a:extLst>
              <a:ext uri="{FF2B5EF4-FFF2-40B4-BE49-F238E27FC236}">
                <a16:creationId xmlns:a16="http://schemas.microsoft.com/office/drawing/2014/main" id="{9A42FB04-009D-4319-8EF8-B74497280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524000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3D45A954-C5C9-4E56-9976-A11ADF9F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76800"/>
            <a:ext cx="1389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p’s holes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76448313-A57F-45F1-B0BC-BC8E5B4F7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438400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1" name="Text Box 21">
            <a:extLst>
              <a:ext uri="{FF2B5EF4-FFF2-40B4-BE49-F238E27FC236}">
                <a16:creationId xmlns:a16="http://schemas.microsoft.com/office/drawing/2014/main" id="{2C04634E-3650-47AB-B95F-8C321CE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51460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33CC"/>
                </a:solidFill>
              </a:rPr>
              <a:t>Kp</a:t>
            </a:r>
          </a:p>
        </p:txBody>
      </p:sp>
      <p:sp>
        <p:nvSpPr>
          <p:cNvPr id="35862" name="Line 23">
            <a:extLst>
              <a:ext uri="{FF2B5EF4-FFF2-40B4-BE49-F238E27FC236}">
                <a16:creationId xmlns:a16="http://schemas.microsoft.com/office/drawing/2014/main" id="{A535A10C-B0F0-4DDE-B0CB-F8A1E0C067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5814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4">
            <a:extLst>
              <a:ext uri="{FF2B5EF4-FFF2-40B4-BE49-F238E27FC236}">
                <a16:creationId xmlns:a16="http://schemas.microsoft.com/office/drawing/2014/main" id="{3649BB53-287A-493F-931A-7D37F406F7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3600" y="3124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Text Box 26">
            <a:extLst>
              <a:ext uri="{FF2B5EF4-FFF2-40B4-BE49-F238E27FC236}">
                <a16:creationId xmlns:a16="http://schemas.microsoft.com/office/drawing/2014/main" id="{31D8254C-65DA-4E86-874F-66279B43F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280" y="2196098"/>
            <a:ext cx="60035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N+1</a:t>
            </a:r>
            <a:r>
              <a:rPr lang="en-US" altLang="en-US" sz="2400" dirty="0"/>
              <a:t>      *+1       *+1      *+1       *+1        *+1</a:t>
            </a:r>
          </a:p>
        </p:txBody>
      </p:sp>
      <p:sp>
        <p:nvSpPr>
          <p:cNvPr id="35865" name="Text Box 28">
            <a:extLst>
              <a:ext uri="{FF2B5EF4-FFF2-40B4-BE49-F238E27FC236}">
                <a16:creationId xmlns:a16="http://schemas.microsoft.com/office/drawing/2014/main" id="{410297C1-976A-4BB3-8F9F-9DA7A4346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154488"/>
            <a:ext cx="5601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1 </a:t>
            </a:r>
            <a:r>
              <a:rPr lang="en-US" altLang="en-US" sz="2400" dirty="0"/>
              <a:t>        *+1       *+1      *+1      *+1      *+1</a:t>
            </a:r>
          </a:p>
        </p:txBody>
      </p:sp>
      <p:sp>
        <p:nvSpPr>
          <p:cNvPr id="35866" name="Text Box 29">
            <a:extLst>
              <a:ext uri="{FF2B5EF4-FFF2-40B4-BE49-F238E27FC236}">
                <a16:creationId xmlns:a16="http://schemas.microsoft.com/office/drawing/2014/main" id="{8DB95240-9CCC-45CB-90A7-59AFBB2FA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3011488"/>
            <a:ext cx="3048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</a:t>
            </a:r>
          </a:p>
        </p:txBody>
      </p:sp>
      <p:sp>
        <p:nvSpPr>
          <p:cNvPr id="35867" name="Text Box 30">
            <a:extLst>
              <a:ext uri="{FF2B5EF4-FFF2-40B4-BE49-F238E27FC236}">
                <a16:creationId xmlns:a16="http://schemas.microsoft.com/office/drawing/2014/main" id="{F1AA9A58-E3DD-4669-8CE9-F192D552D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8451" y="3116561"/>
            <a:ext cx="6559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*+1</a:t>
            </a:r>
          </a:p>
        </p:txBody>
      </p:sp>
      <p:sp>
        <p:nvSpPr>
          <p:cNvPr id="35868" name="Text Box 31">
            <a:extLst>
              <a:ext uri="{FF2B5EF4-FFF2-40B4-BE49-F238E27FC236}">
                <a16:creationId xmlns:a16="http://schemas.microsoft.com/office/drawing/2014/main" id="{D67F6524-90F0-4C6D-961A-086A6DF7E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449888"/>
            <a:ext cx="7820025" cy="119697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To move, pick up all the stones in one of your holes, 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put one stone in each hole, starting at the next one,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including your Kalah and skipping the opponent’s Kalah.</a:t>
            </a:r>
          </a:p>
        </p:txBody>
      </p:sp>
      <p:sp>
        <p:nvSpPr>
          <p:cNvPr id="35869" name="Line 33">
            <a:extLst>
              <a:ext uri="{FF2B5EF4-FFF2-40B4-BE49-F238E27FC236}">
                <a16:creationId xmlns:a16="http://schemas.microsoft.com/office/drawing/2014/main" id="{26FDA0F1-F303-4385-9EBD-F59157B44D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Text Box 34">
            <a:extLst>
              <a:ext uri="{FF2B5EF4-FFF2-40B4-BE49-F238E27FC236}">
                <a16:creationId xmlns:a16="http://schemas.microsoft.com/office/drawing/2014/main" id="{7727AB42-09B8-4614-8C0A-74FC195F9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192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counterclockwise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DAB3E8A-5F6F-44BB-9FAD-29DB1225F6C9}"/>
              </a:ext>
            </a:extLst>
          </p:cNvPr>
          <p:cNvCxnSpPr>
            <a:cxnSpLocks/>
            <a:endCxn id="35851" idx="2"/>
          </p:cNvCxnSpPr>
          <p:nvPr/>
        </p:nvCxnSpPr>
        <p:spPr>
          <a:xfrm>
            <a:off x="2362200" y="2740968"/>
            <a:ext cx="5410200" cy="6118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424A7AB-DE0E-488B-B019-0F251FDBCC6F}"/>
              </a:ext>
            </a:extLst>
          </p:cNvPr>
          <p:cNvCxnSpPr/>
          <p:nvPr/>
        </p:nvCxnSpPr>
        <p:spPr>
          <a:xfrm flipV="1">
            <a:off x="2362200" y="3657600"/>
            <a:ext cx="5323647" cy="381000"/>
          </a:xfrm>
          <a:prstGeom prst="straightConnector1">
            <a:avLst/>
          </a:prstGeom>
          <a:ln w="285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6208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>
            <a:extLst>
              <a:ext uri="{FF2B5EF4-FFF2-40B4-BE49-F238E27FC236}">
                <a16:creationId xmlns:a16="http://schemas.microsoft.com/office/drawing/2014/main" id="{E7594191-CE23-4176-9AD4-2B21D709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09A3E90-A469-4116-9325-8EBF748114C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4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41AC5BB-0151-4AF0-B13A-74EA267B86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Cutting off Search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167CA85-E50D-47BF-BDEF-EA69E9C23E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i="1"/>
              <a:t>MinimaxCutoff</a:t>
            </a:r>
            <a:r>
              <a:rPr lang="en-US" altLang="en-US" sz="2800"/>
              <a:t> is identical to </a:t>
            </a:r>
            <a:r>
              <a:rPr lang="en-US" altLang="en-US" sz="2800" i="1"/>
              <a:t>MinimaxValue</a:t>
            </a:r>
            <a:r>
              <a:rPr lang="en-US" altLang="en-US" sz="2800"/>
              <a:t> except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i="1"/>
              <a:t>Terminal?</a:t>
            </a:r>
            <a:r>
              <a:rPr lang="en-US" altLang="en-US" sz="2400"/>
              <a:t> is replaced by </a:t>
            </a:r>
            <a:r>
              <a:rPr lang="en-US" altLang="en-US" sz="2400" i="1"/>
              <a:t>Cutoff?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400" i="1"/>
              <a:t>Utility</a:t>
            </a:r>
            <a:r>
              <a:rPr lang="en-US" altLang="en-US" sz="2400"/>
              <a:t> is replaced by </a:t>
            </a:r>
            <a:r>
              <a:rPr lang="en-US" altLang="en-US" sz="2400" i="1"/>
              <a:t>Eval</a:t>
            </a:r>
            <a:endParaRPr lang="en-US" altLang="en-US" sz="24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Does it work in practice?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	b</a:t>
            </a:r>
            <a:r>
              <a:rPr lang="en-US" altLang="en-US" sz="2800" baseline="30000"/>
              <a:t>m</a:t>
            </a:r>
            <a:r>
              <a:rPr lang="en-US" altLang="en-US" sz="2800"/>
              <a:t> = 10</a:t>
            </a:r>
            <a:r>
              <a:rPr lang="en-US" altLang="en-US" sz="2800" baseline="30000"/>
              <a:t>6</a:t>
            </a:r>
            <a:r>
              <a:rPr lang="en-US" altLang="en-US" sz="2800"/>
              <a:t>, b=35 </a:t>
            </a:r>
            <a:r>
              <a:rPr lang="en-US" altLang="en-US" sz="28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800"/>
              <a:t> m=4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>
                <a:solidFill>
                  <a:srgbClr val="CC0000"/>
                </a:solidFill>
              </a:rPr>
              <a:t>4-ply lookahead is a hopeless chess player!</a:t>
            </a:r>
            <a:r>
              <a:rPr lang="en-US" altLang="en-US" sz="2800"/>
              <a:t>
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4-ply </a:t>
            </a:r>
            <a:r>
              <a:rPr lang="en-US" altLang="en-US" sz="2400">
                <a:cs typeface="Arial" panose="020B0604020202020204" pitchFamily="34" charset="0"/>
              </a:rPr>
              <a:t>≈ </a:t>
            </a:r>
            <a:r>
              <a:rPr lang="en-US" altLang="en-US" sz="2400"/>
              <a:t>human novice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8-ply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typical PC, human master</a:t>
            </a:r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400"/>
              <a:t>12-ply </a:t>
            </a:r>
            <a:r>
              <a:rPr lang="en-US" altLang="en-US" sz="2400">
                <a:cs typeface="Arial" panose="020B0604020202020204" pitchFamily="34" charset="0"/>
              </a:rPr>
              <a:t>≈</a:t>
            </a:r>
            <a:r>
              <a:rPr lang="en-US" altLang="en-US" sz="2400"/>
              <a:t> Deep Blue, Kasparov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0BC2CEEA-FA74-48E3-94F1-9BDDD0D5F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FB65EB7-6A58-4A37-A8FA-A3744FE7729B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2AF3D9F-A80D-4072-976A-FC7B042192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Deterministic Games in Practice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9E2F5505-7B25-45B9-B413-59BFB2AF3F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/>
              <a:t>Checkers: Chinook ended 40-year-reign of human world champion Marion Tinsley in 1994. Used a precomputed endgame database defining perfect play for all positions involving 8 or fewer pieces on the board, a total of 444 billion positions.</a:t>
            </a:r>
          </a:p>
          <a:p>
            <a:pPr lvl="4" eaLnBrk="1" hangingPunct="1">
              <a:lnSpc>
                <a:spcPct val="80000"/>
              </a:lnSpc>
            </a:pPr>
            <a:r>
              <a:rPr lang="en-US" altLang="en-US" sz="1400"/>
              <a:t>
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Chess: Deep Blue defeated human world champion Garry Kasparov in a six-game match in 1997. Deep Blue searches 200 million positions per second, uses very sophisticated evaluation, and undisclosed methods for extending some lines of search up to 40 ply.
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Othello: human champions refuse to compete against computers, who are too good.
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Go: human champions refuse to compete against computers, who are too bad. In go, </a:t>
            </a:r>
            <a:r>
              <a:rPr lang="en-US" altLang="en-US" sz="2000" i="1"/>
              <a:t>b &gt; 300</a:t>
            </a:r>
            <a:r>
              <a:rPr lang="en-US" altLang="en-US" sz="2000"/>
              <a:t>, so most programs use pattern knowledge bases to suggest plausible moves.
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9BC759F4-637A-4905-B54D-E9EB379D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CA67B7-6E23-4E72-A4B9-4B67F4A5FF7D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6AB6EBB-18C2-4386-8CEB-3B5D259CBB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of Chance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0C0C51AE-ED3D-4C10-99FE-F208B2E667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What about games that involve chance, such as 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rolling dice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picking a card</a:t>
            </a:r>
          </a:p>
          <a:p>
            <a:pPr eaLnBrk="1" hangingPunct="1"/>
            <a:r>
              <a:rPr lang="en-US" altLang="en-US"/>
              <a:t>Use three kinds of nodes: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max nodes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min nodes</a:t>
            </a:r>
          </a:p>
          <a:p>
            <a:pPr lvl="1" eaLnBrk="1" hangingPunct="1"/>
            <a:r>
              <a:rPr lang="en-US" altLang="en-US">
                <a:solidFill>
                  <a:srgbClr val="CC0000"/>
                </a:solidFill>
              </a:rPr>
              <a:t>chance nodes</a:t>
            </a:r>
          </a:p>
        </p:txBody>
      </p:sp>
      <p:sp>
        <p:nvSpPr>
          <p:cNvPr id="39941" name="AutoShape 4">
            <a:extLst>
              <a:ext uri="{FF2B5EF4-FFF2-40B4-BE49-F238E27FC236}">
                <a16:creationId xmlns:a16="http://schemas.microsoft.com/office/drawing/2014/main" id="{B412F3F9-777D-4D99-831A-CCD18D15A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048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2" name="Text Box 8">
            <a:extLst>
              <a:ext uri="{FF2B5EF4-FFF2-40B4-BE49-F238E27FC236}">
                <a16:creationId xmlns:a16="http://schemas.microsoft.com/office/drawing/2014/main" id="{8ABC7405-FA90-4383-90A9-8ED999FC6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343400"/>
            <a:ext cx="15065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    </a:t>
            </a:r>
          </a:p>
        </p:txBody>
      </p:sp>
      <p:sp>
        <p:nvSpPr>
          <p:cNvPr id="39943" name="Oval 10">
            <a:extLst>
              <a:ext uri="{FF2B5EF4-FFF2-40B4-BE49-F238E27FC236}">
                <a16:creationId xmlns:a16="http://schemas.microsoft.com/office/drawing/2014/main" id="{4C70F930-4D71-4D0D-87FD-1B81E545B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4" name="Oval 11">
            <a:extLst>
              <a:ext uri="{FF2B5EF4-FFF2-40B4-BE49-F238E27FC236}">
                <a16:creationId xmlns:a16="http://schemas.microsoft.com/office/drawing/2014/main" id="{D677E257-A17D-42D7-B0E5-A6553E86C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5" name="AutoShape 12">
            <a:extLst>
              <a:ext uri="{FF2B5EF4-FFF2-40B4-BE49-F238E27FC236}">
                <a16:creationId xmlns:a16="http://schemas.microsoft.com/office/drawing/2014/main" id="{D3FD9D1B-FC0B-4066-AB6F-23FFE3047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638800"/>
            <a:ext cx="3048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6" name="AutoShape 13">
            <a:extLst>
              <a:ext uri="{FF2B5EF4-FFF2-40B4-BE49-F238E27FC236}">
                <a16:creationId xmlns:a16="http://schemas.microsoft.com/office/drawing/2014/main" id="{9EBD2D35-DC80-49E9-88E9-73F1C845E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638800"/>
            <a:ext cx="3048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7" name="Oval 14">
            <a:extLst>
              <a:ext uri="{FF2B5EF4-FFF2-40B4-BE49-F238E27FC236}">
                <a16:creationId xmlns:a16="http://schemas.microsoft.com/office/drawing/2014/main" id="{88355350-9DA4-4A82-A65A-95EC45D17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8" name="Oval 15">
            <a:extLst>
              <a:ext uri="{FF2B5EF4-FFF2-40B4-BE49-F238E27FC236}">
                <a16:creationId xmlns:a16="http://schemas.microsoft.com/office/drawing/2014/main" id="{21E95EC0-D6C7-498F-BE3A-E75B61784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49" name="Oval 16">
            <a:extLst>
              <a:ext uri="{FF2B5EF4-FFF2-40B4-BE49-F238E27FC236}">
                <a16:creationId xmlns:a16="http://schemas.microsoft.com/office/drawing/2014/main" id="{F10A039E-59A3-4518-9A0D-70035755E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7338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39950" name="Line 17">
            <a:extLst>
              <a:ext uri="{FF2B5EF4-FFF2-40B4-BE49-F238E27FC236}">
                <a16:creationId xmlns:a16="http://schemas.microsoft.com/office/drawing/2014/main" id="{36CE44C2-044E-47E5-A8DA-830FA3844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Line 18">
            <a:extLst>
              <a:ext uri="{FF2B5EF4-FFF2-40B4-BE49-F238E27FC236}">
                <a16:creationId xmlns:a16="http://schemas.microsoft.com/office/drawing/2014/main" id="{0B41BAF7-3B98-4E24-8E17-CC6D06AB94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352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19">
            <a:extLst>
              <a:ext uri="{FF2B5EF4-FFF2-40B4-BE49-F238E27FC236}">
                <a16:creationId xmlns:a16="http://schemas.microsoft.com/office/drawing/2014/main" id="{584C87F1-CC88-4980-9377-7EC9923B98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600" y="33528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Line 20">
            <a:extLst>
              <a:ext uri="{FF2B5EF4-FFF2-40B4-BE49-F238E27FC236}">
                <a16:creationId xmlns:a16="http://schemas.microsoft.com/office/drawing/2014/main" id="{48C19CC5-1511-4B9F-90CB-7FFD9E57A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8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Line 21">
            <a:extLst>
              <a:ext uri="{FF2B5EF4-FFF2-40B4-BE49-F238E27FC236}">
                <a16:creationId xmlns:a16="http://schemas.microsoft.com/office/drawing/2014/main" id="{C28288CD-7035-410B-B7FA-3289CC5F3F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038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5" name="Line 22">
            <a:extLst>
              <a:ext uri="{FF2B5EF4-FFF2-40B4-BE49-F238E27FC236}">
                <a16:creationId xmlns:a16="http://schemas.microsoft.com/office/drawing/2014/main" id="{B16C3C5E-9E5E-40E7-A492-F5BEE0DE9615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0386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Line 23">
            <a:extLst>
              <a:ext uri="{FF2B5EF4-FFF2-40B4-BE49-F238E27FC236}">
                <a16:creationId xmlns:a16="http://schemas.microsoft.com/office/drawing/2014/main" id="{52BC8B84-3959-4986-859C-DDFB97C79D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7" name="Line 24">
            <a:extLst>
              <a:ext uri="{FF2B5EF4-FFF2-40B4-BE49-F238E27FC236}">
                <a16:creationId xmlns:a16="http://schemas.microsoft.com/office/drawing/2014/main" id="{322C9EB3-8DA1-4D7F-B434-36A49550FA3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800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Line 26">
            <a:extLst>
              <a:ext uri="{FF2B5EF4-FFF2-40B4-BE49-F238E27FC236}">
                <a16:creationId xmlns:a16="http://schemas.microsoft.com/office/drawing/2014/main" id="{1D36BE85-05AB-4651-9E75-EF70FFD3F4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410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9" name="Line 27">
            <a:extLst>
              <a:ext uri="{FF2B5EF4-FFF2-40B4-BE49-F238E27FC236}">
                <a16:creationId xmlns:a16="http://schemas.microsoft.com/office/drawing/2014/main" id="{46D81A19-516D-4507-A0E6-23D79B592E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54102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Text Box 28">
            <a:extLst>
              <a:ext uri="{FF2B5EF4-FFF2-40B4-BE49-F238E27FC236}">
                <a16:creationId xmlns:a16="http://schemas.microsoft.com/office/drawing/2014/main" id="{5A491104-8A2D-4C38-8D3C-737B854F2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25" y="4383088"/>
            <a:ext cx="676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min</a:t>
            </a:r>
          </a:p>
        </p:txBody>
      </p:sp>
      <p:sp>
        <p:nvSpPr>
          <p:cNvPr id="39961" name="Text Box 29">
            <a:extLst>
              <a:ext uri="{FF2B5EF4-FFF2-40B4-BE49-F238E27FC236}">
                <a16:creationId xmlns:a16="http://schemas.microsoft.com/office/drawing/2014/main" id="{719CDD1F-934A-4745-A9A8-8ABB52BE6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1725" y="4916488"/>
            <a:ext cx="1168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chance</a:t>
            </a:r>
          </a:p>
        </p:txBody>
      </p:sp>
      <p:sp>
        <p:nvSpPr>
          <p:cNvPr id="39962" name="Text Box 30">
            <a:extLst>
              <a:ext uri="{FF2B5EF4-FFF2-40B4-BE49-F238E27FC236}">
                <a16:creationId xmlns:a16="http://schemas.microsoft.com/office/drawing/2014/main" id="{AC72C7FF-0B97-4CD0-963F-CD26016A5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4102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max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865704D7-2897-4551-BBFC-A6F4C5A6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88E798-5C9E-4E4C-8B9A-499A65853DEF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939AC507-F281-4842-899E-29D6C2659F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Games of Chance</a:t>
            </a:r>
          </a:p>
        </p:txBody>
      </p:sp>
      <p:sp>
        <p:nvSpPr>
          <p:cNvPr id="40964" name="Oval 4">
            <a:extLst>
              <a:ext uri="{FF2B5EF4-FFF2-40B4-BE49-F238E27FC236}">
                <a16:creationId xmlns:a16="http://schemas.microsoft.com/office/drawing/2014/main" id="{55E58FEC-9BA5-4431-B072-3E856FDF7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7526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5" name="Text Box 5">
            <a:extLst>
              <a:ext uri="{FF2B5EF4-FFF2-40B4-BE49-F238E27FC236}">
                <a16:creationId xmlns:a16="http://schemas.microsoft.com/office/drawing/2014/main" id="{DEDCAEDD-FC3D-4F1B-AB28-60E89EEED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19050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</a:t>
            </a:r>
          </a:p>
        </p:txBody>
      </p:sp>
      <p:sp>
        <p:nvSpPr>
          <p:cNvPr id="40966" name="AutoShape 6">
            <a:extLst>
              <a:ext uri="{FF2B5EF4-FFF2-40B4-BE49-F238E27FC236}">
                <a16:creationId xmlns:a16="http://schemas.microsoft.com/office/drawing/2014/main" id="{EAA14181-2655-46B9-BB43-56D34EA5E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7" name="AutoShape 7">
            <a:extLst>
              <a:ext uri="{FF2B5EF4-FFF2-40B4-BE49-F238E27FC236}">
                <a16:creationId xmlns:a16="http://schemas.microsoft.com/office/drawing/2014/main" id="{04C55E34-3285-4F13-852E-8CCD1EC01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8" name="AutoShape 8">
            <a:extLst>
              <a:ext uri="{FF2B5EF4-FFF2-40B4-BE49-F238E27FC236}">
                <a16:creationId xmlns:a16="http://schemas.microsoft.com/office/drawing/2014/main" id="{18D8422C-E7FE-4344-AE10-9574AC2BB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895600"/>
            <a:ext cx="6096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4FC115AF-1F70-43C5-8A51-2CD23D474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0"/>
            <a:ext cx="466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1</a:t>
            </a:r>
          </a:p>
        </p:txBody>
      </p:sp>
      <p:sp>
        <p:nvSpPr>
          <p:cNvPr id="40970" name="Text Box 10">
            <a:extLst>
              <a:ext uri="{FF2B5EF4-FFF2-40B4-BE49-F238E27FC236}">
                <a16:creationId xmlns:a16="http://schemas.microsoft.com/office/drawing/2014/main" id="{451AE950-AB9A-491D-8986-39F225D65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2971800"/>
            <a:ext cx="398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i</a:t>
            </a:r>
          </a:p>
        </p:txBody>
      </p:sp>
      <p:sp>
        <p:nvSpPr>
          <p:cNvPr id="40971" name="Text Box 12">
            <a:extLst>
              <a:ext uri="{FF2B5EF4-FFF2-40B4-BE49-F238E27FC236}">
                <a16:creationId xmlns:a16="http://schemas.microsoft.com/office/drawing/2014/main" id="{79986D7D-906A-4B88-A48A-632C7CFAF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718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</a:t>
            </a:r>
            <a:r>
              <a:rPr lang="en-US" altLang="en-US" sz="2400" baseline="-25000"/>
              <a:t>k</a:t>
            </a:r>
          </a:p>
        </p:txBody>
      </p:sp>
      <p:sp>
        <p:nvSpPr>
          <p:cNvPr id="40972" name="Rectangle 13">
            <a:extLst>
              <a:ext uri="{FF2B5EF4-FFF2-40B4-BE49-F238E27FC236}">
                <a16:creationId xmlns:a16="http://schemas.microsoft.com/office/drawing/2014/main" id="{1EDE20B4-34CA-4C61-9F11-D76DEC360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038600"/>
            <a:ext cx="1676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0973" name="Text Box 14">
            <a:extLst>
              <a:ext uri="{FF2B5EF4-FFF2-40B4-BE49-F238E27FC236}">
                <a16:creationId xmlns:a16="http://schemas.microsoft.com/office/drawing/2014/main" id="{8D74B3CE-871E-4881-B9B9-B6405D4ABF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3325" y="3925888"/>
            <a:ext cx="104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S(c,d</a:t>
            </a:r>
            <a:r>
              <a:rPr lang="en-US" altLang="en-US" sz="2400" baseline="-25000"/>
              <a:t>i</a:t>
            </a:r>
            <a:r>
              <a:rPr lang="en-US" altLang="en-US" sz="2400"/>
              <a:t>)</a:t>
            </a:r>
          </a:p>
        </p:txBody>
      </p:sp>
      <p:sp>
        <p:nvSpPr>
          <p:cNvPr id="40974" name="Line 15">
            <a:extLst>
              <a:ext uri="{FF2B5EF4-FFF2-40B4-BE49-F238E27FC236}">
                <a16:creationId xmlns:a16="http://schemas.microsoft.com/office/drawing/2014/main" id="{1AE0F41F-D585-4FC7-8D52-94CBECDAC3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2514600"/>
            <a:ext cx="160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Line 16">
            <a:extLst>
              <a:ext uri="{FF2B5EF4-FFF2-40B4-BE49-F238E27FC236}">
                <a16:creationId xmlns:a16="http://schemas.microsoft.com/office/drawing/2014/main" id="{AE3E9FA8-6DA6-477C-9180-60E0CE4C44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2514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17">
            <a:extLst>
              <a:ext uri="{FF2B5EF4-FFF2-40B4-BE49-F238E27FC236}">
                <a16:creationId xmlns:a16="http://schemas.microsoft.com/office/drawing/2014/main" id="{94C0C781-9FFF-4B68-BD31-EE8E1E0B0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5146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Line 18">
            <a:extLst>
              <a:ext uri="{FF2B5EF4-FFF2-40B4-BE49-F238E27FC236}">
                <a16:creationId xmlns:a16="http://schemas.microsoft.com/office/drawing/2014/main" id="{699DF1EF-6AF6-4EC2-92DD-0CFD40B134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3505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Line 19">
            <a:extLst>
              <a:ext uri="{FF2B5EF4-FFF2-40B4-BE49-F238E27FC236}">
                <a16:creationId xmlns:a16="http://schemas.microsoft.com/office/drawing/2014/main" id="{71052F52-E121-4875-A2C0-E2354F286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9" name="Line 20">
            <a:extLst>
              <a:ext uri="{FF2B5EF4-FFF2-40B4-BE49-F238E27FC236}">
                <a16:creationId xmlns:a16="http://schemas.microsoft.com/office/drawing/2014/main" id="{89406153-069A-4C5F-AA4F-EA94D8231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5052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Text Box 21">
            <a:extLst>
              <a:ext uri="{FF2B5EF4-FFF2-40B4-BE49-F238E27FC236}">
                <a16:creationId xmlns:a16="http://schemas.microsoft.com/office/drawing/2014/main" id="{032DD5D8-4E49-4696-8D7E-A70F1F7B2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1868488"/>
            <a:ext cx="25590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chance node with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max children</a:t>
            </a:r>
          </a:p>
        </p:txBody>
      </p:sp>
      <p:sp>
        <p:nvSpPr>
          <p:cNvPr id="40981" name="Text Box 22">
            <a:extLst>
              <a:ext uri="{FF2B5EF4-FFF2-40B4-BE49-F238E27FC236}">
                <a16:creationId xmlns:a16="http://schemas.microsoft.com/office/drawing/2014/main" id="{EB372AB9-2F09-4BC4-8E78-52D95E3F1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648200"/>
            <a:ext cx="6827838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expectimax(c) = 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∑P(d</a:t>
            </a:r>
            <a:r>
              <a:rPr lang="en-US" altLang="en-US" sz="2400" baseline="-25000">
                <a:solidFill>
                  <a:srgbClr val="CC0000"/>
                </a:solidFill>
                <a:cs typeface="Arial" panose="020B0604020202020204" pitchFamily="34" charset="0"/>
              </a:rPr>
              <a:t>i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)  max(backed-up-value(s))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                           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</a:rPr>
              <a:t> i </a:t>
            </a:r>
            <a:r>
              <a:rPr lang="en-US" altLang="en-US" sz="2400">
                <a:solidFill>
                  <a:srgbClr val="CC0000"/>
                </a:solidFill>
                <a:cs typeface="Arial" panose="020B0604020202020204" pitchFamily="34" charset="0"/>
              </a:rPr>
              <a:t>       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</a:rPr>
              <a:t>s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in S(c,d</a:t>
            </a:r>
            <a:r>
              <a:rPr lang="en-US" altLang="en-US" sz="2000" baseline="-25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rgbClr val="CC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CC0000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expectimin(c’) = ∑P(d</a:t>
            </a:r>
            <a:r>
              <a:rPr lang="en-US" altLang="en-US" sz="2400" baseline="-25000">
                <a:solidFill>
                  <a:srgbClr val="6600CC"/>
                </a:solidFill>
              </a:rPr>
              <a:t>i</a:t>
            </a:r>
            <a:r>
              <a:rPr lang="en-US" altLang="en-US" sz="2400">
                <a:solidFill>
                  <a:srgbClr val="6600CC"/>
                </a:solidFill>
              </a:rPr>
              <a:t>)  min(backed-up-value(s))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6600CC"/>
                </a:solidFill>
              </a:rPr>
              <a:t>                            </a:t>
            </a:r>
            <a:r>
              <a:rPr lang="en-US" altLang="en-US" sz="2000">
                <a:solidFill>
                  <a:srgbClr val="6600CC"/>
                </a:solidFill>
              </a:rPr>
              <a:t>i        s</a:t>
            </a:r>
            <a:r>
              <a:rPr lang="en-US" altLang="en-US" sz="2000">
                <a:solidFill>
                  <a:srgbClr val="6600CC"/>
                </a:solidFill>
                <a:sym typeface="Symbol" panose="05050102010706020507" pitchFamily="18" charset="2"/>
              </a:rPr>
              <a:t> in S(c,d</a:t>
            </a:r>
            <a:r>
              <a:rPr lang="en-US" altLang="en-US" sz="2000" baseline="-25000">
                <a:solidFill>
                  <a:srgbClr val="6600CC"/>
                </a:solidFill>
                <a:sym typeface="Symbol" panose="05050102010706020507" pitchFamily="18" charset="2"/>
              </a:rPr>
              <a:t>i</a:t>
            </a:r>
            <a:r>
              <a:rPr lang="en-US" altLang="en-US" sz="2000">
                <a:solidFill>
                  <a:srgbClr val="6600CC"/>
                </a:solidFill>
                <a:sym typeface="Symbol" panose="05050102010706020507" pitchFamily="18" charset="2"/>
              </a:rPr>
              <a:t>)</a:t>
            </a:r>
            <a:endParaRPr lang="en-US" altLang="en-US" sz="2000">
              <a:solidFill>
                <a:srgbClr val="6600CC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40D44D5C-AF7C-441E-B801-6E4D16A3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985BD-4467-4868-AFB1-AD19AA0D83E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33A1725-DF73-4013-911E-EA122BB4B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 Tree with Chance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DBEC3BF6-336C-4F72-AA6B-6653216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89" name="Oval 5">
            <a:extLst>
              <a:ext uri="{FF2B5EF4-FFF2-40B4-BE49-F238E27FC236}">
                <a16:creationId xmlns:a16="http://schemas.microsoft.com/office/drawing/2014/main" id="{233D1E65-4ED4-4D4F-8D21-5C0E21119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0" name="Oval 6">
            <a:extLst>
              <a:ext uri="{FF2B5EF4-FFF2-40B4-BE49-F238E27FC236}">
                <a16:creationId xmlns:a16="http://schemas.microsoft.com/office/drawing/2014/main" id="{C674317E-A483-4560-AFD3-138D980BA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1" name="Text Box 7">
            <a:extLst>
              <a:ext uri="{FF2B5EF4-FFF2-40B4-BE49-F238E27FC236}">
                <a16:creationId xmlns:a16="http://schemas.microsoft.com/office/drawing/2014/main" id="{67AC8D7E-FB58-4F31-A473-4743275B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854325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        </a:t>
            </a:r>
          </a:p>
        </p:txBody>
      </p:sp>
      <p:sp>
        <p:nvSpPr>
          <p:cNvPr id="41992" name="Oval 8">
            <a:extLst>
              <a:ext uri="{FF2B5EF4-FFF2-40B4-BE49-F238E27FC236}">
                <a16:creationId xmlns:a16="http://schemas.microsoft.com/office/drawing/2014/main" id="{00848750-A82D-4936-B1F0-0D5C64183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3" name="Oval 9">
            <a:extLst>
              <a:ext uri="{FF2B5EF4-FFF2-40B4-BE49-F238E27FC236}">
                <a16:creationId xmlns:a16="http://schemas.microsoft.com/office/drawing/2014/main" id="{C83326A3-9397-4396-84ED-BA75038E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4" name="AutoShape 10">
            <a:extLst>
              <a:ext uri="{FF2B5EF4-FFF2-40B4-BE49-F238E27FC236}">
                <a16:creationId xmlns:a16="http://schemas.microsoft.com/office/drawing/2014/main" id="{7BF5F6CF-6B69-49A2-B45B-74A11B85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5" name="AutoShape 11">
            <a:extLst>
              <a:ext uri="{FF2B5EF4-FFF2-40B4-BE49-F238E27FC236}">
                <a16:creationId xmlns:a16="http://schemas.microsoft.com/office/drawing/2014/main" id="{17F5BD32-746F-4BA0-945C-D368A61E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1AA09188-3A07-4665-BDDC-DB689128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7" name="AutoShape 13">
            <a:extLst>
              <a:ext uri="{FF2B5EF4-FFF2-40B4-BE49-F238E27FC236}">
                <a16:creationId xmlns:a16="http://schemas.microsoft.com/office/drawing/2014/main" id="{9A77D320-6E83-4902-8EF5-4C8307C35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CFF73CAD-F8B0-4C97-ABCC-DE52F91C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257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3  5   1  4   1   2  4   5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D4716498-F0D5-4555-8ACE-3C0EFD7534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16EF4E3-7276-46F2-8827-83B331048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FBD7BC62-5B0D-4132-AAC9-7D919D6817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D97AB464-AB8E-4E26-A1E0-2B56756F3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495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E0D2B16C-9E47-4265-8806-866BCB487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32CAD9C7-4944-41B2-98C1-045A0AC8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D47CFDA6-BB44-45DB-A2C5-A59999CB2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95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EDBE62E9-347B-480C-B02F-C7DFA7282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030B2ADF-5BF1-4FC5-BDA1-763572775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22FC363D-4CF6-4132-BE39-4619E99E9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>
            <a:extLst>
              <a:ext uri="{FF2B5EF4-FFF2-40B4-BE49-F238E27FC236}">
                <a16:creationId xmlns:a16="http://schemas.microsoft.com/office/drawing/2014/main" id="{9378871F-EA47-4810-9CAB-F6CA7F1007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810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>
            <a:extLst>
              <a:ext uri="{FF2B5EF4-FFF2-40B4-BE49-F238E27FC236}">
                <a16:creationId xmlns:a16="http://schemas.microsoft.com/office/drawing/2014/main" id="{AB645D15-2EB2-4BF1-BA64-41177DEBE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>
            <a:extLst>
              <a:ext uri="{FF2B5EF4-FFF2-40B4-BE49-F238E27FC236}">
                <a16:creationId xmlns:a16="http://schemas.microsoft.com/office/drawing/2014/main" id="{CE606EE8-3459-4A42-B571-D2CD5F504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124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635DDB44-4FCF-4A7F-87A3-CF226DBF6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9">
            <a:extLst>
              <a:ext uri="{FF2B5EF4-FFF2-40B4-BE49-F238E27FC236}">
                <a16:creationId xmlns:a16="http://schemas.microsoft.com/office/drawing/2014/main" id="{0515D1CF-809B-49D8-B3C8-5115281BC3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30">
            <a:extLst>
              <a:ext uri="{FF2B5EF4-FFF2-40B4-BE49-F238E27FC236}">
                <a16:creationId xmlns:a16="http://schemas.microsoft.com/office/drawing/2014/main" id="{8361A928-5A3D-4413-AF56-B71FB047C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>
            <a:extLst>
              <a:ext uri="{FF2B5EF4-FFF2-40B4-BE49-F238E27FC236}">
                <a16:creationId xmlns:a16="http://schemas.microsoft.com/office/drawing/2014/main" id="{29439CC6-76DC-4C7B-910C-AB9EF5F80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981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2">
            <a:extLst>
              <a:ext uri="{FF2B5EF4-FFF2-40B4-BE49-F238E27FC236}">
                <a16:creationId xmlns:a16="http://schemas.microsoft.com/office/drawing/2014/main" id="{FBB929CF-1A80-4CC3-973F-A1EE97277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8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A1F1D946-6182-4ABA-83CE-55C2F0A5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7338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.6      .4       .6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59E229A0-8BEB-427F-A87E-D86E70D4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25511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   .6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02D1DF9F-73F8-4359-AF2B-60B92A32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76400"/>
            <a:ext cx="10033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</p:txBody>
      </p:sp>
      <p:sp>
        <p:nvSpPr>
          <p:cNvPr id="42020" name="Text Box 36">
            <a:extLst>
              <a:ext uri="{FF2B5EF4-FFF2-40B4-BE49-F238E27FC236}">
                <a16:creationId xmlns:a16="http://schemas.microsoft.com/office/drawing/2014/main" id="{C321BB26-59C0-4317-8AAF-1AB0CD84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1.2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40D44D5C-AF7C-441E-B801-6E4D16A3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4D985BD-4467-4868-AFB1-AD19AA0D83E1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4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D33A1725-DF73-4013-911E-EA122BB4B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 Tree with Chance</a:t>
            </a:r>
          </a:p>
        </p:txBody>
      </p:sp>
      <p:sp>
        <p:nvSpPr>
          <p:cNvPr id="41988" name="AutoShape 4">
            <a:extLst>
              <a:ext uri="{FF2B5EF4-FFF2-40B4-BE49-F238E27FC236}">
                <a16:creationId xmlns:a16="http://schemas.microsoft.com/office/drawing/2014/main" id="{DBEC3BF6-336C-4F72-AA6B-66532167C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6764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89" name="Oval 5">
            <a:extLst>
              <a:ext uri="{FF2B5EF4-FFF2-40B4-BE49-F238E27FC236}">
                <a16:creationId xmlns:a16="http://schemas.microsoft.com/office/drawing/2014/main" id="{233D1E65-4ED4-4D4F-8D21-5C0E21119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0" name="Oval 6">
            <a:extLst>
              <a:ext uri="{FF2B5EF4-FFF2-40B4-BE49-F238E27FC236}">
                <a16:creationId xmlns:a16="http://schemas.microsoft.com/office/drawing/2014/main" id="{C674317E-A483-4560-AFD3-138D980BA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362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1" name="Text Box 7">
            <a:extLst>
              <a:ext uri="{FF2B5EF4-FFF2-40B4-BE49-F238E27FC236}">
                <a16:creationId xmlns:a16="http://schemas.microsoft.com/office/drawing/2014/main" id="{67AC8D7E-FB58-4F31-A473-4743275BB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2854325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ym typeface="Symbol" panose="05050102010706020507" pitchFamily="18" charset="2"/>
              </a:rPr>
              <a:t>        </a:t>
            </a:r>
          </a:p>
        </p:txBody>
      </p:sp>
      <p:sp>
        <p:nvSpPr>
          <p:cNvPr id="41992" name="Oval 8">
            <a:extLst>
              <a:ext uri="{FF2B5EF4-FFF2-40B4-BE49-F238E27FC236}">
                <a16:creationId xmlns:a16="http://schemas.microsoft.com/office/drawing/2014/main" id="{00848750-A82D-4936-B1F0-0D5C64183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3" name="Oval 9">
            <a:extLst>
              <a:ext uri="{FF2B5EF4-FFF2-40B4-BE49-F238E27FC236}">
                <a16:creationId xmlns:a16="http://schemas.microsoft.com/office/drawing/2014/main" id="{C83326A3-9397-4396-84ED-BA75038E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5052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4" name="AutoShape 10">
            <a:extLst>
              <a:ext uri="{FF2B5EF4-FFF2-40B4-BE49-F238E27FC236}">
                <a16:creationId xmlns:a16="http://schemas.microsoft.com/office/drawing/2014/main" id="{7BF5F6CF-6B69-49A2-B45B-74A11B85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5" name="AutoShape 11">
            <a:extLst>
              <a:ext uri="{FF2B5EF4-FFF2-40B4-BE49-F238E27FC236}">
                <a16:creationId xmlns:a16="http://schemas.microsoft.com/office/drawing/2014/main" id="{17F5BD32-746F-4BA0-945C-D368A61EF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6" name="AutoShape 12">
            <a:extLst>
              <a:ext uri="{FF2B5EF4-FFF2-40B4-BE49-F238E27FC236}">
                <a16:creationId xmlns:a16="http://schemas.microsoft.com/office/drawing/2014/main" id="{1AA09188-3A07-4665-BDDC-DB689128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7" name="AutoShape 13">
            <a:extLst>
              <a:ext uri="{FF2B5EF4-FFF2-40B4-BE49-F238E27FC236}">
                <a16:creationId xmlns:a16="http://schemas.microsoft.com/office/drawing/2014/main" id="{9A77D320-6E83-4902-8EF5-4C8307C35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381000" cy="304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1998" name="Text Box 14">
            <a:extLst>
              <a:ext uri="{FF2B5EF4-FFF2-40B4-BE49-F238E27FC236}">
                <a16:creationId xmlns:a16="http://schemas.microsoft.com/office/drawing/2014/main" id="{CFF73CAD-F8B0-4C97-ABCC-DE52F91CB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800600"/>
            <a:ext cx="2571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3  5   1  4   1   2  4   5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D4716498-F0D5-4555-8ACE-3C0EFD7534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B16EF4E3-7276-46F2-8827-83B33104836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FBD7BC62-5B0D-4132-AAC9-7D919D6817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4958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Line 18">
            <a:extLst>
              <a:ext uri="{FF2B5EF4-FFF2-40B4-BE49-F238E27FC236}">
                <a16:creationId xmlns:a16="http://schemas.microsoft.com/office/drawing/2014/main" id="{D97AB464-AB8E-4E26-A1E0-2B56756F3CC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495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>
            <a:extLst>
              <a:ext uri="{FF2B5EF4-FFF2-40B4-BE49-F238E27FC236}">
                <a16:creationId xmlns:a16="http://schemas.microsoft.com/office/drawing/2014/main" id="{E0D2B16C-9E47-4265-8806-866BCB487C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>
            <a:extLst>
              <a:ext uri="{FF2B5EF4-FFF2-40B4-BE49-F238E27FC236}">
                <a16:creationId xmlns:a16="http://schemas.microsoft.com/office/drawing/2014/main" id="{32CAD9C7-4944-41B2-98C1-045A0AC8AE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>
            <a:extLst>
              <a:ext uri="{FF2B5EF4-FFF2-40B4-BE49-F238E27FC236}">
                <a16:creationId xmlns:a16="http://schemas.microsoft.com/office/drawing/2014/main" id="{D47CFDA6-BB44-45DB-A2C5-A59999CB2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495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EDBE62E9-347B-480C-B02F-C7DFA72829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495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030B2ADF-5BF1-4FC5-BDA1-763572775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3810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22FC363D-4CF6-4132-BE39-4619E99E9E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38100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>
            <a:extLst>
              <a:ext uri="{FF2B5EF4-FFF2-40B4-BE49-F238E27FC236}">
                <a16:creationId xmlns:a16="http://schemas.microsoft.com/office/drawing/2014/main" id="{9378871F-EA47-4810-9CAB-F6CA7F1007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8100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Line 26">
            <a:extLst>
              <a:ext uri="{FF2B5EF4-FFF2-40B4-BE49-F238E27FC236}">
                <a16:creationId xmlns:a16="http://schemas.microsoft.com/office/drawing/2014/main" id="{AB645D15-2EB2-4BF1-BA64-41177DEBE0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810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>
            <a:extLst>
              <a:ext uri="{FF2B5EF4-FFF2-40B4-BE49-F238E27FC236}">
                <a16:creationId xmlns:a16="http://schemas.microsoft.com/office/drawing/2014/main" id="{CE606EE8-3459-4A42-B571-D2CD5F5042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3124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635DDB44-4FCF-4A7F-87A3-CF226DBF60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3124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9">
            <a:extLst>
              <a:ext uri="{FF2B5EF4-FFF2-40B4-BE49-F238E27FC236}">
                <a16:creationId xmlns:a16="http://schemas.microsoft.com/office/drawing/2014/main" id="{0515D1CF-809B-49D8-B3C8-5115281BC3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Line 30">
            <a:extLst>
              <a:ext uri="{FF2B5EF4-FFF2-40B4-BE49-F238E27FC236}">
                <a16:creationId xmlns:a16="http://schemas.microsoft.com/office/drawing/2014/main" id="{8361A928-5A3D-4413-AF56-B71FB047C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26670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>
            <a:extLst>
              <a:ext uri="{FF2B5EF4-FFF2-40B4-BE49-F238E27FC236}">
                <a16:creationId xmlns:a16="http://schemas.microsoft.com/office/drawing/2014/main" id="{29439CC6-76DC-4C7B-910C-AB9EF5F80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19812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Line 32">
            <a:extLst>
              <a:ext uri="{FF2B5EF4-FFF2-40B4-BE49-F238E27FC236}">
                <a16:creationId xmlns:a16="http://schemas.microsoft.com/office/drawing/2014/main" id="{FBB929CF-1A80-4CC3-973F-A1EE972776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19812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7" name="Text Box 33">
            <a:extLst>
              <a:ext uri="{FF2B5EF4-FFF2-40B4-BE49-F238E27FC236}">
                <a16:creationId xmlns:a16="http://schemas.microsoft.com/office/drawing/2014/main" id="{A1F1D946-6182-4ABA-83CE-55C2F0A55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3733800"/>
            <a:ext cx="208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.6      .4       .6</a:t>
            </a:r>
          </a:p>
        </p:txBody>
      </p:sp>
      <p:sp>
        <p:nvSpPr>
          <p:cNvPr id="42018" name="Text Box 34">
            <a:extLst>
              <a:ext uri="{FF2B5EF4-FFF2-40B4-BE49-F238E27FC236}">
                <a16:creationId xmlns:a16="http://schemas.microsoft.com/office/drawing/2014/main" id="{59E229A0-8BEB-427F-A87E-D86E70D49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25511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33CC"/>
                </a:solidFill>
              </a:rPr>
              <a:t>.4        .6</a:t>
            </a:r>
          </a:p>
        </p:txBody>
      </p:sp>
      <p:sp>
        <p:nvSpPr>
          <p:cNvPr id="42019" name="Text Box 35">
            <a:extLst>
              <a:ext uri="{FF2B5EF4-FFF2-40B4-BE49-F238E27FC236}">
                <a16:creationId xmlns:a16="http://schemas.microsoft.com/office/drawing/2014/main" id="{02D1DF9F-73F8-4359-AF2B-60B92A32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676400"/>
            <a:ext cx="10033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chance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max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33CC"/>
                </a:solidFill>
              </a:rPr>
              <a:t>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rgbClr val="0033CC"/>
              </a:solidFill>
            </a:endParaRPr>
          </a:p>
        </p:txBody>
      </p:sp>
      <p:sp>
        <p:nvSpPr>
          <p:cNvPr id="42020" name="Text Box 36">
            <a:extLst>
              <a:ext uri="{FF2B5EF4-FFF2-40B4-BE49-F238E27FC236}">
                <a16:creationId xmlns:a16="http://schemas.microsoft.com/office/drawing/2014/main" id="{C321BB26-59C0-4317-8AAF-1AB0CD846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95600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1.2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9EC28E-4E6C-46BE-9941-F16890F12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280" y="2106046"/>
            <a:ext cx="6212362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090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>
            <a:extLst>
              <a:ext uri="{FF2B5EF4-FFF2-40B4-BE49-F238E27FC236}">
                <a16:creationId xmlns:a16="http://schemas.microsoft.com/office/drawing/2014/main" id="{E984ABF2-3495-417B-8A24-EA45EAC42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F410B8-845C-494D-86CD-3288D1EC559E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4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BC07D0E-9B70-4ACC-A169-7EC3A7FC8C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Complexity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3C829AF4-FD79-43D1-B1DB-E4C4FB4E9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038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/>
              <a:t>Instead of O(b</a:t>
            </a:r>
            <a:r>
              <a:rPr lang="en-US" altLang="en-US" baseline="30000"/>
              <a:t>m</a:t>
            </a:r>
            <a:r>
              <a:rPr lang="en-US" altLang="en-US"/>
              <a:t>), it is </a:t>
            </a:r>
            <a:r>
              <a:rPr lang="en-US" altLang="en-US">
                <a:solidFill>
                  <a:srgbClr val="0033CC"/>
                </a:solidFill>
              </a:rPr>
              <a:t>O(b</a:t>
            </a:r>
            <a:r>
              <a:rPr lang="en-US" altLang="en-US" baseline="30000">
                <a:solidFill>
                  <a:srgbClr val="0033CC"/>
                </a:solidFill>
              </a:rPr>
              <a:t>m</a:t>
            </a:r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 baseline="30000">
                <a:solidFill>
                  <a:srgbClr val="0033CC"/>
                </a:solidFill>
              </a:rPr>
              <a:t>m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r>
              <a:rPr lang="en-US" altLang="en-US"/>
              <a:t> where </a:t>
            </a:r>
            <a:r>
              <a:rPr lang="en-US" altLang="en-US">
                <a:solidFill>
                  <a:srgbClr val="0033CC"/>
                </a:solidFill>
              </a:rPr>
              <a:t>n</a:t>
            </a:r>
            <a:r>
              <a:rPr lang="en-US" altLang="en-US"/>
              <a:t> is the number of chance outcomes.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Since the complexity is higher (both time and space), we cannot search as deeply.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Pruning algorithms may be applied.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1357DCBE-D7A2-42EC-86ED-8B32081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8EEDCF-1879-457E-85D2-C52E0DE9B817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4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97CF22E-BB47-42AC-94B5-4ED304C07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4467BB7A-373D-4353-8CCB-C6EFF8F12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Games are fun to work on!
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They illustrate several important points about AI.
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Perfection is unattainable </a:t>
            </a:r>
            <a:r>
              <a:rPr lang="en-US" altLang="en-US" sz="280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altLang="en-US" sz="2800"/>
              <a:t> must approximate.</a:t>
            </a:r>
          </a:p>
          <a:p>
            <a:pPr eaLnBrk="1" hangingPunct="1"/>
            <a:endParaRPr lang="en-US" altLang="en-US" sz="2800"/>
          </a:p>
          <a:p>
            <a:pPr eaLnBrk="1" hangingPunct="1"/>
            <a:r>
              <a:rPr lang="en-US" altLang="en-US" sz="2800"/>
              <a:t>Game playing programs have shown the world what AI can do.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6FB9AD44-4E62-4DC0-A813-FC9B25428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9565CD-4E24-44C9-BF1B-C6B8937133D0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E27254E-3FFD-4E57-8976-E1B84D1CDB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Game Tree (2-player, Deterministic, Turns)</a:t>
            </a:r>
          </a:p>
        </p:txBody>
      </p:sp>
      <p:pic>
        <p:nvPicPr>
          <p:cNvPr id="6148" name="Picture 3" descr="tictactoe">
            <a:extLst>
              <a:ext uri="{FF2B5EF4-FFF2-40B4-BE49-F238E27FC236}">
                <a16:creationId xmlns:a16="http://schemas.microsoft.com/office/drawing/2014/main" id="{313AB7EB-D04B-4CAC-8C8F-767A32C11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28800"/>
            <a:ext cx="6048375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4">
            <a:extLst>
              <a:ext uri="{FF2B5EF4-FFF2-40B4-BE49-F238E27FC236}">
                <a16:creationId xmlns:a16="http://schemas.microsoft.com/office/drawing/2014/main" id="{1812D3C9-FB27-46B3-8239-148F6BCD44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9525" y="3392488"/>
            <a:ext cx="31321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The computer is </a:t>
            </a:r>
            <a:r>
              <a:rPr lang="en-US" altLang="en-US" sz="2400" b="1">
                <a:solidFill>
                  <a:srgbClr val="CC0000"/>
                </a:solidFill>
              </a:rPr>
              <a:t>Max</a:t>
            </a:r>
            <a:r>
              <a:rPr lang="en-US" altLang="en-US" sz="2400">
                <a:solidFill>
                  <a:srgbClr val="CC0000"/>
                </a:solidFill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The opponent is </a:t>
            </a:r>
            <a:r>
              <a:rPr lang="en-US" altLang="en-US" sz="2400" b="1">
                <a:solidFill>
                  <a:srgbClr val="CC0000"/>
                </a:solidFill>
              </a:rPr>
              <a:t>Min</a:t>
            </a:r>
            <a:r>
              <a:rPr lang="en-US" altLang="en-US" sz="2400">
                <a:solidFill>
                  <a:srgbClr val="CC0000"/>
                </a:solidFill>
              </a:rPr>
              <a:t>.</a:t>
            </a:r>
          </a:p>
        </p:txBody>
      </p:sp>
      <p:sp>
        <p:nvSpPr>
          <p:cNvPr id="6150" name="Text Box 5">
            <a:extLst>
              <a:ext uri="{FF2B5EF4-FFF2-40B4-BE49-F238E27FC236}">
                <a16:creationId xmlns:a16="http://schemas.microsoft.com/office/drawing/2014/main" id="{1D9213A2-1E60-4FC6-AF86-F57AFB6E4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486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6151" name="Text Box 6">
            <a:extLst>
              <a:ext uri="{FF2B5EF4-FFF2-40B4-BE49-F238E27FC236}">
                <a16:creationId xmlns:a16="http://schemas.microsoft.com/office/drawing/2014/main" id="{E28C1918-7388-49A0-8118-06120B6FC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5181600"/>
            <a:ext cx="37274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At the leaf nodes,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CC0000"/>
                </a:solidFill>
              </a:rPr>
              <a:t>    utility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is employed. Big value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CC0000"/>
                </a:solidFill>
              </a:rPr>
              <a:t>means good, small is bad.</a:t>
            </a:r>
          </a:p>
        </p:txBody>
      </p:sp>
      <p:sp>
        <p:nvSpPr>
          <p:cNvPr id="6152" name="Text Box 7">
            <a:extLst>
              <a:ext uri="{FF2B5EF4-FFF2-40B4-BE49-F238E27FC236}">
                <a16:creationId xmlns:a16="http://schemas.microsoft.com/office/drawing/2014/main" id="{D93222A7-C8F3-4218-B5C9-35C6329F1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1789113"/>
            <a:ext cx="1568450" cy="421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computer’s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opponent’s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computer’s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opponent’s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CC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leaf nodes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C0000"/>
                </a:solidFill>
              </a:rPr>
              <a:t>are evaluated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773A6E56-223A-4FDF-A563-16579D8BA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D96FC5-12EA-4C91-A66C-C02F7C33CCD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6F806FF-6AB3-4B87-8BE8-6EAB21A81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Mini-Max Terminology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8FDD60D-33B7-409A-82BF-3FEFD002B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utility function:</a:t>
            </a:r>
            <a:r>
              <a:rPr lang="en-US" altLang="en-US" sz="2800"/>
              <a:t> the function applied to leaf nodes</a:t>
            </a:r>
          </a:p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backed-up value</a:t>
            </a:r>
          </a:p>
          <a:p>
            <a:pPr lvl="1" eaLnBrk="1" hangingPunct="1"/>
            <a:r>
              <a:rPr lang="en-US" altLang="en-US" sz="2400">
                <a:solidFill>
                  <a:srgbClr val="800080"/>
                </a:solidFill>
              </a:rPr>
              <a:t>of a max-position:</a:t>
            </a:r>
            <a:r>
              <a:rPr lang="en-US" altLang="en-US" sz="2400"/>
              <a:t> the value of its largest successor</a:t>
            </a:r>
          </a:p>
          <a:p>
            <a:pPr lvl="1" eaLnBrk="1" hangingPunct="1"/>
            <a:r>
              <a:rPr lang="en-US" altLang="en-US" sz="2400">
                <a:solidFill>
                  <a:srgbClr val="800080"/>
                </a:solidFill>
              </a:rPr>
              <a:t>of a min-position:</a:t>
            </a:r>
            <a:r>
              <a:rPr lang="en-US" altLang="en-US" sz="2400"/>
              <a:t> the value of its smallest successor</a:t>
            </a:r>
          </a:p>
          <a:p>
            <a:pPr eaLnBrk="1" hangingPunct="1"/>
            <a:r>
              <a:rPr lang="en-US" altLang="en-US" sz="2800">
                <a:solidFill>
                  <a:srgbClr val="CC0000"/>
                </a:solidFill>
              </a:rPr>
              <a:t>minimax procedure:</a:t>
            </a:r>
            <a:r>
              <a:rPr lang="en-US" altLang="en-US" sz="2800"/>
              <a:t> search down several levels; at the bottom level apply the utility function, back-up values all the way up to the root node, and that node selects the move.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4CC9AFCF-0752-498F-95A7-EFDED79D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95C3A7D-7C7C-4577-A95B-B31C5FA68EA5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05F31B8-5A76-403C-91D2-EC0800AC7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12D45F1-CAFA-4365-BC12-CB50F42859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Perfect play for deterministic games
</a:t>
            </a:r>
          </a:p>
          <a:p>
            <a:pPr eaLnBrk="1" hangingPunct="1"/>
            <a:r>
              <a:rPr lang="en-US" altLang="en-US" sz="2400"/>
              <a:t>Idea: choose move to position with highest </a:t>
            </a:r>
            <a:r>
              <a:rPr lang="en-US" altLang="en-US" sz="2400">
                <a:solidFill>
                  <a:srgbClr val="FF0000"/>
                </a:solidFill>
              </a:rPr>
              <a:t>minimax value</a:t>
            </a:r>
            <a:r>
              <a:rPr lang="en-US" altLang="en-US" sz="2400"/>
              <a:t> </a:t>
            </a:r>
            <a:br>
              <a:rPr lang="en-US" altLang="en-US" sz="2400"/>
            </a:br>
            <a:r>
              <a:rPr lang="en-US" altLang="en-US" sz="2400"/>
              <a:t>	= best achievable payoff against best play
</a:t>
            </a:r>
          </a:p>
          <a:p>
            <a:pPr eaLnBrk="1" hangingPunct="1"/>
            <a:r>
              <a:rPr lang="en-US" altLang="en-US" sz="2400"/>
              <a:t>E.g., 2-ply game:
</a:t>
            </a:r>
          </a:p>
          <a:p>
            <a:pPr eaLnBrk="1" hangingPunct="1"/>
            <a:endParaRPr lang="en-US" altLang="en-US" sz="2400"/>
          </a:p>
        </p:txBody>
      </p:sp>
      <p:pic>
        <p:nvPicPr>
          <p:cNvPr id="8197" name="Picture 4" descr="minimax">
            <a:extLst>
              <a:ext uri="{FF2B5EF4-FFF2-40B4-BE49-F238E27FC236}">
                <a16:creationId xmlns:a16="http://schemas.microsoft.com/office/drawing/2014/main" id="{B0D96330-500B-4C3C-A1B6-9B667E53C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657600"/>
            <a:ext cx="6705600" cy="283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2FC144EC-86A6-4553-A7B9-9473242F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6D06E24-B7A4-46FD-B4B6-4A750951B249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C5680CA-DEA2-4A5F-AC4E-C67BB628C0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Minimax Strategy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8615FE4-552A-446D-A15E-622274661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Why do we take the </a:t>
            </a:r>
            <a:r>
              <a:rPr lang="en-US" altLang="en-US">
                <a:solidFill>
                  <a:srgbClr val="CC0000"/>
                </a:solidFill>
              </a:rPr>
              <a:t>min</a:t>
            </a:r>
            <a:r>
              <a:rPr lang="en-US" altLang="en-US"/>
              <a:t> value every other level of the tree?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These nodes represent the </a:t>
            </a:r>
            <a:r>
              <a:rPr lang="en-US" altLang="en-US">
                <a:solidFill>
                  <a:srgbClr val="CC0000"/>
                </a:solidFill>
              </a:rPr>
              <a:t>opponent’s </a:t>
            </a:r>
            <a:r>
              <a:rPr lang="en-US" altLang="en-US"/>
              <a:t>choice of move.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computer assumes that the human will choose that move that is of </a:t>
            </a:r>
            <a:r>
              <a:rPr lang="en-US" altLang="en-US">
                <a:solidFill>
                  <a:srgbClr val="CC0000"/>
                </a:solidFill>
              </a:rPr>
              <a:t>least value</a:t>
            </a:r>
            <a:r>
              <a:rPr lang="en-US" altLang="en-US"/>
              <a:t> to the computer.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3D0584CC-8F80-418F-9346-3DA5FCA0A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81C9E5B-26A9-4188-90EC-934896093166}" type="slidenum">
              <a:rPr lang="en-US" altLang="en-US" sz="140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12751DA-A844-49F8-854D-3E9C8459E6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Minimax algorithm</a:t>
            </a:r>
          </a:p>
        </p:txBody>
      </p:sp>
      <p:pic>
        <p:nvPicPr>
          <p:cNvPr id="10244" name="Picture 3">
            <a:extLst>
              <a:ext uri="{FF2B5EF4-FFF2-40B4-BE49-F238E27FC236}">
                <a16:creationId xmlns:a16="http://schemas.microsoft.com/office/drawing/2014/main" id="{EC04CA97-7B40-4895-9ADF-A34C011D6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5" t="25000" r="15625" b="11458"/>
          <a:stretch>
            <a:fillRect/>
          </a:stretch>
        </p:blipFill>
        <p:spPr bwMode="auto">
          <a:xfrm>
            <a:off x="914400" y="1371600"/>
            <a:ext cx="71628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2114</Words>
  <Application>Microsoft Office PowerPoint</Application>
  <PresentationFormat>On-screen Show (4:3)</PresentationFormat>
  <Paragraphs>473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Symbol</vt:lpstr>
      <vt:lpstr>Wingdings</vt:lpstr>
      <vt:lpstr>Default Design</vt:lpstr>
      <vt:lpstr>Game Playing</vt:lpstr>
      <vt:lpstr>What Kinds of Games?</vt:lpstr>
      <vt:lpstr>Games vs. Search Problems</vt:lpstr>
      <vt:lpstr>PowerPoint Presentation</vt:lpstr>
      <vt:lpstr>Game Tree (2-player, Deterministic, Turns)</vt:lpstr>
      <vt:lpstr>Mini-Max Terminology</vt:lpstr>
      <vt:lpstr>Minimax</vt:lpstr>
      <vt:lpstr>Minimax Strategy</vt:lpstr>
      <vt:lpstr>Minimax algorithm</vt:lpstr>
      <vt:lpstr>Tic Tac Toe</vt:lpstr>
      <vt:lpstr>Sample Evaluations</vt:lpstr>
      <vt:lpstr>Sample Evaluations</vt:lpstr>
      <vt:lpstr>Minimax is done depth-first</vt:lpstr>
      <vt:lpstr>Properties of Minimax</vt:lpstr>
      <vt:lpstr>Alpha-Beta Procedure</vt:lpstr>
      <vt:lpstr>α-β pruning example</vt:lpstr>
      <vt:lpstr>α-β pruning example</vt:lpstr>
      <vt:lpstr>α-β pruning example</vt:lpstr>
      <vt:lpstr>α-β pruning example</vt:lpstr>
      <vt:lpstr>α-β pruning example</vt:lpstr>
      <vt:lpstr>Alpha Cutoff</vt:lpstr>
      <vt:lpstr>Beta Cutoff</vt:lpstr>
      <vt:lpstr>Alpha-Beta Pruning</vt:lpstr>
      <vt:lpstr>Properties of α-β</vt:lpstr>
      <vt:lpstr>The α-β algorithm</vt:lpstr>
      <vt:lpstr>The α-β algorithm</vt:lpstr>
      <vt:lpstr>When do we get alpha cutoffs?</vt:lpstr>
      <vt:lpstr>Shallow Search Techniques</vt:lpstr>
      <vt:lpstr>Additional Refinements</vt:lpstr>
      <vt:lpstr>Evaluation functions</vt:lpstr>
      <vt:lpstr>Example: Samuel’s Checker-Playing Program</vt:lpstr>
      <vt:lpstr>Samuel’s Checker Player</vt:lpstr>
      <vt:lpstr>Samuel’s Checker Player</vt:lpstr>
      <vt:lpstr>Samuel’s Checker Player</vt:lpstr>
      <vt:lpstr>Kalah</vt:lpstr>
      <vt:lpstr>Kalah</vt:lpstr>
      <vt:lpstr>Kalah</vt:lpstr>
      <vt:lpstr>Kalah</vt:lpstr>
      <vt:lpstr>Kalah</vt:lpstr>
      <vt:lpstr>Kalah</vt:lpstr>
      <vt:lpstr>Cutting off Search</vt:lpstr>
      <vt:lpstr>Deterministic Games in Practice</vt:lpstr>
      <vt:lpstr>Games of Chance</vt:lpstr>
      <vt:lpstr>Games of Chance</vt:lpstr>
      <vt:lpstr>Example Tree with Chance</vt:lpstr>
      <vt:lpstr>Example Tree with Chance</vt:lpstr>
      <vt:lpstr>Complexity</vt:lpstr>
      <vt:lpstr>Summary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135</cp:revision>
  <dcterms:created xsi:type="dcterms:W3CDTF">2005-09-19T20:30:33Z</dcterms:created>
  <dcterms:modified xsi:type="dcterms:W3CDTF">2020-11-03T19:26:33Z</dcterms:modified>
</cp:coreProperties>
</file>