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65AEE-61B2-4597-A754-A0783ACF04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ADC5CA-A61A-40AE-8C82-E6A0CE3A45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D32F6-FF40-4B44-B4E7-D8F91BC48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0C34-9960-4E10-AA28-1FF0DC85853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33C38-630A-4F18-8F61-1DB8A68D7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06400-DF86-409F-B04D-BDF9998C3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F9C-47EA-4E09-BD14-457C941E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82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D6085-2E22-424C-8CFD-CC84D880D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46C8A6-D8C5-4FB7-8BAD-237CBE0AB3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01683-9AEF-418B-8EBB-E0D9AA4F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0C34-9960-4E10-AA28-1FF0DC85853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D1F10-F08C-43D6-B24F-123415CE3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09D3A1-37B9-466B-8607-E487623C0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F9C-47EA-4E09-BD14-457C941E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285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16ACA2-B264-41EA-9947-BE6431B1D3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1E754B-A2AC-485F-A45E-C7D95F4C11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08BE68-A558-4E75-859C-4C0958CA8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0C34-9960-4E10-AA28-1FF0DC85853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3CEC49-F4EB-4D5C-9E8A-6B759EF9D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EBA0C-37E3-4145-B12D-4AD2017D2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F9C-47EA-4E09-BD14-457C941E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349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C779B-170E-4D97-8F85-7A6B60A2B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63295-1789-4303-AA72-A93337C1F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B6E51-D41B-4A62-A8AC-022E92F1B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0C34-9960-4E10-AA28-1FF0DC85853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16C95-8F18-4968-9190-8A022C41A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19C6D-EE46-45D2-AE88-4095E975B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F9C-47EA-4E09-BD14-457C941E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688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21D70-9F7D-4F97-BC2B-E944E0DE1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831A53-2680-4D23-9107-612B08A58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05D7B-8345-4CDF-87BC-32360AD3D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0C34-9960-4E10-AA28-1FF0DC85853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2F823-578F-492E-A0D3-5B027BC93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74B19-B172-454C-A995-70356880B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F9C-47EA-4E09-BD14-457C941E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771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1925E-4547-45FA-80F2-CF934271A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F5E84-1CBB-4A07-A316-01E64BBBDD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F3DE20-96BD-4BA2-B245-D5578EE667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454344-AEF8-4270-9705-B8E80DC18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0C34-9960-4E10-AA28-1FF0DC85853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29C6BD-5FF0-42FA-9998-DA1B4B033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CD4712-C35F-4FB7-A553-71232AD2E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F9C-47EA-4E09-BD14-457C941E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167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7E88C-1ED1-4FC3-83DB-F7C7FF42C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ABD600-2823-41DA-BEAF-7C8270950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B35CCC-F743-4166-8229-304D38C79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FC7166-F2B3-45BB-8258-587F33708C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6A91D7-72B6-4EDD-BABD-384B7E420C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6DFD45-E355-4702-81E4-E454E1F8D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0C34-9960-4E10-AA28-1FF0DC85853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57034C-88E3-48B2-8EC5-7AC73F7A8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9DEB76-E21D-4A13-A498-F6989931B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F9C-47EA-4E09-BD14-457C941E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450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0CBAE-B8E8-4A53-A4DD-79DB691E3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FF5156-CB45-41AD-8021-FA6CEA70A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0C34-9960-4E10-AA28-1FF0DC85853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FA5950-EB4A-413E-9478-75BD105AC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C20370-3F67-470B-85D8-3AA3E99A8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F9C-47EA-4E09-BD14-457C941E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803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DB1B2E-B91A-4C41-8F44-537F94E44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0C34-9960-4E10-AA28-1FF0DC85853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8CDEB7-763A-4B97-A03E-5C519D53F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A88DFA-A95E-4921-A76A-300E83002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F9C-47EA-4E09-BD14-457C941E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959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5785B-CB5D-495C-8814-CB4660B20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91CB5-D8AB-40B2-B1D7-2789C448F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F810B9-6857-4C51-BDC2-D77231A318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8E734F-1805-4CFA-9F19-161388454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0C34-9960-4E10-AA28-1FF0DC85853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C9A9B5-3EF3-4543-B728-95E0314BF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72B96-DD47-45DE-912C-80A2234A0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F9C-47EA-4E09-BD14-457C941E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72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FB81B-70FD-43E2-B7DD-F9A84BBC1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9E75EC-35F7-4729-B782-6A88BB3FD7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23B13B-AF7A-47BD-84A7-2D1B64AD9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0F162F-230D-4EEE-9712-CD50FD98A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0C34-9960-4E10-AA28-1FF0DC85853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2B307-59B7-4F30-9A12-4E718C0CD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6E5512-1F37-4AC9-8DFB-814F20313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F9C-47EA-4E09-BD14-457C941E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93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67B42B-E774-42A9-A465-2BD218882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6DAF40-D742-4E6B-8366-40BD246311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4ED0A-14B4-4E78-8133-8DA39ED317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B0C34-9960-4E10-AA28-1FF0DC85853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64C37A-4F02-4A84-8896-056C56209D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4BF20B-7D64-4C4D-AA4C-4D1F27EC84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5CF9C-47EA-4E09-BD14-457C941E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43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5BC6B-1D48-4389-9795-92A9223C3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Inexact Consistent Labeling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8F50FE-6D09-434C-9AFB-E4062BD3B6D8}"/>
              </a:ext>
            </a:extLst>
          </p:cNvPr>
          <p:cNvSpPr txBox="1"/>
          <p:nvPr/>
        </p:nvSpPr>
        <p:spPr>
          <a:xfrm>
            <a:off x="961534" y="1828800"/>
            <a:ext cx="10844507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The </a:t>
            </a:r>
            <a:r>
              <a:rPr lang="en-US" sz="2800" dirty="0">
                <a:solidFill>
                  <a:srgbClr val="FF0000"/>
                </a:solidFill>
              </a:rPr>
              <a:t>inexact consistent labeling problem </a:t>
            </a:r>
            <a:r>
              <a:rPr lang="en-US" sz="2800" dirty="0"/>
              <a:t>is to find all mappings f: U</a:t>
            </a:r>
            <a:r>
              <a:rPr lang="en-US" sz="2800" dirty="0">
                <a:sym typeface="Wingdings" panose="05000000000000000000" pitchFamily="2" charset="2"/>
              </a:rPr>
              <a:t> L </a:t>
            </a:r>
          </a:p>
          <a:p>
            <a:r>
              <a:rPr lang="en-US" sz="2800" dirty="0">
                <a:sym typeface="Wingdings" panose="05000000000000000000" pitchFamily="2" charset="2"/>
              </a:rPr>
              <a:t>    so that the ERRORS incurred by f on all N-tuples of units that constrain</a:t>
            </a:r>
          </a:p>
          <a:p>
            <a:r>
              <a:rPr lang="en-US" sz="2800" dirty="0">
                <a:sym typeface="Wingdings" panose="05000000000000000000" pitchFamily="2" charset="2"/>
              </a:rPr>
              <a:t>    one another is less than a given ϵ0.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ym typeface="Wingdings" panose="05000000000000000000" pitchFamily="2" charset="2"/>
              </a:rPr>
              <a:t>This can also be done by either backtracking or forward checking</a:t>
            </a:r>
          </a:p>
          <a:p>
            <a:r>
              <a:rPr lang="en-US" sz="2800" dirty="0">
                <a:sym typeface="Wingdings" panose="05000000000000000000" pitchFamily="2" charset="2"/>
              </a:rPr>
              <a:t>      using the FTAB to accumulate the error on each (</a:t>
            </a:r>
            <a:r>
              <a:rPr lang="en-US" sz="2800" dirty="0" err="1">
                <a:sym typeface="Wingdings" panose="05000000000000000000" pitchFamily="2" charset="2"/>
              </a:rPr>
              <a:t>unit,label</a:t>
            </a:r>
            <a:r>
              <a:rPr lang="en-US" sz="2800" dirty="0">
                <a:sym typeface="Wingdings" panose="05000000000000000000" pitchFamily="2" charset="2"/>
              </a:rPr>
              <a:t>) pair.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ym typeface="Wingdings" panose="05000000000000000000" pitchFamily="2" charset="2"/>
              </a:rPr>
              <a:t>See paper by Shapiro and </a:t>
            </a:r>
            <a:r>
              <a:rPr lang="en-US" sz="2800" dirty="0" err="1">
                <a:sym typeface="Wingdings" panose="05000000000000000000" pitchFamily="2" charset="2"/>
              </a:rPr>
              <a:t>Haralick</a:t>
            </a:r>
            <a:r>
              <a:rPr lang="en-US" sz="2800" dirty="0">
                <a:sym typeface="Wingdings" panose="05000000000000000000" pitchFamily="2" charset="2"/>
              </a:rPr>
              <a:t> in Trans PAMI, Sept 1981.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61687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BDC46-B7D7-4D50-8F47-4253D9FB3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Distance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B9DD4-5E57-4971-862B-2E9B72036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But what is more useful than having a threshold </a:t>
            </a:r>
            <a:r>
              <a:rPr lang="el-GR" dirty="0"/>
              <a:t>ϵ</a:t>
            </a:r>
            <a:r>
              <a:rPr lang="en-US" dirty="0"/>
              <a:t>0, is to find the BEST match, and not have to determine a threshold.</a:t>
            </a:r>
          </a:p>
          <a:p>
            <a:r>
              <a:rPr lang="en-US" dirty="0"/>
              <a:t>For this, we developed a new graph matching measure called </a:t>
            </a:r>
            <a:r>
              <a:rPr lang="en-US" dirty="0">
                <a:solidFill>
                  <a:srgbClr val="FF0000"/>
                </a:solidFill>
              </a:rPr>
              <a:t>RELATIONAL DISTANCE.</a:t>
            </a:r>
          </a:p>
          <a:p>
            <a:r>
              <a:rPr lang="en-US" dirty="0"/>
              <a:t>Intuitively it finds the mapping between two graphs (generalized) that gives the </a:t>
            </a:r>
            <a:r>
              <a:rPr lang="en-US" dirty="0">
                <a:solidFill>
                  <a:srgbClr val="0000FF"/>
                </a:solidFill>
              </a:rPr>
              <a:t>lowest relational error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4565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9FE82-C214-4119-BA9C-A238A8DB4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Descriptions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CACBC-389B-43E7-A00B-28B21C90B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relational description </a:t>
            </a:r>
            <a:r>
              <a:rPr lang="en-US" dirty="0" err="1"/>
              <a:t>D</a:t>
            </a:r>
            <a:r>
              <a:rPr lang="en-US" baseline="-25000" dirty="0" err="1"/>
              <a:t>p</a:t>
            </a:r>
            <a:r>
              <a:rPr lang="en-US" dirty="0"/>
              <a:t> is a sequence of relations </a:t>
            </a:r>
            <a:r>
              <a:rPr lang="en-US" dirty="0">
                <a:solidFill>
                  <a:srgbClr val="0000FF"/>
                </a:solidFill>
              </a:rPr>
              <a:t>D</a:t>
            </a:r>
            <a:r>
              <a:rPr lang="en-US" baseline="-25000" dirty="0">
                <a:solidFill>
                  <a:srgbClr val="0000FF"/>
                </a:solidFill>
              </a:rPr>
              <a:t>X</a:t>
            </a:r>
            <a:r>
              <a:rPr lang="en-US" dirty="0">
                <a:solidFill>
                  <a:srgbClr val="0000FF"/>
                </a:solidFill>
              </a:rPr>
              <a:t> = {R1,…,</a:t>
            </a:r>
            <a:r>
              <a:rPr lang="en-US" dirty="0"/>
              <a:t>RI} where for each I = 1 to I, there exists a positive integer </a:t>
            </a:r>
            <a:r>
              <a:rPr lang="en-US" dirty="0" err="1"/>
              <a:t>ni</a:t>
            </a:r>
            <a:r>
              <a:rPr lang="en-US" dirty="0"/>
              <a:t> with Ri a subset of </a:t>
            </a:r>
            <a:r>
              <a:rPr lang="en-US" dirty="0" err="1"/>
              <a:t>P</a:t>
            </a:r>
            <a:r>
              <a:rPr lang="en-US" baseline="30000" dirty="0" err="1"/>
              <a:t>ni</a:t>
            </a:r>
            <a:r>
              <a:rPr lang="en-US" dirty="0"/>
              <a:t> for some set P.</a:t>
            </a:r>
          </a:p>
          <a:p>
            <a:r>
              <a:rPr lang="en-US" dirty="0">
                <a:solidFill>
                  <a:srgbClr val="0000FF"/>
                </a:solidFill>
              </a:rPr>
              <a:t>P is a set of parts of the entity </a:t>
            </a:r>
            <a:r>
              <a:rPr lang="en-US" dirty="0"/>
              <a:t>being described and the relations Ri indicate various relationships among the parts.</a:t>
            </a:r>
          </a:p>
          <a:p>
            <a:r>
              <a:rPr lang="en-US" dirty="0"/>
              <a:t>A relational description may be used to described 2D shapes, 3D objects, regions on an image, etc.</a:t>
            </a:r>
          </a:p>
        </p:txBody>
      </p:sp>
    </p:spTree>
    <p:extLst>
      <p:ext uri="{BB962C8B-B14F-4D97-AF65-F5344CB8AC3E}">
        <p14:creationId xmlns:p14="http://schemas.microsoft.com/office/powerpoint/2010/main" val="3872018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1D325-640D-40DA-9E4E-72F34CD15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2D3FB-D636-45E9-9BE4-170535A96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D</a:t>
            </a:r>
            <a:r>
              <a:rPr lang="en-US" baseline="-25000" dirty="0"/>
              <a:t>A</a:t>
            </a:r>
            <a:r>
              <a:rPr lang="en-US" dirty="0"/>
              <a:t> be a relational description with part set A and D</a:t>
            </a:r>
            <a:r>
              <a:rPr lang="en-US" baseline="-25000" dirty="0"/>
              <a:t>B</a:t>
            </a:r>
            <a:r>
              <a:rPr lang="en-US" dirty="0"/>
              <a:t> be a relational description with part set B.</a:t>
            </a:r>
          </a:p>
          <a:p>
            <a:r>
              <a:rPr lang="en-US" dirty="0"/>
              <a:t>Let f be a 1-1 mapping from A to B.</a:t>
            </a:r>
          </a:p>
          <a:p>
            <a:r>
              <a:rPr lang="en-US" dirty="0"/>
              <a:t>Let R be a relation that is a subset of A</a:t>
            </a:r>
            <a:r>
              <a:rPr lang="en-US" baseline="30000" dirty="0"/>
              <a:t>N</a:t>
            </a:r>
            <a:r>
              <a:rPr lang="en-US" dirty="0"/>
              <a:t>.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composition R ᴼ f </a:t>
            </a:r>
            <a:r>
              <a:rPr lang="en-US" dirty="0"/>
              <a:t>of relation R with function f is given by</a:t>
            </a:r>
          </a:p>
          <a:p>
            <a:r>
              <a:rPr lang="en-US" dirty="0">
                <a:solidFill>
                  <a:srgbClr val="0000FF"/>
                </a:solidFill>
              </a:rPr>
              <a:t>R ᴼ f = {(b</a:t>
            </a:r>
            <a:r>
              <a:rPr lang="en-US" baseline="-25000" dirty="0">
                <a:solidFill>
                  <a:srgbClr val="0000FF"/>
                </a:solidFill>
              </a:rPr>
              <a:t>1</a:t>
            </a:r>
            <a:r>
              <a:rPr lang="en-US" dirty="0">
                <a:solidFill>
                  <a:srgbClr val="0000FF"/>
                </a:solidFill>
              </a:rPr>
              <a:t>,…,</a:t>
            </a:r>
            <a:r>
              <a:rPr lang="en-US" dirty="0" err="1">
                <a:solidFill>
                  <a:srgbClr val="0000FF"/>
                </a:solidFill>
              </a:rPr>
              <a:t>b</a:t>
            </a:r>
            <a:r>
              <a:rPr lang="en-US" baseline="-25000" dirty="0" err="1">
                <a:solidFill>
                  <a:srgbClr val="0000FF"/>
                </a:solidFill>
              </a:rPr>
              <a:t>N</a:t>
            </a:r>
            <a:r>
              <a:rPr lang="en-US" dirty="0">
                <a:solidFill>
                  <a:srgbClr val="0000FF"/>
                </a:solidFill>
              </a:rPr>
              <a:t>) </a:t>
            </a:r>
            <a:r>
              <a:rPr lang="el-GR" dirty="0">
                <a:solidFill>
                  <a:srgbClr val="0000FF"/>
                </a:solidFill>
              </a:rPr>
              <a:t>ϵ</a:t>
            </a:r>
            <a:r>
              <a:rPr lang="en-US" dirty="0">
                <a:solidFill>
                  <a:srgbClr val="0000FF"/>
                </a:solidFill>
              </a:rPr>
              <a:t> B</a:t>
            </a:r>
            <a:r>
              <a:rPr lang="en-US" baseline="30000" dirty="0">
                <a:solidFill>
                  <a:srgbClr val="0000FF"/>
                </a:solidFill>
              </a:rPr>
              <a:t>N</a:t>
            </a:r>
            <a:r>
              <a:rPr lang="en-US" dirty="0">
                <a:solidFill>
                  <a:srgbClr val="0000FF"/>
                </a:solidFill>
              </a:rPr>
              <a:t> | there exists (a</a:t>
            </a:r>
            <a:r>
              <a:rPr lang="en-US" baseline="-25000" dirty="0">
                <a:solidFill>
                  <a:srgbClr val="0000FF"/>
                </a:solidFill>
              </a:rPr>
              <a:t>1</a:t>
            </a:r>
            <a:r>
              <a:rPr lang="en-US" dirty="0">
                <a:solidFill>
                  <a:srgbClr val="0000FF"/>
                </a:solidFill>
              </a:rPr>
              <a:t>,…</a:t>
            </a:r>
            <a:r>
              <a:rPr lang="en-US" dirty="0" err="1">
                <a:solidFill>
                  <a:srgbClr val="0000FF"/>
                </a:solidFill>
              </a:rPr>
              <a:t>a</a:t>
            </a:r>
            <a:r>
              <a:rPr lang="en-US" baseline="-25000" dirty="0" err="1">
                <a:solidFill>
                  <a:srgbClr val="0000FF"/>
                </a:solidFill>
              </a:rPr>
              <a:t>N</a:t>
            </a:r>
            <a:r>
              <a:rPr lang="en-US" dirty="0">
                <a:solidFill>
                  <a:srgbClr val="0000FF"/>
                </a:solidFill>
              </a:rPr>
              <a:t>) </a:t>
            </a:r>
            <a:r>
              <a:rPr lang="el-GR" dirty="0">
                <a:solidFill>
                  <a:srgbClr val="0000FF"/>
                </a:solidFill>
              </a:rPr>
              <a:t>ϵ</a:t>
            </a:r>
            <a:r>
              <a:rPr lang="en-US" dirty="0">
                <a:solidFill>
                  <a:srgbClr val="0000FF"/>
                </a:solidFill>
              </a:rPr>
              <a:t> R with f(a</a:t>
            </a:r>
            <a:r>
              <a:rPr lang="en-US" baseline="-25000" dirty="0">
                <a:solidFill>
                  <a:srgbClr val="0000FF"/>
                </a:solidFill>
              </a:rPr>
              <a:t>n</a:t>
            </a:r>
            <a:r>
              <a:rPr lang="en-US" dirty="0">
                <a:solidFill>
                  <a:srgbClr val="0000FF"/>
                </a:solidFill>
              </a:rPr>
              <a:t>)=</a:t>
            </a:r>
            <a:r>
              <a:rPr lang="en-US" dirty="0" err="1">
                <a:solidFill>
                  <a:srgbClr val="0000FF"/>
                </a:solidFill>
              </a:rPr>
              <a:t>b</a:t>
            </a:r>
            <a:r>
              <a:rPr lang="en-US" baseline="-25000" dirty="0" err="1">
                <a:solidFill>
                  <a:srgbClr val="0000FF"/>
                </a:solidFill>
              </a:rPr>
              <a:t>n</a:t>
            </a:r>
            <a:r>
              <a:rPr lang="en-US" dirty="0" err="1">
                <a:solidFill>
                  <a:srgbClr val="0000FF"/>
                </a:solidFill>
              </a:rPr>
              <a:t>,n</a:t>
            </a:r>
            <a:r>
              <a:rPr lang="en-US" dirty="0">
                <a:solidFill>
                  <a:srgbClr val="0000FF"/>
                </a:solidFill>
              </a:rPr>
              <a:t>=1 to N}</a:t>
            </a:r>
          </a:p>
          <a:p>
            <a:r>
              <a:rPr lang="en-US" dirty="0"/>
              <a:t>That is, start with a tuple of R and apply f to each component.</a:t>
            </a:r>
          </a:p>
        </p:txBody>
      </p:sp>
    </p:spTree>
    <p:extLst>
      <p:ext uri="{BB962C8B-B14F-4D97-AF65-F5344CB8AC3E}">
        <p14:creationId xmlns:p14="http://schemas.microsoft.com/office/powerpoint/2010/main" val="415225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29269-537F-42E0-9F00-D44DE12C5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Error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BA9B7-54D5-4D79-971C-74F9358A8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each of the relations R</a:t>
            </a:r>
            <a:r>
              <a:rPr lang="en-US" baseline="-25000" dirty="0"/>
              <a:t>i</a:t>
            </a:r>
            <a:r>
              <a:rPr lang="en-US" dirty="0"/>
              <a:t>, the </a:t>
            </a:r>
            <a:r>
              <a:rPr lang="en-US" dirty="0">
                <a:solidFill>
                  <a:srgbClr val="FF0000"/>
                </a:solidFill>
              </a:rPr>
              <a:t>structural error </a:t>
            </a:r>
            <a:r>
              <a:rPr lang="en-US" dirty="0" err="1"/>
              <a:t>E</a:t>
            </a:r>
            <a:r>
              <a:rPr lang="en-US" baseline="30000" dirty="0" err="1"/>
              <a:t>i</a:t>
            </a:r>
            <a:r>
              <a:rPr lang="en-US" baseline="-25000" dirty="0" err="1"/>
              <a:t>s</a:t>
            </a:r>
            <a:r>
              <a:rPr lang="en-US" dirty="0"/>
              <a:t>(f) is given by</a:t>
            </a:r>
          </a:p>
          <a:p>
            <a:r>
              <a:rPr lang="en-US" dirty="0" err="1">
                <a:solidFill>
                  <a:srgbClr val="0000FF"/>
                </a:solidFill>
              </a:rPr>
              <a:t>E</a:t>
            </a:r>
            <a:r>
              <a:rPr lang="en-US" baseline="30000" dirty="0" err="1">
                <a:solidFill>
                  <a:srgbClr val="0000FF"/>
                </a:solidFill>
              </a:rPr>
              <a:t>i</a:t>
            </a:r>
            <a:r>
              <a:rPr lang="en-US" baseline="-25000" dirty="0" err="1">
                <a:solidFill>
                  <a:srgbClr val="0000FF"/>
                </a:solidFill>
              </a:rPr>
              <a:t>s</a:t>
            </a:r>
            <a:r>
              <a:rPr lang="en-US" dirty="0">
                <a:solidFill>
                  <a:srgbClr val="0000FF"/>
                </a:solidFill>
              </a:rPr>
              <a:t>(f) = |R</a:t>
            </a:r>
            <a:r>
              <a:rPr lang="en-US" baseline="-25000" dirty="0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 ᴼ f – S</a:t>
            </a:r>
            <a:r>
              <a:rPr lang="en-US" baseline="-25000" dirty="0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| </a:t>
            </a:r>
            <a:r>
              <a:rPr lang="en-US">
                <a:solidFill>
                  <a:srgbClr val="0000FF"/>
                </a:solidFill>
              </a:rPr>
              <a:t>+ |S</a:t>
            </a:r>
            <a:r>
              <a:rPr lang="en-US" baseline="-25000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ᴼ f – R</a:t>
            </a:r>
            <a:r>
              <a:rPr lang="en-US" baseline="-25000" dirty="0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|</a:t>
            </a:r>
          </a:p>
          <a:p>
            <a:r>
              <a:rPr lang="en-US" dirty="0"/>
              <a:t>Intuitively, how many constraints in the first graph are not satisfied in the second and vice versa.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total error of </a:t>
            </a:r>
            <a:r>
              <a:rPr lang="en-US" dirty="0"/>
              <a:t>f with respect to DA and Db is the sum</a:t>
            </a:r>
          </a:p>
          <a:p>
            <a:r>
              <a:rPr lang="en-US" dirty="0">
                <a:solidFill>
                  <a:srgbClr val="0000FF"/>
                </a:solidFill>
              </a:rPr>
              <a:t>E(f) = </a:t>
            </a:r>
            <a:r>
              <a:rPr lang="en-US" dirty="0" err="1">
                <a:solidFill>
                  <a:srgbClr val="0000FF"/>
                </a:solidFill>
              </a:rPr>
              <a:t>ΣE</a:t>
            </a:r>
            <a:r>
              <a:rPr lang="en-US" baseline="30000" dirty="0" err="1">
                <a:solidFill>
                  <a:srgbClr val="0000FF"/>
                </a:solidFill>
              </a:rPr>
              <a:t>i</a:t>
            </a:r>
            <a:r>
              <a:rPr lang="en-US" baseline="-25000" dirty="0" err="1">
                <a:solidFill>
                  <a:srgbClr val="0000FF"/>
                </a:solidFill>
              </a:rPr>
              <a:t>s</a:t>
            </a:r>
            <a:r>
              <a:rPr lang="en-US" dirty="0">
                <a:solidFill>
                  <a:srgbClr val="0000FF"/>
                </a:solidFill>
              </a:rPr>
              <a:t>(f) </a:t>
            </a:r>
            <a:r>
              <a:rPr lang="en-US" dirty="0"/>
              <a:t>for all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779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E1915-1546-4910-971E-BDB5FE824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Distance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BCF16-9EAD-4036-A8DC-BE29CBE3B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the concept of total error of a mapping, we define the relational distance as the </a:t>
            </a:r>
            <a:r>
              <a:rPr lang="en-US" dirty="0">
                <a:solidFill>
                  <a:srgbClr val="FF0000"/>
                </a:solidFill>
              </a:rPr>
              <a:t>minimal relational error </a:t>
            </a:r>
            <a:r>
              <a:rPr lang="en-US" dirty="0"/>
              <a:t>over ALL mappings f.</a:t>
            </a:r>
          </a:p>
          <a:p>
            <a:r>
              <a:rPr lang="en-US" dirty="0">
                <a:solidFill>
                  <a:srgbClr val="0000FF"/>
                </a:solidFill>
              </a:rPr>
              <a:t>GD(DA,DB) = min E(f)</a:t>
            </a:r>
          </a:p>
          <a:p>
            <a:pPr marL="0" indent="0">
              <a:buNone/>
            </a:pPr>
            <a:r>
              <a:rPr lang="en-US" dirty="0"/>
              <a:t>                          </a:t>
            </a:r>
            <a:r>
              <a:rPr lang="en-US" sz="1800" dirty="0">
                <a:solidFill>
                  <a:srgbClr val="0000FF"/>
                </a:solidFill>
              </a:rPr>
              <a:t>f:A</a:t>
            </a:r>
            <a:r>
              <a:rPr lang="en-US" sz="1800" dirty="0">
                <a:solidFill>
                  <a:srgbClr val="0000FF"/>
                </a:solidFill>
                <a:sym typeface="Wingdings" panose="05000000000000000000" pitchFamily="2" charset="2"/>
              </a:rPr>
              <a:t>B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sym typeface="Wingdings" panose="05000000000000000000" pitchFamily="2" charset="2"/>
              </a:rPr>
              <a:t>                                    f: 1-1 and onto</a:t>
            </a:r>
          </a:p>
          <a:p>
            <a:r>
              <a:rPr lang="en-US" dirty="0">
                <a:sym typeface="Wingdings" panose="05000000000000000000" pitchFamily="2" charset="2"/>
              </a:rPr>
              <a:t>We call a mapping f that minimizes relational distance, a </a:t>
            </a:r>
            <a:r>
              <a:rPr lang="en-US" dirty="0">
                <a:solidFill>
                  <a:srgbClr val="0000FF"/>
                </a:solidFill>
                <a:sym typeface="Wingdings" panose="05000000000000000000" pitchFamily="2" charset="2"/>
              </a:rPr>
              <a:t>BEST MAPPING</a:t>
            </a:r>
            <a:r>
              <a:rPr lang="en-US" dirty="0">
                <a:sym typeface="Wingdings" panose="05000000000000000000" pitchFamily="2" charset="2"/>
              </a:rPr>
              <a:t> from D</a:t>
            </a:r>
            <a:r>
              <a:rPr lang="en-US" baseline="-25000" dirty="0">
                <a:sym typeface="Wingdings" panose="05000000000000000000" pitchFamily="2" charset="2"/>
              </a:rPr>
              <a:t>A</a:t>
            </a:r>
            <a:r>
              <a:rPr lang="en-US" dirty="0">
                <a:sym typeface="Wingdings" panose="05000000000000000000" pitchFamily="2" charset="2"/>
              </a:rPr>
              <a:t> to D</a:t>
            </a:r>
            <a:r>
              <a:rPr lang="en-US" baseline="-25000" dirty="0">
                <a:sym typeface="Wingdings" panose="05000000000000000000" pitchFamily="2" charset="2"/>
              </a:rPr>
              <a:t>B</a:t>
            </a:r>
            <a:r>
              <a:rPr lang="en-US" dirty="0">
                <a:sym typeface="Wingdings" panose="05000000000000000000" pitchFamily="2" charset="2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659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2992D-3BD2-4DBE-A135-F3407DC60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A84CCBC-7FE2-49C3-B98F-ED1910A649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7530" y="2596356"/>
            <a:ext cx="6274520" cy="3281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812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5A4A1-6C37-4851-B2B1-0EE86CD57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253F80F-48D1-423A-9652-27DDD43209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03456" y="1560212"/>
            <a:ext cx="6037969" cy="461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408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498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Inexact Consistent Labeling</vt:lpstr>
      <vt:lpstr>Relational Distance</vt:lpstr>
      <vt:lpstr>Relational Descriptions</vt:lpstr>
      <vt:lpstr>Mapping</vt:lpstr>
      <vt:lpstr>Structural Error</vt:lpstr>
      <vt:lpstr>Relational Distance</vt:lpstr>
      <vt:lpstr>Example 1</vt:lpstr>
      <vt:lpstr>Example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Structural Descriptions and Inexact Matching</dc:title>
  <dc:creator>shapiro</dc:creator>
  <cp:lastModifiedBy>shapiro</cp:lastModifiedBy>
  <cp:revision>9</cp:revision>
  <dcterms:created xsi:type="dcterms:W3CDTF">2020-10-14T17:56:27Z</dcterms:created>
  <dcterms:modified xsi:type="dcterms:W3CDTF">2022-10-06T23:07:17Z</dcterms:modified>
</cp:coreProperties>
</file>