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8" r:id="rId2"/>
    <p:sldId id="259" r:id="rId3"/>
    <p:sldId id="320" r:id="rId4"/>
    <p:sldId id="260" r:id="rId5"/>
    <p:sldId id="261" r:id="rId6"/>
    <p:sldId id="262" r:id="rId7"/>
    <p:sldId id="265" r:id="rId8"/>
    <p:sldId id="321" r:id="rId9"/>
    <p:sldId id="322" r:id="rId10"/>
    <p:sldId id="323" r:id="rId11"/>
    <p:sldId id="324" r:id="rId12"/>
    <p:sldId id="274" r:id="rId13"/>
    <p:sldId id="277" r:id="rId14"/>
    <p:sldId id="278" r:id="rId15"/>
    <p:sldId id="279" r:id="rId16"/>
    <p:sldId id="280" r:id="rId17"/>
    <p:sldId id="281" r:id="rId18"/>
    <p:sldId id="297" r:id="rId19"/>
    <p:sldId id="282" r:id="rId20"/>
    <p:sldId id="298" r:id="rId21"/>
    <p:sldId id="301" r:id="rId22"/>
    <p:sldId id="306" r:id="rId23"/>
    <p:sldId id="307" r:id="rId24"/>
    <p:sldId id="308" r:id="rId25"/>
    <p:sldId id="309" r:id="rId26"/>
    <p:sldId id="311" r:id="rId27"/>
    <p:sldId id="354" r:id="rId28"/>
    <p:sldId id="312" r:id="rId29"/>
    <p:sldId id="355" r:id="rId30"/>
    <p:sldId id="313" r:id="rId31"/>
    <p:sldId id="314" r:id="rId32"/>
    <p:sldId id="315" r:id="rId33"/>
    <p:sldId id="316" r:id="rId34"/>
    <p:sldId id="317" r:id="rId35"/>
    <p:sldId id="319" r:id="rId36"/>
    <p:sldId id="318" r:id="rId37"/>
    <p:sldId id="325" r:id="rId38"/>
    <p:sldId id="288" r:id="rId39"/>
    <p:sldId id="326" r:id="rId40"/>
    <p:sldId id="291" r:id="rId41"/>
    <p:sldId id="295" r:id="rId42"/>
    <p:sldId id="296" r:id="rId43"/>
    <p:sldId id="327" r:id="rId44"/>
    <p:sldId id="344" r:id="rId45"/>
    <p:sldId id="345" r:id="rId46"/>
    <p:sldId id="331" r:id="rId47"/>
    <p:sldId id="346" r:id="rId48"/>
    <p:sldId id="333" r:id="rId49"/>
    <p:sldId id="335" r:id="rId50"/>
    <p:sldId id="336" r:id="rId51"/>
    <p:sldId id="349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7" r:id="rId60"/>
    <p:sldId id="350" r:id="rId61"/>
    <p:sldId id="348" r:id="rId62"/>
    <p:sldId id="351" r:id="rId63"/>
    <p:sldId id="352" r:id="rId64"/>
    <p:sldId id="356" r:id="rId65"/>
    <p:sldId id="353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99"/>
    <a:srgbClr val="FF0000"/>
    <a:srgbClr val="000099"/>
    <a:srgbClr val="FFCC00"/>
    <a:srgbClr val="008000"/>
    <a:srgbClr val="CC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940" y="-4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in="-2.14748E9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4T22:56:17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9281 1536 224 0,'-21'11'85'0,"16"-11"-66"0,1 4 12 16,0-4 3-16,4 0-18 16,0 0-6-16,0 0-9 15,0 0-1-15,0 0 0 16,0-4 8-16,0 0 7 0,4 1 6 16,0-1 4-16,1 0-4 0,-1-4-1 15,5 4-2 1,4-7 0-16,4 3-9 0,4-7-5 15,5 0-3-15,9-5-1 16,3-3-9-16,14-3-2 16,-4-5 15-16,8-3 6 15,-5-1 0-15,1-3 0 16,-5-1-6-16,1-3-1 16,-1 4-3-16,1 0-1 15,-1-1 3-15,-8 1 1 16,-1 0-4-16,-3 3 1 15,-5 5 0-15,-4 3 0 16,-9 8 0-16,-4 7 2 0,-4 1-3 16,-1 7 0-16,1 0-1 15,-9 8 0-15,0 7 0 16,-9 5 0-16,5 7 0 16,0 7 0-16,4 16 2 15,-9 19 0-15,5 8-3 16,4 4 2-16,0 3-12 15,0-3-5-15,0 7 23 16,0-15 10-16,0-11-9 16,0 30-2-16,0 27-3 15,0-16 1-15,0-11-8 16,0-4-1-16,4-7-9 16,5-4-5-16,-9-8-33 15,0-8-15-15,0-7 33 16,0-23 19-16</inkml:trace>
  <inkml:trace contextRef="#ctx0" brushRef="#br0" timeOffset="1">9441 2164 264 0,'0'0'99'0,"8"0"-77"0,-3 4-4 0,-1 0-8 16,9-4-13-16,-5 0-2 16,5 0 10-16,5 0 7 15,-1 0-6-15,0 0 8 0,9 0 3 16,4 0-3-16,9 3 2 16,4-3-3-16,4 4 0 15,5-4-1-15,4-4 2 16,13 1-1-16,13 3 2 15,17 0 3-15,-4 0 1 16,4 0-4-16,9-4 1 16,4 0-5-16,-26 8 1 0,-4-4-7 15,4 4-1-15,-13-1-2 16,13 5-2-16,5 7-72 16,-27-3-31-16,-12-5 46 15,-30-26 27-15</inkml:trace>
  <inkml:trace contextRef="#ctx0" brushRef="#br0" timeOffset="2">26 12130 276 0,'-5'19'104'0,"14"-15"-81"0,-9 7 1 16,0-11-7-16,4 8-12 15,-4 0-3-15,0 3-1 16,0-3-1-16,0 7 0 16,0 4 4-16,0 4 2 0,0 0 2 0,0 12 2 15,0-1-3 1,0-3 1-16,0 3-3 0,0 1 0 15,5 3-1-15,-1 0 0 16,4 1-2-16,-3-1 1 16,8-4-2-16,0 5-1 15,4-5 1-15,4 1-1 16,1-5 0-16,4 1 0 16,8-8 0-16,-4 0 2 15,5-4 1-15,-1-7 1 16,1-5-2-16,8-3 1 15,-4-4 0-15,0-8 1 16,-1-3-2-16,-3-4-2 0,-1-5 1 16,-4-2 1-16,1-9-1 15,-6 0-1-15,1-7 9 16,-4 3 4-16,-1 1-9 16,-3 0-1-16,-5-5-5 15,-1 1 0-15,-3 0-3 16,-5-1-1-16,-4 5 0 15,-4-4 4-15,-5-1 10 16,1 1 4-16,-1-4-5 16,-8 4-2-16,0-1-3 15,-5 5-2-15,1-5-10 16,-10 5-6-16,1-1 16 16,0 1 11-16,-9 3-4 15,1 5-1-15,-1-1-2 0,4 4 2 16,-3 0-1-16,-1 7 0 15,4 9-1-15,1-1 0 16,-1 4-5-16,1 4 1 16,-1 8-5-16,5 3 1 15,0 5 2-15,4 3 1 16,5 8-8-16,3 0-2 16,6 3-62-16,3 1-27 15,13-4 51-15,13-12 27 16</inkml:trace>
  <inkml:trace contextRef="#ctx0" brushRef="#br0" timeOffset="3">3744 11885 436 0,'-17'7'162'0,"8"-14"-126"0,1 7-15 0,-1 0-15 16,1 0-16-16,-5 4-1 15,-9-1 8-15,-4 1 6 16,-4 4-1-16,-4 7 6 0,-1 8 2 16,5 4-5-16,-9 8-1 15,9 7-4-15,4 4-3 0,9 3-5 16,4 5 0-16,4-4-1 16,9 7 3-16,5-7 4 15,12-8 1-15,0-7-2 16,5-1 0-16,12-3 2 15,5-8 0-15,8-8-2 16,1-3 2-16,8-5 1 16,-9-3 0-16,5-8 0 15,4-3 0-15,-9-9 0 16,-4 1 2-16,0-4-3 16,-4-4-2-16,-4 0-3 15,-1-4-1-15,1 0 1 16,-14 0 2-16,1-3 2 15,-5-5 1-15,-4-11 3 16,-4 4 1-16,-9 0 1 0,0-4 0 16,-5 0-2-16,-8 0 1 15,-4 4-2-15,-9-8 2 16,-4 4-2-16,-13 0-1 16,0 4 1-16,-13 4 1 15,4 3-1-15,0 5-1 16,5 7-6-16,0 4-1 15,4 7-61-15,4 4-24 16,9 1 46-16,4-5 23 16</inkml:trace>
  <inkml:trace contextRef="#ctx0" brushRef="#br0" timeOffset="4">7502 12348 356 0,'-18'-4'132'0,"14"4"-103"0,4-11-12 0,0 11-12 16,-13-4-23-16,0-4-5 16,0 1 14-16,-4-5 9 15,0 1 1-15,0 3 7 0,-5 0 2 16,0 5-3-16,5-1 1 0,0 4-3 16,0 0 0-16,4 0-6 15,4 4 1-15,-8 3 2 16,4 5 3-16,0 3 2 15,5-3 1-15,3-1 2 16,5 4 1-16,-8-3-3 16,3 3 0-16,1-3-5 15,4 3 0-15,0 4-1 16,4-4-2-16,1 1-2 16,3-1 1-16,1 4-1 15,4 0-2-15,4 1-8 16,0-1-3-16,0 0 10 15,5-4 5-15,4 1 3 16,4 3 3-16,0-4-3 16,5 0-2-16,3-3 0 0,1-1-1 15,0-3 0-15,4-4 0 16,5-4 0-16,-1-4 0 16,-4-4 0-16,0-3 0 15,-4-5-3-15,-5-3 2 16,1 0-4-16,-5-4 1 15,-4 0 11-15,-5-4 4 16,-8 1 2-16,0-5 0 16,-8-4-3-16,-5-3-1 15,0-4-3-15,-9-4-1 16,0-8-6-16,-8 5 1 0,-4-1-5 16,-10-4-1-16,-7 1-6 15,-6 3 0-15,-3 4-3 16,-5 0 2-16,-4 4 9 15,0 7 7-15,0 5-8 16,0 7-1-16,5 7-8 16,-5 9-4-16,-5 7-1 15,5 11-1-15,0 8 6 16,0 4 4-16,5 4 6 16,7 8 4-16,-3 3 3 15,8 8 3-15,13 0-1 16,-4 4 0-16,9-1-3 15,3-3-2-15,6-3-4 16,3-5-2-16,5 0-37 0,4-11-14 16,8-8 29-16,5-23 16 15</inkml:trace>
  <inkml:trace contextRef="#ctx0" brushRef="#br0" timeOffset="5">10914 12126 240 0,'-13'8'90'0,"9"-4"-70"0,0-4 17 0,4 3 2 15,-5 1-10-15,-3 0-2 16,4 4 7-16,-14-1 5 15,5 1-21-15,-4 4-5 0,0-1-5 16,-5 4 2-16,1 1 4 16,-1-1-6-16,1 4-2 15,3 4-6-15,-7 4 0 16,12 0 2-16,-5 0 1 16,10-1 1-16,4 1 2 0,-1 0-3 15,5 0-2 1,9 0-3-16,-1-1 1 15,10 1 1-15,-5 0 0 0,12 0 0 16,-3 0 0-16,12-1 0 16,-3-3 0-16,12-3 0 15,-4-1 0-15,-1-4-3 16,1-3 0-16,8-5-3 16,1 1 1-16,4-4-2 15,-9-4 0-15,8 0 1 16,-8-4 2-16,9 0-1 15,-13-4 1-15,4 1 5 16,-4-1 1-16,0 0 2 16,-9 1 0-16,-9-1 0 15,5-3 2-15,4-5-1 16,-4 1 2-16,0-4-4 0,-9 0-2 16,-8 0 0-16,-1-1 1 15,-3-3 1-15,-1 0 1 16,-4 0-2-16,-4-3-2 15,-1-1-2-15,-3-4 1 16,-1 1 1-16,-4-1 0 16,-4 4-5-16,0-4 1 15,-5-3 0-15,-4 3 2 16,1 5-1-16,-6-5 1 16,-3 0 0-16,-5 4-2 15,0 1-2-15,-4 3 1 16,-4 3-2-16,-5 1 2 0,1 0-2 15,-1 4 2-15,4 0-4 16,14 7 1-16,4 0 4 16,-5 4 2-16,-12 1 4 15,4 3 3-15,4 3-9 16,5 1-2-16,-1 4 14 16,1 3 6-16,3 5-4 15,6 3-1-15,-1 8-5 16,4-1-1-16,1 5-10 15,-5 4-5-15,4 3 6 16,-4-4 5-16</inkml:trace>
  <inkml:trace contextRef="#ctx0" brushRef="#br0" timeOffset="6">6842 11988 168 0,'0'4'66'0,"0"0"-52"0,0 0 6 0,0-4-3 16,0 0-8-16,0 0-1 15,0 0-2-15,0 7-1 16,0-3-3-16,0 4 3 0,-8 0 1 15,8-1 2-15,-5 1 0 16,1-1-2-16,4 1-1 16,0 0-1-16,0-1 0 15,0 5 2-15,0-4 1 16,0 3 5-16,4 1 3 16,1-1-2-16,3 1 0 15,-8-1-7-15,5 1-2 16,3-1 0-16,1 1 2 15,0-1-3-15,3 1 0 16,1-1 1-16,5 1 2 0,-5-1-1 16,4 0 0-16,0 1-1 15,0-1 2-15,5 1-1 16,-5 7 2-16,0-4 0 16,5 1 1-16,-1-5 0 15,5 5 0-15,-9-1-4 16,5 0-3-16,0 1 0 15,3-1-1-15,1-4 0 16,-9 5 2-16,5-5-1 16,-5-3 2-16,0 3 9 15,5-3 7-15,-5 0-12 16,0-5-6-16,5 1-6 16,-5 0-2-16,1-4 1 15,3 0 4-15,-4 0 1 0,5-4 1 16,-1 4-3-16,1-4 2 15,-1-3-37-15,1-1-16 16,4-11 27-16,-18-16 13 16</inkml:trace>
  <inkml:trace contextRef="#ctx0" brushRef="#br0" timeOffset="7">1383 15428 196 0,'0'0'74'0,"0"4"-58"0,4-4 14 16,-4 0 3-16,0 0-15 15,0 0-2-15,0 0-10 16,0 0-2-16,0 3-2 16,0 1 1-16,0 0 2 0,-4 4-4 15,4-1-3-15,-9 1-2 0,5 0 3 16,0-1-5-16,-1 5 2 16,1-1 2-16,0 1 3 15,-1 3 17-15,1 4 9 16,0 0 10-16,4 1 4 15,0-5-6-15,0 4-2 16,4-4-12-16,0-3-5 16,1-8-7-16,3 3-4 15,1-7 0-15,4 0-1 16,-4-4-2-16,3 1 1 16,6-1-2-16,-1-4 2 15,0-3-2-15,5-8-1 16,8 3 1-16,-4-3-1 15,4-4 0-15,0 0 0 0,0-4 0 16,5-3 0-16,-1-5-3 16,1-3 0-16,-1 0-1 15,1-5 3-15,-1 1-5 16,5-4 2-16,-13-3-3 16,4-1 0-16,0 0-1 15,0 4 0-15,5 0 2 16,-14 0 4-16,5 8-1 15,-4 3 1-15,-5 5 6 16,0 7 5-16,-4 7 6 16,-4 5 3-16,-1 3-1 15,-3 8 2-15,-1 0-1 16,4 4-2-16,-8 8-4 16,0 3 0-16,0 4-3 0,0 4 0 15,0 4-5-15,0 7-3 16,0 5 0-16,0 3 1 15,0 4-3-15,-8 7 0 16,4 9-4-16,4 7 1 16,0-1 4-16,0 5 4 15,0 0-3-15,0 0-3 16,0 0-2-16,0 7 0 16,0 0 0-16,4 1 3 15,4-5-2-15,-8-3-1 16,5-8-4-16,8-3 0 15,-9-5-1-15,5-3 1 16,-1-5-6-16,1-3-4 0,-1-7-10 16,1-12-5-16,0-8-62 15,4-8-25-15,-5-15 62 16,1-15 30-16</inkml:trace>
  <inkml:trace contextRef="#ctx0" brushRef="#br0" timeOffset="8">1439 16182 228 0,'0'0'85'0,"0"8"-66"0,0-8 1 0,0 0-4 0,0 0-5 16,4 0 1-16,1 0 11 16,-1 0 7-16,4 0-15 15,-3 4 7-15,-1 0 5 0,5-1-2 16,-5 1 3-16,0 4-16 15,9 0-7-15,-4-1-6 16,0 1 0-16,8 0 1 16,-9 3 2-16,10 0-3 15,-1 5 0-15,13-5-1 16,-8-3 0-16,12 3-3 16,9 1-1-16,9-4 0 15,-9 3 4-15,9-3 1 16,4-1 3-16,13 1-3 0,12-4-2 15,14 4 15-15,4-5 8 16,5 1-9-16,8 0-4 16,21 0-26-16,10 0-13 15,3-8 14-15,-17-4 9 16</inkml:trace>
  <inkml:trace contextRef="#ctx0" brushRef="#br0" timeOffset="9">5925 27 168 0,'-9'0'66'0,"9"3"-52"0,-9-6 17 0,5 3 4 16,4 0-4-16,-9 0-1 15,5 3-5-15,0-3-2 16,-9 0-12-16,0-3 7 0,0 3 4 15,0 0 2-15,0 0 1 16,-4 3-1-16,4 1 0 16,-4-4 0-16,4 4 0 15,0 0-7-15,4 0-2 16,5-4-7-16,-9 4 0 0,9-1-5 16,4 1 0-16,0-4-3 15,0 8-1-15,8 0 1 16,1-1 0-16,0 1 0 15,3 0 0-15,6-1 0 16,-1 1 2-16,-4-4-1 16,4 3-1-16,9 1 1 15,-9 0-1-15,5-1 0 16,4 1 2-16,4-4-1 16,-4 4 2-16,8-1-4 15,5 1 0-15,4-4 1 16,4 3 0-16,1-3 0 15,3 0 2-15,1 0-1 16,4 0 2-16,-4-1 0 16,0-3 1-16,-5 0-2 15,5 0-2-15,-5-3 1 0,5 3-1 16,0-4 0-16,4 4 2 16,4-4-1-16,0 0-1 15,1 0 1-15,3 0-1 16,-8 1 0-16,-8-5 2 15,-1 4-1-15,5 0 2 16,-5 1-2-16,0 3-1 16,1-4 1-16,-1 4-1 15,9 0 0-15,-13 4 0 16,9-4 0-16,-9 3 0 16,9-3 0-16,-18 4 0 15,5 0 0-15,0 0 0 16,-18 3 0-16,1 1 2 0,-9 0 1 15,-4-4 1-15,-9-4-9 16,0 3-4-16,-9-3-72 16,-17 0-32-16,-4 0 58 15,-9-19 27-15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0137BD7-041A-4E91-A98F-854CFED4DA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5F9AE3E-F83B-4754-A00F-87A55BAF57D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CBFB34E-23D4-4342-B1E9-2DB0167684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958B3A0-1A89-46B5-A75B-54D3362021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11AFA28-AD9E-48D0-BD10-6035783B7D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DD554BC-0E9E-452B-AF0D-97982FB5E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21180B-51ED-42A7-9257-CD824022AC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D9E72145-8A92-4995-B0E7-B3407A329D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5AE0B5CB-4C0F-48A5-B15B-53A1840A9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944F86A-999E-41B9-B5A1-A14FBC4EF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EF43A4-3CDD-4E2A-8626-F2316332F7E4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1D380A70-82D6-4F57-951F-18AE6B319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65367519-476A-40CF-B696-105148809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FC7C256-DA2E-43A5-8176-E5FC76738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B8CE78-FBF1-4E06-8010-D78EC618806F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33727D-966E-4480-AEE2-F69AC0C240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546D65-6BFC-40E4-9F44-EB8AC73A60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64F7BC-BABD-40C3-B8E2-E217D3EA6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5DEC1-0A83-452F-BD4B-8BEBBC280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23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DD5997-EBA9-42BD-BF02-7BD6F80FE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4B96CE-8F83-482F-A578-4BD6E26585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41DEF4-FC89-43D7-A463-28DB6C6AF4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5CD1B-7001-4655-82E7-8A9A960DA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53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4E600B-E317-45B5-AB6F-16BCAEFC7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DD0E60-5F01-4AFE-A3EF-90D38C9CAB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FD652E-33A5-471C-8155-696FE2576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D0F0C-4D5E-4124-88AC-860D84E66E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943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247EEB-1CB8-4193-AC44-30C9B27941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D625F1-053C-4DEB-A383-B71AE11B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6E8A2-E6CB-45CB-8F5C-4D5F03CFD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5A88B-7882-4C91-ACD7-CAEC4F231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30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55416A-23F2-475F-8D01-5481AF28E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00FCA2-4544-4EBA-9FED-02DE9FB298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33A474-5531-4786-BB00-18BFA27412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52BCD-5EA6-45FB-9050-6F38B4EAA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59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DD9246-0519-4322-8A8D-7C00B2C3A0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F3E7F8-3237-44B4-979D-854CA984A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C8482E-A859-41A3-A5B3-D5C8606C9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EF0E-054B-49A0-AEB9-F65601876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25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70D002-A12B-4C32-B31A-0189421943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52D98A-26CD-4DB6-9313-C9B2CB335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410EB9-66D6-430B-9BC7-97A128CB9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57BC5-6A34-44DB-83BF-70450998A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9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48AA3D-D976-4755-B9EB-8BB5856F3D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BC251D-9A92-4AB8-923B-6CE022A87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9897A71-0EFE-46EF-B749-FAF5B1847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6866A-9DDD-4A57-8989-B7557CD74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2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8261FC-29EC-49E4-A17A-1AE5312FE7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96DF2B-005C-4FE0-AD6C-C983FF19E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B00299-45F8-4CC5-9663-CAFF1B970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4D892-14FD-4BC8-83E9-C6216DEA5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98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460EBD-50D3-485F-91F6-A2A2B378E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CCBEF04-9672-4244-8930-B9981D30E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1C7DC4-5372-489F-8D42-FBE1A42F7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42210-0AF7-4EF5-802A-EC1402CD6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50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683DCD-C1E4-496A-9F6F-7914029DE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E3F65E-E45F-478A-9CF4-7AEFA1574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A270B-C1CB-4A68-891B-A2269520D5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D8E42-A2AD-4C64-BEB6-401791913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14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3CAC76-89A5-46EE-A8B9-01EA0374D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51C80-38A5-4738-B9E1-863E6E5BB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74DCC-D1FE-4B09-BE0C-C1FFE78C8F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676E2-02E9-41A1-8464-0B04DBEC8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71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981A91F-65A2-4B07-94F7-126908413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BB81B4-D2A3-4F07-BC90-1DD34943D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74DA9EF-21CE-4A41-9339-FFA55E9AE4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3324BB3-A1B3-426F-800E-8A694947C5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D7F2D05-0A43-4B53-9C5F-7E554EE69B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F4A0A57-4DF7-4AF6-A7AF-1CF9DCCC8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6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9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2\image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9456DE96-3006-4A3C-ACD8-4896B1FB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54938-550D-4CDF-B583-E3051C46513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70C2CBB5-C086-4A40-9298-3614E69A7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Learning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2800">
                <a:solidFill>
                  <a:srgbClr val="0033CC"/>
                </a:solidFill>
              </a:rPr>
              <a:t>Chapter 18 and Parts of Chapter 20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3C84B0E2-43A1-4F6F-B699-0633B5A3F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AI systems are complex and may have many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It is impractical and often impossible to encode all the knowledge a system needs.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Different types of data may require very different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Instead of trying to hard code all the knowledge, it makes sense to learn it.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67972F3-2E9D-47C3-AC4E-4B0A6654C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CCF85-E850-4F22-AF9F-33A6919876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They divide the decision space into axis </a:t>
            </a:r>
            <a:r>
              <a:rPr lang="en-US" altLang="en-US">
                <a:solidFill>
                  <a:srgbClr val="0033CC"/>
                </a:solidFill>
              </a:rPr>
              <a:t>parallel rectangles </a:t>
            </a:r>
            <a:r>
              <a:rPr lang="en-US" altLang="en-US"/>
              <a:t>and label each rectangle as one of the k classes.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Boolean functions</a:t>
            </a:r>
            <a:r>
              <a:rPr lang="en-US" altLang="en-US"/>
              <a:t>.</a:t>
            </a:r>
          </a:p>
          <a:p>
            <a:r>
              <a:rPr lang="en-US" altLang="en-US"/>
              <a:t>They are </a:t>
            </a:r>
            <a:r>
              <a:rPr lang="en-US" altLang="en-US">
                <a:solidFill>
                  <a:srgbClr val="0033CC"/>
                </a:solidFill>
              </a:rPr>
              <a:t>variable size </a:t>
            </a:r>
            <a:r>
              <a:rPr lang="en-US" altLang="en-US"/>
              <a:t>and </a:t>
            </a:r>
            <a:r>
              <a:rPr lang="en-US" altLang="en-US">
                <a:solidFill>
                  <a:srgbClr val="0033CC"/>
                </a:solidFill>
              </a:rPr>
              <a:t>deterministic</a:t>
            </a:r>
            <a:r>
              <a:rPr lang="en-US" altLang="en-US"/>
              <a:t>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discrete or continuous </a:t>
            </a:r>
            <a:r>
              <a:rPr lang="en-US" altLang="en-US"/>
              <a:t>parameters.</a:t>
            </a:r>
          </a:p>
          <a:p>
            <a:r>
              <a:rPr lang="en-US" altLang="en-US"/>
              <a:t>They can be </a:t>
            </a:r>
            <a:r>
              <a:rPr lang="en-US" altLang="en-US">
                <a:solidFill>
                  <a:srgbClr val="FF0000"/>
                </a:solidFill>
              </a:rPr>
              <a:t>learned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from training data</a:t>
            </a:r>
            <a:r>
              <a:rPr lang="en-US" altLang="en-US"/>
              <a:t>.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F49DF290-EAC8-41DA-B56C-2A7ABF32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02EE6B-5233-4A0C-966C-58D75C88D3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990B6AB9-830C-410B-BED4-947F3BF4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9A11CB-AC51-44C2-9021-EC228E9CCFC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FA872E56-0E56-4B7D-844F-DD01D3868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5389563"/>
            <a:ext cx="52959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How do we choose the best attribute?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should that attribute do for us?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EB570E-02EF-423E-ADCD-A4BCDBFCF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2138"/>
            <a:ext cx="8740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Learning Algorithm for Decision Trees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218BF2-24BF-4BFC-89F4-857976C56EC9}"/>
              </a:ext>
            </a:extLst>
          </p:cNvPr>
          <p:cNvSpPr txBox="1"/>
          <p:nvPr/>
        </p:nvSpPr>
        <p:spPr>
          <a:xfrm>
            <a:off x="838200" y="1676400"/>
            <a:ext cx="7385050" cy="3416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(S)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/* Binary version */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if (y==0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(0)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 if (y==1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(1)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choose best attribute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0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1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return new node(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),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))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end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2AD096BC-4AB8-4A3B-A1CD-23235AF7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83A9C2-1EAB-4A90-80DF-FBBAD8D8DB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291A161-DA5E-4D97-AC52-51F296F0E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0033CC"/>
                </a:solidFill>
                <a:ea typeface="新細明體" panose="02020500000000000000" pitchFamily="18" charset="-120"/>
              </a:rPr>
              <a:t>Criterion for attribute selection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926A1ED-9A4C-450F-A7BE-218B19D4E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FF0000"/>
                </a:solidFill>
                <a:ea typeface="新細明體" panose="02020500000000000000" pitchFamily="18" charset="-120"/>
              </a:rPr>
              <a:t>Which is the best attribute?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The one that will result in the smallest tree</a:t>
            </a:r>
          </a:p>
          <a:p>
            <a:pPr lvl="1" eaLnBrk="1" hangingPunct="1"/>
            <a:r>
              <a:rPr lang="en-US" altLang="zh-TW">
                <a:solidFill>
                  <a:srgbClr val="0033CC"/>
                </a:solidFill>
                <a:ea typeface="新細明體" panose="02020500000000000000" pitchFamily="18" charset="-120"/>
              </a:rPr>
              <a:t>Heuristic:</a:t>
            </a:r>
            <a:r>
              <a:rPr lang="en-US" altLang="zh-TW">
                <a:ea typeface="新細明體" panose="02020500000000000000" pitchFamily="18" charset="-120"/>
              </a:rPr>
              <a:t> choose the attribute that produces the </a:t>
            </a:r>
            <a:r>
              <a:rPr lang="en-US" altLang="zh-TW">
                <a:latin typeface="Tahom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purest</a:t>
            </a:r>
            <a:r>
              <a:rPr lang="en-US" altLang="zh-TW">
                <a:latin typeface="Tahom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nodes</a:t>
            </a:r>
          </a:p>
          <a:p>
            <a:pPr eaLnBrk="1" hangingPunct="1"/>
            <a:r>
              <a:rPr lang="en-US" altLang="zh-TW">
                <a:solidFill>
                  <a:srgbClr val="FF0000"/>
                </a:solidFill>
                <a:ea typeface="新細明體" panose="02020500000000000000" pitchFamily="18" charset="-120"/>
              </a:rPr>
              <a:t>Need a good measure of purity!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Maximal when?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Minimal when?</a:t>
            </a:r>
          </a:p>
          <a:p>
            <a:pPr lvl="1" eaLnBrk="1" hangingPunct="1">
              <a:buFontTx/>
              <a:buNone/>
            </a:pPr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8CB5ADCF-737D-4EE7-9107-C9F86F5A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E3BEB2-21E8-4123-9D8F-4DC6A053F55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6FF086F-F6DD-486A-8931-B6936027F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CFAEF7A-2261-4A05-B1E5-416AB961F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/>
              <a:t>Which test is more informative?</a:t>
            </a: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2F26FB55-0333-404C-B3A5-E95FA3C43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Balance exceeds 50K</a:t>
            </a:r>
          </a:p>
        </p:txBody>
      </p:sp>
      <p:grpSp>
        <p:nvGrpSpPr>
          <p:cNvPr id="15366" name="Group 5">
            <a:extLst>
              <a:ext uri="{FF2B5EF4-FFF2-40B4-BE49-F238E27FC236}">
                <a16:creationId xmlns:a16="http://schemas.microsoft.com/office/drawing/2014/main" id="{78AC9B71-6FB1-4C48-B894-275C32070B34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819400"/>
            <a:ext cx="4284663" cy="3414713"/>
            <a:chOff x="-202" y="1632"/>
            <a:chExt cx="3322" cy="2591"/>
          </a:xfrm>
        </p:grpSpPr>
        <p:sp>
          <p:nvSpPr>
            <p:cNvPr id="15422" name="Line 6">
              <a:extLst>
                <a:ext uri="{FF2B5EF4-FFF2-40B4-BE49-F238E27FC236}">
                  <a16:creationId xmlns:a16="http://schemas.microsoft.com/office/drawing/2014/main" id="{9C45E152-5693-4C8A-9BAC-14AE56367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3897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7">
              <a:extLst>
                <a:ext uri="{FF2B5EF4-FFF2-40B4-BE49-F238E27FC236}">
                  <a16:creationId xmlns:a16="http://schemas.microsoft.com/office/drawing/2014/main" id="{0DEF50AC-A97E-4AEE-9956-0DA498D69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8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8">
              <a:extLst>
                <a:ext uri="{FF2B5EF4-FFF2-40B4-BE49-F238E27FC236}">
                  <a16:creationId xmlns:a16="http://schemas.microsoft.com/office/drawing/2014/main" id="{AB179871-4673-4241-A258-6E23775A4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8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9">
              <a:extLst>
                <a:ext uri="{FF2B5EF4-FFF2-40B4-BE49-F238E27FC236}">
                  <a16:creationId xmlns:a16="http://schemas.microsoft.com/office/drawing/2014/main" id="{235A07E9-3324-45AF-BA87-6665023A3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Line 10">
              <a:extLst>
                <a:ext uri="{FF2B5EF4-FFF2-40B4-BE49-F238E27FC236}">
                  <a16:creationId xmlns:a16="http://schemas.microsoft.com/office/drawing/2014/main" id="{3A20FAC4-A26C-4644-87A0-293BFD9F2F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Line 11">
              <a:extLst>
                <a:ext uri="{FF2B5EF4-FFF2-40B4-BE49-F238E27FC236}">
                  <a16:creationId xmlns:a16="http://schemas.microsoft.com/office/drawing/2014/main" id="{9CFDE280-0A00-4A02-BAFD-875088AED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Line 12">
              <a:extLst>
                <a:ext uri="{FF2B5EF4-FFF2-40B4-BE49-F238E27FC236}">
                  <a16:creationId xmlns:a16="http://schemas.microsoft.com/office/drawing/2014/main" id="{AC170FAC-5F0C-46BF-8642-5083224B6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Line 13">
              <a:extLst>
                <a:ext uri="{FF2B5EF4-FFF2-40B4-BE49-F238E27FC236}">
                  <a16:creationId xmlns:a16="http://schemas.microsoft.com/office/drawing/2014/main" id="{06E9C2EB-C0D4-4A16-8D10-624290391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Line 14">
              <a:extLst>
                <a:ext uri="{FF2B5EF4-FFF2-40B4-BE49-F238E27FC236}">
                  <a16:creationId xmlns:a16="http://schemas.microsoft.com/office/drawing/2014/main" id="{8F7D5D30-6981-4599-BF38-5118D1F87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Line 15">
              <a:extLst>
                <a:ext uri="{FF2B5EF4-FFF2-40B4-BE49-F238E27FC236}">
                  <a16:creationId xmlns:a16="http://schemas.microsoft.com/office/drawing/2014/main" id="{68AADC81-C97C-4EA1-BAEA-943E3C834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2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16">
              <a:extLst>
                <a:ext uri="{FF2B5EF4-FFF2-40B4-BE49-F238E27FC236}">
                  <a16:creationId xmlns:a16="http://schemas.microsoft.com/office/drawing/2014/main" id="{664D2EA8-7FE2-409C-9C70-97E8AF09D0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02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Line 17">
              <a:extLst>
                <a:ext uri="{FF2B5EF4-FFF2-40B4-BE49-F238E27FC236}">
                  <a16:creationId xmlns:a16="http://schemas.microsoft.com/office/drawing/2014/main" id="{1B9F0C7F-A1F3-4592-954F-738C459EB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50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Line 18">
              <a:extLst>
                <a:ext uri="{FF2B5EF4-FFF2-40B4-BE49-F238E27FC236}">
                  <a16:creationId xmlns:a16="http://schemas.microsoft.com/office/drawing/2014/main" id="{C0AA0861-3D1E-405F-96EF-00F41895F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0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19">
              <a:extLst>
                <a:ext uri="{FF2B5EF4-FFF2-40B4-BE49-F238E27FC236}">
                  <a16:creationId xmlns:a16="http://schemas.microsoft.com/office/drawing/2014/main" id="{06FC1020-6E4F-4D1D-B64C-B77045FD9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Line 20">
              <a:extLst>
                <a:ext uri="{FF2B5EF4-FFF2-40B4-BE49-F238E27FC236}">
                  <a16:creationId xmlns:a16="http://schemas.microsoft.com/office/drawing/2014/main" id="{0B8AD0A7-24CB-4BF3-9F03-892BE252C1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21">
              <a:extLst>
                <a:ext uri="{FF2B5EF4-FFF2-40B4-BE49-F238E27FC236}">
                  <a16:creationId xmlns:a16="http://schemas.microsoft.com/office/drawing/2014/main" id="{B03663DD-A835-48F3-915D-FC3F277E4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5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Line 22">
              <a:extLst>
                <a:ext uri="{FF2B5EF4-FFF2-40B4-BE49-F238E27FC236}">
                  <a16:creationId xmlns:a16="http://schemas.microsoft.com/office/drawing/2014/main" id="{8A30F91A-6C46-49EE-8338-FBF7E465E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36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Line 23">
              <a:extLst>
                <a:ext uri="{FF2B5EF4-FFF2-40B4-BE49-F238E27FC236}">
                  <a16:creationId xmlns:a16="http://schemas.microsoft.com/office/drawing/2014/main" id="{B6762DA9-AE12-41D4-8949-888CAE816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3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24">
              <a:extLst>
                <a:ext uri="{FF2B5EF4-FFF2-40B4-BE49-F238E27FC236}">
                  <a16:creationId xmlns:a16="http://schemas.microsoft.com/office/drawing/2014/main" id="{4A8EF6AF-06BB-482F-B3D1-0E243A1CD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Oval 25">
              <a:extLst>
                <a:ext uri="{FF2B5EF4-FFF2-40B4-BE49-F238E27FC236}">
                  <a16:creationId xmlns:a16="http://schemas.microsoft.com/office/drawing/2014/main" id="{12F4480C-45CB-45FD-82EA-F3DBAB490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5442" name="Group 26">
              <a:extLst>
                <a:ext uri="{FF2B5EF4-FFF2-40B4-BE49-F238E27FC236}">
                  <a16:creationId xmlns:a16="http://schemas.microsoft.com/office/drawing/2014/main" id="{AE269962-53F0-4031-9CBE-BBC250A18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3"/>
              <a:ext cx="192" cy="192"/>
              <a:chOff x="2880" y="2160"/>
              <a:chExt cx="192" cy="192"/>
            </a:xfrm>
          </p:grpSpPr>
          <p:sp>
            <p:nvSpPr>
              <p:cNvPr id="15473" name="Line 27">
                <a:extLst>
                  <a:ext uri="{FF2B5EF4-FFF2-40B4-BE49-F238E27FC236}">
                    <a16:creationId xmlns:a16="http://schemas.microsoft.com/office/drawing/2014/main" id="{F5E27E06-4223-43E1-A5CD-21A3CD1372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Line 28">
                <a:extLst>
                  <a:ext uri="{FF2B5EF4-FFF2-40B4-BE49-F238E27FC236}">
                    <a16:creationId xmlns:a16="http://schemas.microsoft.com/office/drawing/2014/main" id="{049D5CEF-39E5-4101-A251-AE8F2B3F9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43" name="Group 29">
              <a:extLst>
                <a:ext uri="{FF2B5EF4-FFF2-40B4-BE49-F238E27FC236}">
                  <a16:creationId xmlns:a16="http://schemas.microsoft.com/office/drawing/2014/main" id="{74CA678A-DC26-46C2-9A6C-F6F7E5F4BA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793"/>
              <a:ext cx="192" cy="192"/>
              <a:chOff x="2880" y="2160"/>
              <a:chExt cx="192" cy="192"/>
            </a:xfrm>
          </p:grpSpPr>
          <p:sp>
            <p:nvSpPr>
              <p:cNvPr id="15471" name="Line 30">
                <a:extLst>
                  <a:ext uri="{FF2B5EF4-FFF2-40B4-BE49-F238E27FC236}">
                    <a16:creationId xmlns:a16="http://schemas.microsoft.com/office/drawing/2014/main" id="{595D8BE6-7A10-4DE1-8F75-6C985FA71C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Line 31">
                <a:extLst>
                  <a:ext uri="{FF2B5EF4-FFF2-40B4-BE49-F238E27FC236}">
                    <a16:creationId xmlns:a16="http://schemas.microsoft.com/office/drawing/2014/main" id="{39897230-DEA1-4577-BC6D-8A3772035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44" name="Group 32">
              <a:extLst>
                <a:ext uri="{FF2B5EF4-FFF2-40B4-BE49-F238E27FC236}">
                  <a16:creationId xmlns:a16="http://schemas.microsoft.com/office/drawing/2014/main" id="{7E50A054-09F5-4C65-97A4-0063F79606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265"/>
              <a:ext cx="192" cy="192"/>
              <a:chOff x="2880" y="2160"/>
              <a:chExt cx="192" cy="192"/>
            </a:xfrm>
          </p:grpSpPr>
          <p:sp>
            <p:nvSpPr>
              <p:cNvPr id="15469" name="Line 33">
                <a:extLst>
                  <a:ext uri="{FF2B5EF4-FFF2-40B4-BE49-F238E27FC236}">
                    <a16:creationId xmlns:a16="http://schemas.microsoft.com/office/drawing/2014/main" id="{EF44DADD-11D6-4246-8EC3-358146D60B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Line 34">
                <a:extLst>
                  <a:ext uri="{FF2B5EF4-FFF2-40B4-BE49-F238E27FC236}">
                    <a16:creationId xmlns:a16="http://schemas.microsoft.com/office/drawing/2014/main" id="{92CFA602-C138-4F69-B02D-4B910C677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45" name="Oval 35">
              <a:extLst>
                <a:ext uri="{FF2B5EF4-FFF2-40B4-BE49-F238E27FC236}">
                  <a16:creationId xmlns:a16="http://schemas.microsoft.com/office/drawing/2014/main" id="{B313F040-4BE1-493E-9DAE-8BB0A4588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0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46" name="Oval 36">
              <a:extLst>
                <a:ext uri="{FF2B5EF4-FFF2-40B4-BE49-F238E27FC236}">
                  <a16:creationId xmlns:a16="http://schemas.microsoft.com/office/drawing/2014/main" id="{75E939AD-3B88-4C77-981B-0BF66F4CA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47" name="Oval 37">
              <a:extLst>
                <a:ext uri="{FF2B5EF4-FFF2-40B4-BE49-F238E27FC236}">
                  <a16:creationId xmlns:a16="http://schemas.microsoft.com/office/drawing/2014/main" id="{8362FF83-6322-46CD-88D5-63C2858FB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48" name="Oval 38">
              <a:extLst>
                <a:ext uri="{FF2B5EF4-FFF2-40B4-BE49-F238E27FC236}">
                  <a16:creationId xmlns:a16="http://schemas.microsoft.com/office/drawing/2014/main" id="{9E9D89F2-7F28-4B88-8F34-062B76AE7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49" name="Oval 39">
              <a:extLst>
                <a:ext uri="{FF2B5EF4-FFF2-40B4-BE49-F238E27FC236}">
                  <a16:creationId xmlns:a16="http://schemas.microsoft.com/office/drawing/2014/main" id="{A6B7DFA5-1022-4826-AE1D-034756D37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50" name="Oval 40">
              <a:extLst>
                <a:ext uri="{FF2B5EF4-FFF2-40B4-BE49-F238E27FC236}">
                  <a16:creationId xmlns:a16="http://schemas.microsoft.com/office/drawing/2014/main" id="{B0355461-A54B-4E4D-A6D7-3689CAD6B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60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51" name="Oval 41">
              <a:extLst>
                <a:ext uri="{FF2B5EF4-FFF2-40B4-BE49-F238E27FC236}">
                  <a16:creationId xmlns:a16="http://schemas.microsoft.com/office/drawing/2014/main" id="{A3FB4A48-705F-4350-88DE-D25384A87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51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52" name="Oval 42">
              <a:extLst>
                <a:ext uri="{FF2B5EF4-FFF2-40B4-BE49-F238E27FC236}">
                  <a16:creationId xmlns:a16="http://schemas.microsoft.com/office/drawing/2014/main" id="{8AB4E6B5-88AF-4808-A2AA-BA5564F5D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53" name="Oval 43">
              <a:extLst>
                <a:ext uri="{FF2B5EF4-FFF2-40B4-BE49-F238E27FC236}">
                  <a16:creationId xmlns:a16="http://schemas.microsoft.com/office/drawing/2014/main" id="{090389CE-CDD1-4E97-8A57-33DA89AFF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5454" name="Group 44">
              <a:extLst>
                <a:ext uri="{FF2B5EF4-FFF2-40B4-BE49-F238E27FC236}">
                  <a16:creationId xmlns:a16="http://schemas.microsoft.com/office/drawing/2014/main" id="{2222898D-0141-472C-916D-993A21F1B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841"/>
              <a:ext cx="192" cy="192"/>
              <a:chOff x="2880" y="2160"/>
              <a:chExt cx="192" cy="192"/>
            </a:xfrm>
          </p:grpSpPr>
          <p:sp>
            <p:nvSpPr>
              <p:cNvPr id="15467" name="Line 45">
                <a:extLst>
                  <a:ext uri="{FF2B5EF4-FFF2-40B4-BE49-F238E27FC236}">
                    <a16:creationId xmlns:a16="http://schemas.microsoft.com/office/drawing/2014/main" id="{0FA985BA-39BA-4070-AAAF-B3042FAE4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Line 46">
                <a:extLst>
                  <a:ext uri="{FF2B5EF4-FFF2-40B4-BE49-F238E27FC236}">
                    <a16:creationId xmlns:a16="http://schemas.microsoft.com/office/drawing/2014/main" id="{89DC441F-A679-46BA-B753-F33979960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55" name="Line 47">
              <a:extLst>
                <a:ext uri="{FF2B5EF4-FFF2-40B4-BE49-F238E27FC236}">
                  <a16:creationId xmlns:a16="http://schemas.microsoft.com/office/drawing/2014/main" id="{6D317FCF-A18B-4D45-9AA6-1F0A3B05C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689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Text Box 48">
              <a:extLst>
                <a:ext uri="{FF2B5EF4-FFF2-40B4-BE49-F238E27FC236}">
                  <a16:creationId xmlns:a16="http://schemas.microsoft.com/office/drawing/2014/main" id="{382C4A37-69CF-407A-AE97-5480F8C73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3945"/>
              <a:ext cx="86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Over 50K</a:t>
              </a:r>
            </a:p>
          </p:txBody>
        </p:sp>
        <p:sp>
          <p:nvSpPr>
            <p:cNvPr id="15457" name="Oval 49">
              <a:extLst>
                <a:ext uri="{FF2B5EF4-FFF2-40B4-BE49-F238E27FC236}">
                  <a16:creationId xmlns:a16="http://schemas.microsoft.com/office/drawing/2014/main" id="{9F2968AC-C546-4861-8033-111041CFF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4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58" name="Oval 50">
              <a:extLst>
                <a:ext uri="{FF2B5EF4-FFF2-40B4-BE49-F238E27FC236}">
                  <a16:creationId xmlns:a16="http://schemas.microsoft.com/office/drawing/2014/main" id="{B1C9FE29-5975-4E87-B704-E83A8B785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08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59" name="Oval 51">
              <a:extLst>
                <a:ext uri="{FF2B5EF4-FFF2-40B4-BE49-F238E27FC236}">
                  <a16:creationId xmlns:a16="http://schemas.microsoft.com/office/drawing/2014/main" id="{E2902F8E-5870-4A17-8DA3-8F75E808D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60" name="Oval 52">
              <a:extLst>
                <a:ext uri="{FF2B5EF4-FFF2-40B4-BE49-F238E27FC236}">
                  <a16:creationId xmlns:a16="http://schemas.microsoft.com/office/drawing/2014/main" id="{3662FB36-FE05-4B7B-83E0-9FF873C61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16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61" name="Oval 53">
              <a:extLst>
                <a:ext uri="{FF2B5EF4-FFF2-40B4-BE49-F238E27FC236}">
                  <a16:creationId xmlns:a16="http://schemas.microsoft.com/office/drawing/2014/main" id="{1DF9EC91-A438-4476-9DC2-E7D23336B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62" name="Oval 54">
              <a:extLst>
                <a:ext uri="{FF2B5EF4-FFF2-40B4-BE49-F238E27FC236}">
                  <a16:creationId xmlns:a16="http://schemas.microsoft.com/office/drawing/2014/main" id="{D5BE65FB-87F0-47B5-8B78-9EEE2A09D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5463" name="Group 55">
              <a:extLst>
                <a:ext uri="{FF2B5EF4-FFF2-40B4-BE49-F238E27FC236}">
                  <a16:creationId xmlns:a16="http://schemas.microsoft.com/office/drawing/2014/main" id="{4967F889-90F2-4863-9747-4EDC2BD9A2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417"/>
              <a:ext cx="192" cy="192"/>
              <a:chOff x="2880" y="2160"/>
              <a:chExt cx="192" cy="192"/>
            </a:xfrm>
          </p:grpSpPr>
          <p:sp>
            <p:nvSpPr>
              <p:cNvPr id="15465" name="Line 56">
                <a:extLst>
                  <a:ext uri="{FF2B5EF4-FFF2-40B4-BE49-F238E27FC236}">
                    <a16:creationId xmlns:a16="http://schemas.microsoft.com/office/drawing/2014/main" id="{A603260D-8E96-40E5-9F68-D259F2CB7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Line 57">
                <a:extLst>
                  <a:ext uri="{FF2B5EF4-FFF2-40B4-BE49-F238E27FC236}">
                    <a16:creationId xmlns:a16="http://schemas.microsoft.com/office/drawing/2014/main" id="{92C5F53E-6085-4DC7-BD11-DC2F101CA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64" name="Text Box 58">
              <a:extLst>
                <a:ext uri="{FF2B5EF4-FFF2-40B4-BE49-F238E27FC236}">
                  <a16:creationId xmlns:a16="http://schemas.microsoft.com/office/drawing/2014/main" id="{2BAFC944-EADF-406A-9D13-BB76E6A0E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2" y="3945"/>
              <a:ext cx="153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Less or equal 50K</a:t>
              </a:r>
            </a:p>
          </p:txBody>
        </p:sp>
      </p:grpSp>
      <p:grpSp>
        <p:nvGrpSpPr>
          <p:cNvPr id="15367" name="Group 59">
            <a:extLst>
              <a:ext uri="{FF2B5EF4-FFF2-40B4-BE49-F238E27FC236}">
                <a16:creationId xmlns:a16="http://schemas.microsoft.com/office/drawing/2014/main" id="{F3849844-23C6-4F4B-9ED7-39BC1DB1444E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971800"/>
            <a:ext cx="3557588" cy="3276600"/>
            <a:chOff x="3211" y="1488"/>
            <a:chExt cx="3141" cy="2594"/>
          </a:xfrm>
        </p:grpSpPr>
        <p:sp>
          <p:nvSpPr>
            <p:cNvPr id="15369" name="Line 60">
              <a:extLst>
                <a:ext uri="{FF2B5EF4-FFF2-40B4-BE49-F238E27FC236}">
                  <a16:creationId xmlns:a16="http://schemas.microsoft.com/office/drawing/2014/main" id="{C2727193-F044-4DA4-8AD3-9225EEF1B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0" y="374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Text Box 61">
              <a:extLst>
                <a:ext uri="{FF2B5EF4-FFF2-40B4-BE49-F238E27FC236}">
                  <a16:creationId xmlns:a16="http://schemas.microsoft.com/office/drawing/2014/main" id="{23BFBF14-FF0F-40E8-BCA7-0BD620119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6" y="3776"/>
              <a:ext cx="10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Employed</a:t>
              </a:r>
            </a:p>
          </p:txBody>
        </p:sp>
        <p:sp>
          <p:nvSpPr>
            <p:cNvPr id="15371" name="Line 62">
              <a:extLst>
                <a:ext uri="{FF2B5EF4-FFF2-40B4-BE49-F238E27FC236}">
                  <a16:creationId xmlns:a16="http://schemas.microsoft.com/office/drawing/2014/main" id="{49CD38DA-913E-41EE-9995-6A3182D4A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172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63">
              <a:extLst>
                <a:ext uri="{FF2B5EF4-FFF2-40B4-BE49-F238E27FC236}">
                  <a16:creationId xmlns:a16="http://schemas.microsoft.com/office/drawing/2014/main" id="{4ED14426-BBE9-49B2-9A88-D34860776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64">
              <a:extLst>
                <a:ext uri="{FF2B5EF4-FFF2-40B4-BE49-F238E27FC236}">
                  <a16:creationId xmlns:a16="http://schemas.microsoft.com/office/drawing/2014/main" id="{0831AD28-41A5-4C47-8EA4-D8C78179C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2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65">
              <a:extLst>
                <a:ext uri="{FF2B5EF4-FFF2-40B4-BE49-F238E27FC236}">
                  <a16:creationId xmlns:a16="http://schemas.microsoft.com/office/drawing/2014/main" id="{8730A359-6018-467E-AB47-882BE5B31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66">
              <a:extLst>
                <a:ext uri="{FF2B5EF4-FFF2-40B4-BE49-F238E27FC236}">
                  <a16:creationId xmlns:a16="http://schemas.microsoft.com/office/drawing/2014/main" id="{5AC9907F-D246-4146-9DDE-2D0B1B7F8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8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67">
              <a:extLst>
                <a:ext uri="{FF2B5EF4-FFF2-40B4-BE49-F238E27FC236}">
                  <a16:creationId xmlns:a16="http://schemas.microsoft.com/office/drawing/2014/main" id="{35FA7318-350E-48CC-9CD8-F3A8A32E1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68">
              <a:extLst>
                <a:ext uri="{FF2B5EF4-FFF2-40B4-BE49-F238E27FC236}">
                  <a16:creationId xmlns:a16="http://schemas.microsoft.com/office/drawing/2014/main" id="{21EAFEA3-0ED2-4BC9-B129-DBC604A6B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4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69">
              <a:extLst>
                <a:ext uri="{FF2B5EF4-FFF2-40B4-BE49-F238E27FC236}">
                  <a16:creationId xmlns:a16="http://schemas.microsoft.com/office/drawing/2014/main" id="{2DCA83AF-81D8-4C3F-AA51-C3C2D2F3B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70">
              <a:extLst>
                <a:ext uri="{FF2B5EF4-FFF2-40B4-BE49-F238E27FC236}">
                  <a16:creationId xmlns:a16="http://schemas.microsoft.com/office/drawing/2014/main" id="{CD3CE501-1928-400A-89A8-9591A69049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96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71">
              <a:extLst>
                <a:ext uri="{FF2B5EF4-FFF2-40B4-BE49-F238E27FC236}">
                  <a16:creationId xmlns:a16="http://schemas.microsoft.com/office/drawing/2014/main" id="{F63588DD-FC7B-4AE6-9A6C-CFA64E4C26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187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72">
              <a:extLst>
                <a:ext uri="{FF2B5EF4-FFF2-40B4-BE49-F238E27FC236}">
                  <a16:creationId xmlns:a16="http://schemas.microsoft.com/office/drawing/2014/main" id="{302498E8-1FA0-460D-B7AE-366DE8D9E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235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73">
              <a:extLst>
                <a:ext uri="{FF2B5EF4-FFF2-40B4-BE49-F238E27FC236}">
                  <a16:creationId xmlns:a16="http://schemas.microsoft.com/office/drawing/2014/main" id="{B747F493-EC93-44FE-B66A-00DFFB440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225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74">
              <a:extLst>
                <a:ext uri="{FF2B5EF4-FFF2-40B4-BE49-F238E27FC236}">
                  <a16:creationId xmlns:a16="http://schemas.microsoft.com/office/drawing/2014/main" id="{F012C089-5847-4C70-8205-2DEF124FE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8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75">
              <a:extLst>
                <a:ext uri="{FF2B5EF4-FFF2-40B4-BE49-F238E27FC236}">
                  <a16:creationId xmlns:a16="http://schemas.microsoft.com/office/drawing/2014/main" id="{9353F9F4-025F-47BD-9911-8B8F5450D8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76">
              <a:extLst>
                <a:ext uri="{FF2B5EF4-FFF2-40B4-BE49-F238E27FC236}">
                  <a16:creationId xmlns:a16="http://schemas.microsoft.com/office/drawing/2014/main" id="{AEF7483D-811F-4C7A-AC39-5908A74DE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6" y="230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77">
              <a:extLst>
                <a:ext uri="{FF2B5EF4-FFF2-40B4-BE49-F238E27FC236}">
                  <a16:creationId xmlns:a16="http://schemas.microsoft.com/office/drawing/2014/main" id="{C434E414-2B67-42B0-9AA0-CCE5F2BE9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2" y="220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78">
              <a:extLst>
                <a:ext uri="{FF2B5EF4-FFF2-40B4-BE49-F238E27FC236}">
                  <a16:creationId xmlns:a16="http://schemas.microsoft.com/office/drawing/2014/main" id="{133ED782-ACDC-4F5E-A80A-D7953B4AB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158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79">
              <a:extLst>
                <a:ext uri="{FF2B5EF4-FFF2-40B4-BE49-F238E27FC236}">
                  <a16:creationId xmlns:a16="http://schemas.microsoft.com/office/drawing/2014/main" id="{FC839F60-709B-48B4-9B7F-CF428F94D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148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Oval 80">
              <a:extLst>
                <a:ext uri="{FF2B5EF4-FFF2-40B4-BE49-F238E27FC236}">
                  <a16:creationId xmlns:a16="http://schemas.microsoft.com/office/drawing/2014/main" id="{4C336F3E-CB01-49AB-B5A0-2BD22A674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5390" name="Group 81">
              <a:extLst>
                <a:ext uri="{FF2B5EF4-FFF2-40B4-BE49-F238E27FC236}">
                  <a16:creationId xmlns:a16="http://schemas.microsoft.com/office/drawing/2014/main" id="{720AD541-F8EB-4267-B723-2B0C585608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2352"/>
              <a:ext cx="192" cy="192"/>
              <a:chOff x="2880" y="2160"/>
              <a:chExt cx="192" cy="192"/>
            </a:xfrm>
          </p:grpSpPr>
          <p:sp>
            <p:nvSpPr>
              <p:cNvPr id="15420" name="Line 82">
                <a:extLst>
                  <a:ext uri="{FF2B5EF4-FFF2-40B4-BE49-F238E27FC236}">
                    <a16:creationId xmlns:a16="http://schemas.microsoft.com/office/drawing/2014/main" id="{BE8CE8B6-81AE-43EB-BB69-35CC651DD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Line 83">
                <a:extLst>
                  <a:ext uri="{FF2B5EF4-FFF2-40B4-BE49-F238E27FC236}">
                    <a16:creationId xmlns:a16="http://schemas.microsoft.com/office/drawing/2014/main" id="{DB1D493A-EBE2-4A7A-A706-A9C90937A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1" name="Group 84">
              <a:extLst>
                <a:ext uri="{FF2B5EF4-FFF2-40B4-BE49-F238E27FC236}">
                  <a16:creationId xmlns:a16="http://schemas.microsoft.com/office/drawing/2014/main" id="{E35783A0-9C66-4945-9AE8-ACC5C6388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8" y="2640"/>
              <a:ext cx="192" cy="192"/>
              <a:chOff x="2880" y="2160"/>
              <a:chExt cx="192" cy="192"/>
            </a:xfrm>
          </p:grpSpPr>
          <p:sp>
            <p:nvSpPr>
              <p:cNvPr id="15418" name="Line 85">
                <a:extLst>
                  <a:ext uri="{FF2B5EF4-FFF2-40B4-BE49-F238E27FC236}">
                    <a16:creationId xmlns:a16="http://schemas.microsoft.com/office/drawing/2014/main" id="{6D8ECEDE-FF7F-4AA4-B061-BAFB05AB8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Line 86">
                <a:extLst>
                  <a:ext uri="{FF2B5EF4-FFF2-40B4-BE49-F238E27FC236}">
                    <a16:creationId xmlns:a16="http://schemas.microsoft.com/office/drawing/2014/main" id="{A11A299E-F032-414F-B65F-2EDFE5146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2" name="Group 87">
              <a:extLst>
                <a:ext uri="{FF2B5EF4-FFF2-40B4-BE49-F238E27FC236}">
                  <a16:creationId xmlns:a16="http://schemas.microsoft.com/office/drawing/2014/main" id="{476468B1-C87D-460D-BD14-020DBE247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2" y="2112"/>
              <a:ext cx="192" cy="192"/>
              <a:chOff x="2880" y="2160"/>
              <a:chExt cx="192" cy="192"/>
            </a:xfrm>
          </p:grpSpPr>
          <p:sp>
            <p:nvSpPr>
              <p:cNvPr id="15416" name="Line 88">
                <a:extLst>
                  <a:ext uri="{FF2B5EF4-FFF2-40B4-BE49-F238E27FC236}">
                    <a16:creationId xmlns:a16="http://schemas.microsoft.com/office/drawing/2014/main" id="{FCAD8C53-FBA1-487E-A42E-857C2D5BA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Line 89">
                <a:extLst>
                  <a:ext uri="{FF2B5EF4-FFF2-40B4-BE49-F238E27FC236}">
                    <a16:creationId xmlns:a16="http://schemas.microsoft.com/office/drawing/2014/main" id="{61F45FFD-81EE-4C97-A227-173DB34DD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93" name="Oval 90">
              <a:extLst>
                <a:ext uri="{FF2B5EF4-FFF2-40B4-BE49-F238E27FC236}">
                  <a16:creationId xmlns:a16="http://schemas.microsoft.com/office/drawing/2014/main" id="{02731951-C4BE-4265-B761-AA4C6B845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94" name="Oval 91">
              <a:extLst>
                <a:ext uri="{FF2B5EF4-FFF2-40B4-BE49-F238E27FC236}">
                  <a16:creationId xmlns:a16="http://schemas.microsoft.com/office/drawing/2014/main" id="{EED7DE8A-D23A-4781-B8CC-2E9ABE98B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32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95" name="Oval 92">
              <a:extLst>
                <a:ext uri="{FF2B5EF4-FFF2-40B4-BE49-F238E27FC236}">
                  <a16:creationId xmlns:a16="http://schemas.microsoft.com/office/drawing/2014/main" id="{7BA52130-8928-4CAA-9294-E71A1A624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96" name="Oval 93">
              <a:extLst>
                <a:ext uri="{FF2B5EF4-FFF2-40B4-BE49-F238E27FC236}">
                  <a16:creationId xmlns:a16="http://schemas.microsoft.com/office/drawing/2014/main" id="{83E29527-695F-45F8-8D74-4E49ED7F1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97" name="Oval 94">
              <a:extLst>
                <a:ext uri="{FF2B5EF4-FFF2-40B4-BE49-F238E27FC236}">
                  <a16:creationId xmlns:a16="http://schemas.microsoft.com/office/drawing/2014/main" id="{1A69EB3F-73F0-4BA9-B8D0-4A11B9E35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30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98" name="Oval 95">
              <a:extLst>
                <a:ext uri="{FF2B5EF4-FFF2-40B4-BE49-F238E27FC236}">
                  <a16:creationId xmlns:a16="http://schemas.microsoft.com/office/drawing/2014/main" id="{D1442E25-3931-48F2-867B-2C1C31641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99" name="Oval 96">
              <a:extLst>
                <a:ext uri="{FF2B5EF4-FFF2-40B4-BE49-F238E27FC236}">
                  <a16:creationId xmlns:a16="http://schemas.microsoft.com/office/drawing/2014/main" id="{36D93175-ACCD-40AB-B94C-88E146D3D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3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00" name="Oval 97">
              <a:extLst>
                <a:ext uri="{FF2B5EF4-FFF2-40B4-BE49-F238E27FC236}">
                  <a16:creationId xmlns:a16="http://schemas.microsoft.com/office/drawing/2014/main" id="{0FAAECD7-B8ED-4864-AB8D-2FCF1577A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01" name="Oval 98">
              <a:extLst>
                <a:ext uri="{FF2B5EF4-FFF2-40B4-BE49-F238E27FC236}">
                  <a16:creationId xmlns:a16="http://schemas.microsoft.com/office/drawing/2014/main" id="{F8D7A14A-AF21-4E88-AFAC-6240FCA28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5402" name="Group 99">
              <a:extLst>
                <a:ext uri="{FF2B5EF4-FFF2-40B4-BE49-F238E27FC236}">
                  <a16:creationId xmlns:a16="http://schemas.microsoft.com/office/drawing/2014/main" id="{8B51F8D9-7E14-4F48-91D7-93A89D9D49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6" y="2688"/>
              <a:ext cx="192" cy="192"/>
              <a:chOff x="2880" y="2160"/>
              <a:chExt cx="192" cy="192"/>
            </a:xfrm>
          </p:grpSpPr>
          <p:sp>
            <p:nvSpPr>
              <p:cNvPr id="15414" name="Line 100">
                <a:extLst>
                  <a:ext uri="{FF2B5EF4-FFF2-40B4-BE49-F238E27FC236}">
                    <a16:creationId xmlns:a16="http://schemas.microsoft.com/office/drawing/2014/main" id="{5F76CDC4-2930-460C-AAA5-EA941F024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Line 101">
                <a:extLst>
                  <a:ext uri="{FF2B5EF4-FFF2-40B4-BE49-F238E27FC236}">
                    <a16:creationId xmlns:a16="http://schemas.microsoft.com/office/drawing/2014/main" id="{289568C2-600B-4973-8F00-D6D460C4C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03" name="Line 102">
              <a:extLst>
                <a:ext uri="{FF2B5EF4-FFF2-40B4-BE49-F238E27FC236}">
                  <a16:creationId xmlns:a16="http://schemas.microsoft.com/office/drawing/2014/main" id="{2486D698-1BE5-4D3F-8C8F-B26AB39F6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8" y="1536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Oval 103">
              <a:extLst>
                <a:ext uri="{FF2B5EF4-FFF2-40B4-BE49-F238E27FC236}">
                  <a16:creationId xmlns:a16="http://schemas.microsoft.com/office/drawing/2014/main" id="{604D3056-1BFA-47F9-93EB-B1C7C529B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05" name="Oval 104">
              <a:extLst>
                <a:ext uri="{FF2B5EF4-FFF2-40B4-BE49-F238E27FC236}">
                  <a16:creationId xmlns:a16="http://schemas.microsoft.com/office/drawing/2014/main" id="{3827C47C-6E66-450C-973E-96FF66C87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06" name="Oval 105">
              <a:extLst>
                <a:ext uri="{FF2B5EF4-FFF2-40B4-BE49-F238E27FC236}">
                  <a16:creationId xmlns:a16="http://schemas.microsoft.com/office/drawing/2014/main" id="{B1954D44-F028-4736-91A2-2969AF615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07" name="Oval 106">
              <a:extLst>
                <a:ext uri="{FF2B5EF4-FFF2-40B4-BE49-F238E27FC236}">
                  <a16:creationId xmlns:a16="http://schemas.microsoft.com/office/drawing/2014/main" id="{E842B75C-59AF-41F2-9FF2-9DBE702DB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08" name="Oval 107">
              <a:extLst>
                <a:ext uri="{FF2B5EF4-FFF2-40B4-BE49-F238E27FC236}">
                  <a16:creationId xmlns:a16="http://schemas.microsoft.com/office/drawing/2014/main" id="{2EF8DE58-99B8-483D-8DD4-F6BDB3B00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09" name="Oval 108">
              <a:extLst>
                <a:ext uri="{FF2B5EF4-FFF2-40B4-BE49-F238E27FC236}">
                  <a16:creationId xmlns:a16="http://schemas.microsoft.com/office/drawing/2014/main" id="{673D1557-C133-4391-AAC1-D52AE140C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88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5410" name="Group 109">
              <a:extLst>
                <a:ext uri="{FF2B5EF4-FFF2-40B4-BE49-F238E27FC236}">
                  <a16:creationId xmlns:a16="http://schemas.microsoft.com/office/drawing/2014/main" id="{203A9726-7D72-46AA-ADBF-F5227C32FE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2" y="3264"/>
              <a:ext cx="192" cy="192"/>
              <a:chOff x="2880" y="2160"/>
              <a:chExt cx="192" cy="192"/>
            </a:xfrm>
          </p:grpSpPr>
          <p:sp>
            <p:nvSpPr>
              <p:cNvPr id="15412" name="Line 110">
                <a:extLst>
                  <a:ext uri="{FF2B5EF4-FFF2-40B4-BE49-F238E27FC236}">
                    <a16:creationId xmlns:a16="http://schemas.microsoft.com/office/drawing/2014/main" id="{BA6545FF-06D0-4383-B3EE-64BB99FAF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Line 111">
                <a:extLst>
                  <a:ext uri="{FF2B5EF4-FFF2-40B4-BE49-F238E27FC236}">
                    <a16:creationId xmlns:a16="http://schemas.microsoft.com/office/drawing/2014/main" id="{FE063E2F-9B33-4E4D-BC7E-AE92AC8B9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11" name="Text Box 112">
              <a:extLst>
                <a:ext uri="{FF2B5EF4-FFF2-40B4-BE49-F238E27FC236}">
                  <a16:creationId xmlns:a16="http://schemas.microsoft.com/office/drawing/2014/main" id="{8D085320-029B-4B74-8551-33C93DA2FA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" y="3792"/>
              <a:ext cx="127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Unemployed</a:t>
              </a:r>
            </a:p>
          </p:txBody>
        </p:sp>
      </p:grpSp>
      <p:sp>
        <p:nvSpPr>
          <p:cNvPr id="15368" name="Text Box 113">
            <a:extLst>
              <a:ext uri="{FF2B5EF4-FFF2-40B4-BE49-F238E27FC236}">
                <a16:creationId xmlns:a16="http://schemas.microsoft.com/office/drawing/2014/main" id="{2ACE793B-700F-487A-9E88-F830DDD74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65325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applicant is employed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F6E39F33-CBFB-48B4-8ADA-A7BBEA19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7F2301-B3E9-463A-B778-4EF522453E1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78F4FE7-00EB-420C-A908-04AF321AF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en-US" sz="4000" u="sng"/>
              <a:t>	   			</a:t>
            </a:r>
            <a:r>
              <a:rPr lang="en-US" altLang="en-US" sz="3600" u="sng"/>
              <a:t>      </a:t>
            </a:r>
            <a:r>
              <a:rPr lang="en-US" altLang="en-US" sz="3600" u="sng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B303E7D-84B6-4CAC-ACF3-A20C90F9B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>
                <a:solidFill>
                  <a:schemeClr val="folHlink"/>
                </a:solidFill>
              </a:rPr>
              <a:t>Impurity/Entropy</a:t>
            </a:r>
            <a:r>
              <a:rPr lang="en-US" altLang="en-US" sz="3600"/>
              <a:t> (informal)</a:t>
            </a:r>
          </a:p>
          <a:p>
            <a:pPr lvl="1" eaLnBrk="1" hangingPunct="1"/>
            <a:r>
              <a:rPr lang="en-US" altLang="en-US" sz="3000"/>
              <a:t>Measures the level of </a:t>
            </a:r>
            <a:r>
              <a:rPr lang="en-US" altLang="en-US" sz="3000" b="1">
                <a:solidFill>
                  <a:schemeClr val="folHlink"/>
                </a:solidFill>
              </a:rPr>
              <a:t>impurity</a:t>
            </a:r>
            <a:r>
              <a:rPr lang="en-US" altLang="en-US" sz="3000"/>
              <a:t> in a group of examples</a:t>
            </a:r>
          </a:p>
          <a:p>
            <a:pPr lvl="1" eaLnBrk="1" hangingPunct="1"/>
            <a:endParaRPr lang="en-US" altLang="en-US" sz="30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F99B15E-3AD1-475D-8105-8091B098E30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463925"/>
            <a:ext cx="1828800" cy="1870075"/>
            <a:chOff x="3855" y="1610"/>
            <a:chExt cx="852" cy="794"/>
          </a:xfrm>
        </p:grpSpPr>
        <p:sp>
          <p:nvSpPr>
            <p:cNvPr id="16400" name="Oval 5">
              <a:extLst>
                <a:ext uri="{FF2B5EF4-FFF2-40B4-BE49-F238E27FC236}">
                  <a16:creationId xmlns:a16="http://schemas.microsoft.com/office/drawing/2014/main" id="{DE6FF463-A295-401D-A428-B8AEF6A7F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610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01" name="Oval 6">
              <a:extLst>
                <a:ext uri="{FF2B5EF4-FFF2-40B4-BE49-F238E27FC236}">
                  <a16:creationId xmlns:a16="http://schemas.microsoft.com/office/drawing/2014/main" id="{C9D69E6E-6C0D-43FB-ABB1-F34524181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19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02" name="Oval 7">
              <a:extLst>
                <a:ext uri="{FF2B5EF4-FFF2-40B4-BE49-F238E27FC236}">
                  <a16:creationId xmlns:a16="http://schemas.microsoft.com/office/drawing/2014/main" id="{1C2D0B8A-C038-4D97-8A18-594E17A53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1831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03" name="Oval 8">
              <a:extLst>
                <a:ext uri="{FF2B5EF4-FFF2-40B4-BE49-F238E27FC236}">
                  <a16:creationId xmlns:a16="http://schemas.microsoft.com/office/drawing/2014/main" id="{12EF75AD-F111-4C18-A9BD-4C79F1E7F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095"/>
              <a:ext cx="90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04" name="Oval 9">
              <a:extLst>
                <a:ext uri="{FF2B5EF4-FFF2-40B4-BE49-F238E27FC236}">
                  <a16:creationId xmlns:a16="http://schemas.microsoft.com/office/drawing/2014/main" id="{1D5B2C26-8C40-47F7-86D2-D472B2C94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007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6405" name="Group 10">
              <a:extLst>
                <a:ext uri="{FF2B5EF4-FFF2-40B4-BE49-F238E27FC236}">
                  <a16:creationId xmlns:a16="http://schemas.microsoft.com/office/drawing/2014/main" id="{CD58B5CD-B7D7-475C-9E5D-FB0E75EDF1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4" y="1742"/>
              <a:ext cx="135" cy="133"/>
              <a:chOff x="2880" y="2160"/>
              <a:chExt cx="192" cy="192"/>
            </a:xfrm>
          </p:grpSpPr>
          <p:sp>
            <p:nvSpPr>
              <p:cNvPr id="16412" name="Line 11">
                <a:extLst>
                  <a:ext uri="{FF2B5EF4-FFF2-40B4-BE49-F238E27FC236}">
                    <a16:creationId xmlns:a16="http://schemas.microsoft.com/office/drawing/2014/main" id="{3C747031-DDBE-4A09-BC54-A1493B770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12">
                <a:extLst>
                  <a:ext uri="{FF2B5EF4-FFF2-40B4-BE49-F238E27FC236}">
                    <a16:creationId xmlns:a16="http://schemas.microsoft.com/office/drawing/2014/main" id="{47C8309D-A6C1-42B1-B28E-6C568504D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6" name="Group 13">
              <a:extLst>
                <a:ext uri="{FF2B5EF4-FFF2-40B4-BE49-F238E27FC236}">
                  <a16:creationId xmlns:a16="http://schemas.microsoft.com/office/drawing/2014/main" id="{A03A5419-4FD7-4134-8823-CA1E1C9394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3" y="1831"/>
              <a:ext cx="135" cy="132"/>
              <a:chOff x="2880" y="2160"/>
              <a:chExt cx="192" cy="192"/>
            </a:xfrm>
          </p:grpSpPr>
          <p:sp>
            <p:nvSpPr>
              <p:cNvPr id="16410" name="Line 14">
                <a:extLst>
                  <a:ext uri="{FF2B5EF4-FFF2-40B4-BE49-F238E27FC236}">
                    <a16:creationId xmlns:a16="http://schemas.microsoft.com/office/drawing/2014/main" id="{394263AD-74C3-40A7-A6FD-152D10D41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Line 15">
                <a:extLst>
                  <a:ext uri="{FF2B5EF4-FFF2-40B4-BE49-F238E27FC236}">
                    <a16:creationId xmlns:a16="http://schemas.microsoft.com/office/drawing/2014/main" id="{9335C0C2-2839-4AC3-A653-F84EC9DB72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7" name="Group 16">
              <a:extLst>
                <a:ext uri="{FF2B5EF4-FFF2-40B4-BE49-F238E27FC236}">
                  <a16:creationId xmlns:a16="http://schemas.microsoft.com/office/drawing/2014/main" id="{7AE1F256-3DDB-446F-A582-52B47880B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2051"/>
              <a:ext cx="135" cy="133"/>
              <a:chOff x="2880" y="2160"/>
              <a:chExt cx="192" cy="192"/>
            </a:xfrm>
          </p:grpSpPr>
          <p:sp>
            <p:nvSpPr>
              <p:cNvPr id="16408" name="Line 17">
                <a:extLst>
                  <a:ext uri="{FF2B5EF4-FFF2-40B4-BE49-F238E27FC236}">
                    <a16:creationId xmlns:a16="http://schemas.microsoft.com/office/drawing/2014/main" id="{9C149A41-285A-4077-9DCE-FF784AAC7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Line 18">
                <a:extLst>
                  <a:ext uri="{FF2B5EF4-FFF2-40B4-BE49-F238E27FC236}">
                    <a16:creationId xmlns:a16="http://schemas.microsoft.com/office/drawing/2014/main" id="{BDDF3FAB-D7FE-4532-96E9-21EC69F59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2EE73D05-64FB-42E7-A7A8-7F389092AD9E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463925"/>
            <a:ext cx="1809750" cy="1781175"/>
            <a:chOff x="3900" y="3198"/>
            <a:chExt cx="852" cy="794"/>
          </a:xfrm>
        </p:grpSpPr>
        <p:sp>
          <p:nvSpPr>
            <p:cNvPr id="16391" name="Oval 20">
              <a:extLst>
                <a:ext uri="{FF2B5EF4-FFF2-40B4-BE49-F238E27FC236}">
                  <a16:creationId xmlns:a16="http://schemas.microsoft.com/office/drawing/2014/main" id="{2C172551-C08F-4BC9-91B4-41E8096A2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3198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2" name="Oval 21">
              <a:extLst>
                <a:ext uri="{FF2B5EF4-FFF2-40B4-BE49-F238E27FC236}">
                  <a16:creationId xmlns:a16="http://schemas.microsoft.com/office/drawing/2014/main" id="{AD4D630F-091F-4C4E-A42E-9D6859DDC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507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3" name="Oval 22">
              <a:extLst>
                <a:ext uri="{FF2B5EF4-FFF2-40B4-BE49-F238E27FC236}">
                  <a16:creationId xmlns:a16="http://schemas.microsoft.com/office/drawing/2014/main" id="{0B5DE386-0227-420D-A133-04ED2E46B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34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4" name="Oval 23">
              <a:extLst>
                <a:ext uri="{FF2B5EF4-FFF2-40B4-BE49-F238E27FC236}">
                  <a16:creationId xmlns:a16="http://schemas.microsoft.com/office/drawing/2014/main" id="{71387912-5D45-40A4-AF1B-93DEF313B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639"/>
              <a:ext cx="89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5" name="Oval 24">
              <a:extLst>
                <a:ext uri="{FF2B5EF4-FFF2-40B4-BE49-F238E27FC236}">
                  <a16:creationId xmlns:a16="http://schemas.microsoft.com/office/drawing/2014/main" id="{BE3306CF-3C62-4661-8CD5-0FF804002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3772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6" name="Oval 25">
              <a:extLst>
                <a:ext uri="{FF2B5EF4-FFF2-40B4-BE49-F238E27FC236}">
                  <a16:creationId xmlns:a16="http://schemas.microsoft.com/office/drawing/2014/main" id="{5D591312-3433-43AC-A9B4-A44CDF007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" y="3463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7" name="Oval 26">
              <a:extLst>
                <a:ext uri="{FF2B5EF4-FFF2-40B4-BE49-F238E27FC236}">
                  <a16:creationId xmlns:a16="http://schemas.microsoft.com/office/drawing/2014/main" id="{95D675C9-28E5-4487-826C-26E4E2039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37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8" name="Oval 27">
              <a:extLst>
                <a:ext uri="{FF2B5EF4-FFF2-40B4-BE49-F238E27FC236}">
                  <a16:creationId xmlns:a16="http://schemas.microsoft.com/office/drawing/2014/main" id="{8BC7BDFE-37D2-413F-BAE4-FFEEEA07D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359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9" name="Oval 28">
              <a:extLst>
                <a:ext uri="{FF2B5EF4-FFF2-40B4-BE49-F238E27FC236}">
                  <a16:creationId xmlns:a16="http://schemas.microsoft.com/office/drawing/2014/main" id="{11F69F27-A75A-492D-8A2A-25FF6FE65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728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08F47C86-E885-4A04-B88A-E8B8773E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28CB0-C9D7-4BFC-BF0E-B96279A9418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0FB71D9-4E33-4937-A2D7-838DE940B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Impurity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D94CA0C-BA65-4F15-A2ED-E7D6577D78C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95600"/>
            <a:ext cx="2133600" cy="1905000"/>
            <a:chOff x="288" y="1824"/>
            <a:chExt cx="1344" cy="1200"/>
          </a:xfrm>
        </p:grpSpPr>
        <p:sp>
          <p:nvSpPr>
            <p:cNvPr id="17450" name="Oval 4">
              <a:extLst>
                <a:ext uri="{FF2B5EF4-FFF2-40B4-BE49-F238E27FC236}">
                  <a16:creationId xmlns:a16="http://schemas.microsoft.com/office/drawing/2014/main" id="{C2D7A39B-DB44-4E70-87AB-62FCCEF71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824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1" name="Oval 5">
              <a:extLst>
                <a:ext uri="{FF2B5EF4-FFF2-40B4-BE49-F238E27FC236}">
                  <a16:creationId xmlns:a16="http://schemas.microsoft.com/office/drawing/2014/main" id="{E32923F3-E6FE-4954-9362-2C42C8EC7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2" name="Oval 6">
              <a:extLst>
                <a:ext uri="{FF2B5EF4-FFF2-40B4-BE49-F238E27FC236}">
                  <a16:creationId xmlns:a16="http://schemas.microsoft.com/office/drawing/2014/main" id="{B4D797FC-E757-45F8-804E-3D1CAB473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3" name="Oval 7">
              <a:extLst>
                <a:ext uri="{FF2B5EF4-FFF2-40B4-BE49-F238E27FC236}">
                  <a16:creationId xmlns:a16="http://schemas.microsoft.com/office/drawing/2014/main" id="{56FCCAD2-F6DD-42EC-B09A-95F80D4E8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4" name="Oval 8">
              <a:extLst>
                <a:ext uri="{FF2B5EF4-FFF2-40B4-BE49-F238E27FC236}">
                  <a16:creationId xmlns:a16="http://schemas.microsoft.com/office/drawing/2014/main" id="{0EB41C86-2EB8-4F71-BF96-AF52BA6CA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5" name="Oval 9">
              <a:extLst>
                <a:ext uri="{FF2B5EF4-FFF2-40B4-BE49-F238E27FC236}">
                  <a16:creationId xmlns:a16="http://schemas.microsoft.com/office/drawing/2014/main" id="{B53AC213-64F9-4D14-A173-3CE726134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6" name="Oval 10">
              <a:extLst>
                <a:ext uri="{FF2B5EF4-FFF2-40B4-BE49-F238E27FC236}">
                  <a16:creationId xmlns:a16="http://schemas.microsoft.com/office/drawing/2014/main" id="{82F81C37-7ECB-46F4-B094-74E47BA67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8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7" name="Oval 11">
              <a:extLst>
                <a:ext uri="{FF2B5EF4-FFF2-40B4-BE49-F238E27FC236}">
                  <a16:creationId xmlns:a16="http://schemas.microsoft.com/office/drawing/2014/main" id="{95E024EA-4AE3-44DC-8596-E4D2984FF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8" name="Oval 12">
              <a:extLst>
                <a:ext uri="{FF2B5EF4-FFF2-40B4-BE49-F238E27FC236}">
                  <a16:creationId xmlns:a16="http://schemas.microsoft.com/office/drawing/2014/main" id="{BD074B75-16D3-40D7-B91A-641540A6A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7459" name="Group 13">
              <a:extLst>
                <a:ext uri="{FF2B5EF4-FFF2-40B4-BE49-F238E27FC236}">
                  <a16:creationId xmlns:a16="http://schemas.microsoft.com/office/drawing/2014/main" id="{4F0D2030-8CBD-4A99-A66A-63AE7EB7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872"/>
              <a:ext cx="144" cy="144"/>
              <a:chOff x="2880" y="2160"/>
              <a:chExt cx="192" cy="192"/>
            </a:xfrm>
          </p:grpSpPr>
          <p:sp>
            <p:nvSpPr>
              <p:cNvPr id="17504" name="Line 14">
                <a:extLst>
                  <a:ext uri="{FF2B5EF4-FFF2-40B4-BE49-F238E27FC236}">
                    <a16:creationId xmlns:a16="http://schemas.microsoft.com/office/drawing/2014/main" id="{61110681-D708-4F49-AFAB-E1423F8A4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Line 15">
                <a:extLst>
                  <a:ext uri="{FF2B5EF4-FFF2-40B4-BE49-F238E27FC236}">
                    <a16:creationId xmlns:a16="http://schemas.microsoft.com/office/drawing/2014/main" id="{DACD5770-3A8D-4179-B911-6E3C739496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60" name="Oval 16">
              <a:extLst>
                <a:ext uri="{FF2B5EF4-FFF2-40B4-BE49-F238E27FC236}">
                  <a16:creationId xmlns:a16="http://schemas.microsoft.com/office/drawing/2014/main" id="{28E39D5B-95B4-4393-83E8-037531351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1" name="Oval 17">
              <a:extLst>
                <a:ext uri="{FF2B5EF4-FFF2-40B4-BE49-F238E27FC236}">
                  <a16:creationId xmlns:a16="http://schemas.microsoft.com/office/drawing/2014/main" id="{E16021C5-C52E-4D34-B181-EE965C6BD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7462" name="Group 18">
              <a:extLst>
                <a:ext uri="{FF2B5EF4-FFF2-40B4-BE49-F238E27FC236}">
                  <a16:creationId xmlns:a16="http://schemas.microsoft.com/office/drawing/2014/main" id="{4BADD8E3-B9DA-42A7-9CE2-BBEB184975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160"/>
              <a:ext cx="144" cy="144"/>
              <a:chOff x="2880" y="2160"/>
              <a:chExt cx="192" cy="192"/>
            </a:xfrm>
          </p:grpSpPr>
          <p:sp>
            <p:nvSpPr>
              <p:cNvPr id="17502" name="Line 19">
                <a:extLst>
                  <a:ext uri="{FF2B5EF4-FFF2-40B4-BE49-F238E27FC236}">
                    <a16:creationId xmlns:a16="http://schemas.microsoft.com/office/drawing/2014/main" id="{FB0F1DF8-5D29-4A4C-82E0-E128F93A5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Line 20">
                <a:extLst>
                  <a:ext uri="{FF2B5EF4-FFF2-40B4-BE49-F238E27FC236}">
                    <a16:creationId xmlns:a16="http://schemas.microsoft.com/office/drawing/2014/main" id="{D5258FC5-B4DD-4AA7-9E6B-9933778DE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3" name="Group 21">
              <a:extLst>
                <a:ext uri="{FF2B5EF4-FFF2-40B4-BE49-F238E27FC236}">
                  <a16:creationId xmlns:a16="http://schemas.microsoft.com/office/drawing/2014/main" id="{21608AB8-CA09-4041-92AB-4E7148D0F2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640"/>
              <a:ext cx="144" cy="144"/>
              <a:chOff x="2880" y="2160"/>
              <a:chExt cx="192" cy="192"/>
            </a:xfrm>
          </p:grpSpPr>
          <p:sp>
            <p:nvSpPr>
              <p:cNvPr id="17500" name="Line 22">
                <a:extLst>
                  <a:ext uri="{FF2B5EF4-FFF2-40B4-BE49-F238E27FC236}">
                    <a16:creationId xmlns:a16="http://schemas.microsoft.com/office/drawing/2014/main" id="{0EEF6055-A825-4A84-A709-157D313D2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Line 23">
                <a:extLst>
                  <a:ext uri="{FF2B5EF4-FFF2-40B4-BE49-F238E27FC236}">
                    <a16:creationId xmlns:a16="http://schemas.microsoft.com/office/drawing/2014/main" id="{5B465A2C-C52F-4A32-925F-017264BD9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4" name="Group 24">
              <a:extLst>
                <a:ext uri="{FF2B5EF4-FFF2-40B4-BE49-F238E27FC236}">
                  <a16:creationId xmlns:a16="http://schemas.microsoft.com/office/drawing/2014/main" id="{469A2B70-AF01-4F00-B4B8-14EADF2A71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064"/>
              <a:ext cx="144" cy="144"/>
              <a:chOff x="2880" y="2160"/>
              <a:chExt cx="192" cy="192"/>
            </a:xfrm>
          </p:grpSpPr>
          <p:sp>
            <p:nvSpPr>
              <p:cNvPr id="17498" name="Line 25">
                <a:extLst>
                  <a:ext uri="{FF2B5EF4-FFF2-40B4-BE49-F238E27FC236}">
                    <a16:creationId xmlns:a16="http://schemas.microsoft.com/office/drawing/2014/main" id="{238289E7-999E-452B-949E-13E03E625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Line 26">
                <a:extLst>
                  <a:ext uri="{FF2B5EF4-FFF2-40B4-BE49-F238E27FC236}">
                    <a16:creationId xmlns:a16="http://schemas.microsoft.com/office/drawing/2014/main" id="{2DDFE6C2-A85F-4E81-8308-F24C7A18C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5" name="Group 27">
              <a:extLst>
                <a:ext uri="{FF2B5EF4-FFF2-40B4-BE49-F238E27FC236}">
                  <a16:creationId xmlns:a16="http://schemas.microsoft.com/office/drawing/2014/main" id="{2A577FE0-C8D0-4394-BA5C-D2F1ED11C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208"/>
              <a:ext cx="144" cy="144"/>
              <a:chOff x="2880" y="2160"/>
              <a:chExt cx="192" cy="192"/>
            </a:xfrm>
          </p:grpSpPr>
          <p:sp>
            <p:nvSpPr>
              <p:cNvPr id="17496" name="Line 28">
                <a:extLst>
                  <a:ext uri="{FF2B5EF4-FFF2-40B4-BE49-F238E27FC236}">
                    <a16:creationId xmlns:a16="http://schemas.microsoft.com/office/drawing/2014/main" id="{C4F6ABCF-FF74-4882-A1D2-DF473FD28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Line 29">
                <a:extLst>
                  <a:ext uri="{FF2B5EF4-FFF2-40B4-BE49-F238E27FC236}">
                    <a16:creationId xmlns:a16="http://schemas.microsoft.com/office/drawing/2014/main" id="{2DA44EC8-1320-470F-BAC2-6A713A26A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66" name="Oval 30">
              <a:extLst>
                <a:ext uri="{FF2B5EF4-FFF2-40B4-BE49-F238E27FC236}">
                  <a16:creationId xmlns:a16="http://schemas.microsoft.com/office/drawing/2014/main" id="{532E3C84-4FEB-4026-930D-2A0C59F54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7" name="Oval 31">
              <a:extLst>
                <a:ext uri="{FF2B5EF4-FFF2-40B4-BE49-F238E27FC236}">
                  <a16:creationId xmlns:a16="http://schemas.microsoft.com/office/drawing/2014/main" id="{80C9D3FE-F4DA-4573-AB12-C66758AD4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8" name="Oval 32">
              <a:extLst>
                <a:ext uri="{FF2B5EF4-FFF2-40B4-BE49-F238E27FC236}">
                  <a16:creationId xmlns:a16="http://schemas.microsoft.com/office/drawing/2014/main" id="{352EFB40-DC6A-4381-8CE6-B9A5B3C5E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9" name="Oval 33">
              <a:extLst>
                <a:ext uri="{FF2B5EF4-FFF2-40B4-BE49-F238E27FC236}">
                  <a16:creationId xmlns:a16="http://schemas.microsoft.com/office/drawing/2014/main" id="{12FFD46C-34E1-4158-88C9-3229A999F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0" name="Oval 34">
              <a:extLst>
                <a:ext uri="{FF2B5EF4-FFF2-40B4-BE49-F238E27FC236}">
                  <a16:creationId xmlns:a16="http://schemas.microsoft.com/office/drawing/2014/main" id="{7AE1C55A-96DA-4EB1-BDAC-264881B2A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1" name="Oval 35">
              <a:extLst>
                <a:ext uri="{FF2B5EF4-FFF2-40B4-BE49-F238E27FC236}">
                  <a16:creationId xmlns:a16="http://schemas.microsoft.com/office/drawing/2014/main" id="{44B4726A-2F96-4A50-B8C1-18DD01DF1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7472" name="Group 36">
              <a:extLst>
                <a:ext uri="{FF2B5EF4-FFF2-40B4-BE49-F238E27FC236}">
                  <a16:creationId xmlns:a16="http://schemas.microsoft.com/office/drawing/2014/main" id="{7C5B59CF-35D2-4EE5-BCEB-EAF2188C3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736"/>
              <a:ext cx="144" cy="144"/>
              <a:chOff x="2880" y="2160"/>
              <a:chExt cx="192" cy="192"/>
            </a:xfrm>
          </p:grpSpPr>
          <p:sp>
            <p:nvSpPr>
              <p:cNvPr id="17494" name="Line 37">
                <a:extLst>
                  <a:ext uri="{FF2B5EF4-FFF2-40B4-BE49-F238E27FC236}">
                    <a16:creationId xmlns:a16="http://schemas.microsoft.com/office/drawing/2014/main" id="{2DE56537-36BB-4618-BD8A-0960ADE35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Line 38">
                <a:extLst>
                  <a:ext uri="{FF2B5EF4-FFF2-40B4-BE49-F238E27FC236}">
                    <a16:creationId xmlns:a16="http://schemas.microsoft.com/office/drawing/2014/main" id="{D43FAC98-8064-42A3-A623-1FBA3B208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3" name="Group 39">
              <a:extLst>
                <a:ext uri="{FF2B5EF4-FFF2-40B4-BE49-F238E27FC236}">
                  <a16:creationId xmlns:a16="http://schemas.microsoft.com/office/drawing/2014/main" id="{D512CBF7-EBAB-44E6-892F-EC0184001B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832"/>
              <a:ext cx="144" cy="144"/>
              <a:chOff x="2880" y="2160"/>
              <a:chExt cx="192" cy="192"/>
            </a:xfrm>
          </p:grpSpPr>
          <p:sp>
            <p:nvSpPr>
              <p:cNvPr id="17492" name="Line 40">
                <a:extLst>
                  <a:ext uri="{FF2B5EF4-FFF2-40B4-BE49-F238E27FC236}">
                    <a16:creationId xmlns:a16="http://schemas.microsoft.com/office/drawing/2014/main" id="{8A431BE3-238F-43DD-B1DD-CBE0CE151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Line 41">
                <a:extLst>
                  <a:ext uri="{FF2B5EF4-FFF2-40B4-BE49-F238E27FC236}">
                    <a16:creationId xmlns:a16="http://schemas.microsoft.com/office/drawing/2014/main" id="{7224F4EE-0A05-44AA-B3ED-00150E417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4" name="Group 42">
              <a:extLst>
                <a:ext uri="{FF2B5EF4-FFF2-40B4-BE49-F238E27FC236}">
                  <a16:creationId xmlns:a16="http://schemas.microsoft.com/office/drawing/2014/main" id="{B839782F-D6D8-4E4E-A502-DC6CEC30C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688"/>
              <a:ext cx="144" cy="144"/>
              <a:chOff x="2880" y="2160"/>
              <a:chExt cx="192" cy="192"/>
            </a:xfrm>
          </p:grpSpPr>
          <p:sp>
            <p:nvSpPr>
              <p:cNvPr id="17490" name="Line 43">
                <a:extLst>
                  <a:ext uri="{FF2B5EF4-FFF2-40B4-BE49-F238E27FC236}">
                    <a16:creationId xmlns:a16="http://schemas.microsoft.com/office/drawing/2014/main" id="{2D38D5A6-7B82-42F5-848C-777BB4A31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Line 44">
                <a:extLst>
                  <a:ext uri="{FF2B5EF4-FFF2-40B4-BE49-F238E27FC236}">
                    <a16:creationId xmlns:a16="http://schemas.microsoft.com/office/drawing/2014/main" id="{A56D5367-5FC1-4981-8D46-8FE3129B9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5" name="Group 45">
              <a:extLst>
                <a:ext uri="{FF2B5EF4-FFF2-40B4-BE49-F238E27FC236}">
                  <a16:creationId xmlns:a16="http://schemas.microsoft.com/office/drawing/2014/main" id="{71C7E2A0-90C0-4669-AEFC-962F7C62A7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00"/>
              <a:ext cx="144" cy="144"/>
              <a:chOff x="2880" y="2160"/>
              <a:chExt cx="192" cy="192"/>
            </a:xfrm>
          </p:grpSpPr>
          <p:sp>
            <p:nvSpPr>
              <p:cNvPr id="17488" name="Line 46">
                <a:extLst>
                  <a:ext uri="{FF2B5EF4-FFF2-40B4-BE49-F238E27FC236}">
                    <a16:creationId xmlns:a16="http://schemas.microsoft.com/office/drawing/2014/main" id="{5B5000FD-782C-49B0-B27C-80250528D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Line 47">
                <a:extLst>
                  <a:ext uri="{FF2B5EF4-FFF2-40B4-BE49-F238E27FC236}">
                    <a16:creationId xmlns:a16="http://schemas.microsoft.com/office/drawing/2014/main" id="{B2193111-595D-4144-9B76-1AC5E14EC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6" name="Group 48">
              <a:extLst>
                <a:ext uri="{FF2B5EF4-FFF2-40B4-BE49-F238E27FC236}">
                  <a16:creationId xmlns:a16="http://schemas.microsoft.com/office/drawing/2014/main" id="{C8278BFC-4A2F-4EE5-9FA8-D22C5CD62E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592"/>
              <a:ext cx="144" cy="144"/>
              <a:chOff x="2880" y="2160"/>
              <a:chExt cx="192" cy="192"/>
            </a:xfrm>
          </p:grpSpPr>
          <p:sp>
            <p:nvSpPr>
              <p:cNvPr id="17486" name="Line 49">
                <a:extLst>
                  <a:ext uri="{FF2B5EF4-FFF2-40B4-BE49-F238E27FC236}">
                    <a16:creationId xmlns:a16="http://schemas.microsoft.com/office/drawing/2014/main" id="{690FF992-5796-4336-ACBB-EC241060F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Line 50">
                <a:extLst>
                  <a:ext uri="{FF2B5EF4-FFF2-40B4-BE49-F238E27FC236}">
                    <a16:creationId xmlns:a16="http://schemas.microsoft.com/office/drawing/2014/main" id="{73DE56BC-F6D3-4917-99FB-2CEFC112F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7" name="Group 51">
              <a:extLst>
                <a:ext uri="{FF2B5EF4-FFF2-40B4-BE49-F238E27FC236}">
                  <a16:creationId xmlns:a16="http://schemas.microsoft.com/office/drawing/2014/main" id="{1278597C-C768-40D5-A403-D653526EC4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832"/>
              <a:ext cx="144" cy="144"/>
              <a:chOff x="2880" y="2160"/>
              <a:chExt cx="192" cy="192"/>
            </a:xfrm>
          </p:grpSpPr>
          <p:sp>
            <p:nvSpPr>
              <p:cNvPr id="17484" name="Line 52">
                <a:extLst>
                  <a:ext uri="{FF2B5EF4-FFF2-40B4-BE49-F238E27FC236}">
                    <a16:creationId xmlns:a16="http://schemas.microsoft.com/office/drawing/2014/main" id="{44F277B2-D073-4F8A-943F-A80BC42BD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Line 53">
                <a:extLst>
                  <a:ext uri="{FF2B5EF4-FFF2-40B4-BE49-F238E27FC236}">
                    <a16:creationId xmlns:a16="http://schemas.microsoft.com/office/drawing/2014/main" id="{54988CA3-0466-4034-B0C3-91B47FC2F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8" name="Group 54">
              <a:extLst>
                <a:ext uri="{FF2B5EF4-FFF2-40B4-BE49-F238E27FC236}">
                  <a16:creationId xmlns:a16="http://schemas.microsoft.com/office/drawing/2014/main" id="{427B3B7E-BD3D-4900-B25B-9544E68D2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208"/>
              <a:ext cx="144" cy="144"/>
              <a:chOff x="2880" y="2160"/>
              <a:chExt cx="192" cy="192"/>
            </a:xfrm>
          </p:grpSpPr>
          <p:sp>
            <p:nvSpPr>
              <p:cNvPr id="17482" name="Line 55">
                <a:extLst>
                  <a:ext uri="{FF2B5EF4-FFF2-40B4-BE49-F238E27FC236}">
                    <a16:creationId xmlns:a16="http://schemas.microsoft.com/office/drawing/2014/main" id="{12B9389F-9009-4510-A288-25DCD362A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Line 56">
                <a:extLst>
                  <a:ext uri="{FF2B5EF4-FFF2-40B4-BE49-F238E27FC236}">
                    <a16:creationId xmlns:a16="http://schemas.microsoft.com/office/drawing/2014/main" id="{CBA041EF-6BDC-458A-B19C-BB715A860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9" name="Group 57">
              <a:extLst>
                <a:ext uri="{FF2B5EF4-FFF2-40B4-BE49-F238E27FC236}">
                  <a16:creationId xmlns:a16="http://schemas.microsoft.com/office/drawing/2014/main" id="{79703203-3B2C-4639-B118-2F9BE31444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52"/>
              <a:ext cx="144" cy="144"/>
              <a:chOff x="2880" y="2160"/>
              <a:chExt cx="192" cy="192"/>
            </a:xfrm>
          </p:grpSpPr>
          <p:sp>
            <p:nvSpPr>
              <p:cNvPr id="17480" name="Line 58">
                <a:extLst>
                  <a:ext uri="{FF2B5EF4-FFF2-40B4-BE49-F238E27FC236}">
                    <a16:creationId xmlns:a16="http://schemas.microsoft.com/office/drawing/2014/main" id="{EBCF35D4-D6B6-4963-88B5-488082EB3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Line 59">
                <a:extLst>
                  <a:ext uri="{FF2B5EF4-FFF2-40B4-BE49-F238E27FC236}">
                    <a16:creationId xmlns:a16="http://schemas.microsoft.com/office/drawing/2014/main" id="{7071FB17-19CE-416F-B01C-551AE3E9E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484" name="Text Box 60">
            <a:extLst>
              <a:ext uri="{FF2B5EF4-FFF2-40B4-BE49-F238E27FC236}">
                <a16:creationId xmlns:a16="http://schemas.microsoft.com/office/drawing/2014/main" id="{6E3C9EE6-C45D-46B1-B0F3-C39344623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304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Very impure group</a:t>
            </a:r>
          </a:p>
        </p:txBody>
      </p:sp>
      <p:sp>
        <p:nvSpPr>
          <p:cNvPr id="103485" name="Text Box 61">
            <a:extLst>
              <a:ext uri="{FF2B5EF4-FFF2-40B4-BE49-F238E27FC236}">
                <a16:creationId xmlns:a16="http://schemas.microsoft.com/office/drawing/2014/main" id="{0BF82716-F510-4B1B-8FAB-CE7B8946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209800"/>
            <a:ext cx="211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Less impure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62">
            <a:extLst>
              <a:ext uri="{FF2B5EF4-FFF2-40B4-BE49-F238E27FC236}">
                <a16:creationId xmlns:a16="http://schemas.microsoft.com/office/drawing/2014/main" id="{04D24EA9-D3A7-43FF-AD66-035CDF7C9D5B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124200"/>
            <a:ext cx="1828800" cy="1752600"/>
            <a:chOff x="4032" y="1968"/>
            <a:chExt cx="1152" cy="1104"/>
          </a:xfrm>
        </p:grpSpPr>
        <p:sp>
          <p:nvSpPr>
            <p:cNvPr id="17437" name="Oval 63">
              <a:extLst>
                <a:ext uri="{FF2B5EF4-FFF2-40B4-BE49-F238E27FC236}">
                  <a16:creationId xmlns:a16="http://schemas.microsoft.com/office/drawing/2014/main" id="{3FD234DF-AA11-421F-BBE6-8BF3AB40B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8" name="Oval 64">
              <a:extLst>
                <a:ext uri="{FF2B5EF4-FFF2-40B4-BE49-F238E27FC236}">
                  <a16:creationId xmlns:a16="http://schemas.microsoft.com/office/drawing/2014/main" id="{54749401-7329-430E-B706-E3873BD18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9" name="Oval 65">
              <a:extLst>
                <a:ext uri="{FF2B5EF4-FFF2-40B4-BE49-F238E27FC236}">
                  <a16:creationId xmlns:a16="http://schemas.microsoft.com/office/drawing/2014/main" id="{83EC7DCB-43C5-4EFA-91FD-6218C9B3A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0" name="Oval 66">
              <a:extLst>
                <a:ext uri="{FF2B5EF4-FFF2-40B4-BE49-F238E27FC236}">
                  <a16:creationId xmlns:a16="http://schemas.microsoft.com/office/drawing/2014/main" id="{35DEA59C-406D-4638-B81E-9845135B6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1" name="Oval 67">
              <a:extLst>
                <a:ext uri="{FF2B5EF4-FFF2-40B4-BE49-F238E27FC236}">
                  <a16:creationId xmlns:a16="http://schemas.microsoft.com/office/drawing/2014/main" id="{2476DCF8-592A-4C57-9278-311938B3E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2" name="Oval 68">
              <a:extLst>
                <a:ext uri="{FF2B5EF4-FFF2-40B4-BE49-F238E27FC236}">
                  <a16:creationId xmlns:a16="http://schemas.microsoft.com/office/drawing/2014/main" id="{C84BDF17-945B-4CA0-8E5B-C4C8984ED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3" name="Oval 69">
              <a:extLst>
                <a:ext uri="{FF2B5EF4-FFF2-40B4-BE49-F238E27FC236}">
                  <a16:creationId xmlns:a16="http://schemas.microsoft.com/office/drawing/2014/main" id="{498F544C-FD43-404C-ACB6-4CB2B87A1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4" name="Oval 70">
              <a:extLst>
                <a:ext uri="{FF2B5EF4-FFF2-40B4-BE49-F238E27FC236}">
                  <a16:creationId xmlns:a16="http://schemas.microsoft.com/office/drawing/2014/main" id="{C5E884DA-D31E-405C-93E2-58020DEB5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5" name="Oval 71">
              <a:extLst>
                <a:ext uri="{FF2B5EF4-FFF2-40B4-BE49-F238E27FC236}">
                  <a16:creationId xmlns:a16="http://schemas.microsoft.com/office/drawing/2014/main" id="{50C49838-1A63-4763-84AC-96D655EB1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6" name="Oval 72">
              <a:extLst>
                <a:ext uri="{FF2B5EF4-FFF2-40B4-BE49-F238E27FC236}">
                  <a16:creationId xmlns:a16="http://schemas.microsoft.com/office/drawing/2014/main" id="{1A99E624-9091-4EB3-95BF-7D2E25B2C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7" name="Oval 73">
              <a:extLst>
                <a:ext uri="{FF2B5EF4-FFF2-40B4-BE49-F238E27FC236}">
                  <a16:creationId xmlns:a16="http://schemas.microsoft.com/office/drawing/2014/main" id="{D0ABE7B4-6B4D-4570-BC8D-0B8FB2BC8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8" name="Oval 74">
              <a:extLst>
                <a:ext uri="{FF2B5EF4-FFF2-40B4-BE49-F238E27FC236}">
                  <a16:creationId xmlns:a16="http://schemas.microsoft.com/office/drawing/2014/main" id="{36AD30C1-5C18-4B25-A44E-DC1F5FDEB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9" name="Oval 75">
              <a:extLst>
                <a:ext uri="{FF2B5EF4-FFF2-40B4-BE49-F238E27FC236}">
                  <a16:creationId xmlns:a16="http://schemas.microsoft.com/office/drawing/2014/main" id="{137DCD4C-69D1-4AE4-83C4-C1A792201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3500" name="Text Box 76">
            <a:extLst>
              <a:ext uri="{FF2B5EF4-FFF2-40B4-BE49-F238E27FC236}">
                <a16:creationId xmlns:a16="http://schemas.microsoft.com/office/drawing/2014/main" id="{03EBFD3E-2541-4FEB-BBBA-55664D84D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6000"/>
            <a:ext cx="2005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grpSp>
        <p:nvGrpSpPr>
          <p:cNvPr id="17" name="Group 77">
            <a:extLst>
              <a:ext uri="{FF2B5EF4-FFF2-40B4-BE49-F238E27FC236}">
                <a16:creationId xmlns:a16="http://schemas.microsoft.com/office/drawing/2014/main" id="{36302D93-CBDB-487D-9E23-BA8D84D67EB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048000"/>
            <a:ext cx="1828800" cy="1752600"/>
            <a:chOff x="2352" y="1920"/>
            <a:chExt cx="1152" cy="1104"/>
          </a:xfrm>
        </p:grpSpPr>
        <p:sp>
          <p:nvSpPr>
            <p:cNvPr id="17418" name="Oval 78">
              <a:extLst>
                <a:ext uri="{FF2B5EF4-FFF2-40B4-BE49-F238E27FC236}">
                  <a16:creationId xmlns:a16="http://schemas.microsoft.com/office/drawing/2014/main" id="{BDDFE96B-4644-4653-875B-EBAE849E2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19" name="Oval 79">
              <a:extLst>
                <a:ext uri="{FF2B5EF4-FFF2-40B4-BE49-F238E27FC236}">
                  <a16:creationId xmlns:a16="http://schemas.microsoft.com/office/drawing/2014/main" id="{9C7A24E1-DB72-4755-B5AB-94B1EDE39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920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0" name="Oval 80">
              <a:extLst>
                <a:ext uri="{FF2B5EF4-FFF2-40B4-BE49-F238E27FC236}">
                  <a16:creationId xmlns:a16="http://schemas.microsoft.com/office/drawing/2014/main" id="{A21CBD20-FD27-4787-9586-8CAC09BEC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1" name="Oval 81">
              <a:extLst>
                <a:ext uri="{FF2B5EF4-FFF2-40B4-BE49-F238E27FC236}">
                  <a16:creationId xmlns:a16="http://schemas.microsoft.com/office/drawing/2014/main" id="{E9614DD6-9CD2-4DD6-B345-4D2719AFE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2" name="Oval 82">
              <a:extLst>
                <a:ext uri="{FF2B5EF4-FFF2-40B4-BE49-F238E27FC236}">
                  <a16:creationId xmlns:a16="http://schemas.microsoft.com/office/drawing/2014/main" id="{49BE4B64-7B24-4545-B308-F10E47FA2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3" name="Oval 83">
              <a:extLst>
                <a:ext uri="{FF2B5EF4-FFF2-40B4-BE49-F238E27FC236}">
                  <a16:creationId xmlns:a16="http://schemas.microsoft.com/office/drawing/2014/main" id="{E0023AB6-ABDF-4C87-84F7-3147B31DB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4" name="Oval 84">
              <a:extLst>
                <a:ext uri="{FF2B5EF4-FFF2-40B4-BE49-F238E27FC236}">
                  <a16:creationId xmlns:a16="http://schemas.microsoft.com/office/drawing/2014/main" id="{ABAAE045-AD53-4F96-A6E4-E240639F4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5" name="Oval 85">
              <a:extLst>
                <a:ext uri="{FF2B5EF4-FFF2-40B4-BE49-F238E27FC236}">
                  <a16:creationId xmlns:a16="http://schemas.microsoft.com/office/drawing/2014/main" id="{ADCA0462-EF8C-4B45-B569-778E1EAD6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6" name="Oval 86">
              <a:extLst>
                <a:ext uri="{FF2B5EF4-FFF2-40B4-BE49-F238E27FC236}">
                  <a16:creationId xmlns:a16="http://schemas.microsoft.com/office/drawing/2014/main" id="{C2B9A726-FF1E-4B08-86A0-185EF4B89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7" name="Oval 87">
              <a:extLst>
                <a:ext uri="{FF2B5EF4-FFF2-40B4-BE49-F238E27FC236}">
                  <a16:creationId xmlns:a16="http://schemas.microsoft.com/office/drawing/2014/main" id="{8783DD09-2EA9-4BF6-815D-B27837C93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8" name="Oval 88">
              <a:extLst>
                <a:ext uri="{FF2B5EF4-FFF2-40B4-BE49-F238E27FC236}">
                  <a16:creationId xmlns:a16="http://schemas.microsoft.com/office/drawing/2014/main" id="{3D941525-58C3-4E61-9F34-2CBA75E0F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9" name="Oval 89">
              <a:extLst>
                <a:ext uri="{FF2B5EF4-FFF2-40B4-BE49-F238E27FC236}">
                  <a16:creationId xmlns:a16="http://schemas.microsoft.com/office/drawing/2014/main" id="{5DADB00D-4866-40CC-B837-B0BC73140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0" name="Oval 90">
              <a:extLst>
                <a:ext uri="{FF2B5EF4-FFF2-40B4-BE49-F238E27FC236}">
                  <a16:creationId xmlns:a16="http://schemas.microsoft.com/office/drawing/2014/main" id="{468DD876-238B-48DE-99A0-D005AE865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7431" name="Group 91">
              <a:extLst>
                <a:ext uri="{FF2B5EF4-FFF2-40B4-BE49-F238E27FC236}">
                  <a16:creationId xmlns:a16="http://schemas.microsoft.com/office/drawing/2014/main" id="{753575A3-2939-4146-A460-CB63CE141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44" cy="144"/>
              <a:chOff x="2880" y="2160"/>
              <a:chExt cx="192" cy="192"/>
            </a:xfrm>
          </p:grpSpPr>
          <p:sp>
            <p:nvSpPr>
              <p:cNvPr id="17435" name="Line 92">
                <a:extLst>
                  <a:ext uri="{FF2B5EF4-FFF2-40B4-BE49-F238E27FC236}">
                    <a16:creationId xmlns:a16="http://schemas.microsoft.com/office/drawing/2014/main" id="{B0C0441F-9EAA-4DD2-B06F-FADA38567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Line 93">
                <a:extLst>
                  <a:ext uri="{FF2B5EF4-FFF2-40B4-BE49-F238E27FC236}">
                    <a16:creationId xmlns:a16="http://schemas.microsoft.com/office/drawing/2014/main" id="{AEE01010-04DA-4B4F-AB16-4F7C117B9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2" name="Group 94">
              <a:extLst>
                <a:ext uri="{FF2B5EF4-FFF2-40B4-BE49-F238E27FC236}">
                  <a16:creationId xmlns:a16="http://schemas.microsoft.com/office/drawing/2014/main" id="{603A6910-31B0-412D-9A5E-68BD60340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736"/>
              <a:ext cx="144" cy="144"/>
              <a:chOff x="2880" y="2160"/>
              <a:chExt cx="192" cy="192"/>
            </a:xfrm>
          </p:grpSpPr>
          <p:sp>
            <p:nvSpPr>
              <p:cNvPr id="17433" name="Line 95">
                <a:extLst>
                  <a:ext uri="{FF2B5EF4-FFF2-40B4-BE49-F238E27FC236}">
                    <a16:creationId xmlns:a16="http://schemas.microsoft.com/office/drawing/2014/main" id="{DB19A5FA-31AB-4020-9E7D-A51F7CB57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Line 96">
                <a:extLst>
                  <a:ext uri="{FF2B5EF4-FFF2-40B4-BE49-F238E27FC236}">
                    <a16:creationId xmlns:a16="http://schemas.microsoft.com/office/drawing/2014/main" id="{74C72C00-ECDA-46EC-B258-E15751E58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84" grpId="0"/>
      <p:bldP spid="103485" grpId="0"/>
      <p:bldP spid="1035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D053F276-FE79-4F56-A3A5-D49B4ED6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55EF85-AFEF-4B70-9AFB-F142AAA01A4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490EF09-1887-4F3A-BE2E-ADA8B46D6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33CC"/>
                </a:solidFill>
              </a:rPr>
              <a:t>Entropy: </a:t>
            </a:r>
            <a:r>
              <a:rPr lang="en-US" altLang="en-US" sz="2400">
                <a:solidFill>
                  <a:srgbClr val="0033CC"/>
                </a:solidFill>
              </a:rPr>
              <a:t>a common way to measure impurity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54DABDE2-EC03-42E6-B638-439C71C1B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chemeClr val="bg2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= </a:t>
            </a:r>
          </a:p>
          <a:p>
            <a:pPr lvl="1"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p</a:t>
            </a:r>
            <a:r>
              <a:rPr lang="en-US" altLang="en-US" sz="2000" baseline="-25000">
                <a:solidFill>
                  <a:srgbClr val="000000"/>
                </a:solidFill>
              </a:rPr>
              <a:t>i</a:t>
            </a:r>
            <a:r>
              <a:rPr lang="en-US" altLang="en-US" sz="2000">
                <a:solidFill>
                  <a:srgbClr val="000000"/>
                </a:solidFill>
              </a:rPr>
              <a:t> is the probability of class i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Compute it as the proportion of class i in the set.</a:t>
            </a:r>
          </a:p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comes from information theory.  The higher the entropy the more the information content.</a:t>
            </a:r>
          </a:p>
        </p:txBody>
      </p:sp>
      <p:graphicFrame>
        <p:nvGraphicFramePr>
          <p:cNvPr id="18437" name="Object 4">
            <a:extLst>
              <a:ext uri="{FF2B5EF4-FFF2-40B4-BE49-F238E27FC236}">
                <a16:creationId xmlns:a16="http://schemas.microsoft.com/office/drawing/2014/main" id="{8F246C46-3ECF-4430-AAB5-5291937C5D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905000"/>
          <a:ext cx="2286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Equation" r:id="rId3" imgW="914400" imgH="342900" progId="Equation.3">
                  <p:embed/>
                </p:oleObj>
              </mc:Choice>
              <mc:Fallback>
                <p:oleObj name="Equation" r:id="rId3" imgW="9144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2286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8" name="Group 5">
            <a:extLst>
              <a:ext uri="{FF2B5EF4-FFF2-40B4-BE49-F238E27FC236}">
                <a16:creationId xmlns:a16="http://schemas.microsoft.com/office/drawing/2014/main" id="{CBED8240-4876-4EC2-B07F-0CA165E04F64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219200"/>
            <a:ext cx="2133600" cy="1905000"/>
            <a:chOff x="4272" y="2976"/>
            <a:chExt cx="1344" cy="1200"/>
          </a:xfrm>
        </p:grpSpPr>
        <p:sp>
          <p:nvSpPr>
            <p:cNvPr id="18443" name="Oval 6">
              <a:extLst>
                <a:ext uri="{FF2B5EF4-FFF2-40B4-BE49-F238E27FC236}">
                  <a16:creationId xmlns:a16="http://schemas.microsoft.com/office/drawing/2014/main" id="{C34A4A93-B6DC-48ED-8E1E-6E6E44576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1344" cy="12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4" name="Oval 7">
              <a:extLst>
                <a:ext uri="{FF2B5EF4-FFF2-40B4-BE49-F238E27FC236}">
                  <a16:creationId xmlns:a16="http://schemas.microsoft.com/office/drawing/2014/main" id="{CD6FFBF3-412C-4EB2-96F7-CC97E9D32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5" name="Oval 8">
              <a:extLst>
                <a:ext uri="{FF2B5EF4-FFF2-40B4-BE49-F238E27FC236}">
                  <a16:creationId xmlns:a16="http://schemas.microsoft.com/office/drawing/2014/main" id="{4A40435E-D330-4A3E-99AC-0551D49A1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6" name="Oval 9">
              <a:extLst>
                <a:ext uri="{FF2B5EF4-FFF2-40B4-BE49-F238E27FC236}">
                  <a16:creationId xmlns:a16="http://schemas.microsoft.com/office/drawing/2014/main" id="{210B70B8-9AF2-4A52-A216-3CB0DC7E5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7" name="Oval 10">
              <a:extLst>
                <a:ext uri="{FF2B5EF4-FFF2-40B4-BE49-F238E27FC236}">
                  <a16:creationId xmlns:a16="http://schemas.microsoft.com/office/drawing/2014/main" id="{35A62133-588B-42B9-8734-5525DDC4B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8" name="Oval 11">
              <a:extLst>
                <a:ext uri="{FF2B5EF4-FFF2-40B4-BE49-F238E27FC236}">
                  <a16:creationId xmlns:a16="http://schemas.microsoft.com/office/drawing/2014/main" id="{2ABC1F35-DC43-4311-A9D2-262965F22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9" name="Oval 12">
              <a:extLst>
                <a:ext uri="{FF2B5EF4-FFF2-40B4-BE49-F238E27FC236}">
                  <a16:creationId xmlns:a16="http://schemas.microsoft.com/office/drawing/2014/main" id="{201C6B41-A276-47C7-B8CB-0D141F55B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0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50" name="Oval 13">
              <a:extLst>
                <a:ext uri="{FF2B5EF4-FFF2-40B4-BE49-F238E27FC236}">
                  <a16:creationId xmlns:a16="http://schemas.microsoft.com/office/drawing/2014/main" id="{D732C239-3A2A-4E57-BD22-BC57B1210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51" name="Oval 14">
              <a:extLst>
                <a:ext uri="{FF2B5EF4-FFF2-40B4-BE49-F238E27FC236}">
                  <a16:creationId xmlns:a16="http://schemas.microsoft.com/office/drawing/2014/main" id="{8883B3A2-FE3C-4A39-99CE-48CFEBDE3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8452" name="Group 15">
              <a:extLst>
                <a:ext uri="{FF2B5EF4-FFF2-40B4-BE49-F238E27FC236}">
                  <a16:creationId xmlns:a16="http://schemas.microsoft.com/office/drawing/2014/main" id="{1662A065-F4EE-4198-B138-F6B74EF81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024"/>
              <a:ext cx="144" cy="144"/>
              <a:chOff x="2880" y="2160"/>
              <a:chExt cx="192" cy="192"/>
            </a:xfrm>
          </p:grpSpPr>
          <p:sp>
            <p:nvSpPr>
              <p:cNvPr id="18497" name="Line 16">
                <a:extLst>
                  <a:ext uri="{FF2B5EF4-FFF2-40B4-BE49-F238E27FC236}">
                    <a16:creationId xmlns:a16="http://schemas.microsoft.com/office/drawing/2014/main" id="{95FEF2D5-DB76-45E5-A0BB-66A0A2BED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Line 17">
                <a:extLst>
                  <a:ext uri="{FF2B5EF4-FFF2-40B4-BE49-F238E27FC236}">
                    <a16:creationId xmlns:a16="http://schemas.microsoft.com/office/drawing/2014/main" id="{53D58F4F-1958-485A-879C-097C0B469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3" name="Oval 18">
              <a:extLst>
                <a:ext uri="{FF2B5EF4-FFF2-40B4-BE49-F238E27FC236}">
                  <a16:creationId xmlns:a16="http://schemas.microsoft.com/office/drawing/2014/main" id="{77AE73B7-EDAE-4520-BDB2-2162C6182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1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54" name="Oval 19">
              <a:extLst>
                <a:ext uri="{FF2B5EF4-FFF2-40B4-BE49-F238E27FC236}">
                  <a16:creationId xmlns:a16="http://schemas.microsoft.com/office/drawing/2014/main" id="{0E38856F-B496-4D48-A67E-803A5A259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8455" name="Group 20">
              <a:extLst>
                <a:ext uri="{FF2B5EF4-FFF2-40B4-BE49-F238E27FC236}">
                  <a16:creationId xmlns:a16="http://schemas.microsoft.com/office/drawing/2014/main" id="{CD27DC45-6E97-4C77-BBAD-F3EF63A007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312"/>
              <a:ext cx="144" cy="144"/>
              <a:chOff x="2880" y="2160"/>
              <a:chExt cx="192" cy="192"/>
            </a:xfrm>
          </p:grpSpPr>
          <p:sp>
            <p:nvSpPr>
              <p:cNvPr id="18495" name="Line 21">
                <a:extLst>
                  <a:ext uri="{FF2B5EF4-FFF2-40B4-BE49-F238E27FC236}">
                    <a16:creationId xmlns:a16="http://schemas.microsoft.com/office/drawing/2014/main" id="{EF1FCD17-C58A-4554-B9C3-DD5EC8972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Line 22">
                <a:extLst>
                  <a:ext uri="{FF2B5EF4-FFF2-40B4-BE49-F238E27FC236}">
                    <a16:creationId xmlns:a16="http://schemas.microsoft.com/office/drawing/2014/main" id="{07D6CC22-10F3-457F-87D1-424DE1F93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6" name="Group 23">
              <a:extLst>
                <a:ext uri="{FF2B5EF4-FFF2-40B4-BE49-F238E27FC236}">
                  <a16:creationId xmlns:a16="http://schemas.microsoft.com/office/drawing/2014/main" id="{A970B5A6-F2EA-4F6B-B6F2-F11D59947B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792"/>
              <a:ext cx="144" cy="144"/>
              <a:chOff x="2880" y="2160"/>
              <a:chExt cx="192" cy="192"/>
            </a:xfrm>
          </p:grpSpPr>
          <p:sp>
            <p:nvSpPr>
              <p:cNvPr id="18493" name="Line 24">
                <a:extLst>
                  <a:ext uri="{FF2B5EF4-FFF2-40B4-BE49-F238E27FC236}">
                    <a16:creationId xmlns:a16="http://schemas.microsoft.com/office/drawing/2014/main" id="{27EAACAD-7238-47F3-8872-BF4776012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Line 25">
                <a:extLst>
                  <a:ext uri="{FF2B5EF4-FFF2-40B4-BE49-F238E27FC236}">
                    <a16:creationId xmlns:a16="http://schemas.microsoft.com/office/drawing/2014/main" id="{374985B9-80E0-40AE-8A39-D9ADAD8FD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7" name="Group 26">
              <a:extLst>
                <a:ext uri="{FF2B5EF4-FFF2-40B4-BE49-F238E27FC236}">
                  <a16:creationId xmlns:a16="http://schemas.microsoft.com/office/drawing/2014/main" id="{322BAD64-CD9A-4969-A3EB-40042E519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3216"/>
              <a:ext cx="144" cy="144"/>
              <a:chOff x="2880" y="2160"/>
              <a:chExt cx="192" cy="192"/>
            </a:xfrm>
          </p:grpSpPr>
          <p:sp>
            <p:nvSpPr>
              <p:cNvPr id="18491" name="Line 27">
                <a:extLst>
                  <a:ext uri="{FF2B5EF4-FFF2-40B4-BE49-F238E27FC236}">
                    <a16:creationId xmlns:a16="http://schemas.microsoft.com/office/drawing/2014/main" id="{2CD2EFC5-212D-448E-8092-AD348406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Line 28">
                <a:extLst>
                  <a:ext uri="{FF2B5EF4-FFF2-40B4-BE49-F238E27FC236}">
                    <a16:creationId xmlns:a16="http://schemas.microsoft.com/office/drawing/2014/main" id="{9AC7F439-BA73-48F7-AB3C-BB7B3545E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8" name="Group 29">
              <a:extLst>
                <a:ext uri="{FF2B5EF4-FFF2-40B4-BE49-F238E27FC236}">
                  <a16:creationId xmlns:a16="http://schemas.microsoft.com/office/drawing/2014/main" id="{BC674D4B-E872-4AE0-B262-BCBE0531A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3360"/>
              <a:ext cx="144" cy="144"/>
              <a:chOff x="2880" y="2160"/>
              <a:chExt cx="192" cy="192"/>
            </a:xfrm>
          </p:grpSpPr>
          <p:sp>
            <p:nvSpPr>
              <p:cNvPr id="18489" name="Line 30">
                <a:extLst>
                  <a:ext uri="{FF2B5EF4-FFF2-40B4-BE49-F238E27FC236}">
                    <a16:creationId xmlns:a16="http://schemas.microsoft.com/office/drawing/2014/main" id="{C8E7B655-78B8-4743-B63F-10179C6E4C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Line 31">
                <a:extLst>
                  <a:ext uri="{FF2B5EF4-FFF2-40B4-BE49-F238E27FC236}">
                    <a16:creationId xmlns:a16="http://schemas.microsoft.com/office/drawing/2014/main" id="{DE7A397C-8223-4AB6-930B-84C0DCF6B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9" name="Oval 32">
              <a:extLst>
                <a:ext uri="{FF2B5EF4-FFF2-40B4-BE49-F238E27FC236}">
                  <a16:creationId xmlns:a16="http://schemas.microsoft.com/office/drawing/2014/main" id="{94FE73DC-DE09-4019-A103-FFE2E41DE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60" name="Oval 33">
              <a:extLst>
                <a:ext uri="{FF2B5EF4-FFF2-40B4-BE49-F238E27FC236}">
                  <a16:creationId xmlns:a16="http://schemas.microsoft.com/office/drawing/2014/main" id="{C812DCAC-0DDC-445C-88AE-8C1B814D2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7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61" name="Oval 34">
              <a:extLst>
                <a:ext uri="{FF2B5EF4-FFF2-40B4-BE49-F238E27FC236}">
                  <a16:creationId xmlns:a16="http://schemas.microsoft.com/office/drawing/2014/main" id="{23C395BD-162F-4E0A-AE10-FAEE0DD4B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6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62" name="Oval 35">
              <a:extLst>
                <a:ext uri="{FF2B5EF4-FFF2-40B4-BE49-F238E27FC236}">
                  <a16:creationId xmlns:a16="http://schemas.microsoft.com/office/drawing/2014/main" id="{31A8DDC7-9D44-40B6-AD42-173580CC3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63" name="Oval 36">
              <a:extLst>
                <a:ext uri="{FF2B5EF4-FFF2-40B4-BE49-F238E27FC236}">
                  <a16:creationId xmlns:a16="http://schemas.microsoft.com/office/drawing/2014/main" id="{9453D8F8-D528-4B98-A381-55294769B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64" name="Oval 37">
              <a:extLst>
                <a:ext uri="{FF2B5EF4-FFF2-40B4-BE49-F238E27FC236}">
                  <a16:creationId xmlns:a16="http://schemas.microsoft.com/office/drawing/2014/main" id="{3D1755B7-3DAA-431B-8E82-E16402817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2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8465" name="Group 38">
              <a:extLst>
                <a:ext uri="{FF2B5EF4-FFF2-40B4-BE49-F238E27FC236}">
                  <a16:creationId xmlns:a16="http://schemas.microsoft.com/office/drawing/2014/main" id="{037B4F1F-E98B-4C60-B31C-F22DA2F81D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888"/>
              <a:ext cx="144" cy="144"/>
              <a:chOff x="2880" y="2160"/>
              <a:chExt cx="192" cy="192"/>
            </a:xfrm>
          </p:grpSpPr>
          <p:sp>
            <p:nvSpPr>
              <p:cNvPr id="18487" name="Line 39">
                <a:extLst>
                  <a:ext uri="{FF2B5EF4-FFF2-40B4-BE49-F238E27FC236}">
                    <a16:creationId xmlns:a16="http://schemas.microsoft.com/office/drawing/2014/main" id="{914F3507-D957-492F-BBA5-999CD0261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8" name="Line 40">
                <a:extLst>
                  <a:ext uri="{FF2B5EF4-FFF2-40B4-BE49-F238E27FC236}">
                    <a16:creationId xmlns:a16="http://schemas.microsoft.com/office/drawing/2014/main" id="{04CEE002-953D-4C92-91E6-BAE78A90D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6" name="Group 41">
              <a:extLst>
                <a:ext uri="{FF2B5EF4-FFF2-40B4-BE49-F238E27FC236}">
                  <a16:creationId xmlns:a16="http://schemas.microsoft.com/office/drawing/2014/main" id="{473287A1-F13A-44DF-ADA3-43CA42C70F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3984"/>
              <a:ext cx="144" cy="144"/>
              <a:chOff x="2880" y="2160"/>
              <a:chExt cx="192" cy="192"/>
            </a:xfrm>
          </p:grpSpPr>
          <p:sp>
            <p:nvSpPr>
              <p:cNvPr id="18485" name="Line 42">
                <a:extLst>
                  <a:ext uri="{FF2B5EF4-FFF2-40B4-BE49-F238E27FC236}">
                    <a16:creationId xmlns:a16="http://schemas.microsoft.com/office/drawing/2014/main" id="{167C8105-F603-4123-BF94-77D62CA37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6" name="Line 43">
                <a:extLst>
                  <a:ext uri="{FF2B5EF4-FFF2-40B4-BE49-F238E27FC236}">
                    <a16:creationId xmlns:a16="http://schemas.microsoft.com/office/drawing/2014/main" id="{51569A9D-149C-4D9C-AE28-6DA860B01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7" name="Group 44">
              <a:extLst>
                <a:ext uri="{FF2B5EF4-FFF2-40B4-BE49-F238E27FC236}">
                  <a16:creationId xmlns:a16="http://schemas.microsoft.com/office/drawing/2014/main" id="{F9B6F2A2-61CA-499C-A337-FD6E1DDAE0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840"/>
              <a:ext cx="144" cy="144"/>
              <a:chOff x="2880" y="2160"/>
              <a:chExt cx="192" cy="192"/>
            </a:xfrm>
          </p:grpSpPr>
          <p:sp>
            <p:nvSpPr>
              <p:cNvPr id="18483" name="Line 45">
                <a:extLst>
                  <a:ext uri="{FF2B5EF4-FFF2-40B4-BE49-F238E27FC236}">
                    <a16:creationId xmlns:a16="http://schemas.microsoft.com/office/drawing/2014/main" id="{E740969A-D59B-4FA4-BE64-571C6361D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4" name="Line 46">
                <a:extLst>
                  <a:ext uri="{FF2B5EF4-FFF2-40B4-BE49-F238E27FC236}">
                    <a16:creationId xmlns:a16="http://schemas.microsoft.com/office/drawing/2014/main" id="{03C2240D-CD65-41EF-B7E3-953A6EEFF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8" name="Group 47">
              <a:extLst>
                <a:ext uri="{FF2B5EF4-FFF2-40B4-BE49-F238E27FC236}">
                  <a16:creationId xmlns:a16="http://schemas.microsoft.com/office/drawing/2014/main" id="{9A582C15-60B8-40F0-8C46-C39E585C14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3552"/>
              <a:ext cx="144" cy="144"/>
              <a:chOff x="2880" y="2160"/>
              <a:chExt cx="192" cy="192"/>
            </a:xfrm>
          </p:grpSpPr>
          <p:sp>
            <p:nvSpPr>
              <p:cNvPr id="18481" name="Line 48">
                <a:extLst>
                  <a:ext uri="{FF2B5EF4-FFF2-40B4-BE49-F238E27FC236}">
                    <a16:creationId xmlns:a16="http://schemas.microsoft.com/office/drawing/2014/main" id="{802DF954-4E85-494E-9FE3-A582BFC2D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Line 49">
                <a:extLst>
                  <a:ext uri="{FF2B5EF4-FFF2-40B4-BE49-F238E27FC236}">
                    <a16:creationId xmlns:a16="http://schemas.microsoft.com/office/drawing/2014/main" id="{A7EF899A-AC50-4ABD-AB58-1804D3FE1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9" name="Group 50">
              <a:extLst>
                <a:ext uri="{FF2B5EF4-FFF2-40B4-BE49-F238E27FC236}">
                  <a16:creationId xmlns:a16="http://schemas.microsoft.com/office/drawing/2014/main" id="{8D99D092-56A2-4ECF-A4D4-62052C524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3744"/>
              <a:ext cx="144" cy="144"/>
              <a:chOff x="2880" y="2160"/>
              <a:chExt cx="192" cy="192"/>
            </a:xfrm>
          </p:grpSpPr>
          <p:sp>
            <p:nvSpPr>
              <p:cNvPr id="18479" name="Line 51">
                <a:extLst>
                  <a:ext uri="{FF2B5EF4-FFF2-40B4-BE49-F238E27FC236}">
                    <a16:creationId xmlns:a16="http://schemas.microsoft.com/office/drawing/2014/main" id="{11C84871-44DA-4050-AF2C-444160CC8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0" name="Line 52">
                <a:extLst>
                  <a:ext uri="{FF2B5EF4-FFF2-40B4-BE49-F238E27FC236}">
                    <a16:creationId xmlns:a16="http://schemas.microsoft.com/office/drawing/2014/main" id="{7B3C5068-2BC5-4D01-860B-5BA64393F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70" name="Group 53">
              <a:extLst>
                <a:ext uri="{FF2B5EF4-FFF2-40B4-BE49-F238E27FC236}">
                  <a16:creationId xmlns:a16="http://schemas.microsoft.com/office/drawing/2014/main" id="{1604EAD5-850B-4A1E-83F9-B8BCC40139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" y="3984"/>
              <a:ext cx="144" cy="144"/>
              <a:chOff x="2880" y="2160"/>
              <a:chExt cx="192" cy="192"/>
            </a:xfrm>
          </p:grpSpPr>
          <p:sp>
            <p:nvSpPr>
              <p:cNvPr id="18477" name="Line 54">
                <a:extLst>
                  <a:ext uri="{FF2B5EF4-FFF2-40B4-BE49-F238E27FC236}">
                    <a16:creationId xmlns:a16="http://schemas.microsoft.com/office/drawing/2014/main" id="{02453171-9644-458A-87DB-E6BEBBBF6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8" name="Line 55">
                <a:extLst>
                  <a:ext uri="{FF2B5EF4-FFF2-40B4-BE49-F238E27FC236}">
                    <a16:creationId xmlns:a16="http://schemas.microsoft.com/office/drawing/2014/main" id="{48A45103-8F83-4878-ACD5-5F3CB57B3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71" name="Group 56">
              <a:extLst>
                <a:ext uri="{FF2B5EF4-FFF2-40B4-BE49-F238E27FC236}">
                  <a16:creationId xmlns:a16="http://schemas.microsoft.com/office/drawing/2014/main" id="{63E17998-D69A-47C2-A62C-DF286A4329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360"/>
              <a:ext cx="144" cy="144"/>
              <a:chOff x="2880" y="2160"/>
              <a:chExt cx="192" cy="192"/>
            </a:xfrm>
          </p:grpSpPr>
          <p:sp>
            <p:nvSpPr>
              <p:cNvPr id="18475" name="Line 57">
                <a:extLst>
                  <a:ext uri="{FF2B5EF4-FFF2-40B4-BE49-F238E27FC236}">
                    <a16:creationId xmlns:a16="http://schemas.microsoft.com/office/drawing/2014/main" id="{6995E097-857C-45CC-9087-3FC564738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6" name="Line 58">
                <a:extLst>
                  <a:ext uri="{FF2B5EF4-FFF2-40B4-BE49-F238E27FC236}">
                    <a16:creationId xmlns:a16="http://schemas.microsoft.com/office/drawing/2014/main" id="{D561EE03-7A9A-4009-A8EC-C20820AEA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72" name="Group 59">
              <a:extLst>
                <a:ext uri="{FF2B5EF4-FFF2-40B4-BE49-F238E27FC236}">
                  <a16:creationId xmlns:a16="http://schemas.microsoft.com/office/drawing/2014/main" id="{1EF82693-FCDA-45C0-834C-9E4BE3FEA3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4" y="3504"/>
              <a:ext cx="144" cy="144"/>
              <a:chOff x="2880" y="2160"/>
              <a:chExt cx="192" cy="192"/>
            </a:xfrm>
          </p:grpSpPr>
          <p:sp>
            <p:nvSpPr>
              <p:cNvPr id="18473" name="Line 60">
                <a:extLst>
                  <a:ext uri="{FF2B5EF4-FFF2-40B4-BE49-F238E27FC236}">
                    <a16:creationId xmlns:a16="http://schemas.microsoft.com/office/drawing/2014/main" id="{F984E14F-0745-4863-8AC4-033FA4014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Line 61">
                <a:extLst>
                  <a:ext uri="{FF2B5EF4-FFF2-40B4-BE49-F238E27FC236}">
                    <a16:creationId xmlns:a16="http://schemas.microsoft.com/office/drawing/2014/main" id="{EE75A821-5661-4FA9-B594-A79D8607F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1" name="Text Box 64">
            <a:extLst>
              <a:ext uri="{FF2B5EF4-FFF2-40B4-BE49-F238E27FC236}">
                <a16:creationId xmlns:a16="http://schemas.microsoft.com/office/drawing/2014/main" id="{B8ACFA6A-F77B-4577-B293-5C42ABD39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0"/>
            <a:ext cx="694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does that mean for learning from examples?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82C9D66-0271-4ED4-AC12-30A77F707D88}"/>
              </a:ext>
            </a:extLst>
          </p:cNvPr>
          <p:cNvCxnSpPr/>
          <p:nvPr/>
        </p:nvCxnSpPr>
        <p:spPr>
          <a:xfrm rot="5400000">
            <a:off x="7277100" y="24765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E4A2BDF-100F-4733-AFD0-7108945AF433}"/>
              </a:ext>
            </a:extLst>
          </p:cNvPr>
          <p:cNvCxnSpPr/>
          <p:nvPr/>
        </p:nvCxnSpPr>
        <p:spPr>
          <a:xfrm>
            <a:off x="7239000" y="2438400"/>
            <a:ext cx="3048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B571347-C6E3-42AA-822E-7E0C7B3B5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5510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16/30 are green circles; 14/30 are pink crosses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(16/30) =  -.9;       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(14/30) =  -1.1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Entropy = -(16/30)(-.9) –(14/30)(-1.1) = .99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24F834EC-7222-46D3-BF5B-BA863BC7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D0A815-7DF9-407B-9155-67A2166ADB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552A0BB-071A-463C-826C-33130161C0B0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274638"/>
            <a:ext cx="8229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2-Class Cases: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8CBA806-04FF-4173-B598-886C518F8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in which all examples belong to the same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- 1 log</a:t>
            </a:r>
            <a:r>
              <a:rPr lang="en-US" altLang="en-US" sz="2400" baseline="-25000"/>
              <a:t>2</a:t>
            </a:r>
            <a:r>
              <a:rPr lang="en-US" altLang="en-US" sz="2400"/>
              <a:t>1 = 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with 50% in either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– 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=1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581B37DD-509C-415B-B64F-C99C3D729445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057400"/>
            <a:ext cx="1600200" cy="1524000"/>
            <a:chOff x="4032" y="1968"/>
            <a:chExt cx="1152" cy="1104"/>
          </a:xfrm>
        </p:grpSpPr>
        <p:sp>
          <p:nvSpPr>
            <p:cNvPr id="19479" name="Oval 5">
              <a:extLst>
                <a:ext uri="{FF2B5EF4-FFF2-40B4-BE49-F238E27FC236}">
                  <a16:creationId xmlns:a16="http://schemas.microsoft.com/office/drawing/2014/main" id="{BAEB215D-40BB-43F1-87AA-1F8E11F3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0" name="Oval 6">
              <a:extLst>
                <a:ext uri="{FF2B5EF4-FFF2-40B4-BE49-F238E27FC236}">
                  <a16:creationId xmlns:a16="http://schemas.microsoft.com/office/drawing/2014/main" id="{417B977E-5D2F-4F20-A0CE-BAFC7166C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1" name="Oval 7">
              <a:extLst>
                <a:ext uri="{FF2B5EF4-FFF2-40B4-BE49-F238E27FC236}">
                  <a16:creationId xmlns:a16="http://schemas.microsoft.com/office/drawing/2014/main" id="{F606538B-9778-402B-AE8C-A6A6F611C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2" name="Oval 8">
              <a:extLst>
                <a:ext uri="{FF2B5EF4-FFF2-40B4-BE49-F238E27FC236}">
                  <a16:creationId xmlns:a16="http://schemas.microsoft.com/office/drawing/2014/main" id="{6C54E34C-0D3A-44B4-92A0-5CD4F9669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3" name="Oval 9">
              <a:extLst>
                <a:ext uri="{FF2B5EF4-FFF2-40B4-BE49-F238E27FC236}">
                  <a16:creationId xmlns:a16="http://schemas.microsoft.com/office/drawing/2014/main" id="{77FAA226-8C92-4C50-B81B-9FCF21E19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4" name="Oval 10">
              <a:extLst>
                <a:ext uri="{FF2B5EF4-FFF2-40B4-BE49-F238E27FC236}">
                  <a16:creationId xmlns:a16="http://schemas.microsoft.com/office/drawing/2014/main" id="{3E20CC3D-B00C-497A-A067-A6586E21C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5" name="Oval 11">
              <a:extLst>
                <a:ext uri="{FF2B5EF4-FFF2-40B4-BE49-F238E27FC236}">
                  <a16:creationId xmlns:a16="http://schemas.microsoft.com/office/drawing/2014/main" id="{CFF11692-7DBE-4EB0-88F0-B9440BB2B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6" name="Oval 12">
              <a:extLst>
                <a:ext uri="{FF2B5EF4-FFF2-40B4-BE49-F238E27FC236}">
                  <a16:creationId xmlns:a16="http://schemas.microsoft.com/office/drawing/2014/main" id="{72BBB8F9-1633-46DE-8A48-DC27E4C44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7" name="Oval 13">
              <a:extLst>
                <a:ext uri="{FF2B5EF4-FFF2-40B4-BE49-F238E27FC236}">
                  <a16:creationId xmlns:a16="http://schemas.microsoft.com/office/drawing/2014/main" id="{7A4CE73F-C8E8-4AB7-9AB2-FE28512B8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8" name="Oval 14">
              <a:extLst>
                <a:ext uri="{FF2B5EF4-FFF2-40B4-BE49-F238E27FC236}">
                  <a16:creationId xmlns:a16="http://schemas.microsoft.com/office/drawing/2014/main" id="{0D963B65-7F51-4A83-8F38-FAD67F4C2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9" name="Oval 15">
              <a:extLst>
                <a:ext uri="{FF2B5EF4-FFF2-40B4-BE49-F238E27FC236}">
                  <a16:creationId xmlns:a16="http://schemas.microsoft.com/office/drawing/2014/main" id="{FFF2A51C-F552-4999-AB52-E4446E92D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90" name="Oval 16">
              <a:extLst>
                <a:ext uri="{FF2B5EF4-FFF2-40B4-BE49-F238E27FC236}">
                  <a16:creationId xmlns:a16="http://schemas.microsoft.com/office/drawing/2014/main" id="{BC68435E-3682-4786-9CF7-DA00AC0C9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91" name="Oval 17">
              <a:extLst>
                <a:ext uri="{FF2B5EF4-FFF2-40B4-BE49-F238E27FC236}">
                  <a16:creationId xmlns:a16="http://schemas.microsoft.com/office/drawing/2014/main" id="{0A31479D-60CF-4647-9455-029E4DC53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5490" name="Text Box 18">
            <a:extLst>
              <a:ext uri="{FF2B5EF4-FFF2-40B4-BE49-F238E27FC236}">
                <a16:creationId xmlns:a16="http://schemas.microsoft.com/office/drawing/2014/main" id="{EB813FAE-17C6-4545-B059-DE8527B0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2954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105491" name="Text Box 19">
            <a:extLst>
              <a:ext uri="{FF2B5EF4-FFF2-40B4-BE49-F238E27FC236}">
                <a16:creationId xmlns:a16="http://schemas.microsoft.com/office/drawing/2014/main" id="{EF64E4F0-820E-4D7C-8B45-B5D7AE2BB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Maximum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20488" name="Oval 20">
            <a:extLst>
              <a:ext uri="{FF2B5EF4-FFF2-40B4-BE49-F238E27FC236}">
                <a16:creationId xmlns:a16="http://schemas.microsoft.com/office/drawing/2014/main" id="{19532882-2347-4B27-AD49-E165C5862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105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9" name="Oval 21">
            <a:extLst>
              <a:ext uri="{FF2B5EF4-FFF2-40B4-BE49-F238E27FC236}">
                <a16:creationId xmlns:a16="http://schemas.microsoft.com/office/drawing/2014/main" id="{12DDE165-0672-4661-AC34-B2C0A6C78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1447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0" name="Oval 22">
            <a:extLst>
              <a:ext uri="{FF2B5EF4-FFF2-40B4-BE49-F238E27FC236}">
                <a16:creationId xmlns:a16="http://schemas.microsoft.com/office/drawing/2014/main" id="{DB2E2A0E-2532-4832-8A07-9668DA244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334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1" name="Oval 23">
            <a:extLst>
              <a:ext uri="{FF2B5EF4-FFF2-40B4-BE49-F238E27FC236}">
                <a16:creationId xmlns:a16="http://schemas.microsoft.com/office/drawing/2014/main" id="{6D810587-8F3B-4FBB-979D-9C7331499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638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0492" name="Group 24">
            <a:extLst>
              <a:ext uri="{FF2B5EF4-FFF2-40B4-BE49-F238E27FC236}">
                <a16:creationId xmlns:a16="http://schemas.microsoft.com/office/drawing/2014/main" id="{AA2C7B40-72E5-4E61-BC80-0FACBC2FD676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5867400"/>
            <a:ext cx="228600" cy="228600"/>
            <a:chOff x="2880" y="2160"/>
            <a:chExt cx="192" cy="192"/>
          </a:xfrm>
        </p:grpSpPr>
        <p:sp>
          <p:nvSpPr>
            <p:cNvPr id="19477" name="Line 25">
              <a:extLst>
                <a:ext uri="{FF2B5EF4-FFF2-40B4-BE49-F238E27FC236}">
                  <a16:creationId xmlns:a16="http://schemas.microsoft.com/office/drawing/2014/main" id="{3BCA7D68-1652-4867-9B61-9B06089CA8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26">
              <a:extLst>
                <a:ext uri="{FF2B5EF4-FFF2-40B4-BE49-F238E27FC236}">
                  <a16:creationId xmlns:a16="http://schemas.microsoft.com/office/drawing/2014/main" id="{349EDA2D-1463-4AE2-9C6F-1912DC5C8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27">
            <a:extLst>
              <a:ext uri="{FF2B5EF4-FFF2-40B4-BE49-F238E27FC236}">
                <a16:creationId xmlns:a16="http://schemas.microsoft.com/office/drawing/2014/main" id="{5619336C-ABB3-40B8-8CBE-1F973FB58A33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715000"/>
            <a:ext cx="228600" cy="228600"/>
            <a:chOff x="2880" y="2160"/>
            <a:chExt cx="192" cy="192"/>
          </a:xfrm>
        </p:grpSpPr>
        <p:sp>
          <p:nvSpPr>
            <p:cNvPr id="19475" name="Line 28">
              <a:extLst>
                <a:ext uri="{FF2B5EF4-FFF2-40B4-BE49-F238E27FC236}">
                  <a16:creationId xmlns:a16="http://schemas.microsoft.com/office/drawing/2014/main" id="{E89372CC-7385-462A-9DBD-0A9D70EFF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9">
              <a:extLst>
                <a:ext uri="{FF2B5EF4-FFF2-40B4-BE49-F238E27FC236}">
                  <a16:creationId xmlns:a16="http://schemas.microsoft.com/office/drawing/2014/main" id="{1D873E73-0816-4C2F-9D7F-DBACDC8F07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4" name="Group 30">
            <a:extLst>
              <a:ext uri="{FF2B5EF4-FFF2-40B4-BE49-F238E27FC236}">
                <a16:creationId xmlns:a16="http://schemas.microsoft.com/office/drawing/2014/main" id="{7F033470-8C5B-4FAF-9F58-7940F80888DE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5410200"/>
            <a:ext cx="228600" cy="228600"/>
            <a:chOff x="2880" y="2160"/>
            <a:chExt cx="192" cy="192"/>
          </a:xfrm>
        </p:grpSpPr>
        <p:sp>
          <p:nvSpPr>
            <p:cNvPr id="19473" name="Line 31">
              <a:extLst>
                <a:ext uri="{FF2B5EF4-FFF2-40B4-BE49-F238E27FC236}">
                  <a16:creationId xmlns:a16="http://schemas.microsoft.com/office/drawing/2014/main" id="{5E39B6BC-6D93-44DD-B42A-F1C00151F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32">
              <a:extLst>
                <a:ext uri="{FF2B5EF4-FFF2-40B4-BE49-F238E27FC236}">
                  <a16:creationId xmlns:a16="http://schemas.microsoft.com/office/drawing/2014/main" id="{A670DCD2-6CB7-4A44-9333-FD9D6C863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5" name="Text Box 33">
            <a:extLst>
              <a:ext uri="{FF2B5EF4-FFF2-40B4-BE49-F238E27FC236}">
                <a16:creationId xmlns:a16="http://schemas.microsoft.com/office/drawing/2014/main" id="{68C32F22-9920-45AD-8AA3-B060FA251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163888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not a good training set for learning</a:t>
            </a:r>
          </a:p>
        </p:txBody>
      </p:sp>
      <p:sp>
        <p:nvSpPr>
          <p:cNvPr id="20496" name="Text Box 34">
            <a:extLst>
              <a:ext uri="{FF2B5EF4-FFF2-40B4-BE49-F238E27FC236}">
                <a16:creationId xmlns:a16="http://schemas.microsoft.com/office/drawing/2014/main" id="{69D1C766-5A3E-431C-B7DE-3AFB4C045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526088"/>
            <a:ext cx="405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good training set for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/>
      <p:bldP spid="20488" grpId="0" animBg="1"/>
      <p:bldP spid="20489" grpId="0" animBg="1"/>
      <p:bldP spid="20490" grpId="0" animBg="1"/>
      <p:bldP spid="204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7752F567-9CED-4FA7-9047-C09B359A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F2A71A-E651-4628-91DC-652DD12BA1B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18EC77E-C684-46F9-991F-7BCDEB783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827B9D5-CAA6-4BC2-8C0D-62C59620B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want to determine </a:t>
            </a:r>
            <a:r>
              <a:rPr lang="en-US" altLang="en-US" sz="2800">
                <a:solidFill>
                  <a:srgbClr val="FF0000"/>
                </a:solidFill>
              </a:rPr>
              <a:t>which attribute</a:t>
            </a:r>
            <a:r>
              <a:rPr lang="en-US" altLang="en-US" sz="2800"/>
              <a:t> in a given set of training feature vectors is </a:t>
            </a:r>
            <a:r>
              <a:rPr lang="en-US" altLang="en-US" sz="2800">
                <a:solidFill>
                  <a:srgbClr val="FF0000"/>
                </a:solidFill>
              </a:rPr>
              <a:t>most useful</a:t>
            </a:r>
            <a:r>
              <a:rPr lang="en-US" altLang="en-US" sz="2800"/>
              <a:t> for discriminating between the classes to be learned.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Information gain</a:t>
            </a:r>
            <a:r>
              <a:rPr lang="en-US" altLang="en-US" sz="2800"/>
              <a:t> tells us how important a given attribute of the feature vectors is.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will use it to decide the ordering of attributes in the nodes of a decision tree.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9B960D27-AE51-4479-AD8C-DD014427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AC181F-158E-445D-94F3-9D8ABE35940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FD08BE7-3E5A-474A-8B6E-4A4856AE6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</a:rPr>
              <a:t>Calculating Information Gain</a:t>
            </a:r>
          </a:p>
        </p:txBody>
      </p:sp>
      <p:graphicFrame>
        <p:nvGraphicFramePr>
          <p:cNvPr id="106499" name="Object 3">
            <a:extLst>
              <a:ext uri="{FF2B5EF4-FFF2-40B4-BE49-F238E27FC236}">
                <a16:creationId xmlns:a16="http://schemas.microsoft.com/office/drawing/2014/main" id="{F401FB45-67D5-4624-9280-7D2F3B7D46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825" y="1103313"/>
          <a:ext cx="3657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2" name="Equation" r:id="rId3" imgW="3111500" imgH="431800" progId="Equation.3">
                  <p:embed/>
                </p:oleObj>
              </mc:Choice>
              <mc:Fallback>
                <p:oleObj name="Equation" r:id="rId3" imgW="31115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424" b="-26698"/>
                      <a:stretch>
                        <a:fillRect/>
                      </a:stretch>
                    </p:blipFill>
                    <p:spPr bwMode="auto">
                      <a:xfrm>
                        <a:off x="758825" y="1103313"/>
                        <a:ext cx="36576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>
            <a:extLst>
              <a:ext uri="{FF2B5EF4-FFF2-40B4-BE49-F238E27FC236}">
                <a16:creationId xmlns:a16="http://schemas.microsoft.com/office/drawing/2014/main" id="{A9DAB99C-2AD4-4FF7-86A5-67A257CD89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990600"/>
          <a:ext cx="381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3" name="Equation" r:id="rId5" imgW="3086100" imgH="431800" progId="Equation.3">
                  <p:embed/>
                </p:oleObj>
              </mc:Choice>
              <mc:Fallback>
                <p:oleObj name="Equation" r:id="rId5" imgW="3086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05" b="-10345"/>
                      <a:stretch>
                        <a:fillRect/>
                      </a:stretch>
                    </p:blipFill>
                    <p:spPr bwMode="auto">
                      <a:xfrm>
                        <a:off x="5334000" y="990600"/>
                        <a:ext cx="3810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Line 5">
            <a:extLst>
              <a:ext uri="{FF2B5EF4-FFF2-40B4-BE49-F238E27FC236}">
                <a16:creationId xmlns:a16="http://schemas.microsoft.com/office/drawing/2014/main" id="{800C28B3-4317-48C7-82A4-6142876186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447925"/>
            <a:ext cx="3505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>
            <a:extLst>
              <a:ext uri="{FF2B5EF4-FFF2-40B4-BE49-F238E27FC236}">
                <a16:creationId xmlns:a16="http://schemas.microsoft.com/office/drawing/2014/main" id="{C78EC002-D9E2-4C48-9799-F31973CB0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362325"/>
            <a:ext cx="3505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Text Box 7">
            <a:extLst>
              <a:ext uri="{FF2B5EF4-FFF2-40B4-BE49-F238E27FC236}">
                <a16:creationId xmlns:a16="http://schemas.microsoft.com/office/drawing/2014/main" id="{497E5EB8-7F61-4ACC-8948-58063DB1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4525"/>
            <a:ext cx="340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Entire population (30 instances)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3B56D1A7-C7AF-4A8F-AF4F-92A92817CD0D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971925"/>
            <a:ext cx="1447800" cy="1371600"/>
            <a:chOff x="3840" y="2502"/>
            <a:chExt cx="912" cy="864"/>
          </a:xfrm>
        </p:grpSpPr>
        <p:sp>
          <p:nvSpPr>
            <p:cNvPr id="21628" name="Oval 9">
              <a:extLst>
                <a:ext uri="{FF2B5EF4-FFF2-40B4-BE49-F238E27FC236}">
                  <a16:creationId xmlns:a16="http://schemas.microsoft.com/office/drawing/2014/main" id="{CB12F629-E1DA-443A-B879-637AEE7EB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59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29" name="Oval 10">
              <a:extLst>
                <a:ext uri="{FF2B5EF4-FFF2-40B4-BE49-F238E27FC236}">
                  <a16:creationId xmlns:a16="http://schemas.microsoft.com/office/drawing/2014/main" id="{C0210ED9-4A33-4AE9-B775-A2B099A4A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02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0" name="Oval 11">
              <a:extLst>
                <a:ext uri="{FF2B5EF4-FFF2-40B4-BE49-F238E27FC236}">
                  <a16:creationId xmlns:a16="http://schemas.microsoft.com/office/drawing/2014/main" id="{6AA08B31-70E2-408F-BCED-9977B10EB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1" name="Oval 12">
              <a:extLst>
                <a:ext uri="{FF2B5EF4-FFF2-40B4-BE49-F238E27FC236}">
                  <a16:creationId xmlns:a16="http://schemas.microsoft.com/office/drawing/2014/main" id="{440D9BD3-C8B6-4510-BC34-753E05572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2" name="Oval 13">
              <a:extLst>
                <a:ext uri="{FF2B5EF4-FFF2-40B4-BE49-F238E27FC236}">
                  <a16:creationId xmlns:a16="http://schemas.microsoft.com/office/drawing/2014/main" id="{B2ACCFCE-E0EF-4B18-BF16-78A0AB499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3" name="Oval 14">
              <a:extLst>
                <a:ext uri="{FF2B5EF4-FFF2-40B4-BE49-F238E27FC236}">
                  <a16:creationId xmlns:a16="http://schemas.microsoft.com/office/drawing/2014/main" id="{0575D7C5-BE02-4A43-A39F-0DA120857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17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4" name="Oval 15">
              <a:extLst>
                <a:ext uri="{FF2B5EF4-FFF2-40B4-BE49-F238E27FC236}">
                  <a16:creationId xmlns:a16="http://schemas.microsoft.com/office/drawing/2014/main" id="{6616D2D5-C1AE-4CF4-BB37-3AFD89630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7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5" name="Oval 16">
              <a:extLst>
                <a:ext uri="{FF2B5EF4-FFF2-40B4-BE49-F238E27FC236}">
                  <a16:creationId xmlns:a16="http://schemas.microsoft.com/office/drawing/2014/main" id="{B7196B1C-D9B6-4B62-86B0-ADF445964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6" name="Oval 17">
              <a:extLst>
                <a:ext uri="{FF2B5EF4-FFF2-40B4-BE49-F238E27FC236}">
                  <a16:creationId xmlns:a16="http://schemas.microsoft.com/office/drawing/2014/main" id="{512E6308-609D-4E14-84CD-638B90E1E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1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7" name="Oval 18">
              <a:extLst>
                <a:ext uri="{FF2B5EF4-FFF2-40B4-BE49-F238E27FC236}">
                  <a16:creationId xmlns:a16="http://schemas.microsoft.com/office/drawing/2014/main" id="{3C60F723-8A93-4E83-842D-CFBFE61E0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8" name="Oval 19">
              <a:extLst>
                <a:ext uri="{FF2B5EF4-FFF2-40B4-BE49-F238E27FC236}">
                  <a16:creationId xmlns:a16="http://schemas.microsoft.com/office/drawing/2014/main" id="{41629112-56CE-4BFB-AC13-B1B9C492C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39" name="Oval 20">
              <a:extLst>
                <a:ext uri="{FF2B5EF4-FFF2-40B4-BE49-F238E27FC236}">
                  <a16:creationId xmlns:a16="http://schemas.microsoft.com/office/drawing/2014/main" id="{93C4BD87-441D-4158-A83C-D82039352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3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40" name="Oval 21">
              <a:extLst>
                <a:ext uri="{FF2B5EF4-FFF2-40B4-BE49-F238E27FC236}">
                  <a16:creationId xmlns:a16="http://schemas.microsoft.com/office/drawing/2014/main" id="{AF85CBC6-6E83-488E-A101-5A2FF264F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641" name="Group 22">
              <a:extLst>
                <a:ext uri="{FF2B5EF4-FFF2-40B4-BE49-F238E27FC236}">
                  <a16:creationId xmlns:a16="http://schemas.microsoft.com/office/drawing/2014/main" id="{FCC5000B-42C2-48EF-B11C-946090EAE7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126"/>
              <a:ext cx="144" cy="144"/>
              <a:chOff x="2880" y="2160"/>
              <a:chExt cx="192" cy="192"/>
            </a:xfrm>
          </p:grpSpPr>
          <p:sp>
            <p:nvSpPr>
              <p:cNvPr id="21642" name="Line 23">
                <a:extLst>
                  <a:ext uri="{FF2B5EF4-FFF2-40B4-BE49-F238E27FC236}">
                    <a16:creationId xmlns:a16="http://schemas.microsoft.com/office/drawing/2014/main" id="{BDA6E613-4BD7-4700-8367-739128178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3" name="Line 24">
                <a:extLst>
                  <a:ext uri="{FF2B5EF4-FFF2-40B4-BE49-F238E27FC236}">
                    <a16:creationId xmlns:a16="http://schemas.microsoft.com/office/drawing/2014/main" id="{5F84BC9E-FA6C-4EF6-B999-B6F90F268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5793EA6D-06C0-4D79-8D36-3C5183FBEC85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609725"/>
            <a:ext cx="1447800" cy="1371600"/>
            <a:chOff x="3792" y="1014"/>
            <a:chExt cx="912" cy="864"/>
          </a:xfrm>
        </p:grpSpPr>
        <p:grpSp>
          <p:nvGrpSpPr>
            <p:cNvPr id="21584" name="Group 26">
              <a:extLst>
                <a:ext uri="{FF2B5EF4-FFF2-40B4-BE49-F238E27FC236}">
                  <a16:creationId xmlns:a16="http://schemas.microsoft.com/office/drawing/2014/main" id="{805A09D8-EDEB-4CE1-B97E-78F79DCC51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302"/>
              <a:ext cx="144" cy="144"/>
              <a:chOff x="2880" y="2160"/>
              <a:chExt cx="192" cy="192"/>
            </a:xfrm>
          </p:grpSpPr>
          <p:sp>
            <p:nvSpPr>
              <p:cNvPr id="21626" name="Line 27">
                <a:extLst>
                  <a:ext uri="{FF2B5EF4-FFF2-40B4-BE49-F238E27FC236}">
                    <a16:creationId xmlns:a16="http://schemas.microsoft.com/office/drawing/2014/main" id="{024F6961-6C0A-4543-8858-8CB8A0671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7" name="Line 28">
                <a:extLst>
                  <a:ext uri="{FF2B5EF4-FFF2-40B4-BE49-F238E27FC236}">
                    <a16:creationId xmlns:a16="http://schemas.microsoft.com/office/drawing/2014/main" id="{F646D31E-A875-4129-9A94-B93A31F5C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85" name="Group 29">
              <a:extLst>
                <a:ext uri="{FF2B5EF4-FFF2-40B4-BE49-F238E27FC236}">
                  <a16:creationId xmlns:a16="http://schemas.microsoft.com/office/drawing/2014/main" id="{A10F1C54-CFEE-4C64-B351-EDFD552984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638"/>
              <a:ext cx="144" cy="144"/>
              <a:chOff x="2880" y="2160"/>
              <a:chExt cx="192" cy="192"/>
            </a:xfrm>
          </p:grpSpPr>
          <p:sp>
            <p:nvSpPr>
              <p:cNvPr id="21624" name="Line 30">
                <a:extLst>
                  <a:ext uri="{FF2B5EF4-FFF2-40B4-BE49-F238E27FC236}">
                    <a16:creationId xmlns:a16="http://schemas.microsoft.com/office/drawing/2014/main" id="{22C4C676-0ED6-40D9-9F9A-A2DA86CD6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5" name="Line 31">
                <a:extLst>
                  <a:ext uri="{FF2B5EF4-FFF2-40B4-BE49-F238E27FC236}">
                    <a16:creationId xmlns:a16="http://schemas.microsoft.com/office/drawing/2014/main" id="{D2ACE07C-DB89-439D-80A9-47EE70AAE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86" name="Group 32">
              <a:extLst>
                <a:ext uri="{FF2B5EF4-FFF2-40B4-BE49-F238E27FC236}">
                  <a16:creationId xmlns:a16="http://schemas.microsoft.com/office/drawing/2014/main" id="{305499E2-A68A-46C9-8515-0C1F0CE821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110"/>
              <a:ext cx="144" cy="144"/>
              <a:chOff x="2880" y="2160"/>
              <a:chExt cx="192" cy="192"/>
            </a:xfrm>
          </p:grpSpPr>
          <p:sp>
            <p:nvSpPr>
              <p:cNvPr id="21622" name="Line 33">
                <a:extLst>
                  <a:ext uri="{FF2B5EF4-FFF2-40B4-BE49-F238E27FC236}">
                    <a16:creationId xmlns:a16="http://schemas.microsoft.com/office/drawing/2014/main" id="{1C29A85C-EA5C-45B0-975D-1106D210F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3" name="Line 34">
                <a:extLst>
                  <a:ext uri="{FF2B5EF4-FFF2-40B4-BE49-F238E27FC236}">
                    <a16:creationId xmlns:a16="http://schemas.microsoft.com/office/drawing/2014/main" id="{7744E852-0195-40B6-98E0-9767613E1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87" name="Group 35">
              <a:extLst>
                <a:ext uri="{FF2B5EF4-FFF2-40B4-BE49-F238E27FC236}">
                  <a16:creationId xmlns:a16="http://schemas.microsoft.com/office/drawing/2014/main" id="{61E86E2B-D69A-411E-A4DB-4EF86E80A7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542"/>
              <a:ext cx="144" cy="144"/>
              <a:chOff x="2880" y="2160"/>
              <a:chExt cx="192" cy="192"/>
            </a:xfrm>
          </p:grpSpPr>
          <p:sp>
            <p:nvSpPr>
              <p:cNvPr id="21620" name="Line 36">
                <a:extLst>
                  <a:ext uri="{FF2B5EF4-FFF2-40B4-BE49-F238E27FC236}">
                    <a16:creationId xmlns:a16="http://schemas.microsoft.com/office/drawing/2014/main" id="{928F11DA-3B25-4D60-817F-0030C2509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1" name="Line 37">
                <a:extLst>
                  <a:ext uri="{FF2B5EF4-FFF2-40B4-BE49-F238E27FC236}">
                    <a16:creationId xmlns:a16="http://schemas.microsoft.com/office/drawing/2014/main" id="{428B8A14-FF74-47A0-A7B0-A3850192B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88" name="Group 38">
              <a:extLst>
                <a:ext uri="{FF2B5EF4-FFF2-40B4-BE49-F238E27FC236}">
                  <a16:creationId xmlns:a16="http://schemas.microsoft.com/office/drawing/2014/main" id="{9C22D5DE-C0FE-47B8-9B37-5C183536B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1302"/>
              <a:ext cx="144" cy="144"/>
              <a:chOff x="2880" y="2160"/>
              <a:chExt cx="192" cy="192"/>
            </a:xfrm>
          </p:grpSpPr>
          <p:sp>
            <p:nvSpPr>
              <p:cNvPr id="21618" name="Line 39">
                <a:extLst>
                  <a:ext uri="{FF2B5EF4-FFF2-40B4-BE49-F238E27FC236}">
                    <a16:creationId xmlns:a16="http://schemas.microsoft.com/office/drawing/2014/main" id="{BDE2793B-58C4-467A-A657-14CF9141C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9" name="Line 40">
                <a:extLst>
                  <a:ext uri="{FF2B5EF4-FFF2-40B4-BE49-F238E27FC236}">
                    <a16:creationId xmlns:a16="http://schemas.microsoft.com/office/drawing/2014/main" id="{F50BA151-E691-47E4-85E5-DFBA522AA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89" name="Oval 41">
              <a:extLst>
                <a:ext uri="{FF2B5EF4-FFF2-40B4-BE49-F238E27FC236}">
                  <a16:creationId xmlns:a16="http://schemas.microsoft.com/office/drawing/2014/main" id="{05E38C6B-793B-4010-A39E-68E38AB33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14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590" name="Group 42">
              <a:extLst>
                <a:ext uri="{FF2B5EF4-FFF2-40B4-BE49-F238E27FC236}">
                  <a16:creationId xmlns:a16="http://schemas.microsoft.com/office/drawing/2014/main" id="{F425A2A3-353D-4D9D-98CA-D9E1AA4C92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158"/>
              <a:ext cx="144" cy="144"/>
              <a:chOff x="2880" y="2160"/>
              <a:chExt cx="192" cy="192"/>
            </a:xfrm>
          </p:grpSpPr>
          <p:sp>
            <p:nvSpPr>
              <p:cNvPr id="21616" name="Line 43">
                <a:extLst>
                  <a:ext uri="{FF2B5EF4-FFF2-40B4-BE49-F238E27FC236}">
                    <a16:creationId xmlns:a16="http://schemas.microsoft.com/office/drawing/2014/main" id="{19B3024D-CEC1-479C-A9AE-41EB69B28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7" name="Line 44">
                <a:extLst>
                  <a:ext uri="{FF2B5EF4-FFF2-40B4-BE49-F238E27FC236}">
                    <a16:creationId xmlns:a16="http://schemas.microsoft.com/office/drawing/2014/main" id="{7442C682-6B04-4D50-8791-743FF9F5E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1" name="Group 45">
              <a:extLst>
                <a:ext uri="{FF2B5EF4-FFF2-40B4-BE49-F238E27FC236}">
                  <a16:creationId xmlns:a16="http://schemas.microsoft.com/office/drawing/2014/main" id="{6ADAB76B-28C7-4AD7-AC95-A4DC9D2F46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398"/>
              <a:ext cx="144" cy="144"/>
              <a:chOff x="2880" y="2160"/>
              <a:chExt cx="192" cy="192"/>
            </a:xfrm>
          </p:grpSpPr>
          <p:sp>
            <p:nvSpPr>
              <p:cNvPr id="21614" name="Line 46">
                <a:extLst>
                  <a:ext uri="{FF2B5EF4-FFF2-40B4-BE49-F238E27FC236}">
                    <a16:creationId xmlns:a16="http://schemas.microsoft.com/office/drawing/2014/main" id="{5C1AC7DD-7510-4B5E-903D-DB7A708C7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5" name="Line 47">
                <a:extLst>
                  <a:ext uri="{FF2B5EF4-FFF2-40B4-BE49-F238E27FC236}">
                    <a16:creationId xmlns:a16="http://schemas.microsoft.com/office/drawing/2014/main" id="{8FE5527C-373B-4632-B84A-39FCC222E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2" name="Group 48">
              <a:extLst>
                <a:ext uri="{FF2B5EF4-FFF2-40B4-BE49-F238E27FC236}">
                  <a16:creationId xmlns:a16="http://schemas.microsoft.com/office/drawing/2014/main" id="{567F127B-6F03-4F92-955C-16E8FBE50E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350"/>
              <a:ext cx="144" cy="144"/>
              <a:chOff x="2880" y="2160"/>
              <a:chExt cx="192" cy="192"/>
            </a:xfrm>
          </p:grpSpPr>
          <p:sp>
            <p:nvSpPr>
              <p:cNvPr id="21612" name="Line 49">
                <a:extLst>
                  <a:ext uri="{FF2B5EF4-FFF2-40B4-BE49-F238E27FC236}">
                    <a16:creationId xmlns:a16="http://schemas.microsoft.com/office/drawing/2014/main" id="{04656121-57A6-408B-96FA-EE64EE892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3" name="Line 50">
                <a:extLst>
                  <a:ext uri="{FF2B5EF4-FFF2-40B4-BE49-F238E27FC236}">
                    <a16:creationId xmlns:a16="http://schemas.microsoft.com/office/drawing/2014/main" id="{E3AADFAB-1A7B-4220-AFAB-F23EE956E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3" name="Group 51">
              <a:extLst>
                <a:ext uri="{FF2B5EF4-FFF2-40B4-BE49-F238E27FC236}">
                  <a16:creationId xmlns:a16="http://schemas.microsoft.com/office/drawing/2014/main" id="{CC030755-D75D-4398-AC60-039A422F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686"/>
              <a:ext cx="144" cy="144"/>
              <a:chOff x="2880" y="2160"/>
              <a:chExt cx="192" cy="192"/>
            </a:xfrm>
          </p:grpSpPr>
          <p:sp>
            <p:nvSpPr>
              <p:cNvPr id="21610" name="Line 52">
                <a:extLst>
                  <a:ext uri="{FF2B5EF4-FFF2-40B4-BE49-F238E27FC236}">
                    <a16:creationId xmlns:a16="http://schemas.microsoft.com/office/drawing/2014/main" id="{9ECA6A7B-9727-4B96-B2B8-87A5C31BA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1" name="Line 53">
                <a:extLst>
                  <a:ext uri="{FF2B5EF4-FFF2-40B4-BE49-F238E27FC236}">
                    <a16:creationId xmlns:a16="http://schemas.microsoft.com/office/drawing/2014/main" id="{ABBB66B7-89E6-44D1-A93F-FE1BA3265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4" name="Group 54">
              <a:extLst>
                <a:ext uri="{FF2B5EF4-FFF2-40B4-BE49-F238E27FC236}">
                  <a16:creationId xmlns:a16="http://schemas.microsoft.com/office/drawing/2014/main" id="{7C05DEE0-9C65-492C-9FA9-9BF322B198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494"/>
              <a:ext cx="144" cy="144"/>
              <a:chOff x="2880" y="2160"/>
              <a:chExt cx="192" cy="192"/>
            </a:xfrm>
          </p:grpSpPr>
          <p:sp>
            <p:nvSpPr>
              <p:cNvPr id="21608" name="Line 55">
                <a:extLst>
                  <a:ext uri="{FF2B5EF4-FFF2-40B4-BE49-F238E27FC236}">
                    <a16:creationId xmlns:a16="http://schemas.microsoft.com/office/drawing/2014/main" id="{4BF5BA56-9A3A-4E41-892F-9274894F0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9" name="Line 56">
                <a:extLst>
                  <a:ext uri="{FF2B5EF4-FFF2-40B4-BE49-F238E27FC236}">
                    <a16:creationId xmlns:a16="http://schemas.microsoft.com/office/drawing/2014/main" id="{7E6C515E-C5B4-471E-B3B7-DD7AD1906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5" name="Group 57">
              <a:extLst>
                <a:ext uri="{FF2B5EF4-FFF2-40B4-BE49-F238E27FC236}">
                  <a16:creationId xmlns:a16="http://schemas.microsoft.com/office/drawing/2014/main" id="{FAE70243-5C9C-4F1C-B320-4C4DECC7F0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494"/>
              <a:ext cx="144" cy="144"/>
              <a:chOff x="2880" y="2160"/>
              <a:chExt cx="192" cy="192"/>
            </a:xfrm>
          </p:grpSpPr>
          <p:sp>
            <p:nvSpPr>
              <p:cNvPr id="21606" name="Line 58">
                <a:extLst>
                  <a:ext uri="{FF2B5EF4-FFF2-40B4-BE49-F238E27FC236}">
                    <a16:creationId xmlns:a16="http://schemas.microsoft.com/office/drawing/2014/main" id="{BB6165C6-8BB9-421D-8404-59860B5F5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7" name="Line 59">
                <a:extLst>
                  <a:ext uri="{FF2B5EF4-FFF2-40B4-BE49-F238E27FC236}">
                    <a16:creationId xmlns:a16="http://schemas.microsoft.com/office/drawing/2014/main" id="{56CE4653-4F1F-4428-AE24-3044F64CB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6" name="Group 60">
              <a:extLst>
                <a:ext uri="{FF2B5EF4-FFF2-40B4-BE49-F238E27FC236}">
                  <a16:creationId xmlns:a16="http://schemas.microsoft.com/office/drawing/2014/main" id="{4B818618-546D-4313-8508-246114D3AF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590"/>
              <a:ext cx="144" cy="144"/>
              <a:chOff x="2880" y="2160"/>
              <a:chExt cx="192" cy="192"/>
            </a:xfrm>
          </p:grpSpPr>
          <p:sp>
            <p:nvSpPr>
              <p:cNvPr id="21604" name="Line 61">
                <a:extLst>
                  <a:ext uri="{FF2B5EF4-FFF2-40B4-BE49-F238E27FC236}">
                    <a16:creationId xmlns:a16="http://schemas.microsoft.com/office/drawing/2014/main" id="{1C0A9B14-18A6-4019-AAB9-D0370E249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5" name="Line 62">
                <a:extLst>
                  <a:ext uri="{FF2B5EF4-FFF2-40B4-BE49-F238E27FC236}">
                    <a16:creationId xmlns:a16="http://schemas.microsoft.com/office/drawing/2014/main" id="{6ABE61A6-0446-4F01-A062-DC5C849E5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97" name="Oval 63">
              <a:extLst>
                <a:ext uri="{FF2B5EF4-FFF2-40B4-BE49-F238E27FC236}">
                  <a16:creationId xmlns:a16="http://schemas.microsoft.com/office/drawing/2014/main" id="{233EB5CD-9CC2-4F64-AEF8-AC0AC31F8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15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98" name="Oval 64">
              <a:extLst>
                <a:ext uri="{FF2B5EF4-FFF2-40B4-BE49-F238E27FC236}">
                  <a16:creationId xmlns:a16="http://schemas.microsoft.com/office/drawing/2014/main" id="{1D8D433F-8FE4-4A16-8B0F-0610E8028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1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99" name="Oval 65">
              <a:extLst>
                <a:ext uri="{FF2B5EF4-FFF2-40B4-BE49-F238E27FC236}">
                  <a16:creationId xmlns:a16="http://schemas.microsoft.com/office/drawing/2014/main" id="{D2F745E8-7AE6-4242-906F-E9450B5D7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600" name="Oval 66">
              <a:extLst>
                <a:ext uri="{FF2B5EF4-FFF2-40B4-BE49-F238E27FC236}">
                  <a16:creationId xmlns:a16="http://schemas.microsoft.com/office/drawing/2014/main" id="{4AD85050-E250-4585-89AE-0A5BA2B77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601" name="Group 67">
              <a:extLst>
                <a:ext uri="{FF2B5EF4-FFF2-40B4-BE49-F238E27FC236}">
                  <a16:creationId xmlns:a16="http://schemas.microsoft.com/office/drawing/2014/main" id="{A6671FEC-0559-4DAB-B85E-0D445D00D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254"/>
              <a:ext cx="144" cy="144"/>
              <a:chOff x="2880" y="2160"/>
              <a:chExt cx="192" cy="192"/>
            </a:xfrm>
          </p:grpSpPr>
          <p:sp>
            <p:nvSpPr>
              <p:cNvPr id="21602" name="Line 68">
                <a:extLst>
                  <a:ext uri="{FF2B5EF4-FFF2-40B4-BE49-F238E27FC236}">
                    <a16:creationId xmlns:a16="http://schemas.microsoft.com/office/drawing/2014/main" id="{28562BA1-364D-4B1E-8F1D-22DD0536B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3" name="Line 69">
                <a:extLst>
                  <a:ext uri="{FF2B5EF4-FFF2-40B4-BE49-F238E27FC236}">
                    <a16:creationId xmlns:a16="http://schemas.microsoft.com/office/drawing/2014/main" id="{F99D1223-C463-4C49-8C47-5BA7F279C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6" name="Text Box 70">
            <a:extLst>
              <a:ext uri="{FF2B5EF4-FFF2-40B4-BE49-F238E27FC236}">
                <a16:creationId xmlns:a16="http://schemas.microsoft.com/office/drawing/2014/main" id="{3DD1E6B5-B63A-4BF5-A25A-A952A4256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1431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17 instances</a:t>
            </a:r>
          </a:p>
        </p:txBody>
      </p:sp>
      <p:sp>
        <p:nvSpPr>
          <p:cNvPr id="106567" name="Text Box 71">
            <a:extLst>
              <a:ext uri="{FF2B5EF4-FFF2-40B4-BE49-F238E27FC236}">
                <a16:creationId xmlns:a16="http://schemas.microsoft.com/office/drawing/2014/main" id="{05C01055-C7C2-4016-AADD-413AEF662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5815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13 instances</a:t>
            </a:r>
          </a:p>
        </p:txBody>
      </p:sp>
      <p:sp>
        <p:nvSpPr>
          <p:cNvPr id="106568" name="Text Box 72">
            <a:extLst>
              <a:ext uri="{FF2B5EF4-FFF2-40B4-BE49-F238E27FC236}">
                <a16:creationId xmlns:a16="http://schemas.microsoft.com/office/drawing/2014/main" id="{DE1E614E-3C32-4050-BD7B-AD05A3DB1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4425950"/>
            <a:ext cx="4933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(Weighted) Average Entropy of Children</a:t>
            </a: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=</a:t>
            </a:r>
          </a:p>
        </p:txBody>
      </p:sp>
      <p:graphicFrame>
        <p:nvGraphicFramePr>
          <p:cNvPr id="106569" name="Object 73">
            <a:extLst>
              <a:ext uri="{FF2B5EF4-FFF2-40B4-BE49-F238E27FC236}">
                <a16:creationId xmlns:a16="http://schemas.microsoft.com/office/drawing/2014/main" id="{B6DF83E1-4095-483F-BFE9-ACDB44D1DA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" y="4833938"/>
          <a:ext cx="3505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4" name="Equation" r:id="rId7" imgW="2120900" imgH="431800" progId="Equation.3">
                  <p:embed/>
                </p:oleObj>
              </mc:Choice>
              <mc:Fallback>
                <p:oleObj name="Equation" r:id="rId7" imgW="2120900" imgH="43180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833938"/>
                        <a:ext cx="3505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70" name="Text Box 74">
            <a:extLst>
              <a:ext uri="{FF2B5EF4-FFF2-40B4-BE49-F238E27FC236}">
                <a16:creationId xmlns:a16="http://schemas.microsoft.com/office/drawing/2014/main" id="{A8DCEA35-9162-4C40-861A-FF5115486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5562600"/>
            <a:ext cx="719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Information Gain= 0.996 - 0.615 = 0.38    </a:t>
            </a:r>
            <a:r>
              <a:rPr lang="en-US" altLang="en-US" sz="2000" b="1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for this split</a:t>
            </a:r>
          </a:p>
        </p:txBody>
      </p:sp>
      <p:graphicFrame>
        <p:nvGraphicFramePr>
          <p:cNvPr id="106571" name="Object 75">
            <a:extLst>
              <a:ext uri="{FF2B5EF4-FFF2-40B4-BE49-F238E27FC236}">
                <a16:creationId xmlns:a16="http://schemas.microsoft.com/office/drawing/2014/main" id="{DFF9207F-7E32-4C3F-81CF-36DF27649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286125"/>
          <a:ext cx="39624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5" name="Equation" r:id="rId9" imgW="3048000" imgH="431800" progId="Equation.3">
                  <p:embed/>
                </p:oleObj>
              </mc:Choice>
              <mc:Fallback>
                <p:oleObj name="Equation" r:id="rId9" imgW="3048000" imgH="4318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25" b="-3493"/>
                      <a:stretch>
                        <a:fillRect/>
                      </a:stretch>
                    </p:blipFill>
                    <p:spPr bwMode="auto">
                      <a:xfrm>
                        <a:off x="5181600" y="3286125"/>
                        <a:ext cx="39624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76">
            <a:extLst>
              <a:ext uri="{FF2B5EF4-FFF2-40B4-BE49-F238E27FC236}">
                <a16:creationId xmlns:a16="http://schemas.microsoft.com/office/drawing/2014/main" id="{F3B4573A-45AF-4499-BE7E-20F3B1250E9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95525"/>
            <a:ext cx="2133600" cy="1905000"/>
            <a:chOff x="240" y="1446"/>
            <a:chExt cx="1344" cy="1200"/>
          </a:xfrm>
        </p:grpSpPr>
        <p:sp>
          <p:nvSpPr>
            <p:cNvPr id="21528" name="Oval 77">
              <a:extLst>
                <a:ext uri="{FF2B5EF4-FFF2-40B4-BE49-F238E27FC236}">
                  <a16:creationId xmlns:a16="http://schemas.microsoft.com/office/drawing/2014/main" id="{6042BB39-7250-4811-A2A9-25CD75041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6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9" name="Oval 78">
              <a:extLst>
                <a:ext uri="{FF2B5EF4-FFF2-40B4-BE49-F238E27FC236}">
                  <a16:creationId xmlns:a16="http://schemas.microsoft.com/office/drawing/2014/main" id="{135D111F-54B6-45F8-9296-35E3337E3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44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0" name="Oval 79">
              <a:extLst>
                <a:ext uri="{FF2B5EF4-FFF2-40B4-BE49-F238E27FC236}">
                  <a16:creationId xmlns:a16="http://schemas.microsoft.com/office/drawing/2014/main" id="{F3ACFB15-BFC4-400F-9DB0-ED05BAC57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1" name="Oval 80">
              <a:extLst>
                <a:ext uri="{FF2B5EF4-FFF2-40B4-BE49-F238E27FC236}">
                  <a16:creationId xmlns:a16="http://schemas.microsoft.com/office/drawing/2014/main" id="{2EC291A4-35CB-4583-B510-13F1DBF8E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2" name="Oval 81">
              <a:extLst>
                <a:ext uri="{FF2B5EF4-FFF2-40B4-BE49-F238E27FC236}">
                  <a16:creationId xmlns:a16="http://schemas.microsoft.com/office/drawing/2014/main" id="{A1C20D11-877E-4E8D-878A-861DDAE53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3" name="Oval 82">
              <a:extLst>
                <a:ext uri="{FF2B5EF4-FFF2-40B4-BE49-F238E27FC236}">
                  <a16:creationId xmlns:a16="http://schemas.microsoft.com/office/drawing/2014/main" id="{67BE9A74-7A9A-450C-AB7B-2F7517312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7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4" name="Oval 83">
              <a:extLst>
                <a:ext uri="{FF2B5EF4-FFF2-40B4-BE49-F238E27FC236}">
                  <a16:creationId xmlns:a16="http://schemas.microsoft.com/office/drawing/2014/main" id="{1B3F2E74-A171-4D7D-95FB-8F3D56B30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5" name="Oval 84">
              <a:extLst>
                <a:ext uri="{FF2B5EF4-FFF2-40B4-BE49-F238E27FC236}">
                  <a16:creationId xmlns:a16="http://schemas.microsoft.com/office/drawing/2014/main" id="{42E5B16D-A00E-440C-A719-67FD7DE3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4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6" name="Oval 85">
              <a:extLst>
                <a:ext uri="{FF2B5EF4-FFF2-40B4-BE49-F238E27FC236}">
                  <a16:creationId xmlns:a16="http://schemas.microsoft.com/office/drawing/2014/main" id="{67539C74-D374-4604-9841-7013CF820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537" name="Group 86">
              <a:extLst>
                <a:ext uri="{FF2B5EF4-FFF2-40B4-BE49-F238E27FC236}">
                  <a16:creationId xmlns:a16="http://schemas.microsoft.com/office/drawing/2014/main" id="{AA88384F-93D7-4DFA-BC01-DEBEE69509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494"/>
              <a:ext cx="144" cy="144"/>
              <a:chOff x="2880" y="2160"/>
              <a:chExt cx="192" cy="192"/>
            </a:xfrm>
          </p:grpSpPr>
          <p:sp>
            <p:nvSpPr>
              <p:cNvPr id="21582" name="Line 87">
                <a:extLst>
                  <a:ext uri="{FF2B5EF4-FFF2-40B4-BE49-F238E27FC236}">
                    <a16:creationId xmlns:a16="http://schemas.microsoft.com/office/drawing/2014/main" id="{EC9092A5-AF5F-4DD3-930B-7500D2B0D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3" name="Line 88">
                <a:extLst>
                  <a:ext uri="{FF2B5EF4-FFF2-40B4-BE49-F238E27FC236}">
                    <a16:creationId xmlns:a16="http://schemas.microsoft.com/office/drawing/2014/main" id="{D34B5A1C-34A1-4207-B558-625BA0E75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38" name="Oval 89">
              <a:extLst>
                <a:ext uri="{FF2B5EF4-FFF2-40B4-BE49-F238E27FC236}">
                  <a16:creationId xmlns:a16="http://schemas.microsoft.com/office/drawing/2014/main" id="{2579C8C8-42A9-4079-B736-7113985FD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5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9" name="Oval 90">
              <a:extLst>
                <a:ext uri="{FF2B5EF4-FFF2-40B4-BE49-F238E27FC236}">
                  <a16:creationId xmlns:a16="http://schemas.microsoft.com/office/drawing/2014/main" id="{62661AF4-1997-48BE-A01D-03BB9597B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540" name="Group 91">
              <a:extLst>
                <a:ext uri="{FF2B5EF4-FFF2-40B4-BE49-F238E27FC236}">
                  <a16:creationId xmlns:a16="http://schemas.microsoft.com/office/drawing/2014/main" id="{E2593AE0-38BD-4B8A-B6A6-CFC27BCDEB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782"/>
              <a:ext cx="144" cy="144"/>
              <a:chOff x="2880" y="2160"/>
              <a:chExt cx="192" cy="192"/>
            </a:xfrm>
          </p:grpSpPr>
          <p:sp>
            <p:nvSpPr>
              <p:cNvPr id="21580" name="Line 92">
                <a:extLst>
                  <a:ext uri="{FF2B5EF4-FFF2-40B4-BE49-F238E27FC236}">
                    <a16:creationId xmlns:a16="http://schemas.microsoft.com/office/drawing/2014/main" id="{2940B08C-4CAA-43D1-BDAA-11DE9B56D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1" name="Line 93">
                <a:extLst>
                  <a:ext uri="{FF2B5EF4-FFF2-40B4-BE49-F238E27FC236}">
                    <a16:creationId xmlns:a16="http://schemas.microsoft.com/office/drawing/2014/main" id="{20361B97-6708-4D2E-AC42-787B5260B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1" name="Group 94">
              <a:extLst>
                <a:ext uri="{FF2B5EF4-FFF2-40B4-BE49-F238E27FC236}">
                  <a16:creationId xmlns:a16="http://schemas.microsoft.com/office/drawing/2014/main" id="{60995899-E6D2-40DD-92D1-2CBB35B1B8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262"/>
              <a:ext cx="144" cy="144"/>
              <a:chOff x="2880" y="2160"/>
              <a:chExt cx="192" cy="192"/>
            </a:xfrm>
          </p:grpSpPr>
          <p:sp>
            <p:nvSpPr>
              <p:cNvPr id="21578" name="Line 95">
                <a:extLst>
                  <a:ext uri="{FF2B5EF4-FFF2-40B4-BE49-F238E27FC236}">
                    <a16:creationId xmlns:a16="http://schemas.microsoft.com/office/drawing/2014/main" id="{4C30703A-8F52-428B-AB4E-7B80812F8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9" name="Line 96">
                <a:extLst>
                  <a:ext uri="{FF2B5EF4-FFF2-40B4-BE49-F238E27FC236}">
                    <a16:creationId xmlns:a16="http://schemas.microsoft.com/office/drawing/2014/main" id="{BA3CA361-DD99-4194-B295-630A707F3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2" name="Group 97">
              <a:extLst>
                <a:ext uri="{FF2B5EF4-FFF2-40B4-BE49-F238E27FC236}">
                  <a16:creationId xmlns:a16="http://schemas.microsoft.com/office/drawing/2014/main" id="{1627B1C3-766C-4B89-8AF0-88C9D7F905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686"/>
              <a:ext cx="144" cy="144"/>
              <a:chOff x="2880" y="2160"/>
              <a:chExt cx="192" cy="192"/>
            </a:xfrm>
          </p:grpSpPr>
          <p:sp>
            <p:nvSpPr>
              <p:cNvPr id="21576" name="Line 98">
                <a:extLst>
                  <a:ext uri="{FF2B5EF4-FFF2-40B4-BE49-F238E27FC236}">
                    <a16:creationId xmlns:a16="http://schemas.microsoft.com/office/drawing/2014/main" id="{7BE88DE1-997A-4A1C-BADA-3C6A5597A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7" name="Line 99">
                <a:extLst>
                  <a:ext uri="{FF2B5EF4-FFF2-40B4-BE49-F238E27FC236}">
                    <a16:creationId xmlns:a16="http://schemas.microsoft.com/office/drawing/2014/main" id="{D6AFB29B-6881-4F86-9C99-A0C32757C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3" name="Group 100">
              <a:extLst>
                <a:ext uri="{FF2B5EF4-FFF2-40B4-BE49-F238E27FC236}">
                  <a16:creationId xmlns:a16="http://schemas.microsoft.com/office/drawing/2014/main" id="{B2B80B38-94E0-47B0-AB5F-C911784449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830"/>
              <a:ext cx="144" cy="144"/>
              <a:chOff x="2880" y="2160"/>
              <a:chExt cx="192" cy="192"/>
            </a:xfrm>
          </p:grpSpPr>
          <p:sp>
            <p:nvSpPr>
              <p:cNvPr id="21574" name="Line 101">
                <a:extLst>
                  <a:ext uri="{FF2B5EF4-FFF2-40B4-BE49-F238E27FC236}">
                    <a16:creationId xmlns:a16="http://schemas.microsoft.com/office/drawing/2014/main" id="{174CB065-A9DE-4AFB-95FE-74FD3CA74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5" name="Line 102">
                <a:extLst>
                  <a:ext uri="{FF2B5EF4-FFF2-40B4-BE49-F238E27FC236}">
                    <a16:creationId xmlns:a16="http://schemas.microsoft.com/office/drawing/2014/main" id="{8AF93E45-7F36-44AE-A831-68DD8CE34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44" name="Oval 103">
              <a:extLst>
                <a:ext uri="{FF2B5EF4-FFF2-40B4-BE49-F238E27FC236}">
                  <a16:creationId xmlns:a16="http://schemas.microsoft.com/office/drawing/2014/main" id="{67017336-F125-4EFB-8ED4-BD71CD756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45" name="Oval 104">
              <a:extLst>
                <a:ext uri="{FF2B5EF4-FFF2-40B4-BE49-F238E27FC236}">
                  <a16:creationId xmlns:a16="http://schemas.microsoft.com/office/drawing/2014/main" id="{2BED8CB1-A879-4707-968C-665BD22D6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26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46" name="Oval 105">
              <a:extLst>
                <a:ext uri="{FF2B5EF4-FFF2-40B4-BE49-F238E27FC236}">
                  <a16:creationId xmlns:a16="http://schemas.microsoft.com/office/drawing/2014/main" id="{DE8E6CB4-5431-4DEB-B8B1-8F261C412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11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47" name="Oval 106">
              <a:extLst>
                <a:ext uri="{FF2B5EF4-FFF2-40B4-BE49-F238E27FC236}">
                  <a16:creationId xmlns:a16="http://schemas.microsoft.com/office/drawing/2014/main" id="{4961735F-C6FF-4EF1-A437-D07E2E9A1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48" name="Oval 107">
              <a:extLst>
                <a:ext uri="{FF2B5EF4-FFF2-40B4-BE49-F238E27FC236}">
                  <a16:creationId xmlns:a16="http://schemas.microsoft.com/office/drawing/2014/main" id="{FBC3A462-2BA1-48BE-8121-BD0F141CB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9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49" name="Oval 108">
              <a:extLst>
                <a:ext uri="{FF2B5EF4-FFF2-40B4-BE49-F238E27FC236}">
                  <a16:creationId xmlns:a16="http://schemas.microsoft.com/office/drawing/2014/main" id="{0CECE69C-DC54-46A1-92EA-FF907B658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550" name="Group 109">
              <a:extLst>
                <a:ext uri="{FF2B5EF4-FFF2-40B4-BE49-F238E27FC236}">
                  <a16:creationId xmlns:a16="http://schemas.microsoft.com/office/drawing/2014/main" id="{66454331-E547-47B2-B16B-2E8966B93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358"/>
              <a:ext cx="144" cy="144"/>
              <a:chOff x="2880" y="2160"/>
              <a:chExt cx="192" cy="192"/>
            </a:xfrm>
          </p:grpSpPr>
          <p:sp>
            <p:nvSpPr>
              <p:cNvPr id="21572" name="Line 110">
                <a:extLst>
                  <a:ext uri="{FF2B5EF4-FFF2-40B4-BE49-F238E27FC236}">
                    <a16:creationId xmlns:a16="http://schemas.microsoft.com/office/drawing/2014/main" id="{916F86B6-4D6A-41DA-9CB0-99D713A14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3" name="Line 111">
                <a:extLst>
                  <a:ext uri="{FF2B5EF4-FFF2-40B4-BE49-F238E27FC236}">
                    <a16:creationId xmlns:a16="http://schemas.microsoft.com/office/drawing/2014/main" id="{289F5E63-0057-4B9C-89A9-F3B79921A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51" name="Group 112">
              <a:extLst>
                <a:ext uri="{FF2B5EF4-FFF2-40B4-BE49-F238E27FC236}">
                  <a16:creationId xmlns:a16="http://schemas.microsoft.com/office/drawing/2014/main" id="{E88669EB-CCA5-4FAD-B269-7C26BBE344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454"/>
              <a:ext cx="144" cy="144"/>
              <a:chOff x="2880" y="2160"/>
              <a:chExt cx="192" cy="192"/>
            </a:xfrm>
          </p:grpSpPr>
          <p:sp>
            <p:nvSpPr>
              <p:cNvPr id="21570" name="Line 113">
                <a:extLst>
                  <a:ext uri="{FF2B5EF4-FFF2-40B4-BE49-F238E27FC236}">
                    <a16:creationId xmlns:a16="http://schemas.microsoft.com/office/drawing/2014/main" id="{B738B82F-C6BA-499E-BF0E-A2882B423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1" name="Line 114">
                <a:extLst>
                  <a:ext uri="{FF2B5EF4-FFF2-40B4-BE49-F238E27FC236}">
                    <a16:creationId xmlns:a16="http://schemas.microsoft.com/office/drawing/2014/main" id="{763DA73A-E9B7-4F0D-89AC-10BA37246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52" name="Group 115">
              <a:extLst>
                <a:ext uri="{FF2B5EF4-FFF2-40B4-BE49-F238E27FC236}">
                  <a16:creationId xmlns:a16="http://schemas.microsoft.com/office/drawing/2014/main" id="{EC39B12A-F2A3-4463-A480-259623B9E6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0"/>
              <a:ext cx="144" cy="144"/>
              <a:chOff x="2880" y="2160"/>
              <a:chExt cx="192" cy="192"/>
            </a:xfrm>
          </p:grpSpPr>
          <p:sp>
            <p:nvSpPr>
              <p:cNvPr id="21568" name="Line 116">
                <a:extLst>
                  <a:ext uri="{FF2B5EF4-FFF2-40B4-BE49-F238E27FC236}">
                    <a16:creationId xmlns:a16="http://schemas.microsoft.com/office/drawing/2014/main" id="{89D85BA6-D4F4-46D1-955A-09F5BA6F3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9" name="Line 117">
                <a:extLst>
                  <a:ext uri="{FF2B5EF4-FFF2-40B4-BE49-F238E27FC236}">
                    <a16:creationId xmlns:a16="http://schemas.microsoft.com/office/drawing/2014/main" id="{DD6CD825-B387-43F3-B7E6-3C3438EBD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53" name="Group 118">
              <a:extLst>
                <a:ext uri="{FF2B5EF4-FFF2-40B4-BE49-F238E27FC236}">
                  <a16:creationId xmlns:a16="http://schemas.microsoft.com/office/drawing/2014/main" id="{63D74B4B-BCB3-458C-98BC-E5ADB5CD19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022"/>
              <a:ext cx="144" cy="144"/>
              <a:chOff x="2880" y="2160"/>
              <a:chExt cx="192" cy="192"/>
            </a:xfrm>
          </p:grpSpPr>
          <p:sp>
            <p:nvSpPr>
              <p:cNvPr id="21566" name="Line 119">
                <a:extLst>
                  <a:ext uri="{FF2B5EF4-FFF2-40B4-BE49-F238E27FC236}">
                    <a16:creationId xmlns:a16="http://schemas.microsoft.com/office/drawing/2014/main" id="{2719DA0D-E49C-493E-8776-CC170B60B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7" name="Line 120">
                <a:extLst>
                  <a:ext uri="{FF2B5EF4-FFF2-40B4-BE49-F238E27FC236}">
                    <a16:creationId xmlns:a16="http://schemas.microsoft.com/office/drawing/2014/main" id="{DEECD441-2426-415B-B4BA-D76CC78B6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54" name="Group 121">
              <a:extLst>
                <a:ext uri="{FF2B5EF4-FFF2-40B4-BE49-F238E27FC236}">
                  <a16:creationId xmlns:a16="http://schemas.microsoft.com/office/drawing/2014/main" id="{EEC0D612-3DB0-413C-A2AE-9B35385CD2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214"/>
              <a:ext cx="144" cy="144"/>
              <a:chOff x="2880" y="2160"/>
              <a:chExt cx="192" cy="192"/>
            </a:xfrm>
          </p:grpSpPr>
          <p:sp>
            <p:nvSpPr>
              <p:cNvPr id="21564" name="Line 122">
                <a:extLst>
                  <a:ext uri="{FF2B5EF4-FFF2-40B4-BE49-F238E27FC236}">
                    <a16:creationId xmlns:a16="http://schemas.microsoft.com/office/drawing/2014/main" id="{DC34F3A1-EAAC-43E0-9F41-B1A07E58D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5" name="Line 123">
                <a:extLst>
                  <a:ext uri="{FF2B5EF4-FFF2-40B4-BE49-F238E27FC236}">
                    <a16:creationId xmlns:a16="http://schemas.microsoft.com/office/drawing/2014/main" id="{3BE824F0-C7F3-4DE3-BC6F-C564FF270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55" name="Group 124">
              <a:extLst>
                <a:ext uri="{FF2B5EF4-FFF2-40B4-BE49-F238E27FC236}">
                  <a16:creationId xmlns:a16="http://schemas.microsoft.com/office/drawing/2014/main" id="{D87BFCDA-4B0C-4B28-99D0-470086EF8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454"/>
              <a:ext cx="144" cy="144"/>
              <a:chOff x="2880" y="2160"/>
              <a:chExt cx="192" cy="192"/>
            </a:xfrm>
          </p:grpSpPr>
          <p:sp>
            <p:nvSpPr>
              <p:cNvPr id="21562" name="Line 125">
                <a:extLst>
                  <a:ext uri="{FF2B5EF4-FFF2-40B4-BE49-F238E27FC236}">
                    <a16:creationId xmlns:a16="http://schemas.microsoft.com/office/drawing/2014/main" id="{77CE5507-AA8B-431D-80DA-036E6E438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3" name="Line 126">
                <a:extLst>
                  <a:ext uri="{FF2B5EF4-FFF2-40B4-BE49-F238E27FC236}">
                    <a16:creationId xmlns:a16="http://schemas.microsoft.com/office/drawing/2014/main" id="{EA0A5EFF-6DE4-4AC3-BD97-3636EFEC0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56" name="Group 127">
              <a:extLst>
                <a:ext uri="{FF2B5EF4-FFF2-40B4-BE49-F238E27FC236}">
                  <a16:creationId xmlns:a16="http://schemas.microsoft.com/office/drawing/2014/main" id="{7E4D69FF-077D-4E8D-B5E3-A84674578F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830"/>
              <a:ext cx="144" cy="144"/>
              <a:chOff x="2880" y="2160"/>
              <a:chExt cx="192" cy="192"/>
            </a:xfrm>
          </p:grpSpPr>
          <p:sp>
            <p:nvSpPr>
              <p:cNvPr id="21560" name="Line 128">
                <a:extLst>
                  <a:ext uri="{FF2B5EF4-FFF2-40B4-BE49-F238E27FC236}">
                    <a16:creationId xmlns:a16="http://schemas.microsoft.com/office/drawing/2014/main" id="{D202B0E0-056C-46B0-BB67-52A0DE8ED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1" name="Line 129">
                <a:extLst>
                  <a:ext uri="{FF2B5EF4-FFF2-40B4-BE49-F238E27FC236}">
                    <a16:creationId xmlns:a16="http://schemas.microsoft.com/office/drawing/2014/main" id="{DEFD3D0D-F5A4-41FD-9199-ADC198E61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57" name="Group 130">
              <a:extLst>
                <a:ext uri="{FF2B5EF4-FFF2-40B4-BE49-F238E27FC236}">
                  <a16:creationId xmlns:a16="http://schemas.microsoft.com/office/drawing/2014/main" id="{395D6596-97AD-402F-ACB2-49E8F8398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974"/>
              <a:ext cx="144" cy="144"/>
              <a:chOff x="2880" y="2160"/>
              <a:chExt cx="192" cy="192"/>
            </a:xfrm>
          </p:grpSpPr>
          <p:sp>
            <p:nvSpPr>
              <p:cNvPr id="21558" name="Line 131">
                <a:extLst>
                  <a:ext uri="{FF2B5EF4-FFF2-40B4-BE49-F238E27FC236}">
                    <a16:creationId xmlns:a16="http://schemas.microsoft.com/office/drawing/2014/main" id="{44CC9AAA-9290-40EC-8A00-73D3A0C179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9" name="Line 132">
                <a:extLst>
                  <a:ext uri="{FF2B5EF4-FFF2-40B4-BE49-F238E27FC236}">
                    <a16:creationId xmlns:a16="http://schemas.microsoft.com/office/drawing/2014/main" id="{3ADB716E-917B-42E6-84F5-3B4A0AA5D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22" name="Rectangle 133">
            <a:extLst>
              <a:ext uri="{FF2B5EF4-FFF2-40B4-BE49-F238E27FC236}">
                <a16:creationId xmlns:a16="http://schemas.microsoft.com/office/drawing/2014/main" id="{DF737B3A-4481-42A4-B536-A54B2A90B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845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Information Gain</a:t>
            </a:r>
            <a:r>
              <a:rPr lang="en-US" altLang="en-US" sz="2000"/>
              <a:t> =    entropy(parent) – [average entropy(children)]</a:t>
            </a:r>
          </a:p>
        </p:txBody>
      </p:sp>
      <p:sp>
        <p:nvSpPr>
          <p:cNvPr id="21523" name="Text Box 135">
            <a:extLst>
              <a:ext uri="{FF2B5EF4-FFF2-40B4-BE49-F238E27FC236}">
                <a16:creationId xmlns:a16="http://schemas.microsoft.com/office/drawing/2014/main" id="{AD04C47D-2C88-4066-9F34-2C484B422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75" y="1216025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parent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1524" name="Text Box 136">
            <a:extLst>
              <a:ext uri="{FF2B5EF4-FFF2-40B4-BE49-F238E27FC236}">
                <a16:creationId xmlns:a16="http://schemas.microsoft.com/office/drawing/2014/main" id="{127B1A2B-A676-488E-8607-CFBD079F5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06838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1525" name="Text Box 137">
            <a:extLst>
              <a:ext uri="{FF2B5EF4-FFF2-40B4-BE49-F238E27FC236}">
                <a16:creationId xmlns:a16="http://schemas.microsoft.com/office/drawing/2014/main" id="{8125A681-1271-4BB8-A87B-8975C1A3E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766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716B432-1E0A-470C-A521-84A0E4A1F9B9}"/>
              </a:ext>
            </a:extLst>
          </p:cNvPr>
          <p:cNvCxnSpPr/>
          <p:nvPr/>
        </p:nvCxnSpPr>
        <p:spPr>
          <a:xfrm rot="5400000">
            <a:off x="2171700" y="35433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2789B77-93D6-4658-8AE2-F499730ED52D}"/>
              </a:ext>
            </a:extLst>
          </p:cNvPr>
          <p:cNvCxnSpPr/>
          <p:nvPr/>
        </p:nvCxnSpPr>
        <p:spPr>
          <a:xfrm>
            <a:off x="2209800" y="3581400"/>
            <a:ext cx="1524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566" grpId="0"/>
      <p:bldP spid="106567" grpId="0"/>
      <p:bldP spid="106568" grpId="0"/>
      <p:bldP spid="1065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C82B3CD4-F34A-47FA-BDFF-DB808E3D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F79C7A-E07A-47CF-8605-5D1C3E2C159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0481858-83CC-48CB-B5FB-B0985AB1A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332F6C2-995F-4E62-A81D-C87762529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Supervised Learning</a:t>
            </a:r>
            <a:r>
              <a:rPr lang="en-US" altLang="en-US"/>
              <a:t> – learn a function from a set of training examples which are </a:t>
            </a:r>
            <a:r>
              <a:rPr lang="en-US" altLang="en-US">
                <a:solidFill>
                  <a:srgbClr val="000099"/>
                </a:solidFill>
              </a:rPr>
              <a:t>preclassified</a:t>
            </a:r>
            <a:r>
              <a:rPr lang="en-US" altLang="en-US"/>
              <a:t> </a:t>
            </a:r>
            <a:r>
              <a:rPr lang="en-US" altLang="en-US">
                <a:solidFill>
                  <a:srgbClr val="000099"/>
                </a:solidFill>
              </a:rPr>
              <a:t>feature vectors</a:t>
            </a:r>
            <a:r>
              <a:rPr lang="en-US" altLang="en-US"/>
              <a:t>.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DF330E78-1412-495F-B0AB-071C25B05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76600"/>
            <a:ext cx="3656013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	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(shape,color)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red)		    II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A701DABF-DA75-4450-A0B6-7AF06FEA5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37798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Given a previously unseen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feature vector, what is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rule that tells us if it is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 I or class II?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93FB1910-5364-4C7C-A74C-F3FFFDC7F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5373688"/>
            <a:ext cx="3097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(circle, green)	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(triangle, blue)	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C796B80C-4679-4D33-97D0-20D1E77A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F4F632-BC36-4144-A523-B0601EB56EE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026C79C-A450-4710-AB00-E26CF0F93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Entropy-Based Automatic Decision Tree Construction</a:t>
            </a: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F873B182-EF5F-4C81-9C73-A5D60BECD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2174875"/>
            <a:ext cx="213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Node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What feature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should be used?</a:t>
            </a:r>
          </a:p>
        </p:txBody>
      </p:sp>
      <p:sp>
        <p:nvSpPr>
          <p:cNvPr id="22533" name="Line 4">
            <a:extLst>
              <a:ext uri="{FF2B5EF4-FFF2-40B4-BE49-F238E27FC236}">
                <a16:creationId xmlns:a16="http://schemas.microsoft.com/office/drawing/2014/main" id="{BCD2F31F-73F8-46E7-A945-87EAF27EE1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429000"/>
            <a:ext cx="990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4" name="Line 5">
            <a:extLst>
              <a:ext uri="{FF2B5EF4-FFF2-40B4-BE49-F238E27FC236}">
                <a16:creationId xmlns:a16="http://schemas.microsoft.com/office/drawing/2014/main" id="{79453849-A39B-4728-B51D-9901B5315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5" name="Line 6">
            <a:extLst>
              <a:ext uri="{FF2B5EF4-FFF2-40B4-BE49-F238E27FC236}">
                <a16:creationId xmlns:a16="http://schemas.microsoft.com/office/drawing/2014/main" id="{95F01348-4CBD-4A32-8335-9D84559CA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762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6" name="Text Box 7">
            <a:extLst>
              <a:ext uri="{FF2B5EF4-FFF2-40B4-BE49-F238E27FC236}">
                <a16:creationId xmlns:a16="http://schemas.microsoft.com/office/drawing/2014/main" id="{EAE00041-A419-4F72-937A-75991D323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78213"/>
            <a:ext cx="155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What values?</a:t>
            </a:r>
          </a:p>
        </p:txBody>
      </p:sp>
      <p:sp>
        <p:nvSpPr>
          <p:cNvPr id="22537" name="Text Box 8">
            <a:extLst>
              <a:ext uri="{FF2B5EF4-FFF2-40B4-BE49-F238E27FC236}">
                <a16:creationId xmlns:a16="http://schemas.microsoft.com/office/drawing/2014/main" id="{36C12B3D-BA2A-43DC-AF14-A8C8688DA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0704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38" name="Text Box 9">
            <a:extLst>
              <a:ext uri="{FF2B5EF4-FFF2-40B4-BE49-F238E27FC236}">
                <a16:creationId xmlns:a16="http://schemas.microsoft.com/office/drawing/2014/main" id="{2DC0B3BF-C528-4B6B-9C9D-C4A115C13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251075"/>
            <a:ext cx="2338388" cy="23082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Training Set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11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12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,…f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1m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21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n1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 New Roman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2539" name="Text Box 10">
            <a:extLst>
              <a:ext uri="{FF2B5EF4-FFF2-40B4-BE49-F238E27FC236}">
                <a16:creationId xmlns:a16="http://schemas.microsoft.com/office/drawing/2014/main" id="{27A8F4CC-8543-485E-B0AB-0AB8C785B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5146675"/>
            <a:ext cx="6773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Quinlan suggested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information gain</a:t>
            </a:r>
            <a:r>
              <a:rPr lang="en-US" altLang="en-US" sz="2400">
                <a:latin typeface="Times New Roman" panose="02020603050405020304" pitchFamily="18" charset="0"/>
              </a:rPr>
              <a:t> in his ID3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and later the 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gain ratio</a:t>
            </a:r>
            <a:r>
              <a:rPr lang="en-US" altLang="en-US" sz="2400">
                <a:latin typeface="Times New Roman" panose="02020603050405020304" pitchFamily="18" charset="0"/>
              </a:rPr>
              <a:t>, both based on </a:t>
            </a:r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</a:rPr>
              <a:t>entropy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id="{71E919A0-24DB-438F-9A8C-77A5FC83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1BACE9-2673-40D1-A128-B1C21127BF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6B0D90B-AC7C-4281-B570-EB6542D59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Using Information Gain to Construct a Decision Tree</a:t>
            </a: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D3BF690C-CA0A-467C-B2C8-EBE82646D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1412875"/>
            <a:ext cx="1592263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Attribute A</a:t>
            </a:r>
          </a:p>
        </p:txBody>
      </p:sp>
      <p:sp>
        <p:nvSpPr>
          <p:cNvPr id="23557" name="Line 4">
            <a:extLst>
              <a:ext uri="{FF2B5EF4-FFF2-40B4-BE49-F238E27FC236}">
                <a16:creationId xmlns:a16="http://schemas.microsoft.com/office/drawing/2014/main" id="{37B37A12-15F6-4F11-A8F9-F773993FFE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905000"/>
            <a:ext cx="990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58" name="Line 5">
            <a:extLst>
              <a:ext uri="{FF2B5EF4-FFF2-40B4-BE49-F238E27FC236}">
                <a16:creationId xmlns:a16="http://schemas.microsoft.com/office/drawing/2014/main" id="{EEC256E0-586B-4AE3-A334-7489B67C3D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19050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59" name="Line 6">
            <a:extLst>
              <a:ext uri="{FF2B5EF4-FFF2-40B4-BE49-F238E27FC236}">
                <a16:creationId xmlns:a16="http://schemas.microsoft.com/office/drawing/2014/main" id="{6F046EB7-4589-4ACE-B98A-D284C4C6E3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905000"/>
            <a:ext cx="914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0" name="Text Box 7">
            <a:extLst>
              <a:ext uri="{FF2B5EF4-FFF2-40B4-BE49-F238E27FC236}">
                <a16:creationId xmlns:a16="http://schemas.microsoft.com/office/drawing/2014/main" id="{543F9397-0395-4009-84A4-9EAC4E925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v1</a:t>
            </a:r>
          </a:p>
        </p:txBody>
      </p:sp>
      <p:sp>
        <p:nvSpPr>
          <p:cNvPr id="23561" name="Text Box 8">
            <a:extLst>
              <a:ext uri="{FF2B5EF4-FFF2-40B4-BE49-F238E27FC236}">
                <a16:creationId xmlns:a16="http://schemas.microsoft.com/office/drawing/2014/main" id="{B6BB210B-66AD-472B-98CE-1918FFB6A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vk</a:t>
            </a:r>
          </a:p>
        </p:txBody>
      </p:sp>
      <p:sp>
        <p:nvSpPr>
          <p:cNvPr id="23562" name="Text Box 9">
            <a:extLst>
              <a:ext uri="{FF2B5EF4-FFF2-40B4-BE49-F238E27FC236}">
                <a16:creationId xmlns:a16="http://schemas.microsoft.com/office/drawing/2014/main" id="{CBF20558-F259-480B-8F64-5F33BD785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812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v2</a:t>
            </a:r>
          </a:p>
        </p:txBody>
      </p:sp>
      <p:sp>
        <p:nvSpPr>
          <p:cNvPr id="23563" name="Text Box 10">
            <a:extLst>
              <a:ext uri="{FF2B5EF4-FFF2-40B4-BE49-F238E27FC236}">
                <a16:creationId xmlns:a16="http://schemas.microsoft.com/office/drawing/2014/main" id="{02A1B3E0-E9C3-48A1-9C85-1217A36F0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250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Full Training Set S</a:t>
            </a:r>
          </a:p>
        </p:txBody>
      </p:sp>
      <p:sp>
        <p:nvSpPr>
          <p:cNvPr id="23564" name="Text Box 11">
            <a:extLst>
              <a:ext uri="{FF2B5EF4-FFF2-40B4-BE49-F238E27FC236}">
                <a16:creationId xmlns:a16="http://schemas.microsoft.com/office/drawing/2014/main" id="{6DAF60A5-5685-448D-8BDD-4B1BA4B17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33663"/>
            <a:ext cx="83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Set S </a:t>
            </a:r>
            <a:r>
              <a:rPr lang="en-US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23565" name="Rectangle 12">
            <a:extLst>
              <a:ext uri="{FF2B5EF4-FFF2-40B4-BE49-F238E27FC236}">
                <a16:creationId xmlns:a16="http://schemas.microsoft.com/office/drawing/2014/main" id="{EF5065AD-7EA9-4823-9244-DC0A30FF5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90800"/>
            <a:ext cx="381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0" name="Text Box 13">
            <a:extLst>
              <a:ext uri="{FF2B5EF4-FFF2-40B4-BE49-F238E27FC236}">
                <a16:creationId xmlns:a16="http://schemas.microsoft.com/office/drawing/2014/main" id="{AEB280BE-3D15-4578-85C6-4C322F416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505200"/>
            <a:ext cx="1536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repeat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recursively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till when?</a:t>
            </a:r>
          </a:p>
        </p:txBody>
      </p:sp>
      <p:sp>
        <p:nvSpPr>
          <p:cNvPr id="23567" name="Text Box 15">
            <a:extLst>
              <a:ext uri="{FF2B5EF4-FFF2-40B4-BE49-F238E27FC236}">
                <a16:creationId xmlns:a16="http://schemas.microsoft.com/office/drawing/2014/main" id="{19E3E6EB-4751-4A69-A092-39F5FB623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33663"/>
            <a:ext cx="267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={sS | value(A)=v1}</a:t>
            </a:r>
            <a:endParaRPr lang="en-US" altLang="en-US" sz="20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1C6A53D2-BF0C-4C65-87A2-096345298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1154113"/>
            <a:ext cx="30114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Choose the attribute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with highest information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gain for the full 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set at the root of the tree.</a:t>
            </a:r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54B177B7-DB02-4EE6-BDF8-AE9CF3811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2879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Construct child nodes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for each value of 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Each has an associated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subset of vectors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which A has a particular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value.</a:t>
            </a:r>
          </a:p>
        </p:txBody>
      </p:sp>
      <p:sp>
        <p:nvSpPr>
          <p:cNvPr id="24594" name="Text Box 20">
            <a:extLst>
              <a:ext uri="{FF2B5EF4-FFF2-40B4-BE49-F238E27FC236}">
                <a16:creationId xmlns:a16="http://schemas.microsoft.com/office/drawing/2014/main" id="{34EC00DE-B15D-4D3B-9101-7474D32FF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725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4595" name="Oval 21">
            <a:extLst>
              <a:ext uri="{FF2B5EF4-FFF2-40B4-BE49-F238E27FC236}">
                <a16:creationId xmlns:a16="http://schemas.microsoft.com/office/drawing/2014/main" id="{1531E714-F1FF-4F10-86A4-E2DE7C5A0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762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Text Box 22">
            <a:extLst>
              <a:ext uri="{FF2B5EF4-FFF2-40B4-BE49-F238E27FC236}">
                <a16:creationId xmlns:a16="http://schemas.microsoft.com/office/drawing/2014/main" id="{982364A7-F357-4D5D-AA52-9E6E516BD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868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24597" name="Oval 23">
            <a:extLst>
              <a:ext uri="{FF2B5EF4-FFF2-40B4-BE49-F238E27FC236}">
                <a16:creationId xmlns:a16="http://schemas.microsoft.com/office/drawing/2014/main" id="{602FB7DF-65AD-4F87-A367-880054074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8" name="Text Box 24">
            <a:extLst>
              <a:ext uri="{FF2B5EF4-FFF2-40B4-BE49-F238E27FC236}">
                <a16:creationId xmlns:a16="http://schemas.microsoft.com/office/drawing/2014/main" id="{A0DCA650-3F55-47A0-9168-A70AA2BD2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3087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4599" name="Oval 25">
            <a:extLst>
              <a:ext uri="{FF2B5EF4-FFF2-40B4-BE49-F238E27FC236}">
                <a16:creationId xmlns:a16="http://schemas.microsoft.com/office/drawing/2014/main" id="{0A64C5D4-3909-48A0-B739-09B463E6E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124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/>
      <p:bldP spid="24595" grpId="0" animBg="1"/>
      <p:bldP spid="24596" grpId="0"/>
      <p:bldP spid="24597" grpId="0" animBg="1"/>
      <p:bldP spid="24598" grpId="0"/>
      <p:bldP spid="245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7487ECB5-C046-44FF-83B8-375234BF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746F37-0848-4EDC-9DBC-11D91063F99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86D10E6-EE25-408E-B571-D176173C2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Simple Example</a:t>
            </a:r>
            <a:r>
              <a:rPr lang="en-US" altLang="en-US"/>
              <a:t> 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0AC5AD77-DC85-4797-AEAC-3146F6B5D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0"/>
            <a:ext cx="2779713" cy="1930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4581" name="Line 5">
            <a:extLst>
              <a:ext uri="{FF2B5EF4-FFF2-40B4-BE49-F238E27FC236}">
                <a16:creationId xmlns:a16="http://schemas.microsoft.com/office/drawing/2014/main" id="{5DFAB656-BF8B-4397-8325-763FE9F8F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743200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DDEFF0B5-9BF8-4D49-AD20-489ED450D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53000"/>
            <a:ext cx="615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How would you distinguish class I from class II?</a:t>
            </a:r>
          </a:p>
        </p:txBody>
      </p:sp>
      <p:sp>
        <p:nvSpPr>
          <p:cNvPr id="24583" name="Text Box 9">
            <a:extLst>
              <a:ext uri="{FF2B5EF4-FFF2-40B4-BE49-F238E27FC236}">
                <a16:creationId xmlns:a16="http://schemas.microsoft.com/office/drawing/2014/main" id="{D95BC44F-3FDA-4D2A-8EFB-246323C01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530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Training Set: 3 features and 2 classes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>
            <a:extLst>
              <a:ext uri="{FF2B5EF4-FFF2-40B4-BE49-F238E27FC236}">
                <a16:creationId xmlns:a16="http://schemas.microsoft.com/office/drawing/2014/main" id="{686746F4-3672-4448-8F99-A46FC842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AEF84B-4BC4-4943-B968-ACC05690E58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5603" name="TextBox 4">
            <a:extLst>
              <a:ext uri="{FF2B5EF4-FFF2-40B4-BE49-F238E27FC236}">
                <a16:creationId xmlns:a16="http://schemas.microsoft.com/office/drawing/2014/main" id="{2B888D20-17D2-4EB5-873C-C69CD15FE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6538" cy="19272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3ECB943A-EB04-4953-9A5F-3D83317F6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700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X</a:t>
            </a:r>
          </a:p>
        </p:txBody>
      </p:sp>
      <p:sp>
        <p:nvSpPr>
          <p:cNvPr id="25605" name="TextBox 6">
            <a:extLst>
              <a:ext uri="{FF2B5EF4-FFF2-40B4-BE49-F238E27FC236}">
                <a16:creationId xmlns:a16="http://schemas.microsoft.com/office/drawing/2014/main" id="{3394D6D4-7D0A-45D9-913E-1CDA3618B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25606" name="TextBox 7">
            <a:extLst>
              <a:ext uri="{FF2B5EF4-FFF2-40B4-BE49-F238E27FC236}">
                <a16:creationId xmlns:a16="http://schemas.microsoft.com/office/drawing/2014/main" id="{0397E689-7DFA-434D-9936-ADD6DED1D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66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5607" name="TextBox 8">
            <a:extLst>
              <a:ext uri="{FF2B5EF4-FFF2-40B4-BE49-F238E27FC236}">
                <a16:creationId xmlns:a16="http://schemas.microsoft.com/office/drawing/2014/main" id="{7B0D365B-C1B9-422C-B407-8D2AC1EF9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6632" name="TextBox 9">
            <a:extLst>
              <a:ext uri="{FF2B5EF4-FFF2-40B4-BE49-F238E27FC236}">
                <a16:creationId xmlns:a16="http://schemas.microsoft.com/office/drawing/2014/main" id="{B0A00417-D7A2-4CC5-B841-77186BAC6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602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GAIN = 1 – ( 3/4)(.9184) – (1/4)(0) = .3112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E1CBC1-D2CF-49DE-BFC3-B6A8F5F9C433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BB79D2-9832-48AB-9841-11CCF194C13C}"/>
              </a:ext>
            </a:extLst>
          </p:cNvPr>
          <p:cNvCxnSpPr>
            <a:stCxn id="25605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004B65C-8F0A-469A-9A04-3C896D22C6C0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CFDD2C-6090-4F31-8042-2A9CA321F03C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640EA44-0D4E-4CD7-9EF1-1CCF759F509C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614" name="TextBox 22">
            <a:extLst>
              <a:ext uri="{FF2B5EF4-FFF2-40B4-BE49-F238E27FC236}">
                <a16:creationId xmlns:a16="http://schemas.microsoft.com/office/drawing/2014/main" id="{3824D1D5-3500-49A8-A6B3-413F02C28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X=1</a:t>
            </a:r>
          </a:p>
        </p:txBody>
      </p:sp>
      <p:sp>
        <p:nvSpPr>
          <p:cNvPr id="25615" name="TextBox 23">
            <a:extLst>
              <a:ext uri="{FF2B5EF4-FFF2-40B4-BE49-F238E27FC236}">
                <a16:creationId xmlns:a16="http://schemas.microsoft.com/office/drawing/2014/main" id="{0DD268FB-82A3-45BF-8733-7639B804B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X=0</a:t>
            </a:r>
          </a:p>
        </p:txBody>
      </p:sp>
      <p:sp>
        <p:nvSpPr>
          <p:cNvPr id="26640" name="TextBox 24">
            <a:extLst>
              <a:ext uri="{FF2B5EF4-FFF2-40B4-BE49-F238E27FC236}">
                <a16:creationId xmlns:a16="http://schemas.microsoft.com/office/drawing/2014/main" id="{68D11E93-A077-41F1-9744-CDCD5C471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26641" name="TextBox 25">
            <a:extLst>
              <a:ext uri="{FF2B5EF4-FFF2-40B4-BE49-F238E27FC236}">
                <a16:creationId xmlns:a16="http://schemas.microsoft.com/office/drawing/2014/main" id="{AB8AA20C-2602-4C01-BD6E-A60072F5E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497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-(1/3)log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(1/3)-(2/3)log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(2/3)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.5284 + .39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 .9184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05545B2E-570C-4899-A45A-C10C70368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3048000"/>
            <a:ext cx="4446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If X is the best attribute,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this node would be further split.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204BA59-9B67-4DB4-82A0-FDEA3AB6131A}"/>
              </a:ext>
            </a:extLst>
          </p:cNvPr>
          <p:cNvCxnSpPr>
            <a:stCxn id="25619" idx="1"/>
          </p:cNvCxnSpPr>
          <p:nvPr/>
        </p:nvCxnSpPr>
        <p:spPr>
          <a:xfrm flipH="1">
            <a:off x="3157538" y="3462338"/>
            <a:ext cx="317500" cy="27146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2D3CBBA0-B23B-464F-9926-C3859591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B1BA47-12B2-45E5-86EA-383F8CEEEA7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6627" name="TextBox 4">
            <a:extLst>
              <a:ext uri="{FF2B5EF4-FFF2-40B4-BE49-F238E27FC236}">
                <a16:creationId xmlns:a16="http://schemas.microsoft.com/office/drawing/2014/main" id="{3142F649-7444-489F-815B-0ECE6CF6E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59125BDA-AB95-43F7-9071-04533EEA1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693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Y</a:t>
            </a:r>
          </a:p>
        </p:txBody>
      </p:sp>
      <p:sp>
        <p:nvSpPr>
          <p:cNvPr id="26629" name="TextBox 6">
            <a:extLst>
              <a:ext uri="{FF2B5EF4-FFF2-40B4-BE49-F238E27FC236}">
                <a16:creationId xmlns:a16="http://schemas.microsoft.com/office/drawing/2014/main" id="{687D30A7-FD0F-492A-85FE-6EA54C9F3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26630" name="TextBox 7">
            <a:extLst>
              <a:ext uri="{FF2B5EF4-FFF2-40B4-BE49-F238E27FC236}">
                <a16:creationId xmlns:a16="http://schemas.microsoft.com/office/drawing/2014/main" id="{8769A244-6AFC-4514-9292-37EFDE99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54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TextBox 8">
            <a:extLst>
              <a:ext uri="{FF2B5EF4-FFF2-40B4-BE49-F238E27FC236}">
                <a16:creationId xmlns:a16="http://schemas.microsoft.com/office/drawing/2014/main" id="{78382100-30B5-4E7C-A3D0-743E57FA2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6632" name="TextBox 9">
            <a:extLst>
              <a:ext uri="{FF2B5EF4-FFF2-40B4-BE49-F238E27FC236}">
                <a16:creationId xmlns:a16="http://schemas.microsoft.com/office/drawing/2014/main" id="{0FE7026E-9201-4CE1-8DA6-F5370FB18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5989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–(1/2) 0 – (1/2)0 = 1; BEST 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6D4883-0AAC-452E-A85E-E8C047968048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2B7A9E-7DB7-4180-9D41-A1CD456C9D78}"/>
              </a:ext>
            </a:extLst>
          </p:cNvPr>
          <p:cNvCxnSpPr>
            <a:stCxn id="26629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CEE23F0-15F9-41DC-BE1E-FF0E5AB7185A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2D3ED0A-DAED-44C3-B17B-503A999BF797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B7428DE-E601-47A6-AFA2-31FBC0914012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638" name="TextBox 22">
            <a:extLst>
              <a:ext uri="{FF2B5EF4-FFF2-40B4-BE49-F238E27FC236}">
                <a16:creationId xmlns:a16="http://schemas.microsoft.com/office/drawing/2014/main" id="{9AF3E165-7DE5-4FE7-A496-84347DBD6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Y=1</a:t>
            </a:r>
          </a:p>
        </p:txBody>
      </p:sp>
      <p:sp>
        <p:nvSpPr>
          <p:cNvPr id="26639" name="TextBox 23">
            <a:extLst>
              <a:ext uri="{FF2B5EF4-FFF2-40B4-BE49-F238E27FC236}">
                <a16:creationId xmlns:a16="http://schemas.microsoft.com/office/drawing/2014/main" id="{7D97619F-2D31-4AB3-B2BF-667D0E9F8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Y=0</a:t>
            </a:r>
          </a:p>
        </p:txBody>
      </p:sp>
      <p:sp>
        <p:nvSpPr>
          <p:cNvPr id="26640" name="TextBox 24">
            <a:extLst>
              <a:ext uri="{FF2B5EF4-FFF2-40B4-BE49-F238E27FC236}">
                <a16:creationId xmlns:a16="http://schemas.microsoft.com/office/drawing/2014/main" id="{62AD8A1A-415D-4A66-B682-5EE8642B2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26641" name="TextBox 25">
            <a:extLst>
              <a:ext uri="{FF2B5EF4-FFF2-40B4-BE49-F238E27FC236}">
                <a16:creationId xmlns:a16="http://schemas.microsoft.com/office/drawing/2014/main" id="{0787AFB2-CF32-424F-B0B7-E8DB2B562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56B8F8EF-86B8-4A7D-A0D0-FF7B43AE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DD548C-D029-4F1C-B5CD-759F06B1910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7651" name="TextBox 4">
            <a:extLst>
              <a:ext uri="{FF2B5EF4-FFF2-40B4-BE49-F238E27FC236}">
                <a16:creationId xmlns:a16="http://schemas.microsoft.com/office/drawing/2014/main" id="{78D7F846-403D-4540-A31E-32D452F47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id="{0ECFD623-8910-448B-B790-0C035E7B9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2514600"/>
            <a:ext cx="2681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Z</a:t>
            </a:r>
          </a:p>
        </p:txBody>
      </p:sp>
      <p:sp>
        <p:nvSpPr>
          <p:cNvPr id="27653" name="TextBox 6">
            <a:extLst>
              <a:ext uri="{FF2B5EF4-FFF2-40B4-BE49-F238E27FC236}">
                <a16:creationId xmlns:a16="http://schemas.microsoft.com/office/drawing/2014/main" id="{F5B38408-E120-41A8-9DE0-60E3DE124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27654" name="TextBox 7">
            <a:extLst>
              <a:ext uri="{FF2B5EF4-FFF2-40B4-BE49-F238E27FC236}">
                <a16:creationId xmlns:a16="http://schemas.microsoft.com/office/drawing/2014/main" id="{C94145B1-AECC-40A5-B690-AB3F35074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4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7655" name="TextBox 8">
            <a:extLst>
              <a:ext uri="{FF2B5EF4-FFF2-40B4-BE49-F238E27FC236}">
                <a16:creationId xmlns:a16="http://schemas.microsoft.com/office/drawing/2014/main" id="{6776827B-385A-4429-98ED-C599793CE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7656" name="TextBox 9">
            <a:extLst>
              <a:ext uri="{FF2B5EF4-FFF2-40B4-BE49-F238E27FC236}">
                <a16:creationId xmlns:a16="http://schemas.microsoft.com/office/drawing/2014/main" id="{35AA6F49-B2CC-4388-8E99-572D90890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8129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 ( 1/2)(1) – (1/2)(1) = 0    ie. NO GAIN; WORST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406A19-6AE3-493F-B558-A865117CBE5A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CCF9B5-3755-4F35-97C2-EAB760879043}"/>
              </a:ext>
            </a:extLst>
          </p:cNvPr>
          <p:cNvCxnSpPr>
            <a:stCxn id="27653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A240CE9-ED7D-42A3-BD4A-46FD177A9318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C9CA956-466F-41CE-9FD5-8DF56B9ED76F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DB93FE-8B06-45B5-9E70-3593A482FC53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662" name="TextBox 22">
            <a:extLst>
              <a:ext uri="{FF2B5EF4-FFF2-40B4-BE49-F238E27FC236}">
                <a16:creationId xmlns:a16="http://schemas.microsoft.com/office/drawing/2014/main" id="{9B0BFF9B-63F8-41DE-9FEC-F3CB64A2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Z=1</a:t>
            </a:r>
          </a:p>
        </p:txBody>
      </p:sp>
      <p:sp>
        <p:nvSpPr>
          <p:cNvPr id="27663" name="TextBox 23">
            <a:extLst>
              <a:ext uri="{FF2B5EF4-FFF2-40B4-BE49-F238E27FC236}">
                <a16:creationId xmlns:a16="http://schemas.microsoft.com/office/drawing/2014/main" id="{2D0C6AF7-6F3C-4E96-9A0C-95BC1EEB8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Z=0</a:t>
            </a:r>
          </a:p>
        </p:txBody>
      </p:sp>
      <p:sp>
        <p:nvSpPr>
          <p:cNvPr id="27664" name="TextBox 24">
            <a:extLst>
              <a:ext uri="{FF2B5EF4-FFF2-40B4-BE49-F238E27FC236}">
                <a16:creationId xmlns:a16="http://schemas.microsoft.com/office/drawing/2014/main" id="{B58FAB62-6B13-4B14-90AE-EBDDF8E9B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1</a:t>
            </a:r>
          </a:p>
        </p:txBody>
      </p:sp>
      <p:sp>
        <p:nvSpPr>
          <p:cNvPr id="27665" name="TextBox 25">
            <a:extLst>
              <a:ext uri="{FF2B5EF4-FFF2-40B4-BE49-F238E27FC236}">
                <a16:creationId xmlns:a16="http://schemas.microsoft.com/office/drawing/2014/main" id="{8768C307-9532-4958-B451-F3956FD39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B7F6E4CC-8F7E-4CA4-B510-AA7CFBFD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CB560E-F975-4921-8FFD-3F231714D4E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87888826-9A29-4259-93B8-77384D852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25F69F-3409-4901-B5C3-690DD66FB597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677" name="TextBox 6">
            <a:extLst>
              <a:ext uri="{FF2B5EF4-FFF2-40B4-BE49-F238E27FC236}">
                <a16:creationId xmlns:a16="http://schemas.microsoft.com/office/drawing/2014/main" id="{08EB1DF3-B478-49C2-9331-925230AF2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shape feature</a:t>
            </a:r>
          </a:p>
        </p:txBody>
      </p:sp>
      <p:sp>
        <p:nvSpPr>
          <p:cNvPr id="28678" name="TextBox 7">
            <a:extLst>
              <a:ext uri="{FF2B5EF4-FFF2-40B4-BE49-F238E27FC236}">
                <a16:creationId xmlns:a16="http://schemas.microsoft.com/office/drawing/2014/main" id="{BD562DA9-54A2-4323-B616-0D23BA36F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BE6D1A-88CB-4F7C-9022-9BE4E9FC1788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E90856-E0C6-4E77-8A92-D339061FBA34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59CC27B-DB41-42DC-BE8A-323D2110E4CF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ED9B4AB-4CB5-43AC-B236-E1DC5E66F713}"/>
              </a:ext>
            </a:extLst>
          </p:cNvPr>
          <p:cNvSpPr/>
          <p:nvPr/>
        </p:nvSpPr>
        <p:spPr>
          <a:xfrm>
            <a:off x="7696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5311B5-0410-4FC8-AD66-0BB54FE97BBF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0B41B8-C4A0-4C40-98C8-AE67F6A6DCCB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7F1220-689E-48C7-BCFA-FF6508621E59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505428-8679-469D-92B0-7D037B68F773}"/>
              </a:ext>
            </a:extLst>
          </p:cNvPr>
          <p:cNvCxnSpPr>
            <a:stCxn id="6" idx="4"/>
            <a:endCxn id="20" idx="0"/>
          </p:cNvCxnSpPr>
          <p:nvPr/>
        </p:nvCxnSpPr>
        <p:spPr>
          <a:xfrm rot="16200000" flipH="1">
            <a:off x="6572250" y="2190750"/>
            <a:ext cx="1295400" cy="209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TextBox 28">
            <a:extLst>
              <a:ext uri="{FF2B5EF4-FFF2-40B4-BE49-F238E27FC236}">
                <a16:creationId xmlns:a16="http://schemas.microsoft.com/office/drawing/2014/main" id="{68DC5A24-7DC4-40D4-B6A2-FBF2DCBE3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square                                  ellipse</a:t>
            </a:r>
          </a:p>
        </p:txBody>
      </p:sp>
      <p:sp>
        <p:nvSpPr>
          <p:cNvPr id="28688" name="TextBox 29">
            <a:extLst>
              <a:ext uri="{FF2B5EF4-FFF2-40B4-BE49-F238E27FC236}">
                <a16:creationId xmlns:a16="http://schemas.microsoft.com/office/drawing/2014/main" id="{A60AC66A-ED0D-4C16-B3EE-B95A8048A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282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circle                triangle </a:t>
            </a:r>
          </a:p>
        </p:txBody>
      </p:sp>
      <p:sp>
        <p:nvSpPr>
          <p:cNvPr id="28689" name="TextBox 30">
            <a:extLst>
              <a:ext uri="{FF2B5EF4-FFF2-40B4-BE49-F238E27FC236}">
                <a16:creationId xmlns:a16="http://schemas.microsoft.com/office/drawing/2014/main" id="{4D437C77-5058-4190-930E-E17CEB222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 I           II   II          I   I          II   II</a:t>
            </a:r>
          </a:p>
        </p:txBody>
      </p:sp>
      <p:sp>
        <p:nvSpPr>
          <p:cNvPr id="28690" name="TextBox 31">
            <a:extLst>
              <a:ext uri="{FF2B5EF4-FFF2-40B4-BE49-F238E27FC236}">
                <a16:creationId xmlns:a16="http://schemas.microsoft.com/office/drawing/2014/main" id="{EAB29FCB-62E8-4B8C-8227-FF652AC4C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28691" name="TextBox 32">
            <a:extLst>
              <a:ext uri="{FF2B5EF4-FFF2-40B4-BE49-F238E27FC236}">
                <a16:creationId xmlns:a16="http://schemas.microsoft.com/office/drawing/2014/main" id="{18CEADEE-CC2B-4862-A04C-E2446994D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0"/>
            <a:ext cx="562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Entropy?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88DB3E94-4037-4014-BF07-871E77FB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1B4E4B-74DE-4512-820F-D8AA7F67D94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88178EF8-87E0-49E4-AC0E-6BD4DB197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25F69F-3409-4901-B5C3-690DD66FB597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701" name="TextBox 6">
            <a:extLst>
              <a:ext uri="{FF2B5EF4-FFF2-40B4-BE49-F238E27FC236}">
                <a16:creationId xmlns:a16="http://schemas.microsoft.com/office/drawing/2014/main" id="{482BDF2D-1065-465B-99F4-0AF8F31B3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shape feature</a:t>
            </a:r>
          </a:p>
        </p:txBody>
      </p:sp>
      <p:sp>
        <p:nvSpPr>
          <p:cNvPr id="29702" name="TextBox 7">
            <a:extLst>
              <a:ext uri="{FF2B5EF4-FFF2-40B4-BE49-F238E27FC236}">
                <a16:creationId xmlns:a16="http://schemas.microsoft.com/office/drawing/2014/main" id="{ABED83C6-336B-4E1C-9A10-619E4A6E3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BE6D1A-88CB-4F7C-9022-9BE4E9FC1788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E90856-E0C6-4E77-8A92-D339061FBA34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59CC27B-DB41-42DC-BE8A-323D2110E4CF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ED9B4AB-4CB5-43AC-B236-E1DC5E66F713}"/>
              </a:ext>
            </a:extLst>
          </p:cNvPr>
          <p:cNvSpPr/>
          <p:nvPr/>
        </p:nvSpPr>
        <p:spPr>
          <a:xfrm>
            <a:off x="7696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5311B5-0410-4FC8-AD66-0BB54FE97BBF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0B41B8-C4A0-4C40-98C8-AE67F6A6DCCB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7F1220-689E-48C7-BCFA-FF6508621E59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505428-8679-469D-92B0-7D037B68F773}"/>
              </a:ext>
            </a:extLst>
          </p:cNvPr>
          <p:cNvCxnSpPr>
            <a:stCxn id="6" idx="4"/>
            <a:endCxn id="20" idx="0"/>
          </p:cNvCxnSpPr>
          <p:nvPr/>
        </p:nvCxnSpPr>
        <p:spPr>
          <a:xfrm rot="16200000" flipH="1">
            <a:off x="6572250" y="2190750"/>
            <a:ext cx="1295400" cy="209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1" name="TextBox 28">
            <a:extLst>
              <a:ext uri="{FF2B5EF4-FFF2-40B4-BE49-F238E27FC236}">
                <a16:creationId xmlns:a16="http://schemas.microsoft.com/office/drawing/2014/main" id="{EC28CE3C-8B3E-4D97-8799-5F6EE4105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square                                  ellipse</a:t>
            </a:r>
          </a:p>
        </p:txBody>
      </p:sp>
      <p:sp>
        <p:nvSpPr>
          <p:cNvPr id="29712" name="TextBox 29">
            <a:extLst>
              <a:ext uri="{FF2B5EF4-FFF2-40B4-BE49-F238E27FC236}">
                <a16:creationId xmlns:a16="http://schemas.microsoft.com/office/drawing/2014/main" id="{F63A7F75-BDEF-4CA9-9971-D0CECB9CE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282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circle                triangle </a:t>
            </a:r>
          </a:p>
        </p:txBody>
      </p:sp>
      <p:sp>
        <p:nvSpPr>
          <p:cNvPr id="29713" name="TextBox 30">
            <a:extLst>
              <a:ext uri="{FF2B5EF4-FFF2-40B4-BE49-F238E27FC236}">
                <a16:creationId xmlns:a16="http://schemas.microsoft.com/office/drawing/2014/main" id="{846E1017-4126-48BA-BAC4-AAB0A4B93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 I           II   II          I   I          II   II</a:t>
            </a:r>
          </a:p>
        </p:txBody>
      </p:sp>
      <p:sp>
        <p:nvSpPr>
          <p:cNvPr id="29714" name="TextBox 31">
            <a:extLst>
              <a:ext uri="{FF2B5EF4-FFF2-40B4-BE49-F238E27FC236}">
                <a16:creationId xmlns:a16="http://schemas.microsoft.com/office/drawing/2014/main" id="{DE7DD1DA-80B4-4B62-BB89-37484E0EE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29715" name="TextBox 32">
            <a:extLst>
              <a:ext uri="{FF2B5EF4-FFF2-40B4-BE49-F238E27FC236}">
                <a16:creationId xmlns:a16="http://schemas.microsoft.com/office/drawing/2014/main" id="{B516025D-6C93-42C7-A00C-254B9BAF8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0"/>
            <a:ext cx="562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Entropy?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1F163F-2CC4-4514-ABDB-928891B516ED}"/>
                  </a:ext>
                </a:extLst>
              </p14:cNvPr>
              <p14:cNvContentPartPr/>
              <p14:nvPr/>
            </p14:nvContentPartPr>
            <p14:xfrm>
              <a:off x="4114800" y="804068"/>
              <a:ext cx="4186237" cy="58975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1F163F-2CC4-4514-ABDB-928891B516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5442" y="794708"/>
                <a:ext cx="4204953" cy="59162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4F05194F-654F-42EA-B7DE-6555C9C9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8CDBEF-2F21-4CE1-9928-829E9590777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0723" name="TextBox 4">
            <a:extLst>
              <a:ext uri="{FF2B5EF4-FFF2-40B4-BE49-F238E27FC236}">
                <a16:creationId xmlns:a16="http://schemas.microsoft.com/office/drawing/2014/main" id="{30044F6F-03E0-4474-9987-401CB78E4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ACAC1B-6A6E-41A4-BA81-F230BA411EBE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25" name="TextBox 6">
            <a:extLst>
              <a:ext uri="{FF2B5EF4-FFF2-40B4-BE49-F238E27FC236}">
                <a16:creationId xmlns:a16="http://schemas.microsoft.com/office/drawing/2014/main" id="{CB1E0DC2-144F-4F12-9DBC-7E2D9ADBA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292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color feature</a:t>
            </a:r>
          </a:p>
        </p:txBody>
      </p:sp>
      <p:sp>
        <p:nvSpPr>
          <p:cNvPr id="30726" name="TextBox 7">
            <a:extLst>
              <a:ext uri="{FF2B5EF4-FFF2-40B4-BE49-F238E27FC236}">
                <a16:creationId xmlns:a16="http://schemas.microsoft.com/office/drawing/2014/main" id="{11D6C67C-3A87-465B-864A-082C500E2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513A6A-A932-45C2-A1BB-E73DE4FA928B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2138CA-6EB9-42D7-A1BB-3723AF1E27AF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3C46C0-9276-421C-9FA2-8DB79FD20FC6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6627C3-F1C5-4C59-BF6D-1DACB304A03A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95B953-3BC8-4456-8EF9-23CCF12DAF52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32C82B-39FD-4DEF-8E70-D68DD50B3D2E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3" name="TextBox 29">
            <a:extLst>
              <a:ext uri="{FF2B5EF4-FFF2-40B4-BE49-F238E27FC236}">
                <a16:creationId xmlns:a16="http://schemas.microsoft.com/office/drawing/2014/main" id="{B5CC39DD-2399-4051-8A17-F2E2B80DD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4200"/>
            <a:ext cx="240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red      blue   green </a:t>
            </a:r>
          </a:p>
        </p:txBody>
      </p:sp>
      <p:sp>
        <p:nvSpPr>
          <p:cNvPr id="30734" name="TextBox 31">
            <a:extLst>
              <a:ext uri="{FF2B5EF4-FFF2-40B4-BE49-F238E27FC236}">
                <a16:creationId xmlns:a16="http://schemas.microsoft.com/office/drawing/2014/main" id="{B0594BD2-FDA7-439A-8EA0-FC78F92B1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0735" name="TextBox 32">
            <a:extLst>
              <a:ext uri="{FF2B5EF4-FFF2-40B4-BE49-F238E27FC236}">
                <a16:creationId xmlns:a16="http://schemas.microsoft.com/office/drawing/2014/main" id="{2A71F749-5A3C-4D4D-84CC-CF22115F4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5029200"/>
            <a:ext cx="4392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3A7C6CC4-5521-4425-B113-47CC4D37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F51366-DAD7-41D0-A289-3137F96EAA7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1747" name="TextBox 4">
            <a:extLst>
              <a:ext uri="{FF2B5EF4-FFF2-40B4-BE49-F238E27FC236}">
                <a16:creationId xmlns:a16="http://schemas.microsoft.com/office/drawing/2014/main" id="{70509D86-DBC1-4A76-8498-701555D95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ACAC1B-6A6E-41A4-BA81-F230BA411EBE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749" name="TextBox 6">
            <a:extLst>
              <a:ext uri="{FF2B5EF4-FFF2-40B4-BE49-F238E27FC236}">
                <a16:creationId xmlns:a16="http://schemas.microsoft.com/office/drawing/2014/main" id="{A544B29A-D85D-4398-96F7-386568E93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292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color feature</a:t>
            </a:r>
          </a:p>
        </p:txBody>
      </p:sp>
      <p:sp>
        <p:nvSpPr>
          <p:cNvPr id="31750" name="TextBox 7">
            <a:extLst>
              <a:ext uri="{FF2B5EF4-FFF2-40B4-BE49-F238E27FC236}">
                <a16:creationId xmlns:a16="http://schemas.microsoft.com/office/drawing/2014/main" id="{53D604BE-7499-4990-9D24-FBBBEA8A6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513A6A-A932-45C2-A1BB-E73DE4FA928B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2138CA-6EB9-42D7-A1BB-3723AF1E27AF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3C46C0-9276-421C-9FA2-8DB79FD20FC6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6627C3-F1C5-4C59-BF6D-1DACB304A03A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95B953-3BC8-4456-8EF9-23CCF12DAF52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32C82B-39FD-4DEF-8E70-D68DD50B3D2E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7" name="TextBox 29">
            <a:extLst>
              <a:ext uri="{FF2B5EF4-FFF2-40B4-BE49-F238E27FC236}">
                <a16:creationId xmlns:a16="http://schemas.microsoft.com/office/drawing/2014/main" id="{FADB6A6F-2E04-42AD-AE4E-17C16C670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4200"/>
            <a:ext cx="240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red      blue   green </a:t>
            </a:r>
          </a:p>
        </p:txBody>
      </p:sp>
      <p:sp>
        <p:nvSpPr>
          <p:cNvPr id="31758" name="TextBox 31">
            <a:extLst>
              <a:ext uri="{FF2B5EF4-FFF2-40B4-BE49-F238E27FC236}">
                <a16:creationId xmlns:a16="http://schemas.microsoft.com/office/drawing/2014/main" id="{7612E580-680C-4B88-A41E-73BF6CA8C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1759" name="TextBox 32">
            <a:extLst>
              <a:ext uri="{FF2B5EF4-FFF2-40B4-BE49-F238E27FC236}">
                <a16:creationId xmlns:a16="http://schemas.microsoft.com/office/drawing/2014/main" id="{D79388FE-6DEA-4BA8-BAB1-9C527952D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5029200"/>
            <a:ext cx="4392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  <p:pic>
        <p:nvPicPr>
          <p:cNvPr id="31760" name="Picture 1">
            <a:extLst>
              <a:ext uri="{FF2B5EF4-FFF2-40B4-BE49-F238E27FC236}">
                <a16:creationId xmlns:a16="http://schemas.microsoft.com/office/drawing/2014/main" id="{83D889BD-7489-4864-B14E-756A048B0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8175"/>
            <a:ext cx="80406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79D3396-F564-4D43-9E7E-F384884E9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36538"/>
            <a:ext cx="8229600" cy="1143000"/>
          </a:xfrm>
        </p:spPr>
        <p:txBody>
          <a:bodyPr/>
          <a:lstStyle/>
          <a:p>
            <a:r>
              <a:rPr lang="en-US" altLang="en-US"/>
              <a:t>Real Observations</a:t>
            </a:r>
          </a:p>
        </p:txBody>
      </p:sp>
      <p:sp>
        <p:nvSpPr>
          <p:cNvPr id="5123" name="Slide Number Placeholder 2">
            <a:extLst>
              <a:ext uri="{FF2B5EF4-FFF2-40B4-BE49-F238E27FC236}">
                <a16:creationId xmlns:a16="http://schemas.microsoft.com/office/drawing/2014/main" id="{4ADEB83B-5E26-4F26-A517-EC12DD0B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2F4862-EAB6-4A49-A3A2-2A134648615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4" name="TextBox 9">
            <a:extLst>
              <a:ext uri="{FF2B5EF4-FFF2-40B4-BE49-F238E27FC236}">
                <a16:creationId xmlns:a16="http://schemas.microsoft.com/office/drawing/2014/main" id="{522E610B-B4DA-49C1-8782-1497AB37B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904288" cy="526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%Training set of Calenouria and Dorenouria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@DATA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0,1,1,0,0,0,0,0,0,1,1,2,3,0,1,2,0,0,0,0,0,0,0,0,1,0,0,1,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0,2,0,0,0,0,1,1,1,0,1,8,0,7,0,0,0,1,0,0,0,0,0,0,0,0,0,0,0,0,1,0,0,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3,3,4,0,2,1,0,1,1,1,0,0,0,0,1,0,0,1,1,cal 0,1,0,0,0,1,0,0,0,4,1,2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,2,0,1,0,0,0,0,0,1,0,0,3,0,2,0,0,1,1,0,0,1,0,0,0,1,0,1,6,1,8,2,0,0,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0,0,1,0,0,0,0,0,0,0,0,0,0,1,1,0,0,1,2,0,5,0,0,0,0,0,0,0,1,3,0,0,0,0,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0,0,1,0,1,0,0,1,0,1,0,0,1,0,3,0,1,0,0,2,0,0,0,0,1,3,0,0,0,0,0,0,1,0,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2,0,2,0,1,8,0,5,0,1,0,1,0,1,1,0,0,0,0,0,0,0,0,0,2,2,0,0,3,0,0,2,1,1,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5,0,0,0,2,1,3,2,0,1,0,0,cal 0,0,0,0,0,0,0,0,2,0,0,1,2,0,1,1,0,0,0,1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,0,0,0,0,0,0,0,0,0,1,0,0,0,1,0,0,3,0,0,4,1,8,0,0,0,1,0,0,0,0,0,1,0,1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,0,1,0,0,0,0,0,0,4,2,0,2,1,1,2,1,1,0,0,0,0,2,0,0,2,2,cal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...</a:t>
            </a:r>
          </a:p>
        </p:txBody>
      </p:sp>
      <p:pic>
        <p:nvPicPr>
          <p:cNvPr id="5125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E9861589-2BB0-4C95-8597-AAD44ABA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0038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D868ED76-0841-4AD6-A6C4-20505BDC9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85738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DAE13979-0AC0-4BEE-AED5-C368EC26D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Many-Valued Features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49B4F15E-7429-451F-9EF5-9CADCC07F57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Your features might have a large number of discrete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Example: pixels in an image have (R,G,B)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which are each integers between 0 and 255.</a:t>
            </a:r>
          </a:p>
          <a:p>
            <a:r>
              <a:rPr lang="en-US" altLang="en-US"/>
              <a:t>Your features might have continuous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Example: from pixel values, we compute gradient magnitude, a continuous feature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B622141E-9F80-49AB-8C6C-07059D66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67FC8A-77E2-4D98-8418-752D37661D0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32A1409F-B165-4362-98E1-ADCE6694B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Solution to Both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172A5630-5B20-4BC6-A248-F9AA34AB80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altLang="en-US"/>
              <a:t>We often group the values into bins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7D031010-A1A9-45B7-98DA-5F153D6B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F902BD-854B-489B-AEDB-A40D03A6ED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CE32E1-5521-4CE0-84B7-E89889C97765}"/>
              </a:ext>
            </a:extLst>
          </p:cNvPr>
          <p:cNvSpPr/>
          <p:nvPr/>
        </p:nvSpPr>
        <p:spPr>
          <a:xfrm>
            <a:off x="3962400" y="2514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798" name="TextBox 5">
            <a:extLst>
              <a:ext uri="{FF2B5EF4-FFF2-40B4-BE49-F238E27FC236}">
                <a16:creationId xmlns:a16="http://schemas.microsoft.com/office/drawing/2014/main" id="{C32B1A84-6E3F-4814-9447-CCA1CC8A5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458F17-AD24-4515-AA47-6CBE0B303D6C}"/>
              </a:ext>
            </a:extLst>
          </p:cNvPr>
          <p:cNvSpPr/>
          <p:nvPr/>
        </p:nvSpPr>
        <p:spPr>
          <a:xfrm>
            <a:off x="304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991B4E-1B38-4C1C-99B4-B16377D41E98}"/>
              </a:ext>
            </a:extLst>
          </p:cNvPr>
          <p:cNvSpPr/>
          <p:nvPr/>
        </p:nvSpPr>
        <p:spPr>
          <a:xfrm>
            <a:off x="1447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C239EC-0B35-43DE-952E-A08C0B6EEF36}"/>
              </a:ext>
            </a:extLst>
          </p:cNvPr>
          <p:cNvSpPr/>
          <p:nvPr/>
        </p:nvSpPr>
        <p:spPr>
          <a:xfrm>
            <a:off x="2514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AB4A5C-897B-4035-8C46-242F6F1C226D}"/>
              </a:ext>
            </a:extLst>
          </p:cNvPr>
          <p:cNvSpPr/>
          <p:nvPr/>
        </p:nvSpPr>
        <p:spPr>
          <a:xfrm>
            <a:off x="35814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C06B6E-7B39-4ADE-A4AB-B7006261E1FD}"/>
              </a:ext>
            </a:extLst>
          </p:cNvPr>
          <p:cNvSpPr/>
          <p:nvPr/>
        </p:nvSpPr>
        <p:spPr>
          <a:xfrm>
            <a:off x="45720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E207E1-2814-4E9B-99C5-FA973045E106}"/>
              </a:ext>
            </a:extLst>
          </p:cNvPr>
          <p:cNvSpPr/>
          <p:nvPr/>
        </p:nvSpPr>
        <p:spPr>
          <a:xfrm>
            <a:off x="76962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11700F-010D-4E66-98AA-3C9F2BA14171}"/>
              </a:ext>
            </a:extLst>
          </p:cNvPr>
          <p:cNvSpPr/>
          <p:nvPr/>
        </p:nvSpPr>
        <p:spPr>
          <a:xfrm>
            <a:off x="66294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CC77B1-410A-4BAB-8B97-B19A2ADD0A5E}"/>
              </a:ext>
            </a:extLst>
          </p:cNvPr>
          <p:cNvSpPr/>
          <p:nvPr/>
        </p:nvSpPr>
        <p:spPr>
          <a:xfrm>
            <a:off x="5562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0230D1-136A-4296-A09D-9E6CFF9D6695}"/>
              </a:ext>
            </a:extLst>
          </p:cNvPr>
          <p:cNvCxnSpPr>
            <a:stCxn id="5" idx="4"/>
            <a:endCxn id="7" idx="0"/>
          </p:cNvCxnSpPr>
          <p:nvPr/>
        </p:nvCxnSpPr>
        <p:spPr>
          <a:xfrm rot="5400000">
            <a:off x="1600200" y="2590800"/>
            <a:ext cx="198120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F64516-60F1-40D5-816E-5E343B4E87B0}"/>
              </a:ext>
            </a:extLst>
          </p:cNvPr>
          <p:cNvCxnSpPr>
            <a:stCxn id="5" idx="4"/>
          </p:cNvCxnSpPr>
          <p:nvPr/>
        </p:nvCxnSpPr>
        <p:spPr>
          <a:xfrm rot="5400000">
            <a:off x="2171700" y="3162300"/>
            <a:ext cx="198120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070FB8-156A-4542-9ADA-8FB14893BCA9}"/>
              </a:ext>
            </a:extLst>
          </p:cNvPr>
          <p:cNvCxnSpPr>
            <a:stCxn id="5" idx="4"/>
          </p:cNvCxnSpPr>
          <p:nvPr/>
        </p:nvCxnSpPr>
        <p:spPr>
          <a:xfrm rot="5400000">
            <a:off x="2705100" y="3695700"/>
            <a:ext cx="198120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F3F71E1-01CD-485F-8DD0-0550F3B24008}"/>
              </a:ext>
            </a:extLst>
          </p:cNvPr>
          <p:cNvCxnSpPr>
            <a:stCxn id="5" idx="4"/>
          </p:cNvCxnSpPr>
          <p:nvPr/>
        </p:nvCxnSpPr>
        <p:spPr>
          <a:xfrm rot="5400000">
            <a:off x="3238500" y="4229100"/>
            <a:ext cx="1981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425E9A-44EE-4320-B17D-0141BCB8AD48}"/>
              </a:ext>
            </a:extLst>
          </p:cNvPr>
          <p:cNvCxnSpPr>
            <a:stCxn id="5" idx="4"/>
            <a:endCxn id="11" idx="0"/>
          </p:cNvCxnSpPr>
          <p:nvPr/>
        </p:nvCxnSpPr>
        <p:spPr>
          <a:xfrm rot="16200000" flipH="1">
            <a:off x="3733800" y="4114800"/>
            <a:ext cx="1981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B2FA87-4285-48BD-A791-C1D9CADF2EB9}"/>
              </a:ext>
            </a:extLst>
          </p:cNvPr>
          <p:cNvCxnSpPr>
            <a:stCxn id="5" idx="4"/>
            <a:endCxn id="14" idx="0"/>
          </p:cNvCxnSpPr>
          <p:nvPr/>
        </p:nvCxnSpPr>
        <p:spPr>
          <a:xfrm rot="16200000" flipH="1">
            <a:off x="4229100" y="3619500"/>
            <a:ext cx="19812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9B1EBE-B38A-4C71-9522-FADDF2C22605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4800600" y="3048000"/>
            <a:ext cx="1905000" cy="266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03FD1C1-1EAF-45D1-8A5C-973C5AD19D3B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5334000" y="2514600"/>
            <a:ext cx="1905000" cy="373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5" name="TextBox 32">
            <a:extLst>
              <a:ext uri="{FF2B5EF4-FFF2-40B4-BE49-F238E27FC236}">
                <a16:creationId xmlns:a16="http://schemas.microsoft.com/office/drawing/2014/main" id="{C379DCA2-B6A8-468D-A085-D527CE35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722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C00000"/>
                </a:solidFill>
              </a:rPr>
              <a:t>[0,32)   [32,64)     [64,96)     [96,128)  [128,160] [160,192) [192,224)  [224,255]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22BA3D-D54C-4476-A6D9-937CA77DC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2387600"/>
            <a:ext cx="3354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What if we want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it to be a binary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decision at each node?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B25CA192-0AC1-43F8-951F-F40829BD5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Training and Testing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34F9B44D-1137-4891-99ED-AEDC388DEC38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Divide data into a </a:t>
            </a:r>
            <a:r>
              <a:rPr lang="en-US" altLang="en-US">
                <a:solidFill>
                  <a:srgbClr val="C00000"/>
                </a:solidFill>
              </a:rPr>
              <a:t>training set </a:t>
            </a:r>
            <a:r>
              <a:rPr lang="en-US" altLang="en-US"/>
              <a:t>and a separate </a:t>
            </a:r>
            <a:r>
              <a:rPr lang="en-US" altLang="en-US">
                <a:solidFill>
                  <a:srgbClr val="C00000"/>
                </a:solidFill>
              </a:rPr>
              <a:t>testing set</a:t>
            </a:r>
            <a:r>
              <a:rPr lang="en-US" altLang="en-US"/>
              <a:t>.</a:t>
            </a:r>
          </a:p>
          <a:p>
            <a:r>
              <a:rPr lang="en-US" altLang="en-US"/>
              <a:t>Construct the decision tree using the training set only.</a:t>
            </a:r>
          </a:p>
          <a:p>
            <a:r>
              <a:rPr lang="en-US" altLang="en-US"/>
              <a:t>Test the decision tree on the training set to see how it’s doing.</a:t>
            </a:r>
          </a:p>
          <a:p>
            <a:r>
              <a:rPr lang="en-US" altLang="en-US">
                <a:solidFill>
                  <a:srgbClr val="C00000"/>
                </a:solidFill>
              </a:rPr>
              <a:t>Test the decision tree on the testing set to report its real performance.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66DF4F8C-935C-431E-877A-7D8B4F67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8ED481-C888-4969-AC39-709B3364EF1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7D6D78AC-0BCF-4582-89BA-D6AED1978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68329E68-B149-4903-912B-3A0A34536ED6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Given a test set of labeled feature vectors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C00000"/>
                </a:solidFill>
              </a:rPr>
              <a:t>e.g. (square,red) I</a:t>
            </a:r>
          </a:p>
          <a:p>
            <a:r>
              <a:rPr lang="en-US" altLang="en-US"/>
              <a:t>Run each feature vector through the decision tree</a:t>
            </a:r>
          </a:p>
          <a:p>
            <a:r>
              <a:rPr lang="en-US" altLang="en-US"/>
              <a:t>Suppose the decision tree says it belongs to class X and the real label is Y</a:t>
            </a:r>
          </a:p>
          <a:p>
            <a:r>
              <a:rPr lang="en-US" altLang="en-US"/>
              <a:t>If (X=Y) that’s a correct classification</a:t>
            </a:r>
          </a:p>
          <a:p>
            <a:r>
              <a:rPr lang="en-US" altLang="en-US"/>
              <a:t>If (X&lt;&gt;Y) that’s an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39FBBE45-E601-4A4C-A13A-676B0D11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FE03BD-4A56-4D99-A542-21D68266E8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284DF034-2DEF-4E0B-B92A-32019CE22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67404343-DF9A-4C1F-B150-226C48652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3" y="1219200"/>
            <a:ext cx="8991600" cy="472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/>
              <a:t>In a 2-class problem, where the classes are positive or negative (ie. for cancer)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positives	TP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negatives	TN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positives	FP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negatives	FN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Accuracy</a:t>
            </a:r>
            <a:r>
              <a:rPr lang="en-US" altLang="en-US" sz="2400"/>
              <a:t> = #correct / #total </a:t>
            </a:r>
            <a:r>
              <a:rPr lang="en-US" altLang="en-US" sz="2400">
                <a:solidFill>
                  <a:srgbClr val="C00000"/>
                </a:solidFill>
              </a:rPr>
              <a:t>= (TP +TN) / (TP + TN + FP + FN)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Precision = TP / (TP + FP)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you said were cancer really were cancer?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Recall = TP / (TP + FN)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who had cancer did you call cancer?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738D0EBF-FF8A-4F5D-8421-E001B5EC0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F42C32-70F2-4BD1-961C-82409D94C14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E3AF2D13-45DF-46FE-A0A8-B8A376939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Measures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5F52E794-B6D3-4BA4-8315-12EB2D4C3D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C00000"/>
                </a:solidFill>
              </a:rPr>
              <a:t>F-Measure = 2*(Precision * Recall) / (Precision + Recall)</a:t>
            </a:r>
          </a:p>
          <a:p>
            <a:pPr>
              <a:buFontTx/>
              <a:buNone/>
            </a:pPr>
            <a:r>
              <a:rPr lang="en-US" altLang="en-US" sz="2400"/>
              <a:t>Gives us a single number to represent both precision and recall.</a:t>
            </a:r>
            <a:endParaRPr lang="en-US" altLang="en-US" sz="240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In medicine: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Sensitivity = TP / (TP + FN) = Recall</a:t>
            </a:r>
          </a:p>
          <a:p>
            <a:pPr>
              <a:buFontTx/>
              <a:buNone/>
            </a:pPr>
            <a:r>
              <a:rPr lang="en-US" altLang="en-US" sz="2400"/>
              <a:t>The sensitivity of a test is the proportion of people who have a disease who test positive for it.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Specificity = TN / (TN + FP) </a:t>
            </a:r>
          </a:p>
          <a:p>
            <a:pPr>
              <a:buFontTx/>
              <a:buNone/>
            </a:pPr>
            <a:r>
              <a:rPr lang="en-US" altLang="en-US" sz="2400"/>
              <a:t>The specificity of a test is the number of people who DON’T have a disease who test negative for it. 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B9A01E2-D38B-4B9C-8DF9-00D9FCE1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B147B2-3D16-4A72-A601-6EFCC1F9AAE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9C4150AA-9F0B-40FA-A15D-1E8355FBE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A77A0110-B07D-4D9D-ADD1-86C091C697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/>
              <a:t>For multi-class problems, we often look at the </a:t>
            </a:r>
            <a:r>
              <a:rPr lang="en-US" altLang="en-US">
                <a:solidFill>
                  <a:srgbClr val="C00000"/>
                </a:solidFill>
              </a:rPr>
              <a:t>confusion matrix</a:t>
            </a:r>
            <a:r>
              <a:rPr lang="en-US" altLang="en-US"/>
              <a:t>.</a:t>
            </a:r>
          </a:p>
          <a:p>
            <a:pPr>
              <a:buFontTx/>
              <a:buNone/>
            </a:pPr>
            <a:r>
              <a:rPr lang="en-US" altLang="en-US"/>
              <a:t>			</a:t>
            </a:r>
            <a:r>
              <a:rPr lang="en-US" altLang="en-US">
                <a:solidFill>
                  <a:srgbClr val="000099"/>
                </a:solidFill>
              </a:rPr>
              <a:t>assigned class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CFAA2234-F74D-41C0-80EF-5DC79B1B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414F61-5164-4594-84E2-6F184B2FEFA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40965" name="TextBox 5">
            <a:extLst>
              <a:ext uri="{FF2B5EF4-FFF2-40B4-BE49-F238E27FC236}">
                <a16:creationId xmlns:a16="http://schemas.microsoft.com/office/drawing/2014/main" id="{BD43E39E-00AE-4D9A-9C6A-B1B7F14DC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95600"/>
            <a:ext cx="3846513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A    B   C   D   E   F  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107D5C-123E-4E33-9953-6218B4407B26}"/>
              </a:ext>
            </a:extLst>
          </p:cNvPr>
          <p:cNvCxnSpPr/>
          <p:nvPr/>
        </p:nvCxnSpPr>
        <p:spPr>
          <a:xfrm rot="5400000">
            <a:off x="914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8360BA-E7B5-409D-875D-0EAB746A8281}"/>
              </a:ext>
            </a:extLst>
          </p:cNvPr>
          <p:cNvCxnSpPr/>
          <p:nvPr/>
        </p:nvCxnSpPr>
        <p:spPr>
          <a:xfrm rot="5400000">
            <a:off x="1371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2D9829-AA8E-439A-926A-92825E44D01D}"/>
              </a:ext>
            </a:extLst>
          </p:cNvPr>
          <p:cNvCxnSpPr/>
          <p:nvPr/>
        </p:nvCxnSpPr>
        <p:spPr>
          <a:xfrm rot="5400000">
            <a:off x="19050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CBFA20-A39A-4F62-B2A1-F1BC579CA50F}"/>
              </a:ext>
            </a:extLst>
          </p:cNvPr>
          <p:cNvCxnSpPr/>
          <p:nvPr/>
        </p:nvCxnSpPr>
        <p:spPr>
          <a:xfrm rot="5400000">
            <a:off x="23622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85D8E9-5F91-4418-A0E6-5D0FA4D7473B}"/>
              </a:ext>
            </a:extLst>
          </p:cNvPr>
          <p:cNvCxnSpPr/>
          <p:nvPr/>
        </p:nvCxnSpPr>
        <p:spPr>
          <a:xfrm rot="5400000">
            <a:off x="2819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3B65B5-6039-4255-8C1F-D3EAAB394676}"/>
              </a:ext>
            </a:extLst>
          </p:cNvPr>
          <p:cNvCxnSpPr/>
          <p:nvPr/>
        </p:nvCxnSpPr>
        <p:spPr>
          <a:xfrm rot="5400000">
            <a:off x="3276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3EBCD1-4198-4C2D-BEE4-FE89BACC4F7B}"/>
              </a:ext>
            </a:extLst>
          </p:cNvPr>
          <p:cNvCxnSpPr/>
          <p:nvPr/>
        </p:nvCxnSpPr>
        <p:spPr>
          <a:xfrm rot="5400000">
            <a:off x="37338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635083-70A3-45F6-A319-1E43BDB985AC}"/>
              </a:ext>
            </a:extLst>
          </p:cNvPr>
          <p:cNvCxnSpPr/>
          <p:nvPr/>
        </p:nvCxnSpPr>
        <p:spPr>
          <a:xfrm>
            <a:off x="1905000" y="3657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402000-762E-4AC7-BDC3-26B6443C06DB}"/>
              </a:ext>
            </a:extLst>
          </p:cNvPr>
          <p:cNvCxnSpPr/>
          <p:nvPr/>
        </p:nvCxnSpPr>
        <p:spPr>
          <a:xfrm>
            <a:off x="1905000" y="3352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0C9783-4FBB-4CEA-85C7-E00BA3E16C69}"/>
              </a:ext>
            </a:extLst>
          </p:cNvPr>
          <p:cNvCxnSpPr/>
          <p:nvPr/>
        </p:nvCxnSpPr>
        <p:spPr>
          <a:xfrm>
            <a:off x="1905000" y="4038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C90A45-ABB3-45B3-8125-9F3EECA6641B}"/>
              </a:ext>
            </a:extLst>
          </p:cNvPr>
          <p:cNvCxnSpPr/>
          <p:nvPr/>
        </p:nvCxnSpPr>
        <p:spPr>
          <a:xfrm>
            <a:off x="1905000" y="4419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1B1EC4-D1BB-4957-8F5D-400007CCC04B}"/>
              </a:ext>
            </a:extLst>
          </p:cNvPr>
          <p:cNvCxnSpPr/>
          <p:nvPr/>
        </p:nvCxnSpPr>
        <p:spPr>
          <a:xfrm>
            <a:off x="1905000" y="4800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1E8942-62A8-4E11-A594-E77D896CBEC5}"/>
              </a:ext>
            </a:extLst>
          </p:cNvPr>
          <p:cNvCxnSpPr/>
          <p:nvPr/>
        </p:nvCxnSpPr>
        <p:spPr>
          <a:xfrm>
            <a:off x="1905000" y="5181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EC8D91-C91C-4145-9697-74FBB05B989A}"/>
              </a:ext>
            </a:extLst>
          </p:cNvPr>
          <p:cNvCxnSpPr/>
          <p:nvPr/>
        </p:nvCxnSpPr>
        <p:spPr>
          <a:xfrm>
            <a:off x="1905000" y="54864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0" name="TextBox 23">
            <a:extLst>
              <a:ext uri="{FF2B5EF4-FFF2-40B4-BE49-F238E27FC236}">
                <a16:creationId xmlns:a16="http://schemas.microsoft.com/office/drawing/2014/main" id="{21D7F3A5-228B-43BA-A421-2FBAA141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1119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true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class</a:t>
            </a:r>
          </a:p>
        </p:txBody>
      </p:sp>
      <p:sp>
        <p:nvSpPr>
          <p:cNvPr id="40981" name="TextBox 24">
            <a:extLst>
              <a:ext uri="{FF2B5EF4-FFF2-40B4-BE49-F238E27FC236}">
                <a16:creationId xmlns:a16="http://schemas.microsoft.com/office/drawing/2014/main" id="{CB4AF917-F478-49F0-9E3E-BAAFABC10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95600"/>
            <a:ext cx="22304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C(i,j) =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of times (or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percentage)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class i is given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label j.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A1ABD2-B44A-4BB6-8733-1B0F2438E6D1}"/>
              </a:ext>
            </a:extLst>
          </p:cNvPr>
          <p:cNvSpPr/>
          <p:nvPr/>
        </p:nvSpPr>
        <p:spPr>
          <a:xfrm>
            <a:off x="2895600" y="3352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E393794A-3D37-4671-A49E-1F2B2792E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19B8C-C411-43DA-A314-C0B1E5F6C7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the classifier h has error (1-accuracy) of </a:t>
            </a:r>
            <a:r>
              <a:rPr lang="en-US" altLang="en-US">
                <a:solidFill>
                  <a:srgbClr val="0033CC"/>
                </a:solidFill>
              </a:rPr>
              <a:t>error</a:t>
            </a:r>
            <a:r>
              <a:rPr lang="en-US" altLang="en-US" baseline="-25000">
                <a:solidFill>
                  <a:srgbClr val="0033CC"/>
                </a:solidFill>
              </a:rPr>
              <a:t>train</a:t>
            </a:r>
            <a:r>
              <a:rPr lang="en-US" altLang="en-US">
                <a:solidFill>
                  <a:srgbClr val="0033CC"/>
                </a:solidFill>
              </a:rPr>
              <a:t>(h)</a:t>
            </a:r>
          </a:p>
          <a:p>
            <a:r>
              <a:rPr lang="en-US" altLang="en-US"/>
              <a:t>And there is an alternate classifier (hypothesis) h’ that has error</a:t>
            </a:r>
            <a:r>
              <a:rPr lang="en-US" altLang="en-US" baseline="-25000"/>
              <a:t>train</a:t>
            </a:r>
            <a:r>
              <a:rPr lang="en-US" altLang="en-US"/>
              <a:t>(h’)</a:t>
            </a:r>
          </a:p>
          <a:p>
            <a:r>
              <a:rPr lang="en-US" altLang="en-US"/>
              <a:t>What if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(h) &lt; 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(h’)</a:t>
            </a:r>
          </a:p>
          <a:p>
            <a:r>
              <a:rPr lang="en-US" altLang="en-US"/>
              <a:t>But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(h) &gt; 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(h’) </a:t>
            </a:r>
            <a:r>
              <a:rPr lang="en-US" altLang="en-US"/>
              <a:t>for full set D</a:t>
            </a:r>
          </a:p>
          <a:p>
            <a:r>
              <a:rPr lang="en-US" altLang="en-US">
                <a:solidFill>
                  <a:srgbClr val="0033CC"/>
                </a:solidFill>
              </a:rPr>
              <a:t>Then we say h </a:t>
            </a:r>
            <a:r>
              <a:rPr lang="en-US" altLang="en-US" b="1">
                <a:solidFill>
                  <a:srgbClr val="0033CC"/>
                </a:solidFill>
              </a:rPr>
              <a:t>overfits </a:t>
            </a:r>
            <a:r>
              <a:rPr lang="en-US" altLang="en-US">
                <a:solidFill>
                  <a:srgbClr val="0033CC"/>
                </a:solidFill>
              </a:rPr>
              <a:t>the training data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6FB001C9-A8A6-4985-97E6-42C75BC0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FE30AD-30B4-4AD2-9084-9EC5A746F9C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08CC9764-3B72-41F0-B03B-554D3F00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813944-1395-4CBE-9F97-AE23DB2767B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pic>
        <p:nvPicPr>
          <p:cNvPr id="43011" name="Picture 2" descr="E:\pedro\dtrees\image6.jpg">
            <a:extLst>
              <a:ext uri="{FF2B5EF4-FFF2-40B4-BE49-F238E27FC236}">
                <a16:creationId xmlns:a16="http://schemas.microsoft.com/office/drawing/2014/main" id="{020B6181-B8A0-424C-8084-3DDC3EAE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3">
            <a:extLst>
              <a:ext uri="{FF2B5EF4-FFF2-40B4-BE49-F238E27FC236}">
                <a16:creationId xmlns:a16="http://schemas.microsoft.com/office/drawing/2014/main" id="{678D94F5-C33E-44EC-AB62-A1D0B3D6D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24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What happens as the decision tree gets bigger and bigger?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725FFE-BDE0-404D-B859-A3D6C8593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61025"/>
            <a:ext cx="802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Error on training data goes down, on testing data goes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ED99F06E-C058-443B-ADE5-E24D32414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Reduced Error Pruning</a:t>
            </a:r>
          </a:p>
        </p:txBody>
      </p:sp>
      <p:sp>
        <p:nvSpPr>
          <p:cNvPr id="44035" name="Slide Number Placeholder 2">
            <a:extLst>
              <a:ext uri="{FF2B5EF4-FFF2-40B4-BE49-F238E27FC236}">
                <a16:creationId xmlns:a16="http://schemas.microsoft.com/office/drawing/2014/main" id="{92F527D2-DF08-4FE0-BC3E-790AC6FC9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1B6D0D-1526-4E32-9AA2-A50EADBA2EF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52FB3-FD4D-4FD3-B65D-25A1D5DDDF22}"/>
              </a:ext>
            </a:extLst>
          </p:cNvPr>
          <p:cNvSpPr txBox="1"/>
          <p:nvPr/>
        </p:nvSpPr>
        <p:spPr>
          <a:xfrm>
            <a:off x="1066800" y="1752600"/>
            <a:ext cx="7775575" cy="4894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Split data into training and validation sets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Do until further pruning is harmful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Evaluate impact on validation set of pruning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      each possible node (and its subtree)</a:t>
            </a:r>
          </a:p>
          <a:p>
            <a:pPr lvl="1" eaLnBrk="1" hangingPunct="1">
              <a:defRPr/>
            </a:pP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2.  </a:t>
            </a:r>
            <a:r>
              <a:rPr lang="en-US" dirty="0">
                <a:solidFill>
                  <a:srgbClr val="CC3399"/>
                </a:solidFill>
                <a:latin typeface="Arial" charset="0"/>
              </a:rPr>
              <a:t>Greedily remove the one that most improves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CC3399"/>
                </a:solidFill>
                <a:latin typeface="Arial" charset="0"/>
              </a:rPr>
              <a:t>      validation set accuracy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Then you need an additional independent testing set</a:t>
            </a:r>
            <a:r>
              <a:rPr lang="en-US" dirty="0">
                <a:latin typeface="Arial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3184B127-4D3A-40DD-8538-50F33456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D46C4-C5E0-42B1-ADA8-602C4EC576D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3270E1E-DC72-42D3-BCF6-65833201B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9589D4C-683F-41B3-99A4-3B3BD4257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Unsupervised Learning</a:t>
            </a:r>
            <a:r>
              <a:rPr lang="en-US" altLang="en-US"/>
              <a:t> – No classes are given. The idea is to find patterns in the data. This generally involves </a:t>
            </a:r>
            <a:r>
              <a:rPr lang="en-US" altLang="en-US">
                <a:solidFill>
                  <a:srgbClr val="000099"/>
                </a:solidFill>
              </a:rPr>
              <a:t>clustering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Reinforcement Learning </a:t>
            </a:r>
            <a:r>
              <a:rPr lang="en-US" altLang="en-US"/>
              <a:t>– learn from feedback after a decision is made.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149" name="Line 4">
            <a:extLst>
              <a:ext uri="{FF2B5EF4-FFF2-40B4-BE49-F238E27FC236}">
                <a16:creationId xmlns:a16="http://schemas.microsoft.com/office/drawing/2014/main" id="{17E479B5-A74C-4F8D-98ED-3CC8DF341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429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5">
            <a:extLst>
              <a:ext uri="{FF2B5EF4-FFF2-40B4-BE49-F238E27FC236}">
                <a16:creationId xmlns:a16="http://schemas.microsoft.com/office/drawing/2014/main" id="{314E9565-7C99-4987-8D7E-26941B3E6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AutoShape 6">
            <a:extLst>
              <a:ext uri="{FF2B5EF4-FFF2-40B4-BE49-F238E27FC236}">
                <a16:creationId xmlns:a16="http://schemas.microsoft.com/office/drawing/2014/main" id="{D596C29E-FE23-4B8D-98B1-A2F36A898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2" name="AutoShape 7">
            <a:extLst>
              <a:ext uri="{FF2B5EF4-FFF2-40B4-BE49-F238E27FC236}">
                <a16:creationId xmlns:a16="http://schemas.microsoft.com/office/drawing/2014/main" id="{8FA54CC8-4A01-4B34-984A-98BECFD09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343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3" name="AutoShape 8">
            <a:extLst>
              <a:ext uri="{FF2B5EF4-FFF2-40B4-BE49-F238E27FC236}">
                <a16:creationId xmlns:a16="http://schemas.microsoft.com/office/drawing/2014/main" id="{D437DCF1-3416-493E-8AC5-78285005B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4" name="AutoShape 9">
            <a:extLst>
              <a:ext uri="{FF2B5EF4-FFF2-40B4-BE49-F238E27FC236}">
                <a16:creationId xmlns:a16="http://schemas.microsoft.com/office/drawing/2014/main" id="{3A93498C-44BE-42B8-B44F-8E612596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5" name="AutoShape 10">
            <a:extLst>
              <a:ext uri="{FF2B5EF4-FFF2-40B4-BE49-F238E27FC236}">
                <a16:creationId xmlns:a16="http://schemas.microsoft.com/office/drawing/2014/main" id="{558ADD12-576B-4907-8DED-352502499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862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6" name="AutoShape 11">
            <a:extLst>
              <a:ext uri="{FF2B5EF4-FFF2-40B4-BE49-F238E27FC236}">
                <a16:creationId xmlns:a16="http://schemas.microsoft.com/office/drawing/2014/main" id="{53D11B91-C522-4D28-8E8D-769B6D750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962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7" name="AutoShape 12">
            <a:extLst>
              <a:ext uri="{FF2B5EF4-FFF2-40B4-BE49-F238E27FC236}">
                <a16:creationId xmlns:a16="http://schemas.microsoft.com/office/drawing/2014/main" id="{197A8D4D-C5A5-4D0C-A759-E1BD39ADC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8" name="AutoShape 13">
            <a:extLst>
              <a:ext uri="{FF2B5EF4-FFF2-40B4-BE49-F238E27FC236}">
                <a16:creationId xmlns:a16="http://schemas.microsoft.com/office/drawing/2014/main" id="{EB6A7777-EC21-41C0-8133-E6E0D8A4B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9" name="AutoShape 14">
            <a:extLst>
              <a:ext uri="{FF2B5EF4-FFF2-40B4-BE49-F238E27FC236}">
                <a16:creationId xmlns:a16="http://schemas.microsoft.com/office/drawing/2014/main" id="{7C248083-612A-40F6-92FE-A06E9B338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0" name="AutoShape 15">
            <a:extLst>
              <a:ext uri="{FF2B5EF4-FFF2-40B4-BE49-F238E27FC236}">
                <a16:creationId xmlns:a16="http://schemas.microsoft.com/office/drawing/2014/main" id="{90A9F98D-5AD7-43E7-AC96-FCF9CC20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1" name="AutoShape 16">
            <a:extLst>
              <a:ext uri="{FF2B5EF4-FFF2-40B4-BE49-F238E27FC236}">
                <a16:creationId xmlns:a16="http://schemas.microsoft.com/office/drawing/2014/main" id="{67F62EFD-E4E4-4957-907C-F2BAF2974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2" name="AutoShape 17">
            <a:extLst>
              <a:ext uri="{FF2B5EF4-FFF2-40B4-BE49-F238E27FC236}">
                <a16:creationId xmlns:a16="http://schemas.microsoft.com/office/drawing/2014/main" id="{0252EA6A-6B42-454A-A53D-EA8C8FEE6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3" name="AutoShape 18">
            <a:extLst>
              <a:ext uri="{FF2B5EF4-FFF2-40B4-BE49-F238E27FC236}">
                <a16:creationId xmlns:a16="http://schemas.microsoft.com/office/drawing/2014/main" id="{887B70BE-4C61-4643-8CF4-744144707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4" name="AutoShape 19">
            <a:extLst>
              <a:ext uri="{FF2B5EF4-FFF2-40B4-BE49-F238E27FC236}">
                <a16:creationId xmlns:a16="http://schemas.microsoft.com/office/drawing/2014/main" id="{6AD73F61-2536-4436-B899-D0EFE603C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5" name="AutoShape 20">
            <a:extLst>
              <a:ext uri="{FF2B5EF4-FFF2-40B4-BE49-F238E27FC236}">
                <a16:creationId xmlns:a16="http://schemas.microsoft.com/office/drawing/2014/main" id="{56DA8039-A77D-4FCC-B5D4-8FC8CFB14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100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6" name="AutoShape 21">
            <a:extLst>
              <a:ext uri="{FF2B5EF4-FFF2-40B4-BE49-F238E27FC236}">
                <a16:creationId xmlns:a16="http://schemas.microsoft.com/office/drawing/2014/main" id="{F0667232-B2B5-4495-BC72-23ABB9595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7" name="AutoShape 22">
            <a:extLst>
              <a:ext uri="{FF2B5EF4-FFF2-40B4-BE49-F238E27FC236}">
                <a16:creationId xmlns:a16="http://schemas.microsoft.com/office/drawing/2014/main" id="{2BAAE9D8-B0A1-453B-AC7D-83415443D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8" name="AutoShape 23">
            <a:extLst>
              <a:ext uri="{FF2B5EF4-FFF2-40B4-BE49-F238E27FC236}">
                <a16:creationId xmlns:a16="http://schemas.microsoft.com/office/drawing/2014/main" id="{D00B16E3-6E76-487E-B83C-86B970354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9" name="AutoShape 24">
            <a:extLst>
              <a:ext uri="{FF2B5EF4-FFF2-40B4-BE49-F238E27FC236}">
                <a16:creationId xmlns:a16="http://schemas.microsoft.com/office/drawing/2014/main" id="{B93BD099-E554-4393-8644-0B0637EA2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70" name="Freeform 26">
            <a:extLst>
              <a:ext uri="{FF2B5EF4-FFF2-40B4-BE49-F238E27FC236}">
                <a16:creationId xmlns:a16="http://schemas.microsoft.com/office/drawing/2014/main" id="{C343CCAB-27AF-4F31-BB68-FAC42B1FDCA2}"/>
              </a:ext>
            </a:extLst>
          </p:cNvPr>
          <p:cNvSpPr>
            <a:spLocks/>
          </p:cNvSpPr>
          <p:nvPr/>
        </p:nvSpPr>
        <p:spPr bwMode="auto">
          <a:xfrm>
            <a:off x="2095500" y="3708400"/>
            <a:ext cx="812800" cy="800100"/>
          </a:xfrm>
          <a:custGeom>
            <a:avLst/>
            <a:gdLst>
              <a:gd name="T0" fmla="*/ 2147483646 w 512"/>
              <a:gd name="T1" fmla="*/ 2147483646 h 504"/>
              <a:gd name="T2" fmla="*/ 2147483646 w 512"/>
              <a:gd name="T3" fmla="*/ 2147483646 h 504"/>
              <a:gd name="T4" fmla="*/ 2147483646 w 512"/>
              <a:gd name="T5" fmla="*/ 2147483646 h 504"/>
              <a:gd name="T6" fmla="*/ 2147483646 w 512"/>
              <a:gd name="T7" fmla="*/ 2147483646 h 504"/>
              <a:gd name="T8" fmla="*/ 2147483646 w 512"/>
              <a:gd name="T9" fmla="*/ 2147483646 h 504"/>
              <a:gd name="T10" fmla="*/ 2147483646 w 512"/>
              <a:gd name="T11" fmla="*/ 2147483646 h 504"/>
              <a:gd name="T12" fmla="*/ 2147483646 w 512"/>
              <a:gd name="T13" fmla="*/ 2147483646 h 504"/>
              <a:gd name="T14" fmla="*/ 2147483646 w 512"/>
              <a:gd name="T15" fmla="*/ 2147483646 h 5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2"/>
              <a:gd name="T25" fmla="*/ 0 h 504"/>
              <a:gd name="T26" fmla="*/ 512 w 512"/>
              <a:gd name="T27" fmla="*/ 504 h 5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2" h="504">
                <a:moveTo>
                  <a:pt x="216" y="64"/>
                </a:moveTo>
                <a:cubicBezTo>
                  <a:pt x="264" y="40"/>
                  <a:pt x="312" y="0"/>
                  <a:pt x="360" y="16"/>
                </a:cubicBezTo>
                <a:cubicBezTo>
                  <a:pt x="408" y="32"/>
                  <a:pt x="496" y="96"/>
                  <a:pt x="504" y="160"/>
                </a:cubicBezTo>
                <a:cubicBezTo>
                  <a:pt x="512" y="224"/>
                  <a:pt x="456" y="344"/>
                  <a:pt x="408" y="400"/>
                </a:cubicBezTo>
                <a:cubicBezTo>
                  <a:pt x="360" y="456"/>
                  <a:pt x="280" y="488"/>
                  <a:pt x="216" y="496"/>
                </a:cubicBezTo>
                <a:cubicBezTo>
                  <a:pt x="152" y="504"/>
                  <a:pt x="48" y="504"/>
                  <a:pt x="24" y="448"/>
                </a:cubicBezTo>
                <a:cubicBezTo>
                  <a:pt x="0" y="392"/>
                  <a:pt x="40" y="224"/>
                  <a:pt x="72" y="160"/>
                </a:cubicBezTo>
                <a:cubicBezTo>
                  <a:pt x="104" y="96"/>
                  <a:pt x="168" y="88"/>
                  <a:pt x="216" y="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Freeform 27">
            <a:extLst>
              <a:ext uri="{FF2B5EF4-FFF2-40B4-BE49-F238E27FC236}">
                <a16:creationId xmlns:a16="http://schemas.microsoft.com/office/drawing/2014/main" id="{D3030E1D-2E7C-40D2-ADA1-9700436D97A3}"/>
              </a:ext>
            </a:extLst>
          </p:cNvPr>
          <p:cNvSpPr>
            <a:spLocks/>
          </p:cNvSpPr>
          <p:nvPr/>
        </p:nvSpPr>
        <p:spPr bwMode="auto">
          <a:xfrm>
            <a:off x="3238500" y="3606800"/>
            <a:ext cx="736600" cy="977900"/>
          </a:xfrm>
          <a:custGeom>
            <a:avLst/>
            <a:gdLst>
              <a:gd name="T0" fmla="*/ 2147483646 w 464"/>
              <a:gd name="T1" fmla="*/ 2147483646 h 616"/>
              <a:gd name="T2" fmla="*/ 2147483646 w 464"/>
              <a:gd name="T3" fmla="*/ 2147483646 h 616"/>
              <a:gd name="T4" fmla="*/ 2147483646 w 464"/>
              <a:gd name="T5" fmla="*/ 2147483646 h 616"/>
              <a:gd name="T6" fmla="*/ 2147483646 w 464"/>
              <a:gd name="T7" fmla="*/ 2147483646 h 616"/>
              <a:gd name="T8" fmla="*/ 2147483646 w 464"/>
              <a:gd name="T9" fmla="*/ 2147483646 h 616"/>
              <a:gd name="T10" fmla="*/ 2147483646 w 464"/>
              <a:gd name="T11" fmla="*/ 2147483646 h 616"/>
              <a:gd name="T12" fmla="*/ 2147483646 w 464"/>
              <a:gd name="T13" fmla="*/ 2147483646 h 616"/>
              <a:gd name="T14" fmla="*/ 2147483646 w 464"/>
              <a:gd name="T15" fmla="*/ 2147483646 h 616"/>
              <a:gd name="T16" fmla="*/ 2147483646 w 464"/>
              <a:gd name="T17" fmla="*/ 2147483646 h 6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616"/>
              <a:gd name="T29" fmla="*/ 464 w 464"/>
              <a:gd name="T30" fmla="*/ 616 h 6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616">
                <a:moveTo>
                  <a:pt x="168" y="32"/>
                </a:moveTo>
                <a:cubicBezTo>
                  <a:pt x="224" y="64"/>
                  <a:pt x="312" y="168"/>
                  <a:pt x="360" y="224"/>
                </a:cubicBezTo>
                <a:cubicBezTo>
                  <a:pt x="408" y="280"/>
                  <a:pt x="448" y="312"/>
                  <a:pt x="456" y="368"/>
                </a:cubicBezTo>
                <a:cubicBezTo>
                  <a:pt x="464" y="424"/>
                  <a:pt x="440" y="520"/>
                  <a:pt x="408" y="560"/>
                </a:cubicBezTo>
                <a:cubicBezTo>
                  <a:pt x="376" y="600"/>
                  <a:pt x="320" y="616"/>
                  <a:pt x="264" y="608"/>
                </a:cubicBezTo>
                <a:cubicBezTo>
                  <a:pt x="208" y="600"/>
                  <a:pt x="112" y="576"/>
                  <a:pt x="72" y="512"/>
                </a:cubicBezTo>
                <a:cubicBezTo>
                  <a:pt x="32" y="448"/>
                  <a:pt x="32" y="304"/>
                  <a:pt x="24" y="224"/>
                </a:cubicBezTo>
                <a:cubicBezTo>
                  <a:pt x="16" y="144"/>
                  <a:pt x="0" y="64"/>
                  <a:pt x="24" y="32"/>
                </a:cubicBezTo>
                <a:cubicBezTo>
                  <a:pt x="48" y="0"/>
                  <a:pt x="112" y="0"/>
                  <a:pt x="168" y="3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>
            <a:extLst>
              <a:ext uri="{FF2B5EF4-FFF2-40B4-BE49-F238E27FC236}">
                <a16:creationId xmlns:a16="http://schemas.microsoft.com/office/drawing/2014/main" id="{146D5A00-248D-45F6-8292-B8691107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FBAF8F-C9B0-43AA-BD38-B79AA3518CA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pic>
        <p:nvPicPr>
          <p:cNvPr id="45059" name="Picture 2" descr="E:\pedro\dtrees\image9.jpg">
            <a:extLst>
              <a:ext uri="{FF2B5EF4-FFF2-40B4-BE49-F238E27FC236}">
                <a16:creationId xmlns:a16="http://schemas.microsoft.com/office/drawing/2014/main" id="{B839CFC1-493B-47C7-8462-74A612F6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Line 6">
            <a:extLst>
              <a:ext uri="{FF2B5EF4-FFF2-40B4-BE49-F238E27FC236}">
                <a16:creationId xmlns:a16="http://schemas.microsoft.com/office/drawing/2014/main" id="{17FCAE10-7A25-4163-88E4-24C8F9738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133600"/>
            <a:ext cx="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7">
            <a:extLst>
              <a:ext uri="{FF2B5EF4-FFF2-40B4-BE49-F238E27FC236}">
                <a16:creationId xmlns:a16="http://schemas.microsoft.com/office/drawing/2014/main" id="{ED93501A-22D0-4531-A99A-F5826CABC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830888"/>
            <a:ext cx="6418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tree is pruned back to the red line where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it gives more accurate results on the test data.</a:t>
            </a:r>
          </a:p>
        </p:txBody>
      </p:sp>
      <p:sp>
        <p:nvSpPr>
          <p:cNvPr id="45062" name="Text Box 8">
            <a:extLst>
              <a:ext uri="{FF2B5EF4-FFF2-40B4-BE49-F238E27FC236}">
                <a16:creationId xmlns:a16="http://schemas.microsoft.com/office/drawing/2014/main" id="{82764D15-FD04-4301-AEB4-C96ACC6C0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57400"/>
            <a:ext cx="356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On training data it looks great.</a:t>
            </a:r>
          </a:p>
        </p:txBody>
      </p:sp>
      <p:sp>
        <p:nvSpPr>
          <p:cNvPr id="45063" name="Text Box 9">
            <a:extLst>
              <a:ext uri="{FF2B5EF4-FFF2-40B4-BE49-F238E27FC236}">
                <a16:creationId xmlns:a16="http://schemas.microsoft.com/office/drawing/2014/main" id="{0E87CEFC-0B76-4E50-949A-1D36228FF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10000"/>
            <a:ext cx="372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But that’s not the case for the test data.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8EB881CE-DE1B-4421-B6AC-56B02ED8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F91B6F-AC6B-4FA3-88D2-542D303F5D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7F6FC-C1DA-4072-A6E6-6FF818DE8D20}"/>
              </a:ext>
            </a:extLst>
          </p:cNvPr>
          <p:cNvSpPr txBox="1"/>
          <p:nvPr/>
        </p:nvSpPr>
        <p:spPr>
          <a:xfrm>
            <a:off x="381000" y="762000"/>
            <a:ext cx="8385175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WEKA example with </a:t>
            </a:r>
            <a:r>
              <a:rPr lang="en-US" dirty="0" err="1">
                <a:latin typeface="Arial" charset="0"/>
              </a:rPr>
              <a:t>Calenouria</a:t>
            </a:r>
            <a:r>
              <a:rPr lang="en-US" dirty="0">
                <a:latin typeface="Arial" charset="0"/>
              </a:rPr>
              <a:t> and </a:t>
            </a:r>
            <a:r>
              <a:rPr lang="en-US" dirty="0" err="1">
                <a:latin typeface="Arial" charset="0"/>
              </a:rPr>
              <a:t>Dorenouria</a:t>
            </a: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I showed you used the </a:t>
            </a:r>
            <a:r>
              <a:rPr lang="en-US" dirty="0" err="1">
                <a:latin typeface="Arial" charset="0"/>
              </a:rPr>
              <a:t>REPTree</a:t>
            </a:r>
            <a:r>
              <a:rPr lang="en-US" dirty="0">
                <a:latin typeface="Arial" charset="0"/>
              </a:rPr>
              <a:t> classifier with 21 nodes.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classic decision tree for the same data had 65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nodes. 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was similar for our test set.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increased using a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random forest </a:t>
            </a:r>
            <a:r>
              <a:rPr lang="en-US" dirty="0">
                <a:latin typeface="Arial" charset="0"/>
              </a:rPr>
              <a:t>of 10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trees, each constructed with 7 random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2CC58C3A-424D-46FB-9E8A-21B9A86F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C2A828-E280-4C61-93BD-D6B2B7CC808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C220894-94B3-4280-A8DB-5C2F7EC7B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Trees: Summary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A7BAC030-EE28-433F-A019-F6377D3A6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Representation=decision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Bias=preference for small 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Search algorithm=none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Heuristic function=information gain or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altLang="en-US" sz="2400"/>
              <a:t>    information content or others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Overfitting and pruning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Advantage is simplicity and easy conversion to rules.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B93A2CB7-8A5F-4FC7-97A4-C85B1F70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C5A5A7-6A1A-410E-8294-F53CF916477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71EBAAC-6FF4-4396-94A6-E3DCFC31F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Ensembles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4794828E-1DFC-4388-97F4-5E18716DC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ensemble is a set of classifiers whose combined results give the final decision.</a:t>
            </a: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16379AD8-B90D-43BA-B9A3-D0AEFB97B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2632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test feature vector</a:t>
            </a:r>
          </a:p>
        </p:txBody>
      </p:sp>
      <p:sp>
        <p:nvSpPr>
          <p:cNvPr id="48134" name="Text Box 5">
            <a:extLst>
              <a:ext uri="{FF2B5EF4-FFF2-40B4-BE49-F238E27FC236}">
                <a16:creationId xmlns:a16="http://schemas.microsoft.com/office/drawing/2014/main" id="{E16B2B4E-ABE9-45B4-9ABB-67E040932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1</a:t>
            </a:r>
          </a:p>
        </p:txBody>
      </p:sp>
      <p:sp>
        <p:nvSpPr>
          <p:cNvPr id="48135" name="Text Box 6">
            <a:extLst>
              <a:ext uri="{FF2B5EF4-FFF2-40B4-BE49-F238E27FC236}">
                <a16:creationId xmlns:a16="http://schemas.microsoft.com/office/drawing/2014/main" id="{1D880A40-2D89-4A10-8F45-06FC0E9DA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2</a:t>
            </a:r>
          </a:p>
        </p:txBody>
      </p:sp>
      <p:sp>
        <p:nvSpPr>
          <p:cNvPr id="48136" name="Text Box 7">
            <a:extLst>
              <a:ext uri="{FF2B5EF4-FFF2-40B4-BE49-F238E27FC236}">
                <a16:creationId xmlns:a16="http://schemas.microsoft.com/office/drawing/2014/main" id="{79FBC9F2-751B-42E5-8A09-6E4C30C4A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3</a:t>
            </a:r>
          </a:p>
        </p:txBody>
      </p:sp>
      <p:sp>
        <p:nvSpPr>
          <p:cNvPr id="48137" name="Text Box 8">
            <a:extLst>
              <a:ext uri="{FF2B5EF4-FFF2-40B4-BE49-F238E27FC236}">
                <a16:creationId xmlns:a16="http://schemas.microsoft.com/office/drawing/2014/main" id="{0CCA0060-7FCD-4C63-BA00-C65B3E708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05400"/>
            <a:ext cx="22288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super classifier</a:t>
            </a:r>
          </a:p>
        </p:txBody>
      </p:sp>
      <p:sp>
        <p:nvSpPr>
          <p:cNvPr id="48138" name="Text Box 9">
            <a:extLst>
              <a:ext uri="{FF2B5EF4-FFF2-40B4-BE49-F238E27FC236}">
                <a16:creationId xmlns:a16="http://schemas.microsoft.com/office/drawing/2014/main" id="{246A5522-2D04-4296-AD53-A60C3C532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67400"/>
            <a:ext cx="939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result</a:t>
            </a:r>
          </a:p>
        </p:txBody>
      </p:sp>
      <p:sp>
        <p:nvSpPr>
          <p:cNvPr id="48139" name="Line 10">
            <a:extLst>
              <a:ext uri="{FF2B5EF4-FFF2-40B4-BE49-F238E27FC236}">
                <a16:creationId xmlns:a16="http://schemas.microsoft.com/office/drawing/2014/main" id="{3160AF8F-6B00-412C-B31D-071136CDE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1">
            <a:extLst>
              <a:ext uri="{FF2B5EF4-FFF2-40B4-BE49-F238E27FC236}">
                <a16:creationId xmlns:a16="http://schemas.microsoft.com/office/drawing/2014/main" id="{44CB27E0-E560-4CE5-B30D-BAFCF768B4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581400"/>
            <a:ext cx="2362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12">
            <a:extLst>
              <a:ext uri="{FF2B5EF4-FFF2-40B4-BE49-F238E27FC236}">
                <a16:creationId xmlns:a16="http://schemas.microsoft.com/office/drawing/2014/main" id="{54C67640-2361-4667-A171-7D480A35B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2514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Line 13">
            <a:extLst>
              <a:ext uri="{FF2B5EF4-FFF2-40B4-BE49-F238E27FC236}">
                <a16:creationId xmlns:a16="http://schemas.microsoft.com/office/drawing/2014/main" id="{0CD76D00-33F4-4CB1-A801-F7815EC38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Line 15">
            <a:extLst>
              <a:ext uri="{FF2B5EF4-FFF2-40B4-BE49-F238E27FC236}">
                <a16:creationId xmlns:a16="http://schemas.microsoft.com/office/drawing/2014/main" id="{F8515FB0-83C8-4367-8AC0-05C8C525D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Line 16">
            <a:extLst>
              <a:ext uri="{FF2B5EF4-FFF2-40B4-BE49-F238E27FC236}">
                <a16:creationId xmlns:a16="http://schemas.microsoft.com/office/drawing/2014/main" id="{415F2500-A5C6-4EA8-AEE2-1200CBDC11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95800"/>
            <a:ext cx="2438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Line 17">
            <a:extLst>
              <a:ext uri="{FF2B5EF4-FFF2-40B4-BE49-F238E27FC236}">
                <a16:creationId xmlns:a16="http://schemas.microsoft.com/office/drawing/2014/main" id="{7570C18C-8C5A-47F8-BC16-AA82E15F4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495800"/>
            <a:ext cx="2209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Line 18">
            <a:extLst>
              <a:ext uri="{FF2B5EF4-FFF2-40B4-BE49-F238E27FC236}">
                <a16:creationId xmlns:a16="http://schemas.microsoft.com/office/drawing/2014/main" id="{D86A10CD-0D53-41FE-9C9C-A3DADB0D76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Line 19">
            <a:extLst>
              <a:ext uri="{FF2B5EF4-FFF2-40B4-BE49-F238E27FC236}">
                <a16:creationId xmlns:a16="http://schemas.microsoft.com/office/drawing/2014/main" id="{CAE7C208-EA5E-4566-8C38-4EA8FD1E7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D37A4101-4052-43D9-923A-3D91B96B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08C1EC-FFD6-46B4-B978-8BE8D28F2D0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D231F60D-7022-4E5B-8CDD-07F2E3130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86400"/>
            <a:ext cx="7246938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*A </a:t>
            </a:r>
            <a:r>
              <a:rPr lang="en-US" altLang="en-US" sz="2000">
                <a:solidFill>
                  <a:srgbClr val="0033CC"/>
                </a:solidFill>
              </a:rPr>
              <a:t>model </a:t>
            </a:r>
            <a:r>
              <a:rPr lang="en-US" altLang="en-US" sz="2000">
                <a:solidFill>
                  <a:srgbClr val="CC0000"/>
                </a:solidFill>
              </a:rPr>
              <a:t>is the </a:t>
            </a:r>
            <a:r>
              <a:rPr lang="en-US" altLang="en-US" sz="2000">
                <a:solidFill>
                  <a:srgbClr val="0033CC"/>
                </a:solidFill>
              </a:rPr>
              <a:t>learned decision rule</a:t>
            </a:r>
            <a:r>
              <a:rPr lang="en-US" altLang="en-US" sz="2000">
                <a:solidFill>
                  <a:srgbClr val="CC0000"/>
                </a:solidFill>
              </a:rPr>
              <a:t>. It can be as simple as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hyperplane in n-space </a:t>
            </a:r>
            <a:r>
              <a:rPr lang="en-US" altLang="en-US" sz="2000">
                <a:solidFill>
                  <a:srgbClr val="0033CC"/>
                </a:solidFill>
              </a:rPr>
              <a:t>(ie. a line in 2D or plane in 3D)</a:t>
            </a:r>
            <a:r>
              <a:rPr lang="en-US" altLang="en-US" sz="2000">
                <a:solidFill>
                  <a:srgbClr val="CC0000"/>
                </a:solidFill>
              </a:rPr>
              <a:t> or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form of a decision tree or other modern classifier.</a:t>
            </a:r>
          </a:p>
        </p:txBody>
      </p:sp>
      <p:sp>
        <p:nvSpPr>
          <p:cNvPr id="49156" name="TextBox 1">
            <a:extLst>
              <a:ext uri="{FF2B5EF4-FFF2-40B4-BE49-F238E27FC236}">
                <a16:creationId xmlns:a16="http://schemas.microsoft.com/office/drawing/2014/main" id="{685F47BE-538C-49E2-BD12-F0355D0AA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7" name="TextBox 2">
            <a:extLst>
              <a:ext uri="{FF2B5EF4-FFF2-40B4-BE49-F238E27FC236}">
                <a16:creationId xmlns:a16="http://schemas.microsoft.com/office/drawing/2014/main" id="{83996777-15C5-4F69-895C-F7B01DA23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019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MODEL</a:t>
            </a:r>
            <a:r>
              <a:rPr lang="en-US" altLang="en-US" sz="4400">
                <a:solidFill>
                  <a:srgbClr val="FF0000"/>
                </a:solidFill>
              </a:rPr>
              <a:t>*</a:t>
            </a:r>
            <a:r>
              <a:rPr lang="en-US" altLang="en-US" sz="4400">
                <a:solidFill>
                  <a:srgbClr val="0033CC"/>
                </a:solidFill>
              </a:rPr>
              <a:t> ENSEMBLES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4E003-A088-4FC9-A2F3-9085654A4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55768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Basic Idea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Instead of learning one model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Learn several and combine them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Often this improves accuracy by a lot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Many Methods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Bagging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Boosting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Stacking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8D1142FB-C59F-4F8B-9358-F445C0730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045E1-40B0-408D-95F2-527D5AE8FD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Generate bootstrap replicates of the training set by sampling with replacement</a:t>
            </a:r>
          </a:p>
          <a:p>
            <a:endParaRPr lang="en-US" altLang="en-US"/>
          </a:p>
          <a:p>
            <a:r>
              <a:rPr lang="en-US" altLang="en-US"/>
              <a:t>Learn one model on each replicate</a:t>
            </a:r>
          </a:p>
          <a:p>
            <a:endParaRPr lang="en-US" altLang="en-US"/>
          </a:p>
          <a:p>
            <a:r>
              <a:rPr lang="en-US" altLang="en-US"/>
              <a:t>Combine by uniform voting</a:t>
            </a:r>
          </a:p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99DB082A-CA9E-42DD-8462-6106ADB4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5DBF24-031E-4B87-A303-2DA57CBE6A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>
            <a:extLst>
              <a:ext uri="{FF2B5EF4-FFF2-40B4-BE49-F238E27FC236}">
                <a16:creationId xmlns:a16="http://schemas.microsoft.com/office/drawing/2014/main" id="{0B98541A-05FD-4392-ACE2-4F5A2285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0EB5B8-BB38-4120-BC3F-8374DA1C8C8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pic>
        <p:nvPicPr>
          <p:cNvPr id="51203" name="Picture 2" descr="image28">
            <a:extLst>
              <a:ext uri="{FF2B5EF4-FFF2-40B4-BE49-F238E27FC236}">
                <a16:creationId xmlns:a16="http://schemas.microsoft.com/office/drawing/2014/main" id="{11C01338-616D-4B40-A021-467A2E756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7AF2E5B3-171A-4A4B-9A72-7FA42E0CD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CACF-950C-4295-B5DA-5E8373B5EC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Maintain a vector of weights for samples</a:t>
            </a:r>
          </a:p>
          <a:p>
            <a:r>
              <a:rPr lang="en-US" altLang="en-US"/>
              <a:t>Initialize with uniform weights</a:t>
            </a:r>
          </a:p>
          <a:p>
            <a:r>
              <a:rPr lang="en-US" altLang="en-US"/>
              <a:t>Loop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Apply learner to weighted samples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Increase weights of misclassified ones</a:t>
            </a:r>
          </a:p>
          <a:p>
            <a:r>
              <a:rPr lang="en-US" altLang="en-US"/>
              <a:t>Combine models by weighted voting</a:t>
            </a:r>
          </a:p>
          <a:p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E630E3C1-6BB7-4F7B-B840-D0F5E24F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B25E21-B248-48C0-BB00-5EE66622A5B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D72DB2BC-BF36-4858-B1E4-8D2C351E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0C4D40-C558-44D1-AD70-B075ECEF027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53251" name="Rectangle 5">
            <a:extLst>
              <a:ext uri="{FF2B5EF4-FFF2-40B4-BE49-F238E27FC236}">
                <a16:creationId xmlns:a16="http://schemas.microsoft.com/office/drawing/2014/main" id="{6915A885-BA76-4C8F-8F9A-8AF98134D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Idea of Boosting</a:t>
            </a:r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078A6182-08AD-4A01-BAE6-1DA0EFE481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13469" r="26013" b="19186"/>
          <a:stretch>
            <a:fillRect/>
          </a:stretch>
        </p:blipFill>
        <p:spPr>
          <a:xfrm>
            <a:off x="1828800" y="1828800"/>
            <a:ext cx="5562600" cy="3952875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7D585260-9F42-4129-BE6D-7091BD70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4802DC-A766-4590-A7B8-78DBB336762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2DFB7C0-C978-43DD-A013-7302A8386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ADABoost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09F7A8D-3FA4-4011-85E4-0CD202A96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</a:t>
            </a:r>
            <a:r>
              <a:rPr lang="en-US" altLang="en-US">
                <a:solidFill>
                  <a:srgbClr val="FF0000"/>
                </a:solidFill>
              </a:rPr>
              <a:t>boosts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the accuracy</a:t>
            </a:r>
            <a:r>
              <a:rPr lang="en-US" altLang="en-US"/>
              <a:t> of the original learning algorithm.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the original learning algorithm does slightly better than 50% accuracy, ADABoost with a large enough number of classifiers is guaranteed to classify the training data perfectly.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03CB593E-209B-4DC7-B3A0-169AA822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96829C-B643-4B58-B068-4732D03E1FC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A99A6BB-D032-410A-9B3D-007039BF8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Topics to Cover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6C6FCD7-2165-4C5B-B42C-682A39601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Inductive Learning</a:t>
            </a:r>
          </a:p>
          <a:p>
            <a:pPr lvl="1" eaLnBrk="1" hangingPunct="1"/>
            <a:r>
              <a:rPr lang="en-US" altLang="en-US"/>
              <a:t>decision trees</a:t>
            </a:r>
          </a:p>
          <a:p>
            <a:pPr lvl="1" eaLnBrk="1" hangingPunct="1"/>
            <a:r>
              <a:rPr lang="en-US" altLang="en-US"/>
              <a:t>ensembles</a:t>
            </a:r>
          </a:p>
          <a:p>
            <a:pPr lvl="1" eaLnBrk="1" hangingPunct="1"/>
            <a:r>
              <a:rPr lang="en-US" altLang="en-US"/>
              <a:t>regresion</a:t>
            </a:r>
          </a:p>
          <a:p>
            <a:pPr lvl="1" eaLnBrk="1" hangingPunct="1"/>
            <a:r>
              <a:rPr lang="en-US" altLang="en-US"/>
              <a:t>neural nets</a:t>
            </a:r>
          </a:p>
          <a:p>
            <a:pPr lvl="1" eaLnBrk="1" hangingPunct="1"/>
            <a:r>
              <a:rPr lang="en-US" altLang="en-US"/>
              <a:t>kernel machines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Unsupervised Learning</a:t>
            </a:r>
          </a:p>
          <a:p>
            <a:pPr lvl="1" eaLnBrk="1" hangingPunct="1"/>
            <a:r>
              <a:rPr lang="en-US" altLang="en-US"/>
              <a:t>K-Means Clustering</a:t>
            </a:r>
          </a:p>
          <a:p>
            <a:pPr lvl="1" eaLnBrk="1" hangingPunct="1"/>
            <a:r>
              <a:rPr lang="en-US" altLang="en-US"/>
              <a:t>Expectation Maximization (EM) algorithm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EF608598-2714-462A-B76E-A8311863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1ACADF-228E-41B2-BE42-D8EC0E74AA5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EC47C612-2582-4DFF-8FA6-68D4FCD25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Weight Updating</a:t>
            </a:r>
            <a:br>
              <a:rPr lang="en-US" altLang="en-US"/>
            </a:br>
            <a:r>
              <a:rPr lang="en-US" altLang="en-US"/>
              <a:t>(from Fig 18.34 text)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29D998FD-ECDF-4D54-9856-2CCE91B1E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44688"/>
            <a:ext cx="8770938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First find the sum of the weights of the misclassified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</a:t>
            </a:r>
            <a:r>
              <a:rPr lang="en-US" altLang="en-US" sz="2400">
                <a:solidFill>
                  <a:srgbClr val="FF0000"/>
                </a:solidFill>
              </a:rPr>
              <a:t>for j = 1 to N do /* go through training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&lt;&gt;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error &lt;- error + w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Now use the ratio of error to 1-error to change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weights of the correctly 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for j = 1 to N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=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w[j] &lt;- w[j] * error/(1-error)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A7B1A4DE-431D-426A-954F-92E1D876C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56323" name="Slide Number Placeholder 2">
            <a:extLst>
              <a:ext uri="{FF2B5EF4-FFF2-40B4-BE49-F238E27FC236}">
                <a16:creationId xmlns:a16="http://schemas.microsoft.com/office/drawing/2014/main" id="{9ECCEEB0-FB6E-4453-8323-E1935677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20FF84-32E1-4D8F-A629-83FA5B624C1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FBE4B-74C5-4729-AAEA-402736030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738313"/>
            <a:ext cx="8909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Start with 4 samples of equal weight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Suppose 1 is misclassified. So error =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The ratio comes out .25/.75 = .33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The correctly classified samples get weight of .25*.33 = .0825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0325C-76C5-4709-ABBD-CB9E0E754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955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.2500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C1872-EDCB-4401-B42D-684BF2247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267200"/>
            <a:ext cx="509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What’s wrong? What should we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AD9C9-E592-4E6D-BBEB-BE32B82A0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4973638"/>
            <a:ext cx="56530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We want them to add up to 1, not .4975.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Answer: To normalize, divide each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  one by their sum (.4975).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>
            <a:extLst>
              <a:ext uri="{FF2B5EF4-FFF2-40B4-BE49-F238E27FC236}">
                <a16:creationId xmlns:a16="http://schemas.microsoft.com/office/drawing/2014/main" id="{B0463E91-388A-4CCE-B128-6FBFAB95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546F0E-9B57-4A97-A05E-DF7E126E18B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pic>
        <p:nvPicPr>
          <p:cNvPr id="57347" name="Picture 2" descr="yor_ppt">
            <a:extLst>
              <a:ext uri="{FF2B5EF4-FFF2-40B4-BE49-F238E27FC236}">
                <a16:creationId xmlns:a16="http://schemas.microsoft.com/office/drawing/2014/main" id="{B48F2975-2C7E-4C6C-9B75-C1D566BDB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752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 descr="dor_ppt">
            <a:extLst>
              <a:ext uri="{FF2B5EF4-FFF2-40B4-BE49-F238E27FC236}">
                <a16:creationId xmlns:a16="http://schemas.microsoft.com/office/drawing/2014/main" id="{A01F58DB-05F2-4200-89BA-8C1BB07F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77018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4" descr="cal_ppt">
            <a:extLst>
              <a:ext uri="{FF2B5EF4-FFF2-40B4-BE49-F238E27FC236}">
                <a16:creationId xmlns:a16="http://schemas.microsoft.com/office/drawing/2014/main" id="{7D20FB17-2565-4497-83A9-CF14C08D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828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23">
            <a:extLst>
              <a:ext uri="{FF2B5EF4-FFF2-40B4-BE49-F238E27FC236}">
                <a16:creationId xmlns:a16="http://schemas.microsoft.com/office/drawing/2014/main" id="{FAB54D5E-8AFD-4BEF-AA7B-B95089871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762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33CC"/>
                </a:solidFill>
                <a:latin typeface="Times" panose="02020603050405020304" pitchFamily="18" charset="0"/>
              </a:rPr>
              <a:t>Sample Application:  Insect Recognition</a:t>
            </a:r>
          </a:p>
        </p:txBody>
      </p:sp>
      <p:sp>
        <p:nvSpPr>
          <p:cNvPr id="57351" name="Text Box 24">
            <a:extLst>
              <a:ext uri="{FF2B5EF4-FFF2-40B4-BE49-F238E27FC236}">
                <a16:creationId xmlns:a16="http://schemas.microsoft.com/office/drawing/2014/main" id="{9D5A6627-F0DF-4C31-BB3B-11EF5EEBB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132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Using circular regions of interest selected by an interest operator,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train a classifier to recognize the different classes of insects.</a:t>
            </a:r>
          </a:p>
        </p:txBody>
      </p:sp>
      <p:sp>
        <p:nvSpPr>
          <p:cNvPr id="157741" name="Text Box 45">
            <a:extLst>
              <a:ext uri="{FF2B5EF4-FFF2-40B4-BE49-F238E27FC236}">
                <a16:creationId xmlns:a16="http://schemas.microsoft.com/office/drawing/2014/main" id="{D3906D80-37CB-4A65-83F2-72A8CBCD1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09800"/>
            <a:ext cx="2171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Doroneuria</a:t>
            </a:r>
            <a:r>
              <a:rPr lang="en-US" sz="2200">
                <a:solidFill>
                  <a:srgbClr val="FF3300"/>
                </a:solidFill>
                <a:latin typeface="Times" pitchFamily="18" charset="0"/>
              </a:rPr>
              <a:t> (Dor)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>
            <a:extLst>
              <a:ext uri="{FF2B5EF4-FFF2-40B4-BE49-F238E27FC236}">
                <a16:creationId xmlns:a16="http://schemas.microsoft.com/office/drawing/2014/main" id="{6BB59CED-3CC7-484A-97A5-BFBCB449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4C4C03-B7B8-4E8A-A032-70F335F4ABD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7BDFD5F-8AAB-4F34-B39A-C9961359C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CE9D5ACD-ABAE-4D33-BEC5-6B871C3E28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200900" cy="17954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ADTree classifier only</a:t>
            </a:r>
            <a:r>
              <a:rPr lang="en-US" altLang="en-US" sz="1800" b="1"/>
              <a:t>  </a:t>
            </a:r>
            <a:r>
              <a:rPr lang="en-US" altLang="en-US" sz="1800" b="1">
                <a:solidFill>
                  <a:srgbClr val="3333FF"/>
                </a:solidFill>
              </a:rPr>
              <a:t>(alternating decision tree)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268                </a:t>
            </a:r>
            <a:r>
              <a:rPr lang="en-US" altLang="en-US" sz="1800">
                <a:solidFill>
                  <a:srgbClr val="3333FF"/>
                </a:solidFill>
              </a:rPr>
              <a:t>70.1571 %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114               29.8429 %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0.3855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77.2229 %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2580" name="Group 4">
            <a:extLst>
              <a:ext uri="{FF2B5EF4-FFF2-40B4-BE49-F238E27FC236}">
                <a16:creationId xmlns:a16="http://schemas.microsoft.com/office/drawing/2014/main" id="{C167E6CF-2105-44D3-A8CE-8318D954991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565275" y="3473450"/>
          <a:ext cx="6172200" cy="25908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6">
            <a:extLst>
              <a:ext uri="{FF2B5EF4-FFF2-40B4-BE49-F238E27FC236}">
                <a16:creationId xmlns:a16="http://schemas.microsoft.com/office/drawing/2014/main" id="{B33E9B35-CDFD-4257-A71C-EF2E52BE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61914-BECB-4FD9-87CB-66C4DCB5018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C7848F8A-9C81-45AC-A1E9-FFFAF207A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05C65E8-5856-4815-97CD-D33BA431A7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96188" cy="2028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ADTree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303              </a:t>
            </a:r>
            <a:r>
              <a:rPr lang="en-US" altLang="en-US" sz="2000">
                <a:solidFill>
                  <a:srgbClr val="FF0000"/>
                </a:solidFill>
              </a:rPr>
              <a:t>79.3194 %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79               20.6806 %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0.2277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45.6144 %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</p:txBody>
      </p:sp>
      <p:graphicFrame>
        <p:nvGraphicFramePr>
          <p:cNvPr id="153604" name="Group 4">
            <a:extLst>
              <a:ext uri="{FF2B5EF4-FFF2-40B4-BE49-F238E27FC236}">
                <a16:creationId xmlns:a16="http://schemas.microsoft.com/office/drawing/2014/main" id="{240115FF-8BE5-4DDE-A652-684709F3048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406525" y="3784600"/>
          <a:ext cx="6096000" cy="2174875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>
            <a:extLst>
              <a:ext uri="{FF2B5EF4-FFF2-40B4-BE49-F238E27FC236}">
                <a16:creationId xmlns:a16="http://schemas.microsoft.com/office/drawing/2014/main" id="{7220DE3F-862C-44A2-B1E9-1D9EE456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558EAB-25EB-44DE-94C4-4FA03CCCFA6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B3E4EC5-A691-402B-95B7-1B270A679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D8AE223B-602A-416E-868B-58AC7C8AE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693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RepTree classifier only</a:t>
            </a: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3333FF"/>
                </a:solidFill>
              </a:rPr>
              <a:t>(reduced error pruning)</a:t>
            </a: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294              </a:t>
            </a:r>
            <a:r>
              <a:rPr lang="en-US" altLang="en-US" sz="1800">
                <a:solidFill>
                  <a:srgbClr val="3333FF"/>
                </a:solidFill>
              </a:rPr>
              <a:t>75.3846 %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96               24.6154 %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0.3012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60.606 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4628" name="Group 4">
            <a:extLst>
              <a:ext uri="{FF2B5EF4-FFF2-40B4-BE49-F238E27FC236}">
                <a16:creationId xmlns:a16="http://schemas.microsoft.com/office/drawing/2014/main" id="{EF135264-7BE6-4714-AE1C-5772C25A2B19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429000"/>
          <a:ext cx="5943600" cy="25908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>
            <a:extLst>
              <a:ext uri="{FF2B5EF4-FFF2-40B4-BE49-F238E27FC236}">
                <a16:creationId xmlns:a16="http://schemas.microsoft.com/office/drawing/2014/main" id="{AFCCEEA3-4A40-46DF-BC3C-B7158915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14B576-96E4-460E-82FF-487B6ED02DC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4D2CB0A-18A3-4087-B6DD-027A0B74A1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7CF1C10E-0E4E-4429-98AC-3C404A08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754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RepTree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324               </a:t>
            </a:r>
            <a:r>
              <a:rPr lang="en-US" altLang="en-US" sz="2000">
                <a:solidFill>
                  <a:srgbClr val="FF0000"/>
                </a:solidFill>
              </a:rPr>
              <a:t>83.0769 %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66               16.9231 %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0.1978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39.7848 %</a:t>
            </a:r>
          </a:p>
        </p:txBody>
      </p:sp>
      <p:graphicFrame>
        <p:nvGraphicFramePr>
          <p:cNvPr id="155652" name="Group 4">
            <a:extLst>
              <a:ext uri="{FF2B5EF4-FFF2-40B4-BE49-F238E27FC236}">
                <a16:creationId xmlns:a16="http://schemas.microsoft.com/office/drawing/2014/main" id="{D93BD185-889B-4BC8-A231-91832096FD7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733800"/>
          <a:ext cx="5870575" cy="2174875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E9E01EBD-5668-4447-A1AF-1BC38C89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696CEA-7D5B-4572-9235-DEE624B0786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BEA14709-E2D5-4AA7-8851-8E674F823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E578128-7024-4AD9-8C51-6B3A33956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24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AdaboostM1</a:t>
            </a:r>
            <a:r>
              <a:rPr lang="en-US" altLang="en-US" sz="2200"/>
              <a:t>: Yoav Freund and Robert E. Schapire (1996). "Experiments with a new boosting algorithm".  Proc International Conference on Machine Learning, pages 148-156, Morgan Kaufmann, San Francisco.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ADTree</a:t>
            </a:r>
            <a:r>
              <a:rPr lang="en-US" altLang="en-US" sz="2200"/>
              <a:t>: Freund, Y., Mason, L.: "The alternating decision tree learning algorithm". Proceeding of the Sixteenth International Conference on Machine Learning, Bled, Slovenia, (1999) 124-133.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239FA6C9-0849-41DC-A4D1-698459E0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1450E8-87AE-4CD9-81AF-9DB6AA4E9DE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pic>
        <p:nvPicPr>
          <p:cNvPr id="63491" name="Picture 2" descr="image32">
            <a:extLst>
              <a:ext uri="{FF2B5EF4-FFF2-40B4-BE49-F238E27FC236}">
                <a16:creationId xmlns:a16="http://schemas.microsoft.com/office/drawing/2014/main" id="{E7FB07DC-AB8B-40E3-8D79-918F280E0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8C8708FC-107B-4584-9A17-9D0F57611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98A2-501A-43D9-A988-EEA06E3532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0033CC"/>
                </a:solidFill>
              </a:rPr>
              <a:t>Tree bagging</a:t>
            </a:r>
            <a:r>
              <a:rPr lang="en-US" altLang="en-US" sz="2800"/>
              <a:t> creates decision trees using the bagging technique. The whole set of such trees (each trained on a random sample) is called a decision forest. The final prediction takes the average (or majority vote).</a:t>
            </a:r>
          </a:p>
          <a:p>
            <a:endParaRPr lang="en-US" altLang="en-US" sz="2800"/>
          </a:p>
          <a:p>
            <a:r>
              <a:rPr lang="en-US" altLang="en-US" sz="2800">
                <a:solidFill>
                  <a:srgbClr val="FF0000"/>
                </a:solidFill>
              </a:rPr>
              <a:t>Random forests </a:t>
            </a:r>
            <a:r>
              <a:rPr lang="en-US" altLang="en-US" sz="2800"/>
              <a:t>differ in that they use a modified tree learning algorithm to reduce variance.</a:t>
            </a: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38953E74-1DF2-4363-B654-211E7BE5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63FF15-D647-4804-8BA3-8A2C673730A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5FFF1CE3-A2F4-4082-8A56-050C2205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956F1E-D2E3-4E12-8C0D-5B387977F3F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A26162D-843D-42A2-83CC-78F4F1F2E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310E781-46A7-4BD7-A800-09DE49B72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Theory is well-understood.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Often used in pattern recognition problems.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Has the nice property that you can easily understand the decision rule it has learned.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185BFAC7-2FF5-4394-9A9A-EF45F6D4B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Forest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28E9A-C10C-406F-943D-052EB99AE0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4949825"/>
          </a:xfrm>
        </p:spPr>
        <p:txBody>
          <a:bodyPr/>
          <a:lstStyle/>
          <a:p>
            <a:r>
              <a:rPr lang="en-US" altLang="en-US"/>
              <a:t>At each split point in constructing the tree, select </a:t>
            </a:r>
            <a:r>
              <a:rPr lang="en-US" altLang="en-US">
                <a:solidFill>
                  <a:srgbClr val="FF0000"/>
                </a:solidFill>
              </a:rPr>
              <a:t>a random sample of attributes</a:t>
            </a:r>
            <a:r>
              <a:rPr lang="en-US" altLang="en-US"/>
              <a:t>.</a:t>
            </a:r>
          </a:p>
          <a:p>
            <a:r>
              <a:rPr lang="en-US" altLang="en-US"/>
              <a:t>Then compute which of </a:t>
            </a:r>
            <a:r>
              <a:rPr lang="en-US" altLang="en-US" i="1"/>
              <a:t>thos</a:t>
            </a:r>
            <a:r>
              <a:rPr lang="en-US" altLang="en-US"/>
              <a:t>e gives the highest information gain.</a:t>
            </a:r>
          </a:p>
          <a:p>
            <a:r>
              <a:rPr lang="en-US" altLang="en-US">
                <a:solidFill>
                  <a:srgbClr val="0033CC"/>
                </a:solidFill>
              </a:rPr>
              <a:t>If there are n attributes, the default choice is to randomly pick sqrt(n) attributes for classification problems. </a:t>
            </a:r>
          </a:p>
          <a:p>
            <a:r>
              <a:rPr lang="en-US" altLang="en-US"/>
              <a:t>Furthermore, can use randomness to select the split point </a:t>
            </a:r>
            <a:r>
              <a:rPr lang="en-US" altLang="en-US" i="1"/>
              <a:t>values</a:t>
            </a:r>
            <a:r>
              <a:rPr lang="en-US" altLang="en-US"/>
              <a:t>. This leads to Extremely Randomized Trees. (ExtraTrees)</a:t>
            </a: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14EA3BED-D878-4D32-B188-DB6C797AAB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1D91AE-65E9-4F2A-A5A8-2DF4C0775871}" type="slidenum">
              <a:rPr lang="en-US" altLang="en-US" sz="1400" smtClean="0"/>
              <a:pPr/>
              <a:t>60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224E44C9-14E3-4316-8AB2-220863EE5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to Stone Flies</a:t>
            </a:r>
          </a:p>
        </p:txBody>
      </p:sp>
      <p:sp>
        <p:nvSpPr>
          <p:cNvPr id="66563" name="Slide Number Placeholder 2">
            <a:extLst>
              <a:ext uri="{FF2B5EF4-FFF2-40B4-BE49-F238E27FC236}">
                <a16:creationId xmlns:a16="http://schemas.microsoft.com/office/drawing/2014/main" id="{649CFBD3-E199-442E-94EC-07BE0EFE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338656-9A13-410E-9C39-32832C9305D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66564" name="TextBox 3">
            <a:extLst>
              <a:ext uri="{FF2B5EF4-FFF2-40B4-BE49-F238E27FC236}">
                <a16:creationId xmlns:a16="http://schemas.microsoft.com/office/drawing/2014/main" id="{3FFC121C-1408-4D1D-AC32-D4323BE71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6565" name="TextBox 4">
            <a:extLst>
              <a:ext uri="{FF2B5EF4-FFF2-40B4-BE49-F238E27FC236}">
                <a16:creationId xmlns:a16="http://schemas.microsoft.com/office/drawing/2014/main" id="{D4C640C0-CDBF-4C68-980C-2A96E3A7A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143000"/>
            <a:ext cx="85725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Random forest of 10 trees, each constructed while considering 7 random features.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Out of bag error: 0.2487.  Time taken to build model: 0.14 seconds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292               </a:t>
            </a:r>
            <a:r>
              <a:rPr lang="en-US" altLang="en-US" sz="1800">
                <a:solidFill>
                  <a:srgbClr val="FF0000"/>
                </a:solidFill>
              </a:rPr>
              <a:t>76.4398 % (81.4 with AdaBoost)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 90                23.5602 %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0.5272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0.344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0.4069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68.9062 %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81.2679 %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0.69      0.164      0.801     0.69      0.741      0.848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0.836     0.31       0.738     0.836    0.784      0.848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WAvg.       0.764     0.239     0.769     0.764    0.763      0.848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129  58 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32 163 |   b =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2DAAC4DA-36A6-40C0-9DEA-422435CFD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Terminology in Learning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A5D2EAC6-4485-4AB4-BBAB-98C6FFEAA0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Loss</a:t>
            </a:r>
            <a:r>
              <a:rPr lang="en-US" altLang="en-US"/>
              <a:t>: We’ve been talking about errors, but modern machine learning theory talks about </a:t>
            </a:r>
            <a:r>
              <a:rPr lang="en-US" altLang="en-US" i="1"/>
              <a:t>loss</a:t>
            </a:r>
            <a:r>
              <a:rPr lang="en-US" altLang="en-US"/>
              <a:t>. </a:t>
            </a:r>
          </a:p>
          <a:p>
            <a:r>
              <a:rPr lang="en-US" altLang="en-US"/>
              <a:t>We </a:t>
            </a:r>
            <a:r>
              <a:rPr lang="en-US" altLang="en-US">
                <a:solidFill>
                  <a:srgbClr val="FF0000"/>
                </a:solidFill>
              </a:rPr>
              <a:t>minimize a loss function</a:t>
            </a:r>
            <a:r>
              <a:rPr lang="en-US" altLang="en-US"/>
              <a:t>, rather than maximizing a utility function.</a:t>
            </a:r>
          </a:p>
          <a:p>
            <a:r>
              <a:rPr lang="en-US" altLang="en-US"/>
              <a:t>The loss function </a:t>
            </a:r>
            <a:r>
              <a:rPr lang="en-US" altLang="en-US">
                <a:solidFill>
                  <a:srgbClr val="0033CC"/>
                </a:solidFill>
              </a:rPr>
              <a:t>L(x,y,y’) </a:t>
            </a:r>
            <a:r>
              <a:rPr lang="en-US" altLang="en-US"/>
              <a:t>is defined as the amount of utility lost by predicting h(x) = y’ when the correct answer is f(x)=y.</a:t>
            </a: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4AC7DD27-E1A0-4A53-9F9F-EE0C86A727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64C165-BF34-465E-99D8-9C9BB1FB4CCC}" type="slidenum">
              <a:rPr lang="en-US" altLang="en-US" sz="1400" smtClean="0"/>
              <a:pPr/>
              <a:t>62</a:t>
            </a:fld>
            <a:endParaRPr lang="en-US" altLang="en-US" sz="14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315502E6-1813-4EAA-BF1A-70055C018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E1CE5-88CE-4F30-921F-BB3C1F615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5225"/>
            <a:ext cx="86868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One common kind of learning is </a:t>
            </a:r>
            <a:r>
              <a:rPr lang="en-US" dirty="0">
                <a:solidFill>
                  <a:srgbClr val="FF0000"/>
                </a:solidFill>
              </a:rPr>
              <a:t>linear regression. </a:t>
            </a:r>
          </a:p>
          <a:p>
            <a:pPr>
              <a:defRPr/>
            </a:pPr>
            <a:r>
              <a:rPr lang="en-US" dirty="0"/>
              <a:t>Simple case: </a:t>
            </a:r>
            <a:r>
              <a:rPr lang="en-US" dirty="0">
                <a:solidFill>
                  <a:srgbClr val="0033CC"/>
                </a:solidFill>
              </a:rPr>
              <a:t>univariate</a:t>
            </a:r>
            <a:r>
              <a:rPr lang="en-US" dirty="0"/>
              <a:t> linear regression</a:t>
            </a:r>
          </a:p>
          <a:p>
            <a:pPr>
              <a:defRPr/>
            </a:pPr>
            <a:r>
              <a:rPr lang="en-US" dirty="0"/>
              <a:t>y = w</a:t>
            </a:r>
            <a:r>
              <a:rPr lang="en-US" baseline="-25000" dirty="0"/>
              <a:t>1</a:t>
            </a:r>
            <a:r>
              <a:rPr lang="en-US" dirty="0"/>
              <a:t>x + w</a:t>
            </a:r>
            <a:r>
              <a:rPr lang="en-US" baseline="-25000" dirty="0"/>
              <a:t>0  </a:t>
            </a:r>
          </a:p>
          <a:p>
            <a:pPr>
              <a:defRPr/>
            </a:pPr>
            <a:r>
              <a:rPr lang="en-US" b="1" dirty="0"/>
              <a:t>w</a:t>
            </a:r>
            <a:r>
              <a:rPr lang="en-US" dirty="0"/>
              <a:t> is the vector (w</a:t>
            </a:r>
            <a:r>
              <a:rPr lang="en-US" baseline="-25000" dirty="0"/>
              <a:t>1</a:t>
            </a:r>
            <a:r>
              <a:rPr lang="en-US" dirty="0"/>
              <a:t>, w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The linear function with those weights is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</a:t>
            </a:r>
            <a:r>
              <a:rPr lang="en-US" dirty="0" err="1">
                <a:solidFill>
                  <a:srgbClr val="0033CC"/>
                </a:solidFill>
              </a:rPr>
              <a:t>h</a:t>
            </a:r>
            <a:r>
              <a:rPr lang="en-US" b="1" baseline="-25000" dirty="0" err="1">
                <a:solidFill>
                  <a:srgbClr val="0033CC"/>
                </a:solidFill>
              </a:rPr>
              <a:t>w</a:t>
            </a:r>
            <a:r>
              <a:rPr lang="en-US" dirty="0">
                <a:solidFill>
                  <a:srgbClr val="0033CC"/>
                </a:solidFill>
              </a:rPr>
              <a:t> = w</a:t>
            </a:r>
            <a:r>
              <a:rPr lang="en-US" baseline="-25000" dirty="0">
                <a:solidFill>
                  <a:srgbClr val="0033CC"/>
                </a:solidFill>
              </a:rPr>
              <a:t>1</a:t>
            </a:r>
            <a:r>
              <a:rPr lang="en-US" dirty="0">
                <a:solidFill>
                  <a:srgbClr val="0033CC"/>
                </a:solidFill>
              </a:rPr>
              <a:t>x + w</a:t>
            </a:r>
            <a:r>
              <a:rPr lang="en-US" baseline="-25000" dirty="0">
                <a:solidFill>
                  <a:srgbClr val="0033CC"/>
                </a:solidFill>
              </a:rPr>
              <a:t>0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Loss( </a:t>
            </a:r>
            <a:r>
              <a:rPr lang="en-US" dirty="0" err="1">
                <a:solidFill>
                  <a:srgbClr val="FF0000"/>
                </a:solidFill>
              </a:rPr>
              <a:t>h</a:t>
            </a:r>
            <a:r>
              <a:rPr lang="en-US" b="1" baseline="-25000" dirty="0" err="1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– (w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+ w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))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for j=1 to n</a:t>
            </a:r>
          </a:p>
          <a:p>
            <a:pPr>
              <a:defRPr/>
            </a:pPr>
            <a:r>
              <a:rPr lang="en-US" dirty="0"/>
              <a:t>Summed over all training examples.</a:t>
            </a:r>
          </a:p>
          <a:p>
            <a:pPr>
              <a:defRPr/>
            </a:pPr>
            <a:endParaRPr lang="en-US" i="1" dirty="0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17964D58-7D3E-49D2-B41A-95AC8CD89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FEE4D7-5390-4CDB-A3E2-98C39BFF7811}" type="slidenum">
              <a:rPr lang="en-US" altLang="en-US" sz="1400" smtClean="0"/>
              <a:pPr/>
              <a:t>63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1">
            <a:extLst>
              <a:ext uri="{FF2B5EF4-FFF2-40B4-BE49-F238E27FC236}">
                <a16:creationId xmlns:a16="http://schemas.microsoft.com/office/drawing/2014/main" id="{36DFD3A6-CFEB-424A-8147-47C3CD28D0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3A613-3F07-463A-A50F-BD844A5F662E}" type="slidenum">
              <a:rPr lang="en-US" altLang="en-US" sz="1400" smtClean="0"/>
              <a:pPr/>
              <a:t>64</a:t>
            </a:fld>
            <a:endParaRPr lang="en-US" altLang="en-US" sz="1400"/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B83F3E30-358D-4CD6-BFBA-32BCED923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90525"/>
            <a:ext cx="839152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B4A1E69B-1BBE-4AF5-9EE6-064FAF0D5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68A70-99C6-4029-9F59-C61EC19E66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 want to find w* = argmin</a:t>
            </a:r>
            <a:r>
              <a:rPr lang="en-US" altLang="en-US" b="1" baseline="-25000"/>
              <a:t>w</a:t>
            </a:r>
            <a:r>
              <a:rPr lang="en-US" altLang="en-US"/>
              <a:t>Loss(h</a:t>
            </a:r>
            <a:r>
              <a:rPr lang="en-US" altLang="en-US" b="1" baseline="-25000"/>
              <a:t>w</a:t>
            </a:r>
            <a:r>
              <a:rPr lang="en-US" altLang="en-US"/>
              <a:t>)</a:t>
            </a:r>
          </a:p>
          <a:p>
            <a:r>
              <a:rPr lang="en-US" altLang="en-US"/>
              <a:t>This is computed by </a:t>
            </a:r>
            <a:r>
              <a:rPr lang="en-US" altLang="en-US">
                <a:solidFill>
                  <a:srgbClr val="FF0000"/>
                </a:solidFill>
              </a:rPr>
              <a:t>taking partial derivatives </a:t>
            </a:r>
            <a:r>
              <a:rPr lang="en-US" altLang="en-US"/>
              <a:t>wrt to w</a:t>
            </a:r>
            <a:r>
              <a:rPr lang="en-US" altLang="en-US" baseline="-25000"/>
              <a:t>0 </a:t>
            </a:r>
            <a:r>
              <a:rPr lang="en-US" altLang="en-US"/>
              <a:t>and w</a:t>
            </a:r>
            <a:r>
              <a:rPr lang="en-US" altLang="en-US" baseline="-25000"/>
              <a:t>1</a:t>
            </a:r>
            <a:r>
              <a:rPr lang="en-US" altLang="en-US"/>
              <a:t> and setting them to zero. </a:t>
            </a:r>
          </a:p>
          <a:p>
            <a:r>
              <a:rPr lang="en-US" altLang="en-US"/>
              <a:t>The more general solution for the more general case, and for neural nets, is called </a:t>
            </a:r>
            <a:r>
              <a:rPr lang="en-US" altLang="en-US">
                <a:solidFill>
                  <a:srgbClr val="FF0000"/>
                </a:solidFill>
              </a:rPr>
              <a:t>gradient descent</a:t>
            </a:r>
            <a:r>
              <a:rPr lang="en-US" altLang="en-US"/>
              <a:t>. </a:t>
            </a:r>
          </a:p>
          <a:p>
            <a:r>
              <a:rPr lang="en-US" altLang="en-US"/>
              <a:t>We will look at it wrt neural nets.</a:t>
            </a: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2DAF138B-A9C0-4D14-8945-321DE93A7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7270E5-0408-4F66-BE58-FEADEBB85393}" type="slidenum">
              <a:rPr lang="en-US" altLang="en-US" sz="1400" smtClean="0"/>
              <a:pPr/>
              <a:t>65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7308640B-5430-4DDB-AE61-0EA498E7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A29206-5C5E-4D62-87FF-285751CF41E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9219" name="Picture 2" descr="E:\pedro\part2\image3.jpg">
            <a:extLst>
              <a:ext uri="{FF2B5EF4-FFF2-40B4-BE49-F238E27FC236}">
                <a16:creationId xmlns:a16="http://schemas.microsoft.com/office/drawing/2014/main" id="{107231E0-D5CE-4811-B14D-D2E433E0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">
            <a:extLst>
              <a:ext uri="{FF2B5EF4-FFF2-40B4-BE49-F238E27FC236}">
                <a16:creationId xmlns:a16="http://schemas.microsoft.com/office/drawing/2014/main" id="{DB87D706-7A39-4388-B20D-9E3FC1B16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29200"/>
            <a:ext cx="5291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Classic ML example: decision tree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“Shall I play tennis today?”</a:t>
            </a:r>
          </a:p>
        </p:txBody>
      </p:sp>
      <p:sp>
        <p:nvSpPr>
          <p:cNvPr id="9221" name="TextBox 2">
            <a:extLst>
              <a:ext uri="{FF2B5EF4-FFF2-40B4-BE49-F238E27FC236}">
                <a16:creationId xmlns:a16="http://schemas.microsoft.com/office/drawing/2014/main" id="{DE4BB484-8D07-4249-B55F-F008A78A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324600"/>
            <a:ext cx="341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from Tom Mitchell’s ML book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E2AC7FD-982C-4A8C-A368-2FDFC7B15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763000" cy="1143000"/>
          </a:xfrm>
        </p:spPr>
        <p:txBody>
          <a:bodyPr/>
          <a:lstStyle/>
          <a:p>
            <a:r>
              <a:rPr lang="en-US" altLang="en-US"/>
              <a:t>A Real Decision Tree (WEKA)</a:t>
            </a:r>
          </a:p>
        </p:txBody>
      </p:sp>
      <p:sp>
        <p:nvSpPr>
          <p:cNvPr id="10243" name="Slide Number Placeholder 2">
            <a:extLst>
              <a:ext uri="{FF2B5EF4-FFF2-40B4-BE49-F238E27FC236}">
                <a16:creationId xmlns:a16="http://schemas.microsoft.com/office/drawing/2014/main" id="{17598E72-B54D-4506-B225-4213DA10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72461C-E588-40DE-8260-26DE675D530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69192A4-2AC6-412D-AAED-71D0B9079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1066800"/>
            <a:ext cx="8229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&lt; 2.5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&lt; 1.5 : dor (53/12) [25/8]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&gt;= 1.5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&lt; 2.5 : cal (6/0) [5/2]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&gt;= 2.5 : dor (3/1) [2/0]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&gt;= 3.5 : dor (14/0) [3/0]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&gt;= 0.5 : cal (21/8) [10/4]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&gt;= 2.5 : dor (14/0) [14/0]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&gt;= 0.5 : cal (38/12) [18/4]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3.5 : dor (32/0) [10/2]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&gt;=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7.5 : cal (66/8) [35/12]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7.5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&lt; 5.5 : dor (9/0) [4/0]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&gt;= 5.5 : cal (4/0) [4/0]</a:t>
            </a:r>
          </a:p>
        </p:txBody>
      </p:sp>
      <p:pic>
        <p:nvPicPr>
          <p:cNvPr id="10245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BC871E50-9809-406B-B9A5-2C9808D6B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38426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B92F2F2D-7CFA-4738-A8D5-63FD1C5FD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51119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50039A-0ADA-4BAC-B520-E4A496AE471D}"/>
              </a:ext>
            </a:extLst>
          </p:cNvPr>
          <p:cNvCxnSpPr/>
          <p:nvPr/>
        </p:nvCxnSpPr>
        <p:spPr>
          <a:xfrm flipH="1">
            <a:off x="5122069" y="2362313"/>
            <a:ext cx="628650" cy="295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057AE1-1FAA-472C-8F96-3873677800D6}"/>
              </a:ext>
            </a:extLst>
          </p:cNvPr>
          <p:cNvCxnSpPr>
            <a:cxnSpLocks/>
          </p:cNvCxnSpPr>
          <p:nvPr/>
        </p:nvCxnSpPr>
        <p:spPr>
          <a:xfrm flipH="1" flipV="1">
            <a:off x="5412581" y="3429000"/>
            <a:ext cx="6762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1">
            <a:extLst>
              <a:ext uri="{FF2B5EF4-FFF2-40B4-BE49-F238E27FC236}">
                <a16:creationId xmlns:a16="http://schemas.microsoft.com/office/drawing/2014/main" id="{B5BF450F-71FD-4300-92D5-95A7F1DC7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513" y="408974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Calenouria</a:t>
            </a:r>
            <a:endParaRPr lang="en-US" altLang="en-US" sz="2400" dirty="0"/>
          </a:p>
        </p:txBody>
      </p:sp>
      <p:sp>
        <p:nvSpPr>
          <p:cNvPr id="10250" name="TextBox 2">
            <a:extLst>
              <a:ext uri="{FF2B5EF4-FFF2-40B4-BE49-F238E27FC236}">
                <a16:creationId xmlns:a16="http://schemas.microsoft.com/office/drawing/2014/main" id="{1737E756-7F7C-4E33-8763-9583444F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190" y="1256507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Dorenouria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>
            <a:extLst>
              <a:ext uri="{FF2B5EF4-FFF2-40B4-BE49-F238E27FC236}">
                <a16:creationId xmlns:a16="http://schemas.microsoft.com/office/drawing/2014/main" id="{853BA2E5-6D64-40B6-8661-23C1302A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C7ABF7-1DF9-4842-BA4A-CA15792D7FF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1267" name="TextBox 3">
            <a:extLst>
              <a:ext uri="{FF2B5EF4-FFF2-40B4-BE49-F238E27FC236}">
                <a16:creationId xmlns:a16="http://schemas.microsoft.com/office/drawing/2014/main" id="{D3F2FE93-6B40-42ED-9780-E8BB75F3E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186738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281               </a:t>
            </a:r>
            <a:r>
              <a:rPr lang="en-US" altLang="en-US" sz="1800">
                <a:solidFill>
                  <a:srgbClr val="FF0000"/>
                </a:solidFill>
              </a:rPr>
              <a:t>73.5602 %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101               26.4398 %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           0.4718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      0.3493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  0.4545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     69.973 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  90.7886 %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Detailed Accuracy By Class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0.77         0.297       0.713        0.77       0.74            0.747     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0.703       0.23         0.761        0.703     0.731          0.747     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Wg Avg.   0.736       0.263       0.737        0.736     0.735          0.747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Confusion Matrix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144  </a:t>
            </a:r>
            <a:r>
              <a:rPr lang="en-US" altLang="en-US" sz="1800">
                <a:solidFill>
                  <a:srgbClr val="0033CC"/>
                </a:solidFill>
              </a:rPr>
              <a:t>43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800"/>
              <a:t>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</a:t>
            </a:r>
            <a:r>
              <a:rPr lang="en-US" altLang="en-US" sz="1800">
                <a:solidFill>
                  <a:srgbClr val="0033CC"/>
                </a:solidFill>
              </a:rPr>
              <a:t>58</a:t>
            </a:r>
            <a:r>
              <a:rPr lang="en-US" altLang="en-US" sz="1800">
                <a:solidFill>
                  <a:srgbClr val="FF0000"/>
                </a:solidFill>
              </a:rPr>
              <a:t> 137 </a:t>
            </a:r>
            <a:r>
              <a:rPr lang="en-US" altLang="en-US" sz="1800"/>
              <a:t>|   b = dor</a:t>
            </a:r>
          </a:p>
        </p:txBody>
      </p:sp>
      <p:sp>
        <p:nvSpPr>
          <p:cNvPr id="11268" name="TextBox 4">
            <a:extLst>
              <a:ext uri="{FF2B5EF4-FFF2-40B4-BE49-F238E27FC236}">
                <a16:creationId xmlns:a16="http://schemas.microsoft.com/office/drawing/2014/main" id="{94D28A8D-EE51-4C1B-BEFC-F8E7B7B7F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4221163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Precision</a:t>
            </a:r>
            <a:r>
              <a:rPr lang="en-US" altLang="en-US" sz="2000"/>
              <a:t> = TP/(TP+FP)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Recall </a:t>
            </a:r>
            <a:r>
              <a:rPr lang="en-US" altLang="en-US" sz="2000"/>
              <a:t>= TP/(TP+FN)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F-Measure</a:t>
            </a:r>
            <a:r>
              <a:rPr lang="en-US" altLang="en-US" sz="2000"/>
              <a:t> = 2 x Precision x Recall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                       Precision + Recall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89FCDE-28B7-4BB5-B7F8-BC70AE63015D}"/>
              </a:ext>
            </a:extLst>
          </p:cNvPr>
          <p:cNvCxnSpPr/>
          <p:nvPr/>
        </p:nvCxnSpPr>
        <p:spPr>
          <a:xfrm>
            <a:off x="5995988" y="6096000"/>
            <a:ext cx="1928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extBox 7">
            <a:extLst>
              <a:ext uri="{FF2B5EF4-FFF2-40B4-BE49-F238E27FC236}">
                <a16:creationId xmlns:a16="http://schemas.microsoft.com/office/drawing/2014/main" id="{CD915A4D-C5F7-4EA7-8A44-D41521974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Evaluation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4065</Words>
  <Application>Microsoft Office PowerPoint</Application>
  <PresentationFormat>On-screen Show (4:3)</PresentationFormat>
  <Paragraphs>740</Paragraphs>
  <Slides>65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新細明體</vt:lpstr>
      <vt:lpstr>Arial</vt:lpstr>
      <vt:lpstr>Symbol</vt:lpstr>
      <vt:lpstr>Tahoma</vt:lpstr>
      <vt:lpstr>Times</vt:lpstr>
      <vt:lpstr>Times New Roman</vt:lpstr>
      <vt:lpstr>Default Design</vt:lpstr>
      <vt:lpstr>Equation</vt:lpstr>
      <vt:lpstr>Learning Chapter 18 and Parts of Chapter 20</vt:lpstr>
      <vt:lpstr>Learning from Observations</vt:lpstr>
      <vt:lpstr>Real Observations</vt:lpstr>
      <vt:lpstr>Learning from Observations</vt:lpstr>
      <vt:lpstr>Topics to Cover</vt:lpstr>
      <vt:lpstr>Decision Trees</vt:lpstr>
      <vt:lpstr>PowerPoint Presentation</vt:lpstr>
      <vt:lpstr>A Real Decision Tree (WEKA)</vt:lpstr>
      <vt:lpstr>PowerPoint Presentation</vt:lpstr>
      <vt:lpstr>Properties of Decision Trees</vt:lpstr>
      <vt:lpstr>PowerPoint Presentation</vt:lpstr>
      <vt:lpstr>Criterion for attribute selection</vt:lpstr>
      <vt:lpstr>Information Gain</vt:lpstr>
      <vt:lpstr>             Information Gain</vt:lpstr>
      <vt:lpstr>Impurity</vt:lpstr>
      <vt:lpstr>PowerPoint Presentation</vt:lpstr>
      <vt:lpstr>PowerPoint Presentation</vt:lpstr>
      <vt:lpstr>Information Gain</vt:lpstr>
      <vt:lpstr>PowerPoint Presentation</vt:lpstr>
      <vt:lpstr>Entropy-Based Automatic Decision Tree Construction</vt:lpstr>
      <vt:lpstr>Using Information Gain to Construct a Decision Tree</vt:lpstr>
      <vt:lpstr>Simple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Many-Valued Features</vt:lpstr>
      <vt:lpstr>One Solution to Both</vt:lpstr>
      <vt:lpstr>Training and Testing</vt:lpstr>
      <vt:lpstr>Measuring Performance</vt:lpstr>
      <vt:lpstr>Measuring Performance</vt:lpstr>
      <vt:lpstr>More Measures</vt:lpstr>
      <vt:lpstr>Measuring Performance</vt:lpstr>
      <vt:lpstr>Overfitting</vt:lpstr>
      <vt:lpstr>PowerPoint Presentation</vt:lpstr>
      <vt:lpstr>Reduced Error Pruning</vt:lpstr>
      <vt:lpstr>PowerPoint Presentation</vt:lpstr>
      <vt:lpstr>PowerPoint Presentation</vt:lpstr>
      <vt:lpstr>Decision Trees: Summary</vt:lpstr>
      <vt:lpstr>Ensembles </vt:lpstr>
      <vt:lpstr>PowerPoint Presentation</vt:lpstr>
      <vt:lpstr>Bagging</vt:lpstr>
      <vt:lpstr>PowerPoint Presentation</vt:lpstr>
      <vt:lpstr>Boosting</vt:lpstr>
      <vt:lpstr>Idea of Boosting</vt:lpstr>
      <vt:lpstr>ADABoost</vt:lpstr>
      <vt:lpstr>ADABoost Weight Updating (from Fig 18.34 text)</vt:lpstr>
      <vt:lpstr>Example</vt:lpstr>
      <vt:lpstr>PowerPoint Presentation</vt:lpstr>
      <vt:lpstr>Boosting Comparison</vt:lpstr>
      <vt:lpstr>Boosting Comparison</vt:lpstr>
      <vt:lpstr>Boosting Comparison</vt:lpstr>
      <vt:lpstr>Boosting Comparison</vt:lpstr>
      <vt:lpstr>References</vt:lpstr>
      <vt:lpstr>PowerPoint Presentation</vt:lpstr>
      <vt:lpstr>Random Forests</vt:lpstr>
      <vt:lpstr>Random Forest Algorithm</vt:lpstr>
      <vt:lpstr>Back to Stone Flies</vt:lpstr>
      <vt:lpstr>More Terminology in Learning</vt:lpstr>
      <vt:lpstr>Regression</vt:lpstr>
      <vt:lpstr>PowerPoint Presentation</vt:lpstr>
      <vt:lpstr>Solution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156</cp:revision>
  <dcterms:created xsi:type="dcterms:W3CDTF">2005-09-19T20:30:33Z</dcterms:created>
  <dcterms:modified xsi:type="dcterms:W3CDTF">2022-10-21T22:53:26Z</dcterms:modified>
</cp:coreProperties>
</file>