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57" r:id="rId6"/>
    <p:sldId id="279" r:id="rId7"/>
    <p:sldId id="310" r:id="rId8"/>
    <p:sldId id="311" r:id="rId9"/>
    <p:sldId id="271" r:id="rId10"/>
    <p:sldId id="270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67" r:id="rId21"/>
    <p:sldId id="268" r:id="rId22"/>
    <p:sldId id="269" r:id="rId23"/>
    <p:sldId id="272" r:id="rId24"/>
    <p:sldId id="273" r:id="rId25"/>
    <p:sldId id="274" r:id="rId26"/>
    <p:sldId id="280" r:id="rId27"/>
    <p:sldId id="281" r:id="rId28"/>
    <p:sldId id="282" r:id="rId29"/>
    <p:sldId id="283" r:id="rId30"/>
    <p:sldId id="29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9" r:id="rId54"/>
    <p:sldId id="307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63" d="100"/>
          <a:sy n="63" d="100"/>
        </p:scale>
        <p:origin x="13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Nets</a:t>
            </a:r>
          </a:p>
          <a:p>
            <a:r>
              <a:rPr lang="en-US" dirty="0"/>
              <a:t>Support Vectors Machines</a:t>
            </a:r>
          </a:p>
          <a:p>
            <a:r>
              <a:rPr lang="en-US" dirty="0"/>
              <a:t>Unsupervised Learning (Clustering)</a:t>
            </a:r>
          </a:p>
          <a:p>
            <a:pPr lvl="1"/>
            <a:r>
              <a:rPr lang="en-US" dirty="0"/>
              <a:t>K-Means</a:t>
            </a:r>
          </a:p>
          <a:p>
            <a:pPr lvl="1"/>
            <a:r>
              <a:rPr lang="en-US" dirty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8928" y="1152217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</a:p>
          <a:p>
            <a:pPr lvl="0"/>
            <a:r>
              <a:rPr lang="en-US" sz="2400" dirty="0">
                <a:solidFill>
                  <a:srgbClr val="C00000"/>
                </a:solidFill>
                <a:sym typeface="Symbol"/>
              </a:rPr>
              <a:t>New: </a:t>
            </a:r>
            <a:r>
              <a:rPr lang="en-US" sz="2400" dirty="0">
                <a:solidFill>
                  <a:srgbClr val="C00000"/>
                </a:solidFill>
              </a:rPr>
              <a:t>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1.5,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2.5,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-1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3085" r="12005" b="7985"/>
          <a:stretch/>
        </p:blipFill>
        <p:spPr bwMode="auto">
          <a:xfrm>
            <a:off x="228600" y="945221"/>
            <a:ext cx="8729330" cy="54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860" y="4033107"/>
            <a:ext cx="103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vector 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38862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0378" y="40331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4205" y="4773832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4958498"/>
            <a:ext cx="8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W</a:t>
            </a:r>
          </a:p>
        </p:txBody>
      </p:sp>
    </p:spTree>
    <p:extLst>
      <p:ext uri="{BB962C8B-B14F-4D97-AF65-F5344CB8AC3E}">
        <p14:creationId xmlns:p14="http://schemas.microsoft.com/office/powerpoint/2010/main" val="88508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13034" r="15926" b="7715"/>
          <a:stretch/>
        </p:blipFill>
        <p:spPr bwMode="auto">
          <a:xfrm>
            <a:off x="381000" y="762000"/>
            <a:ext cx="8157681" cy="54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5306" y="1567934"/>
            <a:ext cx="189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W                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4038600"/>
            <a:ext cx="4041416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1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3558" r="15646" b="6891"/>
          <a:stretch/>
        </p:blipFill>
        <p:spPr bwMode="auto">
          <a:xfrm>
            <a:off x="609600" y="609600"/>
            <a:ext cx="8096037" cy="54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5020" r="13371" b="6929"/>
          <a:stretch/>
        </p:blipFill>
        <p:spPr bwMode="auto">
          <a:xfrm>
            <a:off x="457200" y="1006864"/>
            <a:ext cx="8424809" cy="5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8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(slightly different from text)</a:t>
            </a: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Motivated by studies of the </a:t>
            </a:r>
            <a:r>
              <a:rPr lang="en-US" altLang="en-US" sz="2800" dirty="0">
                <a:solidFill>
                  <a:srgbClr val="FF0000"/>
                </a:solidFill>
              </a:rPr>
              <a:t>brain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 network of </a:t>
            </a:r>
            <a:r>
              <a:rPr lang="en-US" altLang="en-US" sz="2800" dirty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Doesn’t have clear decision rules like decision trees, but highly successful in many different applications. (e.g. </a:t>
            </a:r>
            <a:r>
              <a:rPr lang="en-US" altLang="en-US" sz="2800" dirty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r>
              <a:rPr lang="en-US" sz="2800" dirty="0"/>
              <a:t>I’ll be using algorithms 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dissect it.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7725" y="1486931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769FFC-5DD8-487F-AB38-DD33C7922D84}"/>
              </a:ext>
            </a:extLst>
          </p:cNvPr>
          <p:cNvCxnSpPr/>
          <p:nvPr/>
        </p:nvCxnSpPr>
        <p:spPr>
          <a:xfrm>
            <a:off x="3854948" y="5619240"/>
            <a:ext cx="3360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4A7E70-02DD-4FE4-8B02-B903D32F942C}"/>
              </a:ext>
            </a:extLst>
          </p:cNvPr>
          <p:cNvCxnSpPr/>
          <p:nvPr/>
        </p:nvCxnSpPr>
        <p:spPr>
          <a:xfrm flipV="1">
            <a:off x="2557113" y="4800600"/>
            <a:ext cx="262287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275EC4-06CF-44B0-985E-524F749E49EF}"/>
              </a:ext>
            </a:extLst>
          </p:cNvPr>
          <p:cNvCxnSpPr/>
          <p:nvPr/>
        </p:nvCxnSpPr>
        <p:spPr>
          <a:xfrm>
            <a:off x="2665423" y="6329443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F858C20-D01B-440E-B18C-A8615BDE4224}"/>
              </a:ext>
            </a:extLst>
          </p:cNvPr>
          <p:cNvSpPr txBox="1"/>
          <p:nvPr/>
        </p:nvSpPr>
        <p:spPr>
          <a:xfrm>
            <a:off x="4303336" y="5444589"/>
            <a:ext cx="53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B75C6D-83ED-4A7C-94DB-0512B8B10399}"/>
              </a:ext>
            </a:extLst>
          </p:cNvPr>
          <p:cNvSpPr txBox="1"/>
          <p:nvPr/>
        </p:nvSpPr>
        <p:spPr>
          <a:xfrm>
            <a:off x="2817822" y="4586690"/>
            <a:ext cx="53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D69C9C-7911-4277-A17F-37FD233D9297}"/>
              </a:ext>
            </a:extLst>
          </p:cNvPr>
          <p:cNvSpPr txBox="1"/>
          <p:nvPr/>
        </p:nvSpPr>
        <p:spPr>
          <a:xfrm flipH="1">
            <a:off x="2909648" y="6323233"/>
            <a:ext cx="68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A33E0-B84C-4BE7-8A44-CD06C6B51D63}"/>
              </a:ext>
            </a:extLst>
          </p:cNvPr>
          <p:cNvSpPr txBox="1"/>
          <p:nvPr/>
        </p:nvSpPr>
        <p:spPr>
          <a:xfrm>
            <a:off x="5309638" y="4722736"/>
            <a:ext cx="34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C2689A-C40A-4641-BC9C-7D297DB258F7}"/>
              </a:ext>
            </a:extLst>
          </p:cNvPr>
          <p:cNvCxnSpPr>
            <a:stCxn id="15" idx="3"/>
          </p:cNvCxnSpPr>
          <p:nvPr/>
        </p:nvCxnSpPr>
        <p:spPr>
          <a:xfrm flipV="1">
            <a:off x="3788790" y="4902897"/>
            <a:ext cx="1392810" cy="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9766EA-C289-4908-AFCF-79111F616454}"/>
              </a:ext>
            </a:extLst>
          </p:cNvPr>
          <p:cNvSpPr txBox="1"/>
          <p:nvPr/>
        </p:nvSpPr>
        <p:spPr>
          <a:xfrm>
            <a:off x="5181600" y="5228152"/>
            <a:ext cx="209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f = g’(in</a:t>
            </a:r>
            <a:r>
              <a:rPr lang="en-US" baseline="-25000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) x (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baseline="-25000" dirty="0" err="1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50FAF8-B88C-41F6-8083-2F8912363BE8}"/>
              </a:ext>
            </a:extLst>
          </p:cNvPr>
          <p:cNvSpPr txBox="1"/>
          <p:nvPr/>
        </p:nvSpPr>
        <p:spPr>
          <a:xfrm flipH="1">
            <a:off x="3839706" y="5385496"/>
            <a:ext cx="24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baseline="-25000" dirty="0">
                <a:solidFill>
                  <a:srgbClr val="FF0000"/>
                </a:solidFill>
              </a:rPr>
              <a:t>f </a:t>
            </a:r>
            <a:r>
              <a:rPr lang="en-US" dirty="0">
                <a:solidFill>
                  <a:srgbClr val="FF0000"/>
                </a:solidFill>
              </a:rPr>
              <a:t>is at output layer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C94FD0-9B1A-4CC0-9311-3F58016C2827}"/>
              </a:ext>
            </a:extLst>
          </p:cNvPr>
          <p:cNvSpPr txBox="1"/>
          <p:nvPr/>
        </p:nvSpPr>
        <p:spPr>
          <a:xfrm>
            <a:off x="2720511" y="6287459"/>
            <a:ext cx="223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Δ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 g’(in</a:t>
            </a:r>
            <a:r>
              <a:rPr lang="en-US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)  w</a:t>
            </a:r>
            <a:r>
              <a:rPr lang="en-US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2f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rgbClr val="7030A0"/>
                </a:solidFill>
                <a:sym typeface="Wingdings" panose="05000000000000000000" pitchFamily="2" charset="2"/>
              </a:rPr>
              <a:t>Δ</a:t>
            </a:r>
            <a:r>
              <a:rPr lang="en-US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f  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5AA4DE-7D78-4C2F-B9F2-C1B43EEF87AD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1461447" y="5752081"/>
            <a:ext cx="672152" cy="360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70195C-FBFA-4B21-884B-0E93780EAAF6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1461447" y="6112511"/>
            <a:ext cx="672152" cy="168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update weights between the two layers</a:t>
            </a:r>
          </a:p>
          <a:p>
            <a:pPr lvl="1"/>
            <a:r>
              <a:rPr lang="en-US" dirty="0"/>
              <a:t>till done with all layers</a:t>
            </a:r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rgbClr val="CC0000"/>
                </a:solidFill>
              </a:rPr>
              <a:t>weights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>
                <a:sym typeface="Symbol" pitchFamily="16" charset="2"/>
              </a:rPr>
              <a:t> associated with data points are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Symbol" pitchFamily="16" charset="2"/>
              </a:rPr>
              <a:t>The points with nonzero weights are called the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It is applied to pairs of input data to evaluate </a:t>
            </a:r>
            <a:r>
              <a:rPr lang="en-US" altLang="en-US" dirty="0">
                <a:solidFill>
                  <a:srgbClr val="0000FF"/>
                </a:solidFill>
              </a:rPr>
              <a:t>dot products </a:t>
            </a:r>
            <a:r>
              <a:rPr lang="en-US" altLang="en-US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Kernels can be all sorts of functions including </a:t>
            </a:r>
            <a:r>
              <a:rPr lang="en-US" altLang="en-US" dirty="0">
                <a:solidFill>
                  <a:srgbClr val="FF0000"/>
                </a:solidFill>
              </a:rPr>
              <a:t>polynomials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B050"/>
                </a:solidFill>
              </a:rPr>
              <a:t>exponentials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/>
              <a:t>    </a:t>
            </a:r>
            <a:r>
              <a:rPr lang="en-US" i="1" dirty="0" err="1"/>
              <a:t>argmax</a:t>
            </a:r>
            <a:r>
              <a:rPr lang="en-US" dirty="0"/>
              <a:t> </a:t>
            </a:r>
            <a:r>
              <a:rPr lang="el-GR" dirty="0"/>
              <a:t>Σα</a:t>
            </a:r>
            <a:r>
              <a:rPr lang="en-US" baseline="-25000" dirty="0"/>
              <a:t>j</a:t>
            </a:r>
            <a:r>
              <a:rPr lang="en-US" dirty="0"/>
              <a:t>-1/2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K-Means Classifier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400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K-Means </a:t>
            </a:r>
            <a:r>
              <a:rPr lang="en-US" altLang="en-US" sz="400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/>
              <a:t>Boot Step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</a:t>
            </a:r>
            <a:endParaRPr lang="en-US" altLang="en-US" sz="2400" i="1" baseline="-2500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/>
              <a:t>Iteration Step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/>
              <a:t>Boot Step</a:t>
            </a:r>
            <a:r>
              <a:rPr lang="en-US" altLang="en-US" sz="2800"/>
              <a:t>: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/>
              <a:t>Iteration Step</a:t>
            </a:r>
            <a:r>
              <a:rPr lang="en-US" altLang="en-US" sz="2800"/>
              <a:t>: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 (Cont.)</a:t>
            </a:r>
            <a:endParaRPr lang="zh-CN" altLang="en-US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</a:t>
            </a:r>
            <a:r>
              <a:rPr lang="en-US" dirty="0">
                <a:solidFill>
                  <a:srgbClr val="FF0000"/>
                </a:solidFill>
              </a:rPr>
              <a:t>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of 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Goal: to identify the species of insect specimens rapidly and accurately</a:t>
            </a:r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Haar</a:t>
            </a:r>
            <a:r>
              <a:rPr lang="en-US" dirty="0"/>
              <a:t>-like Features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734050" cy="3924300"/>
          </a:xfrm>
        </p:spPr>
      </p:pic>
      <p:sp>
        <p:nvSpPr>
          <p:cNvPr id="11" name="TextBox 10"/>
          <p:cNvSpPr txBox="1"/>
          <p:nvPr/>
        </p:nvSpPr>
        <p:spPr>
          <a:xfrm>
            <a:off x="2240281" y="5943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5133392"/>
            <a:ext cx="3429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Value =  </a:t>
            </a:r>
          </a:p>
          <a:p>
            <a:r>
              <a:rPr lang="en-US" sz="2400" dirty="0"/>
              <a:t>∑ (pixels in white area) – </a:t>
            </a:r>
            <a:br>
              <a:rPr lang="en-US" sz="2400" dirty="0"/>
            </a:br>
            <a:r>
              <a:rPr lang="en-US" sz="2400" dirty="0"/>
              <a:t>∑ (pixels in black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7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our Classification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SVM Learning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Training  Image Set</a:t>
              </a:r>
            </a:p>
            <a:p>
              <a:r>
                <a:rPr lang="en-US" dirty="0"/>
                <a:t>Positive and Negative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Patch       extraction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HRF Feature Extraction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Classification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Forest     Learning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HRF Feature Extraction</a:t>
            </a:r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RESULTS:</a:t>
            </a:r>
            <a:br>
              <a:rPr lang="en-US" sz="2600" dirty="0"/>
            </a:br>
            <a:r>
              <a:rPr lang="en-US" sz="2600" dirty="0"/>
              <a:t>Stonefly Identification: Classification Error [%]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96.4% accuracy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13D9-05CD-4CC8-8EE9-3E3B91C1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Complete Functions (for Deep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D787-7F35-4C05-B385-AEE54840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Sigmoid: 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dirty="0">
                <a:solidFill>
                  <a:srgbClr val="FF0000"/>
                </a:solidFill>
              </a:rPr>
              <a:t>(x) = 1/(1 + e</a:t>
            </a:r>
            <a:r>
              <a:rPr lang="en-US" baseline="30000" dirty="0">
                <a:solidFill>
                  <a:srgbClr val="FF0000"/>
                </a:solidFill>
              </a:rPr>
              <a:t>-x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/>
              <a:t>ReLU</a:t>
            </a:r>
            <a:r>
              <a:rPr lang="en-US" dirty="0"/>
              <a:t> function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rectifiead</a:t>
            </a:r>
            <a:r>
              <a:rPr lang="en-US" dirty="0">
                <a:solidFill>
                  <a:srgbClr val="0000FF"/>
                </a:solidFill>
              </a:rPr>
              <a:t> linear unit)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ReLU</a:t>
            </a:r>
            <a:r>
              <a:rPr lang="en-US" dirty="0">
                <a:solidFill>
                  <a:srgbClr val="FF0000"/>
                </a:solidFill>
              </a:rPr>
              <a:t>(x) = max(0,x)</a:t>
            </a:r>
          </a:p>
          <a:p>
            <a:r>
              <a:rPr lang="en-US" dirty="0" err="1"/>
              <a:t>Softplus</a:t>
            </a:r>
            <a:r>
              <a:rPr lang="en-US" dirty="0"/>
              <a:t> function is a smooth version of the </a:t>
            </a:r>
            <a:r>
              <a:rPr lang="en-US" dirty="0" err="1"/>
              <a:t>ReLU</a:t>
            </a:r>
            <a:r>
              <a:rPr lang="en-US" dirty="0"/>
              <a:t> function: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softplus</a:t>
            </a:r>
            <a:r>
              <a:rPr lang="en-US" dirty="0">
                <a:solidFill>
                  <a:srgbClr val="FF0000"/>
                </a:solidFill>
              </a:rPr>
              <a:t>(x) = log(1+e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The derivative of </a:t>
            </a:r>
            <a:r>
              <a:rPr lang="en-US" dirty="0" err="1"/>
              <a:t>softplus</a:t>
            </a:r>
            <a:r>
              <a:rPr lang="en-US" dirty="0"/>
              <a:t> is sigmoid.</a:t>
            </a:r>
          </a:p>
          <a:p>
            <a:r>
              <a:rPr lang="en-US" dirty="0"/>
              <a:t>Tanh function: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tanh(x) = (e</a:t>
            </a:r>
            <a:r>
              <a:rPr lang="en-US" baseline="30000" dirty="0">
                <a:solidFill>
                  <a:srgbClr val="FF0000"/>
                </a:solidFill>
              </a:rPr>
              <a:t>2x</a:t>
            </a:r>
            <a:r>
              <a:rPr lang="en-US" dirty="0">
                <a:solidFill>
                  <a:srgbClr val="FF0000"/>
                </a:solidFill>
              </a:rPr>
              <a:t>-1)/(e</a:t>
            </a:r>
            <a:r>
              <a:rPr lang="en-US" baseline="30000" dirty="0">
                <a:solidFill>
                  <a:srgbClr val="FF0000"/>
                </a:solidFill>
              </a:rPr>
              <a:t>2x</a:t>
            </a:r>
            <a:r>
              <a:rPr lang="en-US" dirty="0">
                <a:solidFill>
                  <a:srgbClr val="FF0000"/>
                </a:solidFill>
              </a:rPr>
              <a:t>+1)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874883-A17D-4D80-B29F-DBC0B7F5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685800"/>
            <a:ext cx="9000309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15FE5-7F63-40AE-B263-AEC46F3D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78303"/>
            <a:ext cx="3962400" cy="27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7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negative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Let’s minimize the loss. We’ll call it Err for short.</a:t>
            </a:r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loss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    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2751</Words>
  <Application>Microsoft Office PowerPoint</Application>
  <PresentationFormat>On-screen Show (4:3)</PresentationFormat>
  <Paragraphs>546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More on Learning</vt:lpstr>
      <vt:lpstr>Neural Net Learning</vt:lpstr>
      <vt:lpstr>PowerPoint Presentation</vt:lpstr>
      <vt:lpstr>PowerPoint Presentation</vt:lpstr>
      <vt:lpstr>Simple Feed-Forward Perceptrons</vt:lpstr>
      <vt:lpstr>PowerPoint Presentation</vt:lpstr>
      <vt:lpstr>More Complete Functions (for Deep Learning)</vt:lpstr>
      <vt:lpstr>PowerPoint Presentation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PowerPoint Presentation</vt:lpstr>
      <vt:lpstr>PowerPoint Presentation</vt:lpstr>
      <vt:lpstr>PowerPoint Presentation</vt:lpstr>
      <vt:lpstr>PowerPoint Presentation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Haar-like Features</vt:lpstr>
      <vt:lpstr>Overview of our Classification Method</vt:lpstr>
      <vt:lpstr>RESULTS: Stonefly Identification: Classification Error [%]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59</cp:revision>
  <dcterms:created xsi:type="dcterms:W3CDTF">2016-08-16T00:29:09Z</dcterms:created>
  <dcterms:modified xsi:type="dcterms:W3CDTF">2022-10-21T23:29:51Z</dcterms:modified>
</cp:coreProperties>
</file>