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1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1"/>
  </p:notesMasterIdLst>
  <p:sldIdLst>
    <p:sldId id="256" r:id="rId2"/>
    <p:sldId id="281" r:id="rId3"/>
    <p:sldId id="296" r:id="rId4"/>
    <p:sldId id="297" r:id="rId5"/>
    <p:sldId id="298" r:id="rId6"/>
    <p:sldId id="299" r:id="rId7"/>
    <p:sldId id="300" r:id="rId8"/>
    <p:sldId id="301" r:id="rId9"/>
    <p:sldId id="302" r:id="rId10"/>
    <p:sldId id="303" r:id="rId11"/>
    <p:sldId id="304" r:id="rId12"/>
    <p:sldId id="305" r:id="rId13"/>
    <p:sldId id="306" r:id="rId14"/>
    <p:sldId id="307" r:id="rId15"/>
    <p:sldId id="308" r:id="rId16"/>
    <p:sldId id="264" r:id="rId17"/>
    <p:sldId id="309" r:id="rId18"/>
    <p:sldId id="266" r:id="rId19"/>
    <p:sldId id="310" r:id="rId20"/>
    <p:sldId id="311" r:id="rId21"/>
    <p:sldId id="265" r:id="rId22"/>
    <p:sldId id="312" r:id="rId23"/>
    <p:sldId id="282" r:id="rId24"/>
    <p:sldId id="313" r:id="rId25"/>
    <p:sldId id="314" r:id="rId26"/>
    <p:sldId id="315" r:id="rId27"/>
    <p:sldId id="316" r:id="rId28"/>
    <p:sldId id="317" r:id="rId29"/>
    <p:sldId id="318" r:id="rId30"/>
    <p:sldId id="285" r:id="rId31"/>
    <p:sldId id="287" r:id="rId32"/>
    <p:sldId id="286" r:id="rId33"/>
    <p:sldId id="288" r:id="rId34"/>
    <p:sldId id="289" r:id="rId35"/>
    <p:sldId id="291" r:id="rId36"/>
    <p:sldId id="292" r:id="rId37"/>
    <p:sldId id="293" r:id="rId38"/>
    <p:sldId id="295" r:id="rId39"/>
    <p:sldId id="294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132" y="6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5a1101a023d1caf1/Documents/papers/thesis/figures/roi_segmentation/Figures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oleObject" Target="Book3" TargetMode="External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Precision</a:t>
            </a:r>
          </a:p>
        </c:rich>
      </c:tx>
      <c:layout>
        <c:manualLayout>
          <c:xMode val="edge"/>
          <c:yMode val="edge"/>
          <c:x val="0.37344592795465786"/>
          <c:y val="5.261122497890311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'cnn8'!$X$13:$X$20</c:f>
              <c:numCache>
                <c:formatCode>0.00</c:formatCode>
                <c:ptCount val="8"/>
                <c:pt idx="0">
                  <c:v>0.8609</c:v>
                </c:pt>
                <c:pt idx="1">
                  <c:v>0.2298</c:v>
                </c:pt>
                <c:pt idx="2">
                  <c:v>0.63370000000000004</c:v>
                </c:pt>
                <c:pt idx="3">
                  <c:v>0.67689999999999995</c:v>
                </c:pt>
                <c:pt idx="4">
                  <c:v>0.63270000000000004</c:v>
                </c:pt>
                <c:pt idx="5">
                  <c:v>1.4E-2</c:v>
                </c:pt>
                <c:pt idx="6">
                  <c:v>0.3528</c:v>
                </c:pt>
                <c:pt idx="7">
                  <c:v>3.2800000000000003E-2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B37-4336-918C-9CBE07D05319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'cnn8'!$W$13:$W$20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'cnn8'!$Y$13:$Y$20</c:f>
              <c:numCache>
                <c:formatCode>0.00</c:formatCode>
                <c:ptCount val="8"/>
                <c:pt idx="0">
                  <c:v>0.81359999999999999</c:v>
                </c:pt>
                <c:pt idx="1">
                  <c:v>0.39250000000000002</c:v>
                </c:pt>
                <c:pt idx="2">
                  <c:v>0.86339999999999995</c:v>
                </c:pt>
                <c:pt idx="3">
                  <c:v>0.28389999999999999</c:v>
                </c:pt>
                <c:pt idx="4">
                  <c:v>0.71619999999999995</c:v>
                </c:pt>
                <c:pt idx="5">
                  <c:v>0.31519999999999998</c:v>
                </c:pt>
                <c:pt idx="6">
                  <c:v>0.52410000000000001</c:v>
                </c:pt>
                <c:pt idx="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B37-4336-918C-9CBE07D0531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263192784"/>
        <c:axId val="573925120"/>
      </c:barChart>
      <c:catAx>
        <c:axId val="2631927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573925120"/>
        <c:crosses val="autoZero"/>
        <c:auto val="1"/>
        <c:lblAlgn val="ctr"/>
        <c:lblOffset val="100"/>
        <c:noMultiLvlLbl val="0"/>
      </c:catAx>
      <c:valAx>
        <c:axId val="573925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263192784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80" b="1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r>
              <a:rPr lang="en-US" b="1"/>
              <a:t>Recall</a:t>
            </a:r>
          </a:p>
        </c:rich>
      </c:tx>
      <c:layout>
        <c:manualLayout>
          <c:xMode val="edge"/>
          <c:yMode val="edge"/>
          <c:x val="0.41475040257648954"/>
          <c:y val="4.6421680411220544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80" b="1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'cnn8'!$X$24:$X$31</c:f>
              <c:numCache>
                <c:formatCode>0.00</c:formatCode>
                <c:ptCount val="8"/>
                <c:pt idx="0">
                  <c:v>0.88770000000000004</c:v>
                </c:pt>
                <c:pt idx="1">
                  <c:v>0.45529999999999998</c:v>
                </c:pt>
                <c:pt idx="2">
                  <c:v>0.4844</c:v>
                </c:pt>
                <c:pt idx="3">
                  <c:v>0.23519999999999999</c:v>
                </c:pt>
                <c:pt idx="4">
                  <c:v>0.60780000000000001</c:v>
                </c:pt>
                <c:pt idx="5">
                  <c:v>0.2394</c:v>
                </c:pt>
                <c:pt idx="6">
                  <c:v>0.46029999999999999</c:v>
                </c:pt>
                <c:pt idx="7">
                  <c:v>0.24349999999999999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719-449E-9F45-3AA35E675031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solidFill>
                <a:schemeClr val="tx1"/>
              </a:solidFill>
            </a:ln>
            <a:effectLst/>
          </c:spPr>
          <c:invertIfNegative val="0"/>
          <c:cat>
            <c:strRef>
              <c:f>'cnn8'!$W$24:$W$31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'cnn8'!$Y$24:$Y$31</c:f>
              <c:numCache>
                <c:formatCode>0.00</c:formatCode>
                <c:ptCount val="8"/>
                <c:pt idx="0">
                  <c:v>0.92800000000000005</c:v>
                </c:pt>
                <c:pt idx="1">
                  <c:v>0.72260000000000002</c:v>
                </c:pt>
                <c:pt idx="2">
                  <c:v>0.61129999999999995</c:v>
                </c:pt>
                <c:pt idx="3">
                  <c:v>0.88290000000000002</c:v>
                </c:pt>
                <c:pt idx="4">
                  <c:v>0.20380000000000001</c:v>
                </c:pt>
                <c:pt idx="5">
                  <c:v>0.49230000000000002</c:v>
                </c:pt>
                <c:pt idx="6">
                  <c:v>0.83209999999999995</c:v>
                </c:pt>
                <c:pt idx="7">
                  <c:v>0.5927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719-449E-9F45-3AA35E6750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7"/>
        <c:axId val="616240880"/>
        <c:axId val="722690160"/>
      </c:barChart>
      <c:catAx>
        <c:axId val="61624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5400000" spcFirstLastPara="1" vertOverflow="ellipsis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722690160"/>
        <c:crosses val="autoZero"/>
        <c:auto val="1"/>
        <c:lblAlgn val="ctr"/>
        <c:lblOffset val="100"/>
        <c:noMultiLvlLbl val="0"/>
      </c:catAx>
      <c:valAx>
        <c:axId val="72269016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Times New Roman" panose="02020603050405020304" pitchFamily="18" charset="0"/>
              </a:defRPr>
            </a:pPr>
            <a:endParaRPr lang="en-US"/>
          </a:p>
        </c:txPr>
        <c:crossAx val="616240880"/>
        <c:crosses val="autoZero"/>
        <c:crossBetween val="between"/>
        <c:majorUnit val="0.2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7C0-4916-A14E-0A96862DB2A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7C0-4916-A14E-0A96862DB2A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7C0-4916-A14E-0A96862DB2A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D7C0-4916-A14E-0A96862DB2A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D7C0-4916-A14E-0A96862DB2A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D7C0-4916-A14E-0A96862DB2A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D7C0-4916-A14E-0A96862DB2A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D7C0-4916-A14E-0A96862DB2A1}"/>
              </c:ext>
            </c:extLst>
          </c:dPt>
          <c:cat>
            <c:strRef>
              <c:f>[Book3]Sheet3!$B$1:$I$1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[Book3]Sheet3!$B$2:$I$2</c:f>
              <c:numCache>
                <c:formatCode>General</c:formatCode>
                <c:ptCount val="8"/>
                <c:pt idx="0">
                  <c:v>1.79640718562874E-2</c:v>
                </c:pt>
                <c:pt idx="1">
                  <c:v>0.97005988023952106</c:v>
                </c:pt>
                <c:pt idx="2">
                  <c:v>0</c:v>
                </c:pt>
                <c:pt idx="3">
                  <c:v>1.19760479041916E-2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D7C0-4916-A14E-0A96862DB2A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4E8-495E-A493-1E27C574DF88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4E8-495E-A493-1E27C574DF88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4E8-495E-A493-1E27C574DF88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4E8-495E-A493-1E27C574DF88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4E8-495E-A493-1E27C574DF88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4E8-495E-A493-1E27C574DF88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4E8-495E-A493-1E27C574DF88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4E8-495E-A493-1E27C574DF88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Sheet3!$B$3:$I$3</c:f>
              <c:numCache>
                <c:formatCode>General</c:formatCode>
                <c:ptCount val="8"/>
                <c:pt idx="0">
                  <c:v>0.12080536912751701</c:v>
                </c:pt>
                <c:pt idx="1">
                  <c:v>0.87919463087248295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4E8-495E-A493-1E27C574DF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+mn-lt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361-4370-9B28-0DCB3BB5D7B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361-4370-9B28-0DCB3BB5D7B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361-4370-9B28-0DCB3BB5D7B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361-4370-9B28-0DCB3BB5D7B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F361-4370-9B28-0DCB3BB5D7B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F361-4370-9B28-0DCB3BB5D7B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F361-4370-9B28-0DCB3BB5D7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F361-4370-9B28-0DCB3BB5D7B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Sheet3!$B$4:$I$4</c:f>
              <c:numCache>
                <c:formatCode>General</c:formatCode>
                <c:ptCount val="8"/>
                <c:pt idx="0">
                  <c:v>0.38135593220338998</c:v>
                </c:pt>
                <c:pt idx="1">
                  <c:v>0.61864406779660996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F361-4370-9B28-0DCB3BB5D7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F4A-442A-8A76-D932E805CA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F4A-442A-8A76-D932E805CA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rgbClr val="0000CC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F4A-442A-8A76-D932E805CA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F4A-442A-8A76-D932E805CA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F4A-442A-8A76-D932E805CA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4F4A-442A-8A76-D932E805CA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4F4A-442A-8A76-D932E805CA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4F4A-442A-8A76-D932E805CA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Sheet3!$B$5:$I$5</c:f>
              <c:numCache>
                <c:formatCode>General</c:formatCode>
                <c:ptCount val="8"/>
                <c:pt idx="0">
                  <c:v>0.5</c:v>
                </c:pt>
                <c:pt idx="1">
                  <c:v>0.5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4F4A-442A-8A76-D932E805CA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  <c:max val="1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5F1-483E-B2F5-FE5CDB9AFB52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5F1-483E-B2F5-FE5CDB9AFB52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5F1-483E-B2F5-FE5CDB9AFB52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5F1-483E-B2F5-FE5CDB9AFB52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85F1-483E-B2F5-FE5CDB9AFB52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85F1-483E-B2F5-FE5CDB9AFB52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85F1-483E-B2F5-FE5CDB9AFB52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85F1-483E-B2F5-FE5CDB9AFB52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Sheet3!$B$8:$I$8</c:f>
              <c:numCache>
                <c:formatCode>General</c:formatCode>
                <c:ptCount val="8"/>
                <c:pt idx="0">
                  <c:v>0.140845070422535</c:v>
                </c:pt>
                <c:pt idx="1">
                  <c:v>0</c:v>
                </c:pt>
                <c:pt idx="2">
                  <c:v>0</c:v>
                </c:pt>
                <c:pt idx="3">
                  <c:v>0.85915492957746498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85F1-483E-B2F5-FE5CDB9AFB5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7-4ADF-8A5A-92894E5DD111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7-4ADF-8A5A-92894E5DD111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CD7-4ADF-8A5A-92894E5DD111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3CD7-4ADF-8A5A-92894E5DD111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3CD7-4ADF-8A5A-92894E5DD111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3CD7-4ADF-8A5A-92894E5DD111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3CD7-4ADF-8A5A-92894E5DD111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3CD7-4ADF-8A5A-92894E5DD111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Sheet3!$B$9:$I$9</c:f>
              <c:numCache>
                <c:formatCode>General</c:formatCode>
                <c:ptCount val="8"/>
                <c:pt idx="0">
                  <c:v>7.8571428571428598E-2</c:v>
                </c:pt>
                <c:pt idx="1">
                  <c:v>1.4285714285714299E-2</c:v>
                </c:pt>
                <c:pt idx="2">
                  <c:v>0</c:v>
                </c:pt>
                <c:pt idx="3">
                  <c:v>0.90714285714285703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3CD7-4ADF-8A5A-92894E5DD1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solidFill>
                <a:sysClr val="windowText" lastClr="000000"/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99B-44A6-B54E-86D4A16CB470}"/>
              </c:ext>
            </c:extLst>
          </c:dPt>
          <c:dPt>
            <c:idx val="1"/>
            <c:invertIfNegative val="0"/>
            <c:bubble3D val="0"/>
            <c:spPr>
              <a:solidFill>
                <a:srgbClr val="820082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99B-44A6-B54E-86D4A16CB470}"/>
              </c:ext>
            </c:extLst>
          </c:dPt>
          <c:dPt>
            <c:idx val="2"/>
            <c:invertIfNegative val="0"/>
            <c:bubble3D val="0"/>
            <c:spPr>
              <a:solidFill>
                <a:srgbClr val="0000CC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99B-44A6-B54E-86D4A16CB470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99B-44A6-B54E-86D4A16CB470}"/>
              </c:ext>
            </c:extLst>
          </c:dPt>
          <c:dPt>
            <c:idx val="4"/>
            <c:invertIfNegative val="0"/>
            <c:bubble3D val="0"/>
            <c:spPr>
              <a:solidFill>
                <a:srgbClr val="9999FF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99B-44A6-B54E-86D4A16CB47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99B-44A6-B54E-86D4A16CB470}"/>
              </c:ext>
            </c:extLst>
          </c:dPt>
          <c:dPt>
            <c:idx val="6"/>
            <c:invertIfNegative val="0"/>
            <c:bubble3D val="0"/>
            <c:spPr>
              <a:solidFill>
                <a:srgbClr val="FFFF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99B-44A6-B54E-86D4A16CB47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solidFill>
                  <a:sysClr val="windowText" lastClr="00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99B-44A6-B54E-86D4A16CB470}"/>
              </c:ext>
            </c:extLst>
          </c:dPt>
          <c:cat>
            <c:strRef>
              <c:f>Sheet3!$B$1:$I$1</c:f>
              <c:strCache>
                <c:ptCount val="8"/>
                <c:pt idx="0">
                  <c:v>background</c:v>
                </c:pt>
                <c:pt idx="1">
                  <c:v>benign epi</c:v>
                </c:pt>
                <c:pt idx="2">
                  <c:v>malignant epi</c:v>
                </c:pt>
                <c:pt idx="3">
                  <c:v>normal stroma</c:v>
                </c:pt>
                <c:pt idx="4">
                  <c:v>desmoplastic str</c:v>
                </c:pt>
                <c:pt idx="5">
                  <c:v>secretion</c:v>
                </c:pt>
                <c:pt idx="6">
                  <c:v>blood</c:v>
                </c:pt>
                <c:pt idx="7">
                  <c:v>necrosis</c:v>
                </c:pt>
              </c:strCache>
            </c:strRef>
          </c:cat>
          <c:val>
            <c:numRef>
              <c:f>Sheet3!$B$10:$I$10</c:f>
              <c:numCache>
                <c:formatCode>General</c:formatCode>
                <c:ptCount val="8"/>
                <c:pt idx="0">
                  <c:v>1.58730158730159E-2</c:v>
                </c:pt>
                <c:pt idx="1">
                  <c:v>7.9365079365079402E-2</c:v>
                </c:pt>
                <c:pt idx="2">
                  <c:v>0</c:v>
                </c:pt>
                <c:pt idx="3">
                  <c:v>0.90476190476190499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99B-44A6-B54E-86D4A16CB4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601389184"/>
        <c:axId val="822718928"/>
      </c:barChart>
      <c:catAx>
        <c:axId val="601389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822718928"/>
        <c:crosses val="autoZero"/>
        <c:auto val="1"/>
        <c:lblAlgn val="ctr"/>
        <c:lblOffset val="100"/>
        <c:noMultiLvlLbl val="0"/>
      </c:catAx>
      <c:valAx>
        <c:axId val="82271892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601389184"/>
        <c:crosses val="autoZero"/>
        <c:crossBetween val="between"/>
        <c:majorUnit val="0.5"/>
      </c:valAx>
      <c:spPr>
        <a:noFill/>
        <a:ln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AFE46-1FA9-4CC5-9D6B-8199FE62F626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E67929-DADA-4573-8ED5-B47D4D0D6C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640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925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D1D6B1-8250-4586-B8A4-9808268D4B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630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31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36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084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49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4444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306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9382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094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822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1285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2256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E712BE-6B3C-4B8A-8B12-70C9D6BF40BD}" type="datetimeFigureOut">
              <a:rPr lang="en-US" smtClean="0"/>
              <a:t>10/31/2023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2F74-FD0C-43CB-AB3D-002E1A33A2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91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jpg"/><Relationship Id="rId13" Type="http://schemas.openxmlformats.org/officeDocument/2006/relationships/image" Target="../media/image85.png"/><Relationship Id="rId3" Type="http://schemas.openxmlformats.org/officeDocument/2006/relationships/image" Target="../media/image75.gif"/><Relationship Id="rId7" Type="http://schemas.openxmlformats.org/officeDocument/2006/relationships/image" Target="../media/image79.jpg"/><Relationship Id="rId12" Type="http://schemas.openxmlformats.org/officeDocument/2006/relationships/image" Target="../media/image84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11" Type="http://schemas.openxmlformats.org/officeDocument/2006/relationships/image" Target="../media/image83.jpg"/><Relationship Id="rId5" Type="http://schemas.openxmlformats.org/officeDocument/2006/relationships/image" Target="../media/image77.jpg"/><Relationship Id="rId15" Type="http://schemas.openxmlformats.org/officeDocument/2006/relationships/image" Target="../media/image87.png"/><Relationship Id="rId10" Type="http://schemas.openxmlformats.org/officeDocument/2006/relationships/image" Target="../media/image82.jpg"/><Relationship Id="rId4" Type="http://schemas.openxmlformats.org/officeDocument/2006/relationships/image" Target="../media/image76.jpg"/><Relationship Id="rId9" Type="http://schemas.openxmlformats.org/officeDocument/2006/relationships/image" Target="../media/image81.jpg"/><Relationship Id="rId14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png"/><Relationship Id="rId18" Type="http://schemas.openxmlformats.org/officeDocument/2006/relationships/image" Target="../media/image104.png"/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3.png"/><Relationship Id="rId2" Type="http://schemas.openxmlformats.org/officeDocument/2006/relationships/image" Target="../media/image88.png"/><Relationship Id="rId16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101.png"/><Relationship Id="rId10" Type="http://schemas.openxmlformats.org/officeDocument/2006/relationships/image" Target="../media/image96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pn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15.png"/><Relationship Id="rId18" Type="http://schemas.openxmlformats.org/officeDocument/2006/relationships/image" Target="../media/image120.png"/><Relationship Id="rId26" Type="http://schemas.openxmlformats.org/officeDocument/2006/relationships/image" Target="../media/image128.png"/><Relationship Id="rId39" Type="http://schemas.openxmlformats.org/officeDocument/2006/relationships/image" Target="../media/image141.png"/><Relationship Id="rId21" Type="http://schemas.openxmlformats.org/officeDocument/2006/relationships/image" Target="../media/image123.png"/><Relationship Id="rId34" Type="http://schemas.openxmlformats.org/officeDocument/2006/relationships/image" Target="../media/image136.png"/><Relationship Id="rId42" Type="http://schemas.openxmlformats.org/officeDocument/2006/relationships/image" Target="../media/image144.png"/><Relationship Id="rId7" Type="http://schemas.openxmlformats.org/officeDocument/2006/relationships/image" Target="../media/image109.png"/><Relationship Id="rId2" Type="http://schemas.openxmlformats.org/officeDocument/2006/relationships/image" Target="../media/image68.jpeg"/><Relationship Id="rId16" Type="http://schemas.openxmlformats.org/officeDocument/2006/relationships/image" Target="../media/image118.png"/><Relationship Id="rId20" Type="http://schemas.openxmlformats.org/officeDocument/2006/relationships/image" Target="../media/image122.png"/><Relationship Id="rId29" Type="http://schemas.openxmlformats.org/officeDocument/2006/relationships/image" Target="../media/image131.png"/><Relationship Id="rId41" Type="http://schemas.openxmlformats.org/officeDocument/2006/relationships/image" Target="../media/image1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11" Type="http://schemas.openxmlformats.org/officeDocument/2006/relationships/image" Target="../media/image113.png"/><Relationship Id="rId24" Type="http://schemas.openxmlformats.org/officeDocument/2006/relationships/image" Target="../media/image126.png"/><Relationship Id="rId32" Type="http://schemas.openxmlformats.org/officeDocument/2006/relationships/image" Target="../media/image134.png"/><Relationship Id="rId37" Type="http://schemas.openxmlformats.org/officeDocument/2006/relationships/image" Target="../media/image139.png"/><Relationship Id="rId40" Type="http://schemas.openxmlformats.org/officeDocument/2006/relationships/image" Target="../media/image142.png"/><Relationship Id="rId5" Type="http://schemas.openxmlformats.org/officeDocument/2006/relationships/image" Target="../media/image107.png"/><Relationship Id="rId15" Type="http://schemas.openxmlformats.org/officeDocument/2006/relationships/image" Target="../media/image117.png"/><Relationship Id="rId23" Type="http://schemas.openxmlformats.org/officeDocument/2006/relationships/image" Target="../media/image125.png"/><Relationship Id="rId28" Type="http://schemas.openxmlformats.org/officeDocument/2006/relationships/image" Target="../media/image130.png"/><Relationship Id="rId36" Type="http://schemas.openxmlformats.org/officeDocument/2006/relationships/image" Target="../media/image138.png"/><Relationship Id="rId10" Type="http://schemas.openxmlformats.org/officeDocument/2006/relationships/image" Target="../media/image112.png"/><Relationship Id="rId19" Type="http://schemas.openxmlformats.org/officeDocument/2006/relationships/image" Target="../media/image121.png"/><Relationship Id="rId31" Type="http://schemas.openxmlformats.org/officeDocument/2006/relationships/image" Target="../media/image133.png"/><Relationship Id="rId44" Type="http://schemas.openxmlformats.org/officeDocument/2006/relationships/image" Target="../media/image146.png"/><Relationship Id="rId4" Type="http://schemas.openxmlformats.org/officeDocument/2006/relationships/image" Target="../media/image106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Relationship Id="rId22" Type="http://schemas.openxmlformats.org/officeDocument/2006/relationships/image" Target="../media/image124.png"/><Relationship Id="rId27" Type="http://schemas.openxmlformats.org/officeDocument/2006/relationships/image" Target="../media/image129.png"/><Relationship Id="rId30" Type="http://schemas.openxmlformats.org/officeDocument/2006/relationships/image" Target="../media/image132.png"/><Relationship Id="rId35" Type="http://schemas.openxmlformats.org/officeDocument/2006/relationships/image" Target="../media/image137.png"/><Relationship Id="rId43" Type="http://schemas.openxmlformats.org/officeDocument/2006/relationships/image" Target="../media/image145.png"/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12" Type="http://schemas.openxmlformats.org/officeDocument/2006/relationships/image" Target="../media/image114.png"/><Relationship Id="rId17" Type="http://schemas.openxmlformats.org/officeDocument/2006/relationships/image" Target="../media/image119.png"/><Relationship Id="rId25" Type="http://schemas.openxmlformats.org/officeDocument/2006/relationships/image" Target="../media/image127.png"/><Relationship Id="rId33" Type="http://schemas.openxmlformats.org/officeDocument/2006/relationships/image" Target="../media/image135.png"/><Relationship Id="rId38" Type="http://schemas.openxmlformats.org/officeDocument/2006/relationships/image" Target="../media/image1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49.png"/><Relationship Id="rId4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chart" Target="../charts/chart3.xml"/><Relationship Id="rId4" Type="http://schemas.openxmlformats.org/officeDocument/2006/relationships/image" Target="../media/image155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.xml"/><Relationship Id="rId13" Type="http://schemas.openxmlformats.org/officeDocument/2006/relationships/chart" Target="../charts/chart8.xml"/><Relationship Id="rId3" Type="http://schemas.openxmlformats.org/officeDocument/2006/relationships/image" Target="../media/image156.jpeg"/><Relationship Id="rId7" Type="http://schemas.openxmlformats.org/officeDocument/2006/relationships/chart" Target="../charts/chart5.xml"/><Relationship Id="rId12" Type="http://schemas.openxmlformats.org/officeDocument/2006/relationships/chart" Target="../charts/chart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11" Type="http://schemas.openxmlformats.org/officeDocument/2006/relationships/image" Target="../media/image161.jpeg"/><Relationship Id="rId5" Type="http://schemas.openxmlformats.org/officeDocument/2006/relationships/image" Target="../media/image158.jpeg"/><Relationship Id="rId10" Type="http://schemas.openxmlformats.org/officeDocument/2006/relationships/image" Target="../media/image160.jpeg"/><Relationship Id="rId4" Type="http://schemas.openxmlformats.org/officeDocument/2006/relationships/image" Target="../media/image157.jpeg"/><Relationship Id="rId9" Type="http://schemas.openxmlformats.org/officeDocument/2006/relationships/image" Target="../media/image159.jpeg"/><Relationship Id="rId1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png"/><Relationship Id="rId2" Type="http://schemas.openxmlformats.org/officeDocument/2006/relationships/image" Target="../media/image1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6.png"/><Relationship Id="rId4" Type="http://schemas.openxmlformats.org/officeDocument/2006/relationships/image" Target="../media/image16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gif"/><Relationship Id="rId5" Type="http://schemas.openxmlformats.org/officeDocument/2006/relationships/image" Target="../media/image65.jpeg"/><Relationship Id="rId4" Type="http://schemas.openxmlformats.org/officeDocument/2006/relationships/image" Target="../media/image1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8.jpeg"/><Relationship Id="rId18" Type="http://schemas.openxmlformats.org/officeDocument/2006/relationships/image" Target="../media/image33.jpeg"/><Relationship Id="rId26" Type="http://schemas.openxmlformats.org/officeDocument/2006/relationships/image" Target="../media/image41.jpeg"/><Relationship Id="rId39" Type="http://schemas.openxmlformats.org/officeDocument/2006/relationships/image" Target="../media/image54.jpg"/><Relationship Id="rId21" Type="http://schemas.openxmlformats.org/officeDocument/2006/relationships/image" Target="../media/image36.jpeg"/><Relationship Id="rId34" Type="http://schemas.openxmlformats.org/officeDocument/2006/relationships/image" Target="../media/image49.jpeg"/><Relationship Id="rId42" Type="http://schemas.openxmlformats.org/officeDocument/2006/relationships/image" Target="../media/image57.jpg"/><Relationship Id="rId7" Type="http://schemas.openxmlformats.org/officeDocument/2006/relationships/image" Target="../media/image22.jpeg"/><Relationship Id="rId2" Type="http://schemas.openxmlformats.org/officeDocument/2006/relationships/image" Target="../media/image17.png"/><Relationship Id="rId16" Type="http://schemas.openxmlformats.org/officeDocument/2006/relationships/image" Target="../media/image31.jpeg"/><Relationship Id="rId20" Type="http://schemas.openxmlformats.org/officeDocument/2006/relationships/image" Target="../media/image35.jpeg"/><Relationship Id="rId29" Type="http://schemas.openxmlformats.org/officeDocument/2006/relationships/image" Target="../media/image44.jpeg"/><Relationship Id="rId41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11" Type="http://schemas.openxmlformats.org/officeDocument/2006/relationships/image" Target="../media/image26.jpeg"/><Relationship Id="rId24" Type="http://schemas.openxmlformats.org/officeDocument/2006/relationships/image" Target="../media/image39.jpeg"/><Relationship Id="rId32" Type="http://schemas.openxmlformats.org/officeDocument/2006/relationships/image" Target="../media/image47.jpeg"/><Relationship Id="rId37" Type="http://schemas.openxmlformats.org/officeDocument/2006/relationships/image" Target="../media/image52.jpeg"/><Relationship Id="rId40" Type="http://schemas.openxmlformats.org/officeDocument/2006/relationships/image" Target="../media/image55.jpeg"/><Relationship Id="rId5" Type="http://schemas.openxmlformats.org/officeDocument/2006/relationships/image" Target="../media/image20.jpeg"/><Relationship Id="rId15" Type="http://schemas.openxmlformats.org/officeDocument/2006/relationships/image" Target="../media/image30.jpeg"/><Relationship Id="rId23" Type="http://schemas.openxmlformats.org/officeDocument/2006/relationships/image" Target="../media/image38.jpeg"/><Relationship Id="rId28" Type="http://schemas.openxmlformats.org/officeDocument/2006/relationships/image" Target="../media/image43.jpeg"/><Relationship Id="rId36" Type="http://schemas.openxmlformats.org/officeDocument/2006/relationships/image" Target="../media/image51.jpeg"/><Relationship Id="rId10" Type="http://schemas.openxmlformats.org/officeDocument/2006/relationships/image" Target="../media/image25.jpeg"/><Relationship Id="rId19" Type="http://schemas.openxmlformats.org/officeDocument/2006/relationships/image" Target="../media/image34.jpeg"/><Relationship Id="rId31" Type="http://schemas.openxmlformats.org/officeDocument/2006/relationships/image" Target="../media/image46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Relationship Id="rId14" Type="http://schemas.openxmlformats.org/officeDocument/2006/relationships/image" Target="../media/image29.jpeg"/><Relationship Id="rId22" Type="http://schemas.openxmlformats.org/officeDocument/2006/relationships/image" Target="../media/image37.jpeg"/><Relationship Id="rId27" Type="http://schemas.openxmlformats.org/officeDocument/2006/relationships/image" Target="../media/image42.jpeg"/><Relationship Id="rId30" Type="http://schemas.openxmlformats.org/officeDocument/2006/relationships/image" Target="../media/image45.jpeg"/><Relationship Id="rId35" Type="http://schemas.openxmlformats.org/officeDocument/2006/relationships/image" Target="../media/image50.jpeg"/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12" Type="http://schemas.openxmlformats.org/officeDocument/2006/relationships/image" Target="../media/image27.jpeg"/><Relationship Id="rId17" Type="http://schemas.openxmlformats.org/officeDocument/2006/relationships/image" Target="../media/image32.jpeg"/><Relationship Id="rId25" Type="http://schemas.openxmlformats.org/officeDocument/2006/relationships/image" Target="../media/image40.jpeg"/><Relationship Id="rId33" Type="http://schemas.openxmlformats.org/officeDocument/2006/relationships/image" Target="../media/image48.jpeg"/><Relationship Id="rId38" Type="http://schemas.openxmlformats.org/officeDocument/2006/relationships/image" Target="../media/image5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emf"/><Relationship Id="rId4" Type="http://schemas.openxmlformats.org/officeDocument/2006/relationships/image" Target="../media/image6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Computer-Aided Diagnosis Using Whole Slide Images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2261434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r>
              <a:rPr lang="en-US" dirty="0"/>
              <a:t>Linda G. Shapiro, Ph.D.</a:t>
            </a:r>
          </a:p>
          <a:p>
            <a:r>
              <a:rPr lang="en-US" dirty="0"/>
              <a:t>Paul G. Allen School of Computer Science &amp; </a:t>
            </a:r>
            <a:r>
              <a:rPr lang="en-US" dirty="0" err="1"/>
              <a:t>Enginnering</a:t>
            </a:r>
            <a:endParaRPr lang="en-US" dirty="0"/>
          </a:p>
          <a:p>
            <a:r>
              <a:rPr lang="en-US" dirty="0"/>
              <a:t>Department of Electrical and Computer Engineering</a:t>
            </a:r>
          </a:p>
          <a:p>
            <a:r>
              <a:rPr lang="en-US" dirty="0"/>
              <a:t>Department of Biomedical Informatics and Medical Education</a:t>
            </a:r>
          </a:p>
          <a:p>
            <a:r>
              <a:rPr lang="en-US" dirty="0"/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5138261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12648"/>
          </a:xfrm>
        </p:spPr>
        <p:txBody>
          <a:bodyPr>
            <a:normAutofit fontScale="90000"/>
          </a:bodyPr>
          <a:lstStyle/>
          <a:p>
            <a:r>
              <a:rPr lang="en-US" dirty="0"/>
              <a:t>Training Labels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68200" y="6355081"/>
            <a:ext cx="2057400" cy="365125"/>
          </a:xfrm>
        </p:spPr>
        <p:txBody>
          <a:bodyPr/>
          <a:lstStyle/>
          <a:p>
            <a:fld id="{9388242B-305E-4F06-B4EF-654F06996E44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8487" y="4434932"/>
            <a:ext cx="2286000" cy="16615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19825" y="2086302"/>
            <a:ext cx="2286000" cy="166420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5720" y="1995894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42605" y="4344979"/>
            <a:ext cx="2286000" cy="1841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9535" y="2153515"/>
            <a:ext cx="2286000" cy="15247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8040" y="4501781"/>
            <a:ext cx="2286000" cy="15228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3475" y="4120186"/>
            <a:ext cx="237896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6154" y="1772894"/>
            <a:ext cx="2378772" cy="2286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9" name="Rectangle 28"/>
          <p:cNvSpPr/>
          <p:nvPr/>
        </p:nvSpPr>
        <p:spPr>
          <a:xfrm>
            <a:off x="1904451" y="1140829"/>
            <a:ext cx="162549" cy="16254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2121719" y="1037436"/>
            <a:ext cx="1291829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r>
              <a:rPr lang="en-US" dirty="0">
                <a:cs typeface="Times New Roman" panose="02020603050405020304" pitchFamily="18" charset="0"/>
              </a:rPr>
              <a:t>background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3534246" y="1140829"/>
            <a:ext cx="162549" cy="162549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3751514" y="1037436"/>
            <a:ext cx="194957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benign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3160691" y="1439697"/>
            <a:ext cx="162549" cy="162549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3382021" y="1336304"/>
            <a:ext cx="224561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malignant epithelium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5835956" y="1140829"/>
            <a:ext cx="162549" cy="162549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6053223" y="1037436"/>
            <a:ext cx="1619482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normal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5789522" y="1439697"/>
            <a:ext cx="162549" cy="162549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6010852" y="1336304"/>
            <a:ext cx="2181175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desmoplastic stroma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805652" y="1140829"/>
            <a:ext cx="162549" cy="162549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8022919" y="1037436"/>
            <a:ext cx="1146276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secretion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8354041" y="1439697"/>
            <a:ext cx="162549" cy="162549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8575370" y="1336304"/>
            <a:ext cx="797013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blood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223915" y="1140829"/>
            <a:ext cx="162549" cy="162549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9441185" y="1037436"/>
            <a:ext cx="1003288" cy="3693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lvl="0" fontAlgn="b"/>
            <a:r>
              <a:rPr lang="en-US" dirty="0">
                <a:cs typeface="Times New Roman" panose="02020603050405020304" pitchFamily="18" charset="0"/>
              </a:rPr>
              <a:t> necrosis</a:t>
            </a:r>
            <a:endParaRPr lang="en-US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340336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4" grpId="0"/>
      <p:bldP spid="37" grpId="0" animBg="1"/>
      <p:bldP spid="38" grpId="0"/>
      <p:bldP spid="41" grpId="0" animBg="1"/>
      <p:bldP spid="42" grpId="0"/>
      <p:bldP spid="43" grpId="0" animBg="1"/>
      <p:bldP spid="4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745" y="2138923"/>
            <a:ext cx="2293337" cy="2255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466824"/>
            <a:ext cx="7886700" cy="809861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Superpixel + SVM-based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11</a:t>
            </a:fld>
            <a:endParaRPr lang="en-US"/>
          </a:p>
        </p:txBody>
      </p:sp>
      <p:grpSp>
        <p:nvGrpSpPr>
          <p:cNvPr id="11" name="Group 10"/>
          <p:cNvGrpSpPr/>
          <p:nvPr/>
        </p:nvGrpSpPr>
        <p:grpSpPr>
          <a:xfrm>
            <a:off x="1686901" y="4958016"/>
            <a:ext cx="2483023" cy="348718"/>
            <a:chOff x="5717463" y="5268076"/>
            <a:chExt cx="2641149" cy="534518"/>
          </a:xfrm>
        </p:grpSpPr>
        <p:pic>
          <p:nvPicPr>
            <p:cNvPr id="18" name="Picture 17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7463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8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97846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9" descr="http://peltiertech.com/Excel/pix2/Histogram2.gif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78229" y="5268076"/>
              <a:ext cx="880383" cy="534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15" name="Straight Arrow Connector 14"/>
          <p:cNvCxnSpPr>
            <a:endCxn id="18" idx="0"/>
          </p:cNvCxnSpPr>
          <p:nvPr/>
        </p:nvCxnSpPr>
        <p:spPr>
          <a:xfrm flipH="1">
            <a:off x="2100738" y="3266794"/>
            <a:ext cx="735023" cy="1691222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endCxn id="19" idx="0"/>
          </p:cNvCxnSpPr>
          <p:nvPr/>
        </p:nvCxnSpPr>
        <p:spPr>
          <a:xfrm flipH="1">
            <a:off x="2928411" y="3551652"/>
            <a:ext cx="53124" cy="1406365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endCxn id="20" idx="0"/>
          </p:cNvCxnSpPr>
          <p:nvPr/>
        </p:nvCxnSpPr>
        <p:spPr>
          <a:xfrm>
            <a:off x="3164322" y="3704870"/>
            <a:ext cx="591765" cy="1253146"/>
          </a:xfrm>
          <a:prstGeom prst="straightConnector1">
            <a:avLst/>
          </a:prstGeom>
          <a:ln w="28575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86901" y="5357619"/>
            <a:ext cx="24830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color and texture </a:t>
            </a:r>
          </a:p>
          <a:p>
            <a:pPr algn="ctr"/>
            <a:r>
              <a:rPr lang="en-US" dirty="0"/>
              <a:t>histograms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144499" y="4644934"/>
            <a:ext cx="1022251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643889" y="4640661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153679" y="4628770"/>
            <a:ext cx="1028335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85364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86338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97586" y="3391744"/>
            <a:ext cx="1140518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022262" y="2040764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523236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9034484" y="2035353"/>
            <a:ext cx="1266722" cy="146304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5915407" y="1633765"/>
            <a:ext cx="1498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no neighborhood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7458357" y="1633765"/>
            <a:ext cx="14024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1 neighborhood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9004989" y="1633765"/>
            <a:ext cx="142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2 neighborhoods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5009339" y="6102788"/>
            <a:ext cx="5379270" cy="451435"/>
            <a:chOff x="3602194" y="1111792"/>
            <a:chExt cx="5379270" cy="451435"/>
          </a:xfrm>
        </p:grpSpPr>
        <p:sp>
          <p:nvSpPr>
            <p:cNvPr id="57" name="Rectangle 56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647725" y="1111792"/>
              <a:ext cx="85953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4682884" y="1111792"/>
              <a:ext cx="125547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4448202" y="1301617"/>
              <a:ext cx="143661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3" name="Rectangle 62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6144808" y="1111792"/>
              <a:ext cx="106150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5" name="Rectangle 64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6117895" y="1301617"/>
              <a:ext cx="1402948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7" name="Rectangle 66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8" name="Rectangle 67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71" name="Rectangle 70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8296661" y="1111792"/>
              <a:ext cx="684803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6200000">
            <a:off x="4394370" y="3390982"/>
            <a:ext cx="1141702" cy="1463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31085" y="2137650"/>
            <a:ext cx="1463040" cy="1267998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267026" y="4860073"/>
            <a:ext cx="1463040" cy="102404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4379562" y="1633765"/>
            <a:ext cx="116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79" name="Rectangle 7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402203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7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12</a:t>
            </a:fld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2152650" y="365128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910" y="5477247"/>
            <a:ext cx="697764" cy="69776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52221" y="6200522"/>
            <a:ext cx="20659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/>
              <a:t>joint work with </a:t>
            </a:r>
            <a:r>
              <a:rPr lang="en-US" sz="1200" i="1" dirty="0" err="1"/>
              <a:t>Sachin</a:t>
            </a:r>
            <a:r>
              <a:rPr lang="en-US" sz="1200" i="1" dirty="0"/>
              <a:t> Mehta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8" y="1459480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2515708" y="4853167"/>
            <a:ext cx="720162" cy="7305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05291" y="5616221"/>
            <a:ext cx="1340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20" name="Arrow: Right 19"/>
          <p:cNvSpPr/>
          <p:nvPr/>
        </p:nvSpPr>
        <p:spPr>
          <a:xfrm rot="5400000">
            <a:off x="2669513" y="4566414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/>
              <p:cNvSpPr txBox="1"/>
              <p:nvPr/>
            </p:nvSpPr>
            <p:spPr>
              <a:xfrm>
                <a:off x="4056319" y="1089725"/>
                <a:ext cx="9086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384×384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319" y="1089725"/>
                <a:ext cx="908646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453755" y="1196068"/>
                <a:ext cx="90864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256×256</m:t>
                      </m:r>
                    </m:oMath>
                  </m:oMathPara>
                </a14:m>
                <a:endParaRPr lang="en-US" sz="1200" dirty="0"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53755" y="1196068"/>
                <a:ext cx="908646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/>
              <p:cNvSpPr txBox="1"/>
              <p:nvPr/>
            </p:nvSpPr>
            <p:spPr>
              <a:xfrm>
                <a:off x="2415221" y="5870970"/>
                <a:ext cx="81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15221" y="5870970"/>
                <a:ext cx="819968" cy="276999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/>
          <p:cNvSpPr txBox="1"/>
          <p:nvPr/>
        </p:nvSpPr>
        <p:spPr>
          <a:xfrm>
            <a:off x="2405224" y="971376"/>
            <a:ext cx="10616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cs typeface="Times New Roman" panose="02020603050405020304" pitchFamily="18" charset="0"/>
              </a:rPr>
              <a:t>Input Image</a:t>
            </a:r>
          </a:p>
        </p:txBody>
      </p:sp>
      <p:sp>
        <p:nvSpPr>
          <p:cNvPr id="46" name="Rectangle 45"/>
          <p:cNvSpPr/>
          <p:nvPr/>
        </p:nvSpPr>
        <p:spPr>
          <a:xfrm>
            <a:off x="3802590" y="4195030"/>
            <a:ext cx="1468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sp>
        <p:nvSpPr>
          <p:cNvPr id="47" name="Rectangle 46"/>
          <p:cNvSpPr/>
          <p:nvPr/>
        </p:nvSpPr>
        <p:spPr>
          <a:xfrm>
            <a:off x="1984812" y="4213455"/>
            <a:ext cx="14684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cs typeface="Times New Roman" panose="02020603050405020304" pitchFamily="18" charset="0"/>
              </a:rPr>
              <a:t>Encoder-Decoder</a:t>
            </a:r>
            <a:endParaRPr lang="en-US" sz="1400" dirty="0"/>
          </a:p>
        </p:txBody>
      </p:sp>
      <p:pic>
        <p:nvPicPr>
          <p:cNvPr id="60" name="Picture 5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3680650" y="2660096"/>
            <a:ext cx="1703827" cy="142901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2023877" y="2667251"/>
            <a:ext cx="1703827" cy="1429016"/>
          </a:xfrm>
          <a:prstGeom prst="rect">
            <a:avLst/>
          </a:prstGeom>
        </p:spPr>
      </p:pic>
      <p:sp>
        <p:nvSpPr>
          <p:cNvPr id="15" name="Arrow: Right 14"/>
          <p:cNvSpPr/>
          <p:nvPr/>
        </p:nvSpPr>
        <p:spPr>
          <a:xfrm rot="5400000">
            <a:off x="4477810" y="2372940"/>
            <a:ext cx="31030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sp>
        <p:nvSpPr>
          <p:cNvPr id="19" name="Arrow: Right 18"/>
          <p:cNvSpPr/>
          <p:nvPr/>
        </p:nvSpPr>
        <p:spPr>
          <a:xfrm rot="5400000">
            <a:off x="2670734" y="2356962"/>
            <a:ext cx="398115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p:pic>
        <p:nvPicPr>
          <p:cNvPr id="66" name="Picture 6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1" t="4966" r="6833" b="6505"/>
          <a:stretch/>
        </p:blipFill>
        <p:spPr>
          <a:xfrm rot="5400000">
            <a:off x="3442507" y="5434129"/>
            <a:ext cx="720162" cy="730563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3132090" y="6197183"/>
            <a:ext cx="13409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cs typeface="Times New Roman" panose="02020603050405020304" pitchFamily="18" charset="0"/>
              </a:rPr>
              <a:t>Segmentation</a:t>
            </a:r>
          </a:p>
        </p:txBody>
      </p:sp>
      <p:sp>
        <p:nvSpPr>
          <p:cNvPr id="68" name="Arrow: Right 67"/>
          <p:cNvSpPr/>
          <p:nvPr/>
        </p:nvSpPr>
        <p:spPr>
          <a:xfrm rot="5400000">
            <a:off x="3596312" y="5147376"/>
            <a:ext cx="365760" cy="182880"/>
          </a:xfrm>
          <a:prstGeom prst="rightArrow">
            <a:avLst>
              <a:gd name="adj1" fmla="val 50000"/>
              <a:gd name="adj2" fmla="val 121353"/>
            </a:avLst>
          </a:prstGeom>
          <a:solidFill>
            <a:srgbClr val="FB807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9" name="TextBox 68"/>
              <p:cNvSpPr txBox="1"/>
              <p:nvPr/>
            </p:nvSpPr>
            <p:spPr>
              <a:xfrm>
                <a:off x="3342020" y="6451932"/>
                <a:ext cx="81996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2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256×</m:t>
                    </m:r>
                  </m:oMath>
                </a14:m>
                <a:r>
                  <a:rPr lang="en-US" sz="1200" dirty="0">
                    <a:ea typeface="Cambria Math" panose="02040503050406030204" pitchFamily="18" charset="0"/>
                    <a:cs typeface="Times New Roman" panose="02020603050405020304" pitchFamily="18" charset="0"/>
                  </a:rPr>
                  <a:t>256</a:t>
                </a:r>
              </a:p>
            </p:txBody>
          </p:sp>
        </mc:Choice>
        <mc:Fallback>
          <p:sp>
            <p:nvSpPr>
              <p:cNvPr id="69" name="TextBox 6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42020" y="6451932"/>
                <a:ext cx="819968" cy="276999"/>
              </a:xfrm>
              <a:prstGeom prst="rect">
                <a:avLst/>
              </a:prstGeom>
              <a:blipFill>
                <a:blip r:embed="rId7"/>
                <a:stretch>
                  <a:fillRect b="-15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0" name="Picture 6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68" y="1459479"/>
            <a:ext cx="1463040" cy="1058320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1459480"/>
            <a:ext cx="1463040" cy="10587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8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68" y="2678161"/>
            <a:ext cx="1463040" cy="1065847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2678160"/>
            <a:ext cx="1463040" cy="10633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8368" y="3898259"/>
            <a:ext cx="1463040" cy="1123615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408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7717" y="3898258"/>
            <a:ext cx="1463040" cy="112137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4966" r="6832" b="6506"/>
          <a:stretch/>
        </p:blipFill>
        <p:spPr>
          <a:xfrm>
            <a:off x="2547619" y="1547212"/>
            <a:ext cx="644343" cy="653649"/>
          </a:xfrm>
          <a:prstGeom prst="rect">
            <a:avLst/>
          </a:prstGeom>
        </p:spPr>
      </p:pic>
      <p:grpSp>
        <p:nvGrpSpPr>
          <p:cNvPr id="88" name="Group 87"/>
          <p:cNvGrpSpPr>
            <a:grpSpLocks noChangeAspect="1"/>
          </p:cNvGrpSpPr>
          <p:nvPr/>
        </p:nvGrpSpPr>
        <p:grpSpPr>
          <a:xfrm>
            <a:off x="4180954" y="1390984"/>
            <a:ext cx="904013" cy="904013"/>
            <a:chOff x="2503123" y="1253611"/>
            <a:chExt cx="1265975" cy="1265975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3123" y="1253611"/>
              <a:ext cx="1265975" cy="1265975"/>
            </a:xfrm>
            <a:prstGeom prst="rect">
              <a:avLst/>
            </a:prstGeom>
          </p:spPr>
        </p:pic>
        <p:sp>
          <p:nvSpPr>
            <p:cNvPr id="87" name="Rectangle 86"/>
            <p:cNvSpPr>
              <a:spLocks noChangeAspect="1"/>
            </p:cNvSpPr>
            <p:nvPr/>
          </p:nvSpPr>
          <p:spPr>
            <a:xfrm>
              <a:off x="2694852" y="1440641"/>
              <a:ext cx="910287" cy="907413"/>
            </a:xfrm>
            <a:prstGeom prst="rect">
              <a:avLst/>
            </a:prstGeom>
            <a:noFill/>
            <a:ln w="44450">
              <a:solidFill>
                <a:srgbClr val="33A0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cs typeface="Times New Roman" panose="02020603050405020304" pitchFamily="18" charset="0"/>
              </a:endParaRPr>
            </a:p>
          </p:txBody>
        </p:sp>
      </p:grpSp>
      <p:cxnSp>
        <p:nvCxnSpPr>
          <p:cNvPr id="90" name="Connector: Elbow 89"/>
          <p:cNvCxnSpPr>
            <a:stCxn id="47" idx="2"/>
            <a:endCxn id="46" idx="2"/>
          </p:cNvCxnSpPr>
          <p:nvPr/>
        </p:nvCxnSpPr>
        <p:spPr>
          <a:xfrm rot="5400000" flipH="1" flipV="1">
            <a:off x="3775467" y="3633179"/>
            <a:ext cx="18425" cy="1817778"/>
          </a:xfrm>
          <a:prstGeom prst="bentConnector3">
            <a:avLst>
              <a:gd name="adj1" fmla="val -2605493"/>
            </a:avLst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TextBox 92"/>
          <p:cNvSpPr txBox="1"/>
          <p:nvPr/>
        </p:nvSpPr>
        <p:spPr>
          <a:xfrm>
            <a:off x="7788861" y="1093727"/>
            <a:ext cx="5421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Plain</a:t>
            </a:r>
          </a:p>
        </p:txBody>
      </p:sp>
      <p:sp>
        <p:nvSpPr>
          <p:cNvPr id="94" name="TextBox 93"/>
          <p:cNvSpPr txBox="1"/>
          <p:nvPr/>
        </p:nvSpPr>
        <p:spPr>
          <a:xfrm>
            <a:off x="5876844" y="1093727"/>
            <a:ext cx="11660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Ground Truth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8878728" y="1093727"/>
            <a:ext cx="140942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/>
              <a:t>Multi-Resolution</a:t>
            </a:r>
          </a:p>
        </p:txBody>
      </p:sp>
      <p:sp>
        <p:nvSpPr>
          <p:cNvPr id="97" name="Rectangle 9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grpSp>
        <p:nvGrpSpPr>
          <p:cNvPr id="41" name="Group 40"/>
          <p:cNvGrpSpPr/>
          <p:nvPr/>
        </p:nvGrpSpPr>
        <p:grpSpPr>
          <a:xfrm>
            <a:off x="5247071" y="5064284"/>
            <a:ext cx="5379270" cy="451435"/>
            <a:chOff x="3602194" y="1111792"/>
            <a:chExt cx="5379270" cy="451435"/>
          </a:xfrm>
        </p:grpSpPr>
        <p:sp>
          <p:nvSpPr>
            <p:cNvPr id="42" name="Rectangle 41"/>
            <p:cNvSpPr/>
            <p:nvPr/>
          </p:nvSpPr>
          <p:spPr>
            <a:xfrm>
              <a:off x="3602194" y="1187735"/>
              <a:ext cx="103242" cy="1032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 dirty="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3647725" y="1111792"/>
              <a:ext cx="85953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r>
                <a:rPr lang="en-US" sz="1100" dirty="0">
                  <a:cs typeface="Times New Roman" panose="02020603050405020304" pitchFamily="18" charset="0"/>
                </a:rPr>
                <a:t>background</a:t>
              </a:r>
              <a:endParaRPr lang="en-US" sz="1100" dirty="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4637353" y="1187735"/>
              <a:ext cx="103242" cy="103242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682884" y="1111792"/>
              <a:ext cx="125547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benign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48"/>
            <p:cNvSpPr/>
            <p:nvPr/>
          </p:nvSpPr>
          <p:spPr>
            <a:xfrm>
              <a:off x="4400091" y="1377560"/>
              <a:ext cx="103242" cy="103242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4448202" y="1301617"/>
              <a:ext cx="1436612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malignant epithelium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099276" y="1187735"/>
              <a:ext cx="103242" cy="103242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6144808" y="1111792"/>
              <a:ext cx="106150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normal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6069784" y="1377560"/>
              <a:ext cx="103242" cy="103242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6117895" y="1301617"/>
              <a:ext cx="1402948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desmoplastic stroma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7350322" y="1187735"/>
              <a:ext cx="103242" cy="103242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7395854" y="1111792"/>
              <a:ext cx="774571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secretion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7698630" y="1377560"/>
              <a:ext cx="103242" cy="103242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7746740" y="1301617"/>
              <a:ext cx="559769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blood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59" name="Rectangle 58"/>
            <p:cNvSpPr/>
            <p:nvPr/>
          </p:nvSpPr>
          <p:spPr>
            <a:xfrm>
              <a:off x="8251128" y="1187735"/>
              <a:ext cx="103242" cy="103242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8296661" y="1111792"/>
              <a:ext cx="684803" cy="261610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fontAlgn="b"/>
              <a:r>
                <a:rPr lang="en-US" sz="1100" dirty="0">
                  <a:cs typeface="Times New Roman" panose="02020603050405020304" pitchFamily="18" charset="0"/>
                </a:rPr>
                <a:t> necrosis</a:t>
              </a:r>
              <a:endParaRPr lang="en-US" sz="11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5774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0" grpId="0" animBg="1"/>
      <p:bldP spid="22" grpId="0"/>
      <p:bldP spid="27" grpId="0"/>
      <p:bldP spid="46" grpId="0"/>
      <p:bldP spid="15" grpId="0" animBg="1"/>
      <p:bldP spid="67" grpId="0"/>
      <p:bldP spid="68" grpId="0" animBg="1"/>
      <p:bldP spid="69" grpId="0"/>
      <p:bldP spid="93" grpId="0"/>
      <p:bldP spid="94" grpId="0"/>
      <p:bldP spid="9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13</a:t>
            </a:fld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82" y="1265835"/>
            <a:ext cx="2286000" cy="18425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Content Placeholder 3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5464889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59" name="Picture 5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8750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733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2716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31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19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07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95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425175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531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319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107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895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682" y="4861155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796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644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2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7003" y="5465741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699" y="3645510"/>
            <a:ext cx="548640" cy="5486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9" name="Rectangle 78"/>
          <p:cNvSpPr>
            <a:spLocks noChangeAspect="1"/>
          </p:cNvSpPr>
          <p:nvPr/>
        </p:nvSpPr>
        <p:spPr>
          <a:xfrm>
            <a:off x="1919987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/>
          <p:cNvSpPr>
            <a:spLocks noChangeAspect="1"/>
          </p:cNvSpPr>
          <p:nvPr/>
        </p:nvSpPr>
        <p:spPr>
          <a:xfrm>
            <a:off x="2356576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/>
          <p:cNvSpPr>
            <a:spLocks noChangeAspect="1"/>
          </p:cNvSpPr>
          <p:nvPr/>
        </p:nvSpPr>
        <p:spPr>
          <a:xfrm>
            <a:off x="2793165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/>
          <p:cNvSpPr>
            <a:spLocks noChangeAspect="1"/>
          </p:cNvSpPr>
          <p:nvPr/>
        </p:nvSpPr>
        <p:spPr>
          <a:xfrm>
            <a:off x="3229754" y="126583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>
            <a:spLocks noChangeAspect="1"/>
          </p:cNvSpPr>
          <p:nvPr/>
        </p:nvSpPr>
        <p:spPr>
          <a:xfrm>
            <a:off x="3666342" y="126583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>
            <a:spLocks noChangeAspect="1"/>
          </p:cNvSpPr>
          <p:nvPr/>
        </p:nvSpPr>
        <p:spPr>
          <a:xfrm>
            <a:off x="1919987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Rectangle 93"/>
          <p:cNvSpPr>
            <a:spLocks noChangeAspect="1"/>
          </p:cNvSpPr>
          <p:nvPr/>
        </p:nvSpPr>
        <p:spPr>
          <a:xfrm>
            <a:off x="2356576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Rectangle 94"/>
          <p:cNvSpPr>
            <a:spLocks noChangeAspect="1"/>
          </p:cNvSpPr>
          <p:nvPr/>
        </p:nvSpPr>
        <p:spPr>
          <a:xfrm>
            <a:off x="2793165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ectangle 95"/>
          <p:cNvSpPr>
            <a:spLocks noChangeAspect="1"/>
          </p:cNvSpPr>
          <p:nvPr/>
        </p:nvSpPr>
        <p:spPr>
          <a:xfrm>
            <a:off x="3229754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>
            <a:spLocks noChangeAspect="1"/>
          </p:cNvSpPr>
          <p:nvPr/>
        </p:nvSpPr>
        <p:spPr>
          <a:xfrm>
            <a:off x="3666342" y="1701210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Rectangle 97"/>
          <p:cNvSpPr>
            <a:spLocks noChangeAspect="1"/>
          </p:cNvSpPr>
          <p:nvPr/>
        </p:nvSpPr>
        <p:spPr>
          <a:xfrm>
            <a:off x="1919987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Rectangle 98"/>
          <p:cNvSpPr>
            <a:spLocks noChangeAspect="1"/>
          </p:cNvSpPr>
          <p:nvPr/>
        </p:nvSpPr>
        <p:spPr>
          <a:xfrm>
            <a:off x="2356576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Rectangle 99"/>
          <p:cNvSpPr>
            <a:spLocks noChangeAspect="1"/>
          </p:cNvSpPr>
          <p:nvPr/>
        </p:nvSpPr>
        <p:spPr>
          <a:xfrm>
            <a:off x="2793165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>
            <a:spLocks noChangeAspect="1"/>
          </p:cNvSpPr>
          <p:nvPr/>
        </p:nvSpPr>
        <p:spPr>
          <a:xfrm>
            <a:off x="3229754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>
            <a:spLocks noChangeAspect="1"/>
          </p:cNvSpPr>
          <p:nvPr/>
        </p:nvSpPr>
        <p:spPr>
          <a:xfrm>
            <a:off x="3666342" y="2125354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Rectangle 102"/>
          <p:cNvSpPr>
            <a:spLocks noChangeAspect="1"/>
          </p:cNvSpPr>
          <p:nvPr/>
        </p:nvSpPr>
        <p:spPr>
          <a:xfrm>
            <a:off x="1919987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" name="Rectangle 103"/>
          <p:cNvSpPr>
            <a:spLocks noChangeAspect="1"/>
          </p:cNvSpPr>
          <p:nvPr/>
        </p:nvSpPr>
        <p:spPr>
          <a:xfrm>
            <a:off x="2356576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>
            <a:spLocks noChangeAspect="1"/>
          </p:cNvSpPr>
          <p:nvPr/>
        </p:nvSpPr>
        <p:spPr>
          <a:xfrm>
            <a:off x="2793165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Rectangle 105"/>
          <p:cNvSpPr>
            <a:spLocks noChangeAspect="1"/>
          </p:cNvSpPr>
          <p:nvPr/>
        </p:nvSpPr>
        <p:spPr>
          <a:xfrm>
            <a:off x="3229754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7" name="Rectangle 106"/>
          <p:cNvSpPr>
            <a:spLocks noChangeAspect="1"/>
          </p:cNvSpPr>
          <p:nvPr/>
        </p:nvSpPr>
        <p:spPr>
          <a:xfrm>
            <a:off x="3666342" y="2550413"/>
            <a:ext cx="548640" cy="54864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9" name="TextBox 188"/>
          <p:cNvSpPr txBox="1"/>
          <p:nvPr/>
        </p:nvSpPr>
        <p:spPr>
          <a:xfrm>
            <a:off x="2784071" y="3102558"/>
            <a:ext cx="517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ROI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2171965" y="6075146"/>
            <a:ext cx="20993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Overlapping Patches</a:t>
            </a:r>
          </a:p>
          <a:p>
            <a:pPr algn="ctr"/>
            <a:r>
              <a:rPr lang="en-US" dirty="0"/>
              <a:t>256x256 pixel</a:t>
            </a:r>
          </a:p>
        </p:txBody>
      </p:sp>
      <p:pic>
        <p:nvPicPr>
          <p:cNvPr id="204" name="Picture 203"/>
          <p:cNvPicPr>
            <a:picLocks noChangeAspect="1"/>
          </p:cNvPicPr>
          <p:nvPr/>
        </p:nvPicPr>
        <p:blipFill rotWithShape="1">
          <a:blip r:embed="rId23"/>
          <a:srcRect t="20162" b="14990"/>
          <a:stretch/>
        </p:blipFill>
        <p:spPr>
          <a:xfrm rot="16200000">
            <a:off x="4895170" y="3735183"/>
            <a:ext cx="2201098" cy="1882325"/>
          </a:xfrm>
          <a:prstGeom prst="rect">
            <a:avLst/>
          </a:prstGeom>
        </p:spPr>
      </p:pic>
      <p:sp>
        <p:nvSpPr>
          <p:cNvPr id="205" name="TextBox 204"/>
          <p:cNvSpPr txBox="1"/>
          <p:nvPr/>
        </p:nvSpPr>
        <p:spPr>
          <a:xfrm>
            <a:off x="5393235" y="5890479"/>
            <a:ext cx="628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CNN</a:t>
            </a:r>
          </a:p>
        </p:txBody>
      </p:sp>
      <p:grpSp>
        <p:nvGrpSpPr>
          <p:cNvPr id="227" name="Group 226"/>
          <p:cNvGrpSpPr/>
          <p:nvPr/>
        </p:nvGrpSpPr>
        <p:grpSpPr>
          <a:xfrm>
            <a:off x="6878848" y="3644604"/>
            <a:ext cx="2977714" cy="2367632"/>
            <a:chOff x="5354848" y="3644604"/>
            <a:chExt cx="2977714" cy="2367632"/>
          </a:xfrm>
        </p:grpSpPr>
        <p:pic>
          <p:nvPicPr>
            <p:cNvPr id="207" name="Picture 20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8" name="Picture 207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9" name="Picture 208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0" name="Picture 209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1" name="Picture 210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2" name="Picture 211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3" name="Picture 212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4" name="Picture 213"/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2483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5" name="Picture 214"/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6" name="Picture 215"/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7" name="Picture 216"/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8" name="Picture 217"/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9" name="Picture 218"/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4855395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0" name="Picture 219"/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1" name="Picture 220"/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2" name="Picture 221"/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7664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3" name="Picture 222"/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028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4" name="Picture 223"/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3922" y="5463596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5" name="Picture 224"/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5484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26" name="Picture 225"/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8488" y="3644604"/>
              <a:ext cx="548640" cy="54864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pic>
        <p:nvPicPr>
          <p:cNvPr id="228" name="Picture 227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5768" y="1265834"/>
            <a:ext cx="2287338" cy="184251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8" name="TextBox 77"/>
          <p:cNvSpPr txBox="1"/>
          <p:nvPr/>
        </p:nvSpPr>
        <p:spPr>
          <a:xfrm>
            <a:off x="7409217" y="6067179"/>
            <a:ext cx="2080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Patches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7635461" y="3163295"/>
            <a:ext cx="168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Segmented ROI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4461120" y="1754093"/>
            <a:ext cx="26553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/>
              <a:t>Training set: 38 ROIs </a:t>
            </a:r>
          </a:p>
          <a:p>
            <a:pPr algn="ctr"/>
            <a:r>
              <a:rPr lang="en-US" sz="2000" i="1" dirty="0"/>
              <a:t>Test set: 20 ROIs</a:t>
            </a:r>
          </a:p>
        </p:txBody>
      </p:sp>
      <p:sp>
        <p:nvSpPr>
          <p:cNvPr id="85" name="Title 1"/>
          <p:cNvSpPr txBox="1">
            <a:spLocks/>
          </p:cNvSpPr>
          <p:nvPr/>
        </p:nvSpPr>
        <p:spPr>
          <a:xfrm>
            <a:off x="2152650" y="365128"/>
            <a:ext cx="7886700" cy="6635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CNN-based Segmentation</a:t>
            </a:r>
          </a:p>
        </p:txBody>
      </p:sp>
    </p:spTree>
    <p:extLst>
      <p:ext uri="{BB962C8B-B14F-4D97-AF65-F5344CB8AC3E}">
        <p14:creationId xmlns:p14="http://schemas.microsoft.com/office/powerpoint/2010/main" val="4183627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"/>
                            </p:stCondLst>
                            <p:childTnLst>
                              <p:par>
                                <p:cTn id="2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"/>
                            </p:stCondLst>
                            <p:childTnLst>
                              <p:par>
                                <p:cTn id="2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00"/>
                            </p:stCondLst>
                            <p:childTnLst>
                              <p:par>
                                <p:cTn id="3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00"/>
                            </p:stCondLst>
                            <p:childTnLst>
                              <p:par>
                                <p:cTn id="39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"/>
                            </p:stCondLst>
                            <p:childTnLst>
                              <p:par>
                                <p:cTn id="44" presetID="1" presetClass="exit" presetSubtype="0" fill="hold" grpId="0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2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200"/>
                            </p:stCondLst>
                            <p:childTnLst>
                              <p:par>
                                <p:cTn id="6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400"/>
                            </p:stCondLst>
                            <p:childTnLst>
                              <p:par>
                                <p:cTn id="6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6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600"/>
                            </p:stCondLst>
                            <p:childTnLst>
                              <p:par>
                                <p:cTn id="7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8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800"/>
                            </p:stCondLst>
                            <p:childTnLst>
                              <p:par>
                                <p:cTn id="8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200"/>
                            </p:stCondLst>
                            <p:childTnLst>
                              <p:par>
                                <p:cTn id="10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400"/>
                            </p:stCondLst>
                            <p:childTnLst>
                              <p:par>
                                <p:cTn id="10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2400"/>
                            </p:stCondLst>
                            <p:childTnLst>
                              <p:par>
                                <p:cTn id="10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26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600"/>
                            </p:stCondLst>
                            <p:childTnLst>
                              <p:par>
                                <p:cTn id="116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800"/>
                            </p:stCondLst>
                            <p:childTnLst>
                              <p:par>
                                <p:cTn id="124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3000"/>
                            </p:stCondLst>
                            <p:childTnLst>
                              <p:par>
                                <p:cTn id="12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3000"/>
                            </p:stCondLst>
                            <p:childTnLst>
                              <p:par>
                                <p:cTn id="132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3200"/>
                            </p:stCondLst>
                            <p:childTnLst>
                              <p:par>
                                <p:cTn id="1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3200"/>
                            </p:stCondLst>
                            <p:childTnLst>
                              <p:par>
                                <p:cTn id="140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3400"/>
                            </p:stCondLst>
                            <p:childTnLst>
                              <p:par>
                                <p:cTn id="1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400"/>
                            </p:stCondLst>
                            <p:childTnLst>
                              <p:par>
                                <p:cTn id="148" presetID="1" presetClass="exit" presetSubtype="0" fill="hold" grpId="1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3600"/>
                            </p:stCondLst>
                            <p:childTnLst>
                              <p:par>
                                <p:cTn id="1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0" grpId="0" animBg="1"/>
      <p:bldP spid="80" grpId="1" animBg="1"/>
      <p:bldP spid="81" grpId="0" animBg="1"/>
      <p:bldP spid="81" grpId="1" animBg="1"/>
      <p:bldP spid="82" grpId="0" animBg="1"/>
      <p:bldP spid="82" grpId="1" animBg="1"/>
      <p:bldP spid="83" grpId="0" animBg="1"/>
      <p:bldP spid="83" grpId="1" animBg="1"/>
      <p:bldP spid="93" grpId="0" animBg="1"/>
      <p:bldP spid="93" grpId="1" animBg="1"/>
      <p:bldP spid="94" grpId="0" animBg="1"/>
      <p:bldP spid="94" grpId="1" animBg="1"/>
      <p:bldP spid="95" grpId="0" animBg="1"/>
      <p:bldP spid="95" grpId="1" animBg="1"/>
      <p:bldP spid="96" grpId="0" animBg="1"/>
      <p:bldP spid="96" grpId="1" animBg="1"/>
      <p:bldP spid="97" grpId="0" animBg="1"/>
      <p:bldP spid="97" grpId="1" animBg="1"/>
      <p:bldP spid="98" grpId="0" animBg="1"/>
      <p:bldP spid="98" grpId="1" animBg="1"/>
      <p:bldP spid="99" grpId="0" animBg="1"/>
      <p:bldP spid="99" grpId="1" animBg="1"/>
      <p:bldP spid="100" grpId="0" animBg="1"/>
      <p:bldP spid="100" grpId="1" animBg="1"/>
      <p:bldP spid="101" grpId="0" animBg="1"/>
      <p:bldP spid="101" grpId="1" animBg="1"/>
      <p:bldP spid="102" grpId="0" animBg="1"/>
      <p:bldP spid="102" grpId="1" animBg="1"/>
      <p:bldP spid="103" grpId="0" animBg="1"/>
      <p:bldP spid="103" grpId="1" animBg="1"/>
      <p:bldP spid="104" grpId="0" animBg="1"/>
      <p:bldP spid="104" grpId="1" animBg="1"/>
      <p:bldP spid="105" grpId="0" animBg="1"/>
      <p:bldP spid="105" grpId="1" animBg="1"/>
      <p:bldP spid="106" grpId="0" animBg="1"/>
      <p:bldP spid="106" grpId="1" animBg="1"/>
      <p:bldP spid="107" grpId="0" animBg="1"/>
      <p:bldP spid="205" grpId="0"/>
      <p:bldP spid="78" grpId="0"/>
      <p:bldP spid="84" grpId="0"/>
      <p:bldP spid="8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23445"/>
          </a:xfrm>
        </p:spPr>
        <p:txBody>
          <a:bodyPr>
            <a:normAutofit fontScale="90000"/>
          </a:bodyPr>
          <a:lstStyle/>
          <a:p>
            <a:r>
              <a:rPr lang="en-US" dirty="0"/>
              <a:t>Supervised Tissue Label Segmentation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2152650" y="2016125"/>
            <a:ext cx="3886200" cy="2649679"/>
          </a:xfrm>
        </p:spPr>
        <p:txBody>
          <a:bodyPr>
            <a:normAutofit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superpixel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Two circular neighborhoods</a:t>
            </a:r>
          </a:p>
          <a:p>
            <a:r>
              <a:rPr lang="en-US" sz="2400" dirty="0"/>
              <a:t>Relatively simple model</a:t>
            </a:r>
          </a:p>
          <a:p>
            <a:r>
              <a:rPr lang="en-US" sz="2400" dirty="0"/>
              <a:t>Faster to train (~3 hours)</a:t>
            </a:r>
          </a:p>
          <a:p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53150" y="2016125"/>
            <a:ext cx="3886200" cy="2649679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Each </a:t>
            </a:r>
            <a:r>
              <a:rPr lang="en-US" sz="2400" dirty="0">
                <a:solidFill>
                  <a:srgbClr val="FF0000"/>
                </a:solidFill>
              </a:rPr>
              <a:t>pixel</a:t>
            </a:r>
            <a:r>
              <a:rPr lang="en-US" sz="2400" dirty="0"/>
              <a:t> is assigned a class label.</a:t>
            </a:r>
          </a:p>
          <a:p>
            <a:r>
              <a:rPr lang="en-US" sz="2400" dirty="0"/>
              <a:t>Context: 256x256 and 384x384 pixel patches </a:t>
            </a:r>
          </a:p>
          <a:p>
            <a:r>
              <a:rPr lang="en-US" sz="2400" dirty="0"/>
              <a:t>More complex model</a:t>
            </a:r>
          </a:p>
          <a:p>
            <a:r>
              <a:rPr lang="en-US" sz="2400" dirty="0"/>
              <a:t>~1 week to train on special hardware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981950" y="6355081"/>
            <a:ext cx="2057400" cy="365125"/>
          </a:xfrm>
        </p:spPr>
        <p:txBody>
          <a:bodyPr/>
          <a:lstStyle/>
          <a:p>
            <a:fld id="{EFCB9DE9-A0AC-4790-8448-D703FAD45C04}" type="slidenum">
              <a:rPr lang="en-US" smtClean="0"/>
              <a:t>14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2152650" y="1385988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Superpixel + SVM 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153150" y="1392211"/>
            <a:ext cx="388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CNN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6387695" y="4665804"/>
            <a:ext cx="3417110" cy="1645920"/>
            <a:chOff x="4629152" y="3828039"/>
            <a:chExt cx="3417110" cy="16459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9152" y="3828039"/>
              <a:ext cx="1678836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2288" y="3828039"/>
              <a:ext cx="1623974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grpSp>
        <p:nvGrpSpPr>
          <p:cNvPr id="22" name="Group 21"/>
          <p:cNvGrpSpPr/>
          <p:nvPr/>
        </p:nvGrpSpPr>
        <p:grpSpPr>
          <a:xfrm>
            <a:off x="2315871" y="4665804"/>
            <a:ext cx="3559759" cy="1645920"/>
            <a:chOff x="628650" y="3828039"/>
            <a:chExt cx="3559759" cy="164592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8650" y="3828039"/>
              <a:ext cx="1673351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16301" y="3828039"/>
              <a:ext cx="1772108" cy="16459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  <p:sp>
        <p:nvSpPr>
          <p:cNvPr id="17" name="Rectangle 1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29419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15</a:t>
            </a:fld>
            <a:endParaRPr lang="en-US"/>
          </a:p>
        </p:txBody>
      </p:sp>
      <p:graphicFrame>
        <p:nvGraphicFramePr>
          <p:cNvPr id="5" name="Chart 4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521691"/>
              </p:ext>
            </p:extLst>
          </p:nvPr>
        </p:nvGraphicFramePr>
        <p:xfrm>
          <a:off x="2152650" y="2665413"/>
          <a:ext cx="3943350" cy="4103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8493432"/>
              </p:ext>
            </p:extLst>
          </p:nvPr>
        </p:nvGraphicFramePr>
        <p:xfrm>
          <a:off x="6096000" y="2665412"/>
          <a:ext cx="3943350" cy="41036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6499" y="2545077"/>
            <a:ext cx="2139002" cy="182880"/>
          </a:xfrm>
          <a:prstGeom prst="rect">
            <a:avLst/>
          </a:prstGeom>
        </p:spPr>
      </p:pic>
      <p:graphicFrame>
        <p:nvGraphicFramePr>
          <p:cNvPr id="9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887163"/>
              </p:ext>
            </p:extLst>
          </p:nvPr>
        </p:nvGraphicFramePr>
        <p:xfrm>
          <a:off x="3467100" y="1197291"/>
          <a:ext cx="5257800" cy="1188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900">
                  <a:extLst>
                    <a:ext uri="{9D8B030D-6E8A-4147-A177-3AD203B41FA5}">
                      <a16:colId xmlns:a16="http://schemas.microsoft.com/office/drawing/2014/main" val="2200548111"/>
                    </a:ext>
                  </a:extLst>
                </a:gridCol>
                <a:gridCol w="2628900">
                  <a:extLst>
                    <a:ext uri="{9D8B030D-6E8A-4147-A177-3AD203B41FA5}">
                      <a16:colId xmlns:a16="http://schemas.microsoft.com/office/drawing/2014/main" val="206712704"/>
                    </a:ext>
                  </a:extLst>
                </a:gridCol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Mean F</a:t>
                      </a:r>
                      <a:r>
                        <a:rPr lang="en-US" sz="2000" b="1" baseline="-25000" dirty="0">
                          <a:solidFill>
                            <a:schemeClr val="tx1"/>
                          </a:solidFill>
                        </a:rPr>
                        <a:t>1</a:t>
                      </a:r>
                      <a:r>
                        <a:rPr lang="en-US" sz="2000" b="1" dirty="0">
                          <a:solidFill>
                            <a:schemeClr val="tx1"/>
                          </a:solidFill>
                        </a:rPr>
                        <a:t>-score</a:t>
                      </a: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43515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SP+SVM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1546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/>
                      <a:r>
                        <a:rPr lang="en-US" sz="2000" dirty="0"/>
                        <a:t>CNN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0.50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3838381"/>
                  </a:ext>
                </a:extLst>
              </a:tr>
            </a:tbl>
          </a:graphicData>
        </a:graphic>
      </p:graphicFrame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152650" y="374179"/>
            <a:ext cx="7886700" cy="664047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</a:t>
            </a:r>
          </a:p>
        </p:txBody>
      </p:sp>
      <p:sp>
        <p:nvSpPr>
          <p:cNvPr id="2" name="Rectangle 1"/>
          <p:cNvSpPr/>
          <p:nvPr/>
        </p:nvSpPr>
        <p:spPr>
          <a:xfrm>
            <a:off x="4276165" y="3327400"/>
            <a:ext cx="435535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8219514" y="3327400"/>
            <a:ext cx="435536" cy="200660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134821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2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2B9D1-AF40-4EE5-9000-7A25D4CD83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Semantic Segmentation of Tissue Classes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650B38B-1F5B-4AD7-A71F-4E0ABFB405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1743" y="1825625"/>
            <a:ext cx="876851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784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Automated Diagnosis of ROIs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493931"/>
            <a:ext cx="7886700" cy="4351338"/>
          </a:xfrm>
        </p:spPr>
        <p:txBody>
          <a:bodyPr anchor="ctr">
            <a:normAutofit/>
          </a:bodyPr>
          <a:lstStyle/>
          <a:p>
            <a:r>
              <a:rPr lang="en-US" sz="2400" dirty="0"/>
              <a:t>Diagnostic errors are alarmingly high for pre-invasive lesions of the breast.</a:t>
            </a:r>
          </a:p>
          <a:p>
            <a:r>
              <a:rPr lang="en-US" sz="2400" dirty="0"/>
              <a:t>In the digiPATH study, the agreement between pathologists and experts for the </a:t>
            </a:r>
            <a:r>
              <a:rPr lang="en-US" sz="2400" dirty="0">
                <a:solidFill>
                  <a:srgbClr val="FF0000"/>
                </a:solidFill>
              </a:rPr>
              <a:t>atypia</a:t>
            </a:r>
            <a:r>
              <a:rPr lang="en-US" sz="2400" dirty="0"/>
              <a:t> cases is only </a:t>
            </a:r>
            <a:r>
              <a:rPr lang="en-US" sz="2400" dirty="0">
                <a:solidFill>
                  <a:srgbClr val="FF0000"/>
                </a:solidFill>
              </a:rPr>
              <a:t>48%</a:t>
            </a:r>
            <a:r>
              <a:rPr lang="en-US" sz="2400" dirty="0"/>
              <a:t>.</a:t>
            </a:r>
          </a:p>
          <a:p>
            <a:endParaRPr lang="en-US" sz="2400" dirty="0"/>
          </a:p>
          <a:p>
            <a:r>
              <a:rPr lang="en-US" sz="2400" dirty="0"/>
              <a:t>Novel image features for diagnosis can help</a:t>
            </a:r>
          </a:p>
          <a:p>
            <a:pPr lvl="1"/>
            <a:r>
              <a:rPr lang="en-US" sz="2000" dirty="0"/>
              <a:t>develop computer aided diagnosis systems, and</a:t>
            </a:r>
          </a:p>
          <a:p>
            <a:pPr lvl="1"/>
            <a:r>
              <a:rPr lang="en-US" sz="2000" dirty="0"/>
              <a:t>study the reasons for diagnostic errors.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963014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98D12-7C38-4BA8-900F-9625E7C33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Features of the whole ROI: Frequency and </a:t>
            </a:r>
            <a:br>
              <a:rPr lang="en-US" dirty="0"/>
            </a:br>
            <a:r>
              <a:rPr lang="en-US" dirty="0"/>
              <a:t>Co-occurrence of tissue labels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BF4C4CB-8789-4C69-86EF-E298F9CB25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92371" y="2158340"/>
            <a:ext cx="6032267" cy="469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0112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72" b="33941"/>
          <a:stretch/>
        </p:blipFill>
        <p:spPr>
          <a:xfrm>
            <a:off x="2357385" y="2873998"/>
            <a:ext cx="2347650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7" b="33941"/>
          <a:stretch/>
        </p:blipFill>
        <p:spPr>
          <a:xfrm>
            <a:off x="4789543" y="2873998"/>
            <a:ext cx="2345337" cy="202082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Structure Feature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19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99" t="87" r="-198" b="33855"/>
          <a:stretch/>
        </p:blipFill>
        <p:spPr>
          <a:xfrm>
            <a:off x="4789542" y="2873999"/>
            <a:ext cx="2350008" cy="2020327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Chart 6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1160086"/>
              </p:ext>
            </p:extLst>
          </p:nvPr>
        </p:nvGraphicFramePr>
        <p:xfrm>
          <a:off x="7148954" y="2874496"/>
          <a:ext cx="3098492" cy="20203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1" name="Rectangle 10"/>
          <p:cNvSpPr/>
          <p:nvPr/>
        </p:nvSpPr>
        <p:spPr>
          <a:xfrm>
            <a:off x="7346596" y="4818852"/>
            <a:ext cx="2286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2" name="Rectangle 11"/>
          <p:cNvSpPr/>
          <p:nvPr/>
        </p:nvSpPr>
        <p:spPr>
          <a:xfrm>
            <a:off x="8400611" y="4818852"/>
            <a:ext cx="2286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3" name="Rectangle 12"/>
          <p:cNvSpPr/>
          <p:nvPr/>
        </p:nvSpPr>
        <p:spPr>
          <a:xfrm>
            <a:off x="7695299" y="4818852"/>
            <a:ext cx="227802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4" name="Rectangle 13"/>
          <p:cNvSpPr/>
          <p:nvPr/>
        </p:nvSpPr>
        <p:spPr>
          <a:xfrm>
            <a:off x="9100282" y="4818852"/>
            <a:ext cx="2286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15" name="Rectangle 14"/>
          <p:cNvSpPr/>
          <p:nvPr/>
        </p:nvSpPr>
        <p:spPr>
          <a:xfrm>
            <a:off x="9796018" y="4818852"/>
            <a:ext cx="2286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2" name="Rectangle 21"/>
          <p:cNvSpPr/>
          <p:nvPr/>
        </p:nvSpPr>
        <p:spPr>
          <a:xfrm>
            <a:off x="8047556" y="4818852"/>
            <a:ext cx="2286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3" name="Rectangle 22"/>
          <p:cNvSpPr/>
          <p:nvPr/>
        </p:nvSpPr>
        <p:spPr>
          <a:xfrm>
            <a:off x="8753228" y="4818852"/>
            <a:ext cx="2286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4" name="Rectangle 23"/>
          <p:cNvSpPr/>
          <p:nvPr/>
        </p:nvSpPr>
        <p:spPr>
          <a:xfrm>
            <a:off x="9447336" y="4818852"/>
            <a:ext cx="2286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pSp>
        <p:nvGrpSpPr>
          <p:cNvPr id="33" name="Group 32"/>
          <p:cNvGrpSpPr/>
          <p:nvPr/>
        </p:nvGrpSpPr>
        <p:grpSpPr>
          <a:xfrm rot="16200000">
            <a:off x="7955524" y="4340155"/>
            <a:ext cx="1404969" cy="2769444"/>
            <a:chOff x="3161298" y="3734448"/>
            <a:chExt cx="1404969" cy="3408901"/>
          </a:xfrm>
        </p:grpSpPr>
        <p:sp>
          <p:nvSpPr>
            <p:cNvPr id="25" name="Rectangle 24"/>
            <p:cNvSpPr/>
            <p:nvPr/>
          </p:nvSpPr>
          <p:spPr>
            <a:xfrm>
              <a:off x="3502578" y="3734448"/>
              <a:ext cx="1045799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algn="r"/>
              <a:r>
                <a:rPr lang="en-US" sz="1400" dirty="0">
                  <a:cs typeface="Times New Roman" panose="02020603050405020304" pitchFamily="18" charset="0"/>
                </a:rPr>
                <a:t>background</a:t>
              </a:r>
              <a:endParaRPr lang="en-US" sz="1400" dirty="0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3604145" y="4167314"/>
              <a:ext cx="950901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benign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363726" y="4600179"/>
              <a:ext cx="1183273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malignant epi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3283287" y="5033044"/>
              <a:ext cx="1260217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normal stroma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3161298" y="5465909"/>
              <a:ext cx="1378134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desmoplastic </a:t>
              </a:r>
              <a:r>
                <a:rPr lang="en-US" sz="1400" dirty="0" err="1">
                  <a:cs typeface="Times New Roman" panose="02020603050405020304" pitchFamily="18" charset="0"/>
                </a:rPr>
                <a:t>str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696092" y="5898775"/>
              <a:ext cx="861005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secretion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0"/>
            <p:cNvSpPr/>
            <p:nvPr/>
          </p:nvSpPr>
          <p:spPr>
            <a:xfrm>
              <a:off x="3961614" y="6331639"/>
              <a:ext cx="604653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blood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772011" y="6764507"/>
              <a:ext cx="781303" cy="378842"/>
            </a:xfrm>
            <a:prstGeom prst="rect">
              <a:avLst/>
            </a:prstGeom>
            <a:ln>
              <a:noFill/>
            </a:ln>
          </p:spPr>
          <p:txBody>
            <a:bodyPr wrap="none">
              <a:spAutoFit/>
            </a:bodyPr>
            <a:lstStyle/>
            <a:p>
              <a:pPr lvl="0" algn="r" fontAlgn="b"/>
              <a:r>
                <a:rPr lang="en-US" sz="1400" dirty="0">
                  <a:cs typeface="Times New Roman" panose="02020603050405020304" pitchFamily="18" charset="0"/>
                </a:rPr>
                <a:t>necrosis</a:t>
              </a:r>
              <a:endParaRPr lang="en-US" sz="1400" dirty="0">
                <a:solidFill>
                  <a:srgbClr val="000000"/>
                </a:solidFill>
                <a:cs typeface="Times New Roman" panose="02020603050405020304" pitchFamily="18" charset="0"/>
              </a:endParaRPr>
            </a:p>
          </p:txBody>
        </p:sp>
      </p:grpSp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6"/>
          <a:srcRect l="20171"/>
          <a:stretch/>
        </p:blipFill>
        <p:spPr>
          <a:xfrm>
            <a:off x="3944664" y="1412469"/>
            <a:ext cx="4302673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878523" y="2452199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4914709" y="2452199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788181" y="2452199"/>
            <a:ext cx="153731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(DCIS)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816782" y="2452199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 </a:t>
            </a:r>
          </a:p>
        </p:txBody>
      </p:sp>
      <p:sp>
        <p:nvSpPr>
          <p:cNvPr id="39" name="Rectangle 3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80641" y="4984254"/>
            <a:ext cx="1112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duct layer</a:t>
            </a:r>
          </a:p>
        </p:txBody>
      </p:sp>
    </p:spTree>
    <p:extLst>
      <p:ext uri="{BB962C8B-B14F-4D97-AF65-F5344CB8AC3E}">
        <p14:creationId xmlns:p14="http://schemas.microsoft.com/office/powerpoint/2010/main" val="3607002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11" grpId="0" animBg="1"/>
      <p:bldP spid="12" grpId="0" animBg="1"/>
      <p:bldP spid="13" grpId="0" animBg="1"/>
      <p:bldP spid="14" grpId="0" animBg="1"/>
      <p:bldP spid="15" grpId="0" animBg="1"/>
      <p:bldP spid="22" grpId="0" animBg="1"/>
      <p:bldP spid="23" grpId="0" animBg="1"/>
      <p:bldP spid="24" grpId="0" animBg="1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298724-C5C6-467B-9313-9521CFE25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Cancer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223026-1C1C-4081-867C-F5905E4BF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/>
              <a:t>With PI Dr. Joann Elmore under the “</a:t>
            </a:r>
            <a:r>
              <a:rPr lang="en-US" dirty="0" err="1"/>
              <a:t>Digipath</a:t>
            </a:r>
            <a:r>
              <a:rPr lang="en-US" dirty="0"/>
              <a:t>” grant, R01-CA172343</a:t>
            </a:r>
          </a:p>
          <a:p>
            <a:pPr>
              <a:spcAft>
                <a:spcPts val="600"/>
              </a:spcAft>
            </a:pPr>
            <a:r>
              <a:rPr lang="en-US" dirty="0"/>
              <a:t>Most of the work performed by Dr. </a:t>
            </a:r>
            <a:r>
              <a:rPr lang="en-US" dirty="0" err="1"/>
              <a:t>Ezgi</a:t>
            </a:r>
            <a:r>
              <a:rPr lang="en-US" dirty="0"/>
              <a:t> </a:t>
            </a:r>
            <a:r>
              <a:rPr lang="en-US" dirty="0" err="1"/>
              <a:t>Mercan</a:t>
            </a:r>
            <a:r>
              <a:rPr lang="en-US" dirty="0"/>
              <a:t>, now at Children’s Hospital and Research Institute.</a:t>
            </a:r>
          </a:p>
          <a:p>
            <a:r>
              <a:rPr lang="en-US" dirty="0" err="1"/>
              <a:t>Ezgi’s</a:t>
            </a:r>
            <a:r>
              <a:rPr lang="en-US" dirty="0"/>
              <a:t> dissertation covered multiple aspects of our study including:</a:t>
            </a:r>
          </a:p>
          <a:p>
            <a:endParaRPr lang="en-US" dirty="0"/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Region of interest detection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Semantic segmentation into histopathological classes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Feature extraction and diagnosis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Region of interest identification and diagnostic concordance</a:t>
            </a:r>
          </a:p>
          <a:p>
            <a:pPr marL="971550" lvl="1" indent="-514350">
              <a:spcAft>
                <a:spcPts val="600"/>
              </a:spcAft>
              <a:buFont typeface="+mj-lt"/>
              <a:buAutoNum type="arabicPeriod"/>
            </a:pPr>
            <a:r>
              <a:rPr lang="en-US" dirty="0">
                <a:solidFill>
                  <a:srgbClr val="0000FF"/>
                </a:solidFill>
              </a:rPr>
              <a:t>Characterization of diagnostic search patterns: drillers vs. scanners</a:t>
            </a:r>
          </a:p>
          <a:p>
            <a:pPr marL="971550" lvl="1" indent="-514350">
              <a:buFont typeface="+mj-lt"/>
              <a:buAutoNum type="arabicPeriod"/>
            </a:pPr>
            <a:endParaRPr lang="en-US" dirty="0">
              <a:solidFill>
                <a:srgbClr val="0000FF"/>
              </a:solidFill>
            </a:endParaRPr>
          </a:p>
          <a:p>
            <a:pPr marL="971550" lvl="1" indent="-514350">
              <a:buFont typeface="+mj-lt"/>
              <a:buAutoNum type="arabi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179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2" t="87" r="-2" b="33854"/>
          <a:stretch/>
        </p:blipFill>
        <p:spPr>
          <a:xfrm>
            <a:off x="1962150" y="749935"/>
            <a:ext cx="1910126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00" t="42" r="27" b="33900"/>
          <a:stretch/>
        </p:blipFill>
        <p:spPr>
          <a:xfrm>
            <a:off x="1964605" y="2501740"/>
            <a:ext cx="1910229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1964717" y="4250825"/>
            <a:ext cx="1910128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Chart 10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11392104"/>
              </p:ext>
            </p:extLst>
          </p:nvPr>
        </p:nvGraphicFramePr>
        <p:xfrm>
          <a:off x="3978394" y="65985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2" name="Chart 11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88780596"/>
              </p:ext>
            </p:extLst>
          </p:nvPr>
        </p:nvGraphicFramePr>
        <p:xfrm>
          <a:off x="3976298" y="2410300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13" name="Chart 12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20164911"/>
              </p:ext>
            </p:extLst>
          </p:nvPr>
        </p:nvGraphicFramePr>
        <p:xfrm>
          <a:off x="3978394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29" t="-1" r="1" b="33942"/>
          <a:stretch/>
        </p:blipFill>
        <p:spPr>
          <a:xfrm>
            <a:off x="6180589" y="75714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6180589" y="425218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230" b="33941"/>
          <a:stretch/>
        </p:blipFill>
        <p:spPr>
          <a:xfrm>
            <a:off x="6180589" y="2504665"/>
            <a:ext cx="1910127" cy="164592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8" name="Chart 17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11634262"/>
              </p:ext>
            </p:extLst>
          </p:nvPr>
        </p:nvGraphicFramePr>
        <p:xfrm>
          <a:off x="8192268" y="66570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19" name="Chart 18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6535657"/>
              </p:ext>
            </p:extLst>
          </p:nvPr>
        </p:nvGraphicFramePr>
        <p:xfrm>
          <a:off x="8192268" y="241322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20" name="Chart 19">
            <a:extLst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58236602"/>
              </p:ext>
            </p:extLst>
          </p:nvPr>
        </p:nvGraphicFramePr>
        <p:xfrm>
          <a:off x="8192268" y="4160745"/>
          <a:ext cx="2194560" cy="1828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1962150" y="288836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Inner Layers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184140" y="288836"/>
            <a:ext cx="330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Outer Layers</a:t>
            </a:r>
          </a:p>
        </p:txBody>
      </p:sp>
      <p:sp>
        <p:nvSpPr>
          <p:cNvPr id="22" name="Rectangle 21"/>
          <p:cNvSpPr/>
          <p:nvPr/>
        </p:nvSpPr>
        <p:spPr>
          <a:xfrm rot="5400000">
            <a:off x="2146060" y="6039520"/>
            <a:ext cx="157200" cy="22860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3" name="Rectangle 22"/>
          <p:cNvSpPr/>
          <p:nvPr/>
        </p:nvSpPr>
        <p:spPr>
          <a:xfrm rot="5400000">
            <a:off x="4171154" y="6281349"/>
            <a:ext cx="157200" cy="228600"/>
          </a:xfrm>
          <a:prstGeom prst="rect">
            <a:avLst/>
          </a:prstGeom>
          <a:solidFill>
            <a:srgbClr val="FF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4" name="Rectangle 23"/>
          <p:cNvSpPr/>
          <p:nvPr/>
        </p:nvSpPr>
        <p:spPr>
          <a:xfrm rot="5400000">
            <a:off x="2146336" y="6281349"/>
            <a:ext cx="156651" cy="228600"/>
          </a:xfrm>
          <a:prstGeom prst="rect">
            <a:avLst/>
          </a:prstGeom>
          <a:solidFill>
            <a:srgbClr val="82008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5" name="Rectangle 24"/>
          <p:cNvSpPr/>
          <p:nvPr/>
        </p:nvSpPr>
        <p:spPr>
          <a:xfrm rot="5400000">
            <a:off x="6354773" y="6281349"/>
            <a:ext cx="157200" cy="228600"/>
          </a:xfrm>
          <a:prstGeom prst="rect">
            <a:avLst/>
          </a:prstGeom>
          <a:solidFill>
            <a:srgbClr val="00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6" name="Rectangle 25"/>
          <p:cNvSpPr/>
          <p:nvPr/>
        </p:nvSpPr>
        <p:spPr>
          <a:xfrm rot="5400000">
            <a:off x="8534619" y="6281349"/>
            <a:ext cx="157200" cy="228600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/>
          </a:p>
        </p:txBody>
      </p:sp>
      <p:sp>
        <p:nvSpPr>
          <p:cNvPr id="27" name="Rectangle 26"/>
          <p:cNvSpPr/>
          <p:nvPr/>
        </p:nvSpPr>
        <p:spPr>
          <a:xfrm rot="5400000">
            <a:off x="4171154" y="6039520"/>
            <a:ext cx="157200" cy="228600"/>
          </a:xfrm>
          <a:prstGeom prst="rect">
            <a:avLst/>
          </a:prstGeom>
          <a:solidFill>
            <a:srgbClr val="33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8" name="Rectangle 27"/>
          <p:cNvSpPr/>
          <p:nvPr/>
        </p:nvSpPr>
        <p:spPr>
          <a:xfrm rot="5400000">
            <a:off x="6354773" y="6039520"/>
            <a:ext cx="157200" cy="228600"/>
          </a:xfrm>
          <a:prstGeom prst="rect">
            <a:avLst/>
          </a:prstGeom>
          <a:solidFill>
            <a:srgbClr val="9999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9" name="Rectangle 28"/>
          <p:cNvSpPr/>
          <p:nvPr/>
        </p:nvSpPr>
        <p:spPr>
          <a:xfrm rot="5400000">
            <a:off x="8534619" y="6039520"/>
            <a:ext cx="1572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1" name="Rectangle 30"/>
          <p:cNvSpPr/>
          <p:nvPr/>
        </p:nvSpPr>
        <p:spPr>
          <a:xfrm>
            <a:off x="2350253" y="5999933"/>
            <a:ext cx="104579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algn="r"/>
            <a:r>
              <a:rPr lang="en-US" sz="1400" dirty="0">
                <a:cs typeface="Times New Roman" panose="02020603050405020304" pitchFamily="18" charset="0"/>
              </a:rPr>
              <a:t>background</a:t>
            </a:r>
            <a:endParaRPr lang="en-US" sz="1400" dirty="0"/>
          </a:p>
        </p:txBody>
      </p:sp>
      <p:sp>
        <p:nvSpPr>
          <p:cNvPr id="32" name="Rectangle 31"/>
          <p:cNvSpPr/>
          <p:nvPr/>
        </p:nvSpPr>
        <p:spPr>
          <a:xfrm>
            <a:off x="2365769" y="6241762"/>
            <a:ext cx="1516762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benign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412493" y="5999933"/>
            <a:ext cx="1749132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malignant epithelium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390628" y="6241762"/>
            <a:ext cx="1260217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normal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6595390" y="5999933"/>
            <a:ext cx="1699055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desmoplastic stroma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519023" y="6241762"/>
            <a:ext cx="893771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secretion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8700156" y="5999933"/>
            <a:ext cx="619079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blood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8740488" y="6241762"/>
            <a:ext cx="781303" cy="307777"/>
          </a:xfrm>
          <a:prstGeom prst="rect">
            <a:avLst/>
          </a:prstGeom>
          <a:ln>
            <a:noFill/>
          </a:ln>
        </p:spPr>
        <p:txBody>
          <a:bodyPr wrap="none" anchor="ctr">
            <a:spAutoFit/>
          </a:bodyPr>
          <a:lstStyle/>
          <a:p>
            <a:pPr lvl="0" algn="r" fontAlgn="b"/>
            <a:r>
              <a:rPr lang="en-US" sz="1400" dirty="0">
                <a:cs typeface="Times New Roman" panose="02020603050405020304" pitchFamily="18" charset="0"/>
              </a:rPr>
              <a:t>necrosis</a:t>
            </a:r>
            <a:endParaRPr lang="en-US" sz="1400" dirty="0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41" name="Group 40"/>
          <p:cNvGrpSpPr>
            <a:grpSpLocks noChangeAspect="1"/>
          </p:cNvGrpSpPr>
          <p:nvPr/>
        </p:nvGrpSpPr>
        <p:grpSpPr>
          <a:xfrm>
            <a:off x="4145615" y="2372904"/>
            <a:ext cx="1858946" cy="70006"/>
            <a:chOff x="3070432" y="5898714"/>
            <a:chExt cx="2678022" cy="228600"/>
          </a:xfrm>
        </p:grpSpPr>
        <p:sp>
          <p:nvSpPr>
            <p:cNvPr id="42" name="Rectangle 41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3" name="Rectangle 42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4" name="Rectangle 43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5" name="Rectangle 44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0" name="Group 49"/>
          <p:cNvGrpSpPr>
            <a:grpSpLocks noChangeAspect="1"/>
          </p:cNvGrpSpPr>
          <p:nvPr/>
        </p:nvGrpSpPr>
        <p:grpSpPr>
          <a:xfrm>
            <a:off x="4145615" y="4158458"/>
            <a:ext cx="1858946" cy="70006"/>
            <a:chOff x="3070432" y="5898714"/>
            <a:chExt cx="2678022" cy="228600"/>
          </a:xfrm>
        </p:grpSpPr>
        <p:sp>
          <p:nvSpPr>
            <p:cNvPr id="51" name="Rectangle 50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4" name="Rectangle 53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9" name="Group 58"/>
          <p:cNvGrpSpPr>
            <a:grpSpLocks noChangeAspect="1"/>
          </p:cNvGrpSpPr>
          <p:nvPr/>
        </p:nvGrpSpPr>
        <p:grpSpPr>
          <a:xfrm>
            <a:off x="4147499" y="5880300"/>
            <a:ext cx="1858946" cy="70006"/>
            <a:chOff x="3070432" y="5898714"/>
            <a:chExt cx="2678022" cy="228600"/>
          </a:xfrm>
        </p:grpSpPr>
        <p:sp>
          <p:nvSpPr>
            <p:cNvPr id="60" name="Rectangle 59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3" name="Rectangle 62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4" name="Rectangle 63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6" name="Rectangle 65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68" name="Group 67"/>
          <p:cNvGrpSpPr>
            <a:grpSpLocks noChangeAspect="1"/>
          </p:cNvGrpSpPr>
          <p:nvPr/>
        </p:nvGrpSpPr>
        <p:grpSpPr>
          <a:xfrm>
            <a:off x="8360075" y="2392544"/>
            <a:ext cx="1858946" cy="70006"/>
            <a:chOff x="3070432" y="5898714"/>
            <a:chExt cx="2678022" cy="228600"/>
          </a:xfrm>
        </p:grpSpPr>
        <p:sp>
          <p:nvSpPr>
            <p:cNvPr id="69" name="Rectangle 68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0" name="Rectangle 69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1" name="Rectangle 70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3" name="Rectangle 72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4" name="Rectangle 73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5" name="Rectangle 74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76" name="Rectangle 75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77" name="Group 76"/>
          <p:cNvGrpSpPr>
            <a:grpSpLocks noChangeAspect="1"/>
          </p:cNvGrpSpPr>
          <p:nvPr/>
        </p:nvGrpSpPr>
        <p:grpSpPr>
          <a:xfrm>
            <a:off x="8360075" y="4131289"/>
            <a:ext cx="1858946" cy="70006"/>
            <a:chOff x="3070432" y="5898714"/>
            <a:chExt cx="2678022" cy="228600"/>
          </a:xfrm>
        </p:grpSpPr>
        <p:sp>
          <p:nvSpPr>
            <p:cNvPr id="78" name="Rectangle 77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79" name="Rectangle 78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1" name="Rectangle 80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2" name="Rectangle 81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3" name="Rectangle 82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4" name="Rectangle 83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5" name="Rectangle 84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86" name="Group 85"/>
          <p:cNvGrpSpPr>
            <a:grpSpLocks noChangeAspect="1"/>
          </p:cNvGrpSpPr>
          <p:nvPr/>
        </p:nvGrpSpPr>
        <p:grpSpPr>
          <a:xfrm>
            <a:off x="8360075" y="5878809"/>
            <a:ext cx="1858946" cy="70006"/>
            <a:chOff x="3070432" y="5898714"/>
            <a:chExt cx="2678022" cy="228600"/>
          </a:xfrm>
        </p:grpSpPr>
        <p:sp>
          <p:nvSpPr>
            <p:cNvPr id="87" name="Rectangle 86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8" name="Rectangle 87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92" name="Rectangle 91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3" name="Rectangle 92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4" name="Rectangle 93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108159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8" grpId="0">
        <p:bldAsOne/>
      </p:bldGraphic>
      <p:bldGraphic spid="19" grpId="0">
        <p:bldAsOne/>
      </p:bldGraphic>
      <p:bldGraphic spid="20" grpId="0">
        <p:bldAsOne/>
      </p:bldGraphic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48858-209D-4F7E-86BC-C31BD3EE3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Concentration of areas around and inside of ducts for breast cancer analysis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98646B-D7FA-401B-B881-414B8FF264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5500" y="1948656"/>
            <a:ext cx="80010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1769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3171" y="2861223"/>
            <a:ext cx="2197394" cy="26324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13877" y="1199807"/>
            <a:ext cx="2353635" cy="1568044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9064608"/>
              </p:ext>
            </p:extLst>
          </p:nvPr>
        </p:nvGraphicFramePr>
        <p:xfrm>
          <a:off x="2993171" y="5775716"/>
          <a:ext cx="2197392" cy="8964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4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4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96474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background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secretion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9692705"/>
              </p:ext>
            </p:extLst>
          </p:nvPr>
        </p:nvGraphicFramePr>
        <p:xfrm>
          <a:off x="2078779" y="2861229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5656605"/>
              </p:ext>
            </p:extLst>
          </p:nvPr>
        </p:nvGraphicFramePr>
        <p:xfrm>
          <a:off x="2993179" y="2861225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6535" b="40654"/>
          <a:stretch/>
        </p:blipFill>
        <p:spPr>
          <a:xfrm>
            <a:off x="7458526" y="1204564"/>
            <a:ext cx="1936487" cy="15632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1402" y="2861223"/>
            <a:ext cx="2200243" cy="2629156"/>
          </a:xfrm>
          <a:prstGeom prst="rect">
            <a:avLst/>
          </a:prstGeom>
        </p:spPr>
      </p:pic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8675500"/>
              </p:ext>
            </p:extLst>
          </p:nvPr>
        </p:nvGraphicFramePr>
        <p:xfrm>
          <a:off x="7391401" y="5793286"/>
          <a:ext cx="2197384" cy="87890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418780905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34787585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86870438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415157768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21976405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400507109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26222872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976578255"/>
                    </a:ext>
                  </a:extLst>
                </a:gridCol>
              </a:tblGrid>
              <a:tr h="878905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background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benign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malign. epi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normal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 err="1">
                          <a:effectLst/>
                        </a:rPr>
                        <a:t>desmo</a:t>
                      </a:r>
                      <a:r>
                        <a:rPr lang="en-US" sz="1200" b="0" u="none" strike="noStrike" dirty="0">
                          <a:effectLst/>
                        </a:rPr>
                        <a:t>. </a:t>
                      </a:r>
                      <a:r>
                        <a:rPr lang="en-US" sz="1200" b="0" u="none" strike="noStrike" dirty="0" err="1">
                          <a:effectLst/>
                        </a:rPr>
                        <a:t>str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>
                          <a:effectLst/>
                        </a:rPr>
                        <a:t>secretion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blood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u="none" strike="noStrike" dirty="0">
                          <a:effectLst/>
                        </a:rPr>
                        <a:t>necrosis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vert="vert27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61663845"/>
                  </a:ext>
                </a:extLst>
              </a:tr>
            </a:tbl>
          </a:graphicData>
        </a:graphic>
      </p:graphicFrame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0804752"/>
              </p:ext>
            </p:extLst>
          </p:nvPr>
        </p:nvGraphicFramePr>
        <p:xfrm>
          <a:off x="6477001" y="2857985"/>
          <a:ext cx="914400" cy="26323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4400">
                  <a:extLst>
                    <a:ext uri="{9D8B030D-6E8A-4147-A177-3AD203B41FA5}">
                      <a16:colId xmlns:a16="http://schemas.microsoft.com/office/drawing/2014/main" val="4176275419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duct layer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335979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3245435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</a:t>
                      </a:r>
                      <a:r>
                        <a:rPr lang="en-US" sz="1200" b="0" i="0" u="none" strike="noStrike" baseline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9903888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6698483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6854597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inner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246683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5178209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2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93684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3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047247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28382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pPr algn="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outer layer 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39206930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954161"/>
              </p:ext>
            </p:extLst>
          </p:nvPr>
        </p:nvGraphicFramePr>
        <p:xfrm>
          <a:off x="7391401" y="2857981"/>
          <a:ext cx="2197384" cy="26323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673">
                  <a:extLst>
                    <a:ext uri="{9D8B030D-6E8A-4147-A177-3AD203B41FA5}">
                      <a16:colId xmlns:a16="http://schemas.microsoft.com/office/drawing/2014/main" val="175479740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2464077043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8982902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3620078260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754026254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039852981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4040813267"/>
                    </a:ext>
                  </a:extLst>
                </a:gridCol>
                <a:gridCol w="274673">
                  <a:extLst>
                    <a:ext uri="{9D8B030D-6E8A-4147-A177-3AD203B41FA5}">
                      <a16:colId xmlns:a16="http://schemas.microsoft.com/office/drawing/2014/main" val="1929976332"/>
                    </a:ext>
                  </a:extLst>
                </a:gridCol>
              </a:tblGrid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3563435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2288334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147959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4963226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35085858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53027893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27643677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8437281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73469512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7811710"/>
                  </a:ext>
                </a:extLst>
              </a:tr>
              <a:tr h="239309"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700" dirty="0"/>
                    </a:p>
                  </a:txBody>
                  <a:tcPr>
                    <a:lnL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FF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52852789"/>
                  </a:ext>
                </a:extLst>
              </a:tr>
            </a:tbl>
          </a:graphicData>
        </a:graphic>
      </p:graphicFrame>
      <p:sp>
        <p:nvSpPr>
          <p:cNvPr id="26" name="Title 1"/>
          <p:cNvSpPr>
            <a:spLocks noGrp="1"/>
          </p:cNvSpPr>
          <p:nvPr>
            <p:ph type="title"/>
          </p:nvPr>
        </p:nvSpPr>
        <p:spPr>
          <a:xfrm>
            <a:off x="2152650" y="50167"/>
            <a:ext cx="7886700" cy="1325563"/>
          </a:xfrm>
        </p:spPr>
        <p:txBody>
          <a:bodyPr/>
          <a:lstStyle/>
          <a:p>
            <a:r>
              <a:rPr lang="en-US" dirty="0"/>
              <a:t>Structure Feature</a:t>
            </a:r>
          </a:p>
        </p:txBody>
      </p:sp>
      <p:grpSp>
        <p:nvGrpSpPr>
          <p:cNvPr id="53" name="Group 52"/>
          <p:cNvGrpSpPr>
            <a:grpSpLocks noChangeAspect="1"/>
          </p:cNvGrpSpPr>
          <p:nvPr/>
        </p:nvGrpSpPr>
        <p:grpSpPr>
          <a:xfrm>
            <a:off x="3049409" y="5510038"/>
            <a:ext cx="2103547" cy="179562"/>
            <a:chOff x="3070432" y="5898714"/>
            <a:chExt cx="2678022" cy="228600"/>
          </a:xfrm>
        </p:grpSpPr>
        <p:sp>
          <p:nvSpPr>
            <p:cNvPr id="45" name="Rectangle 4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6" name="Rectangle 4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7" name="Rectangle 4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8" name="Rectangle 4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49" name="Rectangle 4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grpSp>
        <p:nvGrpSpPr>
          <p:cNvPr id="54" name="Group 53"/>
          <p:cNvGrpSpPr>
            <a:grpSpLocks noChangeAspect="1"/>
          </p:cNvGrpSpPr>
          <p:nvPr/>
        </p:nvGrpSpPr>
        <p:grpSpPr>
          <a:xfrm>
            <a:off x="7433877" y="5510038"/>
            <a:ext cx="2103547" cy="179562"/>
            <a:chOff x="3070432" y="5898714"/>
            <a:chExt cx="2678022" cy="228600"/>
          </a:xfrm>
        </p:grpSpPr>
        <p:sp>
          <p:nvSpPr>
            <p:cNvPr id="55" name="Rectangle 54"/>
            <p:cNvSpPr/>
            <p:nvPr/>
          </p:nvSpPr>
          <p:spPr>
            <a:xfrm>
              <a:off x="3070432" y="5898714"/>
              <a:ext cx="22860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4124447" y="5898714"/>
              <a:ext cx="228600" cy="228600"/>
            </a:xfrm>
            <a:prstGeom prst="rect">
              <a:avLst/>
            </a:prstGeom>
            <a:solidFill>
              <a:srgbClr val="FF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419135" y="5898714"/>
              <a:ext cx="227802" cy="228600"/>
            </a:xfrm>
            <a:prstGeom prst="rect">
              <a:avLst/>
            </a:prstGeom>
            <a:solidFill>
              <a:srgbClr val="820082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4824118" y="5898714"/>
              <a:ext cx="228600" cy="228600"/>
            </a:xfrm>
            <a:prstGeom prst="rect">
              <a:avLst/>
            </a:prstGeom>
            <a:solidFill>
              <a:srgbClr val="00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59" name="Rectangle 58"/>
            <p:cNvSpPr/>
            <p:nvPr/>
          </p:nvSpPr>
          <p:spPr>
            <a:xfrm>
              <a:off x="5519854" y="5898714"/>
              <a:ext cx="228600" cy="22860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200"/>
            </a:p>
          </p:txBody>
        </p:sp>
        <p:sp>
          <p:nvSpPr>
            <p:cNvPr id="60" name="Rectangle 59"/>
            <p:cNvSpPr/>
            <p:nvPr/>
          </p:nvSpPr>
          <p:spPr>
            <a:xfrm>
              <a:off x="3771392" y="5898714"/>
              <a:ext cx="228600" cy="228600"/>
            </a:xfrm>
            <a:prstGeom prst="rect">
              <a:avLst/>
            </a:prstGeom>
            <a:solidFill>
              <a:srgbClr val="3333C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1" name="Rectangle 60"/>
            <p:cNvSpPr/>
            <p:nvPr/>
          </p:nvSpPr>
          <p:spPr>
            <a:xfrm>
              <a:off x="4477064" y="5898714"/>
              <a:ext cx="228600" cy="228600"/>
            </a:xfrm>
            <a:prstGeom prst="rect">
              <a:avLst/>
            </a:prstGeom>
            <a:solidFill>
              <a:srgbClr val="9999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62" name="Rectangle 61"/>
            <p:cNvSpPr/>
            <p:nvPr/>
          </p:nvSpPr>
          <p:spPr>
            <a:xfrm>
              <a:off x="5171172" y="5898714"/>
              <a:ext cx="228600" cy="228600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  <p:sp>
        <p:nvSpPr>
          <p:cNvPr id="32" name="Rectangle 31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0145434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A416-98C6-42C1-B87D-700CAB7E8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Melanoma Biopsy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009D3-56E9-4D1A-B45D-B77812CE6A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/>
              <a:t>Melanoma biopsy slides are more difficult than breast biopsy slides.</a:t>
            </a:r>
          </a:p>
          <a:p>
            <a:pPr>
              <a:spcAft>
                <a:spcPts val="1200"/>
              </a:spcAft>
            </a:pPr>
            <a:r>
              <a:rPr lang="en-US" dirty="0"/>
              <a:t>Cancerous areas can occur in multiple different areas; there is nothing equivalent to a duct to look for.</a:t>
            </a:r>
          </a:p>
          <a:p>
            <a:pPr>
              <a:spcAft>
                <a:spcPts val="1200"/>
              </a:spcAft>
            </a:pPr>
            <a:r>
              <a:rPr lang="en-US" dirty="0"/>
              <a:t>Melanocytes may be cancerous or not depending on where they are, how many, and their size and appearance.</a:t>
            </a:r>
          </a:p>
          <a:p>
            <a:pPr>
              <a:spcAft>
                <a:spcPts val="1200"/>
              </a:spcAft>
            </a:pPr>
            <a:r>
              <a:rPr lang="en-US" dirty="0">
                <a:solidFill>
                  <a:srgbClr val="7030A0"/>
                </a:solidFill>
              </a:rPr>
              <a:t>The image we included in our first proposal was perhaps naïve.</a:t>
            </a:r>
          </a:p>
        </p:txBody>
      </p:sp>
    </p:spTree>
    <p:extLst>
      <p:ext uri="{BB962C8B-B14F-4D97-AF65-F5344CB8AC3E}">
        <p14:creationId xmlns:p14="http://schemas.microsoft.com/office/powerpoint/2010/main" val="2011389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24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434" y="3015508"/>
            <a:ext cx="126606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13" descr="Machine generated alternative text:&#10;"/>
          <p:cNvPicPr>
            <a:picLocks noGrp="1"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10070" y="722835"/>
            <a:ext cx="1371861" cy="11887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82" y="3046592"/>
            <a:ext cx="1266062" cy="10972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321437" y="5487271"/>
            <a:ext cx="1431054" cy="738664"/>
          </a:xfrm>
          <a:prstGeom prst="rect">
            <a:avLst/>
          </a:prstGeom>
          <a:noFill/>
          <a:ln w="158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Low-Level </a:t>
            </a:r>
          </a:p>
          <a:p>
            <a:pPr algn="ctr"/>
            <a:r>
              <a:rPr lang="en-US" sz="1400" dirty="0"/>
              <a:t>Color &amp; Texture </a:t>
            </a:r>
          </a:p>
          <a:p>
            <a:pPr algn="ctr"/>
            <a:r>
              <a:rPr lang="en-US" sz="1400" dirty="0"/>
              <a:t>Features</a:t>
            </a:r>
          </a:p>
        </p:txBody>
      </p:sp>
      <p:cxnSp>
        <p:nvCxnSpPr>
          <p:cNvPr id="13" name="Connector: Elbow 12"/>
          <p:cNvCxnSpPr>
            <a:stCxn id="6" idx="1"/>
            <a:endCxn id="11" idx="0"/>
          </p:cNvCxnSpPr>
          <p:nvPr/>
        </p:nvCxnSpPr>
        <p:spPr>
          <a:xfrm rot="10800000" flipV="1">
            <a:off x="3036966" y="1317195"/>
            <a:ext cx="2373105" cy="4170076"/>
          </a:xfrm>
          <a:prstGeom prst="bentConnector2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  <a:endCxn id="9" idx="0"/>
          </p:cNvCxnSpPr>
          <p:nvPr/>
        </p:nvCxnSpPr>
        <p:spPr>
          <a:xfrm flipH="1">
            <a:off x="5274114" y="1911556"/>
            <a:ext cx="821887" cy="1135037"/>
          </a:xfrm>
          <a:prstGeom prst="straightConnector1">
            <a:avLst/>
          </a:prstGeom>
          <a:ln w="15875">
            <a:solidFill>
              <a:schemeClr val="tx1"/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7029" y="1577100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Image result for svm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7618" y="1825359"/>
            <a:ext cx="570150" cy="570150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5" name="Straight Arrow Connector 24"/>
          <p:cNvCxnSpPr>
            <a:stCxn id="6" idx="2"/>
            <a:endCxn id="5" idx="0"/>
          </p:cNvCxnSpPr>
          <p:nvPr/>
        </p:nvCxnSpPr>
        <p:spPr>
          <a:xfrm>
            <a:off x="6096001" y="1911556"/>
            <a:ext cx="2154465" cy="1103953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4183501" y="4206952"/>
            <a:ext cx="218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k-means clustering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649701" y="4181444"/>
            <a:ext cx="11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SVM / CNN</a:t>
            </a:r>
          </a:p>
        </p:txBody>
      </p:sp>
      <p:cxnSp>
        <p:nvCxnSpPr>
          <p:cNvPr id="34" name="Straight Arrow Connector 33"/>
          <p:cNvCxnSpPr>
            <a:stCxn id="26" idx="2"/>
            <a:endCxn id="36" idx="0"/>
          </p:cNvCxnSpPr>
          <p:nvPr/>
        </p:nvCxnSpPr>
        <p:spPr>
          <a:xfrm>
            <a:off x="5274113" y="4514728"/>
            <a:ext cx="0" cy="864822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4672167" y="5379551"/>
            <a:ext cx="1203893" cy="954107"/>
          </a:xfrm>
          <a:prstGeom prst="rect">
            <a:avLst/>
          </a:prstGeom>
          <a:noFill/>
          <a:ln w="158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Superpixel </a:t>
            </a:r>
          </a:p>
          <a:p>
            <a:pPr algn="ctr"/>
            <a:r>
              <a:rPr lang="en-US" sz="1400" dirty="0"/>
              <a:t>Label </a:t>
            </a:r>
          </a:p>
          <a:p>
            <a:pPr algn="ctr"/>
            <a:r>
              <a:rPr lang="en-US" sz="1400" dirty="0"/>
              <a:t>Freq. &amp; </a:t>
            </a:r>
            <a:r>
              <a:rPr lang="en-US" sz="1400" dirty="0" err="1"/>
              <a:t>Cooc</a:t>
            </a:r>
            <a:r>
              <a:rPr lang="en-US" sz="1400" dirty="0"/>
              <a:t>. Histograms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7261918" y="2197304"/>
            <a:ext cx="119644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supervised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5005387" y="392336"/>
            <a:ext cx="218122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RGB image of an ROI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4423245" y="2219333"/>
            <a:ext cx="13541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unsupervised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365581" y="5594993"/>
            <a:ext cx="971303" cy="523220"/>
          </a:xfrm>
          <a:prstGeom prst="rect">
            <a:avLst/>
          </a:prstGeom>
          <a:noFill/>
          <a:ln w="158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Structure </a:t>
            </a:r>
          </a:p>
          <a:p>
            <a:pPr algn="ctr"/>
            <a:r>
              <a:rPr lang="en-US" sz="1400" dirty="0"/>
              <a:t>Feature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047755" y="5379551"/>
            <a:ext cx="1203893" cy="954107"/>
          </a:xfrm>
          <a:prstGeom prst="rect">
            <a:avLst/>
          </a:prstGeom>
          <a:noFill/>
          <a:ln w="15875"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Superpixel </a:t>
            </a:r>
          </a:p>
          <a:p>
            <a:pPr algn="ctr"/>
            <a:r>
              <a:rPr lang="en-US" sz="1400" dirty="0"/>
              <a:t>Label </a:t>
            </a:r>
          </a:p>
          <a:p>
            <a:pPr algn="ctr"/>
            <a:r>
              <a:rPr lang="en-US" sz="1400" dirty="0"/>
              <a:t>Freq. &amp; </a:t>
            </a:r>
            <a:r>
              <a:rPr lang="en-US" sz="1400" dirty="0" err="1"/>
              <a:t>Cooc</a:t>
            </a:r>
            <a:r>
              <a:rPr lang="en-US" sz="1400" dirty="0"/>
              <a:t>. Histograms</a:t>
            </a:r>
          </a:p>
        </p:txBody>
      </p:sp>
      <p:cxnSp>
        <p:nvCxnSpPr>
          <p:cNvPr id="47" name="Connector: Elbow 46"/>
          <p:cNvCxnSpPr>
            <a:stCxn id="38" idx="0"/>
            <a:endCxn id="37" idx="0"/>
          </p:cNvCxnSpPr>
          <p:nvPr/>
        </p:nvCxnSpPr>
        <p:spPr>
          <a:xfrm rot="16200000" flipH="1">
            <a:off x="8142745" y="4886507"/>
            <a:ext cx="215443" cy="1201531"/>
          </a:xfrm>
          <a:prstGeom prst="bentConnector3">
            <a:avLst>
              <a:gd name="adj1" fmla="val -297515"/>
            </a:avLst>
          </a:prstGeom>
          <a:ln w="15875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>
            <a:stCxn id="31" idx="2"/>
          </p:cNvCxnSpPr>
          <p:nvPr/>
        </p:nvCxnSpPr>
        <p:spPr>
          <a:xfrm>
            <a:off x="8247921" y="4489221"/>
            <a:ext cx="0" cy="253477"/>
          </a:xfrm>
          <a:prstGeom prst="line">
            <a:avLst/>
          </a:prstGeom>
          <a:ln w="158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512055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6" grpId="0"/>
      <p:bldP spid="31" grpId="0"/>
      <p:bldP spid="36" grpId="0" animBg="1"/>
      <p:bldP spid="101" grpId="0"/>
      <p:bldP spid="35" grpId="0"/>
      <p:bldP spid="37" grpId="0" animBg="1"/>
      <p:bldP spid="38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25</a:t>
            </a:fld>
            <a:endParaRPr lang="en-US" dirty="0"/>
          </a:p>
        </p:txBody>
      </p:sp>
      <p:sp>
        <p:nvSpPr>
          <p:cNvPr id="41" name="Rounded Rectangle 3"/>
          <p:cNvSpPr>
            <a:spLocks noChangeAspect="1"/>
          </p:cNvSpPr>
          <p:nvPr/>
        </p:nvSpPr>
        <p:spPr>
          <a:xfrm>
            <a:off x="3238635" y="2848849"/>
            <a:ext cx="964976" cy="45845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42" name="Rounded Rectangle 5"/>
          <p:cNvSpPr>
            <a:spLocks noChangeAspect="1"/>
          </p:cNvSpPr>
          <p:nvPr/>
        </p:nvSpPr>
        <p:spPr>
          <a:xfrm>
            <a:off x="4698732" y="2848850"/>
            <a:ext cx="1386460" cy="78381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3" name="Rounded Rectangle 6"/>
          <p:cNvSpPr>
            <a:spLocks noChangeAspect="1"/>
          </p:cNvSpPr>
          <p:nvPr/>
        </p:nvSpPr>
        <p:spPr>
          <a:xfrm>
            <a:off x="3632391" y="4007931"/>
            <a:ext cx="1386460" cy="62113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sp>
        <p:nvSpPr>
          <p:cNvPr id="44" name="Rounded Rectangle 7"/>
          <p:cNvSpPr>
            <a:spLocks noChangeAspect="1"/>
          </p:cNvSpPr>
          <p:nvPr/>
        </p:nvSpPr>
        <p:spPr>
          <a:xfrm>
            <a:off x="5818068" y="4007930"/>
            <a:ext cx="957583" cy="443668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</p:txBody>
      </p:sp>
      <p:sp>
        <p:nvSpPr>
          <p:cNvPr id="45" name="Rounded Rectangle 8"/>
          <p:cNvSpPr>
            <a:spLocks noChangeAspect="1"/>
          </p:cNvSpPr>
          <p:nvPr/>
        </p:nvSpPr>
        <p:spPr>
          <a:xfrm>
            <a:off x="4413850" y="5300053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</p:txBody>
      </p:sp>
      <p:sp>
        <p:nvSpPr>
          <p:cNvPr id="46" name="Rounded Rectangle 9"/>
          <p:cNvSpPr>
            <a:spLocks noChangeAspect="1"/>
          </p:cNvSpPr>
          <p:nvPr/>
        </p:nvSpPr>
        <p:spPr>
          <a:xfrm>
            <a:off x="2912850" y="5300053"/>
            <a:ext cx="1142440" cy="473245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</p:txBody>
      </p:sp>
      <p:cxnSp>
        <p:nvCxnSpPr>
          <p:cNvPr id="47" name="Straight Arrow Connector 46"/>
          <p:cNvCxnSpPr>
            <a:cxnSpLocks noChangeAspect="1"/>
            <a:stCxn id="84" idx="2"/>
            <a:endCxn id="41" idx="0"/>
          </p:cNvCxnSpPr>
          <p:nvPr/>
        </p:nvCxnSpPr>
        <p:spPr>
          <a:xfrm flipH="1">
            <a:off x="3721124" y="2398229"/>
            <a:ext cx="796387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 noChangeAspect="1"/>
            <a:stCxn id="84" idx="2"/>
            <a:endCxn id="42" idx="0"/>
          </p:cNvCxnSpPr>
          <p:nvPr/>
        </p:nvCxnSpPr>
        <p:spPr>
          <a:xfrm>
            <a:off x="4517510" y="2398229"/>
            <a:ext cx="874452" cy="450621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Arrow Connector 48"/>
          <p:cNvCxnSpPr>
            <a:cxnSpLocks noChangeAspect="1"/>
            <a:stCxn id="42" idx="2"/>
            <a:endCxn id="43" idx="0"/>
          </p:cNvCxnSpPr>
          <p:nvPr/>
        </p:nvCxnSpPr>
        <p:spPr>
          <a:xfrm flipH="1">
            <a:off x="4325622" y="3632662"/>
            <a:ext cx="1066341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cxnSpLocks noChangeAspect="1"/>
            <a:stCxn id="42" idx="2"/>
            <a:endCxn id="44" idx="0"/>
          </p:cNvCxnSpPr>
          <p:nvPr/>
        </p:nvCxnSpPr>
        <p:spPr>
          <a:xfrm>
            <a:off x="5391963" y="3632662"/>
            <a:ext cx="904897" cy="37526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cxnSpLocks noChangeAspect="1"/>
            <a:stCxn id="43" idx="2"/>
            <a:endCxn id="45" idx="0"/>
          </p:cNvCxnSpPr>
          <p:nvPr/>
        </p:nvCxnSpPr>
        <p:spPr>
          <a:xfrm>
            <a:off x="4325622" y="4629066"/>
            <a:ext cx="659449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 noChangeAspect="1"/>
            <a:stCxn id="43" idx="2"/>
            <a:endCxn id="46" idx="0"/>
          </p:cNvCxnSpPr>
          <p:nvPr/>
        </p:nvCxnSpPr>
        <p:spPr>
          <a:xfrm flipH="1">
            <a:off x="3484071" y="4629066"/>
            <a:ext cx="841551" cy="670987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>
            <a:spLocks noChangeAspect="1"/>
          </p:cNvSpPr>
          <p:nvPr/>
        </p:nvSpPr>
        <p:spPr>
          <a:xfrm>
            <a:off x="6117037" y="3088436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N=392</a:t>
            </a:r>
          </a:p>
        </p:txBody>
      </p:sp>
      <p:sp>
        <p:nvSpPr>
          <p:cNvPr id="55" name="TextBox 54"/>
          <p:cNvSpPr txBox="1">
            <a:spLocks noChangeAspect="1"/>
          </p:cNvSpPr>
          <p:nvPr/>
        </p:nvSpPr>
        <p:spPr>
          <a:xfrm>
            <a:off x="3379856" y="3314348"/>
            <a:ext cx="6543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N=36</a:t>
            </a:r>
          </a:p>
        </p:txBody>
      </p:sp>
      <p:sp>
        <p:nvSpPr>
          <p:cNvPr id="56" name="TextBox 55"/>
          <p:cNvSpPr txBox="1">
            <a:spLocks noChangeAspect="1"/>
          </p:cNvSpPr>
          <p:nvPr/>
        </p:nvSpPr>
        <p:spPr>
          <a:xfrm>
            <a:off x="4985071" y="4164591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N=290</a:t>
            </a:r>
          </a:p>
        </p:txBody>
      </p:sp>
      <p:sp>
        <p:nvSpPr>
          <p:cNvPr id="57" name="TextBox 56"/>
          <p:cNvSpPr txBox="1">
            <a:spLocks noChangeAspect="1"/>
          </p:cNvSpPr>
          <p:nvPr/>
        </p:nvSpPr>
        <p:spPr>
          <a:xfrm>
            <a:off x="5955591" y="4476745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N=102</a:t>
            </a:r>
          </a:p>
        </p:txBody>
      </p:sp>
      <p:sp>
        <p:nvSpPr>
          <p:cNvPr id="58" name="TextBox 57"/>
          <p:cNvSpPr txBox="1">
            <a:spLocks noChangeAspect="1"/>
          </p:cNvSpPr>
          <p:nvPr/>
        </p:nvSpPr>
        <p:spPr>
          <a:xfrm>
            <a:off x="4642442" y="5773297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N=128</a:t>
            </a:r>
          </a:p>
        </p:txBody>
      </p:sp>
      <p:sp>
        <p:nvSpPr>
          <p:cNvPr id="59" name="TextBox 58"/>
          <p:cNvSpPr txBox="1">
            <a:spLocks noChangeAspect="1"/>
          </p:cNvSpPr>
          <p:nvPr/>
        </p:nvSpPr>
        <p:spPr>
          <a:xfrm>
            <a:off x="3146308" y="5773297"/>
            <a:ext cx="7569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N=162</a:t>
            </a:r>
          </a:p>
        </p:txBody>
      </p:sp>
      <p:sp>
        <p:nvSpPr>
          <p:cNvPr id="81" name="Title 1"/>
          <p:cNvSpPr txBox="1">
            <a:spLocks/>
          </p:cNvSpPr>
          <p:nvPr/>
        </p:nvSpPr>
        <p:spPr>
          <a:xfrm>
            <a:off x="2152650" y="365127"/>
            <a:ext cx="7886700" cy="7492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Diagnostic Classification</a:t>
            </a:r>
          </a:p>
        </p:txBody>
      </p:sp>
      <p:sp>
        <p:nvSpPr>
          <p:cNvPr id="84" name="Rounded Rectangle 2"/>
          <p:cNvSpPr>
            <a:spLocks noChangeAspect="1"/>
          </p:cNvSpPr>
          <p:nvPr/>
        </p:nvSpPr>
        <p:spPr>
          <a:xfrm>
            <a:off x="3721124" y="1254126"/>
            <a:ext cx="1592773" cy="114410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Benign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Atypia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DCIS</a:t>
            </a:r>
          </a:p>
          <a:p>
            <a:pPr algn="ctr"/>
            <a:r>
              <a:rPr lang="en-US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Invasive</a:t>
            </a:r>
          </a:p>
        </p:txBody>
      </p:sp>
      <p:sp>
        <p:nvSpPr>
          <p:cNvPr id="85" name="TextBox 84"/>
          <p:cNvSpPr txBox="1">
            <a:spLocks noChangeAspect="1"/>
          </p:cNvSpPr>
          <p:nvPr/>
        </p:nvSpPr>
        <p:spPr>
          <a:xfrm>
            <a:off x="5313897" y="1651340"/>
            <a:ext cx="7553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N=428</a:t>
            </a:r>
          </a:p>
        </p:txBody>
      </p:sp>
      <p:pic>
        <p:nvPicPr>
          <p:cNvPr id="100" name="Picture 9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037" y="1302840"/>
            <a:ext cx="1024383" cy="1037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1" name="Picture 1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64157" y="1305041"/>
            <a:ext cx="725074" cy="10303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" name="Content Placeholder 9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3632" y="1300639"/>
            <a:ext cx="630550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395" y="1302840"/>
            <a:ext cx="1152263" cy="10347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0" name="Content Placeholder 2"/>
          <p:cNvSpPr>
            <a:spLocks noGrp="1"/>
          </p:cNvSpPr>
          <p:nvPr>
            <p:ph idx="1"/>
          </p:nvPr>
        </p:nvSpPr>
        <p:spPr>
          <a:xfrm>
            <a:off x="6775650" y="4826866"/>
            <a:ext cx="3263700" cy="135009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400" dirty="0"/>
              <a:t>1-diagnosis-at-a-time</a:t>
            </a:r>
          </a:p>
          <a:p>
            <a:pPr marL="0" indent="0" algn="ctr">
              <a:buNone/>
            </a:pPr>
            <a:r>
              <a:rPr lang="en-US" sz="2400" i="1" dirty="0"/>
              <a:t>mimicking pathologists </a:t>
            </a:r>
          </a:p>
        </p:txBody>
      </p:sp>
      <p:sp>
        <p:nvSpPr>
          <p:cNvPr id="31" name="Rectangle 30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310900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7.40741E-7 L -0.44895 0.1949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48" y="974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2222E-6 L -0.03472 0.1847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6" y="9236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7037E-6 L -0.03559 0.1849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88" y="92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22222E-6 L -0.03298 0.1849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9" y="92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72 0.18472 L -0.23663 0.3606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8796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559 0.18495 L -0.60469 0.3625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886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298 0.18495 L -0.61736 0.36227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19" y="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1736 0.36227 L -0.61111 0.57662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" y="10718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0469 0.3625 L -0.30747 0.5768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861" y="1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54" grpId="0"/>
      <p:bldP spid="55" grpId="0"/>
      <p:bldP spid="56" grpId="0"/>
      <p:bldP spid="57" grpId="0"/>
      <p:bldP spid="58" grpId="0"/>
      <p:bldP spid="5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26</a:t>
            </a:fld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152651" y="2133601"/>
            <a:ext cx="1457325" cy="2581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609976" y="2133601"/>
            <a:ext cx="1457325" cy="2581275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Partial Circle 32"/>
          <p:cNvSpPr/>
          <p:nvPr/>
        </p:nvSpPr>
        <p:spPr>
          <a:xfrm rot="10800000">
            <a:off x="2787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rgbClr val="FF656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Partial Circle 8"/>
          <p:cNvSpPr/>
          <p:nvPr/>
        </p:nvSpPr>
        <p:spPr>
          <a:xfrm>
            <a:off x="2787015" y="2601277"/>
            <a:ext cx="1645920" cy="1645920"/>
          </a:xfrm>
          <a:prstGeom prst="pie">
            <a:avLst>
              <a:gd name="adj1" fmla="val 5391376"/>
              <a:gd name="adj2" fmla="val 16200000"/>
            </a:avLst>
          </a:prstGeom>
          <a:solidFill>
            <a:schemeClr val="accent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3909" y="270821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155727" y="2860624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67629" y="342280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593473" y="415456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152650" y="296977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208861" y="3915450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228097" y="3617683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192282" y="2206149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080207" y="428478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857255" y="22061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857255" y="2869683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457660" y="26034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814671" y="3522026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123907" y="314570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61551" y="381662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695386" y="305434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102422" y="4157778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4695386" y="4254004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478889" y="3402239"/>
            <a:ext cx="2712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-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863283" y="3154441"/>
            <a:ext cx="828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positives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589639" y="3154441"/>
            <a:ext cx="82894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</a:t>
            </a:r>
          </a:p>
          <a:p>
            <a:r>
              <a:rPr lang="en-US" sz="1400" dirty="0"/>
              <a:t>positives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152641" y="2145089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false </a:t>
            </a:r>
          </a:p>
          <a:p>
            <a:r>
              <a:rPr lang="en-US" sz="1400" dirty="0"/>
              <a:t>negatives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160258" y="2134077"/>
            <a:ext cx="907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/>
              <a:t>true </a:t>
            </a:r>
          </a:p>
          <a:p>
            <a:pPr algn="r"/>
            <a:r>
              <a:rPr lang="en-US" sz="1400" dirty="0"/>
              <a:t>negatives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8676417" y="2133600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specificity</a:t>
            </a:r>
          </a:p>
        </p:txBody>
      </p:sp>
      <p:grpSp>
        <p:nvGrpSpPr>
          <p:cNvPr id="63" name="Group 62"/>
          <p:cNvGrpSpPr/>
          <p:nvPr/>
        </p:nvGrpSpPr>
        <p:grpSpPr>
          <a:xfrm>
            <a:off x="8933365" y="3490526"/>
            <a:ext cx="671049" cy="767313"/>
            <a:chOff x="7193550" y="4039057"/>
            <a:chExt cx="907479" cy="1037661"/>
          </a:xfrm>
        </p:grpSpPr>
        <p:sp>
          <p:nvSpPr>
            <p:cNvPr id="52" name="Rectangle 51"/>
            <p:cNvSpPr/>
            <p:nvPr/>
          </p:nvSpPr>
          <p:spPr>
            <a:xfrm>
              <a:off x="7506669" y="4039057"/>
              <a:ext cx="594360" cy="1037661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Partial Circle 52"/>
            <p:cNvSpPr/>
            <p:nvPr/>
          </p:nvSpPr>
          <p:spPr>
            <a:xfrm rot="10800000">
              <a:off x="7193550" y="4227061"/>
              <a:ext cx="640080" cy="64008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rgbClr val="FF656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cxnSp>
        <p:nvCxnSpPr>
          <p:cNvPr id="54" name="Straight Connector 53"/>
          <p:cNvCxnSpPr/>
          <p:nvPr/>
        </p:nvCxnSpPr>
        <p:spPr>
          <a:xfrm>
            <a:off x="8765968" y="3425196"/>
            <a:ext cx="10058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9" name="TextBox 58"/>
              <p:cNvSpPr txBox="1"/>
              <p:nvPr/>
            </p:nvSpPr>
            <p:spPr>
              <a:xfrm>
                <a:off x="8644647" y="4405645"/>
                <a:ext cx="1248483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𝑓𝑝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59" name="TextBox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44647" y="4405645"/>
                <a:ext cx="1248483" cy="59657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Rectangle 61"/>
          <p:cNvSpPr/>
          <p:nvPr/>
        </p:nvSpPr>
        <p:spPr>
          <a:xfrm>
            <a:off x="8498426" y="2133601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/>
          <p:cNvSpPr txBox="1"/>
          <p:nvPr/>
        </p:nvSpPr>
        <p:spPr>
          <a:xfrm>
            <a:off x="5598353" y="2133600"/>
            <a:ext cx="1000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accuracy</a:t>
            </a:r>
          </a:p>
        </p:txBody>
      </p:sp>
      <p:grpSp>
        <p:nvGrpSpPr>
          <p:cNvPr id="70" name="Group 69"/>
          <p:cNvGrpSpPr>
            <a:grpSpLocks noChangeAspect="1"/>
          </p:cNvGrpSpPr>
          <p:nvPr/>
        </p:nvGrpSpPr>
        <p:grpSpPr>
          <a:xfrm>
            <a:off x="7204077" y="2739551"/>
            <a:ext cx="1005840" cy="1518286"/>
            <a:chOff x="5422426" y="3023494"/>
            <a:chExt cx="1360227" cy="2053224"/>
          </a:xfrm>
        </p:grpSpPr>
        <p:grpSp>
          <p:nvGrpSpPr>
            <p:cNvPr id="71" name="Group 70"/>
            <p:cNvGrpSpPr/>
            <p:nvPr/>
          </p:nvGrpSpPr>
          <p:grpSpPr>
            <a:xfrm>
              <a:off x="5635329" y="4039057"/>
              <a:ext cx="934421" cy="1037661"/>
              <a:chOff x="5552540" y="3417063"/>
              <a:chExt cx="2280285" cy="2581275"/>
            </a:xfrm>
          </p:grpSpPr>
          <p:sp>
            <p:nvSpPr>
              <p:cNvPr id="74" name="Rectangle 73"/>
              <p:cNvSpPr/>
              <p:nvPr/>
            </p:nvSpPr>
            <p:spPr>
              <a:xfrm>
                <a:off x="5552540" y="3417063"/>
                <a:ext cx="1457324" cy="2581275"/>
              </a:xfrm>
              <a:prstGeom prst="rect">
                <a:avLst/>
              </a:prstGeom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Partial Circle 74"/>
              <p:cNvSpPr/>
              <p:nvPr/>
            </p:nvSpPr>
            <p:spPr>
              <a:xfrm>
                <a:off x="6186906" y="3884740"/>
                <a:ext cx="1645919" cy="1645919"/>
              </a:xfrm>
              <a:prstGeom prst="pie">
                <a:avLst>
                  <a:gd name="adj1" fmla="val 5391376"/>
                  <a:gd name="adj2" fmla="val 16200000"/>
                </a:avLst>
              </a:prstGeom>
              <a:solidFill>
                <a:schemeClr val="accent6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72" name="Partial Circle 71"/>
            <p:cNvSpPr/>
            <p:nvPr/>
          </p:nvSpPr>
          <p:spPr>
            <a:xfrm>
              <a:off x="5724714" y="3023494"/>
              <a:ext cx="674469" cy="661653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73" name="Straight Connector 72"/>
            <p:cNvCxnSpPr/>
            <p:nvPr/>
          </p:nvCxnSpPr>
          <p:spPr>
            <a:xfrm>
              <a:off x="5422426" y="3950711"/>
              <a:ext cx="1360227" cy="0"/>
            </a:xfrm>
            <a:prstGeom prst="line">
              <a:avLst/>
            </a:prstGeom>
            <a:ln w="2222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79" name="Straight Connector 78"/>
          <p:cNvCxnSpPr/>
          <p:nvPr/>
        </p:nvCxnSpPr>
        <p:spPr>
          <a:xfrm>
            <a:off x="5642799" y="3425377"/>
            <a:ext cx="100584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82" name="TextBox 81"/>
              <p:cNvSpPr txBox="1"/>
              <p:nvPr/>
            </p:nvSpPr>
            <p:spPr>
              <a:xfrm>
                <a:off x="5527045" y="4405646"/>
                <a:ext cx="1218026" cy="55342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𝑡𝑛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𝑎𝑙𝑙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2" name="TextBox 8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27045" y="4405646"/>
                <a:ext cx="1218026" cy="55342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3" name="TextBox 82"/>
              <p:cNvSpPr txBox="1"/>
              <p:nvPr/>
            </p:nvSpPr>
            <p:spPr>
              <a:xfrm>
                <a:off x="7072171" y="4405645"/>
                <a:ext cx="1248482" cy="59657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</m:num>
                        <m:den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𝑡𝑝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+# </m:t>
                          </m:r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𝑓𝑛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</p:txBody>
          </p:sp>
        </mc:Choice>
        <mc:Fallback>
          <p:sp>
            <p:nvSpPr>
              <p:cNvPr id="83" name="TextBox 8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2171" y="4405645"/>
                <a:ext cx="1248482" cy="59657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4" name="Rectangle 83"/>
          <p:cNvSpPr/>
          <p:nvPr/>
        </p:nvSpPr>
        <p:spPr>
          <a:xfrm>
            <a:off x="5376181" y="2133601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6936535" y="2133601"/>
            <a:ext cx="1540924" cy="2868619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TextBox 86"/>
          <p:cNvSpPr txBox="1"/>
          <p:nvPr/>
        </p:nvSpPr>
        <p:spPr>
          <a:xfrm>
            <a:off x="7095097" y="2133600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sensitivity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8" name="TextBox 87"/>
              <p:cNvSpPr txBox="1"/>
              <p:nvPr/>
            </p:nvSpPr>
            <p:spPr>
              <a:xfrm>
                <a:off x="2152640" y="4937006"/>
                <a:ext cx="1743170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i="1" dirty="0">
                  <a:latin typeface="Cambria Math" panose="020405030504060302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𝑡𝑟𝑢𝑒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𝑛𝑒𝑔𝑎𝑡𝑖𝑣𝑒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𝑝𝑜𝑠𝑖𝑡𝑖𝑣𝑒</m:t>
                      </m:r>
                    </m:oMath>
                  </m:oMathPara>
                </a14:m>
                <a:endParaRPr lang="en-US" sz="12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i="1">
                          <a:latin typeface="Cambria Math" panose="02040503050406030204" pitchFamily="18" charset="0"/>
                        </a:rPr>
                        <m:t>#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𝑓𝑛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𝑓𝑎𝑙𝑠𝑒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𝑛𝑒𝑔𝑎</m:t>
                      </m:r>
                      <m:r>
                        <a:rPr lang="en-US" sz="1200" i="1">
                          <a:latin typeface="Cambria Math" panose="02040503050406030204" pitchFamily="18" charset="0"/>
                        </a:rPr>
                        <m:t>𝑡𝑖𝑣𝑒</m:t>
                      </m:r>
                    </m:oMath>
                  </m:oMathPara>
                </a14:m>
                <a:endParaRPr lang="en-US" sz="1200" dirty="0"/>
              </a:p>
            </p:txBody>
          </p:sp>
        </mc:Choice>
        <mc:Fallback>
          <p:sp>
            <p:nvSpPr>
              <p:cNvPr id="88" name="TextBox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2640" y="4937006"/>
                <a:ext cx="1743170" cy="830997"/>
              </a:xfrm>
              <a:prstGeom prst="rect">
                <a:avLst/>
              </a:prstGeom>
              <a:blipFill>
                <a:blip r:embed="rId5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Rectangle 89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91" name="TextBox 90"/>
          <p:cNvSpPr txBox="1"/>
          <p:nvPr/>
        </p:nvSpPr>
        <p:spPr>
          <a:xfrm>
            <a:off x="2111191" y="1444448"/>
            <a:ext cx="24302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/>
              <a:t>Each ROI is a sample.</a:t>
            </a:r>
          </a:p>
        </p:txBody>
      </p:sp>
      <p:grpSp>
        <p:nvGrpSpPr>
          <p:cNvPr id="92" name="Group 91"/>
          <p:cNvGrpSpPr/>
          <p:nvPr/>
        </p:nvGrpSpPr>
        <p:grpSpPr>
          <a:xfrm>
            <a:off x="8913859" y="2614180"/>
            <a:ext cx="671048" cy="767313"/>
            <a:chOff x="7193550" y="4039057"/>
            <a:chExt cx="907479" cy="1037661"/>
          </a:xfrm>
        </p:grpSpPr>
        <p:sp>
          <p:nvSpPr>
            <p:cNvPr id="93" name="Rectangle 92"/>
            <p:cNvSpPr/>
            <p:nvPr/>
          </p:nvSpPr>
          <p:spPr>
            <a:xfrm>
              <a:off x="7506669" y="4039057"/>
              <a:ext cx="594360" cy="1037661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Partial Circle 93"/>
            <p:cNvSpPr/>
            <p:nvPr/>
          </p:nvSpPr>
          <p:spPr>
            <a:xfrm rot="10800000">
              <a:off x="7193550" y="4227061"/>
              <a:ext cx="640080" cy="64008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29058" y="3505276"/>
            <a:ext cx="834652" cy="763481"/>
            <a:chOff x="1848658" y="2341036"/>
            <a:chExt cx="2914650" cy="2581275"/>
          </a:xfrm>
        </p:grpSpPr>
        <p:sp>
          <p:nvSpPr>
            <p:cNvPr id="64" name="Rectangle 63"/>
            <p:cNvSpPr/>
            <p:nvPr/>
          </p:nvSpPr>
          <p:spPr>
            <a:xfrm>
              <a:off x="1848658" y="2341036"/>
              <a:ext cx="1457325" cy="258127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4"/>
            <p:cNvSpPr/>
            <p:nvPr/>
          </p:nvSpPr>
          <p:spPr>
            <a:xfrm>
              <a:off x="3305983" y="2341036"/>
              <a:ext cx="1457325" cy="2581275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Partial Circle 65"/>
            <p:cNvSpPr/>
            <p:nvPr/>
          </p:nvSpPr>
          <p:spPr>
            <a:xfrm rot="10800000"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rgbClr val="FF6565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67" name="Partial Circle 66"/>
            <p:cNvSpPr/>
            <p:nvPr/>
          </p:nvSpPr>
          <p:spPr>
            <a:xfrm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5900391" y="2600726"/>
            <a:ext cx="652992" cy="763481"/>
            <a:chOff x="2483023" y="2341036"/>
            <a:chExt cx="2280285" cy="2581275"/>
          </a:xfrm>
        </p:grpSpPr>
        <p:sp>
          <p:nvSpPr>
            <p:cNvPr id="96" name="Rectangle 95"/>
            <p:cNvSpPr/>
            <p:nvPr/>
          </p:nvSpPr>
          <p:spPr>
            <a:xfrm>
              <a:off x="3305983" y="2341036"/>
              <a:ext cx="1457325" cy="2581275"/>
            </a:xfrm>
            <a:prstGeom prst="rect">
              <a:avLst/>
            </a:prstGeom>
            <a:solidFill>
              <a:srgbClr val="FFCDCD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Partial Circle 96"/>
            <p:cNvSpPr/>
            <p:nvPr/>
          </p:nvSpPr>
          <p:spPr>
            <a:xfrm rot="10800000"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98" name="Partial Circle 97"/>
            <p:cNvSpPr/>
            <p:nvPr/>
          </p:nvSpPr>
          <p:spPr>
            <a:xfrm>
              <a:off x="2483023" y="2808713"/>
              <a:ext cx="1645920" cy="1645920"/>
            </a:xfrm>
            <a:prstGeom prst="pie">
              <a:avLst>
                <a:gd name="adj1" fmla="val 5391376"/>
                <a:gd name="adj2" fmla="val 16200000"/>
              </a:avLst>
            </a:prstGeom>
            <a:solidFill>
              <a:schemeClr val="accent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0936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59" grpId="0"/>
      <p:bldP spid="62" grpId="0" animBg="1"/>
      <p:bldP spid="68" grpId="0"/>
      <p:bldP spid="82" grpId="0"/>
      <p:bldP spid="83" grpId="0"/>
      <p:bldP spid="84" grpId="0" animBg="1"/>
      <p:bldP spid="85" grpId="0" animBg="1"/>
      <p:bldP spid="87" grpId="0"/>
      <p:bldP spid="8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65174"/>
          </a:xfrm>
        </p:spPr>
        <p:txBody>
          <a:bodyPr/>
          <a:lstStyle/>
          <a:p>
            <a:r>
              <a:rPr lang="en-US" dirty="0"/>
              <a:t>Experiments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09689"/>
            <a:ext cx="7886700" cy="3231582"/>
          </a:xfrm>
        </p:spPr>
        <p:txBody>
          <a:bodyPr anchor="ctr">
            <a:normAutofit/>
          </a:bodyPr>
          <a:lstStyle/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subsampled the training data for a uniform distribution of all classes.</a:t>
            </a:r>
          </a:p>
          <a:p>
            <a:pPr>
              <a:spcBef>
                <a:spcPts val="600"/>
              </a:spcBef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trained SVMs with different features</a:t>
            </a:r>
          </a:p>
          <a:p>
            <a:pPr marL="0" indent="0">
              <a:spcBef>
                <a:spcPts val="600"/>
              </a:spcBef>
              <a:buNone/>
            </a:pP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/>
              <a:t>We ran 10-fold cross-validation experiments for the 4 classification tasks:</a:t>
            </a:r>
            <a:endParaRPr lang="en-US" sz="2000" dirty="0"/>
          </a:p>
          <a:p>
            <a:pPr marL="457200" lvl="1" indent="0">
              <a:spcBef>
                <a:spcPts val="600"/>
              </a:spcBef>
              <a:buNone/>
            </a:pP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27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4170231" y="4662333"/>
            <a:ext cx="1825038" cy="1509144"/>
            <a:chOff x="1454617" y="1580196"/>
            <a:chExt cx="2507616" cy="2073574"/>
          </a:xfrm>
          <a:noFill/>
        </p:grpSpPr>
        <p:sp>
          <p:nvSpPr>
            <p:cNvPr id="7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8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9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10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11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13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grp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14" name="Straight Arrow Connector 13"/>
            <p:cNvCxnSpPr>
              <a:cxnSpLocks noChangeAspect="1"/>
              <a:stCxn id="20" idx="2"/>
              <a:endCxn id="7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>
              <a:cxnSpLocks noChangeAspect="1"/>
              <a:stCxn id="20" idx="2"/>
              <a:endCxn id="8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>
              <a:cxnSpLocks noChangeAspect="1"/>
              <a:stCxn id="8" idx="2"/>
              <a:endCxn id="9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cxnSpLocks noChangeAspect="1"/>
              <a:stCxn id="8" idx="2"/>
              <a:endCxn id="10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cxnSpLocks noChangeAspect="1"/>
              <a:stCxn id="9" idx="2"/>
              <a:endCxn id="11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>
              <a:cxnSpLocks noChangeAspect="1"/>
              <a:stCxn id="9" idx="2"/>
              <a:endCxn id="13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grpFill/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21" name="Group 20"/>
          <p:cNvGrpSpPr>
            <a:grpSpLocks noChangeAspect="1"/>
          </p:cNvGrpSpPr>
          <p:nvPr/>
        </p:nvGrpSpPr>
        <p:grpSpPr>
          <a:xfrm>
            <a:off x="6340228" y="4667819"/>
            <a:ext cx="1825038" cy="1509144"/>
            <a:chOff x="1454617" y="1580196"/>
            <a:chExt cx="2507616" cy="2073574"/>
          </a:xfrm>
        </p:grpSpPr>
        <p:sp>
          <p:nvSpPr>
            <p:cNvPr id="22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23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24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25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26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27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28" name="Straight Arrow Connector 27"/>
            <p:cNvCxnSpPr>
              <a:cxnSpLocks noChangeAspect="1"/>
              <a:stCxn id="34" idx="2"/>
              <a:endCxn id="22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/>
            <p:cNvCxnSpPr>
              <a:cxnSpLocks noChangeAspect="1"/>
              <a:stCxn id="34" idx="2"/>
              <a:endCxn id="23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 noChangeAspect="1"/>
              <a:stCxn id="23" idx="2"/>
              <a:endCxn id="24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 noChangeAspect="1"/>
              <a:stCxn id="23" idx="2"/>
              <a:endCxn id="25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/>
            <p:cNvCxnSpPr>
              <a:cxnSpLocks noChangeAspect="1"/>
              <a:stCxn id="24" idx="2"/>
              <a:endCxn id="26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cxnSpLocks noChangeAspect="1"/>
              <a:stCxn id="24" idx="2"/>
              <a:endCxn id="27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8510225" y="4662333"/>
            <a:ext cx="1825038" cy="1509144"/>
            <a:chOff x="1454617" y="1580196"/>
            <a:chExt cx="2507616" cy="2073574"/>
          </a:xfrm>
        </p:grpSpPr>
        <p:sp>
          <p:nvSpPr>
            <p:cNvPr id="36" name="Rounded Rectangle 3"/>
            <p:cNvSpPr>
              <a:spLocks/>
            </p:cNvSpPr>
            <p:nvPr/>
          </p:nvSpPr>
          <p:spPr>
            <a:xfrm>
              <a:off x="1507224" y="2142678"/>
              <a:ext cx="942294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37" name="Rounded Rectangle 5"/>
            <p:cNvSpPr>
              <a:spLocks/>
            </p:cNvSpPr>
            <p:nvPr/>
          </p:nvSpPr>
          <p:spPr>
            <a:xfrm>
              <a:off x="2580201" y="2156041"/>
              <a:ext cx="1382032" cy="25127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Non-invasive</a:t>
              </a:r>
            </a:p>
          </p:txBody>
        </p:sp>
        <p:sp>
          <p:nvSpPr>
            <p:cNvPr id="38" name="Rounded Rectangle 6"/>
            <p:cNvSpPr>
              <a:spLocks/>
            </p:cNvSpPr>
            <p:nvPr/>
          </p:nvSpPr>
          <p:spPr>
            <a:xfrm>
              <a:off x="1454617" y="2811573"/>
              <a:ext cx="1507671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 or DCIS</a:t>
              </a:r>
            </a:p>
          </p:txBody>
        </p:sp>
        <p:sp>
          <p:nvSpPr>
            <p:cNvPr id="39" name="Rounded Rectangle 7"/>
            <p:cNvSpPr>
              <a:spLocks/>
            </p:cNvSpPr>
            <p:nvPr/>
          </p:nvSpPr>
          <p:spPr>
            <a:xfrm>
              <a:off x="3113466" y="2811573"/>
              <a:ext cx="841783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sp>
          <p:nvSpPr>
            <p:cNvPr id="40" name="Rounded Rectangle 8"/>
            <p:cNvSpPr>
              <a:spLocks/>
            </p:cNvSpPr>
            <p:nvPr/>
          </p:nvSpPr>
          <p:spPr>
            <a:xfrm>
              <a:off x="2425029" y="3402492"/>
              <a:ext cx="816655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41" name="Rounded Rectangle 9"/>
            <p:cNvSpPr>
              <a:spLocks/>
            </p:cNvSpPr>
            <p:nvPr/>
          </p:nvSpPr>
          <p:spPr>
            <a:xfrm>
              <a:off x="1454617" y="3402492"/>
              <a:ext cx="738599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cxnSp>
          <p:nvCxnSpPr>
            <p:cNvPr id="42" name="Straight Arrow Connector 41"/>
            <p:cNvCxnSpPr>
              <a:cxnSpLocks noChangeAspect="1"/>
              <a:stCxn id="48" idx="2"/>
              <a:endCxn id="36" idx="0"/>
            </p:cNvCxnSpPr>
            <p:nvPr/>
          </p:nvCxnSpPr>
          <p:spPr>
            <a:xfrm flipH="1">
              <a:off x="1978371" y="1831474"/>
              <a:ext cx="687942" cy="3112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/>
            <p:cNvCxnSpPr>
              <a:cxnSpLocks noChangeAspect="1"/>
              <a:stCxn id="48" idx="2"/>
              <a:endCxn id="37" idx="0"/>
            </p:cNvCxnSpPr>
            <p:nvPr/>
          </p:nvCxnSpPr>
          <p:spPr>
            <a:xfrm>
              <a:off x="2666313" y="1831474"/>
              <a:ext cx="604904" cy="32456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cxnSpLocks noChangeAspect="1"/>
              <a:stCxn id="37" idx="2"/>
              <a:endCxn id="38" idx="0"/>
            </p:cNvCxnSpPr>
            <p:nvPr/>
          </p:nvCxnSpPr>
          <p:spPr>
            <a:xfrm flipH="1">
              <a:off x="2208452" y="2407319"/>
              <a:ext cx="1062765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cxnSpLocks noChangeAspect="1"/>
              <a:stCxn id="37" idx="2"/>
              <a:endCxn id="39" idx="0"/>
            </p:cNvCxnSpPr>
            <p:nvPr/>
          </p:nvCxnSpPr>
          <p:spPr>
            <a:xfrm>
              <a:off x="3271217" y="2407319"/>
              <a:ext cx="263140" cy="40425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/>
            <p:cNvCxnSpPr>
              <a:cxnSpLocks noChangeAspect="1"/>
              <a:stCxn id="38" idx="2"/>
              <a:endCxn id="40" idx="0"/>
            </p:cNvCxnSpPr>
            <p:nvPr/>
          </p:nvCxnSpPr>
          <p:spPr>
            <a:xfrm>
              <a:off x="2208452" y="3062851"/>
              <a:ext cx="624904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Arrow Connector 46"/>
            <p:cNvCxnSpPr>
              <a:cxnSpLocks noChangeAspect="1"/>
              <a:stCxn id="38" idx="2"/>
              <a:endCxn id="41" idx="0"/>
            </p:cNvCxnSpPr>
            <p:nvPr/>
          </p:nvCxnSpPr>
          <p:spPr>
            <a:xfrm flipH="1">
              <a:off x="1823917" y="3062851"/>
              <a:ext cx="384535" cy="33964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  <p:grpSp>
        <p:nvGrpSpPr>
          <p:cNvPr id="49" name="Group 48"/>
          <p:cNvGrpSpPr>
            <a:grpSpLocks noChangeAspect="1"/>
          </p:cNvGrpSpPr>
          <p:nvPr/>
        </p:nvGrpSpPr>
        <p:grpSpPr>
          <a:xfrm>
            <a:off x="1905140" y="4662332"/>
            <a:ext cx="1920132" cy="958787"/>
            <a:chOff x="1323956" y="1580196"/>
            <a:chExt cx="2638276" cy="1317381"/>
          </a:xfrm>
          <a:noFill/>
        </p:grpSpPr>
        <p:sp>
          <p:nvSpPr>
            <p:cNvPr id="50" name="Rounded Rectangle 3"/>
            <p:cNvSpPr>
              <a:spLocks/>
            </p:cNvSpPr>
            <p:nvPr/>
          </p:nvSpPr>
          <p:spPr>
            <a:xfrm>
              <a:off x="2648286" y="2646299"/>
              <a:ext cx="863334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DCIS</a:t>
              </a:r>
            </a:p>
          </p:txBody>
        </p:sp>
        <p:sp>
          <p:nvSpPr>
            <p:cNvPr id="51" name="Rounded Rectangle 5"/>
            <p:cNvSpPr>
              <a:spLocks/>
            </p:cNvSpPr>
            <p:nvPr/>
          </p:nvSpPr>
          <p:spPr>
            <a:xfrm>
              <a:off x="3024957" y="2156041"/>
              <a:ext cx="937275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Invasive</a:t>
              </a:r>
            </a:p>
          </p:txBody>
        </p:sp>
        <p:sp>
          <p:nvSpPr>
            <p:cNvPr id="52" name="Rounded Rectangle 6"/>
            <p:cNvSpPr>
              <a:spLocks/>
            </p:cNvSpPr>
            <p:nvPr/>
          </p:nvSpPr>
          <p:spPr>
            <a:xfrm>
              <a:off x="1652996" y="2609446"/>
              <a:ext cx="834899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Atypia</a:t>
              </a:r>
            </a:p>
          </p:txBody>
        </p:sp>
        <p:sp>
          <p:nvSpPr>
            <p:cNvPr id="53" name="Rounded Rectangle 7"/>
            <p:cNvSpPr>
              <a:spLocks/>
            </p:cNvSpPr>
            <p:nvPr/>
          </p:nvSpPr>
          <p:spPr>
            <a:xfrm>
              <a:off x="1323956" y="2166432"/>
              <a:ext cx="841783" cy="251279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Benign</a:t>
              </a:r>
            </a:p>
          </p:txBody>
        </p:sp>
        <p:cxnSp>
          <p:nvCxnSpPr>
            <p:cNvPr id="56" name="Straight Arrow Connector 55"/>
            <p:cNvCxnSpPr>
              <a:cxnSpLocks noChangeAspect="1"/>
              <a:stCxn id="62" idx="2"/>
              <a:endCxn id="50" idx="0"/>
            </p:cNvCxnSpPr>
            <p:nvPr/>
          </p:nvCxnSpPr>
          <p:spPr>
            <a:xfrm>
              <a:off x="2666313" y="1831475"/>
              <a:ext cx="413641" cy="814824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Arrow Connector 56"/>
            <p:cNvCxnSpPr>
              <a:cxnSpLocks noChangeAspect="1"/>
              <a:stCxn id="62" idx="2"/>
              <a:endCxn id="51" idx="0"/>
            </p:cNvCxnSpPr>
            <p:nvPr/>
          </p:nvCxnSpPr>
          <p:spPr>
            <a:xfrm>
              <a:off x="2666313" y="1831474"/>
              <a:ext cx="827282" cy="32456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>
              <a:cxnSpLocks noChangeAspect="1"/>
              <a:stCxn id="62" idx="2"/>
              <a:endCxn id="52" idx="0"/>
            </p:cNvCxnSpPr>
            <p:nvPr/>
          </p:nvCxnSpPr>
          <p:spPr>
            <a:xfrm flipH="1">
              <a:off x="2070446" y="1831475"/>
              <a:ext cx="595867" cy="777972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Arrow Connector 58"/>
            <p:cNvCxnSpPr>
              <a:cxnSpLocks noChangeAspect="1"/>
              <a:stCxn id="62" idx="2"/>
              <a:endCxn id="53" idx="0"/>
            </p:cNvCxnSpPr>
            <p:nvPr/>
          </p:nvCxnSpPr>
          <p:spPr>
            <a:xfrm flipH="1">
              <a:off x="1744848" y="1831475"/>
              <a:ext cx="921466" cy="334957"/>
            </a:xfrm>
            <a:prstGeom prst="straightConnector1">
              <a:avLst/>
            </a:prstGeom>
            <a:grpFill/>
            <a:ln>
              <a:solidFill>
                <a:srgbClr val="FF0000"/>
              </a:solidFill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Rounded Rectangle 2"/>
            <p:cNvSpPr>
              <a:spLocks noChangeAspect="1"/>
            </p:cNvSpPr>
            <p:nvPr/>
          </p:nvSpPr>
          <p:spPr>
            <a:xfrm>
              <a:off x="2289516" y="1580196"/>
              <a:ext cx="753592" cy="251278"/>
            </a:xfrm>
            <a:prstGeom prst="roundRect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100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All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5100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34999"/>
          </a:xfrm>
        </p:spPr>
        <p:txBody>
          <a:bodyPr>
            <a:normAutofit fontScale="90000"/>
          </a:bodyPr>
          <a:lstStyle/>
          <a:p>
            <a:r>
              <a:rPr lang="en-US" dirty="0"/>
              <a:t>Results – Accuracies 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290571"/>
              </p:ext>
            </p:extLst>
          </p:nvPr>
        </p:nvGraphicFramePr>
        <p:xfrm>
          <a:off x="2152650" y="1162050"/>
          <a:ext cx="7863840" cy="4844415"/>
        </p:xfrm>
        <a:graphic>
          <a:graphicData uri="http://schemas.openxmlformats.org/drawingml/2006/table">
            <a:tbl>
              <a:tblPr bandRow="1">
                <a:tableStyleId>{5940675A-B579-460E-94D1-54222C63F5DA}</a:tableStyleId>
              </a:tblPr>
              <a:tblGrid>
                <a:gridCol w="2743200">
                  <a:extLst>
                    <a:ext uri="{9D8B030D-6E8A-4147-A177-3AD203B41FA5}">
                      <a16:colId xmlns:a16="http://schemas.microsoft.com/office/drawing/2014/main" val="2140564703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511222641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743190112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1767716505"/>
                    </a:ext>
                  </a:extLst>
                </a:gridCol>
                <a:gridCol w="1280160">
                  <a:extLst>
                    <a:ext uri="{9D8B030D-6E8A-4147-A177-3AD203B41FA5}">
                      <a16:colId xmlns:a16="http://schemas.microsoft.com/office/drawing/2014/main" val="2839155092"/>
                    </a:ext>
                  </a:extLst>
                </a:gridCol>
              </a:tblGrid>
              <a:tr h="429699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0" dirty="0">
                          <a:solidFill>
                            <a:schemeClr val="tx1"/>
                          </a:solidFill>
                        </a:rPr>
                        <a:t>Average Accuracy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4683465"/>
                  </a:ext>
                </a:extLst>
              </a:tr>
              <a:tr h="600402">
                <a:tc>
                  <a:txBody>
                    <a:bodyPr/>
                    <a:lstStyle/>
                    <a:p>
                      <a:endParaRPr lang="en-US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Invasive vs.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Non-invasive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Atypia &amp; 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Benign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DCIS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vs. Atypia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4-class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3548226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9196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Participant</a:t>
                      </a:r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 Pathologists</a:t>
                      </a:r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.98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8482058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711340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Freq. and </a:t>
                      </a:r>
                      <a:r>
                        <a:rPr lang="en-US" sz="1400" b="0" i="1" dirty="0" err="1">
                          <a:solidFill>
                            <a:schemeClr val="tx1"/>
                          </a:solidFill>
                        </a:rPr>
                        <a:t>Cooc</a:t>
                      </a:r>
                      <a:r>
                        <a:rPr lang="en-US" sz="1400" b="0" i="1" dirty="0">
                          <a:solidFill>
                            <a:schemeClr val="tx1"/>
                          </a:solidFill>
                        </a:rPr>
                        <a:t>. Hist.</a:t>
                      </a:r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.94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.83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.46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9915376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endParaRPr lang="en-US" sz="1400" b="0" i="1" baseline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76542591"/>
                  </a:ext>
                </a:extLst>
              </a:tr>
              <a:tr h="635719">
                <a:tc>
                  <a:txBody>
                    <a:bodyPr/>
                    <a:lstStyle/>
                    <a:p>
                      <a:r>
                        <a:rPr lang="en-US" sz="1400" b="0" i="1" baseline="0" dirty="0">
                          <a:solidFill>
                            <a:schemeClr val="tx1"/>
                          </a:solidFill>
                        </a:rPr>
                        <a:t>Structure Feature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.91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.70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tx1"/>
                          </a:solidFill>
                        </a:rPr>
                        <a:t>.85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</a:rPr>
                        <a:t>.56</a:t>
                      </a: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5580508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28</a:t>
            </a:fld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5267035" y="3518242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269894" y="2192368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.84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.99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14138" y="3508947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</a:t>
            </a:r>
            <a:r>
              <a:rPr lang="en-US" sz="1400" i="1" dirty="0"/>
              <a:t>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014137" y="2217050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61780" y="2192367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.72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.62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53667" y="2192367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.70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.82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61780" y="3500139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.83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.42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 3. Tissue Segmentation     </a:t>
            </a:r>
            <a:r>
              <a:rPr lang="en-US" sz="1200" b="1" dirty="0"/>
              <a:t>4. Automated Diagnosis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5.Viewing Behavior Analysis     6. Conclusions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014137" y="4753058"/>
            <a:ext cx="979179" cy="553998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0707FF"/>
                </a:solidFill>
              </a:rPr>
              <a:t>sensitivity </a:t>
            </a:r>
          </a:p>
          <a:p>
            <a:pPr>
              <a:lnSpc>
                <a:spcPts val="1800"/>
              </a:lnSpc>
            </a:pPr>
            <a:r>
              <a:rPr lang="en-US" sz="1400" i="1" dirty="0">
                <a:solidFill>
                  <a:srgbClr val="FF0000"/>
                </a:solidFill>
              </a:rPr>
              <a:t>specificity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561779" y="4744250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.85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.45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53666" y="4744250"/>
            <a:ext cx="453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0707FF"/>
                </a:solidFill>
              </a:rPr>
              <a:t>.89</a:t>
            </a:r>
          </a:p>
          <a:p>
            <a:r>
              <a:rPr lang="en-US" sz="1600" dirty="0">
                <a:solidFill>
                  <a:srgbClr val="FF0000"/>
                </a:solidFill>
              </a:rPr>
              <a:t>.80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152650" y="3408218"/>
            <a:ext cx="7863840" cy="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173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5" grpId="0"/>
      <p:bldP spid="16" grpId="0"/>
      <p:bldP spid="17" grpId="0"/>
      <p:bldP spid="18" grpId="0"/>
      <p:bldP spid="19" grpId="0"/>
      <p:bldP spid="22" grpId="0"/>
      <p:bldP spid="24" grpId="0"/>
      <p:bldP spid="2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78152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735676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Medical Diagnosis of Cancer</a:t>
            </a:r>
          </a:p>
        </p:txBody>
      </p:sp>
      <p:pic>
        <p:nvPicPr>
          <p:cNvPr id="1028" name="Picture 4" descr="http://www.microscope-manufacturers.com/picture/student-microscopes/compound-microscop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30495" y="3776632"/>
            <a:ext cx="1376663" cy="1376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35303" y="2648606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tissue specimen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3976" y="1843996"/>
            <a:ext cx="763601" cy="6082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17"/>
          <a:stretch/>
        </p:blipFill>
        <p:spPr>
          <a:xfrm>
            <a:off x="5495137" y="1186387"/>
            <a:ext cx="1067888" cy="1371600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5250109" y="2648608"/>
            <a:ext cx="14628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H&amp;E staining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2485" y="1946053"/>
            <a:ext cx="892455" cy="182880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6602891" y="2648606"/>
            <a:ext cx="15116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glass slide</a:t>
            </a:r>
          </a:p>
        </p:txBody>
      </p:sp>
      <p:sp>
        <p:nvSpPr>
          <p:cNvPr id="41" name="Right Arrow 40"/>
          <p:cNvSpPr/>
          <p:nvPr/>
        </p:nvSpPr>
        <p:spPr>
          <a:xfrm>
            <a:off x="5182977" y="1968441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Right Arrow 41"/>
          <p:cNvSpPr/>
          <p:nvPr/>
        </p:nvSpPr>
        <p:spPr>
          <a:xfrm>
            <a:off x="6463705" y="1966221"/>
            <a:ext cx="274320" cy="175777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42" name="Picture 18" descr="http://tmalab.jhmi.edu/img/scan_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70528" y="3601940"/>
            <a:ext cx="2312059" cy="17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6499230" y="5491971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whole slide imaging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3628611" y="5397641"/>
            <a:ext cx="18246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light microscope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3</a:t>
            </a:fld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  <p:sp>
        <p:nvSpPr>
          <p:cNvPr id="9" name="Rectangle 8"/>
          <p:cNvSpPr/>
          <p:nvPr/>
        </p:nvSpPr>
        <p:spPr>
          <a:xfrm>
            <a:off x="5997687" y="3482406"/>
            <a:ext cx="2539321" cy="254001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95D157-00DA-4F84-9EA6-CB59A6B0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HatNet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BC742B-0688-40F6-AC31-CC14CE0DEFF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one completed program that was developed for breast cancer, and was just published in a journal for that, but is now starting to show its first results on melanoma cancer.</a:t>
            </a:r>
          </a:p>
          <a:p>
            <a:r>
              <a:rPr lang="en-US" dirty="0" err="1"/>
              <a:t>HatNet</a:t>
            </a:r>
            <a:r>
              <a:rPr lang="en-US" dirty="0"/>
              <a:t> is the work of </a:t>
            </a:r>
            <a:r>
              <a:rPr lang="en-US" dirty="0" err="1"/>
              <a:t>Sachin</a:t>
            </a:r>
            <a:r>
              <a:rPr lang="en-US" dirty="0"/>
              <a:t> Mehta, a senior Ph.D. student in ECE, who is jointly advised by </a:t>
            </a:r>
            <a:r>
              <a:rPr lang="en-US" dirty="0" err="1"/>
              <a:t>Hannenah</a:t>
            </a:r>
            <a:r>
              <a:rPr lang="en-US" dirty="0"/>
              <a:t> </a:t>
            </a:r>
            <a:r>
              <a:rPr lang="en-US" dirty="0" err="1"/>
              <a:t>Hajishirzi</a:t>
            </a:r>
            <a:r>
              <a:rPr lang="en-US" dirty="0"/>
              <a:t> and me. He specializes in convolutional neural networks.</a:t>
            </a:r>
          </a:p>
          <a:p>
            <a:r>
              <a:rPr lang="en-US" dirty="0" err="1"/>
              <a:t>HatNet</a:t>
            </a:r>
            <a:r>
              <a:rPr lang="en-US" dirty="0"/>
              <a:t> is based on the concept of </a:t>
            </a:r>
            <a:r>
              <a:rPr lang="en-US" dirty="0">
                <a:solidFill>
                  <a:srgbClr val="FF0000"/>
                </a:solidFill>
              </a:rPr>
              <a:t>transforme</a:t>
            </a:r>
            <a:r>
              <a:rPr lang="en-US" dirty="0"/>
              <a:t>rs, which comes from natural language processing.</a:t>
            </a:r>
          </a:p>
          <a:p>
            <a:r>
              <a:rPr lang="en-US" dirty="0" err="1"/>
              <a:t>Sachin</a:t>
            </a:r>
            <a:r>
              <a:rPr lang="en-US" dirty="0"/>
              <a:t> has extended it to medical images in a hierarchical approach.</a:t>
            </a:r>
          </a:p>
        </p:txBody>
      </p:sp>
    </p:spTree>
    <p:extLst>
      <p:ext uri="{BB962C8B-B14F-4D97-AF65-F5344CB8AC3E}">
        <p14:creationId xmlns:p14="http://schemas.microsoft.com/office/powerpoint/2010/main" val="729075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2474FD-3680-45F7-88AF-5A89069EA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HatNet</a:t>
            </a:r>
            <a:r>
              <a:rPr lang="en-US" dirty="0"/>
              <a:t> Overview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45FDE-9758-4C83-9B54-F44C355C1A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The biopsy image is broken into bags and the bags into words.  </a:t>
            </a:r>
          </a:p>
          <a:p>
            <a:r>
              <a:rPr lang="en-US" dirty="0"/>
              <a:t>The words are input to a convolutional neural network (CNN) which converts the raw words to features. </a:t>
            </a:r>
          </a:p>
          <a:p>
            <a:r>
              <a:rPr lang="en-US" dirty="0"/>
              <a:t>Next, transformers are used at multiple levels to look at word-word attention, word-bag attention, bag-bag attention, and finally bag-image attention.</a:t>
            </a:r>
          </a:p>
          <a:p>
            <a:r>
              <a:rPr lang="en-US" dirty="0"/>
              <a:t>At the bag-to-image level, a simple vector of weights is produced and from it, classification is performed.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1B59B44-1314-4E3B-826D-A6557C64EFC2}"/>
              </a:ext>
            </a:extLst>
          </p:cNvPr>
          <p:cNvSpPr/>
          <p:nvPr/>
        </p:nvSpPr>
        <p:spPr>
          <a:xfrm>
            <a:off x="7692272" y="3651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668D7C-1D3F-4AFB-B2CC-E5664575E6AA}"/>
              </a:ext>
            </a:extLst>
          </p:cNvPr>
          <p:cNvSpPr/>
          <p:nvPr/>
        </p:nvSpPr>
        <p:spPr>
          <a:xfrm>
            <a:off x="8088198" y="3651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EFB2B3-03E9-4899-A04E-DF7AF7CACB38}"/>
              </a:ext>
            </a:extLst>
          </p:cNvPr>
          <p:cNvSpPr/>
          <p:nvPr/>
        </p:nvSpPr>
        <p:spPr>
          <a:xfrm>
            <a:off x="8484124" y="366696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E2C1DDD-3674-4859-8998-7A749D39CE06}"/>
              </a:ext>
            </a:extLst>
          </p:cNvPr>
          <p:cNvSpPr/>
          <p:nvPr/>
        </p:nvSpPr>
        <p:spPr>
          <a:xfrm>
            <a:off x="7692272" y="7824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4795D3-E6F5-41E7-AFAA-DAB88F3D6C40}"/>
              </a:ext>
            </a:extLst>
          </p:cNvPr>
          <p:cNvSpPr/>
          <p:nvPr/>
        </p:nvSpPr>
        <p:spPr>
          <a:xfrm>
            <a:off x="8088198" y="78242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E004096-523A-48CE-8AD8-EC709AE18A2C}"/>
              </a:ext>
            </a:extLst>
          </p:cNvPr>
          <p:cNvSpPr/>
          <p:nvPr/>
        </p:nvSpPr>
        <p:spPr>
          <a:xfrm>
            <a:off x="8484124" y="781640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70FC074-7588-425E-BF62-72C40D6B3B71}"/>
              </a:ext>
            </a:extLst>
          </p:cNvPr>
          <p:cNvSpPr/>
          <p:nvPr/>
        </p:nvSpPr>
        <p:spPr>
          <a:xfrm>
            <a:off x="7692272" y="1198154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8B14DC0-98FF-4BC0-80BB-154A8C58FCF6}"/>
              </a:ext>
            </a:extLst>
          </p:cNvPr>
          <p:cNvSpPr/>
          <p:nvPr/>
        </p:nvSpPr>
        <p:spPr>
          <a:xfrm>
            <a:off x="8088198" y="1198154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F5810ED-E6AB-4324-BE9E-456EA5194740}"/>
              </a:ext>
            </a:extLst>
          </p:cNvPr>
          <p:cNvSpPr/>
          <p:nvPr/>
        </p:nvSpPr>
        <p:spPr>
          <a:xfrm>
            <a:off x="8484124" y="1198785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5D433C6-D893-4C33-9E2E-DBC35958D863}"/>
              </a:ext>
            </a:extLst>
          </p:cNvPr>
          <p:cNvSpPr/>
          <p:nvPr/>
        </p:nvSpPr>
        <p:spPr>
          <a:xfrm>
            <a:off x="9918962" y="681037"/>
            <a:ext cx="395926" cy="4173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005FE2-3851-4AA4-8525-6D1F689523A3}"/>
              </a:ext>
            </a:extLst>
          </p:cNvPr>
          <p:cNvCxnSpPr>
            <a:cxnSpLocks/>
            <a:stCxn id="13" idx="0"/>
            <a:endCxn id="13" idx="2"/>
          </p:cNvCxnSpPr>
          <p:nvPr/>
        </p:nvCxnSpPr>
        <p:spPr>
          <a:xfrm>
            <a:off x="10116925" y="681037"/>
            <a:ext cx="0" cy="4173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EDCA4B97-E9F3-44DF-918A-AFF19413DD9E}"/>
              </a:ext>
            </a:extLst>
          </p:cNvPr>
          <p:cNvCxnSpPr>
            <a:stCxn id="13" idx="1"/>
            <a:endCxn id="13" idx="3"/>
          </p:cNvCxnSpPr>
          <p:nvPr/>
        </p:nvCxnSpPr>
        <p:spPr>
          <a:xfrm>
            <a:off x="9918962" y="889687"/>
            <a:ext cx="39592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B27C72CF-8A16-4344-AD65-13B1E5DDDD59}"/>
              </a:ext>
            </a:extLst>
          </p:cNvPr>
          <p:cNvSpPr txBox="1"/>
          <p:nvPr/>
        </p:nvSpPr>
        <p:spPr>
          <a:xfrm>
            <a:off x="7453176" y="1660280"/>
            <a:ext cx="1665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 into bags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1D83789-1E0C-4E27-ABA2-6F4D87DEB7BF}"/>
              </a:ext>
            </a:extLst>
          </p:cNvPr>
          <p:cNvSpPr txBox="1"/>
          <p:nvPr/>
        </p:nvSpPr>
        <p:spPr>
          <a:xfrm flipH="1">
            <a:off x="9396597" y="1159834"/>
            <a:ext cx="1651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Bag into words</a:t>
            </a:r>
          </a:p>
        </p:txBody>
      </p:sp>
    </p:spTree>
    <p:extLst>
      <p:ext uri="{BB962C8B-B14F-4D97-AF65-F5344CB8AC3E}">
        <p14:creationId xmlns:p14="http://schemas.microsoft.com/office/powerpoint/2010/main" val="1459003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462A3-5F9B-4753-9084-8AC2C5BDE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err="1"/>
              <a:t>HatNet</a:t>
            </a:r>
            <a:r>
              <a:rPr lang="en-US" dirty="0"/>
              <a:t> Architecture</a:t>
            </a:r>
          </a:p>
        </p:txBody>
      </p:sp>
      <p:grpSp>
        <p:nvGrpSpPr>
          <p:cNvPr id="4" name="Group 2">
            <a:extLst>
              <a:ext uri="{FF2B5EF4-FFF2-40B4-BE49-F238E27FC236}">
                <a16:creationId xmlns:a16="http://schemas.microsoft.com/office/drawing/2014/main" id="{4ED88603-B670-49A7-B3DB-194A97F29841}"/>
              </a:ext>
            </a:extLst>
          </p:cNvPr>
          <p:cNvGrpSpPr>
            <a:grpSpLocks/>
          </p:cNvGrpSpPr>
          <p:nvPr/>
        </p:nvGrpSpPr>
        <p:grpSpPr bwMode="auto">
          <a:xfrm>
            <a:off x="1206631" y="1690688"/>
            <a:ext cx="9341963" cy="4257625"/>
            <a:chOff x="736" y="-3359"/>
            <a:chExt cx="5546" cy="3184"/>
          </a:xfrm>
        </p:grpSpPr>
        <p:pic>
          <p:nvPicPr>
            <p:cNvPr id="1027" name="Picture 3">
              <a:extLst>
                <a:ext uri="{FF2B5EF4-FFF2-40B4-BE49-F238E27FC236}">
                  <a16:creationId xmlns:a16="http://schemas.microsoft.com/office/drawing/2014/main" id="{5F55C9E9-7A2C-4225-AAB2-6B3D7CC3BEA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" y="-3359"/>
              <a:ext cx="5546" cy="3176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C220EAD2-3645-4C4F-990B-E1FB342D35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278" y="-183"/>
              <a:ext cx="0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E4F55F9B-496C-42F3-882F-46E7E691F7E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36" y="-179"/>
              <a:ext cx="5546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0200242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6D6673-ADE5-40D4-8853-50747B661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Transformer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197353F-F114-472F-8198-48CF5444BE42}"/>
              </a:ext>
            </a:extLst>
          </p:cNvPr>
          <p:cNvGrpSpPr>
            <a:grpSpLocks/>
          </p:cNvGrpSpPr>
          <p:nvPr/>
        </p:nvGrpSpPr>
        <p:grpSpPr bwMode="auto">
          <a:xfrm>
            <a:off x="9774671" y="83087"/>
            <a:ext cx="2255838" cy="2570162"/>
            <a:chOff x="1090" y="517"/>
            <a:chExt cx="3553" cy="4048"/>
          </a:xfrm>
        </p:grpSpPr>
        <p:pic>
          <p:nvPicPr>
            <p:cNvPr id="3075" name="Picture 3">
              <a:extLst>
                <a:ext uri="{FF2B5EF4-FFF2-40B4-BE49-F238E27FC236}">
                  <a16:creationId xmlns:a16="http://schemas.microsoft.com/office/drawing/2014/main" id="{BB1D6E2F-5216-48E6-B3FD-0B8B6E7A88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9" y="516"/>
              <a:ext cx="3553" cy="4040"/>
            </a:xfrm>
            <a:prstGeom prst="rect">
              <a:avLst/>
            </a:prstGeom>
            <a:noFill/>
            <a:ln w="952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Line 4">
              <a:extLst>
                <a:ext uri="{FF2B5EF4-FFF2-40B4-BE49-F238E27FC236}">
                  <a16:creationId xmlns:a16="http://schemas.microsoft.com/office/drawing/2014/main" id="{3C5B986E-965E-47E8-BA31-24AEC25EC8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4557"/>
              <a:ext cx="0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Line 5">
              <a:extLst>
                <a:ext uri="{FF2B5EF4-FFF2-40B4-BE49-F238E27FC236}">
                  <a16:creationId xmlns:a16="http://schemas.microsoft.com/office/drawing/2014/main" id="{3E5E88EB-850D-42C9-A91A-7E2601CF4A1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90" y="4561"/>
              <a:ext cx="3552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5919D8D8-580C-4897-90A9-6B795E28BB92}"/>
              </a:ext>
            </a:extLst>
          </p:cNvPr>
          <p:cNvSpPr txBox="1"/>
          <p:nvPr/>
        </p:nvSpPr>
        <p:spPr>
          <a:xfrm>
            <a:off x="161491" y="2674216"/>
            <a:ext cx="1135445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transformer takes the input (words and bags, in this case) and applies three 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   projections to obtain query (</a:t>
            </a:r>
            <a:r>
              <a:rPr lang="en-US" sz="2400" i="1" dirty="0"/>
              <a:t>Q</a:t>
            </a:r>
            <a:r>
              <a:rPr lang="en-US" sz="2400" dirty="0"/>
              <a:t>), key (</a:t>
            </a:r>
            <a:r>
              <a:rPr lang="en-US" sz="2400" i="1" dirty="0"/>
              <a:t>K</a:t>
            </a:r>
            <a:r>
              <a:rPr lang="en-US" sz="2400" dirty="0"/>
              <a:t>), and value (</a:t>
            </a:r>
            <a:r>
              <a:rPr lang="en-US" sz="2400" i="1" dirty="0"/>
              <a:t>V </a:t>
            </a:r>
            <a:r>
              <a:rPr lang="en-US" sz="2400" dirty="0"/>
              <a:t>) representations.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query and key representations are used to compute the score for each input</a:t>
            </a:r>
          </a:p>
          <a:p>
            <a:pPr>
              <a:spcAft>
                <a:spcPts val="600"/>
              </a:spcAft>
            </a:pPr>
            <a:r>
              <a:rPr lang="en-US" sz="2400" dirty="0"/>
              <a:t>     with respect to other inputs using a dot-product (</a:t>
            </a:r>
            <a:r>
              <a:rPr lang="en-US" sz="2400" i="1" dirty="0"/>
              <a:t>QK</a:t>
            </a:r>
            <a:r>
              <a:rPr lang="en-US" sz="2400" i="1" baseline="30000" dirty="0"/>
              <a:t>T</a:t>
            </a:r>
            <a:r>
              <a:rPr lang="en-US" sz="2400" i="1" dirty="0"/>
              <a:t> </a:t>
            </a:r>
            <a:r>
              <a:rPr lang="en-US" sz="2400" dirty="0"/>
              <a:t>) and a </a:t>
            </a:r>
            <a:r>
              <a:rPr lang="en-US" sz="2400" dirty="0" err="1"/>
              <a:t>softmax</a:t>
            </a:r>
            <a:r>
              <a:rPr lang="en-US" sz="2400" dirty="0"/>
              <a:t> operation.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resultant scores are then combined with the value representation (</a:t>
            </a:r>
            <a:r>
              <a:rPr lang="en-US" sz="2400" i="1" dirty="0"/>
              <a:t>V </a:t>
            </a:r>
            <a:r>
              <a:rPr lang="en-US" sz="2400" dirty="0"/>
              <a:t>) to produce </a:t>
            </a:r>
          </a:p>
          <a:p>
            <a:r>
              <a:rPr lang="en-US" sz="2400" dirty="0"/>
              <a:t>     the weighted sum, which is of the same dimensionality as the input.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F8460A-7CB6-47C0-91AD-2C5028BB6C15}"/>
              </a:ext>
            </a:extLst>
          </p:cNvPr>
          <p:cNvSpPr/>
          <p:nvPr/>
        </p:nvSpPr>
        <p:spPr>
          <a:xfrm>
            <a:off x="2611225" y="537108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06167C4A-7F2B-4560-8699-BBD396473670}"/>
              </a:ext>
            </a:extLst>
          </p:cNvPr>
          <p:cNvCxnSpPr/>
          <p:nvPr/>
        </p:nvCxnSpPr>
        <p:spPr>
          <a:xfrm>
            <a:off x="3685880" y="5854045"/>
            <a:ext cx="8107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291E73D-BD0E-4E5D-8B84-BE9B3D839CF5}"/>
              </a:ext>
            </a:extLst>
          </p:cNvPr>
          <p:cNvSpPr txBox="1"/>
          <p:nvPr/>
        </p:nvSpPr>
        <p:spPr>
          <a:xfrm>
            <a:off x="4581426" y="5669379"/>
            <a:ext cx="1304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transformer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32E8BC1B-720B-4BAA-BEBB-9050981E3D70}"/>
              </a:ext>
            </a:extLst>
          </p:cNvPr>
          <p:cNvCxnSpPr/>
          <p:nvPr/>
        </p:nvCxnSpPr>
        <p:spPr>
          <a:xfrm>
            <a:off x="6025299" y="5854045"/>
            <a:ext cx="81070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856C1985-6D04-452B-9E37-EC746EB0F3A8}"/>
              </a:ext>
            </a:extLst>
          </p:cNvPr>
          <p:cNvSpPr/>
          <p:nvPr/>
        </p:nvSpPr>
        <p:spPr>
          <a:xfrm>
            <a:off x="7320867" y="5371085"/>
            <a:ext cx="914400" cy="9144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84E67A-9989-481C-928E-0BF83CA3F151}"/>
              </a:ext>
            </a:extLst>
          </p:cNvPr>
          <p:cNvSpPr txBox="1"/>
          <p:nvPr/>
        </p:nvSpPr>
        <p:spPr>
          <a:xfrm>
            <a:off x="2543505" y="6308209"/>
            <a:ext cx="1027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words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E509032-CE15-4480-A791-9394478C5E60}"/>
              </a:ext>
            </a:extLst>
          </p:cNvPr>
          <p:cNvSpPr txBox="1"/>
          <p:nvPr/>
        </p:nvSpPr>
        <p:spPr>
          <a:xfrm>
            <a:off x="6836005" y="6264438"/>
            <a:ext cx="19520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all weighted words</a:t>
            </a:r>
          </a:p>
        </p:txBody>
      </p:sp>
    </p:spTree>
    <p:extLst>
      <p:ext uri="{BB962C8B-B14F-4D97-AF65-F5344CB8AC3E}">
        <p14:creationId xmlns:p14="http://schemas.microsoft.com/office/powerpoint/2010/main" val="81737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CB8CD-00C3-4D33-907E-4993431458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First three steps of </a:t>
            </a:r>
            <a:r>
              <a:rPr lang="en-US" dirty="0" err="1"/>
              <a:t>HatNet</a:t>
            </a:r>
            <a:endParaRPr lang="en-US" dirty="0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ECE6BE0C-55CB-4D17-A735-3FEADCD387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29613" y="2358272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5" name="Group 1">
            <a:extLst>
              <a:ext uri="{FF2B5EF4-FFF2-40B4-BE49-F238E27FC236}">
                <a16:creationId xmlns:a16="http://schemas.microsoft.com/office/drawing/2014/main" id="{435264A7-8B09-4457-B43A-B652E0D93DB5}"/>
              </a:ext>
            </a:extLst>
          </p:cNvPr>
          <p:cNvGrpSpPr>
            <a:grpSpLocks/>
          </p:cNvGrpSpPr>
          <p:nvPr/>
        </p:nvGrpSpPr>
        <p:grpSpPr bwMode="auto">
          <a:xfrm>
            <a:off x="981148" y="2053472"/>
            <a:ext cx="9716349" cy="4514476"/>
            <a:chOff x="0" y="0"/>
            <a:chExt cx="8316" cy="3616"/>
          </a:xfrm>
        </p:grpSpPr>
        <p:pic>
          <p:nvPicPr>
            <p:cNvPr id="4100" name="Picture 4">
              <a:extLst>
                <a:ext uri="{FF2B5EF4-FFF2-40B4-BE49-F238E27FC236}">
                  <a16:creationId xmlns:a16="http://schemas.microsoft.com/office/drawing/2014/main" id="{2DBE2053-E87A-4FD4-A052-285EC0B446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8316" cy="3608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Line 3">
              <a:extLst>
                <a:ext uri="{FF2B5EF4-FFF2-40B4-BE49-F238E27FC236}">
                  <a16:creationId xmlns:a16="http://schemas.microsoft.com/office/drawing/2014/main" id="{D431D813-9352-4E6B-B677-437C5E13D5C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8312" y="3608"/>
              <a:ext cx="0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Line 2">
              <a:extLst>
                <a:ext uri="{FF2B5EF4-FFF2-40B4-BE49-F238E27FC236}">
                  <a16:creationId xmlns:a16="http://schemas.microsoft.com/office/drawing/2014/main" id="{D9C661E0-1CFE-4AAD-A71E-DCC577D96A2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0" y="3612"/>
              <a:ext cx="8316" cy="0"/>
            </a:xfrm>
            <a:prstGeom prst="line">
              <a:avLst/>
            </a:prstGeom>
            <a:noFill/>
            <a:ln w="505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ACB8C2-C490-4FB2-B890-92EC045CC55A}"/>
              </a:ext>
            </a:extLst>
          </p:cNvPr>
          <p:cNvSpPr txBox="1"/>
          <p:nvPr/>
        </p:nvSpPr>
        <p:spPr>
          <a:xfrm>
            <a:off x="10716934" y="5569545"/>
            <a:ext cx="9878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 each</a:t>
            </a:r>
          </a:p>
          <a:p>
            <a:r>
              <a:rPr lang="en-US" dirty="0"/>
              <a:t>bag so n</a:t>
            </a:r>
          </a:p>
          <a:p>
            <a:r>
              <a:rPr lang="en-US" dirty="0"/>
              <a:t>of them</a:t>
            </a:r>
          </a:p>
        </p:txBody>
      </p:sp>
    </p:spTree>
    <p:extLst>
      <p:ext uri="{BB962C8B-B14F-4D97-AF65-F5344CB8AC3E}">
        <p14:creationId xmlns:p14="http://schemas.microsoft.com/office/powerpoint/2010/main" val="38917785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22FD19-9FCD-4F76-A2EA-DD9741F9E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Last 3 steps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E5BA1F-A6F0-4110-9913-2FE148F6B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Step 4.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Bag-Bag Attention Module</a:t>
            </a:r>
            <a:r>
              <a:rPr lang="en-US" altLang="en-US" dirty="0">
                <a:latin typeface="Arial" panose="020B0604020202020204" pitchFamily="34" charset="0"/>
              </a:rPr>
              <a:t>, uses a transformer to assign weights to the bags. 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Step 5.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Bag-Image Attention </a:t>
            </a:r>
            <a:r>
              <a:rPr lang="en-US" altLang="en-US" dirty="0">
                <a:latin typeface="Arial" panose="020B0604020202020204" pitchFamily="34" charset="0"/>
              </a:rPr>
              <a:t>module begins with the </a:t>
            </a:r>
            <a:r>
              <a:rPr lang="en-US" altLang="en-US" i="1" dirty="0">
                <a:latin typeface="Arial" panose="020B0604020202020204" pitchFamily="34" charset="0"/>
              </a:rPr>
              <a:t>n x d </a:t>
            </a:r>
            <a:r>
              <a:rPr lang="en-US" altLang="en-US" dirty="0">
                <a:latin typeface="Arial" panose="020B0604020202020204" pitchFamily="34" charset="0"/>
              </a:rPr>
              <a:t> attention matrix output by the Bag-Bag Module and, like the Word-Bag Module, performs projections on two different dimensions (</a:t>
            </a:r>
            <a:r>
              <a:rPr lang="en-US" altLang="en-US" i="1" dirty="0">
                <a:latin typeface="Arial" panose="020B0604020202020204" pitchFamily="34" charset="0"/>
              </a:rPr>
              <a:t>n </a:t>
            </a:r>
            <a:r>
              <a:rPr lang="en-US" altLang="en-US" dirty="0">
                <a:latin typeface="Arial" panose="020B0604020202020204" pitchFamily="34" charset="0"/>
              </a:rPr>
              <a:t>and </a:t>
            </a:r>
            <a:r>
              <a:rPr lang="en-US" altLang="en-US" i="1" dirty="0">
                <a:latin typeface="Arial" panose="020B0604020202020204" pitchFamily="34" charset="0"/>
              </a:rPr>
              <a:t>d</a:t>
            </a:r>
            <a:r>
              <a:rPr lang="en-US" altLang="en-US" dirty="0">
                <a:latin typeface="Arial" panose="020B0604020202020204" pitchFamily="34" charset="0"/>
              </a:rPr>
              <a:t>) and produces a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vector of </a:t>
            </a:r>
            <a:r>
              <a:rPr lang="en-US" altLang="en-US" i="1" dirty="0">
                <a:solidFill>
                  <a:srgbClr val="FF0000"/>
                </a:solidFill>
                <a:latin typeface="Arial" panose="020B0604020202020204" pitchFamily="34" charset="0"/>
              </a:rPr>
              <a:t>d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weights</a:t>
            </a:r>
            <a:r>
              <a:rPr lang="en-US" altLang="en-US" dirty="0">
                <a:latin typeface="Arial" panose="020B0604020202020204" pitchFamily="34" charset="0"/>
              </a:rPr>
              <a:t> as the image-level representation.</a:t>
            </a:r>
          </a:p>
          <a:p>
            <a:pPr marL="342900" lvl="0" indent="-34290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pPr marL="28575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latin typeface="Arial" panose="020B0604020202020204" pitchFamily="34" charset="0"/>
              </a:rPr>
              <a:t>Step 6. A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fully-connected layer </a:t>
            </a:r>
            <a:r>
              <a:rPr lang="en-US" altLang="en-US" dirty="0">
                <a:latin typeface="Arial" panose="020B0604020202020204" pitchFamily="34" charset="0"/>
              </a:rPr>
              <a:t>takes in this vector and outputs the </a:t>
            </a:r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</a:rPr>
              <a:t>diagnosi</a:t>
            </a:r>
            <a:r>
              <a:rPr lang="en-US" altLang="en-US" dirty="0">
                <a:latin typeface="Arial" panose="020B0604020202020204" pitchFamily="34" charset="0"/>
              </a:rPr>
              <a:t>s.</a:t>
            </a:r>
          </a:p>
          <a:p>
            <a:pPr marL="285750" lvl="0" indent="-285750" eaLnBrk="0" fontAlgn="base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134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79D48-2B98-428E-B951-D56B56EC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selected bags and words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C11F9E-6245-4315-87D9-66A428E958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322649"/>
            <a:ext cx="10782300" cy="538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4666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BA025-76F0-4711-B078-282E411431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 of </a:t>
            </a:r>
            <a:r>
              <a:rPr lang="en-US" dirty="0" err="1"/>
              <a:t>HatNet</a:t>
            </a:r>
            <a:r>
              <a:rPr lang="en-US" dirty="0"/>
              <a:t> identifying Stroma Tissue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D8EBBAF-CC20-4827-9032-430D12674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296" y="2159704"/>
            <a:ext cx="8848725" cy="42862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6801E0C-051B-476E-9DB8-2D445505FAF3}"/>
              </a:ext>
            </a:extLst>
          </p:cNvPr>
          <p:cNvSpPr txBox="1"/>
          <p:nvPr/>
        </p:nvSpPr>
        <p:spPr>
          <a:xfrm>
            <a:off x="740765" y="1790372"/>
            <a:ext cx="111315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Top 50% words shown in pink (stroma) and blue (other) on the right. Pathologists labeling of stroma shown at center.</a:t>
            </a:r>
          </a:p>
        </p:txBody>
      </p:sp>
    </p:spTree>
    <p:extLst>
      <p:ext uri="{BB962C8B-B14F-4D97-AF65-F5344CB8AC3E}">
        <p14:creationId xmlns:p14="http://schemas.microsoft.com/office/powerpoint/2010/main" val="30082979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4981D-E1F7-45F4-A489-652787675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Hatnet</a:t>
            </a:r>
            <a:r>
              <a:rPr lang="en-US" dirty="0"/>
              <a:t> Accuracies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F182ED-A0CA-4561-BB55-FC6969F21B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73138"/>
          </a:xfrm>
          <a:ln>
            <a:solidFill>
              <a:srgbClr val="FF0000"/>
            </a:solidFill>
          </a:ln>
        </p:spPr>
        <p:txBody>
          <a:bodyPr>
            <a:normAutofit fontScale="85000" lnSpcReduction="20000"/>
          </a:bodyPr>
          <a:lstStyle/>
          <a:p>
            <a:r>
              <a:rPr lang="en-US" dirty="0"/>
              <a:t>Breast Cancer—our 4 class data set, accuracy on 4-class problem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Melanoma Cancer – 5 classes reduced to 4 with I and II combined is up to about .</a:t>
            </a:r>
            <a:r>
              <a:rPr lang="en-US" dirty="0">
                <a:solidFill>
                  <a:srgbClr val="0000FF"/>
                </a:solidFill>
              </a:rPr>
              <a:t>53</a:t>
            </a:r>
            <a:r>
              <a:rPr lang="en-US" dirty="0"/>
              <a:t> accuracy currently.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BD16D-0C2D-4B06-B62F-28F607094E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3450" y="2256835"/>
            <a:ext cx="6366088" cy="3443293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D86EA92-5E2B-4A44-82B2-E153B84948E2}"/>
              </a:ext>
            </a:extLst>
          </p:cNvPr>
          <p:cNvSpPr/>
          <p:nvPr/>
        </p:nvSpPr>
        <p:spPr>
          <a:xfrm>
            <a:off x="5476972" y="3751868"/>
            <a:ext cx="791853" cy="33936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347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98C15-EE59-468C-AAE3-48EB21B8A3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318E0-DC88-4482-A4B0-D2130294F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have done a LOT of work on breast cancer and are just starting to get results on melanoma cancer</a:t>
            </a:r>
          </a:p>
          <a:p>
            <a:r>
              <a:rPr lang="en-US" dirty="0" smtClean="0"/>
              <a:t>Our </a:t>
            </a:r>
            <a:r>
              <a:rPr lang="en-US" dirty="0" err="1"/>
              <a:t>HatNet</a:t>
            </a:r>
            <a:r>
              <a:rPr lang="en-US" dirty="0"/>
              <a:t> breast cancer on the 4-class problem is at .70</a:t>
            </a:r>
            <a:r>
              <a:rPr lang="en-US" dirty="0" smtClean="0"/>
              <a:t>.</a:t>
            </a:r>
          </a:p>
          <a:p>
            <a:r>
              <a:rPr lang="en-US" dirty="0"/>
              <a:t>Our </a:t>
            </a:r>
            <a:r>
              <a:rPr lang="en-US" dirty="0" err="1"/>
              <a:t>HatNet</a:t>
            </a:r>
            <a:r>
              <a:rPr lang="en-US" dirty="0"/>
              <a:t> melanoma on the full 4-class problem is at .53- but is only getting started.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02624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Breast Histopathology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4</a:t>
            </a:fld>
            <a:endParaRPr lang="en-US" dirty="0"/>
          </a:p>
        </p:txBody>
      </p:sp>
      <p:grpSp>
        <p:nvGrpSpPr>
          <p:cNvPr id="21" name="Group 20"/>
          <p:cNvGrpSpPr/>
          <p:nvPr/>
        </p:nvGrpSpPr>
        <p:grpSpPr>
          <a:xfrm>
            <a:off x="2152650" y="1900920"/>
            <a:ext cx="3751344" cy="2780292"/>
            <a:chOff x="5079713" y="1160213"/>
            <a:chExt cx="3751344" cy="2780292"/>
          </a:xfrm>
        </p:grpSpPr>
        <p:sp>
          <p:nvSpPr>
            <p:cNvPr id="22" name="TextBox 21"/>
            <p:cNvSpPr txBox="1"/>
            <p:nvPr/>
          </p:nvSpPr>
          <p:spPr>
            <a:xfrm>
              <a:off x="5874101" y="3571173"/>
              <a:ext cx="161572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i="1" dirty="0"/>
                <a:t>female breast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950858" y="1160213"/>
              <a:ext cx="103413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terminal ducts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7944680" y="1570434"/>
              <a:ext cx="88637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 err="1"/>
                <a:t>ductules</a:t>
              </a:r>
              <a:endParaRPr lang="en-US" sz="1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79713" y="1453396"/>
              <a:ext cx="10250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dirty="0"/>
                <a:t>segmental ducts</a:t>
              </a: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55742" y="1268193"/>
              <a:ext cx="3063466" cy="2487646"/>
            </a:xfrm>
            <a:prstGeom prst="rect">
              <a:avLst/>
            </a:prstGeom>
          </p:spPr>
        </p:pic>
      </p:grpSp>
      <p:grpSp>
        <p:nvGrpSpPr>
          <p:cNvPr id="27" name="Group 26"/>
          <p:cNvGrpSpPr/>
          <p:nvPr/>
        </p:nvGrpSpPr>
        <p:grpSpPr>
          <a:xfrm>
            <a:off x="6421887" y="2618918"/>
            <a:ext cx="3844852" cy="2054292"/>
            <a:chOff x="5717508" y="4577446"/>
            <a:chExt cx="3844852" cy="2054292"/>
          </a:xfrm>
        </p:grpSpPr>
        <p:grpSp>
          <p:nvGrpSpPr>
            <p:cNvPr id="28" name="Group 27"/>
            <p:cNvGrpSpPr/>
            <p:nvPr/>
          </p:nvGrpSpPr>
          <p:grpSpPr>
            <a:xfrm>
              <a:off x="5717508" y="4577446"/>
              <a:ext cx="2042984" cy="2054292"/>
              <a:chOff x="4062536" y="1233831"/>
              <a:chExt cx="2042984" cy="2054292"/>
            </a:xfrm>
          </p:grpSpPr>
          <p:pic>
            <p:nvPicPr>
              <p:cNvPr id="35" name="Picture 34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19217" y="1233831"/>
                <a:ext cx="1969575" cy="1642805"/>
              </a:xfrm>
              <a:prstGeom prst="rect">
                <a:avLst/>
              </a:prstGeom>
            </p:spPr>
          </p:pic>
          <p:sp>
            <p:nvSpPr>
              <p:cNvPr id="36" name="TextBox 35"/>
              <p:cNvSpPr txBox="1"/>
              <p:nvPr/>
            </p:nvSpPr>
            <p:spPr>
              <a:xfrm>
                <a:off x="4062536" y="2918791"/>
                <a:ext cx="2042984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i="1" dirty="0"/>
                  <a:t>a </a:t>
                </a:r>
                <a:r>
                  <a:rPr lang="en-US" b="1" i="1" dirty="0">
                    <a:solidFill>
                      <a:srgbClr val="FF0000"/>
                    </a:solidFill>
                  </a:rPr>
                  <a:t>duct</a:t>
                </a:r>
                <a:endParaRPr lang="en-US" b="1" i="1" dirty="0"/>
              </a:p>
            </p:txBody>
          </p:sp>
        </p:grpSp>
        <p:cxnSp>
          <p:nvCxnSpPr>
            <p:cNvPr id="29" name="Straight Arrow Connector 28"/>
            <p:cNvCxnSpPr/>
            <p:nvPr/>
          </p:nvCxnSpPr>
          <p:spPr>
            <a:xfrm>
              <a:off x="7339985" y="5410553"/>
              <a:ext cx="645426" cy="145115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985411" y="6173874"/>
              <a:ext cx="85415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lumen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939016" y="5335455"/>
              <a:ext cx="16233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stroma</a:t>
              </a:r>
            </a:p>
            <a:p>
              <a:r>
                <a:rPr lang="en-US" sz="1400" dirty="0"/>
                <a:t>(connective tissue)</a:t>
              </a:r>
            </a:p>
          </p:txBody>
        </p:sp>
        <p:cxnSp>
          <p:nvCxnSpPr>
            <p:cNvPr id="32" name="Straight Arrow Connector 31"/>
            <p:cNvCxnSpPr/>
            <p:nvPr/>
          </p:nvCxnSpPr>
          <p:spPr>
            <a:xfrm>
              <a:off x="6707883" y="5304592"/>
              <a:ext cx="1325994" cy="984527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/>
            <p:nvPr/>
          </p:nvCxnSpPr>
          <p:spPr>
            <a:xfrm flipV="1">
              <a:off x="7097287" y="4965180"/>
              <a:ext cx="854158" cy="265071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950967" y="4790404"/>
              <a:ext cx="13485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duct</a:t>
              </a:r>
            </a:p>
            <a:p>
              <a:r>
                <a:rPr lang="en-US" sz="1400" dirty="0"/>
                <a:t>(epithelium)</a:t>
              </a:r>
            </a:p>
          </p:txBody>
        </p:sp>
      </p:grpSp>
      <p:sp>
        <p:nvSpPr>
          <p:cNvPr id="20" name="Rectangle 19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760588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9849" y="1857778"/>
            <a:ext cx="6812302" cy="173356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34730" y="3176784"/>
            <a:ext cx="1221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normal epithelial cells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55823" y="3182267"/>
            <a:ext cx="63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cancer cells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4730" y="1377524"/>
            <a:ext cx="8951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normal duct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192728" y="1487499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benign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689317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Diagnostic Categories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497162" y="1483173"/>
            <a:ext cx="1197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atypia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694838" y="1375926"/>
            <a:ext cx="15373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ductal carcinoma in situ (DCIS)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60822" y="1483173"/>
            <a:ext cx="14305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i="1" dirty="0"/>
              <a:t>invasive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3384473" y="3877498"/>
            <a:ext cx="5423054" cy="2241290"/>
            <a:chOff x="1013056" y="4200206"/>
            <a:chExt cx="5423054" cy="224129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13056" y="4200206"/>
              <a:ext cx="1719648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64758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16461" y="4200206"/>
              <a:ext cx="1719649" cy="1965313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1013057" y="6164497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columnar cell change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64757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usual ductal hyperplasia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716462" y="6156054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intraductal papilloma</a:t>
              </a:r>
            </a:p>
          </p:txBody>
        </p:sp>
      </p:grpSp>
      <p:sp>
        <p:nvSpPr>
          <p:cNvPr id="25" name="Rectangle 24"/>
          <p:cNvSpPr/>
          <p:nvPr/>
        </p:nvSpPr>
        <p:spPr>
          <a:xfrm>
            <a:off x="4036542" y="189751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5390405" y="1897514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27001" y="1897508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5060648" y="3875022"/>
            <a:ext cx="2133600" cy="2243766"/>
            <a:chOff x="3723503" y="4192632"/>
            <a:chExt cx="2133600" cy="2243766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93190" y="4192632"/>
              <a:ext cx="1730417" cy="197762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5" name="TextBox 34"/>
            <p:cNvSpPr txBox="1"/>
            <p:nvPr/>
          </p:nvSpPr>
          <p:spPr>
            <a:xfrm>
              <a:off x="3723503" y="6159399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ductal carcinoma in situ (DCIS)</a:t>
              </a:r>
            </a:p>
          </p:txBody>
        </p:sp>
      </p:grpSp>
      <p:sp>
        <p:nvSpPr>
          <p:cNvPr id="37" name="Rectangle 36"/>
          <p:cNvSpPr/>
          <p:nvPr/>
        </p:nvSpPr>
        <p:spPr>
          <a:xfrm>
            <a:off x="8080864" y="1900745"/>
            <a:ext cx="1460621" cy="133420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049139" y="3862634"/>
            <a:ext cx="2133600" cy="2240419"/>
            <a:chOff x="3701663" y="4192632"/>
            <a:chExt cx="2133600" cy="2240419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83817" y="4192632"/>
              <a:ext cx="1729019" cy="197602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0" name="TextBox 39"/>
            <p:cNvSpPr txBox="1"/>
            <p:nvPr/>
          </p:nvSpPr>
          <p:spPr>
            <a:xfrm>
              <a:off x="3701663" y="6156052"/>
              <a:ext cx="21336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invasive carcinoma</a:t>
              </a:r>
            </a:p>
          </p:txBody>
        </p:sp>
      </p:grp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5</a:t>
            </a:fld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405637" y="3865798"/>
            <a:ext cx="5430155" cy="2239027"/>
            <a:chOff x="-1862462" y="5844055"/>
            <a:chExt cx="5430155" cy="2239027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62462" y="5845502"/>
              <a:ext cx="1711367" cy="195584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8" name="TextBox 27"/>
            <p:cNvSpPr txBox="1"/>
            <p:nvPr/>
          </p:nvSpPr>
          <p:spPr>
            <a:xfrm>
              <a:off x="-1862462" y="780608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papilloma w/atypia</a:t>
              </a: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0762" y="5845503"/>
              <a:ext cx="1719653" cy="196531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0" name="TextBox 29"/>
            <p:cNvSpPr txBox="1"/>
            <p:nvPr/>
          </p:nvSpPr>
          <p:spPr>
            <a:xfrm>
              <a:off x="-120974" y="7801349"/>
              <a:ext cx="196064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atypical ductal hyperplasia</a:t>
              </a:r>
            </a:p>
          </p:txBody>
        </p:sp>
        <p:pic>
          <p:nvPicPr>
            <p:cNvPr id="39" name="Picture 38"/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46776" y="5844055"/>
              <a:ext cx="1720917" cy="19667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42" name="TextBox 41"/>
            <p:cNvSpPr txBox="1"/>
            <p:nvPr/>
          </p:nvSpPr>
          <p:spPr>
            <a:xfrm>
              <a:off x="1846776" y="7799903"/>
              <a:ext cx="171964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i="1" dirty="0"/>
                <a:t>flat epithelial atypia</a:t>
              </a:r>
            </a:p>
          </p:txBody>
        </p:sp>
      </p:grpSp>
      <p:sp>
        <p:nvSpPr>
          <p:cNvPr id="43" name="Rectangle 42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/>
              <a:t>1. Introduction 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2. ROI Localization     3. Tissue Segmentation     4. Automated Diagnosis 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929716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32" grpId="0" animBg="1"/>
      <p:bldP spid="32" grpId="1" animBg="1"/>
      <p:bldP spid="3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25499"/>
          </a:xfrm>
        </p:spPr>
        <p:txBody>
          <a:bodyPr/>
          <a:lstStyle/>
          <a:p>
            <a:r>
              <a:rPr lang="en-US" dirty="0"/>
              <a:t>Tissue Label Segmentation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1352551"/>
            <a:ext cx="7886700" cy="4824413"/>
          </a:xfrm>
        </p:spPr>
        <p:txBody>
          <a:bodyPr anchor="ctr">
            <a:normAutofit/>
          </a:bodyPr>
          <a:lstStyle/>
          <a:p>
            <a:r>
              <a:rPr lang="en-US" sz="2400" dirty="0"/>
              <a:t>For an automated diagnosis system, we need to describe the </a:t>
            </a:r>
            <a:r>
              <a:rPr lang="en-US" sz="2400" dirty="0">
                <a:solidFill>
                  <a:srgbClr val="FF0000"/>
                </a:solidFill>
              </a:rPr>
              <a:t>structural changes </a:t>
            </a:r>
            <a:r>
              <a:rPr lang="en-US" sz="2400" dirty="0"/>
              <a:t>that lead to cancer. </a:t>
            </a:r>
          </a:p>
          <a:p>
            <a:endParaRPr lang="en-US" sz="2400" dirty="0"/>
          </a:p>
          <a:p>
            <a:r>
              <a:rPr lang="en-US" sz="2400" dirty="0"/>
              <a:t>Segmentation is a powerful that provides information about the </a:t>
            </a:r>
            <a:r>
              <a:rPr lang="en-US" sz="2400" dirty="0">
                <a:solidFill>
                  <a:srgbClr val="FF0000"/>
                </a:solidFill>
              </a:rPr>
              <a:t>distribution</a:t>
            </a:r>
            <a:r>
              <a:rPr lang="en-US" sz="2400" dirty="0"/>
              <a:t> and </a:t>
            </a:r>
            <a:r>
              <a:rPr lang="en-US" sz="2400" dirty="0">
                <a:solidFill>
                  <a:srgbClr val="FF0000"/>
                </a:solidFill>
              </a:rPr>
              <a:t>arrangement</a:t>
            </a:r>
            <a:r>
              <a:rPr lang="en-US" sz="2400" dirty="0"/>
              <a:t> of different tissue types.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6</a:t>
            </a:fld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24000" y="6511751"/>
            <a:ext cx="7886700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S. Mehta, E. Mercan, </a:t>
            </a:r>
            <a:r>
              <a:rPr lang="en-US" altLang="en-US" sz="1100" i="1" dirty="0">
                <a:solidFill>
                  <a:schemeClr val="bg1">
                    <a:lumMod val="50000"/>
                  </a:schemeClr>
                </a:solidFill>
              </a:rPr>
              <a:t>et al.</a:t>
            </a:r>
            <a:r>
              <a:rPr lang="en-US" altLang="en-US" sz="1100" dirty="0">
                <a:solidFill>
                  <a:schemeClr val="bg1">
                    <a:lumMod val="50000"/>
                  </a:schemeClr>
                </a:solidFill>
              </a:rPr>
              <a:t>, British Machine Vision Conference, 2017 (submitted). </a:t>
            </a:r>
          </a:p>
        </p:txBody>
      </p:sp>
      <p:sp>
        <p:nvSpPr>
          <p:cNvPr id="8" name="Rectangle 7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6619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334A8E-7A0C-46EE-B915-94BC73F693B7}" type="slidenum">
              <a:rPr lang="en-US" smtClean="0">
                <a:latin typeface="+mj-lt"/>
              </a:rPr>
              <a:t>7</a:t>
            </a:fld>
            <a:endParaRPr lang="en-US" dirty="0">
              <a:latin typeface="+mj-lt"/>
            </a:endParaRPr>
          </a:p>
        </p:txBody>
      </p:sp>
      <p:pic>
        <p:nvPicPr>
          <p:cNvPr id="99" name="Picture 98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9817" y="1486385"/>
            <a:ext cx="2459435" cy="2455370"/>
          </a:xfrm>
          <a:prstGeom prst="rect">
            <a:avLst/>
          </a:prstGeom>
        </p:spPr>
      </p:pic>
      <p:grpSp>
        <p:nvGrpSpPr>
          <p:cNvPr id="143" name="Group 142"/>
          <p:cNvGrpSpPr>
            <a:grpSpLocks noChangeAspect="1"/>
          </p:cNvGrpSpPr>
          <p:nvPr/>
        </p:nvGrpSpPr>
        <p:grpSpPr>
          <a:xfrm>
            <a:off x="8035434" y="1423583"/>
            <a:ext cx="907767" cy="3840480"/>
            <a:chOff x="3656075" y="597432"/>
            <a:chExt cx="1296535" cy="5485217"/>
          </a:xfrm>
        </p:grpSpPr>
        <p:grpSp>
          <p:nvGrpSpPr>
            <p:cNvPr id="101" name="Group 100"/>
            <p:cNvGrpSpPr/>
            <p:nvPr/>
          </p:nvGrpSpPr>
          <p:grpSpPr>
            <a:xfrm>
              <a:off x="3661104" y="3382870"/>
              <a:ext cx="1283902" cy="829734"/>
              <a:chOff x="4360003" y="2544860"/>
              <a:chExt cx="1448572" cy="936154"/>
            </a:xfrm>
          </p:grpSpPr>
          <p:pic>
            <p:nvPicPr>
              <p:cNvPr id="137" name="Content Placeholder 6"/>
              <p:cNvPicPr>
                <a:picLocks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8" name="Picture 137"/>
              <p:cNvPicPr>
                <a:picLocks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25448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9" name="Picture 138"/>
              <p:cNvPicPr>
                <a:picLocks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60003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0" name="Picture 139"/>
              <p:cNvPicPr>
                <a:picLocks/>
              </p:cNvPicPr>
              <p:nvPr/>
            </p:nvPicPr>
            <p:blipFill>
              <a:blip r:embed="rId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55689" y="30238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1" name="Picture 140"/>
              <p:cNvPicPr>
                <a:picLocks/>
              </p:cNvPicPr>
              <p:nvPr/>
            </p:nvPicPr>
            <p:blipFill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30190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42" name="Picture 141"/>
              <p:cNvPicPr>
                <a:picLocks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351375" y="254486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2" name="Group 101"/>
            <p:cNvGrpSpPr/>
            <p:nvPr/>
          </p:nvGrpSpPr>
          <p:grpSpPr>
            <a:xfrm>
              <a:off x="3656075" y="4305429"/>
              <a:ext cx="1278596" cy="826461"/>
              <a:chOff x="3108335" y="2562839"/>
              <a:chExt cx="1442586" cy="932461"/>
            </a:xfrm>
          </p:grpSpPr>
          <p:pic>
            <p:nvPicPr>
              <p:cNvPr id="131" name="Picture 130"/>
              <p:cNvPicPr>
                <a:picLocks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2" name="Picture 131"/>
              <p:cNvPicPr>
                <a:picLocks/>
              </p:cNvPicPr>
              <p:nvPr/>
            </p:nvPicPr>
            <p:blipFill>
              <a:blip r:embed="rId1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0833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3" name="Picture 132"/>
              <p:cNvPicPr>
                <a:picLocks/>
              </p:cNvPicPr>
              <p:nvPr/>
            </p:nvPicPr>
            <p:blipFill>
              <a:blip r:embed="rId1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2563214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4" name="Picture 133"/>
              <p:cNvPicPr>
                <a:picLocks/>
              </p:cNvPicPr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601028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5" name="Picture 134"/>
              <p:cNvPicPr>
                <a:picLocks/>
              </p:cNvPicPr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1339" y="303810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6" name="Picture 135"/>
              <p:cNvPicPr>
                <a:picLocks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093721" y="2562839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3" name="Group 102"/>
            <p:cNvGrpSpPr/>
            <p:nvPr/>
          </p:nvGrpSpPr>
          <p:grpSpPr>
            <a:xfrm>
              <a:off x="3658990" y="1513700"/>
              <a:ext cx="1291776" cy="838330"/>
              <a:chOff x="3834717" y="2563910"/>
              <a:chExt cx="1457456" cy="945853"/>
            </a:xfrm>
          </p:grpSpPr>
          <p:pic>
            <p:nvPicPr>
              <p:cNvPr id="125" name="Picture 124"/>
              <p:cNvPicPr>
                <a:picLocks/>
              </p:cNvPicPr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6" name="Picture 125"/>
              <p:cNvPicPr>
                <a:picLocks/>
              </p:cNvPicPr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7" name="Picture 126"/>
              <p:cNvPicPr>
                <a:picLocks/>
              </p:cNvPicPr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256391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8" name="Picture 127"/>
              <p:cNvPicPr>
                <a:picLocks/>
              </p:cNvPicPr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834717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9" name="Picture 128"/>
              <p:cNvPicPr>
                <a:picLocks/>
              </p:cNvPicPr>
              <p:nvPr/>
            </p:nvPicPr>
            <p:blipFill>
              <a:blip r:embed="rId1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334845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30" name="Picture 129"/>
              <p:cNvPicPr>
                <a:picLocks/>
              </p:cNvPicPr>
              <p:nvPr/>
            </p:nvPicPr>
            <p:blipFill>
              <a:blip r:embed="rId2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834973" y="2563910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4" name="Group 103"/>
            <p:cNvGrpSpPr/>
            <p:nvPr/>
          </p:nvGrpSpPr>
          <p:grpSpPr>
            <a:xfrm>
              <a:off x="3660834" y="2459144"/>
              <a:ext cx="1291776" cy="839561"/>
              <a:chOff x="5002944" y="2562521"/>
              <a:chExt cx="1457456" cy="947242"/>
            </a:xfrm>
          </p:grpSpPr>
          <p:pic>
            <p:nvPicPr>
              <p:cNvPr id="119" name="Picture 118"/>
              <p:cNvPicPr>
                <a:picLocks/>
              </p:cNvPicPr>
              <p:nvPr/>
            </p:nvPicPr>
            <p:blipFill>
              <a:blip r:embed="rId2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0" name="Picture 119"/>
              <p:cNvPicPr>
                <a:picLocks/>
              </p:cNvPicPr>
              <p:nvPr/>
            </p:nvPicPr>
            <p:blipFill>
              <a:blip r:embed="rId2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003200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1" name="Picture 120"/>
              <p:cNvPicPr>
                <a:picLocks/>
              </p:cNvPicPr>
              <p:nvPr/>
            </p:nvPicPr>
            <p:blipFill>
              <a:blip r:embed="rId2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2" name="Picture 121"/>
              <p:cNvPicPr>
                <a:picLocks/>
              </p:cNvPicPr>
              <p:nvPr/>
            </p:nvPicPr>
            <p:blipFill>
              <a:blip r:embed="rId2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2562521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3" name="Picture 122"/>
              <p:cNvPicPr>
                <a:picLocks/>
              </p:cNvPicPr>
              <p:nvPr/>
            </p:nvPicPr>
            <p:blipFill>
              <a:blip r:embed="rId2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944" y="305256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/>
              </p:cNvPicPr>
              <p:nvPr/>
            </p:nvPicPr>
            <p:blipFill>
              <a:blip r:embed="rId2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05450" y="2562521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5" name="Group 104"/>
            <p:cNvGrpSpPr/>
            <p:nvPr/>
          </p:nvGrpSpPr>
          <p:grpSpPr>
            <a:xfrm>
              <a:off x="3661731" y="597432"/>
              <a:ext cx="1272940" cy="838173"/>
              <a:chOff x="5728383" y="2987774"/>
              <a:chExt cx="1436204" cy="945676"/>
            </a:xfrm>
          </p:grpSpPr>
          <p:pic>
            <p:nvPicPr>
              <p:cNvPr id="113" name="Picture 112"/>
              <p:cNvPicPr>
                <a:picLocks/>
              </p:cNvPicPr>
              <p:nvPr/>
            </p:nvPicPr>
            <p:blipFill>
              <a:blip r:embed="rId2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4" name="Picture 113"/>
              <p:cNvPicPr>
                <a:picLocks/>
              </p:cNvPicPr>
              <p:nvPr/>
            </p:nvPicPr>
            <p:blipFill>
              <a:blip r:embed="rId2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5" name="Picture 114"/>
              <p:cNvPicPr>
                <a:picLocks/>
              </p:cNvPicPr>
              <p:nvPr/>
            </p:nvPicPr>
            <p:blipFill>
              <a:blip r:embed="rId2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347625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6" name="Picture 115"/>
              <p:cNvPicPr>
                <a:picLocks/>
              </p:cNvPicPr>
              <p:nvPr/>
            </p:nvPicPr>
            <p:blipFill>
              <a:blip r:embed="rId30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707387" y="2989460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7" name="Picture 116"/>
              <p:cNvPicPr>
                <a:picLocks/>
              </p:cNvPicPr>
              <p:nvPr/>
            </p:nvPicPr>
            <p:blipFill>
              <a:blip r:embed="rId31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17885" y="2994223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8" name="Picture 117"/>
              <p:cNvPicPr>
                <a:picLocks/>
              </p:cNvPicPr>
              <p:nvPr/>
            </p:nvPicPr>
            <p:blipFill>
              <a:blip r:embed="rId3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728383" y="2987774"/>
                <a:ext cx="457200" cy="457200"/>
              </a:xfrm>
              <a:prstGeom prst="rect">
                <a:avLst/>
              </a:prstGeom>
            </p:spPr>
          </p:pic>
        </p:grpSp>
        <p:grpSp>
          <p:nvGrpSpPr>
            <p:cNvPr id="106" name="Group 105"/>
            <p:cNvGrpSpPr/>
            <p:nvPr/>
          </p:nvGrpSpPr>
          <p:grpSpPr>
            <a:xfrm>
              <a:off x="3656075" y="5245970"/>
              <a:ext cx="1291770" cy="836679"/>
              <a:chOff x="4593245" y="3821747"/>
              <a:chExt cx="1457449" cy="943990"/>
            </a:xfrm>
          </p:grpSpPr>
          <p:pic>
            <p:nvPicPr>
              <p:cNvPr id="107" name="Picture 106"/>
              <p:cNvPicPr>
                <a:picLocks/>
              </p:cNvPicPr>
              <p:nvPr/>
            </p:nvPicPr>
            <p:blipFill>
              <a:blip r:embed="rId3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81718" y="430853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8" name="Picture 107"/>
              <p:cNvPicPr>
                <a:picLocks/>
              </p:cNvPicPr>
              <p:nvPr/>
            </p:nvPicPr>
            <p:blipFill>
              <a:blip r:embed="rId3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245" y="4301702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09" name="Picture 108"/>
              <p:cNvPicPr>
                <a:picLocks/>
              </p:cNvPicPr>
              <p:nvPr/>
            </p:nvPicPr>
            <p:blipFill>
              <a:blip r:embed="rId3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0" name="Picture 109"/>
              <p:cNvPicPr>
                <a:picLocks/>
              </p:cNvPicPr>
              <p:nvPr/>
            </p:nvPicPr>
            <p:blipFill>
              <a:blip r:embed="rId3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59336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1" name="Picture 110"/>
              <p:cNvPicPr>
                <a:picLocks/>
              </p:cNvPicPr>
              <p:nvPr/>
            </p:nvPicPr>
            <p:blipFill>
              <a:blip r:embed="rId3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91119" y="3821747"/>
                <a:ext cx="457200" cy="457200"/>
              </a:xfrm>
              <a:prstGeom prst="rect">
                <a:avLst/>
              </a:prstGeom>
            </p:spPr>
          </p:pic>
          <p:pic>
            <p:nvPicPr>
              <p:cNvPr id="112" name="Picture 111"/>
              <p:cNvPicPr>
                <a:picLocks/>
              </p:cNvPicPr>
              <p:nvPr/>
            </p:nvPicPr>
            <p:blipFill>
              <a:blip r:embed="rId3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593494" y="4301702"/>
                <a:ext cx="457200" cy="457200"/>
              </a:xfrm>
              <a:prstGeom prst="rect">
                <a:avLst/>
              </a:prstGeom>
            </p:spPr>
          </p:pic>
        </p:grpSp>
      </p:grpSp>
      <p:pic>
        <p:nvPicPr>
          <p:cNvPr id="144" name="Picture 143"/>
          <p:cNvPicPr>
            <a:picLocks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1653930"/>
            <a:ext cx="457200" cy="457200"/>
          </a:xfrm>
          <a:prstGeom prst="rect">
            <a:avLst/>
          </a:prstGeom>
        </p:spPr>
      </p:pic>
      <p:pic>
        <p:nvPicPr>
          <p:cNvPr id="145" name="Picture 144"/>
          <p:cNvPicPr>
            <a:picLocks/>
          </p:cNvPicPr>
          <p:nvPr/>
        </p:nvPicPr>
        <p:blipFill>
          <a:blip r:embed="rId4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3213140"/>
            <a:ext cx="457200" cy="457200"/>
          </a:xfrm>
          <a:prstGeom prst="rect">
            <a:avLst/>
          </a:prstGeom>
        </p:spPr>
      </p:pic>
      <p:pic>
        <p:nvPicPr>
          <p:cNvPr id="146" name="Picture 145"/>
          <p:cNvPicPr>
            <a:picLocks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2172405"/>
            <a:ext cx="457200" cy="457200"/>
          </a:xfrm>
          <a:prstGeom prst="rect">
            <a:avLst/>
          </a:prstGeom>
        </p:spPr>
      </p:pic>
      <p:pic>
        <p:nvPicPr>
          <p:cNvPr id="147" name="Picture 146"/>
          <p:cNvPicPr>
            <a:picLocks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4984" y="2690124"/>
            <a:ext cx="457200" cy="457200"/>
          </a:xfrm>
          <a:prstGeom prst="rect">
            <a:avLst/>
          </a:prstGeom>
        </p:spPr>
      </p:pic>
      <p:sp>
        <p:nvSpPr>
          <p:cNvPr id="154" name="Right Arrow 153"/>
          <p:cNvSpPr/>
          <p:nvPr/>
        </p:nvSpPr>
        <p:spPr>
          <a:xfrm>
            <a:off x="4486821" y="2597516"/>
            <a:ext cx="820458" cy="271849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5" name="Right Arrow 154"/>
          <p:cNvSpPr/>
          <p:nvPr/>
        </p:nvSpPr>
        <p:spPr>
          <a:xfrm>
            <a:off x="6109645" y="2597516"/>
            <a:ext cx="1848367" cy="309103"/>
          </a:xfrm>
          <a:prstGeom prst="rightArrow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5690646" y="2922490"/>
            <a:ext cx="26458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color (L*a*b) and </a:t>
            </a:r>
          </a:p>
          <a:p>
            <a:pPr algn="ctr"/>
            <a:r>
              <a:rPr lang="en-US" i="1" dirty="0">
                <a:latin typeface="+mj-lt"/>
              </a:rPr>
              <a:t>texture (LBP) </a:t>
            </a:r>
          </a:p>
          <a:p>
            <a:pPr algn="ctr"/>
            <a:r>
              <a:rPr lang="en-US" i="1" dirty="0">
                <a:latin typeface="+mj-lt"/>
              </a:rPr>
              <a:t>histograms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7513370" y="5258386"/>
            <a:ext cx="1991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superpixel clusters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1858728" y="3919543"/>
            <a:ext cx="2584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superpixel segmentation of an ROI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1858727" y="4844646"/>
            <a:ext cx="5788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>
                <a:latin typeface="+mj-lt"/>
              </a:rPr>
              <a:t>Each superpixel cluster can be identified as a </a:t>
            </a:r>
            <a:r>
              <a:rPr lang="en-US" sz="2000" dirty="0">
                <a:solidFill>
                  <a:srgbClr val="FF0000"/>
                </a:solidFill>
                <a:latin typeface="+mj-lt"/>
              </a:rPr>
              <a:t>biologically meaningful building block </a:t>
            </a:r>
            <a:r>
              <a:rPr lang="en-US" sz="2000" dirty="0">
                <a:latin typeface="+mj-lt"/>
              </a:rPr>
              <a:t>of the tissue.</a:t>
            </a:r>
          </a:p>
        </p:txBody>
      </p:sp>
      <p:sp>
        <p:nvSpPr>
          <p:cNvPr id="64" name="TextBox 51"/>
          <p:cNvSpPr txBox="1"/>
          <p:nvPr/>
        </p:nvSpPr>
        <p:spPr>
          <a:xfrm>
            <a:off x="8887907" y="1517501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empty space</a:t>
            </a:r>
          </a:p>
        </p:txBody>
      </p:sp>
      <p:sp>
        <p:nvSpPr>
          <p:cNvPr id="65" name="TextBox 52"/>
          <p:cNvSpPr txBox="1"/>
          <p:nvPr/>
        </p:nvSpPr>
        <p:spPr>
          <a:xfrm>
            <a:off x="8887907" y="2829021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loose stroma</a:t>
            </a:r>
          </a:p>
        </p:txBody>
      </p:sp>
      <p:sp>
        <p:nvSpPr>
          <p:cNvPr id="66" name="TextBox 53"/>
          <p:cNvSpPr txBox="1"/>
          <p:nvPr/>
        </p:nvSpPr>
        <p:spPr>
          <a:xfrm>
            <a:off x="8887907" y="4796302"/>
            <a:ext cx="1457364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abnormal nuclei</a:t>
            </a:r>
          </a:p>
        </p:txBody>
      </p:sp>
      <p:sp>
        <p:nvSpPr>
          <p:cNvPr id="67" name="TextBox 54"/>
          <p:cNvSpPr txBox="1"/>
          <p:nvPr/>
        </p:nvSpPr>
        <p:spPr>
          <a:xfrm>
            <a:off x="8887907" y="2173260"/>
            <a:ext cx="118872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blood cells</a:t>
            </a:r>
          </a:p>
        </p:txBody>
      </p:sp>
      <p:sp>
        <p:nvSpPr>
          <p:cNvPr id="68" name="TextBox 55"/>
          <p:cNvSpPr txBox="1"/>
          <p:nvPr/>
        </p:nvSpPr>
        <p:spPr>
          <a:xfrm>
            <a:off x="8887907" y="3484780"/>
            <a:ext cx="1322893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dense stroma</a:t>
            </a:r>
          </a:p>
        </p:txBody>
      </p:sp>
      <p:sp>
        <p:nvSpPr>
          <p:cNvPr id="69" name="TextBox 56"/>
          <p:cNvSpPr txBox="1"/>
          <p:nvPr/>
        </p:nvSpPr>
        <p:spPr>
          <a:xfrm>
            <a:off x="8887907" y="4140540"/>
            <a:ext cx="1322892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i="1" dirty="0">
                <a:latin typeface="+mj-lt"/>
              </a:rPr>
              <a:t>normal nuclei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032580" y="2024200"/>
            <a:ext cx="1991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latin typeface="+mj-lt"/>
              </a:rPr>
              <a:t>k-means</a:t>
            </a:r>
          </a:p>
          <a:p>
            <a:pPr algn="ctr"/>
            <a:r>
              <a:rPr lang="en-US" i="1" dirty="0">
                <a:latin typeface="+mj-lt"/>
              </a:rPr>
              <a:t>clustering</a:t>
            </a:r>
          </a:p>
        </p:txBody>
      </p:sp>
      <p:sp>
        <p:nvSpPr>
          <p:cNvPr id="71" name="Title 1"/>
          <p:cNvSpPr txBox="1">
            <a:spLocks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Superpixel Clustering </a:t>
            </a:r>
            <a:endParaRPr lang="en-US" dirty="0"/>
          </a:p>
        </p:txBody>
      </p:sp>
      <p:sp>
        <p:nvSpPr>
          <p:cNvPr id="72" name="Rectangle 71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96240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Superpixel Clustering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2650" y="5163671"/>
            <a:ext cx="7886700" cy="1013292"/>
          </a:xfrm>
        </p:spPr>
        <p:txBody>
          <a:bodyPr>
            <a:normAutofit/>
          </a:bodyPr>
          <a:lstStyle/>
          <a:p>
            <a:r>
              <a:rPr lang="en-US" sz="2400" dirty="0"/>
              <a:t>Patterns emerge when we label the superpixels in an </a:t>
            </a:r>
            <a:r>
              <a:rPr lang="en-US" sz="2400" dirty="0">
                <a:solidFill>
                  <a:srgbClr val="FF0000"/>
                </a:solidFill>
              </a:rPr>
              <a:t>unsupervised</a:t>
            </a:r>
            <a:r>
              <a:rPr lang="en-US" sz="2400" dirty="0"/>
              <a:t> manner.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8</a:t>
            </a:fld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2883572" y="1816287"/>
            <a:ext cx="6424856" cy="3076476"/>
            <a:chOff x="628650" y="1208089"/>
            <a:chExt cx="6424856" cy="307647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650" y="1208089"/>
              <a:ext cx="1375275" cy="274320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168864" y="1208089"/>
              <a:ext cx="1795926" cy="2743200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129729" y="1208089"/>
              <a:ext cx="2127213" cy="274320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1881" y="1208089"/>
              <a:ext cx="631625" cy="274320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84533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benign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2595873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atypia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22381" y="3976788"/>
              <a:ext cx="94190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i="1" dirty="0"/>
                <a:t>DCIS</a:t>
              </a:r>
            </a:p>
          </p:txBody>
        </p:sp>
      </p:grpSp>
      <p:sp>
        <p:nvSpPr>
          <p:cNvPr id="15" name="Rectangle 14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2752320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65127"/>
            <a:ext cx="7886700" cy="86996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Supervised Tissue Label Segmentation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CB9DE9-A0AC-4790-8448-D703FAD45C04}" type="slidenum">
              <a:rPr lang="en-US" smtClean="0"/>
              <a:t>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319" y="2082029"/>
            <a:ext cx="1667876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2179" y="2082029"/>
            <a:ext cx="1667512" cy="12801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Cross 6"/>
          <p:cNvSpPr/>
          <p:nvPr/>
        </p:nvSpPr>
        <p:spPr>
          <a:xfrm>
            <a:off x="4347173" y="2389600"/>
            <a:ext cx="646664" cy="665018"/>
          </a:xfrm>
          <a:prstGeom prst="plus">
            <a:avLst>
              <a:gd name="adj" fmla="val 4299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8" name="Picture 7" descr="Image result for svm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67054" y="2219950"/>
            <a:ext cx="1004318" cy="1004318"/>
          </a:xfrm>
          <a:prstGeom prst="rect">
            <a:avLst/>
          </a:prstGeom>
          <a:noFill/>
          <a:ln w="63500" cmpd="tri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ight Arrow 23"/>
          <p:cNvSpPr/>
          <p:nvPr/>
        </p:nvSpPr>
        <p:spPr>
          <a:xfrm>
            <a:off x="6840245" y="2389600"/>
            <a:ext cx="790575" cy="66501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34278" y="3516077"/>
            <a:ext cx="18433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original image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799950" y="3362189"/>
            <a:ext cx="21706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ground truth </a:t>
            </a:r>
          </a:p>
          <a:p>
            <a:pPr algn="ctr"/>
            <a:r>
              <a:rPr lang="en-US" sz="2000" dirty="0"/>
              <a:t>label image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264078" y="4516702"/>
            <a:ext cx="677781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We tested two models using a subset of ROIs (N=58):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Support Vector Machines (SVM)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Convolutional Neural Nets (CNN)</a:t>
            </a:r>
          </a:p>
          <a:p>
            <a:r>
              <a:rPr lang="en-US" sz="2400" dirty="0"/>
              <a:t> </a:t>
            </a:r>
          </a:p>
        </p:txBody>
      </p:sp>
      <p:pic>
        <p:nvPicPr>
          <p:cNvPr id="13" name="Picture 4" descr="http://funny-clip-art-cool-drawings.com/image-files/medical-clipart-doctor-female-colo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58" y="1076061"/>
            <a:ext cx="441999" cy="990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1"/>
          <p:cNvSpPr txBox="1"/>
          <p:nvPr/>
        </p:nvSpPr>
        <p:spPr>
          <a:xfrm>
            <a:off x="7392922" y="3362189"/>
            <a:ext cx="21706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 dirty="0"/>
              <a:t>classifier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1524000" y="1"/>
            <a:ext cx="91440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1. Introduction      2. ROI Localization    </a:t>
            </a:r>
            <a:r>
              <a:rPr lang="en-US" sz="1200" b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US" sz="1200" b="1" dirty="0"/>
              <a:t>3. Tissue Segmentation</a:t>
            </a:r>
            <a:r>
              <a:rPr lang="en-US" sz="1200" dirty="0"/>
              <a:t>     </a:t>
            </a: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4. Automated Diagnosis    5.Viewing Behavior Analysis     6. Conclusions</a:t>
            </a:r>
          </a:p>
        </p:txBody>
      </p:sp>
    </p:spTree>
    <p:extLst>
      <p:ext uri="{BB962C8B-B14F-4D97-AF65-F5344CB8AC3E}">
        <p14:creationId xmlns:p14="http://schemas.microsoft.com/office/powerpoint/2010/main" val="1402243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1625</TotalTime>
  <Words>2120</Words>
  <Application>Microsoft Office PowerPoint</Application>
  <PresentationFormat>Widescreen</PresentationFormat>
  <Paragraphs>487</Paragraphs>
  <Slides>39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Calibri</vt:lpstr>
      <vt:lpstr>Calibri Light</vt:lpstr>
      <vt:lpstr>Cambria Math</vt:lpstr>
      <vt:lpstr>Times New Roman</vt:lpstr>
      <vt:lpstr>Office Theme</vt:lpstr>
      <vt:lpstr>Computer-Aided Diagnosis Using Whole Slide Images</vt:lpstr>
      <vt:lpstr>Breast Cancer Research</vt:lpstr>
      <vt:lpstr>Medical Diagnosis of Cancer</vt:lpstr>
      <vt:lpstr>Breast Histopathology</vt:lpstr>
      <vt:lpstr>Diagnostic Categories</vt:lpstr>
      <vt:lpstr>Tissue Label Segmentation </vt:lpstr>
      <vt:lpstr>PowerPoint Presentation</vt:lpstr>
      <vt:lpstr>Superpixel Clustering </vt:lpstr>
      <vt:lpstr>Supervised Tissue Label Segmentation</vt:lpstr>
      <vt:lpstr>Training Labels</vt:lpstr>
      <vt:lpstr>Superpixel + SVM-based Segmentation</vt:lpstr>
      <vt:lpstr>PowerPoint Presentation</vt:lpstr>
      <vt:lpstr>PowerPoint Presentation</vt:lpstr>
      <vt:lpstr>Supervised Tissue Label Segmentation</vt:lpstr>
      <vt:lpstr>Results</vt:lpstr>
      <vt:lpstr>Semantic Segmentation of Tissue Classes</vt:lpstr>
      <vt:lpstr>Automated Diagnosis of ROIs</vt:lpstr>
      <vt:lpstr>Features of the whole ROI: Frequency and  Co-occurrence of tissue labels</vt:lpstr>
      <vt:lpstr>Structure Feature</vt:lpstr>
      <vt:lpstr>PowerPoint Presentation</vt:lpstr>
      <vt:lpstr>Concentration of areas around and inside of ducts for breast cancer analysis</vt:lpstr>
      <vt:lpstr>Structure Feature</vt:lpstr>
      <vt:lpstr>Melanoma Biopsy Analysis</vt:lpstr>
      <vt:lpstr>PowerPoint Presentation</vt:lpstr>
      <vt:lpstr>PowerPoint Presentation</vt:lpstr>
      <vt:lpstr>Evaluation</vt:lpstr>
      <vt:lpstr>Experiments</vt:lpstr>
      <vt:lpstr>Results – Accuracies </vt:lpstr>
      <vt:lpstr>PowerPoint Presentation</vt:lpstr>
      <vt:lpstr>HatNet</vt:lpstr>
      <vt:lpstr>HatNet Overview</vt:lpstr>
      <vt:lpstr>The HatNet Architecture</vt:lpstr>
      <vt:lpstr>Transformer</vt:lpstr>
      <vt:lpstr>First three steps of HatNet</vt:lpstr>
      <vt:lpstr>Last 3 steps</vt:lpstr>
      <vt:lpstr>Examples of selected bags and words</vt:lpstr>
      <vt:lpstr>Examples of HatNet identifying Stroma Tissue</vt:lpstr>
      <vt:lpstr>Hatnet Accuracies</vt:lpstr>
      <vt:lpstr>Summary</vt:lpstr>
    </vt:vector>
  </TitlesOfParts>
  <Company>CSE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ITCR Slides</dc:title>
  <dc:creator>Linda Shapiro</dc:creator>
  <cp:lastModifiedBy>Linda Shapiro</cp:lastModifiedBy>
  <cp:revision>64</cp:revision>
  <dcterms:created xsi:type="dcterms:W3CDTF">2020-04-28T22:54:15Z</dcterms:created>
  <dcterms:modified xsi:type="dcterms:W3CDTF">2023-10-31T23:19:41Z</dcterms:modified>
</cp:coreProperties>
</file>