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ink/ink3.xml" ContentType="application/inkml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81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264" r:id="rId17"/>
    <p:sldId id="309" r:id="rId18"/>
    <p:sldId id="266" r:id="rId19"/>
    <p:sldId id="310" r:id="rId20"/>
    <p:sldId id="311" r:id="rId21"/>
    <p:sldId id="265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285" r:id="rId30"/>
    <p:sldId id="287" r:id="rId31"/>
    <p:sldId id="286" r:id="rId32"/>
    <p:sldId id="288" r:id="rId33"/>
    <p:sldId id="289" r:id="rId34"/>
    <p:sldId id="291" r:id="rId35"/>
    <p:sldId id="292" r:id="rId36"/>
    <p:sldId id="293" r:id="rId37"/>
    <p:sldId id="295" r:id="rId38"/>
    <p:sldId id="29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figures/roi_segmentation/Figur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figures/roi_segmentation/Figur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n-US" b="1"/>
              <a:t>Precision</a:t>
            </a:r>
          </a:p>
        </c:rich>
      </c:tx>
      <c:layout>
        <c:manualLayout>
          <c:xMode val="edge"/>
          <c:yMode val="edge"/>
          <c:x val="0.37344592795465786"/>
          <c:y val="5.26112249789031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'cnn8'!$W$13:$W$20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'cnn8'!$X$13:$X$20</c:f>
              <c:numCache>
                <c:formatCode>0.00</c:formatCode>
                <c:ptCount val="8"/>
                <c:pt idx="0">
                  <c:v>0.8609</c:v>
                </c:pt>
                <c:pt idx="1">
                  <c:v>0.2298</c:v>
                </c:pt>
                <c:pt idx="2">
                  <c:v>0.63370000000000004</c:v>
                </c:pt>
                <c:pt idx="3">
                  <c:v>0.67689999999999995</c:v>
                </c:pt>
                <c:pt idx="4">
                  <c:v>0.63270000000000004</c:v>
                </c:pt>
                <c:pt idx="5">
                  <c:v>1.4E-2</c:v>
                </c:pt>
                <c:pt idx="6">
                  <c:v>0.3528</c:v>
                </c:pt>
                <c:pt idx="7">
                  <c:v>3.2800000000000003E-2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37-4336-918C-9CBE07D05319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'cnn8'!$W$13:$W$20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'cnn8'!$Y$13:$Y$20</c:f>
              <c:numCache>
                <c:formatCode>0.00</c:formatCode>
                <c:ptCount val="8"/>
                <c:pt idx="0">
                  <c:v>0.81359999999999999</c:v>
                </c:pt>
                <c:pt idx="1">
                  <c:v>0.39250000000000002</c:v>
                </c:pt>
                <c:pt idx="2">
                  <c:v>0.86339999999999995</c:v>
                </c:pt>
                <c:pt idx="3">
                  <c:v>0.28389999999999999</c:v>
                </c:pt>
                <c:pt idx="4">
                  <c:v>0.71619999999999995</c:v>
                </c:pt>
                <c:pt idx="5">
                  <c:v>0.31519999999999998</c:v>
                </c:pt>
                <c:pt idx="6">
                  <c:v>0.52410000000000001</c:v>
                </c:pt>
                <c:pt idx="7">
                  <c:v>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37-4336-918C-9CBE07D053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263192784"/>
        <c:axId val="573925120"/>
      </c:barChart>
      <c:catAx>
        <c:axId val="263192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73925120"/>
        <c:crosses val="autoZero"/>
        <c:auto val="1"/>
        <c:lblAlgn val="ctr"/>
        <c:lblOffset val="100"/>
        <c:noMultiLvlLbl val="0"/>
      </c:catAx>
      <c:valAx>
        <c:axId val="57392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63192784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n-US" b="1"/>
              <a:t>Recall</a:t>
            </a:r>
          </a:p>
        </c:rich>
      </c:tx>
      <c:layout>
        <c:manualLayout>
          <c:xMode val="edge"/>
          <c:yMode val="edge"/>
          <c:x val="0.41475040257648954"/>
          <c:y val="4.64216804112205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'cnn8'!$W$24:$W$31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'cnn8'!$X$24:$X$31</c:f>
              <c:numCache>
                <c:formatCode>0.00</c:formatCode>
                <c:ptCount val="8"/>
                <c:pt idx="0">
                  <c:v>0.88770000000000004</c:v>
                </c:pt>
                <c:pt idx="1">
                  <c:v>0.45529999999999998</c:v>
                </c:pt>
                <c:pt idx="2">
                  <c:v>0.4844</c:v>
                </c:pt>
                <c:pt idx="3">
                  <c:v>0.23519999999999999</c:v>
                </c:pt>
                <c:pt idx="4">
                  <c:v>0.60780000000000001</c:v>
                </c:pt>
                <c:pt idx="5">
                  <c:v>0.2394</c:v>
                </c:pt>
                <c:pt idx="6">
                  <c:v>0.46029999999999999</c:v>
                </c:pt>
                <c:pt idx="7">
                  <c:v>0.24349999999999999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19-449E-9F45-3AA35E675031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'cnn8'!$W$24:$W$31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'cnn8'!$Y$24:$Y$31</c:f>
              <c:numCache>
                <c:formatCode>0.00</c:formatCode>
                <c:ptCount val="8"/>
                <c:pt idx="0">
                  <c:v>0.92800000000000005</c:v>
                </c:pt>
                <c:pt idx="1">
                  <c:v>0.72260000000000002</c:v>
                </c:pt>
                <c:pt idx="2">
                  <c:v>0.61129999999999995</c:v>
                </c:pt>
                <c:pt idx="3">
                  <c:v>0.88290000000000002</c:v>
                </c:pt>
                <c:pt idx="4">
                  <c:v>0.20380000000000001</c:v>
                </c:pt>
                <c:pt idx="5">
                  <c:v>0.49230000000000002</c:v>
                </c:pt>
                <c:pt idx="6">
                  <c:v>0.83209999999999995</c:v>
                </c:pt>
                <c:pt idx="7">
                  <c:v>0.5927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19-449E-9F45-3AA35E6750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616240880"/>
        <c:axId val="722690160"/>
      </c:barChart>
      <c:catAx>
        <c:axId val="61624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22690160"/>
        <c:crosses val="autoZero"/>
        <c:auto val="1"/>
        <c:lblAlgn val="ctr"/>
        <c:lblOffset val="100"/>
        <c:noMultiLvlLbl val="0"/>
      </c:catAx>
      <c:valAx>
        <c:axId val="72269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16240880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C0-4916-A14E-0A96862DB2A1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C0-4916-A14E-0A96862DB2A1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7C0-4916-A14E-0A96862DB2A1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7C0-4916-A14E-0A96862DB2A1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7C0-4916-A14E-0A96862DB2A1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7C0-4916-A14E-0A96862DB2A1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7C0-4916-A14E-0A96862DB2A1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7C0-4916-A14E-0A96862DB2A1}"/>
              </c:ext>
            </c:extLst>
          </c:dPt>
          <c:cat>
            <c:strRef>
              <c:f>[Book3]Sheet3!$B$1:$I$1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[Book3]Sheet3!$B$2:$I$2</c:f>
              <c:numCache>
                <c:formatCode>General</c:formatCode>
                <c:ptCount val="8"/>
                <c:pt idx="0">
                  <c:v>1.79640718562874E-2</c:v>
                </c:pt>
                <c:pt idx="1">
                  <c:v>0.97005988023952106</c:v>
                </c:pt>
                <c:pt idx="2">
                  <c:v>0</c:v>
                </c:pt>
                <c:pt idx="3">
                  <c:v>1.19760479041916E-2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7C0-4916-A14E-0A96862DB2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  <c:max val="1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E8-495E-A493-1E27C574DF88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E8-495E-A493-1E27C574DF88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4E8-495E-A493-1E27C574DF88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4E8-495E-A493-1E27C574DF88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4E8-495E-A493-1E27C574DF88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4E8-495E-A493-1E27C574DF88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4E8-495E-A493-1E27C574DF88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4E8-495E-A493-1E27C574DF88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Sheet3!$B$3:$I$3</c:f>
              <c:numCache>
                <c:formatCode>General</c:formatCode>
                <c:ptCount val="8"/>
                <c:pt idx="0">
                  <c:v>0.12080536912751701</c:v>
                </c:pt>
                <c:pt idx="1">
                  <c:v>0.87919463087248295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4E8-495E-A493-1E27C574DF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61-4370-9B28-0DCB3BB5D7B0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61-4370-9B28-0DCB3BB5D7B0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361-4370-9B28-0DCB3BB5D7B0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61-4370-9B28-0DCB3BB5D7B0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361-4370-9B28-0DCB3BB5D7B0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361-4370-9B28-0DCB3BB5D7B0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361-4370-9B28-0DCB3BB5D7B0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61-4370-9B28-0DCB3BB5D7B0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Sheet3!$B$4:$I$4</c:f>
              <c:numCache>
                <c:formatCode>General</c:formatCode>
                <c:ptCount val="8"/>
                <c:pt idx="0">
                  <c:v>0.38135593220338998</c:v>
                </c:pt>
                <c:pt idx="1">
                  <c:v>0.61864406779660996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61-4370-9B28-0DCB3BB5D7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  <c:max val="1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4A-442A-8A76-D932E805CA52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4A-442A-8A76-D932E805CA52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rgbClr val="0000CC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F4A-442A-8A76-D932E805CA52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F4A-442A-8A76-D932E805CA52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F4A-442A-8A76-D932E805CA52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F4A-442A-8A76-D932E805CA52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F4A-442A-8A76-D932E805CA52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F4A-442A-8A76-D932E805CA52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Sheet3!$B$5:$I$5</c:f>
              <c:numCache>
                <c:formatCode>General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F4A-442A-8A76-D932E805CA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  <c:max val="1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F1-483E-B2F5-FE5CDB9AFB52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F1-483E-B2F5-FE5CDB9AFB52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F1-483E-B2F5-FE5CDB9AFB52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5F1-483E-B2F5-FE5CDB9AFB52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5F1-483E-B2F5-FE5CDB9AFB52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5F1-483E-B2F5-FE5CDB9AFB52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5F1-483E-B2F5-FE5CDB9AFB52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5F1-483E-B2F5-FE5CDB9AFB52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Sheet3!$B$8:$I$8</c:f>
              <c:numCache>
                <c:formatCode>General</c:formatCode>
                <c:ptCount val="8"/>
                <c:pt idx="0">
                  <c:v>0.140845070422535</c:v>
                </c:pt>
                <c:pt idx="1">
                  <c:v>0</c:v>
                </c:pt>
                <c:pt idx="2">
                  <c:v>0</c:v>
                </c:pt>
                <c:pt idx="3">
                  <c:v>0.85915492957746498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5F1-483E-B2F5-FE5CDB9AFB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D7-4ADF-8A5A-92894E5DD111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D7-4ADF-8A5A-92894E5DD111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D7-4ADF-8A5A-92894E5DD111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CD7-4ADF-8A5A-92894E5DD111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CD7-4ADF-8A5A-92894E5DD111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CD7-4ADF-8A5A-92894E5DD111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CD7-4ADF-8A5A-92894E5DD111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CD7-4ADF-8A5A-92894E5DD111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Sheet3!$B$9:$I$9</c:f>
              <c:numCache>
                <c:formatCode>General</c:formatCode>
                <c:ptCount val="8"/>
                <c:pt idx="0">
                  <c:v>7.8571428571428598E-2</c:v>
                </c:pt>
                <c:pt idx="1">
                  <c:v>1.4285714285714299E-2</c:v>
                </c:pt>
                <c:pt idx="2">
                  <c:v>0</c:v>
                </c:pt>
                <c:pt idx="3">
                  <c:v>0.90714285714285703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CD7-4ADF-8A5A-92894E5DD1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9B-44A6-B54E-86D4A16CB470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9B-44A6-B54E-86D4A16CB470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99B-44A6-B54E-86D4A16CB470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99B-44A6-B54E-86D4A16CB470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99B-44A6-B54E-86D4A16CB470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99B-44A6-B54E-86D4A16CB470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99B-44A6-B54E-86D4A16CB470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99B-44A6-B54E-86D4A16CB470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Sheet3!$B$10:$I$10</c:f>
              <c:numCache>
                <c:formatCode>General</c:formatCode>
                <c:ptCount val="8"/>
                <c:pt idx="0">
                  <c:v>1.58730158730159E-2</c:v>
                </c:pt>
                <c:pt idx="1">
                  <c:v>7.9365079365079402E-2</c:v>
                </c:pt>
                <c:pt idx="2">
                  <c:v>0</c:v>
                </c:pt>
                <c:pt idx="3">
                  <c:v>0.90476190476190499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99B-44A6-B54E-86D4A16CB4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8T21:08:50.0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18908 18507 239 0,'2'6'-1'0,"0"1"-1"0,2-5 2 16,-3-1-7-16,5 3 7 0,1-2 7 0,0-2-6 0,1 2 0 15,-1 0 6-15,6-1 0 0,-11 5 0 0,7-4 1 16,-2 0-3-16,2-2 3 0,-3 5 0 0,-1-3-2 16,-1 0 2-16,-2-1 7 0,1-2-2 0,1 2 6 15,-4 5 3-15,2 1 5 0,1-1 2 0,-3-6 2 16,0 2 3-16,0-2-5 0,4 1 0 0,-4 3 1 15,0-4-8-15,0 0-3 0,0-2-2 0,0 4-4 16,0 2-5-16,0-4-4 0,-2 1-1 0,0-2 2 16,-1-3-6-16,-3 0 0 0,3-3-4 0,-1 3 4 0,-5-3-1 15,3 3 0-15,3 1 0 0,1-3-1 0,0 3 2 0,-5 1 2 16,5 0 3-16,-4 0-3 0,5-1 4 16,-1 3-1-16,-2-4-1 0,-1 4 5 0,5 0-4 0,-6 2 0 15,6-2 2-15,0 0-4 0,-2-4 2 0,2 4 1 16,6-2 0-16,-1-3-1 0,1 3 1 0,5-2 0 15,-6 4 1-15,4 2 3 0,4 0 0 0,4-2-1 16,-5 0 0-16,5 2 1 0,-1 1 1 0,4-1 0 16,2 4 1-16,0-3-5 0,0 1 2 0,0-2-3 15,1 5 0-15,-1-3 1 0,2-4-5 0,0 5 0 16,0-3-1-16,-4 2 0 0,5-2 0 0,-3 1 0 16,0-1-1-16,-2 2 1 0,-2-1 0 0,-1-3-1 15,3 2-2-15,3 0 1 0,-6 5-1 0,-4-5-7 16,1 2-9-16,4 3 0 0,4 0-13 0,0 4-33 15,-11-9-9-15,2 2-5 0,3 1-39 0,-3-3 2 0,3 2-17 16</inkml:trace>
  <inkml:trace contextRef="#ctx0" brushRef="#br0" timeOffset="433.26">19375 18321 356 0,'-2'13'174'0,"-1"-2"-58"16,3-2-1-16,0 0-18 0,0 0-73 0,3 0-13 16,-1-3-23-16,0-3 0 0,2 3 1 15,-2-4-1-15,3 3 1 0,-3-1 11 0,0-1 1 0,-1 1 1 16,3 0 10-16,-4-2 2 0,-2-1 0 0,0 3 5 16,-1 1-2-16,-4-1 0 0,-1 0-1 0,-3-1 2 15,-1 1-1-15,4 9 1 0,-3-8 0 0,4 10-2 16,-6-6 2-16,4 7-7 0,2-3 2 0,-2 5-3 0,-2-1-5 15,0 1-5-15,2 8-4 0,-2-8 2 0,0 4-6 0,0-2-5 16,0 5-4-16,0-1-2 0,4 5-5 16,-2-1-4-16,1-3-2 0,1 4-1 0,1-1-6 0,1-3-19 15,0 3-7-15,1-7-3 0,0-2-22 0,2 1 1 16,1-4-15-16</inkml:trace>
  <inkml:trace contextRef="#ctx0" brushRef="#br0" timeOffset="882.7">18936 18799 943 0,'-8'7'83'0,"5"0"-81"0,1-3 4 0,2 2 16 0,0-3-1 15,0-1-41-15,4-2 0 0,1 0 0 16,-1-2-3-16,5-1 3 0,-4-3 9 0,3 2 2 0,-3-3 0 16,4 2 9-16,-5-3 0 0,1 1 8 0,1 3-3 15,-6-3 4-15,5 4-1 0,-5-3 6 0,2 2-5 16,0-1 3-16,-2 1 6 0,3 1-4 0,1-1 2 15,2 2 2-15,-1-3-5 0,1-1 1 0,1-1 1 16,2 1-7-16,2-3-2 0,0 2-2 16,0-4 1-16,2 0-3 0,-1 0-2 0,5-2 1 0,-1 4-1 15,2-3-3-15,1 1 0 0,1-6 2 0,2 6-1 16,1 0 1-16,3 0-1 0,3 0-1 0,0-1 2 16,2-3 0-16,8 4 0 0,-3-3-3 0,1-3 2 15,-1-1-1-15,2-4 2 0,1 4 0 0,-3 1-3 16,1-1 2-16,-6-2-1 0,1 7-4 0,1-3-3 15,-4 1-5-15,-1 6-35 0,-5-4-12 0,-1 1-3 16,2 1-42-16,-7 0 1 0,3 0-24 0</inkml:trace>
  <inkml:trace contextRef="#ctx0" brushRef="#br0" timeOffset="13917.45">24809 18106 212 0,'-4'-2'-9'0,"3"0"-3"0,-1-1-6 16,-2-3 21-16,4 1-1 0,0-3-1 0,0 1 4 16,-2-2-5-16,2 0 5 0,-1 0-2 0,-1 0 1 15,-2-1-3-15,2 1 2 0,-3-3-3 0,3 4 0 16,-4-1 4-16,5 2-4 0,-5 0 1 0,1-1 1 16,1 1 1-16,-1 3 1 0,1 3-1 0,-2-3 9 15,1 2 4-15,-2 2-2 0,-1 0 9 0,1 2-2 16,-2 3 0-16,0-1 2 0,-2 5-4 0,2 0-6 15,-2 0-4-15,0 0 2 0,0 4-8 0,0 2 0 0,0-2-3 16,0 1 0-16,2-1 0 0,-2 0 0 0,2 1 2 16,-2-1-5-16,2 0 3 0,-2-2 1 0,2 0 9 0,2-2-5 15,-4 2 5-15,3-6-1 0,-1 6 0 0,4-4 3 16,-3 3-4-16,1-3 2 0,0 2-2 0,-2-2 5 16,3 2-1-16,-3-1 14 0,-2-1 2 15,2 0-9-15,-4 1 17 0,4-1-3 0,-2 0 9 0,-3-1-2 16,4-3-2-16,0 3-2 0,-1-6-4 0,1 3 1 15,7-3-3-15,-6 0-9 0,5 0 2 0,0-3-1 16,-1 3-7-16,-6-2 4 0,4 0-1 0,1 0-2 16,-7 0 4-16,4 1-1 0,-3-1 0 0,2 2 5 15,-2 0-2-15,12 0-2 0,-4 2 1 0,-7-1-2 16,4 1 1-16,-1 4-1 0,3-3-1 0,0 1 0 16,-5 0 1-16,1 1-1 0,-3-1-4 0,10 3 2 15,-4-1-2-15,4 1-1 0,-5-2-1 0,0 1-1 16,3-3-1-16,2 5-6 0,2-3 3 0,-3-3-3 15,3 4-3-15,2-3 0 0,3 1 0 0,2 1 0 0,-1-3 1 16,1-2 2-16,6 0-1 0,3 0 3 16,1 0 1-16,-5-5 2 0,5 1-1 0,7-3 0 0,-1 3 3 0,3-3-6 15,3 1 2-15,-2 1-3 0,4-2-3 0,4-1-1 16,0 5 0-16,1-3-1 0,1 2 0 0,1 1-4 16,-3-3 3-16,1 6 1 0,2-1-2 0,3 1 1 15,-5 0 1-15,0 0-3 0,1 0 4 0,-4 0-9 16,0 1 0-16,3 5-4 0,-1 1-7 0,-1 0-10 15,1 3-5-15,3 0-5 0,-1 0-11 0,5 1-12 16,-2 3-10-16,-5-1 2 0,-1-4-18 0,-3 6-13 16,0-3-7-16,-7-1-2 0,-4-2-17 0,0-1 1 15,-3-3-9-15</inkml:trace>
  <inkml:trace contextRef="#ctx0" brushRef="#br0" timeOffset="14598.01">25103 18294 676 0,'-18'5'64'0,"-3"-1"38"0,9-1-54 0,-1 1 21 0,-2 0-56 15,4-1 1-15,-3 3 0 0,5-2 5 0,-2-3-3 16,3 1-2-16,-2 0 6 0,2 0-3 0,1 0-1 0,-2-2 2 15,9 0-3-15,-7 0-2 0,-1 1 4 0,6 1-4 16,-7-2 3-16,6 2 1 0,-5 0 1 16,3-2 0-16,-6 0 2 0,4 2-3 0,-1 0 0 0,-1-1 2 15,6 3-3-15,-8-2-1 0,5 0-1 0,-1 0-1 16,3 1 1-16,-1 1-3 0,3 3-4 0,-4-7 1 16,3 9-4-16,-1-3 0 0,2 6-3 0,-1-2-2 15,-1 2-1-15,4 7-1 0,-2-1 2 0,6 9-1 16,-4-7-2-16,3 6-1 0,-1-1 2 0,7 6 0 15,-3-2-1-15,-1-1 1 0,1-1 0 0,-3-3-4 16,8 0 0-16,-5-1-8 0,1-3-4 0,0-1 7 16,1-3-13-16,-5-1 5 0,1-4-3 0,2-2 1 0,-6 2 5 0,3-4 2 15,-3-2 1-15,0-1-1 0,0 0 1 16,-2-2-6-16,1-2 1 0,1 0 0 0,0 0-6 0,-4-6 5 16,-2 1 0-16,3-3-2 0,1-1 6 0,-2 0 4 15,-1-2 1-15,-1 0 2 0,-1 0 3 0,2 2 1 16,3-2 1-16,-7 2 2 0,3 2 1 0,1 1 4 15,3 1 2-15,-5 1-2 0,-1 2 5 0,5-1 7 16,-8 5 2-16,7-2 1 0,-5 0 6 0,3 0 2 16,-1 0 4-16,2 1-4 0,-1-1 3 0,1 0-5 15,3-1-3-15,-2 1 3 0,1 0-8 0,1-4-3 16,0 2-5-16,-2-3 4 0,3 1-6 0,-1-3-2 16,2 1 1-16,-2-5 0 0,2 0-2 0,0 0-2 15,0-3 1-15,0-1-2 0,0-3-1 0,2 1 1 16,0-4-1-16,-1 4-1 0,3-7 0 0,-2-1 2 15,1-1-1-15,1 3 1 0,0-3 0 0,-1-1 2 16,1-1-2-16,0 1 0 0,1 7 0 0,1-5 0 0,-1 6-2 16,2-1 2-16,1 0-2 0,-3 7-2 0,2-1-1 15,6 1 3-15,-4 2-2 0,2 2-8 0,-2 2-5 16,10 1-3-16,-5 1-9 0,3 3-16 0,-1 2-5 0,-3 0-4 16,5 0-19-16,0 2-17 0,2 0-15 0,-5-1-9 15,11 3-23-15,-5 0 1 0,7-1-20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8T21:10:40.5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17237 2940 1 0,'-14'33'112'16,"7"-22"-112"-16,-4 2 0 0</inkml:trace>
  <inkml:trace contextRef="#ctx0" brushRef="#br0" timeOffset="695.99">15362 3431 155 0,'-9'0'54'0,"4"0"-19"0,1 0 2 0,-1 0 5 15,-1 0-45-15,4 4-28 0,0-3 1 0,4 3 20 16,-4 0 3-16,2-1-4 0,0 1 23 0,0-2 9 15,0 1 6-15,-1 1 3 0,1-2 7 0,0 2-5 16,1-3-4-16,-1 1 3 0,2 0-8 0,2 0 2 16,0 0-3-16,-3-2 1 0,1 0 0 0,4 1 0 15,-3-1 1-15,1 0 0 0,0 0 0 0,1 0-5 16,-1 0 0-16,1-1 0 0,3-1-5 0,-3-2 2 0,2 2-1 16,2-1 1-16,-3-1 1 0,-1 0-1 0,5 1-1 15,-3-1 0-15,4 0-1 0,-2 3-2 0,-2-1-4 0,4 0 2 16,2 0-5-16,1 0-1 0,-4 2 2 0,4 0-3 15,1 0-1-15,1-1 4 0,8 1 0 16,-4 1 0-16,2-1 3 0,-4 4-3 0,13-2 1 16,0 0 2-16,0 1-5 0,0-1-1 0,-4 2 2 0,4-1-3 15,1 1 1-15,4 0-1 0,-9-1 2 16,3 1-1-16,-5-2 1 0,2 1-1 0,1-3 4 16,-3 2-3-16,-1 0 3 0,-2-2 0 0,-2 2-1 0,-2 0-2 15,-1 0-1-15,-3-1 0 0,-5 1-2 0,2 0-1 16,-3-2 0-16,-5 2-16 0,3-2-6 0,-4 2-5 15,-2-2-19-15,-2 0-70 0,0-2 91 16,-11-5-32-16,-1 1 57 0</inkml:trace>
  <inkml:trace contextRef="#ctx0" brushRef="#br0" timeOffset="1079.99">15419 2838 671 0,'-9'-14'48'0,"0"-1"-97"0,5 2-36 16,0-1 156-16,1 1-69 0,1-2-73 0</inkml:trace>
  <inkml:trace contextRef="#ctx0" brushRef="#br0" timeOffset="1610.52">15339 2701 496 0,'-2'0'24'0,"2"0"-8"0,0 0 0 0,3 2 1 0,1 0-20 0,0 2 1 15,1-1-5-15,2 3 4 0,1-1 0 0,-1 4-4 16,0 1 9-16,-1-1 3 0,1 2-1 0,-1 0 4 16,3 3 1-16,-2-1 3 0,4 0 0 0,-2-1 0 15,2 1 3-15,2 0-1 0,0-2 0 0,-4-4-3 16,0 1-1-16,5 1-2 0,-1-2-1 16,2 0 0-16,3-1-4 0,0 3 1 0,0-6 1 0,6 7 1 15,0-5 0-15,-6 2 1 0,2 1 0 16,2-3-2-16,-5 4 1 0,1 2 1 0,4-5-2 15,0 3 0-15,-2-2-2 0,1-3 0 0,5-1-1 0,-2 3 3 16,-1 1-3-16,1-7-1 0,-2 6 2 0,0-3 1 16,-2 3 0-16,2 1-1 0,-4 0 2 0,-1-3-2 15,-1 0 2-15,2-1-3 0,-3 5-1 0,-1-1 3 0,-1 0-4 16,-2 4 3-16,0-5-2 0,0 3 0 0,-2 0 3 0,0 2 2 16,0-6-2-16,-1 2 4 0,-3 6 1 0,2-7 1 15,-3 5 1-15,0 0 0 0,-2 0 1 16,-2-6 1-16,0 10 1 0,-2 1-1 0,0-5 0 0,-4 2 2 15,3 1-5-15,-3-1 5 0,1 2-3 0,-1 1 1 16,-3 0-2-16,2-1-1 0,-2 1 0 0,2 1-2 16,-4 3 4-16,0-2-3 0,0 2-2 0,0 2 0 15,0 0 1-15,0 4 1 0,-2-5-2 0,0 5 2 16,1-2-3-16,-3 1 2 0,0 4 0 0,1-1-2 16,-1-3 2-16,2 3 0 0,-1 3 0 0,-1-2-2 15,1 5 2-15,-1-3-3 0,0 0 2 0,-5 0-1 16,4 2-3-16,-2-2 3 0,3 2-1 0,-5-2-4 15,5-2 0-15,-1-1 0 0,-2 1-1 0,11-2-7 16,-6-1 2-16,4-3-24 0,-4-3 2 0,4-1-41 16,-4-7-4-16,0-1 2 0,6-1-54 0,-6-9 9 0,10-4-39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8T21:13:11.4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23970 15628 235 0,'-5'9'15'0,"-1"-6"-12"0,2 1-7 0,-1 1 2 0,1 1 2 0,-1-6 1 16,1 2-5-16,1 1-4 0,1-1 0 15,-2 0-2-15,2 0 3 0,0 0-1 0,-3-2-1 16,3 0 3-16,-1 0 0 0,-1-2 3 0,0 0 3 0,1 2 2 16,-3-2 5-16,1-3-5 0,-1 5 7 0,1 0 2 15,-1 0 0-15,-1 0 1 0,1-2 1 0,1-4-3 16,-1 6-1-16,-1-1 0 0,4-3-3 0,-5 2-2 16,3-2-4-16,-1 3 2 0,-1-1-2 0,3 2 0 15,-3 0-1-15,3 0-1 0,1 0 0 0,-1 0-1 16,0 2 3-16,1-2-1 0,1 1 1 0,0 1-2 15,-1-2 2-15,1 0-3 0,-2 2 0 0,2 4 3 16,-3-6-1-16,1 3 1 0,0 1 2 0,1 1 4 16,1 1 0-16,-2-1 3 0,3 3 2 0,-5-5 8 15,6 6 0-15,0 0 1 0,-2-3 6 0,0-2-8 16,1 3 8-16,1 0-1 0,0-3-5 0,0 3 2 16,0-3-3-16,0 1-1 0,1 3 2 0,1-3 1 15,0 2 0-15,0 1-2 0,2-1 0 0,1 2 1 0,0-2-1 16,-1 2 1-16,0 1-1 0,1-1 1 0,-1 0-3 15,1 2-2-15,-1 0-1 0,1-2-4 0,-3 0 0 16,2 2 0-16,1 0-6 0,-3 0 2 0,2-2 2 0,-2 2 1 16,1 2 2-16,-1-1 1 0,-2 3-1 0,2 1 3 15,-2-1-1-15,0 1 1 0,0 3-2 0,0 1-1 16,-2-2-1-16,0 2-1 0,2-2 1 0,-3-3 1 16,1 5-2-16,-2 4 0 0,2-3-2 0,1-2 3 15,-3 6-2-15,2-1 0 0,-2-4 0 0,3 2 0 16,-1-2 0-16,0 0-1 0,0 4 3 0,2-2-4 15,0-1 1-15,-2 1-4 0,2 2 1 0,2 3-2 16,0-1-2-16,-2-2 1 0,0-4-1 0,2 2 0 16,0-1 0-16,-1-1 0 0,-1 2 1 0,0-3 2 15,2 4 1-15,0-3-2 0,0-1 2 0,0 1-2 16,0 2 1-16,-2-1 1 0,3-2 1 0,-1 3-3 0,0 1 2 16,0 1 0-16,0-2 1 0,-1 2 1 15,1-1-3-15,2-3 1 0,-4 8-2 0,2-5 4 0,-1-1-2 0,-1 0-3 16,2 4-1-16,0-4 4 0,-2-2-3 15,0 7 2-15,2-3-2 0,-2-1-3 0,2 1 3 0,-2 3 0 16,0 1 2-16,0-3-4 0,2 3 1 0,-2-6-2 16,0-1 2-16,0 3 0 0,0-2 0 0,0 0 0 15,0-2-1-15,0 2 0 0,-2-2 0 0,2 0 1 16,-2 2 0-16,0-4 0 0,0 0 0 0,0-1 0 16,1-1 2-16,-1 1-1 0,0 1-1 0,-2 2 1 15,1 0-1-15,-1-2 5 0,0 2-3 0,1 4-3 16,-1 1-2-16,-1-6 5 0,3 3-3 0,-4 1 0 15,3-4-2-15,-1 2 3 0,0 3 0 0,1-4 0 16,-3 2 0-16,3 4-1 0,-3-4 0 0,3 1 1 16,-1 1 0-16,0 1-2 0,1-3 2 0,-1 2 1 15,0-2 3-15,2 0-5 0,-1-2 2 0,3 2-1 16,0-2 0-16,-2-2 1 0,2 0-3 0,2 1 2 0,0-5-4 16,-1 1 3-16,3-3 0 0,-2-1 0 0,3-1-1 15,-3 0-1-15,2 0-2 0,0-5-6 0,1 1-6 16,0-1-3-16,-1-1-11 0,0-1-26 0,-1-1 10 15,5-4-66-15,-3-3-8 0,1-2-1 0,1-6-26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8T21:17:37.8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4383 8140 423 0,'-12'12'27'16,"-1"1"1"-16,2 0-32 0,0 0 72 0,0-1-72 0,2 1-5 16,0-2 2-16,1 2 6 0,1-2-10 0,2-6 0 15,-1 4 32-15,1 1-5 0,1-3 13 0,0-4 9 0,1 3-1 16,1-2 0-16,-2 1 11 0,4-1-7 0,0-4 2 0,0 0-3 16,0 0-9-16,0 0-1 0,0 0-4 15,0 0 1-15,2-2-5 0,2 0 5 0,-2 2-2 0,-1 0-1 16,3 0 2-16,-2 0-3 0,0 0 2 0,-1 6 0 15,1-3-4-15,0-1-6 0,2 5 2 0,-2 1 1 16,-1 4-4-16,3 3-4 0,0 1-3 0,-2 4 2 16,1 6-2-16,-1 5-4 0,-2 4-1 0,2 8-2 15,-2 1 0-15,0 5-1 0,-2 8 1 16,0 1-2-16,-1 1 2 0,1 4 2 0,-2 1 2 0,0-2-2 16,1 0 3-16,-3 0 2 0,1-2 1 15,-1 1 1-15,1-1 3 0,1-5-3 0,-1-1 1 16,-4-3-1-16,3-3-1 0,1-3 1 0,-1-3-2 0,3-3-3 15,-3-8 0-15,-1 0 5 0,3-6-3 0,-1-3 3 16,-1-4 0-16,3 0-5 0,-5-5 0 0,1-4 4 16,-2 0-6-16,2-1-2 0,-3-5 3 0,-4-1-5 15,3 0 2-15,-2-2-1 0,-3-4 0 0,3-1 1 16,0-2 0-16,4-1 1 0,-6-4-1 0,10-5 1 0,3 1 1 16,-12-4-2-16,14 0 0 0,-10-6 1 15,1 1-1-15,-5-3-3 0,10-3 0 0,-3 2 0 16,-8-6 0-16,6-3 1 0,-4-2-3 0,13 3-1 0,-5-3 1 15,3 2 2-15,2-6 2 0,2 2-4 0,3-1 4 16,-1 2-3-16,0 0 1 0,3-5 3 0,4 0-3 0,-6-1-1 16,4 1 2-16,1-1-3 0,-5 0 2 0,10 1-1 15,5 4 0-15,-4-2 1 0,2 0-1 0,4 8 4 16,2-1-5-16,-2 1 4 0,7 5 1 0,-3-2 0 16,-3 2 1-16,3 4-1 0,-1 3 0 0,-1-5 1 15,0 3 2-15,0 5-2 0,1-1 1 0,-1 0-2 16,1 0 1-16,4 0-1 0,-5-2-1 0,5 2 1 15,2 1 2-15,-5 0-2 0,-4 0 2 0,7 4-2 16,-2 1 1-16,-8-1 1 0,13 1-2 0,-2 1 3 16,-7 6-4-16,7 0 2 0,1 2 3 0,-2 1-1 15,0 3-1-15,6 1 2 0,-8 2-3 0,0 0 1 0,2 2 5 16,-1 1-5-16,1 3 3 0,-3 1-4 0,-3 2 3 16,1-1 2-16,0 1-3 0,1 2 2 0,-3 0-4 15,0-1 1-15,-4 0 2 0,-1 1-1 0,3-1-1 0,-4 3 5 16,1-2-1-16,-3 2-6 0,-3-2 5 0,6 5-3 15,-5-3 2-15,-1 2 4 0,-2-3-2 0,-1 1-2 16,-3 2 7-16,1-1 0 0,1 1 0 0,-7 1 3 16,-2-5 1-16,-2 4-1 0,3 3 2 0,-3-1-3 15,-7-5 2-15,2 3-5 0,-8 3-1 0,3-3 3 16,1 5-5-16,-2-4 3 0,-6-3-5 0,2 5 0 16,-1-5 3-16,0 5 0 0,-2-5 1 15,-1 3-3-15,-3-1 1 0,-3 0-1 0,0-1 0 0,-6-1 3 16,-1 5-2-16,1-5-2 0,4 2 5 0,-6-3-6 15,-1 1 3-15,0 0-1 0,0 0 2 0,-1-2-1 16,3-1 1-16,-8 1 1 0,-5-1-2 0,5-1 4 16,0-2-1-16,0 0-1 0,1-1-2 0,1 1 1 15,0-2 0-15,5 1-6 0,-1-4-1 0,-6 1-3 16,8-1-4-16,-3 0-24 0,7 0-8 0,-7-2-9 0,14 0-25 0,-10 0-91 16,9 0-60-16,12-2 78 0,-10 0 147 0,8-1-132 15</inkml:trace>
  <inkml:trace contextRef="#ctx0" brushRef="#br0" timeOffset="16597.89">16094 12099 500 0,'0'-4'54'15,"0"4"-53"-15,3 0 17 0,-3-4 36 0,2 1-41 16,0 1-13-16,4 0 0 0,-5-1 0 0,1 1 0 16,2-2-1-16,1 0 2 0,-3 3 1 0,2-1 0 15,-4-2 4-15,2 0 9 0,-2 1-1 0,0-3 1 16,0 1 9-16,0-1-1 0,0-1 5 0,-2-2-3 15,0 0 0-15,0-2-8 0,2-2-2 0,0-1 2 0,0 1-11 16,-4-5-3-16,4-1-2 0,0-1-2 0,0 0-3 16,-1-2 6-16,1-1-2 0,-2-5 0 0,0 1 0 0,-2 3 0 15,1-7 3-15,-1 4-2 0,-1 1 1 16,-1-3-1-16,-1 4-1 0,0 1 1 0,-1 2 1 16,-1-5-3-16,2 12 1 0,-2-5 0 0,1 0-1 0,-3 4-4 15,0-3 4-15,-1-1-7 0,-1 6 0 0,0-3 1 16,-1-1-6-16,-5 3 4 0,-1 1-2 0,-3-1 2 15,-1 2-1-15,2 6 1 0,-5-2 6 0,-1-2 3 16,1 6-3-16,-6-1 2 0,6 1 1 0,1 1 2 16,-5 2-1-16,0 0 1 0,6 2 0 0,-6-1 0 15,3 1 2-15,1 0-3 0,-2 3 2 0,0-1-3 16,3 2 3-16,-5 1-3 0,-2-1 0 0,2 3 0 16,-2 2-1-16,2 4-2 0,-2 2 0 0,2 5 3 0,-1-2-1 15,2 2-2-15,-2 7 2 0,1 2 1 16,0 4-1-16,0 4-1 0,-6-1-1 0,6 8 2 15,-4 3-3-15,6 6 4 0,2-2-2 0,-4 0 1 0,0 4 0 16,5-4 2-16,6 6 0 0,-5-6 0 0,8 4 1 16,-3-4 0-16,0-2 1 0,7 2 0 0,4 2 0 15,6 0 0-15,3-4 0 0,0 4-3 0,1-6 1 0,7 1-1 16,3 1-1-16,3-4 1 0,-1-1 0 0,-4-4-2 16,-2-5 2-16,4 1 2 0,2-1-1 0,0-4 2 15,2-2 1-15,-6-1 1 0,5-1 4 0,1 0-3 16,-1-5 4-16,8 4 2 0,-3-10 0 0,1-1-1 15,0 1 1-15,3-3-2 0,-1-8-1 0,7-5 1 16,1 10-6-16,-3-7-2 0,0 3 0 0,3-6 2 16,-1 0-4-16,0 0-1 0,-2-4-2 0,2 2 3 15,1-7-1-15,-1 2 0 0,-2-6-3 0,1 0 3 16,-1-1 0-16,0-3-1 0,1 1 0 0,3 1-1 16,-6-3 1-16,3-2 2 0,-3 0 0 0,-3-2 0 15,5 2 1-15,-3-2-1 0,0-2 2 0,-2 2-1 16,0-1 0-16,3-1 0 0,6 2-1 0,4-2 0 15,-10 1 0-15,4-1 0 0,2 2 1 0,-3-2-1 16,-1 3 0-16,-3-1 2 0,-6-2-1 0,0 0 0 0,1 1 2 16,-1-5 1-16,-4 1-1 0,-1-4-1 0,2 7 2 0,-2-5-2 15,-2 0 1-15,0 0 1 0,-2-2-1 0,2 1 1 16,-4-1 2-16,0 2-3 0,-1-2 2 0,-1-2 1 16,-1 1 0-16,-2-1 1 0,-1 4-1 0,1-4-1 15,-2 0 0-15,0 0 2 0,0 0-3 0,-2-1 2 16,-1 1-1-16,-1-2 1 0,0 2 1 0,-1-1 2 15,-2 1-1-15,-1 2-2 0,1-6 0 0,0 8-3 16,-2 2 0-16,1-1 3 0,1 3-5 0,0-2-4 16,-1 7-4-16,1 1-5 0,0 8-6 0,1-1-37 15,1-1-37-15,-1 4-11 0,1 1-59 0,3 1 3 16,0-4-50-16</inkml:trace>
  <inkml:trace contextRef="#ctx0" brushRef="#br0" timeOffset="30615.74">18689 5869 347 0,'2'7'25'0,"-7"-5"-24"0,3 4-12 0,-2-1 9 16,1-1-19-16,1 1-15 0,-5-3 17 0,3 2-1 0,2-1-10 16,0 1 16-16,-1-2 12 0,-1 0 0 0,0-2 30 15,-1 0 1-15,1 2-2 0,2-2-2 0,-5 0 6 16,0 1-8-16,-1-1-2 0,-1 0-5 0,4 0 2 16,-1 0-6-16,5 0 2 0,-7-1 0 0,8 1 2 15,-2 0-1-15,1 0-1 0,-1 0 4 0,-7-4-1 16,3 2 0-16,4 2-2 0,-1 0-3 0,-1 0 1 15,0 2-4-15,-5-2-2 0,4 0-2 0,-1 5 2 16,1 1-3-16,-2-1-3 0,-1 4 0 0,-1 2 1 16,0-2-3-16,2 4 3 0,-2-2 0 0,0 0-1 15,1-2 3-15,-1 6-2 0,0-6 2 0,2-4 3 16,1 6-3-16,1-9 2 0,1 5-1 0,2-3-1 16,2-2 1-16,0 3 1 0,0-1-2 0,4 0 1 0,0-8-1 15,1 4 1-15,2-2 4 0,2 2-3 16,2-2 3-16,0-3-3 0,2-2-2 0,4 1 5 0,-5 1-6 15,5-1-1-15,3 1 2 0,-2 1-2 16,-2-3 0-16,10 1 0 0,-6 1 2 0,-7-4-1 0,7 7 0 0,-7-4 2 16,3-1-3-16,-1 2 1 0,1-1 0 0,-3-1-2 15,3 3-1-15,6 4 3 0,-7-2-2 0,5 1-1 16,0 1 1-16,-2 0-1 0,0 1 0 0,-10 1 2 16,4 0 0-16,7-2-1 0,-1 0 2 0,0 0 0 15,-5-2 1-15,1 2-2 0,3-2 0 0,1 2-1 16,0 0-1-16,-7 0 4 0,2 2-3 0,0 0 0 15,1-2 0-15,-1 2-1 0,0-2 0 0,3 0 0 16,-1 2 0-16,1-2 0 0,1 2 1 0,1-2-1 16,-2 1 1-16,3 1-2 0,1 2-1 0,-2-2 2 15,0 0-1-15,6 3 1 0,-4-1 0 0,-2-4-1 16,1 0 2-16,1 1 0 0,3-1 0 0,-6 0-1 0,5 2 0 16,-6-4 0-16,10 2-2 0,-5 2 2 15,0-2 0-15,2 2-2 0,-1-2 2 0,7 2 0 0,-5-2 0 16,2 2 1-16,-8-4-1 0,7 0 0 0,3 2 0 15,-8-2 1-15,-2 2 0 0,4 0-1 0,-2 0 0 16,0 0 1-16,0 0-1 0,-4 0 0 0,3 0 0 0,-1 0 0 16,-2 0 0-16,-1 0 0 0,0 0-1 0,-3 0 1 15,1 2 0-15,0-2-3 0,-2 2-3 0,-2 0-5 16,-2 1-4-16,1-3-20 0,-3 2-11 0,-1 0-1 16,-1-2-27-16,1 2 1 0,-4-2-17 0</inkml:trace>
  <inkml:trace contextRef="#ctx0" brushRef="#br0" timeOffset="48596.92">23253 15480 228 0,'-3'-7'20'16,"1"1"-19"-16,2 1 7 0,-4-5-8 0,2 3 14 15,0 4-6-15,2-1 3 0,0-2-4 0,-1 3 1 16,-1-3 2-16,-2-1 6 0,0 3 6 0,3 6-1 16,-3-4 7-16,-1-1 2 0,-1 3 1 15,-1 0 2-15,1 0 1 0,1 5-1 0,-4 1-4 16,0-6-3-16,1 3-2 0,-1-1-8 0,0-2 0 0,4 4 2 16,-3-2-10-16,1-2 3 0,0-2-1 0,1 7 0 15,-1-8 1-15,1 3 4 0,-1 0-3 0,0-2 4 16,0-4 0-16,-1 6 0 0,-1 0 2 0,0-9 0 0,2 7 0 15,-2-1 1-15,-2-3-2 0,2 4 0 16,-1 1 0-16,-1-7-2 0,1 3-2 0,-1-2 0 16,-2 3-5-16,0-2 0 0,0 1-1 0,1 1 2 0,-1 2-3 0,-4 1-1 15,3 1-2-15,-6 1 3 0,3-1-5 16,1-1 2-16,-2-1-1 0,-4 4-2 0,5-4 1 0,-3-2 0 16,-2 1 1-16,0-5-1 0,-5 6 0 0,7 2-1 15,-4 0 0-15,4-5 4 0,-9 1-3 0,4 4-1 16,3-2 0-16,9 8 0 0,-5-1 0 0,-8-1 0 15,2-2-4-15,1 3 2 0,1 10-1 0,0-4 2 16,-4 2-1-16,-1-6 0 0,0 6 1 0,1-1-3 16,-1 1 4-16,-1 9-2 0,-1-4-1 0,4 8 2 15,-1-1-1-15,1 3 0 0,-5-1 2 0,7 0 1 16,-7 6 1-16,5-5 2 0,-1 1 0 0,-1-4-1 16,3 3 2-16,2 3-2 0,-1 2 0 0,-3-2 1 15,4 1 0-15,4 3-2 0,-6-2 2 0,2 3-1 16,4 3 2-16,-2-3-2 0,11 4 1 0,-6-3-1 0,6-1 1 15,0 4-2-15,7 2 0 0,2-3 0 16,-1-5-2-16,4 4 0 0,-3-3-2 0,8 3 2 0,1 4 0 0,2-5 1 16,-4-4 2-16,4 7 0 0,5-2 4 0,-3 0-3 15,11-1 2-15,3-1-4 0,-1-1 0 16,1-2 1-16,9 0-4 0,-1 3 1 0,2-7-3 0,5-3 2 16,-10-3-1-16,5 7-1 0,3-7 0 15,0-4 2-15,0 3-2 0,-1-4 0 0,-3 0 2 0,2 0-2 16,1-3 1-16,1-4 2 0,-6-2-1 0,8 2 0 15,-5-4-1-15,5-11 1 0,-8 3 0 0,-1-8 0 16,0 1 0-16,2 3-3 0,3-6 2 0,-9-2 2 16,6-2 0-16,-2 3-1 0,5-8 0 0,2 0-1 15,-3 0 2-15,-3-10 0 0,-1 1 1 16,0-4-3-16,-2-1 2 0,2-1 1 0,-4 2 2 0,0-3-2 16,0-1 0-16,-3 4-1 0,-1-1 0 0,-6 3 4 15,8 0-3-15,-9 0 4 0,2 0-2 0,-7 3 0 16,-6 3 4-16,4-1 2 0,-1 1-1 0,-1 1 1 15,-9 4 2-15,3-4 3 0,-3 1-1 0,-5 3-1 16,5 0 3-16,-7 1-5 0,-3 1 0 0,3-4 1 0,-4-2-5 16,0 3-2-16,-3 1 3 0,5-2-5 0,-1-2 2 15,-1-5-1-15,0 5-3 0,-3-3 4 0,-1 3-2 0,1 0 1 16,-3-1 1-16,1 3-3 0,-4-4 3 0,0 3-2 16,-2-1 2-16,4 4-2 0,-4-4-1 0,2 4 4 15,-4-2-5-15,2 4 5 0,-2 0-1 0,-1-2 0 16,-1 3 1-16,1 3 4 0,-10-3-2 0,2 1-6 15,4 5 5-15,-2 0-3 0,2 0-3 0,0 4-4 16,1 3-2-16,-1-1-4 0,11 3-2 0,0 0-6 16,-8 2-3-16,12 2-3 0,-5 1-6 0,5 1-20 15,-1 3-17-15,4-3-8 0,-2 3-30 0,6 1 2 16,3-3-28-16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8T21:22:00.5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5852 14282 328 0,'-2'3'74'0,"0"1"-15"16,2-4-2-16,0 4 7 0,-2-3-48 0,0 1 8 16,2 0-5-16,0-2 16 0,-1 2-7 0,1 0-1 15,-2 0 16-15,2-1-7 0,-2-1 4 0,-2 2-3 16,1 0-6-16,-1-2-5 0,0 0 1 0,-1 0 1 16,-1 0-5-16,1 0 3 0,-1 0-3 0,-1 0 2 15,0 0 1-15,0-4 1 0,-3 4-1 0,-1-1 0 16,4 1 0-16,-2-2-6 0,-2 2 2 0,6 0-2 0,-3 0-4 15,5 0-2-15,-3 0-4 0,4 0-2 0,-1 2-2 16,1-1-3-16,7 5 3 0,1-3-3 0,1 5-3 0,4-1 3 16,4 4 1-16,3 0 1 0,2 4 2 0,7-1 0 15,-3 4-3-15,3 4 3 0,3 2-2 0,1 1-2 16,-2-1-2-16,5 9 0 0,3-2-1 0,-10 4 0 16,8-8 0-16,-2 6-2 0,1-4 2 0,-4 0-3 15,4 4 3-15,-3-6 0 0,-2-1-1 0,8 1-1 16,-8 1 2-16,2-5-4 0,0 1 1 0,2-4-14 15,-4-2-9-15,2 1-1 0,-5-5-19 0,-3-1-32 16,3 2-26-16,-6-5-6 0,-2 1-45 0,-1 0 3 16,-1-2-28-16</inkml:trace>
  <inkml:trace contextRef="#ctx0" brushRef="#br0" timeOffset="432.51">6419 13740 1005 0,'-2'7'5'0,"0"2"-6"0,4 2-10 0,2 4 5 16,-1-4-15-16,1 5-7 0,-2-1 2 0,3 3 1 15,-1-1-5-15,-4 1 16 0,0 2-1 0,-4-2 2 16,-1 2 17-16,1 4 16 0,1 0 8 0,-8-3-1 16,2 5 18-16,-1 1 5 0,-6-7 0 0,7 6 4 15,-6-1 2-15,-7-1-15 0,4 0-4 16,0 3-1-16,0-1-17 0,3 5-9 0,0 3-2 0,3 3-3 15,-3-2-6-15,8 8-6 0,-10 1 2 0,-1-2-4 16,4 5-2-16,-5 6-13 0,5 0-3 0,-8-2-4 16,2 4-13-16,0 0-6 0,1-2-8 15,5 3-3-15,-4-3-10 0,-1-6-10 0,3 1-7 0,-4-4 4 0,2-2-16 16,-1-1 9-16,5-2-1 0,-4-6 2 0,1-2 90 16,1-6-57-16</inkml:trace>
  <inkml:trace contextRef="#ctx0" brushRef="#br0" timeOffset="729.52">5538 14962 447 0,'5'-9'91'0,"1"0"-90"0,-4 0 64 16,1-2-6-16,6-2-1 0,1 2-23 0,4 4 5 15,-3-6-27-15,4 2 4 0,5 0-4 0,0 0 9 16,0-2 0-16,2 2 2 0,-2-1 7 0,2 1 6 16,3 1 1-16,1 1-2 0,1 2 5 0,2 3-12 15,1 3-1-15,2-3 2 0,-2-3-14 0,1 5-4 0,1 2-2 16,5 2-1-16,3-2-6 0,-5 0-1 16,3 0 1-16,2 1 3 0,-2 5-3 0,-1-6-2 0,5 0-3 15,-2 0 1-15,-4 2-3 0,10-2-10 0,-2 0-11 16,-2-6-9-16,5 3-14 0,4 1-61 0,-3-7-38 0,1 1 48 15,-3-6 99-15,-3-6-92 0</inkml:trace>
  <inkml:trace contextRef="#ctx0" brushRef="#br0" timeOffset="10584.66">25088 15017 100 0,'-7'0'1'0,"0"1"0"0,8-1-5 15,-6 6-29-15,5-4 37 0,-6 0-10 0,6-2-2 0,0 3-4 16,0-1 4-16,-5-2-5 0,5 2 0 0</inkml:trace>
  <inkml:trace contextRef="#ctx0" brushRef="#br0" timeOffset="10983.8">24979 15026 1 0,'0'0'0'0,"-2"-2"0"0,-4 0 0 0,3-2 0 0,1 3 0 0,-2-3 0 15,-3 0 0-15,3 1 0 0,4-1 0 0,0-1 0 16,4 3 0-16,-4-2 1 0,0-1 0 0,0-1 3 15,0 2 0-15,2-1 3 0,0 0 1 0,-2-3-1 16,3 1 3-16,-3-2 5 0,8 2 1 0,-5-3-1 16,1-1 5-16,1 2 1 0,-1 4-2 0,0-2 3 15,-4-1-2-15,2 3-2 0,-2-1 1 0,0 1-2 16,3 3-1-16,1-2-2 0,-4 1 2 0,0 3 0 16,3 0-2-16,-3-4 2 0,0 4 0 0,2 0-2 15,9 0 1-15,-7 0-2 0,5 2-4 0,-7-2 2 0,5 0-5 16,6 4-1-16,1 1-2 0,-8-3-1 0,-2 0-2 15,1-2 2-15,1 3-2 0,4-1 2 0,-4 0-1 16,5 0 0-16,-2 0-2 0,4-1 1 16,3 1-2-16,-3 2 3 0,3-2 2 0,4 1-4 0,2 1 3 0,-3-2-2 15,2 5 6-15,0 0-3 0,0 1-3 0,5 1 4 16,-2 2-4-16,-1 2 5 0,-1-2-1 0,2 3 0 16,0-1-4-16,-1 0 4 0,1-2-3 0,0 1-1 15,0-1 0-15,-3 0 1 0,3 2-1 0,5-2-3 16,-7 0 0-16,0 0-7 0,2-2-3 0,0 2-25 15,-3-6-9-15,3 4 0 0,-2 1-30 0,-7-3 0 16,10-2-15-16</inkml:trace>
  <inkml:trace contextRef="#ctx0" brushRef="#br0" timeOffset="11515.28">25479 14619 254 0,'-2'-5'18'0,"2"-3"-11"0,0 6-4 0,0-3 13 16,2 1-14-16,1-3 0 0,-1 7-2 0,3-2-1 15,-1 0-1-15,0 2 3 0,-1 0 2 0,1 0 7 16,0 4 3-16,1 2 13 0,-5-5 3 0,0 3-2 16,0-4 16-16,-2 2-4 0,1 1 2 0,-5-1 3 15,1-2-4-15,1 4-5 0,0 1-2 0,1-1 0 16,-3-2-6-16,1-2-4 0,-1 4-1 0,3 1-7 15,-3 2-2-15,1-9 0 0,-3 1-5 0,3 4 1 0,1 6-3 0,1 4-2 16,-3 2-3-16,2-1-1 0,1 6-3 16,1 4-1-16,0 9 2 0,0-2-2 15,1 0 0-15,-1 5-2 0,2 1 1 0,0 5 2 0,-2-2-3 0,2 6 0 16,-4-5-15-16,2 5 6 0,-1 0-5 0,-1 1-11 16,-1-1-3-16,-1-3 7 0,-1 5-20 15,-2-1-2-15,0 1 3 0,-2-5-1 0,0-1 1 0,0-3 14 16,-2-1 6-16,-2-3-3 0,1-4 19 0,-4-6 1 15,3-3 6-15,-1-4-3 0,1-3 4 0,-1-2 2 16,1-4-8-16,-1-4 0 0,3 3-2 0,2-7-10 16,-6-1-7-16,7 0 2 0,-3-1-16 0,4-1 1 15,-2-4-4-15</inkml:trace>
  <inkml:trace contextRef="#ctx0" brushRef="#br0" timeOffset="11696.56">24962 15615 144 0,'-5'-17'70'0,"-2"1"-1"0,5 0 0 0,2 1-7 15,-6-5 5-15,6 7-20 0,-2-5 0 0,4 7-11 16,2-4-6-16,-2 1 0 0,3 3-14 0,1-2 1 16,5 0-3-16,-4 1 1 0,9 1-1 0,-7 0 1 0,10-4-3 15,3 4 2-15,-4-7-1 0,4 12-7 0,1-3 2 0,1-2-1 16,0 0-7-16,7-3-3 0,-6 3-12 0,5-2 0 16,-3 4-11-16,0-4-25 0,1-3-14 0,1 1-3 15,0 1-34-15,-3-3 0 0,-1-1-14 0</inkml:trace>
  <inkml:trace contextRef="#ctx0" brushRef="#br0" timeOffset="12528.53">25247 12491 487 0,'-11'-6'30'0,"0"3"21"0,2-3-44 0,2 4 90 16,3 1-76-16,0-1-1 0,4 2-24 0,0 0 7 15,4 0-10-15,7 0 2 0,0 9-4 0,0-4 0 16,0 1 1-16,1-1 4 0,5 4 1 0,-1 4-2 16,-1-2 2-16,1 4-1 0,-1-4 0 0,3 1 4 15,-1 5-2-15,1-1-3 0,0 2 3 0,0 3-1 16,2 0 0-16,0 3 2 0,0 2-1 15,4 3-3-15,-2 0 2 0,-2 2 2 0,0-4-1 16,2 4-3-16,2 2 0 0,-2-2-8 0,1 0-5 0,-4-2 6 16,1 1-15-16,7-7-2 0,-1 3-4 0,-4-1-5 15,1-5-4-15,-6-7-19 0,5 2 40 0,-1-4-13 16,3 1 34-16</inkml:trace>
  <inkml:trace contextRef="#ctx0" brushRef="#br0" timeOffset="12963.52">25674 12157 644 0,'-9'2'50'0,"1"2"-48"0,3-1 3 15,-2 3 0-15,5 3 11 0,2 0-16 0,-4 4 1 16,0-4-1-16,3 4-1 0,-3-2 0 0,0-1 3 15,1 3 1-15,-5 2-4 0,7 1 1 0,-5 4 2 16,2 0 0-16,-3 4 2 0,2 2-3 0,3 1 0 16,-5 2 1-16,-3-2 1 0,-2 1-2 0,-1 1 1 0,-2 0-1 15,1 2 1-15,-1 0 0 0,-3 2-1 0,1 0-1 0,-1-2 1 16,-2 2 0-16,6-4-2 0,-3 2 1 16,3 2-2-16,-3-6 0 0,3 0-2 0,1 3-4 0,0-7-5 15,2 5-3-15,2-5-26 0,0-1-12 0,0-2-3 16,1 0-32-16,1 4 0 0,0-9-22 0</inkml:trace>
  <inkml:trace contextRef="#ctx0" brushRef="#br0" timeOffset="13318.52">24827 13067 447 0,'2'0'34'0,"2"-2"-8"16,1 0 2-16,1-1-3 0,1-3 2 0,6 3-14 0,3-3 1 0,1-5-3 15,1 2 0-15,4 4 1 0,0-6-4 0,3 3-4 16,3 3-1-16,1-6 1 0,2 2-4 0,-2 5 1 16,6 1-1-16,1-10-1 0,-3 9 1 0,2-1 1 15,1-4 2-15,-5 5-3 0,-2-1 0 0,2-3-2 16,-2 5-7-16,-3-1 4 0,0-2-12 0,-1-3-10 16,-3 2-34-16,0-2 18 0,3 0-30 0,1-2-22 15,-6-2 83-15,2-1-67 0,2-3 79 0</inkml:trace>
  <inkml:trace contextRef="#ctx0" brushRef="#br0" timeOffset="19895.25">22181 9726 271 0,'-6'-3'25'0,"1"-1"-9"0,5 2 0 0,0-2-1 16,0 1-11-16,0-1 2 0,3 0-6 0,5 1 0 16,-3-4 0-16,2 3 0 0,-1 0 1 0,1-1 0 15,0-1 0-15,-1 1 1 0,1 1 0 0,-1-1-2 16,-1-1 0-16,-1 3 2 0,-1-3-2 0,-1 1 1 15,-2-1 1-15,2 3 0 0,-2-3 3 0,-2 1 3 0,0 1 4 16,1-2 2-16,-3-1 6 0,0 2 7 0,1-1 0 16,-1 1-1-16,0-3 9 0,1 5-13 0,-1-3 3 15,-1 1-2-15,3 1-10 0,-2 1-4 0,2-1-2 0,1 0-2 16,-1 2-2-16,0-1 1 0,2 3-4 0,0 0 0 16,0 0-1-16,0-2-1 0,0 2 0 0,0 0 2 15,5-4-3-15,-1 4 3 0,0 0 0 0,-1 0 1 16,1 0 3-16,0 0 2 0,-1 2 3 0,1-2 0 15,0 2 4-15,-3-2 2 0,3 4 6 0,-2-4-6 16,1 1 7-16,-1 3-2 0,2 0-2 0,-2-1 1 16,0 3-5-16,1-1 0 0,-1 3-4 0,2 3 2 15,-1-2-5-15,1 0-1 0,1 2-3 0,3 0 3 16,1 1-5-16,0 3-1 0,4 0 1 0,-2-3-1 16,2 3-1-16,1 3 0 0,3-1 1 0,-3 1-3 15,4 0 0-15,4 2 2 0,-5-3 1 0,3 1-2 16,0-2 2-16,-2-1-1 0,4 1-1 15,0-3 1-15,-4-4-3 0,4 0-2 0,0 0-6 16,0-1 0-16,1-1-4 0,-3-5-5 0,2-2-14 0,0-2-1 0,0 2-11 16,-2-4-30-16,4-5-12 0,0 0 20 0,-8 0 69 15,2-2-56-15</inkml:trace>
  <inkml:trace contextRef="#ctx0" brushRef="#br0" timeOffset="20378.25">22680 9343 122 0,'-11'4'8'0,"1"-2"25"0,-1-2-14 16,5 5 18-16,-5-3 7 0,0 2-6 0,2-3 2 0,4 3-1 15,1 0-3-15,-5 1-2 0,0 1-1 16,-4-3 3-16,4 5-1 0,2-3 1 0,-3 1-1 0,-2 1-3 15,-1-2 3-15,2 3-12 0,4-5-1 0,1 1-1 16,-1 1-11-16,0-1-2 0,-1 3-3 0,1 1-1 16,0-3-2-16,-1 1-2 0,1 5 1 0,-4-2-1 15,8 0 0-15,-7 0 0 0,3 0 0 0,0 0-2 16,0 4 1-16,-1 0 1 0,1 1-1 0,-2 3 0 16,-2 1 1-16,2 2-4 0,-2 4-1 0,-2-1-3 15,0 1-3-15,1 3-8 0,-5 1-6 0,1 1 1 16,-1 4-12-16,1 0 0 0,-2-2-5 0,-1-4 1 15,-1 4-3-15,4-6 1 0,-2 1-3 16,1-4 2-16,1-6-1 0,-1 1-11 0,3-3 39 0,3-1-24 0,-4-7 40 16</inkml:trace>
  <inkml:trace contextRef="#ctx0" brushRef="#br0" timeOffset="20600.25">21889 9971 82 0,'2'-4'27'0,"5"2"-27"0,-2 0 32 15,-1 0 0-15,12 2 3 0,-1-1-6 0,9-5-10 16,-1-3-4-16,7-4 2 0,2-5-13 0,5-2-2 16,7-6 2-16,-4-5-4 0,5-3 0 0,-1-1 0 15,4-1 2-15,1-4-2 0,-7 1 0 0,3-3-4 16,3 0-13-16,-4-1-4 0,7 1-12 0,-6 5 1 15,3-3-15-15</inkml:trace>
  <inkml:trace contextRef="#ctx0" brushRef="#br0" timeOffset="21781.39">22027 7696 361 0,'2'4'18'0,"2"-4"-5"0,-6-4-9 0,0 4 9 16,2 0-13-16,4 0 0 0,1-1 0 15,-3-7-2-15,4 8 0 0,-1 2-3 0,6-2 4 0,2-5-2 0,-4 5-2 16,-2-4 4-16,2 2-1 16,4 8-1-16,-4-6 3 0,-3 5 0 0,5-1 1 0,-2-1 0 15,-2-3 0-15,4 10 2 0,2-5 0 0,-2-3 2 0,3 1 0 16,3 1 1-16,-3 2-1 0,3 1 0 15,1 4-1-15,-3-4 0 0,3 6-3 0,0 2 1 0,2 1-2 0,0 4 0 16,0 2 0-16,2 3 1 0,2 1-1 0,1-2-7 16,1 3-10-16,1 0 4 0,1 1-14 0,-5-5-24 15,7-1 0-15,-3 2 3 0,-7-4-23 0,-2 0 0 16,2-5 0-16</inkml:trace>
  <inkml:trace contextRef="#ctx0" brushRef="#br0" timeOffset="22232.39">22638 7503 390 0,'-10'2'28'0,"0"2"-19"0,-2 1-9 0,1 1 19 16,3-1-15-16,-1 2-2 0,2 1-2 0,-2 1 2 16,0-2-2-16,-8 2-1 0,17 4 1 0,-7 1-3 15,0 5 0-15,-6-5 2 0,4 1 0 0,-2 3-4 16,5 6 3-16,-3 0 1 0,-7 1-1 0,-1-1-2 16,-1 3 0-16,2 2 7 0,-2 6-2 0,-1 1-1 15,-1-1 0-15,0-2 0 0,2-2 3 0,0 2-3 16,-1-4-2-16,-2 0-17 0,2-2-6 0,3-1 3 15,-2-4-21-15,1 0-17 0,1-6 12 0,1 1-9 0,-3-3 57 16,7 1-41-16</inkml:trace>
  <inkml:trace contextRef="#ctx0" brushRef="#br0" timeOffset="22444.93">22013 8063 428 0,'7'-7'34'0,"4"-4"-6"0,0 0 0 0,4 2-6 16,1-2 0-16,10-2-4 0,-3 2-6 0,5 0-6 15,3 0-1-15,3-3 4 0,5 4-8 0,-5 0 0 16,3 0 2-16,1-1-6 0,-1 1 3 0,-3-1-29 16,1-2-14-16,5 2-1 0,-2-6-36 0,-1 5 3 15,1-1-32-15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8T21:22:59.3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29404 8468 366 0,'-7'0'91'0,"3"2"-32"16,0-2-5-16,1 0 19 0,1 0-81 0,2 0-2 0,0 5-1 0,0-1 8 15,4-1-1-15,-1 1 0 0,-1 2 6 0,2-1 3 16,-3 2 2-16,1-3 6 0,-2-4 1 0,0 0 5 16,0 0 3-16,0 0 3 0,0 0 7 0,0 2-4 15,2 0 2-15,-2-4-3 0,0 4-2 0,0-2-5 16,0 0-1-16,2 1-3 0,-2-1-4 0,5-1 1 16,-1 1-3-16,0 1 0 0,3-1 0 0,6 0-1 15,-2 6-1-15,0-4 0 0,5 3-1 0,-3 10-4 16,5-8 0-16,9 4 0 0,-1 5-3 0,0 3 0 15,-1-5-2-15,6 5-1 0,4 4 0 0,3-3 2 16,0 8-2-16,-3-3 2 0,0 1-1 0,3 1-4 16,2 2-2-16,-2 0-4 0,-5-1-6 0,0-3-13 15,-2 1-4-15,0-4 0 0,-2 3-16 0,0-5-7 16,-3-1-5-16,0-7-3 0,-3-1-10 0,1 2-21 16,1-2 62-16,-3-7-30 0,-3-3 65 0</inkml:trace>
  <inkml:trace contextRef="#ctx0" brushRef="#br0" timeOffset="350.26">30250 8369 1065 0,'-14'17'70'0,"5"-4"-118"16,5 1-7-16,2-3-41 0,0 9 2 0,0 0 1 16,2 4-44-16,0 3 46 0,-1 2 2 0,-1 4-7 15,-4-2 49-15,1 9 20 0,-6-5 25 0,0 5 6 16,-2 0 26-16,0 0 7 0,-1 4 4 0,-4 2-1 15,-2-4 10-15,1 0-11 0,-3 1-4 0,1 3 0 16,-3-2-13-16,2 0-7 0,0-1-1 0,-2-1-1 16,2 2-7-16,-5-4-2 0,2-3-4 0,1-5 0 15,2-1-2-15,4-3-21 0,-8-10-13 0,6 0-4 16,0-5-26-16,7 0 2 0,0-6-20 0</inkml:trace>
  <inkml:trace contextRef="#ctx0" brushRef="#br0" timeOffset="636.33">29371 9330 1063 0,'-13'0'55'0,"1"-1"-54"0,4-1-1 16,3 0 9-16,-1 4-3 0,4-6-25 0,2 2 2 15,6-5-3-15,-1 5 0 0,6-1 2 0,0-3 7 16,4 1-1-16,3-6 4 0,-1-2 5 0,1-2 5 16,2 6 3-16,5-7 0 0,-5-2 7 0,4-1 2 15,4 1 3-15,-7-4-1 0,5 2 3 0,-2 0-4 16,1-2-2-16,1-2 1 0,3 4-5 0,-2 0-2 16,2-3-2-16,4 3-1 0,0 1-3 0,0-1-27 0,-2 2-31 15,0 2-11-15,0-1-45 0,-2 3 3 0,-7 1-51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8T21:24:05.7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20530 12502 657 0,'-4'-2'47'0,"1"2"-27"0,1 0-26 0,0 0 105 16,0 0-115-16,6 4-10 0,-4-1-8 0,0 1 4 16,3 1-8-16,-3-1 15 0,2 1 2 0,-2 1-3 15,0-4 21-15,-2 0 6 0,1-1 4 0,1 1 1 16,-4-2 7-16,2 2 0 0,-2-2-3 0,-3 0 1 16,-6-4-3-16,6 1-3 0,-11-5-2 0,11 8 1 15,-6-1-6-15,-5-5-1 0,1 3-1 0,8 3 2 16,-2 1-3-16,-5-2 0 0,12 2 0 0,-7-1-3 15,-4 0 2-15,6 2 2 0,-5 0 1 0,-6-2-4 16,1 0 4-16,9 4-1 0,-3-3-1 0,-6-1 1 0,10 6-1 16,-3 1-1-16,4-1 0 15,5 1 0-15,-1 0-1 0,-5 1 1 0,0 1 2 0,1-2 0 0,3 0 0 16,3-1 1-16,-1-1-2 0,-1 1 3 0,2-1 0 0,2-1-1 16,4 1 1-16,-2 1-1 0,7-3 1 0,0 3 2 15,2-4 3-15,0 1 0 0,7-1 4 0,-7 0-4 16,3 0 3-16,12-2 0 0,-11 2-2 0,1-2-1 15,2 1-2-15,2-1 2 0,2 2 0 0,-4-2-1 16,2 0-3-16,-1 0 1 0,3 0-1 0,-4 0 3 16,6 2-2-16,-1 0-2 0,-4 0 1 0,6 3-1 15,1-1 3-15,-3 1-2 0,-3-1-1 0,6 3-1 16,-6 1 0-16,2-3 1 0,0 2 0 0,0-3 0 16,1 1 4-16,1 1-4 0,0-1 4 0,1-3 2 15,1 0-1-15,3-2 0 0,-2 0 1 0,3 0 5 16,1-2-4-16,1-1 1 0,-6-3 1 0,12 1-2 15,1 1 0-15,1-1 5 0,2 1-5 0,-2-2 2 0,-2 3 0 16,0-1 0-16,10 2 2 0,-14 0 5 0,1 1-4 16,-4 1 3-16,0-2 2 0,0 2-2 0,0 2 1 15,-5-1-1-15,3 3-3 0,-2 2-2 0,2-1-2 0,-3 1 3 16,-2 3-6-16,5 0 2 0,-4 0-4 0,-5 2 0 16,8-2-1-16,1 0 2 0,-11-2 1 0,13 1 0 15,-2-1 1-15,-1-3 2 0,5-1 4 0,5 1-2 16,-7 0 4-16,4-3-2 0,7-1-1 0,-10 2 4 15,5-2-2-15,-2 4-4 0,-3-4 3 0,3 2-6 16,-2-2 1-16,-2 0-2 0,-4 2-2 16,1-2 0-16,-1 1-3 0,-2 3 3 0,3-2-2 15,-8-2 0-15,9 3 1 0,-3 3 1 0,-4-2 0 0,5 1-1 16,-5 1 0-16,1 1-1 0,7-2 2 0,3-1-1 16,-8 5 0-16,6-3-2 0,0-1 0 0,2 0 2 15,2-1-2-15,3 2 1 0,-9-1-2 0,6-1 1 16,-2-2 0-16,1-1 0 0,1 3 2 0,-2-4 0 15,0 0 1-15,1 2-2 0,1-2 4 0,-4-4-1 16,-2 4 1-16,4-3 0 0,2 1-1 0,-4 2 4 0,9-2-1 0,-9 2-2 16,5-2 0-16,-3 2 0 0,7 2 0 15,-3-2-2-15,-1 0 4 0,4 2-7 0,-11 0 4 0,8-2 1 16,-6 3-1-16,7-1 0 0,-7 0 1 0,2 1 0 16,-4-1 1-16,-1-2 1 0,-3 2 1 0,-1-2-4 15,1 0 4-15,1 0-3 0,3 0 0 0,-5 0 2 16,5 0-2-16,-3 0-3 0,6 0 4 0,1-2-1 15,-5 0-2-15,-1 2 2 0,0-5-2 0,8 1 1 16,-6-3 2-16,4 7-2 0,-2-4 2 0,0 4 0 16,4-3 3-16,-1-1-4 0,-5-1 1 0,2 5-3 15,-3-2-1-15,3-2 5 0,-4 2-6 0,1 2 1 16,1-1-1-16,-2 1-1 0,-1-2 1 0,3 2-2 16,-5 0 3-16,8 0-2 0,-4 2 0 0,-1-2 0 15,-1 0 0-15,1 0 0 0,8 0 1 0,-10 0 2 16,8 0-2-16,-2-2 3 0,-2-2 0 0,10 2 1 15,-5-1-2-15,3-1 3 0,-1 0-1 0,2-1 1 0,-1-1-1 16,-4 5 0-16,3-3 1 0,-3 2-3 0,2 0 4 16,-2-1-3-16,-2 1 0 0,3 2-2 0,-5-2 1 15,1 2-2-15,1 0-1 0,3 0 1 0,-5 0-3 16,-1 0 2-16,1 0 0 0,-13 0 0 0,17 0 0 0,0 0 0 16,-2 0 1-16,-2 0 0 0,6 0-1 0,-2 0 0 15,1 0 0-15,10 0 0 0,-13-2 1 0,4 2-1 16,-4-2 1-16,2 0 0 0,-2-1 2 0,0 1-2 15,-2 0 1-15,2 0-1 0,4 1 0 0,-4-3 0 16,0 2-1-16,-2-2-1 0,4 3-1 0,1-1 2 16,3 0-2-16,-1 0 2 0,-7 0-1 15,-1 2 1-15,-1 0 0 0,8 0 0 0,-8 0 1 0,1 0-1 16,-3 0 1-16,1 0-1 0,3 2 0 0,5 0 1 16,1 0-1-16,-4 3-1 0,4-3 0 0,-2 0 1 15,-1 2-1-15,1-3 1 0,0 1-1 0,-2 0-2 16,2-2 2-16,-4 2 2 0,0-2 3 0,6 2-5 15,-6-2 3-15,0 0-1 0,-3 0 1 0,7 1 2 0,-6-1-4 16,0 0 1-16,3 2 0 0,-12-2 0 0,9 0 1 0,-1 2-2 16,-1-2 0-16,-5 2 2 0,2 0-2 15,2 1 0-15,-2-1-2 0,2 0 1 0,-4 2 0 0,0-2 1 16,-4-1 0-16,1 3-1 0,-5-2 1 0,-1 0 0 16,-2-1 0-16,-1 1 0 0,-1 0-1 0,0 0-6 15,-1 2-4-15,-3-3-1 0,-1-1-8 0,0 0-27 16,-2 0-36-16,0 0-24 0,2 0-47 0,-2 0 4 15,0 0-53-15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AFE46-1FA9-4CC5-9D6B-8199FE62F62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67929-DADA-4573-8ED5-B47D4D0D6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4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1D6B1-8250-4586-B8A4-9808268D4B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25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1D6B1-8250-4586-B8A4-9808268D4B7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6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36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8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49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4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06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3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94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22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28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25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712BE-6B3C-4B8A-8B12-70C9D6BF40B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9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4.png"/><Relationship Id="rId5" Type="http://schemas.openxmlformats.org/officeDocument/2006/relationships/image" Target="../media/image69.jpeg"/><Relationship Id="rId10" Type="http://schemas.openxmlformats.org/officeDocument/2006/relationships/customXml" Target="../ink/ink1.xml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13" Type="http://schemas.openxmlformats.org/officeDocument/2006/relationships/image" Target="../media/image86.png"/><Relationship Id="rId3" Type="http://schemas.openxmlformats.org/officeDocument/2006/relationships/image" Target="../media/image76.gif"/><Relationship Id="rId7" Type="http://schemas.openxmlformats.org/officeDocument/2006/relationships/image" Target="../media/image80.jpg"/><Relationship Id="rId12" Type="http://schemas.openxmlformats.org/officeDocument/2006/relationships/image" Target="../media/image85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11" Type="http://schemas.openxmlformats.org/officeDocument/2006/relationships/image" Target="../media/image84.jpg"/><Relationship Id="rId5" Type="http://schemas.openxmlformats.org/officeDocument/2006/relationships/image" Target="../media/image78.jpg"/><Relationship Id="rId15" Type="http://schemas.openxmlformats.org/officeDocument/2006/relationships/image" Target="../media/image88.png"/><Relationship Id="rId10" Type="http://schemas.openxmlformats.org/officeDocument/2006/relationships/image" Target="../media/image83.jpg"/><Relationship Id="rId4" Type="http://schemas.openxmlformats.org/officeDocument/2006/relationships/image" Target="../media/image77.jpg"/><Relationship Id="rId9" Type="http://schemas.openxmlformats.org/officeDocument/2006/relationships/image" Target="../media/image82.jpg"/><Relationship Id="rId1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image" Target="../media/image89.png"/><Relationship Id="rId16" Type="http://schemas.openxmlformats.org/officeDocument/2006/relationships/image" Target="../media/image102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0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customXml" Target="../ink/ink2.xml"/><Relationship Id="rId4" Type="http://schemas.openxmlformats.org/officeDocument/2006/relationships/image" Target="../media/image91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26" Type="http://schemas.openxmlformats.org/officeDocument/2006/relationships/image" Target="../media/image129.png"/><Relationship Id="rId39" Type="http://schemas.openxmlformats.org/officeDocument/2006/relationships/image" Target="../media/image142.png"/><Relationship Id="rId21" Type="http://schemas.openxmlformats.org/officeDocument/2006/relationships/image" Target="../media/image124.png"/><Relationship Id="rId34" Type="http://schemas.openxmlformats.org/officeDocument/2006/relationships/image" Target="../media/image137.png"/><Relationship Id="rId42" Type="http://schemas.openxmlformats.org/officeDocument/2006/relationships/image" Target="../media/image145.png"/><Relationship Id="rId7" Type="http://schemas.openxmlformats.org/officeDocument/2006/relationships/image" Target="../media/image110.png"/><Relationship Id="rId2" Type="http://schemas.openxmlformats.org/officeDocument/2006/relationships/image" Target="../media/image68.jpeg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29" Type="http://schemas.openxmlformats.org/officeDocument/2006/relationships/image" Target="../media/image132.png"/><Relationship Id="rId41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24" Type="http://schemas.openxmlformats.org/officeDocument/2006/relationships/image" Target="../media/image127.png"/><Relationship Id="rId32" Type="http://schemas.openxmlformats.org/officeDocument/2006/relationships/image" Target="../media/image135.png"/><Relationship Id="rId37" Type="http://schemas.openxmlformats.org/officeDocument/2006/relationships/image" Target="../media/image140.png"/><Relationship Id="rId40" Type="http://schemas.openxmlformats.org/officeDocument/2006/relationships/image" Target="../media/image143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23" Type="http://schemas.openxmlformats.org/officeDocument/2006/relationships/image" Target="../media/image126.png"/><Relationship Id="rId28" Type="http://schemas.openxmlformats.org/officeDocument/2006/relationships/image" Target="../media/image131.png"/><Relationship Id="rId36" Type="http://schemas.openxmlformats.org/officeDocument/2006/relationships/image" Target="../media/image139.png"/><Relationship Id="rId10" Type="http://schemas.openxmlformats.org/officeDocument/2006/relationships/image" Target="../media/image113.png"/><Relationship Id="rId19" Type="http://schemas.openxmlformats.org/officeDocument/2006/relationships/image" Target="../media/image122.png"/><Relationship Id="rId31" Type="http://schemas.openxmlformats.org/officeDocument/2006/relationships/image" Target="../media/image134.png"/><Relationship Id="rId44" Type="http://schemas.openxmlformats.org/officeDocument/2006/relationships/image" Target="../media/image147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Relationship Id="rId22" Type="http://schemas.openxmlformats.org/officeDocument/2006/relationships/image" Target="../media/image125.png"/><Relationship Id="rId27" Type="http://schemas.openxmlformats.org/officeDocument/2006/relationships/image" Target="../media/image130.png"/><Relationship Id="rId30" Type="http://schemas.openxmlformats.org/officeDocument/2006/relationships/image" Target="../media/image133.png"/><Relationship Id="rId35" Type="http://schemas.openxmlformats.org/officeDocument/2006/relationships/image" Target="../media/image138.png"/><Relationship Id="rId43" Type="http://schemas.openxmlformats.org/officeDocument/2006/relationships/image" Target="../media/image146.png"/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5" Type="http://schemas.openxmlformats.org/officeDocument/2006/relationships/image" Target="../media/image128.png"/><Relationship Id="rId33" Type="http://schemas.openxmlformats.org/officeDocument/2006/relationships/image" Target="../media/image136.png"/><Relationship Id="rId38" Type="http://schemas.openxmlformats.org/officeDocument/2006/relationships/image" Target="../media/image1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0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customXml" Target="../ink/ink3.xml"/><Relationship Id="rId4" Type="http://schemas.openxmlformats.org/officeDocument/2006/relationships/image" Target="../media/image1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hart" Target="../charts/chart3.xml"/><Relationship Id="rId4" Type="http://schemas.openxmlformats.org/officeDocument/2006/relationships/image" Target="../media/image1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8.xml"/><Relationship Id="rId3" Type="http://schemas.openxmlformats.org/officeDocument/2006/relationships/image" Target="../media/image158.jpeg"/><Relationship Id="rId7" Type="http://schemas.openxmlformats.org/officeDocument/2006/relationships/chart" Target="../charts/chart5.xml"/><Relationship Id="rId12" Type="http://schemas.openxmlformats.org/officeDocument/2006/relationships/chart" Target="../charts/chart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.xml"/><Relationship Id="rId11" Type="http://schemas.openxmlformats.org/officeDocument/2006/relationships/image" Target="../media/image163.jpeg"/><Relationship Id="rId5" Type="http://schemas.openxmlformats.org/officeDocument/2006/relationships/image" Target="../media/image160.jpeg"/><Relationship Id="rId10" Type="http://schemas.openxmlformats.org/officeDocument/2006/relationships/image" Target="../media/image162.jpeg"/><Relationship Id="rId4" Type="http://schemas.openxmlformats.org/officeDocument/2006/relationships/image" Target="../media/image159.jpeg"/><Relationship Id="rId9" Type="http://schemas.openxmlformats.org/officeDocument/2006/relationships/image" Target="../media/image161.jpeg"/><Relationship Id="rId14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65.jpeg"/><Relationship Id="rId4" Type="http://schemas.openxmlformats.org/officeDocument/2006/relationships/image" Target="../media/image1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26" Type="http://schemas.openxmlformats.org/officeDocument/2006/relationships/image" Target="../media/image41.jpeg"/><Relationship Id="rId39" Type="http://schemas.openxmlformats.org/officeDocument/2006/relationships/image" Target="../media/image54.jpg"/><Relationship Id="rId21" Type="http://schemas.openxmlformats.org/officeDocument/2006/relationships/image" Target="../media/image36.jpeg"/><Relationship Id="rId34" Type="http://schemas.openxmlformats.org/officeDocument/2006/relationships/image" Target="../media/image49.jpeg"/><Relationship Id="rId42" Type="http://schemas.openxmlformats.org/officeDocument/2006/relationships/image" Target="../media/image57.jp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6" Type="http://schemas.openxmlformats.org/officeDocument/2006/relationships/image" Target="../media/image31.jpeg"/><Relationship Id="rId20" Type="http://schemas.openxmlformats.org/officeDocument/2006/relationships/image" Target="../media/image35.jpeg"/><Relationship Id="rId29" Type="http://schemas.openxmlformats.org/officeDocument/2006/relationships/image" Target="../media/image44.jpeg"/><Relationship Id="rId41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24" Type="http://schemas.openxmlformats.org/officeDocument/2006/relationships/image" Target="../media/image39.jpeg"/><Relationship Id="rId32" Type="http://schemas.openxmlformats.org/officeDocument/2006/relationships/image" Target="../media/image47.jpeg"/><Relationship Id="rId37" Type="http://schemas.openxmlformats.org/officeDocument/2006/relationships/image" Target="../media/image52.jpeg"/><Relationship Id="rId40" Type="http://schemas.openxmlformats.org/officeDocument/2006/relationships/image" Target="../media/image55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23" Type="http://schemas.openxmlformats.org/officeDocument/2006/relationships/image" Target="../media/image38.jpeg"/><Relationship Id="rId28" Type="http://schemas.openxmlformats.org/officeDocument/2006/relationships/image" Target="../media/image43.jpeg"/><Relationship Id="rId36" Type="http://schemas.openxmlformats.org/officeDocument/2006/relationships/image" Target="../media/image51.jpeg"/><Relationship Id="rId10" Type="http://schemas.openxmlformats.org/officeDocument/2006/relationships/image" Target="../media/image25.jpeg"/><Relationship Id="rId19" Type="http://schemas.openxmlformats.org/officeDocument/2006/relationships/image" Target="../media/image34.jpeg"/><Relationship Id="rId31" Type="http://schemas.openxmlformats.org/officeDocument/2006/relationships/image" Target="../media/image46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Relationship Id="rId22" Type="http://schemas.openxmlformats.org/officeDocument/2006/relationships/image" Target="../media/image37.jpeg"/><Relationship Id="rId27" Type="http://schemas.openxmlformats.org/officeDocument/2006/relationships/image" Target="../media/image42.jpeg"/><Relationship Id="rId30" Type="http://schemas.openxmlformats.org/officeDocument/2006/relationships/image" Target="../media/image45.jpeg"/><Relationship Id="rId35" Type="http://schemas.openxmlformats.org/officeDocument/2006/relationships/image" Target="../media/image50.jpeg"/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5" Type="http://schemas.openxmlformats.org/officeDocument/2006/relationships/image" Target="../media/image40.jpeg"/><Relationship Id="rId33" Type="http://schemas.openxmlformats.org/officeDocument/2006/relationships/image" Target="../media/image48.jpeg"/><Relationship Id="rId38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Computer-Aided Diagnosis Using Whole Slide Images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261434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Linda G. Shapiro, Ph.D.</a:t>
            </a:r>
          </a:p>
          <a:p>
            <a:r>
              <a:rPr lang="en-US" dirty="0"/>
              <a:t>Paul G. Allen School of Computer Science &amp; </a:t>
            </a:r>
            <a:r>
              <a:rPr lang="en-US" dirty="0" err="1"/>
              <a:t>Enginnering</a:t>
            </a:r>
            <a:endParaRPr lang="en-US" dirty="0"/>
          </a:p>
          <a:p>
            <a:r>
              <a:rPr lang="en-US" dirty="0"/>
              <a:t>Department of Electrical and Computer Engineering</a:t>
            </a:r>
          </a:p>
          <a:p>
            <a:r>
              <a:rPr lang="en-US" dirty="0"/>
              <a:t>Department of Biomedical Informatics and Medical Education</a:t>
            </a:r>
          </a:p>
          <a:p>
            <a:r>
              <a:rPr lang="en-US" dirty="0"/>
              <a:t>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513826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612648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Labels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68200" y="6355081"/>
            <a:ext cx="2057400" cy="365125"/>
          </a:xfrm>
        </p:spPr>
        <p:txBody>
          <a:bodyPr/>
          <a:lstStyle/>
          <a:p>
            <a:fld id="{9388242B-305E-4F06-B4EF-654F06996E44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8487" y="4434932"/>
            <a:ext cx="2286000" cy="16615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9825" y="2086302"/>
            <a:ext cx="2286000" cy="1664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5720" y="1995894"/>
            <a:ext cx="2286000" cy="18425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2605" y="4344979"/>
            <a:ext cx="2286000" cy="18414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9535" y="2153515"/>
            <a:ext cx="2286000" cy="15247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8040" y="4501781"/>
            <a:ext cx="2286000" cy="1522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475" y="4120186"/>
            <a:ext cx="2378962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154" y="1772894"/>
            <a:ext cx="2378772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Rectangle 28"/>
          <p:cNvSpPr/>
          <p:nvPr/>
        </p:nvSpPr>
        <p:spPr>
          <a:xfrm>
            <a:off x="1904451" y="1140829"/>
            <a:ext cx="162549" cy="1625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121719" y="1037436"/>
            <a:ext cx="129182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background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534246" y="1140829"/>
            <a:ext cx="162549" cy="162549"/>
          </a:xfrm>
          <a:prstGeom prst="rect">
            <a:avLst/>
          </a:prstGeom>
          <a:solidFill>
            <a:srgbClr val="82008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751514" y="1037436"/>
            <a:ext cx="194957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benign epithelium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60691" y="1439697"/>
            <a:ext cx="162549" cy="162549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382021" y="1336304"/>
            <a:ext cx="2245615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malignant epithelium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835956" y="1140829"/>
            <a:ext cx="162549" cy="162549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053223" y="1037436"/>
            <a:ext cx="1619482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normal stroma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789522" y="1439697"/>
            <a:ext cx="162549" cy="162549"/>
          </a:xfrm>
          <a:prstGeom prst="rect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010852" y="1336304"/>
            <a:ext cx="2181175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desmoplastic stroma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805652" y="1140829"/>
            <a:ext cx="162549" cy="162549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022919" y="1037436"/>
            <a:ext cx="1146276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secretion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354041" y="1439697"/>
            <a:ext cx="162549" cy="1625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575370" y="1336304"/>
            <a:ext cx="79701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blood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223915" y="1140829"/>
            <a:ext cx="162549" cy="16254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9441185" y="1037436"/>
            <a:ext cx="100328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necrosis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EEABC90-A088-4CB7-98CB-E8597AA063AA}"/>
                  </a:ext>
                </a:extLst>
              </p14:cNvPr>
              <p14:cNvContentPartPr/>
              <p14:nvPr/>
            </p14:nvContentPartPr>
            <p14:xfrm>
              <a:off x="6806880" y="6461640"/>
              <a:ext cx="2343600" cy="368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EEABC90-A088-4CB7-98CB-E8597AA063A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97520" y="6452280"/>
                <a:ext cx="2362320" cy="38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033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7" grpId="0" animBg="1"/>
      <p:bldP spid="38" grpId="0"/>
      <p:bldP spid="41" grpId="0" animBg="1"/>
      <p:bldP spid="42" grpId="0"/>
      <p:bldP spid="43" grpId="0" animBg="1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745" y="2138923"/>
            <a:ext cx="2293337" cy="2255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466824"/>
            <a:ext cx="7886700" cy="8098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Superpixel + SVM-based Segmentation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11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686901" y="4958016"/>
            <a:ext cx="2483023" cy="348718"/>
            <a:chOff x="5717463" y="5268076"/>
            <a:chExt cx="2641149" cy="534518"/>
          </a:xfrm>
        </p:grpSpPr>
        <p:pic>
          <p:nvPicPr>
            <p:cNvPr id="18" name="Picture 17" descr="http://peltiertech.com/Excel/pix2/Histogram2.gi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7463" y="5268076"/>
              <a:ext cx="880383" cy="53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http://peltiertech.com/Excel/pix2/Histogram2.gi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846" y="5268076"/>
              <a:ext cx="880383" cy="53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http://peltiertech.com/Excel/pix2/Histogram2.gi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8229" y="5268076"/>
              <a:ext cx="880383" cy="53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" name="Straight Arrow Connector 14"/>
          <p:cNvCxnSpPr>
            <a:endCxn id="18" idx="0"/>
          </p:cNvCxnSpPr>
          <p:nvPr/>
        </p:nvCxnSpPr>
        <p:spPr>
          <a:xfrm flipH="1">
            <a:off x="2100738" y="3266794"/>
            <a:ext cx="735023" cy="169122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9" idx="0"/>
          </p:cNvCxnSpPr>
          <p:nvPr/>
        </p:nvCxnSpPr>
        <p:spPr>
          <a:xfrm flipH="1">
            <a:off x="2928411" y="3551652"/>
            <a:ext cx="53124" cy="140636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20" idx="0"/>
          </p:cNvCxnSpPr>
          <p:nvPr/>
        </p:nvCxnSpPr>
        <p:spPr>
          <a:xfrm>
            <a:off x="3164322" y="3704870"/>
            <a:ext cx="591765" cy="125314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86901" y="5357619"/>
            <a:ext cx="2483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color and texture </a:t>
            </a:r>
          </a:p>
          <a:p>
            <a:pPr algn="ctr"/>
            <a:r>
              <a:rPr lang="en-US" dirty="0"/>
              <a:t>histograms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44499" y="4644934"/>
            <a:ext cx="1022251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43889" y="4640661"/>
            <a:ext cx="1028335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53679" y="4628770"/>
            <a:ext cx="1028335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85364" y="3391744"/>
            <a:ext cx="1140518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86338" y="3391744"/>
            <a:ext cx="1140518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97586" y="3391744"/>
            <a:ext cx="1140518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2262" y="2040764"/>
            <a:ext cx="1266722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23236" y="2035353"/>
            <a:ext cx="1266722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34484" y="2035353"/>
            <a:ext cx="1266722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TextBox 52"/>
          <p:cNvSpPr txBox="1"/>
          <p:nvPr/>
        </p:nvSpPr>
        <p:spPr>
          <a:xfrm>
            <a:off x="5915407" y="1633765"/>
            <a:ext cx="1498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no neighborhood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58357" y="1633765"/>
            <a:ext cx="140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 neighborhood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004989" y="1633765"/>
            <a:ext cx="14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2 neighborhoods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09339" y="6102788"/>
            <a:ext cx="5379270" cy="451435"/>
            <a:chOff x="3602194" y="1111792"/>
            <a:chExt cx="5379270" cy="451435"/>
          </a:xfrm>
        </p:grpSpPr>
        <p:sp>
          <p:nvSpPr>
            <p:cNvPr id="57" name="Rectangle 56"/>
            <p:cNvSpPr/>
            <p:nvPr/>
          </p:nvSpPr>
          <p:spPr>
            <a:xfrm>
              <a:off x="3602194" y="1187735"/>
              <a:ext cx="103242" cy="103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647725" y="1111792"/>
              <a:ext cx="859531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dirty="0">
                  <a:cs typeface="Times New Roman" panose="02020603050405020304" pitchFamily="18" charset="0"/>
                </a:rPr>
                <a:t>background</a:t>
              </a:r>
              <a:endParaRPr lang="en-US" sz="1100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637353" y="1187735"/>
              <a:ext cx="103242" cy="103242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682884" y="1111792"/>
              <a:ext cx="1255472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benign epithelium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400091" y="1377560"/>
              <a:ext cx="103242" cy="103242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448202" y="1301617"/>
              <a:ext cx="1436612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malignant epithelium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099276" y="1187735"/>
              <a:ext cx="103242" cy="103242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144808" y="1111792"/>
              <a:ext cx="1061509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normal stroma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069784" y="1377560"/>
              <a:ext cx="103242" cy="103242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117895" y="1301617"/>
              <a:ext cx="1402948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desmoplastic stroma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350322" y="1187735"/>
              <a:ext cx="103242" cy="103242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395854" y="1111792"/>
              <a:ext cx="774571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secretion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698630" y="1377560"/>
              <a:ext cx="103242" cy="10324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746740" y="1301617"/>
              <a:ext cx="559769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blood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8251128" y="1187735"/>
              <a:ext cx="103242" cy="10324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296661" y="1111792"/>
              <a:ext cx="684803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necrosis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4394370" y="3390982"/>
            <a:ext cx="1141702" cy="146304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31085" y="2137650"/>
            <a:ext cx="1463040" cy="126799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67026" y="4860073"/>
            <a:ext cx="1463040" cy="102404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78" name="TextBox 77"/>
          <p:cNvSpPr txBox="1"/>
          <p:nvPr/>
        </p:nvSpPr>
        <p:spPr>
          <a:xfrm>
            <a:off x="4379562" y="1633765"/>
            <a:ext cx="1166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Ground Truth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40220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12</a:t>
            </a:fld>
            <a:endParaRPr lang="en-US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2152650" y="365128"/>
            <a:ext cx="7886700" cy="663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CNN-based Segmentation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10" y="5477247"/>
            <a:ext cx="697764" cy="697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2221" y="6200522"/>
            <a:ext cx="2065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joint work with </a:t>
            </a:r>
            <a:r>
              <a:rPr lang="en-US" sz="1200" i="1" dirty="0" err="1"/>
              <a:t>Sachin</a:t>
            </a:r>
            <a:r>
              <a:rPr lang="en-US" sz="1200" i="1" dirty="0"/>
              <a:t> Mehta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08" y="1459480"/>
            <a:ext cx="1463040" cy="10587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4966" r="6833" b="6505"/>
          <a:stretch/>
        </p:blipFill>
        <p:spPr>
          <a:xfrm rot="5400000">
            <a:off x="2515708" y="4853167"/>
            <a:ext cx="720162" cy="7305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5291" y="5616221"/>
            <a:ext cx="1340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Times New Roman" panose="02020603050405020304" pitchFamily="18" charset="0"/>
              </a:rPr>
              <a:t>Segmentation</a:t>
            </a:r>
          </a:p>
        </p:txBody>
      </p:sp>
      <p:sp>
        <p:nvSpPr>
          <p:cNvPr id="20" name="Arrow: Right 19"/>
          <p:cNvSpPr/>
          <p:nvPr/>
        </p:nvSpPr>
        <p:spPr>
          <a:xfrm rot="5400000">
            <a:off x="2669513" y="4566414"/>
            <a:ext cx="365760" cy="182880"/>
          </a:xfrm>
          <a:prstGeom prst="rightArrow">
            <a:avLst>
              <a:gd name="adj1" fmla="val 50000"/>
              <a:gd name="adj2" fmla="val 121353"/>
            </a:avLst>
          </a:prstGeom>
          <a:solidFill>
            <a:srgbClr val="FB80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056319" y="1089725"/>
                <a:ext cx="9086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384×384</m:t>
                      </m:r>
                    </m:oMath>
                  </m:oMathPara>
                </a14:m>
                <a:endParaRPr lang="en-US" sz="120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319" y="1089725"/>
                <a:ext cx="90864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453755" y="1196068"/>
                <a:ext cx="9086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256×256</m:t>
                      </m:r>
                    </m:oMath>
                  </m:oMathPara>
                </a14:m>
                <a:endParaRPr lang="en-US" sz="120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755" y="1196068"/>
                <a:ext cx="908646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415221" y="5870970"/>
                <a:ext cx="8199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256×</m:t>
                    </m:r>
                  </m:oMath>
                </a14:m>
                <a:r>
                  <a:rPr lang="en-US" sz="1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256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221" y="5870970"/>
                <a:ext cx="819968" cy="276999"/>
              </a:xfrm>
              <a:prstGeom prst="rect">
                <a:avLst/>
              </a:prstGeom>
              <a:blipFill>
                <a:blip r:embed="rId7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2405224" y="971376"/>
            <a:ext cx="1061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cs typeface="Times New Roman" panose="02020603050405020304" pitchFamily="18" charset="0"/>
              </a:rPr>
              <a:t>Input Image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02590" y="4195030"/>
            <a:ext cx="14684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cs typeface="Times New Roman" panose="02020603050405020304" pitchFamily="18" charset="0"/>
              </a:rPr>
              <a:t>Encoder-Decoder</a:t>
            </a:r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1984812" y="4213455"/>
            <a:ext cx="14684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cs typeface="Times New Roman" panose="02020603050405020304" pitchFamily="18" charset="0"/>
              </a:rPr>
              <a:t>Encoder-Decoder</a:t>
            </a:r>
            <a:endParaRPr lang="en-US" sz="1400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680650" y="2660096"/>
            <a:ext cx="1703827" cy="142901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023877" y="2667251"/>
            <a:ext cx="1703827" cy="1429016"/>
          </a:xfrm>
          <a:prstGeom prst="rect">
            <a:avLst/>
          </a:prstGeom>
        </p:spPr>
      </p:pic>
      <p:sp>
        <p:nvSpPr>
          <p:cNvPr id="15" name="Arrow: Right 14"/>
          <p:cNvSpPr/>
          <p:nvPr/>
        </p:nvSpPr>
        <p:spPr>
          <a:xfrm rot="5400000">
            <a:off x="4477810" y="2372940"/>
            <a:ext cx="310300" cy="182880"/>
          </a:xfrm>
          <a:prstGeom prst="rightArrow">
            <a:avLst>
              <a:gd name="adj1" fmla="val 50000"/>
              <a:gd name="adj2" fmla="val 121353"/>
            </a:avLst>
          </a:prstGeom>
          <a:solidFill>
            <a:srgbClr val="FB80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Times New Roman" panose="02020603050405020304" pitchFamily="18" charset="0"/>
            </a:endParaRPr>
          </a:p>
        </p:txBody>
      </p:sp>
      <p:sp>
        <p:nvSpPr>
          <p:cNvPr id="19" name="Arrow: Right 18"/>
          <p:cNvSpPr/>
          <p:nvPr/>
        </p:nvSpPr>
        <p:spPr>
          <a:xfrm rot="5400000">
            <a:off x="2670734" y="2356962"/>
            <a:ext cx="398115" cy="182880"/>
          </a:xfrm>
          <a:prstGeom prst="rightArrow">
            <a:avLst>
              <a:gd name="adj1" fmla="val 50000"/>
              <a:gd name="adj2" fmla="val 121353"/>
            </a:avLst>
          </a:prstGeom>
          <a:solidFill>
            <a:srgbClr val="FB80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Times New Roman" panose="02020603050405020304" pitchFamily="18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4966" r="6833" b="6505"/>
          <a:stretch/>
        </p:blipFill>
        <p:spPr>
          <a:xfrm rot="5400000">
            <a:off x="3442507" y="5434129"/>
            <a:ext cx="720162" cy="730563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132090" y="6197183"/>
            <a:ext cx="1340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Times New Roman" panose="02020603050405020304" pitchFamily="18" charset="0"/>
              </a:rPr>
              <a:t>Segmentation</a:t>
            </a:r>
          </a:p>
        </p:txBody>
      </p:sp>
      <p:sp>
        <p:nvSpPr>
          <p:cNvPr id="68" name="Arrow: Right 67"/>
          <p:cNvSpPr/>
          <p:nvPr/>
        </p:nvSpPr>
        <p:spPr>
          <a:xfrm rot="5400000">
            <a:off x="3596312" y="5147376"/>
            <a:ext cx="365760" cy="182880"/>
          </a:xfrm>
          <a:prstGeom prst="rightArrow">
            <a:avLst>
              <a:gd name="adj1" fmla="val 50000"/>
              <a:gd name="adj2" fmla="val 121353"/>
            </a:avLst>
          </a:prstGeom>
          <a:solidFill>
            <a:srgbClr val="FB80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3342020" y="6451932"/>
                <a:ext cx="8199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256×</m:t>
                    </m:r>
                  </m:oMath>
                </a14:m>
                <a:r>
                  <a:rPr lang="en-US" sz="1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256</a:t>
                </a: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020" y="6451932"/>
                <a:ext cx="819968" cy="276999"/>
              </a:xfrm>
              <a:prstGeom prst="rect">
                <a:avLst/>
              </a:prstGeom>
              <a:blipFill>
                <a:blip r:embed="rId7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368" y="1459479"/>
            <a:ext cx="1463040" cy="105832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17" y="1459480"/>
            <a:ext cx="1463040" cy="10587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08" y="2678160"/>
            <a:ext cx="1463040" cy="1063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368" y="2678161"/>
            <a:ext cx="1463040" cy="106584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17" y="2678160"/>
            <a:ext cx="1463040" cy="1063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368" y="3898259"/>
            <a:ext cx="1463040" cy="112361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08" y="3898258"/>
            <a:ext cx="1463040" cy="1121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17" y="3898258"/>
            <a:ext cx="1463040" cy="1121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4966" r="6832" b="6506"/>
          <a:stretch/>
        </p:blipFill>
        <p:spPr>
          <a:xfrm>
            <a:off x="2547619" y="1547212"/>
            <a:ext cx="644343" cy="653649"/>
          </a:xfrm>
          <a:prstGeom prst="rect">
            <a:avLst/>
          </a:prstGeom>
        </p:spPr>
      </p:pic>
      <p:grpSp>
        <p:nvGrpSpPr>
          <p:cNvPr id="88" name="Group 87"/>
          <p:cNvGrpSpPr>
            <a:grpSpLocks noChangeAspect="1"/>
          </p:cNvGrpSpPr>
          <p:nvPr/>
        </p:nvGrpSpPr>
        <p:grpSpPr>
          <a:xfrm>
            <a:off x="4180954" y="1390984"/>
            <a:ext cx="904013" cy="904013"/>
            <a:chOff x="2503123" y="1253611"/>
            <a:chExt cx="1265975" cy="1265975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3123" y="1253611"/>
              <a:ext cx="1265975" cy="1265975"/>
            </a:xfrm>
            <a:prstGeom prst="rect">
              <a:avLst/>
            </a:prstGeom>
          </p:spPr>
        </p:pic>
        <p:sp>
          <p:nvSpPr>
            <p:cNvPr id="87" name="Rectangle 86"/>
            <p:cNvSpPr>
              <a:spLocks noChangeAspect="1"/>
            </p:cNvSpPr>
            <p:nvPr/>
          </p:nvSpPr>
          <p:spPr>
            <a:xfrm>
              <a:off x="2694852" y="1440641"/>
              <a:ext cx="910287" cy="907413"/>
            </a:xfrm>
            <a:prstGeom prst="rect">
              <a:avLst/>
            </a:prstGeom>
            <a:noFill/>
            <a:ln w="44450">
              <a:solidFill>
                <a:srgbClr val="33A0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</p:grpSp>
      <p:cxnSp>
        <p:nvCxnSpPr>
          <p:cNvPr id="90" name="Connector: Elbow 89"/>
          <p:cNvCxnSpPr>
            <a:stCxn id="47" idx="2"/>
            <a:endCxn id="46" idx="2"/>
          </p:cNvCxnSpPr>
          <p:nvPr/>
        </p:nvCxnSpPr>
        <p:spPr>
          <a:xfrm rot="5400000" flipH="1" flipV="1">
            <a:off x="3775467" y="3633179"/>
            <a:ext cx="18425" cy="1817778"/>
          </a:xfrm>
          <a:prstGeom prst="bentConnector3">
            <a:avLst>
              <a:gd name="adj1" fmla="val -2605493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7788861" y="1093727"/>
            <a:ext cx="54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Plain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876844" y="1093727"/>
            <a:ext cx="1166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Ground Truth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878728" y="1093727"/>
            <a:ext cx="1409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Multi-Resolution</a:t>
            </a:r>
          </a:p>
        </p:txBody>
      </p:sp>
      <p:sp>
        <p:nvSpPr>
          <p:cNvPr id="97" name="Rectangle 96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247071" y="5064284"/>
            <a:ext cx="5379270" cy="451435"/>
            <a:chOff x="3602194" y="1111792"/>
            <a:chExt cx="5379270" cy="451435"/>
          </a:xfrm>
        </p:grpSpPr>
        <p:sp>
          <p:nvSpPr>
            <p:cNvPr id="42" name="Rectangle 41"/>
            <p:cNvSpPr/>
            <p:nvPr/>
          </p:nvSpPr>
          <p:spPr>
            <a:xfrm>
              <a:off x="3602194" y="1187735"/>
              <a:ext cx="103242" cy="103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647725" y="1111792"/>
              <a:ext cx="859531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dirty="0">
                  <a:cs typeface="Times New Roman" panose="02020603050405020304" pitchFamily="18" charset="0"/>
                </a:rPr>
                <a:t>background</a:t>
              </a:r>
              <a:endParaRPr lang="en-US" sz="11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637353" y="1187735"/>
              <a:ext cx="103242" cy="103242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682884" y="1111792"/>
              <a:ext cx="1255472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benign epithelium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400091" y="1377560"/>
              <a:ext cx="103242" cy="103242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448202" y="1301617"/>
              <a:ext cx="1436612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malignant epithelium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099276" y="1187735"/>
              <a:ext cx="103242" cy="103242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144808" y="1111792"/>
              <a:ext cx="1061509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normal stroma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069784" y="1377560"/>
              <a:ext cx="103242" cy="103242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117895" y="1301617"/>
              <a:ext cx="1402948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desmoplastic stroma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350322" y="1187735"/>
              <a:ext cx="103242" cy="103242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395854" y="1111792"/>
              <a:ext cx="774571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secretion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698630" y="1377560"/>
              <a:ext cx="103242" cy="10324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746740" y="1301617"/>
              <a:ext cx="559769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blood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51128" y="1187735"/>
              <a:ext cx="103242" cy="10324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296661" y="1111792"/>
              <a:ext cx="684803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necrosis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5B8F0E7-608A-40D6-AD2D-3F190CBC803D}"/>
                  </a:ext>
                </a:extLst>
              </p14:cNvPr>
              <p14:cNvContentPartPr/>
              <p14:nvPr/>
            </p14:nvContentPartPr>
            <p14:xfrm>
              <a:off x="5518080" y="972360"/>
              <a:ext cx="687600" cy="5590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5B8F0E7-608A-40D6-AD2D-3F190CBC803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508720" y="963000"/>
                <a:ext cx="706320" cy="57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577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2" grpId="0"/>
      <p:bldP spid="27" grpId="0"/>
      <p:bldP spid="46" grpId="0"/>
      <p:bldP spid="15" grpId="0" animBg="1"/>
      <p:bldP spid="67" grpId="0"/>
      <p:bldP spid="68" grpId="0" animBg="1"/>
      <p:bldP spid="69" grpId="0"/>
      <p:bldP spid="93" grpId="0"/>
      <p:bldP spid="94" grpId="0"/>
      <p:bldP spid="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82" y="1265835"/>
            <a:ext cx="2286000" cy="18425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8" name="Content Placeholder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82" y="5464889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50" y="3645510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33" y="3645510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16" y="3645510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82" y="3645510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531" y="425175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19" y="425175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07" y="425175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895" y="425175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82" y="425175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531" y="4861155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19" y="4861155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07" y="4861155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895" y="4861155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82" y="4861155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64" y="546574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44" y="546574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323" y="546574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03" y="546574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99" y="3645510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9" name="Rectangle 78"/>
          <p:cNvSpPr>
            <a:spLocks noChangeAspect="1"/>
          </p:cNvSpPr>
          <p:nvPr/>
        </p:nvSpPr>
        <p:spPr>
          <a:xfrm>
            <a:off x="1919987" y="126583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>
            <a:spLocks noChangeAspect="1"/>
          </p:cNvSpPr>
          <p:nvPr/>
        </p:nvSpPr>
        <p:spPr>
          <a:xfrm>
            <a:off x="2356576" y="126583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>
            <a:spLocks noChangeAspect="1"/>
          </p:cNvSpPr>
          <p:nvPr/>
        </p:nvSpPr>
        <p:spPr>
          <a:xfrm>
            <a:off x="2793165" y="126583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>
            <a:spLocks noChangeAspect="1"/>
          </p:cNvSpPr>
          <p:nvPr/>
        </p:nvSpPr>
        <p:spPr>
          <a:xfrm>
            <a:off x="3229754" y="126583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>
            <a:spLocks noChangeAspect="1"/>
          </p:cNvSpPr>
          <p:nvPr/>
        </p:nvSpPr>
        <p:spPr>
          <a:xfrm>
            <a:off x="3666342" y="126583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>
            <a:spLocks noChangeAspect="1"/>
          </p:cNvSpPr>
          <p:nvPr/>
        </p:nvSpPr>
        <p:spPr>
          <a:xfrm>
            <a:off x="1919987" y="1701210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>
            <a:spLocks noChangeAspect="1"/>
          </p:cNvSpPr>
          <p:nvPr/>
        </p:nvSpPr>
        <p:spPr>
          <a:xfrm>
            <a:off x="2356576" y="1701210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>
            <a:spLocks noChangeAspect="1"/>
          </p:cNvSpPr>
          <p:nvPr/>
        </p:nvSpPr>
        <p:spPr>
          <a:xfrm>
            <a:off x="2793165" y="1701210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>
            <a:spLocks noChangeAspect="1"/>
          </p:cNvSpPr>
          <p:nvPr/>
        </p:nvSpPr>
        <p:spPr>
          <a:xfrm>
            <a:off x="3229754" y="1701210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>
            <a:spLocks noChangeAspect="1"/>
          </p:cNvSpPr>
          <p:nvPr/>
        </p:nvSpPr>
        <p:spPr>
          <a:xfrm>
            <a:off x="3666342" y="1701210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>
            <a:spLocks noChangeAspect="1"/>
          </p:cNvSpPr>
          <p:nvPr/>
        </p:nvSpPr>
        <p:spPr>
          <a:xfrm>
            <a:off x="1919987" y="212535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>
            <a:spLocks noChangeAspect="1"/>
          </p:cNvSpPr>
          <p:nvPr/>
        </p:nvSpPr>
        <p:spPr>
          <a:xfrm>
            <a:off x="2356576" y="212535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>
            <a:spLocks noChangeAspect="1"/>
          </p:cNvSpPr>
          <p:nvPr/>
        </p:nvSpPr>
        <p:spPr>
          <a:xfrm>
            <a:off x="2793165" y="212535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>
            <a:spLocks noChangeAspect="1"/>
          </p:cNvSpPr>
          <p:nvPr/>
        </p:nvSpPr>
        <p:spPr>
          <a:xfrm>
            <a:off x="3229754" y="212535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>
            <a:spLocks noChangeAspect="1"/>
          </p:cNvSpPr>
          <p:nvPr/>
        </p:nvSpPr>
        <p:spPr>
          <a:xfrm>
            <a:off x="3666342" y="212535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>
            <a:spLocks noChangeAspect="1"/>
          </p:cNvSpPr>
          <p:nvPr/>
        </p:nvSpPr>
        <p:spPr>
          <a:xfrm>
            <a:off x="1919987" y="255041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>
            <a:spLocks noChangeAspect="1"/>
          </p:cNvSpPr>
          <p:nvPr/>
        </p:nvSpPr>
        <p:spPr>
          <a:xfrm>
            <a:off x="2356576" y="255041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>
            <a:spLocks noChangeAspect="1"/>
          </p:cNvSpPr>
          <p:nvPr/>
        </p:nvSpPr>
        <p:spPr>
          <a:xfrm>
            <a:off x="2793165" y="255041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>
            <a:spLocks noChangeAspect="1"/>
          </p:cNvSpPr>
          <p:nvPr/>
        </p:nvSpPr>
        <p:spPr>
          <a:xfrm>
            <a:off x="3229754" y="255041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>
            <a:spLocks noChangeAspect="1"/>
          </p:cNvSpPr>
          <p:nvPr/>
        </p:nvSpPr>
        <p:spPr>
          <a:xfrm>
            <a:off x="3666342" y="255041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TextBox 188"/>
          <p:cNvSpPr txBox="1"/>
          <p:nvPr/>
        </p:nvSpPr>
        <p:spPr>
          <a:xfrm>
            <a:off x="2784071" y="3102558"/>
            <a:ext cx="517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ROI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2171965" y="6075146"/>
            <a:ext cx="2099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Overlapping Patches</a:t>
            </a:r>
          </a:p>
          <a:p>
            <a:pPr algn="ctr"/>
            <a:r>
              <a:rPr lang="en-US" dirty="0"/>
              <a:t>256x256 pixel</a:t>
            </a:r>
          </a:p>
        </p:txBody>
      </p:sp>
      <p:pic>
        <p:nvPicPr>
          <p:cNvPr id="204" name="Picture 203"/>
          <p:cNvPicPr>
            <a:picLocks noChangeAspect="1"/>
          </p:cNvPicPr>
          <p:nvPr/>
        </p:nvPicPr>
        <p:blipFill rotWithShape="1">
          <a:blip r:embed="rId23"/>
          <a:srcRect t="20162" b="14990"/>
          <a:stretch/>
        </p:blipFill>
        <p:spPr>
          <a:xfrm rot="16200000">
            <a:off x="4895170" y="3735183"/>
            <a:ext cx="2201098" cy="1882325"/>
          </a:xfrm>
          <a:prstGeom prst="rect">
            <a:avLst/>
          </a:prstGeom>
        </p:spPr>
      </p:pic>
      <p:sp>
        <p:nvSpPr>
          <p:cNvPr id="205" name="TextBox 204"/>
          <p:cNvSpPr txBox="1"/>
          <p:nvPr/>
        </p:nvSpPr>
        <p:spPr>
          <a:xfrm>
            <a:off x="5393235" y="5890479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CNN</a:t>
            </a:r>
          </a:p>
        </p:txBody>
      </p:sp>
      <p:grpSp>
        <p:nvGrpSpPr>
          <p:cNvPr id="227" name="Group 226"/>
          <p:cNvGrpSpPr/>
          <p:nvPr/>
        </p:nvGrpSpPr>
        <p:grpSpPr>
          <a:xfrm>
            <a:off x="6878848" y="3644604"/>
            <a:ext cx="2977714" cy="2367632"/>
            <a:chOff x="5354848" y="3644604"/>
            <a:chExt cx="2977714" cy="2367632"/>
          </a:xfrm>
        </p:grpSpPr>
        <p:pic>
          <p:nvPicPr>
            <p:cNvPr id="207" name="Picture 20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42" y="3644604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282" y="3644604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922" y="3644604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848" y="42483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488" y="42483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42" y="42483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282" y="42483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922" y="42483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848" y="4855395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488" y="4855395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42" y="4855395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282" y="4855395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922" y="4855395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848" y="54635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488" y="54635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42" y="54635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282" y="54635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4" name="Picture 223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922" y="54635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848" y="3644604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6" name="Picture 225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488" y="3644604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228" name="Picture 227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768" y="1265834"/>
            <a:ext cx="2287338" cy="18425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8" name="TextBox 77"/>
          <p:cNvSpPr txBox="1"/>
          <p:nvPr/>
        </p:nvSpPr>
        <p:spPr>
          <a:xfrm>
            <a:off x="7409217" y="6067179"/>
            <a:ext cx="2080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Segmented Patches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635461" y="3163295"/>
            <a:ext cx="168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Segmented ROI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461120" y="1754093"/>
            <a:ext cx="265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Training set: 38 ROIs </a:t>
            </a:r>
          </a:p>
          <a:p>
            <a:pPr algn="ctr"/>
            <a:r>
              <a:rPr lang="en-US" sz="2000" i="1" dirty="0"/>
              <a:t>Test set: 20 ROIs</a:t>
            </a:r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2152650" y="365128"/>
            <a:ext cx="7886700" cy="663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CNN-based Segmentation</a:t>
            </a:r>
          </a:p>
        </p:txBody>
      </p:sp>
    </p:spTree>
    <p:extLst>
      <p:ext uri="{BB962C8B-B14F-4D97-AF65-F5344CB8AC3E}">
        <p14:creationId xmlns:p14="http://schemas.microsoft.com/office/powerpoint/2010/main" val="418362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00"/>
                            </p:stCondLst>
                            <p:childTnLst>
                              <p:par>
                                <p:cTn id="10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4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40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6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600"/>
                            </p:stCondLst>
                            <p:childTnLst>
                              <p:par>
                                <p:cTn id="11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80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2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200"/>
                            </p:stCondLst>
                            <p:childTnLst>
                              <p:par>
                                <p:cTn id="14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4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"/>
                            </p:stCondLst>
                            <p:childTnLst>
                              <p:par>
                                <p:cTn id="14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6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205" grpId="0"/>
      <p:bldP spid="78" grpId="0"/>
      <p:bldP spid="84" grpId="0"/>
      <p:bldP spid="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723445"/>
          </a:xfrm>
        </p:spPr>
        <p:txBody>
          <a:bodyPr>
            <a:normAutofit fontScale="90000"/>
          </a:bodyPr>
          <a:lstStyle/>
          <a:p>
            <a:r>
              <a:rPr lang="en-US" dirty="0"/>
              <a:t>Supervised Tissue Label Segmentation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152650" y="2016125"/>
            <a:ext cx="3886200" cy="2649679"/>
          </a:xfrm>
        </p:spPr>
        <p:txBody>
          <a:bodyPr>
            <a:normAutofit/>
          </a:bodyPr>
          <a:lstStyle/>
          <a:p>
            <a:r>
              <a:rPr lang="en-US" sz="2400" dirty="0"/>
              <a:t>Each </a:t>
            </a:r>
            <a:r>
              <a:rPr lang="en-US" sz="2400" dirty="0">
                <a:solidFill>
                  <a:srgbClr val="FF0000"/>
                </a:solidFill>
              </a:rPr>
              <a:t>superpixel</a:t>
            </a:r>
            <a:r>
              <a:rPr lang="en-US" sz="2400" dirty="0"/>
              <a:t> is assigned a class label.</a:t>
            </a:r>
          </a:p>
          <a:p>
            <a:r>
              <a:rPr lang="en-US" sz="2400" dirty="0"/>
              <a:t>Context: Two circular neighborhoods</a:t>
            </a:r>
          </a:p>
          <a:p>
            <a:r>
              <a:rPr lang="en-US" sz="2400" dirty="0"/>
              <a:t>Relatively simple model</a:t>
            </a:r>
          </a:p>
          <a:p>
            <a:r>
              <a:rPr lang="en-US" sz="2400" dirty="0"/>
              <a:t>Faster to train (~3 hours)</a:t>
            </a:r>
          </a:p>
          <a:p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53150" y="2016125"/>
            <a:ext cx="3886200" cy="264967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Each </a:t>
            </a:r>
            <a:r>
              <a:rPr lang="en-US" sz="2400" dirty="0">
                <a:solidFill>
                  <a:srgbClr val="FF0000"/>
                </a:solidFill>
              </a:rPr>
              <a:t>pixel</a:t>
            </a:r>
            <a:r>
              <a:rPr lang="en-US" sz="2400" dirty="0"/>
              <a:t> is assigned a class label.</a:t>
            </a:r>
          </a:p>
          <a:p>
            <a:r>
              <a:rPr lang="en-US" sz="2400" dirty="0"/>
              <a:t>Context: 256x256 and 384x384 pixel patches </a:t>
            </a:r>
          </a:p>
          <a:p>
            <a:r>
              <a:rPr lang="en-US" sz="2400" dirty="0"/>
              <a:t>More complex model</a:t>
            </a:r>
          </a:p>
          <a:p>
            <a:r>
              <a:rPr lang="en-US" sz="2400" dirty="0"/>
              <a:t>~1 week to train on special hardware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81950" y="6355081"/>
            <a:ext cx="2057400" cy="365125"/>
          </a:xfrm>
        </p:spPr>
        <p:txBody>
          <a:bodyPr/>
          <a:lstStyle/>
          <a:p>
            <a:fld id="{EFCB9DE9-A0AC-4790-8448-D703FAD45C04}" type="slidenum">
              <a:rPr lang="en-US" smtClean="0"/>
              <a:t>14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52650" y="1385988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Superpixel + SVM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53150" y="1392211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CNN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387695" y="4665804"/>
            <a:ext cx="3417110" cy="1645920"/>
            <a:chOff x="4629152" y="3828039"/>
            <a:chExt cx="3417110" cy="164592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9152" y="3828039"/>
              <a:ext cx="1678836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2288" y="3828039"/>
              <a:ext cx="1623974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2" name="Group 21"/>
          <p:cNvGrpSpPr/>
          <p:nvPr/>
        </p:nvGrpSpPr>
        <p:grpSpPr>
          <a:xfrm>
            <a:off x="2315871" y="4665804"/>
            <a:ext cx="3559759" cy="1645920"/>
            <a:chOff x="628650" y="3828039"/>
            <a:chExt cx="3559759" cy="164592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3828039"/>
              <a:ext cx="1673351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301" y="3828039"/>
              <a:ext cx="1772108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7" name="Rectangle 16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2941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521691"/>
              </p:ext>
            </p:extLst>
          </p:nvPr>
        </p:nvGraphicFramePr>
        <p:xfrm>
          <a:off x="2152650" y="2665413"/>
          <a:ext cx="3943350" cy="4103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493432"/>
              </p:ext>
            </p:extLst>
          </p:nvPr>
        </p:nvGraphicFramePr>
        <p:xfrm>
          <a:off x="6096000" y="2665412"/>
          <a:ext cx="3943350" cy="4103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499" y="2545077"/>
            <a:ext cx="2139002" cy="182880"/>
          </a:xfrm>
          <a:prstGeom prst="rect">
            <a:avLst/>
          </a:prstGeom>
        </p:spPr>
      </p:pic>
      <p:graphicFrame>
        <p:nvGraphicFramePr>
          <p:cNvPr id="9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887163"/>
              </p:ext>
            </p:extLst>
          </p:nvPr>
        </p:nvGraphicFramePr>
        <p:xfrm>
          <a:off x="3467100" y="1197291"/>
          <a:ext cx="52578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20054811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67127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Mean F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-score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351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SP+SVM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154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CNN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838381"/>
                  </a:ext>
                </a:extLst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52650" y="374179"/>
            <a:ext cx="7886700" cy="664047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2" name="Rectangle 1"/>
          <p:cNvSpPr/>
          <p:nvPr/>
        </p:nvSpPr>
        <p:spPr>
          <a:xfrm>
            <a:off x="4276165" y="3327400"/>
            <a:ext cx="435535" cy="2006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219514" y="3327400"/>
            <a:ext cx="435536" cy="2006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D493ACD-610B-47EC-AD53-69142A46C65C}"/>
                  </a:ext>
                </a:extLst>
              </p14:cNvPr>
              <p14:cNvContentPartPr/>
              <p14:nvPr/>
            </p14:nvContentPartPr>
            <p14:xfrm>
              <a:off x="8539920" y="5626080"/>
              <a:ext cx="89640" cy="988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D493ACD-610B-47EC-AD53-69142A46C65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30560" y="5616720"/>
                <a:ext cx="108360" cy="100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482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2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2B9D1-AF40-4EE5-9000-7A25D4CD8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 of Tissue Classes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50B38B-1F5B-4AD7-A71F-4E0ABFB40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1743" y="1825625"/>
            <a:ext cx="876851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78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Diagnosis of ROIs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493931"/>
            <a:ext cx="7886700" cy="4351338"/>
          </a:xfrm>
        </p:spPr>
        <p:txBody>
          <a:bodyPr anchor="ctr">
            <a:normAutofit/>
          </a:bodyPr>
          <a:lstStyle/>
          <a:p>
            <a:r>
              <a:rPr lang="en-US" sz="2400" dirty="0"/>
              <a:t>Diagnostic errors are alarmingly high for pre-invasive lesions of the breast.</a:t>
            </a:r>
          </a:p>
          <a:p>
            <a:r>
              <a:rPr lang="en-US" sz="2400" dirty="0"/>
              <a:t>In the digiPATH study, the agreement between pathologists and experts for the </a:t>
            </a:r>
            <a:r>
              <a:rPr lang="en-US" sz="2400" dirty="0">
                <a:solidFill>
                  <a:srgbClr val="FF0000"/>
                </a:solidFill>
              </a:rPr>
              <a:t>atypia</a:t>
            </a:r>
            <a:r>
              <a:rPr lang="en-US" sz="2400" dirty="0"/>
              <a:t> cases is only </a:t>
            </a:r>
            <a:r>
              <a:rPr lang="en-US" sz="2400" dirty="0">
                <a:solidFill>
                  <a:srgbClr val="FF0000"/>
                </a:solidFill>
              </a:rPr>
              <a:t>48%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Novel image features for diagnosis can help</a:t>
            </a:r>
          </a:p>
          <a:p>
            <a:pPr lvl="1"/>
            <a:r>
              <a:rPr lang="en-US" sz="2000" dirty="0"/>
              <a:t>develop computer aided diagnosis systems, and</a:t>
            </a:r>
          </a:p>
          <a:p>
            <a:pPr lvl="1"/>
            <a:r>
              <a:rPr lang="en-US" sz="2000" dirty="0"/>
              <a:t>study the reasons for diagnostic errors.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96301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98D12-7C38-4BA8-900F-9625E7C3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of the whole ROI: Frequency and </a:t>
            </a:r>
            <a:br>
              <a:rPr lang="en-US" dirty="0"/>
            </a:br>
            <a:r>
              <a:rPr lang="en-US" dirty="0"/>
              <a:t>Co-occurrence of tissue labels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F4C4CB-8789-4C69-86EF-E298F9CB2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371" y="2158340"/>
            <a:ext cx="6032267" cy="469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11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2" b="33941"/>
          <a:stretch/>
        </p:blipFill>
        <p:spPr>
          <a:xfrm>
            <a:off x="2357385" y="2873998"/>
            <a:ext cx="2347650" cy="2020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7" b="33941"/>
          <a:stretch/>
        </p:blipFill>
        <p:spPr>
          <a:xfrm>
            <a:off x="4789543" y="2873998"/>
            <a:ext cx="2345337" cy="20208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Feature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9" t="87" r="-198" b="33855"/>
          <a:stretch/>
        </p:blipFill>
        <p:spPr>
          <a:xfrm>
            <a:off x="4789542" y="2873999"/>
            <a:ext cx="2350008" cy="202032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1160086"/>
              </p:ext>
            </p:extLst>
          </p:nvPr>
        </p:nvGraphicFramePr>
        <p:xfrm>
          <a:off x="7148954" y="2874496"/>
          <a:ext cx="3098492" cy="2020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angle 10"/>
          <p:cNvSpPr/>
          <p:nvPr/>
        </p:nvSpPr>
        <p:spPr>
          <a:xfrm>
            <a:off x="7346596" y="4818852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Rectangle 11"/>
          <p:cNvSpPr/>
          <p:nvPr/>
        </p:nvSpPr>
        <p:spPr>
          <a:xfrm>
            <a:off x="8400611" y="4818852"/>
            <a:ext cx="228600" cy="22860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Rectangle 12"/>
          <p:cNvSpPr/>
          <p:nvPr/>
        </p:nvSpPr>
        <p:spPr>
          <a:xfrm>
            <a:off x="7695299" y="4818852"/>
            <a:ext cx="227802" cy="228600"/>
          </a:xfrm>
          <a:prstGeom prst="rect">
            <a:avLst/>
          </a:prstGeom>
          <a:solidFill>
            <a:srgbClr val="82008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Rectangle 13"/>
          <p:cNvSpPr/>
          <p:nvPr/>
        </p:nvSpPr>
        <p:spPr>
          <a:xfrm>
            <a:off x="9100282" y="4818852"/>
            <a:ext cx="228600" cy="2286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14"/>
          <p:cNvSpPr/>
          <p:nvPr/>
        </p:nvSpPr>
        <p:spPr>
          <a:xfrm>
            <a:off x="9796018" y="4818852"/>
            <a:ext cx="228600" cy="228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2" name="Rectangle 21"/>
          <p:cNvSpPr/>
          <p:nvPr/>
        </p:nvSpPr>
        <p:spPr>
          <a:xfrm>
            <a:off x="8047556" y="4818852"/>
            <a:ext cx="228600" cy="228600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/>
          <p:cNvSpPr/>
          <p:nvPr/>
        </p:nvSpPr>
        <p:spPr>
          <a:xfrm>
            <a:off x="8753228" y="4818852"/>
            <a:ext cx="228600" cy="228600"/>
          </a:xfrm>
          <a:prstGeom prst="rect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ectangle 23"/>
          <p:cNvSpPr/>
          <p:nvPr/>
        </p:nvSpPr>
        <p:spPr>
          <a:xfrm>
            <a:off x="9447336" y="4818852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3" name="Group 32"/>
          <p:cNvGrpSpPr/>
          <p:nvPr/>
        </p:nvGrpSpPr>
        <p:grpSpPr>
          <a:xfrm rot="16200000">
            <a:off x="7955524" y="4340155"/>
            <a:ext cx="1404969" cy="2769444"/>
            <a:chOff x="3161298" y="3734448"/>
            <a:chExt cx="1404969" cy="3408901"/>
          </a:xfrm>
        </p:grpSpPr>
        <p:sp>
          <p:nvSpPr>
            <p:cNvPr id="25" name="Rectangle 24"/>
            <p:cNvSpPr/>
            <p:nvPr/>
          </p:nvSpPr>
          <p:spPr>
            <a:xfrm>
              <a:off x="3502578" y="3734448"/>
              <a:ext cx="1045799" cy="37884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400" dirty="0">
                  <a:cs typeface="Times New Roman" panose="02020603050405020304" pitchFamily="18" charset="0"/>
                </a:rPr>
                <a:t>background</a:t>
              </a:r>
              <a:endParaRPr lang="en-US" sz="14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604145" y="4167314"/>
              <a:ext cx="950901" cy="37884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benign epi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363726" y="4600179"/>
              <a:ext cx="1183273" cy="37884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malignant epi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283287" y="5033044"/>
              <a:ext cx="1260217" cy="37884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normal stroma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61298" y="5465909"/>
              <a:ext cx="1378134" cy="37884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desmoplastic </a:t>
              </a:r>
              <a:r>
                <a:rPr lang="en-US" sz="1400" dirty="0" err="1">
                  <a:cs typeface="Times New Roman" panose="02020603050405020304" pitchFamily="18" charset="0"/>
                </a:rPr>
                <a:t>str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696092" y="5898775"/>
              <a:ext cx="861005" cy="37884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secretion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961614" y="6331639"/>
              <a:ext cx="604653" cy="37884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blood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772011" y="6764507"/>
              <a:ext cx="781303" cy="37884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necrosis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l="20171"/>
          <a:stretch/>
        </p:blipFill>
        <p:spPr>
          <a:xfrm>
            <a:off x="3944664" y="1412469"/>
            <a:ext cx="4302673" cy="13716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878523" y="2452199"/>
            <a:ext cx="119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benign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14709" y="2452199"/>
            <a:ext cx="119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atypia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88181" y="2452199"/>
            <a:ext cx="1537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(DCIS)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816782" y="2452199"/>
            <a:ext cx="1430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invasive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80641" y="4984254"/>
            <a:ext cx="111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duct layer</a:t>
            </a:r>
          </a:p>
        </p:txBody>
      </p:sp>
    </p:spTree>
    <p:extLst>
      <p:ext uri="{BB962C8B-B14F-4D97-AF65-F5344CB8AC3E}">
        <p14:creationId xmlns:p14="http://schemas.microsoft.com/office/powerpoint/2010/main" val="360700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1" grpId="0" animBg="1"/>
      <p:bldP spid="12" grpId="0" animBg="1"/>
      <p:bldP spid="13" grpId="0" animBg="1"/>
      <p:bldP spid="14" grpId="0" animBg="1"/>
      <p:bldP spid="15" grpId="0" animBg="1"/>
      <p:bldP spid="22" grpId="0" animBg="1"/>
      <p:bldP spid="23" grpId="0" animBg="1"/>
      <p:bldP spid="24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98724-C5C6-467B-9313-9521CFE25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Breast Cancer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23026-1C1C-4081-867C-F5905E4BF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With PI Dr. Joann Elmore under the “</a:t>
            </a:r>
            <a:r>
              <a:rPr lang="en-US" dirty="0" err="1"/>
              <a:t>Digipath</a:t>
            </a:r>
            <a:r>
              <a:rPr lang="en-US" dirty="0"/>
              <a:t>” grant, R01-CA172343</a:t>
            </a:r>
          </a:p>
          <a:p>
            <a:pPr>
              <a:spcAft>
                <a:spcPts val="600"/>
              </a:spcAft>
            </a:pPr>
            <a:r>
              <a:rPr lang="en-US" dirty="0"/>
              <a:t>Most of the work performed by Dr. </a:t>
            </a:r>
            <a:r>
              <a:rPr lang="en-US" dirty="0" err="1"/>
              <a:t>Ezgi</a:t>
            </a:r>
            <a:r>
              <a:rPr lang="en-US" dirty="0"/>
              <a:t> </a:t>
            </a:r>
            <a:r>
              <a:rPr lang="en-US" dirty="0" err="1"/>
              <a:t>Mercan</a:t>
            </a:r>
            <a:r>
              <a:rPr lang="en-US" dirty="0"/>
              <a:t>, now at Children’s Hospital and Research Institute.</a:t>
            </a:r>
          </a:p>
          <a:p>
            <a:r>
              <a:rPr lang="en-US" dirty="0" err="1"/>
              <a:t>Ezgi’s</a:t>
            </a:r>
            <a:r>
              <a:rPr lang="en-US" dirty="0"/>
              <a:t> dissertation covered multiple aspects of our study including:</a:t>
            </a:r>
          </a:p>
          <a:p>
            <a:endParaRPr lang="en-US" dirty="0"/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Region of interest detection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Semantic segmentation into histopathological classes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Feature extraction and diagnosis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Region of interest identification and diagnostic concordance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Characterization of diagnostic search patterns: drillers vs. scanners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>
              <a:solidFill>
                <a:srgbClr val="0000FF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9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2" t="87" r="-2" b="33854"/>
          <a:stretch/>
        </p:blipFill>
        <p:spPr>
          <a:xfrm>
            <a:off x="1962150" y="749935"/>
            <a:ext cx="1910126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0" t="42" r="27" b="33900"/>
          <a:stretch/>
        </p:blipFill>
        <p:spPr>
          <a:xfrm>
            <a:off x="1964605" y="2501740"/>
            <a:ext cx="1910229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9" t="-1" r="1" b="33942"/>
          <a:stretch/>
        </p:blipFill>
        <p:spPr>
          <a:xfrm>
            <a:off x="1964717" y="4250825"/>
            <a:ext cx="1910128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1392104"/>
              </p:ext>
            </p:extLst>
          </p:nvPr>
        </p:nvGraphicFramePr>
        <p:xfrm>
          <a:off x="3978394" y="659855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8780596"/>
              </p:ext>
            </p:extLst>
          </p:nvPr>
        </p:nvGraphicFramePr>
        <p:xfrm>
          <a:off x="3976298" y="2410300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0164911"/>
              </p:ext>
            </p:extLst>
          </p:nvPr>
        </p:nvGraphicFramePr>
        <p:xfrm>
          <a:off x="3978394" y="4160745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9" t="-1" r="1" b="33942"/>
          <a:stretch/>
        </p:blipFill>
        <p:spPr>
          <a:xfrm>
            <a:off x="6180589" y="757145"/>
            <a:ext cx="1910127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0" b="33941"/>
          <a:stretch/>
        </p:blipFill>
        <p:spPr>
          <a:xfrm>
            <a:off x="6180589" y="4252185"/>
            <a:ext cx="1910127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0" b="33941"/>
          <a:stretch/>
        </p:blipFill>
        <p:spPr>
          <a:xfrm>
            <a:off x="6180589" y="2504665"/>
            <a:ext cx="1910127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1634262"/>
              </p:ext>
            </p:extLst>
          </p:nvPr>
        </p:nvGraphicFramePr>
        <p:xfrm>
          <a:off x="8192268" y="665705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6535657"/>
              </p:ext>
            </p:extLst>
          </p:nvPr>
        </p:nvGraphicFramePr>
        <p:xfrm>
          <a:off x="8192268" y="2413225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8236602"/>
              </p:ext>
            </p:extLst>
          </p:nvPr>
        </p:nvGraphicFramePr>
        <p:xfrm>
          <a:off x="8192268" y="4160745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62150" y="288836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Inner Layers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84140" y="288836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Outer Layers</a:t>
            </a:r>
          </a:p>
        </p:txBody>
      </p:sp>
      <p:sp>
        <p:nvSpPr>
          <p:cNvPr id="22" name="Rectangle 21"/>
          <p:cNvSpPr/>
          <p:nvPr/>
        </p:nvSpPr>
        <p:spPr>
          <a:xfrm rot="5400000">
            <a:off x="2146060" y="6039520"/>
            <a:ext cx="1572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Rectangle 22"/>
          <p:cNvSpPr/>
          <p:nvPr/>
        </p:nvSpPr>
        <p:spPr>
          <a:xfrm rot="5400000">
            <a:off x="4171154" y="6281349"/>
            <a:ext cx="157200" cy="22860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4" name="Rectangle 23"/>
          <p:cNvSpPr/>
          <p:nvPr/>
        </p:nvSpPr>
        <p:spPr>
          <a:xfrm rot="5400000">
            <a:off x="2146336" y="6281349"/>
            <a:ext cx="156651" cy="228600"/>
          </a:xfrm>
          <a:prstGeom prst="rect">
            <a:avLst/>
          </a:prstGeom>
          <a:solidFill>
            <a:srgbClr val="82008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Rectangle 24"/>
          <p:cNvSpPr/>
          <p:nvPr/>
        </p:nvSpPr>
        <p:spPr>
          <a:xfrm rot="5400000">
            <a:off x="6354773" y="6281349"/>
            <a:ext cx="157200" cy="2286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 rot="5400000">
            <a:off x="8534619" y="6281349"/>
            <a:ext cx="157200" cy="228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Rectangle 26"/>
          <p:cNvSpPr/>
          <p:nvPr/>
        </p:nvSpPr>
        <p:spPr>
          <a:xfrm rot="5400000">
            <a:off x="4171154" y="6039520"/>
            <a:ext cx="157200" cy="228600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Rectangle 27"/>
          <p:cNvSpPr/>
          <p:nvPr/>
        </p:nvSpPr>
        <p:spPr>
          <a:xfrm rot="5400000">
            <a:off x="6354773" y="6039520"/>
            <a:ext cx="157200" cy="228600"/>
          </a:xfrm>
          <a:prstGeom prst="rect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ectangle 28"/>
          <p:cNvSpPr/>
          <p:nvPr/>
        </p:nvSpPr>
        <p:spPr>
          <a:xfrm rot="5400000">
            <a:off x="8534619" y="6039520"/>
            <a:ext cx="1572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ectangle 30"/>
          <p:cNvSpPr/>
          <p:nvPr/>
        </p:nvSpPr>
        <p:spPr>
          <a:xfrm>
            <a:off x="2350253" y="5999933"/>
            <a:ext cx="1045799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algn="r"/>
            <a:r>
              <a:rPr lang="en-US" sz="1400" dirty="0">
                <a:cs typeface="Times New Roman" panose="02020603050405020304" pitchFamily="18" charset="0"/>
              </a:rPr>
              <a:t>background</a:t>
            </a:r>
            <a:endParaRPr lang="en-US" sz="1400" dirty="0"/>
          </a:p>
        </p:txBody>
      </p:sp>
      <p:sp>
        <p:nvSpPr>
          <p:cNvPr id="32" name="Rectangle 31"/>
          <p:cNvSpPr/>
          <p:nvPr/>
        </p:nvSpPr>
        <p:spPr>
          <a:xfrm>
            <a:off x="2365769" y="6241762"/>
            <a:ext cx="1516762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benign epithelium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412493" y="5999933"/>
            <a:ext cx="1749132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malignant epithelium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90628" y="6241762"/>
            <a:ext cx="1260217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normal stroma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95390" y="5999933"/>
            <a:ext cx="1699055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desmoplastic stroma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19023" y="6241762"/>
            <a:ext cx="893771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secretion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700156" y="5999933"/>
            <a:ext cx="619079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blood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740488" y="6241762"/>
            <a:ext cx="781303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necrosis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4145615" y="2372904"/>
            <a:ext cx="1858946" cy="70006"/>
            <a:chOff x="3070432" y="5898714"/>
            <a:chExt cx="2678022" cy="228600"/>
          </a:xfrm>
        </p:grpSpPr>
        <p:sp>
          <p:nvSpPr>
            <p:cNvPr id="42" name="Rectangle 41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4145615" y="4158458"/>
            <a:ext cx="1858946" cy="70006"/>
            <a:chOff x="3070432" y="5898714"/>
            <a:chExt cx="2678022" cy="228600"/>
          </a:xfrm>
        </p:grpSpPr>
        <p:sp>
          <p:nvSpPr>
            <p:cNvPr id="51" name="Rectangle 50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59" name="Group 58"/>
          <p:cNvGrpSpPr>
            <a:grpSpLocks noChangeAspect="1"/>
          </p:cNvGrpSpPr>
          <p:nvPr/>
        </p:nvGrpSpPr>
        <p:grpSpPr>
          <a:xfrm>
            <a:off x="4147499" y="5880300"/>
            <a:ext cx="1858946" cy="70006"/>
            <a:chOff x="3070432" y="5898714"/>
            <a:chExt cx="2678022" cy="228600"/>
          </a:xfrm>
        </p:grpSpPr>
        <p:sp>
          <p:nvSpPr>
            <p:cNvPr id="60" name="Rectangle 59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8" name="Group 67"/>
          <p:cNvGrpSpPr>
            <a:grpSpLocks noChangeAspect="1"/>
          </p:cNvGrpSpPr>
          <p:nvPr/>
        </p:nvGrpSpPr>
        <p:grpSpPr>
          <a:xfrm>
            <a:off x="8360075" y="2392544"/>
            <a:ext cx="1858946" cy="70006"/>
            <a:chOff x="3070432" y="5898714"/>
            <a:chExt cx="2678022" cy="228600"/>
          </a:xfrm>
        </p:grpSpPr>
        <p:sp>
          <p:nvSpPr>
            <p:cNvPr id="69" name="Rectangle 68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7" name="Group 76"/>
          <p:cNvGrpSpPr>
            <a:grpSpLocks noChangeAspect="1"/>
          </p:cNvGrpSpPr>
          <p:nvPr/>
        </p:nvGrpSpPr>
        <p:grpSpPr>
          <a:xfrm>
            <a:off x="8360075" y="4131289"/>
            <a:ext cx="1858946" cy="70006"/>
            <a:chOff x="3070432" y="5898714"/>
            <a:chExt cx="2678022" cy="228600"/>
          </a:xfrm>
        </p:grpSpPr>
        <p:sp>
          <p:nvSpPr>
            <p:cNvPr id="78" name="Rectangle 77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6" name="Group 85"/>
          <p:cNvGrpSpPr>
            <a:grpSpLocks noChangeAspect="1"/>
          </p:cNvGrpSpPr>
          <p:nvPr/>
        </p:nvGrpSpPr>
        <p:grpSpPr>
          <a:xfrm>
            <a:off x="8360075" y="5878809"/>
            <a:ext cx="1858946" cy="70006"/>
            <a:chOff x="3070432" y="5898714"/>
            <a:chExt cx="2678022" cy="228600"/>
          </a:xfrm>
        </p:grpSpPr>
        <p:sp>
          <p:nvSpPr>
            <p:cNvPr id="87" name="Rectangle 86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8159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Graphic spid="19" grpId="0">
        <p:bldAsOne/>
      </p:bldGraphic>
      <p:bldGraphic spid="20" grpId="0">
        <p:bldAsOne/>
      </p:bldGraphic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48858-209D-4F7E-86BC-C31BD3EE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Concentration of areas around and inside of ducts for breast cancer analysis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98646B-D7FA-401B-B881-414B8FF26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1948656"/>
            <a:ext cx="800100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17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171" y="2861223"/>
            <a:ext cx="2197394" cy="2632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877" y="1199807"/>
            <a:ext cx="2353635" cy="156804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064608"/>
              </p:ext>
            </p:extLst>
          </p:nvPr>
        </p:nvGraphicFramePr>
        <p:xfrm>
          <a:off x="2993171" y="5775716"/>
          <a:ext cx="2197392" cy="8964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674">
                  <a:extLst>
                    <a:ext uri="{9D8B030D-6E8A-4147-A177-3AD203B41FA5}">
                      <a16:colId xmlns:a16="http://schemas.microsoft.com/office/drawing/2014/main" val="4187809058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1347875859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2868704382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3415157768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2219764052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1400507109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726222872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976578255"/>
                    </a:ext>
                  </a:extLst>
                </a:gridCol>
              </a:tblGrid>
              <a:tr h="89647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background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benign epi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malign. epi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normal </a:t>
                      </a:r>
                      <a:r>
                        <a:rPr lang="en-US" sz="1200" b="0" u="none" strike="noStrike" dirty="0" err="1">
                          <a:effectLst/>
                        </a:rPr>
                        <a:t>str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 err="1">
                          <a:effectLst/>
                        </a:rPr>
                        <a:t>desmo</a:t>
                      </a:r>
                      <a:r>
                        <a:rPr lang="en-US" sz="1200" b="0" u="none" strike="noStrike" dirty="0">
                          <a:effectLst/>
                        </a:rPr>
                        <a:t>. </a:t>
                      </a:r>
                      <a:r>
                        <a:rPr lang="en-US" sz="1200" b="0" u="none" strike="noStrike" dirty="0" err="1">
                          <a:effectLst/>
                        </a:rPr>
                        <a:t>str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secretion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blood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necrosis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66384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692705"/>
              </p:ext>
            </p:extLst>
          </p:nvPr>
        </p:nvGraphicFramePr>
        <p:xfrm>
          <a:off x="2078779" y="2861229"/>
          <a:ext cx="914400" cy="2632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4176275419"/>
                    </a:ext>
                  </a:extLst>
                </a:gridCol>
              </a:tblGrid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duct layer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335979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45435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03888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98483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54597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46683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782097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36844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47247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8382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20693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656605"/>
              </p:ext>
            </p:extLst>
          </p:nvPr>
        </p:nvGraphicFramePr>
        <p:xfrm>
          <a:off x="2993179" y="2861225"/>
          <a:ext cx="2197384" cy="2632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673">
                  <a:extLst>
                    <a:ext uri="{9D8B030D-6E8A-4147-A177-3AD203B41FA5}">
                      <a16:colId xmlns:a16="http://schemas.microsoft.com/office/drawing/2014/main" val="1754797404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2464077043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3689829021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3620078260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754026254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039852981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4040813267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929976332"/>
                    </a:ext>
                  </a:extLst>
                </a:gridCol>
              </a:tblGrid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63435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88334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47959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96322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08585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02789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643677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437281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469512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81171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852789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35" b="40654"/>
          <a:stretch/>
        </p:blipFill>
        <p:spPr>
          <a:xfrm>
            <a:off x="7458526" y="1204564"/>
            <a:ext cx="1936487" cy="15632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2" y="2861223"/>
            <a:ext cx="2200243" cy="2629156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675500"/>
              </p:ext>
            </p:extLst>
          </p:nvPr>
        </p:nvGraphicFramePr>
        <p:xfrm>
          <a:off x="7391401" y="5793286"/>
          <a:ext cx="2197384" cy="8789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673">
                  <a:extLst>
                    <a:ext uri="{9D8B030D-6E8A-4147-A177-3AD203B41FA5}">
                      <a16:colId xmlns:a16="http://schemas.microsoft.com/office/drawing/2014/main" val="4187809058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347875859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2868704382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3415157768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2219764052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400507109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726222872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976578255"/>
                    </a:ext>
                  </a:extLst>
                </a:gridCol>
              </a:tblGrid>
              <a:tr h="87890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effectLst/>
                        </a:rPr>
                        <a:t>background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benign epi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malign. epi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normal </a:t>
                      </a:r>
                      <a:r>
                        <a:rPr lang="en-US" sz="1200" b="0" u="none" strike="noStrike" dirty="0" err="1">
                          <a:effectLst/>
                        </a:rPr>
                        <a:t>str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 err="1">
                          <a:effectLst/>
                        </a:rPr>
                        <a:t>desmo</a:t>
                      </a:r>
                      <a:r>
                        <a:rPr lang="en-US" sz="1200" b="0" u="none" strike="noStrike" dirty="0">
                          <a:effectLst/>
                        </a:rPr>
                        <a:t>. </a:t>
                      </a:r>
                      <a:r>
                        <a:rPr lang="en-US" sz="1200" b="0" u="none" strike="noStrike" dirty="0" err="1">
                          <a:effectLst/>
                        </a:rPr>
                        <a:t>str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effectLst/>
                        </a:rPr>
                        <a:t>secretion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blood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necrosis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663845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804752"/>
              </p:ext>
            </p:extLst>
          </p:nvPr>
        </p:nvGraphicFramePr>
        <p:xfrm>
          <a:off x="6477001" y="2857985"/>
          <a:ext cx="914400" cy="2632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4176275419"/>
                    </a:ext>
                  </a:extLst>
                </a:gridCol>
              </a:tblGrid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duct layer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335979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45435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03888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98483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54597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46683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782097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36844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47247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8382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206930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954161"/>
              </p:ext>
            </p:extLst>
          </p:nvPr>
        </p:nvGraphicFramePr>
        <p:xfrm>
          <a:off x="7391401" y="2857981"/>
          <a:ext cx="2197384" cy="2632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673">
                  <a:extLst>
                    <a:ext uri="{9D8B030D-6E8A-4147-A177-3AD203B41FA5}">
                      <a16:colId xmlns:a16="http://schemas.microsoft.com/office/drawing/2014/main" val="1754797404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2464077043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3689829021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3620078260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754026254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039852981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4040813267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929976332"/>
                    </a:ext>
                  </a:extLst>
                </a:gridCol>
              </a:tblGrid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63435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88334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47959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96322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08585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02789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643677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437281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469512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81171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852789"/>
                  </a:ext>
                </a:extLst>
              </a:tr>
            </a:tbl>
          </a:graphicData>
        </a:graphic>
      </p:graphicFrame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152650" y="50167"/>
            <a:ext cx="7886700" cy="1325563"/>
          </a:xfrm>
        </p:spPr>
        <p:txBody>
          <a:bodyPr/>
          <a:lstStyle/>
          <a:p>
            <a:r>
              <a:rPr lang="en-US" dirty="0"/>
              <a:t>Structure Feature</a:t>
            </a:r>
          </a:p>
        </p:txBody>
      </p: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3049409" y="5510038"/>
            <a:ext cx="2103547" cy="179562"/>
            <a:chOff x="3070432" y="5898714"/>
            <a:chExt cx="2678022" cy="228600"/>
          </a:xfrm>
        </p:grpSpPr>
        <p:sp>
          <p:nvSpPr>
            <p:cNvPr id="45" name="Rectangle 44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7433877" y="5510038"/>
            <a:ext cx="2103547" cy="179562"/>
            <a:chOff x="3070432" y="5898714"/>
            <a:chExt cx="2678022" cy="228600"/>
          </a:xfrm>
        </p:grpSpPr>
        <p:sp>
          <p:nvSpPr>
            <p:cNvPr id="55" name="Rectangle 54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014543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434" y="3015508"/>
            <a:ext cx="1266062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13" descr="Machine generated alternative text:&#10;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070" y="722835"/>
            <a:ext cx="1371861" cy="1188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082" y="3046592"/>
            <a:ext cx="1266062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321437" y="5487271"/>
            <a:ext cx="1431054" cy="738664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Low-Level </a:t>
            </a:r>
          </a:p>
          <a:p>
            <a:pPr algn="ctr"/>
            <a:r>
              <a:rPr lang="en-US" sz="1400" dirty="0"/>
              <a:t>Color &amp; Texture </a:t>
            </a:r>
          </a:p>
          <a:p>
            <a:pPr algn="ctr"/>
            <a:r>
              <a:rPr lang="en-US" sz="1400" dirty="0"/>
              <a:t>Features</a:t>
            </a:r>
          </a:p>
        </p:txBody>
      </p:sp>
      <p:cxnSp>
        <p:nvCxnSpPr>
          <p:cNvPr id="13" name="Connector: Elbow 12"/>
          <p:cNvCxnSpPr>
            <a:stCxn id="6" idx="1"/>
            <a:endCxn id="11" idx="0"/>
          </p:cNvCxnSpPr>
          <p:nvPr/>
        </p:nvCxnSpPr>
        <p:spPr>
          <a:xfrm rot="10800000" flipV="1">
            <a:off x="3036966" y="1317195"/>
            <a:ext cx="2373105" cy="4170076"/>
          </a:xfrm>
          <a:prstGeom prst="bentConnector2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2"/>
            <a:endCxn id="9" idx="0"/>
          </p:cNvCxnSpPr>
          <p:nvPr/>
        </p:nvCxnSpPr>
        <p:spPr>
          <a:xfrm flipH="1">
            <a:off x="5274114" y="1911556"/>
            <a:ext cx="821887" cy="1135037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029" y="1577100"/>
            <a:ext cx="441999" cy="99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Image result for svm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7618" y="1825359"/>
            <a:ext cx="570150" cy="570150"/>
          </a:xfrm>
          <a:prstGeom prst="rect">
            <a:avLst/>
          </a:prstGeom>
          <a:noFill/>
          <a:ln w="63500" cmpd="tri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/>
          <p:cNvCxnSpPr>
            <a:stCxn id="6" idx="2"/>
            <a:endCxn id="5" idx="0"/>
          </p:cNvCxnSpPr>
          <p:nvPr/>
        </p:nvCxnSpPr>
        <p:spPr>
          <a:xfrm>
            <a:off x="6096001" y="1911556"/>
            <a:ext cx="2154465" cy="110395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83501" y="4206952"/>
            <a:ext cx="2181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k-means clustering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49701" y="4181444"/>
            <a:ext cx="119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SVM / CNN</a:t>
            </a:r>
          </a:p>
        </p:txBody>
      </p:sp>
      <p:cxnSp>
        <p:nvCxnSpPr>
          <p:cNvPr id="34" name="Straight Arrow Connector 33"/>
          <p:cNvCxnSpPr>
            <a:stCxn id="26" idx="2"/>
            <a:endCxn id="36" idx="0"/>
          </p:cNvCxnSpPr>
          <p:nvPr/>
        </p:nvCxnSpPr>
        <p:spPr>
          <a:xfrm>
            <a:off x="5274113" y="4514728"/>
            <a:ext cx="0" cy="86482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672167" y="5379551"/>
            <a:ext cx="1203893" cy="954107"/>
          </a:xfrm>
          <a:prstGeom prst="rect">
            <a:avLst/>
          </a:prstGeom>
          <a:noFill/>
          <a:ln w="158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Superpixel </a:t>
            </a:r>
          </a:p>
          <a:p>
            <a:pPr algn="ctr"/>
            <a:r>
              <a:rPr lang="en-US" sz="1400" dirty="0"/>
              <a:t>Label </a:t>
            </a:r>
          </a:p>
          <a:p>
            <a:pPr algn="ctr"/>
            <a:r>
              <a:rPr lang="en-US" sz="1400" dirty="0"/>
              <a:t>Freq. &amp; </a:t>
            </a:r>
            <a:r>
              <a:rPr lang="en-US" sz="1400" dirty="0" err="1"/>
              <a:t>Cooc</a:t>
            </a:r>
            <a:r>
              <a:rPr lang="en-US" sz="1400" dirty="0"/>
              <a:t>. Histograms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7261918" y="2197304"/>
            <a:ext cx="119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supervised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005387" y="392336"/>
            <a:ext cx="2181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RGB image of an ROI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23245" y="2219333"/>
            <a:ext cx="135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unsupervised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65581" y="5594993"/>
            <a:ext cx="971303" cy="523220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Structure </a:t>
            </a:r>
          </a:p>
          <a:p>
            <a:pPr algn="ctr"/>
            <a:r>
              <a:rPr lang="en-US" sz="1400" dirty="0"/>
              <a:t>Feature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47755" y="5379551"/>
            <a:ext cx="1203893" cy="954107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Superpixel </a:t>
            </a:r>
          </a:p>
          <a:p>
            <a:pPr algn="ctr"/>
            <a:r>
              <a:rPr lang="en-US" sz="1400" dirty="0"/>
              <a:t>Label </a:t>
            </a:r>
          </a:p>
          <a:p>
            <a:pPr algn="ctr"/>
            <a:r>
              <a:rPr lang="en-US" sz="1400" dirty="0"/>
              <a:t>Freq. &amp; </a:t>
            </a:r>
            <a:r>
              <a:rPr lang="en-US" sz="1400" dirty="0" err="1"/>
              <a:t>Cooc</a:t>
            </a:r>
            <a:r>
              <a:rPr lang="en-US" sz="1400" dirty="0"/>
              <a:t>. Histograms</a:t>
            </a:r>
          </a:p>
        </p:txBody>
      </p:sp>
      <p:cxnSp>
        <p:nvCxnSpPr>
          <p:cNvPr id="47" name="Connector: Elbow 46"/>
          <p:cNvCxnSpPr>
            <a:stCxn id="38" idx="0"/>
            <a:endCxn id="37" idx="0"/>
          </p:cNvCxnSpPr>
          <p:nvPr/>
        </p:nvCxnSpPr>
        <p:spPr>
          <a:xfrm rot="16200000" flipH="1">
            <a:off x="8142745" y="4886507"/>
            <a:ext cx="215443" cy="1201531"/>
          </a:xfrm>
          <a:prstGeom prst="bentConnector3">
            <a:avLst>
              <a:gd name="adj1" fmla="val -297515"/>
            </a:avLst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31" idx="2"/>
          </p:cNvCxnSpPr>
          <p:nvPr/>
        </p:nvCxnSpPr>
        <p:spPr>
          <a:xfrm>
            <a:off x="8247921" y="4489221"/>
            <a:ext cx="0" cy="253477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51205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/>
      <p:bldP spid="31" grpId="0"/>
      <p:bldP spid="36" grpId="0" animBg="1"/>
      <p:bldP spid="101" grpId="0"/>
      <p:bldP spid="35" grpId="0"/>
      <p:bldP spid="37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24</a:t>
            </a:fld>
            <a:endParaRPr lang="en-US" dirty="0"/>
          </a:p>
        </p:txBody>
      </p:sp>
      <p:sp>
        <p:nvSpPr>
          <p:cNvPr id="41" name="Rounded Rectangle 3"/>
          <p:cNvSpPr>
            <a:spLocks noChangeAspect="1"/>
          </p:cNvSpPr>
          <p:nvPr/>
        </p:nvSpPr>
        <p:spPr>
          <a:xfrm>
            <a:off x="3238635" y="2848849"/>
            <a:ext cx="964976" cy="4584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Invasive</a:t>
            </a:r>
          </a:p>
        </p:txBody>
      </p:sp>
      <p:sp>
        <p:nvSpPr>
          <p:cNvPr id="42" name="Rounded Rectangle 5"/>
          <p:cNvSpPr>
            <a:spLocks noChangeAspect="1"/>
          </p:cNvSpPr>
          <p:nvPr/>
        </p:nvSpPr>
        <p:spPr>
          <a:xfrm>
            <a:off x="4698732" y="2848850"/>
            <a:ext cx="1386460" cy="7838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</p:txBody>
      </p:sp>
      <p:sp>
        <p:nvSpPr>
          <p:cNvPr id="43" name="Rounded Rectangle 6"/>
          <p:cNvSpPr>
            <a:spLocks noChangeAspect="1"/>
          </p:cNvSpPr>
          <p:nvPr/>
        </p:nvSpPr>
        <p:spPr>
          <a:xfrm>
            <a:off x="3632391" y="4007931"/>
            <a:ext cx="1386460" cy="6211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</p:txBody>
      </p:sp>
      <p:sp>
        <p:nvSpPr>
          <p:cNvPr id="44" name="Rounded Rectangle 7"/>
          <p:cNvSpPr>
            <a:spLocks noChangeAspect="1"/>
          </p:cNvSpPr>
          <p:nvPr/>
        </p:nvSpPr>
        <p:spPr>
          <a:xfrm>
            <a:off x="5818068" y="4007930"/>
            <a:ext cx="957583" cy="44366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</a:p>
        </p:txBody>
      </p:sp>
      <p:sp>
        <p:nvSpPr>
          <p:cNvPr id="45" name="Rounded Rectangle 8"/>
          <p:cNvSpPr>
            <a:spLocks noChangeAspect="1"/>
          </p:cNvSpPr>
          <p:nvPr/>
        </p:nvSpPr>
        <p:spPr>
          <a:xfrm>
            <a:off x="4413850" y="5300053"/>
            <a:ext cx="1142440" cy="4732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</p:txBody>
      </p:sp>
      <p:sp>
        <p:nvSpPr>
          <p:cNvPr id="46" name="Rounded Rectangle 9"/>
          <p:cNvSpPr>
            <a:spLocks noChangeAspect="1"/>
          </p:cNvSpPr>
          <p:nvPr/>
        </p:nvSpPr>
        <p:spPr>
          <a:xfrm>
            <a:off x="2912850" y="5300053"/>
            <a:ext cx="1142440" cy="4732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</p:txBody>
      </p:sp>
      <p:cxnSp>
        <p:nvCxnSpPr>
          <p:cNvPr id="47" name="Straight Arrow Connector 46"/>
          <p:cNvCxnSpPr>
            <a:cxnSpLocks noChangeAspect="1"/>
            <a:stCxn id="84" idx="2"/>
            <a:endCxn id="41" idx="0"/>
          </p:cNvCxnSpPr>
          <p:nvPr/>
        </p:nvCxnSpPr>
        <p:spPr>
          <a:xfrm flipH="1">
            <a:off x="3721124" y="2398229"/>
            <a:ext cx="796387" cy="45062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cxnSpLocks noChangeAspect="1"/>
            <a:stCxn id="84" idx="2"/>
            <a:endCxn id="42" idx="0"/>
          </p:cNvCxnSpPr>
          <p:nvPr/>
        </p:nvCxnSpPr>
        <p:spPr>
          <a:xfrm>
            <a:off x="4517510" y="2398229"/>
            <a:ext cx="874452" cy="45062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cxnSpLocks noChangeAspect="1"/>
            <a:stCxn id="42" idx="2"/>
            <a:endCxn id="43" idx="0"/>
          </p:cNvCxnSpPr>
          <p:nvPr/>
        </p:nvCxnSpPr>
        <p:spPr>
          <a:xfrm flipH="1">
            <a:off x="4325622" y="3632662"/>
            <a:ext cx="1066341" cy="37526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Aspect="1"/>
            <a:stCxn id="42" idx="2"/>
            <a:endCxn id="44" idx="0"/>
          </p:cNvCxnSpPr>
          <p:nvPr/>
        </p:nvCxnSpPr>
        <p:spPr>
          <a:xfrm>
            <a:off x="5391963" y="3632662"/>
            <a:ext cx="904897" cy="37526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cxnSpLocks noChangeAspect="1"/>
            <a:stCxn id="43" idx="2"/>
            <a:endCxn id="45" idx="0"/>
          </p:cNvCxnSpPr>
          <p:nvPr/>
        </p:nvCxnSpPr>
        <p:spPr>
          <a:xfrm>
            <a:off x="4325622" y="4629066"/>
            <a:ext cx="659449" cy="67098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 noChangeAspect="1"/>
            <a:stCxn id="43" idx="2"/>
            <a:endCxn id="46" idx="0"/>
          </p:cNvCxnSpPr>
          <p:nvPr/>
        </p:nvCxnSpPr>
        <p:spPr>
          <a:xfrm flipH="1">
            <a:off x="3484071" y="4629066"/>
            <a:ext cx="841551" cy="67098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>
            <a:spLocks noChangeAspect="1"/>
          </p:cNvSpPr>
          <p:nvPr/>
        </p:nvSpPr>
        <p:spPr>
          <a:xfrm>
            <a:off x="6117037" y="3088436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N=392</a:t>
            </a:r>
          </a:p>
        </p:txBody>
      </p:sp>
      <p:sp>
        <p:nvSpPr>
          <p:cNvPr id="55" name="TextBox 54"/>
          <p:cNvSpPr txBox="1">
            <a:spLocks noChangeAspect="1"/>
          </p:cNvSpPr>
          <p:nvPr/>
        </p:nvSpPr>
        <p:spPr>
          <a:xfrm>
            <a:off x="3379856" y="3314348"/>
            <a:ext cx="654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N=36</a:t>
            </a:r>
          </a:p>
        </p:txBody>
      </p:sp>
      <p:sp>
        <p:nvSpPr>
          <p:cNvPr id="56" name="TextBox 55"/>
          <p:cNvSpPr txBox="1">
            <a:spLocks noChangeAspect="1"/>
          </p:cNvSpPr>
          <p:nvPr/>
        </p:nvSpPr>
        <p:spPr>
          <a:xfrm>
            <a:off x="4985071" y="4164591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N=290</a:t>
            </a:r>
          </a:p>
        </p:txBody>
      </p:sp>
      <p:sp>
        <p:nvSpPr>
          <p:cNvPr id="57" name="TextBox 56"/>
          <p:cNvSpPr txBox="1">
            <a:spLocks noChangeAspect="1"/>
          </p:cNvSpPr>
          <p:nvPr/>
        </p:nvSpPr>
        <p:spPr>
          <a:xfrm>
            <a:off x="5955591" y="4476745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N=102</a:t>
            </a:r>
          </a:p>
        </p:txBody>
      </p:sp>
      <p:sp>
        <p:nvSpPr>
          <p:cNvPr id="58" name="TextBox 57"/>
          <p:cNvSpPr txBox="1">
            <a:spLocks noChangeAspect="1"/>
          </p:cNvSpPr>
          <p:nvPr/>
        </p:nvSpPr>
        <p:spPr>
          <a:xfrm>
            <a:off x="4642442" y="5773297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N=128</a:t>
            </a:r>
          </a:p>
        </p:txBody>
      </p:sp>
      <p:sp>
        <p:nvSpPr>
          <p:cNvPr id="59" name="TextBox 58"/>
          <p:cNvSpPr txBox="1">
            <a:spLocks noChangeAspect="1"/>
          </p:cNvSpPr>
          <p:nvPr/>
        </p:nvSpPr>
        <p:spPr>
          <a:xfrm>
            <a:off x="3146308" y="5773297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N=162</a:t>
            </a:r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2152650" y="365127"/>
            <a:ext cx="7886700" cy="749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Diagnostic Classification</a:t>
            </a:r>
          </a:p>
        </p:txBody>
      </p:sp>
      <p:sp>
        <p:nvSpPr>
          <p:cNvPr id="84" name="Rounded Rectangle 2"/>
          <p:cNvSpPr>
            <a:spLocks noChangeAspect="1"/>
          </p:cNvSpPr>
          <p:nvPr/>
        </p:nvSpPr>
        <p:spPr>
          <a:xfrm>
            <a:off x="3721124" y="1254126"/>
            <a:ext cx="1592773" cy="1144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Invasive</a:t>
            </a:r>
          </a:p>
        </p:txBody>
      </p:sp>
      <p:sp>
        <p:nvSpPr>
          <p:cNvPr id="85" name="TextBox 84"/>
          <p:cNvSpPr txBox="1">
            <a:spLocks noChangeAspect="1"/>
          </p:cNvSpPr>
          <p:nvPr/>
        </p:nvSpPr>
        <p:spPr>
          <a:xfrm>
            <a:off x="5313897" y="1651340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N=428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037" y="1302840"/>
            <a:ext cx="1024383" cy="1037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4157" y="1305041"/>
            <a:ext cx="725074" cy="1030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" name="Content Placeholder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32" y="1300639"/>
            <a:ext cx="630550" cy="1034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395" y="1302840"/>
            <a:ext cx="1152263" cy="10347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0" name="Content Placeholder 2"/>
          <p:cNvSpPr>
            <a:spLocks noGrp="1"/>
          </p:cNvSpPr>
          <p:nvPr>
            <p:ph idx="1"/>
          </p:nvPr>
        </p:nvSpPr>
        <p:spPr>
          <a:xfrm>
            <a:off x="6775650" y="4826866"/>
            <a:ext cx="3263700" cy="1350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1-diagnosis-at-a-time</a:t>
            </a:r>
          </a:p>
          <a:p>
            <a:pPr marL="0" indent="0" algn="ctr">
              <a:buNone/>
            </a:pPr>
            <a:r>
              <a:rPr lang="en-US" sz="2400" i="1" dirty="0"/>
              <a:t>mimicking pathologists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10900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4895 0.194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48" y="974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-0.03472 0.184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923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03559 0.184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92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03298 0.1849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0.18472 L -0.23663 0.3606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879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9 0.18495 L -0.60469 0.36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55" y="886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98 0.18495 L -0.61736 0.3622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19" y="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6 0.36227 L -0.61111 0.5766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1071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469 0.3625 L -0.30747 0.576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1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52651" y="2133601"/>
            <a:ext cx="1457325" cy="2581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09976" y="2133601"/>
            <a:ext cx="1457325" cy="2581275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artial Circle 32"/>
          <p:cNvSpPr/>
          <p:nvPr/>
        </p:nvSpPr>
        <p:spPr>
          <a:xfrm rot="10800000">
            <a:off x="2787015" y="2601277"/>
            <a:ext cx="1645920" cy="1645920"/>
          </a:xfrm>
          <a:prstGeom prst="pie">
            <a:avLst>
              <a:gd name="adj1" fmla="val 5391376"/>
              <a:gd name="adj2" fmla="val 16200000"/>
            </a:avLst>
          </a:prstGeom>
          <a:solidFill>
            <a:srgbClr val="FF656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artial Circle 8"/>
          <p:cNvSpPr/>
          <p:nvPr/>
        </p:nvSpPr>
        <p:spPr>
          <a:xfrm>
            <a:off x="2787015" y="2601277"/>
            <a:ext cx="1645920" cy="1645920"/>
          </a:xfrm>
          <a:prstGeom prst="pie">
            <a:avLst>
              <a:gd name="adj1" fmla="val 5391376"/>
              <a:gd name="adj2" fmla="val 1620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93909" y="270821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55727" y="286062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7629" y="342280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3473" y="415456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52650" y="296977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8861" y="39154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28097" y="361768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92282" y="220614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80207" y="428478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57255" y="220614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57255" y="2869683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57660" y="260340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14671" y="3522026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23907" y="314570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61551" y="3816628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95386" y="305434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02422" y="4157778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95386" y="4254004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78889" y="340223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63283" y="3154441"/>
            <a:ext cx="828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true </a:t>
            </a:r>
          </a:p>
          <a:p>
            <a:pPr algn="r"/>
            <a:r>
              <a:rPr lang="en-US" sz="1400" dirty="0"/>
              <a:t>positives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9639" y="3154441"/>
            <a:ext cx="828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false</a:t>
            </a:r>
          </a:p>
          <a:p>
            <a:r>
              <a:rPr lang="en-US" sz="1400" dirty="0"/>
              <a:t>positives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52641" y="2145089"/>
            <a:ext cx="907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false </a:t>
            </a:r>
          </a:p>
          <a:p>
            <a:r>
              <a:rPr lang="en-US" sz="1400" dirty="0"/>
              <a:t>negatives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60258" y="2134077"/>
            <a:ext cx="907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true </a:t>
            </a:r>
          </a:p>
          <a:p>
            <a:pPr algn="r"/>
            <a:r>
              <a:rPr lang="en-US" sz="1400" dirty="0"/>
              <a:t>negatives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676417" y="2133600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specificity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8933365" y="3490526"/>
            <a:ext cx="671049" cy="767313"/>
            <a:chOff x="7193550" y="4039057"/>
            <a:chExt cx="907479" cy="1037661"/>
          </a:xfrm>
        </p:grpSpPr>
        <p:sp>
          <p:nvSpPr>
            <p:cNvPr id="52" name="Rectangle 51"/>
            <p:cNvSpPr/>
            <p:nvPr/>
          </p:nvSpPr>
          <p:spPr>
            <a:xfrm>
              <a:off x="7506669" y="4039057"/>
              <a:ext cx="594360" cy="1037661"/>
            </a:xfrm>
            <a:prstGeom prst="rect">
              <a:avLst/>
            </a:prstGeom>
            <a:solidFill>
              <a:srgbClr val="FFCDC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Partial Circle 52"/>
            <p:cNvSpPr/>
            <p:nvPr/>
          </p:nvSpPr>
          <p:spPr>
            <a:xfrm rot="10800000">
              <a:off x="7193550" y="4227061"/>
              <a:ext cx="640080" cy="640080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rgbClr val="FF656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4" name="Straight Connector 53"/>
          <p:cNvCxnSpPr/>
          <p:nvPr/>
        </p:nvCxnSpPr>
        <p:spPr>
          <a:xfrm>
            <a:off x="8765968" y="3425196"/>
            <a:ext cx="100584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8644647" y="4405645"/>
                <a:ext cx="1248483" cy="596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𝑡𝑛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𝑡𝑛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+#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𝑓𝑝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647" y="4405645"/>
                <a:ext cx="1248483" cy="5965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/>
          <p:cNvSpPr/>
          <p:nvPr/>
        </p:nvSpPr>
        <p:spPr>
          <a:xfrm>
            <a:off x="8498426" y="2133601"/>
            <a:ext cx="1540924" cy="28686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598353" y="2133600"/>
            <a:ext cx="100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accuracy</a:t>
            </a:r>
          </a:p>
        </p:txBody>
      </p:sp>
      <p:grpSp>
        <p:nvGrpSpPr>
          <p:cNvPr id="70" name="Group 69"/>
          <p:cNvGrpSpPr>
            <a:grpSpLocks noChangeAspect="1"/>
          </p:cNvGrpSpPr>
          <p:nvPr/>
        </p:nvGrpSpPr>
        <p:grpSpPr>
          <a:xfrm>
            <a:off x="7204077" y="2739551"/>
            <a:ext cx="1005840" cy="1518286"/>
            <a:chOff x="5422426" y="3023494"/>
            <a:chExt cx="1360227" cy="2053224"/>
          </a:xfrm>
        </p:grpSpPr>
        <p:grpSp>
          <p:nvGrpSpPr>
            <p:cNvPr id="71" name="Group 70"/>
            <p:cNvGrpSpPr/>
            <p:nvPr/>
          </p:nvGrpSpPr>
          <p:grpSpPr>
            <a:xfrm>
              <a:off x="5635329" y="4039057"/>
              <a:ext cx="934421" cy="1037661"/>
              <a:chOff x="5552540" y="3417063"/>
              <a:chExt cx="2280285" cy="2581275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5552540" y="3417063"/>
                <a:ext cx="1457324" cy="258127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Partial Circle 74"/>
              <p:cNvSpPr/>
              <p:nvPr/>
            </p:nvSpPr>
            <p:spPr>
              <a:xfrm>
                <a:off x="6186906" y="3884740"/>
                <a:ext cx="1645919" cy="1645919"/>
              </a:xfrm>
              <a:prstGeom prst="pie">
                <a:avLst>
                  <a:gd name="adj1" fmla="val 5391376"/>
                  <a:gd name="adj2" fmla="val 16200000"/>
                </a:avLst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2" name="Partial Circle 71"/>
            <p:cNvSpPr/>
            <p:nvPr/>
          </p:nvSpPr>
          <p:spPr>
            <a:xfrm>
              <a:off x="5724714" y="3023494"/>
              <a:ext cx="674469" cy="661653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5422426" y="3950711"/>
              <a:ext cx="1360227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Straight Connector 78"/>
          <p:cNvCxnSpPr/>
          <p:nvPr/>
        </p:nvCxnSpPr>
        <p:spPr>
          <a:xfrm>
            <a:off x="5642799" y="3425377"/>
            <a:ext cx="100584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5527045" y="4405646"/>
                <a:ext cx="1218026" cy="5534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𝑡𝑝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+#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𝑡𝑛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𝑎𝑙𝑙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045" y="4405646"/>
                <a:ext cx="1218026" cy="5534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7072171" y="4405645"/>
                <a:ext cx="1248482" cy="596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𝑡𝑝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𝑡𝑝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+#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𝑓𝑛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171" y="4405645"/>
                <a:ext cx="1248482" cy="5965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 83"/>
          <p:cNvSpPr/>
          <p:nvPr/>
        </p:nvSpPr>
        <p:spPr>
          <a:xfrm>
            <a:off x="5376181" y="2133601"/>
            <a:ext cx="1540924" cy="28686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6936535" y="2133601"/>
            <a:ext cx="1540924" cy="28686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7095097" y="2133600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sensitivity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2152640" y="4937006"/>
                <a:ext cx="174317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𝑡𝑝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𝑡𝑟𝑢𝑒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𝑝𝑜𝑠𝑖𝑡𝑖𝑣𝑒</m:t>
                      </m:r>
                    </m:oMath>
                  </m:oMathPara>
                </a14:m>
                <a:endParaRPr lang="en-US" sz="12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𝑡𝑛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𝑡𝑟𝑢𝑒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𝑛𝑒𝑔𝑎𝑡𝑖𝑣𝑒</m:t>
                      </m:r>
                    </m:oMath>
                  </m:oMathPara>
                </a14:m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𝑓𝑝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𝑓𝑎𝑙𝑠𝑒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𝑝𝑜𝑠𝑖𝑡𝑖𝑣𝑒</m:t>
                      </m:r>
                    </m:oMath>
                  </m:oMathPara>
                </a14:m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𝑓𝑛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𝑓𝑎𝑙𝑠𝑒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𝑛𝑒𝑔𝑎𝑡𝑖𝑣𝑒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640" y="4937006"/>
                <a:ext cx="1743170" cy="830997"/>
              </a:xfrm>
              <a:prstGeom prst="rect">
                <a:avLst/>
              </a:prstGeom>
              <a:blipFill>
                <a:blip r:embed="rId5"/>
                <a:stretch>
                  <a:fillRect b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Rectangle 89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111191" y="1444448"/>
            <a:ext cx="243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Each ROI is a sample.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8913859" y="2614180"/>
            <a:ext cx="671048" cy="767313"/>
            <a:chOff x="7193550" y="4039057"/>
            <a:chExt cx="907479" cy="1037661"/>
          </a:xfrm>
        </p:grpSpPr>
        <p:sp>
          <p:nvSpPr>
            <p:cNvPr id="93" name="Rectangle 92"/>
            <p:cNvSpPr/>
            <p:nvPr/>
          </p:nvSpPr>
          <p:spPr>
            <a:xfrm>
              <a:off x="7506669" y="4039057"/>
              <a:ext cx="594360" cy="1037661"/>
            </a:xfrm>
            <a:prstGeom prst="rect">
              <a:avLst/>
            </a:prstGeom>
            <a:solidFill>
              <a:srgbClr val="FFCDC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Partial Circle 93"/>
            <p:cNvSpPr/>
            <p:nvPr/>
          </p:nvSpPr>
          <p:spPr>
            <a:xfrm rot="10800000">
              <a:off x="7193550" y="4227061"/>
              <a:ext cx="640080" cy="640080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729058" y="3505276"/>
            <a:ext cx="834652" cy="763481"/>
            <a:chOff x="1848658" y="2341036"/>
            <a:chExt cx="2914650" cy="2581275"/>
          </a:xfrm>
        </p:grpSpPr>
        <p:sp>
          <p:nvSpPr>
            <p:cNvPr id="64" name="Rectangle 63"/>
            <p:cNvSpPr/>
            <p:nvPr/>
          </p:nvSpPr>
          <p:spPr>
            <a:xfrm>
              <a:off x="1848658" y="2341036"/>
              <a:ext cx="1457325" cy="258127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305983" y="2341036"/>
              <a:ext cx="1457325" cy="2581275"/>
            </a:xfrm>
            <a:prstGeom prst="rect">
              <a:avLst/>
            </a:prstGeom>
            <a:solidFill>
              <a:srgbClr val="FFCDC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Partial Circle 65"/>
            <p:cNvSpPr/>
            <p:nvPr/>
          </p:nvSpPr>
          <p:spPr>
            <a:xfrm rot="10800000">
              <a:off x="2483023" y="2808713"/>
              <a:ext cx="1645920" cy="1645920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rgbClr val="FF656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7" name="Partial Circle 66"/>
            <p:cNvSpPr/>
            <p:nvPr/>
          </p:nvSpPr>
          <p:spPr>
            <a:xfrm>
              <a:off x="2483023" y="2808713"/>
              <a:ext cx="1645920" cy="1645920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900391" y="2600726"/>
            <a:ext cx="652992" cy="763481"/>
            <a:chOff x="2483023" y="2341036"/>
            <a:chExt cx="2280285" cy="2581275"/>
          </a:xfrm>
        </p:grpSpPr>
        <p:sp>
          <p:nvSpPr>
            <p:cNvPr id="96" name="Rectangle 95"/>
            <p:cNvSpPr/>
            <p:nvPr/>
          </p:nvSpPr>
          <p:spPr>
            <a:xfrm>
              <a:off x="3305983" y="2341036"/>
              <a:ext cx="1457325" cy="2581275"/>
            </a:xfrm>
            <a:prstGeom prst="rect">
              <a:avLst/>
            </a:prstGeom>
            <a:solidFill>
              <a:srgbClr val="FFCDC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Partial Circle 96"/>
            <p:cNvSpPr/>
            <p:nvPr/>
          </p:nvSpPr>
          <p:spPr>
            <a:xfrm rot="10800000">
              <a:off x="2483023" y="2808713"/>
              <a:ext cx="1645920" cy="1645920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Partial Circle 97"/>
            <p:cNvSpPr/>
            <p:nvPr/>
          </p:nvSpPr>
          <p:spPr>
            <a:xfrm>
              <a:off x="2483023" y="2808713"/>
              <a:ext cx="1645920" cy="1645920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93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9" grpId="0"/>
      <p:bldP spid="62" grpId="0" animBg="1"/>
      <p:bldP spid="68" grpId="0"/>
      <p:bldP spid="82" grpId="0"/>
      <p:bldP spid="83" grpId="0"/>
      <p:bldP spid="84" grpId="0" animBg="1"/>
      <p:bldP spid="85" grpId="0" animBg="1"/>
      <p:bldP spid="87" grpId="0"/>
      <p:bldP spid="8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765174"/>
          </a:xfrm>
        </p:spPr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309689"/>
            <a:ext cx="7886700" cy="3231582"/>
          </a:xfrm>
        </p:spPr>
        <p:txBody>
          <a:bodyPr anchor="ctr">
            <a:normAutofit/>
          </a:bodyPr>
          <a:lstStyle/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We subsampled the training data for a uniform distribution of all classes.</a:t>
            </a:r>
          </a:p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We trained SVMs with different features</a:t>
            </a:r>
          </a:p>
          <a:p>
            <a:pPr marL="0" indent="0">
              <a:spcBef>
                <a:spcPts val="600"/>
              </a:spcBef>
              <a:buNone/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We ran 10-fold cross-validation experiments for the 4 classification tasks:</a:t>
            </a:r>
            <a:endParaRPr lang="en-US" sz="2000" dirty="0"/>
          </a:p>
          <a:p>
            <a:pPr marL="457200" lvl="1" indent="0">
              <a:spcBef>
                <a:spcPts val="600"/>
              </a:spcBef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26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170231" y="4662333"/>
            <a:ext cx="1825038" cy="1509144"/>
            <a:chOff x="1454617" y="1580196"/>
            <a:chExt cx="2507616" cy="2073574"/>
          </a:xfrm>
          <a:noFill/>
        </p:grpSpPr>
        <p:sp>
          <p:nvSpPr>
            <p:cNvPr id="7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8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9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10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11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13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14" name="Straight Arrow Connector 13"/>
            <p:cNvCxnSpPr>
              <a:cxnSpLocks noChangeAspect="1"/>
              <a:stCxn id="20" idx="2"/>
              <a:endCxn id="7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cxnSpLocks noChangeAspect="1"/>
              <a:stCxn id="20" idx="2"/>
              <a:endCxn id="8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cxnSpLocks noChangeAspect="1"/>
              <a:stCxn id="8" idx="2"/>
              <a:endCxn id="9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cxnSpLocks noChangeAspect="1"/>
              <a:stCxn id="8" idx="2"/>
              <a:endCxn id="10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cxnSpLocks noChangeAspect="1"/>
              <a:stCxn id="9" idx="2"/>
              <a:endCxn id="11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 noChangeAspect="1"/>
              <a:stCxn id="9" idx="2"/>
              <a:endCxn id="13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6340228" y="4667819"/>
            <a:ext cx="1825038" cy="1509144"/>
            <a:chOff x="1454617" y="1580196"/>
            <a:chExt cx="2507616" cy="2073574"/>
          </a:xfrm>
        </p:grpSpPr>
        <p:sp>
          <p:nvSpPr>
            <p:cNvPr id="22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23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24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25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26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27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28" name="Straight Arrow Connector 27"/>
            <p:cNvCxnSpPr>
              <a:cxnSpLocks noChangeAspect="1"/>
              <a:stCxn id="34" idx="2"/>
              <a:endCxn id="22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cxnSpLocks noChangeAspect="1"/>
              <a:stCxn id="34" idx="2"/>
              <a:endCxn id="23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cxnSpLocks noChangeAspect="1"/>
              <a:stCxn id="23" idx="2"/>
              <a:endCxn id="24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cxnSpLocks noChangeAspect="1"/>
              <a:stCxn id="23" idx="2"/>
              <a:endCxn id="25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cxnSpLocks noChangeAspect="1"/>
              <a:stCxn id="24" idx="2"/>
              <a:endCxn id="26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cxnSpLocks noChangeAspect="1"/>
              <a:stCxn id="24" idx="2"/>
              <a:endCxn id="27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8510225" y="4662333"/>
            <a:ext cx="1825038" cy="1509144"/>
            <a:chOff x="1454617" y="1580196"/>
            <a:chExt cx="2507616" cy="2073574"/>
          </a:xfrm>
        </p:grpSpPr>
        <p:sp>
          <p:nvSpPr>
            <p:cNvPr id="36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37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38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39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40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41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42" name="Straight Arrow Connector 41"/>
            <p:cNvCxnSpPr>
              <a:cxnSpLocks noChangeAspect="1"/>
              <a:stCxn id="48" idx="2"/>
              <a:endCxn id="36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cxnSpLocks noChangeAspect="1"/>
              <a:stCxn id="48" idx="2"/>
              <a:endCxn id="37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cxnSpLocks noChangeAspect="1"/>
              <a:stCxn id="37" idx="2"/>
              <a:endCxn id="38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cxnSpLocks noChangeAspect="1"/>
              <a:stCxn id="37" idx="2"/>
              <a:endCxn id="39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cxnSpLocks noChangeAspect="1"/>
              <a:stCxn id="38" idx="2"/>
              <a:endCxn id="40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cxnSpLocks noChangeAspect="1"/>
              <a:stCxn id="38" idx="2"/>
              <a:endCxn id="41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1905140" y="4662332"/>
            <a:ext cx="1920132" cy="958787"/>
            <a:chOff x="1323956" y="1580196"/>
            <a:chExt cx="2638276" cy="1317381"/>
          </a:xfrm>
          <a:noFill/>
        </p:grpSpPr>
        <p:sp>
          <p:nvSpPr>
            <p:cNvPr id="50" name="Rounded Rectangle 3"/>
            <p:cNvSpPr>
              <a:spLocks/>
            </p:cNvSpPr>
            <p:nvPr/>
          </p:nvSpPr>
          <p:spPr>
            <a:xfrm>
              <a:off x="2648286" y="2646299"/>
              <a:ext cx="863334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sp>
          <p:nvSpPr>
            <p:cNvPr id="51" name="Rounded Rectangle 5"/>
            <p:cNvSpPr>
              <a:spLocks/>
            </p:cNvSpPr>
            <p:nvPr/>
          </p:nvSpPr>
          <p:spPr>
            <a:xfrm>
              <a:off x="3024957" y="2156041"/>
              <a:ext cx="937275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52" name="Rounded Rectangle 6"/>
            <p:cNvSpPr>
              <a:spLocks/>
            </p:cNvSpPr>
            <p:nvPr/>
          </p:nvSpPr>
          <p:spPr>
            <a:xfrm>
              <a:off x="1652996" y="2609446"/>
              <a:ext cx="834899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53" name="Rounded Rectangle 7"/>
            <p:cNvSpPr>
              <a:spLocks/>
            </p:cNvSpPr>
            <p:nvPr/>
          </p:nvSpPr>
          <p:spPr>
            <a:xfrm>
              <a:off x="1323956" y="2166432"/>
              <a:ext cx="841783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cxnSp>
          <p:nvCxnSpPr>
            <p:cNvPr id="56" name="Straight Arrow Connector 55"/>
            <p:cNvCxnSpPr>
              <a:cxnSpLocks noChangeAspect="1"/>
              <a:stCxn id="62" idx="2"/>
              <a:endCxn id="50" idx="0"/>
            </p:cNvCxnSpPr>
            <p:nvPr/>
          </p:nvCxnSpPr>
          <p:spPr>
            <a:xfrm>
              <a:off x="2666313" y="1831475"/>
              <a:ext cx="413641" cy="814824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cxnSpLocks noChangeAspect="1"/>
              <a:stCxn id="62" idx="2"/>
              <a:endCxn id="51" idx="0"/>
            </p:cNvCxnSpPr>
            <p:nvPr/>
          </p:nvCxnSpPr>
          <p:spPr>
            <a:xfrm>
              <a:off x="2666313" y="1831474"/>
              <a:ext cx="827282" cy="32456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cxnSpLocks noChangeAspect="1"/>
              <a:stCxn id="62" idx="2"/>
              <a:endCxn id="52" idx="0"/>
            </p:cNvCxnSpPr>
            <p:nvPr/>
          </p:nvCxnSpPr>
          <p:spPr>
            <a:xfrm flipH="1">
              <a:off x="2070446" y="1831475"/>
              <a:ext cx="595867" cy="777972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cxnSpLocks noChangeAspect="1"/>
              <a:stCxn id="62" idx="2"/>
              <a:endCxn id="53" idx="0"/>
            </p:cNvCxnSpPr>
            <p:nvPr/>
          </p:nvCxnSpPr>
          <p:spPr>
            <a:xfrm flipH="1">
              <a:off x="1744848" y="1831475"/>
              <a:ext cx="921466" cy="33495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10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634999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 – Accuracies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4290571"/>
              </p:ext>
            </p:extLst>
          </p:nvPr>
        </p:nvGraphicFramePr>
        <p:xfrm>
          <a:off x="2152650" y="1162050"/>
          <a:ext cx="7863840" cy="4844415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14056470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51122264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74319011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76771650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839155092"/>
                    </a:ext>
                  </a:extLst>
                </a:gridCol>
              </a:tblGrid>
              <a:tr h="429699"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Average Accuracy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683465"/>
                  </a:ext>
                </a:extLst>
              </a:tr>
              <a:tr h="600402"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Invasive vs.</a:t>
                      </a:r>
                      <a:r>
                        <a:rPr lang="en-US" sz="1400" b="0" i="1" baseline="0" dirty="0">
                          <a:solidFill>
                            <a:schemeClr val="tx1"/>
                          </a:solidFill>
                        </a:rPr>
                        <a:t> Non-invasive</a:t>
                      </a:r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Atypia &amp; DCIS</a:t>
                      </a:r>
                      <a:r>
                        <a:rPr lang="en-US" sz="1400" b="0" i="1" baseline="0" dirty="0">
                          <a:solidFill>
                            <a:schemeClr val="tx1"/>
                          </a:solidFill>
                        </a:rPr>
                        <a:t> vs. Benign</a:t>
                      </a:r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DCIS</a:t>
                      </a:r>
                      <a:r>
                        <a:rPr lang="en-US" sz="1400" b="0" i="1" baseline="0" dirty="0">
                          <a:solidFill>
                            <a:schemeClr val="tx1"/>
                          </a:solidFill>
                        </a:rPr>
                        <a:t> vs. Atypia</a:t>
                      </a:r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4-class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3548226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196340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Participant</a:t>
                      </a:r>
                      <a:r>
                        <a:rPr lang="en-US" sz="1400" b="0" i="1" baseline="0" dirty="0">
                          <a:solidFill>
                            <a:schemeClr val="tx1"/>
                          </a:solidFill>
                        </a:rPr>
                        <a:t> Pathologists</a:t>
                      </a:r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.98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.81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.80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.70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8482058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9711340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Freq. and </a:t>
                      </a:r>
                      <a:r>
                        <a:rPr lang="en-US" sz="1400" b="0" i="1" dirty="0" err="1">
                          <a:solidFill>
                            <a:schemeClr val="tx1"/>
                          </a:solidFill>
                        </a:rPr>
                        <a:t>Cooc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. Hist.</a:t>
                      </a:r>
                      <a:endParaRPr lang="en-US" sz="1400" b="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.94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.70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.83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.46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153761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endParaRPr lang="en-US" sz="1400" b="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542591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r>
                        <a:rPr lang="en-US" sz="1400" b="0" i="1" baseline="0" dirty="0">
                          <a:solidFill>
                            <a:schemeClr val="tx1"/>
                          </a:solidFill>
                        </a:rPr>
                        <a:t>Structure Feature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.91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.70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.85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.56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558050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67035" y="3518242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.70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.95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69894" y="2192368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.84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.99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4138" y="3508947"/>
            <a:ext cx="979179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0707FF"/>
                </a:solidFill>
              </a:rPr>
              <a:t>sensitivity</a:t>
            </a:r>
            <a:r>
              <a:rPr lang="en-US" sz="1400" i="1" dirty="0"/>
              <a:t> </a:t>
            </a:r>
          </a:p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FF0000"/>
                </a:solidFill>
              </a:rPr>
              <a:t>specificity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14137" y="2217050"/>
            <a:ext cx="979179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0707FF"/>
                </a:solidFill>
              </a:rPr>
              <a:t>sensitivity </a:t>
            </a:r>
          </a:p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FF0000"/>
                </a:solidFill>
              </a:rPr>
              <a:t>specificity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61780" y="2192367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.72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.62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53667" y="2192367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.70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.82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61780" y="3500139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.83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.42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14137" y="4753058"/>
            <a:ext cx="979179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0707FF"/>
                </a:solidFill>
              </a:rPr>
              <a:t>sensitivity </a:t>
            </a:r>
          </a:p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FF0000"/>
                </a:solidFill>
              </a:rPr>
              <a:t>specificity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61779" y="4744250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.85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.45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53666" y="4744250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.89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.80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152650" y="3408218"/>
            <a:ext cx="786384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9F59EC3-396B-4B40-8C45-9F1069FD3622}"/>
                  </a:ext>
                </a:extLst>
              </p14:cNvPr>
              <p14:cNvContentPartPr/>
              <p14:nvPr/>
            </p14:nvContentPartPr>
            <p14:xfrm>
              <a:off x="1418400" y="2112840"/>
              <a:ext cx="7004880" cy="4062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9F59EC3-396B-4B40-8C45-9F1069FD362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09040" y="2103480"/>
                <a:ext cx="7023600" cy="408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173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815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5D157-00DA-4F84-9EA6-CB59A6B00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HatNet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C742B-0688-40F6-AC31-CC14CE0DE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one completed program that was developed for breast cancer, and was just published in a journal for that, but is now starting to show its first results on melanoma cancer.</a:t>
            </a:r>
          </a:p>
          <a:p>
            <a:r>
              <a:rPr lang="en-US" dirty="0" err="1"/>
              <a:t>HatNet</a:t>
            </a:r>
            <a:r>
              <a:rPr lang="en-US" dirty="0"/>
              <a:t> is the work of </a:t>
            </a:r>
            <a:r>
              <a:rPr lang="en-US" dirty="0" err="1"/>
              <a:t>Sachin</a:t>
            </a:r>
            <a:r>
              <a:rPr lang="en-US" dirty="0"/>
              <a:t> Mehta, a senior Ph.D. student in ECE, who is jointly advised by </a:t>
            </a:r>
            <a:r>
              <a:rPr lang="en-US" dirty="0" err="1"/>
              <a:t>Hannenah</a:t>
            </a:r>
            <a:r>
              <a:rPr lang="en-US" dirty="0"/>
              <a:t> </a:t>
            </a:r>
            <a:r>
              <a:rPr lang="en-US" dirty="0" err="1"/>
              <a:t>Hajishirzi</a:t>
            </a:r>
            <a:r>
              <a:rPr lang="en-US" dirty="0"/>
              <a:t> and me. He specializes in convolutional neural networks.</a:t>
            </a:r>
          </a:p>
          <a:p>
            <a:r>
              <a:rPr lang="en-US" dirty="0" err="1"/>
              <a:t>HatNet</a:t>
            </a:r>
            <a:r>
              <a:rPr lang="en-US" dirty="0"/>
              <a:t> is based on the concept of </a:t>
            </a:r>
            <a:r>
              <a:rPr lang="en-US" dirty="0">
                <a:solidFill>
                  <a:srgbClr val="FF0000"/>
                </a:solidFill>
              </a:rPr>
              <a:t>transforme</a:t>
            </a:r>
            <a:r>
              <a:rPr lang="en-US" dirty="0"/>
              <a:t>rs, which comes from natural language processing.</a:t>
            </a:r>
          </a:p>
          <a:p>
            <a:r>
              <a:rPr lang="en-US" dirty="0" err="1"/>
              <a:t>Sachin</a:t>
            </a:r>
            <a:r>
              <a:rPr lang="en-US" dirty="0"/>
              <a:t> has extended it to medical images in a hierarchical approach.</a:t>
            </a:r>
          </a:p>
        </p:txBody>
      </p:sp>
    </p:spTree>
    <p:extLst>
      <p:ext uri="{BB962C8B-B14F-4D97-AF65-F5344CB8AC3E}">
        <p14:creationId xmlns:p14="http://schemas.microsoft.com/office/powerpoint/2010/main" val="72907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73567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Medical Diagnosis of Cancer</a:t>
            </a:r>
          </a:p>
        </p:txBody>
      </p:sp>
      <p:pic>
        <p:nvPicPr>
          <p:cNvPr id="1028" name="Picture 4" descr="http://www.microscope-manufacturers.com/picture/student-microscopes/compound-microscop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495" y="3776632"/>
            <a:ext cx="1376663" cy="13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35303" y="2648606"/>
            <a:ext cx="151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tissue specimen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976" y="1843996"/>
            <a:ext cx="763601" cy="6082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7"/>
          <a:stretch/>
        </p:blipFill>
        <p:spPr>
          <a:xfrm>
            <a:off x="5495137" y="1186387"/>
            <a:ext cx="1067888" cy="13716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250109" y="2648608"/>
            <a:ext cx="1462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H&amp;E staining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485" y="1946053"/>
            <a:ext cx="892455" cy="18288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602891" y="2648606"/>
            <a:ext cx="151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glass slide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5182977" y="1968441"/>
            <a:ext cx="274320" cy="17577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ight Arrow 41"/>
          <p:cNvSpPr/>
          <p:nvPr/>
        </p:nvSpPr>
        <p:spPr>
          <a:xfrm>
            <a:off x="6463705" y="1966221"/>
            <a:ext cx="274320" cy="17577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42" name="Picture 18" descr="http://tmalab.jhmi.edu/img/scan_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0528" y="3601940"/>
            <a:ext cx="2312059" cy="17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499230" y="5491971"/>
            <a:ext cx="1824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whole slide imaging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628611" y="5397641"/>
            <a:ext cx="1824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light microscope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1. Introduction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2. ROI Localization     3. Tissue Segmentation     4. Automated Diagnosis     5.Viewing Behavior Analysis     6. Conclusions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5997687" y="3482406"/>
            <a:ext cx="2539321" cy="2540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0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474FD-3680-45F7-88AF-5A89069EA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HatNet</a:t>
            </a:r>
            <a:r>
              <a:rPr lang="en-US" dirty="0"/>
              <a:t>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45FDE-9758-4C83-9B54-F44C355C1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The biopsy image is broken into bags and the bags into words.  </a:t>
            </a:r>
          </a:p>
          <a:p>
            <a:r>
              <a:rPr lang="en-US" dirty="0"/>
              <a:t>The words are input to a convolutional neural network (CNN) which converts the raw words to features. </a:t>
            </a:r>
          </a:p>
          <a:p>
            <a:r>
              <a:rPr lang="en-US" dirty="0"/>
              <a:t>Next, transformers are used at multiple levels to look at word-word attention, word-bag attention, bag-bag attention, and finally bag-image attention.</a:t>
            </a:r>
          </a:p>
          <a:p>
            <a:r>
              <a:rPr lang="en-US" dirty="0"/>
              <a:t>At the bag-to-image level, a simple vector of weights is produced and from it, classification is performed.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B59B44-1314-4E3B-826D-A6557C64EFC2}"/>
              </a:ext>
            </a:extLst>
          </p:cNvPr>
          <p:cNvSpPr/>
          <p:nvPr/>
        </p:nvSpPr>
        <p:spPr>
          <a:xfrm>
            <a:off x="7692272" y="365125"/>
            <a:ext cx="395926" cy="41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668D7C-1D3F-4AFB-B2CC-E5664575E6AA}"/>
              </a:ext>
            </a:extLst>
          </p:cNvPr>
          <p:cNvSpPr/>
          <p:nvPr/>
        </p:nvSpPr>
        <p:spPr>
          <a:xfrm>
            <a:off x="8088198" y="365125"/>
            <a:ext cx="395926" cy="41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EFB2B3-03E9-4899-A04E-DF7AF7CACB38}"/>
              </a:ext>
            </a:extLst>
          </p:cNvPr>
          <p:cNvSpPr/>
          <p:nvPr/>
        </p:nvSpPr>
        <p:spPr>
          <a:xfrm>
            <a:off x="8484124" y="366696"/>
            <a:ext cx="395926" cy="41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2C1DDD-3674-4859-8998-7A749D39CE06}"/>
              </a:ext>
            </a:extLst>
          </p:cNvPr>
          <p:cNvSpPr/>
          <p:nvPr/>
        </p:nvSpPr>
        <p:spPr>
          <a:xfrm>
            <a:off x="7692272" y="782425"/>
            <a:ext cx="395926" cy="41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4795D3-E6F5-41E7-AFAA-DAB88F3D6C40}"/>
              </a:ext>
            </a:extLst>
          </p:cNvPr>
          <p:cNvSpPr/>
          <p:nvPr/>
        </p:nvSpPr>
        <p:spPr>
          <a:xfrm>
            <a:off x="8088198" y="782425"/>
            <a:ext cx="395926" cy="41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004096-523A-48CE-8AD8-EC709AE18A2C}"/>
              </a:ext>
            </a:extLst>
          </p:cNvPr>
          <p:cNvSpPr/>
          <p:nvPr/>
        </p:nvSpPr>
        <p:spPr>
          <a:xfrm>
            <a:off x="8484124" y="781640"/>
            <a:ext cx="395926" cy="41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0FC074-7588-425E-BF62-72C40D6B3B71}"/>
              </a:ext>
            </a:extLst>
          </p:cNvPr>
          <p:cNvSpPr/>
          <p:nvPr/>
        </p:nvSpPr>
        <p:spPr>
          <a:xfrm>
            <a:off x="7692272" y="1198154"/>
            <a:ext cx="395926" cy="41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B14DC0-98FF-4BC0-80BB-154A8C58FCF6}"/>
              </a:ext>
            </a:extLst>
          </p:cNvPr>
          <p:cNvSpPr/>
          <p:nvPr/>
        </p:nvSpPr>
        <p:spPr>
          <a:xfrm>
            <a:off x="8088198" y="1198154"/>
            <a:ext cx="395926" cy="41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5810ED-E6AB-4324-BE9E-456EA5194740}"/>
              </a:ext>
            </a:extLst>
          </p:cNvPr>
          <p:cNvSpPr/>
          <p:nvPr/>
        </p:nvSpPr>
        <p:spPr>
          <a:xfrm>
            <a:off x="8484124" y="1198785"/>
            <a:ext cx="395926" cy="41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D433C6-D893-4C33-9E2E-DBC35958D863}"/>
              </a:ext>
            </a:extLst>
          </p:cNvPr>
          <p:cNvSpPr/>
          <p:nvPr/>
        </p:nvSpPr>
        <p:spPr>
          <a:xfrm>
            <a:off x="9918962" y="681037"/>
            <a:ext cx="395926" cy="41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005FE2-3851-4AA4-8525-6D1F689523A3}"/>
              </a:ext>
            </a:extLst>
          </p:cNvPr>
          <p:cNvCxnSpPr>
            <a:cxnSpLocks/>
            <a:stCxn id="13" idx="0"/>
            <a:endCxn id="13" idx="2"/>
          </p:cNvCxnSpPr>
          <p:nvPr/>
        </p:nvCxnSpPr>
        <p:spPr>
          <a:xfrm>
            <a:off x="10116925" y="681037"/>
            <a:ext cx="0" cy="417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CA4B97-E9F3-44DF-918A-AFF19413DD9E}"/>
              </a:ext>
            </a:extLst>
          </p:cNvPr>
          <p:cNvCxnSpPr>
            <a:stCxn id="13" idx="1"/>
            <a:endCxn id="13" idx="3"/>
          </p:cNvCxnSpPr>
          <p:nvPr/>
        </p:nvCxnSpPr>
        <p:spPr>
          <a:xfrm>
            <a:off x="9918962" y="889687"/>
            <a:ext cx="3959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27C72CF-8A16-4344-AD65-13B1E5DDDD59}"/>
              </a:ext>
            </a:extLst>
          </p:cNvPr>
          <p:cNvSpPr txBox="1"/>
          <p:nvPr/>
        </p:nvSpPr>
        <p:spPr>
          <a:xfrm>
            <a:off x="7453176" y="1660280"/>
            <a:ext cx="1665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into bags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D83789-1E0C-4E27-ABA2-6F4D87DEB7BF}"/>
              </a:ext>
            </a:extLst>
          </p:cNvPr>
          <p:cNvSpPr txBox="1"/>
          <p:nvPr/>
        </p:nvSpPr>
        <p:spPr>
          <a:xfrm flipH="1">
            <a:off x="9396597" y="1159834"/>
            <a:ext cx="165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Bag into words</a:t>
            </a:r>
          </a:p>
        </p:txBody>
      </p:sp>
    </p:spTree>
    <p:extLst>
      <p:ext uri="{BB962C8B-B14F-4D97-AF65-F5344CB8AC3E}">
        <p14:creationId xmlns:p14="http://schemas.microsoft.com/office/powerpoint/2010/main" val="145900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62A3-5F9B-4753-9084-8AC2C5BDE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HatNet</a:t>
            </a:r>
            <a:r>
              <a:rPr lang="en-US" dirty="0"/>
              <a:t> Architecture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4ED88603-B670-49A7-B3DB-194A97F29841}"/>
              </a:ext>
            </a:extLst>
          </p:cNvPr>
          <p:cNvGrpSpPr>
            <a:grpSpLocks/>
          </p:cNvGrpSpPr>
          <p:nvPr/>
        </p:nvGrpSpPr>
        <p:grpSpPr bwMode="auto">
          <a:xfrm>
            <a:off x="1206631" y="1690688"/>
            <a:ext cx="9341963" cy="4257625"/>
            <a:chOff x="736" y="-3359"/>
            <a:chExt cx="5546" cy="3184"/>
          </a:xfrm>
        </p:grpSpPr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5F55C9E9-7A2C-4225-AAB2-6B3D7CC3BE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" y="-3359"/>
              <a:ext cx="5546" cy="317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C220EAD2-3645-4C4F-990B-E1FB342D35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8" y="-183"/>
              <a:ext cx="0" cy="0"/>
            </a:xfrm>
            <a:prstGeom prst="line">
              <a:avLst/>
            </a:prstGeom>
            <a:noFill/>
            <a:ln w="505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E4F55F9B-496C-42F3-882F-46E7E691F7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6" y="-179"/>
              <a:ext cx="5546" cy="0"/>
            </a:xfrm>
            <a:prstGeom prst="line">
              <a:avLst/>
            </a:prstGeom>
            <a:noFill/>
            <a:ln w="505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AE72240-B722-438F-A148-B766805BAE12}"/>
                  </a:ext>
                </a:extLst>
              </p14:cNvPr>
              <p14:cNvContentPartPr/>
              <p14:nvPr/>
            </p14:nvContentPartPr>
            <p14:xfrm>
              <a:off x="1993680" y="2701080"/>
              <a:ext cx="7326000" cy="2981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AE72240-B722-438F-A148-B766805BAE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84320" y="2691720"/>
                <a:ext cx="7344720" cy="300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2002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D6673-ADE5-40D4-8853-50747B661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97353F-F114-472F-8198-48CF5444BE42}"/>
              </a:ext>
            </a:extLst>
          </p:cNvPr>
          <p:cNvGrpSpPr>
            <a:grpSpLocks/>
          </p:cNvGrpSpPr>
          <p:nvPr/>
        </p:nvGrpSpPr>
        <p:grpSpPr bwMode="auto">
          <a:xfrm>
            <a:off x="9774671" y="83087"/>
            <a:ext cx="2255838" cy="2570162"/>
            <a:chOff x="1090" y="517"/>
            <a:chExt cx="3553" cy="4048"/>
          </a:xfrm>
        </p:grpSpPr>
        <p:pic>
          <p:nvPicPr>
            <p:cNvPr id="3075" name="Picture 3">
              <a:extLst>
                <a:ext uri="{FF2B5EF4-FFF2-40B4-BE49-F238E27FC236}">
                  <a16:creationId xmlns:a16="http://schemas.microsoft.com/office/drawing/2014/main" id="{BB1D6E2F-5216-48E6-B3FD-0B8B6E7A8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516"/>
              <a:ext cx="3553" cy="40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Line 4">
              <a:extLst>
                <a:ext uri="{FF2B5EF4-FFF2-40B4-BE49-F238E27FC236}">
                  <a16:creationId xmlns:a16="http://schemas.microsoft.com/office/drawing/2014/main" id="{3C5B986E-965E-47E8-BA31-24AEC25EC8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8" y="4557"/>
              <a:ext cx="0" cy="0"/>
            </a:xfrm>
            <a:prstGeom prst="line">
              <a:avLst/>
            </a:prstGeom>
            <a:noFill/>
            <a:ln w="505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3E5E88EB-850D-42C9-A91A-7E2601CF4A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4561"/>
              <a:ext cx="3552" cy="0"/>
            </a:xfrm>
            <a:prstGeom prst="line">
              <a:avLst/>
            </a:prstGeom>
            <a:noFill/>
            <a:ln w="505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19D8D8-580C-4897-90A9-6B795E28BB92}"/>
              </a:ext>
            </a:extLst>
          </p:cNvPr>
          <p:cNvSpPr txBox="1"/>
          <p:nvPr/>
        </p:nvSpPr>
        <p:spPr>
          <a:xfrm>
            <a:off x="161491" y="2674216"/>
            <a:ext cx="11354455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transformer takes the input (words and bags, in this case) and applies three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    projections to obtain query (</a:t>
            </a:r>
            <a:r>
              <a:rPr lang="en-US" sz="2400" i="1" dirty="0"/>
              <a:t>Q</a:t>
            </a:r>
            <a:r>
              <a:rPr lang="en-US" sz="2400" dirty="0"/>
              <a:t>), key (</a:t>
            </a:r>
            <a:r>
              <a:rPr lang="en-US" sz="2400" i="1" dirty="0"/>
              <a:t>K</a:t>
            </a:r>
            <a:r>
              <a:rPr lang="en-US" sz="2400" dirty="0"/>
              <a:t>), and value (</a:t>
            </a:r>
            <a:r>
              <a:rPr lang="en-US" sz="2400" i="1" dirty="0"/>
              <a:t>V </a:t>
            </a:r>
            <a:r>
              <a:rPr lang="en-US" sz="2400" dirty="0"/>
              <a:t>) representations.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query and key representations are used to compute the score for each input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     with respect to other inputs using a dot-product (</a:t>
            </a:r>
            <a:r>
              <a:rPr lang="en-US" sz="2400" i="1" dirty="0"/>
              <a:t>QK</a:t>
            </a:r>
            <a:r>
              <a:rPr lang="en-US" sz="2400" i="1" baseline="30000" dirty="0"/>
              <a:t>T</a:t>
            </a:r>
            <a:r>
              <a:rPr lang="en-US" sz="2400" i="1" dirty="0"/>
              <a:t> </a:t>
            </a:r>
            <a:r>
              <a:rPr lang="en-US" sz="2400" dirty="0"/>
              <a:t>) and a </a:t>
            </a:r>
            <a:r>
              <a:rPr lang="en-US" sz="2400" dirty="0" err="1"/>
              <a:t>softmax</a:t>
            </a:r>
            <a:r>
              <a:rPr lang="en-US" sz="2400" dirty="0"/>
              <a:t> operation.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resultant scores are then combined with the value representation (</a:t>
            </a:r>
            <a:r>
              <a:rPr lang="en-US" sz="2400" i="1" dirty="0"/>
              <a:t>V </a:t>
            </a:r>
            <a:r>
              <a:rPr lang="en-US" sz="2400" dirty="0"/>
              <a:t>) to produce </a:t>
            </a:r>
          </a:p>
          <a:p>
            <a:r>
              <a:rPr lang="en-US" sz="2400" dirty="0"/>
              <a:t>     the weighted sum, which is of the same dimensionality as the input.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F8460A-7CB6-47C0-91AD-2C5028BB6C15}"/>
              </a:ext>
            </a:extLst>
          </p:cNvPr>
          <p:cNvSpPr/>
          <p:nvPr/>
        </p:nvSpPr>
        <p:spPr>
          <a:xfrm>
            <a:off x="2611225" y="5371085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167C4A-7F2B-4560-8699-BBD396473670}"/>
              </a:ext>
            </a:extLst>
          </p:cNvPr>
          <p:cNvCxnSpPr/>
          <p:nvPr/>
        </p:nvCxnSpPr>
        <p:spPr>
          <a:xfrm>
            <a:off x="3685880" y="5854045"/>
            <a:ext cx="8107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291E73D-BD0E-4E5D-8B84-BE9B3D839CF5}"/>
              </a:ext>
            </a:extLst>
          </p:cNvPr>
          <p:cNvSpPr txBox="1"/>
          <p:nvPr/>
        </p:nvSpPr>
        <p:spPr>
          <a:xfrm>
            <a:off x="4581426" y="5669379"/>
            <a:ext cx="13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transformer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E8BC1B-720B-4BAA-BEBB-9050981E3D70}"/>
              </a:ext>
            </a:extLst>
          </p:cNvPr>
          <p:cNvCxnSpPr/>
          <p:nvPr/>
        </p:nvCxnSpPr>
        <p:spPr>
          <a:xfrm>
            <a:off x="6025299" y="5854045"/>
            <a:ext cx="8107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56C1985-6D04-452B-9E37-EC746EB0F3A8}"/>
              </a:ext>
            </a:extLst>
          </p:cNvPr>
          <p:cNvSpPr/>
          <p:nvPr/>
        </p:nvSpPr>
        <p:spPr>
          <a:xfrm>
            <a:off x="7320867" y="5371085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84E67A-9989-481C-928E-0BF83CA3F151}"/>
              </a:ext>
            </a:extLst>
          </p:cNvPr>
          <p:cNvSpPr txBox="1"/>
          <p:nvPr/>
        </p:nvSpPr>
        <p:spPr>
          <a:xfrm>
            <a:off x="2543505" y="6308209"/>
            <a:ext cx="102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words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509032-CE15-4480-A791-9394478C5E60}"/>
              </a:ext>
            </a:extLst>
          </p:cNvPr>
          <p:cNvSpPr txBox="1"/>
          <p:nvPr/>
        </p:nvSpPr>
        <p:spPr>
          <a:xfrm>
            <a:off x="6836005" y="6264438"/>
            <a:ext cx="1952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weighted words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088E68E-40D8-4D44-AB4E-57A9B2B3216E}"/>
                  </a:ext>
                </a:extLst>
              </p14:cNvPr>
              <p14:cNvContentPartPr/>
              <p14:nvPr/>
            </p14:nvContentPartPr>
            <p14:xfrm>
              <a:off x="10557000" y="3012840"/>
              <a:ext cx="347400" cy="414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088E68E-40D8-4D44-AB4E-57A9B2B321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47640" y="3003480"/>
                <a:ext cx="366120" cy="43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73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CB8CD-00C3-4D33-907E-499343145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three steps of </a:t>
            </a:r>
            <a:r>
              <a:rPr lang="en-US" dirty="0" err="1"/>
              <a:t>HatNet</a:t>
            </a: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CE6BE0C-55CB-4D17-A735-3FEADCD38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9613" y="23582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435264A7-8B09-4457-B43A-B652E0D93DB5}"/>
              </a:ext>
            </a:extLst>
          </p:cNvPr>
          <p:cNvGrpSpPr>
            <a:grpSpLocks/>
          </p:cNvGrpSpPr>
          <p:nvPr/>
        </p:nvGrpSpPr>
        <p:grpSpPr bwMode="auto">
          <a:xfrm>
            <a:off x="981148" y="2053472"/>
            <a:ext cx="9716349" cy="4514476"/>
            <a:chOff x="0" y="0"/>
            <a:chExt cx="8316" cy="3616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2DBE2053-E87A-4FD4-A052-285EC0B44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316" cy="36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Line 3">
              <a:extLst>
                <a:ext uri="{FF2B5EF4-FFF2-40B4-BE49-F238E27FC236}">
                  <a16:creationId xmlns:a16="http://schemas.microsoft.com/office/drawing/2014/main" id="{D431D813-9352-4E6B-B677-437C5E13D5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12" y="3608"/>
              <a:ext cx="0" cy="0"/>
            </a:xfrm>
            <a:prstGeom prst="line">
              <a:avLst/>
            </a:prstGeom>
            <a:noFill/>
            <a:ln w="505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2">
              <a:extLst>
                <a:ext uri="{FF2B5EF4-FFF2-40B4-BE49-F238E27FC236}">
                  <a16:creationId xmlns:a16="http://schemas.microsoft.com/office/drawing/2014/main" id="{D9C661E0-1CFE-4AAD-A71E-DCC577D96A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612"/>
              <a:ext cx="8316" cy="0"/>
            </a:xfrm>
            <a:prstGeom prst="line">
              <a:avLst/>
            </a:prstGeom>
            <a:noFill/>
            <a:ln w="505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BACB8C2-C490-4FB2-B890-92EC045CC55A}"/>
              </a:ext>
            </a:extLst>
          </p:cNvPr>
          <p:cNvSpPr txBox="1"/>
          <p:nvPr/>
        </p:nvSpPr>
        <p:spPr>
          <a:xfrm>
            <a:off x="10716934" y="5569545"/>
            <a:ext cx="987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each</a:t>
            </a:r>
          </a:p>
          <a:p>
            <a:r>
              <a:rPr lang="en-US" dirty="0"/>
              <a:t>bag so n</a:t>
            </a:r>
          </a:p>
          <a:p>
            <a:r>
              <a:rPr lang="en-US" dirty="0"/>
              <a:t>of them</a:t>
            </a:r>
          </a:p>
        </p:txBody>
      </p:sp>
    </p:spTree>
    <p:extLst>
      <p:ext uri="{BB962C8B-B14F-4D97-AF65-F5344CB8AC3E}">
        <p14:creationId xmlns:p14="http://schemas.microsoft.com/office/powerpoint/2010/main" val="38917785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2FD19-9FCD-4F76-A2EA-DD9741F9E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3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5BA1F-A6F0-4110-9913-2FE148F6B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Step 4. The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Bag-Bag Attention Module</a:t>
            </a:r>
            <a:r>
              <a:rPr lang="en-US" altLang="en-US" dirty="0">
                <a:latin typeface="Arial" panose="020B0604020202020204" pitchFamily="34" charset="0"/>
              </a:rPr>
              <a:t>, uses a transformer to assign weights to the bags. 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Step 5. The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Bag-Image Attention </a:t>
            </a:r>
            <a:r>
              <a:rPr lang="en-US" altLang="en-US" dirty="0">
                <a:latin typeface="Arial" panose="020B0604020202020204" pitchFamily="34" charset="0"/>
              </a:rPr>
              <a:t>module begins with the </a:t>
            </a:r>
            <a:r>
              <a:rPr lang="en-US" altLang="en-US" i="1" dirty="0">
                <a:latin typeface="Arial" panose="020B0604020202020204" pitchFamily="34" charset="0"/>
              </a:rPr>
              <a:t>n x d </a:t>
            </a:r>
            <a:r>
              <a:rPr lang="en-US" altLang="en-US" dirty="0">
                <a:latin typeface="Arial" panose="020B0604020202020204" pitchFamily="34" charset="0"/>
              </a:rPr>
              <a:t> attention matrix output by the Bag-Bag Module and, like the Word-Bag Module, performs projections on two different dimensions (</a:t>
            </a:r>
            <a:r>
              <a:rPr lang="en-US" altLang="en-US" i="1" dirty="0">
                <a:latin typeface="Arial" panose="020B0604020202020204" pitchFamily="34" charset="0"/>
              </a:rPr>
              <a:t>n </a:t>
            </a:r>
            <a:r>
              <a:rPr lang="en-US" altLang="en-US" dirty="0">
                <a:latin typeface="Arial" panose="020B0604020202020204" pitchFamily="34" charset="0"/>
              </a:rPr>
              <a:t>and </a:t>
            </a:r>
            <a:r>
              <a:rPr lang="en-US" altLang="en-US" i="1" dirty="0">
                <a:latin typeface="Arial" panose="020B0604020202020204" pitchFamily="34" charset="0"/>
              </a:rPr>
              <a:t>d</a:t>
            </a:r>
            <a:r>
              <a:rPr lang="en-US" altLang="en-US" dirty="0">
                <a:latin typeface="Arial" panose="020B0604020202020204" pitchFamily="34" charset="0"/>
              </a:rPr>
              <a:t>) and produces a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vector of </a:t>
            </a:r>
            <a:r>
              <a:rPr lang="en-US" altLang="en-US" i="1" dirty="0">
                <a:solidFill>
                  <a:srgbClr val="FF0000"/>
                </a:solidFill>
                <a:latin typeface="Arial" panose="020B0604020202020204" pitchFamily="34" charset="0"/>
              </a:rPr>
              <a:t>d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weights</a:t>
            </a:r>
            <a:r>
              <a:rPr lang="en-US" altLang="en-US" dirty="0">
                <a:latin typeface="Arial" panose="020B0604020202020204" pitchFamily="34" charset="0"/>
              </a:rPr>
              <a:t> as the image-level representation.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Step 6. A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fully-connected layer </a:t>
            </a:r>
            <a:r>
              <a:rPr lang="en-US" altLang="en-US" dirty="0">
                <a:latin typeface="Arial" panose="020B0604020202020204" pitchFamily="34" charset="0"/>
              </a:rPr>
              <a:t>takes in this vector and outputs the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diagnosi</a:t>
            </a:r>
            <a:r>
              <a:rPr lang="en-US" altLang="en-US" dirty="0">
                <a:latin typeface="Arial" panose="020B0604020202020204" pitchFamily="34" charset="0"/>
              </a:rPr>
              <a:t>s.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B288864-BAFF-4850-85C1-AAC976640E0A}"/>
                  </a:ext>
                </a:extLst>
              </p14:cNvPr>
              <p14:cNvContentPartPr/>
              <p14:nvPr/>
            </p14:nvContentPartPr>
            <p14:xfrm>
              <a:off x="7259400" y="4500000"/>
              <a:ext cx="2755800" cy="148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B288864-BAFF-4850-85C1-AAC976640E0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50040" y="4490640"/>
                <a:ext cx="2774520" cy="16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613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9D48-2B98-428E-B951-D56B56EC2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selected bags and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C11F9E-6245-4315-87D9-66A428E95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322649"/>
            <a:ext cx="1078230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66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A025-76F0-4711-B078-282E41143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dirty="0" err="1"/>
              <a:t>HatNet</a:t>
            </a:r>
            <a:r>
              <a:rPr lang="en-US" dirty="0"/>
              <a:t> identifying Stroma Tissue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8EBBAF-CC20-4827-9032-430D12674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296" y="2159704"/>
            <a:ext cx="8848725" cy="4286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801E0C-051B-476E-9DB8-2D445505FAF3}"/>
              </a:ext>
            </a:extLst>
          </p:cNvPr>
          <p:cNvSpPr txBox="1"/>
          <p:nvPr/>
        </p:nvSpPr>
        <p:spPr>
          <a:xfrm>
            <a:off x="740765" y="1790372"/>
            <a:ext cx="1113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50% words shown in pink (stroma) and blue (other) on the right. Pathologists labeling of stroma shown at center.</a:t>
            </a:r>
          </a:p>
        </p:txBody>
      </p:sp>
    </p:spTree>
    <p:extLst>
      <p:ext uri="{BB962C8B-B14F-4D97-AF65-F5344CB8AC3E}">
        <p14:creationId xmlns:p14="http://schemas.microsoft.com/office/powerpoint/2010/main" val="3008297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4981D-E1F7-45F4-A489-652787675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Hatnet</a:t>
            </a:r>
            <a:r>
              <a:rPr lang="en-US" dirty="0"/>
              <a:t> Accuracies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182ED-A0CA-4561-BB55-FC6969F21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3138"/>
          </a:xfrm>
          <a:ln>
            <a:solidFill>
              <a:srgbClr val="FF0000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dirty="0"/>
              <a:t>Breast Cancer—our 4 class data set, accuracy on 4-class problem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Melanoma Cancer – 5 classes reduced to 4 with I and II combined is up to about .</a:t>
            </a:r>
            <a:r>
              <a:rPr lang="en-US" dirty="0">
                <a:solidFill>
                  <a:srgbClr val="0000FF"/>
                </a:solidFill>
              </a:rPr>
              <a:t>53</a:t>
            </a:r>
            <a:r>
              <a:rPr lang="en-US" dirty="0"/>
              <a:t> accuracy currently.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BD16D-0C2D-4B06-B62F-28F607094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450" y="2256835"/>
            <a:ext cx="6366088" cy="344329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86EA92-5E2B-4A44-82B2-E153B84948E2}"/>
              </a:ext>
            </a:extLst>
          </p:cNvPr>
          <p:cNvSpPr/>
          <p:nvPr/>
        </p:nvSpPr>
        <p:spPr>
          <a:xfrm>
            <a:off x="5476972" y="3751868"/>
            <a:ext cx="791853" cy="3393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347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8C15-EE59-468C-AAE3-48EB21B8A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318E0-DC88-4482-A4B0-D2130294F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done a LOT of work on breast cancer and are just starting to get results on melanoma cancer</a:t>
            </a:r>
          </a:p>
          <a:p>
            <a:r>
              <a:rPr lang="en-US" dirty="0"/>
              <a:t>Our </a:t>
            </a:r>
            <a:r>
              <a:rPr lang="en-US" dirty="0" err="1"/>
              <a:t>HatNet</a:t>
            </a:r>
            <a:r>
              <a:rPr lang="en-US" dirty="0"/>
              <a:t> breast cancer on the 4-class problem is at .70.</a:t>
            </a:r>
          </a:p>
          <a:p>
            <a:r>
              <a:rPr lang="en-US" dirty="0"/>
              <a:t>Our </a:t>
            </a:r>
            <a:r>
              <a:rPr lang="en-US" dirty="0" err="1"/>
              <a:t>HatNet</a:t>
            </a:r>
            <a:r>
              <a:rPr lang="en-US" dirty="0"/>
              <a:t> melanoma on the full 4-class problem is at .53- but is only getting started.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262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Breast Histopathology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152650" y="1900920"/>
            <a:ext cx="3751344" cy="2780292"/>
            <a:chOff x="5079713" y="1160213"/>
            <a:chExt cx="3751344" cy="2780292"/>
          </a:xfrm>
        </p:grpSpPr>
        <p:sp>
          <p:nvSpPr>
            <p:cNvPr id="22" name="TextBox 21"/>
            <p:cNvSpPr txBox="1"/>
            <p:nvPr/>
          </p:nvSpPr>
          <p:spPr>
            <a:xfrm>
              <a:off x="5874101" y="3571173"/>
              <a:ext cx="1615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/>
                <a:t>female breast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50858" y="1160213"/>
              <a:ext cx="10341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terminal ducts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44680" y="1570434"/>
              <a:ext cx="8863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ductules</a:t>
              </a:r>
              <a:endParaRPr lang="en-US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79713" y="1453396"/>
              <a:ext cx="1025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segmental ducts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5742" y="1268193"/>
              <a:ext cx="3063466" cy="248764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421887" y="2618918"/>
            <a:ext cx="3844852" cy="2054292"/>
            <a:chOff x="5717508" y="4577446"/>
            <a:chExt cx="3844852" cy="2054292"/>
          </a:xfrm>
        </p:grpSpPr>
        <p:grpSp>
          <p:nvGrpSpPr>
            <p:cNvPr id="28" name="Group 27"/>
            <p:cNvGrpSpPr/>
            <p:nvPr/>
          </p:nvGrpSpPr>
          <p:grpSpPr>
            <a:xfrm>
              <a:off x="5717508" y="4577446"/>
              <a:ext cx="2042984" cy="2054292"/>
              <a:chOff x="4062536" y="1233831"/>
              <a:chExt cx="2042984" cy="2054292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19217" y="1233831"/>
                <a:ext cx="1969575" cy="1642805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4062536" y="2918791"/>
                <a:ext cx="20429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/>
                  <a:t>a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duct</a:t>
                </a:r>
                <a:endParaRPr lang="en-US" b="1" i="1" dirty="0"/>
              </a:p>
            </p:txBody>
          </p:sp>
        </p:grpSp>
        <p:cxnSp>
          <p:nvCxnSpPr>
            <p:cNvPr id="29" name="Straight Arrow Connector 28"/>
            <p:cNvCxnSpPr/>
            <p:nvPr/>
          </p:nvCxnSpPr>
          <p:spPr>
            <a:xfrm>
              <a:off x="7339985" y="5410553"/>
              <a:ext cx="645426" cy="1451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985411" y="6173874"/>
              <a:ext cx="8541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lumen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939016" y="5335455"/>
              <a:ext cx="1623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stroma</a:t>
              </a:r>
            </a:p>
            <a:p>
              <a:r>
                <a:rPr lang="en-US" sz="1400" dirty="0"/>
                <a:t>(connective tissue)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6707883" y="5304592"/>
              <a:ext cx="1325994" cy="98452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7097287" y="4965180"/>
              <a:ext cx="854158" cy="26507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950967" y="4790404"/>
              <a:ext cx="1348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duct</a:t>
              </a:r>
            </a:p>
            <a:p>
              <a:r>
                <a:rPr lang="en-US" sz="1400" dirty="0"/>
                <a:t>(epithelium)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1. Introduction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2. ROI Localization     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76058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849" y="1857778"/>
            <a:ext cx="6812302" cy="1733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4730" y="3176784"/>
            <a:ext cx="122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normal epithelial cells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55823" y="3182267"/>
            <a:ext cx="638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cancer cells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34730" y="1377524"/>
            <a:ext cx="895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normal duct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2728" y="1487499"/>
            <a:ext cx="119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benign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68931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Diagnostic Categories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97162" y="1483173"/>
            <a:ext cx="119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atypia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4838" y="1375926"/>
            <a:ext cx="1537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ductal carcinoma in situ (DCIS)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0822" y="1483173"/>
            <a:ext cx="1430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invasive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84473" y="3877498"/>
            <a:ext cx="5423054" cy="2241290"/>
            <a:chOff x="1013056" y="4200206"/>
            <a:chExt cx="5423054" cy="22412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056" y="4200206"/>
              <a:ext cx="1719648" cy="1965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4758" y="4200206"/>
              <a:ext cx="1719649" cy="1965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6461" y="4200206"/>
              <a:ext cx="1719649" cy="1965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1013057" y="6164497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columnar cell change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64757" y="6156054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usual ductal hyperplasia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16462" y="6156054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intraductal papilloma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4036542" y="1897514"/>
            <a:ext cx="1460621" cy="1334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390405" y="1897514"/>
            <a:ext cx="1460621" cy="1334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27001" y="1897508"/>
            <a:ext cx="1460621" cy="1334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5060648" y="3875022"/>
            <a:ext cx="2133600" cy="2243766"/>
            <a:chOff x="3723503" y="4192632"/>
            <a:chExt cx="2133600" cy="224376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3190" y="4192632"/>
              <a:ext cx="1730417" cy="19776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3723503" y="6159399"/>
              <a:ext cx="2133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ductal carcinoma in situ (DCIS)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8080864" y="1900745"/>
            <a:ext cx="1460621" cy="1334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5049139" y="3862634"/>
            <a:ext cx="2133600" cy="2240419"/>
            <a:chOff x="3701663" y="4192632"/>
            <a:chExt cx="2133600" cy="224041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3817" y="4192632"/>
              <a:ext cx="1729019" cy="19760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3701663" y="6156052"/>
              <a:ext cx="2133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invasive carcinoma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405637" y="3865798"/>
            <a:ext cx="5430155" cy="2239027"/>
            <a:chOff x="-1862462" y="5844055"/>
            <a:chExt cx="5430155" cy="223902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62462" y="5845502"/>
              <a:ext cx="1711367" cy="19558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-1862462" y="7806083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papilloma w/atypia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762" y="5845503"/>
              <a:ext cx="1719653" cy="19653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-120974" y="7801349"/>
              <a:ext cx="19606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atypical ductal hyperplasia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6776" y="5844055"/>
              <a:ext cx="1720917" cy="19667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1846776" y="7799903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flat epithelial atypia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1. Introduction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2. ROI Localization     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92971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32" grpId="0" animBg="1"/>
      <p:bldP spid="32" grpId="1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825499"/>
          </a:xfrm>
        </p:spPr>
        <p:txBody>
          <a:bodyPr/>
          <a:lstStyle/>
          <a:p>
            <a:r>
              <a:rPr lang="en-US" dirty="0"/>
              <a:t>Tissue Label Segmentation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352551"/>
            <a:ext cx="7886700" cy="482441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For an automated diagnosis system, we need to describe the </a:t>
            </a:r>
            <a:r>
              <a:rPr lang="en-US" sz="2400" dirty="0">
                <a:solidFill>
                  <a:srgbClr val="FF0000"/>
                </a:solidFill>
              </a:rPr>
              <a:t>structural changes </a:t>
            </a:r>
            <a:r>
              <a:rPr lang="en-US" sz="2400" dirty="0"/>
              <a:t>that lead to cancer. </a:t>
            </a:r>
          </a:p>
          <a:p>
            <a:endParaRPr lang="en-US" sz="2400" dirty="0"/>
          </a:p>
          <a:p>
            <a:r>
              <a:rPr lang="en-US" sz="2400" dirty="0"/>
              <a:t>Segmentation is a powerful that provides information about the </a:t>
            </a:r>
            <a:r>
              <a:rPr lang="en-US" sz="2400" dirty="0">
                <a:solidFill>
                  <a:srgbClr val="FF0000"/>
                </a:solidFill>
              </a:rPr>
              <a:t>distribution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0000"/>
                </a:solidFill>
              </a:rPr>
              <a:t>arrangement</a:t>
            </a:r>
            <a:r>
              <a:rPr lang="en-US" sz="2400" dirty="0"/>
              <a:t> of different tissue types.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0" y="6511751"/>
            <a:ext cx="78867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S. Mehta, E. Mercan, </a:t>
            </a:r>
            <a:r>
              <a:rPr lang="en-US" altLang="en-US" sz="1100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, British Machine Vision Conference, 2017 (submitted).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66190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4A8E-7A0C-46EE-B915-94BC73F693B7}" type="slidenum">
              <a:rPr lang="en-US" smtClean="0">
                <a:latin typeface="+mj-lt"/>
              </a:rPr>
              <a:t>7</a:t>
            </a:fld>
            <a:endParaRPr lang="en-US" dirty="0">
              <a:latin typeface="+mj-lt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817" y="1486385"/>
            <a:ext cx="2459435" cy="2455370"/>
          </a:xfrm>
          <a:prstGeom prst="rect">
            <a:avLst/>
          </a:prstGeom>
        </p:spPr>
      </p:pic>
      <p:grpSp>
        <p:nvGrpSpPr>
          <p:cNvPr id="143" name="Group 142"/>
          <p:cNvGrpSpPr>
            <a:grpSpLocks noChangeAspect="1"/>
          </p:cNvGrpSpPr>
          <p:nvPr/>
        </p:nvGrpSpPr>
        <p:grpSpPr>
          <a:xfrm>
            <a:off x="8035434" y="1423583"/>
            <a:ext cx="907767" cy="3840480"/>
            <a:chOff x="3656075" y="597432"/>
            <a:chExt cx="1296535" cy="5485217"/>
          </a:xfrm>
        </p:grpSpPr>
        <p:grpSp>
          <p:nvGrpSpPr>
            <p:cNvPr id="101" name="Group 100"/>
            <p:cNvGrpSpPr/>
            <p:nvPr/>
          </p:nvGrpSpPr>
          <p:grpSpPr>
            <a:xfrm>
              <a:off x="3661104" y="3382870"/>
              <a:ext cx="1283902" cy="829734"/>
              <a:chOff x="4360003" y="2544860"/>
              <a:chExt cx="1448572" cy="936154"/>
            </a:xfrm>
          </p:grpSpPr>
          <p:pic>
            <p:nvPicPr>
              <p:cNvPr id="137" name="Content Placeholder 6"/>
              <p:cNvPicPr>
                <a:picLocks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60003" y="254486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55689" y="254486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60003" y="30190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40" name="Picture 139"/>
              <p:cNvPicPr>
                <a:picLocks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55689" y="3023814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41" name="Picture 140"/>
              <p:cNvPicPr>
                <a:picLocks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51375" y="30190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42" name="Picture 141"/>
              <p:cNvPicPr>
                <a:picLocks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51375" y="2544860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2" name="Group 101"/>
            <p:cNvGrpSpPr/>
            <p:nvPr/>
          </p:nvGrpSpPr>
          <p:grpSpPr>
            <a:xfrm>
              <a:off x="3656075" y="4305429"/>
              <a:ext cx="1278596" cy="826461"/>
              <a:chOff x="3108335" y="2562839"/>
              <a:chExt cx="1442586" cy="932461"/>
            </a:xfrm>
          </p:grpSpPr>
          <p:pic>
            <p:nvPicPr>
              <p:cNvPr id="131" name="Picture 130"/>
              <p:cNvPicPr>
                <a:picLocks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8335" y="303810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2" name="Picture 131"/>
              <p:cNvPicPr>
                <a:picLocks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8335" y="256391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3" name="Picture 132"/>
              <p:cNvPicPr>
                <a:picLocks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01028" y="2563214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01028" y="303810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1339" y="303810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3721" y="2562839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3" name="Group 102"/>
            <p:cNvGrpSpPr/>
            <p:nvPr/>
          </p:nvGrpSpPr>
          <p:grpSpPr>
            <a:xfrm>
              <a:off x="3658990" y="1513700"/>
              <a:ext cx="1291776" cy="838330"/>
              <a:chOff x="3834717" y="2563910"/>
              <a:chExt cx="1457456" cy="945853"/>
            </a:xfrm>
          </p:grpSpPr>
          <p:pic>
            <p:nvPicPr>
              <p:cNvPr id="125" name="Picture 124"/>
              <p:cNvPicPr>
                <a:picLocks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34717" y="256391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6" name="Picture 125"/>
              <p:cNvPicPr>
                <a:picLocks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4973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7" name="Picture 126"/>
              <p:cNvPicPr>
                <a:picLocks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4845" y="256391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8" name="Picture 127"/>
              <p:cNvPicPr>
                <a:picLocks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34717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9" name="Picture 128"/>
              <p:cNvPicPr>
                <a:picLocks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4845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0" name="Picture 129"/>
              <p:cNvPicPr>
                <a:picLocks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4973" y="2563910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4" name="Group 103"/>
            <p:cNvGrpSpPr/>
            <p:nvPr/>
          </p:nvGrpSpPr>
          <p:grpSpPr>
            <a:xfrm>
              <a:off x="3660834" y="2459144"/>
              <a:ext cx="1291776" cy="839561"/>
              <a:chOff x="5002944" y="2562521"/>
              <a:chExt cx="1457456" cy="947242"/>
            </a:xfrm>
          </p:grpSpPr>
          <p:pic>
            <p:nvPicPr>
              <p:cNvPr id="119" name="Picture 118"/>
              <p:cNvPicPr>
                <a:picLocks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03200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03200" y="2562521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05450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2944" y="2562521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2944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05450" y="2562521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5" name="Group 104"/>
            <p:cNvGrpSpPr/>
            <p:nvPr/>
          </p:nvGrpSpPr>
          <p:grpSpPr>
            <a:xfrm>
              <a:off x="3661731" y="597432"/>
              <a:ext cx="1272940" cy="838173"/>
              <a:chOff x="5728383" y="2987774"/>
              <a:chExt cx="1436204" cy="945676"/>
            </a:xfrm>
          </p:grpSpPr>
          <p:pic>
            <p:nvPicPr>
              <p:cNvPr id="113" name="Picture 112"/>
              <p:cNvPicPr>
                <a:picLocks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387" y="34762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4" name="Picture 113"/>
              <p:cNvPicPr>
                <a:picLocks/>
              </p:cNvPicPr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17885" y="34762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5" name="Picture 114"/>
              <p:cNvPicPr>
                <a:picLocks/>
              </p:cNvPicPr>
              <p:nvPr/>
            </p:nvPicPr>
            <p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28383" y="34762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6" name="Picture 115"/>
              <p:cNvPicPr>
                <a:picLocks/>
              </p:cNvPicPr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387" y="298946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7" name="Picture 116"/>
              <p:cNvPicPr>
                <a:picLocks/>
              </p:cNvPicPr>
              <p:nvPr/>
            </p:nvPicPr>
            <p:blipFill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17885" y="299422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/>
              </p:cNvPicPr>
              <p:nvPr/>
            </p:nvPicPr>
            <p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28383" y="2987774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6" name="Group 105"/>
            <p:cNvGrpSpPr/>
            <p:nvPr/>
          </p:nvGrpSpPr>
          <p:grpSpPr>
            <a:xfrm>
              <a:off x="3656075" y="5245970"/>
              <a:ext cx="1291770" cy="836679"/>
              <a:chOff x="4593245" y="3821747"/>
              <a:chExt cx="1457449" cy="943990"/>
            </a:xfrm>
          </p:grpSpPr>
          <p:pic>
            <p:nvPicPr>
              <p:cNvPr id="107" name="Picture 106"/>
              <p:cNvPicPr>
                <a:picLocks/>
              </p:cNvPicPr>
              <p:nvPr/>
            </p:nvPicPr>
            <p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81718" y="430853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08" name="Picture 107"/>
              <p:cNvPicPr>
                <a:picLocks/>
              </p:cNvPicPr>
              <p:nvPr/>
            </p:nvPicPr>
            <p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3245" y="430170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09" name="Picture 108"/>
              <p:cNvPicPr>
                <a:picLocks/>
              </p:cNvPicPr>
              <p:nvPr/>
            </p:nvPicPr>
            <p:blipFill>
              <a:blip r:embed="rId3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93494" y="382174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/>
              </p:cNvPicPr>
              <p:nvPr/>
            </p:nvPicPr>
            <p:blipFill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3369" y="382174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1" name="Picture 110"/>
              <p:cNvPicPr>
                <a:picLocks/>
              </p:cNvPicPr>
              <p:nvPr/>
            </p:nvPicPr>
            <p:blipFill>
              <a:blip r:embed="rId3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91119" y="382174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2" name="Picture 111"/>
              <p:cNvPicPr>
                <a:picLocks/>
              </p:cNvPicPr>
              <p:nvPr/>
            </p:nvPicPr>
            <p:blipFill>
              <a:blip r:embed="rId3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93494" y="4301702"/>
                <a:ext cx="457200" cy="457200"/>
              </a:xfrm>
              <a:prstGeom prst="rect">
                <a:avLst/>
              </a:prstGeom>
            </p:spPr>
          </p:pic>
        </p:grpSp>
      </p:grpSp>
      <p:pic>
        <p:nvPicPr>
          <p:cNvPr id="144" name="Picture 143"/>
          <p:cNvPicPr>
            <a:picLocks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984" y="1653930"/>
            <a:ext cx="457200" cy="457200"/>
          </a:xfrm>
          <a:prstGeom prst="rect">
            <a:avLst/>
          </a:prstGeom>
        </p:spPr>
      </p:pic>
      <p:pic>
        <p:nvPicPr>
          <p:cNvPr id="145" name="Picture 144"/>
          <p:cNvPicPr>
            <a:picLocks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984" y="3213140"/>
            <a:ext cx="457200" cy="457200"/>
          </a:xfrm>
          <a:prstGeom prst="rect">
            <a:avLst/>
          </a:prstGeom>
        </p:spPr>
      </p:pic>
      <p:pic>
        <p:nvPicPr>
          <p:cNvPr id="146" name="Picture 145"/>
          <p:cNvPicPr>
            <a:picLocks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984" y="2172405"/>
            <a:ext cx="457200" cy="457200"/>
          </a:xfrm>
          <a:prstGeom prst="rect">
            <a:avLst/>
          </a:prstGeom>
        </p:spPr>
      </p:pic>
      <p:pic>
        <p:nvPicPr>
          <p:cNvPr id="147" name="Picture 146"/>
          <p:cNvPicPr>
            <a:picLocks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984" y="2690124"/>
            <a:ext cx="457200" cy="457200"/>
          </a:xfrm>
          <a:prstGeom prst="rect">
            <a:avLst/>
          </a:prstGeom>
        </p:spPr>
      </p:pic>
      <p:sp>
        <p:nvSpPr>
          <p:cNvPr id="154" name="Right Arrow 153"/>
          <p:cNvSpPr/>
          <p:nvPr/>
        </p:nvSpPr>
        <p:spPr>
          <a:xfrm>
            <a:off x="4486821" y="2597516"/>
            <a:ext cx="820458" cy="27184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5" name="Right Arrow 154"/>
          <p:cNvSpPr/>
          <p:nvPr/>
        </p:nvSpPr>
        <p:spPr>
          <a:xfrm>
            <a:off x="6109645" y="2597516"/>
            <a:ext cx="1848367" cy="30910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5690646" y="2922490"/>
            <a:ext cx="2645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color (L*a*b) and </a:t>
            </a:r>
          </a:p>
          <a:p>
            <a:pPr algn="ctr"/>
            <a:r>
              <a:rPr lang="en-US" i="1" dirty="0">
                <a:latin typeface="+mj-lt"/>
              </a:rPr>
              <a:t>texture (LBP) </a:t>
            </a:r>
          </a:p>
          <a:p>
            <a:pPr algn="ctr"/>
            <a:r>
              <a:rPr lang="en-US" i="1" dirty="0">
                <a:latin typeface="+mj-lt"/>
              </a:rPr>
              <a:t>histograms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7513370" y="5258386"/>
            <a:ext cx="199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superpixel clusters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858728" y="3919543"/>
            <a:ext cx="258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superpixel segmentation of an ROI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858727" y="4844646"/>
            <a:ext cx="5788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Each superpixel cluster can be identified as a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biologically meaningful building block </a:t>
            </a:r>
            <a:r>
              <a:rPr lang="en-US" sz="2000" dirty="0">
                <a:latin typeface="+mj-lt"/>
              </a:rPr>
              <a:t>of the tissue.</a:t>
            </a:r>
          </a:p>
        </p:txBody>
      </p:sp>
      <p:sp>
        <p:nvSpPr>
          <p:cNvPr id="64" name="TextBox 51"/>
          <p:cNvSpPr txBox="1"/>
          <p:nvPr/>
        </p:nvSpPr>
        <p:spPr>
          <a:xfrm>
            <a:off x="8887907" y="1517501"/>
            <a:ext cx="118872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empty space</a:t>
            </a:r>
          </a:p>
        </p:txBody>
      </p:sp>
      <p:sp>
        <p:nvSpPr>
          <p:cNvPr id="65" name="TextBox 52"/>
          <p:cNvSpPr txBox="1"/>
          <p:nvPr/>
        </p:nvSpPr>
        <p:spPr>
          <a:xfrm>
            <a:off x="8887907" y="2829021"/>
            <a:ext cx="118872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loose stroma</a:t>
            </a:r>
          </a:p>
        </p:txBody>
      </p:sp>
      <p:sp>
        <p:nvSpPr>
          <p:cNvPr id="66" name="TextBox 53"/>
          <p:cNvSpPr txBox="1"/>
          <p:nvPr/>
        </p:nvSpPr>
        <p:spPr>
          <a:xfrm>
            <a:off x="8887907" y="4796302"/>
            <a:ext cx="145736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abnormal nuclei</a:t>
            </a:r>
          </a:p>
        </p:txBody>
      </p:sp>
      <p:sp>
        <p:nvSpPr>
          <p:cNvPr id="67" name="TextBox 54"/>
          <p:cNvSpPr txBox="1"/>
          <p:nvPr/>
        </p:nvSpPr>
        <p:spPr>
          <a:xfrm>
            <a:off x="8887907" y="2173260"/>
            <a:ext cx="118872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blood cells</a:t>
            </a:r>
          </a:p>
        </p:txBody>
      </p:sp>
      <p:sp>
        <p:nvSpPr>
          <p:cNvPr id="68" name="TextBox 55"/>
          <p:cNvSpPr txBox="1"/>
          <p:nvPr/>
        </p:nvSpPr>
        <p:spPr>
          <a:xfrm>
            <a:off x="8887907" y="3484780"/>
            <a:ext cx="132289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dense stroma</a:t>
            </a:r>
          </a:p>
        </p:txBody>
      </p:sp>
      <p:sp>
        <p:nvSpPr>
          <p:cNvPr id="69" name="TextBox 56"/>
          <p:cNvSpPr txBox="1"/>
          <p:nvPr/>
        </p:nvSpPr>
        <p:spPr>
          <a:xfrm>
            <a:off x="8887907" y="4140540"/>
            <a:ext cx="132289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normal nuclei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032580" y="2024200"/>
            <a:ext cx="199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k-means</a:t>
            </a:r>
          </a:p>
          <a:p>
            <a:pPr algn="ctr"/>
            <a:r>
              <a:rPr lang="en-US" i="1" dirty="0">
                <a:latin typeface="+mj-lt"/>
              </a:rPr>
              <a:t>clustering</a:t>
            </a: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2152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Superpixel Clustering 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96240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Superpixel Clustering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5163671"/>
            <a:ext cx="7886700" cy="1013292"/>
          </a:xfrm>
        </p:spPr>
        <p:txBody>
          <a:bodyPr>
            <a:normAutofit/>
          </a:bodyPr>
          <a:lstStyle/>
          <a:p>
            <a:r>
              <a:rPr lang="en-US" sz="2400" dirty="0"/>
              <a:t>Patterns emerge when we label the superpixels in an </a:t>
            </a:r>
            <a:r>
              <a:rPr lang="en-US" sz="2400" dirty="0">
                <a:solidFill>
                  <a:srgbClr val="FF0000"/>
                </a:solidFill>
              </a:rPr>
              <a:t>unsupervised</a:t>
            </a:r>
            <a:r>
              <a:rPr lang="en-US" sz="2400" dirty="0"/>
              <a:t> manner.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83572" y="1816287"/>
            <a:ext cx="6424856" cy="3076476"/>
            <a:chOff x="628650" y="1208089"/>
            <a:chExt cx="6424856" cy="30764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50" y="1208089"/>
              <a:ext cx="1375275" cy="2743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8864" y="1208089"/>
              <a:ext cx="1795926" cy="2743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9729" y="1208089"/>
              <a:ext cx="2127213" cy="2743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1881" y="1208089"/>
              <a:ext cx="631625" cy="27432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45333" y="3976788"/>
              <a:ext cx="9419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benign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95873" y="3976788"/>
              <a:ext cx="9419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atypia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22381" y="3976788"/>
              <a:ext cx="9419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DCIS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752320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8699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Supervised Tissue Label Segmentation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319" y="2082029"/>
            <a:ext cx="1667876" cy="1280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179" y="2082029"/>
            <a:ext cx="1667512" cy="1280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ross 6"/>
          <p:cNvSpPr/>
          <p:nvPr/>
        </p:nvSpPr>
        <p:spPr>
          <a:xfrm>
            <a:off x="4347173" y="2389600"/>
            <a:ext cx="646664" cy="665018"/>
          </a:xfrm>
          <a:prstGeom prst="plus">
            <a:avLst>
              <a:gd name="adj" fmla="val 429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Image result for sv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7054" y="2219950"/>
            <a:ext cx="1004318" cy="1004318"/>
          </a:xfrm>
          <a:prstGeom prst="rect">
            <a:avLst/>
          </a:prstGeom>
          <a:noFill/>
          <a:ln w="63500" cmpd="tri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23"/>
          <p:cNvSpPr/>
          <p:nvPr/>
        </p:nvSpPr>
        <p:spPr>
          <a:xfrm>
            <a:off x="6840245" y="2389600"/>
            <a:ext cx="790575" cy="665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34278" y="3516077"/>
            <a:ext cx="1843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original image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99950" y="3362189"/>
            <a:ext cx="2170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ground truth </a:t>
            </a:r>
          </a:p>
          <a:p>
            <a:pPr algn="ctr"/>
            <a:r>
              <a:rPr lang="en-US" sz="2000" dirty="0"/>
              <a:t>label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64078" y="4516702"/>
            <a:ext cx="67778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tested two models using a subset of ROIs (N=58):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Support Vector Machines (SVM)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Convolutional Neural Nets (CNN)</a:t>
            </a:r>
          </a:p>
          <a:p>
            <a:r>
              <a:rPr lang="en-US" sz="2400" dirty="0"/>
              <a:t> </a:t>
            </a:r>
          </a:p>
        </p:txBody>
      </p:sp>
      <p:pic>
        <p:nvPicPr>
          <p:cNvPr id="13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58" y="1076061"/>
            <a:ext cx="441999" cy="99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1"/>
          <p:cNvSpPr txBox="1"/>
          <p:nvPr/>
        </p:nvSpPr>
        <p:spPr>
          <a:xfrm>
            <a:off x="7392922" y="3362189"/>
            <a:ext cx="2170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classifier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40224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1671</TotalTime>
  <Words>2105</Words>
  <Application>Microsoft Office PowerPoint</Application>
  <PresentationFormat>Widescreen</PresentationFormat>
  <Paragraphs>482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Times New Roman</vt:lpstr>
      <vt:lpstr>Office Theme</vt:lpstr>
      <vt:lpstr>Computer-Aided Diagnosis Using Whole Slide Images</vt:lpstr>
      <vt:lpstr>Breast Cancer Research</vt:lpstr>
      <vt:lpstr>Medical Diagnosis of Cancer</vt:lpstr>
      <vt:lpstr>Breast Histopathology</vt:lpstr>
      <vt:lpstr>Diagnostic Categories</vt:lpstr>
      <vt:lpstr>Tissue Label Segmentation </vt:lpstr>
      <vt:lpstr>PowerPoint Presentation</vt:lpstr>
      <vt:lpstr>Superpixel Clustering </vt:lpstr>
      <vt:lpstr>Supervised Tissue Label Segmentation</vt:lpstr>
      <vt:lpstr>Training Labels</vt:lpstr>
      <vt:lpstr>Superpixel + SVM-based Segmentation</vt:lpstr>
      <vt:lpstr>PowerPoint Presentation</vt:lpstr>
      <vt:lpstr>PowerPoint Presentation</vt:lpstr>
      <vt:lpstr>Supervised Tissue Label Segmentation</vt:lpstr>
      <vt:lpstr>Results</vt:lpstr>
      <vt:lpstr>Semantic Segmentation of Tissue Classes</vt:lpstr>
      <vt:lpstr>Automated Diagnosis of ROIs</vt:lpstr>
      <vt:lpstr>Features of the whole ROI: Frequency and  Co-occurrence of tissue labels</vt:lpstr>
      <vt:lpstr>Structure Feature</vt:lpstr>
      <vt:lpstr>PowerPoint Presentation</vt:lpstr>
      <vt:lpstr>Concentration of areas around and inside of ducts for breast cancer analysis</vt:lpstr>
      <vt:lpstr>Structure Feature</vt:lpstr>
      <vt:lpstr>PowerPoint Presentation</vt:lpstr>
      <vt:lpstr>PowerPoint Presentation</vt:lpstr>
      <vt:lpstr>Evaluation</vt:lpstr>
      <vt:lpstr>Experiments</vt:lpstr>
      <vt:lpstr>Results – Accuracies </vt:lpstr>
      <vt:lpstr>PowerPoint Presentation</vt:lpstr>
      <vt:lpstr>HatNet</vt:lpstr>
      <vt:lpstr>HatNet Overview</vt:lpstr>
      <vt:lpstr>The HatNet Architecture</vt:lpstr>
      <vt:lpstr>Transformer</vt:lpstr>
      <vt:lpstr>First three steps of HatNet</vt:lpstr>
      <vt:lpstr>Last 3 steps</vt:lpstr>
      <vt:lpstr>Examples of selected bags and words</vt:lpstr>
      <vt:lpstr>Examples of HatNet identifying Stroma Tissue</vt:lpstr>
      <vt:lpstr>Hatnet Accuracies</vt:lpstr>
      <vt:lpstr>Summary</vt:lpstr>
    </vt:vector>
  </TitlesOfParts>
  <Company>CSE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ITCR Slides</dc:title>
  <dc:creator>Linda Shapiro</dc:creator>
  <cp:lastModifiedBy>shapiro</cp:lastModifiedBy>
  <cp:revision>66</cp:revision>
  <dcterms:created xsi:type="dcterms:W3CDTF">2020-04-28T22:54:15Z</dcterms:created>
  <dcterms:modified xsi:type="dcterms:W3CDTF">2023-11-08T21:29:05Z</dcterms:modified>
</cp:coreProperties>
</file>