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3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DA053-42FB-4CFD-A021-FC5E2F2D412C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76841-A68B-488D-B1B0-4E53CC90A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62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2613D-56F8-424E-B540-9B31664AC51E}" type="datetime1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78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33F2D-6367-4568-B36C-4BA516D3C2EE}" type="datetime1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8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DC2AB-39CC-4591-868D-E716CDDA676C}" type="datetime1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7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48B2-E748-4468-93DC-D13B835DB206}" type="datetime1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2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E204-38A9-4980-B3E2-3F7826260CFD}" type="datetime1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E7067-9AAE-4E3B-811C-919B7D635A9A}" type="datetime1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5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93CD2-8463-4760-AAAD-E053662AC7F0}" type="datetime1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83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45A0-9B90-4D63-9B3C-D8F6B6D0AD85}" type="datetime1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02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B11FF-68F2-4DA6-9B41-E621F9000E5E}" type="datetime1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4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AB28F-698E-4331-A215-185620897688}" type="datetime1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6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B1570-AB55-4B9C-9DA6-86C8C28B1807}" type="datetime1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6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1849B-DAB8-4012-9840-2DCE4C1A39EC}" type="datetime1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9BC43-383F-455D-AB65-C995724AD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2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cs.washington.edu/courses/cse415/18wi/uwnetid/Tanimoto-PSL.pdf" TargetMode="External"/><Relationship Id="rId2" Type="http://schemas.openxmlformats.org/officeDocument/2006/relationships/hyperlink" Target="http://www.python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Tutorial Lecture for EE562</a:t>
            </a:r>
          </a:p>
          <a:p>
            <a:r>
              <a:rPr lang="en-US" dirty="0" smtClean="0"/>
              <a:t>Artificial Intelligence for Engineers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1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10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53654" y="908446"/>
            <a:ext cx="259436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&gt;&gt;&gt; </a:t>
            </a:r>
            <a:r>
              <a:rPr lang="en-US" sz="2000" dirty="0" err="1"/>
              <a:t>mylist</a:t>
            </a:r>
            <a:r>
              <a:rPr lang="en-US" sz="2000" dirty="0"/>
              <a:t> = ['a', 'b', 'c']</a:t>
            </a:r>
          </a:p>
          <a:p>
            <a:r>
              <a:rPr lang="en-US" sz="2000" dirty="0"/>
              <a:t>&gt;&gt;&gt; </a:t>
            </a:r>
            <a:r>
              <a:rPr lang="en-US" sz="2000" dirty="0" err="1"/>
              <a:t>mylist</a:t>
            </a:r>
            <a:r>
              <a:rPr lang="en-US" sz="2000" dirty="0"/>
              <a:t>[0]</a:t>
            </a:r>
          </a:p>
          <a:p>
            <a:r>
              <a:rPr lang="en-US" sz="2000" dirty="0" smtClean="0"/>
              <a:t>'a‘</a:t>
            </a:r>
          </a:p>
          <a:p>
            <a:r>
              <a:rPr lang="en-US" sz="2000" dirty="0"/>
              <a:t>&gt;&gt;&gt; </a:t>
            </a:r>
            <a:r>
              <a:rPr lang="en-US" sz="2000" dirty="0" err="1"/>
              <a:t>mylist</a:t>
            </a:r>
            <a:r>
              <a:rPr lang="en-US" sz="2000" dirty="0"/>
              <a:t>[1]</a:t>
            </a:r>
          </a:p>
          <a:p>
            <a:r>
              <a:rPr lang="en-US" sz="2000" dirty="0"/>
              <a:t>'b</a:t>
            </a:r>
            <a:r>
              <a:rPr lang="en-US" sz="2000" dirty="0" smtClean="0"/>
              <a:t>'</a:t>
            </a:r>
            <a:endParaRPr lang="en-US" sz="2000" dirty="0"/>
          </a:p>
          <a:p>
            <a:r>
              <a:rPr lang="en-US" sz="2000" dirty="0"/>
              <a:t>&gt;&gt;&gt; </a:t>
            </a:r>
            <a:r>
              <a:rPr lang="en-US" sz="2000" dirty="0" err="1"/>
              <a:t>mylist</a:t>
            </a:r>
            <a:r>
              <a:rPr lang="en-US" sz="2000" dirty="0"/>
              <a:t>[1:]</a:t>
            </a:r>
          </a:p>
          <a:p>
            <a:r>
              <a:rPr lang="en-US" sz="2000" dirty="0"/>
              <a:t>['b', 'c</a:t>
            </a:r>
            <a:r>
              <a:rPr lang="en-US" sz="2000" dirty="0" smtClean="0"/>
              <a:t>']</a:t>
            </a:r>
          </a:p>
          <a:p>
            <a:r>
              <a:rPr lang="en-US" sz="2000" dirty="0"/>
              <a:t>&gt;&gt;&gt; </a:t>
            </a:r>
            <a:r>
              <a:rPr lang="en-US" sz="2000" dirty="0" err="1"/>
              <a:t>mylist</a:t>
            </a:r>
            <a:r>
              <a:rPr lang="en-US" sz="2000" dirty="0"/>
              <a:t>[2:]</a:t>
            </a:r>
          </a:p>
          <a:p>
            <a:r>
              <a:rPr lang="en-US" sz="2000" dirty="0"/>
              <a:t>['c</a:t>
            </a:r>
            <a:r>
              <a:rPr lang="en-US" sz="2000" dirty="0" smtClean="0"/>
              <a:t>']</a:t>
            </a:r>
            <a:endParaRPr lang="en-US" sz="2000" dirty="0"/>
          </a:p>
          <a:p>
            <a:r>
              <a:rPr lang="en-US" sz="2000" dirty="0"/>
              <a:t>&gt;&gt;&gt; </a:t>
            </a:r>
            <a:r>
              <a:rPr lang="en-US" sz="2000" dirty="0" err="1"/>
              <a:t>mylist</a:t>
            </a:r>
            <a:r>
              <a:rPr lang="en-US" sz="2000" dirty="0"/>
              <a:t>[-1]</a:t>
            </a:r>
          </a:p>
          <a:p>
            <a:r>
              <a:rPr lang="en-US" sz="2000" dirty="0" smtClean="0"/>
              <a:t>'c‘</a:t>
            </a:r>
          </a:p>
          <a:p>
            <a:r>
              <a:rPr lang="en-US" sz="2000" dirty="0"/>
              <a:t>&gt;&gt;&gt; </a:t>
            </a:r>
            <a:r>
              <a:rPr lang="en-US" sz="2000" dirty="0" err="1"/>
              <a:t>mylist.insert</a:t>
            </a:r>
            <a:r>
              <a:rPr lang="en-US" sz="2000" dirty="0"/>
              <a:t>(3,'d')</a:t>
            </a:r>
          </a:p>
          <a:p>
            <a:r>
              <a:rPr lang="en-US" sz="2000" dirty="0"/>
              <a:t>&gt;&gt;&gt; </a:t>
            </a:r>
            <a:r>
              <a:rPr lang="en-US" sz="2000" dirty="0" err="1" smtClean="0"/>
              <a:t>mylist</a:t>
            </a:r>
            <a:endParaRPr lang="en-US" sz="2000" dirty="0"/>
          </a:p>
          <a:p>
            <a:r>
              <a:rPr lang="en-US" sz="2000" dirty="0"/>
              <a:t>['a', 'b', 'c', 'd</a:t>
            </a:r>
            <a:r>
              <a:rPr lang="en-US" sz="2000" dirty="0" smtClean="0"/>
              <a:t>']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001655" y="1219199"/>
            <a:ext cx="1522661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car (or head)</a:t>
            </a:r>
          </a:p>
          <a:p>
            <a:endParaRPr lang="en-US" sz="2000" dirty="0">
              <a:solidFill>
                <a:srgbClr val="C00000"/>
              </a:solidFill>
            </a:endParaRPr>
          </a:p>
          <a:p>
            <a:endParaRPr lang="en-US" sz="2000" dirty="0" smtClean="0">
              <a:solidFill>
                <a:srgbClr val="C00000"/>
              </a:solidFill>
            </a:endParaRPr>
          </a:p>
          <a:p>
            <a:endParaRPr lang="en-US" sz="2000" dirty="0">
              <a:solidFill>
                <a:srgbClr val="C00000"/>
              </a:solidFill>
            </a:endParaRPr>
          </a:p>
          <a:p>
            <a:r>
              <a:rPr lang="en-US" sz="2000" dirty="0" err="1" smtClean="0">
                <a:solidFill>
                  <a:srgbClr val="C00000"/>
                </a:solidFill>
              </a:rPr>
              <a:t>cdr</a:t>
            </a:r>
            <a:r>
              <a:rPr lang="en-US" sz="2000" dirty="0" smtClean="0">
                <a:solidFill>
                  <a:srgbClr val="C00000"/>
                </a:solidFill>
              </a:rPr>
              <a:t> (or tail)</a:t>
            </a:r>
          </a:p>
          <a:p>
            <a:endParaRPr lang="en-US" sz="2000" dirty="0">
              <a:solidFill>
                <a:srgbClr val="C00000"/>
              </a:solidFill>
            </a:endParaRPr>
          </a:p>
          <a:p>
            <a:endParaRPr lang="en-US" sz="2000" dirty="0" smtClean="0">
              <a:solidFill>
                <a:srgbClr val="C00000"/>
              </a:solidFill>
            </a:endParaRPr>
          </a:p>
          <a:p>
            <a:endParaRPr lang="en-US" sz="2000" dirty="0">
              <a:solidFill>
                <a:srgbClr val="C00000"/>
              </a:solidFill>
            </a:endParaRPr>
          </a:p>
          <a:p>
            <a:endParaRPr lang="en-US" sz="2000" dirty="0" smtClean="0">
              <a:solidFill>
                <a:srgbClr val="C00000"/>
              </a:solidFill>
            </a:endParaRPr>
          </a:p>
          <a:p>
            <a:endParaRPr lang="en-US" sz="2000" dirty="0">
              <a:solidFill>
                <a:srgbClr val="C0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append</a:t>
            </a:r>
          </a:p>
          <a:p>
            <a:endParaRPr lang="en-US" sz="2000" dirty="0">
              <a:solidFill>
                <a:srgbClr val="C00000"/>
              </a:solidFill>
            </a:endParaRPr>
          </a:p>
          <a:p>
            <a:endParaRPr lang="en-US" sz="2000" dirty="0" smtClean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4052" y="5407967"/>
            <a:ext cx="47102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you insert at the beginning?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1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Slices of Lists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11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19200" y="1371600"/>
            <a:ext cx="289932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&gt;&gt;&gt; </a:t>
            </a:r>
            <a:r>
              <a:rPr lang="en-US" sz="2000" dirty="0" err="1"/>
              <a:t>mylist</a:t>
            </a:r>
            <a:endParaRPr lang="en-US" sz="2000" dirty="0"/>
          </a:p>
          <a:p>
            <a:r>
              <a:rPr lang="en-US" sz="2000" dirty="0"/>
              <a:t>['a', 'b', 'c', 'd</a:t>
            </a:r>
            <a:r>
              <a:rPr lang="en-US" sz="2000" dirty="0" smtClean="0"/>
              <a:t>']</a:t>
            </a:r>
          </a:p>
          <a:p>
            <a:r>
              <a:rPr lang="en-US" sz="2000" dirty="0"/>
              <a:t>&gt;&gt;&gt; </a:t>
            </a:r>
            <a:r>
              <a:rPr lang="en-US" sz="2000" dirty="0" err="1"/>
              <a:t>len</a:t>
            </a:r>
            <a:r>
              <a:rPr lang="en-US" sz="2000" dirty="0"/>
              <a:t>(</a:t>
            </a:r>
            <a:r>
              <a:rPr lang="en-US" sz="2000" dirty="0" err="1"/>
              <a:t>mylist</a:t>
            </a:r>
            <a:r>
              <a:rPr lang="en-US" sz="2000" dirty="0"/>
              <a:t>)</a:t>
            </a:r>
          </a:p>
          <a:p>
            <a:r>
              <a:rPr lang="en-US" sz="2000" dirty="0"/>
              <a:t>4</a:t>
            </a:r>
          </a:p>
          <a:p>
            <a:r>
              <a:rPr lang="en-US" sz="2000" dirty="0"/>
              <a:t>&gt;&gt;&gt; </a:t>
            </a:r>
            <a:r>
              <a:rPr lang="en-US" sz="2000" dirty="0" err="1"/>
              <a:t>mylist</a:t>
            </a:r>
            <a:r>
              <a:rPr lang="en-US" sz="2000" dirty="0"/>
              <a:t>[0:len(</a:t>
            </a:r>
            <a:r>
              <a:rPr lang="en-US" sz="2000" dirty="0" err="1"/>
              <a:t>mylist</a:t>
            </a:r>
            <a:r>
              <a:rPr lang="en-US" sz="2000" dirty="0"/>
              <a:t>)]</a:t>
            </a:r>
          </a:p>
          <a:p>
            <a:r>
              <a:rPr lang="en-US" sz="2000" dirty="0"/>
              <a:t>['a', 'b', 'c', 'd']</a:t>
            </a:r>
          </a:p>
          <a:p>
            <a:r>
              <a:rPr lang="en-US" sz="2000" dirty="0"/>
              <a:t>&gt;&gt;&gt; </a:t>
            </a:r>
            <a:r>
              <a:rPr lang="en-US" sz="2000" dirty="0" err="1"/>
              <a:t>mylist</a:t>
            </a:r>
            <a:r>
              <a:rPr lang="en-US" sz="2000" dirty="0"/>
              <a:t>[0:len(</a:t>
            </a:r>
            <a:r>
              <a:rPr lang="en-US" sz="2000" dirty="0" err="1"/>
              <a:t>mylist</a:t>
            </a:r>
            <a:r>
              <a:rPr lang="en-US" sz="2000" dirty="0"/>
              <a:t>):2]</a:t>
            </a:r>
          </a:p>
          <a:p>
            <a:r>
              <a:rPr lang="en-US" sz="2000" dirty="0"/>
              <a:t>['a', 'c']</a:t>
            </a:r>
          </a:p>
          <a:p>
            <a:r>
              <a:rPr lang="en-US" sz="2000" dirty="0"/>
              <a:t>&gt;&gt;&gt; </a:t>
            </a:r>
            <a:r>
              <a:rPr lang="en-US" sz="2000" dirty="0" err="1"/>
              <a:t>mylist</a:t>
            </a:r>
            <a:r>
              <a:rPr lang="en-US" sz="2000" dirty="0"/>
              <a:t>[::-1]</a:t>
            </a:r>
          </a:p>
          <a:p>
            <a:r>
              <a:rPr lang="en-US" sz="2000" dirty="0"/>
              <a:t>['d', 'c', 'b', 'a</a:t>
            </a:r>
            <a:r>
              <a:rPr lang="en-US" sz="2000" dirty="0" smtClean="0"/>
              <a:t>']</a:t>
            </a:r>
          </a:p>
          <a:p>
            <a:r>
              <a:rPr lang="en-US" sz="2000" dirty="0"/>
              <a:t>&gt;&gt;&gt; </a:t>
            </a:r>
            <a:r>
              <a:rPr lang="en-US" sz="2000" dirty="0" err="1"/>
              <a:t>mylist</a:t>
            </a:r>
            <a:r>
              <a:rPr lang="en-US" sz="2000" dirty="0"/>
              <a:t>[1:]</a:t>
            </a:r>
          </a:p>
          <a:p>
            <a:r>
              <a:rPr lang="en-US" sz="2000" dirty="0" smtClean="0"/>
              <a:t>?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2209800"/>
            <a:ext cx="313964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dirty="0">
              <a:solidFill>
                <a:srgbClr val="C0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go through </a:t>
            </a:r>
            <a:r>
              <a:rPr lang="en-US" sz="2000" dirty="0" err="1" smtClean="0">
                <a:solidFill>
                  <a:srgbClr val="C00000"/>
                </a:solidFill>
              </a:rPr>
              <a:t>mylist</a:t>
            </a:r>
            <a:r>
              <a:rPr lang="en-US" sz="2000" dirty="0" smtClean="0">
                <a:solidFill>
                  <a:srgbClr val="C00000"/>
                </a:solidFill>
              </a:rPr>
              <a:t> by ones</a:t>
            </a:r>
          </a:p>
          <a:p>
            <a:endParaRPr lang="en-US" sz="2000" dirty="0">
              <a:solidFill>
                <a:srgbClr val="C0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go through </a:t>
            </a:r>
            <a:r>
              <a:rPr lang="en-US" sz="2000" dirty="0" err="1" smtClean="0">
                <a:solidFill>
                  <a:srgbClr val="C00000"/>
                </a:solidFill>
              </a:rPr>
              <a:t>mylist</a:t>
            </a:r>
            <a:r>
              <a:rPr lang="en-US" sz="2000" smtClean="0">
                <a:solidFill>
                  <a:srgbClr val="C00000"/>
                </a:solidFill>
              </a:rPr>
              <a:t> by </a:t>
            </a:r>
            <a:r>
              <a:rPr lang="en-US" sz="2000" dirty="0" smtClean="0">
                <a:solidFill>
                  <a:srgbClr val="C00000"/>
                </a:solidFill>
              </a:rPr>
              <a:t>twos</a:t>
            </a:r>
          </a:p>
          <a:p>
            <a:endParaRPr lang="en-US" sz="2000" dirty="0">
              <a:solidFill>
                <a:srgbClr val="C00000"/>
              </a:solidFill>
            </a:endParaRPr>
          </a:p>
          <a:p>
            <a:r>
              <a:rPr lang="en-US" sz="2000" dirty="0" smtClean="0">
                <a:solidFill>
                  <a:srgbClr val="C00000"/>
                </a:solidFill>
              </a:rPr>
              <a:t>go through </a:t>
            </a:r>
            <a:r>
              <a:rPr lang="en-US" sz="2000" dirty="0" err="1" smtClean="0">
                <a:solidFill>
                  <a:srgbClr val="C00000"/>
                </a:solidFill>
              </a:rPr>
              <a:t>mylist</a:t>
            </a:r>
            <a:r>
              <a:rPr lang="en-US" sz="2000" dirty="0" smtClean="0">
                <a:solidFill>
                  <a:srgbClr val="C00000"/>
                </a:solidFill>
              </a:rPr>
              <a:t> in reverse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35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through Lists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12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1916131"/>
            <a:ext cx="2953116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&gt;&gt;&gt; for e in </a:t>
            </a:r>
            <a:r>
              <a:rPr lang="en-US" sz="2000" dirty="0" err="1"/>
              <a:t>mylist</a:t>
            </a:r>
            <a:r>
              <a:rPr lang="en-US" sz="2000" dirty="0"/>
              <a:t>:</a:t>
            </a:r>
          </a:p>
          <a:p>
            <a:r>
              <a:rPr lang="en-US" sz="2000" dirty="0"/>
              <a:t>...    </a:t>
            </a:r>
            <a:r>
              <a:rPr lang="en-US" sz="2000" dirty="0" smtClean="0"/>
              <a:t>   print</a:t>
            </a:r>
            <a:r>
              <a:rPr lang="en-US" sz="2000" dirty="0"/>
              <a:t>('element is '+e)</a:t>
            </a:r>
          </a:p>
          <a:p>
            <a:r>
              <a:rPr lang="en-US" sz="2000" dirty="0"/>
              <a:t>... </a:t>
            </a:r>
          </a:p>
          <a:p>
            <a:r>
              <a:rPr lang="en-US" sz="2000" dirty="0"/>
              <a:t>element is a</a:t>
            </a:r>
          </a:p>
          <a:p>
            <a:r>
              <a:rPr lang="en-US" sz="2000" dirty="0"/>
              <a:t>element is b</a:t>
            </a:r>
          </a:p>
          <a:p>
            <a:r>
              <a:rPr lang="en-US" sz="2000" dirty="0"/>
              <a:t>element is c</a:t>
            </a:r>
          </a:p>
          <a:p>
            <a:r>
              <a:rPr lang="en-US" sz="2000" dirty="0"/>
              <a:t>element is </a:t>
            </a:r>
            <a:r>
              <a:rPr lang="en-US" sz="2000" dirty="0" smtClean="0"/>
              <a:t>d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1888733"/>
            <a:ext cx="3255122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&gt;&gt;&gt; count = 0</a:t>
            </a:r>
          </a:p>
          <a:p>
            <a:r>
              <a:rPr lang="en-US" sz="2000" dirty="0"/>
              <a:t>&gt;&gt;&gt; while count &lt; </a:t>
            </a:r>
            <a:r>
              <a:rPr lang="en-US" sz="2000" dirty="0" err="1"/>
              <a:t>len</a:t>
            </a:r>
            <a:r>
              <a:rPr lang="en-US" sz="2000" dirty="0"/>
              <a:t>(</a:t>
            </a:r>
            <a:r>
              <a:rPr lang="en-US" sz="2000" dirty="0" err="1"/>
              <a:t>mylist</a:t>
            </a:r>
            <a:r>
              <a:rPr lang="en-US" sz="2000" dirty="0"/>
              <a:t>):</a:t>
            </a:r>
          </a:p>
          <a:p>
            <a:r>
              <a:rPr lang="en-US" sz="2000" dirty="0"/>
              <a:t>...    </a:t>
            </a:r>
            <a:r>
              <a:rPr lang="en-US" sz="2000" dirty="0" smtClean="0"/>
              <a:t>   print(</a:t>
            </a:r>
            <a:r>
              <a:rPr lang="en-US" sz="2000" dirty="0" err="1" smtClean="0"/>
              <a:t>mylist</a:t>
            </a:r>
            <a:r>
              <a:rPr lang="en-US" sz="2000" dirty="0" smtClean="0"/>
              <a:t>[count</a:t>
            </a:r>
            <a:r>
              <a:rPr lang="en-US" sz="2000" dirty="0"/>
              <a:t>])</a:t>
            </a:r>
          </a:p>
          <a:p>
            <a:r>
              <a:rPr lang="en-US" sz="2000" dirty="0"/>
              <a:t>...    </a:t>
            </a:r>
            <a:r>
              <a:rPr lang="en-US" sz="2000" dirty="0" smtClean="0"/>
              <a:t>   count </a:t>
            </a:r>
            <a:r>
              <a:rPr lang="en-US" sz="2000" dirty="0"/>
              <a:t>+= 1</a:t>
            </a:r>
          </a:p>
          <a:p>
            <a:r>
              <a:rPr lang="en-US" sz="2000" dirty="0"/>
              <a:t>... </a:t>
            </a:r>
          </a:p>
          <a:p>
            <a:r>
              <a:rPr lang="en-US" sz="2000" dirty="0"/>
              <a:t>a</a:t>
            </a:r>
          </a:p>
          <a:p>
            <a:r>
              <a:rPr lang="en-US" sz="2000" dirty="0"/>
              <a:t>b</a:t>
            </a:r>
          </a:p>
          <a:p>
            <a:r>
              <a:rPr lang="en-US" sz="2000" dirty="0"/>
              <a:t>c</a:t>
            </a:r>
          </a:p>
          <a:p>
            <a:r>
              <a:rPr lang="en-US" sz="2000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23209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95399" y="1753120"/>
            <a:ext cx="3491405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Strings work a lot like lists!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000" dirty="0"/>
              <a:t>&gt;&gt;&gt; </a:t>
            </a:r>
            <a:r>
              <a:rPr lang="en-US" sz="2000" dirty="0" err="1"/>
              <a:t>mystring</a:t>
            </a:r>
            <a:r>
              <a:rPr lang="en-US" sz="2000" dirty="0"/>
              <a:t> = '</a:t>
            </a:r>
            <a:r>
              <a:rPr lang="en-US" sz="2000" dirty="0" err="1"/>
              <a:t>abcd</a:t>
            </a:r>
            <a:r>
              <a:rPr lang="en-US" sz="2000" dirty="0"/>
              <a:t>'</a:t>
            </a:r>
          </a:p>
          <a:p>
            <a:r>
              <a:rPr lang="en-US" sz="2000" dirty="0"/>
              <a:t>&gt;&gt;&gt; </a:t>
            </a:r>
            <a:r>
              <a:rPr lang="en-US" sz="2000" dirty="0" err="1"/>
              <a:t>mystring</a:t>
            </a:r>
            <a:endParaRPr lang="en-US" sz="2000" dirty="0"/>
          </a:p>
          <a:p>
            <a:r>
              <a:rPr lang="en-US" sz="2000" dirty="0"/>
              <a:t>'</a:t>
            </a:r>
            <a:r>
              <a:rPr lang="en-US" sz="2000" dirty="0" err="1"/>
              <a:t>abcd</a:t>
            </a:r>
            <a:r>
              <a:rPr lang="en-US" sz="2000" dirty="0"/>
              <a:t>'</a:t>
            </a:r>
          </a:p>
          <a:p>
            <a:r>
              <a:rPr lang="en-US" sz="2000" dirty="0"/>
              <a:t>&gt;&gt;&gt; </a:t>
            </a:r>
            <a:r>
              <a:rPr lang="en-US" sz="2000" dirty="0" err="1"/>
              <a:t>mystring</a:t>
            </a:r>
            <a:r>
              <a:rPr lang="en-US" sz="2000" dirty="0"/>
              <a:t>[0]</a:t>
            </a:r>
          </a:p>
          <a:p>
            <a:r>
              <a:rPr lang="en-US" sz="2000" dirty="0"/>
              <a:t>'a'</a:t>
            </a:r>
          </a:p>
          <a:p>
            <a:r>
              <a:rPr lang="en-US" sz="2000" dirty="0" smtClean="0"/>
              <a:t>&gt;&gt;&gt; </a:t>
            </a:r>
            <a:r>
              <a:rPr lang="en-US" sz="2000" dirty="0" err="1"/>
              <a:t>mystring</a:t>
            </a:r>
            <a:r>
              <a:rPr lang="en-US" sz="2000" dirty="0"/>
              <a:t>[0:2]</a:t>
            </a:r>
          </a:p>
          <a:p>
            <a:r>
              <a:rPr lang="en-US" sz="2000" dirty="0"/>
              <a:t>'ab'</a:t>
            </a:r>
          </a:p>
          <a:p>
            <a:r>
              <a:rPr lang="en-US" sz="2000" dirty="0" smtClean="0"/>
              <a:t>&gt;&gt;&gt; </a:t>
            </a:r>
            <a:r>
              <a:rPr lang="en-US" sz="2000" dirty="0" err="1"/>
              <a:t>mystring</a:t>
            </a:r>
            <a:r>
              <a:rPr lang="en-US" sz="2000" dirty="0"/>
              <a:t>[-1]</a:t>
            </a:r>
          </a:p>
          <a:p>
            <a:r>
              <a:rPr lang="en-US" sz="2000" dirty="0"/>
              <a:t>'d'</a:t>
            </a:r>
          </a:p>
          <a:p>
            <a:r>
              <a:rPr lang="en-US" sz="2000" dirty="0" smtClean="0"/>
              <a:t>&gt;&gt;&gt; </a:t>
            </a:r>
            <a:r>
              <a:rPr lang="en-US" sz="2000" dirty="0" err="1"/>
              <a:t>mystring</a:t>
            </a:r>
            <a:r>
              <a:rPr lang="en-US" sz="2000" dirty="0"/>
              <a:t>[::-1]</a:t>
            </a:r>
          </a:p>
          <a:p>
            <a:r>
              <a:rPr lang="en-US" sz="2000" dirty="0"/>
              <a:t>'</a:t>
            </a:r>
            <a:r>
              <a:rPr lang="en-US" sz="2000" dirty="0" err="1"/>
              <a:t>dcba</a:t>
            </a:r>
            <a:r>
              <a:rPr lang="en-US" sz="2000" dirty="0"/>
              <a:t>'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940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14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95400" y="1295400"/>
            <a:ext cx="586917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Dictionaries give us look-up table capabilities.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000" dirty="0"/>
              <a:t>&gt;&gt;&gt; translate = {}</a:t>
            </a:r>
          </a:p>
          <a:p>
            <a:r>
              <a:rPr lang="en-US" sz="2000" dirty="0" smtClean="0"/>
              <a:t>&gt;&gt;&gt; </a:t>
            </a:r>
            <a:r>
              <a:rPr lang="en-US" sz="2000" dirty="0"/>
              <a:t>translate['I'] = '</a:t>
            </a:r>
            <a:r>
              <a:rPr lang="en-US" sz="2000" dirty="0" err="1"/>
              <a:t>Ich</a:t>
            </a:r>
            <a:r>
              <a:rPr lang="en-US" sz="2000" dirty="0"/>
              <a:t>'</a:t>
            </a:r>
          </a:p>
          <a:p>
            <a:r>
              <a:rPr lang="en-US" sz="2000" dirty="0"/>
              <a:t>&gt;&gt;&gt; translate['go'] = '</a:t>
            </a:r>
            <a:r>
              <a:rPr lang="en-US" sz="2000" dirty="0" err="1"/>
              <a:t>gehe</a:t>
            </a:r>
            <a:r>
              <a:rPr lang="en-US" sz="2000" dirty="0"/>
              <a:t>'</a:t>
            </a:r>
          </a:p>
          <a:p>
            <a:r>
              <a:rPr lang="en-US" sz="2000" dirty="0"/>
              <a:t>&gt;&gt;&gt; translate['to'] = '</a:t>
            </a:r>
            <a:r>
              <a:rPr lang="en-US" sz="2000" dirty="0" err="1"/>
              <a:t>zu</a:t>
            </a:r>
            <a:r>
              <a:rPr lang="en-US" sz="2000" dirty="0"/>
              <a:t>'</a:t>
            </a:r>
          </a:p>
          <a:p>
            <a:r>
              <a:rPr lang="en-US" sz="2000" dirty="0"/>
              <a:t>&gt;&gt;&gt; translate['doctor'] = '</a:t>
            </a:r>
            <a:r>
              <a:rPr lang="en-US" sz="2000" dirty="0" err="1"/>
              <a:t>Artz</a:t>
            </a:r>
            <a:r>
              <a:rPr lang="en-US" sz="2000" dirty="0"/>
              <a:t>'</a:t>
            </a:r>
          </a:p>
          <a:p>
            <a:r>
              <a:rPr lang="en-US" sz="2000" dirty="0"/>
              <a:t>&gt;&gt;&gt; translate['the'] = 'der'</a:t>
            </a:r>
          </a:p>
          <a:p>
            <a:r>
              <a:rPr lang="en-US" sz="2000" dirty="0"/>
              <a:t>&gt;&gt;&gt; print(translate['I'])</a:t>
            </a:r>
          </a:p>
          <a:p>
            <a:r>
              <a:rPr lang="en-US" sz="2000" dirty="0" err="1" smtClean="0"/>
              <a:t>Ich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400" dirty="0" smtClean="0"/>
              <a:t>How can we print the translation of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 go to the doctor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400" dirty="0" smtClean="0"/>
              <a:t>Is it correct German?</a:t>
            </a:r>
            <a:endParaRPr lang="en-US" sz="24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8056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can be values that are assigned to variables or put in lists.</a:t>
            </a:r>
          </a:p>
          <a:p>
            <a:r>
              <a:rPr lang="en-US" dirty="0" smtClean="0"/>
              <a:t>They can be arguments to or returned by functions.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They can be created dynamically at run time and applied to arguments.</a:t>
            </a:r>
          </a:p>
          <a:p>
            <a:r>
              <a:rPr lang="en-US" dirty="0" smtClean="0"/>
              <a:t>They don’t have to have names. </a:t>
            </a:r>
            <a:endParaRPr lang="en-US" dirty="0"/>
          </a:p>
          <a:p>
            <a:r>
              <a:rPr lang="en-US" dirty="0" smtClean="0"/>
              <a:t>This is like the lambda capability of Lisp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29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Function Creation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16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19200" y="1524000"/>
            <a:ext cx="6900992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&gt;&gt;&gt; </a:t>
            </a:r>
            <a:r>
              <a:rPr lang="en-US" sz="2000" dirty="0" err="1"/>
              <a:t>def</a:t>
            </a:r>
            <a:r>
              <a:rPr lang="en-US" sz="2000" dirty="0"/>
              <a:t> </a:t>
            </a:r>
            <a:r>
              <a:rPr lang="en-US" sz="2000" dirty="0" err="1"/>
              <a:t>make_adder</a:t>
            </a:r>
            <a:r>
              <a:rPr lang="en-US" sz="2000" dirty="0"/>
              <a:t>(y):</a:t>
            </a:r>
          </a:p>
          <a:p>
            <a:r>
              <a:rPr lang="en-US" sz="2000" dirty="0"/>
              <a:t>...    return lambda x: x + y</a:t>
            </a:r>
          </a:p>
          <a:p>
            <a:r>
              <a:rPr lang="en-US" sz="2000" dirty="0"/>
              <a:t>... </a:t>
            </a:r>
          </a:p>
          <a:p>
            <a:r>
              <a:rPr lang="en-US" sz="2000" dirty="0"/>
              <a:t>&gt;&gt;&gt; f4 = </a:t>
            </a:r>
            <a:r>
              <a:rPr lang="en-US" sz="2000" dirty="0" err="1"/>
              <a:t>make_adder</a:t>
            </a:r>
            <a:r>
              <a:rPr lang="en-US" sz="2000" dirty="0"/>
              <a:t>(4)</a:t>
            </a:r>
          </a:p>
          <a:p>
            <a:r>
              <a:rPr lang="en-US" sz="2000" dirty="0"/>
              <a:t>&gt;&gt;&gt; f4(5)</a:t>
            </a:r>
          </a:p>
          <a:p>
            <a:r>
              <a:rPr lang="en-US" sz="2000" dirty="0"/>
              <a:t>9</a:t>
            </a:r>
          </a:p>
          <a:p>
            <a:r>
              <a:rPr lang="en-US" sz="2000" dirty="0"/>
              <a:t>&gt;&gt;&gt; f7 = </a:t>
            </a:r>
            <a:r>
              <a:rPr lang="en-US" sz="2000" dirty="0" err="1"/>
              <a:t>make_adder</a:t>
            </a:r>
            <a:r>
              <a:rPr lang="en-US" sz="2000" dirty="0"/>
              <a:t>(7)</a:t>
            </a:r>
          </a:p>
          <a:p>
            <a:r>
              <a:rPr lang="en-US" sz="2000" dirty="0"/>
              <a:t>&gt;&gt;&gt; f7(5)</a:t>
            </a:r>
          </a:p>
          <a:p>
            <a:r>
              <a:rPr lang="en-US" sz="2000" dirty="0" smtClean="0"/>
              <a:t>12</a:t>
            </a:r>
          </a:p>
          <a:p>
            <a:endParaRPr lang="en-US" sz="2000" dirty="0"/>
          </a:p>
          <a:p>
            <a:r>
              <a:rPr lang="en-US" sz="2400" dirty="0" smtClean="0">
                <a:solidFill>
                  <a:srgbClr val="0070C0"/>
                </a:solidFill>
              </a:rPr>
              <a:t>This is actually pretty tame.  One can construct strings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and make them into functions, too.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1200" y="1752600"/>
            <a:ext cx="2517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does this mean?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4191000" y="1952655"/>
            <a:ext cx="1600200" cy="10474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71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Object-Oriented Programming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17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66800" y="1752600"/>
            <a:ext cx="683450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Unlike Lisp, Python is an object-oriented language, so</a:t>
            </a:r>
          </a:p>
          <a:p>
            <a:r>
              <a:rPr lang="en-US" sz="2400" dirty="0" smtClean="0"/>
              <a:t>you can program much as you did in Java.</a:t>
            </a:r>
          </a:p>
          <a:p>
            <a:endParaRPr lang="en-US" sz="2400" dirty="0"/>
          </a:p>
          <a:p>
            <a:r>
              <a:rPr lang="en-US" dirty="0"/>
              <a:t>class </a:t>
            </a:r>
            <a:r>
              <a:rPr lang="en-US" dirty="0" err="1"/>
              <a:t>Coord</a:t>
            </a:r>
            <a:r>
              <a:rPr lang="en-US" dirty="0"/>
              <a:t>:</a:t>
            </a:r>
          </a:p>
          <a:p>
            <a:r>
              <a:rPr lang="en-US" dirty="0"/>
              <a:t> </a:t>
            </a:r>
            <a:r>
              <a:rPr lang="en-US" dirty="0" smtClean="0"/>
              <a:t> "</a:t>
            </a:r>
            <a:r>
              <a:rPr lang="en-US" dirty="0"/>
              <a:t>2D Point Coordinates"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/>
              <a:t>__</a:t>
            </a:r>
            <a:r>
              <a:rPr lang="en-US" dirty="0" err="1"/>
              <a:t>init</a:t>
            </a:r>
            <a:r>
              <a:rPr lang="en-US" dirty="0"/>
              <a:t>__(self, x=0, y=0):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/>
              <a:t>self.x</a:t>
            </a:r>
            <a:r>
              <a:rPr lang="en-US" dirty="0"/>
              <a:t> = x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/>
              <a:t>self.y</a:t>
            </a:r>
            <a:r>
              <a:rPr lang="en-US" dirty="0"/>
              <a:t> = </a:t>
            </a:r>
            <a:r>
              <a:rPr lang="en-US" dirty="0" smtClean="0"/>
              <a:t>y</a:t>
            </a:r>
          </a:p>
          <a:p>
            <a:r>
              <a:rPr lang="en-US" dirty="0" smtClean="0"/>
              <a:t>#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/>
              <a:t>describe(self):</a:t>
            </a:r>
          </a:p>
          <a:p>
            <a:r>
              <a:rPr lang="en-US" dirty="0"/>
              <a:t>       return '('+</a:t>
            </a:r>
            <a:r>
              <a:rPr lang="en-US" dirty="0" err="1"/>
              <a:t>str</a:t>
            </a:r>
            <a:r>
              <a:rPr lang="en-US" dirty="0"/>
              <a:t>(</a:t>
            </a:r>
            <a:r>
              <a:rPr lang="en-US" dirty="0" err="1"/>
              <a:t>self.x</a:t>
            </a:r>
            <a:r>
              <a:rPr lang="en-US" dirty="0"/>
              <a:t>)+','+</a:t>
            </a:r>
            <a:r>
              <a:rPr lang="en-US" dirty="0" err="1"/>
              <a:t>str</a:t>
            </a:r>
            <a:r>
              <a:rPr lang="en-US" dirty="0"/>
              <a:t>(</a:t>
            </a:r>
            <a:r>
              <a:rPr lang="en-US" dirty="0" err="1"/>
              <a:t>self.y</a:t>
            </a:r>
            <a:r>
              <a:rPr lang="en-US" dirty="0"/>
              <a:t>)+')'</a:t>
            </a:r>
          </a:p>
          <a:p>
            <a:r>
              <a:rPr lang="en-US" dirty="0"/>
              <a:t>#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def</a:t>
            </a:r>
            <a:r>
              <a:rPr lang="en-US" dirty="0" smtClean="0"/>
              <a:t> </a:t>
            </a:r>
            <a:r>
              <a:rPr lang="en-US" dirty="0" err="1"/>
              <a:t>euclid</a:t>
            </a:r>
            <a:r>
              <a:rPr lang="en-US" dirty="0"/>
              <a:t>(self,p2):</a:t>
            </a:r>
          </a:p>
          <a:p>
            <a:r>
              <a:rPr lang="en-US" dirty="0"/>
              <a:t>       return ((self.x-p2.x)**2+(self.y-p2.y)**2)**0.5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77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64491" y="1720273"/>
            <a:ext cx="2242602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/>
              <a:t>&gt;&gt;&gt; p1 = </a:t>
            </a:r>
            <a:r>
              <a:rPr lang="es-ES" sz="2000" dirty="0" err="1"/>
              <a:t>Coord</a:t>
            </a:r>
            <a:r>
              <a:rPr lang="es-ES" sz="2000" dirty="0"/>
              <a:t>(3,5)</a:t>
            </a:r>
          </a:p>
          <a:p>
            <a:r>
              <a:rPr lang="es-ES" sz="2000" dirty="0"/>
              <a:t>&gt;&gt;&gt; p2 = </a:t>
            </a:r>
            <a:r>
              <a:rPr lang="es-ES" sz="2000" dirty="0" err="1"/>
              <a:t>Coord</a:t>
            </a:r>
            <a:r>
              <a:rPr lang="es-ES" sz="2000" dirty="0"/>
              <a:t>(2,7)</a:t>
            </a:r>
          </a:p>
          <a:p>
            <a:r>
              <a:rPr lang="es-ES" sz="2000" dirty="0"/>
              <a:t>&gt;&gt;&gt; p1.describe()</a:t>
            </a:r>
          </a:p>
          <a:p>
            <a:r>
              <a:rPr lang="es-ES" sz="2000" dirty="0"/>
              <a:t>'(3,5)'</a:t>
            </a:r>
          </a:p>
          <a:p>
            <a:r>
              <a:rPr lang="es-ES" sz="2000" dirty="0"/>
              <a:t>&gt;&gt;&gt; p2.describe()</a:t>
            </a:r>
          </a:p>
          <a:p>
            <a:r>
              <a:rPr lang="es-ES" sz="2000" dirty="0"/>
              <a:t>'(2,7)'</a:t>
            </a:r>
          </a:p>
          <a:p>
            <a:r>
              <a:rPr lang="es-ES" sz="2000" dirty="0"/>
              <a:t>&gt;&gt;&gt; p1.euclid(p2)</a:t>
            </a:r>
          </a:p>
          <a:p>
            <a:r>
              <a:rPr lang="es-ES" sz="2000" dirty="0" smtClean="0"/>
              <a:t>2.23606797749979</a:t>
            </a:r>
          </a:p>
          <a:p>
            <a:r>
              <a:rPr lang="es-ES" sz="2000" dirty="0"/>
              <a:t>&gt;&gt;&gt; p2.euclid(p1)</a:t>
            </a:r>
          </a:p>
          <a:p>
            <a:r>
              <a:rPr lang="es-ES" sz="2000" dirty="0"/>
              <a:t>2.23606797749979</a:t>
            </a:r>
          </a:p>
          <a:p>
            <a:endParaRPr lang="es-E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09600"/>
            <a:ext cx="40566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Using the </a:t>
            </a:r>
            <a:r>
              <a:rPr lang="en-US" sz="3200" dirty="0" err="1" smtClean="0"/>
              <a:t>Coord</a:t>
            </a:r>
            <a:r>
              <a:rPr lang="en-US" sz="3200" dirty="0" smtClean="0"/>
              <a:t> Object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9524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Methods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19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85800" y="1143000"/>
            <a:ext cx="3170676" cy="1631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class </a:t>
            </a:r>
            <a:r>
              <a:rPr lang="en-US" sz="2000" dirty="0" err="1"/>
              <a:t>Coord</a:t>
            </a:r>
            <a:r>
              <a:rPr lang="en-US" sz="2000" dirty="0"/>
              <a:t>:</a:t>
            </a:r>
          </a:p>
          <a:p>
            <a:r>
              <a:rPr lang="en-US" sz="2000" dirty="0"/>
              <a:t>   "2D Point Coordinates"</a:t>
            </a:r>
          </a:p>
          <a:p>
            <a:r>
              <a:rPr lang="en-US" sz="2000" dirty="0"/>
              <a:t>   </a:t>
            </a:r>
            <a:r>
              <a:rPr lang="en-US" sz="2000" dirty="0" err="1"/>
              <a:t>def</a:t>
            </a:r>
            <a:r>
              <a:rPr lang="en-US" sz="2000" dirty="0"/>
              <a:t> __</a:t>
            </a:r>
            <a:r>
              <a:rPr lang="en-US" sz="2000" dirty="0" err="1"/>
              <a:t>init</a:t>
            </a:r>
            <a:r>
              <a:rPr lang="en-US" sz="2000" dirty="0"/>
              <a:t>__(self, x=0, y=0):</a:t>
            </a:r>
          </a:p>
          <a:p>
            <a:r>
              <a:rPr lang="en-US" sz="2000" dirty="0"/>
              <a:t>       </a:t>
            </a:r>
            <a:r>
              <a:rPr lang="en-US" sz="2000" dirty="0" err="1"/>
              <a:t>self.x</a:t>
            </a:r>
            <a:r>
              <a:rPr lang="en-US" sz="2000" dirty="0"/>
              <a:t> = x</a:t>
            </a:r>
          </a:p>
          <a:p>
            <a:r>
              <a:rPr lang="en-US" sz="2000" dirty="0"/>
              <a:t>       </a:t>
            </a:r>
            <a:r>
              <a:rPr lang="en-US" sz="2000" dirty="0" err="1"/>
              <a:t>self.y</a:t>
            </a:r>
            <a:r>
              <a:rPr lang="en-US" sz="2000" dirty="0"/>
              <a:t> = 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4800" y="1143000"/>
            <a:ext cx="44106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Write a method to add together 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two points and return 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a new point p3 = the sum of them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200400"/>
            <a:ext cx="1937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def</a:t>
            </a:r>
            <a:r>
              <a:rPr lang="en-US" sz="2000" dirty="0"/>
              <a:t> add(self, p2):</a:t>
            </a:r>
          </a:p>
        </p:txBody>
      </p:sp>
    </p:spTree>
    <p:extLst>
      <p:ext uri="{BB962C8B-B14F-4D97-AF65-F5344CB8AC3E}">
        <p14:creationId xmlns:p14="http://schemas.microsoft.com/office/powerpoint/2010/main" val="318218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Python for AI?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For many years, we used </a:t>
            </a:r>
            <a:r>
              <a:rPr lang="en-US" dirty="0" smtClean="0">
                <a:solidFill>
                  <a:srgbClr val="002060"/>
                </a:solidFill>
              </a:rPr>
              <a:t>Lisp</a:t>
            </a:r>
            <a:r>
              <a:rPr lang="en-US" dirty="0" smtClean="0"/>
              <a:t>, because it handled lists and trees really well, had garbage collection, and didn’t require type declarations.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Lisp and its variants finally went out of vogue, and for a while, we allowed any old language, usually </a:t>
            </a:r>
            <a:r>
              <a:rPr lang="en-US" dirty="0" smtClean="0">
                <a:solidFill>
                  <a:srgbClr val="002060"/>
                </a:solidFill>
              </a:rPr>
              <a:t>Java or C++</a:t>
            </a:r>
            <a:r>
              <a:rPr lang="en-US" dirty="0" smtClean="0"/>
              <a:t>. This did not work well. The programs were big and more difficult to write.</a:t>
            </a:r>
          </a:p>
          <a:p>
            <a:r>
              <a:rPr lang="en-US" dirty="0" smtClean="0"/>
              <a:t>A few years ago, the AI faculty started converting to </a:t>
            </a:r>
            <a:r>
              <a:rPr lang="en-US" dirty="0" smtClean="0">
                <a:solidFill>
                  <a:srgbClr val="C00000"/>
                </a:solidFill>
              </a:rPr>
              <a:t>Python</a:t>
            </a:r>
            <a:r>
              <a:rPr lang="en-US" dirty="0" smtClean="0"/>
              <a:t>. It has the </a:t>
            </a:r>
            <a:r>
              <a:rPr lang="en-US" dirty="0" smtClean="0">
                <a:solidFill>
                  <a:srgbClr val="C00000"/>
                </a:solidFill>
              </a:rPr>
              <a:t>object-oriented</a:t>
            </a:r>
            <a:r>
              <a:rPr lang="en-US" dirty="0" smtClean="0"/>
              <a:t> capabilities of Java and C++ with the </a:t>
            </a:r>
            <a:r>
              <a:rPr lang="en-US" dirty="0" smtClean="0">
                <a:solidFill>
                  <a:srgbClr val="C00000"/>
                </a:solidFill>
              </a:rPr>
              <a:t>simplicity</a:t>
            </a:r>
            <a:r>
              <a:rPr lang="en-US" dirty="0" smtClean="0"/>
              <a:t> for working with list and tree structures that Lisp had with a pretty nice, easy-to-use syntax. </a:t>
            </a:r>
            <a:r>
              <a:rPr lang="en-US" dirty="0" smtClean="0">
                <a:solidFill>
                  <a:srgbClr val="7030A0"/>
                </a:solidFill>
              </a:rPr>
              <a:t>I learned it with very little 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5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Main Program with Command Line Arguments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20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43000" y="1676400"/>
            <a:ext cx="3507692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import sys</a:t>
            </a:r>
          </a:p>
          <a:p>
            <a:r>
              <a:rPr lang="en-US" sz="2400" dirty="0" err="1" smtClean="0"/>
              <a:t>def</a:t>
            </a:r>
            <a:r>
              <a:rPr lang="en-US" sz="2400" dirty="0" smtClean="0"/>
              <a:t> </a:t>
            </a:r>
            <a:r>
              <a:rPr lang="en-US" sz="2400" dirty="0"/>
              <a:t>add(a, b):</a:t>
            </a:r>
          </a:p>
          <a:p>
            <a:r>
              <a:rPr lang="en-US" sz="2400" dirty="0"/>
              <a:t>    return </a:t>
            </a:r>
            <a:r>
              <a:rPr lang="en-US" sz="2400" dirty="0" err="1" smtClean="0"/>
              <a:t>a+b</a:t>
            </a:r>
            <a:endParaRPr lang="en-US" sz="2400" dirty="0" smtClean="0"/>
          </a:p>
          <a:p>
            <a:r>
              <a:rPr lang="en-US" sz="2400" dirty="0"/>
              <a:t>#</a:t>
            </a:r>
          </a:p>
          <a:p>
            <a:r>
              <a:rPr lang="en-US" sz="2400" dirty="0"/>
              <a:t>if __name__=='__main__':</a:t>
            </a:r>
          </a:p>
          <a:p>
            <a:r>
              <a:rPr lang="en-US" sz="2400" dirty="0"/>
              <a:t>   first = </a:t>
            </a:r>
            <a:r>
              <a:rPr lang="en-US" sz="2400" dirty="0" err="1"/>
              <a:t>int</a:t>
            </a:r>
            <a:r>
              <a:rPr lang="en-US" sz="2400" dirty="0"/>
              <a:t>(</a:t>
            </a:r>
            <a:r>
              <a:rPr lang="en-US" sz="2400" dirty="0" err="1"/>
              <a:t>sys.argv</a:t>
            </a:r>
            <a:r>
              <a:rPr lang="en-US" sz="2400" dirty="0"/>
              <a:t>[1])</a:t>
            </a:r>
          </a:p>
          <a:p>
            <a:r>
              <a:rPr lang="en-US" sz="2400" dirty="0"/>
              <a:t>   second = </a:t>
            </a:r>
            <a:r>
              <a:rPr lang="en-US" sz="2400" dirty="0" err="1"/>
              <a:t>int</a:t>
            </a:r>
            <a:r>
              <a:rPr lang="en-US" sz="2400" dirty="0"/>
              <a:t>(</a:t>
            </a:r>
            <a:r>
              <a:rPr lang="en-US" sz="2400" dirty="0" err="1"/>
              <a:t>sys.argv</a:t>
            </a:r>
            <a:r>
              <a:rPr lang="en-US" sz="2400" dirty="0"/>
              <a:t>[2])</a:t>
            </a:r>
          </a:p>
          <a:p>
            <a:r>
              <a:rPr lang="en-US" sz="2400" dirty="0"/>
              <a:t>   sum = add(first, second)</a:t>
            </a:r>
          </a:p>
          <a:p>
            <a:r>
              <a:rPr lang="en-US" sz="2400" dirty="0"/>
              <a:t>   print(</a:t>
            </a:r>
            <a:r>
              <a:rPr lang="en-US" sz="2400" dirty="0" err="1"/>
              <a:t>str</a:t>
            </a:r>
            <a:r>
              <a:rPr lang="en-US" sz="2400" dirty="0"/>
              <a:t>(sum))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1199" y="1715654"/>
            <a:ext cx="22996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python try.py 4 5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9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5257800"/>
            <a:ext cx="2442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 stored this in file try.py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Download and install Python from </a:t>
            </a:r>
            <a:r>
              <a:rPr lang="en-US" dirty="0" smtClean="0">
                <a:hlinkClick r:id="rId2"/>
              </a:rPr>
              <a:t>www.python.org</a:t>
            </a:r>
            <a:r>
              <a:rPr lang="en-US" dirty="0" smtClean="0"/>
              <a:t> onto your computer. EE is updating to use </a:t>
            </a:r>
            <a:r>
              <a:rPr lang="en-US" dirty="0" smtClean="0">
                <a:solidFill>
                  <a:srgbClr val="FF0000"/>
                </a:solidFill>
              </a:rPr>
              <a:t>Python 3</a:t>
            </a:r>
            <a:r>
              <a:rPr lang="en-US" smtClean="0"/>
              <a:t>. </a:t>
            </a:r>
            <a:endParaRPr lang="en-US" smtClean="0"/>
          </a:p>
          <a:p>
            <a:pPr>
              <a:spcAft>
                <a:spcPts val="1200"/>
              </a:spcAft>
            </a:pPr>
            <a:r>
              <a:rPr lang="en-US" smtClean="0"/>
              <a:t>Read </a:t>
            </a:r>
            <a:r>
              <a:rPr lang="en-US" dirty="0" smtClean="0"/>
              <a:t>“Python as a Second Language,” a tutorial that Prof. </a:t>
            </a:r>
            <a:r>
              <a:rPr lang="en-US" dirty="0" err="1" smtClean="0"/>
              <a:t>Tanimoto</a:t>
            </a:r>
            <a:r>
              <a:rPr lang="en-US" dirty="0" smtClean="0"/>
              <a:t> wrote for CSE 415 </a:t>
            </a:r>
            <a:r>
              <a:rPr lang="en-US" dirty="0"/>
              <a:t>students</a:t>
            </a:r>
            <a:r>
              <a:rPr lang="en-US" dirty="0" smtClean="0"/>
              <a:t>: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://courses.cs.washington.edu/courses/cse415/18wi/uwnetid/Tanimoto-PSL.pdf</a:t>
            </a:r>
            <a:endParaRPr lang="en-US" dirty="0"/>
          </a:p>
          <a:p>
            <a:pPr>
              <a:spcAft>
                <a:spcPts val="1200"/>
              </a:spcAft>
            </a:pPr>
            <a:endParaRPr lang="en-US" dirty="0" smtClean="0"/>
          </a:p>
          <a:p>
            <a:pPr>
              <a:spcAft>
                <a:spcPts val="1200"/>
              </a:spcAft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8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				</a:t>
            </a:r>
            <a:r>
              <a:rPr lang="en-US" dirty="0" smtClean="0">
                <a:solidFill>
                  <a:srgbClr val="C00000"/>
                </a:solidFill>
              </a:rPr>
              <a:t>105</a:t>
            </a:r>
          </a:p>
          <a:p>
            <a:r>
              <a:rPr lang="en-US" dirty="0" smtClean="0"/>
              <a:t>float			</a:t>
            </a:r>
            <a:r>
              <a:rPr lang="en-US" dirty="0" smtClean="0">
                <a:solidFill>
                  <a:srgbClr val="C00000"/>
                </a:solidFill>
              </a:rPr>
              <a:t>3.14159</a:t>
            </a:r>
          </a:p>
          <a:p>
            <a:r>
              <a:rPr lang="en-US" dirty="0" err="1" smtClean="0"/>
              <a:t>str</a:t>
            </a:r>
            <a:r>
              <a:rPr lang="en-US" dirty="0" smtClean="0"/>
              <a:t>				</a:t>
            </a:r>
            <a:r>
              <a:rPr lang="en-US" dirty="0" smtClean="0">
                <a:solidFill>
                  <a:srgbClr val="C00000"/>
                </a:solidFill>
              </a:rPr>
              <a:t>“Selection:”, ‘a string’</a:t>
            </a:r>
          </a:p>
          <a:p>
            <a:r>
              <a:rPr lang="en-US" dirty="0" err="1" smtClean="0"/>
              <a:t>bool</a:t>
            </a:r>
            <a:r>
              <a:rPr lang="en-US" dirty="0" smtClean="0"/>
              <a:t>			</a:t>
            </a:r>
            <a:r>
              <a:rPr lang="en-US" dirty="0" smtClean="0">
                <a:solidFill>
                  <a:srgbClr val="C00000"/>
                </a:solidFill>
              </a:rPr>
              <a:t>True, False</a:t>
            </a:r>
          </a:p>
          <a:p>
            <a:r>
              <a:rPr lang="en-US" dirty="0" smtClean="0"/>
              <a:t>list				</a:t>
            </a:r>
            <a:r>
              <a:rPr lang="en-US" dirty="0" smtClean="0">
                <a:solidFill>
                  <a:srgbClr val="C00000"/>
                </a:solidFill>
              </a:rPr>
              <a:t>[‘apple’, ‘banana’, ‘orange’]</a:t>
            </a:r>
          </a:p>
          <a:p>
            <a:r>
              <a:rPr lang="en-US" dirty="0" smtClean="0"/>
              <a:t>tuple			</a:t>
            </a:r>
            <a:r>
              <a:rPr lang="en-US" dirty="0" smtClean="0">
                <a:solidFill>
                  <a:srgbClr val="C00000"/>
                </a:solidFill>
              </a:rPr>
              <a:t>(3.2, 4.5, 6.3)</a:t>
            </a:r>
          </a:p>
          <a:p>
            <a:r>
              <a:rPr lang="en-US" dirty="0" err="1" smtClean="0"/>
              <a:t>dict</a:t>
            </a:r>
            <a:r>
              <a:rPr lang="en-US" dirty="0" smtClean="0"/>
              <a:t>				</a:t>
            </a:r>
            <a:r>
              <a:rPr lang="en-US" dirty="0" smtClean="0">
                <a:solidFill>
                  <a:srgbClr val="C00000"/>
                </a:solidFill>
              </a:rPr>
              <a:t>{‘one’: 1, ‘two’: 2}</a:t>
            </a:r>
          </a:p>
          <a:p>
            <a:r>
              <a:rPr lang="en-US" dirty="0" smtClean="0"/>
              <a:t>function			</a:t>
            </a:r>
            <a:r>
              <a:rPr lang="en-US" dirty="0" smtClean="0">
                <a:solidFill>
                  <a:srgbClr val="C00000"/>
                </a:solidFill>
              </a:rPr>
              <a:t>lambda x:2*x</a:t>
            </a:r>
          </a:p>
          <a:p>
            <a:r>
              <a:rPr lang="en-US" dirty="0" err="1" smtClean="0"/>
              <a:t>builtin_function</a:t>
            </a:r>
            <a:r>
              <a:rPr lang="en-US" dirty="0" smtClean="0"/>
              <a:t>_ 	</a:t>
            </a:r>
            <a:r>
              <a:rPr lang="en-US" dirty="0" err="1" smtClean="0">
                <a:solidFill>
                  <a:srgbClr val="C00000"/>
                </a:solidFill>
              </a:rPr>
              <a:t>math.sqrt</a:t>
            </a:r>
            <a:endParaRPr lang="en-US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or_method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6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Interacting with Python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85800" y="1143000"/>
            <a:ext cx="7319248" cy="5293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$ python</a:t>
            </a:r>
          </a:p>
          <a:p>
            <a:r>
              <a:rPr lang="en-US" sz="2000" dirty="0" smtClean="0"/>
              <a:t>Python 2.7.5 (default, Nov 12 2013, 16:18:42) </a:t>
            </a:r>
          </a:p>
          <a:p>
            <a:r>
              <a:rPr lang="en-US" sz="2000" dirty="0" smtClean="0"/>
              <a:t>[GCC 4.8.2 20131017 (Red Hat 4.8.2-1)] on linux2</a:t>
            </a:r>
          </a:p>
          <a:p>
            <a:r>
              <a:rPr lang="en-US" sz="2000" dirty="0" smtClean="0"/>
              <a:t>Type "help", "copyright", "credits" or "license" for more information.</a:t>
            </a:r>
          </a:p>
          <a:p>
            <a:r>
              <a:rPr lang="en-US" sz="2000" dirty="0" smtClean="0"/>
              <a:t>&gt;&gt;&gt; 5 + 7</a:t>
            </a:r>
          </a:p>
          <a:p>
            <a:r>
              <a:rPr lang="en-US" sz="2000" dirty="0" smtClean="0"/>
              <a:t>12</a:t>
            </a:r>
          </a:p>
          <a:p>
            <a:r>
              <a:rPr lang="en-US" sz="2000" dirty="0" smtClean="0"/>
              <a:t>&gt;&gt;&gt; x = 5 + 7</a:t>
            </a:r>
          </a:p>
          <a:p>
            <a:r>
              <a:rPr lang="en-US" sz="2000" dirty="0" smtClean="0"/>
              <a:t>&gt;&gt;&gt; x</a:t>
            </a:r>
          </a:p>
          <a:p>
            <a:r>
              <a:rPr lang="en-US" sz="2000" dirty="0" smtClean="0"/>
              <a:t>12</a:t>
            </a:r>
          </a:p>
          <a:p>
            <a:r>
              <a:rPr lang="en-US" sz="2000" dirty="0" smtClean="0"/>
              <a:t>&gt;&gt;&gt; print('x = '+</a:t>
            </a:r>
            <a:r>
              <a:rPr lang="en-US" sz="2000" dirty="0" err="1" smtClean="0"/>
              <a:t>str</a:t>
            </a:r>
            <a:r>
              <a:rPr lang="en-US" sz="2000" dirty="0" smtClean="0"/>
              <a:t>(x))</a:t>
            </a:r>
          </a:p>
          <a:p>
            <a:r>
              <a:rPr lang="en-US" sz="2000" dirty="0" smtClean="0"/>
              <a:t>x = 12</a:t>
            </a:r>
          </a:p>
          <a:p>
            <a:r>
              <a:rPr lang="en-US" sz="2000" dirty="0" smtClean="0"/>
              <a:t>&gt;&gt;&gt; x = 'apple'</a:t>
            </a:r>
          </a:p>
          <a:p>
            <a:r>
              <a:rPr lang="en-US" sz="2000" dirty="0" smtClean="0"/>
              <a:t>&gt;&gt;&gt; x + x</a:t>
            </a:r>
          </a:p>
          <a:p>
            <a:r>
              <a:rPr lang="en-US" sz="2000" dirty="0" smtClean="0"/>
              <a:t>'</a:t>
            </a:r>
            <a:r>
              <a:rPr lang="en-US" sz="2000" dirty="0" err="1" smtClean="0"/>
              <a:t>appleapple</a:t>
            </a:r>
            <a:r>
              <a:rPr lang="en-US" sz="2000" dirty="0" smtClean="0"/>
              <a:t>'</a:t>
            </a:r>
          </a:p>
          <a:p>
            <a:r>
              <a:rPr lang="en-US" sz="2000" dirty="0" smtClean="0"/>
              <a:t>&gt;&gt;&gt; print('x is an '+x)</a:t>
            </a:r>
          </a:p>
          <a:p>
            <a:r>
              <a:rPr lang="en-US" sz="2000" dirty="0" smtClean="0"/>
              <a:t>x is an apple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77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Functions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14400" y="1676400"/>
            <a:ext cx="6166688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&gt;&gt;&gt; </a:t>
            </a:r>
            <a:r>
              <a:rPr lang="en-US" sz="2000" dirty="0" err="1"/>
              <a:t>def</a:t>
            </a:r>
            <a:r>
              <a:rPr lang="en-US" sz="2000" dirty="0"/>
              <a:t> </a:t>
            </a:r>
            <a:r>
              <a:rPr lang="en-US" sz="2000" dirty="0" err="1"/>
              <a:t>sqr</a:t>
            </a:r>
            <a:r>
              <a:rPr lang="en-US" sz="2000" dirty="0"/>
              <a:t>(x):</a:t>
            </a:r>
          </a:p>
          <a:p>
            <a:r>
              <a:rPr lang="en-US" sz="2000" dirty="0"/>
              <a:t>...    </a:t>
            </a:r>
            <a:r>
              <a:rPr lang="en-US" sz="2000" dirty="0" smtClean="0"/>
              <a:t>   return </a:t>
            </a:r>
            <a:r>
              <a:rPr lang="en-US" sz="2000" dirty="0"/>
              <a:t>x*x</a:t>
            </a:r>
          </a:p>
          <a:p>
            <a:r>
              <a:rPr lang="en-US" sz="2000" dirty="0"/>
              <a:t>... </a:t>
            </a:r>
          </a:p>
          <a:p>
            <a:r>
              <a:rPr lang="en-US" sz="2000" dirty="0"/>
              <a:t>&gt;&gt;&gt; </a:t>
            </a:r>
            <a:r>
              <a:rPr lang="en-US" sz="2000" dirty="0" err="1"/>
              <a:t>sqr</a:t>
            </a:r>
            <a:r>
              <a:rPr lang="en-US" sz="2000" dirty="0"/>
              <a:t>(5)</a:t>
            </a:r>
          </a:p>
          <a:p>
            <a:r>
              <a:rPr lang="en-US" sz="2000" dirty="0"/>
              <a:t>25</a:t>
            </a:r>
          </a:p>
          <a:p>
            <a:r>
              <a:rPr lang="en-US" sz="2000" dirty="0"/>
              <a:t>&gt;&gt;&gt; </a:t>
            </a:r>
            <a:r>
              <a:rPr lang="en-US" sz="2000" dirty="0" err="1"/>
              <a:t>sqr</a:t>
            </a:r>
            <a:r>
              <a:rPr lang="en-US" sz="2000" dirty="0"/>
              <a:t>(75)</a:t>
            </a:r>
          </a:p>
          <a:p>
            <a:r>
              <a:rPr lang="en-US" sz="2000" dirty="0"/>
              <a:t>5625</a:t>
            </a:r>
          </a:p>
          <a:p>
            <a:r>
              <a:rPr lang="en-US" sz="2000" dirty="0"/>
              <a:t>&gt;&gt;&gt; </a:t>
            </a:r>
            <a:r>
              <a:rPr lang="en-US" sz="2000" dirty="0" err="1"/>
              <a:t>sqr</a:t>
            </a:r>
            <a:r>
              <a:rPr lang="en-US" sz="2000" dirty="0"/>
              <a:t>(3.14)</a:t>
            </a:r>
          </a:p>
          <a:p>
            <a:r>
              <a:rPr lang="en-US" sz="2000" dirty="0"/>
              <a:t>9.8596</a:t>
            </a:r>
          </a:p>
          <a:p>
            <a:r>
              <a:rPr lang="en-US" sz="2000" dirty="0"/>
              <a:t>&gt;&gt;&gt; </a:t>
            </a:r>
            <a:r>
              <a:rPr lang="en-US" sz="2000" dirty="0" err="1"/>
              <a:t>sqr</a:t>
            </a:r>
            <a:r>
              <a:rPr lang="en-US" sz="2000" dirty="0"/>
              <a:t>('</a:t>
            </a:r>
            <a:r>
              <a:rPr lang="en-US" sz="2000" dirty="0" err="1"/>
              <a:t>notanumber</a:t>
            </a:r>
            <a:r>
              <a:rPr lang="en-US" sz="2000" dirty="0"/>
              <a:t>')</a:t>
            </a:r>
          </a:p>
          <a:p>
            <a:r>
              <a:rPr lang="en-US" sz="2000" dirty="0" err="1">
                <a:solidFill>
                  <a:srgbClr val="0070C0"/>
                </a:solidFill>
              </a:rPr>
              <a:t>Traceback</a:t>
            </a:r>
            <a:r>
              <a:rPr lang="en-US" sz="2000" dirty="0">
                <a:solidFill>
                  <a:srgbClr val="0070C0"/>
                </a:solidFill>
              </a:rPr>
              <a:t> (most recent call last):</a:t>
            </a:r>
          </a:p>
          <a:p>
            <a:r>
              <a:rPr lang="en-US" sz="2000" dirty="0">
                <a:solidFill>
                  <a:srgbClr val="0070C0"/>
                </a:solidFill>
              </a:rPr>
              <a:t>  File "&lt;</a:t>
            </a:r>
            <a:r>
              <a:rPr lang="en-US" sz="2000" dirty="0" err="1">
                <a:solidFill>
                  <a:srgbClr val="0070C0"/>
                </a:solidFill>
              </a:rPr>
              <a:t>stdin</a:t>
            </a:r>
            <a:r>
              <a:rPr lang="en-US" sz="2000" dirty="0">
                <a:solidFill>
                  <a:srgbClr val="0070C0"/>
                </a:solidFill>
              </a:rPr>
              <a:t>&gt;", line 1, in &lt;module&gt;</a:t>
            </a:r>
          </a:p>
          <a:p>
            <a:r>
              <a:rPr lang="en-US" sz="2000" dirty="0">
                <a:solidFill>
                  <a:srgbClr val="0070C0"/>
                </a:solidFill>
              </a:rPr>
              <a:t>  File "&lt;</a:t>
            </a:r>
            <a:r>
              <a:rPr lang="en-US" sz="2000" dirty="0" err="1">
                <a:solidFill>
                  <a:srgbClr val="0070C0"/>
                </a:solidFill>
              </a:rPr>
              <a:t>stdin</a:t>
            </a:r>
            <a:r>
              <a:rPr lang="en-US" sz="2000" dirty="0">
                <a:solidFill>
                  <a:srgbClr val="0070C0"/>
                </a:solidFill>
              </a:rPr>
              <a:t>&gt;", line 2, in </a:t>
            </a:r>
            <a:r>
              <a:rPr lang="en-US" sz="2000" dirty="0" err="1">
                <a:solidFill>
                  <a:srgbClr val="0070C0"/>
                </a:solidFill>
              </a:rPr>
              <a:t>sqr</a:t>
            </a:r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 err="1">
                <a:solidFill>
                  <a:srgbClr val="0070C0"/>
                </a:solidFill>
              </a:rPr>
              <a:t>TypeError</a:t>
            </a:r>
            <a:r>
              <a:rPr lang="en-US" sz="2000" dirty="0">
                <a:solidFill>
                  <a:srgbClr val="0070C0"/>
                </a:solidFill>
              </a:rPr>
              <a:t>: can't multiply sequence by non-</a:t>
            </a:r>
            <a:r>
              <a:rPr lang="en-US" sz="2000" dirty="0" err="1">
                <a:solidFill>
                  <a:srgbClr val="0070C0"/>
                </a:solidFill>
              </a:rPr>
              <a:t>int</a:t>
            </a:r>
            <a:r>
              <a:rPr lang="en-US" sz="2000" dirty="0">
                <a:solidFill>
                  <a:srgbClr val="0070C0"/>
                </a:solidFill>
              </a:rPr>
              <a:t> of type '</a:t>
            </a:r>
            <a:r>
              <a:rPr lang="en-US" sz="2000" dirty="0" err="1">
                <a:solidFill>
                  <a:srgbClr val="0070C0"/>
                </a:solidFill>
              </a:rPr>
              <a:t>str</a:t>
            </a:r>
            <a:r>
              <a:rPr lang="en-US" sz="2000" dirty="0">
                <a:solidFill>
                  <a:srgbClr val="0070C0"/>
                </a:solidFill>
              </a:rPr>
              <a:t>'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29952" y="1886932"/>
            <a:ext cx="46775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You have to indent the lines of the function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895600" y="2133600"/>
            <a:ext cx="990600" cy="764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29200" y="4572000"/>
            <a:ext cx="341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Nice trace for execution errors.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15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Defining a Recursive Function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4218" y="1524000"/>
            <a:ext cx="3232552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&gt;&gt;&gt; </a:t>
            </a:r>
            <a:r>
              <a:rPr lang="en-US" sz="2000" dirty="0" err="1"/>
              <a:t>def</a:t>
            </a:r>
            <a:r>
              <a:rPr lang="en-US" sz="2000" dirty="0"/>
              <a:t> factorial(n):</a:t>
            </a:r>
          </a:p>
          <a:p>
            <a:r>
              <a:rPr lang="en-US" sz="2000" dirty="0"/>
              <a:t>...    </a:t>
            </a:r>
            <a:r>
              <a:rPr lang="en-US" sz="2000" dirty="0" smtClean="0"/>
              <a:t>   if </a:t>
            </a:r>
            <a:r>
              <a:rPr lang="en-US" sz="2000" dirty="0"/>
              <a:t>n &lt; 1:</a:t>
            </a:r>
          </a:p>
          <a:p>
            <a:r>
              <a:rPr lang="en-US" sz="2000" dirty="0"/>
              <a:t>...       </a:t>
            </a:r>
            <a:r>
              <a:rPr lang="en-US" sz="2000" dirty="0" smtClean="0"/>
              <a:t>   return </a:t>
            </a:r>
            <a:r>
              <a:rPr lang="en-US" sz="2000" dirty="0"/>
              <a:t>0</a:t>
            </a:r>
          </a:p>
          <a:p>
            <a:r>
              <a:rPr lang="en-US" sz="2000" dirty="0"/>
              <a:t>...    </a:t>
            </a:r>
            <a:r>
              <a:rPr lang="en-US" sz="2000" dirty="0" smtClean="0"/>
              <a:t>   if </a:t>
            </a:r>
            <a:r>
              <a:rPr lang="en-US" sz="2000" dirty="0"/>
              <a:t>n == 1:</a:t>
            </a:r>
          </a:p>
          <a:p>
            <a:r>
              <a:rPr lang="en-US" sz="2000" dirty="0"/>
              <a:t>...       </a:t>
            </a:r>
            <a:r>
              <a:rPr lang="en-US" sz="2000" dirty="0" smtClean="0"/>
              <a:t>   return </a:t>
            </a:r>
            <a:r>
              <a:rPr lang="en-US" sz="2000" dirty="0"/>
              <a:t>1</a:t>
            </a:r>
          </a:p>
          <a:p>
            <a:r>
              <a:rPr lang="en-US" sz="2000" dirty="0"/>
              <a:t>...    </a:t>
            </a:r>
            <a:r>
              <a:rPr lang="en-US" sz="2000" dirty="0" smtClean="0"/>
              <a:t>   return </a:t>
            </a:r>
            <a:r>
              <a:rPr lang="en-US" sz="2000" dirty="0"/>
              <a:t>n * factorial(n-1)</a:t>
            </a:r>
          </a:p>
          <a:p>
            <a:r>
              <a:rPr lang="en-US" sz="2000" dirty="0"/>
              <a:t>... </a:t>
            </a:r>
          </a:p>
          <a:p>
            <a:r>
              <a:rPr lang="en-US" sz="2000" dirty="0"/>
              <a:t>&gt;&gt;&gt; </a:t>
            </a:r>
          </a:p>
          <a:p>
            <a:r>
              <a:rPr lang="en-US" sz="2000" dirty="0"/>
              <a:t>&gt;&gt;&gt; factorial(3)</a:t>
            </a:r>
          </a:p>
          <a:p>
            <a:r>
              <a:rPr lang="en-US" sz="2000" dirty="0"/>
              <a:t>6</a:t>
            </a:r>
          </a:p>
          <a:p>
            <a:r>
              <a:rPr lang="en-US" sz="2000" dirty="0"/>
              <a:t>&gt;&gt;&gt; factorial(10)</a:t>
            </a:r>
          </a:p>
          <a:p>
            <a:r>
              <a:rPr lang="en-US" sz="2000" dirty="0"/>
              <a:t>3628800</a:t>
            </a:r>
          </a:p>
          <a:p>
            <a:r>
              <a:rPr lang="en-US" sz="2000" dirty="0"/>
              <a:t>&gt;&gt;&gt; factorial(-1)</a:t>
            </a:r>
          </a:p>
          <a:p>
            <a:r>
              <a:rPr lang="en-US" sz="2000" dirty="0"/>
              <a:t>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5800" y="1563921"/>
            <a:ext cx="385176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Bad Version:</a:t>
            </a:r>
          </a:p>
          <a:p>
            <a:r>
              <a:rPr lang="en-US" sz="2000" dirty="0" smtClean="0"/>
              <a:t>&gt;&gt;&gt;</a:t>
            </a:r>
            <a:r>
              <a:rPr lang="en-US" sz="2000" dirty="0" err="1" smtClean="0"/>
              <a:t>def</a:t>
            </a:r>
            <a:r>
              <a:rPr lang="en-US" sz="2000" dirty="0" smtClean="0"/>
              <a:t> fact(n):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if n==1: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 return 1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else: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  return n * fact(n-1)</a:t>
            </a:r>
          </a:p>
          <a:p>
            <a:endParaRPr lang="en-US" sz="2000" dirty="0"/>
          </a:p>
          <a:p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File </a:t>
            </a:r>
            <a:r>
              <a:rPr lang="en-US" sz="2000" dirty="0">
                <a:solidFill>
                  <a:srgbClr val="0070C0"/>
                </a:solidFill>
              </a:rPr>
              <a:t>"&lt;</a:t>
            </a:r>
            <a:r>
              <a:rPr lang="en-US" sz="2000" dirty="0" err="1">
                <a:solidFill>
                  <a:srgbClr val="0070C0"/>
                </a:solidFill>
              </a:rPr>
              <a:t>stdin</a:t>
            </a:r>
            <a:r>
              <a:rPr lang="en-US" sz="2000" dirty="0">
                <a:solidFill>
                  <a:srgbClr val="0070C0"/>
                </a:solidFill>
              </a:rPr>
              <a:t>&gt;", line 5, in </a:t>
            </a:r>
            <a:r>
              <a:rPr lang="en-US" sz="2000" dirty="0" smtClean="0">
                <a:solidFill>
                  <a:srgbClr val="0070C0"/>
                </a:solidFill>
              </a:rPr>
              <a:t>fact</a:t>
            </a:r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  </a:t>
            </a:r>
            <a:r>
              <a:rPr lang="en-US" sz="2000" dirty="0" smtClean="0">
                <a:solidFill>
                  <a:srgbClr val="0070C0"/>
                </a:solidFill>
              </a:rPr>
              <a:t>...</a:t>
            </a:r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  File "&lt;</a:t>
            </a:r>
            <a:r>
              <a:rPr lang="en-US" sz="2000" dirty="0" err="1">
                <a:solidFill>
                  <a:srgbClr val="0070C0"/>
                </a:solidFill>
              </a:rPr>
              <a:t>stdin</a:t>
            </a:r>
            <a:r>
              <a:rPr lang="en-US" sz="2000" dirty="0">
                <a:solidFill>
                  <a:srgbClr val="0070C0"/>
                </a:solidFill>
              </a:rPr>
              <a:t>&gt;", line 5, in </a:t>
            </a:r>
            <a:r>
              <a:rPr lang="en-US" sz="2000" dirty="0" smtClean="0">
                <a:solidFill>
                  <a:srgbClr val="0070C0"/>
                </a:solidFill>
              </a:rPr>
              <a:t>fact</a:t>
            </a:r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  File "&lt;</a:t>
            </a:r>
            <a:r>
              <a:rPr lang="en-US" sz="2000" dirty="0" err="1">
                <a:solidFill>
                  <a:srgbClr val="0070C0"/>
                </a:solidFill>
              </a:rPr>
              <a:t>stdin</a:t>
            </a:r>
            <a:r>
              <a:rPr lang="en-US" sz="2000" dirty="0">
                <a:solidFill>
                  <a:srgbClr val="0070C0"/>
                </a:solidFill>
              </a:rPr>
              <a:t>&gt;", line 5, in </a:t>
            </a:r>
            <a:r>
              <a:rPr lang="en-US" sz="2000" dirty="0" smtClean="0">
                <a:solidFill>
                  <a:srgbClr val="0070C0"/>
                </a:solidFill>
              </a:rPr>
              <a:t>fact</a:t>
            </a:r>
            <a:endParaRPr lang="en-US" sz="2000" dirty="0">
              <a:solidFill>
                <a:srgbClr val="0070C0"/>
              </a:solidFill>
            </a:endParaRPr>
          </a:p>
          <a:p>
            <a:r>
              <a:rPr lang="en-US" sz="2000" dirty="0" err="1">
                <a:solidFill>
                  <a:srgbClr val="0070C0"/>
                </a:solidFill>
              </a:rPr>
              <a:t>RuntimeError</a:t>
            </a:r>
            <a:r>
              <a:rPr lang="en-US" sz="2000" dirty="0">
                <a:solidFill>
                  <a:srgbClr val="0070C0"/>
                </a:solidFill>
              </a:rPr>
              <a:t>: maximum recursion </a:t>
            </a:r>
            <a:endParaRPr lang="en-US" sz="2000" dirty="0" smtClean="0">
              <a:solidFill>
                <a:srgbClr val="0070C0"/>
              </a:solidFill>
            </a:endParaRPr>
          </a:p>
          <a:p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                          depth </a:t>
            </a:r>
            <a:r>
              <a:rPr lang="en-US" sz="2000" dirty="0">
                <a:solidFill>
                  <a:srgbClr val="0070C0"/>
                </a:solidFill>
              </a:rPr>
              <a:t>exceeded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353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Scopes of Bindings:</a:t>
            </a:r>
            <a:br>
              <a:rPr lang="en-US" dirty="0" smtClean="0"/>
            </a:br>
            <a:r>
              <a:rPr lang="en-US" sz="2700" dirty="0" smtClean="0"/>
              <a:t>In general, declare global variables to save worry, </a:t>
            </a:r>
            <a:br>
              <a:rPr lang="en-US" sz="2700" dirty="0" smtClean="0"/>
            </a:br>
            <a:r>
              <a:rPr lang="en-US" sz="2700" dirty="0" smtClean="0"/>
              <a:t>required if you change them.</a:t>
            </a:r>
            <a:endParaRPr lang="en-US" sz="27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1717964"/>
            <a:ext cx="3276666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Global y</a:t>
            </a:r>
            <a:r>
              <a:rPr lang="en-US" sz="2000" dirty="0" smtClean="0"/>
              <a:t> not needed here and</a:t>
            </a:r>
          </a:p>
          <a:p>
            <a:r>
              <a:rPr lang="en-US" sz="2000" dirty="0" smtClean="0"/>
              <a:t>we have two different z’s.</a:t>
            </a:r>
          </a:p>
          <a:p>
            <a:endParaRPr lang="en-US" sz="2000" dirty="0"/>
          </a:p>
          <a:p>
            <a:r>
              <a:rPr lang="pl-PL" sz="2000" dirty="0"/>
              <a:t>&gt;&gt;&gt; x = 5</a:t>
            </a:r>
          </a:p>
          <a:p>
            <a:r>
              <a:rPr lang="pl-PL" sz="2000" dirty="0"/>
              <a:t>&gt;&gt;&gt; y = 6</a:t>
            </a:r>
          </a:p>
          <a:p>
            <a:r>
              <a:rPr lang="pl-PL" sz="2000" dirty="0"/>
              <a:t>&gt;&gt;&gt; z = 7</a:t>
            </a:r>
          </a:p>
          <a:p>
            <a:r>
              <a:rPr lang="en-US" sz="2000" dirty="0"/>
              <a:t>&gt;&gt;&gt; </a:t>
            </a:r>
            <a:r>
              <a:rPr lang="en-US" sz="2000" dirty="0" err="1"/>
              <a:t>def</a:t>
            </a:r>
            <a:r>
              <a:rPr lang="en-US" sz="2000" dirty="0"/>
              <a:t> fee(x):</a:t>
            </a:r>
          </a:p>
          <a:p>
            <a:r>
              <a:rPr lang="en-US" sz="2000" dirty="0"/>
              <a:t>...    </a:t>
            </a:r>
            <a:r>
              <a:rPr lang="en-US" sz="2000" dirty="0" smtClean="0"/>
              <a:t>   z </a:t>
            </a:r>
            <a:r>
              <a:rPr lang="en-US" sz="2000" dirty="0"/>
              <a:t>= x + y</a:t>
            </a:r>
          </a:p>
          <a:p>
            <a:r>
              <a:rPr lang="en-US" sz="2000" dirty="0"/>
              <a:t>...    </a:t>
            </a:r>
            <a:r>
              <a:rPr lang="en-US" sz="2000" dirty="0" smtClean="0"/>
              <a:t>   return </a:t>
            </a:r>
            <a:r>
              <a:rPr lang="en-US" sz="2000" dirty="0"/>
              <a:t>z</a:t>
            </a:r>
          </a:p>
          <a:p>
            <a:r>
              <a:rPr lang="en-US" sz="2000" dirty="0"/>
              <a:t>... </a:t>
            </a:r>
          </a:p>
          <a:p>
            <a:r>
              <a:rPr lang="en-US" sz="2000" dirty="0"/>
              <a:t>&gt;&gt;&gt; r = fee(2)</a:t>
            </a:r>
          </a:p>
          <a:p>
            <a:r>
              <a:rPr lang="en-US" sz="2000" dirty="0"/>
              <a:t>&gt;&gt;&gt; r</a:t>
            </a:r>
          </a:p>
          <a:p>
            <a:r>
              <a:rPr lang="en-US" sz="2000" dirty="0"/>
              <a:t>8</a:t>
            </a: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936836" y="1711037"/>
            <a:ext cx="337784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Global y</a:t>
            </a:r>
            <a:r>
              <a:rPr lang="en-US" sz="2000" dirty="0" smtClean="0"/>
              <a:t> used here to change y</a:t>
            </a:r>
          </a:p>
          <a:p>
            <a:r>
              <a:rPr lang="en-US" sz="2000" dirty="0" smtClean="0"/>
              <a:t>inside the function.</a:t>
            </a:r>
          </a:p>
          <a:p>
            <a:endParaRPr lang="en-US" sz="2000" dirty="0"/>
          </a:p>
          <a:p>
            <a:r>
              <a:rPr lang="es-ES" sz="2000" dirty="0" smtClean="0"/>
              <a:t>&gt;&gt;&gt; </a:t>
            </a:r>
            <a:r>
              <a:rPr lang="es-ES" sz="2000" dirty="0" err="1"/>
              <a:t>def</a:t>
            </a:r>
            <a:r>
              <a:rPr lang="es-ES" sz="2000" dirty="0"/>
              <a:t> </a:t>
            </a:r>
            <a:r>
              <a:rPr lang="es-ES" sz="2000" dirty="0" err="1"/>
              <a:t>foo</a:t>
            </a:r>
            <a:r>
              <a:rPr lang="es-ES" sz="2000" dirty="0"/>
              <a:t>(x):</a:t>
            </a:r>
          </a:p>
          <a:p>
            <a:r>
              <a:rPr lang="es-ES" sz="2000" dirty="0"/>
              <a:t>...    </a:t>
            </a:r>
            <a:r>
              <a:rPr lang="es-ES" sz="2000" dirty="0" smtClean="0"/>
              <a:t>   </a:t>
            </a:r>
            <a:r>
              <a:rPr lang="es-ES" sz="2000" dirty="0" smtClean="0">
                <a:solidFill>
                  <a:srgbClr val="C00000"/>
                </a:solidFill>
              </a:rPr>
              <a:t>global </a:t>
            </a:r>
            <a:r>
              <a:rPr lang="es-ES" sz="2000" dirty="0">
                <a:solidFill>
                  <a:srgbClr val="C00000"/>
                </a:solidFill>
              </a:rPr>
              <a:t>y</a:t>
            </a:r>
          </a:p>
          <a:p>
            <a:r>
              <a:rPr lang="es-ES" sz="2000" dirty="0"/>
              <a:t>...    </a:t>
            </a:r>
            <a:r>
              <a:rPr lang="es-ES" sz="2000" dirty="0" smtClean="0"/>
              <a:t>   z </a:t>
            </a:r>
            <a:r>
              <a:rPr lang="es-ES" sz="2000" dirty="0"/>
              <a:t>= x + y</a:t>
            </a:r>
          </a:p>
          <a:p>
            <a:r>
              <a:rPr lang="es-ES" sz="2000" dirty="0"/>
              <a:t>...    </a:t>
            </a:r>
            <a:r>
              <a:rPr lang="es-ES" sz="2000" dirty="0" smtClean="0"/>
              <a:t>   y </a:t>
            </a:r>
            <a:r>
              <a:rPr lang="es-ES" sz="2000" dirty="0"/>
              <a:t>= y + 1</a:t>
            </a:r>
          </a:p>
          <a:p>
            <a:r>
              <a:rPr lang="es-ES" sz="2000" dirty="0"/>
              <a:t>...    </a:t>
            </a:r>
            <a:r>
              <a:rPr lang="es-ES" sz="2000" dirty="0" err="1"/>
              <a:t>return</a:t>
            </a:r>
            <a:r>
              <a:rPr lang="es-ES" sz="2000" dirty="0"/>
              <a:t> z</a:t>
            </a:r>
          </a:p>
          <a:p>
            <a:r>
              <a:rPr lang="es-ES" sz="2000" dirty="0"/>
              <a:t>... </a:t>
            </a:r>
          </a:p>
          <a:p>
            <a:r>
              <a:rPr lang="es-ES" sz="2000" dirty="0"/>
              <a:t>&gt;&gt;&gt; q = </a:t>
            </a:r>
            <a:r>
              <a:rPr lang="es-ES" sz="2000" dirty="0" err="1"/>
              <a:t>foo</a:t>
            </a:r>
            <a:r>
              <a:rPr lang="es-ES" sz="2000" dirty="0"/>
              <a:t>(2)</a:t>
            </a:r>
          </a:p>
          <a:p>
            <a:r>
              <a:rPr lang="es-ES" sz="2000" dirty="0"/>
              <a:t>&gt;&gt;&gt; q</a:t>
            </a:r>
          </a:p>
          <a:p>
            <a:r>
              <a:rPr lang="es-ES" sz="2000" dirty="0"/>
              <a:t>8</a:t>
            </a:r>
          </a:p>
          <a:p>
            <a:r>
              <a:rPr lang="es-ES" sz="2000" dirty="0" smtClean="0"/>
              <a:t>&gt;&gt;&gt; </a:t>
            </a:r>
            <a:r>
              <a:rPr lang="es-ES" sz="2000" dirty="0"/>
              <a:t>y</a:t>
            </a:r>
          </a:p>
          <a:p>
            <a:r>
              <a:rPr lang="es-ES" sz="2000" dirty="0"/>
              <a:t>7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1346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lists heavily in AI.</a:t>
            </a:r>
          </a:p>
          <a:p>
            <a:r>
              <a:rPr lang="en-US" dirty="0" smtClean="0"/>
              <a:t>Lisp lists had two parts:</a:t>
            </a:r>
          </a:p>
          <a:p>
            <a:pPr lvl="1"/>
            <a:r>
              <a:rPr lang="en-US" dirty="0" smtClean="0"/>
              <a:t>car (the head or first element of the list)</a:t>
            </a:r>
          </a:p>
          <a:p>
            <a:pPr lvl="1"/>
            <a:r>
              <a:rPr lang="en-US" dirty="0" err="1" smtClean="0"/>
              <a:t>cdr</a:t>
            </a:r>
            <a:r>
              <a:rPr lang="en-US" dirty="0" smtClean="0"/>
              <a:t> (the tail or remainder of the list)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Python is MUCH more versatile. </a:t>
            </a:r>
          </a:p>
          <a:p>
            <a:r>
              <a:rPr lang="en-US" dirty="0" smtClean="0"/>
              <a:t>Lists are like arrays in that you can refer to any element and yet you can also work with the head and tail and much more.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9BC43-383F-455D-AB65-C995724AD17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5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1405</Words>
  <Application>Microsoft Office PowerPoint</Application>
  <PresentationFormat>On-screen Show (4:3)</PresentationFormat>
  <Paragraphs>301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Python</vt:lpstr>
      <vt:lpstr>Why Python for AI?</vt:lpstr>
      <vt:lpstr>Getting Started</vt:lpstr>
      <vt:lpstr>Python Data Types</vt:lpstr>
      <vt:lpstr>Interacting with Python</vt:lpstr>
      <vt:lpstr>Defining Functions</vt:lpstr>
      <vt:lpstr> Defining a Recursive Function</vt:lpstr>
      <vt:lpstr>Scopes of Bindings: In general, declare global variables to save worry,  required if you change them.</vt:lpstr>
      <vt:lpstr>Lists</vt:lpstr>
      <vt:lpstr>Lists</vt:lpstr>
      <vt:lpstr>Slices of Lists</vt:lpstr>
      <vt:lpstr>Iterating through Lists</vt:lpstr>
      <vt:lpstr>Strings</vt:lpstr>
      <vt:lpstr>Dictionaries</vt:lpstr>
      <vt:lpstr>Functional Programming</vt:lpstr>
      <vt:lpstr>Example of Function Creation</vt:lpstr>
      <vt:lpstr>Object-Oriented Programming</vt:lpstr>
      <vt:lpstr>PowerPoint Presentation</vt:lpstr>
      <vt:lpstr>Writing Methods</vt:lpstr>
      <vt:lpstr>Main Program with Command Line Arguments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CSE</dc:creator>
  <cp:lastModifiedBy>Linda Shapiro</cp:lastModifiedBy>
  <cp:revision>47</cp:revision>
  <dcterms:created xsi:type="dcterms:W3CDTF">2014-03-17T23:21:33Z</dcterms:created>
  <dcterms:modified xsi:type="dcterms:W3CDTF">2022-09-27T20:06:09Z</dcterms:modified>
</cp:coreProperties>
</file>