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98" r:id="rId5"/>
    <p:sldId id="259" r:id="rId6"/>
    <p:sldId id="299" r:id="rId7"/>
    <p:sldId id="260" r:id="rId8"/>
    <p:sldId id="261" r:id="rId9"/>
    <p:sldId id="300" r:id="rId10"/>
    <p:sldId id="262" r:id="rId11"/>
    <p:sldId id="263" r:id="rId12"/>
    <p:sldId id="264" r:id="rId13"/>
    <p:sldId id="265" r:id="rId14"/>
    <p:sldId id="272" r:id="rId15"/>
    <p:sldId id="291" r:id="rId16"/>
    <p:sldId id="276" r:id="rId17"/>
    <p:sldId id="301" r:id="rId18"/>
    <p:sldId id="302" r:id="rId19"/>
    <p:sldId id="285" r:id="rId20"/>
    <p:sldId id="286" r:id="rId21"/>
    <p:sldId id="287" r:id="rId22"/>
    <p:sldId id="288" r:id="rId23"/>
    <p:sldId id="304" r:id="rId24"/>
    <p:sldId id="289" r:id="rId25"/>
    <p:sldId id="305" r:id="rId26"/>
    <p:sldId id="290" r:id="rId27"/>
    <p:sldId id="306" r:id="rId28"/>
    <p:sldId id="292" r:id="rId29"/>
    <p:sldId id="303" r:id="rId30"/>
    <p:sldId id="294" r:id="rId31"/>
    <p:sldId id="295" r:id="rId32"/>
    <p:sldId id="278" r:id="rId33"/>
    <p:sldId id="293" r:id="rId34"/>
    <p:sldId id="280" r:id="rId35"/>
    <p:sldId id="281" r:id="rId36"/>
    <p:sldId id="282" r:id="rId37"/>
    <p:sldId id="283" r:id="rId38"/>
    <p:sldId id="296" r:id="rId39"/>
    <p:sldId id="297" r:id="rId40"/>
    <p:sldId id="284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33CC"/>
    <a:srgbClr val="000099"/>
    <a:srgbClr val="6600CC"/>
    <a:srgbClr val="CC0000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08" autoAdjust="0"/>
  </p:normalViewPr>
  <p:slideViewPr>
    <p:cSldViewPr>
      <p:cViewPr varScale="1">
        <p:scale>
          <a:sx n="63" d="100"/>
          <a:sy n="63" d="100"/>
        </p:scale>
        <p:origin x="1376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4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in="-2.14748E9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1T21:06:20.075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6208" units="cm"/>
          <inkml:channel name="Y" type="integer" max="1824" units="cm"/>
          <inkml:channel name="T" type="integer" min="-2.14748E9" max="2.14748E9" units="dev"/>
        </inkml:traceFormat>
        <inkml:channelProperties>
          <inkml:channelProperty channel="X" name="resolution" value="238.76923" units="1/cm"/>
          <inkml:channelProperty channel="Y" name="resolution" value="105.43353" units="1/cm"/>
          <inkml:channelProperty channel="T" name="resolution" value="1" units="1/dev"/>
        </inkml:channelProperties>
      </inkml:inkSource>
      <inkml:timestamp xml:id="ts1" timeString="2018-10-01T21:06:28.458"/>
    </inkml:context>
  </inkml:definitions>
  <inkml:trace contextRef="#ctx0" brushRef="#br0">783 5212 228 0,'-65'-15'88'0,"39"3"-69"0,-8 8-11 0,21 1-9 15,0-5-3-15,-22-11 4 16</inkml:trace>
  <inkml:trace contextRef="#ctx1" brushRef="#br0">3692 26 0</inkml:trace>
  <inkml:trace contextRef="#ctx1" brushRef="#br0" timeOffset="2603.483">9921 4668 0</inkml:trace>
  <inkml:trace contextRef="#ctx1" brushRef="#br0" timeOffset="2830.529">9921 4668 0</inkml:trace>
  <inkml:trace contextRef="#ctx1" brushRef="#br0" timeOffset="3057.514">9921 4668 0</inkml:trace>
  <inkml:trace contextRef="#ctx0" brushRef="#br0" timeOffset="19369.071">3635 7158 132 0,'0'-4'52'0,"-4"0"-41"0,8 0 7 0,-4 0 0 16,5 1-12-16,-5-1-4 15,-5 0-6-15,1-4-2 0,-5 4-6 16,1-3 0-16,-1-1-18 16,0 4-8-16,-12 4 17 15,4 4 12-15</inkml:trace>
  <inkml:trace contextRef="#ctx0" brushRef="#br0" timeOffset="22536.201">2006 6675 136 0,'0'-11'52'0,"0"7"-41"0,5 0 7 16,3 4-2-16,-8 0-5 15,0-4-1-15,5 4-9 16,-1-4-2-16,-4 0 0 0,0 4 9 0,0 0 6 16,4-3 5-16,-4 3 3 15,0 0 1-15,0 0 3 16,-4 3-1-16,0 1 0 15,4-4-1-15,-5 4 2 16,5 0-1-16,-8 4 2 16,3-1-11-16,1 1-4 15,4 0 6-15,-8-1 5 16,3 1-10-16,-3 3-4 16,3 1-6-16,1 3-3 15,0 4 1-15,-1 1-1 16,5 6 0-16,-8 1 0 15,8 8 0-15,-5-1 0 16,5 8 0-16,0 4 0 0,0 0 0 16,-4 8 0-16,4 7 0 15,-8 4 2-15,3 4-1 16,5 0-1-16,-4-4 1 16,0 4 1-16,4-11-1 15,-5-1-1-15,1-7-6 16,4-4-4-16,0-8-45 15,0-7-19-15,4-8 38 16</inkml:trace>
  <inkml:trace contextRef="#ctx0" brushRef="#br0" timeOffset="24321.843">2209 9536 220 0,'0'0'82'0,"0"4"-64"0,0-8 4 0,0 4-3 16,0 0-15-16,0 0-1 15,0 0-3-15,0 0 2 16,0 0-1-16,-9 0-3 0,9 0 1 16,0 0 1-16,-4 4 2 15,4-4-3-15,-4 4 0 16,-1 0 1-16,5 0 0 16,0-1 13-16,-4 1 6 15,4-4-3-15,0 4 1 16,0 0-1-16,0-4 2 15,0 0-6-15,0 0 1 16,0 0-8-16,0 0-1 16,0 4-2-16,0-4 1 0,0 0-2 15,0 0 2-15,0 0-2 16,0 4 2-16,0-4 0 16,-4 3 3-16,4-3 1 15,0 4 1-15,0-4 4 16,0 4 3-16,0-4-15 15,0 0-4-15,0 0-1 16,0 0 2-16,0 0 11 16,0 0 4-16,0 0-5 15,0 0-4-15,0 0-13 16,0 0-4-16,8 0 7 16,-3 0 3-16,-1 0 15 15,0 0 5-15,5 0-8 16,-9 4-4-16,0-4-3 0,4 4 1 15,1 0-1 1,3-1-1-16,-8 1-2 0,0-4 1 16,5 4 1-16,-1 4 0 15,0-4 0-15,-4-4 2 16,4 7-1-16,1 1 2 16,-1-1-4-16,0 1 0 15,5 0 3-15,-9-1 1 16,4 1-4-16,-4 0-1 15,5-1 1-15,3 1 0 16,-8 0-2-16,5 3 0 16,-1 1 2-16,0-1 2 15,0 1 0-15,1-1-1 0,-1 1 1 16,-4 3-1-16,4 0 0 16,-4 1 0-16,0 3 0 15,0 0 0-15,-4 4 0 16,0 0 2-16,-1 4-3 15,-3 0 0-15,-1 3-10 16,-8 1-3-16,0-1 13 16,0 1 10-16,-5 0-20 15,0-8-6-15,5 0 1 16,-9-4 2-16,5-4-1 16,-1 1 2-16,1-5-4 15,-1-3 0-15,1-8 5 16,3 0 3-16,1-8 5 15,-4-3 2-15,8-5 6 0,8 1 2 16,-8-4 4-16,9 0 1 16,4-4 1-16,4-4 0 15,9 4 0-15,-4 0 0 16,13 0-2-16,8 4 1 16,13 3 5-16,9 9 4 15,4 7-12-15,8 7-7 16,1 9-4-16,-5 10-1 15,0 9 0-15,5 3 0 16,-9 4 5-16,0 1 1 16,4-1-44-16,5 0-19 15,8-12 30-15,5-33 15 16</inkml:trace>
  <inkml:trace contextRef="#ctx0" brushRef="#br0" timeOffset="24997.202">6009 8931 420 0,'-4'12'156'0,"8"-12"-121"0,1 0-8 0,-5 0-10 16,0 0-14-16,0 0-2 15,4 3 2-15,-4-3 2 16,9 4-2-16,-1 0 7 0,-3 0 5 15,8 4-5-15,-9 3-3 16,9 4-7-16,0 1 0 16,0-1-2-16,4 4 0 0,-4 4 0 15,0 0 0-15,0 4 2 16,-5 0 0-16,-3 3 0 16,-5 1 0-1,-9 3-7-15,0 1-3 0,-12-1-1 16,-5 1-1-16,-4-4 0 15,0-1 2-15,-5-3-1 16,9 0 2-16,-4-12-11 16,9-3-4-16,3-5 4 15,5 1 1-15,9 0-6 16,4-8-2-16,13-4 8 16,9 0 6-16,8 4 12 15,13 0 6-15,9 4 6 16,4 3 6-16,0 5-5 15,0 3-2-15,-5 4 1 0,-8 8 0 16,-4 4-1 0,-13 3-1-16,-9 5 6 0,-4 7 4 15,-26 7-5-15,-8 12-1 16,-18 4-14-16,-17 4-4 16,-13 4-75-16,-17 7-32 15,-31-8 57-15,-7-18 27 16</inkml:trace>
  <inkml:trace contextRef="#ctx0" brushRef="#br0" timeOffset="25822.544">416 13198 244 0,'-8'15'93'0,"-1"-7"-72"0,5 3 5 16,0-3-3-16,-1 3-7 16,1 1 3-16,0 3 3 15,-5 4 1-15,0 4-12 16,-3 4 2-16,-1 4 1 0,-5 7-5 15,-3 4-3-15,-1 4-6 16,-12 4-2-16,4 8 1 16,-5 7 0-16,5 0 1 0,0-4 2 15,4-7 1 1,4-8 3-16,5-4 3 0,4-8 2 16,5-3-5-16,8-4-4 15,8-4 1-15,10-4 0 16,16 4-1-16,0-8 1 15,18-3-20-15,9-9-8 16,7-6-9-16,1-5-3 16,-4-4-50-16,-5-11-20 15,1 0 55-15,-5-7 27 16</inkml:trace>
  <inkml:trace contextRef="#ctx0" brushRef="#br0" timeOffset="26108.602">602 13458 352 0,'-43'39'132'0,"30"-16"-103"0,-9 0 7 16,18-12-4-16,-9 4-16 15,0 5-4-15,0 3-1 16,0 7 3-16,0 8-8 15,0 16 6-15,0 11 3 0,9 4-3 16,-13 8-2-16,8 3-5 16,1 12-2-16,-1 0-6 15,0 0 0-15,5-12-37 16,4-11-13-16,9-15-92 16,12-27-41-16,5-31 97 15</inkml:trace>
  <inkml:trace contextRef="#ctx0" brushRef="#br0" timeOffset="26529.044">2519 13485 264 0,'-8'31'99'0,"-5"-20"-77"0,-5 16 20 15,10-15 6-15,-5-1-11 16,0 8-1-16,0 0-5 16,-8 4-2-16,8 0-16 15,0 4-1-15,4 0 1 0,9 7-5 16,0 1-2-16,0-1-6 15,9 5 0-15,8-1-2 16,0 4 0-16,0 4 2 16,1 8 0-16,-1 3 0 15,0 1 2-15,-8-1-1 0,-1 4-1 16,1 1-2-16,-9-1 1 16,0-7-4-16,-9-5-1 15,1-7-11-15,-1-7-1 16,-12-12-33-16,-5-12-14 15,-4-18 34-15,-5-28 15 16</inkml:trace>
  <inkml:trace contextRef="#ctx0" brushRef="#br0" timeOffset="26756.803">2175 13351 332 0,'25'19'126'0,"-16"-7"-98"0,0-1 28 0,-1-3 4 0,9 0-26 16,5 11-6-16,4-8-11 16,8 12-1-16,5 0-9 15,-4 4 0-15,-1 0 3 0,5-4-8 16,0 0-3-16,-1 0-36 16,5 0-12-16,9-8-80 15,0-11-31-15,4-12 83 16,-9-30 40-16</inkml:trace>
  <inkml:trace contextRef="#ctx0" brushRef="#br0" timeOffset="27383.707">4816 13550 436 0,'-39'58'162'0,"26"-35"-126"0,-4 3-12 0,8-10-16 0,-4 3-12 16,-4 12 3-16,-4 7 4 16,-1 12 3-16,-8 3-2 15,4 9-1-15,-4 3 3 0,4-4-5 16,5 8-3-16,3 0-8 16,5 0-4-16,9-4-3 15,4-4 0-15,0-3-7 16,17-5 1-16,-4-7 5 15,13-4 6-15,4-11 5 16,5-4 2-16,-1-12 3 16,5-3 1-16,8-9 3 15,1-6 1-15,-1-9 10 16,-4-3 3-16,0-4-14 16,5-4-5-16,-18-4 11 0,4 0 6 15,-8 0-2-15,-4 0 1 16,-5 1-4-16,-4 3 0 15,-4 4-1-15,-9 3 0 16,-5 5 0-16,-8 3 0 16,-8 8-2-16,-14 12 1 15,-4 7-4-15,1 11-2 16,-10 9 0-16,5-1-1 16,4 0-16-16,9-3-4 15,4-8-65-15,22-16-31 16,8-22 59-16</inkml:trace>
  <inkml:trace contextRef="#ctx0" brushRef="#br0" timeOffset="27909.569">6578 13320 220 0,'-8'12'82'0,"8"-4"-64"0,8-1 26 0,-8-7 7 16,5 4-11-16,3 4-3 15,5-1-2-15,4 1 1 16,1 0-20-16,7 3 6 0,1 1 2 16,13-1-4-16,-9 5-1 15,9-5-9-15,4-3-4 16,-4 3-3-16,4 1 0 16,-4 3 0-16,0 0 3 15,-5 1-3-15,0-1 0 16,1 0 1-16,-9 1 0 15,4 3-2-15,-13-4-2 0,5 4 1 16,-14 0 1-16,1 4-1 16,-5 8 2-16,-4 7 0 15,-4 12 1-15,-13 4 2 16,0 7 1-16,-5 8 1 16,-4 4 0-16,-4 3-4 15,0-7-3-15,4-4-11 16,0-7-4-16,13-12-33 15,-4-16-12-15,8-18 31 16,18-31 14-16</inkml:trace>
  <inkml:trace contextRef="#ctx0" brushRef="#br0" timeOffset="28690.993">9741 13470 140 0,'17'4'55'0,"-21"-1"-43"15,8 13 36-15,-4-9 16 0,9 1-10 16,-9 4-2-16,0-5-12 16,0 5-5-16,0-5-19 15,0 9-1-15,0-5 1 0,0 1 9 16,0-5 5-16,0 5-8 15,0-4 0-15,0-1-4 16,0 1-2-16,0 0-6 16,4-5-4-16,-4 5 1 15,0-8 0-15,0 0-1 16,0 0-1-16,0 0-1 16,4 0 2-16,-4 0-5 15,-4-4-1-15,-9 0 0 0,-8-3 0 16,-5-5 0-16,-17 1 0 15,0-1 0-15,0 5 0 16,4 3 4-16,-4 0 2 16,8 8-9-16,1 3-5 15,-1 5-1-15,14 7 0 16,-9 8 3-16,12 11 2 16,10 8 2-16,-1 8 1 15,9-1-2-15,9 1 2 16,-5 0-4-16,0-1-1 15,5-11-4-15,-9 0-1 16,-9 1-25-16,1-13-9 16,-9-7 21-16,-1-11 12 0,-3-5 7 15,3-7 1-15,1-11 16 16,4-4 6-16,5-5-6 16,3 1-2-16,10 0 14 15,12-4 6-15,0-4 7 16,13 4 4-16,9-3-13 15,4-1-7-15,9-4-10 16,4-3-5-16,-13 7-43 16,35-38-18-16,-1-31 28 15,1-23 13-15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in="-2.14748E9" max="2.14748E9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8-10-01T21:07:42.12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12892 34 272 0,'-4'-4'101'0,"4"4"-78"0,0-4 13 16,0 4 0-16,0 0-13 15,0 4-3-15,0 0-7 16,0 3-3-16,-4 5-6 16,-1 3 6-16,1 4 5 0,0 8-5 15,-1 11-3-15,1 5-4 16,4 10 0-16,-9 8-2 16,5 5-1-16,4 2 1 15,-4 13-1-15,0 3 0 16,-1 4 0-16,1 4-9 15,-5-8-2-15,1-3-67 16,-1-1-28-16,-4-7 54 16,0-23 26-16</inkml:trace>
  <inkml:trace contextRef="#ctx0" brushRef="#br0" timeOffset="841.044">11044 2454 308 0,'0'4'115'0,"0"-12"-89"0,0 5 12 0,0 3-1 15,0-4-14-15,4-4-3 16,9 4-14-16,-9-3-3 0,5-1-3 16,-1 4-5-16,1 0-1 0,4 4 9 15,4 0 7-15,5 8-15 16,-1 3-8-16,5 9 6 15,4 6 5-15,1 9 2 16,-1 3 3-16,-4 8-4 16,-9 4 0-16,-4 0 10 15,-5 0 3-15,-8 3-16 16,-4-3-7-16,-9-4 7 16,-8-4 6-16,-5-7 4 15,0-5 2-15,0-11-7 16,-8-3 0-16,3-1-1 15,6-7 0-15,3-5 2 16,5-3 3-16,-1 0 2 16,10 0 3-16,4 4-5 15,12 4-1-15,14 7 0 16,21 4 0-16,4 8-2 0,9 8 1 16,5 11-15-16,-1 3-5 15,-4 5-92-15,-4 0-43 16,-9-4 75-16,-9-5 40 15</inkml:trace>
  <inkml:trace contextRef="#ctx0" brushRef="#br0" timeOffset="1669.286">8967 6173 308 0,'13'16'115'0,"-13"-16"-89"0,0 4 3 0,0-4-2 15,4 0-18-15,9-4-2 16,-9 4-3-16,9 0-2 16,0 4 12-16,0 3 7 0,0 5-12 15,-9-1-7-15,1 4 0 16,-1 5 0-16,-4 6-20 16,-4 9-8-16,-5 3 6 15,-4 4 4-15,-4 0 5 16,4 1 5-16,0-1 5 15,-4-4 3-15,0 0 2 16,4-3 0-16,4-5-2 16,9-3 1-16,0 0-7 15,9-4-1-15,4 4-1 16,4 0 4-16,4-4 1 0,5 3 1 16,4 1 2-16,5 4 3 15,-14 0 4-15,5 3 5 16,-9 4 7-16,-4 4 7 15,-8 8-9-15,-10 4-1 16,-12 0-4-16,-9-1 1 16,-4 5-8-16,-9-5-4 15,-12-14-44-15,-1-5-18 16,0-26 30-16,5-27 14 16</inkml:trace>
  <inkml:trace contextRef="#ctx0" brushRef="#br0" timeOffset="2207.404">11479 6392 348 0,'-4'15'132'0,"4"-3"-103"0,0 3-10 0,4-4-11 16,0 5-8-16,5 3 2 15,-9 11 3-15,0 5 4 0,0 7-4 16,0 4 15-16,0 8 8 0,0-5-8 15,8 5-3-15,1-4-10 16,4-4-3-16,4 0-4 16,9-4-3-16,9-4-3 15,8-3-1-15,-5-9-12 16,18-3-5-16,0-7-20 16,0-9-10-16,5-10-9 15,3-9-1-15,-8-11 35 16,0-11 16-16</inkml:trace>
  <inkml:trace contextRef="#ctx0" brushRef="#br0" timeOffset="2522.966">12005 6258 260 0,'-35'23'99'0,"14"-16"-77"0,-5 9 15 0,17-9 3 16,1 5-20-16,-10 3-6 16,5 8 3-16,5 8 0 15,-5 11-8-15,8 15 12 0,-7 8 8 16,7 4-2-16,1 8 1 16,0 11-11-16,4 8-3 15,0 7-8-15,0-3-2 16,-5-4-2-16,5-5-2 15,0-6-6-15,-4-5-1 16,0-11-19-16,4-11-8 0,0-12-260 31,0-39 160-31</inkml:trace>
  <inkml:trace contextRef="#ctx0" brushRef="#br0" timeOffset="3844.019">16339 2975 216 0,'-4'-4'82'0,"4"-3"-64"0,0 11 24 0,0-4 6 16,0 0-3-16,0 0 0 15,0 0-9-15,-4 7-5 16,-1 5-17-16,-3 3-2 0,-5 4 1 15,4 8-7-15,-12 4-3 16,4 3-2-16,-1 1 1 0,5 3-1 16,5 0-1-16,3 0-4 15,10-3 0-15,8-1-5 16,13-3 1-16,-1 0-5 16,10-4 1-16,4 3 6 15,4-7 5-15,4 4 0 16,-4-4 0-16,-4 0 14 15,-5 4 6-15,1 0-5 16,-9 3-1-16,-5-3-3 16,-12 4-1-16,-5 3-8 15,-8 1 0-15,-9-1-1 16,-9 0 0-16,-8 5-7 16,-8-5 0-16,-6-3-13 15,1-4-2-15,-13-12-43 16,0-11-20-16,-8-16 44 0,3-11 21 15</inkml:trace>
  <inkml:trace contextRef="#ctx0" brushRef="#br0" timeOffset="4057.504">16145 3105 392 0,'22'12'148'0,"-18"-12"-115"0,9-4 11 0,-4 4-5 16,8 0-18-16,9-4-4 0,4 0-2 16,9 1 1-16,0 3-9 15,4 3-6-15,-4 1-4 0,-1 0-49 16,5 4-20-16,9-4 36 16,-17-1 18-16</inkml:trace>
  <inkml:trace contextRef="#ctx0" brushRef="#br0" timeOffset="5376.632">14724 6392 188 0,'-5'7'71'0,"-3"-3"-55"0,3-4 4 15,5 0 0-15,0 4 3 16,-4 0 6-16,0 0 4 16,-1 7 4-16,-3 1-20 15,-1-1 8-15,-4 4 3 0,0 1-4 16,0 3-2-16,0 4-8 16,-4 4-1-16,-9 0 3 15,0 3 2-15,-4 5-1 16,4-1 2-16,-4 4-6 15,0 5 0-15,-4 3-6 16,-1 3-2-16,1 1 0 0,4 8-1 16,-5-1 0-16,5 4 0 15,0 1 0-15,0-5 0 16,8 4-2-16,1-3 1 16,3 3-4-16,5-3 0 15,5-5-4-15,8 1 1 16,4-4-3-16,5-4 2 15,4-8-8-15,8-8-2 16,9-3-3-16,0-11 1 16,14-9-11-16,-6-11-2 15,10-7 20-15,3-4 10 16,5-8-3-16,0-4 1 16,0-4 0-16,1-3 1 15,-6-1 1-15,-12 1 0 0,0 3 0 16,-5 0 0-16,-8 5 4 15,-4-5 2-15,-5 8-7 16,-8 4-1-16,-5 0 6 16,-4 3 7-16,-4 1-1 15,-9 4 0-15,-5 7-2 16,-8 4 0-16,-4 11 2 16,-8 5 1-16,-1 10 1 15,-4 9 2-15,8 15-3 16,-4-1-1-16,-8 9-11 15,21 7-4-15,-4-4-33 16,13-3-12-16,8-5 34 16,18-14 18-16</inkml:trace>
  <inkml:trace contextRef="#ctx0" brushRef="#br0" timeOffset="6170.986">16576 6740 352 0,'0'8'132'0,"5"-4"-103"0,-1 0-6 0,-4-4-8 0,4 3 10 15,5 5 10 1,0-4 0-16,-1 0 2 16,1 0-21-16,4-1-3 0,0 1 1 0,8 4-8 15,-4-4-3-15,9 0-5 16,4 3-1-16,1-3-3 15,7 0 1-15,-3 0-4 16,4 3 1-16,-1 1-1 16,1 0 3-16,-4 3 2 15,-1 1 2-15,-4 3 3 16,-4 0 2-16,-4 4 1 16,-5 4 0-16,-4 4 0 15,-5 12 2-15,-8 10-1 16,-8 13 0-16,-9 7 3 15,-5 11 5-15,-8 4-3 16,-5 4 2-16,5 0-9 16,0-7-2-16,4-8-14 15,9-12-5-15,-9-11-61 0,13-20-27 16,13-22 54-16,17-31 28 16</inkml:trace>
  <inkml:trace contextRef="#ctx0" brushRef="#br0" timeOffset="7041.795">20928 6296 368 0,'-13'23'140'0,"9"-27"-109"0,4 8-13 0,0-4-12 16,-8 0 5-16,-1 0 9 15,-4 0 8-15,4 0 3 16,-8 0-16-16,-13 0 2 0,0 0 3 15,-5 0-7-15,1 0-2 16,-1 0-6-16,-3 0-4 16,-1 4-3-16,0 3-1 15,5 5-3-15,3 3 1 16,6 1-2-16,3 3 2 16,9 4-2-16,4 7 0 15,1 5-1-15,8 7 2 16,8 4-1-16,10 0 0 15,-5 4-1-15,13 3 2 0,-5 12 8 16,5-3 4-16,8-1-3 16,-3 0-2-16,7 1-5 15,-12-1-2-15,4 0-4 16,-4-7-1-16,4-5 1 16,-12 1 1-16,-1 0-1 15,4-4-1-15,-16-4 3 16,-5-7 5-16,-5-9-14 15,-8-6-3-15,-8-5 3 16,-9-7 3-16,0-12 3 16,-9-8 2-16,4-7 8 15,-12-12 2-15,0-7 12 16,3-12 3-16,10-3 6 0,4-5 3 16,8-3 7-16,9 0 2 15,9-1-5-15,8 1-1 16,9 4-6-16,9-1-4 15,12-3-8-15,1 0-2 16,4-4-4-16,4 3-1 16,8-3-8-16,-8 4-4 15,13-8-72-15,5-19-34 16,3-16 61-16,-16 5 29 16</inkml:trace>
  <inkml:trace contextRef="#ctx0" brushRef="#br0" timeOffset="57952.172">6032 4009 428 0,'13'39'162'0,"-13"-32"-126"0,5 12 1 0,-1-3-7 16,0 11-23-16,-4 7-4 15,-8 16 0-15,-10 15 2 16,-25 38-2-16,-8 31 5 0,-10 16 4 16,-8 37-11-1,-17 20-2-15,-17 38 6 0,-1 16 4 16</inkml:trace>
  <inkml:trace contextRef="#ctx0" brushRef="#br0" timeOffset="62291.147">5567 4258 264 0,'-34'8'99'0,"16"-8"-77"0,-3 0 18 16,17 4 2-16,-5 0-16 15,-4-4-2-15,0 3-3 16,0 1 1-16,-4 0-12 15,8 4 3-15,1-1 1 0,-1-3 1 0,5 4 4 16,4 0-9-16,4 3-3 16,13 8-7-1,18 8-2-15,4 11 1 16,-1 8-2-16,10 12-1 16,8 11 3-16,8 3 0 15,10 5 1-15,3 4 0 16,-4 7 0-16,-4 7 0 15,-4 9 2-15,-5 3 1 16,-8-4-1-16,-9-3-2 16,-4 3 1-16,-5-3 1 15,-3-4-39-15,-1-12-16 16,-4-7 26-16,-5-35 15 16</inkml:trace>
  <inkml:trace contextRef="#ctx0" brushRef="#br0" timeOffset="66869.647">7101 4308 356 0,'-17'8'132'0,"17"-12"-103"0,0 8-6 0,0 0-8 0,0 3-12 16,-9 1-2-16,5 3 6 15,0 1 5-15,4 7-6 16,-13 4 3-16,4 4 4 0,0 7-5 16,1 12 0-16,8 8-4 15,-13 7-3-15,4 12-3 16,1 11 1-16,-5 8 1 15,0 12 0-15,0 7-3 16,0 7 2-16,0-3-1 16,0 4 0-16,0-4 2 15,5 0 2-15,-5-4-1 16,4-12-1-16,-4-7 1 16,9-11 1-16,-9-5-3 15,9-10 0-15,-1-9 3 16,1-11 1-16,0-8-4 0,4-7 1 15,-5-8 0 1,5-12 2-16,0-11-1 0,0-7-1 16,9-16 1-16,0-19 1 15,8-12-3-15,-9-19 0 16,5-15 1-16,0-15 0 16,9-12 4-16,-5 4 2 15,-8-8 2-15,8 0 0 16,0-3 0-16,0 3 2 15,1 0-1-15,3 0 0 16,1 5-5-16,8 6-1 16,-9 9-1-16,5 14 1 15,9 9 0-15,-1 7 1 0,5 8-2 16,0 11-2-16,4 4 1 16,0 11-1-16,4 5-3 15,1 7 2-15,-1 7-1 16,0 5 0-16,10 3 0 15,-10 8 0-15,9 4 2 16,0 4 0-16,0 3 0 16,0 5 0-16,-4 3 0 15,-1 4 0-15,-8 4 0 16,-4 3 2-16,-4 1 1 16,-9 3 1-16,-1 5 2 15,-20 3 1-15,-5 8-3 16,-5-1-1-16,-8 5 1 15,-12-4 0-15,-10 3-5 0,-4-3-1 16,-17-4 7-16,0 0 6 16,-8 0-5-16,-5 0-1 15,-4-8-1-15,-18-3 0 16,-4-1 2-16,0-3 1 16,1-4-1-16,-1-8 1 15,9-8 2-15,-5-3 2 16,5-8-8-16,0-8-3 15,4-7-12-15,9-4-3 16,-1-16 6-16,6-37 4 16</inkml:trace>
  <inkml:trace contextRef="#ctx0" brushRef="#br0" timeOffset="72978.885">3279 7548 184 0,'-4'8'71'0,"4"-4"-55"0,-9-12 17 0,9 8 7 16,0 0-12-16,0-4-4 15,0 1 4-15,-4-5 2 16,-1-4-16-16,5 5 10 0,-8-9 3 16,4 5-6-16,-1-4 1 0,-3-1-9 15,3 1 0-15,-12-8-4 16,8 4 2-16,-12 0-4 16,4-4-2-16,-13 0 4 15,4 0 2-15,-13-4-2 16,-4 0 0-16,-9 0-5 15,-8 1-1-15,-5-1-1 16,-4 4 1-16,5 0-4 16,-10 0 0-16,-3 0 1 15,-14 0 0-15,-4 0-3 16,-4 4 2-16,0 0 3 16,0 3 1-16,0 1-1 15,-13-4 1-15,4 3-4 16,-8 13 0-16,4 3-1 15,4 7 0-15,-4 9 0 0,4 7-2 16,1 15-4-16,-5 15 0 16,0 16 2-16,8 8 1 15,9 11 3-15,5 0 1 16,4 12-2-16,0 7 2 16,4 8-1-16,4-4-2 15,9-4 0-15,18 4 0 16,7 12 0-16,6-4 3 15,20-4-2-15,14-4-1 16,21-8 0-16,9 8 3 16,26 8-2-16,4-8-1 15,0-4-6-15,4-7-2 16,14-8 5-16,16-8 3 0,5 0 3 16,8-7 1-16,5-8 4 15,13-8 2-15,16-11-7 16,1-16-1-16,5-11 0 15,7-15 1-15,1-12 3 16,17-11 3-16,-17-12-2 16,-9-4 0-16,-4-7 1 15,4-4 2-15,-8-4-1 16,-5-4 2-16,-21-3-2 16,0-9 2-16,-14-7-2 15,1-7 0-15,4-5-1 16,5-7 0-16,-10-4-2 15,-12-4-2-15,-4-3-2 16,-9-12-1-16,-4 4 2 0,-5-4 0 16,-8-1-2-16,-9-6 0 15,-5-5 2-15,-20-3 2 16,-5 7 0-16,-13 4-1 16,-5-4 1-16,-12-22-1 15,-9 14-3-15,-13 20 0 16,-30 7-36-16,-25 8-16 15,-18 16 28-15,0 30 15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401CDAD-7B6B-4ED7-899E-5720512B5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75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26B75B-B51C-45B7-9BE1-1C9F8D9A3BAA}" type="slidenum">
              <a:rPr lang="en-US" altLang="en-US" sz="1200" smtClean="0"/>
              <a:pPr eaLnBrk="1" hangingPunct="1"/>
              <a:t>14</a:t>
            </a:fld>
            <a:endParaRPr lang="en-US" altLang="en-US" sz="120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2950" cy="34147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4341813"/>
            <a:ext cx="5030787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19" tIns="45660" rIns="91319" bIns="45660"/>
          <a:lstStyle/>
          <a:p>
            <a:pPr marL="228600" indent="-228600" defTabSz="890588" eaLnBrk="1" hangingPunct="1"/>
            <a:r>
              <a:rPr lang="en-US" altLang="en-US"/>
              <a:t>States = cities</a:t>
            </a:r>
          </a:p>
          <a:p>
            <a:pPr marL="228600" indent="-228600" defTabSz="890588" eaLnBrk="1" hangingPunct="1"/>
            <a:r>
              <a:rPr lang="en-US" altLang="en-US"/>
              <a:t>Start state = starting city</a:t>
            </a:r>
          </a:p>
          <a:p>
            <a:pPr marL="228600" indent="-228600" defTabSz="890588" eaLnBrk="1" hangingPunct="1"/>
            <a:r>
              <a:rPr lang="en-US" altLang="en-US"/>
              <a:t>Goal state test = is state the destination city?</a:t>
            </a:r>
          </a:p>
          <a:p>
            <a:pPr marL="228600" indent="-228600" defTabSz="890588" eaLnBrk="1" hangingPunct="1"/>
            <a:r>
              <a:rPr lang="en-US" altLang="en-US"/>
              <a:t>Operators = move to an adjacent city; cost = distance</a:t>
            </a:r>
          </a:p>
          <a:p>
            <a:pPr marL="228600" indent="-228600" defTabSz="890588" eaLnBrk="1" hangingPunct="1"/>
            <a:endParaRPr lang="en-US" altLang="en-US"/>
          </a:p>
          <a:p>
            <a:pPr marL="228600" indent="-228600" defTabSz="890588" eaLnBrk="1" hangingPunct="1"/>
            <a:r>
              <a:rPr lang="en-US" altLang="en-US"/>
              <a:t>Output: a shortest path from start state to goal state</a:t>
            </a:r>
          </a:p>
          <a:p>
            <a:pPr marL="228600" indent="-228600" defTabSz="890588" eaLnBrk="1" hangingPunct="1"/>
            <a:endParaRPr lang="en-US" altLang="en-US"/>
          </a:p>
          <a:p>
            <a:pPr marL="228600" indent="-228600" defTabSz="890588" eaLnBrk="1" hangingPunct="1"/>
            <a:r>
              <a:rPr lang="en-US" altLang="en-US"/>
              <a:t>SUPPOSE WE REVERSE START AND GOAL STATES?</a:t>
            </a:r>
          </a:p>
          <a:p>
            <a:pPr marL="228600" indent="-228600" defTabSz="890588"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01CDAD-7B6B-4ED7-899E-5720512B50D4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22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401CDAD-7B6B-4ED7-899E-5720512B50D4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12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3D0C5-F9D1-403C-8C7D-6DB6B4B02A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022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75849-7618-4780-A198-8F0519170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06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2D42F-DB65-4F46-8854-A553A01D4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487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D04E2-4DA4-47AF-9B20-C76A65E86A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176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B9437B-55B5-485F-83B8-321D396DB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1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FF8BEA-BB92-48CD-84E4-C41EEDAFA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77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F8ABA7-AE1B-4AEC-9567-7808DDC99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7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183178-F6FA-43B7-9D32-303E7459E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12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76FD6A-9A96-4AEE-8BE2-001419BF5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996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74C3F-35EE-4651-AD12-72F71A33D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761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251C1-C04E-4057-8806-0CF80F5E2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5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9A63FDE-1423-4AD6-B899-FEEEA255F0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AFA3A57-9D31-427D-A39C-9BF8E3B3193B}" type="slidenum">
              <a:rPr lang="en-US" altLang="en-US" sz="1400" smtClean="0"/>
              <a:pPr eaLnBrk="1" hangingPunct="1"/>
              <a:t>1</a:t>
            </a:fld>
            <a:endParaRPr lang="en-US" altLang="en-US" sz="140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1430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dirty="0"/>
              <a:t>Solving Problems by Searching</a:t>
            </a:r>
          </a:p>
        </p:txBody>
      </p:sp>
      <p:sp>
        <p:nvSpPr>
          <p:cNvPr id="5124" name="Oval 6"/>
          <p:cNvSpPr>
            <a:spLocks noChangeArrowheads="1"/>
          </p:cNvSpPr>
          <p:nvPr/>
        </p:nvSpPr>
        <p:spPr bwMode="auto">
          <a:xfrm>
            <a:off x="4267200" y="29718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5" name="Oval 7"/>
          <p:cNvSpPr>
            <a:spLocks noChangeArrowheads="1"/>
          </p:cNvSpPr>
          <p:nvPr/>
        </p:nvSpPr>
        <p:spPr bwMode="auto">
          <a:xfrm>
            <a:off x="36576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6" name="Oval 8"/>
          <p:cNvSpPr>
            <a:spLocks noChangeArrowheads="1"/>
          </p:cNvSpPr>
          <p:nvPr/>
        </p:nvSpPr>
        <p:spPr bwMode="auto">
          <a:xfrm>
            <a:off x="43434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7" name="Oval 9"/>
          <p:cNvSpPr>
            <a:spLocks noChangeArrowheads="1"/>
          </p:cNvSpPr>
          <p:nvPr/>
        </p:nvSpPr>
        <p:spPr bwMode="auto">
          <a:xfrm>
            <a:off x="5029200" y="35814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8" name="Oval 10"/>
          <p:cNvSpPr>
            <a:spLocks noChangeArrowheads="1"/>
          </p:cNvSpPr>
          <p:nvPr/>
        </p:nvSpPr>
        <p:spPr bwMode="auto">
          <a:xfrm>
            <a:off x="32004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9" name="Oval 11"/>
          <p:cNvSpPr>
            <a:spLocks noChangeArrowheads="1"/>
          </p:cNvSpPr>
          <p:nvPr/>
        </p:nvSpPr>
        <p:spPr bwMode="auto">
          <a:xfrm>
            <a:off x="38862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0" name="Oval 12"/>
          <p:cNvSpPr>
            <a:spLocks noChangeArrowheads="1"/>
          </p:cNvSpPr>
          <p:nvPr/>
        </p:nvSpPr>
        <p:spPr bwMode="auto">
          <a:xfrm>
            <a:off x="45720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1" name="Oval 13"/>
          <p:cNvSpPr>
            <a:spLocks noChangeArrowheads="1"/>
          </p:cNvSpPr>
          <p:nvPr/>
        </p:nvSpPr>
        <p:spPr bwMode="auto">
          <a:xfrm>
            <a:off x="52578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2" name="Oval 14"/>
          <p:cNvSpPr>
            <a:spLocks noChangeArrowheads="1"/>
          </p:cNvSpPr>
          <p:nvPr/>
        </p:nvSpPr>
        <p:spPr bwMode="auto">
          <a:xfrm>
            <a:off x="59436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3" name="Oval 15"/>
          <p:cNvSpPr>
            <a:spLocks noChangeArrowheads="1"/>
          </p:cNvSpPr>
          <p:nvPr/>
        </p:nvSpPr>
        <p:spPr bwMode="auto">
          <a:xfrm>
            <a:off x="2590800" y="41910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4" name="Oval 16"/>
          <p:cNvSpPr>
            <a:spLocks noChangeArrowheads="1"/>
          </p:cNvSpPr>
          <p:nvPr/>
        </p:nvSpPr>
        <p:spPr bwMode="auto">
          <a:xfrm>
            <a:off x="20574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5" name="Oval 17"/>
          <p:cNvSpPr>
            <a:spLocks noChangeArrowheads="1"/>
          </p:cNvSpPr>
          <p:nvPr/>
        </p:nvSpPr>
        <p:spPr bwMode="auto">
          <a:xfrm>
            <a:off x="25908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6" name="Oval 18"/>
          <p:cNvSpPr>
            <a:spLocks noChangeArrowheads="1"/>
          </p:cNvSpPr>
          <p:nvPr/>
        </p:nvSpPr>
        <p:spPr bwMode="auto">
          <a:xfrm>
            <a:off x="31242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7" name="Oval 19"/>
          <p:cNvSpPr>
            <a:spLocks noChangeArrowheads="1"/>
          </p:cNvSpPr>
          <p:nvPr/>
        </p:nvSpPr>
        <p:spPr bwMode="auto">
          <a:xfrm>
            <a:off x="36576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8" name="Oval 20"/>
          <p:cNvSpPr>
            <a:spLocks noChangeArrowheads="1"/>
          </p:cNvSpPr>
          <p:nvPr/>
        </p:nvSpPr>
        <p:spPr bwMode="auto">
          <a:xfrm>
            <a:off x="41910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39" name="Oval 21"/>
          <p:cNvSpPr>
            <a:spLocks noChangeArrowheads="1"/>
          </p:cNvSpPr>
          <p:nvPr/>
        </p:nvSpPr>
        <p:spPr bwMode="auto">
          <a:xfrm>
            <a:off x="47244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0" name="Oval 22"/>
          <p:cNvSpPr>
            <a:spLocks noChangeArrowheads="1"/>
          </p:cNvSpPr>
          <p:nvPr/>
        </p:nvSpPr>
        <p:spPr bwMode="auto">
          <a:xfrm>
            <a:off x="52578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1" name="Oval 23"/>
          <p:cNvSpPr>
            <a:spLocks noChangeArrowheads="1"/>
          </p:cNvSpPr>
          <p:nvPr/>
        </p:nvSpPr>
        <p:spPr bwMode="auto">
          <a:xfrm>
            <a:off x="57912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2" name="Oval 24"/>
          <p:cNvSpPr>
            <a:spLocks noChangeArrowheads="1"/>
          </p:cNvSpPr>
          <p:nvPr/>
        </p:nvSpPr>
        <p:spPr bwMode="auto">
          <a:xfrm>
            <a:off x="6324600" y="4800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43" name="Line 25"/>
          <p:cNvSpPr>
            <a:spLocks noChangeShapeType="1"/>
          </p:cNvSpPr>
          <p:nvPr/>
        </p:nvSpPr>
        <p:spPr bwMode="auto">
          <a:xfrm flipH="1">
            <a:off x="3886200" y="3276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4" name="Line 26"/>
          <p:cNvSpPr>
            <a:spLocks noChangeShapeType="1"/>
          </p:cNvSpPr>
          <p:nvPr/>
        </p:nvSpPr>
        <p:spPr bwMode="auto">
          <a:xfrm flipH="1">
            <a:off x="2819400" y="3810000"/>
            <a:ext cx="838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5" name="Line 27"/>
          <p:cNvSpPr>
            <a:spLocks noChangeShapeType="1"/>
          </p:cNvSpPr>
          <p:nvPr/>
        </p:nvSpPr>
        <p:spPr bwMode="auto">
          <a:xfrm flipH="1">
            <a:off x="3429000" y="3886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6" name="Line 29"/>
          <p:cNvSpPr>
            <a:spLocks noChangeShapeType="1"/>
          </p:cNvSpPr>
          <p:nvPr/>
        </p:nvSpPr>
        <p:spPr bwMode="auto">
          <a:xfrm>
            <a:off x="4419600" y="3276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7" name="Line 30"/>
          <p:cNvSpPr>
            <a:spLocks noChangeShapeType="1"/>
          </p:cNvSpPr>
          <p:nvPr/>
        </p:nvSpPr>
        <p:spPr bwMode="auto">
          <a:xfrm>
            <a:off x="4419600" y="327660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8" name="Line 31"/>
          <p:cNvSpPr>
            <a:spLocks noChangeShapeType="1"/>
          </p:cNvSpPr>
          <p:nvPr/>
        </p:nvSpPr>
        <p:spPr bwMode="auto">
          <a:xfrm flipH="1">
            <a:off x="4038600" y="38862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49" name="Line 32"/>
          <p:cNvSpPr>
            <a:spLocks noChangeShapeType="1"/>
          </p:cNvSpPr>
          <p:nvPr/>
        </p:nvSpPr>
        <p:spPr bwMode="auto">
          <a:xfrm>
            <a:off x="4495800" y="3886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0" name="Line 33"/>
          <p:cNvSpPr>
            <a:spLocks noChangeShapeType="1"/>
          </p:cNvSpPr>
          <p:nvPr/>
        </p:nvSpPr>
        <p:spPr bwMode="auto">
          <a:xfrm>
            <a:off x="5181600" y="3886200"/>
            <a:ext cx="228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1" name="Line 34"/>
          <p:cNvSpPr>
            <a:spLocks noChangeShapeType="1"/>
          </p:cNvSpPr>
          <p:nvPr/>
        </p:nvSpPr>
        <p:spPr bwMode="auto">
          <a:xfrm>
            <a:off x="5181600" y="3886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2" name="Line 35"/>
          <p:cNvSpPr>
            <a:spLocks noChangeShapeType="1"/>
          </p:cNvSpPr>
          <p:nvPr/>
        </p:nvSpPr>
        <p:spPr bwMode="auto">
          <a:xfrm flipH="1">
            <a:off x="2209800" y="44958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3" name="Line 36"/>
          <p:cNvSpPr>
            <a:spLocks noChangeShapeType="1"/>
          </p:cNvSpPr>
          <p:nvPr/>
        </p:nvSpPr>
        <p:spPr bwMode="auto">
          <a:xfrm flipH="1">
            <a:off x="2819400" y="44958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4" name="Line 37"/>
          <p:cNvSpPr>
            <a:spLocks noChangeShapeType="1"/>
          </p:cNvSpPr>
          <p:nvPr/>
        </p:nvSpPr>
        <p:spPr bwMode="auto">
          <a:xfrm flipH="1">
            <a:off x="3276600" y="44958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5" name="Line 38"/>
          <p:cNvSpPr>
            <a:spLocks noChangeShapeType="1"/>
          </p:cNvSpPr>
          <p:nvPr/>
        </p:nvSpPr>
        <p:spPr bwMode="auto">
          <a:xfrm>
            <a:off x="3352800" y="4495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6" name="Line 39"/>
          <p:cNvSpPr>
            <a:spLocks noChangeShapeType="1"/>
          </p:cNvSpPr>
          <p:nvPr/>
        </p:nvSpPr>
        <p:spPr bwMode="auto">
          <a:xfrm>
            <a:off x="41148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7" name="Line 40"/>
          <p:cNvSpPr>
            <a:spLocks noChangeShapeType="1"/>
          </p:cNvSpPr>
          <p:nvPr/>
        </p:nvSpPr>
        <p:spPr bwMode="auto">
          <a:xfrm flipH="1">
            <a:off x="4953000" y="4419600"/>
            <a:ext cx="381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8" name="Line 41"/>
          <p:cNvSpPr>
            <a:spLocks noChangeShapeType="1"/>
          </p:cNvSpPr>
          <p:nvPr/>
        </p:nvSpPr>
        <p:spPr bwMode="auto">
          <a:xfrm>
            <a:off x="5410200" y="4495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59" name="Line 42"/>
          <p:cNvSpPr>
            <a:spLocks noChangeShapeType="1"/>
          </p:cNvSpPr>
          <p:nvPr/>
        </p:nvSpPr>
        <p:spPr bwMode="auto">
          <a:xfrm flipH="1">
            <a:off x="5943600" y="4495800"/>
            <a:ext cx="152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60" name="Line 43"/>
          <p:cNvSpPr>
            <a:spLocks noChangeShapeType="1"/>
          </p:cNvSpPr>
          <p:nvPr/>
        </p:nvSpPr>
        <p:spPr bwMode="auto">
          <a:xfrm>
            <a:off x="6096000" y="4495800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AE875A-6278-4745-8E36-FCD355E9D235}" type="slidenum">
              <a:rPr lang="en-US" altLang="en-US" sz="1400" smtClean="0"/>
              <a:pPr eaLnBrk="1" hangingPunct="1"/>
              <a:t>10</a:t>
            </a:fld>
            <a:endParaRPr lang="en-US" altLang="en-US" sz="140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How do we build a search tree for the modified 3 coins problem?</a:t>
            </a:r>
          </a:p>
        </p:txBody>
      </p:sp>
      <p:sp>
        <p:nvSpPr>
          <p:cNvPr id="11268" name="Oval 4"/>
          <p:cNvSpPr>
            <a:spLocks noChangeArrowheads="1"/>
          </p:cNvSpPr>
          <p:nvPr/>
        </p:nvSpPr>
        <p:spPr bwMode="auto">
          <a:xfrm>
            <a:off x="3810000" y="18288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667000" y="1828800"/>
            <a:ext cx="88106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initial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11270" name="Oval 9"/>
          <p:cNvSpPr>
            <a:spLocks noChangeArrowheads="1"/>
          </p:cNvSpPr>
          <p:nvPr/>
        </p:nvSpPr>
        <p:spPr bwMode="auto">
          <a:xfrm>
            <a:off x="2057400" y="29718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1" name="Oval 10"/>
          <p:cNvSpPr>
            <a:spLocks noChangeArrowheads="1"/>
          </p:cNvSpPr>
          <p:nvPr/>
        </p:nvSpPr>
        <p:spPr bwMode="auto">
          <a:xfrm>
            <a:off x="3886200" y="28956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2" name="Oval 11"/>
          <p:cNvSpPr>
            <a:spLocks noChangeArrowheads="1"/>
          </p:cNvSpPr>
          <p:nvPr/>
        </p:nvSpPr>
        <p:spPr bwMode="auto">
          <a:xfrm>
            <a:off x="5638800" y="28956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3" name="Oval 12"/>
          <p:cNvSpPr>
            <a:spLocks noChangeArrowheads="1"/>
          </p:cNvSpPr>
          <p:nvPr/>
        </p:nvSpPr>
        <p:spPr bwMode="auto">
          <a:xfrm>
            <a:off x="1181100" y="397256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 dirty="0">
              <a:solidFill>
                <a:srgbClr val="FF0000"/>
              </a:solidFill>
            </a:endParaRPr>
          </a:p>
        </p:txBody>
      </p:sp>
      <p:sp>
        <p:nvSpPr>
          <p:cNvPr id="11274" name="Oval 13"/>
          <p:cNvSpPr>
            <a:spLocks noChangeArrowheads="1"/>
          </p:cNvSpPr>
          <p:nvPr/>
        </p:nvSpPr>
        <p:spPr bwMode="auto">
          <a:xfrm>
            <a:off x="533400" y="49530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5" name="Oval 14"/>
          <p:cNvSpPr>
            <a:spLocks noChangeArrowheads="1"/>
          </p:cNvSpPr>
          <p:nvPr/>
        </p:nvSpPr>
        <p:spPr bwMode="auto">
          <a:xfrm>
            <a:off x="152400" y="58674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6" name="Oval 15"/>
          <p:cNvSpPr>
            <a:spLocks noChangeArrowheads="1"/>
          </p:cNvSpPr>
          <p:nvPr/>
        </p:nvSpPr>
        <p:spPr bwMode="auto">
          <a:xfrm>
            <a:off x="2743200" y="39624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7" name="Oval 16"/>
          <p:cNvSpPr>
            <a:spLocks noChangeArrowheads="1"/>
          </p:cNvSpPr>
          <p:nvPr/>
        </p:nvSpPr>
        <p:spPr bwMode="auto">
          <a:xfrm>
            <a:off x="4267200" y="3962400"/>
            <a:ext cx="1371600" cy="7620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78" name="Line 17"/>
          <p:cNvSpPr>
            <a:spLocks noChangeShapeType="1"/>
          </p:cNvSpPr>
          <p:nvPr/>
        </p:nvSpPr>
        <p:spPr bwMode="auto">
          <a:xfrm>
            <a:off x="4495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8"/>
          <p:cNvSpPr>
            <a:spLocks noChangeShapeType="1"/>
          </p:cNvSpPr>
          <p:nvPr/>
        </p:nvSpPr>
        <p:spPr bwMode="auto">
          <a:xfrm flipH="1">
            <a:off x="3200400" y="2590800"/>
            <a:ext cx="1295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9"/>
          <p:cNvSpPr>
            <a:spLocks noChangeShapeType="1"/>
          </p:cNvSpPr>
          <p:nvPr/>
        </p:nvSpPr>
        <p:spPr bwMode="auto">
          <a:xfrm>
            <a:off x="4495800" y="2590800"/>
            <a:ext cx="1219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Text Box 20"/>
          <p:cNvSpPr txBox="1">
            <a:spLocks noChangeArrowheads="1"/>
          </p:cNvSpPr>
          <p:nvPr/>
        </p:nvSpPr>
        <p:spPr bwMode="auto">
          <a:xfrm>
            <a:off x="3336925" y="2601913"/>
            <a:ext cx="22844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000"/>
              <a:t>1          2              3</a:t>
            </a:r>
          </a:p>
        </p:txBody>
      </p:sp>
      <p:sp>
        <p:nvSpPr>
          <p:cNvPr id="11282" name="Line 22"/>
          <p:cNvSpPr>
            <a:spLocks noChangeShapeType="1"/>
          </p:cNvSpPr>
          <p:nvPr/>
        </p:nvSpPr>
        <p:spPr bwMode="auto">
          <a:xfrm flipH="1">
            <a:off x="1981200" y="373380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23"/>
          <p:cNvSpPr>
            <a:spLocks noChangeShapeType="1"/>
          </p:cNvSpPr>
          <p:nvPr/>
        </p:nvSpPr>
        <p:spPr bwMode="auto">
          <a:xfrm>
            <a:off x="2743200" y="3733800"/>
            <a:ext cx="533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4"/>
          <p:cNvSpPr>
            <a:spLocks noChangeShapeType="1"/>
          </p:cNvSpPr>
          <p:nvPr/>
        </p:nvSpPr>
        <p:spPr bwMode="auto">
          <a:xfrm>
            <a:off x="2743200" y="3733800"/>
            <a:ext cx="2057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5"/>
          <p:cNvSpPr>
            <a:spLocks noChangeShapeType="1"/>
          </p:cNvSpPr>
          <p:nvPr/>
        </p:nvSpPr>
        <p:spPr bwMode="auto">
          <a:xfrm flipH="1">
            <a:off x="1295400" y="47244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6"/>
          <p:cNvSpPr>
            <a:spLocks noChangeShapeType="1"/>
          </p:cNvSpPr>
          <p:nvPr/>
        </p:nvSpPr>
        <p:spPr bwMode="auto">
          <a:xfrm flipH="1">
            <a:off x="838200" y="5715000"/>
            <a:ext cx="457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6EC31B-31B7-4E0B-95EC-B78EFBF3E800}"/>
              </a:ext>
            </a:extLst>
          </p:cNvPr>
          <p:cNvSpPr txBox="1"/>
          <p:nvPr/>
        </p:nvSpPr>
        <p:spPr>
          <a:xfrm flipH="1">
            <a:off x="3810000" y="1912749"/>
            <a:ext cx="14978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(H,H,T,0)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B3DED88-2CE5-4A9F-9814-AEDF8288ECD5}"/>
              </a:ext>
            </a:extLst>
          </p:cNvPr>
          <p:cNvSpPr txBox="1"/>
          <p:nvPr/>
        </p:nvSpPr>
        <p:spPr>
          <a:xfrm>
            <a:off x="2113281" y="3120094"/>
            <a:ext cx="14652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(T,H,T,1)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8037D9-EB3C-4360-A56E-DEF28D92C8BE}"/>
              </a:ext>
            </a:extLst>
          </p:cNvPr>
          <p:cNvSpPr txBox="1"/>
          <p:nvPr/>
        </p:nvSpPr>
        <p:spPr>
          <a:xfrm flipH="1">
            <a:off x="3942715" y="3045767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(H,T,T,1)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6D42B8-D0E6-4A02-8FD2-3AE6926DACC6}"/>
              </a:ext>
            </a:extLst>
          </p:cNvPr>
          <p:cNvSpPr txBox="1"/>
          <p:nvPr/>
        </p:nvSpPr>
        <p:spPr>
          <a:xfrm>
            <a:off x="5638800" y="3045767"/>
            <a:ext cx="1569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(H,H,H,1)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FCC99-F859-4080-96AD-6BE0FF6F131F}"/>
              </a:ext>
            </a:extLst>
          </p:cNvPr>
          <p:cNvSpPr txBox="1"/>
          <p:nvPr/>
        </p:nvSpPr>
        <p:spPr>
          <a:xfrm>
            <a:off x="1924685" y="354476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D3E191-CEEB-4FDA-852D-6E91E844E848}"/>
              </a:ext>
            </a:extLst>
          </p:cNvPr>
          <p:cNvSpPr txBox="1"/>
          <p:nvPr/>
        </p:nvSpPr>
        <p:spPr>
          <a:xfrm flipH="1">
            <a:off x="1201418" y="4110335"/>
            <a:ext cx="1541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(H,H,T,2)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1F39D7-F025-452D-A4EC-E4AF765F71DA}" type="slidenum">
              <a:rPr lang="en-US" altLang="en-US" sz="1400" smtClean="0"/>
              <a:pPr eaLnBrk="1" hangingPunct="1"/>
              <a:t>11</a:t>
            </a:fld>
            <a:endParaRPr lang="en-US" altLang="en-US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The 8-Puzzle Problem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90800" y="1600200"/>
            <a:ext cx="107315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1  2  3</a:t>
            </a:r>
          </a:p>
          <a:p>
            <a:pPr eaLnBrk="1" hangingPunct="1"/>
            <a:r>
              <a:rPr lang="en-US" altLang="en-US"/>
              <a:t>8  </a:t>
            </a:r>
            <a:r>
              <a:rPr lang="en-US" altLang="en-US">
                <a:solidFill>
                  <a:srgbClr val="000099"/>
                </a:solidFill>
              </a:rPr>
              <a:t>B</a:t>
            </a:r>
            <a:r>
              <a:rPr lang="en-US" altLang="en-US"/>
              <a:t>  4</a:t>
            </a:r>
          </a:p>
          <a:p>
            <a:pPr eaLnBrk="1" hangingPunct="1"/>
            <a:r>
              <a:rPr lang="en-US" altLang="en-US"/>
              <a:t>7  6  5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410200" y="1600200"/>
            <a:ext cx="107315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9"/>
                </a:solidFill>
              </a:rPr>
              <a:t>B</a:t>
            </a:r>
            <a:r>
              <a:rPr lang="en-US" altLang="en-US"/>
              <a:t>  1  2</a:t>
            </a:r>
          </a:p>
          <a:p>
            <a:pPr eaLnBrk="1" hangingPunct="1"/>
            <a:r>
              <a:rPr lang="en-US" altLang="en-US"/>
              <a:t>3  4  5</a:t>
            </a:r>
          </a:p>
          <a:p>
            <a:pPr eaLnBrk="1" hangingPunct="1"/>
            <a:r>
              <a:rPr lang="en-US" altLang="en-US"/>
              <a:t>6  7  8</a:t>
            </a:r>
          </a:p>
        </p:txBody>
      </p:sp>
      <p:sp>
        <p:nvSpPr>
          <p:cNvPr id="12294" name="Line 7"/>
          <p:cNvSpPr>
            <a:spLocks noChangeShapeType="1"/>
          </p:cNvSpPr>
          <p:nvPr/>
        </p:nvSpPr>
        <p:spPr bwMode="auto">
          <a:xfrm>
            <a:off x="2590800" y="198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8"/>
          <p:cNvSpPr>
            <a:spLocks noChangeShapeType="1"/>
          </p:cNvSpPr>
          <p:nvPr/>
        </p:nvSpPr>
        <p:spPr bwMode="auto">
          <a:xfrm>
            <a:off x="2590800" y="236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Line 10"/>
          <p:cNvSpPr>
            <a:spLocks noChangeShapeType="1"/>
          </p:cNvSpPr>
          <p:nvPr/>
        </p:nvSpPr>
        <p:spPr bwMode="auto">
          <a:xfrm>
            <a:off x="2971800" y="1600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11"/>
          <p:cNvSpPr>
            <a:spLocks noChangeShapeType="1"/>
          </p:cNvSpPr>
          <p:nvPr/>
        </p:nvSpPr>
        <p:spPr bwMode="auto">
          <a:xfrm>
            <a:off x="3276600" y="1600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3"/>
          <p:cNvSpPr>
            <a:spLocks noChangeShapeType="1"/>
          </p:cNvSpPr>
          <p:nvPr/>
        </p:nvSpPr>
        <p:spPr bwMode="auto">
          <a:xfrm>
            <a:off x="5410200" y="198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4"/>
          <p:cNvSpPr>
            <a:spLocks noChangeShapeType="1"/>
          </p:cNvSpPr>
          <p:nvPr/>
        </p:nvSpPr>
        <p:spPr bwMode="auto">
          <a:xfrm>
            <a:off x="5410200" y="2362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15"/>
          <p:cNvSpPr>
            <a:spLocks noChangeShapeType="1"/>
          </p:cNvSpPr>
          <p:nvPr/>
        </p:nvSpPr>
        <p:spPr bwMode="auto">
          <a:xfrm>
            <a:off x="5791200" y="1600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16"/>
          <p:cNvSpPr>
            <a:spLocks noChangeShapeType="1"/>
          </p:cNvSpPr>
          <p:nvPr/>
        </p:nvSpPr>
        <p:spPr bwMode="auto">
          <a:xfrm>
            <a:off x="6096000" y="1600200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Text Box 17"/>
          <p:cNvSpPr txBox="1">
            <a:spLocks noChangeArrowheads="1"/>
          </p:cNvSpPr>
          <p:nvPr/>
        </p:nvSpPr>
        <p:spPr bwMode="auto">
          <a:xfrm>
            <a:off x="1447800" y="1676400"/>
            <a:ext cx="881063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one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initial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12303" name="Text Box 18"/>
          <p:cNvSpPr txBox="1">
            <a:spLocks noChangeArrowheads="1"/>
          </p:cNvSpPr>
          <p:nvPr/>
        </p:nvSpPr>
        <p:spPr bwMode="auto">
          <a:xfrm>
            <a:off x="4495800" y="1828800"/>
            <a:ext cx="8445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goal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state</a:t>
            </a:r>
          </a:p>
        </p:txBody>
      </p:sp>
      <p:sp>
        <p:nvSpPr>
          <p:cNvPr id="12304" name="Text Box 19"/>
          <p:cNvSpPr txBox="1">
            <a:spLocks noChangeArrowheads="1"/>
          </p:cNvSpPr>
          <p:nvPr/>
        </p:nvSpPr>
        <p:spPr bwMode="auto">
          <a:xfrm>
            <a:off x="6994525" y="1792288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99"/>
                </a:solidFill>
              </a:rPr>
              <a:t>B=blank</a:t>
            </a:r>
          </a:p>
        </p:txBody>
      </p:sp>
      <p:sp>
        <p:nvSpPr>
          <p:cNvPr id="12305" name="Text Box 20"/>
          <p:cNvSpPr txBox="1">
            <a:spLocks noChangeArrowheads="1"/>
          </p:cNvSpPr>
          <p:nvPr/>
        </p:nvSpPr>
        <p:spPr bwMode="auto">
          <a:xfrm>
            <a:off x="974725" y="3087688"/>
            <a:ext cx="737894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dirty="0"/>
              <a:t>What data structure easily represents a state?</a:t>
            </a:r>
          </a:p>
          <a:p>
            <a:pPr eaLnBrk="1" hangingPunct="1">
              <a:buFontTx/>
              <a:buAutoNum type="arabicPeriod"/>
            </a:pPr>
            <a:r>
              <a:rPr lang="en-US" altLang="en-US" dirty="0"/>
              <a:t>How many possible states are there?</a:t>
            </a:r>
          </a:p>
          <a:p>
            <a:pPr eaLnBrk="1" hangingPunct="1">
              <a:buFontTx/>
              <a:buAutoNum type="arabicPeriod"/>
            </a:pPr>
            <a:endParaRPr lang="en-US" altLang="en-US" dirty="0"/>
          </a:p>
          <a:p>
            <a:pPr eaLnBrk="1" hangingPunct="1">
              <a:buFontTx/>
              <a:buAutoNum type="arabicPeriod"/>
            </a:pPr>
            <a:r>
              <a:rPr lang="en-US" altLang="en-US" dirty="0"/>
              <a:t>How would you specify the state-change function?</a:t>
            </a:r>
          </a:p>
          <a:p>
            <a:pPr eaLnBrk="1" hangingPunct="1">
              <a:buFontTx/>
              <a:buAutoNum type="arabicPeriod"/>
            </a:pPr>
            <a:endParaRPr lang="en-US" altLang="en-US" dirty="0"/>
          </a:p>
          <a:p>
            <a:pPr eaLnBrk="1" hangingPunct="1">
              <a:buFontTx/>
              <a:buAutoNum type="arabicPeriod"/>
            </a:pPr>
            <a:endParaRPr lang="en-US" altLang="en-US" dirty="0"/>
          </a:p>
          <a:p>
            <a:pPr eaLnBrk="1" hangingPunct="1">
              <a:buFontTx/>
              <a:buAutoNum type="arabicPeriod"/>
            </a:pPr>
            <a:r>
              <a:rPr lang="en-US" altLang="en-US" dirty="0"/>
              <a:t>What is the path cost function?  </a:t>
            </a:r>
          </a:p>
          <a:p>
            <a:pPr marL="0" indent="0" eaLnBrk="1" hangingPunct="1"/>
            <a:r>
              <a:rPr lang="en-US" altLang="en-US" dirty="0"/>
              <a:t>     </a:t>
            </a:r>
            <a:r>
              <a:rPr lang="en-US" altLang="en-US" dirty="0">
                <a:solidFill>
                  <a:srgbClr val="FF0000"/>
                </a:solidFill>
              </a:rPr>
              <a:t>uniform cost (=1)</a:t>
            </a:r>
          </a:p>
          <a:p>
            <a:pPr marL="0" indent="0" eaLnBrk="1" hangingPunct="1"/>
            <a:r>
              <a:rPr lang="en-US" altLang="en-US" dirty="0"/>
              <a:t>5.  What is the complexity of the search?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C75F2A-B909-4F0F-83B4-46794915E810}"/>
              </a:ext>
            </a:extLst>
          </p:cNvPr>
          <p:cNvSpPr txBox="1"/>
          <p:nvPr/>
        </p:nvSpPr>
        <p:spPr>
          <a:xfrm>
            <a:off x="1371600" y="3801418"/>
            <a:ext cx="5029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 x 8 x 7 x 6 x 5 x 4 x 3 x 2 x 1 = 9!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F76C92-03F2-4170-B7EF-A039C9B1ACE0}"/>
              </a:ext>
            </a:extLst>
          </p:cNvPr>
          <p:cNvSpPr txBox="1"/>
          <p:nvPr/>
        </p:nvSpPr>
        <p:spPr>
          <a:xfrm flipH="1">
            <a:off x="6575425" y="6014392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Exponential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35B44F0-42C6-44B8-B6F4-EE690D11B82A}" type="slidenum">
              <a:rPr lang="en-US" altLang="en-US" sz="1400" smtClean="0"/>
              <a:pPr eaLnBrk="1" hangingPunct="1"/>
              <a:t>12</a:t>
            </a:fld>
            <a:endParaRPr lang="en-US" altLang="en-US" sz="140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81000"/>
            <a:ext cx="8839200" cy="901700"/>
          </a:xfrm>
        </p:spPr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Search Tree Example: </a:t>
            </a:r>
            <a:br>
              <a:rPr lang="en-US" altLang="en-US" sz="4000">
                <a:solidFill>
                  <a:srgbClr val="0033CC"/>
                </a:solidFill>
              </a:rPr>
            </a:br>
            <a:r>
              <a:rPr lang="en-US" altLang="en-US" sz="4000">
                <a:solidFill>
                  <a:srgbClr val="0033CC"/>
                </a:solidFill>
              </a:rPr>
              <a:t>Fragment of 8-Puzzle Problem Space</a:t>
            </a:r>
            <a:r>
              <a:rPr lang="en-US" altLang="en-US" sz="4000"/>
              <a:t> </a:t>
            </a:r>
          </a:p>
        </p:txBody>
      </p:sp>
      <p:graphicFrame>
        <p:nvGraphicFramePr>
          <p:cNvPr id="102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304800" y="1524000"/>
          <a:ext cx="8305800" cy="497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" name="Bitmap Image" r:id="rId3" imgW="7497221" imgH="4495238" progId="Paint.Picture">
                  <p:embed/>
                </p:oleObj>
              </mc:Choice>
              <mc:Fallback>
                <p:oleObj name="Bitmap Image" r:id="rId3" imgW="7497221" imgH="4495238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1524000"/>
                        <a:ext cx="8305800" cy="497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9B1FF0-BACF-4F42-AA20-95095E59C521}" type="slidenum">
              <a:rPr lang="en-US" altLang="en-US" sz="1400" smtClean="0"/>
              <a:pPr eaLnBrk="1" hangingPunct="1"/>
              <a:t>13</a:t>
            </a:fld>
            <a:endParaRPr lang="en-US" altLang="en-US" sz="140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473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4000" dirty="0">
                <a:solidFill>
                  <a:srgbClr val="0033CC"/>
                </a:solidFill>
              </a:rPr>
              <a:t>Another Example: N Queens</a:t>
            </a:r>
            <a:br>
              <a:rPr lang="en-US" altLang="en-US" sz="4000" dirty="0">
                <a:solidFill>
                  <a:srgbClr val="0033CC"/>
                </a:solidFill>
              </a:rPr>
            </a:br>
            <a:r>
              <a:rPr lang="en-US" altLang="en-US" sz="2800" dirty="0">
                <a:solidFill>
                  <a:srgbClr val="FF0000"/>
                </a:solidFill>
              </a:rPr>
              <a:t>Place exactly one Q in each column so that no two Q’s are in the same row or diagonal</a:t>
            </a:r>
            <a:endParaRPr lang="en-US" altLang="en-US" sz="4000" dirty="0">
              <a:solidFill>
                <a:srgbClr val="0033CC"/>
              </a:solidFill>
            </a:endParaRP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4795" y="1371600"/>
            <a:ext cx="7162800" cy="4114800"/>
          </a:xfrm>
        </p:spPr>
        <p:txBody>
          <a:bodyPr/>
          <a:lstStyle/>
          <a:p>
            <a:pPr eaLnBrk="1" hangingPunct="1"/>
            <a:r>
              <a:rPr lang="en-US" altLang="en-US" dirty="0"/>
              <a:t>Input:</a:t>
            </a:r>
          </a:p>
          <a:p>
            <a:pPr lvl="1" eaLnBrk="1" hangingPunct="1"/>
            <a:r>
              <a:rPr lang="en-US" altLang="en-US" dirty="0"/>
              <a:t>Set of states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Operators [and costs]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Start state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r>
              <a:rPr lang="en-US" altLang="en-US" dirty="0"/>
              <a:t>Goal state (test)</a:t>
            </a:r>
          </a:p>
          <a:p>
            <a:pPr lvl="1"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Output</a:t>
            </a:r>
          </a:p>
        </p:txBody>
      </p:sp>
      <p:grpSp>
        <p:nvGrpSpPr>
          <p:cNvPr id="13317" name="Group 4"/>
          <p:cNvGrpSpPr>
            <a:grpSpLocks/>
          </p:cNvGrpSpPr>
          <p:nvPr/>
        </p:nvGrpSpPr>
        <p:grpSpPr bwMode="auto">
          <a:xfrm>
            <a:off x="6705600" y="1752600"/>
            <a:ext cx="1828800" cy="1833563"/>
            <a:chOff x="3456" y="1248"/>
            <a:chExt cx="1152" cy="1155"/>
          </a:xfrm>
        </p:grpSpPr>
        <p:sp>
          <p:nvSpPr>
            <p:cNvPr id="13318" name="Rectangle 5"/>
            <p:cNvSpPr>
              <a:spLocks noChangeArrowheads="1"/>
            </p:cNvSpPr>
            <p:nvPr/>
          </p:nvSpPr>
          <p:spPr bwMode="auto">
            <a:xfrm>
              <a:off x="3456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19" name="Rectangle 6"/>
            <p:cNvSpPr>
              <a:spLocks noChangeArrowheads="1"/>
            </p:cNvSpPr>
            <p:nvPr/>
          </p:nvSpPr>
          <p:spPr bwMode="auto">
            <a:xfrm>
              <a:off x="4032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0" name="Rectangle 7"/>
            <p:cNvSpPr>
              <a:spLocks noChangeArrowheads="1"/>
            </p:cNvSpPr>
            <p:nvPr/>
          </p:nvSpPr>
          <p:spPr bwMode="auto">
            <a:xfrm>
              <a:off x="3456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1" name="Rectangle 8"/>
            <p:cNvSpPr>
              <a:spLocks noChangeArrowheads="1"/>
            </p:cNvSpPr>
            <p:nvPr/>
          </p:nvSpPr>
          <p:spPr bwMode="auto">
            <a:xfrm>
              <a:off x="4032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2" name="Rectangle 9"/>
            <p:cNvSpPr>
              <a:spLocks noChangeArrowheads="1"/>
            </p:cNvSpPr>
            <p:nvPr/>
          </p:nvSpPr>
          <p:spPr bwMode="auto">
            <a:xfrm>
              <a:off x="3456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3" name="Rectangle 10"/>
            <p:cNvSpPr>
              <a:spLocks noChangeArrowheads="1"/>
            </p:cNvSpPr>
            <p:nvPr/>
          </p:nvSpPr>
          <p:spPr bwMode="auto">
            <a:xfrm>
              <a:off x="4320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4" name="Rectangle 11"/>
            <p:cNvSpPr>
              <a:spLocks noChangeArrowheads="1"/>
            </p:cNvSpPr>
            <p:nvPr/>
          </p:nvSpPr>
          <p:spPr bwMode="auto">
            <a:xfrm>
              <a:off x="3456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5" name="Rectangle 12"/>
            <p:cNvSpPr>
              <a:spLocks noChangeArrowheads="1"/>
            </p:cNvSpPr>
            <p:nvPr/>
          </p:nvSpPr>
          <p:spPr bwMode="auto">
            <a:xfrm>
              <a:off x="3744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26" name="Text Box 13"/>
            <p:cNvSpPr txBox="1">
              <a:spLocks noChangeArrowheads="1"/>
            </p:cNvSpPr>
            <p:nvPr/>
          </p:nvSpPr>
          <p:spPr bwMode="auto">
            <a:xfrm>
              <a:off x="4032" y="1251"/>
              <a:ext cx="2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AE1A95"/>
                  </a:solidFill>
                  <a:latin typeface="Comic Sans MS" pitchFamily="66" charset="0"/>
                </a:rPr>
                <a:t>Q</a:t>
              </a:r>
            </a:p>
          </p:txBody>
        </p:sp>
        <p:sp>
          <p:nvSpPr>
            <p:cNvPr id="13327" name="Text Box 14"/>
            <p:cNvSpPr txBox="1">
              <a:spLocks noChangeArrowheads="1"/>
            </p:cNvSpPr>
            <p:nvPr/>
          </p:nvSpPr>
          <p:spPr bwMode="auto">
            <a:xfrm>
              <a:off x="3744" y="2115"/>
              <a:ext cx="2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AE1A95"/>
                  </a:solidFill>
                  <a:latin typeface="Comic Sans MS" pitchFamily="66" charset="0"/>
                </a:rPr>
                <a:t>Q</a:t>
              </a:r>
            </a:p>
          </p:txBody>
        </p:sp>
        <p:sp>
          <p:nvSpPr>
            <p:cNvPr id="13328" name="Text Box 15"/>
            <p:cNvSpPr txBox="1">
              <a:spLocks noChangeArrowheads="1"/>
            </p:cNvSpPr>
            <p:nvPr/>
          </p:nvSpPr>
          <p:spPr bwMode="auto">
            <a:xfrm>
              <a:off x="3456" y="1539"/>
              <a:ext cx="2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AE1A95"/>
                  </a:solidFill>
                  <a:latin typeface="Comic Sans MS" pitchFamily="66" charset="0"/>
                </a:rPr>
                <a:t>Q</a:t>
              </a:r>
            </a:p>
          </p:txBody>
        </p:sp>
        <p:sp>
          <p:nvSpPr>
            <p:cNvPr id="13329" name="Rectangle 16"/>
            <p:cNvSpPr>
              <a:spLocks noChangeArrowheads="1"/>
            </p:cNvSpPr>
            <p:nvPr/>
          </p:nvSpPr>
          <p:spPr bwMode="auto">
            <a:xfrm>
              <a:off x="3744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0" name="Rectangle 17"/>
            <p:cNvSpPr>
              <a:spLocks noChangeArrowheads="1"/>
            </p:cNvSpPr>
            <p:nvPr/>
          </p:nvSpPr>
          <p:spPr bwMode="auto">
            <a:xfrm>
              <a:off x="4320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1" name="Rectangle 18"/>
            <p:cNvSpPr>
              <a:spLocks noChangeArrowheads="1"/>
            </p:cNvSpPr>
            <p:nvPr/>
          </p:nvSpPr>
          <p:spPr bwMode="auto">
            <a:xfrm>
              <a:off x="3744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2" name="Rectangle 19"/>
            <p:cNvSpPr>
              <a:spLocks noChangeArrowheads="1"/>
            </p:cNvSpPr>
            <p:nvPr/>
          </p:nvSpPr>
          <p:spPr bwMode="auto">
            <a:xfrm>
              <a:off x="4320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3" name="Rectangle 20"/>
            <p:cNvSpPr>
              <a:spLocks noChangeArrowheads="1"/>
            </p:cNvSpPr>
            <p:nvPr/>
          </p:nvSpPr>
          <p:spPr bwMode="auto">
            <a:xfrm>
              <a:off x="3744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4" name="Rectangle 21"/>
            <p:cNvSpPr>
              <a:spLocks noChangeArrowheads="1"/>
            </p:cNvSpPr>
            <p:nvPr/>
          </p:nvSpPr>
          <p:spPr bwMode="auto">
            <a:xfrm>
              <a:off x="4032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5" name="Rectangle 22"/>
            <p:cNvSpPr>
              <a:spLocks noChangeArrowheads="1"/>
            </p:cNvSpPr>
            <p:nvPr/>
          </p:nvSpPr>
          <p:spPr bwMode="auto">
            <a:xfrm>
              <a:off x="4032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6" name="Rectangle 23"/>
            <p:cNvSpPr>
              <a:spLocks noChangeArrowheads="1"/>
            </p:cNvSpPr>
            <p:nvPr/>
          </p:nvSpPr>
          <p:spPr bwMode="auto">
            <a:xfrm>
              <a:off x="4320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3337" name="Text Box 24"/>
            <p:cNvSpPr txBox="1">
              <a:spLocks noChangeArrowheads="1"/>
            </p:cNvSpPr>
            <p:nvPr/>
          </p:nvSpPr>
          <p:spPr bwMode="auto">
            <a:xfrm>
              <a:off x="4320" y="1827"/>
              <a:ext cx="2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>
                  <a:solidFill>
                    <a:srgbClr val="AE1A95"/>
                  </a:solidFill>
                  <a:latin typeface="Comic Sans MS" pitchFamily="66" charset="0"/>
                </a:rPr>
                <a:t>Q</a:t>
              </a:r>
            </a:p>
          </p:txBody>
        </p:sp>
      </p:grpSp>
      <p:grpSp>
        <p:nvGrpSpPr>
          <p:cNvPr id="27" name="Group 4">
            <a:extLst>
              <a:ext uri="{FF2B5EF4-FFF2-40B4-BE49-F238E27FC236}">
                <a16:creationId xmlns:a16="http://schemas.microsoft.com/office/drawing/2014/main" id="{CEC36ECD-E16F-4FA4-A60A-537DE9CAE853}"/>
              </a:ext>
            </a:extLst>
          </p:cNvPr>
          <p:cNvGrpSpPr>
            <a:grpSpLocks/>
          </p:cNvGrpSpPr>
          <p:nvPr/>
        </p:nvGrpSpPr>
        <p:grpSpPr bwMode="auto">
          <a:xfrm>
            <a:off x="4156195" y="3581401"/>
            <a:ext cx="1828800" cy="1838326"/>
            <a:chOff x="3456" y="1248"/>
            <a:chExt cx="1152" cy="1158"/>
          </a:xfrm>
        </p:grpSpPr>
        <p:sp>
          <p:nvSpPr>
            <p:cNvPr id="28" name="Rectangle 5">
              <a:extLst>
                <a:ext uri="{FF2B5EF4-FFF2-40B4-BE49-F238E27FC236}">
                  <a16:creationId xmlns:a16="http://schemas.microsoft.com/office/drawing/2014/main" id="{DD35F95B-F633-44DD-BB0C-B0891EE6EF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9" name="Rectangle 6">
              <a:extLst>
                <a:ext uri="{FF2B5EF4-FFF2-40B4-BE49-F238E27FC236}">
                  <a16:creationId xmlns:a16="http://schemas.microsoft.com/office/drawing/2014/main" id="{5679A1D6-B4D6-4221-BFE8-0102E5E41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" name="Rectangle 7">
              <a:extLst>
                <a:ext uri="{FF2B5EF4-FFF2-40B4-BE49-F238E27FC236}">
                  <a16:creationId xmlns:a16="http://schemas.microsoft.com/office/drawing/2014/main" id="{45AE0599-18B1-4B4C-AA07-1715639256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ACB6219D-A12D-42F2-92D7-A3F037244D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2" name="Rectangle 9">
              <a:extLst>
                <a:ext uri="{FF2B5EF4-FFF2-40B4-BE49-F238E27FC236}">
                  <a16:creationId xmlns:a16="http://schemas.microsoft.com/office/drawing/2014/main" id="{ADFD73FF-A720-4B8A-BB18-81B4CC6074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3" name="Rectangle 10">
              <a:extLst>
                <a:ext uri="{FF2B5EF4-FFF2-40B4-BE49-F238E27FC236}">
                  <a16:creationId xmlns:a16="http://schemas.microsoft.com/office/drawing/2014/main" id="{064A4BEB-051A-4DE1-8556-DC6877772D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4" name="Rectangle 11">
              <a:extLst>
                <a:ext uri="{FF2B5EF4-FFF2-40B4-BE49-F238E27FC236}">
                  <a16:creationId xmlns:a16="http://schemas.microsoft.com/office/drawing/2014/main" id="{3581EDA4-004B-4C8F-B762-8A2788DA64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6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5" name="Rectangle 12">
              <a:extLst>
                <a:ext uri="{FF2B5EF4-FFF2-40B4-BE49-F238E27FC236}">
                  <a16:creationId xmlns:a16="http://schemas.microsoft.com/office/drawing/2014/main" id="{C313405C-4866-4220-A69E-C8D81CE96F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6" name="Text Box 13">
              <a:extLst>
                <a:ext uri="{FF2B5EF4-FFF2-40B4-BE49-F238E27FC236}">
                  <a16:creationId xmlns:a16="http://schemas.microsoft.com/office/drawing/2014/main" id="{395C7C7F-4A9A-45B9-94C4-77A99043C0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32" y="1251"/>
              <a:ext cx="1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AE1A95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37" name="Text Box 14">
              <a:extLst>
                <a:ext uri="{FF2B5EF4-FFF2-40B4-BE49-F238E27FC236}">
                  <a16:creationId xmlns:a16="http://schemas.microsoft.com/office/drawing/2014/main" id="{60F57846-198B-49D1-A457-938EAD4A798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44" y="2115"/>
              <a:ext cx="1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AE1A95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38" name="Text Box 15">
              <a:extLst>
                <a:ext uri="{FF2B5EF4-FFF2-40B4-BE49-F238E27FC236}">
                  <a16:creationId xmlns:a16="http://schemas.microsoft.com/office/drawing/2014/main" id="{02601BD0-524A-45B7-A6E9-62C777F79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56" y="1539"/>
              <a:ext cx="1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AE1A95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39" name="Rectangle 16">
              <a:extLst>
                <a:ext uri="{FF2B5EF4-FFF2-40B4-BE49-F238E27FC236}">
                  <a16:creationId xmlns:a16="http://schemas.microsoft.com/office/drawing/2014/main" id="{1680C60D-E9CD-4497-A125-00790E8348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" name="Rectangle 17">
              <a:extLst>
                <a:ext uri="{FF2B5EF4-FFF2-40B4-BE49-F238E27FC236}">
                  <a16:creationId xmlns:a16="http://schemas.microsoft.com/office/drawing/2014/main" id="{C85BDB22-1D4A-41D9-A2A8-7449BA5DFC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248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1" name="Rectangle 18">
              <a:extLst>
                <a:ext uri="{FF2B5EF4-FFF2-40B4-BE49-F238E27FC236}">
                  <a16:creationId xmlns:a16="http://schemas.microsoft.com/office/drawing/2014/main" id="{9F2B35D9-E119-4148-BF53-7AC363B2D1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2" name="Rectangle 19">
              <a:extLst>
                <a:ext uri="{FF2B5EF4-FFF2-40B4-BE49-F238E27FC236}">
                  <a16:creationId xmlns:a16="http://schemas.microsoft.com/office/drawing/2014/main" id="{B70F321E-0511-441F-8182-E1327287F8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1536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Rectangle 20">
              <a:extLst>
                <a:ext uri="{FF2B5EF4-FFF2-40B4-BE49-F238E27FC236}">
                  <a16:creationId xmlns:a16="http://schemas.microsoft.com/office/drawing/2014/main" id="{44BC5388-0D48-4584-A7CE-9DB79BF3CD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4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4" name="Rectangle 21">
              <a:extLst>
                <a:ext uri="{FF2B5EF4-FFF2-40B4-BE49-F238E27FC236}">
                  <a16:creationId xmlns:a16="http://schemas.microsoft.com/office/drawing/2014/main" id="{9692C48C-23E7-476B-936F-3FF2813DFB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1824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5" name="Rectangle 22">
              <a:extLst>
                <a:ext uri="{FF2B5EF4-FFF2-40B4-BE49-F238E27FC236}">
                  <a16:creationId xmlns:a16="http://schemas.microsoft.com/office/drawing/2014/main" id="{A74977C6-C3AA-4492-A976-AD94158636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6" name="Rectangle 23">
              <a:extLst>
                <a:ext uri="{FF2B5EF4-FFF2-40B4-BE49-F238E27FC236}">
                  <a16:creationId xmlns:a16="http://schemas.microsoft.com/office/drawing/2014/main" id="{1657604D-1733-44F3-B7B1-EAB7E27E8A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0" y="2112"/>
              <a:ext cx="288" cy="28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7" name="Text Box 24">
              <a:extLst>
                <a:ext uri="{FF2B5EF4-FFF2-40B4-BE49-F238E27FC236}">
                  <a16:creationId xmlns:a16="http://schemas.microsoft.com/office/drawing/2014/main" id="{7FCE1CC0-127A-455B-90D8-EA318EF4FF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0" y="1827"/>
              <a:ext cx="174" cy="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solidFill>
                    <a:srgbClr val="AE1A95"/>
                  </a:solidFill>
                  <a:latin typeface="Comic Sans MS" pitchFamily="66" charset="0"/>
                </a:rPr>
                <a:t> </a:t>
              </a:r>
            </a:p>
          </p:txBody>
        </p:sp>
      </p:grp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D59A4F8-0A82-4FE8-A50C-10F58EFFD357}"/>
              </a:ext>
            </a:extLst>
          </p:cNvPr>
          <p:cNvCxnSpPr/>
          <p:nvPr/>
        </p:nvCxnSpPr>
        <p:spPr>
          <a:xfrm flipV="1">
            <a:off x="3276600" y="4267201"/>
            <a:ext cx="685800" cy="714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17095D7-5235-4422-AA0A-233EF5736096}" type="slidenum">
              <a:rPr lang="en-US" altLang="en-US" sz="1400" smtClean="0"/>
              <a:pPr eaLnBrk="1" hangingPunct="1"/>
              <a:t>14</a:t>
            </a:fld>
            <a:endParaRPr lang="en-US" altLang="en-US" sz="140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7191375" cy="901700"/>
          </a:xfrm>
        </p:spPr>
        <p:txBody>
          <a:bodyPr/>
          <a:lstStyle/>
          <a:p>
            <a:pPr algn="l" eaLnBrk="1" hangingPunct="1"/>
            <a:r>
              <a:rPr lang="en-US" altLang="en-US" sz="3600" dirty="0">
                <a:solidFill>
                  <a:srgbClr val="0033CC"/>
                </a:solidFill>
              </a:rPr>
              <a:t>Example: Route Planning</a:t>
            </a:r>
            <a:br>
              <a:rPr lang="en-US" altLang="en-US" sz="3600" dirty="0">
                <a:solidFill>
                  <a:srgbClr val="0033CC"/>
                </a:solidFill>
              </a:rPr>
            </a:br>
            <a:r>
              <a:rPr lang="en-US" altLang="en-US" sz="2400" dirty="0">
                <a:solidFill>
                  <a:srgbClr val="FF0000"/>
                </a:solidFill>
              </a:rPr>
              <a:t>Find the shortest route from</a:t>
            </a:r>
            <a:br>
              <a:rPr lang="en-US" altLang="en-US" sz="2400" dirty="0">
                <a:solidFill>
                  <a:srgbClr val="FF0000"/>
                </a:solidFill>
              </a:rPr>
            </a:br>
            <a:r>
              <a:rPr lang="en-US" altLang="en-US" sz="2400" dirty="0">
                <a:solidFill>
                  <a:srgbClr val="FF0000"/>
                </a:solidFill>
              </a:rPr>
              <a:t>the starting city to the goal</a:t>
            </a:r>
            <a:br>
              <a:rPr lang="en-US" altLang="en-US" sz="2400" dirty="0">
                <a:solidFill>
                  <a:srgbClr val="FF0000"/>
                </a:solidFill>
              </a:rPr>
            </a:br>
            <a:r>
              <a:rPr lang="en-US" altLang="en-US" sz="2400" dirty="0">
                <a:solidFill>
                  <a:srgbClr val="FF0000"/>
                </a:solidFill>
              </a:rPr>
              <a:t>city given roads and distances.</a:t>
            </a:r>
            <a:endParaRPr lang="en-US" altLang="en-US" sz="2400" dirty="0">
              <a:solidFill>
                <a:srgbClr val="0033CC"/>
              </a:solidFill>
            </a:endParaRP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828800"/>
            <a:ext cx="7162800" cy="4495800"/>
          </a:xfrm>
        </p:spPr>
        <p:txBody>
          <a:bodyPr/>
          <a:lstStyle/>
          <a:p>
            <a:pPr eaLnBrk="1" hangingPunct="1"/>
            <a:r>
              <a:rPr lang="en-US" altLang="en-US" sz="2400" dirty="0"/>
              <a:t>Input:</a:t>
            </a:r>
          </a:p>
          <a:p>
            <a:pPr lvl="1" eaLnBrk="1" hangingPunct="1"/>
            <a:r>
              <a:rPr lang="en-US" altLang="en-US" sz="2400" dirty="0"/>
              <a:t>Set of states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r>
              <a:rPr lang="en-US" altLang="en-US" sz="2400" dirty="0"/>
              <a:t>Operators [and costs]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r>
              <a:rPr lang="en-US" altLang="en-US" sz="2400" dirty="0"/>
              <a:t>Start state</a:t>
            </a:r>
          </a:p>
          <a:p>
            <a:pPr lvl="1" eaLnBrk="1" hangingPunct="1"/>
            <a:endParaRPr lang="en-US" altLang="en-US" sz="2400" dirty="0"/>
          </a:p>
          <a:p>
            <a:pPr lvl="1" eaLnBrk="1" hangingPunct="1"/>
            <a:r>
              <a:rPr lang="en-US" altLang="en-US" sz="2400" dirty="0"/>
              <a:t>Goal state (test)</a:t>
            </a:r>
          </a:p>
          <a:p>
            <a:pPr lvl="1" eaLnBrk="1" hangingPunct="1">
              <a:buFontTx/>
              <a:buNone/>
            </a:pPr>
            <a:endParaRPr lang="en-US" altLang="en-US" sz="2400" dirty="0"/>
          </a:p>
          <a:p>
            <a:pPr eaLnBrk="1" hangingPunct="1"/>
            <a:r>
              <a:rPr lang="en-US" altLang="en-US" sz="2400" dirty="0"/>
              <a:t>Output:</a:t>
            </a:r>
          </a:p>
        </p:txBody>
      </p:sp>
      <p:pic>
        <p:nvPicPr>
          <p:cNvPr id="14341" name="Picture 4" descr="washroa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90600"/>
            <a:ext cx="3657600" cy="252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val 5"/>
          <p:cNvSpPr>
            <a:spLocks noChangeArrowheads="1"/>
          </p:cNvSpPr>
          <p:nvPr/>
        </p:nvSpPr>
        <p:spPr bwMode="auto">
          <a:xfrm>
            <a:off x="6324600" y="1981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3" name="Oval 6"/>
          <p:cNvSpPr>
            <a:spLocks noChangeArrowheads="1"/>
          </p:cNvSpPr>
          <p:nvPr/>
        </p:nvSpPr>
        <p:spPr bwMode="auto">
          <a:xfrm>
            <a:off x="6324600" y="13716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4" name="Oval 7"/>
          <p:cNvSpPr>
            <a:spLocks noChangeArrowheads="1"/>
          </p:cNvSpPr>
          <p:nvPr/>
        </p:nvSpPr>
        <p:spPr bwMode="auto">
          <a:xfrm>
            <a:off x="6019800" y="2286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5" name="Oval 8"/>
          <p:cNvSpPr>
            <a:spLocks noChangeArrowheads="1"/>
          </p:cNvSpPr>
          <p:nvPr/>
        </p:nvSpPr>
        <p:spPr bwMode="auto">
          <a:xfrm>
            <a:off x="6096000" y="2743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6" name="Oval 9"/>
          <p:cNvSpPr>
            <a:spLocks noChangeArrowheads="1"/>
          </p:cNvSpPr>
          <p:nvPr/>
        </p:nvSpPr>
        <p:spPr bwMode="auto">
          <a:xfrm>
            <a:off x="5715000" y="22860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7" name="Oval 10"/>
          <p:cNvSpPr>
            <a:spLocks noChangeArrowheads="1"/>
          </p:cNvSpPr>
          <p:nvPr/>
        </p:nvSpPr>
        <p:spPr bwMode="auto">
          <a:xfrm>
            <a:off x="5486400" y="188976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8" name="Oval 11"/>
          <p:cNvSpPr>
            <a:spLocks noChangeArrowheads="1"/>
          </p:cNvSpPr>
          <p:nvPr/>
        </p:nvSpPr>
        <p:spPr bwMode="auto">
          <a:xfrm>
            <a:off x="7010400" y="2590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9" name="Oval 12"/>
          <p:cNvSpPr>
            <a:spLocks noChangeArrowheads="1"/>
          </p:cNvSpPr>
          <p:nvPr/>
        </p:nvSpPr>
        <p:spPr bwMode="auto">
          <a:xfrm>
            <a:off x="8153400" y="19812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0" name="Oval 13"/>
          <p:cNvSpPr>
            <a:spLocks noChangeArrowheads="1"/>
          </p:cNvSpPr>
          <p:nvPr/>
        </p:nvSpPr>
        <p:spPr bwMode="auto">
          <a:xfrm>
            <a:off x="7162800" y="1828800"/>
            <a:ext cx="152400" cy="152400"/>
          </a:xfrm>
          <a:prstGeom prst="ellipse">
            <a:avLst/>
          </a:prstGeom>
          <a:solidFill>
            <a:srgbClr val="FF00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>
            <a:off x="5562600" y="2042160"/>
            <a:ext cx="228600" cy="24384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7"/>
          <p:cNvSpPr>
            <a:spLocks noChangeShapeType="1"/>
          </p:cNvSpPr>
          <p:nvPr/>
        </p:nvSpPr>
        <p:spPr bwMode="auto">
          <a:xfrm>
            <a:off x="6400800" y="1524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8"/>
          <p:cNvSpPr>
            <a:spLocks noChangeShapeType="1"/>
          </p:cNvSpPr>
          <p:nvPr/>
        </p:nvSpPr>
        <p:spPr bwMode="auto">
          <a:xfrm>
            <a:off x="5867400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9"/>
          <p:cNvSpPr>
            <a:spLocks noChangeShapeType="1"/>
          </p:cNvSpPr>
          <p:nvPr/>
        </p:nvSpPr>
        <p:spPr bwMode="auto">
          <a:xfrm>
            <a:off x="6096000" y="2438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20"/>
          <p:cNvSpPr>
            <a:spLocks noChangeShapeType="1"/>
          </p:cNvSpPr>
          <p:nvPr/>
        </p:nvSpPr>
        <p:spPr bwMode="auto">
          <a:xfrm>
            <a:off x="6477000" y="21336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1"/>
          <p:cNvSpPr>
            <a:spLocks noChangeShapeType="1"/>
          </p:cNvSpPr>
          <p:nvPr/>
        </p:nvSpPr>
        <p:spPr bwMode="auto">
          <a:xfrm>
            <a:off x="6477000" y="15240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2"/>
          <p:cNvSpPr>
            <a:spLocks noChangeShapeType="1"/>
          </p:cNvSpPr>
          <p:nvPr/>
        </p:nvSpPr>
        <p:spPr bwMode="auto">
          <a:xfrm flipV="1">
            <a:off x="6477000" y="1905000"/>
            <a:ext cx="6858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Line 23"/>
          <p:cNvSpPr>
            <a:spLocks noChangeShapeType="1"/>
          </p:cNvSpPr>
          <p:nvPr/>
        </p:nvSpPr>
        <p:spPr bwMode="auto">
          <a:xfrm flipH="1">
            <a:off x="7086600" y="1981200"/>
            <a:ext cx="152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9" name="Line 24"/>
          <p:cNvSpPr>
            <a:spLocks noChangeShapeType="1"/>
          </p:cNvSpPr>
          <p:nvPr/>
        </p:nvSpPr>
        <p:spPr bwMode="auto">
          <a:xfrm flipV="1">
            <a:off x="6248400" y="2667000"/>
            <a:ext cx="762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0" name="Line 25"/>
          <p:cNvSpPr>
            <a:spLocks noChangeShapeType="1"/>
          </p:cNvSpPr>
          <p:nvPr/>
        </p:nvSpPr>
        <p:spPr bwMode="auto">
          <a:xfrm>
            <a:off x="7315200" y="1905000"/>
            <a:ext cx="838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1" name="Line 26"/>
          <p:cNvSpPr>
            <a:spLocks noChangeShapeType="1"/>
          </p:cNvSpPr>
          <p:nvPr/>
        </p:nvSpPr>
        <p:spPr bwMode="auto">
          <a:xfrm flipH="1">
            <a:off x="7162800" y="2133600"/>
            <a:ext cx="990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2" name="Line 27"/>
          <p:cNvSpPr>
            <a:spLocks noChangeShapeType="1"/>
          </p:cNvSpPr>
          <p:nvPr/>
        </p:nvSpPr>
        <p:spPr bwMode="auto">
          <a:xfrm>
            <a:off x="6172200" y="2362200"/>
            <a:ext cx="838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A09FBA-A01A-4965-B397-7C76168834EA}"/>
              </a:ext>
            </a:extLst>
          </p:cNvPr>
          <p:cNvSpPr txBox="1"/>
          <p:nvPr/>
        </p:nvSpPr>
        <p:spPr>
          <a:xfrm flipH="1">
            <a:off x="1066800" y="3657600"/>
            <a:ext cx="41452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   a move with its distance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BFE206-E1E6-4C61-AE75-9A9986E63DCA}"/>
              </a:ext>
            </a:extLst>
          </p:cNvPr>
          <p:cNvSpPr txBox="1"/>
          <p:nvPr/>
        </p:nvSpPr>
        <p:spPr>
          <a:xfrm>
            <a:off x="1422851" y="2723495"/>
            <a:ext cx="28360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city plus path so far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Search in AI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Search in Data Structures</a:t>
            </a:r>
          </a:p>
          <a:p>
            <a:pPr lvl="1" eaLnBrk="1" hangingPunct="1"/>
            <a:r>
              <a:rPr lang="en-US" altLang="en-US" dirty="0"/>
              <a:t>You’re given an existent tree.</a:t>
            </a:r>
          </a:p>
          <a:p>
            <a:pPr lvl="1" eaLnBrk="1" hangingPunct="1"/>
            <a:r>
              <a:rPr lang="en-US" altLang="en-US" dirty="0"/>
              <a:t> You search it in different orders.</a:t>
            </a:r>
          </a:p>
          <a:p>
            <a:pPr lvl="1" eaLnBrk="1" hangingPunct="1"/>
            <a:r>
              <a:rPr lang="en-US" altLang="en-US" dirty="0"/>
              <a:t> It resides in memory.</a:t>
            </a:r>
          </a:p>
          <a:p>
            <a:pPr eaLnBrk="1" hangingPunct="1"/>
            <a:r>
              <a:rPr lang="en-US" altLang="en-US" dirty="0">
                <a:solidFill>
                  <a:srgbClr val="FF0000"/>
                </a:solidFill>
              </a:rPr>
              <a:t>Search in Artificial Intelligence</a:t>
            </a:r>
          </a:p>
          <a:p>
            <a:pPr lvl="1" eaLnBrk="1" hangingPunct="1"/>
            <a:r>
              <a:rPr lang="en-US" altLang="en-US" dirty="0"/>
              <a:t>The tree does not exist.</a:t>
            </a:r>
          </a:p>
          <a:p>
            <a:pPr lvl="1" eaLnBrk="1" hangingPunct="1"/>
            <a:r>
              <a:rPr lang="en-US" altLang="en-US" dirty="0"/>
              <a:t>You have to generate it as you go.</a:t>
            </a:r>
          </a:p>
          <a:p>
            <a:pPr lvl="1" eaLnBrk="1" hangingPunct="1"/>
            <a:r>
              <a:rPr lang="en-US" altLang="en-US" dirty="0"/>
              <a:t>For realistic problems, it does not fit in memory.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5988917-18BF-4383-AB2F-D0D9B47B8CFF}" type="slidenum">
              <a:rPr lang="en-US" altLang="en-US" sz="1400" smtClean="0"/>
              <a:pPr eaLnBrk="1" hangingPunct="1"/>
              <a:t>15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79E4C1-8D2C-4D66-B823-3B2037A0C642}" type="slidenum">
              <a:rPr lang="en-US" altLang="en-US" sz="1400" smtClean="0"/>
              <a:pPr eaLnBrk="1" hangingPunct="1"/>
              <a:t>16</a:t>
            </a:fld>
            <a:endParaRPr lang="en-US" altLang="en-US" sz="140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6775"/>
          </a:xfrm>
          <a:noFill/>
        </p:spPr>
        <p:txBody>
          <a:bodyPr lIns="92075" tIns="46038" rIns="92075" bIns="46038"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Search Strategies (Ch 3)</a:t>
            </a:r>
            <a:r>
              <a:rPr lang="en-US" altLang="en-US"/>
              <a:t>  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295400"/>
            <a:ext cx="7543800" cy="4800600"/>
          </a:xfrm>
          <a:noFill/>
        </p:spPr>
        <p:txBody>
          <a:bodyPr lIns="92075" tIns="46038" rIns="92075" bIns="46038"/>
          <a:lstStyle/>
          <a:p>
            <a:pPr marL="469900" indent="-469900" eaLnBrk="1" hangingPunct="1"/>
            <a:r>
              <a:rPr lang="en-US" altLang="en-US" sz="4000" dirty="0"/>
              <a:t>Uninformed Search</a:t>
            </a:r>
          </a:p>
          <a:p>
            <a:pPr marL="469900" indent="-469900" eaLnBrk="1" hangingPunct="1">
              <a:buFontTx/>
              <a:buNone/>
            </a:pPr>
            <a:r>
              <a:rPr lang="en-US" altLang="en-US" sz="4000" dirty="0"/>
              <a:t>	</a:t>
            </a:r>
            <a:r>
              <a:rPr lang="en-US" altLang="en-US" dirty="0">
                <a:solidFill>
                  <a:srgbClr val="C00000"/>
                </a:solidFill>
              </a:rPr>
              <a:t>The search is blind, only the order of search is important.</a:t>
            </a:r>
          </a:p>
          <a:p>
            <a:pPr marL="469900" indent="-469900" eaLnBrk="1" hangingPunct="1"/>
            <a:r>
              <a:rPr lang="en-US" altLang="en-US" sz="40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Informed Search</a:t>
            </a:r>
          </a:p>
          <a:p>
            <a:pPr marL="469900" indent="-469900" eaLnBrk="1" hangingPunct="1">
              <a:buFontTx/>
              <a:buNone/>
            </a:pPr>
            <a:r>
              <a:rPr lang="en-US" altLang="en-US" sz="4000" dirty="0"/>
              <a:t>	</a:t>
            </a:r>
            <a:r>
              <a:rPr lang="en-US" altLang="en-US" dirty="0">
                <a:solidFill>
                  <a:schemeClr val="bg2"/>
                </a:solidFill>
              </a:rPr>
              <a:t>The search uses a heuristic function to estimate the goodness of each state.</a:t>
            </a:r>
          </a:p>
        </p:txBody>
      </p:sp>
      <p:sp>
        <p:nvSpPr>
          <p:cNvPr id="77828" name="Rectangle 4"/>
          <p:cNvSpPr>
            <a:spLocks noChangeArrowheads="1"/>
          </p:cNvSpPr>
          <p:nvPr/>
        </p:nvSpPr>
        <p:spPr bwMode="auto">
          <a:xfrm>
            <a:off x="1752600" y="1447800"/>
            <a:ext cx="60960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469900" indent="-4699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endParaRPr lang="en-US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rgbClr val="0033CC"/>
                </a:solidFill>
              </a:rPr>
              <a:t>Depth-First Search by Recursion*</a:t>
            </a:r>
            <a:br>
              <a:rPr lang="en-US" sz="3600" dirty="0">
                <a:solidFill>
                  <a:srgbClr val="0033CC"/>
                </a:solidFill>
              </a:rPr>
            </a:br>
            <a:r>
              <a:rPr lang="en-US" sz="2800" dirty="0">
                <a:solidFill>
                  <a:srgbClr val="FF0000"/>
                </a:solidFill>
              </a:rPr>
              <a:t>You will use this for Missionary-Cannibal Problem.</a:t>
            </a:r>
            <a:endParaRPr lang="en-US" sz="2800" dirty="0">
              <a:solidFill>
                <a:srgbClr val="0033C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Search is a recursive procedure that is called with the start node and has </a:t>
            </a:r>
            <a:r>
              <a:rPr lang="en-US" dirty="0" err="1"/>
              <a:t>arg</a:t>
            </a:r>
            <a:r>
              <a:rPr lang="en-US" dirty="0"/>
              <a:t> s.</a:t>
            </a:r>
          </a:p>
          <a:p>
            <a:r>
              <a:rPr lang="en-US" dirty="0"/>
              <a:t>It checks first if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 is the goal.</a:t>
            </a:r>
          </a:p>
          <a:p>
            <a:r>
              <a:rPr lang="en-US" dirty="0"/>
              <a:t>It also checks if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 is illegal or too deep.</a:t>
            </a:r>
          </a:p>
          <a:p>
            <a:r>
              <a:rPr lang="en-US" dirty="0"/>
              <a:t>If neither, it generates the list </a:t>
            </a:r>
            <a:r>
              <a:rPr lang="en-US" dirty="0">
                <a:solidFill>
                  <a:srgbClr val="0033CC"/>
                </a:solidFill>
              </a:rPr>
              <a:t>L</a:t>
            </a:r>
            <a:r>
              <a:rPr lang="en-US" dirty="0"/>
              <a:t> of successors of its argument </a:t>
            </a:r>
            <a:r>
              <a:rPr lang="en-US" dirty="0">
                <a:solidFill>
                  <a:srgbClr val="FF0000"/>
                </a:solidFill>
              </a:rPr>
              <a:t>s</a:t>
            </a:r>
            <a:r>
              <a:rPr lang="en-US" dirty="0"/>
              <a:t>.</a:t>
            </a:r>
          </a:p>
          <a:p>
            <a:r>
              <a:rPr lang="en-US" dirty="0"/>
              <a:t>It iterates through list </a:t>
            </a:r>
            <a:r>
              <a:rPr lang="en-US" dirty="0">
                <a:solidFill>
                  <a:srgbClr val="0033CC"/>
                </a:solidFill>
              </a:rPr>
              <a:t>L</a:t>
            </a:r>
            <a:r>
              <a:rPr lang="en-US" dirty="0"/>
              <a:t>, calling itself recursively for each state in </a:t>
            </a:r>
            <a:r>
              <a:rPr lang="en-US" dirty="0">
                <a:solidFill>
                  <a:srgbClr val="0033CC"/>
                </a:solidFill>
              </a:rPr>
              <a:t>L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04E2-4DA4-47AF-9B20-C76A65E86AB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177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solidFill>
                  <a:srgbClr val="0033CC"/>
                </a:solidFill>
              </a:rPr>
              <a:t>Depth-First Search by Recursion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83178-F6FA-43B7-9D32-303E7459E0D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4267200" y="1219200"/>
            <a:ext cx="11430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645568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693842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654299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642392"/>
            <a:ext cx="938213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1981200" y="2489054"/>
            <a:ext cx="5943600" cy="132094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10200" y="1676400"/>
            <a:ext cx="23551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start state (root)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97268" y="2556301"/>
            <a:ext cx="16562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successor </a:t>
            </a:r>
          </a:p>
          <a:p>
            <a:r>
              <a:rPr lang="en-US" dirty="0"/>
              <a:t>list of root</a:t>
            </a:r>
          </a:p>
        </p:txBody>
      </p:sp>
      <p:cxnSp>
        <p:nvCxnSpPr>
          <p:cNvPr id="10" name="Straight Arrow Connector 9"/>
          <p:cNvCxnSpPr>
            <a:stCxn id="4" idx="3"/>
            <a:endCxn id="6" idx="1"/>
          </p:cNvCxnSpPr>
          <p:nvPr/>
        </p:nvCxnSpPr>
        <p:spPr>
          <a:xfrm flipH="1">
            <a:off x="2851620" y="2129771"/>
            <a:ext cx="1582968" cy="552731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1844963" y="4267200"/>
            <a:ext cx="658091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591313" y="4264891"/>
            <a:ext cx="658091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3314058" y="4267200"/>
            <a:ext cx="658091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524000" y="4114800"/>
            <a:ext cx="2743200" cy="1143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6312" y="4241800"/>
            <a:ext cx="215155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successor</a:t>
            </a:r>
          </a:p>
          <a:p>
            <a:r>
              <a:rPr lang="en-US" dirty="0"/>
              <a:t>list of</a:t>
            </a:r>
          </a:p>
          <a:p>
            <a:r>
              <a:rPr lang="en-US" dirty="0"/>
              <a:t>first successor</a:t>
            </a:r>
          </a:p>
          <a:p>
            <a:r>
              <a:rPr lang="en-US" dirty="0"/>
              <a:t>of root</a:t>
            </a:r>
          </a:p>
        </p:txBody>
      </p:sp>
      <p:cxnSp>
        <p:nvCxnSpPr>
          <p:cNvPr id="18" name="Straight Arrow Connector 17"/>
          <p:cNvCxnSpPr>
            <a:stCxn id="4098" idx="2"/>
          </p:cNvCxnSpPr>
          <p:nvPr/>
        </p:nvCxnSpPr>
        <p:spPr>
          <a:xfrm flipH="1">
            <a:off x="2174008" y="3583781"/>
            <a:ext cx="809699" cy="683419"/>
          </a:xfrm>
          <a:prstGeom prst="straightConnector1">
            <a:avLst/>
          </a:prstGeom>
          <a:ln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7432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D3E836-B3AD-4079-8301-8F8CAA8C9EA8}" type="slidenum">
              <a:rPr lang="en-US" altLang="en-US" sz="1400" smtClean="0"/>
              <a:pPr eaLnBrk="1" hangingPunct="1"/>
              <a:t>19</a:t>
            </a:fld>
            <a:endParaRPr lang="en-US" altLang="en-US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0033CC"/>
                </a:solidFill>
              </a:rPr>
              <a:t>The Missionaries and Cannibals Problem</a:t>
            </a:r>
            <a:br>
              <a:rPr lang="en-US" altLang="en-US" sz="3200" dirty="0">
                <a:solidFill>
                  <a:srgbClr val="0033CC"/>
                </a:solidFill>
              </a:rPr>
            </a:br>
            <a:r>
              <a:rPr lang="en-US" altLang="en-US" sz="3200" dirty="0">
                <a:solidFill>
                  <a:srgbClr val="0033CC"/>
                </a:solidFill>
              </a:rPr>
              <a:t>(from text problem 3.9)</a:t>
            </a:r>
            <a:br>
              <a:rPr lang="en-US" altLang="en-US" sz="3200" dirty="0">
                <a:solidFill>
                  <a:srgbClr val="0033CC"/>
                </a:solidFill>
              </a:rPr>
            </a:br>
            <a:endParaRPr lang="en-US" altLang="en-US" sz="3200" dirty="0">
              <a:solidFill>
                <a:srgbClr val="0033CC"/>
              </a:solidFill>
            </a:endParaRP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Three missionaries and three cannibals are on one side (left) of a river, along with a boat that can hold one or two people.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If there are ever more cannibals than missionaries on one side of the river, the cannibals will eat the missionaries. </a:t>
            </a:r>
            <a:r>
              <a:rPr lang="en-US" altLang="en-US" sz="2400" dirty="0">
                <a:solidFill>
                  <a:srgbClr val="6600CC"/>
                </a:solidFill>
              </a:rPr>
              <a:t>(We call this a “dead” state.)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6600CC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Find a way to get everyone to the other side (right), without ever leaving a group of missionaries in one place (left or right) outnumbered by the cannibals in that place, </a:t>
            </a:r>
            <a:r>
              <a:rPr lang="en-US" altLang="en-US" sz="2400" dirty="0" err="1"/>
              <a:t>ie</a:t>
            </a:r>
            <a:r>
              <a:rPr lang="en-US" altLang="en-US" sz="2400" dirty="0"/>
              <a:t>. without anyone getting eaten.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84022DF-876C-4579-B5C3-D9389171AF49}" type="slidenum">
              <a:rPr lang="en-US" altLang="en-US" sz="1400" smtClean="0"/>
              <a:pPr eaLnBrk="1" hangingPunct="1"/>
              <a:t>2</a:t>
            </a:fld>
            <a:endParaRPr lang="en-US" altLang="en-US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Terminology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State Space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Initial State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Goal Test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Action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Step Cost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Path Cost </a:t>
            </a:r>
            <a:endParaRPr lang="en-US" altLang="en-US" dirty="0">
              <a:latin typeface="Centaur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State Change Function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State-Space Search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2CB7BE-623B-4779-AAC6-AEF24974C142}" type="slidenum">
              <a:rPr lang="en-US" altLang="en-US" sz="1400" smtClean="0"/>
              <a:pPr eaLnBrk="1" hangingPunct="1"/>
              <a:t>20</a:t>
            </a:fld>
            <a:endParaRPr lang="en-US" altLang="en-US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0033CC"/>
                </a:solidFill>
              </a:rPr>
              <a:t>Missionaries and Cannibals Problem</a:t>
            </a:r>
          </a:p>
        </p:txBody>
      </p:sp>
      <p:pic>
        <p:nvPicPr>
          <p:cNvPr id="23556" name="Picture 6" descr="miscanjok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90800" y="1219200"/>
            <a:ext cx="4265613" cy="5514975"/>
          </a:xfr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6C28271-DA7A-4D89-9ECC-2C11596B7F82}" type="slidenum">
              <a:rPr lang="en-US" altLang="en-US" sz="1400" smtClean="0"/>
              <a:pPr eaLnBrk="1" hangingPunct="1"/>
              <a:t>21</a:t>
            </a:fld>
            <a:endParaRPr lang="en-US" altLang="en-US" sz="140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solidFill>
                  <a:srgbClr val="0033CC"/>
                </a:solidFill>
              </a:rPr>
              <a:t>Missionaries and Cannibals Problem</a:t>
            </a:r>
          </a:p>
        </p:txBody>
      </p:sp>
      <p:pic>
        <p:nvPicPr>
          <p:cNvPr id="24580" name="Picture 7" descr="miscandiagram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62200" y="1676400"/>
            <a:ext cx="4495800" cy="3001963"/>
          </a:xfrm>
          <a:noFill/>
        </p:spPr>
      </p:pic>
      <p:sp>
        <p:nvSpPr>
          <p:cNvPr id="24581" name="Rectangle 8"/>
          <p:cNvSpPr>
            <a:spLocks noChangeArrowheads="1"/>
          </p:cNvSpPr>
          <p:nvPr/>
        </p:nvSpPr>
        <p:spPr bwMode="auto">
          <a:xfrm>
            <a:off x="2209800" y="1676400"/>
            <a:ext cx="4648200" cy="2971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4582" name="Text Box 9"/>
          <p:cNvSpPr txBox="1">
            <a:spLocks noChangeArrowheads="1"/>
          </p:cNvSpPr>
          <p:nvPr/>
        </p:nvSpPr>
        <p:spPr bwMode="auto">
          <a:xfrm>
            <a:off x="2422525" y="4687888"/>
            <a:ext cx="4057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Left Bank             Right Bank</a:t>
            </a:r>
          </a:p>
        </p:txBody>
      </p:sp>
      <p:sp>
        <p:nvSpPr>
          <p:cNvPr id="24583" name="Text Box 10"/>
          <p:cNvSpPr txBox="1">
            <a:spLocks noChangeArrowheads="1"/>
          </p:cNvSpPr>
          <p:nvPr/>
        </p:nvSpPr>
        <p:spPr bwMode="auto">
          <a:xfrm>
            <a:off x="4038600" y="5257800"/>
            <a:ext cx="8969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River</a:t>
            </a:r>
          </a:p>
        </p:txBody>
      </p:sp>
      <p:sp>
        <p:nvSpPr>
          <p:cNvPr id="24584" name="Line 12"/>
          <p:cNvSpPr>
            <a:spLocks noChangeShapeType="1"/>
          </p:cNvSpPr>
          <p:nvPr/>
        </p:nvSpPr>
        <p:spPr bwMode="auto">
          <a:xfrm flipV="1">
            <a:off x="4495800" y="4648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B6243D1-4241-4010-8C20-9F705D7E2206}" type="slidenum">
              <a:rPr lang="en-US" altLang="en-US" sz="1400" smtClean="0"/>
              <a:pPr eaLnBrk="1" hangingPunct="1"/>
              <a:t>22</a:t>
            </a:fld>
            <a:endParaRPr lang="en-US" altLang="en-US" sz="140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Missionary and Cannibals Notes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Define your state as (M,C,S)</a:t>
            </a:r>
          </a:p>
          <a:p>
            <a:pPr lvl="1" eaLnBrk="1" hangingPunct="1"/>
            <a:r>
              <a:rPr lang="en-US" altLang="en-US" dirty="0">
                <a:solidFill>
                  <a:srgbClr val="CC0000"/>
                </a:solidFill>
              </a:rPr>
              <a:t>M: number of missionaries on left bank</a:t>
            </a:r>
          </a:p>
          <a:p>
            <a:pPr lvl="1" eaLnBrk="1" hangingPunct="1"/>
            <a:r>
              <a:rPr lang="en-US" altLang="en-US" dirty="0">
                <a:solidFill>
                  <a:srgbClr val="CC0000"/>
                </a:solidFill>
              </a:rPr>
              <a:t>C:  number of cannibals on left bank</a:t>
            </a:r>
          </a:p>
          <a:p>
            <a:pPr lvl="1" eaLnBrk="1" hangingPunct="1"/>
            <a:r>
              <a:rPr lang="en-US" altLang="en-US" dirty="0">
                <a:solidFill>
                  <a:srgbClr val="CC0000"/>
                </a:solidFill>
              </a:rPr>
              <a:t>S:   side of the river that the boat is on</a:t>
            </a:r>
          </a:p>
          <a:p>
            <a:pPr lvl="1" eaLnBrk="1" hangingPunct="1"/>
            <a:endParaRPr lang="en-US" altLang="en-US" dirty="0">
              <a:solidFill>
                <a:srgbClr val="CC0000"/>
              </a:solidFill>
            </a:endParaRPr>
          </a:p>
          <a:p>
            <a:pPr eaLnBrk="1" hangingPunct="1"/>
            <a:r>
              <a:rPr lang="en-US" altLang="en-US" dirty="0"/>
              <a:t>When the boat is moving, we are in between states. When it arrives, everyone gets out.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600200" y="5892876"/>
            <a:ext cx="26564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(3,3,L)  </a:t>
            </a:r>
            <a:r>
              <a:rPr lang="en-US" dirty="0">
                <a:solidFill>
                  <a:srgbClr val="0033CC"/>
                </a:solidFill>
                <a:sym typeface="Wingdings" panose="05000000000000000000" pitchFamily="2" charset="2"/>
              </a:rPr>
              <a:t>  (3,1,R)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38963" y="5846618"/>
            <a:ext cx="34708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What action did I apply?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95DF3F-D578-4677-B4F5-0ABD86083B48}"/>
              </a:ext>
            </a:extLst>
          </p:cNvPr>
          <p:cNvSpPr txBox="1"/>
          <p:nvPr/>
        </p:nvSpPr>
        <p:spPr>
          <a:xfrm>
            <a:off x="2501888" y="5615785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CCR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all the actions?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Left to right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MCR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MMR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?</a:t>
            </a:r>
          </a:p>
          <a:p>
            <a:r>
              <a:rPr lang="en-US" dirty="0">
                <a:solidFill>
                  <a:srgbClr val="FF0000"/>
                </a:solidFill>
              </a:rPr>
              <a:t>Right to left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MCL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MML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04E2-4DA4-47AF-9B20-C76A65E86AB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8C523DD-0114-4ECD-9B0D-AA6640E341EF}"/>
              </a:ext>
            </a:extLst>
          </p:cNvPr>
          <p:cNvSpPr txBox="1"/>
          <p:nvPr/>
        </p:nvSpPr>
        <p:spPr>
          <a:xfrm>
            <a:off x="1376680" y="2590800"/>
            <a:ext cx="853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CCR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4183C2-8198-4D7E-8899-EA36B5AF2F84}"/>
              </a:ext>
            </a:extLst>
          </p:cNvPr>
          <p:cNvSpPr txBox="1"/>
          <p:nvPr/>
        </p:nvSpPr>
        <p:spPr>
          <a:xfrm>
            <a:off x="1371600" y="3052465"/>
            <a:ext cx="6639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EB5A52-356B-4FA1-96C8-9C3E7346EA00}"/>
              </a:ext>
            </a:extLst>
          </p:cNvPr>
          <p:cNvSpPr txBox="1"/>
          <p:nvPr/>
        </p:nvSpPr>
        <p:spPr>
          <a:xfrm>
            <a:off x="1371600" y="3424535"/>
            <a:ext cx="630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CR</a:t>
            </a:r>
          </a:p>
        </p:txBody>
      </p:sp>
    </p:spTree>
    <p:extLst>
      <p:ext uri="{BB962C8B-B14F-4D97-AF65-F5344CB8AC3E}">
        <p14:creationId xmlns:p14="http://schemas.microsoft.com/office/powerpoint/2010/main" val="1442827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98C0205-624E-4081-BF4B-D42AC6E905C4}" type="slidenum">
              <a:rPr lang="en-US" altLang="en-US" sz="1400" smtClean="0"/>
              <a:pPr eaLnBrk="1" hangingPunct="1"/>
              <a:t>24</a:t>
            </a:fld>
            <a:endParaRPr lang="en-US" altLang="en-US" sz="140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>
                <a:solidFill>
                  <a:srgbClr val="0033CC"/>
                </a:solidFill>
              </a:rPr>
              <a:t>When is a state considered “DEAD”?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There are more cannibals than missionaries on the left bank.       </a:t>
            </a:r>
            <a:r>
              <a:rPr lang="en-US" altLang="en-US" sz="2800">
                <a:solidFill>
                  <a:srgbClr val="CC0000"/>
                </a:solidFill>
              </a:rPr>
              <a:t>(Bunga-Bunga)</a:t>
            </a:r>
          </a:p>
          <a:p>
            <a:pPr marL="609600" indent="-609600" eaLnBrk="1" hangingPunct="1">
              <a:buFontTx/>
              <a:buAutoNum type="arabicPeriod"/>
            </a:pPr>
            <a:endParaRPr lang="en-US" altLang="en-US" sz="2800">
              <a:solidFill>
                <a:srgbClr val="CC00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There are more cannibals than missionaries on the right bank.     </a:t>
            </a:r>
            <a:r>
              <a:rPr lang="en-US" altLang="en-US" sz="2800">
                <a:solidFill>
                  <a:srgbClr val="CC0000"/>
                </a:solidFill>
              </a:rPr>
              <a:t>(Bunga-Bunga)</a:t>
            </a:r>
          </a:p>
          <a:p>
            <a:pPr marL="609600" indent="-609600" eaLnBrk="1" hangingPunct="1">
              <a:buFontTx/>
              <a:buAutoNum type="arabicPeriod"/>
            </a:pPr>
            <a:endParaRPr lang="en-US" altLang="en-US" sz="2800">
              <a:solidFill>
                <a:srgbClr val="CC0000"/>
              </a:solidFill>
            </a:endParaRPr>
          </a:p>
          <a:p>
            <a:pPr marL="609600" indent="-609600" eaLnBrk="1" hangingPunct="1">
              <a:buFontTx/>
              <a:buAutoNum type="arabicPeriod"/>
            </a:pPr>
            <a:r>
              <a:rPr lang="en-US" altLang="en-US" sz="2800"/>
              <a:t>There is an ancestor state of this state that is exactly the same as this state. </a:t>
            </a:r>
            <a:r>
              <a:rPr lang="en-US" altLang="en-US" sz="2800">
                <a:solidFill>
                  <a:srgbClr val="CC0000"/>
                </a:solidFill>
              </a:rPr>
              <a:t>(Why?)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Same Ancestor State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83178-F6FA-43B7-9D32-303E7459E0D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29000" y="1981200"/>
            <a:ext cx="10743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(3,3,L)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43200" y="2971800"/>
            <a:ext cx="11256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(3,1,R)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38400" y="4191000"/>
            <a:ext cx="10743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(3,3,L)</a:t>
            </a:r>
          </a:p>
          <a:p>
            <a:r>
              <a:rPr lang="en-US" dirty="0"/>
              <a:t>    </a:t>
            </a:r>
            <a:r>
              <a:rPr lang="en-US" dirty="0">
                <a:solidFill>
                  <a:srgbClr val="FF0000"/>
                </a:solidFill>
              </a:rPr>
              <a:t>X</a:t>
            </a:r>
          </a:p>
        </p:txBody>
      </p:sp>
      <p:cxnSp>
        <p:nvCxnSpPr>
          <p:cNvPr id="9" name="Straight Arrow Connector 8"/>
          <p:cNvCxnSpPr>
            <a:stCxn id="4" idx="2"/>
            <a:endCxn id="5" idx="0"/>
          </p:cNvCxnSpPr>
          <p:nvPr/>
        </p:nvCxnSpPr>
        <p:spPr>
          <a:xfrm flipH="1">
            <a:off x="3306015" y="2442865"/>
            <a:ext cx="660152" cy="5289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2975567" y="3433465"/>
            <a:ext cx="330448" cy="75753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990598" y="1524000"/>
            <a:ext cx="112562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Stack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(3,3,L)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(3,1,R)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659AFD-0BC7-4F13-A3FB-4E9E46F09F59}"/>
              </a:ext>
            </a:extLst>
          </p:cNvPr>
          <p:cNvSpPr txBox="1"/>
          <p:nvPr/>
        </p:nvSpPr>
        <p:spPr>
          <a:xfrm>
            <a:off x="3002317" y="2467481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CCR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499B72E-13B8-4E77-A908-1175316C8159}"/>
              </a:ext>
            </a:extLst>
          </p:cNvPr>
          <p:cNvSpPr txBox="1"/>
          <p:nvPr/>
        </p:nvSpPr>
        <p:spPr>
          <a:xfrm flipH="1">
            <a:off x="2590799" y="3502015"/>
            <a:ext cx="921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CCL</a:t>
            </a:r>
          </a:p>
        </p:txBody>
      </p:sp>
    </p:spTree>
    <p:extLst>
      <p:ext uri="{BB962C8B-B14F-4D97-AF65-F5344CB8AC3E}">
        <p14:creationId xmlns:p14="http://schemas.microsoft.com/office/powerpoint/2010/main" val="20077989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8798FCF-9FDC-435C-B393-127F3AA5FEBC}" type="slidenum">
              <a:rPr lang="en-US" altLang="en-US" sz="1400" smtClean="0"/>
              <a:pPr eaLnBrk="1" hangingPunct="1"/>
              <a:t>26</a:t>
            </a:fld>
            <a:endParaRPr lang="en-US" altLang="en-US" sz="140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>
                <a:solidFill>
                  <a:srgbClr val="0033CC"/>
                </a:solidFill>
              </a:rPr>
              <a:t>Assignment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038600"/>
          </a:xfrm>
          <a:ln>
            <a:solidFill>
              <a:srgbClr val="FF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/>
              <a:t>Implement and solve the problem</a:t>
            </a:r>
          </a:p>
          <a:p>
            <a:pPr lvl="1" eaLnBrk="1" hangingPunct="1"/>
            <a:r>
              <a:rPr lang="en-US" altLang="en-US" sz="2400" dirty="0">
                <a:solidFill>
                  <a:srgbClr val="0033CC"/>
                </a:solidFill>
              </a:rPr>
              <a:t>You MUST use recursive depth-first blind search.</a:t>
            </a:r>
          </a:p>
          <a:p>
            <a:pPr lvl="1" eaLnBrk="1" hangingPunct="1"/>
            <a:r>
              <a:rPr lang="en-US" altLang="en-US" sz="2400" dirty="0">
                <a:solidFill>
                  <a:srgbClr val="CC0000"/>
                </a:solidFill>
              </a:rPr>
              <a:t>You must detect illegal states (cannibals can eat missionaries) and repeated states along a path.</a:t>
            </a:r>
          </a:p>
          <a:p>
            <a:pPr lvl="1" eaLnBrk="1" hangingPunct="1"/>
            <a:r>
              <a:rPr lang="en-US" altLang="en-US" sz="2400" dirty="0">
                <a:solidFill>
                  <a:srgbClr val="CC0000"/>
                </a:solidFill>
              </a:rPr>
              <a:t>You must keep going and print out all four solutions.</a:t>
            </a:r>
          </a:p>
          <a:p>
            <a:pPr eaLnBrk="1" hangingPunct="1"/>
            <a:r>
              <a:rPr lang="en-US" altLang="en-US" dirty="0"/>
              <a:t>You must use Python</a:t>
            </a:r>
          </a:p>
          <a:p>
            <a:pPr eaLnBrk="1" hangingPunct="1"/>
            <a:r>
              <a:rPr lang="en-US" altLang="en-US" dirty="0"/>
              <a:t>Full instructions will be on the assignment page.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Warning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material that follows is </a:t>
            </a:r>
            <a:r>
              <a:rPr lang="en-US" dirty="0">
                <a:solidFill>
                  <a:srgbClr val="FF0000"/>
                </a:solidFill>
              </a:rPr>
              <a:t>NOT</a:t>
            </a:r>
            <a:r>
              <a:rPr lang="en-US" dirty="0"/>
              <a:t> for HW1.</a:t>
            </a:r>
          </a:p>
          <a:p>
            <a:r>
              <a:rPr lang="en-US" dirty="0"/>
              <a:t>HW1 is to be done with a recursive, depth-first search.</a:t>
            </a:r>
          </a:p>
          <a:p>
            <a:r>
              <a:rPr lang="en-US" dirty="0"/>
              <a:t>It does not use the general paradigm we are about to go into.</a:t>
            </a:r>
          </a:p>
          <a:p>
            <a:r>
              <a:rPr lang="en-US" dirty="0"/>
              <a:t>It is a beginning exercise.</a:t>
            </a:r>
          </a:p>
          <a:p>
            <a:r>
              <a:rPr lang="en-US" dirty="0"/>
              <a:t>You will use the more general framework along with a heuristic in HW2.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04E2-4DA4-47AF-9B20-C76A65E86ABA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06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General Search Paradigm</a:t>
            </a:r>
            <a:br>
              <a:rPr lang="en-US" altLang="en-US" dirty="0"/>
            </a:br>
            <a:r>
              <a:rPr lang="en-US" altLang="en-US" sz="3200" dirty="0"/>
              <a:t>(Figure 3.7 in text)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8475FF-EECE-42B4-9C5C-545F6C8AC583}" type="slidenum">
              <a:rPr lang="en-US" altLang="en-US" sz="1400" smtClean="0"/>
              <a:pPr eaLnBrk="1" hangingPunct="1"/>
              <a:t>28</a:t>
            </a:fld>
            <a:endParaRPr lang="en-US" altLang="en-US" sz="1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TREE-SEARCH</a:t>
            </a:r>
            <a:r>
              <a:rPr lang="en-US" sz="2400" dirty="0"/>
              <a:t>(</a:t>
            </a:r>
            <a:r>
              <a:rPr lang="en-US" sz="2400" i="1" dirty="0"/>
              <a:t>problem</a:t>
            </a:r>
            <a:r>
              <a:rPr lang="en-US" sz="2400" dirty="0"/>
              <a:t>) </a:t>
            </a:r>
            <a:r>
              <a:rPr lang="en-US" sz="2400" b="1" dirty="0"/>
              <a:t>returns</a:t>
            </a:r>
            <a:r>
              <a:rPr lang="en-US" sz="2400" dirty="0"/>
              <a:t> solution or failure</a:t>
            </a:r>
          </a:p>
          <a:p>
            <a:pPr marL="0" indent="0">
              <a:buNone/>
            </a:pPr>
            <a:r>
              <a:rPr lang="en-US" sz="2400" dirty="0"/>
              <a:t>   initialize </a:t>
            </a:r>
            <a:r>
              <a:rPr lang="en-US" sz="2400" i="1" dirty="0"/>
              <a:t>frontier</a:t>
            </a:r>
            <a:r>
              <a:rPr lang="en-US" sz="2400" dirty="0"/>
              <a:t> using the initial state of </a:t>
            </a:r>
            <a:r>
              <a:rPr lang="en-US" sz="2400" i="1" dirty="0"/>
              <a:t>problem</a:t>
            </a:r>
          </a:p>
          <a:p>
            <a:pPr marL="0" indent="0">
              <a:buNone/>
            </a:pPr>
            <a:r>
              <a:rPr lang="en-US" sz="2400" i="1" dirty="0"/>
              <a:t>   </a:t>
            </a:r>
            <a:r>
              <a:rPr lang="en-US" sz="2400" b="1" dirty="0"/>
              <a:t>loop do</a:t>
            </a:r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b="1" dirty="0">
                <a:solidFill>
                  <a:srgbClr val="C00000"/>
                </a:solidFill>
              </a:rPr>
              <a:t>if</a:t>
            </a:r>
            <a:r>
              <a:rPr lang="en-US" sz="2400" i="1" dirty="0">
                <a:solidFill>
                  <a:srgbClr val="C00000"/>
                </a:solidFill>
              </a:rPr>
              <a:t> frontier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is empty </a:t>
            </a:r>
            <a:r>
              <a:rPr lang="en-US" sz="2400" b="1" dirty="0">
                <a:solidFill>
                  <a:srgbClr val="C00000"/>
                </a:solidFill>
              </a:rPr>
              <a:t>then return </a:t>
            </a:r>
            <a:r>
              <a:rPr lang="en-US" sz="2400" dirty="0">
                <a:solidFill>
                  <a:srgbClr val="C00000"/>
                </a:solidFill>
              </a:rPr>
              <a:t>failure</a:t>
            </a:r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dirty="0">
                <a:solidFill>
                  <a:srgbClr val="0033CC"/>
                </a:solidFill>
              </a:rPr>
              <a:t>choose a leaf node and remove it from </a:t>
            </a:r>
            <a:r>
              <a:rPr lang="en-US" sz="2400" i="1" dirty="0">
                <a:solidFill>
                  <a:srgbClr val="0033CC"/>
                </a:solidFill>
              </a:rPr>
              <a:t>frontier</a:t>
            </a:r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b="1" dirty="0">
                <a:solidFill>
                  <a:srgbClr val="7030A0"/>
                </a:solidFill>
              </a:rPr>
              <a:t>if </a:t>
            </a:r>
            <a:r>
              <a:rPr lang="en-US" sz="2400" dirty="0">
                <a:solidFill>
                  <a:srgbClr val="7030A0"/>
                </a:solidFill>
              </a:rPr>
              <a:t>the node contains a goal state </a:t>
            </a:r>
            <a:r>
              <a:rPr lang="en-US" sz="2400" b="1" dirty="0">
                <a:solidFill>
                  <a:srgbClr val="7030A0"/>
                </a:solidFill>
              </a:rPr>
              <a:t>then return </a:t>
            </a:r>
            <a:r>
              <a:rPr lang="en-US" sz="2400" dirty="0">
                <a:solidFill>
                  <a:srgbClr val="7030A0"/>
                </a:solidFill>
              </a:rPr>
              <a:t>the solution</a:t>
            </a:r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dirty="0"/>
              <a:t>expand the node, adding the resulting nodes to frontier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5105400"/>
            <a:ext cx="424186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What is the </a:t>
            </a:r>
            <a:r>
              <a:rPr lang="en-US" i="1" dirty="0">
                <a:solidFill>
                  <a:srgbClr val="FF0000"/>
                </a:solidFill>
              </a:rPr>
              <a:t>frontier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How do we choose?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>
                <a:solidFill>
                  <a:srgbClr val="FF0000"/>
                </a:solidFill>
              </a:rPr>
              <a:t>What does expand mean?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General Search Paradigm</a:t>
            </a:r>
            <a:br>
              <a:rPr lang="en-US" altLang="en-US" dirty="0"/>
            </a:br>
            <a:r>
              <a:rPr lang="en-US" altLang="en-US" sz="3200" dirty="0"/>
              <a:t>(Figure 3.7 in text)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98475FF-EECE-42B4-9C5C-545F6C8AC583}" type="slidenum">
              <a:rPr lang="en-US" altLang="en-US" sz="1400" smtClean="0"/>
              <a:pPr eaLnBrk="1" hangingPunct="1"/>
              <a:t>29</a:t>
            </a:fld>
            <a:endParaRPr lang="en-US" altLang="en-US" sz="14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/>
              <a:t>function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GRAPH</a:t>
            </a:r>
            <a:r>
              <a:rPr lang="en-US" sz="2400" dirty="0"/>
              <a:t>-SEARCH(</a:t>
            </a:r>
            <a:r>
              <a:rPr lang="en-US" sz="2400" i="1" dirty="0"/>
              <a:t>problem</a:t>
            </a:r>
            <a:r>
              <a:rPr lang="en-US" sz="2400" dirty="0"/>
              <a:t>) </a:t>
            </a:r>
            <a:r>
              <a:rPr lang="en-US" sz="2400" b="1" dirty="0"/>
              <a:t>returns</a:t>
            </a:r>
            <a:r>
              <a:rPr lang="en-US" sz="2400" dirty="0"/>
              <a:t> solution or failure</a:t>
            </a:r>
          </a:p>
          <a:p>
            <a:pPr marL="0" indent="0">
              <a:buNone/>
            </a:pPr>
            <a:r>
              <a:rPr lang="en-US" sz="2400" dirty="0"/>
              <a:t>   initialize </a:t>
            </a:r>
            <a:r>
              <a:rPr lang="en-US" sz="2400" i="1" dirty="0"/>
              <a:t>frontier</a:t>
            </a:r>
            <a:r>
              <a:rPr lang="en-US" sz="2400" dirty="0"/>
              <a:t> using the initial state of </a:t>
            </a:r>
            <a:r>
              <a:rPr lang="en-US" sz="2400" i="1" dirty="0"/>
              <a:t>problem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FF0000"/>
                </a:solidFill>
              </a:rPr>
              <a:t>   </a:t>
            </a:r>
            <a:r>
              <a:rPr lang="en-US" sz="2400" dirty="0">
                <a:solidFill>
                  <a:srgbClr val="FF0000"/>
                </a:solidFill>
              </a:rPr>
              <a:t>initialize the </a:t>
            </a:r>
            <a:r>
              <a:rPr lang="en-US" sz="2400" i="1" dirty="0">
                <a:solidFill>
                  <a:srgbClr val="FF0000"/>
                </a:solidFill>
              </a:rPr>
              <a:t>explored set </a:t>
            </a:r>
            <a:r>
              <a:rPr lang="en-US" sz="2400" dirty="0">
                <a:solidFill>
                  <a:srgbClr val="FF0000"/>
                </a:solidFill>
              </a:rPr>
              <a:t>to be </a:t>
            </a:r>
            <a:r>
              <a:rPr lang="en-US" sz="2400" i="1" dirty="0">
                <a:solidFill>
                  <a:srgbClr val="FF0000"/>
                </a:solidFill>
              </a:rPr>
              <a:t>empty</a:t>
            </a:r>
          </a:p>
          <a:p>
            <a:pPr marL="0" indent="0">
              <a:buNone/>
            </a:pPr>
            <a:r>
              <a:rPr lang="en-US" sz="2400" i="1" dirty="0"/>
              <a:t>   </a:t>
            </a:r>
            <a:r>
              <a:rPr lang="en-US" sz="2400" b="1" dirty="0"/>
              <a:t>loop do</a:t>
            </a:r>
          </a:p>
          <a:p>
            <a:pPr marL="0" indent="0">
              <a:buNone/>
            </a:pPr>
            <a:r>
              <a:rPr lang="en-US" sz="2400" i="1" dirty="0">
                <a:solidFill>
                  <a:srgbClr val="C00000"/>
                </a:solidFill>
              </a:rPr>
              <a:t>      </a:t>
            </a:r>
            <a:r>
              <a:rPr lang="en-US" sz="2400" b="1" dirty="0">
                <a:solidFill>
                  <a:srgbClr val="C00000"/>
                </a:solidFill>
              </a:rPr>
              <a:t>if</a:t>
            </a:r>
            <a:r>
              <a:rPr lang="en-US" sz="2400" i="1" dirty="0">
                <a:solidFill>
                  <a:srgbClr val="C00000"/>
                </a:solidFill>
              </a:rPr>
              <a:t> frontier</a:t>
            </a:r>
            <a:r>
              <a:rPr lang="en-US" sz="2400" b="1" dirty="0">
                <a:solidFill>
                  <a:srgbClr val="C00000"/>
                </a:solidFill>
              </a:rPr>
              <a:t> </a:t>
            </a:r>
            <a:r>
              <a:rPr lang="en-US" sz="2400" dirty="0">
                <a:solidFill>
                  <a:srgbClr val="C00000"/>
                </a:solidFill>
              </a:rPr>
              <a:t>is empty </a:t>
            </a:r>
            <a:r>
              <a:rPr lang="en-US" sz="2400" b="1" dirty="0">
                <a:solidFill>
                  <a:srgbClr val="C00000"/>
                </a:solidFill>
              </a:rPr>
              <a:t>then return </a:t>
            </a:r>
            <a:r>
              <a:rPr lang="en-US" sz="2400" dirty="0">
                <a:solidFill>
                  <a:srgbClr val="C00000"/>
                </a:solidFill>
              </a:rPr>
              <a:t>failure</a:t>
            </a:r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dirty="0">
                <a:solidFill>
                  <a:srgbClr val="0033CC"/>
                </a:solidFill>
              </a:rPr>
              <a:t>choose a leaf node and remove it from </a:t>
            </a:r>
            <a:r>
              <a:rPr lang="en-US" sz="2400" i="1" dirty="0">
                <a:solidFill>
                  <a:srgbClr val="0033CC"/>
                </a:solidFill>
              </a:rPr>
              <a:t>frontier</a:t>
            </a:r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b="1" dirty="0">
                <a:solidFill>
                  <a:srgbClr val="6600CC"/>
                </a:solidFill>
              </a:rPr>
              <a:t>if </a:t>
            </a:r>
            <a:r>
              <a:rPr lang="en-US" sz="2400" dirty="0">
                <a:solidFill>
                  <a:srgbClr val="6600CC"/>
                </a:solidFill>
              </a:rPr>
              <a:t>the node contains a goal state </a:t>
            </a:r>
            <a:r>
              <a:rPr lang="en-US" sz="2400" b="1" dirty="0">
                <a:solidFill>
                  <a:srgbClr val="6600CC"/>
                </a:solidFill>
              </a:rPr>
              <a:t>then return </a:t>
            </a:r>
            <a:r>
              <a:rPr lang="en-US" sz="2400" dirty="0">
                <a:solidFill>
                  <a:srgbClr val="6600CC"/>
                </a:solidFill>
              </a:rPr>
              <a:t>the solution</a:t>
            </a:r>
          </a:p>
          <a:p>
            <a:pPr marL="0" indent="0">
              <a:buNone/>
            </a:pPr>
            <a:r>
              <a:rPr lang="en-US" sz="2400" dirty="0"/>
              <a:t>      </a:t>
            </a:r>
            <a:r>
              <a:rPr lang="en-US" sz="2400" dirty="0">
                <a:solidFill>
                  <a:srgbClr val="FF0000"/>
                </a:solidFill>
              </a:rPr>
              <a:t>add the node to </a:t>
            </a:r>
            <a:r>
              <a:rPr lang="en-US" sz="2400" i="1" dirty="0">
                <a:solidFill>
                  <a:srgbClr val="FF0000"/>
                </a:solidFill>
              </a:rPr>
              <a:t>the explored set</a:t>
            </a:r>
            <a:endParaRPr lang="en-US" sz="2400" i="1" dirty="0"/>
          </a:p>
          <a:p>
            <a:pPr marL="0" indent="0">
              <a:buNone/>
            </a:pPr>
            <a:r>
              <a:rPr lang="en-US" sz="2400" i="1" dirty="0"/>
              <a:t>      </a:t>
            </a:r>
            <a:r>
              <a:rPr lang="en-US" sz="2400" dirty="0"/>
              <a:t>expand the node, adding the resulting nodes to frontier</a:t>
            </a:r>
          </a:p>
          <a:p>
            <a:pPr marL="0" indent="0">
              <a:buNone/>
            </a:pPr>
            <a:r>
              <a:rPr lang="en-US" sz="2400" dirty="0"/>
              <a:t>         </a:t>
            </a:r>
            <a:r>
              <a:rPr lang="en-US" sz="2400" i="1" dirty="0">
                <a:solidFill>
                  <a:srgbClr val="FF0000"/>
                </a:solidFill>
              </a:rPr>
              <a:t>only if they are not in the frontier or the explored set</a:t>
            </a:r>
            <a:endParaRPr lang="en-US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4343400" y="6096000"/>
            <a:ext cx="34275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OPEN             CLOSED</a:t>
            </a:r>
          </a:p>
        </p:txBody>
      </p:sp>
    </p:spTree>
    <p:extLst>
      <p:ext uri="{BB962C8B-B14F-4D97-AF65-F5344CB8AC3E}">
        <p14:creationId xmlns:p14="http://schemas.microsoft.com/office/powerpoint/2010/main" val="3179137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3F2D0E4-63E9-4A94-9223-6DF5D7DDEF30}" type="slidenum">
              <a:rPr lang="en-US" altLang="en-US" sz="1400" smtClean="0"/>
              <a:pPr eaLnBrk="1" hangingPunct="1"/>
              <a:t>3</a:t>
            </a:fld>
            <a:endParaRPr lang="en-US" altLang="en-US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Formal State-Space Model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219200" y="1371600"/>
            <a:ext cx="484346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FF0000"/>
                </a:solidFill>
              </a:rPr>
              <a:t>Problem = (S, s, A, f, g, c)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914400" y="2133600"/>
            <a:ext cx="4660250" cy="2677656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800" dirty="0"/>
              <a:t>S = state space</a:t>
            </a:r>
          </a:p>
          <a:p>
            <a:pPr eaLnBrk="1" hangingPunct="1"/>
            <a:r>
              <a:rPr lang="en-US" altLang="en-US" sz="2800" dirty="0"/>
              <a:t>s = initial state</a:t>
            </a:r>
          </a:p>
          <a:p>
            <a:pPr eaLnBrk="1" hangingPunct="1"/>
            <a:r>
              <a:rPr lang="en-US" altLang="en-US" sz="2800" dirty="0"/>
              <a:t>A = set of actions</a:t>
            </a:r>
          </a:p>
          <a:p>
            <a:pPr eaLnBrk="1" hangingPunct="1"/>
            <a:r>
              <a:rPr lang="en-US" altLang="en-US" sz="2800" dirty="0"/>
              <a:t>f = state change function    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/>
              <a:t>g = goal test function          </a:t>
            </a:r>
            <a:endParaRPr lang="en-US" altLang="en-US" sz="2800" dirty="0">
              <a:solidFill>
                <a:srgbClr val="0033CC"/>
              </a:solidFill>
            </a:endParaRPr>
          </a:p>
          <a:p>
            <a:pPr eaLnBrk="1" hangingPunct="1"/>
            <a:r>
              <a:rPr lang="en-US" altLang="en-US" sz="2800" dirty="0"/>
              <a:t>c = cost function                </a:t>
            </a:r>
            <a:endParaRPr lang="en-US" altLang="en-US" sz="2800" dirty="0">
              <a:solidFill>
                <a:srgbClr val="800080"/>
              </a:solidFill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62000" y="5181600"/>
            <a:ext cx="381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x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819400" y="518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y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143000" y="5410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1676400" y="4994701"/>
            <a:ext cx="71526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a</a:t>
            </a:r>
          </a:p>
          <a:p>
            <a:pPr algn="ctr" eaLnBrk="1" hangingPunct="1"/>
            <a:r>
              <a:rPr lang="en-US" altLang="en-US" dirty="0">
                <a:solidFill>
                  <a:srgbClr val="FF0000"/>
                </a:solidFill>
              </a:rPr>
              <a:t>c(a)</a:t>
            </a:r>
          </a:p>
        </p:txBody>
      </p:sp>
      <p:sp>
        <p:nvSpPr>
          <p:cNvPr id="7178" name="Oval 10"/>
          <p:cNvSpPr>
            <a:spLocks noChangeArrowheads="1"/>
          </p:cNvSpPr>
          <p:nvPr/>
        </p:nvSpPr>
        <p:spPr bwMode="auto">
          <a:xfrm>
            <a:off x="762000" y="5257800"/>
            <a:ext cx="3810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9" name="Oval 11"/>
          <p:cNvSpPr>
            <a:spLocks noChangeArrowheads="1"/>
          </p:cNvSpPr>
          <p:nvPr/>
        </p:nvSpPr>
        <p:spPr bwMode="auto">
          <a:xfrm>
            <a:off x="2819400" y="5257800"/>
            <a:ext cx="381000" cy="304800"/>
          </a:xfrm>
          <a:prstGeom prst="ellips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Basic Idea</a:t>
            </a:r>
            <a:endParaRPr lang="en-US" alt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eaLnBrk="1" hangingPunct="1"/>
            <a:r>
              <a:rPr lang="en-US" altLang="en-US" dirty="0"/>
              <a:t>Start with the initial state</a:t>
            </a:r>
          </a:p>
          <a:p>
            <a:pPr eaLnBrk="1" hangingPunct="1"/>
            <a:r>
              <a:rPr lang="en-US" altLang="en-US" dirty="0"/>
              <a:t>Maintain a (general) queue of states to visit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Depth-First search: </a:t>
            </a:r>
            <a:r>
              <a:rPr lang="en-US" altLang="en-US" dirty="0"/>
              <a:t>the queue is LIFO </a:t>
            </a:r>
            <a:r>
              <a:rPr lang="en-US" altLang="en-US" dirty="0">
                <a:solidFill>
                  <a:srgbClr val="C00000"/>
                </a:solidFill>
              </a:rPr>
              <a:t>(stack)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Breadth-First</a:t>
            </a:r>
            <a:r>
              <a:rPr lang="en-US" altLang="en-US" dirty="0"/>
              <a:t> search: the queue is FIFO </a:t>
            </a:r>
            <a:r>
              <a:rPr lang="en-US" altLang="en-US" dirty="0">
                <a:solidFill>
                  <a:srgbClr val="C00000"/>
                </a:solidFill>
              </a:rPr>
              <a:t>(queue)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Uniform-Cost </a:t>
            </a:r>
            <a:r>
              <a:rPr lang="en-US" altLang="en-US" dirty="0"/>
              <a:t>search: the queue is ordered by lowest path cost g (path from start to node)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Depth-Limited</a:t>
            </a:r>
            <a:r>
              <a:rPr lang="en-US" altLang="en-US" dirty="0"/>
              <a:t> search: DFS with a depth limit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Iterative-Deepening </a:t>
            </a:r>
            <a:r>
              <a:rPr lang="en-US" altLang="en-US" dirty="0"/>
              <a:t>search: DFS with depth limit sequence 1, 2, 3, ….  till memory runs out</a:t>
            </a:r>
          </a:p>
          <a:p>
            <a:pPr lvl="1" eaLnBrk="1" hangingPunct="1"/>
            <a:r>
              <a:rPr lang="en-US" altLang="en-US" dirty="0">
                <a:solidFill>
                  <a:srgbClr val="C00000"/>
                </a:solidFill>
              </a:rPr>
              <a:t>Bidirectional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Search</a:t>
            </a:r>
          </a:p>
          <a:p>
            <a:pPr eaLnBrk="1" hangingPunct="1"/>
            <a:endParaRPr lang="en-US" altLang="en-US" dirty="0"/>
          </a:p>
          <a:p>
            <a:pPr eaLnBrk="1" hangingPunct="1"/>
            <a:endParaRPr lang="en-US" altLang="en-US" dirty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0986A7-3C8C-4D86-86C5-15CB7E815423}" type="slidenum">
              <a:rPr lang="en-US" altLang="en-US" sz="1400" smtClean="0"/>
              <a:pPr eaLnBrk="1" hangingPunct="1"/>
              <a:t>30</a:t>
            </a:fld>
            <a:endParaRPr lang="en-US" alt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Performance Criteria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Completeness: </a:t>
            </a:r>
            <a:r>
              <a:rPr lang="en-US" altLang="en-US"/>
              <a:t>Does it find a solution when there is one?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Optimality:</a:t>
            </a:r>
            <a:r>
              <a:rPr lang="en-US" altLang="en-US"/>
              <a:t> Does it find the optimal solution in terms of cost?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Time complexity: </a:t>
            </a:r>
            <a:r>
              <a:rPr lang="en-US" altLang="en-US"/>
              <a:t>How long does it take to find a solution</a:t>
            </a:r>
          </a:p>
          <a:p>
            <a:pPr eaLnBrk="1" hangingPunct="1"/>
            <a:r>
              <a:rPr lang="en-US" altLang="en-US">
                <a:solidFill>
                  <a:srgbClr val="FF0000"/>
                </a:solidFill>
              </a:rPr>
              <a:t>Space Complexity: </a:t>
            </a:r>
            <a:r>
              <a:rPr lang="en-US" altLang="en-US"/>
              <a:t>How much memory is needed?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92814DC-2021-4991-A591-154B060594F9}" type="slidenum">
              <a:rPr lang="en-US" altLang="en-US" sz="1400" smtClean="0"/>
              <a:pPr eaLnBrk="1" hangingPunct="1"/>
              <a:t>31</a:t>
            </a:fld>
            <a:endParaRPr lang="en-US" altLang="en-US" sz="14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A39470E-DC69-4969-80EF-6EABE79FA771}" type="slidenum">
              <a:rPr lang="en-US" altLang="en-US" sz="1400" smtClean="0"/>
              <a:pPr eaLnBrk="1" hangingPunct="1"/>
              <a:t>32</a:t>
            </a:fld>
            <a:endParaRPr lang="en-US" altLang="en-US" sz="1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Breadth-First Search</a:t>
            </a:r>
          </a:p>
        </p:txBody>
      </p:sp>
      <p:sp>
        <p:nvSpPr>
          <p:cNvPr id="20484" name="Oval 3"/>
          <p:cNvSpPr>
            <a:spLocks noChangeArrowheads="1"/>
          </p:cNvSpPr>
          <p:nvPr/>
        </p:nvSpPr>
        <p:spPr bwMode="auto">
          <a:xfrm>
            <a:off x="53498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5334000" y="3124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</a:t>
            </a:r>
          </a:p>
        </p:txBody>
      </p:sp>
      <p:sp>
        <p:nvSpPr>
          <p:cNvPr id="20486" name="Oval 5"/>
          <p:cNvSpPr>
            <a:spLocks noChangeArrowheads="1"/>
          </p:cNvSpPr>
          <p:nvPr/>
        </p:nvSpPr>
        <p:spPr bwMode="auto">
          <a:xfrm>
            <a:off x="4740275" y="4225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78" name="Text Box 6"/>
          <p:cNvSpPr txBox="1">
            <a:spLocks noChangeArrowheads="1"/>
          </p:cNvSpPr>
          <p:nvPr/>
        </p:nvSpPr>
        <p:spPr bwMode="auto">
          <a:xfrm>
            <a:off x="472440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b</a:t>
            </a:r>
          </a:p>
        </p:txBody>
      </p:sp>
      <p:sp>
        <p:nvSpPr>
          <p:cNvPr id="20488" name="Oval 7"/>
          <p:cNvSpPr>
            <a:spLocks noChangeArrowheads="1"/>
          </p:cNvSpPr>
          <p:nvPr/>
        </p:nvSpPr>
        <p:spPr bwMode="auto">
          <a:xfrm>
            <a:off x="6340475" y="4302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0" name="Text Box 8"/>
          <p:cNvSpPr txBox="1">
            <a:spLocks noChangeArrowheads="1"/>
          </p:cNvSpPr>
          <p:nvPr/>
        </p:nvSpPr>
        <p:spPr bwMode="auto">
          <a:xfrm>
            <a:off x="6324600" y="41910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c</a:t>
            </a:r>
          </a:p>
        </p:txBody>
      </p:sp>
      <p:sp>
        <p:nvSpPr>
          <p:cNvPr id="20490" name="Oval 9"/>
          <p:cNvSpPr>
            <a:spLocks noChangeArrowheads="1"/>
          </p:cNvSpPr>
          <p:nvPr/>
        </p:nvSpPr>
        <p:spPr bwMode="auto">
          <a:xfrm>
            <a:off x="40544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2" name="Text Box 10"/>
          <p:cNvSpPr txBox="1">
            <a:spLocks noChangeArrowheads="1"/>
          </p:cNvSpPr>
          <p:nvPr/>
        </p:nvSpPr>
        <p:spPr bwMode="auto">
          <a:xfrm>
            <a:off x="4038600" y="518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d</a:t>
            </a:r>
          </a:p>
        </p:txBody>
      </p:sp>
      <p:sp>
        <p:nvSpPr>
          <p:cNvPr id="20492" name="Oval 11"/>
          <p:cNvSpPr>
            <a:spLocks noChangeArrowheads="1"/>
          </p:cNvSpPr>
          <p:nvPr/>
        </p:nvSpPr>
        <p:spPr bwMode="auto">
          <a:xfrm>
            <a:off x="5121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4" name="Text Box 12"/>
          <p:cNvSpPr txBox="1">
            <a:spLocks noChangeArrowheads="1"/>
          </p:cNvSpPr>
          <p:nvPr/>
        </p:nvSpPr>
        <p:spPr bwMode="auto">
          <a:xfrm>
            <a:off x="5105400" y="5181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e</a:t>
            </a:r>
          </a:p>
        </p:txBody>
      </p:sp>
      <p:sp>
        <p:nvSpPr>
          <p:cNvPr id="20494" name="Oval 13"/>
          <p:cNvSpPr>
            <a:spLocks noChangeArrowheads="1"/>
          </p:cNvSpPr>
          <p:nvPr/>
        </p:nvSpPr>
        <p:spPr bwMode="auto">
          <a:xfrm>
            <a:off x="61118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6" name="Text Box 14"/>
          <p:cNvSpPr txBox="1">
            <a:spLocks noChangeArrowheads="1"/>
          </p:cNvSpPr>
          <p:nvPr/>
        </p:nvSpPr>
        <p:spPr bwMode="auto">
          <a:xfrm>
            <a:off x="6096000" y="51816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f</a:t>
            </a:r>
          </a:p>
        </p:txBody>
      </p:sp>
      <p:sp>
        <p:nvSpPr>
          <p:cNvPr id="20496" name="Oval 15"/>
          <p:cNvSpPr>
            <a:spLocks noChangeArrowheads="1"/>
          </p:cNvSpPr>
          <p:nvPr/>
        </p:nvSpPr>
        <p:spPr bwMode="auto">
          <a:xfrm>
            <a:off x="6873875" y="5216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88" name="Text Box 16"/>
          <p:cNvSpPr txBox="1">
            <a:spLocks noChangeArrowheads="1"/>
          </p:cNvSpPr>
          <p:nvPr/>
        </p:nvSpPr>
        <p:spPr bwMode="auto">
          <a:xfrm>
            <a:off x="6858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g</a:t>
            </a:r>
          </a:p>
        </p:txBody>
      </p:sp>
      <p:sp>
        <p:nvSpPr>
          <p:cNvPr id="20498" name="Oval 17"/>
          <p:cNvSpPr>
            <a:spLocks noChangeArrowheads="1"/>
          </p:cNvSpPr>
          <p:nvPr/>
        </p:nvSpPr>
        <p:spPr bwMode="auto">
          <a:xfrm>
            <a:off x="7635875" y="5216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9890" name="Text Box 18"/>
          <p:cNvSpPr txBox="1">
            <a:spLocks noChangeArrowheads="1"/>
          </p:cNvSpPr>
          <p:nvPr/>
        </p:nvSpPr>
        <p:spPr bwMode="auto">
          <a:xfrm>
            <a:off x="7620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h</a:t>
            </a:r>
          </a:p>
        </p:txBody>
      </p:sp>
      <p:sp>
        <p:nvSpPr>
          <p:cNvPr id="20500" name="Line 19"/>
          <p:cNvSpPr>
            <a:spLocks noChangeShapeType="1"/>
          </p:cNvSpPr>
          <p:nvPr/>
        </p:nvSpPr>
        <p:spPr bwMode="auto">
          <a:xfrm flipH="1">
            <a:off x="4953000" y="3505200"/>
            <a:ext cx="609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Line 20"/>
          <p:cNvSpPr>
            <a:spLocks noChangeShapeType="1"/>
          </p:cNvSpPr>
          <p:nvPr/>
        </p:nvSpPr>
        <p:spPr bwMode="auto">
          <a:xfrm>
            <a:off x="5562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Line 21"/>
          <p:cNvSpPr>
            <a:spLocks noChangeShapeType="1"/>
          </p:cNvSpPr>
          <p:nvPr/>
        </p:nvSpPr>
        <p:spPr bwMode="auto">
          <a:xfrm flipH="1">
            <a:off x="4267200" y="4495800"/>
            <a:ext cx="533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Line 22"/>
          <p:cNvSpPr>
            <a:spLocks noChangeShapeType="1"/>
          </p:cNvSpPr>
          <p:nvPr/>
        </p:nvSpPr>
        <p:spPr bwMode="auto">
          <a:xfrm>
            <a:off x="4953000" y="4495800"/>
            <a:ext cx="304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Line 23"/>
          <p:cNvSpPr>
            <a:spLocks noChangeShapeType="1"/>
          </p:cNvSpPr>
          <p:nvPr/>
        </p:nvSpPr>
        <p:spPr bwMode="auto">
          <a:xfrm flipH="1">
            <a:off x="6248400" y="4648200"/>
            <a:ext cx="228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Line 24"/>
          <p:cNvSpPr>
            <a:spLocks noChangeShapeType="1"/>
          </p:cNvSpPr>
          <p:nvPr/>
        </p:nvSpPr>
        <p:spPr bwMode="auto">
          <a:xfrm>
            <a:off x="6629400" y="4648200"/>
            <a:ext cx="381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Line 25"/>
          <p:cNvSpPr>
            <a:spLocks noChangeShapeType="1"/>
          </p:cNvSpPr>
          <p:nvPr/>
        </p:nvSpPr>
        <p:spPr bwMode="auto">
          <a:xfrm>
            <a:off x="6705600" y="4572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342181" y="1807204"/>
            <a:ext cx="8382000" cy="47244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Maintain FIFO queue of nodes to visit</a:t>
            </a:r>
          </a:p>
          <a:p>
            <a:pPr eaLnBrk="1" hangingPunct="1"/>
            <a:r>
              <a:rPr lang="en-US" altLang="en-US" sz="3600" dirty="0"/>
              <a:t>Evaluation </a:t>
            </a:r>
            <a:r>
              <a:rPr lang="en-US" altLang="en-US" sz="3600" dirty="0">
                <a:solidFill>
                  <a:srgbClr val="0033CC"/>
                </a:solidFill>
              </a:rPr>
              <a:t>(</a:t>
            </a:r>
            <a:r>
              <a:rPr lang="en-US" altLang="en-US" sz="2400" dirty="0">
                <a:solidFill>
                  <a:srgbClr val="0033CC"/>
                </a:solidFill>
              </a:rPr>
              <a:t>branching factor b; solution at depth d)</a:t>
            </a:r>
          </a:p>
          <a:p>
            <a:pPr lvl="1" eaLnBrk="1" hangingPunct="1"/>
            <a:r>
              <a:rPr lang="en-US" altLang="en-US" sz="3200" dirty="0"/>
              <a:t>Complete?</a:t>
            </a:r>
          </a:p>
          <a:p>
            <a:pPr lvl="2" eaLnBrk="1" hangingPunct="1"/>
            <a:endParaRPr lang="en-US" altLang="en-US" sz="2800" dirty="0"/>
          </a:p>
          <a:p>
            <a:pPr lvl="1" eaLnBrk="1" hangingPunct="1"/>
            <a:r>
              <a:rPr lang="en-US" altLang="en-US" sz="3200" dirty="0"/>
              <a:t>Time Complexity?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r>
              <a:rPr lang="en-US" altLang="en-US" sz="3200" dirty="0"/>
              <a:t>Space?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endParaRPr lang="en-US" altLang="en-US" sz="3200" dirty="0"/>
          </a:p>
        </p:txBody>
      </p:sp>
      <p:sp>
        <p:nvSpPr>
          <p:cNvPr id="79899" name="Text Box 27"/>
          <p:cNvSpPr txBox="1">
            <a:spLocks noChangeArrowheads="1"/>
          </p:cNvSpPr>
          <p:nvPr/>
        </p:nvSpPr>
        <p:spPr bwMode="auto">
          <a:xfrm>
            <a:off x="1371600" y="3657600"/>
            <a:ext cx="36941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Yes (if enough memory)</a:t>
            </a:r>
          </a:p>
        </p:txBody>
      </p:sp>
      <p:sp>
        <p:nvSpPr>
          <p:cNvPr id="79900" name="Text Box 28"/>
          <p:cNvSpPr txBox="1">
            <a:spLocks noChangeArrowheads="1"/>
          </p:cNvSpPr>
          <p:nvPr/>
        </p:nvSpPr>
        <p:spPr bwMode="auto">
          <a:xfrm>
            <a:off x="1219200" y="4648200"/>
            <a:ext cx="1195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O(b^d)</a:t>
            </a:r>
          </a:p>
        </p:txBody>
      </p:sp>
      <p:sp>
        <p:nvSpPr>
          <p:cNvPr id="79901" name="Text Box 29"/>
          <p:cNvSpPr txBox="1">
            <a:spLocks noChangeArrowheads="1"/>
          </p:cNvSpPr>
          <p:nvPr/>
        </p:nvSpPr>
        <p:spPr bwMode="auto">
          <a:xfrm>
            <a:off x="1219200" y="5867400"/>
            <a:ext cx="1195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O(b^d)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F239486-FCDF-4745-9299-3EBD13764785}"/>
                  </a:ext>
                </a:extLst>
              </p14:cNvPr>
              <p14:cNvContentPartPr/>
              <p14:nvPr/>
            </p14:nvContentPartPr>
            <p14:xfrm>
              <a:off x="4533181" y="751681"/>
              <a:ext cx="3560763" cy="5272087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F239486-FCDF-4745-9299-3EBD1376478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523823" y="742322"/>
                <a:ext cx="3579479" cy="5290804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7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8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8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8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8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8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989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98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8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9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99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9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9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6" grpId="0" autoUpdateAnimBg="0"/>
      <p:bldP spid="79878" grpId="0" autoUpdateAnimBg="0"/>
      <p:bldP spid="79880" grpId="0" autoUpdateAnimBg="0"/>
      <p:bldP spid="79882" grpId="0" autoUpdateAnimBg="0"/>
      <p:bldP spid="79884" grpId="0" autoUpdateAnimBg="0"/>
      <p:bldP spid="79886" grpId="0" autoUpdateAnimBg="0"/>
      <p:bldP spid="79888" grpId="0" autoUpdateAnimBg="0"/>
      <p:bldP spid="79890" grpId="0" autoUpdateAnimBg="0"/>
      <p:bldP spid="79899" grpId="0" autoUpdateAnimBg="0"/>
      <p:bldP spid="79900" grpId="0" autoUpdateAnimBg="0"/>
      <p:bldP spid="79901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B223C4-363F-4344-8EA1-EA9DBBB958BF}" type="slidenum">
              <a:rPr lang="en-US" altLang="en-US" sz="1400" smtClean="0"/>
              <a:pPr eaLnBrk="1" hangingPunct="1"/>
              <a:t>33</a:t>
            </a:fld>
            <a:endParaRPr lang="en-US" altLang="en-US" sz="140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Depth-First Search</a:t>
            </a:r>
          </a:p>
        </p:txBody>
      </p:sp>
      <p:sp>
        <p:nvSpPr>
          <p:cNvPr id="21508" name="Oval 3"/>
          <p:cNvSpPr>
            <a:spLocks noChangeArrowheads="1"/>
          </p:cNvSpPr>
          <p:nvPr/>
        </p:nvSpPr>
        <p:spPr bwMode="auto">
          <a:xfrm>
            <a:off x="53498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5334000" y="3124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</a:t>
            </a:r>
          </a:p>
        </p:txBody>
      </p:sp>
      <p:sp>
        <p:nvSpPr>
          <p:cNvPr id="21510" name="Oval 5"/>
          <p:cNvSpPr>
            <a:spLocks noChangeArrowheads="1"/>
          </p:cNvSpPr>
          <p:nvPr/>
        </p:nvSpPr>
        <p:spPr bwMode="auto">
          <a:xfrm>
            <a:off x="4740275" y="4225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4" name="Text Box 6"/>
          <p:cNvSpPr txBox="1">
            <a:spLocks noChangeArrowheads="1"/>
          </p:cNvSpPr>
          <p:nvPr/>
        </p:nvSpPr>
        <p:spPr bwMode="auto">
          <a:xfrm>
            <a:off x="4724400" y="41148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b</a:t>
            </a:r>
          </a:p>
        </p:txBody>
      </p:sp>
      <p:sp>
        <p:nvSpPr>
          <p:cNvPr id="21512" name="Oval 7"/>
          <p:cNvSpPr>
            <a:spLocks noChangeArrowheads="1"/>
          </p:cNvSpPr>
          <p:nvPr/>
        </p:nvSpPr>
        <p:spPr bwMode="auto">
          <a:xfrm>
            <a:off x="6340475" y="4302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4038600" y="51816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c</a:t>
            </a:r>
          </a:p>
        </p:txBody>
      </p:sp>
      <p:sp>
        <p:nvSpPr>
          <p:cNvPr id="21514" name="Oval 9"/>
          <p:cNvSpPr>
            <a:spLocks noChangeArrowheads="1"/>
          </p:cNvSpPr>
          <p:nvPr/>
        </p:nvSpPr>
        <p:spPr bwMode="auto">
          <a:xfrm>
            <a:off x="40544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58" name="Text Box 10"/>
          <p:cNvSpPr txBox="1">
            <a:spLocks noChangeArrowheads="1"/>
          </p:cNvSpPr>
          <p:nvPr/>
        </p:nvSpPr>
        <p:spPr bwMode="auto">
          <a:xfrm>
            <a:off x="5105400" y="518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d</a:t>
            </a:r>
          </a:p>
        </p:txBody>
      </p:sp>
      <p:sp>
        <p:nvSpPr>
          <p:cNvPr id="21516" name="Oval 11"/>
          <p:cNvSpPr>
            <a:spLocks noChangeArrowheads="1"/>
          </p:cNvSpPr>
          <p:nvPr/>
        </p:nvSpPr>
        <p:spPr bwMode="auto">
          <a:xfrm>
            <a:off x="5121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6324600" y="41910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e</a:t>
            </a:r>
          </a:p>
        </p:txBody>
      </p:sp>
      <p:sp>
        <p:nvSpPr>
          <p:cNvPr id="21518" name="Oval 13"/>
          <p:cNvSpPr>
            <a:spLocks noChangeArrowheads="1"/>
          </p:cNvSpPr>
          <p:nvPr/>
        </p:nvSpPr>
        <p:spPr bwMode="auto">
          <a:xfrm>
            <a:off x="61118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62" name="Text Box 14"/>
          <p:cNvSpPr txBox="1">
            <a:spLocks noChangeArrowheads="1"/>
          </p:cNvSpPr>
          <p:nvPr/>
        </p:nvSpPr>
        <p:spPr bwMode="auto">
          <a:xfrm>
            <a:off x="6096000" y="51816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f</a:t>
            </a:r>
          </a:p>
        </p:txBody>
      </p:sp>
      <p:sp>
        <p:nvSpPr>
          <p:cNvPr id="21520" name="Oval 15"/>
          <p:cNvSpPr>
            <a:spLocks noChangeArrowheads="1"/>
          </p:cNvSpPr>
          <p:nvPr/>
        </p:nvSpPr>
        <p:spPr bwMode="auto">
          <a:xfrm>
            <a:off x="6873875" y="5216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64" name="Text Box 16"/>
          <p:cNvSpPr txBox="1">
            <a:spLocks noChangeArrowheads="1"/>
          </p:cNvSpPr>
          <p:nvPr/>
        </p:nvSpPr>
        <p:spPr bwMode="auto">
          <a:xfrm>
            <a:off x="6858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g</a:t>
            </a:r>
          </a:p>
        </p:txBody>
      </p:sp>
      <p:sp>
        <p:nvSpPr>
          <p:cNvPr id="21522" name="Oval 17"/>
          <p:cNvSpPr>
            <a:spLocks noChangeArrowheads="1"/>
          </p:cNvSpPr>
          <p:nvPr/>
        </p:nvSpPr>
        <p:spPr bwMode="auto">
          <a:xfrm>
            <a:off x="7635875" y="5216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7620000" y="5105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h</a:t>
            </a:r>
          </a:p>
        </p:txBody>
      </p:sp>
      <p:sp>
        <p:nvSpPr>
          <p:cNvPr id="21524" name="Line 19"/>
          <p:cNvSpPr>
            <a:spLocks noChangeShapeType="1"/>
          </p:cNvSpPr>
          <p:nvPr/>
        </p:nvSpPr>
        <p:spPr bwMode="auto">
          <a:xfrm flipH="1">
            <a:off x="4953000" y="3505200"/>
            <a:ext cx="609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5" name="Line 20"/>
          <p:cNvSpPr>
            <a:spLocks noChangeShapeType="1"/>
          </p:cNvSpPr>
          <p:nvPr/>
        </p:nvSpPr>
        <p:spPr bwMode="auto">
          <a:xfrm>
            <a:off x="5562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Line 21"/>
          <p:cNvSpPr>
            <a:spLocks noChangeShapeType="1"/>
          </p:cNvSpPr>
          <p:nvPr/>
        </p:nvSpPr>
        <p:spPr bwMode="auto">
          <a:xfrm flipH="1">
            <a:off x="4267200" y="4495800"/>
            <a:ext cx="533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Line 22"/>
          <p:cNvSpPr>
            <a:spLocks noChangeShapeType="1"/>
          </p:cNvSpPr>
          <p:nvPr/>
        </p:nvSpPr>
        <p:spPr bwMode="auto">
          <a:xfrm>
            <a:off x="4953000" y="4495800"/>
            <a:ext cx="304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8" name="Line 23"/>
          <p:cNvSpPr>
            <a:spLocks noChangeShapeType="1"/>
          </p:cNvSpPr>
          <p:nvPr/>
        </p:nvSpPr>
        <p:spPr bwMode="auto">
          <a:xfrm flipH="1">
            <a:off x="6248400" y="4648200"/>
            <a:ext cx="228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9" name="Line 24"/>
          <p:cNvSpPr>
            <a:spLocks noChangeShapeType="1"/>
          </p:cNvSpPr>
          <p:nvPr/>
        </p:nvSpPr>
        <p:spPr bwMode="auto">
          <a:xfrm>
            <a:off x="6629400" y="4648200"/>
            <a:ext cx="381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Line 25"/>
          <p:cNvSpPr>
            <a:spLocks noChangeShapeType="1"/>
          </p:cNvSpPr>
          <p:nvPr/>
        </p:nvSpPr>
        <p:spPr bwMode="auto">
          <a:xfrm>
            <a:off x="6705600" y="4572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9144000" cy="19812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Maintain stack of nodes to visit</a:t>
            </a:r>
          </a:p>
          <a:p>
            <a:pPr eaLnBrk="1" hangingPunct="1"/>
            <a:r>
              <a:rPr lang="en-US" altLang="en-US" sz="3600" dirty="0"/>
              <a:t>Evaluation </a:t>
            </a:r>
            <a:r>
              <a:rPr lang="en-US" altLang="en-US" sz="2800" dirty="0">
                <a:solidFill>
                  <a:srgbClr val="0033CC"/>
                </a:solidFill>
              </a:rPr>
              <a:t>(branching factor b; solution at depth d)</a:t>
            </a:r>
          </a:p>
          <a:p>
            <a:pPr lvl="1" eaLnBrk="1" hangingPunct="1"/>
            <a:r>
              <a:rPr lang="en-US" altLang="en-US" sz="3200" dirty="0"/>
              <a:t>Complete?</a:t>
            </a:r>
          </a:p>
          <a:p>
            <a:pPr lvl="2" eaLnBrk="1" hangingPunct="1"/>
            <a:endParaRPr lang="en-US" altLang="en-US" sz="2800" dirty="0"/>
          </a:p>
          <a:p>
            <a:pPr lvl="1" eaLnBrk="1" hangingPunct="1"/>
            <a:r>
              <a:rPr lang="en-US" altLang="en-US" sz="3200" dirty="0"/>
              <a:t>Time Complexity?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r>
              <a:rPr lang="en-US" altLang="en-US" sz="3200" dirty="0"/>
              <a:t>Space ?</a:t>
            </a:r>
          </a:p>
          <a:p>
            <a:pPr lvl="1" eaLnBrk="1" hangingPunct="1"/>
            <a:endParaRPr lang="en-US" altLang="en-US" dirty="0"/>
          </a:p>
          <a:p>
            <a:pPr lvl="1" eaLnBrk="1" hangingPunct="1"/>
            <a:endParaRPr lang="en-US" altLang="en-US" dirty="0"/>
          </a:p>
        </p:txBody>
      </p:sp>
      <p:sp>
        <p:nvSpPr>
          <p:cNvPr id="78875" name="Text Box 27"/>
          <p:cNvSpPr txBox="1">
            <a:spLocks noChangeArrowheads="1"/>
          </p:cNvSpPr>
          <p:nvPr/>
        </p:nvSpPr>
        <p:spPr bwMode="auto">
          <a:xfrm>
            <a:off x="1066800" y="3276600"/>
            <a:ext cx="3594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Not for infinite spaces</a:t>
            </a:r>
          </a:p>
        </p:txBody>
      </p:sp>
      <p:sp>
        <p:nvSpPr>
          <p:cNvPr id="78876" name="Text Box 28"/>
          <p:cNvSpPr txBox="1">
            <a:spLocks noChangeArrowheads="1"/>
          </p:cNvSpPr>
          <p:nvPr/>
        </p:nvSpPr>
        <p:spPr bwMode="auto">
          <a:xfrm>
            <a:off x="1066800" y="4343400"/>
            <a:ext cx="1195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O(b^d)</a:t>
            </a:r>
          </a:p>
        </p:txBody>
      </p:sp>
      <p:sp>
        <p:nvSpPr>
          <p:cNvPr id="78877" name="Text Box 29"/>
          <p:cNvSpPr txBox="1">
            <a:spLocks noChangeArrowheads="1"/>
          </p:cNvSpPr>
          <p:nvPr/>
        </p:nvSpPr>
        <p:spPr bwMode="auto">
          <a:xfrm>
            <a:off x="990600" y="5562600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O(d)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4C0311E-B585-4A8B-8719-2516534F0266}"/>
                  </a:ext>
                </a:extLst>
              </p14:cNvPr>
              <p14:cNvContentPartPr/>
              <p14:nvPr/>
            </p14:nvContentPartPr>
            <p14:xfrm>
              <a:off x="772318" y="2982913"/>
              <a:ext cx="7523163" cy="3500437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4C0311E-B585-4A8B-8719-2516534F026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62959" y="2973552"/>
                <a:ext cx="7541882" cy="3519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 autoUpdateAnimBg="0"/>
      <p:bldP spid="78854" grpId="0" autoUpdateAnimBg="0"/>
      <p:bldP spid="78856" grpId="0" autoUpdateAnimBg="0"/>
      <p:bldP spid="78858" grpId="0" autoUpdateAnimBg="0"/>
      <p:bldP spid="78860" grpId="0" autoUpdateAnimBg="0"/>
      <p:bldP spid="78862" grpId="0" autoUpdateAnimBg="0"/>
      <p:bldP spid="78864" grpId="0" autoUpdateAnimBg="0"/>
      <p:bldP spid="78866" grpId="0" autoUpdateAnimBg="0"/>
      <p:bldP spid="78875" grpId="0" autoUpdateAnimBg="0"/>
      <p:bldP spid="78876" grpId="0" autoUpdateAnimBg="0"/>
      <p:bldP spid="78877" grpId="0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26BFE9D-2190-4BD2-8912-9FD7ECECA441}" type="slidenum">
              <a:rPr lang="en-US" altLang="en-US" sz="1400" smtClean="0"/>
              <a:pPr eaLnBrk="1" hangingPunct="1"/>
              <a:t>34</a:t>
            </a:fld>
            <a:endParaRPr lang="en-US" altLang="en-US" sz="140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Iterative Deepening Search</a:t>
            </a:r>
          </a:p>
        </p:txBody>
      </p:sp>
      <p:sp>
        <p:nvSpPr>
          <p:cNvPr id="28676" name="Oval 3"/>
          <p:cNvSpPr>
            <a:spLocks noChangeArrowheads="1"/>
          </p:cNvSpPr>
          <p:nvPr/>
        </p:nvSpPr>
        <p:spPr bwMode="auto">
          <a:xfrm>
            <a:off x="53498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5334000" y="31242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a</a:t>
            </a:r>
          </a:p>
        </p:txBody>
      </p:sp>
      <p:sp>
        <p:nvSpPr>
          <p:cNvPr id="28678" name="Oval 5"/>
          <p:cNvSpPr>
            <a:spLocks noChangeArrowheads="1"/>
          </p:cNvSpPr>
          <p:nvPr/>
        </p:nvSpPr>
        <p:spPr bwMode="auto">
          <a:xfrm>
            <a:off x="4740275" y="4225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26" name="Text Box 6"/>
          <p:cNvSpPr txBox="1">
            <a:spLocks noChangeArrowheads="1"/>
          </p:cNvSpPr>
          <p:nvPr/>
        </p:nvSpPr>
        <p:spPr bwMode="auto">
          <a:xfrm>
            <a:off x="5638800" y="32004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b</a:t>
            </a:r>
          </a:p>
        </p:txBody>
      </p:sp>
      <p:sp>
        <p:nvSpPr>
          <p:cNvPr id="28680" name="Oval 7"/>
          <p:cNvSpPr>
            <a:spLocks noChangeArrowheads="1"/>
          </p:cNvSpPr>
          <p:nvPr/>
        </p:nvSpPr>
        <p:spPr bwMode="auto">
          <a:xfrm>
            <a:off x="6340475" y="4302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28" name="Text Box 8"/>
          <p:cNvSpPr txBox="1">
            <a:spLocks noChangeArrowheads="1"/>
          </p:cNvSpPr>
          <p:nvPr/>
        </p:nvSpPr>
        <p:spPr bwMode="auto">
          <a:xfrm>
            <a:off x="4724400" y="41148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c</a:t>
            </a:r>
          </a:p>
        </p:txBody>
      </p:sp>
      <p:sp>
        <p:nvSpPr>
          <p:cNvPr id="28682" name="Oval 9"/>
          <p:cNvSpPr>
            <a:spLocks noChangeArrowheads="1"/>
          </p:cNvSpPr>
          <p:nvPr/>
        </p:nvSpPr>
        <p:spPr bwMode="auto">
          <a:xfrm>
            <a:off x="40544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30" name="Text Box 10"/>
          <p:cNvSpPr txBox="1">
            <a:spLocks noChangeArrowheads="1"/>
          </p:cNvSpPr>
          <p:nvPr/>
        </p:nvSpPr>
        <p:spPr bwMode="auto">
          <a:xfrm>
            <a:off x="6324600" y="41910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d</a:t>
            </a:r>
          </a:p>
        </p:txBody>
      </p:sp>
      <p:sp>
        <p:nvSpPr>
          <p:cNvPr id="28684" name="Oval 11"/>
          <p:cNvSpPr>
            <a:spLocks noChangeArrowheads="1"/>
          </p:cNvSpPr>
          <p:nvPr/>
        </p:nvSpPr>
        <p:spPr bwMode="auto">
          <a:xfrm>
            <a:off x="5121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32" name="Text Box 12"/>
          <p:cNvSpPr txBox="1">
            <a:spLocks noChangeArrowheads="1"/>
          </p:cNvSpPr>
          <p:nvPr/>
        </p:nvSpPr>
        <p:spPr bwMode="auto">
          <a:xfrm>
            <a:off x="5943600" y="3200400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e</a:t>
            </a:r>
          </a:p>
        </p:txBody>
      </p:sp>
      <p:sp>
        <p:nvSpPr>
          <p:cNvPr id="28686" name="Oval 13"/>
          <p:cNvSpPr>
            <a:spLocks noChangeArrowheads="1"/>
          </p:cNvSpPr>
          <p:nvPr/>
        </p:nvSpPr>
        <p:spPr bwMode="auto">
          <a:xfrm>
            <a:off x="6111875" y="5292725"/>
            <a:ext cx="365125" cy="3460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34" name="Text Box 14"/>
          <p:cNvSpPr txBox="1">
            <a:spLocks noChangeArrowheads="1"/>
          </p:cNvSpPr>
          <p:nvPr/>
        </p:nvSpPr>
        <p:spPr bwMode="auto">
          <a:xfrm>
            <a:off x="5029200" y="41910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f</a:t>
            </a:r>
          </a:p>
        </p:txBody>
      </p:sp>
      <p:sp>
        <p:nvSpPr>
          <p:cNvPr id="28688" name="Oval 15"/>
          <p:cNvSpPr>
            <a:spLocks noChangeArrowheads="1"/>
          </p:cNvSpPr>
          <p:nvPr/>
        </p:nvSpPr>
        <p:spPr bwMode="auto">
          <a:xfrm>
            <a:off x="6873875" y="5216525"/>
            <a:ext cx="441325" cy="346075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36" name="Text Box 16"/>
          <p:cNvSpPr txBox="1">
            <a:spLocks noChangeArrowheads="1"/>
          </p:cNvSpPr>
          <p:nvPr/>
        </p:nvSpPr>
        <p:spPr bwMode="auto">
          <a:xfrm>
            <a:off x="4038600" y="518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g</a:t>
            </a:r>
          </a:p>
        </p:txBody>
      </p:sp>
      <p:sp>
        <p:nvSpPr>
          <p:cNvPr id="28690" name="Oval 17"/>
          <p:cNvSpPr>
            <a:spLocks noChangeArrowheads="1"/>
          </p:cNvSpPr>
          <p:nvPr/>
        </p:nvSpPr>
        <p:spPr bwMode="auto">
          <a:xfrm>
            <a:off x="7635875" y="5216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1938" name="Text Box 18"/>
          <p:cNvSpPr txBox="1">
            <a:spLocks noChangeArrowheads="1"/>
          </p:cNvSpPr>
          <p:nvPr/>
        </p:nvSpPr>
        <p:spPr bwMode="auto">
          <a:xfrm>
            <a:off x="5105400" y="518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h</a:t>
            </a:r>
          </a:p>
        </p:txBody>
      </p:sp>
      <p:sp>
        <p:nvSpPr>
          <p:cNvPr id="28692" name="Line 19"/>
          <p:cNvSpPr>
            <a:spLocks noChangeShapeType="1"/>
          </p:cNvSpPr>
          <p:nvPr/>
        </p:nvSpPr>
        <p:spPr bwMode="auto">
          <a:xfrm flipH="1">
            <a:off x="4953000" y="3505200"/>
            <a:ext cx="6096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Line 20"/>
          <p:cNvSpPr>
            <a:spLocks noChangeShapeType="1"/>
          </p:cNvSpPr>
          <p:nvPr/>
        </p:nvSpPr>
        <p:spPr bwMode="auto">
          <a:xfrm>
            <a:off x="5562600" y="3505200"/>
            <a:ext cx="76200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Line 21"/>
          <p:cNvSpPr>
            <a:spLocks noChangeShapeType="1"/>
          </p:cNvSpPr>
          <p:nvPr/>
        </p:nvSpPr>
        <p:spPr bwMode="auto">
          <a:xfrm flipH="1">
            <a:off x="4267200" y="4495800"/>
            <a:ext cx="5334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Line 22"/>
          <p:cNvSpPr>
            <a:spLocks noChangeShapeType="1"/>
          </p:cNvSpPr>
          <p:nvPr/>
        </p:nvSpPr>
        <p:spPr bwMode="auto">
          <a:xfrm>
            <a:off x="4953000" y="4495800"/>
            <a:ext cx="304800" cy="762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Line 23"/>
          <p:cNvSpPr>
            <a:spLocks noChangeShapeType="1"/>
          </p:cNvSpPr>
          <p:nvPr/>
        </p:nvSpPr>
        <p:spPr bwMode="auto">
          <a:xfrm flipH="1">
            <a:off x="6248400" y="4648200"/>
            <a:ext cx="2286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Line 24"/>
          <p:cNvSpPr>
            <a:spLocks noChangeShapeType="1"/>
          </p:cNvSpPr>
          <p:nvPr/>
        </p:nvSpPr>
        <p:spPr bwMode="auto">
          <a:xfrm>
            <a:off x="6629400" y="4648200"/>
            <a:ext cx="381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8" name="Line 25"/>
          <p:cNvSpPr>
            <a:spLocks noChangeShapeType="1"/>
          </p:cNvSpPr>
          <p:nvPr/>
        </p:nvSpPr>
        <p:spPr bwMode="auto">
          <a:xfrm>
            <a:off x="6705600" y="4572000"/>
            <a:ext cx="10668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99" name="Rectangle 26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7646598" cy="1954213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DFS with depth limit; incrementally grow limit </a:t>
            </a:r>
            <a:r>
              <a:rPr lang="en-US" altLang="en-US" sz="3600" dirty="0">
                <a:solidFill>
                  <a:srgbClr val="FF0000"/>
                </a:solidFill>
                <a:latin typeface="Script MT Bold" pitchFamily="66" charset="0"/>
              </a:rPr>
              <a:t>l = 0, 1, 2, ...</a:t>
            </a:r>
            <a:endParaRPr lang="en-US" altLang="en-US" sz="360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3600" dirty="0"/>
              <a:t>Evaluation </a:t>
            </a:r>
            <a:r>
              <a:rPr lang="en-US" altLang="en-US" dirty="0">
                <a:solidFill>
                  <a:srgbClr val="0033CC"/>
                </a:solidFill>
              </a:rPr>
              <a:t>(for solution at depth d)</a:t>
            </a:r>
          </a:p>
          <a:p>
            <a:pPr lvl="1" eaLnBrk="1" hangingPunct="1"/>
            <a:r>
              <a:rPr lang="en-US" altLang="en-US" sz="3200" dirty="0"/>
              <a:t>Complete?</a:t>
            </a:r>
          </a:p>
          <a:p>
            <a:pPr lvl="2" eaLnBrk="1" hangingPunct="1"/>
            <a:endParaRPr lang="en-US" altLang="en-US" sz="2800" dirty="0"/>
          </a:p>
          <a:p>
            <a:pPr lvl="1" eaLnBrk="1" hangingPunct="1"/>
            <a:r>
              <a:rPr lang="en-US" altLang="en-US" sz="3200" dirty="0"/>
              <a:t>Time Complexity?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r>
              <a:rPr lang="en-US" altLang="en-US" sz="3200" dirty="0"/>
              <a:t>Space Complexity?</a:t>
            </a:r>
          </a:p>
          <a:p>
            <a:pPr lvl="1" eaLnBrk="1" hangingPunct="1"/>
            <a:endParaRPr lang="en-US" altLang="en-US" sz="3200" dirty="0"/>
          </a:p>
          <a:p>
            <a:pPr lvl="1" eaLnBrk="1" hangingPunct="1"/>
            <a:endParaRPr lang="en-US" altLang="en-US" sz="3200" dirty="0"/>
          </a:p>
        </p:txBody>
      </p:sp>
      <p:sp>
        <p:nvSpPr>
          <p:cNvPr id="81947" name="Text Box 27"/>
          <p:cNvSpPr txBox="1">
            <a:spLocks noChangeArrowheads="1"/>
          </p:cNvSpPr>
          <p:nvPr/>
        </p:nvSpPr>
        <p:spPr bwMode="auto">
          <a:xfrm>
            <a:off x="1219200" y="3962400"/>
            <a:ext cx="22653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Yes, if </a:t>
            </a:r>
            <a:r>
              <a:rPr lang="en-US" altLang="en-US">
                <a:solidFill>
                  <a:srgbClr val="FF0000"/>
                </a:solidFill>
                <a:latin typeface="Script MT Bold" pitchFamily="66" charset="0"/>
              </a:rPr>
              <a:t>l</a:t>
            </a:r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 &gt;= d</a:t>
            </a:r>
          </a:p>
        </p:txBody>
      </p:sp>
      <p:sp>
        <p:nvSpPr>
          <p:cNvPr id="81948" name="Text Box 28"/>
          <p:cNvSpPr txBox="1">
            <a:spLocks noChangeArrowheads="1"/>
          </p:cNvSpPr>
          <p:nvPr/>
        </p:nvSpPr>
        <p:spPr bwMode="auto">
          <a:xfrm>
            <a:off x="1143000" y="5029200"/>
            <a:ext cx="1195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O(b^d)</a:t>
            </a:r>
          </a:p>
        </p:txBody>
      </p:sp>
      <p:sp>
        <p:nvSpPr>
          <p:cNvPr id="81949" name="Text Box 29"/>
          <p:cNvSpPr txBox="1">
            <a:spLocks noChangeArrowheads="1"/>
          </p:cNvSpPr>
          <p:nvPr/>
        </p:nvSpPr>
        <p:spPr bwMode="auto">
          <a:xfrm>
            <a:off x="1295400" y="6096000"/>
            <a:ext cx="828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b="1">
                <a:solidFill>
                  <a:srgbClr val="FF0000"/>
                </a:solidFill>
                <a:latin typeface="Comic Sans MS" pitchFamily="66" charset="0"/>
              </a:rPr>
              <a:t>O(d)</a:t>
            </a:r>
          </a:p>
        </p:txBody>
      </p:sp>
      <p:sp>
        <p:nvSpPr>
          <p:cNvPr id="81950" name="Text Box 30"/>
          <p:cNvSpPr txBox="1">
            <a:spLocks noChangeArrowheads="1"/>
          </p:cNvSpPr>
          <p:nvPr/>
        </p:nvSpPr>
        <p:spPr bwMode="auto">
          <a:xfrm>
            <a:off x="6172200" y="51816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j</a:t>
            </a:r>
          </a:p>
        </p:txBody>
      </p:sp>
      <p:sp>
        <p:nvSpPr>
          <p:cNvPr id="81951" name="Text Box 31"/>
          <p:cNvSpPr txBox="1">
            <a:spLocks noChangeArrowheads="1"/>
          </p:cNvSpPr>
          <p:nvPr/>
        </p:nvSpPr>
        <p:spPr bwMode="auto">
          <a:xfrm>
            <a:off x="6705600" y="4191000"/>
            <a:ext cx="2682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i</a:t>
            </a:r>
          </a:p>
        </p:txBody>
      </p:sp>
      <p:sp>
        <p:nvSpPr>
          <p:cNvPr id="81952" name="Text Box 32"/>
          <p:cNvSpPr txBox="1">
            <a:spLocks noChangeArrowheads="1"/>
          </p:cNvSpPr>
          <p:nvPr/>
        </p:nvSpPr>
        <p:spPr bwMode="auto">
          <a:xfrm>
            <a:off x="6934200" y="51816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>
                <a:latin typeface="Times New Roman" pitchFamily="18" charset="0"/>
              </a:rPr>
              <a:t>k</a:t>
            </a:r>
          </a:p>
        </p:txBody>
      </p:sp>
      <p:sp>
        <p:nvSpPr>
          <p:cNvPr id="81953" name="Text Box 33"/>
          <p:cNvSpPr txBox="1">
            <a:spLocks noChangeArrowheads="1"/>
          </p:cNvSpPr>
          <p:nvPr/>
        </p:nvSpPr>
        <p:spPr bwMode="auto">
          <a:xfrm>
            <a:off x="7620000" y="5154613"/>
            <a:ext cx="255198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altLang="en-US" sz="2000" dirty="0">
                <a:latin typeface="Times New Roman" pitchFamily="18" charset="0"/>
              </a:rPr>
              <a:t>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2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3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3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95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4" grpId="0" autoUpdateAnimBg="0"/>
      <p:bldP spid="81926" grpId="0" autoUpdateAnimBg="0"/>
      <p:bldP spid="81928" grpId="0" autoUpdateAnimBg="0"/>
      <p:bldP spid="81930" grpId="0" autoUpdateAnimBg="0"/>
      <p:bldP spid="81932" grpId="0" autoUpdateAnimBg="0"/>
      <p:bldP spid="81934" grpId="0" autoUpdateAnimBg="0"/>
      <p:bldP spid="81936" grpId="0" autoUpdateAnimBg="0"/>
      <p:bldP spid="81938" grpId="0" autoUpdateAnimBg="0"/>
      <p:bldP spid="81947" grpId="0" autoUpdateAnimBg="0"/>
      <p:bldP spid="81948" grpId="0" autoUpdateAnimBg="0"/>
      <p:bldP spid="81949" grpId="0" autoUpdateAnimBg="0"/>
      <p:bldP spid="81950" grpId="0" autoUpdateAnimBg="0"/>
      <p:bldP spid="81951" grpId="0" autoUpdateAnimBg="0"/>
      <p:bldP spid="81952" grpId="0" autoUpdateAnimBg="0"/>
      <p:bldP spid="81953" grpId="0" autoUpdateAnimBg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EBA375D-85FF-43D9-A593-81EACFAE04AD}" type="slidenum">
              <a:rPr lang="en-US" altLang="en-US" sz="1400" smtClean="0"/>
              <a:pPr eaLnBrk="1" hangingPunct="1"/>
              <a:t>35</a:t>
            </a:fld>
            <a:endParaRPr lang="en-US" altLang="en-US" sz="140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Cost of Iterative Deepening</a:t>
            </a:r>
          </a:p>
        </p:txBody>
      </p:sp>
      <p:graphicFrame>
        <p:nvGraphicFramePr>
          <p:cNvPr id="82947" name="Group 3"/>
          <p:cNvGraphicFramePr>
            <a:graphicFrameLocks noGrp="1"/>
          </p:cNvGraphicFramePr>
          <p:nvPr/>
        </p:nvGraphicFramePr>
        <p:xfrm>
          <a:off x="1524000" y="1397000"/>
          <a:ext cx="6096000" cy="4064001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E1A95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AE1A95"/>
                          </a:solidFill>
                          <a:effectLst/>
                          <a:latin typeface="Arial" charset="0"/>
                        </a:rPr>
                        <a:t>ratio IDS to DFS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1.5:1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1.2:1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1.08:1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1.02:1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9726" name="Line 29"/>
          <p:cNvSpPr>
            <a:spLocks noChangeShapeType="1"/>
          </p:cNvSpPr>
          <p:nvPr/>
        </p:nvSpPr>
        <p:spPr bwMode="auto">
          <a:xfrm>
            <a:off x="1524000" y="1981200"/>
            <a:ext cx="6096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241A899-539B-490A-B4C5-74D1F36A98D2}" type="slidenum">
              <a:rPr lang="en-US" altLang="en-US" sz="1400" smtClean="0"/>
              <a:pPr eaLnBrk="1" hangingPunct="1"/>
              <a:t>36</a:t>
            </a:fld>
            <a:endParaRPr lang="en-US" altLang="en-US" sz="140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996950" y="115888"/>
            <a:ext cx="7191375" cy="9017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Forwards </a:t>
            </a:r>
            <a:r>
              <a:rPr lang="en-US" altLang="en-US" i="1">
                <a:solidFill>
                  <a:srgbClr val="0033CC"/>
                </a:solidFill>
              </a:rPr>
              <a:t>vs.</a:t>
            </a:r>
            <a:r>
              <a:rPr lang="en-US" altLang="en-US">
                <a:solidFill>
                  <a:srgbClr val="0033CC"/>
                </a:solidFill>
              </a:rPr>
              <a:t> Backwards</a:t>
            </a:r>
          </a:p>
        </p:txBody>
      </p:sp>
      <p:graphicFrame>
        <p:nvGraphicFramePr>
          <p:cNvPr id="2050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85800" y="1219200"/>
          <a:ext cx="7661275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Bitmap Image" r:id="rId3" imgW="7923810" imgH="4885714" progId="Paint.Picture">
                  <p:embed/>
                </p:oleObj>
              </mc:Choice>
              <mc:Fallback>
                <p:oleObj name="Bitmap Image" r:id="rId3" imgW="7923810" imgH="4885714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219200"/>
                        <a:ext cx="7661275" cy="472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1009650" y="2543175"/>
            <a:ext cx="152400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7124700" y="3228975"/>
            <a:ext cx="155575" cy="13335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 rot="-3668237">
            <a:off x="41275" y="1922463"/>
            <a:ext cx="933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63DE8"/>
                </a:solidFill>
                <a:latin typeface="Comic Sans MS" pitchFamily="66" charset="0"/>
              </a:rPr>
              <a:t>start</a:t>
            </a: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 rot="2088574">
            <a:off x="7686675" y="2332038"/>
            <a:ext cx="693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63DE8"/>
                </a:solidFill>
                <a:latin typeface="Comic Sans MS" pitchFamily="66" charset="0"/>
              </a:rPr>
              <a:t>end</a:t>
            </a:r>
          </a:p>
        </p:txBody>
      </p:sp>
      <p:sp>
        <p:nvSpPr>
          <p:cNvPr id="2057" name="AutoShape 8"/>
          <p:cNvSpPr>
            <a:spLocks noChangeArrowheads="1"/>
          </p:cNvSpPr>
          <p:nvPr/>
        </p:nvSpPr>
        <p:spPr bwMode="auto">
          <a:xfrm rot="2790446">
            <a:off x="620713" y="2284413"/>
            <a:ext cx="415925" cy="104775"/>
          </a:xfrm>
          <a:prstGeom prst="rightArrow">
            <a:avLst>
              <a:gd name="adj1" fmla="val 50000"/>
              <a:gd name="adj2" fmla="val 9924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8" name="AutoShape 9"/>
          <p:cNvSpPr>
            <a:spLocks noChangeArrowheads="1"/>
          </p:cNvSpPr>
          <p:nvPr/>
        </p:nvSpPr>
        <p:spPr bwMode="auto">
          <a:xfrm rot="8617947">
            <a:off x="7177088" y="2901950"/>
            <a:ext cx="808037" cy="85725"/>
          </a:xfrm>
          <a:prstGeom prst="rightArrow">
            <a:avLst>
              <a:gd name="adj1" fmla="val 50000"/>
              <a:gd name="adj2" fmla="val 235648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BA38285-3944-4169-B12A-79552CC7424B}" type="slidenum">
              <a:rPr lang="en-US" altLang="en-US" sz="1400" smtClean="0"/>
              <a:pPr eaLnBrk="1" hangingPunct="1"/>
              <a:t>37</a:t>
            </a:fld>
            <a:endParaRPr lang="en-US" altLang="en-US" sz="140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i="1">
                <a:solidFill>
                  <a:srgbClr val="0033CC"/>
                </a:solidFill>
              </a:rPr>
              <a:t>vs.</a:t>
            </a:r>
            <a:r>
              <a:rPr lang="en-US" altLang="en-US">
                <a:solidFill>
                  <a:srgbClr val="0033CC"/>
                </a:solidFill>
              </a:rPr>
              <a:t> Bidirectional</a:t>
            </a:r>
            <a:endParaRPr lang="en-US" altLang="en-US" i="1">
              <a:solidFill>
                <a:srgbClr val="0033CC"/>
              </a:solidFill>
            </a:endParaRPr>
          </a:p>
        </p:txBody>
      </p:sp>
      <p:graphicFrame>
        <p:nvGraphicFramePr>
          <p:cNvPr id="307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806450" y="1639888"/>
          <a:ext cx="7162800" cy="362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Bitmap Image" r:id="rId3" imgW="9495238" imgH="4800000" progId="Paint.Picture">
                  <p:embed/>
                </p:oleObj>
              </mc:Choice>
              <mc:Fallback>
                <p:oleObj name="Bitmap Image" r:id="rId3" imgW="9495238" imgH="4800000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450" y="1639888"/>
                        <a:ext cx="7162800" cy="3621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 type="none" w="med" len="med"/>
                            <a:tailEnd type="none" w="med" len="med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7" name="TextBox 6"/>
          <p:cNvSpPr txBox="1">
            <a:spLocks noChangeArrowheads="1"/>
          </p:cNvSpPr>
          <p:nvPr/>
        </p:nvSpPr>
        <p:spPr bwMode="auto">
          <a:xfrm>
            <a:off x="990600" y="5410200"/>
            <a:ext cx="68103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en-US" dirty="0"/>
              <a:t> Replace the goal test with a check to see if the </a:t>
            </a:r>
          </a:p>
          <a:p>
            <a:pPr eaLnBrk="1" hangingPunct="1"/>
            <a:r>
              <a:rPr lang="en-US" altLang="en-US" dirty="0"/>
              <a:t>   frontiers of the two searches intersect.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How might this be done efficiently? 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Uniform-Cost Search</a:t>
            </a:r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9720D7A-14B5-43A5-9A1C-5FC805D2664F}" type="slidenum">
              <a:rPr lang="en-US" altLang="en-US" sz="1400" smtClean="0"/>
              <a:pPr eaLnBrk="1" hangingPunct="1"/>
              <a:t>38</a:t>
            </a:fld>
            <a:endParaRPr lang="en-US" altLang="en-US" sz="1400"/>
          </a:p>
        </p:txBody>
      </p:sp>
      <p:sp>
        <p:nvSpPr>
          <p:cNvPr id="30724" name="TextBox 3"/>
          <p:cNvSpPr txBox="1">
            <a:spLocks noChangeArrowheads="1"/>
          </p:cNvSpPr>
          <p:nvPr/>
        </p:nvSpPr>
        <p:spPr bwMode="auto">
          <a:xfrm>
            <a:off x="1066800" y="1828800"/>
            <a:ext cx="7410450" cy="452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 typeface="Arial" charset="0"/>
              <a:buChar char="•"/>
            </a:pPr>
            <a:r>
              <a:rPr lang="en-US" altLang="en-US"/>
              <a:t> Expand the node </a:t>
            </a:r>
            <a:r>
              <a:rPr lang="en-US" altLang="en-US">
                <a:solidFill>
                  <a:srgbClr val="C00000"/>
                </a:solidFill>
              </a:rPr>
              <a:t>n</a:t>
            </a:r>
            <a:r>
              <a:rPr lang="en-US" altLang="en-US"/>
              <a:t> with the lowest path cost </a:t>
            </a:r>
            <a:r>
              <a:rPr lang="en-US" altLang="en-US">
                <a:solidFill>
                  <a:srgbClr val="C00000"/>
                </a:solidFill>
              </a:rPr>
              <a:t>g(n)</a:t>
            </a:r>
          </a:p>
          <a:p>
            <a:pPr eaLnBrk="1" hangingPunct="1"/>
            <a:endParaRPr lang="en-US" altLang="en-US">
              <a:solidFill>
                <a:srgbClr val="C00000"/>
              </a:solidFill>
            </a:endParaRPr>
          </a:p>
          <a:p>
            <a:pPr eaLnBrk="1" hangingPunct="1">
              <a:buFont typeface="Arial" charset="0"/>
              <a:buChar char="•"/>
            </a:pPr>
            <a:r>
              <a:rPr lang="en-US" altLang="en-US"/>
              <a:t> Implement by storing the frontier as a </a:t>
            </a:r>
            <a:r>
              <a:rPr lang="en-US" altLang="en-US">
                <a:solidFill>
                  <a:srgbClr val="0033CC"/>
                </a:solidFill>
              </a:rPr>
              <a:t>priority queue</a:t>
            </a:r>
          </a:p>
          <a:p>
            <a:pPr eaLnBrk="1" hangingPunct="1"/>
            <a:r>
              <a:rPr lang="en-US" altLang="en-US"/>
              <a:t>   ordered by </a:t>
            </a:r>
            <a:r>
              <a:rPr lang="en-US" altLang="en-US">
                <a:solidFill>
                  <a:srgbClr val="C00000"/>
                </a:solidFill>
              </a:rPr>
              <a:t>g(n)</a:t>
            </a:r>
            <a:r>
              <a:rPr lang="en-US" altLang="en-US"/>
              <a:t>.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Arial" charset="0"/>
              <a:buChar char="•"/>
            </a:pPr>
            <a:r>
              <a:rPr lang="en-US" altLang="en-US"/>
              <a:t>  Apply the goal test when the node is selected for </a:t>
            </a:r>
          </a:p>
          <a:p>
            <a:pPr eaLnBrk="1" hangingPunct="1"/>
            <a:r>
              <a:rPr lang="en-US" altLang="en-US"/>
              <a:t>   expansion</a:t>
            </a:r>
          </a:p>
          <a:p>
            <a:pPr eaLnBrk="1" hangingPunct="1"/>
            <a:endParaRPr lang="en-US" altLang="en-US"/>
          </a:p>
          <a:p>
            <a:pPr eaLnBrk="1" hangingPunct="1">
              <a:buFont typeface="Arial" charset="0"/>
              <a:buChar char="•"/>
            </a:pPr>
            <a:r>
              <a:rPr lang="en-US" altLang="en-US"/>
              <a:t>  If a newly generated node </a:t>
            </a:r>
            <a:r>
              <a:rPr lang="en-US" altLang="en-US">
                <a:solidFill>
                  <a:srgbClr val="C00000"/>
                </a:solidFill>
              </a:rPr>
              <a:t>n</a:t>
            </a:r>
            <a:r>
              <a:rPr lang="en-US" altLang="en-US"/>
              <a:t> is already on the </a:t>
            </a:r>
          </a:p>
          <a:p>
            <a:pPr eaLnBrk="1" hangingPunct="1"/>
            <a:r>
              <a:rPr lang="en-US" altLang="en-US"/>
              <a:t>   frontier as node </a:t>
            </a:r>
            <a:r>
              <a:rPr lang="en-US" altLang="en-US">
                <a:solidFill>
                  <a:srgbClr val="C00000"/>
                </a:solidFill>
              </a:rPr>
              <a:t>n´ </a:t>
            </a:r>
            <a:r>
              <a:rPr lang="en-US" altLang="en-US"/>
              <a:t>and if </a:t>
            </a:r>
            <a:r>
              <a:rPr lang="en-US" altLang="en-US">
                <a:solidFill>
                  <a:srgbClr val="C00000"/>
                </a:solidFill>
              </a:rPr>
              <a:t>pathcost(n) &lt; pathcost(n´),</a:t>
            </a:r>
          </a:p>
          <a:p>
            <a:pPr eaLnBrk="1" hangingPunct="1"/>
            <a:r>
              <a:rPr lang="en-US" altLang="en-US"/>
              <a:t>   then replace </a:t>
            </a:r>
            <a:r>
              <a:rPr lang="en-US" altLang="en-US">
                <a:solidFill>
                  <a:srgbClr val="C00000"/>
                </a:solidFill>
              </a:rPr>
              <a:t>n’ </a:t>
            </a:r>
            <a:r>
              <a:rPr lang="en-US" altLang="en-US"/>
              <a:t>with </a:t>
            </a:r>
            <a:r>
              <a:rPr lang="en-US" altLang="en-US">
                <a:solidFill>
                  <a:srgbClr val="C00000"/>
                </a:solidFill>
              </a:rPr>
              <a:t>n</a:t>
            </a:r>
            <a:r>
              <a:rPr lang="en-US" altLang="en-US"/>
              <a:t>.</a:t>
            </a:r>
            <a:br>
              <a:rPr lang="en-US" altLang="en-US"/>
            </a:br>
            <a:endParaRPr lang="en-US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Comparison of Blind Methods</a:t>
            </a:r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9DDEC02-EEB0-4345-981F-4D8C4FACADD5}" type="slidenum">
              <a:rPr lang="en-US" altLang="en-US" sz="1400" smtClean="0"/>
              <a:pPr eaLnBrk="1" hangingPunct="1"/>
              <a:t>39</a:t>
            </a:fld>
            <a:endParaRPr lang="en-US" altLang="en-US" sz="1400"/>
          </a:p>
        </p:txBody>
      </p:sp>
      <p:pic>
        <p:nvPicPr>
          <p:cNvPr id="3174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374" t="28906" r="8749" b="17188"/>
          <a:stretch>
            <a:fillRect/>
          </a:stretch>
        </p:blipFill>
        <p:spPr bwMode="auto">
          <a:xfrm>
            <a:off x="533400" y="1371600"/>
            <a:ext cx="81534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State-Space Model (</a:t>
            </a:r>
            <a:r>
              <a:rPr lang="en-US" dirty="0" err="1">
                <a:solidFill>
                  <a:srgbClr val="0033CC"/>
                </a:solidFill>
              </a:rPr>
              <a:t>cont</a:t>
            </a:r>
            <a:r>
              <a:rPr lang="en-US" dirty="0">
                <a:solidFill>
                  <a:srgbClr val="0033CC"/>
                </a:solidFill>
              </a:rPr>
              <a:t>)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sz="3200" dirty="0">
                <a:solidFill>
                  <a:srgbClr val="FF0000"/>
                </a:solidFill>
              </a:rPr>
              <a:t>Problem = (S, s, A, f, g, c)</a:t>
            </a:r>
            <a:br>
              <a:rPr lang="en-US" sz="3200" dirty="0">
                <a:solidFill>
                  <a:srgbClr val="FF0000"/>
                </a:solidFill>
              </a:rPr>
            </a:b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How do we define a solution?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How about an optimal solution?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04E2-4DA4-47AF-9B20-C76A65E86AB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6CF6B8-27BA-48C5-9CDB-3D47BE5A9AFE}"/>
              </a:ext>
            </a:extLst>
          </p:cNvPr>
          <p:cNvSpPr txBox="1"/>
          <p:nvPr/>
        </p:nvSpPr>
        <p:spPr>
          <a:xfrm>
            <a:off x="6573520" y="1630680"/>
            <a:ext cx="179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path to goal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5CC731F-D29D-433B-8A58-A406A81DF09B}"/>
              </a:ext>
            </a:extLst>
          </p:cNvPr>
          <p:cNvSpPr txBox="1"/>
          <p:nvPr/>
        </p:nvSpPr>
        <p:spPr>
          <a:xfrm>
            <a:off x="1371600" y="2667000"/>
            <a:ext cx="50706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s 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  s</a:t>
            </a:r>
            <a:r>
              <a:rPr lang="en-US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1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  s</a:t>
            </a:r>
            <a:r>
              <a:rPr lang="en-US" baseline="-25000" dirty="0">
                <a:solidFill>
                  <a:srgbClr val="FF0000"/>
                </a:solidFill>
                <a:sym typeface="Wingdings" panose="05000000000000000000" pitchFamily="2" charset="2"/>
              </a:rPr>
              <a:t>2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  …   …     </a:t>
            </a:r>
            <a:r>
              <a:rPr lang="en-US" dirty="0" err="1">
                <a:solidFill>
                  <a:srgbClr val="FF0000"/>
                </a:solidFill>
                <a:sym typeface="Wingdings" panose="05000000000000000000" pitchFamily="2" charset="2"/>
              </a:rPr>
              <a:t>s</a:t>
            </a:r>
            <a:r>
              <a:rPr lang="en-US" baseline="-25000" dirty="0" err="1">
                <a:solidFill>
                  <a:srgbClr val="FF0000"/>
                </a:solidFill>
                <a:sym typeface="Wingdings" panose="05000000000000000000" pitchFamily="2" charset="2"/>
              </a:rPr>
              <a:t>n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= g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75BEA6-3BC3-4EA8-9F9C-E7D24DAD70D7}"/>
              </a:ext>
            </a:extLst>
          </p:cNvPr>
          <p:cNvSpPr txBox="1"/>
          <p:nvPr/>
        </p:nvSpPr>
        <p:spPr>
          <a:xfrm>
            <a:off x="2438400" y="4877624"/>
            <a:ext cx="3429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It has minimal cost.</a:t>
            </a:r>
          </a:p>
        </p:txBody>
      </p:sp>
    </p:spTree>
    <p:extLst>
      <p:ext uri="{BB962C8B-B14F-4D97-AF65-F5344CB8AC3E}">
        <p14:creationId xmlns:p14="http://schemas.microsoft.com/office/powerpoint/2010/main" val="2111109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4759301-6EBF-436C-BC57-4C75494F1426}" type="slidenum">
              <a:rPr lang="en-US" altLang="en-US" sz="1400" smtClean="0"/>
              <a:pPr eaLnBrk="1" hangingPunct="1"/>
              <a:t>40</a:t>
            </a:fld>
            <a:endParaRPr lang="en-US" altLang="en-US" sz="140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Problem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28800"/>
            <a:ext cx="8763000" cy="4114800"/>
          </a:xfrm>
        </p:spPr>
        <p:txBody>
          <a:bodyPr/>
          <a:lstStyle/>
          <a:p>
            <a:pPr eaLnBrk="1" hangingPunct="1"/>
            <a:r>
              <a:rPr lang="en-US" altLang="en-US" sz="3600">
                <a:solidFill>
                  <a:srgbClr val="FF0000"/>
                </a:solidFill>
              </a:rPr>
              <a:t>All these blind methods are too slow for real applications </a:t>
            </a:r>
          </a:p>
          <a:p>
            <a:pPr eaLnBrk="1" hangingPunct="1"/>
            <a:endParaRPr lang="en-US" altLang="en-US" sz="360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3600"/>
              <a:t>Solution	</a:t>
            </a:r>
            <a:r>
              <a:rPr lang="en-US" altLang="en-US" sz="3600">
                <a:sym typeface="Wingdings" pitchFamily="2" charset="2"/>
              </a:rPr>
              <a:t></a:t>
            </a:r>
            <a:r>
              <a:rPr lang="en-US" altLang="en-US" sz="3600"/>
              <a:t> add guidance </a:t>
            </a:r>
          </a:p>
          <a:p>
            <a:pPr eaLnBrk="1" hangingPunct="1"/>
            <a:endParaRPr lang="en-US" altLang="en-US" sz="3600"/>
          </a:p>
          <a:p>
            <a:pPr eaLnBrk="1" hangingPunct="1"/>
            <a:r>
              <a:rPr lang="en-US" altLang="en-US" sz="3600"/>
              <a:t>		    	</a:t>
            </a:r>
            <a:r>
              <a:rPr lang="en-US" altLang="en-US" sz="3600">
                <a:sym typeface="Wingdings" pitchFamily="2" charset="2"/>
              </a:rPr>
              <a:t> </a:t>
            </a:r>
            <a:r>
              <a:rPr lang="en-US" altLang="en-US" sz="3600">
                <a:solidFill>
                  <a:srgbClr val="800080"/>
                </a:solidFill>
                <a:sym typeface="Wingdings" pitchFamily="2" charset="2"/>
              </a:rPr>
              <a:t>“</a:t>
            </a:r>
            <a:r>
              <a:rPr lang="en-US" altLang="en-US" sz="3600">
                <a:solidFill>
                  <a:srgbClr val="AE1A95"/>
                </a:solidFill>
                <a:sym typeface="Wingdings" pitchFamily="2" charset="2"/>
              </a:rPr>
              <a:t>informed search</a:t>
            </a:r>
            <a:r>
              <a:rPr lang="en-US" altLang="en-US" sz="3600">
                <a:solidFill>
                  <a:srgbClr val="800080"/>
                </a:solidFill>
                <a:sym typeface="Wingdings" pitchFamily="2" charset="2"/>
              </a:rPr>
              <a:t>”</a:t>
            </a:r>
          </a:p>
          <a:p>
            <a:pPr eaLnBrk="1" hangingPunct="1">
              <a:buFontTx/>
              <a:buNone/>
            </a:pPr>
            <a:r>
              <a:rPr lang="en-US" altLang="en-US" sz="3600">
                <a:sym typeface="Wingdings" pitchFamily="2" charset="2"/>
              </a:rPr>
              <a:t>	</a:t>
            </a:r>
            <a:endParaRPr lang="en-US" altLang="en-US" sz="3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33B1EE3-B1B2-4F1F-8BB6-860A18B113BC}" type="slidenum">
              <a:rPr lang="en-US" altLang="en-US" sz="1400" smtClean="0"/>
              <a:pPr eaLnBrk="1" hangingPunct="1"/>
              <a:t>5</a:t>
            </a:fld>
            <a:endParaRPr lang="en-US" altLang="en-US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solidFill>
                  <a:srgbClr val="0033CC"/>
                </a:solidFill>
              </a:rPr>
              <a:t>3 Coins Problem</a:t>
            </a:r>
            <a:br>
              <a:rPr lang="en-US" altLang="en-US" sz="4000">
                <a:solidFill>
                  <a:srgbClr val="0033CC"/>
                </a:solidFill>
              </a:rPr>
            </a:br>
            <a:r>
              <a:rPr lang="en-US" altLang="en-US" sz="4000">
                <a:solidFill>
                  <a:srgbClr val="0033CC"/>
                </a:solidFill>
              </a:rPr>
              <a:t>A Very Small State Space Problem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3886200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There are 3 (distinct) coins:  </a:t>
            </a:r>
            <a:r>
              <a:rPr lang="en-US" altLang="en-US" sz="2400" dirty="0">
                <a:solidFill>
                  <a:srgbClr val="0033CC"/>
                </a:solidFill>
              </a:rPr>
              <a:t>coin1, coin2, coin3</a:t>
            </a:r>
            <a:r>
              <a:rPr lang="en-US" altLang="en-US" sz="2400" dirty="0"/>
              <a:t>.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initial state is                      </a:t>
            </a:r>
            <a:r>
              <a:rPr lang="en-US" altLang="en-US" sz="2400" dirty="0">
                <a:solidFill>
                  <a:srgbClr val="FF0000"/>
                </a:solidFill>
              </a:rPr>
              <a:t>H       </a:t>
            </a:r>
            <a:r>
              <a:rPr lang="en-US" altLang="en-US" sz="2400" dirty="0" err="1">
                <a:solidFill>
                  <a:srgbClr val="FF0000"/>
                </a:solidFill>
              </a:rPr>
              <a:t>H</a:t>
            </a:r>
            <a:r>
              <a:rPr lang="en-US" altLang="en-US" sz="2400" dirty="0">
                <a:solidFill>
                  <a:srgbClr val="FF0000"/>
                </a:solidFill>
              </a:rPr>
              <a:t>        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legal operations are to turn over exactly one coin.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dirty="0">
                <a:solidFill>
                  <a:srgbClr val="800080"/>
                </a:solidFill>
              </a:rPr>
              <a:t>1 (flip coin1), 2 (flip coin2), 3 (flip coin3)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>
              <a:solidFill>
                <a:srgbClr val="80008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There are two goal states:         </a:t>
            </a:r>
            <a:r>
              <a:rPr lang="en-US" altLang="en-US" sz="2400" dirty="0">
                <a:solidFill>
                  <a:srgbClr val="FF0000"/>
                </a:solidFill>
              </a:rPr>
              <a:t>H       </a:t>
            </a:r>
            <a:r>
              <a:rPr lang="en-US" altLang="en-US" sz="2400" dirty="0" err="1">
                <a:solidFill>
                  <a:srgbClr val="FF0000"/>
                </a:solidFill>
              </a:rPr>
              <a:t>H</a:t>
            </a:r>
            <a:r>
              <a:rPr lang="en-US" altLang="en-US" sz="2400" dirty="0">
                <a:solidFill>
                  <a:srgbClr val="FF0000"/>
                </a:solidFill>
              </a:rPr>
              <a:t>        </a:t>
            </a:r>
            <a:r>
              <a:rPr lang="en-US" altLang="en-US" sz="2400" dirty="0" err="1">
                <a:solidFill>
                  <a:srgbClr val="FF0000"/>
                </a:solidFill>
              </a:rPr>
              <a:t>H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>
                <a:solidFill>
                  <a:srgbClr val="FF0000"/>
                </a:solidFill>
              </a:rPr>
              <a:t>                                                       T        </a:t>
            </a:r>
            <a:r>
              <a:rPr lang="en-US" altLang="en-US" sz="2400" dirty="0" err="1">
                <a:solidFill>
                  <a:srgbClr val="FF0000"/>
                </a:solidFill>
              </a:rPr>
              <a:t>T</a:t>
            </a:r>
            <a:r>
              <a:rPr lang="en-US" altLang="en-US" sz="2400" dirty="0">
                <a:solidFill>
                  <a:srgbClr val="FF0000"/>
                </a:solidFill>
              </a:rPr>
              <a:t>        </a:t>
            </a:r>
            <a:r>
              <a:rPr lang="en-US" altLang="en-US" sz="2400" dirty="0" err="1">
                <a:solidFill>
                  <a:srgbClr val="FF0000"/>
                </a:solidFill>
              </a:rPr>
              <a:t>T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822325" y="5983288"/>
            <a:ext cx="36496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What are </a:t>
            </a:r>
            <a:r>
              <a:rPr lang="en-US" altLang="en-US">
                <a:solidFill>
                  <a:srgbClr val="FF0000"/>
                </a:solidFill>
              </a:rPr>
              <a:t>S, s, A, f, g, c </a:t>
            </a:r>
            <a:r>
              <a:rPr lang="en-US" altLang="en-US"/>
              <a:t>?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3200" dirty="0">
                <a:solidFill>
                  <a:srgbClr val="0033CC"/>
                </a:solidFill>
              </a:rPr>
              <a:t>3 Coins Problem: </a:t>
            </a:r>
            <a:r>
              <a:rPr lang="en-US" sz="3200" dirty="0">
                <a:solidFill>
                  <a:srgbClr val="FF0000"/>
                </a:solidFill>
              </a:rPr>
              <a:t>Get from HHT to either HHH or TTT via operators: flip coin 1, flip coin 2, and flip coin 3 (flip = turn over)</a:t>
            </a:r>
            <a:br>
              <a:rPr lang="en-US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500"/>
              </a:spcAft>
            </a:pPr>
            <a:r>
              <a:rPr lang="en-US" dirty="0"/>
              <a:t>S = {(</a:t>
            </a:r>
            <a:r>
              <a:rPr lang="en-US" dirty="0" err="1"/>
              <a:t>x,y,z</a:t>
            </a:r>
            <a:r>
              <a:rPr lang="en-US" dirty="0"/>
              <a:t>) | x, y, z in {H,T}}</a:t>
            </a:r>
          </a:p>
          <a:p>
            <a:pPr>
              <a:spcAft>
                <a:spcPts val="1500"/>
              </a:spcAft>
            </a:pPr>
            <a:r>
              <a:rPr lang="en-US" dirty="0"/>
              <a:t>s = (H,H,T)</a:t>
            </a:r>
          </a:p>
          <a:p>
            <a:pPr>
              <a:spcAft>
                <a:spcPts val="1500"/>
              </a:spcAft>
            </a:pPr>
            <a:r>
              <a:rPr lang="en-US" dirty="0"/>
              <a:t>A = (1,2,3)</a:t>
            </a:r>
          </a:p>
          <a:p>
            <a:pPr>
              <a:spcAft>
                <a:spcPts val="1500"/>
              </a:spcAft>
            </a:pPr>
            <a:r>
              <a:rPr lang="en-US" dirty="0"/>
              <a:t>f = {f((H,H,T),1) = (T,H,T), </a:t>
            </a:r>
            <a:r>
              <a:rPr lang="en-US" dirty="0" err="1"/>
              <a:t>etc</a:t>
            </a:r>
            <a:r>
              <a:rPr lang="en-US" dirty="0"/>
              <a:t>}</a:t>
            </a:r>
          </a:p>
          <a:p>
            <a:pPr>
              <a:spcAft>
                <a:spcPts val="1500"/>
              </a:spcAft>
            </a:pPr>
            <a:r>
              <a:rPr lang="en-US" dirty="0"/>
              <a:t>g = {(H,H,H),(T,T,T)}</a:t>
            </a:r>
          </a:p>
          <a:p>
            <a:pPr>
              <a:spcAft>
                <a:spcPts val="1500"/>
              </a:spcAft>
            </a:pPr>
            <a:r>
              <a:rPr lang="en-US" dirty="0"/>
              <a:t>c = 1</a:t>
            </a:r>
          </a:p>
          <a:p>
            <a:pPr>
              <a:spcAft>
                <a:spcPts val="1500"/>
              </a:spcAft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04E2-4DA4-47AF-9B20-C76A65E86AB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19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BA43CB7-53C6-4060-89BE-C3EEA17F0DE7}" type="slidenum">
              <a:rPr lang="en-US" altLang="en-US" sz="1400" smtClean="0"/>
              <a:pPr eaLnBrk="1" hangingPunct="1"/>
              <a:t>7</a:t>
            </a:fld>
            <a:endParaRPr lang="en-US" altLang="en-US" sz="140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rgbClr val="0033CC"/>
                </a:solidFill>
              </a:rPr>
              <a:t>State-Space Graph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1203325" y="2630488"/>
            <a:ext cx="7858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HTT</a:t>
            </a: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1219200" y="3810000"/>
            <a:ext cx="75088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6600CC"/>
                </a:solidFill>
              </a:rPr>
              <a:t>TTT</a:t>
            </a:r>
          </a:p>
        </p:txBody>
      </p:sp>
      <p:sp>
        <p:nvSpPr>
          <p:cNvPr id="9222" name="Text Box 7"/>
          <p:cNvSpPr txBox="1">
            <a:spLocks noChangeArrowheads="1"/>
          </p:cNvSpPr>
          <p:nvPr/>
        </p:nvSpPr>
        <p:spPr bwMode="auto">
          <a:xfrm>
            <a:off x="6842125" y="2554288"/>
            <a:ext cx="8207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THH</a:t>
            </a:r>
          </a:p>
        </p:txBody>
      </p:sp>
      <p:sp>
        <p:nvSpPr>
          <p:cNvPr id="9223" name="Text Box 8"/>
          <p:cNvSpPr txBox="1">
            <a:spLocks noChangeArrowheads="1"/>
          </p:cNvSpPr>
          <p:nvPr/>
        </p:nvSpPr>
        <p:spPr bwMode="auto">
          <a:xfrm>
            <a:off x="6858000" y="3657600"/>
            <a:ext cx="85566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6600CC"/>
                </a:solidFill>
              </a:rPr>
              <a:t>HHH</a:t>
            </a:r>
          </a:p>
        </p:txBody>
      </p:sp>
      <p:sp>
        <p:nvSpPr>
          <p:cNvPr id="9224" name="Text Box 9"/>
          <p:cNvSpPr txBox="1">
            <a:spLocks noChangeArrowheads="1"/>
          </p:cNvSpPr>
          <p:nvPr/>
        </p:nvSpPr>
        <p:spPr bwMode="auto">
          <a:xfrm>
            <a:off x="2895600" y="1828800"/>
            <a:ext cx="8207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CC0000"/>
                </a:solidFill>
              </a:rPr>
              <a:t>HHT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4953000" y="1828800"/>
            <a:ext cx="7858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THT</a:t>
            </a:r>
          </a:p>
        </p:txBody>
      </p:sp>
      <p:sp>
        <p:nvSpPr>
          <p:cNvPr id="9226" name="Text Box 11"/>
          <p:cNvSpPr txBox="1">
            <a:spLocks noChangeArrowheads="1"/>
          </p:cNvSpPr>
          <p:nvPr/>
        </p:nvSpPr>
        <p:spPr bwMode="auto">
          <a:xfrm>
            <a:off x="2879725" y="4687888"/>
            <a:ext cx="785813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TTH</a:t>
            </a:r>
          </a:p>
        </p:txBody>
      </p:sp>
      <p:sp>
        <p:nvSpPr>
          <p:cNvPr id="9227" name="Text Box 12"/>
          <p:cNvSpPr txBox="1">
            <a:spLocks noChangeArrowheads="1"/>
          </p:cNvSpPr>
          <p:nvPr/>
        </p:nvSpPr>
        <p:spPr bwMode="auto">
          <a:xfrm>
            <a:off x="4953000" y="4648200"/>
            <a:ext cx="820738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HTH</a:t>
            </a:r>
          </a:p>
        </p:txBody>
      </p:sp>
      <p:sp>
        <p:nvSpPr>
          <p:cNvPr id="9228" name="Line 13"/>
          <p:cNvSpPr>
            <a:spLocks noChangeShapeType="1"/>
          </p:cNvSpPr>
          <p:nvPr/>
        </p:nvSpPr>
        <p:spPr bwMode="auto">
          <a:xfrm>
            <a:off x="3733800" y="20574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4"/>
          <p:cNvSpPr>
            <a:spLocks noChangeShapeType="1"/>
          </p:cNvSpPr>
          <p:nvPr/>
        </p:nvSpPr>
        <p:spPr bwMode="auto">
          <a:xfrm>
            <a:off x="3657600" y="4953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5"/>
          <p:cNvSpPr>
            <a:spLocks noChangeShapeType="1"/>
          </p:cNvSpPr>
          <p:nvPr/>
        </p:nvSpPr>
        <p:spPr bwMode="auto">
          <a:xfrm>
            <a:off x="1600200" y="3124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6"/>
          <p:cNvSpPr>
            <a:spLocks noChangeShapeType="1"/>
          </p:cNvSpPr>
          <p:nvPr/>
        </p:nvSpPr>
        <p:spPr bwMode="auto">
          <a:xfrm>
            <a:off x="7239000" y="30480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7"/>
          <p:cNvSpPr>
            <a:spLocks noChangeShapeType="1"/>
          </p:cNvSpPr>
          <p:nvPr/>
        </p:nvSpPr>
        <p:spPr bwMode="auto">
          <a:xfrm flipV="1">
            <a:off x="1981200" y="2286000"/>
            <a:ext cx="914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8"/>
          <p:cNvSpPr>
            <a:spLocks noChangeShapeType="1"/>
          </p:cNvSpPr>
          <p:nvPr/>
        </p:nvSpPr>
        <p:spPr bwMode="auto">
          <a:xfrm>
            <a:off x="5715000" y="2286000"/>
            <a:ext cx="1143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9"/>
          <p:cNvSpPr>
            <a:spLocks noChangeShapeType="1"/>
          </p:cNvSpPr>
          <p:nvPr/>
        </p:nvSpPr>
        <p:spPr bwMode="auto">
          <a:xfrm flipV="1">
            <a:off x="5791200" y="4114800"/>
            <a:ext cx="1066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5" name="Line 21"/>
          <p:cNvSpPr>
            <a:spLocks noChangeShapeType="1"/>
          </p:cNvSpPr>
          <p:nvPr/>
        </p:nvSpPr>
        <p:spPr bwMode="auto">
          <a:xfrm>
            <a:off x="1981200" y="42672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6" name="Line 22"/>
          <p:cNvSpPr>
            <a:spLocks noChangeShapeType="1"/>
          </p:cNvSpPr>
          <p:nvPr/>
        </p:nvSpPr>
        <p:spPr bwMode="auto">
          <a:xfrm>
            <a:off x="3733800" y="2286000"/>
            <a:ext cx="31242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7" name="Line 23"/>
          <p:cNvSpPr>
            <a:spLocks noChangeShapeType="1"/>
          </p:cNvSpPr>
          <p:nvPr/>
        </p:nvSpPr>
        <p:spPr bwMode="auto">
          <a:xfrm>
            <a:off x="1981200" y="3048000"/>
            <a:ext cx="2971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8" name="Line 24"/>
          <p:cNvSpPr>
            <a:spLocks noChangeShapeType="1"/>
          </p:cNvSpPr>
          <p:nvPr/>
        </p:nvSpPr>
        <p:spPr bwMode="auto">
          <a:xfrm flipV="1">
            <a:off x="1981200" y="2286000"/>
            <a:ext cx="29718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9" name="Line 25"/>
          <p:cNvSpPr>
            <a:spLocks noChangeShapeType="1"/>
          </p:cNvSpPr>
          <p:nvPr/>
        </p:nvSpPr>
        <p:spPr bwMode="auto">
          <a:xfrm flipV="1">
            <a:off x="3657600" y="2971800"/>
            <a:ext cx="3200400" cy="167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40" name="Text Box 26"/>
          <p:cNvSpPr txBox="1">
            <a:spLocks noChangeArrowheads="1"/>
          </p:cNvSpPr>
          <p:nvPr/>
        </p:nvSpPr>
        <p:spPr bwMode="auto">
          <a:xfrm>
            <a:off x="4098925" y="1563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9241" name="Text Box 27"/>
          <p:cNvSpPr txBox="1">
            <a:spLocks noChangeArrowheads="1"/>
          </p:cNvSpPr>
          <p:nvPr/>
        </p:nvSpPr>
        <p:spPr bwMode="auto">
          <a:xfrm>
            <a:off x="2117725" y="20208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9242" name="Text Box 28"/>
          <p:cNvSpPr txBox="1">
            <a:spLocks noChangeArrowheads="1"/>
          </p:cNvSpPr>
          <p:nvPr/>
        </p:nvSpPr>
        <p:spPr bwMode="auto">
          <a:xfrm>
            <a:off x="1219200" y="32004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9243" name="Text Box 29"/>
          <p:cNvSpPr txBox="1">
            <a:spLocks noChangeArrowheads="1"/>
          </p:cNvSpPr>
          <p:nvPr/>
        </p:nvSpPr>
        <p:spPr bwMode="auto">
          <a:xfrm>
            <a:off x="2041525" y="44592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9244" name="Text Box 30"/>
          <p:cNvSpPr txBox="1">
            <a:spLocks noChangeArrowheads="1"/>
          </p:cNvSpPr>
          <p:nvPr/>
        </p:nvSpPr>
        <p:spPr bwMode="auto">
          <a:xfrm>
            <a:off x="3946525" y="4992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9245" name="Text Box 31"/>
          <p:cNvSpPr txBox="1">
            <a:spLocks noChangeArrowheads="1"/>
          </p:cNvSpPr>
          <p:nvPr/>
        </p:nvSpPr>
        <p:spPr bwMode="auto">
          <a:xfrm>
            <a:off x="6232525" y="43830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9246" name="Text Box 32"/>
          <p:cNvSpPr txBox="1">
            <a:spLocks noChangeArrowheads="1"/>
          </p:cNvSpPr>
          <p:nvPr/>
        </p:nvSpPr>
        <p:spPr bwMode="auto">
          <a:xfrm>
            <a:off x="7299325" y="3087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1</a:t>
            </a:r>
          </a:p>
        </p:txBody>
      </p:sp>
      <p:sp>
        <p:nvSpPr>
          <p:cNvPr id="9247" name="Text Box 33"/>
          <p:cNvSpPr txBox="1">
            <a:spLocks noChangeArrowheads="1"/>
          </p:cNvSpPr>
          <p:nvPr/>
        </p:nvSpPr>
        <p:spPr bwMode="auto">
          <a:xfrm>
            <a:off x="6080125" y="1868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9248" name="Text Box 34"/>
          <p:cNvSpPr txBox="1">
            <a:spLocks noChangeArrowheads="1"/>
          </p:cNvSpPr>
          <p:nvPr/>
        </p:nvSpPr>
        <p:spPr bwMode="auto">
          <a:xfrm>
            <a:off x="5241925" y="24780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9249" name="Text Box 35"/>
          <p:cNvSpPr txBox="1">
            <a:spLocks noChangeArrowheads="1"/>
          </p:cNvSpPr>
          <p:nvPr/>
        </p:nvSpPr>
        <p:spPr bwMode="auto">
          <a:xfrm>
            <a:off x="3641725" y="34686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3</a:t>
            </a:r>
          </a:p>
        </p:txBody>
      </p:sp>
      <p:sp>
        <p:nvSpPr>
          <p:cNvPr id="9250" name="Text Box 36"/>
          <p:cNvSpPr txBox="1">
            <a:spLocks noChangeArrowheads="1"/>
          </p:cNvSpPr>
          <p:nvPr/>
        </p:nvSpPr>
        <p:spPr bwMode="auto">
          <a:xfrm>
            <a:off x="3184525" y="2630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9251" name="Text Box 37"/>
          <p:cNvSpPr txBox="1">
            <a:spLocks noChangeArrowheads="1"/>
          </p:cNvSpPr>
          <p:nvPr/>
        </p:nvSpPr>
        <p:spPr bwMode="auto">
          <a:xfrm>
            <a:off x="4860925" y="3392488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/>
              <a:t>2</a:t>
            </a:r>
          </a:p>
        </p:txBody>
      </p:sp>
      <p:sp>
        <p:nvSpPr>
          <p:cNvPr id="9252" name="Text Box 38"/>
          <p:cNvSpPr txBox="1">
            <a:spLocks noChangeArrowheads="1"/>
          </p:cNvSpPr>
          <p:nvPr/>
        </p:nvSpPr>
        <p:spPr bwMode="auto">
          <a:xfrm>
            <a:off x="533400" y="5562600"/>
            <a:ext cx="7826375" cy="831850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 What are some solutions?</a:t>
            </a:r>
          </a:p>
          <a:p>
            <a:pPr eaLnBrk="1" hangingPunct="1">
              <a:buFontTx/>
              <a:buChar char="•"/>
            </a:pPr>
            <a:r>
              <a:rPr lang="en-US" altLang="en-US" dirty="0">
                <a:solidFill>
                  <a:srgbClr val="FF0000"/>
                </a:solidFill>
              </a:rPr>
              <a:t> What if the problem is changed to allow only 3 actions?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931A92B-C6C8-4F1C-A2A7-F42ABDF4D448}" type="slidenum">
              <a:rPr lang="en-US" altLang="en-US" sz="1400" smtClean="0"/>
              <a:pPr eaLnBrk="1" hangingPunct="1"/>
              <a:t>8</a:t>
            </a:fld>
            <a:endParaRPr lang="en-US" altLang="en-US" sz="140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rgbClr val="0033CC"/>
                </a:solidFill>
              </a:rPr>
              <a:t>Modified State-Space Problem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How would you define a state for the new problem requiring exactly 3 actions?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How do you define the operations (1, 2, 3) with this new state definition?</a:t>
            </a:r>
          </a:p>
          <a:p>
            <a:pPr eaLnBrk="1" hangingPunct="1"/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1EE942F-C6B7-4670-B076-FC4BF2881A69}"/>
              </a:ext>
            </a:extLst>
          </p:cNvPr>
          <p:cNvSpPr txBox="1"/>
          <p:nvPr/>
        </p:nvSpPr>
        <p:spPr>
          <a:xfrm>
            <a:off x="1524000" y="2743200"/>
            <a:ext cx="2465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(C</a:t>
            </a:r>
            <a:r>
              <a:rPr lang="en-US" baseline="-25000" dirty="0">
                <a:solidFill>
                  <a:srgbClr val="FF0000"/>
                </a:solidFill>
              </a:rPr>
              <a:t>1</a:t>
            </a:r>
            <a:r>
              <a:rPr lang="en-US" dirty="0">
                <a:solidFill>
                  <a:srgbClr val="FF0000"/>
                </a:solidFill>
              </a:rPr>
              <a:t>,C</a:t>
            </a:r>
            <a:r>
              <a:rPr lang="en-US" baseline="-25000" dirty="0">
                <a:solidFill>
                  <a:srgbClr val="FF0000"/>
                </a:solidFill>
              </a:rPr>
              <a:t>2</a:t>
            </a:r>
            <a:r>
              <a:rPr lang="en-US" dirty="0">
                <a:solidFill>
                  <a:srgbClr val="FF0000"/>
                </a:solidFill>
              </a:rPr>
              <a:t>,C</a:t>
            </a:r>
            <a:r>
              <a:rPr lang="en-US" baseline="-25000" dirty="0">
                <a:solidFill>
                  <a:srgbClr val="FF0000"/>
                </a:solidFill>
              </a:rPr>
              <a:t>3</a:t>
            </a:r>
            <a:r>
              <a:rPr lang="en-US" dirty="0">
                <a:solidFill>
                  <a:srgbClr val="FF0000"/>
                </a:solidFill>
              </a:rPr>
              <a:t>,count)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B1E43DC-E724-4611-901A-C603C21FB21D}"/>
              </a:ext>
            </a:extLst>
          </p:cNvPr>
          <p:cNvSpPr txBox="1"/>
          <p:nvPr/>
        </p:nvSpPr>
        <p:spPr>
          <a:xfrm>
            <a:off x="1493520" y="4648200"/>
            <a:ext cx="480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Add count = count + 1 to the previous operations.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33CC"/>
                </a:solidFill>
              </a:rPr>
              <a:t>Modified State-Space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What do the paths to the goal states look like now?</a:t>
            </a:r>
          </a:p>
          <a:p>
            <a:r>
              <a:rPr lang="en-US" dirty="0"/>
              <a:t>(H,H,T,0) -&gt;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4D04E2-4DA4-47AF-9B20-C76A65E86AB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4CC8D5-A62D-49D5-87AE-3E832434A706}"/>
              </a:ext>
            </a:extLst>
          </p:cNvPr>
          <p:cNvSpPr txBox="1"/>
          <p:nvPr/>
        </p:nvSpPr>
        <p:spPr>
          <a:xfrm>
            <a:off x="914400" y="4796135"/>
            <a:ext cx="52243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(H,H,T,2) -&gt; (T,H,T,3) -&gt; (H,H,T,4)  ??</a:t>
            </a:r>
          </a:p>
        </p:txBody>
      </p:sp>
    </p:spTree>
    <p:extLst>
      <p:ext uri="{BB962C8B-B14F-4D97-AF65-F5344CB8AC3E}">
        <p14:creationId xmlns:p14="http://schemas.microsoft.com/office/powerpoint/2010/main" val="1603768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817</TotalTime>
  <Words>2137</Words>
  <Application>Microsoft Office PowerPoint</Application>
  <PresentationFormat>On-screen Show (4:3)</PresentationFormat>
  <Paragraphs>440</Paragraphs>
  <Slides>40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8" baseType="lpstr">
      <vt:lpstr>Arial</vt:lpstr>
      <vt:lpstr>Centaur</vt:lpstr>
      <vt:lpstr>Comic Sans MS</vt:lpstr>
      <vt:lpstr>Script MT Bold</vt:lpstr>
      <vt:lpstr>Times New Roman</vt:lpstr>
      <vt:lpstr>Wingdings</vt:lpstr>
      <vt:lpstr>Default Design</vt:lpstr>
      <vt:lpstr>Bitmap Image</vt:lpstr>
      <vt:lpstr>Solving Problems by Searching</vt:lpstr>
      <vt:lpstr>Terminology</vt:lpstr>
      <vt:lpstr>Formal State-Space Model</vt:lpstr>
      <vt:lpstr>State-Space Model (cont) Problem = (S, s, A, f, g, c) </vt:lpstr>
      <vt:lpstr>3 Coins Problem A Very Small State Space Problem</vt:lpstr>
      <vt:lpstr>3 Coins Problem: Get from HHT to either HHH or TTT via operators: flip coin 1, flip coin 2, and flip coin 3 (flip = turn over) </vt:lpstr>
      <vt:lpstr>State-Space Graph</vt:lpstr>
      <vt:lpstr>Modified State-Space Problem</vt:lpstr>
      <vt:lpstr>Modified State-Space Problem</vt:lpstr>
      <vt:lpstr>How do we build a search tree for the modified 3 coins problem?</vt:lpstr>
      <vt:lpstr>The 8-Puzzle Problem</vt:lpstr>
      <vt:lpstr>Search Tree Example:  Fragment of 8-Puzzle Problem Space </vt:lpstr>
      <vt:lpstr>Another Example: N Queens Place exactly one Q in each column so that no two Q’s are in the same row or diagonal</vt:lpstr>
      <vt:lpstr>Example: Route Planning Find the shortest route from the starting city to the goal city given roads and distances.</vt:lpstr>
      <vt:lpstr>Search in AI</vt:lpstr>
      <vt:lpstr>Search Strategies (Ch 3)  </vt:lpstr>
      <vt:lpstr>Depth-First Search by Recursion* You will use this for Missionary-Cannibal Problem.</vt:lpstr>
      <vt:lpstr>Depth-First Search by Recursion</vt:lpstr>
      <vt:lpstr>The Missionaries and Cannibals Problem (from text problem 3.9) </vt:lpstr>
      <vt:lpstr>Missionaries and Cannibals Problem</vt:lpstr>
      <vt:lpstr>Missionaries and Cannibals Problem</vt:lpstr>
      <vt:lpstr>Missionary and Cannibals Notes</vt:lpstr>
      <vt:lpstr>What are all the actions?</vt:lpstr>
      <vt:lpstr>When is a state considered “DEAD”?</vt:lpstr>
      <vt:lpstr>Same Ancestor State</vt:lpstr>
      <vt:lpstr>Assignment</vt:lpstr>
      <vt:lpstr>Warning</vt:lpstr>
      <vt:lpstr>General Search Paradigm (Figure 3.7 in text)</vt:lpstr>
      <vt:lpstr>General Search Paradigm (Figure 3.7 in text)</vt:lpstr>
      <vt:lpstr>Basic Idea</vt:lpstr>
      <vt:lpstr>Performance Criteria</vt:lpstr>
      <vt:lpstr>Breadth-First Search</vt:lpstr>
      <vt:lpstr>Depth-First Search</vt:lpstr>
      <vt:lpstr>Iterative Deepening Search</vt:lpstr>
      <vt:lpstr>Cost of Iterative Deepening</vt:lpstr>
      <vt:lpstr>Forwards vs. Backwards</vt:lpstr>
      <vt:lpstr>vs. Bidirectional</vt:lpstr>
      <vt:lpstr>Uniform-Cost Search</vt:lpstr>
      <vt:lpstr>Comparison of Blind Methods</vt:lpstr>
      <vt:lpstr>Problem</vt:lpstr>
    </vt:vector>
  </TitlesOfParts>
  <Company>CSE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Artificial Intelligence</dc:title>
  <dc:creator>Linda Shapiro</dc:creator>
  <cp:lastModifiedBy>shapiro</cp:lastModifiedBy>
  <cp:revision>99</cp:revision>
  <dcterms:created xsi:type="dcterms:W3CDTF">2005-09-19T20:30:33Z</dcterms:created>
  <dcterms:modified xsi:type="dcterms:W3CDTF">2020-09-18T20:37:53Z</dcterms:modified>
</cp:coreProperties>
</file>