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98" r:id="rId5"/>
    <p:sldId id="259" r:id="rId6"/>
    <p:sldId id="299" r:id="rId7"/>
    <p:sldId id="260" r:id="rId8"/>
    <p:sldId id="261" r:id="rId9"/>
    <p:sldId id="300" r:id="rId10"/>
    <p:sldId id="262" r:id="rId11"/>
    <p:sldId id="263" r:id="rId12"/>
    <p:sldId id="264" r:id="rId13"/>
    <p:sldId id="265" r:id="rId14"/>
    <p:sldId id="272" r:id="rId15"/>
    <p:sldId id="291" r:id="rId16"/>
    <p:sldId id="276" r:id="rId17"/>
    <p:sldId id="301" r:id="rId18"/>
    <p:sldId id="302" r:id="rId19"/>
    <p:sldId id="285" r:id="rId20"/>
    <p:sldId id="286" r:id="rId21"/>
    <p:sldId id="287" r:id="rId22"/>
    <p:sldId id="288" r:id="rId23"/>
    <p:sldId id="304" r:id="rId24"/>
    <p:sldId id="289" r:id="rId25"/>
    <p:sldId id="305" r:id="rId26"/>
    <p:sldId id="290" r:id="rId27"/>
    <p:sldId id="306" r:id="rId28"/>
    <p:sldId id="292" r:id="rId29"/>
    <p:sldId id="303" r:id="rId30"/>
    <p:sldId id="294" r:id="rId31"/>
    <p:sldId id="295" r:id="rId32"/>
    <p:sldId id="278" r:id="rId33"/>
    <p:sldId id="293" r:id="rId34"/>
    <p:sldId id="280" r:id="rId35"/>
    <p:sldId id="281" r:id="rId36"/>
    <p:sldId id="282" r:id="rId37"/>
    <p:sldId id="283" r:id="rId38"/>
    <p:sldId id="296" r:id="rId39"/>
    <p:sldId id="297" r:id="rId40"/>
    <p:sldId id="284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0099"/>
    <a:srgbClr val="6600CC"/>
    <a:srgbClr val="CC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8" autoAdjust="0"/>
  </p:normalViewPr>
  <p:slideViewPr>
    <p:cSldViewPr>
      <p:cViewPr varScale="1">
        <p:scale>
          <a:sx n="63" d="100"/>
          <a:sy n="63" d="100"/>
        </p:scale>
        <p:origin x="13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in="-2.14748E9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1T21:06:20.0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6208" units="cm"/>
          <inkml:channel name="Y" type="integer" max="1824" units="cm"/>
          <inkml:channel name="T" type="integer" min="-2.14748E9" max="2.14748E9" units="dev"/>
        </inkml:traceFormat>
        <inkml:channelProperties>
          <inkml:channelProperty channel="X" name="resolution" value="238.76923" units="1/cm"/>
          <inkml:channelProperty channel="Y" name="resolution" value="105.43353" units="1/cm"/>
          <inkml:channelProperty channel="T" name="resolution" value="1" units="1/dev"/>
        </inkml:channelProperties>
      </inkml:inkSource>
      <inkml:timestamp xml:id="ts1" timeString="2018-10-01T21:06:28.458"/>
    </inkml:context>
  </inkml:definitions>
  <inkml:trace contextRef="#ctx0" brushRef="#br0">783 5212 228 0,'-65'-15'88'0,"39"3"-69"0,-8 8-11 0,21 1-9 15,0-5-3-15,-22-11 4 16</inkml:trace>
  <inkml:trace contextRef="#ctx1" brushRef="#br0">3692 26 0</inkml:trace>
  <inkml:trace contextRef="#ctx1" brushRef="#br0" timeOffset="2603.483">9921 4668 0</inkml:trace>
  <inkml:trace contextRef="#ctx1" brushRef="#br0" timeOffset="2830.529">9921 4668 0</inkml:trace>
  <inkml:trace contextRef="#ctx1" brushRef="#br0" timeOffset="3057.514">9921 4668 0</inkml:trace>
  <inkml:trace contextRef="#ctx0" brushRef="#br0" timeOffset="19369.071">3635 7158 132 0,'0'-4'52'0,"-4"0"-41"0,8 0 7 0,-4 0 0 16,5 1-12-16,-5-1-4 15,-5 0-6-15,1-4-2 0,-5 4-6 16,1-3 0-16,-1-1-18 16,0 4-8-16,-12 4 17 15,4 4 12-15</inkml:trace>
  <inkml:trace contextRef="#ctx0" brushRef="#br0" timeOffset="22536.201">2006 6675 136 0,'0'-11'52'0,"0"7"-41"0,5 0 7 16,3 4-2-16,-8 0-5 15,0-4-1-15,5 4-9 16,-1-4-2-16,-4 0 0 0,0 4 9 0,0 0 6 16,4-3 5-16,-4 3 3 15,0 0 1-15,0 0 3 16,-4 3-1-16,0 1 0 15,4-4-1-15,-5 4 2 16,5 0-1-16,-8 4 2 16,3-1-11-16,1 1-4 15,4 0 6-15,-8-1 5 16,3 1-10-16,-3 3-4 16,3 1-6-16,1 3-3 15,0 4 1-15,-1 1-1 16,5 6 0-16,-8 1 0 15,8 8 0-15,-5-1 0 16,5 8 0-16,0 4 0 0,0 0 0 16,-4 8 0-16,4 7 0 15,-8 4 2-15,3 4-1 16,5 0-1-16,-4-4 1 16,0 4 1-16,4-11-1 15,-5-1-1-15,1-7-6 16,4-4-4-16,0-8-45 15,0-7-19-15,4-8 38 16</inkml:trace>
  <inkml:trace contextRef="#ctx0" brushRef="#br0" timeOffset="24321.843">2209 9536 220 0,'0'0'82'0,"0"4"-64"0,0-8 4 0,0 4-3 16,0 0-15-16,0 0-1 15,0 0-3-15,0 0 2 16,0 0-1-16,-9 0-3 0,9 0 1 16,0 0 1-16,-4 4 2 15,4-4-3-15,-4 4 0 16,-1 0 1-16,5 0 0 16,0-1 13-16,-4 1 6 15,4-4-3-15,0 4 1 16,0 0-1-16,0-4 2 15,0 0-6-15,0 0 1 16,0 0-8-16,0 0-1 16,0 4-2-16,0-4 1 0,0 0-2 15,0 0 2-15,0 0-2 16,0 4 2-16,0-4 0 16,-4 3 3-16,4-3 1 15,0 4 1-15,0-4 4 16,0 4 3-16,0-4-15 15,0 0-4-15,0 0-1 16,0 0 2-16,0 0 11 16,0 0 4-16,0 0-5 15,0 0-4-15,0 0-13 16,0 0-4-16,8 0 7 16,-3 0 3-16,-1 0 15 15,0 0 5-15,5 0-8 16,-9 4-4-16,0-4-3 0,4 4 1 15,1 0-1 1,3-1-1-16,-8 1-2 0,0-4 1 16,5 4 1-16,-1 4 0 15,0-4 0-15,-4-4 2 16,4 7-1-16,1 1 2 16,-1-1-4-16,0 1 0 15,5 0 3-15,-9-1 1 16,4 1-4-16,-4 0-1 15,5-1 1-15,3 1 0 16,-8 0-2-16,5 3 0 16,-1 1 2-16,0-1 2 15,0 1 0-15,1-1-1 0,-1 1 1 16,-4 3-1-16,4 0 0 16,-4 1 0-16,0 3 0 15,0 0 0-15,-4 4 0 16,0 0 2-16,-1 4-3 15,-3 0 0-15,-1 3-10 16,-8 1-3-16,0-1 13 16,0 1 10-16,-5 0-20 15,0-8-6-15,5 0 1 16,-9-4 2-16,5-4-1 16,-1 1 2-16,1-5-4 15,-1-3 0-15,1-8 5 16,3 0 3-16,1-8 5 15,-4-3 2-15,8-5 6 0,8 1 2 16,-8-4 4-16,9 0 1 16,4-4 1-16,4-4 0 15,9 4 0-15,-4 0 0 16,13 0-2-16,8 4 1 16,13 3 5-16,9 9 4 15,4 7-12-15,8 7-7 16,1 9-4-16,-5 10-1 15,0 9 0-15,5 3 0 16,-9 4 5-16,0 1 1 16,4-1-44-16,5 0-19 15,8-12 30-15,5-33 15 16</inkml:trace>
  <inkml:trace contextRef="#ctx0" brushRef="#br0" timeOffset="24997.202">6009 8931 420 0,'-4'12'156'0,"8"-12"-121"0,1 0-8 0,-5 0-10 16,0 0-14-16,0 0-2 15,4 3 2-15,-4-3 2 16,9 4-2-16,-1 0 7 0,-3 0 5 15,8 4-5-15,-9 3-3 16,9 4-7-16,0 1 0 16,0-1-2-16,4 4 0 0,-4 4 0 15,0 0 0-15,0 4 2 16,-5 0 0-16,-3 3 0 16,-5 1 0-1,-9 3-7-15,0 1-3 0,-12-1-1 16,-5 1-1-16,-4-4 0 15,0-1 2-15,-5-3-1 16,9 0 2-16,-4-12-11 16,9-3-4-16,3-5 4 15,5 1 1-15,9 0-6 16,4-8-2-16,13-4 8 16,9 0 6-16,8 4 12 15,13 0 6-15,9 4 6 16,4 3 6-16,0 5-5 15,0 3-2-15,-5 4 1 0,-8 8 0 16,-4 4-1 0,-13 3-1-16,-9 5 6 0,-4 7 4 15,-26 7-5-15,-8 12-1 16,-18 4-14-16,-17 4-4 16,-13 4-75-16,-17 7-32 15,-31-8 57-15,-7-18 27 16</inkml:trace>
  <inkml:trace contextRef="#ctx0" brushRef="#br0" timeOffset="25822.544">416 13198 244 0,'-8'15'93'0,"-1"-7"-72"0,5 3 5 16,0-3-3-16,-1 3-7 16,1 1 3-16,0 3 3 15,-5 4 1-15,0 4-12 16,-3 4 2-16,-1 4 1 0,-5 7-5 15,-3 4-3-15,-1 4-6 16,-12 4-2-16,4 8 1 16,-5 7 0-16,5 0 1 0,0-4 2 15,4-7 1 1,4-8 3-16,5-4 3 0,4-8 2 16,5-3-5-16,8-4-4 15,8-4 1-15,10-4 0 16,16 4-1-16,0-8 1 15,18-3-20-15,9-9-8 16,7-6-9-16,1-5-3 16,-4-4-50-16,-5-11-20 15,1 0 55-15,-5-7 27 16</inkml:trace>
  <inkml:trace contextRef="#ctx0" brushRef="#br0" timeOffset="26108.602">602 13458 352 0,'-43'39'132'0,"30"-16"-103"0,-9 0 7 16,18-12-4-16,-9 4-16 15,0 5-4-15,0 3-1 16,0 7 3-16,0 8-8 15,0 16 6-15,0 11 3 0,9 4-3 16,-13 8-2-16,8 3-5 16,1 12-2-16,-1 0-6 15,0 0 0-15,5-12-37 16,4-11-13-16,9-15-92 16,12-27-41-16,5-31 97 15</inkml:trace>
  <inkml:trace contextRef="#ctx0" brushRef="#br0" timeOffset="26529.044">2519 13485 264 0,'-8'31'99'0,"-5"-20"-77"0,-5 16 20 15,10-15 6-15,-5-1-11 16,0 8-1-16,0 0-5 16,-8 4-2-16,8 0-16 15,0 4-1-15,4 0 1 0,9 7-5 16,0 1-2-16,0-1-6 15,9 5 0-15,8-1-2 16,0 4 0-16,0 4 2 16,1 8 0-16,-1 3 0 15,0 1 2-15,-8-1-1 0,-1 4-1 16,1 1-2-16,-9-1 1 16,0-7-4-16,-9-5-1 15,1-7-11-15,-1-7-1 16,-12-12-33-16,-5-12-14 15,-4-18 34-15,-5-28 15 16</inkml:trace>
  <inkml:trace contextRef="#ctx0" brushRef="#br0" timeOffset="26756.803">2175 13351 332 0,'25'19'126'0,"-16"-7"-98"0,0-1 28 0,-1-3 4 0,9 0-26 16,5 11-6-16,4-8-11 16,8 12-1-16,5 0-9 15,-4 4 0-15,-1 0 3 0,5-4-8 16,0 0-3-16,-1 0-36 16,5 0-12-16,9-8-80 15,0-11-31-15,4-12 83 16,-9-30 40-16</inkml:trace>
  <inkml:trace contextRef="#ctx0" brushRef="#br0" timeOffset="27383.707">4816 13550 436 0,'-39'58'162'0,"26"-35"-126"0,-4 3-12 0,8-10-16 0,-4 3-12 16,-4 12 3-16,-4 7 4 16,-1 12 3-16,-8 3-2 15,4 9-1-15,-4 3 3 0,4-4-5 16,5 8-3-16,3 0-8 16,5 0-4-16,9-4-3 15,4-4 0-15,0-3-7 16,17-5 1-16,-4-7 5 15,13-4 6-15,4-11 5 16,5-4 2-16,-1-12 3 16,5-3 1-16,8-9 3 15,1-6 1-15,-1-9 10 16,-4-3 3-16,0-4-14 16,5-4-5-16,-18-4 11 0,4 0 6 15,-8 0-2-15,-4 0 1 16,-5 1-4-16,-4 3 0 15,-4 4-1-15,-9 3 0 16,-5 5 0-16,-8 3 0 16,-8 8-2-16,-14 12 1 15,-4 7-4-15,1 11-2 16,-10 9 0-16,5-1-1 16,4 0-16-16,9-3-4 15,4-8-65-15,22-16-31 16,8-22 59-16</inkml:trace>
  <inkml:trace contextRef="#ctx0" brushRef="#br0" timeOffset="27909.569">6578 13320 220 0,'-8'12'82'0,"8"-4"-64"0,8-1 26 0,-8-7 7 16,5 4-11-16,3 4-3 15,5-1-2-15,4 1 1 16,1 0-20-16,7 3 6 0,1 1 2 16,13-1-4-16,-9 5-1 15,9-5-9-15,4-3-4 16,-4 3-3-16,4 1 0 16,-4 3 0-16,0 0 3 15,-5 1-3-15,0-1 0 16,1 0 1-16,-9 1 0 15,4 3-2-15,-13-4-2 0,5 4 1 16,-14 0 1-16,1 4-1 16,-5 8 2-16,-4 7 0 15,-4 12 1-15,-13 4 2 16,0 7 1-16,-5 8 1 16,-4 4 0-16,-4 3-4 15,0-7-3-15,4-4-11 16,0-7-4-16,13-12-33 15,-4-16-12-15,8-18 31 16,18-31 14-16</inkml:trace>
  <inkml:trace contextRef="#ctx0" brushRef="#br0" timeOffset="28690.993">9741 13470 140 0,'17'4'55'0,"-21"-1"-43"15,8 13 36-15,-4-9 16 0,9 1-10 16,-9 4-2-16,0-5-12 16,0 5-5-16,0-5-19 15,0 9-1-15,0-5 1 0,0 1 9 16,0-5 5-16,0 5-8 15,0-4 0-15,0-1-4 16,0 1-2-16,0 0-6 16,4-5-4-16,-4 5 1 15,0-8 0-15,0 0-1 16,0 0-1-16,0 0-1 16,4 0 2-16,-4 0-5 15,-4-4-1-15,-9 0 0 0,-8-3 0 16,-5-5 0-16,-17 1 0 15,0-1 0-15,0 5 0 16,4 3 4-16,-4 0 2 16,8 8-9-16,1 3-5 15,-1 5-1-15,14 7 0 16,-9 8 3-16,12 11 2 16,10 8 2-16,-1 8 1 15,9-1-2-15,9 1 2 16,-5 0-4-16,0-1-1 15,5-11-4-15,-9 0-1 16,-9 1-25-16,1-13-9 16,-9-7 21-16,-1-11 12 0,-3-5 7 15,3-7 1-15,1-11 16 16,4-4 6-16,5-5-6 16,3 1-2-16,10 0 14 15,12-4 6-15,0-4 7 16,13 4 4-16,9-3-13 15,4-1-7-15,9-4-10 16,4-3-5-16,-13 7-43 16,35-38-18-16,-1-31 28 15,1-23 13-15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in="-2.14748E9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1T21:07:42.1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12892 34 272 0,'-4'-4'101'0,"4"4"-78"0,0-4 13 16,0 4 0-16,0 0-13 15,0 4-3-15,0 0-7 16,0 3-3-16,-4 5-6 16,-1 3 6-16,1 4 5 0,0 8-5 15,-1 11-3-15,1 5-4 16,4 10 0-16,-9 8-2 16,5 5-1-16,4 2 1 15,-4 13-1-15,0 3 0 16,-1 4 0-16,1 4-9 15,-5-8-2-15,1-3-67 16,-1-1-28-16,-4-7 54 16,0-23 26-16</inkml:trace>
  <inkml:trace contextRef="#ctx0" brushRef="#br0" timeOffset="841.044">11044 2454 308 0,'0'4'115'0,"0"-12"-89"0,0 5 12 0,0 3-1 15,0-4-14-15,4-4-3 16,9 4-14-16,-9-3-3 0,5-1-3 16,-1 4-5-16,1 0-1 0,4 4 9 15,4 0 7-15,5 8-15 16,-1 3-8-16,5 9 6 15,4 6 5-15,1 9 2 16,-1 3 3-16,-4 8-4 16,-9 4 0-16,-4 0 10 15,-5 0 3-15,-8 3-16 16,-4-3-7-16,-9-4 7 16,-8-4 6-16,-5-7 4 15,0-5 2-15,0-11-7 16,-8-3 0-16,3-1-1 15,6-7 0-15,3-5 2 16,5-3 3-16,-1 0 2 16,10 0 3-16,4 4-5 15,12 4-1-15,14 7 0 16,21 4 0-16,4 8-2 0,9 8 1 16,5 11-15-16,-1 3-5 15,-4 5-92-15,-4 0-43 16,-9-4 75-16,-9-5 40 15</inkml:trace>
  <inkml:trace contextRef="#ctx0" brushRef="#br0" timeOffset="1669.286">8967 6173 308 0,'13'16'115'0,"-13"-16"-89"0,0 4 3 0,0-4-2 15,4 0-18-15,9-4-2 16,-9 4-3-16,9 0-2 16,0 4 12-16,0 3 7 0,0 5-12 15,-9-1-7-15,1 4 0 16,-1 5 0-16,-4 6-20 16,-4 9-8-16,-5 3 6 15,-4 4 4-15,-4 0 5 16,4 1 5-16,0-1 5 15,-4-4 3-15,0 0 2 16,4-3 0-16,4-5-2 16,9-3 1-16,0 0-7 15,9-4-1-15,4 4-1 16,4 0 4-16,4-4 1 0,5 3 1 16,4 1 2-16,5 4 3 15,-14 0 4-15,5 3 5 16,-9 4 7-16,-4 4 7 15,-8 8-9-15,-10 4-1 16,-12 0-4-16,-9-1 1 16,-4 5-8-16,-9-5-4 15,-12-14-44-15,-1-5-18 16,0-26 30-16,5-27 14 16</inkml:trace>
  <inkml:trace contextRef="#ctx0" brushRef="#br0" timeOffset="2207.404">11479 6392 348 0,'-4'15'132'0,"4"-3"-103"0,0 3-10 0,4-4-11 16,0 5-8-16,5 3 2 15,-9 11 3-15,0 5 4 0,0 7-4 16,0 4 15-16,0 8 8 0,0-5-8 15,8 5-3-15,1-4-10 16,4-4-3-16,4 0-4 16,9-4-3-16,9-4-3 15,8-3-1-15,-5-9-12 16,18-3-5-16,0-7-20 16,0-9-10-16,5-10-9 15,3-9-1-15,-8-11 35 16,0-11 16-16</inkml:trace>
  <inkml:trace contextRef="#ctx0" brushRef="#br0" timeOffset="2522.966">12005 6258 260 0,'-35'23'99'0,"14"-16"-77"0,-5 9 15 0,17-9 3 16,1 5-20-16,-10 3-6 16,5 8 3-16,5 8 0 15,-5 11-8-15,8 15 12 0,-7 8 8 16,7 4-2-16,1 8 1 16,0 11-11-16,4 8-3 15,0 7-8-15,0-3-2 16,-5-4-2-16,5-5-2 15,0-6-6-15,-4-5-1 16,0-11-19-16,4-11-8 0,0-12-260 31,0-39 160-31</inkml:trace>
  <inkml:trace contextRef="#ctx0" brushRef="#br0" timeOffset="3844.019">16339 2975 216 0,'-4'-4'82'0,"4"-3"-64"0,0 11 24 0,0-4 6 16,0 0-3-16,0 0 0 15,0 0-9-15,-4 7-5 16,-1 5-17-16,-3 3-2 0,-5 4 1 15,4 8-7-15,-12 4-3 16,4 3-2-16,-1 1 1 0,5 3-1 16,5 0-1-16,3 0-4 15,10-3 0-15,8-1-5 16,13-3 1-16,-1 0-5 16,10-4 1-16,4 3 6 15,4-7 5-15,4 4 0 16,-4-4 0-16,-4 0 14 15,-5 4 6-15,1 0-5 16,-9 3-1-16,-5-3-3 16,-12 4-1-16,-5 3-8 15,-8 1 0-15,-9-1-1 16,-9 0 0-16,-8 5-7 16,-8-5 0-16,-6-3-13 15,1-4-2-15,-13-12-43 16,0-11-20-16,-8-16 44 0,3-11 21 15</inkml:trace>
  <inkml:trace contextRef="#ctx0" brushRef="#br0" timeOffset="4057.504">16145 3105 392 0,'22'12'148'0,"-18"-12"-115"0,9-4 11 0,-4 4-5 16,8 0-18-16,9-4-4 0,4 0-2 16,9 1 1-16,0 3-9 15,4 3-6-15,-4 1-4 0,-1 0-49 16,5 4-20-16,9-4 36 16,-17-1 18-16</inkml:trace>
  <inkml:trace contextRef="#ctx0" brushRef="#br0" timeOffset="5376.632">14724 6392 188 0,'-5'7'71'0,"-3"-3"-55"0,3-4 4 15,5 0 0-15,0 4 3 16,-4 0 6-16,0 0 4 16,-1 7 4-16,-3 1-20 15,-1-1 8-15,-4 4 3 0,0 1-4 16,0 3-2-16,0 4-8 16,-4 4-1-16,-9 0 3 15,0 3 2-15,-4 5-1 16,4-1 2-16,-4 4-6 15,0 5 0-15,-4 3-6 16,-1 3-2-16,1 1 0 0,4 8-1 16,-5-1 0-16,5 4 0 15,0 1 0-15,0-5 0 16,8 4-2-16,1-3 1 16,3 3-4-16,5-3 0 15,5-5-4-15,8 1 1 16,4-4-3-16,5-4 2 15,4-8-8-15,8-8-2 16,9-3-3-16,0-11 1 16,14-9-11-16,-6-11-2 15,10-7 20-15,3-4 10 16,5-8-3-16,0-4 1 16,0-4 0-16,1-3 1 15,-6-1 1-15,-12 1 0 0,0 3 0 16,-5 0 0-16,-8 5 4 15,-4-5 2-15,-5 8-7 16,-8 4-1-16,-5 0 6 16,-4 3 7-16,-4 1-1 15,-9 4 0-15,-5 7-2 16,-8 4 0-16,-4 11 2 16,-8 5 1-16,-1 10 1 15,-4 9 2-15,8 15-3 16,-4-1-1-16,-8 9-11 15,21 7-4-15,-4-4-33 16,13-3-12-16,8-5 34 16,18-14 18-16</inkml:trace>
  <inkml:trace contextRef="#ctx0" brushRef="#br0" timeOffset="6170.986">16576 6740 352 0,'0'8'132'0,"5"-4"-103"0,-1 0-6 0,-4-4-8 0,4 3 10 15,5 5 10 1,0-4 0-16,-1 0 2 16,1 0-21-16,4-1-3 0,0 1 1 0,8 4-8 15,-4-4-3-15,9 0-5 16,4 3-1-16,1-3-3 15,7 0 1-15,-3 0-4 16,4 3 1-16,-1 1-1 16,1 0 3-16,-4 3 2 15,-1 1 2-15,-4 3 3 16,-4 0 2-16,-4 4 1 16,-5 4 0-16,-4 4 0 15,-5 12 2-15,-8 10-1 16,-8 13 0-16,-9 7 3 15,-5 11 5-15,-8 4-3 16,-5 4 2-16,5 0-9 16,0-7-2-16,4-8-14 15,9-12-5-15,-9-11-61 0,13-20-27 16,13-22 54-16,17-31 28 16</inkml:trace>
  <inkml:trace contextRef="#ctx0" brushRef="#br0" timeOffset="7041.795">20928 6296 368 0,'-13'23'140'0,"9"-27"-109"0,4 8-13 0,0-4-12 16,-8 0 5-16,-1 0 9 15,-4 0 8-15,4 0 3 16,-8 0-16-16,-13 0 2 0,0 0 3 15,-5 0-7-15,1 0-2 16,-1 0-6-16,-3 0-4 16,-1 4-3-16,0 3-1 15,5 5-3-15,3 3 1 16,6 1-2-16,3 3 2 16,9 4-2-16,4 7 0 15,1 5-1-15,8 7 2 16,8 4-1-16,10 0 0 15,-5 4-1-15,13 3 2 0,-5 12 8 16,5-3 4-16,8-1-3 16,-3 0-2-16,7 1-5 15,-12-1-2-15,4 0-4 16,-4-7-1-16,4-5 1 16,-12 1 1-16,-1 0-1 15,4-4-1-15,-16-4 3 16,-5-7 5-16,-5-9-14 15,-8-6-3-15,-8-5 3 16,-9-7 3-16,0-12 3 16,-9-8 2-16,4-7 8 15,-12-12 2-15,0-7 12 16,3-12 3-16,10-3 6 0,4-5 3 16,8-3 7-16,9 0 2 15,9-1-5-15,8 1-1 16,9 4-6-16,9-1-4 15,12-3-8-15,1 0-2 16,4-4-4-16,4 3-1 16,8-3-8-16,-8 4-4 15,13-8-72-15,5-19-34 16,3-16 61-16,-16 5 29 16</inkml:trace>
  <inkml:trace contextRef="#ctx0" brushRef="#br0" timeOffset="57952.172">6032 4009 428 0,'13'39'162'0,"-13"-32"-126"0,5 12 1 0,-1-3-7 16,0 11-23-16,-4 7-4 15,-8 16 0-15,-10 15 2 16,-25 38-2-16,-8 31 5 0,-10 16 4 16,-8 37-11-1,-17 20-2-15,-17 38 6 0,-1 16 4 16</inkml:trace>
  <inkml:trace contextRef="#ctx0" brushRef="#br0" timeOffset="62291.147">5567 4258 264 0,'-34'8'99'0,"16"-8"-77"0,-3 0 18 16,17 4 2-16,-5 0-16 15,-4-4-2-15,0 3-3 16,0 1 1-16,-4 0-12 15,8 4 3-15,1-1 1 0,-1-3 1 0,5 4 4 16,4 0-9-16,4 3-3 16,13 8-7-1,18 8-2-15,4 11 1 16,-1 8-2-16,10 12-1 16,8 11 3-16,8 3 0 15,10 5 1-15,3 4 0 16,-4 7 0-16,-4 7 0 15,-4 9 2-15,-5 3 1 16,-8-4-1-16,-9-3-2 16,-4 3 1-16,-5-3 1 15,-3-4-39-15,-1-12-16 16,-4-7 26-16,-5-35 15 16</inkml:trace>
  <inkml:trace contextRef="#ctx0" brushRef="#br0" timeOffset="66869.647">7101 4308 356 0,'-17'8'132'0,"17"-12"-103"0,0 8-6 0,0 0-8 0,0 3-12 16,-9 1-2-16,5 3 6 15,0 1 5-15,4 7-6 16,-13 4 3-16,4 4 4 0,0 7-5 16,1 12 0-16,8 8-4 15,-13 7-3-15,4 12-3 16,1 11 1-16,-5 8 1 15,0 12 0-15,0 7-3 16,0 7 2-16,0-3-1 16,0 4 0-16,0-4 2 15,5 0 2-15,-5-4-1 16,4-12-1-16,-4-7 1 16,9-11 1-16,-9-5-3 15,9-10 0-15,-1-9 3 16,1-11 1-16,0-8-4 0,4-7 1 15,-5-8 0 1,5-12 2-16,0-11-1 0,0-7-1 16,9-16 1-16,0-19 1 15,8-12-3-15,-9-19 0 16,5-15 1-16,0-15 0 16,9-12 4-16,-5 4 2 15,-8-8 2-15,8 0 0 16,0-3 0-16,0 3 2 15,1 0-1-15,3 0 0 16,1 5-5-16,8 6-1 16,-9 9-1-16,5 14 1 15,9 9 0-15,-1 7 1 0,5 8-2 16,0 11-2-16,4 4 1 16,0 11-1-16,4 5-3 15,1 7 2-15,-1 7-1 16,0 5 0-16,10 3 0 15,-10 8 0-15,9 4 2 16,0 4 0-16,0 3 0 16,0 5 0-16,-4 3 0 15,-1 4 0-15,-8 4 0 16,-4 3 2-16,-4 1 1 16,-9 3 1-16,-1 5 2 15,-20 3 1-15,-5 8-3 16,-5-1-1-16,-8 5 1 15,-12-4 0-15,-10 3-5 0,-4-3-1 16,-17-4 7-16,0 0 6 16,-8 0-5-16,-5 0-1 15,-4-8-1-15,-18-3 0 16,-4-1 2-16,0-3 1 16,1-4-1-16,-1-8 1 15,9-8 2-15,-5-3 2 16,5-8-8-16,0-8-3 15,4-7-12-15,9-4-3 16,-1-16 6-16,6-37 4 16</inkml:trace>
  <inkml:trace contextRef="#ctx0" brushRef="#br0" timeOffset="72978.885">3279 7548 184 0,'-4'8'71'0,"4"-4"-55"0,-9-12 17 0,9 8 7 16,0 0-12-16,0-4-4 15,0 1 4-15,-4-5 2 16,-1-4-16-16,5 5 10 0,-8-9 3 16,4 5-6-16,-1-4 1 0,-3-1-9 15,3 1 0-15,-12-8-4 16,8 4 2-16,-12 0-4 16,4-4-2-16,-13 0 4 15,4 0 2-15,-13-4-2 16,-4 0 0-16,-9 0-5 15,-8 1-1-15,-5-1-1 16,-4 4 1-16,5 0-4 16,-10 0 0-16,-3 0 1 15,-14 0 0-15,-4 0-3 16,-4 4 2-16,0 0 3 16,0 3 1-16,0 1-1 15,-13-4 1-15,4 3-4 16,-8 13 0-16,4 3-1 15,4 7 0-15,-4 9 0 0,4 7-2 16,1 15-4-16,-5 15 0 16,0 16 2-16,8 8 1 15,9 11 3-15,5 0 1 16,4 12-2-16,0 7 2 16,4 8-1-16,4-4-2 15,9-4 0-15,18 4 0 16,7 12 0-16,6-4 3 15,20-4-2-15,14-4-1 16,21-8 0-16,9 8 3 16,26 8-2-16,4-8-1 15,0-4-6-15,4-7-2 16,14-8 5-16,16-8 3 0,5 0 3 16,8-7 1-16,5-8 4 15,13-8 2-15,16-11-7 16,1-16-1-16,5-11 0 15,7-15 1-15,1-12 3 16,17-11 3-16,-17-12-2 16,-9-4 0-16,-4-7 1 15,4-4 2-15,-8-4-1 16,-5-4 2-16,-21-3-2 16,0-9 2-16,-14-7-2 15,1-7 0-15,4-5-1 16,5-7 0-16,-10-4-2 15,-12-4-2-15,-4-3-2 16,-9-12-1-16,-4 4 2 0,-5-4 0 16,-8-1-2-16,-9-6 0 15,-5-5 2-15,-20-3 2 16,-5 7 0-16,-13 4-1 16,-5-4 1-16,-12-22-1 15,-9 14-3-15,-13 20 0 16,-30 7-36-16,-25 8-16 15,-18 16 28-15,0 30 15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01CDAD-7B6B-4ED7-899E-5720512B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6B75B-B51C-45B7-9BE1-1C9F8D9A3BA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0" rIns="91319" bIns="45660"/>
          <a:lstStyle/>
          <a:p>
            <a:pPr marL="228600" indent="-228600" defTabSz="890588" eaLnBrk="1" hangingPunct="1"/>
            <a:r>
              <a:rPr lang="en-US" altLang="en-US"/>
              <a:t>States = cities</a:t>
            </a:r>
          </a:p>
          <a:p>
            <a:pPr marL="228600" indent="-228600" defTabSz="890588" eaLnBrk="1" hangingPunct="1"/>
            <a:r>
              <a:rPr lang="en-US" altLang="en-US"/>
              <a:t>Start state = starting city</a:t>
            </a:r>
          </a:p>
          <a:p>
            <a:pPr marL="228600" indent="-228600" defTabSz="890588" eaLnBrk="1" hangingPunct="1"/>
            <a:r>
              <a:rPr lang="en-US" altLang="en-US"/>
              <a:t>Goal state test = is state the destination city?</a:t>
            </a:r>
          </a:p>
          <a:p>
            <a:pPr marL="228600" indent="-228600" defTabSz="890588" eaLnBrk="1" hangingPunct="1"/>
            <a:r>
              <a:rPr lang="en-US" altLang="en-US"/>
              <a:t>Operators = move to an adjacent city; cost = distance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Output: a shortest path from start state to goal state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SUPPOSE WE REVERSE START AND GOAL STATES?</a:t>
            </a:r>
          </a:p>
          <a:p>
            <a:pPr marL="228600" indent="-228600" defTabSz="890588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D0C5-F9D1-403C-8C7D-6DB6B4B0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5849-7618-4780-A198-8F05191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D42F-DB65-4F46-8854-A553A01D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04E2-4DA4-47AF-9B20-C76A65E8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9437B-55B5-485F-83B8-321D396D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8BEA-BB92-48CD-84E4-C41EEDAF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ABA7-AE1B-4AEC-9567-7808DDC9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3178-F6FA-43B7-9D32-303E7459E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FD6A-9A96-4AEE-8BE2-001419BF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4C3F-35EE-4651-AD12-72F71A33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51C1-C04E-4057-8806-0CF80F5E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63FDE-1423-4AD6-B899-FEEEA255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A3A57-9D31-427D-A39C-9BF8E3B3193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Solving Problems by Searching</a:t>
            </a:r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200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45720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6"/>
          <p:cNvSpPr>
            <a:spLocks noChangeArrowheads="1"/>
          </p:cNvSpPr>
          <p:nvPr/>
        </p:nvSpPr>
        <p:spPr bwMode="auto">
          <a:xfrm>
            <a:off x="2057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7"/>
          <p:cNvSpPr>
            <a:spLocks noChangeArrowheads="1"/>
          </p:cNvSpPr>
          <p:nvPr/>
        </p:nvSpPr>
        <p:spPr bwMode="auto">
          <a:xfrm>
            <a:off x="2590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8"/>
          <p:cNvSpPr>
            <a:spLocks noChangeArrowheads="1"/>
          </p:cNvSpPr>
          <p:nvPr/>
        </p:nvSpPr>
        <p:spPr bwMode="auto">
          <a:xfrm>
            <a:off x="3124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4"/>
          <p:cNvSpPr>
            <a:spLocks noChangeArrowheads="1"/>
          </p:cNvSpPr>
          <p:nvPr/>
        </p:nvSpPr>
        <p:spPr bwMode="auto">
          <a:xfrm>
            <a:off x="6324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2819400" y="3810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3429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44958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 flipH="1">
            <a:off x="22098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flipH="1">
            <a:off x="28194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 flipH="1">
            <a:off x="32766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>
            <a:off x="33528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40"/>
          <p:cNvSpPr>
            <a:spLocks noChangeShapeType="1"/>
          </p:cNvSpPr>
          <p:nvPr/>
        </p:nvSpPr>
        <p:spPr bwMode="auto">
          <a:xfrm flipH="1">
            <a:off x="49530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3"/>
          <p:cNvSpPr>
            <a:spLocks noChangeShapeType="1"/>
          </p:cNvSpPr>
          <p:nvPr/>
        </p:nvSpPr>
        <p:spPr bwMode="auto">
          <a:xfrm>
            <a:off x="60960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E875A-6278-4745-8E36-FCD355E9D235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How do we build a search tree for the modified 3 coins problem?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810000" y="1828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881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>
            <a:off x="2057400" y="2971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38862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1"/>
          <p:cNvSpPr>
            <a:spLocks noChangeArrowheads="1"/>
          </p:cNvSpPr>
          <p:nvPr/>
        </p:nvSpPr>
        <p:spPr bwMode="auto">
          <a:xfrm>
            <a:off x="56388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2"/>
          <p:cNvSpPr>
            <a:spLocks noChangeArrowheads="1"/>
          </p:cNvSpPr>
          <p:nvPr/>
        </p:nvSpPr>
        <p:spPr bwMode="auto">
          <a:xfrm>
            <a:off x="1181100" y="397256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1274" name="Oval 13"/>
          <p:cNvSpPr>
            <a:spLocks noChangeArrowheads="1"/>
          </p:cNvSpPr>
          <p:nvPr/>
        </p:nvSpPr>
        <p:spPr bwMode="auto">
          <a:xfrm>
            <a:off x="533400" y="49530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152400" y="5867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5"/>
          <p:cNvSpPr>
            <a:spLocks noChangeArrowheads="1"/>
          </p:cNvSpPr>
          <p:nvPr/>
        </p:nvSpPr>
        <p:spPr bwMode="auto">
          <a:xfrm>
            <a:off x="2743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6"/>
          <p:cNvSpPr>
            <a:spLocks noChangeArrowheads="1"/>
          </p:cNvSpPr>
          <p:nvPr/>
        </p:nvSpPr>
        <p:spPr bwMode="auto">
          <a:xfrm>
            <a:off x="4267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3200400" y="2590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4495800" y="2590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3336925" y="2601913"/>
            <a:ext cx="2284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1          2              3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 flipH="1">
            <a:off x="1981200" y="3733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>
            <a:off x="27432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2743200" y="3733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flipH="1">
            <a:off x="1295400" y="4724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flipH="1">
            <a:off x="838200" y="5715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6EC31B-31B7-4E0B-95EC-B78EFBF3E800}"/>
              </a:ext>
            </a:extLst>
          </p:cNvPr>
          <p:cNvSpPr txBox="1"/>
          <p:nvPr/>
        </p:nvSpPr>
        <p:spPr>
          <a:xfrm flipH="1">
            <a:off x="3810000" y="1912749"/>
            <a:ext cx="1497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(H,H,T,0)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DED88-2CE5-4A9F-9814-AEDF8288ECD5}"/>
              </a:ext>
            </a:extLst>
          </p:cNvPr>
          <p:cNvSpPr txBox="1"/>
          <p:nvPr/>
        </p:nvSpPr>
        <p:spPr>
          <a:xfrm>
            <a:off x="2113281" y="3120094"/>
            <a:ext cx="146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(T,H,T,1)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8037D9-EB3C-4360-A56E-DEF28D92C8BE}"/>
              </a:ext>
            </a:extLst>
          </p:cNvPr>
          <p:cNvSpPr txBox="1"/>
          <p:nvPr/>
        </p:nvSpPr>
        <p:spPr>
          <a:xfrm flipH="1">
            <a:off x="3942715" y="304576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(H,T,T,1)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D42B8-D0E6-4A02-8FD2-3AE6926DACC6}"/>
              </a:ext>
            </a:extLst>
          </p:cNvPr>
          <p:cNvSpPr txBox="1"/>
          <p:nvPr/>
        </p:nvSpPr>
        <p:spPr>
          <a:xfrm>
            <a:off x="5638800" y="3045767"/>
            <a:ext cx="156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(H,H,H,1)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7FCC99-F859-4080-96AD-6BE0FF6F131F}"/>
              </a:ext>
            </a:extLst>
          </p:cNvPr>
          <p:cNvSpPr txBox="1"/>
          <p:nvPr/>
        </p:nvSpPr>
        <p:spPr>
          <a:xfrm>
            <a:off x="1924685" y="35447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3E191-CEEB-4FDA-852D-6E91E844E848}"/>
              </a:ext>
            </a:extLst>
          </p:cNvPr>
          <p:cNvSpPr txBox="1"/>
          <p:nvPr/>
        </p:nvSpPr>
        <p:spPr>
          <a:xfrm flipH="1">
            <a:off x="1201418" y="4110335"/>
            <a:ext cx="154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(H,H,T,2)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F39D7-F025-452D-A4EC-E4AF765F71D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8-Puzzle Problem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1  2  3</a:t>
            </a:r>
          </a:p>
          <a:p>
            <a:pPr eaLnBrk="1" hangingPunct="1"/>
            <a:r>
              <a:rPr lang="en-US" altLang="en-US"/>
              <a:t>8  </a:t>
            </a:r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7  6  5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1  2</a:t>
            </a:r>
          </a:p>
          <a:p>
            <a:pPr eaLnBrk="1" hangingPunct="1"/>
            <a:r>
              <a:rPr lang="en-US" altLang="en-US"/>
              <a:t>3  4  5</a:t>
            </a:r>
          </a:p>
          <a:p>
            <a:pPr eaLnBrk="1" hangingPunct="1"/>
            <a:r>
              <a:rPr lang="en-US" altLang="en-US"/>
              <a:t>6  7  8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5908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590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9718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2766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54102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57912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0960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447800" y="1676400"/>
            <a:ext cx="881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one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4495800" y="1828800"/>
            <a:ext cx="84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6994525" y="17922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B=blank</a:t>
            </a: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974725" y="3087688"/>
            <a:ext cx="737894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dirty="0"/>
              <a:t>What data structure easily represents a state?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many possible states are there?</a:t>
            </a:r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would you specify the state-change function?</a:t>
            </a:r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What is the path cost function?  </a:t>
            </a:r>
          </a:p>
          <a:p>
            <a:pPr marL="0" indent="0" eaLnBrk="1" hangingPunct="1"/>
            <a:r>
              <a:rPr lang="en-US" altLang="en-US" dirty="0"/>
              <a:t>     </a:t>
            </a:r>
            <a:r>
              <a:rPr lang="en-US" altLang="en-US" dirty="0">
                <a:solidFill>
                  <a:srgbClr val="FF0000"/>
                </a:solidFill>
              </a:rPr>
              <a:t>uniform cost (=1)</a:t>
            </a:r>
          </a:p>
          <a:p>
            <a:pPr marL="0" indent="0" eaLnBrk="1" hangingPunct="1"/>
            <a:r>
              <a:rPr lang="en-US" altLang="en-US" dirty="0"/>
              <a:t>5.  What is the complexity of the search?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C75F2A-B909-4F0F-83B4-46794915E810}"/>
              </a:ext>
            </a:extLst>
          </p:cNvPr>
          <p:cNvSpPr txBox="1"/>
          <p:nvPr/>
        </p:nvSpPr>
        <p:spPr>
          <a:xfrm>
            <a:off x="1371600" y="3801418"/>
            <a:ext cx="5029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 x 8 x 7 x 6 x 5 x 4 x 3 x 2 x 1 = 9!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76C92-03F2-4170-B7EF-A039C9B1ACE0}"/>
              </a:ext>
            </a:extLst>
          </p:cNvPr>
          <p:cNvSpPr txBox="1"/>
          <p:nvPr/>
        </p:nvSpPr>
        <p:spPr>
          <a:xfrm flipH="1">
            <a:off x="6575425" y="601439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Exponential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B44F0-42C6-44B8-B6F4-EE690D11B82A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9017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Search Tree Example: 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Fragment of 8-Puzzle Problem Space</a:t>
            </a:r>
            <a:r>
              <a:rPr lang="en-US" altLang="en-US" sz="4000"/>
              <a:t> 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524000"/>
          <a:ext cx="8305800" cy="497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Bitmap Image" r:id="rId3" imgW="7497221" imgH="4495238" progId="Paint.Picture">
                  <p:embed/>
                </p:oleObj>
              </mc:Choice>
              <mc:Fallback>
                <p:oleObj name="Bitmap Image" r:id="rId3" imgW="7497221" imgH="4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305800" cy="497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B1FF0-BACF-4F42-AA20-95095E59C52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Another Example: N Queens</a:t>
            </a:r>
            <a:br>
              <a:rPr lang="en-US" altLang="en-US" sz="4000" dirty="0">
                <a:solidFill>
                  <a:srgbClr val="0033CC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Place exactly one Q in each column so that no two Q’s are in the same row or diagonal</a:t>
            </a:r>
            <a:endParaRPr lang="en-US" altLang="en-US" sz="4000" dirty="0">
              <a:solidFill>
                <a:srgbClr val="0033CC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95" y="1371600"/>
            <a:ext cx="7162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Input:</a:t>
            </a:r>
          </a:p>
          <a:p>
            <a:pPr lvl="1" eaLnBrk="1" hangingPunct="1"/>
            <a:r>
              <a:rPr lang="en-US" altLang="en-US" dirty="0"/>
              <a:t>Set of states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Operators [and costs]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state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Goal state (test)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Output</a:t>
            </a: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705600" y="1752600"/>
            <a:ext cx="1828800" cy="1833563"/>
            <a:chOff x="3456" y="1248"/>
            <a:chExt cx="1152" cy="1155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3456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032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3456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4032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320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3456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2"/>
            <p:cNvSpPr>
              <a:spLocks noChangeArrowheads="1"/>
            </p:cNvSpPr>
            <p:nvPr/>
          </p:nvSpPr>
          <p:spPr bwMode="auto">
            <a:xfrm>
              <a:off x="3744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4032" y="1251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3744" y="2115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3456" y="1539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9" name="Rectangle 16"/>
            <p:cNvSpPr>
              <a:spLocks noChangeArrowheads="1"/>
            </p:cNvSpPr>
            <p:nvPr/>
          </p:nvSpPr>
          <p:spPr bwMode="auto">
            <a:xfrm>
              <a:off x="3744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>
              <a:off x="4320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>
              <a:off x="3744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>
              <a:off x="4320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>
              <a:off x="3744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>
              <a:off x="4032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4032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320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4320" y="1827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</p:grpSp>
      <p:grpSp>
        <p:nvGrpSpPr>
          <p:cNvPr id="27" name="Group 4">
            <a:extLst>
              <a:ext uri="{FF2B5EF4-FFF2-40B4-BE49-F238E27FC236}">
                <a16:creationId xmlns:a16="http://schemas.microsoft.com/office/drawing/2014/main" id="{CEC36ECD-E16F-4FA4-A60A-537DE9CAE853}"/>
              </a:ext>
            </a:extLst>
          </p:cNvPr>
          <p:cNvGrpSpPr>
            <a:grpSpLocks/>
          </p:cNvGrpSpPr>
          <p:nvPr/>
        </p:nvGrpSpPr>
        <p:grpSpPr bwMode="auto">
          <a:xfrm>
            <a:off x="4156195" y="3581401"/>
            <a:ext cx="1828800" cy="1838326"/>
            <a:chOff x="3456" y="1248"/>
            <a:chExt cx="1152" cy="1158"/>
          </a:xfrm>
        </p:grpSpPr>
        <p:sp>
          <p:nvSpPr>
            <p:cNvPr id="28" name="Rectangle 5">
              <a:extLst>
                <a:ext uri="{FF2B5EF4-FFF2-40B4-BE49-F238E27FC236}">
                  <a16:creationId xmlns:a16="http://schemas.microsoft.com/office/drawing/2014/main" id="{DD35F95B-F633-44DD-BB0C-B0891EE6E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id="{5679A1D6-B4D6-4221-BFE8-0102E5E41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id="{45AE0599-18B1-4B4C-AA07-1715639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ACB6219D-A12D-42F2-92D7-A3F037244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Rectangle 9">
              <a:extLst>
                <a:ext uri="{FF2B5EF4-FFF2-40B4-BE49-F238E27FC236}">
                  <a16:creationId xmlns:a16="http://schemas.microsoft.com/office/drawing/2014/main" id="{ADFD73FF-A720-4B8A-BB18-81B4CC60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064A4BEB-051A-4DE1-8556-DC687777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3581EDA4-004B-4C8F-B762-8A2788DA6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C313405C-4866-4220-A69E-C8D81CE96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Text Box 13">
              <a:extLst>
                <a:ext uri="{FF2B5EF4-FFF2-40B4-BE49-F238E27FC236}">
                  <a16:creationId xmlns:a16="http://schemas.microsoft.com/office/drawing/2014/main" id="{395C7C7F-4A9A-45B9-94C4-77A99043C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51"/>
              <a:ext cx="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AE1A95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37" name="Text Box 14">
              <a:extLst>
                <a:ext uri="{FF2B5EF4-FFF2-40B4-BE49-F238E27FC236}">
                  <a16:creationId xmlns:a16="http://schemas.microsoft.com/office/drawing/2014/main" id="{60F57846-198B-49D1-A457-938EAD4A7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115"/>
              <a:ext cx="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AE1A95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38" name="Text Box 15">
              <a:extLst>
                <a:ext uri="{FF2B5EF4-FFF2-40B4-BE49-F238E27FC236}">
                  <a16:creationId xmlns:a16="http://schemas.microsoft.com/office/drawing/2014/main" id="{02601BD0-524A-45B7-A6E9-62C777F79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539"/>
              <a:ext cx="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AE1A95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39" name="Rectangle 16">
              <a:extLst>
                <a:ext uri="{FF2B5EF4-FFF2-40B4-BE49-F238E27FC236}">
                  <a16:creationId xmlns:a16="http://schemas.microsoft.com/office/drawing/2014/main" id="{1680C60D-E9CD-4497-A125-00790E834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Rectangle 17">
              <a:extLst>
                <a:ext uri="{FF2B5EF4-FFF2-40B4-BE49-F238E27FC236}">
                  <a16:creationId xmlns:a16="http://schemas.microsoft.com/office/drawing/2014/main" id="{C85BDB22-1D4A-41D9-A2A8-7449BA5DF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Rectangle 18">
              <a:extLst>
                <a:ext uri="{FF2B5EF4-FFF2-40B4-BE49-F238E27FC236}">
                  <a16:creationId xmlns:a16="http://schemas.microsoft.com/office/drawing/2014/main" id="{9F2B35D9-E119-4148-BF53-7AC363B2D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Rectangle 19">
              <a:extLst>
                <a:ext uri="{FF2B5EF4-FFF2-40B4-BE49-F238E27FC236}">
                  <a16:creationId xmlns:a16="http://schemas.microsoft.com/office/drawing/2014/main" id="{B70F321E-0511-441F-8182-E1327287F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Rectangle 20">
              <a:extLst>
                <a:ext uri="{FF2B5EF4-FFF2-40B4-BE49-F238E27FC236}">
                  <a16:creationId xmlns:a16="http://schemas.microsoft.com/office/drawing/2014/main" id="{44BC5388-0D48-4584-A7CE-9DB79BF3C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Rectangle 21">
              <a:extLst>
                <a:ext uri="{FF2B5EF4-FFF2-40B4-BE49-F238E27FC236}">
                  <a16:creationId xmlns:a16="http://schemas.microsoft.com/office/drawing/2014/main" id="{9692C48C-23E7-476B-936F-3FF2813DF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22">
              <a:extLst>
                <a:ext uri="{FF2B5EF4-FFF2-40B4-BE49-F238E27FC236}">
                  <a16:creationId xmlns:a16="http://schemas.microsoft.com/office/drawing/2014/main" id="{A74977C6-C3AA-4492-A976-AD9415863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1657604D-1733-44F3-B7B1-EAB7E27E8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Text Box 24">
              <a:extLst>
                <a:ext uri="{FF2B5EF4-FFF2-40B4-BE49-F238E27FC236}">
                  <a16:creationId xmlns:a16="http://schemas.microsoft.com/office/drawing/2014/main" id="{7FCE1CC0-127A-455B-90D8-EA318EF4F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827"/>
              <a:ext cx="1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AE1A95"/>
                  </a:solidFill>
                  <a:latin typeface="Comic Sans MS" pitchFamily="66" charset="0"/>
                </a:rPr>
                <a:t>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D59A4F8-0A82-4FE8-A50C-10F58EFFD357}"/>
              </a:ext>
            </a:extLst>
          </p:cNvPr>
          <p:cNvCxnSpPr/>
          <p:nvPr/>
        </p:nvCxnSpPr>
        <p:spPr>
          <a:xfrm flipV="1">
            <a:off x="3276600" y="4267201"/>
            <a:ext cx="685800" cy="7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095D7-5235-4422-AA0A-233EF5736096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191375" cy="901700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33CC"/>
                </a:solidFill>
              </a:rPr>
              <a:t>Example: Route Planning</a:t>
            </a:r>
            <a:br>
              <a:rPr lang="en-US" altLang="en-US" sz="3600" dirty="0">
                <a:solidFill>
                  <a:srgbClr val="0033CC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Find the shortest route from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the starting city to the goal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city given roads and distances.</a:t>
            </a:r>
            <a:endParaRPr lang="en-US" altLang="en-US" sz="2400" dirty="0">
              <a:solidFill>
                <a:srgbClr val="0033CC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162800" cy="4495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Input:</a:t>
            </a:r>
          </a:p>
          <a:p>
            <a:pPr lvl="1" eaLnBrk="1" hangingPunct="1"/>
            <a:r>
              <a:rPr lang="en-US" altLang="en-US" sz="2400" dirty="0"/>
              <a:t>Set of states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Operators [and costs]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Start state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Goal state (test)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Output:</a:t>
            </a:r>
          </a:p>
        </p:txBody>
      </p:sp>
      <p:pic>
        <p:nvPicPr>
          <p:cNvPr id="14341" name="Picture 4" descr="wash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6576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3246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6324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6019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0960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486400" y="188976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70104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8153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62600" y="2042160"/>
            <a:ext cx="228600" cy="243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6400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5867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6096000" y="2438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64770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6477000" y="1524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647700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flipH="1">
            <a:off x="7086600" y="1981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V="1">
            <a:off x="6248400" y="2667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7315200" y="1905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>
            <a:off x="7162800" y="2133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6172200" y="2362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09FBA-A01A-4965-B397-7C76168834EA}"/>
              </a:ext>
            </a:extLst>
          </p:cNvPr>
          <p:cNvSpPr txBox="1"/>
          <p:nvPr/>
        </p:nvSpPr>
        <p:spPr>
          <a:xfrm flipH="1">
            <a:off x="1066800" y="3657600"/>
            <a:ext cx="414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 a move with its distance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BFE206-E1E6-4C61-AE75-9A9986E63DCA}"/>
              </a:ext>
            </a:extLst>
          </p:cNvPr>
          <p:cNvSpPr txBox="1"/>
          <p:nvPr/>
        </p:nvSpPr>
        <p:spPr>
          <a:xfrm>
            <a:off x="1422851" y="2723495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city plus path so far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in AI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Search in Data Structures</a:t>
            </a:r>
          </a:p>
          <a:p>
            <a:pPr lvl="1" eaLnBrk="1" hangingPunct="1"/>
            <a:r>
              <a:rPr lang="en-US" altLang="en-US" dirty="0"/>
              <a:t>You’re given an existent tree.</a:t>
            </a:r>
          </a:p>
          <a:p>
            <a:pPr lvl="1" eaLnBrk="1" hangingPunct="1"/>
            <a:r>
              <a:rPr lang="en-US" altLang="en-US" dirty="0"/>
              <a:t> You search it in different orders.</a:t>
            </a:r>
          </a:p>
          <a:p>
            <a:pPr lvl="1" eaLnBrk="1" hangingPunct="1"/>
            <a:r>
              <a:rPr lang="en-US" altLang="en-US" dirty="0"/>
              <a:t> It resides in memory.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Search in Artificial Intelligence</a:t>
            </a:r>
          </a:p>
          <a:p>
            <a:pPr lvl="1" eaLnBrk="1" hangingPunct="1"/>
            <a:r>
              <a:rPr lang="en-US" altLang="en-US" dirty="0"/>
              <a:t>The tree does not exist.</a:t>
            </a:r>
          </a:p>
          <a:p>
            <a:pPr lvl="1" eaLnBrk="1" hangingPunct="1"/>
            <a:r>
              <a:rPr lang="en-US" altLang="en-US" dirty="0"/>
              <a:t>You have to generate it as you go.</a:t>
            </a:r>
          </a:p>
          <a:p>
            <a:pPr lvl="1" eaLnBrk="1" hangingPunct="1"/>
            <a:r>
              <a:rPr lang="en-US" altLang="en-US" dirty="0"/>
              <a:t>For realistic problems, it does not fit in memory.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88917-18BF-4383-AB2F-D0D9B47B8CFF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9E4C1-8D2C-4D66-B823-3B2037A0C642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Search Strategies (Ch 3)</a:t>
            </a:r>
            <a:r>
              <a:rPr lang="en-US" altLang="en-US"/>
              <a:t> 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543800" cy="4800600"/>
          </a:xfrm>
          <a:noFill/>
        </p:spPr>
        <p:txBody>
          <a:bodyPr lIns="92075" tIns="46038" rIns="92075" bIns="46038"/>
          <a:lstStyle/>
          <a:p>
            <a:pPr marL="469900" indent="-469900" eaLnBrk="1" hangingPunct="1"/>
            <a:r>
              <a:rPr lang="en-US" altLang="en-US" sz="4000" dirty="0"/>
              <a:t>Uninformed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rgbClr val="C00000"/>
                </a:solidFill>
              </a:rPr>
              <a:t>The search is blind, only the order of search is important.</a:t>
            </a:r>
          </a:p>
          <a:p>
            <a:pPr marL="469900" indent="-469900" eaLnBrk="1" hangingPunct="1"/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chemeClr val="bg2"/>
                </a:solidFill>
              </a:rPr>
              <a:t>The search uses a heuristic function to estimate the goodness of each state.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752600" y="14478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33CC"/>
                </a:solidFill>
              </a:rPr>
              <a:t>Depth-First Search by Recursion*</a:t>
            </a:r>
            <a:br>
              <a:rPr lang="en-US" sz="3600" dirty="0">
                <a:solidFill>
                  <a:srgbClr val="0033CC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You will use this for Missionary-Cannibal Problem.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is a recursive procedure that is called with the start node and has </a:t>
            </a:r>
            <a:r>
              <a:rPr lang="en-US" dirty="0" err="1"/>
              <a:t>arg</a:t>
            </a:r>
            <a:r>
              <a:rPr lang="en-US" dirty="0"/>
              <a:t> s.</a:t>
            </a:r>
          </a:p>
          <a:p>
            <a:r>
              <a:rPr lang="en-US" dirty="0"/>
              <a:t>It checks first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the goal.</a:t>
            </a:r>
          </a:p>
          <a:p>
            <a:r>
              <a:rPr lang="en-US" dirty="0"/>
              <a:t>It also checks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illegal or too deep.</a:t>
            </a:r>
          </a:p>
          <a:p>
            <a:r>
              <a:rPr lang="en-US" dirty="0"/>
              <a:t>If neither, it generates the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 of successors of its argument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</a:p>
          <a:p>
            <a:r>
              <a:rPr lang="en-US" dirty="0"/>
              <a:t>It iterates through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, calling itself recursively for each state in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33CC"/>
                </a:solidFill>
              </a:rPr>
              <a:t>Depth-First Search by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1219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556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9384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5429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4239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981200" y="2489054"/>
            <a:ext cx="5943600" cy="1320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state (root)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68" y="2556301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 </a:t>
            </a:r>
          </a:p>
          <a:p>
            <a:r>
              <a:rPr lang="en-US" dirty="0"/>
              <a:t>list of root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 flipH="1">
            <a:off x="2851620" y="2129771"/>
            <a:ext cx="1582968" cy="55273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844963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1313" y="4264891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14058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4114800"/>
            <a:ext cx="2743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312" y="4241800"/>
            <a:ext cx="2151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</a:t>
            </a:r>
          </a:p>
          <a:p>
            <a:r>
              <a:rPr lang="en-US" dirty="0"/>
              <a:t>list of</a:t>
            </a:r>
          </a:p>
          <a:p>
            <a:r>
              <a:rPr lang="en-US" dirty="0"/>
              <a:t>first successor</a:t>
            </a:r>
          </a:p>
          <a:p>
            <a:r>
              <a:rPr lang="en-US" dirty="0"/>
              <a:t>of root</a:t>
            </a:r>
          </a:p>
        </p:txBody>
      </p:sp>
      <p:cxnSp>
        <p:nvCxnSpPr>
          <p:cNvPr id="18" name="Straight Arrow Connector 17"/>
          <p:cNvCxnSpPr>
            <a:stCxn id="4098" idx="2"/>
          </p:cNvCxnSpPr>
          <p:nvPr/>
        </p:nvCxnSpPr>
        <p:spPr>
          <a:xfrm flipH="1">
            <a:off x="2174008" y="3583781"/>
            <a:ext cx="809699" cy="6834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4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3E836-B3AD-4079-8301-8F8CAA8C9EA8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The Missionaries and Cannibals Problem</a:t>
            </a:r>
            <a:br>
              <a:rPr lang="en-US" altLang="en-US" sz="3200" dirty="0">
                <a:solidFill>
                  <a:srgbClr val="0033CC"/>
                </a:solidFill>
              </a:rPr>
            </a:br>
            <a:r>
              <a:rPr lang="en-US" altLang="en-US" sz="3200" dirty="0">
                <a:solidFill>
                  <a:srgbClr val="0033CC"/>
                </a:solidFill>
              </a:rPr>
              <a:t>(from text problem 3.9)</a:t>
            </a:r>
            <a:br>
              <a:rPr lang="en-US" altLang="en-US" sz="3200" dirty="0">
                <a:solidFill>
                  <a:srgbClr val="0033CC"/>
                </a:solidFill>
              </a:rPr>
            </a:br>
            <a:endParaRPr lang="en-US" altLang="en-US" sz="3200" dirty="0">
              <a:solidFill>
                <a:srgbClr val="0033CC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Three missionaries and three cannibals are on one side (left) of a river, along with a boat that can hold one or two people.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there are ever more cannibals than missionaries on one side of the river, the cannibals will eat the missionaries. </a:t>
            </a:r>
            <a:r>
              <a:rPr lang="en-US" altLang="en-US" sz="2400" dirty="0">
                <a:solidFill>
                  <a:srgbClr val="6600CC"/>
                </a:solidFill>
              </a:rPr>
              <a:t>(We call this a “dead” state.)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Find a way to get everyone to the other side (right), without ever leaving a group of missionaries in one place (left or right) outnumbered by the cannibals in that place, 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. without anyone getting eaten.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4022DF-876C-4579-B5C3-D9389171AF4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Terminology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Initial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Step Cost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Path Cost </a:t>
            </a:r>
            <a:endParaRPr lang="en-US" altLang="en-US" dirty="0">
              <a:latin typeface="Centau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Change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State-Space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2CB7BE-623B-4779-AAC6-AEF24974C142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Missionaries and Cannibals Problem</a:t>
            </a:r>
          </a:p>
        </p:txBody>
      </p:sp>
      <p:pic>
        <p:nvPicPr>
          <p:cNvPr id="23556" name="Picture 6" descr="miscanjok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219200"/>
            <a:ext cx="4265613" cy="5514975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C28271-DA7A-4D89-9ECC-2C11596B7F82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Missionaries and Cannibals Problem</a:t>
            </a:r>
          </a:p>
        </p:txBody>
      </p:sp>
      <p:pic>
        <p:nvPicPr>
          <p:cNvPr id="24580" name="Picture 7" descr="miscan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495800" cy="3001963"/>
          </a:xfrm>
          <a:noFill/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2209800" y="1676400"/>
            <a:ext cx="46482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422525" y="4687888"/>
            <a:ext cx="405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Left Bank             Right Bank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038600" y="52578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River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44958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6243D1-4241-4010-8C20-9F705D7E2206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Missionary and Cannibals Notes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your state as (M,C,S)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M: number of missionaries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C:  number of cannibals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S:   side of the river that the boat is on</a:t>
            </a:r>
          </a:p>
          <a:p>
            <a:pPr lvl="1" eaLnBrk="1" hangingPunct="1"/>
            <a:endParaRPr lang="en-US" altLang="en-US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dirty="0"/>
              <a:t>When the boat is moving, we are in between states. When it arrives, everyone gets out.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5892876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(3,3,L)  </a:t>
            </a:r>
            <a:r>
              <a:rPr lang="en-US" dirty="0">
                <a:solidFill>
                  <a:srgbClr val="0033CC"/>
                </a:solidFill>
                <a:sym typeface="Wingdings" panose="05000000000000000000" pitchFamily="2" charset="2"/>
              </a:rPr>
              <a:t>  (3,1,R)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8963" y="5846618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action did I apply?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5DF3F-D578-4677-B4F5-0ABD86083B48}"/>
              </a:ext>
            </a:extLst>
          </p:cNvPr>
          <p:cNvSpPr txBox="1"/>
          <p:nvPr/>
        </p:nvSpPr>
        <p:spPr>
          <a:xfrm>
            <a:off x="2501888" y="561578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all the 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Left to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Right to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523DD-0114-4ECD-9B0D-AA6640E341EF}"/>
              </a:ext>
            </a:extLst>
          </p:cNvPr>
          <p:cNvSpPr txBox="1"/>
          <p:nvPr/>
        </p:nvSpPr>
        <p:spPr>
          <a:xfrm>
            <a:off x="1376680" y="25908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CCR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183C2-8198-4D7E-8899-EA36B5AF2F84}"/>
              </a:ext>
            </a:extLst>
          </p:cNvPr>
          <p:cNvSpPr txBox="1"/>
          <p:nvPr/>
        </p:nvSpPr>
        <p:spPr>
          <a:xfrm>
            <a:off x="1371600" y="305246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B5A52-356B-4FA1-96C8-9C3E7346EA00}"/>
              </a:ext>
            </a:extLst>
          </p:cNvPr>
          <p:cNvSpPr txBox="1"/>
          <p:nvPr/>
        </p:nvSpPr>
        <p:spPr>
          <a:xfrm>
            <a:off x="1371600" y="342453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CR</a:t>
            </a:r>
          </a:p>
        </p:txBody>
      </p:sp>
    </p:spTree>
    <p:extLst>
      <p:ext uri="{BB962C8B-B14F-4D97-AF65-F5344CB8AC3E}">
        <p14:creationId xmlns:p14="http://schemas.microsoft.com/office/powerpoint/2010/main" val="144282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C0205-624E-4081-BF4B-D42AC6E905C4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When is a state considered “DEAD”?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There are more cannibals than missionaries on the left bank.       </a:t>
            </a:r>
            <a:r>
              <a:rPr lang="en-US" altLang="en-US" sz="2800">
                <a:solidFill>
                  <a:srgbClr val="CC0000"/>
                </a:solidFill>
              </a:rPr>
              <a:t>(Bunga-Bunga)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There are more cannibals than missionaries on the right bank.     </a:t>
            </a:r>
            <a:r>
              <a:rPr lang="en-US" altLang="en-US" sz="2800">
                <a:solidFill>
                  <a:srgbClr val="CC0000"/>
                </a:solidFill>
              </a:rPr>
              <a:t>(Bunga-Bunga)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There is an ancestor state of this state that is exactly the same as this state. </a:t>
            </a:r>
            <a:r>
              <a:rPr lang="en-US" altLang="en-US" sz="2800">
                <a:solidFill>
                  <a:srgbClr val="CC0000"/>
                </a:solidFill>
              </a:rPr>
              <a:t>(Why?)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Ancestor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29718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(3,1,R)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191000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3306015" y="2442865"/>
            <a:ext cx="660152" cy="5289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975567" y="3433465"/>
            <a:ext cx="330448" cy="757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598" y="1524000"/>
            <a:ext cx="1125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Stack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(3,3,L)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(3,1,R)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59AFD-0BC7-4F13-A3FB-4E9E46F09F59}"/>
              </a:ext>
            </a:extLst>
          </p:cNvPr>
          <p:cNvSpPr txBox="1"/>
          <p:nvPr/>
        </p:nvSpPr>
        <p:spPr>
          <a:xfrm>
            <a:off x="3002317" y="246748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CCR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99B72E-13B8-4E77-A908-1175316C8159}"/>
              </a:ext>
            </a:extLst>
          </p:cNvPr>
          <p:cNvSpPr txBox="1"/>
          <p:nvPr/>
        </p:nvSpPr>
        <p:spPr>
          <a:xfrm flipH="1">
            <a:off x="2590799" y="3502015"/>
            <a:ext cx="92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CCL</a:t>
            </a:r>
          </a:p>
        </p:txBody>
      </p:sp>
    </p:spTree>
    <p:extLst>
      <p:ext uri="{BB962C8B-B14F-4D97-AF65-F5344CB8AC3E}">
        <p14:creationId xmlns:p14="http://schemas.microsoft.com/office/powerpoint/2010/main" val="200779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98FCF-9FDC-435C-B393-127F3AA5FEBC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Assignment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Implement and solve the problem</a:t>
            </a:r>
          </a:p>
          <a:p>
            <a:pPr lvl="1" eaLnBrk="1" hangingPunct="1"/>
            <a:r>
              <a:rPr lang="en-US" altLang="en-US" sz="2400" dirty="0">
                <a:solidFill>
                  <a:srgbClr val="0033CC"/>
                </a:solidFill>
              </a:rPr>
              <a:t>You MUST use recursive depth-first blind search.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detect illegal states (cannibals can eat missionaries) and repeated states along a path.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keep going and print out all four solutions.</a:t>
            </a:r>
          </a:p>
          <a:p>
            <a:pPr eaLnBrk="1" hangingPunct="1"/>
            <a:r>
              <a:rPr lang="en-US" altLang="en-US" dirty="0"/>
              <a:t>You must use Python</a:t>
            </a:r>
          </a:p>
          <a:p>
            <a:pPr eaLnBrk="1" hangingPunct="1"/>
            <a:r>
              <a:rPr lang="en-US" altLang="en-US" dirty="0"/>
              <a:t>Full instructions will be on the assignment page.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that follows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for HW1.</a:t>
            </a:r>
          </a:p>
          <a:p>
            <a:r>
              <a:rPr lang="en-US" dirty="0"/>
              <a:t>HW1 is to be done with a recursive, depth-first search.</a:t>
            </a:r>
          </a:p>
          <a:p>
            <a:r>
              <a:rPr lang="en-US" dirty="0"/>
              <a:t>It does not use the general paradigm we are about to go into.</a:t>
            </a:r>
          </a:p>
          <a:p>
            <a:r>
              <a:rPr lang="en-US" dirty="0"/>
              <a:t>It is a beginning exercise.</a:t>
            </a:r>
          </a:p>
          <a:p>
            <a:r>
              <a:rPr lang="en-US" dirty="0"/>
              <a:t>You will use the more general framework along with a heuristic in HW2.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 dirty="0"/>
            </a:br>
            <a:r>
              <a:rPr lang="en-US" altLang="en-US" sz="3200" dirty="0"/>
              <a:t>(Figure 3.7 in text)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TREE-SEARCH</a:t>
            </a:r>
            <a:r>
              <a:rPr lang="en-US" sz="2400" dirty="0"/>
              <a:t>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7030A0"/>
                </a:solidFill>
              </a:rPr>
              <a:t>if </a:t>
            </a:r>
            <a:r>
              <a:rPr lang="en-US" sz="2400" dirty="0">
                <a:solidFill>
                  <a:srgbClr val="7030A0"/>
                </a:solidFill>
              </a:rPr>
              <a:t>the node contains a goal state </a:t>
            </a:r>
            <a:r>
              <a:rPr lang="en-US" sz="2400" b="1" dirty="0">
                <a:solidFill>
                  <a:srgbClr val="7030A0"/>
                </a:solidFill>
              </a:rPr>
              <a:t>then return </a:t>
            </a:r>
            <a:r>
              <a:rPr lang="en-US" sz="2400" dirty="0">
                <a:solidFill>
                  <a:srgbClr val="7030A0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4241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</a:t>
            </a:r>
            <a:r>
              <a:rPr lang="en-US" i="1" dirty="0">
                <a:solidFill>
                  <a:srgbClr val="FF0000"/>
                </a:solidFill>
              </a:rPr>
              <a:t>frontier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 we choose?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expand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 dirty="0"/>
            </a:br>
            <a:r>
              <a:rPr lang="en-US" altLang="en-US" sz="3200" dirty="0"/>
              <a:t>(Figure 3.7 in text)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GRAPH</a:t>
            </a:r>
            <a:r>
              <a:rPr lang="en-US" sz="2400" dirty="0"/>
              <a:t>-SEARCH(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initialize the </a:t>
            </a:r>
            <a:r>
              <a:rPr lang="en-US" sz="2400" i="1" dirty="0">
                <a:solidFill>
                  <a:srgbClr val="FF0000"/>
                </a:solidFill>
              </a:rPr>
              <a:t>explored set </a:t>
            </a:r>
            <a:r>
              <a:rPr lang="en-US" sz="2400" dirty="0">
                <a:solidFill>
                  <a:srgbClr val="FF0000"/>
                </a:solidFill>
              </a:rPr>
              <a:t>to be </a:t>
            </a:r>
            <a:r>
              <a:rPr lang="en-US" sz="2400" i="1" dirty="0">
                <a:solidFill>
                  <a:srgbClr val="FF0000"/>
                </a:solidFill>
              </a:rPr>
              <a:t>empty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6600CC"/>
                </a:solidFill>
              </a:rPr>
              <a:t>if </a:t>
            </a:r>
            <a:r>
              <a:rPr lang="en-US" sz="2400" dirty="0">
                <a:solidFill>
                  <a:srgbClr val="6600CC"/>
                </a:solidFill>
              </a:rPr>
              <a:t>the node contains a goal state </a:t>
            </a:r>
            <a:r>
              <a:rPr lang="en-US" sz="2400" b="1" dirty="0">
                <a:solidFill>
                  <a:srgbClr val="6600CC"/>
                </a:solidFill>
              </a:rPr>
              <a:t>then return </a:t>
            </a:r>
            <a:r>
              <a:rPr lang="en-US" sz="2400" dirty="0">
                <a:solidFill>
                  <a:srgbClr val="6600CC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</a:rPr>
              <a:t>add the node to </a:t>
            </a:r>
            <a:r>
              <a:rPr lang="en-US" sz="2400" i="1" dirty="0">
                <a:solidFill>
                  <a:srgbClr val="FF0000"/>
                </a:solidFill>
              </a:rPr>
              <a:t>the explored set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i="1" dirty="0">
                <a:solidFill>
                  <a:srgbClr val="FF0000"/>
                </a:solidFill>
              </a:rPr>
              <a:t>only if they are not in the frontier or the explored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            CLOSED</a:t>
            </a:r>
          </a:p>
        </p:txBody>
      </p:sp>
    </p:spTree>
    <p:extLst>
      <p:ext uri="{BB962C8B-B14F-4D97-AF65-F5344CB8AC3E}">
        <p14:creationId xmlns:p14="http://schemas.microsoft.com/office/powerpoint/2010/main" val="31791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F2D0E4-63E9-4A94-9223-6DF5D7DDEF30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State-Space Model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371600"/>
            <a:ext cx="484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Problem = (S, s, A, f, g, c)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4660250" cy="26776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S = state space</a:t>
            </a:r>
          </a:p>
          <a:p>
            <a:pPr eaLnBrk="1" hangingPunct="1"/>
            <a:r>
              <a:rPr lang="en-US" altLang="en-US" sz="2800" dirty="0"/>
              <a:t>s = initial state</a:t>
            </a:r>
          </a:p>
          <a:p>
            <a:pPr eaLnBrk="1" hangingPunct="1"/>
            <a:r>
              <a:rPr lang="en-US" altLang="en-US" sz="2800" dirty="0"/>
              <a:t>A = set of actions</a:t>
            </a:r>
          </a:p>
          <a:p>
            <a:pPr eaLnBrk="1" hangingPunct="1"/>
            <a:r>
              <a:rPr lang="en-US" altLang="en-US" sz="2800" dirty="0"/>
              <a:t>f = state change function    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/>
              <a:t>g = goal test function          </a:t>
            </a:r>
            <a:endParaRPr lang="en-US" altLang="en-US" sz="28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800" dirty="0"/>
              <a:t>c = cost function                </a:t>
            </a:r>
            <a:endParaRPr lang="en-US" altLang="en-US" sz="2800" dirty="0">
              <a:solidFill>
                <a:srgbClr val="80008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430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76400" y="4994701"/>
            <a:ext cx="715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a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c(a)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620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8194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Idea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Start with the initial state</a:t>
            </a:r>
          </a:p>
          <a:p>
            <a:pPr eaLnBrk="1" hangingPunct="1"/>
            <a:r>
              <a:rPr lang="en-US" altLang="en-US" dirty="0"/>
              <a:t>Maintain a (general) queue of states to visit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Depth-First search: </a:t>
            </a:r>
            <a:r>
              <a:rPr lang="en-US" altLang="en-US" dirty="0"/>
              <a:t>the queue is LIFO </a:t>
            </a:r>
            <a:r>
              <a:rPr lang="en-US" altLang="en-US" dirty="0">
                <a:solidFill>
                  <a:srgbClr val="C00000"/>
                </a:solidFill>
              </a:rPr>
              <a:t>(stack)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Breadth-First</a:t>
            </a:r>
            <a:r>
              <a:rPr lang="en-US" altLang="en-US" dirty="0"/>
              <a:t> search: the queue is FIFO </a:t>
            </a:r>
            <a:r>
              <a:rPr lang="en-US" altLang="en-US" dirty="0">
                <a:solidFill>
                  <a:srgbClr val="C00000"/>
                </a:solidFill>
              </a:rPr>
              <a:t>(queue)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Uniform-Cost </a:t>
            </a:r>
            <a:r>
              <a:rPr lang="en-US" altLang="en-US" dirty="0"/>
              <a:t>search: the queue is ordered by lowest path cost g (path from start to node)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Depth-Limited</a:t>
            </a:r>
            <a:r>
              <a:rPr lang="en-US" altLang="en-US" dirty="0"/>
              <a:t> search: DFS with a depth limit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Iterative-Deepening </a:t>
            </a:r>
            <a:r>
              <a:rPr lang="en-US" altLang="en-US" dirty="0"/>
              <a:t>search: DFS with depth limit sequence 1, 2, 3, ….  till memory runs out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Bidirectional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Search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986A7-3C8C-4D86-86C5-15CB7E815423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Criteria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Completeness: </a:t>
            </a:r>
            <a:r>
              <a:rPr lang="en-US" altLang="en-US"/>
              <a:t>Does it find a solution when there is one?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Optimality:</a:t>
            </a:r>
            <a:r>
              <a:rPr lang="en-US" altLang="en-US"/>
              <a:t> Does it find the optimal solution in terms of cost?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complexity: </a:t>
            </a:r>
            <a:r>
              <a:rPr lang="en-US" altLang="en-US"/>
              <a:t>How long does it take to find a solution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Space Complexity: </a:t>
            </a:r>
            <a:r>
              <a:rPr lang="en-US" altLang="en-US"/>
              <a:t>How much memory is needed?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2814DC-2021-4991-A591-154B060594F9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470E-DC69-4969-80EF-6EABE79FA771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Breadth-First Search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1054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42181" y="1807204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Maintain FIFO queue of nodes to visit</a:t>
            </a: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sz="3600" dirty="0">
                <a:solidFill>
                  <a:srgbClr val="0033CC"/>
                </a:solidFill>
              </a:rPr>
              <a:t>(</a:t>
            </a:r>
            <a:r>
              <a:rPr lang="en-US" altLang="en-US" sz="2400" dirty="0">
                <a:solidFill>
                  <a:srgbClr val="0033CC"/>
                </a:solidFill>
              </a:rPr>
              <a:t>branching factor b;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371600" y="3657600"/>
            <a:ext cx="369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 (if enough memory)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219200" y="4648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1219200" y="5867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239486-FCDF-4745-9299-3EBD13764785}"/>
                  </a:ext>
                </a:extLst>
              </p14:cNvPr>
              <p14:cNvContentPartPr/>
              <p14:nvPr/>
            </p14:nvContentPartPr>
            <p14:xfrm>
              <a:off x="4533181" y="751681"/>
              <a:ext cx="3560763" cy="5272087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239486-FCDF-4745-9299-3EBD137647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3823" y="742322"/>
                <a:ext cx="3579479" cy="529080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8" grpId="0" autoUpdateAnimBg="0"/>
      <p:bldP spid="79880" grpId="0" autoUpdateAnimBg="0"/>
      <p:bldP spid="79882" grpId="0" autoUpdateAnimBg="0"/>
      <p:bldP spid="79884" grpId="0" autoUpdateAnimBg="0"/>
      <p:bldP spid="79886" grpId="0" autoUpdateAnimBg="0"/>
      <p:bldP spid="79888" grpId="0" autoUpdateAnimBg="0"/>
      <p:bldP spid="79890" grpId="0" autoUpdateAnimBg="0"/>
      <p:bldP spid="79899" grpId="0" autoUpdateAnimBg="0"/>
      <p:bldP spid="79900" grpId="0" autoUpdateAnimBg="0"/>
      <p:bldP spid="7990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223C4-363F-4344-8EA1-EA9DBBB958BF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Depth-First Search</a:t>
            </a:r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981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Maintain stack of nodes to visit</a:t>
            </a: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sz="2800" dirty="0">
                <a:solidFill>
                  <a:srgbClr val="0033CC"/>
                </a:solidFill>
              </a:rPr>
              <a:t>(branching factor b;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 ?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1066800" y="3276600"/>
            <a:ext cx="359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Not for infinite spaces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1066800" y="4343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90600" y="5562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C0311E-B585-4A8B-8719-2516534F0266}"/>
                  </a:ext>
                </a:extLst>
              </p14:cNvPr>
              <p14:cNvContentPartPr/>
              <p14:nvPr/>
            </p14:nvContentPartPr>
            <p14:xfrm>
              <a:off x="772318" y="2982913"/>
              <a:ext cx="7523163" cy="3500437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C0311E-B585-4A8B-8719-2516534F02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959" y="2973552"/>
                <a:ext cx="7541882" cy="3519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4" grpId="0" autoUpdateAnimBg="0"/>
      <p:bldP spid="78856" grpId="0" autoUpdateAnimBg="0"/>
      <p:bldP spid="78858" grpId="0" autoUpdateAnimBg="0"/>
      <p:bldP spid="78860" grpId="0" autoUpdateAnimBg="0"/>
      <p:bldP spid="78862" grpId="0" autoUpdateAnimBg="0"/>
      <p:bldP spid="78864" grpId="0" autoUpdateAnimBg="0"/>
      <p:bldP spid="78866" grpId="0" autoUpdateAnimBg="0"/>
      <p:bldP spid="78875" grpId="0" autoUpdateAnimBg="0"/>
      <p:bldP spid="78876" grpId="0" autoUpdateAnimBg="0"/>
      <p:bldP spid="7887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6BFE9D-2190-4BD2-8912-9FD7ECECA441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Iterative Deepening Search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638800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724400" y="4114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3246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943600" y="3200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6111875" y="5292725"/>
            <a:ext cx="3651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029200" y="4191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6873875" y="5216525"/>
            <a:ext cx="4413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646598" cy="195421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DFS with depth limit; incrementally grow limit </a:t>
            </a:r>
            <a:r>
              <a:rPr lang="en-US" altLang="en-US" sz="3600" dirty="0">
                <a:solidFill>
                  <a:srgbClr val="FF0000"/>
                </a:solidFill>
                <a:latin typeface="Script MT Bold" pitchFamily="66" charset="0"/>
              </a:rPr>
              <a:t>l = 0, 1, 2, ...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dirty="0">
                <a:solidFill>
                  <a:srgbClr val="0033CC"/>
                </a:solidFill>
              </a:rPr>
              <a:t>(for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219200" y="3962400"/>
            <a:ext cx="226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Yes, if </a:t>
            </a:r>
            <a:r>
              <a:rPr lang="en-US" altLang="en-US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 &gt;= d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1143000" y="5029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295400" y="6096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172200" y="51816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j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6705600" y="4191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69342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k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7620000" y="5154613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6" grpId="0" autoUpdateAnimBg="0"/>
      <p:bldP spid="81928" grpId="0" autoUpdateAnimBg="0"/>
      <p:bldP spid="81930" grpId="0" autoUpdateAnimBg="0"/>
      <p:bldP spid="81932" grpId="0" autoUpdateAnimBg="0"/>
      <p:bldP spid="81934" grpId="0" autoUpdateAnimBg="0"/>
      <p:bldP spid="81936" grpId="0" autoUpdateAnimBg="0"/>
      <p:bldP spid="81938" grpId="0" autoUpdateAnimBg="0"/>
      <p:bldP spid="81947" grpId="0" autoUpdateAnimBg="0"/>
      <p:bldP spid="81948" grpId="0" autoUpdateAnimBg="0"/>
      <p:bldP spid="81949" grpId="0" autoUpdateAnimBg="0"/>
      <p:bldP spid="81950" grpId="0" autoUpdateAnimBg="0"/>
      <p:bldP spid="81951" grpId="0" autoUpdateAnimBg="0"/>
      <p:bldP spid="81952" grpId="0" autoUpdateAnimBg="0"/>
      <p:bldP spid="8195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A375D-85FF-43D9-A593-81EACFAE04AD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Cost of Iterative Deepening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524000" y="1397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ratio IDS to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1524000" y="19812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1A899-539B-490A-B4C5-74D1F36A98D2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115888"/>
            <a:ext cx="7191375" cy="9017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Forwards </a:t>
            </a:r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Backwards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19200"/>
          <a:ext cx="76612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Bitmap Image" r:id="rId3" imgW="7923810" imgH="4885714" progId="Paint.Picture">
                  <p:embed/>
                </p:oleObj>
              </mc:Choice>
              <mc:Fallback>
                <p:oleObj name="Bitmap Image" r:id="rId3" imgW="7923810" imgH="48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6612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09650" y="2543175"/>
            <a:ext cx="152400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7124700" y="3228975"/>
            <a:ext cx="15557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 rot="-3668237">
            <a:off x="41275" y="1922463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2088574">
            <a:off x="7686675" y="23320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2790446">
            <a:off x="620713" y="2284413"/>
            <a:ext cx="415925" cy="104775"/>
          </a:xfrm>
          <a:prstGeom prst="rightArrow">
            <a:avLst>
              <a:gd name="adj1" fmla="val 50000"/>
              <a:gd name="adj2" fmla="val 9924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617947">
            <a:off x="7177088" y="2901950"/>
            <a:ext cx="808037" cy="85725"/>
          </a:xfrm>
          <a:prstGeom prst="rightArrow">
            <a:avLst>
              <a:gd name="adj1" fmla="val 50000"/>
              <a:gd name="adj2" fmla="val 2356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A38285-3944-4169-B12A-79552CC7424B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Bidirectional</a:t>
            </a:r>
            <a:endParaRPr lang="en-US" altLang="en-US" i="1">
              <a:solidFill>
                <a:srgbClr val="0033CC"/>
              </a:solidFill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39888"/>
          <a:ext cx="7162800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Bitmap Image" r:id="rId3" imgW="9495238" imgH="4800000" progId="Paint.Picture">
                  <p:embed/>
                </p:oleObj>
              </mc:Choice>
              <mc:Fallback>
                <p:oleObj name="Bitmap Image" r:id="rId3" imgW="9495238" imgH="48000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39888"/>
                        <a:ext cx="7162800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990600" y="5410200"/>
            <a:ext cx="681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Replace the goal test with a check to see if the </a:t>
            </a:r>
          </a:p>
          <a:p>
            <a:pPr eaLnBrk="1" hangingPunct="1"/>
            <a:r>
              <a:rPr lang="en-US" altLang="en-US" dirty="0"/>
              <a:t>   frontiers of the two searches intersect.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How might this be done efficiently?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Uniform-Cost Search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20D7A-14B5-43A5-9A1C-5FC805D2664F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66800" y="1828800"/>
            <a:ext cx="74104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/>
              <a:t> Expand the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with the lowest path cost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</a:p>
          <a:p>
            <a:pPr eaLnBrk="1" hangingPunct="1"/>
            <a:endParaRPr lang="en-US" altLang="en-US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Implement by storing the frontier as a </a:t>
            </a:r>
            <a:r>
              <a:rPr lang="en-US" altLang="en-US">
                <a:solidFill>
                  <a:srgbClr val="0033CC"/>
                </a:solidFill>
              </a:rPr>
              <a:t>priority queue</a:t>
            </a:r>
          </a:p>
          <a:p>
            <a:pPr eaLnBrk="1" hangingPunct="1"/>
            <a:r>
              <a:rPr lang="en-US" altLang="en-US"/>
              <a:t>   ordered by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Apply the goal test when the node is selected for </a:t>
            </a:r>
          </a:p>
          <a:p>
            <a:pPr eaLnBrk="1" hangingPunct="1"/>
            <a:r>
              <a:rPr lang="en-US" altLang="en-US"/>
              <a:t>   expansion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If a newly generated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is already on the </a:t>
            </a:r>
          </a:p>
          <a:p>
            <a:pPr eaLnBrk="1" hangingPunct="1"/>
            <a:r>
              <a:rPr lang="en-US" altLang="en-US"/>
              <a:t>   frontier as node </a:t>
            </a:r>
            <a:r>
              <a:rPr lang="en-US" altLang="en-US">
                <a:solidFill>
                  <a:srgbClr val="C00000"/>
                </a:solidFill>
              </a:rPr>
              <a:t>n´ </a:t>
            </a:r>
            <a:r>
              <a:rPr lang="en-US" altLang="en-US"/>
              <a:t>and if </a:t>
            </a:r>
            <a:r>
              <a:rPr lang="en-US" altLang="en-US">
                <a:solidFill>
                  <a:srgbClr val="C00000"/>
                </a:solidFill>
              </a:rPr>
              <a:t>pathcost(n) &lt; pathcost(n´),</a:t>
            </a:r>
          </a:p>
          <a:p>
            <a:pPr eaLnBrk="1" hangingPunct="1"/>
            <a:r>
              <a:rPr lang="en-US" altLang="en-US"/>
              <a:t>   then replace </a:t>
            </a:r>
            <a:r>
              <a:rPr lang="en-US" altLang="en-US">
                <a:solidFill>
                  <a:srgbClr val="C00000"/>
                </a:solidFill>
              </a:rPr>
              <a:t>n’ </a:t>
            </a:r>
            <a:r>
              <a:rPr lang="en-US" altLang="en-US"/>
              <a:t>with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Comparison of Blind Methods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DEC02-EEB0-4345-981F-4D8C4FACADD5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t="28906" r="8749" b="17188"/>
          <a:stretch>
            <a:fillRect/>
          </a:stretch>
        </p:blipFill>
        <p:spPr bwMode="auto">
          <a:xfrm>
            <a:off x="533400" y="13716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State-Space Model (</a:t>
            </a:r>
            <a:r>
              <a:rPr lang="en-US" dirty="0" err="1">
                <a:solidFill>
                  <a:srgbClr val="0033CC"/>
                </a:solidFill>
              </a:rPr>
              <a:t>cont</a:t>
            </a:r>
            <a:r>
              <a:rPr lang="en-US" dirty="0">
                <a:solidFill>
                  <a:srgbClr val="0033CC"/>
                </a:solidFill>
              </a:rPr>
              <a:t>)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Problem = (S, s, A, f, g, c)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do we define a solution?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How about an optimal solution?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CF6B8-27BA-48C5-9CDB-3D47BE5A9AFE}"/>
              </a:ext>
            </a:extLst>
          </p:cNvPr>
          <p:cNvSpPr txBox="1"/>
          <p:nvPr/>
        </p:nvSpPr>
        <p:spPr>
          <a:xfrm>
            <a:off x="6573520" y="1630680"/>
            <a:ext cx="179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path to goal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C731F-D29D-433B-8A58-A406A81DF09B}"/>
              </a:ext>
            </a:extLst>
          </p:cNvPr>
          <p:cNvSpPr txBox="1"/>
          <p:nvPr/>
        </p:nvSpPr>
        <p:spPr>
          <a:xfrm>
            <a:off x="1371600" y="2667000"/>
            <a:ext cx="5070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 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 s</a:t>
            </a:r>
            <a:r>
              <a:rPr lang="en-US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  s</a:t>
            </a:r>
            <a:r>
              <a:rPr lang="en-US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  …   …    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baseline="-25000" dirty="0" err="1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= 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75BEA6-3BC3-4EA8-9F9C-E7D24DAD70D7}"/>
              </a:ext>
            </a:extLst>
          </p:cNvPr>
          <p:cNvSpPr txBox="1"/>
          <p:nvPr/>
        </p:nvSpPr>
        <p:spPr>
          <a:xfrm>
            <a:off x="2438400" y="48776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It has minimal cost.</a:t>
            </a:r>
          </a:p>
        </p:txBody>
      </p:sp>
    </p:spTree>
    <p:extLst>
      <p:ext uri="{BB962C8B-B14F-4D97-AF65-F5344CB8AC3E}">
        <p14:creationId xmlns:p14="http://schemas.microsoft.com/office/powerpoint/2010/main" val="21111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59301-6EBF-436C-BC57-4C75494F1426}" type="slidenum">
              <a:rPr lang="en-US" altLang="en-US" sz="1400" smtClean="0"/>
              <a:pPr eaLnBrk="1" hangingPunct="1"/>
              <a:t>40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Problem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All these blind methods are too slow for real applications </a:t>
            </a:r>
          </a:p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/>
              <a:t>Solution	</a:t>
            </a:r>
            <a:r>
              <a:rPr lang="en-US" altLang="en-US" sz="3600">
                <a:sym typeface="Wingdings" pitchFamily="2" charset="2"/>
              </a:rPr>
              <a:t></a:t>
            </a:r>
            <a:r>
              <a:rPr lang="en-US" altLang="en-US" sz="3600"/>
              <a:t> add guidance 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		    	</a:t>
            </a:r>
            <a:r>
              <a:rPr lang="en-US" altLang="en-US" sz="3600">
                <a:sym typeface="Wingdings" pitchFamily="2" charset="2"/>
              </a:rPr>
              <a:t> 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“</a:t>
            </a:r>
            <a:r>
              <a:rPr lang="en-US" altLang="en-US" sz="3600">
                <a:solidFill>
                  <a:srgbClr val="AE1A95"/>
                </a:solidFill>
                <a:sym typeface="Wingdings" pitchFamily="2" charset="2"/>
              </a:rPr>
              <a:t>informed search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”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sym typeface="Wingdings" pitchFamily="2" charset="2"/>
              </a:rPr>
              <a:t>	</a:t>
            </a:r>
            <a:endParaRPr lang="en-US" alt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B1EE3-B1B2-4F1F-8BB6-860A18B113BC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3 Coins Problem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A Very Small State Space Problem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3 (distinct) coins:  </a:t>
            </a:r>
            <a:r>
              <a:rPr lang="en-US" altLang="en-US" sz="2400" dirty="0">
                <a:solidFill>
                  <a:srgbClr val="0033CC"/>
                </a:solidFill>
              </a:rPr>
              <a:t>coin1, coin2, coin3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initial state is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legal operations are to turn over exactly one coin.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800080"/>
                </a:solidFill>
              </a:rPr>
              <a:t>1 (flip coin1), 2 (flip coin2), 3 (flip coin3)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two goal states: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                                                T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22325" y="5983288"/>
            <a:ext cx="364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are </a:t>
            </a:r>
            <a:r>
              <a:rPr lang="en-US" altLang="en-US">
                <a:solidFill>
                  <a:srgbClr val="FF0000"/>
                </a:solidFill>
              </a:rPr>
              <a:t>S, s, A, f, g, c </a:t>
            </a:r>
            <a:r>
              <a:rPr lang="en-US" altLang="en-US"/>
              <a:t>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33CC"/>
                </a:solidFill>
              </a:rPr>
              <a:t>3 Coins Problem: </a:t>
            </a:r>
            <a:r>
              <a:rPr lang="en-US" sz="3200" dirty="0">
                <a:solidFill>
                  <a:srgbClr val="FF0000"/>
                </a:solidFill>
              </a:rPr>
              <a:t>Get from HHT to either HHH or TTT via operators: flip coin 1, flip coin 2, and flip coin 3 (flip = turn over)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dirty="0"/>
              <a:t>S = {(</a:t>
            </a:r>
            <a:r>
              <a:rPr lang="en-US" dirty="0" err="1"/>
              <a:t>x,y,z</a:t>
            </a:r>
            <a:r>
              <a:rPr lang="en-US" dirty="0"/>
              <a:t>) | x, y, z in {H,T}}</a:t>
            </a:r>
          </a:p>
          <a:p>
            <a:pPr>
              <a:spcAft>
                <a:spcPts val="1500"/>
              </a:spcAft>
            </a:pPr>
            <a:r>
              <a:rPr lang="en-US" dirty="0"/>
              <a:t>s = (H,H,T)</a:t>
            </a:r>
          </a:p>
          <a:p>
            <a:pPr>
              <a:spcAft>
                <a:spcPts val="1500"/>
              </a:spcAft>
            </a:pPr>
            <a:r>
              <a:rPr lang="en-US" dirty="0"/>
              <a:t>A = (1,2,3)</a:t>
            </a:r>
          </a:p>
          <a:p>
            <a:pPr>
              <a:spcAft>
                <a:spcPts val="1500"/>
              </a:spcAft>
            </a:pPr>
            <a:r>
              <a:rPr lang="en-US" dirty="0"/>
              <a:t>f = {f((H,H,T),1) = (T,H,T), </a:t>
            </a:r>
            <a:r>
              <a:rPr lang="en-US" dirty="0" err="1"/>
              <a:t>etc</a:t>
            </a:r>
            <a:r>
              <a:rPr lang="en-US" dirty="0"/>
              <a:t>}</a:t>
            </a:r>
          </a:p>
          <a:p>
            <a:pPr>
              <a:spcAft>
                <a:spcPts val="1500"/>
              </a:spcAft>
            </a:pPr>
            <a:r>
              <a:rPr lang="en-US" dirty="0"/>
              <a:t>g = {(H,H,H),(T,T,T)}</a:t>
            </a:r>
          </a:p>
          <a:p>
            <a:pPr>
              <a:spcAft>
                <a:spcPts val="1500"/>
              </a:spcAft>
            </a:pPr>
            <a:r>
              <a:rPr lang="en-US" dirty="0"/>
              <a:t>c = 1</a:t>
            </a:r>
          </a:p>
          <a:p>
            <a:pPr>
              <a:spcAft>
                <a:spcPts val="15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43CB7-53C6-4060-89BE-C3EEA17F0DE7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State-Space Graph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03325" y="26304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750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TTT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842125" y="2554288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THH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858000" y="3657600"/>
            <a:ext cx="8556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HHH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895600" y="18288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HHT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953000" y="1828800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THT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879725" y="46878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TTH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4953000" y="46482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HTH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733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36576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1600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7239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 flipV="1">
            <a:off x="1981200" y="2286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5715000" y="2286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5791200" y="4114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1981200" y="4267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3733800" y="22860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981200" y="3048000"/>
            <a:ext cx="2971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V="1">
            <a:off x="1981200" y="22860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3657600" y="2971800"/>
            <a:ext cx="3200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40989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117725" y="20208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1219200" y="3200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2041525" y="445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3946525" y="4992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6232525" y="4383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7299325" y="3087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/>
        </p:nvSpPr>
        <p:spPr bwMode="auto">
          <a:xfrm>
            <a:off x="6080125" y="1868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8" name="Text Box 34"/>
          <p:cNvSpPr txBox="1">
            <a:spLocks noChangeArrowheads="1"/>
          </p:cNvSpPr>
          <p:nvPr/>
        </p:nvSpPr>
        <p:spPr bwMode="auto">
          <a:xfrm>
            <a:off x="5241925" y="2478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3641725" y="3468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3184525" y="2630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1" name="Text Box 37"/>
          <p:cNvSpPr txBox="1">
            <a:spLocks noChangeArrowheads="1"/>
          </p:cNvSpPr>
          <p:nvPr/>
        </p:nvSpPr>
        <p:spPr bwMode="auto">
          <a:xfrm>
            <a:off x="4860925" y="3392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2" name="Text Box 38"/>
          <p:cNvSpPr txBox="1">
            <a:spLocks noChangeArrowheads="1"/>
          </p:cNvSpPr>
          <p:nvPr/>
        </p:nvSpPr>
        <p:spPr bwMode="auto">
          <a:xfrm>
            <a:off x="533400" y="5562600"/>
            <a:ext cx="78263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are some solutions?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if the problem is changed to allow only 3 actions?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31A92B-C6C8-4F1C-A2A7-F42ABDF4D448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would you define a state for the new problem requiring exactly 3 actions?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do you define the operations (1, 2, 3) with this new state definition?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EE942F-C6B7-4670-B076-FC4BF2881A69}"/>
              </a:ext>
            </a:extLst>
          </p:cNvPr>
          <p:cNvSpPr txBox="1"/>
          <p:nvPr/>
        </p:nvSpPr>
        <p:spPr>
          <a:xfrm>
            <a:off x="1524000" y="2743200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,count)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1E43DC-E724-4611-901A-C603C21FB21D}"/>
              </a:ext>
            </a:extLst>
          </p:cNvPr>
          <p:cNvSpPr txBox="1"/>
          <p:nvPr/>
        </p:nvSpPr>
        <p:spPr>
          <a:xfrm>
            <a:off x="1493520" y="4648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count = count + 1 to the previous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paths to the goal states look like now?</a:t>
            </a:r>
          </a:p>
          <a:p>
            <a:r>
              <a:rPr lang="en-US" dirty="0"/>
              <a:t>(H,H,T,0) 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4CC8D5-A62D-49D5-87AE-3E832434A706}"/>
              </a:ext>
            </a:extLst>
          </p:cNvPr>
          <p:cNvSpPr txBox="1"/>
          <p:nvPr/>
        </p:nvSpPr>
        <p:spPr>
          <a:xfrm>
            <a:off x="914400" y="4796135"/>
            <a:ext cx="522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(H,H,T,2) -&gt; (T,H,T,3) -&gt; (H,H,T,4)  ??</a:t>
            </a:r>
          </a:p>
        </p:txBody>
      </p:sp>
    </p:spTree>
    <p:extLst>
      <p:ext uri="{BB962C8B-B14F-4D97-AF65-F5344CB8AC3E}">
        <p14:creationId xmlns:p14="http://schemas.microsoft.com/office/powerpoint/2010/main" val="16037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2137</Words>
  <Application>Microsoft Office PowerPoint</Application>
  <PresentationFormat>On-screen Show (4:3)</PresentationFormat>
  <Paragraphs>440</Paragraphs>
  <Slides>40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Centaur</vt:lpstr>
      <vt:lpstr>Comic Sans MS</vt:lpstr>
      <vt:lpstr>Script MT Bold</vt:lpstr>
      <vt:lpstr>Times New Roman</vt:lpstr>
      <vt:lpstr>Wingdings</vt:lpstr>
      <vt:lpstr>Default Design</vt:lpstr>
      <vt:lpstr>Bitmap Image</vt:lpstr>
      <vt:lpstr>Solving Problems by Searching</vt:lpstr>
      <vt:lpstr>Terminology</vt:lpstr>
      <vt:lpstr>Formal State-Space Model</vt:lpstr>
      <vt:lpstr>State-Space Model (cont) Problem = (S, s, A, f, g, c) </vt:lpstr>
      <vt:lpstr>3 Coins Problem A Very Small State Space Problem</vt:lpstr>
      <vt:lpstr>3 Coins Problem: Get from HHT to either HHH or TTT via operators: flip coin 1, flip coin 2, and flip coin 3 (flip = turn over) </vt:lpstr>
      <vt:lpstr>State-Space Graph</vt:lpstr>
      <vt:lpstr>Modified State-Space Problem</vt:lpstr>
      <vt:lpstr>Modified State-Space Problem</vt:lpstr>
      <vt:lpstr>How do we build a search tree for the modified 3 coins problem?</vt:lpstr>
      <vt:lpstr>The 8-Puzzle Problem</vt:lpstr>
      <vt:lpstr>Search Tree Example:  Fragment of 8-Puzzle Problem Space </vt:lpstr>
      <vt:lpstr>Another Example: N Queens Place exactly one Q in each column so that no two Q’s are in the same row or diagonal</vt:lpstr>
      <vt:lpstr>Example: Route Planning Find the shortest route from the starting city to the goal city given roads and distances.</vt:lpstr>
      <vt:lpstr>Search in AI</vt:lpstr>
      <vt:lpstr>Search Strategies (Ch 3)  </vt:lpstr>
      <vt:lpstr>Depth-First Search by Recursion* You will use this for Missionary-Cannibal Problem.</vt:lpstr>
      <vt:lpstr>Depth-First Search by Recursion</vt:lpstr>
      <vt:lpstr>The Missionaries and Cannibals Problem (from text problem 3.9) </vt:lpstr>
      <vt:lpstr>Missionaries and Cannibals Problem</vt:lpstr>
      <vt:lpstr>Missionaries and Cannibals Problem</vt:lpstr>
      <vt:lpstr>Missionary and Cannibals Notes</vt:lpstr>
      <vt:lpstr>What are all the actions?</vt:lpstr>
      <vt:lpstr>When is a state considered “DEAD”?</vt:lpstr>
      <vt:lpstr>Same Ancestor State</vt:lpstr>
      <vt:lpstr>Assignment</vt:lpstr>
      <vt:lpstr>Warning</vt:lpstr>
      <vt:lpstr>General Search Paradigm (Figure 3.7 in text)</vt:lpstr>
      <vt:lpstr>General Search Paradigm (Figure 3.7 in text)</vt:lpstr>
      <vt:lpstr>Basic Idea</vt:lpstr>
      <vt:lpstr>Performance Criteria</vt:lpstr>
      <vt:lpstr>Breadth-First Search</vt:lpstr>
      <vt:lpstr>Depth-First Search</vt:lpstr>
      <vt:lpstr>Iterative Deepening Search</vt:lpstr>
      <vt:lpstr>Cost of Iterative Deepening</vt:lpstr>
      <vt:lpstr>Forwards vs. Backwards</vt:lpstr>
      <vt:lpstr>vs. Bidirectional</vt:lpstr>
      <vt:lpstr>Uniform-Cost Search</vt:lpstr>
      <vt:lpstr>Comparison of Blind Methods</vt:lpstr>
      <vt:lpstr>Problem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99</cp:revision>
  <dcterms:created xsi:type="dcterms:W3CDTF">2005-09-19T20:30:33Z</dcterms:created>
  <dcterms:modified xsi:type="dcterms:W3CDTF">2020-09-18T20:37:53Z</dcterms:modified>
</cp:coreProperties>
</file>