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2FAA8-6D5C-40BC-B38E-0CADAEDED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B5BE7-21E5-4AE7-8969-8F309E934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568D4-4737-460A-ABEA-8C6BEDD9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9E07-CE1F-41B8-87BF-6986C82B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8DAC-583D-4895-9650-EABCC0C70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9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C7D1E-33DE-4573-8FC3-52A884AF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A51F3-B07E-4685-8820-4D73D4CED0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00E91-A663-4FC8-90FD-FBB53CDF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E6B6B-B897-404A-81B3-88F21D5CD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D983-2989-4519-A5FF-8760F559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0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91086-EC82-4100-ABB6-D40AE420D5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A32A4-CB09-40A3-B032-838580A69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18358-D4F8-44FA-8619-784EF04FE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1EB0B-3B7C-4D80-A5CC-951E2ED7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6D8E4-6FF0-4E21-8A1C-1403FE641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D429-8763-4ADD-996E-30CF5A45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16F83-9B6E-4320-B4BB-6919F4E3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174F6-985D-48AF-8C32-A271AD0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3CDC4-8033-4F75-B2D1-54EEBA40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C9972-A4D8-4350-9120-31E6AA47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126D5-121D-4BEA-B19F-550A55CF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286AC-6A28-4668-9359-5EC136812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18CDD-7A75-427F-A304-16448284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3D4E2-71E2-425D-A791-E11F1537A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1904A-0184-4A7A-A070-269D994A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3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09F3C-F635-4E20-8DFB-B9D19148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8A545-6C76-49B2-8928-43A1FCD6D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62042-5768-4BB7-9D4F-979E229AF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03427-272F-49B4-956B-55BDB9D85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E7AEB-F890-44FC-BBD3-A80D25BDF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FAF1E-F8A2-4714-AC87-221471DF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CE42D-2B5B-4017-A62F-FAAE313D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9190B-D393-47C6-9067-E07ED81C3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A0FBD-CB61-43D5-800A-8DB8D452D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45AAFD-E19C-4B15-AFE2-386FE109E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7AB4F-B4E8-4E6F-A25C-AD65C3B9C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2A6C80-B811-4E7C-B5B2-3439AF24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E8CE35-00B8-4B92-9286-C8FF9908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35667-A2DE-40BF-9EE2-E64CBAEE4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9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225F-407A-4B81-BA5E-FF074E6D7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1F4A6-3FAC-4D56-BDE7-905B9C16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2C6EF7-A520-40C4-A82B-94DB23E3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ECE8B8-81AE-4261-A4F4-1ADDA09A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6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B9C5E-E327-4188-939B-F52E7511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6449-3418-4CC8-821B-D19B2889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9BD00-190E-4EA1-9D8F-A9AB0DAD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5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8E49-D379-4220-A944-C6DC0E6B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0F11E-6BB1-4EB2-BF2E-A91721181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E1501-A0C4-4BCF-B103-479690328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D685B-B121-40CE-9FB5-544F6A4C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C78A9-8A51-43A3-BA75-45971DDD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B9F1F-C328-45F6-B4D1-70425F65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0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D3FC-810C-47F7-9534-23AB7A9A3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6DB482-C353-451D-BF31-BACAD1339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FDC6C-92E8-45B6-BD62-74CBA1B49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D69BE-7028-4979-915F-674D498D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E8491-67EA-4A50-A3C5-BDD1C924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A36D1-48EE-4613-AC87-A0F6B35D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5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76036-AE4B-4AC1-9A5D-9E8CA672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326ED-8047-4105-960D-827FD7DB7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D6032-DFD7-4762-898A-E6EB0C848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9D9B1-A937-4A39-8249-0D3ABBDADB7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31363-E52B-48AD-BF33-8226F555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06436-8CA1-40B8-A2A8-7379BA2C5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59215-A754-41AA-8284-39BB54A8D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9400E1-1C71-4286-B5E3-6868E513E802}"/>
              </a:ext>
            </a:extLst>
          </p:cNvPr>
          <p:cNvSpPr txBox="1"/>
          <p:nvPr/>
        </p:nvSpPr>
        <p:spPr>
          <a:xfrm>
            <a:off x="2105857" y="1315825"/>
            <a:ext cx="7980285" cy="52691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400" dirty="0"/>
              <a:t>1. For the start state s</a:t>
            </a:r>
            <a:r>
              <a:rPr lang="en-US" sz="1400" baseline="-25000" dirty="0"/>
              <a:t>0</a:t>
            </a:r>
            <a:r>
              <a:rPr lang="en-US" sz="1400" dirty="0"/>
              <a:t>, compute f(s</a:t>
            </a:r>
            <a:r>
              <a:rPr lang="en-US" sz="1400" baseline="-25000" dirty="0"/>
              <a:t>0</a:t>
            </a:r>
            <a:r>
              <a:rPr lang="en-US" sz="1400" dirty="0"/>
              <a:t>) = g(s</a:t>
            </a:r>
            <a:r>
              <a:rPr lang="en-US" sz="1400" baseline="-25000" dirty="0"/>
              <a:t>0</a:t>
            </a:r>
            <a:r>
              <a:rPr lang="en-US" sz="1400" dirty="0"/>
              <a:t>)+h(s</a:t>
            </a:r>
            <a:r>
              <a:rPr lang="en-US" sz="1400" baseline="-25000" dirty="0"/>
              <a:t>0</a:t>
            </a:r>
            <a:r>
              <a:rPr lang="en-US" sz="1400" dirty="0"/>
              <a:t>) = h(s</a:t>
            </a:r>
            <a:r>
              <a:rPr lang="en-US" sz="1400" baseline="-25000" dirty="0"/>
              <a:t>0</a:t>
            </a:r>
            <a:r>
              <a:rPr lang="en-US" sz="1400" dirty="0"/>
              <a:t>) and put [s</a:t>
            </a:r>
            <a:r>
              <a:rPr lang="en-US" sz="1400" baseline="-25000" dirty="0"/>
              <a:t>0</a:t>
            </a:r>
            <a:r>
              <a:rPr lang="en-US" sz="1400" dirty="0"/>
              <a:t>,f(s</a:t>
            </a:r>
            <a:r>
              <a:rPr lang="en-US" sz="1400" baseline="-25000" dirty="0"/>
              <a:t>0</a:t>
            </a:r>
            <a:r>
              <a:rPr lang="en-US" sz="1400" dirty="0"/>
              <a:t>)] on a list (priority queue) OPEN.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2. If OPEN is empty, output “DONE” and stop.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3. Find and remove the item [</a:t>
            </a:r>
            <a:r>
              <a:rPr lang="en-US" sz="1400" dirty="0" err="1"/>
              <a:t>s,p</a:t>
            </a:r>
            <a:r>
              <a:rPr lang="en-US" sz="1400" dirty="0"/>
              <a:t>] on OPEN </a:t>
            </a:r>
            <a:r>
              <a:rPr lang="en-US" sz="1400" dirty="0">
                <a:solidFill>
                  <a:srgbClr val="C00000"/>
                </a:solidFill>
              </a:rPr>
              <a:t>having</a:t>
            </a:r>
            <a:r>
              <a:rPr lang="en-US" sz="1400" dirty="0"/>
              <a:t> </a:t>
            </a:r>
            <a:r>
              <a:rPr lang="en-US" sz="1400" b="1" dirty="0">
                <a:solidFill>
                  <a:srgbClr val="C00000"/>
                </a:solidFill>
              </a:rPr>
              <a:t>lowest</a:t>
            </a:r>
            <a:r>
              <a:rPr lang="en-US" sz="1400" dirty="0"/>
              <a:t> p.  Break ties arbitrarily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Put [</a:t>
            </a:r>
            <a:r>
              <a:rPr lang="en-US" sz="1400" dirty="0" err="1"/>
              <a:t>s,p</a:t>
            </a:r>
            <a:r>
              <a:rPr lang="en-US" sz="1400" dirty="0"/>
              <a:t>] on CLOSED.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If s is a goal state:  output its description (and </a:t>
            </a:r>
            <a:r>
              <a:rPr lang="en-US" sz="1400" dirty="0" err="1"/>
              <a:t>backtrace</a:t>
            </a:r>
            <a:r>
              <a:rPr lang="en-US" sz="1400" dirty="0"/>
              <a:t> a path), and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                            if h is known to be admissible, halt.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4. Generate the list L of [</a:t>
            </a:r>
            <a:r>
              <a:rPr lang="en-US" sz="1400" dirty="0" err="1"/>
              <a:t>s',f</a:t>
            </a:r>
            <a:r>
              <a:rPr lang="en-US" sz="1400" dirty="0"/>
              <a:t>(s')] pairs where the s' are the successors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of s and their f values are computed using  f(s') = g(s')+h(s'). 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Consider each [</a:t>
            </a:r>
            <a:r>
              <a:rPr lang="en-US" sz="1400" dirty="0" err="1"/>
              <a:t>s',f</a:t>
            </a:r>
            <a:r>
              <a:rPr lang="en-US" sz="1400" dirty="0"/>
              <a:t>(s')]. 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If there is already a pair [s', q] on CLOSED (for any value q):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      if f(s') &gt; q, then remove [</a:t>
            </a:r>
            <a:r>
              <a:rPr lang="en-US" sz="1400" dirty="0" err="1"/>
              <a:t>s',f</a:t>
            </a:r>
            <a:r>
              <a:rPr lang="en-US" sz="1400" dirty="0"/>
              <a:t>(s')] from L.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      If f(s') </a:t>
            </a:r>
            <a:r>
              <a:rPr lang="en-US" sz="1400" dirty="0">
                <a:sym typeface="Symbol" panose="05050102010706020507" pitchFamily="18" charset="2"/>
              </a:rPr>
              <a:t></a:t>
            </a:r>
            <a:r>
              <a:rPr lang="en-US" sz="1400" dirty="0"/>
              <a:t> q, then remove [</a:t>
            </a:r>
            <a:r>
              <a:rPr lang="en-US" sz="1400" dirty="0" err="1"/>
              <a:t>s',q</a:t>
            </a:r>
            <a:r>
              <a:rPr lang="en-US" sz="1400" dirty="0"/>
              <a:t>] from CLOSED. 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Else if there is already a pair [s', q] on OPEN (for any value q):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      if f(s') &gt; q, then remove [</a:t>
            </a:r>
            <a:r>
              <a:rPr lang="en-US" sz="1400" dirty="0" err="1"/>
              <a:t>s',f</a:t>
            </a:r>
            <a:r>
              <a:rPr lang="en-US" sz="1400" dirty="0"/>
              <a:t>(s')] from L.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                If f(s') </a:t>
            </a:r>
            <a:r>
              <a:rPr lang="en-US" sz="1400" dirty="0">
                <a:sym typeface="Symbol" panose="05050102010706020507" pitchFamily="18" charset="2"/>
              </a:rPr>
              <a:t></a:t>
            </a:r>
            <a:r>
              <a:rPr lang="en-US" sz="1400" dirty="0"/>
              <a:t> q, then remove [</a:t>
            </a:r>
            <a:r>
              <a:rPr lang="en-US" sz="1400" dirty="0" err="1"/>
              <a:t>s',q</a:t>
            </a:r>
            <a:r>
              <a:rPr lang="en-US" sz="1400" dirty="0"/>
              <a:t>] from OPEN. 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5. Insert all members of L onto OPEN. </a:t>
            </a:r>
          </a:p>
          <a:p>
            <a:pPr>
              <a:spcBef>
                <a:spcPct val="35000"/>
              </a:spcBef>
            </a:pPr>
            <a:r>
              <a:rPr lang="en-US" sz="1400" dirty="0"/>
              <a:t>6. Go to Step 2.</a:t>
            </a:r>
          </a:p>
          <a:p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79E202-F964-4AAB-B698-31218A4969E3}"/>
              </a:ext>
            </a:extLst>
          </p:cNvPr>
          <p:cNvSpPr txBox="1"/>
          <p:nvPr/>
        </p:nvSpPr>
        <p:spPr>
          <a:xfrm>
            <a:off x="3280528" y="471340"/>
            <a:ext cx="263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Steve </a:t>
            </a:r>
            <a:r>
              <a:rPr lang="en-US" dirty="0" err="1"/>
              <a:t>Tanimoto’s</a:t>
            </a:r>
            <a:r>
              <a:rPr lang="en-US" dirty="0"/>
              <a:t> latest A*</a:t>
            </a:r>
          </a:p>
        </p:txBody>
      </p:sp>
    </p:spTree>
    <p:extLst>
      <p:ext uri="{BB962C8B-B14F-4D97-AF65-F5344CB8AC3E}">
        <p14:creationId xmlns:p14="http://schemas.microsoft.com/office/powerpoint/2010/main" val="222050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shapiro</dc:creator>
  <cp:lastModifiedBy>shapiro</cp:lastModifiedBy>
  <cp:revision>2</cp:revision>
  <dcterms:created xsi:type="dcterms:W3CDTF">2020-10-07T23:37:17Z</dcterms:created>
  <dcterms:modified xsi:type="dcterms:W3CDTF">2020-10-07T23:40:10Z</dcterms:modified>
</cp:coreProperties>
</file>