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sldIdLst>
    <p:sldId id="256"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87" r:id="rId77"/>
    <p:sldId id="289" r:id="rId78"/>
    <p:sldId id="291" r:id="rId79"/>
    <p:sldId id="293" r:id="rId80"/>
    <p:sldId id="292" r:id="rId81"/>
    <p:sldId id="294" r:id="rId82"/>
    <p:sldId id="290" r:id="rId83"/>
    <p:sldId id="295" r:id="rId84"/>
    <p:sldId id="296" r:id="rId85"/>
    <p:sldId id="297" r:id="rId86"/>
    <p:sldId id="298" r:id="rId87"/>
    <p:sldId id="335" r:id="rId88"/>
    <p:sldId id="371" r:id="rId89"/>
    <p:sldId id="372" r:id="rId90"/>
    <p:sldId id="336" r:id="rId91"/>
    <p:sldId id="337" r:id="rId92"/>
    <p:sldId id="338" r:id="rId93"/>
    <p:sldId id="373" r:id="rId94"/>
    <p:sldId id="374"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0" y="64"/>
      </p:cViewPr>
      <p:guideLst>
        <p:guide orient="horz" pos="2160"/>
        <p:guide pos="2880"/>
      </p:guideLst>
    </p:cSldViewPr>
  </p:slideViewPr>
  <p:notesTextViewPr>
    <p:cViewPr>
      <p:scale>
        <a:sx n="1" d="1"/>
        <a:sy n="1" d="1"/>
      </p:scale>
      <p:origin x="0" y="0"/>
    </p:cViewPr>
  </p:notesTextViewPr>
  <p:sorterViewPr>
    <p:cViewPr>
      <p:scale>
        <a:sx n="100" d="100"/>
        <a:sy n="100" d="100"/>
      </p:scale>
      <p:origin x="0" y="-12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762E-49C2-80B9-21B8C2BAE73E}"/>
            </c:ext>
          </c:extLst>
        </c:ser>
        <c:dLbls>
          <c:showLegendKey val="0"/>
          <c:showVal val="0"/>
          <c:showCatName val="0"/>
          <c:showSerName val="0"/>
          <c:showPercent val="0"/>
          <c:showBubbleSize val="0"/>
        </c:dLbls>
        <c:axId val="98714368"/>
        <c:axId val="98716672"/>
      </c:scatterChart>
      <c:valAx>
        <c:axId val="987143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716672"/>
        <c:crosses val="autoZero"/>
        <c:crossBetween val="midCat"/>
      </c:valAx>
      <c:valAx>
        <c:axId val="98716672"/>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7143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076B-47AF-B949-9A1095D1858A}"/>
            </c:ext>
          </c:extLst>
        </c:ser>
        <c:dLbls>
          <c:showLegendKey val="0"/>
          <c:showVal val="0"/>
          <c:showCatName val="0"/>
          <c:showSerName val="0"/>
          <c:showPercent val="0"/>
          <c:showBubbleSize val="0"/>
        </c:dLbls>
        <c:axId val="89772416"/>
        <c:axId val="89774720"/>
      </c:scatterChart>
      <c:valAx>
        <c:axId val="89772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9774720"/>
        <c:crosses val="autoZero"/>
        <c:crossBetween val="midCat"/>
      </c:valAx>
      <c:valAx>
        <c:axId val="897747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897724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E1C2-41EA-B565-1346E33682C6}"/>
            </c:ext>
          </c:extLst>
        </c:ser>
        <c:dLbls>
          <c:showLegendKey val="0"/>
          <c:showVal val="0"/>
          <c:showCatName val="0"/>
          <c:showSerName val="0"/>
          <c:showPercent val="0"/>
          <c:showBubbleSize val="0"/>
        </c:dLbls>
        <c:axId val="98562816"/>
        <c:axId val="98565120"/>
      </c:scatterChart>
      <c:valAx>
        <c:axId val="98562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65120"/>
        <c:crosses val="autoZero"/>
        <c:crossBetween val="midCat"/>
      </c:valAx>
      <c:valAx>
        <c:axId val="985651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5628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7A5E-4C4C-8A41-D7EAE22A58F6}"/>
            </c:ext>
          </c:extLst>
        </c:ser>
        <c:dLbls>
          <c:showLegendKey val="0"/>
          <c:showVal val="0"/>
          <c:showCatName val="0"/>
          <c:showSerName val="0"/>
          <c:showPercent val="0"/>
          <c:showBubbleSize val="0"/>
        </c:dLbls>
        <c:axId val="98653312"/>
        <c:axId val="98655616"/>
      </c:scatterChart>
      <c:valAx>
        <c:axId val="98653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655616"/>
        <c:crosses val="autoZero"/>
        <c:crossBetween val="midCat"/>
      </c:valAx>
      <c:valAx>
        <c:axId val="98655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653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0A3C-469C-90F1-1D768E3295B0}"/>
            </c:ext>
          </c:extLst>
        </c:ser>
        <c:dLbls>
          <c:showLegendKey val="0"/>
          <c:showVal val="0"/>
          <c:showCatName val="0"/>
          <c:showSerName val="0"/>
          <c:showPercent val="0"/>
          <c:showBubbleSize val="0"/>
        </c:dLbls>
        <c:axId val="98814592"/>
        <c:axId val="98817152"/>
      </c:scatterChart>
      <c:valAx>
        <c:axId val="988145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817152"/>
        <c:crosses val="autoZero"/>
        <c:crossBetween val="midCat"/>
      </c:valAx>
      <c:valAx>
        <c:axId val="98817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8145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10/28/2022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78</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88</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244B88-F338-4F74-8601-81FBBEE4B5CE}"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244B88-F338-4F74-8601-81FBBEE4B5CE}"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244B88-F338-4F74-8601-81FBBEE4B5CE}" type="datetimeFigureOut">
              <a:rPr lang="en-US" smtClean="0"/>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244B88-F338-4F74-8601-81FBBEE4B5CE}" type="datetimeFigureOut">
              <a:rPr lang="en-US" smtClean="0"/>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44B88-F338-4F74-8601-81FBBEE4B5CE}" type="datetimeFigureOut">
              <a:rPr lang="en-US" smtClean="0"/>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4B88-F338-4F74-8601-81FBBEE4B5CE}" type="datetimeFigureOut">
              <a:rPr lang="en-US" smtClean="0"/>
              <a:t>10/28/2022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6.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6.emf"/><Relationship Id="rId4" Type="http://schemas.openxmlformats.org/officeDocument/2006/relationships/image" Target="../media/image95.emf"/></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Object detection, deep learning, and R-CNNs</a:t>
            </a:r>
          </a:p>
        </p:txBody>
      </p:sp>
      <p:sp>
        <p:nvSpPr>
          <p:cNvPr id="3" name="Subtitle 2"/>
          <p:cNvSpPr>
            <a:spLocks noGrp="1"/>
          </p:cNvSpPr>
          <p:nvPr>
            <p:ph type="subTitle" idx="1"/>
          </p:nvPr>
        </p:nvSpPr>
        <p:spPr>
          <a:xfrm>
            <a:off x="1143000" y="3558778"/>
            <a:ext cx="6858000" cy="2237692"/>
          </a:xfrm>
        </p:spPr>
        <p:txBody>
          <a:bodyPr>
            <a:normAutofit/>
          </a:bodyPr>
          <a:lstStyle/>
          <a:p>
            <a:r>
              <a:rPr lang="en-US" dirty="0"/>
              <a:t>Partly from Ross Girshick</a:t>
            </a:r>
          </a:p>
          <a:p>
            <a:r>
              <a:rPr lang="en-US" dirty="0"/>
              <a:t>Microsoft Research</a:t>
            </a:r>
          </a:p>
          <a:p>
            <a:r>
              <a:rPr lang="en-US" dirty="0"/>
              <a:t>Now </a:t>
            </a:r>
            <a:r>
              <a:rPr lang="en-US"/>
              <a:t>at Facebook</a:t>
            </a:r>
            <a:endParaRPr lang="en-US" dirty="0"/>
          </a:p>
        </p:txBody>
      </p:sp>
    </p:spTree>
    <p:extLst>
      <p:ext uri="{BB962C8B-B14F-4D97-AF65-F5344CB8AC3E}">
        <p14:creationId xmlns:p14="http://schemas.microsoft.com/office/powerpoint/2010/main" val="2932425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r>
              <a:rPr lang="en-US" sz="2953" dirty="0">
                <a:solidFill>
                  <a:schemeClr val="accent6"/>
                </a:solidFill>
              </a:rPr>
              <a:t> </a:t>
            </a:r>
            <a:r>
              <a:rPr lang="en-US" sz="2953" dirty="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a:solidFill>
                  <a:srgbClr val="FF0000"/>
                </a:solidFill>
              </a:rPr>
              <a:t>X</a:t>
            </a: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0%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Pedestrians</a:t>
            </a:r>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a:p>
            <a:endParaRPr lang="en-US" dirty="0"/>
          </a:p>
          <a:p>
            <a:r>
              <a:rPr lang="en-US" dirty="0"/>
              <a:t>AP ~77%</a:t>
            </a:r>
          </a:p>
          <a:p>
            <a:r>
              <a:rPr lang="en-US" dirty="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a:t>                   </a:t>
            </a:r>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a:t>(a) average gradient image over training examples</a:t>
            </a:r>
          </a:p>
          <a:p>
            <a:r>
              <a:rPr lang="en-US" dirty="0"/>
              <a:t>(b) each “pixel” shows max positive SVM weight in the block centered on that pixel</a:t>
            </a:r>
          </a:p>
          <a:p>
            <a:r>
              <a:rPr lang="en-US" dirty="0"/>
              <a:t>(c) same as (b) for negative SVM weights</a:t>
            </a:r>
          </a:p>
          <a:p>
            <a:r>
              <a:rPr lang="en-US" dirty="0"/>
              <a:t>(d) test image</a:t>
            </a:r>
          </a:p>
          <a:p>
            <a:r>
              <a:rPr lang="en-US" dirty="0"/>
              <a:t>(e) its R-HOG descriptor</a:t>
            </a:r>
          </a:p>
          <a:p>
            <a:r>
              <a:rPr lang="en-US" dirty="0"/>
              <a:t>(f) R-HOG descriptor weighted by positive SVM weights</a:t>
            </a:r>
          </a:p>
          <a:p>
            <a:r>
              <a:rPr lang="en-US" dirty="0"/>
              <a:t>(g) R-HOG descriptor weighted by negative SVM weights</a:t>
            </a:r>
          </a:p>
        </p:txBody>
      </p:sp>
    </p:spTree>
    <p:extLst>
      <p:ext uri="{BB962C8B-B14F-4D97-AF65-F5344CB8AC3E}">
        <p14:creationId xmlns:p14="http://schemas.microsoft.com/office/powerpoint/2010/main" val="195629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Overview of HOG Method </a:t>
            </a: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a:t>1. </a:t>
            </a:r>
            <a:r>
              <a:rPr lang="en-US" sz="2400" dirty="0">
                <a:solidFill>
                  <a:srgbClr val="FF0000"/>
                </a:solidFill>
              </a:rPr>
              <a:t>Compute gradients </a:t>
            </a:r>
            <a:r>
              <a:rPr lang="en-US" sz="2400" dirty="0"/>
              <a:t>in the region to be described</a:t>
            </a:r>
          </a:p>
          <a:p>
            <a:pPr>
              <a:spcAft>
                <a:spcPts val="1200"/>
              </a:spcAft>
            </a:pPr>
            <a:r>
              <a:rPr lang="en-US" sz="2400" dirty="0"/>
              <a:t>2. Put them in </a:t>
            </a:r>
            <a:r>
              <a:rPr lang="en-US" sz="2400" dirty="0">
                <a:solidFill>
                  <a:srgbClr val="FF0000"/>
                </a:solidFill>
              </a:rPr>
              <a:t>bins</a:t>
            </a:r>
            <a:r>
              <a:rPr lang="en-US" sz="2400" dirty="0"/>
              <a:t> according to orientation</a:t>
            </a:r>
          </a:p>
          <a:p>
            <a:pPr>
              <a:spcAft>
                <a:spcPts val="1200"/>
              </a:spcAft>
            </a:pPr>
            <a:r>
              <a:rPr lang="en-US" sz="2400" dirty="0"/>
              <a:t>3. </a:t>
            </a:r>
            <a:r>
              <a:rPr lang="en-US" sz="2400" dirty="0">
                <a:solidFill>
                  <a:srgbClr val="FF0000"/>
                </a:solidFill>
              </a:rPr>
              <a:t>Group</a:t>
            </a:r>
            <a:r>
              <a:rPr lang="en-US" sz="2400" dirty="0"/>
              <a:t> the cells into </a:t>
            </a:r>
            <a:r>
              <a:rPr lang="en-US" sz="2400" dirty="0">
                <a:solidFill>
                  <a:srgbClr val="FF0000"/>
                </a:solidFill>
              </a:rPr>
              <a:t>large blocks</a:t>
            </a:r>
          </a:p>
          <a:p>
            <a:pPr>
              <a:spcAft>
                <a:spcPts val="1200"/>
              </a:spcAft>
            </a:pPr>
            <a:r>
              <a:rPr lang="en-US" sz="2400" dirty="0"/>
              <a:t>4. </a:t>
            </a:r>
            <a:r>
              <a:rPr lang="en-US" sz="2400" dirty="0">
                <a:solidFill>
                  <a:srgbClr val="FF0000"/>
                </a:solidFill>
              </a:rPr>
              <a:t>Normalize</a:t>
            </a:r>
            <a:r>
              <a:rPr lang="en-US" sz="2400" dirty="0"/>
              <a:t> each block</a:t>
            </a:r>
          </a:p>
          <a:p>
            <a:pPr>
              <a:spcAft>
                <a:spcPts val="1200"/>
              </a:spcAft>
            </a:pPr>
            <a:r>
              <a:rPr lang="en-US" sz="2400" dirty="0"/>
              <a:t>5. </a:t>
            </a:r>
            <a:r>
              <a:rPr lang="en-US" sz="2400" dirty="0">
                <a:solidFill>
                  <a:srgbClr val="FF0000"/>
                </a:solidFill>
              </a:rPr>
              <a:t>Train classifiers </a:t>
            </a:r>
            <a:r>
              <a:rPr lang="en-US" sz="2400" dirty="0"/>
              <a:t>to decide if these are parts of a human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a:t> </a:t>
            </a:r>
            <a:r>
              <a:rPr lang="en-US" sz="2800" dirty="0">
                <a:solidFill>
                  <a:srgbClr val="FF0000"/>
                </a:solidFill>
              </a:rPr>
              <a:t>Gradients</a:t>
            </a:r>
          </a:p>
          <a:p>
            <a:r>
              <a:rPr lang="en-US" sz="2400" dirty="0"/>
              <a:t>   [-1 0 1] and [-1 0 1]</a:t>
            </a:r>
            <a:r>
              <a:rPr lang="en-US" sz="2400" baseline="30000" dirty="0"/>
              <a:t>T </a:t>
            </a:r>
            <a:r>
              <a:rPr lang="en-US" sz="2400" dirty="0"/>
              <a:t> were good enough filters.</a:t>
            </a:r>
          </a:p>
          <a:p>
            <a:endParaRPr lang="en-US" sz="2400" baseline="30000" dirty="0"/>
          </a:p>
          <a:p>
            <a:pPr>
              <a:buFont typeface="Arial" pitchFamily="34" charset="0"/>
              <a:buChar char="•"/>
            </a:pPr>
            <a:r>
              <a:rPr lang="en-US" sz="2400" dirty="0"/>
              <a:t> </a:t>
            </a:r>
            <a:r>
              <a:rPr lang="en-US" sz="2800" dirty="0">
                <a:solidFill>
                  <a:srgbClr val="FF0000"/>
                </a:solidFill>
              </a:rPr>
              <a:t>Cell Histograms</a:t>
            </a:r>
          </a:p>
          <a:p>
            <a:r>
              <a:rPr lang="en-US" sz="2400" dirty="0"/>
              <a:t>   Each pixel within the cell casts a weighted vote for an </a:t>
            </a:r>
          </a:p>
          <a:p>
            <a:r>
              <a:rPr lang="en-US" sz="2400" dirty="0"/>
              <a:t>   orientation-based histogram channel based on the values </a:t>
            </a:r>
          </a:p>
          <a:p>
            <a:r>
              <a:rPr lang="en-US" sz="2400" dirty="0"/>
              <a:t>   found in the gradient computation. (9 channels worked)</a:t>
            </a:r>
          </a:p>
          <a:p>
            <a:endParaRPr lang="en-US" sz="2400" dirty="0"/>
          </a:p>
          <a:p>
            <a:pPr>
              <a:buFont typeface="Arial" pitchFamily="34" charset="0"/>
              <a:buChar char="•"/>
            </a:pPr>
            <a:r>
              <a:rPr lang="en-US" sz="2400" dirty="0"/>
              <a:t> </a:t>
            </a:r>
            <a:r>
              <a:rPr lang="en-US" sz="2800" dirty="0">
                <a:solidFill>
                  <a:srgbClr val="FF0000"/>
                </a:solidFill>
              </a:rPr>
              <a:t>Blocks</a:t>
            </a:r>
          </a:p>
          <a:p>
            <a:r>
              <a:rPr lang="en-US" sz="2400" dirty="0"/>
              <a:t>   Group the cells together into larger blocks, either </a:t>
            </a:r>
            <a:r>
              <a:rPr lang="en-US" sz="2400" dirty="0">
                <a:solidFill>
                  <a:srgbClr val="7030A0"/>
                </a:solidFill>
              </a:rPr>
              <a:t>R-HOG</a:t>
            </a:r>
          </a:p>
          <a:p>
            <a:r>
              <a:rPr lang="en-US" sz="2400" dirty="0"/>
              <a:t>   blocks (rectangular) or </a:t>
            </a:r>
            <a:r>
              <a:rPr lang="en-US" sz="2400" dirty="0">
                <a:solidFill>
                  <a:srgbClr val="7030A0"/>
                </a:solidFill>
              </a:rPr>
              <a:t>C-HOG</a:t>
            </a:r>
            <a:r>
              <a:rPr lang="en-US" sz="2400" dirty="0"/>
              <a:t> blocks (circular).</a:t>
            </a:r>
          </a:p>
          <a:p>
            <a:pPr>
              <a:buFont typeface="Arial" pitchFamily="34" charset="0"/>
              <a:buChar char="•"/>
            </a:pP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a:t>
            </a:r>
          </a:p>
        </p:txBody>
      </p:sp>
      <p:sp>
        <p:nvSpPr>
          <p:cNvPr id="3" name="TextBox 2"/>
          <p:cNvSpPr txBox="1"/>
          <p:nvPr/>
        </p:nvSpPr>
        <p:spPr>
          <a:xfrm>
            <a:off x="838200" y="1524000"/>
            <a:ext cx="3307637" cy="523220"/>
          </a:xfrm>
          <a:prstGeom prst="rect">
            <a:avLst/>
          </a:prstGeom>
          <a:noFill/>
        </p:spPr>
        <p:txBody>
          <a:bodyPr wrap="none" rtlCol="0">
            <a:spAutoFit/>
          </a:bodyPr>
          <a:lstStyle/>
          <a:p>
            <a:pPr>
              <a:buFont typeface="Arial" pitchFamily="34" charset="0"/>
              <a:buChar char="•"/>
            </a:pPr>
            <a:r>
              <a:rPr lang="en-US" sz="2800" dirty="0"/>
              <a:t> </a:t>
            </a:r>
            <a:r>
              <a:rPr lang="en-US" sz="2800" dirty="0">
                <a:solidFill>
                  <a:srgbClr val="FF0000"/>
                </a:solidFill>
              </a:rPr>
              <a:t>Block Normalization</a:t>
            </a:r>
          </a:p>
        </p:txBody>
      </p:sp>
      <p:pic>
        <p:nvPicPr>
          <p:cNvPr id="2050" name="Picture 2"/>
          <p:cNvPicPr>
            <a:picLocks noChangeAspect="1" noChangeArrowheads="1"/>
          </p:cNvPicPr>
          <p:nvPr/>
        </p:nvPicPr>
        <p:blipFill>
          <a:blip r:embed="rId2" cstate="print"/>
          <a:srcRect l="13125" t="41406" r="41250" b="32813"/>
          <a:stretch>
            <a:fillRect/>
          </a:stretch>
        </p:blipFill>
        <p:spPr bwMode="auto">
          <a:xfrm>
            <a:off x="1143000" y="3200400"/>
            <a:ext cx="6405418" cy="2895600"/>
          </a:xfrm>
          <a:prstGeom prst="rect">
            <a:avLst/>
          </a:prstGeom>
          <a:noFill/>
          <a:ln w="9525">
            <a:noFill/>
            <a:miter lim="800000"/>
            <a:headEnd/>
            <a:tailEnd/>
          </a:ln>
        </p:spPr>
      </p:pic>
      <p:sp>
        <p:nvSpPr>
          <p:cNvPr id="5" name="TextBox 4"/>
          <p:cNvSpPr txBox="1"/>
          <p:nvPr/>
        </p:nvSpPr>
        <p:spPr>
          <a:xfrm>
            <a:off x="1447800" y="2209800"/>
            <a:ext cx="5999912" cy="646331"/>
          </a:xfrm>
          <a:prstGeom prst="rect">
            <a:avLst/>
          </a:prstGeom>
          <a:noFill/>
        </p:spPr>
        <p:txBody>
          <a:bodyPr wrap="none" rtlCol="0">
            <a:spAutoFit/>
          </a:bodyPr>
          <a:lstStyle/>
          <a:p>
            <a:r>
              <a:rPr lang="en-US" dirty="0"/>
              <a:t>They tried 4 different kinds of normalization.</a:t>
            </a:r>
          </a:p>
          <a:p>
            <a:r>
              <a:rPr lang="en-US" dirty="0"/>
              <a:t>Let </a:t>
            </a:r>
            <a:r>
              <a:rPr lang="en-US" dirty="0">
                <a:sym typeface="Symbol"/>
              </a:rPr>
              <a:t></a:t>
            </a:r>
            <a:r>
              <a:rPr lang="en-US" dirty="0"/>
              <a:t> be the block to be normalized and e be a small constant.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a:t>Extract fixed-sized </a:t>
            </a:r>
            <a:r>
              <a:rPr lang="en-US" dirty="0">
                <a:solidFill>
                  <a:srgbClr val="FF0000"/>
                </a:solidFill>
              </a:rPr>
              <a:t>(64x128 pixel) </a:t>
            </a:r>
            <a:r>
              <a:rPr lang="en-US" dirty="0"/>
              <a:t>window at each position and scale</a:t>
            </a:r>
          </a:p>
          <a:p>
            <a:pPr marL="514350" indent="-514350">
              <a:buFont typeface="+mj-lt"/>
              <a:buAutoNum type="arabicPeriod"/>
            </a:pPr>
            <a:r>
              <a:rPr lang="en-US" dirty="0"/>
              <a:t>Compute HOG (histogram of gradient) features within each window</a:t>
            </a:r>
          </a:p>
          <a:p>
            <a:pPr marL="514350" indent="-514350">
              <a:buFont typeface="+mj-lt"/>
              <a:buAutoNum type="arabicPeriod"/>
            </a:pPr>
            <a:r>
              <a:rPr lang="en-US" dirty="0"/>
              <a:t>Score the window with a </a:t>
            </a:r>
            <a:r>
              <a:rPr lang="en-US" dirty="0">
                <a:solidFill>
                  <a:srgbClr val="FF0000"/>
                </a:solidFill>
              </a:rPr>
              <a:t>linear SVM </a:t>
            </a:r>
            <a:r>
              <a:rPr lang="en-US" dirty="0"/>
              <a:t>classifier</a:t>
            </a:r>
          </a:p>
          <a:p>
            <a:pPr marL="514350" indent="-514350">
              <a:buFont typeface="+mj-lt"/>
              <a:buAutoNum type="arabicPeriod"/>
            </a:pPr>
            <a:r>
              <a:rPr lang="en-US" dirty="0"/>
              <a:t>Perform non-maxima suppression to remove overlapping detections with lower scores</a:t>
            </a:r>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6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Object detection</a:t>
            </a:r>
          </a:p>
          <a:p>
            <a:pPr lvl="1"/>
            <a:r>
              <a:rPr lang="en-US" dirty="0">
                <a:solidFill>
                  <a:srgbClr val="C00000"/>
                </a:solidFill>
              </a:rPr>
              <a:t>the task, evaluation, datasets</a:t>
            </a:r>
          </a:p>
          <a:p>
            <a:pPr lvl="1"/>
            <a:endParaRPr lang="en-US" dirty="0">
              <a:solidFill>
                <a:srgbClr val="C00000"/>
              </a:solidFill>
            </a:endParaRPr>
          </a:p>
          <a:p>
            <a:r>
              <a:rPr lang="en-US" dirty="0"/>
              <a:t>Convolutional Neural Networks (CNNs)</a:t>
            </a:r>
          </a:p>
          <a:p>
            <a:pPr lvl="1"/>
            <a:r>
              <a:rPr lang="en-US" dirty="0">
                <a:solidFill>
                  <a:srgbClr val="C00000"/>
                </a:solidFill>
              </a:rPr>
              <a:t>overview and history</a:t>
            </a:r>
          </a:p>
          <a:p>
            <a:pPr lvl="1"/>
            <a:endParaRPr lang="en-US" dirty="0">
              <a:solidFill>
                <a:srgbClr val="C00000"/>
              </a:solidFill>
            </a:endParaRPr>
          </a:p>
          <a:p>
            <a:r>
              <a:rPr lang="en-US" dirty="0"/>
              <a:t>Region-based Convolutional Networks (R-CNNs)</a:t>
            </a:r>
          </a:p>
        </p:txBody>
      </p:sp>
    </p:spTree>
    <p:extLst>
      <p:ext uri="{BB962C8B-B14F-4D97-AF65-F5344CB8AC3E}">
        <p14:creationId xmlns:p14="http://schemas.microsoft.com/office/powerpoint/2010/main" val="348736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a:solidFill>
                  <a:srgbClr val="FF0000"/>
                </a:solidFill>
              </a:rPr>
              <a:t>Outperforms</a:t>
            </a:r>
          </a:p>
        </p:txBody>
      </p:sp>
    </p:spTree>
    <p:extLst>
      <p:ext uri="{BB962C8B-B14F-4D97-AF65-F5344CB8AC3E}">
        <p14:creationId xmlns:p14="http://schemas.microsoft.com/office/powerpoint/2010/main" val="15601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a:t>Orientation: 9 bins (for unsigned angles)</a:t>
            </a:r>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a:t>Histograms in 8x8 pixel cells</a:t>
            </a:r>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396345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a:t>Normalize with respect to surrounding cells</a:t>
            </a:r>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162041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a:t># features = 15 x 7 x 9 x 4 = 3780 </a:t>
            </a:r>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a:t># cells</a:t>
            </a:r>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a:t># orientations</a:t>
            </a:r>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a:t># normalizations by neighboring cells</a:t>
            </a:r>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50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a:t>pos</a:t>
            </a:r>
            <a:r>
              <a:rPr lang="en-US" dirty="0"/>
              <a:t> w</a:t>
            </a:r>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a:t>neg</a:t>
            </a:r>
            <a:r>
              <a:rPr lang="en-US" dirty="0"/>
              <a:t> w</a:t>
            </a:r>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91705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a:t> classes</a:t>
                </a:r>
              </a:p>
              <a:p>
                <a:r>
                  <a:rPr lang="en-US" dirty="0"/>
                  <a:t>Task: assign correct class label to the whole image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a:t>Digit classification (MNIST)</a:t>
            </a:r>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a:t>Object recognition (Caltech-101)</a:t>
            </a:r>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Deformable Parts Model</a:t>
            </a:r>
          </a:p>
        </p:txBody>
      </p:sp>
      <p:sp>
        <p:nvSpPr>
          <p:cNvPr id="3" name="Content Placeholder 2"/>
          <p:cNvSpPr>
            <a:spLocks noGrp="1"/>
          </p:cNvSpPr>
          <p:nvPr>
            <p:ph idx="1"/>
          </p:nvPr>
        </p:nvSpPr>
        <p:spPr/>
        <p:txBody>
          <a:bodyPr/>
          <a:lstStyle/>
          <a:p>
            <a:r>
              <a:rPr lang="en-US" dirty="0"/>
              <a:t>Takes the idea a little further</a:t>
            </a:r>
          </a:p>
          <a:p>
            <a:r>
              <a:rPr lang="en-US" dirty="0">
                <a:solidFill>
                  <a:srgbClr val="FF0000"/>
                </a:solidFill>
              </a:rPr>
              <a:t>Instead of one rigid HOG model, we have multiple HOG models in a spatial arrangement</a:t>
            </a:r>
          </a:p>
          <a:p>
            <a:r>
              <a:rPr lang="en-US" dirty="0"/>
              <a:t>One root part to find first and multiple other parts in a tree structure.</a:t>
            </a:r>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a:t>Articulated parts model</a:t>
            </a:r>
          </a:p>
          <a:p>
            <a:pPr marL="914400" lvl="1" indent="-514350"/>
            <a:r>
              <a:rPr lang="en-US" dirty="0"/>
              <a:t>Object is configuration of parts</a:t>
            </a:r>
          </a:p>
          <a:p>
            <a:pPr marL="914400" lvl="1" indent="-514350"/>
            <a:r>
              <a:rPr lang="en-US" dirty="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Deformable objects</a:t>
            </a:r>
          </a:p>
        </p:txBody>
      </p:sp>
      <p:sp>
        <p:nvSpPr>
          <p:cNvPr id="24579" name="Content Placeholder 2"/>
          <p:cNvSpPr>
            <a:spLocks noGrp="1"/>
          </p:cNvSpPr>
          <p:nvPr>
            <p:ph idx="1"/>
          </p:nvPr>
        </p:nvSpPr>
        <p:spPr/>
        <p:txBody>
          <a:bodyPr/>
          <a:lstStyle/>
          <a:p>
            <a:endParaRPr lang="en-US"/>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a:t>Deformable objects</a:t>
            </a:r>
          </a:p>
        </p:txBody>
      </p:sp>
      <p:sp>
        <p:nvSpPr>
          <p:cNvPr id="25603" name="Content Placeholder 8"/>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350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03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vs. Detection</a:t>
            </a:r>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FF0000"/>
                  </a:solidFill>
                  <a:latin typeface="Segoe UI" panose="020B0502040204020203" pitchFamily="34" charset="0"/>
                  <a:cs typeface="Segoe UI" panose="020B0502040204020203" pitchFamily="34" charset="0"/>
                </a:rPr>
                <a:t>Dog</a:t>
              </a: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grpSp>
    </p:spTree>
    <p:extLst>
      <p:ext uri="{BB962C8B-B14F-4D97-AF65-F5344CB8AC3E}">
        <p14:creationId xmlns:p14="http://schemas.microsoft.com/office/powerpoint/2010/main" val="887121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a:latin typeface="Calibri" charset="0"/>
              </a:rPr>
              <a:t>2012 State-of-the-art 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rPr>
              <a:t>Why did gradient-based models work?</a:t>
            </a: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a:t>Average gradient image</a:t>
            </a:r>
          </a:p>
        </p:txBody>
      </p:sp>
    </p:spTree>
    <p:extLst>
      <p:ext uri="{BB962C8B-B14F-4D97-AF65-F5344CB8AC3E}">
        <p14:creationId xmlns:p14="http://schemas.microsoft.com/office/powerpoint/2010/main" val="162396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Tree>
    <p:extLst>
      <p:ext uri="{BB962C8B-B14F-4D97-AF65-F5344CB8AC3E}">
        <p14:creationId xmlns:p14="http://schemas.microsoft.com/office/powerpoint/2010/main" val="141892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br>
              <a:rPr lang="en-US" dirty="0"/>
            </a:br>
            <a:r>
              <a:rPr lang="en-US" sz="3200" dirty="0">
                <a:solidFill>
                  <a:srgbClr val="C00000"/>
                </a:solidFill>
              </a:rPr>
              <a:t>Why doesn’t this work (as well)?</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Tree>
    <p:extLst>
      <p:ext uri="{BB962C8B-B14F-4D97-AF65-F5344CB8AC3E}">
        <p14:creationId xmlns:p14="http://schemas.microsoft.com/office/powerpoint/2010/main" val="2637839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a:solidFill>
                  <a:srgbClr val="C00000"/>
                </a:solidFill>
              </a:rPr>
              <a:t>Quiz time</a:t>
            </a:r>
            <a:br>
              <a:rPr lang="en-US" dirty="0">
                <a:solidFill>
                  <a:srgbClr val="C00000"/>
                </a:solidFill>
              </a:rPr>
            </a:br>
            <a:r>
              <a:rPr lang="en-US" dirty="0">
                <a:solidFill>
                  <a:srgbClr val="C00000"/>
                </a:solidFill>
              </a:rPr>
              <a:t>(Back to </a:t>
            </a:r>
            <a:r>
              <a:rPr lang="en-US" dirty="0" err="1">
                <a:solidFill>
                  <a:srgbClr val="C00000"/>
                </a:solidFill>
              </a:rPr>
              <a:t>Girshick</a:t>
            </a:r>
            <a:r>
              <a:rPr lang="en-US" dirty="0">
                <a:solidFill>
                  <a:srgbClr val="C00000"/>
                </a:solidFill>
              </a:rPr>
              <a:t>)</a:t>
            </a:r>
          </a:p>
        </p:txBody>
      </p:sp>
    </p:spTree>
    <p:extLst>
      <p:ext uri="{BB962C8B-B14F-4D97-AF65-F5344CB8AC3E}">
        <p14:creationId xmlns:p14="http://schemas.microsoft.com/office/powerpoint/2010/main" val="165386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a:solidFill>
                  <a:srgbClr val="C00000"/>
                </a:solidFill>
              </a:rPr>
              <a:t>This is an average image of which object class?</a:t>
            </a:r>
          </a:p>
        </p:txBody>
      </p:sp>
    </p:spTree>
    <p:extLst>
      <p:ext uri="{BB962C8B-B14F-4D97-AF65-F5344CB8AC3E}">
        <p14:creationId xmlns:p14="http://schemas.microsoft.com/office/powerpoint/2010/main" val="951517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a:t>pedestrian</a:t>
            </a:r>
          </a:p>
        </p:txBody>
      </p:sp>
    </p:spTree>
    <p:extLst>
      <p:ext uri="{BB962C8B-B14F-4D97-AF65-F5344CB8AC3E}">
        <p14:creationId xmlns:p14="http://schemas.microsoft.com/office/powerpoint/2010/main" val="2387792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a:t>?</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22227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Tree>
    <p:extLst>
      <p:ext uri="{BB962C8B-B14F-4D97-AF65-F5344CB8AC3E}">
        <p14:creationId xmlns:p14="http://schemas.microsoft.com/office/powerpoint/2010/main" val="22020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airplane, bicycle, bus, car, cat, chair, cow, dog, dining table</a:t>
            </a:r>
            <a:r>
              <a:rPr lang="en-US" sz="2200" dirty="0"/>
              <a:t> </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20956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bicycle (PASCAL)</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407067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a:t>?</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3462870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white blob on a green background</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2107856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a:t>sheep (PASCAL)</a:t>
            </a:r>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4066816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a:t>?</a:t>
            </a:r>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348726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a:t>dog (PASCAL)</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100571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a:t>dog (PASCAL)</a:t>
            </a:r>
          </a:p>
          <a:p>
            <a:pPr algn="ctr"/>
            <a:r>
              <a:rPr lang="en-US" sz="2200" dirty="0">
                <a:solidFill>
                  <a:srgbClr val="C00000"/>
                </a:solidFill>
              </a:rPr>
              <a:t>Why does the mean look like this?</a:t>
            </a:r>
          </a:p>
          <a:p>
            <a:pPr algn="ctr"/>
            <a:r>
              <a:rPr lang="en-US" sz="2200" dirty="0">
                <a:solidFill>
                  <a:srgbClr val="C00000"/>
                </a:solidFill>
              </a:rPr>
              <a:t>There’s no alignment between the examples!</a:t>
            </a:r>
          </a:p>
          <a:p>
            <a:pPr algn="ctr"/>
            <a:r>
              <a:rPr lang="en-US" sz="2200" dirty="0">
                <a:solidFill>
                  <a:srgbClr val="C00000"/>
                </a:solidFill>
              </a:rPr>
              <a:t>How do we combat this?</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3739002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PASCAL VOC detection history</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Part-based models &amp; multiple features (MKL)</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Kitchen-sink approaches</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Region-based Convolutional Networks (R-CNNs)</a:t>
            </a:r>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53</a:t>
            </a:r>
            <a:r>
              <a:rPr sz="2200" b="1" dirty="0"/>
              <a:t>%</a:t>
            </a:r>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62</a:t>
            </a:r>
            <a:r>
              <a:rPr sz="2200" b="1" dirty="0"/>
              <a:t>%</a:t>
            </a:r>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32324745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a:t>~1 year</a:t>
            </a:r>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a:t>~5 years</a:t>
            </a:r>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218590869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r>
              <a:rPr lang="en-US" dirty="0"/>
              <a:t>Overview</a:t>
            </a:r>
          </a:p>
        </p:txBody>
      </p:sp>
    </p:spTree>
    <p:extLst>
      <p:ext uri="{BB962C8B-B14F-4D97-AF65-F5344CB8AC3E}">
        <p14:creationId xmlns:p14="http://schemas.microsoft.com/office/powerpoint/2010/main" val="3199109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Neural Networks</a:t>
            </a:r>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a:t>“Fully connected”</a:t>
            </a:r>
          </a:p>
        </p:txBody>
      </p:sp>
    </p:spTree>
    <p:extLst>
      <p:ext uri="{BB962C8B-B14F-4D97-AF65-F5344CB8AC3E}">
        <p14:creationId xmlns:p14="http://schemas.microsoft.com/office/powerpoint/2010/main" val="2869130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NNs to Convolutional NNs</a:t>
            </a:r>
          </a:p>
        </p:txBody>
      </p:sp>
      <p:sp>
        <p:nvSpPr>
          <p:cNvPr id="3" name="Content Placeholder 2"/>
          <p:cNvSpPr>
            <a:spLocks noGrp="1"/>
          </p:cNvSpPr>
          <p:nvPr>
            <p:ph idx="1"/>
          </p:nvPr>
        </p:nvSpPr>
        <p:spPr/>
        <p:txBody>
          <a:bodyPr/>
          <a:lstStyle/>
          <a:p>
            <a:r>
              <a:rPr lang="en-US" dirty="0"/>
              <a:t>Local connectivity</a:t>
            </a:r>
          </a:p>
          <a:p>
            <a:r>
              <a:rPr lang="en-US" dirty="0"/>
              <a:t>Shared (“tied”) weights</a:t>
            </a:r>
          </a:p>
          <a:p>
            <a:r>
              <a:rPr lang="en-US" dirty="0"/>
              <a:t>Multiple feature maps</a:t>
            </a:r>
          </a:p>
          <a:p>
            <a:r>
              <a:rPr lang="en-US" dirty="0"/>
              <a:t>Pooling</a:t>
            </a:r>
          </a:p>
        </p:txBody>
      </p:sp>
    </p:spTree>
    <p:extLst>
      <p:ext uri="{BB962C8B-B14F-4D97-AF65-F5344CB8AC3E}">
        <p14:creationId xmlns:p14="http://schemas.microsoft.com/office/powerpoint/2010/main" val="1826846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a:t>Each green unit is only connected to (3)</a:t>
            </a:r>
            <a:br>
              <a:rPr lang="en-US" sz="2200" dirty="0"/>
            </a:br>
            <a:r>
              <a:rPr lang="en-US" sz="2200" b="1" dirty="0"/>
              <a:t>neighboring </a:t>
            </a:r>
            <a:r>
              <a:rPr lang="en-US" sz="2200" dirty="0"/>
              <a:t>blue units</a:t>
            </a:r>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a:t>compare</a:t>
            </a:r>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34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60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Tree>
    <p:extLst>
      <p:ext uri="{BB962C8B-B14F-4D97-AF65-F5344CB8AC3E}">
        <p14:creationId xmlns:p14="http://schemas.microsoft.com/office/powerpoint/2010/main" val="1920348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94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50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5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26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a:t>All orange units compute the </a:t>
            </a:r>
            <a:r>
              <a:rPr lang="en-US" sz="2200" b="1" dirty="0"/>
              <a:t>same function</a:t>
            </a:r>
            <a:br>
              <a:rPr lang="en-US" sz="2200" dirty="0"/>
            </a:br>
            <a:r>
              <a:rPr lang="en-US" sz="2200" dirty="0"/>
              <a:t>but with a </a:t>
            </a:r>
            <a:r>
              <a:rPr lang="en-US" sz="2200" b="1" dirty="0"/>
              <a:t>different input windows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Orange and green units </a:t>
            </a:r>
            <a:r>
              <a:rPr lang="en-US" sz="2200" b="1" dirty="0"/>
              <a:t>compute </a:t>
            </a:r>
            <a:br>
              <a:rPr lang="en-US" sz="2200" b="1" dirty="0"/>
            </a:br>
            <a:r>
              <a:rPr lang="en-US" sz="2200" b="1" dirty="0"/>
              <a:t>different functions</a:t>
            </a:r>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a:solidFill>
                  <a:srgbClr val="C00000"/>
                </a:solidFill>
              </a:rPr>
              <a:t>Feature map 1</a:t>
            </a:r>
          </a:p>
          <a:p>
            <a:r>
              <a:rPr lang="en-US" dirty="0"/>
              <a:t>(array of green</a:t>
            </a:r>
          </a:p>
          <a:p>
            <a:r>
              <a:rPr lang="en-US" dirty="0"/>
              <a:t> units)</a:t>
            </a:r>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a:solidFill>
                  <a:srgbClr val="C00000"/>
                </a:solidFill>
              </a:rPr>
              <a:t>Feature map 2</a:t>
            </a:r>
          </a:p>
          <a:p>
            <a:r>
              <a:rPr lang="en-US" dirty="0"/>
              <a:t>(array of orange</a:t>
            </a:r>
          </a:p>
          <a:p>
            <a:r>
              <a:rPr lang="en-US" dirty="0"/>
              <a:t> units)</a:t>
            </a:r>
          </a:p>
        </p:txBody>
      </p:sp>
    </p:spTree>
    <p:extLst>
      <p:ext uri="{BB962C8B-B14F-4D97-AF65-F5344CB8AC3E}">
        <p14:creationId xmlns:p14="http://schemas.microsoft.com/office/powerpoint/2010/main" val="764629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Pooling (</a:t>
            </a:r>
            <a:r>
              <a:rPr lang="en-US" dirty="0">
                <a:solidFill>
                  <a:srgbClr val="C00000"/>
                </a:solidFill>
              </a:rPr>
              <a:t>max</a:t>
            </a:r>
            <a:r>
              <a:rPr lang="en-US" dirty="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a:t>Pooling area: 2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Pooling stride: 2 units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Subsamples </a:t>
            </a:r>
            <a:r>
              <a:rPr lang="en-US" dirty="0"/>
              <a:t>feature maps</a:t>
            </a:r>
          </a:p>
        </p:txBody>
      </p:sp>
    </p:spTree>
    <p:extLst>
      <p:ext uri="{BB962C8B-B14F-4D97-AF65-F5344CB8AC3E}">
        <p14:creationId xmlns:p14="http://schemas.microsoft.com/office/powerpoint/2010/main" val="407669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Image</a:t>
            </a: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Pooling</a:t>
              </a: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Convolution</a:t>
              </a: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a:t>2D input</a:t>
            </a:r>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a:t>1989</a:t>
            </a:r>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a:t>Backpropagation</a:t>
            </a:r>
            <a:r>
              <a:rPr lang="en-US" sz="2000" b="1" dirty="0"/>
              <a:t> applied to handwritten zip code recognition</a:t>
            </a:r>
            <a:r>
              <a:rPr lang="en-US" dirty="0"/>
              <a:t>, </a:t>
            </a:r>
            <a:r>
              <a:rPr lang="en-US" dirty="0" err="1"/>
              <a:t>Lecun</a:t>
            </a:r>
            <a:r>
              <a:rPr lang="en-US" dirty="0"/>
              <a:t> et al., 1989</a:t>
            </a:r>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Tree>
    <p:extLst>
      <p:ext uri="{BB962C8B-B14F-4D97-AF65-F5344CB8AC3E}">
        <p14:creationId xmlns:p14="http://schemas.microsoft.com/office/powerpoint/2010/main" val="41571109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4" name="Picture 3"/>
          <p:cNvPicPr>
            <a:picLocks noChangeAspect="1"/>
          </p:cNvPicPr>
          <p:nvPr/>
        </p:nvPicPr>
        <p:blipFill>
          <a:blip r:embed="rId2"/>
          <a:stretch>
            <a:fillRect/>
          </a:stretch>
        </p:blipFill>
        <p:spPr>
          <a:xfrm>
            <a:off x="717319" y="1874067"/>
            <a:ext cx="7709362" cy="3366946"/>
          </a:xfrm>
          <a:prstGeom prst="rect">
            <a:avLst/>
          </a:prstGeom>
        </p:spPr>
      </p:pic>
    </p:spTree>
    <p:extLst>
      <p:ext uri="{BB962C8B-B14F-4D97-AF65-F5344CB8AC3E}">
        <p14:creationId xmlns:p14="http://schemas.microsoft.com/office/powerpoint/2010/main" val="28378810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a:t>Hubel and Wiesel</a:t>
            </a:r>
          </a:p>
          <a:p>
            <a:r>
              <a:rPr lang="en-US" dirty="0"/>
              <a:t>1962</a:t>
            </a:r>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a:solidFill>
                  <a:srgbClr val="C00000"/>
                </a:solidFill>
              </a:rPr>
              <a:t>Included basic ingredients of </a:t>
            </a:r>
            <a:r>
              <a:rPr lang="en-US" sz="2200" dirty="0" err="1">
                <a:solidFill>
                  <a:srgbClr val="C00000"/>
                </a:solidFill>
              </a:rPr>
              <a:t>ConvNets</a:t>
            </a:r>
            <a:r>
              <a:rPr lang="en-US" sz="2200" dirty="0">
                <a:solidFill>
                  <a:srgbClr val="C00000"/>
                </a:solidFill>
              </a:rPr>
              <a:t>, but no supervised learning algorithm</a:t>
            </a:r>
          </a:p>
        </p:txBody>
      </p:sp>
    </p:spTree>
    <p:extLst>
      <p:ext uri="{BB962C8B-B14F-4D97-AF65-F5344CB8AC3E}">
        <p14:creationId xmlns:p14="http://schemas.microsoft.com/office/powerpoint/2010/main" val="1484544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a:t>
            </a:r>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a:solidFill>
                  <a:srgbClr val="C00000"/>
                </a:solidFill>
              </a:rPr>
              <a:t>Early demonstration that error </a:t>
            </a:r>
            <a:r>
              <a:rPr lang="en-US" sz="2200" dirty="0" err="1">
                <a:solidFill>
                  <a:srgbClr val="C00000"/>
                </a:solidFill>
              </a:rPr>
              <a:t>backpropagation</a:t>
            </a:r>
            <a:r>
              <a:rPr lang="en-US" sz="2200" dirty="0">
                <a:solidFill>
                  <a:srgbClr val="C00000"/>
                </a:solidFill>
              </a:rPr>
              <a:t> can be used</a:t>
            </a:r>
          </a:p>
          <a:p>
            <a:r>
              <a:rPr lang="en-US" sz="2200" dirty="0">
                <a:solidFill>
                  <a:srgbClr val="C00000"/>
                </a:solidFill>
              </a:rPr>
              <a:t>for supervised training of neural nets (including </a:t>
            </a:r>
            <a:r>
              <a:rPr lang="en-US" sz="2200" dirty="0" err="1">
                <a:solidFill>
                  <a:srgbClr val="C00000"/>
                </a:solidFill>
              </a:rPr>
              <a:t>ConvNets</a:t>
            </a:r>
            <a:r>
              <a:rPr lang="en-US" sz="2200" dirty="0">
                <a:solidFill>
                  <a:srgbClr val="C00000"/>
                </a:solidFill>
              </a:rPr>
              <a:t>)</a:t>
            </a: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a:t>Gradient descent training with error </a:t>
            </a:r>
            <a:r>
              <a:rPr lang="en-US" sz="2200" dirty="0" err="1"/>
              <a:t>backpropagation</a:t>
            </a:r>
            <a:endParaRPr lang="en-US" sz="2200" dirty="0"/>
          </a:p>
        </p:txBody>
      </p:sp>
    </p:spTree>
    <p:extLst>
      <p:ext uri="{BB962C8B-B14F-4D97-AF65-F5344CB8AC3E}">
        <p14:creationId xmlns:p14="http://schemas.microsoft.com/office/powerpoint/2010/main" val="768696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 </a:t>
            </a:r>
          </a:p>
        </p:txBody>
      </p:sp>
      <p:pic>
        <p:nvPicPr>
          <p:cNvPr id="4" name="Picture 3"/>
          <p:cNvPicPr>
            <a:picLocks noChangeAspect="1"/>
          </p:cNvPicPr>
          <p:nvPr/>
        </p:nvPicPr>
        <p:blipFill>
          <a:blip r:embed="rId2"/>
          <a:stretch>
            <a:fillRect/>
          </a:stretch>
        </p:blipFill>
        <p:spPr>
          <a:xfrm>
            <a:off x="509776" y="2816193"/>
            <a:ext cx="3362325" cy="1714500"/>
          </a:xfrm>
          <a:prstGeom prst="rect">
            <a:avLst/>
          </a:prstGeom>
        </p:spPr>
      </p:pic>
      <p:pic>
        <p:nvPicPr>
          <p:cNvPr id="5" name="Picture 4"/>
          <p:cNvPicPr>
            <a:picLocks noChangeAspect="1"/>
          </p:cNvPicPr>
          <p:nvPr/>
        </p:nvPicPr>
        <p:blipFill>
          <a:blip r:embed="rId3"/>
          <a:stretch>
            <a:fillRect/>
          </a:stretch>
        </p:blipFill>
        <p:spPr>
          <a:xfrm>
            <a:off x="4911599" y="1449356"/>
            <a:ext cx="3105150" cy="4448175"/>
          </a:xfrm>
          <a:prstGeom prst="rect">
            <a:avLst/>
          </a:prstGeom>
        </p:spPr>
      </p:pic>
      <p:sp>
        <p:nvSpPr>
          <p:cNvPr id="6" name="TextBox 5"/>
          <p:cNvSpPr txBox="1"/>
          <p:nvPr/>
        </p:nvSpPr>
        <p:spPr>
          <a:xfrm>
            <a:off x="1173640" y="5897531"/>
            <a:ext cx="2446504" cy="430887"/>
          </a:xfrm>
          <a:prstGeom prst="rect">
            <a:avLst/>
          </a:prstGeom>
          <a:noFill/>
        </p:spPr>
        <p:txBody>
          <a:bodyPr wrap="none" rtlCol="0">
            <a:spAutoFit/>
          </a:bodyPr>
          <a:lstStyle/>
          <a:p>
            <a:r>
              <a:rPr lang="en-US" sz="2200" dirty="0"/>
              <a:t>“T” vs. “C” problem</a:t>
            </a:r>
          </a:p>
        </p:txBody>
      </p:sp>
      <p:sp>
        <p:nvSpPr>
          <p:cNvPr id="7" name="TextBox 6"/>
          <p:cNvSpPr txBox="1"/>
          <p:nvPr/>
        </p:nvSpPr>
        <p:spPr>
          <a:xfrm>
            <a:off x="5624970" y="5897531"/>
            <a:ext cx="2007473" cy="430887"/>
          </a:xfrm>
          <a:prstGeom prst="rect">
            <a:avLst/>
          </a:prstGeom>
          <a:noFill/>
        </p:spPr>
        <p:txBody>
          <a:bodyPr wrap="none" rtlCol="0">
            <a:spAutoFit/>
          </a:bodyPr>
          <a:lstStyle/>
          <a:p>
            <a:r>
              <a:rPr lang="en-US" sz="2200" dirty="0"/>
              <a:t>Simple </a:t>
            </a:r>
            <a:r>
              <a:rPr lang="en-US" sz="2200" dirty="0" err="1"/>
              <a:t>ConvNet</a:t>
            </a:r>
            <a:endParaRPr lang="en-US" sz="2200" dirty="0"/>
          </a:p>
        </p:txBody>
      </p:sp>
    </p:spTree>
    <p:extLst>
      <p:ext uri="{BB962C8B-B14F-4D97-AF65-F5344CB8AC3E}">
        <p14:creationId xmlns:p14="http://schemas.microsoft.com/office/powerpoint/2010/main" val="2461725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err="1"/>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a:t>Gradient-Based Learning Applied to Document Recognition</a:t>
            </a:r>
            <a:r>
              <a:rPr lang="en-US" dirty="0"/>
              <a:t>, </a:t>
            </a:r>
          </a:p>
          <a:p>
            <a:r>
              <a:rPr lang="en-US" dirty="0" err="1"/>
              <a:t>Lecun</a:t>
            </a:r>
            <a:r>
              <a:rPr lang="en-US" dirty="0"/>
              <a:t> et al., 1998</a:t>
            </a:r>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23964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3" name="Content Placeholder 2"/>
          <p:cNvSpPr>
            <a:spLocks noGrp="1"/>
          </p:cNvSpPr>
          <p:nvPr>
            <p:ph idx="1"/>
          </p:nvPr>
        </p:nvSpPr>
        <p:spPr/>
        <p:txBody>
          <a:bodyPr/>
          <a:lstStyle/>
          <a:p>
            <a:r>
              <a:rPr lang="en-US" dirty="0">
                <a:hlinkClick r:id="rId2"/>
              </a:rPr>
              <a:t>http://cs.stanford.edu/people/karpathy/convnetjs/demo/mnist.html</a:t>
            </a:r>
            <a:endParaRPr lang="en-US" dirty="0"/>
          </a:p>
          <a:p>
            <a:r>
              <a:rPr lang="en-US" dirty="0" err="1"/>
              <a:t>ConvNetJS</a:t>
            </a:r>
            <a:r>
              <a:rPr lang="en-US" dirty="0"/>
              <a:t> by Andrej </a:t>
            </a:r>
            <a:r>
              <a:rPr lang="en-US" dirty="0" err="1"/>
              <a:t>Karpathy</a:t>
            </a:r>
            <a:r>
              <a:rPr lang="en-US" dirty="0"/>
              <a:t> (Ph.D. student at Stanford)</a:t>
            </a:r>
          </a:p>
          <a:p>
            <a:pPr marL="0" indent="0">
              <a:buNone/>
            </a:pPr>
            <a:endParaRPr lang="en-US" dirty="0"/>
          </a:p>
          <a:p>
            <a:pPr marL="0" indent="0">
              <a:buNone/>
            </a:pPr>
            <a:r>
              <a:rPr lang="en-US" dirty="0"/>
              <a:t>Software libraries</a:t>
            </a:r>
          </a:p>
          <a:p>
            <a:r>
              <a:rPr lang="en-US" dirty="0" err="1"/>
              <a:t>Caffe</a:t>
            </a:r>
            <a:r>
              <a:rPr lang="en-US" dirty="0"/>
              <a:t> (C++, python, </a:t>
            </a:r>
            <a:r>
              <a:rPr lang="en-US" dirty="0" err="1"/>
              <a:t>matlab</a:t>
            </a:r>
            <a:r>
              <a:rPr lang="en-US" dirty="0"/>
              <a:t>)</a:t>
            </a:r>
          </a:p>
          <a:p>
            <a:r>
              <a:rPr lang="en-US" dirty="0"/>
              <a:t>Torch7 (C++, </a:t>
            </a:r>
            <a:r>
              <a:rPr lang="en-US" dirty="0" err="1"/>
              <a:t>lua</a:t>
            </a:r>
            <a:r>
              <a:rPr lang="en-US" dirty="0"/>
              <a:t>)</a:t>
            </a:r>
          </a:p>
          <a:p>
            <a:r>
              <a:rPr lang="en-US" dirty="0" err="1"/>
              <a:t>Theano</a:t>
            </a:r>
            <a:r>
              <a:rPr lang="en-US" dirty="0"/>
              <a:t> (python)</a:t>
            </a:r>
          </a:p>
        </p:txBody>
      </p:sp>
    </p:spTree>
    <p:extLst>
      <p:ext uri="{BB962C8B-B14F-4D97-AF65-F5344CB8AC3E}">
        <p14:creationId xmlns:p14="http://schemas.microsoft.com/office/powerpoint/2010/main" val="4160418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 of </a:t>
            </a:r>
            <a:r>
              <a:rPr lang="en-US" dirty="0" err="1"/>
              <a:t>ConvNets</a:t>
            </a:r>
            <a:endParaRPr lang="en-US" dirty="0"/>
          </a:p>
        </p:txBody>
      </p:sp>
      <p:sp>
        <p:nvSpPr>
          <p:cNvPr id="3" name="Content Placeholder 2"/>
          <p:cNvSpPr>
            <a:spLocks noGrp="1"/>
          </p:cNvSpPr>
          <p:nvPr>
            <p:ph idx="1"/>
          </p:nvPr>
        </p:nvSpPr>
        <p:spPr/>
        <p:txBody>
          <a:bodyPr/>
          <a:lstStyle/>
          <a:p>
            <a:r>
              <a:rPr lang="en-US" dirty="0"/>
              <a:t>The rise of Support Vector Machines (SVMs)</a:t>
            </a:r>
          </a:p>
          <a:p>
            <a:r>
              <a:rPr lang="en-US" dirty="0"/>
              <a:t>Mathematical advantages (theory, convex optimization)</a:t>
            </a:r>
          </a:p>
          <a:p>
            <a:r>
              <a:rPr lang="en-US" dirty="0"/>
              <a:t>Competitive performance on tasks such as digit classification</a:t>
            </a:r>
          </a:p>
          <a:p>
            <a:r>
              <a:rPr lang="en-US" dirty="0"/>
              <a:t>Neural nets became unpopular in the mid 1990s</a:t>
            </a:r>
          </a:p>
          <a:p>
            <a:pPr marL="0" indent="0">
              <a:buNone/>
            </a:pPr>
            <a:endParaRPr lang="en-US" dirty="0"/>
          </a:p>
        </p:txBody>
      </p:sp>
    </p:spTree>
    <p:extLst>
      <p:ext uri="{BB962C8B-B14F-4D97-AF65-F5344CB8AC3E}">
        <p14:creationId xmlns:p14="http://schemas.microsoft.com/office/powerpoint/2010/main" val="34011749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key to SVMs</a:t>
            </a:r>
          </a:p>
        </p:txBody>
      </p:sp>
      <p:sp>
        <p:nvSpPr>
          <p:cNvPr id="3" name="Content Placeholder 2"/>
          <p:cNvSpPr>
            <a:spLocks noGrp="1"/>
          </p:cNvSpPr>
          <p:nvPr>
            <p:ph idx="1"/>
          </p:nvPr>
        </p:nvSpPr>
        <p:spPr/>
        <p:txBody>
          <a:bodyPr/>
          <a:lstStyle/>
          <a:p>
            <a:r>
              <a:rPr lang="en-US" i="1" dirty="0"/>
              <a:t>It’s all about the features</a:t>
            </a:r>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a:t>SVM weights</a:t>
            </a:r>
          </a:p>
          <a:p>
            <a:pPr algn="ctr"/>
            <a:r>
              <a:rPr lang="en-US" dirty="0"/>
              <a:t>(+)                    (-)</a:t>
            </a:r>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a:t>HOG features</a:t>
            </a:r>
          </a:p>
        </p:txBody>
      </p:sp>
    </p:spTree>
    <p:extLst>
      <p:ext uri="{BB962C8B-B14F-4D97-AF65-F5344CB8AC3E}">
        <p14:creationId xmlns:p14="http://schemas.microsoft.com/office/powerpoint/2010/main" val="4174506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idea of “deep learning”</a:t>
            </a:r>
          </a:p>
        </p:txBody>
      </p:sp>
      <p:sp>
        <p:nvSpPr>
          <p:cNvPr id="3" name="Content Placeholder 2"/>
          <p:cNvSpPr>
            <a:spLocks noGrp="1"/>
          </p:cNvSpPr>
          <p:nvPr>
            <p:ph idx="1"/>
          </p:nvPr>
        </p:nvSpPr>
        <p:spPr/>
        <p:txBody>
          <a:bodyPr/>
          <a:lstStyle/>
          <a:p>
            <a:r>
              <a:rPr lang="en-US" dirty="0"/>
              <a:t>Input: the “</a:t>
            </a:r>
            <a:r>
              <a:rPr lang="en-US" i="1" dirty="0"/>
              <a:t>raw</a:t>
            </a:r>
            <a:r>
              <a:rPr lang="en-US" dirty="0"/>
              <a:t>” signal (image, waveform, …)</a:t>
            </a:r>
          </a:p>
          <a:p>
            <a:endParaRPr lang="en-US" dirty="0"/>
          </a:p>
          <a:p>
            <a:r>
              <a:rPr lang="en-US" dirty="0"/>
              <a:t>Features: hierarchy of features is </a:t>
            </a:r>
            <a:r>
              <a:rPr lang="en-US" i="1" dirty="0"/>
              <a:t>learned </a:t>
            </a:r>
            <a:r>
              <a:rPr lang="en-US" dirty="0"/>
              <a:t>from the raw input</a:t>
            </a:r>
          </a:p>
          <a:p>
            <a:pPr marL="0" indent="0">
              <a:buNone/>
            </a:pPr>
            <a:endParaRPr lang="en-US" dirty="0"/>
          </a:p>
        </p:txBody>
      </p:sp>
    </p:spTree>
    <p:extLst>
      <p:ext uri="{BB962C8B-B14F-4D97-AF65-F5344CB8AC3E}">
        <p14:creationId xmlns:p14="http://schemas.microsoft.com/office/powerpoint/2010/main" val="18030435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Tree>
    <p:extLst>
      <p:ext uri="{BB962C8B-B14F-4D97-AF65-F5344CB8AC3E}">
        <p14:creationId xmlns:p14="http://schemas.microsoft.com/office/powerpoint/2010/main" val="35109503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since the 1980s?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More layers</a:t>
                </a:r>
              </a:p>
              <a:p>
                <a:pPr lvl="1"/>
                <a:r>
                  <a:rPr lang="en-US" dirty="0"/>
                  <a:t>LeNet-3 and LeNet-5 had 3 and 5 learnable layers</a:t>
                </a:r>
              </a:p>
              <a:p>
                <a:pPr lvl="1"/>
                <a:r>
                  <a:rPr lang="en-US" dirty="0"/>
                  <a:t>Current models have 8 – 20+</a:t>
                </a:r>
              </a:p>
              <a:p>
                <a:r>
                  <a:rPr lang="en-US" dirty="0"/>
                  <a:t>“</a:t>
                </a:r>
                <a:r>
                  <a:rPr lang="en-US" dirty="0" err="1"/>
                  <a:t>ReLU</a:t>
                </a:r>
                <a:r>
                  <a:rPr lang="en-US" dirty="0"/>
                  <a:t>” non-</a:t>
                </a:r>
                <a:r>
                  <a:rPr lang="en-US" dirty="0" err="1"/>
                  <a:t>linearities</a:t>
                </a:r>
                <a:r>
                  <a:rPr lang="en-US" dirty="0"/>
                  <a:t> (Rectified Linear Unit)</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a:p>
              <a:p>
                <a:pPr lvl="1"/>
                <a:r>
                  <a:rPr lang="en-US" dirty="0"/>
                  <a:t>Gradient doesn’t vanish</a:t>
                </a:r>
              </a:p>
              <a:p>
                <a:r>
                  <a:rPr lang="en-US" dirty="0"/>
                  <a:t>“Dropout” regularization</a:t>
                </a:r>
              </a:p>
              <a:p>
                <a:r>
                  <a:rPr lang="en-US" dirty="0">
                    <a:solidFill>
                      <a:srgbClr val="C00000"/>
                    </a:solidFill>
                  </a:rPr>
                  <a:t>Fast GPU implementations</a:t>
                </a:r>
              </a:p>
              <a:p>
                <a:r>
                  <a:rPr lang="en-US" dirty="0">
                    <a:solidFill>
                      <a:srgbClr val="C00000"/>
                    </a:solidFill>
                  </a:rPr>
                  <a:t>More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Tree>
    <p:extLst>
      <p:ext uri="{BB962C8B-B14F-4D97-AF65-F5344CB8AC3E}">
        <p14:creationId xmlns:p14="http://schemas.microsoft.com/office/powerpoint/2010/main" val="10419385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a:t>What else? Object Proposals</a:t>
            </a:r>
          </a:p>
        </p:txBody>
      </p:sp>
      <p:sp>
        <p:nvSpPr>
          <p:cNvPr id="3" name="Content Placeholder 2"/>
          <p:cNvSpPr>
            <a:spLocks noGrp="1"/>
          </p:cNvSpPr>
          <p:nvPr>
            <p:ph idx="1"/>
          </p:nvPr>
        </p:nvSpPr>
        <p:spPr>
          <a:xfrm>
            <a:off x="628650" y="1058702"/>
            <a:ext cx="7886700" cy="5519079"/>
          </a:xfrm>
        </p:spPr>
        <p:txBody>
          <a:bodyPr>
            <a:normAutofit/>
          </a:bodyPr>
          <a:lstStyle/>
          <a:p>
            <a:r>
              <a:rPr lang="en-US" dirty="0"/>
              <a:t>Sliding window based object detection</a:t>
            </a:r>
          </a:p>
          <a:p>
            <a:endParaRPr lang="en-US" dirty="0"/>
          </a:p>
          <a:p>
            <a:endParaRPr lang="en-US" dirty="0"/>
          </a:p>
          <a:p>
            <a:endParaRPr lang="en-US" dirty="0"/>
          </a:p>
          <a:p>
            <a:endParaRPr lang="en-US" dirty="0"/>
          </a:p>
          <a:p>
            <a:r>
              <a:rPr lang="en-US" dirty="0"/>
              <a:t>Object proposals</a:t>
            </a:r>
          </a:p>
          <a:p>
            <a:pPr lvl="1"/>
            <a:r>
              <a:rPr lang="en-US" dirty="0"/>
              <a:t>Fast execution</a:t>
            </a:r>
          </a:p>
          <a:p>
            <a:pPr lvl="1"/>
            <a:r>
              <a:rPr lang="en-US" dirty="0"/>
              <a:t>High recall with low # of candidate boxes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a:t>Iterate 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Tree>
    <p:extLst>
      <p:ext uri="{BB962C8B-B14F-4D97-AF65-F5344CB8AC3E}">
        <p14:creationId xmlns:p14="http://schemas.microsoft.com/office/powerpoint/2010/main" val="15843508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The number </a:t>
            </a:r>
            <a:r>
              <a:rPr lang="en-US"/>
              <a:t>of contours wholly </a:t>
            </a:r>
            <a:r>
              <a:rPr lang="en-US" dirty="0"/>
              <a:t>enclosed by a bounding box is indicative of </a:t>
            </a:r>
          </a:p>
          <a:p>
            <a:r>
              <a:rPr lang="en-US" dirty="0"/>
              <a:t>the likelihood of the box containing an object.</a:t>
            </a:r>
          </a:p>
        </p:txBody>
      </p:sp>
    </p:spTree>
    <p:extLst>
      <p:ext uri="{BB962C8B-B14F-4D97-AF65-F5344CB8AC3E}">
        <p14:creationId xmlns:p14="http://schemas.microsoft.com/office/powerpoint/2010/main" val="15125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Ross’s Own System: Region CNNs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Competitive Results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525148"/>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Regions for Six Object Classes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BDFD-B7D1-4885-AB68-AB00CB7497F3}"/>
              </a:ext>
            </a:extLst>
          </p:cNvPr>
          <p:cNvSpPr>
            <a:spLocks noGrp="1"/>
          </p:cNvSpPr>
          <p:nvPr>
            <p:ph type="title"/>
          </p:nvPr>
        </p:nvSpPr>
        <p:spPr/>
        <p:txBody>
          <a:bodyPr/>
          <a:lstStyle/>
          <a:p>
            <a:r>
              <a:rPr lang="en-US" dirty="0"/>
              <a:t>What did </a:t>
            </a:r>
            <a:r>
              <a:rPr lang="en-US" dirty="0" err="1"/>
              <a:t>Girshick</a:t>
            </a:r>
            <a:r>
              <a:rPr lang="en-US" dirty="0"/>
              <a:t> do next?</a:t>
            </a:r>
          </a:p>
        </p:txBody>
      </p:sp>
      <p:sp>
        <p:nvSpPr>
          <p:cNvPr id="3" name="Content Placeholder 2">
            <a:extLst>
              <a:ext uri="{FF2B5EF4-FFF2-40B4-BE49-F238E27FC236}">
                <a16:creationId xmlns:a16="http://schemas.microsoft.com/office/drawing/2014/main" id="{D7AE1119-C46D-44F5-B58A-236B09050C32}"/>
              </a:ext>
            </a:extLst>
          </p:cNvPr>
          <p:cNvSpPr>
            <a:spLocks noGrp="1"/>
          </p:cNvSpPr>
          <p:nvPr>
            <p:ph idx="1"/>
          </p:nvPr>
        </p:nvSpPr>
        <p:spPr>
          <a:xfrm>
            <a:off x="405130" y="1358265"/>
            <a:ext cx="7886700" cy="4351338"/>
          </a:xfrm>
        </p:spPr>
        <p:txBody>
          <a:bodyPr/>
          <a:lstStyle/>
          <a:p>
            <a:r>
              <a:rPr lang="en-US" dirty="0">
                <a:solidFill>
                  <a:srgbClr val="FF0000"/>
                </a:solidFill>
              </a:rPr>
              <a:t>Fast RCNN </a:t>
            </a:r>
            <a:r>
              <a:rPr lang="en-US" dirty="0"/>
              <a:t>trains the very deep VGG16 network 9x faster than R-CNN, is 213x faster at test-time, and achieves a higher </a:t>
            </a:r>
            <a:r>
              <a:rPr lang="en-US" dirty="0" err="1"/>
              <a:t>mAP</a:t>
            </a:r>
            <a:r>
              <a:rPr lang="en-US" dirty="0"/>
              <a:t> on PASCAL VOC 2012.</a:t>
            </a:r>
          </a:p>
          <a:p>
            <a:r>
              <a:rPr lang="en-US" dirty="0">
                <a:solidFill>
                  <a:srgbClr val="FF0000"/>
                </a:solidFill>
              </a:rPr>
              <a:t>Mask RCN</a:t>
            </a:r>
            <a:r>
              <a:rPr lang="en-US" dirty="0"/>
              <a:t>N extends Faster R-CNN by adding a branch for predicting an object mask in parallel with the existing branch for bounding box recognition.</a:t>
            </a:r>
          </a:p>
          <a:p>
            <a:endParaRPr lang="en-US" dirty="0"/>
          </a:p>
        </p:txBody>
      </p:sp>
      <p:pic>
        <p:nvPicPr>
          <p:cNvPr id="4" name="Picture 3">
            <a:extLst>
              <a:ext uri="{FF2B5EF4-FFF2-40B4-BE49-F238E27FC236}">
                <a16:creationId xmlns:a16="http://schemas.microsoft.com/office/drawing/2014/main" id="{4BA0DE9E-D356-4DDF-895D-E791229D04A5}"/>
              </a:ext>
            </a:extLst>
          </p:cNvPr>
          <p:cNvPicPr>
            <a:picLocks noChangeAspect="1"/>
          </p:cNvPicPr>
          <p:nvPr/>
        </p:nvPicPr>
        <p:blipFill>
          <a:blip r:embed="rId2"/>
          <a:stretch>
            <a:fillRect/>
          </a:stretch>
        </p:blipFill>
        <p:spPr>
          <a:xfrm>
            <a:off x="2797378" y="3940335"/>
            <a:ext cx="4665776" cy="2917665"/>
          </a:xfrm>
          <a:prstGeom prst="rect">
            <a:avLst/>
          </a:prstGeom>
        </p:spPr>
      </p:pic>
    </p:spTree>
    <p:extLst>
      <p:ext uri="{BB962C8B-B14F-4D97-AF65-F5344CB8AC3E}">
        <p14:creationId xmlns:p14="http://schemas.microsoft.com/office/powerpoint/2010/main" val="93331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B9C9-160B-48C6-90EF-3180CA61401D}"/>
              </a:ext>
            </a:extLst>
          </p:cNvPr>
          <p:cNvSpPr>
            <a:spLocks noGrp="1"/>
          </p:cNvSpPr>
          <p:nvPr>
            <p:ph type="title"/>
          </p:nvPr>
        </p:nvSpPr>
        <p:spPr/>
        <p:txBody>
          <a:bodyPr/>
          <a:lstStyle/>
          <a:p>
            <a:r>
              <a:rPr lang="en-US" dirty="0"/>
              <a:t>What did we develop at UW?</a:t>
            </a:r>
          </a:p>
        </p:txBody>
      </p:sp>
      <p:sp>
        <p:nvSpPr>
          <p:cNvPr id="3" name="Content Placeholder 2">
            <a:extLst>
              <a:ext uri="{FF2B5EF4-FFF2-40B4-BE49-F238E27FC236}">
                <a16:creationId xmlns:a16="http://schemas.microsoft.com/office/drawing/2014/main" id="{5844D0A8-E417-4E98-9DEE-C012C036AE1E}"/>
              </a:ext>
            </a:extLst>
          </p:cNvPr>
          <p:cNvSpPr>
            <a:spLocks noGrp="1"/>
          </p:cNvSpPr>
          <p:nvPr>
            <p:ph idx="1"/>
          </p:nvPr>
        </p:nvSpPr>
        <p:spPr/>
        <p:txBody>
          <a:bodyPr>
            <a:normAutofit lnSpcReduction="10000"/>
          </a:bodyPr>
          <a:lstStyle/>
          <a:p>
            <a:r>
              <a:rPr lang="en-US" dirty="0"/>
              <a:t>YOLO (and variants): Joseph Redmon, UW CSE</a:t>
            </a:r>
          </a:p>
          <a:p>
            <a:pPr marL="0" indent="0">
              <a:buNone/>
            </a:pPr>
            <a:r>
              <a:rPr lang="en-US" dirty="0">
                <a:solidFill>
                  <a:srgbClr val="FF0000"/>
                </a:solidFill>
              </a:rPr>
              <a:t>(unified framework for real-time object recognition)</a:t>
            </a:r>
          </a:p>
          <a:p>
            <a:pPr marL="0" indent="0">
              <a:buNone/>
            </a:pPr>
            <a:r>
              <a:rPr lang="en-US" dirty="0"/>
              <a:t>https://www.cv-foundation.org/openaccess/content_cvpr_2016/papers/Redmon_You_Only_Look_CVPR_2016_paper.pdf</a:t>
            </a:r>
          </a:p>
          <a:p>
            <a:r>
              <a:rPr lang="en-US" dirty="0" err="1"/>
              <a:t>HATNeT</a:t>
            </a:r>
            <a:r>
              <a:rPr lang="en-US" dirty="0"/>
              <a:t>: </a:t>
            </a:r>
            <a:r>
              <a:rPr lang="en-US" dirty="0" err="1"/>
              <a:t>Sachin</a:t>
            </a:r>
            <a:r>
              <a:rPr lang="en-US" dirty="0"/>
              <a:t> Mehta, UW ECE</a:t>
            </a:r>
          </a:p>
          <a:p>
            <a:pPr marL="0" indent="0">
              <a:buNone/>
            </a:pPr>
            <a:r>
              <a:rPr lang="en-US" dirty="0">
                <a:solidFill>
                  <a:srgbClr val="FF0000"/>
                </a:solidFill>
              </a:rPr>
              <a:t>(transformer-based object recognition, originally for</a:t>
            </a:r>
          </a:p>
          <a:p>
            <a:pPr marL="0" indent="0">
              <a:buNone/>
            </a:pPr>
            <a:r>
              <a:rPr lang="en-US" dirty="0">
                <a:solidFill>
                  <a:srgbClr val="FF0000"/>
                </a:solidFill>
              </a:rPr>
              <a:t>breast biopsies) </a:t>
            </a:r>
            <a:r>
              <a:rPr lang="en-US" dirty="0"/>
              <a:t>https://homes.cs.washington.edu/~shapiro/hatnetfin.pdf</a:t>
            </a:r>
          </a:p>
        </p:txBody>
      </p:sp>
    </p:spTree>
    <p:extLst>
      <p:ext uri="{BB962C8B-B14F-4D97-AF65-F5344CB8AC3E}">
        <p14:creationId xmlns:p14="http://schemas.microsoft.com/office/powerpoint/2010/main" val="18321467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1448</TotalTime>
  <Words>2409</Words>
  <Application>Microsoft Office PowerPoint</Application>
  <PresentationFormat>On-screen Show (4:3)</PresentationFormat>
  <Paragraphs>589</Paragraphs>
  <Slides>94</Slides>
  <Notes>16</Notes>
  <HiddenSlides>2</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94</vt:i4>
      </vt:variant>
    </vt:vector>
  </HeadingPairs>
  <TitlesOfParts>
    <vt:vector size="108" baseType="lpstr">
      <vt:lpstr>ＭＳ Ｐゴシック</vt:lpstr>
      <vt:lpstr>Arial</vt:lpstr>
      <vt:lpstr>Calibri</vt:lpstr>
      <vt:lpstr>Calibri Light</vt:lpstr>
      <vt:lpstr>Cambria Math</vt:lpstr>
      <vt:lpstr>Gill Sans</vt:lpstr>
      <vt:lpstr>Helvetica</vt:lpstr>
      <vt:lpstr>Segoe UI</vt:lpstr>
      <vt:lpstr>Segoe UI Semilight</vt:lpstr>
      <vt:lpstr>SourceSansPro-Regular</vt:lpstr>
      <vt:lpstr>SourceSansPro-Semibold</vt:lpstr>
      <vt:lpstr>Symbol</vt:lpstr>
      <vt:lpstr>Wingdings</vt:lpstr>
      <vt:lpstr>Office Theme</vt:lpstr>
      <vt:lpstr>Object detection, deep learning, and R-CNNs</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1989</vt:lpstr>
      <vt:lpstr>Historical perspective – 1980</vt:lpstr>
      <vt:lpstr>Historical perspective – 1980</vt:lpstr>
      <vt:lpstr>Supervised learning – 1986</vt:lpstr>
      <vt:lpstr>Supervised learning – 1986 </vt:lpstr>
      <vt:lpstr>Practical ConvNets</vt:lpstr>
      <vt:lpstr>Demo</vt:lpstr>
      <vt:lpstr>The fall of ConvNets</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lpstr>What did Girshick do next?</vt:lpstr>
      <vt:lpstr>What did we develop at UW?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135</cp:revision>
  <dcterms:created xsi:type="dcterms:W3CDTF">2014-11-24T16:45:48Z</dcterms:created>
  <dcterms:modified xsi:type="dcterms:W3CDTF">2022-10-28T21:16:07Z</dcterms:modified>
</cp:coreProperties>
</file>