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76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264" r:id="rId15"/>
    <p:sldId id="265" r:id="rId16"/>
    <p:sldId id="266" r:id="rId17"/>
    <p:sldId id="299" r:id="rId18"/>
    <p:sldId id="267" r:id="rId19"/>
    <p:sldId id="268" r:id="rId20"/>
    <p:sldId id="269" r:id="rId21"/>
    <p:sldId id="270" r:id="rId22"/>
    <p:sldId id="300" r:id="rId23"/>
    <p:sldId id="271" r:id="rId24"/>
    <p:sldId id="272" r:id="rId25"/>
    <p:sldId id="301" r:id="rId26"/>
    <p:sldId id="273" r:id="rId27"/>
    <p:sldId id="274" r:id="rId28"/>
    <p:sldId id="275" r:id="rId29"/>
    <p:sldId id="329" r:id="rId30"/>
    <p:sldId id="316" r:id="rId31"/>
    <p:sldId id="318" r:id="rId32"/>
    <p:sldId id="319" r:id="rId33"/>
    <p:sldId id="317" r:id="rId34"/>
    <p:sldId id="320" r:id="rId35"/>
    <p:sldId id="279" r:id="rId36"/>
    <p:sldId id="280" r:id="rId37"/>
    <p:sldId id="281" r:id="rId38"/>
    <p:sldId id="282" r:id="rId39"/>
    <p:sldId id="283" r:id="rId40"/>
    <p:sldId id="330" r:id="rId41"/>
    <p:sldId id="331" r:id="rId42"/>
    <p:sldId id="332" r:id="rId43"/>
    <p:sldId id="333" r:id="rId44"/>
    <p:sldId id="334" r:id="rId45"/>
    <p:sldId id="284" r:id="rId46"/>
    <p:sldId id="285" r:id="rId47"/>
    <p:sldId id="288" r:id="rId48"/>
    <p:sldId id="287" r:id="rId49"/>
    <p:sldId id="289" r:id="rId50"/>
    <p:sldId id="291" r:id="rId51"/>
    <p:sldId id="293" r:id="rId52"/>
    <p:sldId id="292" r:id="rId53"/>
    <p:sldId id="294" r:id="rId54"/>
    <p:sldId id="290" r:id="rId55"/>
    <p:sldId id="295" r:id="rId56"/>
    <p:sldId id="296" r:id="rId57"/>
    <p:sldId id="297" r:id="rId58"/>
    <p:sldId id="298" r:id="rId59"/>
    <p:sldId id="335" r:id="rId60"/>
    <p:sldId id="336" r:id="rId61"/>
    <p:sldId id="337" r:id="rId62"/>
    <p:sldId id="338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2514" y="-10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9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Sheet1!$C$13</c:f>
              <c:strCache>
                <c:ptCount val="1"/>
                <c:pt idx="0">
                  <c:v>mAP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11"/>
            <c:spPr>
              <a:solidFill>
                <a:schemeClr val="accent2"/>
              </a:solidFill>
              <a:ln w="9525" cap="rnd">
                <a:solidFill>
                  <a:schemeClr val="tx1"/>
                </a:solidFill>
              </a:ln>
              <a:effectLst/>
            </c:spPr>
          </c:marker>
          <c:xVal>
            <c:numRef>
              <c:f>Sheet1!$B$14:$B$21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xVal>
          <c:yVal>
            <c:numRef>
              <c:f>Sheet1!$C$14:$C$21</c:f>
              <c:numCache>
                <c:formatCode>0%</c:formatCode>
                <c:ptCount val="8"/>
                <c:pt idx="0">
                  <c:v>0.17</c:v>
                </c:pt>
                <c:pt idx="1">
                  <c:v>0.23</c:v>
                </c:pt>
                <c:pt idx="2">
                  <c:v>0.28000000000000003</c:v>
                </c:pt>
                <c:pt idx="3">
                  <c:v>0.37</c:v>
                </c:pt>
                <c:pt idx="4">
                  <c:v>0.41</c:v>
                </c:pt>
                <c:pt idx="5">
                  <c:v>0.41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616576"/>
        <c:axId val="95572736"/>
      </c:scatterChart>
      <c:valAx>
        <c:axId val="926165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572736"/>
        <c:crosses val="autoZero"/>
        <c:crossBetween val="midCat"/>
      </c:valAx>
      <c:valAx>
        <c:axId val="95572736"/>
        <c:scaling>
          <c:orientation val="minMax"/>
          <c:max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aseline="0"/>
                  <a:t>mean Average Precision (mAP)</a:t>
                </a:r>
              </a:p>
            </c:rich>
          </c:tx>
          <c:layout>
            <c:manualLayout>
              <c:xMode val="edge"/>
              <c:yMode val="edge"/>
              <c:x val="6.6733400066733397E-3"/>
              <c:y val="0.129496608781890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616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Sheet1!$C$13</c:f>
              <c:strCache>
                <c:ptCount val="1"/>
                <c:pt idx="0">
                  <c:v>mAP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11"/>
            <c:spPr>
              <a:solidFill>
                <a:schemeClr val="accent2"/>
              </a:solidFill>
              <a:ln w="9525" cap="rnd">
                <a:solidFill>
                  <a:schemeClr val="tx1"/>
                </a:solidFill>
              </a:ln>
              <a:effectLst/>
            </c:spPr>
          </c:marker>
          <c:xVal>
            <c:numRef>
              <c:f>Sheet1!$B$14:$B$21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xVal>
          <c:yVal>
            <c:numRef>
              <c:f>Sheet1!$C$14:$C$21</c:f>
              <c:numCache>
                <c:formatCode>0%</c:formatCode>
                <c:ptCount val="8"/>
                <c:pt idx="0">
                  <c:v>0.17</c:v>
                </c:pt>
                <c:pt idx="1">
                  <c:v>0.23</c:v>
                </c:pt>
                <c:pt idx="2">
                  <c:v>0.28000000000000003</c:v>
                </c:pt>
                <c:pt idx="3">
                  <c:v>0.37</c:v>
                </c:pt>
                <c:pt idx="4">
                  <c:v>0.41</c:v>
                </c:pt>
                <c:pt idx="5">
                  <c:v>0.41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4762368"/>
        <c:axId val="144779520"/>
      </c:scatterChart>
      <c:valAx>
        <c:axId val="144762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779520"/>
        <c:crosses val="autoZero"/>
        <c:crossBetween val="midCat"/>
      </c:valAx>
      <c:valAx>
        <c:axId val="144779520"/>
        <c:scaling>
          <c:orientation val="minMax"/>
          <c:max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aseline="0"/>
                  <a:t>mean Average Precision (mAP)</a:t>
                </a:r>
              </a:p>
            </c:rich>
          </c:tx>
          <c:layout>
            <c:manualLayout>
              <c:xMode val="edge"/>
              <c:yMode val="edge"/>
              <c:x val="6.6733400066733397E-3"/>
              <c:y val="0.129496608781890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7623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Sheet1!$C$13</c:f>
              <c:strCache>
                <c:ptCount val="1"/>
                <c:pt idx="0">
                  <c:v>mAP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11"/>
            <c:spPr>
              <a:solidFill>
                <a:schemeClr val="accent2"/>
              </a:solidFill>
              <a:ln w="9525" cap="rnd">
                <a:solidFill>
                  <a:schemeClr val="tx1"/>
                </a:solidFill>
              </a:ln>
              <a:effectLst/>
            </c:spPr>
          </c:marker>
          <c:xVal>
            <c:numRef>
              <c:f>Sheet1!$B$14:$B$21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xVal>
          <c:yVal>
            <c:numRef>
              <c:f>Sheet1!$C$14:$C$21</c:f>
              <c:numCache>
                <c:formatCode>0%</c:formatCode>
                <c:ptCount val="8"/>
                <c:pt idx="0">
                  <c:v>0.17</c:v>
                </c:pt>
                <c:pt idx="1">
                  <c:v>0.23</c:v>
                </c:pt>
                <c:pt idx="2">
                  <c:v>0.28000000000000003</c:v>
                </c:pt>
                <c:pt idx="3">
                  <c:v>0.37</c:v>
                </c:pt>
                <c:pt idx="4">
                  <c:v>0.41</c:v>
                </c:pt>
                <c:pt idx="5">
                  <c:v>0.41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401536"/>
        <c:axId val="36403840"/>
      </c:scatterChart>
      <c:valAx>
        <c:axId val="36401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03840"/>
        <c:crosses val="autoZero"/>
        <c:crossBetween val="midCat"/>
      </c:valAx>
      <c:valAx>
        <c:axId val="36403840"/>
        <c:scaling>
          <c:orientation val="minMax"/>
          <c:max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aseline="0"/>
                  <a:t>mean Average Precision (mAP)</a:t>
                </a:r>
              </a:p>
            </c:rich>
          </c:tx>
          <c:layout>
            <c:manualLayout>
              <c:xMode val="edge"/>
              <c:yMode val="edge"/>
              <c:x val="6.6733400066733397E-3"/>
              <c:y val="0.129496608781890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01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mAP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triangle"/>
            <c:size val="11"/>
            <c:spPr>
              <a:solidFill>
                <a:schemeClr val="accent2"/>
              </a:solidFill>
              <a:ln w="9525" cap="rnd">
                <a:solidFill>
                  <a:schemeClr val="tx1"/>
                </a:solidFill>
              </a:ln>
              <a:effectLst/>
            </c:spPr>
          </c:marker>
          <c:xVal>
            <c:numRef>
              <c:f>Sheet1!$B$3:$B$10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xVal>
          <c:yVal>
            <c:numRef>
              <c:f>Sheet1!$C$3:$C$10</c:f>
              <c:numCache>
                <c:formatCode>0%</c:formatCode>
                <c:ptCount val="8"/>
                <c:pt idx="0">
                  <c:v>0.17</c:v>
                </c:pt>
                <c:pt idx="1">
                  <c:v>0.23</c:v>
                </c:pt>
                <c:pt idx="2">
                  <c:v>0.28000000000000003</c:v>
                </c:pt>
                <c:pt idx="3">
                  <c:v>0.37</c:v>
                </c:pt>
                <c:pt idx="4">
                  <c:v>0.41</c:v>
                </c:pt>
                <c:pt idx="5">
                  <c:v>0.41</c:v>
                </c:pt>
                <c:pt idx="6">
                  <c:v>0.53</c:v>
                </c:pt>
                <c:pt idx="7">
                  <c:v>0.62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422400"/>
        <c:axId val="36424704"/>
      </c:scatterChart>
      <c:valAx>
        <c:axId val="36422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24704"/>
        <c:crosses val="autoZero"/>
        <c:crossBetween val="midCat"/>
      </c:valAx>
      <c:valAx>
        <c:axId val="36424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aseline="0"/>
                  <a:t>mean Average Precision (mAP)</a:t>
                </a:r>
              </a:p>
            </c:rich>
          </c:tx>
          <c:layout>
            <c:manualLayout>
              <c:xMode val="edge"/>
              <c:yMode val="edge"/>
              <c:x val="6.6733400066733397E-3"/>
              <c:y val="0.129496608781890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22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mAP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triangle"/>
            <c:size val="11"/>
            <c:spPr>
              <a:solidFill>
                <a:schemeClr val="accent2"/>
              </a:solidFill>
              <a:ln w="9525" cap="rnd">
                <a:solidFill>
                  <a:schemeClr val="tx1"/>
                </a:solidFill>
              </a:ln>
              <a:effectLst/>
            </c:spPr>
          </c:marker>
          <c:xVal>
            <c:numRef>
              <c:f>Sheet1!$B$3:$B$10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xVal>
          <c:yVal>
            <c:numRef>
              <c:f>Sheet1!$C$3:$C$10</c:f>
              <c:numCache>
                <c:formatCode>0%</c:formatCode>
                <c:ptCount val="8"/>
                <c:pt idx="0">
                  <c:v>0.17</c:v>
                </c:pt>
                <c:pt idx="1">
                  <c:v>0.23</c:v>
                </c:pt>
                <c:pt idx="2">
                  <c:v>0.28000000000000003</c:v>
                </c:pt>
                <c:pt idx="3">
                  <c:v>0.37</c:v>
                </c:pt>
                <c:pt idx="4">
                  <c:v>0.41</c:v>
                </c:pt>
                <c:pt idx="5">
                  <c:v>0.41</c:v>
                </c:pt>
                <c:pt idx="6">
                  <c:v>0.53</c:v>
                </c:pt>
                <c:pt idx="7">
                  <c:v>0.62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456704"/>
        <c:axId val="36496128"/>
      </c:scatterChart>
      <c:valAx>
        <c:axId val="36456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96128"/>
        <c:crosses val="autoZero"/>
        <c:crossBetween val="midCat"/>
      </c:valAx>
      <c:valAx>
        <c:axId val="3649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aseline="0"/>
                  <a:t>mean Average Precision (mAP)</a:t>
                </a:r>
              </a:p>
            </c:rich>
          </c:tx>
          <c:layout>
            <c:manualLayout>
              <c:xMode val="edge"/>
              <c:yMode val="edge"/>
              <c:x val="6.6733400066733397E-3"/>
              <c:y val="0.1294966087818904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456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AB1C6-468D-49CA-987B-0775EF1B4C44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55623-943B-4E61-83F8-C2C6F5CC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24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79" name="Shape 1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Let’s define the problem a bit more so we’re all on the same page.</a:t>
            </a:r>
          </a:p>
        </p:txBody>
      </p:sp>
    </p:spTree>
    <p:extLst>
      <p:ext uri="{BB962C8B-B14F-4D97-AF65-F5344CB8AC3E}">
        <p14:creationId xmlns:p14="http://schemas.microsoft.com/office/powerpoint/2010/main" val="1106243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12" name="Shape 2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Let’s define the problem a bit more so we’re all on the same page.</a:t>
            </a:r>
          </a:p>
        </p:txBody>
      </p:sp>
    </p:spTree>
    <p:extLst>
      <p:ext uri="{BB962C8B-B14F-4D97-AF65-F5344CB8AC3E}">
        <p14:creationId xmlns:p14="http://schemas.microsoft.com/office/powerpoint/2010/main" val="1376045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12" name="Shape 2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Let’s define the problem a bit more so we’re all on the same page.</a:t>
            </a:r>
          </a:p>
        </p:txBody>
      </p:sp>
    </p:spTree>
    <p:extLst>
      <p:ext uri="{BB962C8B-B14F-4D97-AF65-F5344CB8AC3E}">
        <p14:creationId xmlns:p14="http://schemas.microsoft.com/office/powerpoint/2010/main" val="397597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55623-943B-4E61-83F8-C2C6F5CC921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93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8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48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81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 flipV="1">
            <a:off x="1377173" y="901811"/>
            <a:ext cx="6386430" cy="88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algn="l"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892969" y="178594"/>
            <a:ext cx="7358063" cy="723305"/>
          </a:xfrm>
          <a:prstGeom prst="rect">
            <a:avLst/>
          </a:prstGeom>
        </p:spPr>
        <p:txBody>
          <a:bodyPr lIns="50800" tIns="50800" rIns="50800" bIns="50800" anchor="ctr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>
                <a:solidFill>
                  <a:srgbClr val="7A81FF"/>
                </a:solid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193589093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40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62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4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47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0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5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44B88-F338-4F74-8601-81FBBEE4B5CE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709D0-6125-4E69-AAA3-543C9C01C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9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0.png"/><Relationship Id="rId7" Type="http://schemas.openxmlformats.org/officeDocument/2006/relationships/image" Target="../media/image38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png"/><Relationship Id="rId5" Type="http://schemas.openxmlformats.org/officeDocument/2006/relationships/image" Target="../media/image36.png"/><Relationship Id="rId4" Type="http://schemas.openxmlformats.org/officeDocument/2006/relationships/image" Target="../media/image3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0.png"/><Relationship Id="rId4" Type="http://schemas.openxmlformats.org/officeDocument/2006/relationships/image" Target="../media/image3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7" Type="http://schemas.openxmlformats.org/officeDocument/2006/relationships/image" Target="../media/image3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png"/><Relationship Id="rId11" Type="http://schemas.openxmlformats.org/officeDocument/2006/relationships/image" Target="../media/image430.png"/><Relationship Id="rId10" Type="http://schemas.openxmlformats.org/officeDocument/2006/relationships/image" Target="../media/image420.png"/><Relationship Id="rId9" Type="http://schemas.openxmlformats.org/officeDocument/2006/relationships/image" Target="../media/image41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cs.stanford.edu/people/karpathy/convnetjs/demo/mnist.html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 detection, deep learning, and R-CNNs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58778"/>
            <a:ext cx="6858000" cy="223769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Ross Girshick</a:t>
            </a:r>
          </a:p>
          <a:p>
            <a:r>
              <a:rPr lang="en-US" dirty="0" smtClean="0"/>
              <a:t>Microsoft Research</a:t>
            </a:r>
          </a:p>
          <a:p>
            <a:endParaRPr lang="en-US" dirty="0"/>
          </a:p>
          <a:p>
            <a:r>
              <a:rPr lang="en-US" dirty="0" smtClean="0"/>
              <a:t>Guest lecture for UW CSE 455</a:t>
            </a:r>
          </a:p>
          <a:p>
            <a:r>
              <a:rPr lang="en-US" dirty="0" smtClean="0"/>
              <a:t>Nov. 24, 2014</a:t>
            </a:r>
          </a:p>
        </p:txBody>
      </p:sp>
    </p:spTree>
    <p:extLst>
      <p:ext uri="{BB962C8B-B14F-4D97-AF65-F5344CB8AC3E}">
        <p14:creationId xmlns:p14="http://schemas.microsoft.com/office/powerpoint/2010/main" val="293242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 dirty="0"/>
              <a:t>Compare to ground truth</a:t>
            </a:r>
          </a:p>
        </p:txBody>
      </p:sp>
      <p:pic>
        <p:nvPicPr>
          <p:cNvPr id="135" name="0001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204" y="1214438"/>
            <a:ext cx="5893594" cy="4420196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Shape 136"/>
          <p:cNvSpPr/>
          <p:nvPr/>
        </p:nvSpPr>
        <p:spPr>
          <a:xfrm>
            <a:off x="2696766" y="2544961"/>
            <a:ext cx="821531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37" name="Shape 137"/>
          <p:cNvSpPr/>
          <p:nvPr/>
        </p:nvSpPr>
        <p:spPr>
          <a:xfrm>
            <a:off x="5411391" y="3214688"/>
            <a:ext cx="401836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38" name="Shape 138"/>
          <p:cNvSpPr/>
          <p:nvPr/>
        </p:nvSpPr>
        <p:spPr>
          <a:xfrm>
            <a:off x="5697141" y="1509117"/>
            <a:ext cx="544711" cy="1348383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39" name="Shape 139"/>
          <p:cNvSpPr/>
          <p:nvPr/>
        </p:nvSpPr>
        <p:spPr>
          <a:xfrm>
            <a:off x="2428875" y="2571750"/>
            <a:ext cx="1017984" cy="1455539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0" name="Shape 140"/>
          <p:cNvSpPr/>
          <p:nvPr/>
        </p:nvSpPr>
        <p:spPr>
          <a:xfrm>
            <a:off x="5411391" y="3223617"/>
            <a:ext cx="348258" cy="1366242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1" name="Shape 141"/>
          <p:cNvSpPr/>
          <p:nvPr/>
        </p:nvSpPr>
        <p:spPr>
          <a:xfrm>
            <a:off x="4429125" y="3321844"/>
            <a:ext cx="616148" cy="625078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2" name="Shape 142"/>
          <p:cNvSpPr/>
          <p:nvPr/>
        </p:nvSpPr>
        <p:spPr>
          <a:xfrm>
            <a:off x="1643063" y="3187899"/>
            <a:ext cx="223242" cy="1134070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3" name="Shape 143"/>
          <p:cNvSpPr/>
          <p:nvPr/>
        </p:nvSpPr>
        <p:spPr>
          <a:xfrm>
            <a:off x="1928813" y="3312914"/>
            <a:ext cx="223242" cy="580430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4" name="Shape 144"/>
          <p:cNvSpPr/>
          <p:nvPr/>
        </p:nvSpPr>
        <p:spPr>
          <a:xfrm>
            <a:off x="1973461" y="6313289"/>
            <a:ext cx="312539" cy="330398"/>
          </a:xfrm>
          <a:prstGeom prst="rect">
            <a:avLst/>
          </a:prstGeom>
          <a:ln w="63500">
            <a:solidFill>
              <a:srgbClr val="9437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5" name="Shape 145"/>
          <p:cNvSpPr/>
          <p:nvPr/>
        </p:nvSpPr>
        <p:spPr>
          <a:xfrm>
            <a:off x="2409578" y="6219676"/>
            <a:ext cx="4339842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ground truth ‘person’ boxes</a:t>
            </a:r>
          </a:p>
        </p:txBody>
      </p:sp>
      <p:sp>
        <p:nvSpPr>
          <p:cNvPr id="146" name="Shape 146"/>
          <p:cNvSpPr/>
          <p:nvPr/>
        </p:nvSpPr>
        <p:spPr>
          <a:xfrm>
            <a:off x="1973461" y="5777508"/>
            <a:ext cx="312539" cy="330398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47" name="Shape 147"/>
          <p:cNvSpPr/>
          <p:nvPr/>
        </p:nvSpPr>
        <p:spPr>
          <a:xfrm>
            <a:off x="2912453" y="2139665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0.9</a:t>
            </a:r>
          </a:p>
        </p:txBody>
      </p:sp>
      <p:sp>
        <p:nvSpPr>
          <p:cNvPr id="148" name="Shape 148"/>
          <p:cNvSpPr/>
          <p:nvPr/>
        </p:nvSpPr>
        <p:spPr>
          <a:xfrm>
            <a:off x="5401961" y="2809392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0.6</a:t>
            </a:r>
          </a:p>
        </p:txBody>
      </p:sp>
      <p:sp>
        <p:nvSpPr>
          <p:cNvPr id="149" name="Shape 149"/>
          <p:cNvSpPr/>
          <p:nvPr/>
        </p:nvSpPr>
        <p:spPr>
          <a:xfrm>
            <a:off x="5767551" y="1103821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0.2</a:t>
            </a:r>
          </a:p>
        </p:txBody>
      </p:sp>
      <p:sp>
        <p:nvSpPr>
          <p:cNvPr id="150" name="Shape 150"/>
          <p:cNvSpPr/>
          <p:nvPr/>
        </p:nvSpPr>
        <p:spPr>
          <a:xfrm>
            <a:off x="2423481" y="5683894"/>
            <a:ext cx="452322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‘person’ detector predictions</a:t>
            </a:r>
          </a:p>
        </p:txBody>
      </p:sp>
    </p:spTree>
    <p:extLst>
      <p:ext uri="{BB962C8B-B14F-4D97-AF65-F5344CB8AC3E}">
        <p14:creationId xmlns:p14="http://schemas.microsoft.com/office/powerpoint/2010/main" val="12390499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/>
              <a:t>Sort by confidence</a:t>
            </a:r>
          </a:p>
        </p:txBody>
      </p:sp>
      <p:pic>
        <p:nvPicPr>
          <p:cNvPr id="153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3989" y="1339454"/>
            <a:ext cx="1067991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dropped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48633" y="1339453"/>
            <a:ext cx="473273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dropped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192738" y="1339453"/>
            <a:ext cx="625078" cy="1440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droppedImage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47590" y="1339453"/>
            <a:ext cx="598289" cy="14413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droppedImage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22394" y="1339454"/>
            <a:ext cx="1174322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droppedImage.pn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058416" y="1339454"/>
            <a:ext cx="599544" cy="143768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1689398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60" name="Shape 160"/>
          <p:cNvSpPr/>
          <p:nvPr/>
        </p:nvSpPr>
        <p:spPr>
          <a:xfrm>
            <a:off x="288429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61" name="Shape 161"/>
          <p:cNvSpPr/>
          <p:nvPr/>
        </p:nvSpPr>
        <p:spPr>
          <a:xfrm>
            <a:off x="3955852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62" name="Shape 162"/>
          <p:cNvSpPr/>
          <p:nvPr/>
        </p:nvSpPr>
        <p:spPr>
          <a:xfrm>
            <a:off x="573286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63" name="Shape 163"/>
          <p:cNvSpPr/>
          <p:nvPr/>
        </p:nvSpPr>
        <p:spPr>
          <a:xfrm>
            <a:off x="7268766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64" name="Shape 164"/>
          <p:cNvSpPr/>
          <p:nvPr/>
        </p:nvSpPr>
        <p:spPr>
          <a:xfrm>
            <a:off x="858446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166" name="Shape 166"/>
          <p:cNvSpPr/>
          <p:nvPr/>
        </p:nvSpPr>
        <p:spPr>
          <a:xfrm>
            <a:off x="342900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167" name="Shape 167"/>
          <p:cNvSpPr/>
          <p:nvPr/>
        </p:nvSpPr>
        <p:spPr>
          <a:xfrm>
            <a:off x="484882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169" name="Shape 169"/>
          <p:cNvSpPr/>
          <p:nvPr/>
        </p:nvSpPr>
        <p:spPr>
          <a:xfrm>
            <a:off x="8215313" y="2665660"/>
            <a:ext cx="72200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FF26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2953" dirty="0">
              <a:solidFill>
                <a:schemeClr val="tx1"/>
              </a:solidFill>
            </a:endParaRPr>
          </a:p>
        </p:txBody>
      </p:sp>
      <p:sp>
        <p:nvSpPr>
          <p:cNvPr id="170" name="Shape 170"/>
          <p:cNvSpPr/>
          <p:nvPr/>
        </p:nvSpPr>
        <p:spPr>
          <a:xfrm>
            <a:off x="805046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0.9</a:t>
            </a:r>
          </a:p>
        </p:txBody>
      </p:sp>
      <p:sp>
        <p:nvSpPr>
          <p:cNvPr id="171" name="Shape 171"/>
          <p:cNvSpPr/>
          <p:nvPr/>
        </p:nvSpPr>
        <p:spPr>
          <a:xfrm>
            <a:off x="224135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0.8</a:t>
            </a:r>
          </a:p>
        </p:txBody>
      </p:sp>
      <p:sp>
        <p:nvSpPr>
          <p:cNvPr id="172" name="Shape 172"/>
          <p:cNvSpPr/>
          <p:nvPr/>
        </p:nvSpPr>
        <p:spPr>
          <a:xfrm>
            <a:off x="337542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0.6</a:t>
            </a:r>
          </a:p>
        </p:txBody>
      </p:sp>
      <p:sp>
        <p:nvSpPr>
          <p:cNvPr id="173" name="Shape 173"/>
          <p:cNvSpPr/>
          <p:nvPr/>
        </p:nvSpPr>
        <p:spPr>
          <a:xfrm>
            <a:off x="4795242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0.5</a:t>
            </a:r>
          </a:p>
        </p:txBody>
      </p:sp>
      <p:sp>
        <p:nvSpPr>
          <p:cNvPr id="174" name="Shape 174"/>
          <p:cNvSpPr/>
          <p:nvPr/>
        </p:nvSpPr>
        <p:spPr>
          <a:xfrm>
            <a:off x="6295429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0.2</a:t>
            </a:r>
          </a:p>
        </p:txBody>
      </p:sp>
      <p:sp>
        <p:nvSpPr>
          <p:cNvPr id="175" name="Shape 175"/>
          <p:cNvSpPr/>
          <p:nvPr/>
        </p:nvSpPr>
        <p:spPr>
          <a:xfrm>
            <a:off x="8143875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0.1</a:t>
            </a:r>
          </a:p>
        </p:txBody>
      </p:sp>
      <p:sp>
        <p:nvSpPr>
          <p:cNvPr id="176" name="Shape 176"/>
          <p:cNvSpPr/>
          <p:nvPr/>
        </p:nvSpPr>
        <p:spPr>
          <a:xfrm>
            <a:off x="493925" y="3214689"/>
            <a:ext cx="2027040" cy="1298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true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positive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531" dirty="0"/>
              <a:t>(high overlap)</a:t>
            </a:r>
          </a:p>
        </p:txBody>
      </p:sp>
      <p:sp>
        <p:nvSpPr>
          <p:cNvPr id="177" name="Shape 177"/>
          <p:cNvSpPr/>
          <p:nvPr/>
        </p:nvSpPr>
        <p:spPr>
          <a:xfrm>
            <a:off x="6133121" y="3236863"/>
            <a:ext cx="2052421" cy="2077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rgbClr val="FF0000"/>
                </a:solidFill>
              </a:rPr>
              <a:t>false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rgbClr val="FF0000"/>
                </a:solidFill>
              </a:rPr>
              <a:t>positive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531" dirty="0"/>
              <a:t>(no overlap,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531" dirty="0"/>
              <a:t>low overlap, or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531" dirty="0"/>
              <a:t>duplicate)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25220" y="2828449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79460" y="2804636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279140" y="2823240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7212501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/>
              <a:t>Evaluation metric</a:t>
            </a:r>
          </a:p>
        </p:txBody>
      </p:sp>
      <p:pic>
        <p:nvPicPr>
          <p:cNvPr id="184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3989" y="1339454"/>
            <a:ext cx="1067991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dropped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48633" y="1339453"/>
            <a:ext cx="473273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dropped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192738" y="1339453"/>
            <a:ext cx="625078" cy="1440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droppedImage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47590" y="1339453"/>
            <a:ext cx="598289" cy="14413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droppedImage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22394" y="1339454"/>
            <a:ext cx="1174322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droppedImage.pn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058416" y="1339454"/>
            <a:ext cx="599544" cy="1437680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Shape 190"/>
          <p:cNvSpPr/>
          <p:nvPr/>
        </p:nvSpPr>
        <p:spPr>
          <a:xfrm>
            <a:off x="1689398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1" name="Shape 191"/>
          <p:cNvSpPr/>
          <p:nvPr/>
        </p:nvSpPr>
        <p:spPr>
          <a:xfrm>
            <a:off x="288429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2" name="Shape 192"/>
          <p:cNvSpPr/>
          <p:nvPr/>
        </p:nvSpPr>
        <p:spPr>
          <a:xfrm>
            <a:off x="3955852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3" name="Shape 193"/>
          <p:cNvSpPr/>
          <p:nvPr/>
        </p:nvSpPr>
        <p:spPr>
          <a:xfrm>
            <a:off x="573286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4" name="Shape 194"/>
          <p:cNvSpPr/>
          <p:nvPr/>
        </p:nvSpPr>
        <p:spPr>
          <a:xfrm>
            <a:off x="7268766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201" name="Shape 201"/>
          <p:cNvSpPr/>
          <p:nvPr/>
        </p:nvSpPr>
        <p:spPr>
          <a:xfrm>
            <a:off x="805046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0.9</a:t>
            </a:r>
          </a:p>
        </p:txBody>
      </p:sp>
      <p:sp>
        <p:nvSpPr>
          <p:cNvPr id="202" name="Shape 202"/>
          <p:cNvSpPr/>
          <p:nvPr/>
        </p:nvSpPr>
        <p:spPr>
          <a:xfrm>
            <a:off x="224135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0.8</a:t>
            </a:r>
          </a:p>
        </p:txBody>
      </p:sp>
      <p:sp>
        <p:nvSpPr>
          <p:cNvPr id="203" name="Shape 203"/>
          <p:cNvSpPr/>
          <p:nvPr/>
        </p:nvSpPr>
        <p:spPr>
          <a:xfrm>
            <a:off x="337542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0.6</a:t>
            </a:r>
          </a:p>
        </p:txBody>
      </p:sp>
      <p:sp>
        <p:nvSpPr>
          <p:cNvPr id="204" name="Shape 204"/>
          <p:cNvSpPr/>
          <p:nvPr/>
        </p:nvSpPr>
        <p:spPr>
          <a:xfrm>
            <a:off x="4795242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0.5</a:t>
            </a:r>
          </a:p>
        </p:txBody>
      </p:sp>
      <p:sp>
        <p:nvSpPr>
          <p:cNvPr id="205" name="Shape 205"/>
          <p:cNvSpPr/>
          <p:nvPr/>
        </p:nvSpPr>
        <p:spPr>
          <a:xfrm>
            <a:off x="6295429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0.2</a:t>
            </a:r>
          </a:p>
        </p:txBody>
      </p:sp>
      <p:sp>
        <p:nvSpPr>
          <p:cNvPr id="206" name="Shape 206"/>
          <p:cNvSpPr/>
          <p:nvPr/>
        </p:nvSpPr>
        <p:spPr>
          <a:xfrm>
            <a:off x="8143875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0.1</a:t>
            </a:r>
          </a:p>
        </p:txBody>
      </p:sp>
      <p:sp>
        <p:nvSpPr>
          <p:cNvPr id="208" name="Shape 208"/>
          <p:cNvSpPr/>
          <p:nvPr/>
        </p:nvSpPr>
        <p:spPr>
          <a:xfrm>
            <a:off x="5893594" y="1009055"/>
            <a:ext cx="0" cy="2098217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32" name="Shape 164"/>
          <p:cNvSpPr/>
          <p:nvPr/>
        </p:nvSpPr>
        <p:spPr>
          <a:xfrm>
            <a:off x="858446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3" name="Shape 166"/>
          <p:cNvSpPr/>
          <p:nvPr/>
        </p:nvSpPr>
        <p:spPr>
          <a:xfrm>
            <a:off x="342900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4" name="Shape 167"/>
          <p:cNvSpPr/>
          <p:nvPr/>
        </p:nvSpPr>
        <p:spPr>
          <a:xfrm>
            <a:off x="484882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325220" y="2828449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79460" y="2804636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79140" y="2823240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Shape 210"/>
          <p:cNvSpPr/>
          <p:nvPr/>
        </p:nvSpPr>
        <p:spPr>
          <a:xfrm flipH="1">
            <a:off x="5919301" y="971182"/>
            <a:ext cx="1" cy="2098217"/>
          </a:xfrm>
          <a:prstGeom prst="line">
            <a:avLst/>
          </a:prstGeom>
          <a:ln w="317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19549" y="4000437"/>
                <a:ext cx="7243650" cy="787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@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𝑝𝑜𝑠𝑖𝑡𝑖𝑣𝑒𝑠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𝑝𝑜𝑠𝑖𝑡𝑖𝑣𝑒𝑠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+#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𝑓𝑎𝑙𝑠𝑒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𝑝𝑜𝑠𝑖𝑡𝑖𝑣𝑒𝑠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9" y="4000437"/>
                <a:ext cx="7243650" cy="78778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319549" y="5115798"/>
                <a:ext cx="4577279" cy="7857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@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𝑝𝑜𝑠𝑖𝑡𝑖𝑣𝑒𝑠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@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#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𝑔𝑟𝑜𝑢𝑛𝑑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𝑡𝑟𝑢𝑡h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𝑜𝑏𝑗𝑒𝑐𝑡𝑠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9" y="5115798"/>
                <a:ext cx="4577279" cy="785728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727282" y="3033920"/>
                <a:ext cx="366254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282" y="3033920"/>
                <a:ext cx="366254" cy="43088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Shape 166"/>
          <p:cNvSpPr/>
          <p:nvPr/>
        </p:nvSpPr>
        <p:spPr>
          <a:xfrm>
            <a:off x="8365934" y="3924922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 smtClean="0">
                <a:solidFill>
                  <a:schemeClr val="accent6"/>
                </a:solidFill>
              </a:rPr>
              <a:t>✓</a:t>
            </a:r>
            <a:endParaRPr sz="2953" dirty="0">
              <a:solidFill>
                <a:schemeClr val="accent6"/>
              </a:solidFill>
            </a:endParaRPr>
          </a:p>
        </p:txBody>
      </p:sp>
      <p:sp>
        <p:nvSpPr>
          <p:cNvPr id="42" name="Shape 166"/>
          <p:cNvSpPr/>
          <p:nvPr/>
        </p:nvSpPr>
        <p:spPr>
          <a:xfrm>
            <a:off x="8084859" y="4362369"/>
            <a:ext cx="629981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 smtClean="0">
                <a:solidFill>
                  <a:schemeClr val="accent6"/>
                </a:solidFill>
              </a:rPr>
              <a:t>✓</a:t>
            </a:r>
            <a:r>
              <a:rPr lang="en-US" sz="2953" dirty="0" smtClean="0">
                <a:solidFill>
                  <a:schemeClr val="accent6"/>
                </a:solidFill>
              </a:rPr>
              <a:t> </a:t>
            </a:r>
            <a:r>
              <a:rPr lang="en-US" sz="2953" dirty="0" smtClean="0">
                <a:solidFill>
                  <a:schemeClr val="tx1"/>
                </a:solidFill>
              </a:rPr>
              <a:t>+</a:t>
            </a:r>
            <a:endParaRPr sz="2953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700526" y="4401915"/>
            <a:ext cx="3430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0000"/>
                </a:solidFill>
              </a:rPr>
              <a:t>X</a:t>
            </a:r>
            <a:endParaRPr lang="en-US" sz="26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999729" y="4400469"/>
            <a:ext cx="107632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6119242" y="901899"/>
            <a:ext cx="3024758" cy="2205373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783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/>
              <a:t>Evaluation metric</a:t>
            </a:r>
          </a:p>
        </p:txBody>
      </p:sp>
      <p:pic>
        <p:nvPicPr>
          <p:cNvPr id="182" name="droppedImage.png"/>
          <p:cNvPicPr/>
          <p:nvPr/>
        </p:nvPicPr>
        <p:blipFill>
          <a:blip r:embed="rId3">
            <a:extLst/>
          </a:blip>
          <a:srcRect l="1091" t="850" r="841" b="2097"/>
          <a:stretch>
            <a:fillRect/>
          </a:stretch>
        </p:blipFill>
        <p:spPr>
          <a:xfrm>
            <a:off x="455414" y="3214687"/>
            <a:ext cx="4580959" cy="3527227"/>
          </a:xfrm>
          <a:prstGeom prst="rect">
            <a:avLst/>
          </a:prstGeom>
          <a:ln w="12700">
            <a:solidFill/>
            <a:miter lim="400000"/>
          </a:ln>
        </p:spPr>
      </p:pic>
      <p:sp>
        <p:nvSpPr>
          <p:cNvPr id="183" name="Shape 183"/>
          <p:cNvSpPr/>
          <p:nvPr/>
        </p:nvSpPr>
        <p:spPr>
          <a:xfrm>
            <a:off x="5312923" y="3661172"/>
            <a:ext cx="3435812" cy="2726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953" dirty="0"/>
              <a:t>Average Precision (</a:t>
            </a:r>
            <a:r>
              <a:rPr sz="2953" dirty="0">
                <a:latin typeface="+mj-lt"/>
                <a:ea typeface="+mj-ea"/>
                <a:cs typeface="+mj-cs"/>
                <a:sym typeface="SourceSansPro-Regular"/>
              </a:rPr>
              <a:t>AP</a:t>
            </a:r>
            <a:r>
              <a:rPr sz="2953" dirty="0"/>
              <a:t>)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953" dirty="0"/>
              <a:t>    </a:t>
            </a:r>
            <a:r>
              <a:rPr sz="2953" dirty="0" smtClean="0"/>
              <a:t>0</a:t>
            </a:r>
            <a:r>
              <a:rPr sz="2953" dirty="0"/>
              <a:t>%  is worst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953" dirty="0"/>
              <a:t>    100%  is best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endParaRPr sz="2953" dirty="0"/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953" dirty="0"/>
              <a:t>mean AP over classes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953" dirty="0"/>
              <a:t>(</a:t>
            </a:r>
            <a:r>
              <a:rPr sz="2953" dirty="0" err="1">
                <a:latin typeface="+mj-lt"/>
                <a:ea typeface="+mj-ea"/>
                <a:cs typeface="+mj-cs"/>
                <a:sym typeface="SourceSansPro-Regular"/>
              </a:rPr>
              <a:t>mAP</a:t>
            </a:r>
            <a:r>
              <a:rPr sz="2953" dirty="0"/>
              <a:t>)</a:t>
            </a:r>
          </a:p>
        </p:txBody>
      </p:sp>
      <p:pic>
        <p:nvPicPr>
          <p:cNvPr id="184" name="dropped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3989" y="1339454"/>
            <a:ext cx="1067991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dropped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48633" y="1339453"/>
            <a:ext cx="473273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droppedImage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192738" y="1339453"/>
            <a:ext cx="625078" cy="1440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droppedImage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147590" y="1339453"/>
            <a:ext cx="598289" cy="14413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droppedImage.pn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422394" y="1339454"/>
            <a:ext cx="1174322" cy="14376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droppedImage.pn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058416" y="1339454"/>
            <a:ext cx="599544" cy="1437680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Shape 190"/>
          <p:cNvSpPr/>
          <p:nvPr/>
        </p:nvSpPr>
        <p:spPr>
          <a:xfrm>
            <a:off x="1689398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1" name="Shape 191"/>
          <p:cNvSpPr/>
          <p:nvPr/>
        </p:nvSpPr>
        <p:spPr>
          <a:xfrm>
            <a:off x="288429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2" name="Shape 192"/>
          <p:cNvSpPr/>
          <p:nvPr/>
        </p:nvSpPr>
        <p:spPr>
          <a:xfrm>
            <a:off x="3955852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3" name="Shape 193"/>
          <p:cNvSpPr/>
          <p:nvPr/>
        </p:nvSpPr>
        <p:spPr>
          <a:xfrm>
            <a:off x="5732860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194" name="Shape 194"/>
          <p:cNvSpPr/>
          <p:nvPr/>
        </p:nvSpPr>
        <p:spPr>
          <a:xfrm>
            <a:off x="7268766" y="1656605"/>
            <a:ext cx="36067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...</a:t>
            </a:r>
          </a:p>
        </p:txBody>
      </p:sp>
      <p:sp>
        <p:nvSpPr>
          <p:cNvPr id="201" name="Shape 201"/>
          <p:cNvSpPr/>
          <p:nvPr/>
        </p:nvSpPr>
        <p:spPr>
          <a:xfrm>
            <a:off x="805046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0.9</a:t>
            </a:r>
          </a:p>
        </p:txBody>
      </p:sp>
      <p:sp>
        <p:nvSpPr>
          <p:cNvPr id="202" name="Shape 202"/>
          <p:cNvSpPr/>
          <p:nvPr/>
        </p:nvSpPr>
        <p:spPr>
          <a:xfrm>
            <a:off x="224135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0.8</a:t>
            </a:r>
          </a:p>
        </p:txBody>
      </p:sp>
      <p:sp>
        <p:nvSpPr>
          <p:cNvPr id="203" name="Shape 203"/>
          <p:cNvSpPr/>
          <p:nvPr/>
        </p:nvSpPr>
        <p:spPr>
          <a:xfrm>
            <a:off x="3375421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0.6</a:t>
            </a:r>
          </a:p>
        </p:txBody>
      </p:sp>
      <p:sp>
        <p:nvSpPr>
          <p:cNvPr id="204" name="Shape 204"/>
          <p:cNvSpPr/>
          <p:nvPr/>
        </p:nvSpPr>
        <p:spPr>
          <a:xfrm>
            <a:off x="4795242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0.5</a:t>
            </a:r>
          </a:p>
        </p:txBody>
      </p:sp>
      <p:sp>
        <p:nvSpPr>
          <p:cNvPr id="205" name="Shape 205"/>
          <p:cNvSpPr/>
          <p:nvPr/>
        </p:nvSpPr>
        <p:spPr>
          <a:xfrm>
            <a:off x="6295429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0.2</a:t>
            </a:r>
          </a:p>
        </p:txBody>
      </p:sp>
      <p:sp>
        <p:nvSpPr>
          <p:cNvPr id="206" name="Shape 206"/>
          <p:cNvSpPr/>
          <p:nvPr/>
        </p:nvSpPr>
        <p:spPr>
          <a:xfrm>
            <a:off x="8143875" y="969527"/>
            <a:ext cx="436018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50"/>
              <a:t>0.1</a:t>
            </a:r>
          </a:p>
        </p:txBody>
      </p:sp>
      <p:sp>
        <p:nvSpPr>
          <p:cNvPr id="207" name="Shape 207"/>
          <p:cNvSpPr/>
          <p:nvPr/>
        </p:nvSpPr>
        <p:spPr>
          <a:xfrm flipV="1">
            <a:off x="3480904" y="3088381"/>
            <a:ext cx="2430864" cy="1760963"/>
          </a:xfrm>
          <a:prstGeom prst="line">
            <a:avLst/>
          </a:prstGeom>
          <a:ln w="50800">
            <a:solidFill>
              <a:srgbClr val="FF9300"/>
            </a:solidFill>
            <a:miter lim="400000"/>
            <a:headEnd type="stealth"/>
          </a:ln>
          <a:effectLst>
            <a:outerShdw blurRad="12700" dist="25400" dir="2700000" rotWithShape="0">
              <a:srgbClr val="000000"/>
            </a:outerShdw>
          </a:effectLst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208" name="Shape 208"/>
          <p:cNvSpPr/>
          <p:nvPr/>
        </p:nvSpPr>
        <p:spPr>
          <a:xfrm>
            <a:off x="5893594" y="1009055"/>
            <a:ext cx="0" cy="2098217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209" name="Shape 209"/>
          <p:cNvSpPr/>
          <p:nvPr/>
        </p:nvSpPr>
        <p:spPr>
          <a:xfrm flipV="1">
            <a:off x="1579578" y="3097974"/>
            <a:ext cx="274519" cy="842914"/>
          </a:xfrm>
          <a:prstGeom prst="line">
            <a:avLst/>
          </a:prstGeom>
          <a:ln w="50800">
            <a:solidFill>
              <a:srgbClr val="FF9300"/>
            </a:solidFill>
            <a:miter lim="400000"/>
            <a:headEnd type="stealth"/>
          </a:ln>
          <a:effectLst>
            <a:outerShdw blurRad="12700" dist="25400" dir="2700000" rotWithShape="0">
              <a:srgbClr val="000000"/>
            </a:outerShdw>
          </a:effectLst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210" name="Shape 210"/>
          <p:cNvSpPr/>
          <p:nvPr/>
        </p:nvSpPr>
        <p:spPr>
          <a:xfrm flipH="1">
            <a:off x="1858763" y="971182"/>
            <a:ext cx="1" cy="2098217"/>
          </a:xfrm>
          <a:prstGeom prst="line">
            <a:avLst/>
          </a:prstGeom>
          <a:ln w="317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32" name="Shape 164"/>
          <p:cNvSpPr/>
          <p:nvPr/>
        </p:nvSpPr>
        <p:spPr>
          <a:xfrm>
            <a:off x="858446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3" name="Shape 166"/>
          <p:cNvSpPr/>
          <p:nvPr/>
        </p:nvSpPr>
        <p:spPr>
          <a:xfrm>
            <a:off x="342900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4" name="Shape 167"/>
          <p:cNvSpPr/>
          <p:nvPr/>
        </p:nvSpPr>
        <p:spPr>
          <a:xfrm>
            <a:off x="4848820" y="2751385"/>
            <a:ext cx="355868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>
                <a:solidFill>
                  <a:srgbClr val="00F9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325220" y="2828449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79460" y="2804636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79140" y="2823240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Shape 210"/>
          <p:cNvSpPr/>
          <p:nvPr/>
        </p:nvSpPr>
        <p:spPr>
          <a:xfrm flipH="1">
            <a:off x="5919301" y="971182"/>
            <a:ext cx="1" cy="2098217"/>
          </a:xfrm>
          <a:prstGeom prst="line">
            <a:avLst/>
          </a:prstGeom>
          <a:ln w="317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</p:spTree>
    <p:extLst>
      <p:ext uri="{BB962C8B-B14F-4D97-AF65-F5344CB8AC3E}">
        <p14:creationId xmlns:p14="http://schemas.microsoft.com/office/powerpoint/2010/main" val="5974832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Pedestrians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16" y="1668904"/>
            <a:ext cx="8878368" cy="27653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33685" y="191576"/>
            <a:ext cx="56103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Histograms of Oriented Gradients for Human Detection</a:t>
            </a:r>
            <a:r>
              <a:rPr lang="en-US" dirty="0" smtClean="0"/>
              <a:t>, </a:t>
            </a:r>
            <a:r>
              <a:rPr lang="en-US" dirty="0" err="1" smtClean="0"/>
              <a:t>Dalal</a:t>
            </a:r>
            <a:r>
              <a:rPr lang="en-US" dirty="0" smtClean="0"/>
              <a:t> and </a:t>
            </a:r>
            <a:r>
              <a:rPr lang="en-US" dirty="0" err="1" smtClean="0"/>
              <a:t>Triggs</a:t>
            </a:r>
            <a:r>
              <a:rPr lang="en-US" dirty="0" smtClean="0"/>
              <a:t>, CVPR 2005</a:t>
            </a:r>
          </a:p>
          <a:p>
            <a:endParaRPr lang="en-US" dirty="0"/>
          </a:p>
          <a:p>
            <a:r>
              <a:rPr lang="en-US" dirty="0" smtClean="0"/>
              <a:t>AP ~77%</a:t>
            </a:r>
          </a:p>
          <a:p>
            <a:r>
              <a:rPr lang="en-US" dirty="0" smtClean="0"/>
              <a:t>More sophisticated methods: AP ~90%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7310" y="1367523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                  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0615" y="4434297"/>
            <a:ext cx="793223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(a) average </a:t>
            </a:r>
            <a:r>
              <a:rPr lang="en-US" dirty="0"/>
              <a:t>gradient image over training examples</a:t>
            </a:r>
          </a:p>
          <a:p>
            <a:r>
              <a:rPr lang="en-US" dirty="0" smtClean="0"/>
              <a:t>(b) each </a:t>
            </a:r>
            <a:r>
              <a:rPr lang="en-US" dirty="0"/>
              <a:t>“pixel” shows max positive SVM weight in the block centered on that pixel</a:t>
            </a:r>
          </a:p>
          <a:p>
            <a:r>
              <a:rPr lang="en-US" dirty="0" smtClean="0"/>
              <a:t>(c) same </a:t>
            </a:r>
            <a:r>
              <a:rPr lang="en-US" dirty="0"/>
              <a:t>as (b) for negative SVM weights</a:t>
            </a:r>
          </a:p>
          <a:p>
            <a:r>
              <a:rPr lang="en-US" dirty="0" smtClean="0"/>
              <a:t>(d) test </a:t>
            </a:r>
            <a:r>
              <a:rPr lang="en-US" dirty="0"/>
              <a:t>image</a:t>
            </a:r>
          </a:p>
          <a:p>
            <a:r>
              <a:rPr lang="en-US" dirty="0" smtClean="0"/>
              <a:t>(</a:t>
            </a:r>
            <a:r>
              <a:rPr lang="en-US" dirty="0"/>
              <a:t>e</a:t>
            </a:r>
            <a:r>
              <a:rPr lang="en-US" dirty="0" smtClean="0"/>
              <a:t>) its </a:t>
            </a:r>
            <a:r>
              <a:rPr lang="en-US" dirty="0"/>
              <a:t>R-HOG descriptor</a:t>
            </a:r>
          </a:p>
          <a:p>
            <a:r>
              <a:rPr lang="en-US" dirty="0" smtClean="0"/>
              <a:t>(f) R-HOG </a:t>
            </a:r>
            <a:r>
              <a:rPr lang="en-US" dirty="0"/>
              <a:t>descriptor weighted by positive SVM weights</a:t>
            </a:r>
          </a:p>
          <a:p>
            <a:r>
              <a:rPr lang="en-US" dirty="0" smtClean="0"/>
              <a:t>(g) R-HOG </a:t>
            </a:r>
            <a:r>
              <a:rPr lang="en-US" dirty="0"/>
              <a:t>descriptor weighted by negative SVM weights</a:t>
            </a:r>
          </a:p>
        </p:txBody>
      </p:sp>
    </p:spTree>
    <p:extLst>
      <p:ext uri="{BB962C8B-B14F-4D97-AF65-F5344CB8AC3E}">
        <p14:creationId xmlns:p14="http://schemas.microsoft.com/office/powerpoint/2010/main" val="19562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did it work?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94395" y="1455298"/>
            <a:ext cx="5895039" cy="23992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212" r="-129"/>
          <a:stretch/>
        </p:blipFill>
        <p:spPr>
          <a:xfrm>
            <a:off x="274171" y="3854512"/>
            <a:ext cx="5535485" cy="22565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85384" b="10569"/>
          <a:stretch/>
        </p:blipFill>
        <p:spPr>
          <a:xfrm>
            <a:off x="6523691" y="1763005"/>
            <a:ext cx="1991659" cy="37958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30390" y="5631144"/>
            <a:ext cx="28828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Average gradient image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2396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categories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88931" y="1511927"/>
            <a:ext cx="8849554" cy="3965419"/>
            <a:chOff x="-425510" y="1560090"/>
            <a:chExt cx="12588215" cy="5640685"/>
          </a:xfrm>
        </p:grpSpPr>
        <p:pic>
          <p:nvPicPr>
            <p:cNvPr id="4" name="Picture 2" descr="00367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9570" y="1772924"/>
              <a:ext cx="3427136" cy="2570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" name="Picture 3" descr="001865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9869" y="3854142"/>
              <a:ext cx="2509975" cy="3346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4" descr="00944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510" y="1683915"/>
              <a:ext cx="2898115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7" name="Picture 5" descr="00037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56298" y="4222082"/>
              <a:ext cx="3546453" cy="23690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" name="Picture 6" descr="001522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4590" y="1560090"/>
              <a:ext cx="2898115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" name="Picture 7" descr="002928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501" y="1944974"/>
              <a:ext cx="3914468" cy="2576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" name="Picture 8" descr="003321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974" y="4586724"/>
              <a:ext cx="4588682" cy="2577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1" name="Picture 9" descr="004120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5327" y="4760490"/>
              <a:ext cx="3264692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282656" y="5791345"/>
            <a:ext cx="85645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Can we detect people, chairs, horses, cars, dogs, buses, bottles, sheep …?</a:t>
            </a:r>
          </a:p>
          <a:p>
            <a:r>
              <a:rPr lang="en-US" sz="2200" dirty="0" smtClean="0">
                <a:solidFill>
                  <a:srgbClr val="C00000"/>
                </a:solidFill>
              </a:rPr>
              <a:t>PASCAL Visual Object Categories (VOC) dataset</a:t>
            </a:r>
            <a:endParaRPr lang="en-US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2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categories</a:t>
            </a:r>
            <a:br>
              <a:rPr lang="en-US" dirty="0" smtClean="0"/>
            </a:br>
            <a:r>
              <a:rPr lang="en-US" sz="3200" dirty="0" smtClean="0">
                <a:solidFill>
                  <a:srgbClr val="C00000"/>
                </a:solidFill>
              </a:rPr>
              <a:t>Why doesn’t this work (as well)?</a:t>
            </a:r>
            <a:endParaRPr lang="en-US" sz="3200" dirty="0">
              <a:solidFill>
                <a:srgbClr val="C0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88931" y="1511927"/>
            <a:ext cx="8849554" cy="3965419"/>
            <a:chOff x="-425510" y="1560090"/>
            <a:chExt cx="12588215" cy="5640685"/>
          </a:xfrm>
        </p:grpSpPr>
        <p:pic>
          <p:nvPicPr>
            <p:cNvPr id="4" name="Picture 2" descr="00367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9570" y="1772924"/>
              <a:ext cx="3427136" cy="2570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" name="Picture 3" descr="001865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9869" y="3854142"/>
              <a:ext cx="2509975" cy="3346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4" descr="00944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510" y="1683915"/>
              <a:ext cx="2898115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7" name="Picture 5" descr="00037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56298" y="4222082"/>
              <a:ext cx="3546453" cy="23690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" name="Picture 6" descr="001522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4590" y="1560090"/>
              <a:ext cx="2898115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" name="Picture 7" descr="002928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501" y="1944974"/>
              <a:ext cx="3914468" cy="2576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" name="Picture 8" descr="003321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974" y="4586724"/>
              <a:ext cx="4588682" cy="2577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1" name="Picture 9" descr="004120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5327" y="4760490"/>
              <a:ext cx="3264692" cy="2173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282656" y="5791345"/>
            <a:ext cx="85645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Can we detect people, chairs, horses, cars, dogs, buses, bottles, sheep …?</a:t>
            </a:r>
          </a:p>
          <a:p>
            <a:r>
              <a:rPr lang="en-US" sz="2200" dirty="0" smtClean="0">
                <a:solidFill>
                  <a:srgbClr val="C00000"/>
                </a:solidFill>
              </a:rPr>
              <a:t>PASCAL Visual Object Categories (VOC) dataset</a:t>
            </a:r>
            <a:endParaRPr lang="en-US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3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809562"/>
            <a:ext cx="7886700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Quiz time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6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1690689"/>
            <a:ext cx="1085850" cy="3286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0893" y="5142368"/>
            <a:ext cx="55079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This is an average image of which object class?</a:t>
            </a:r>
            <a:endParaRPr lang="en-US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1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 detection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the task, evaluation, datasets</a:t>
            </a:r>
          </a:p>
          <a:p>
            <a:pPr lvl="1"/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Convolutional Neural Networks (CNNs)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overview and history</a:t>
            </a:r>
          </a:p>
          <a:p>
            <a:pPr lvl="1"/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Region-based Convolutional Networks (R-CNNs)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3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1690689"/>
            <a:ext cx="1085850" cy="3286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40932" y="5142368"/>
            <a:ext cx="14078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pedestrian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8779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86784" y="5142368"/>
            <a:ext cx="3161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?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757362"/>
            <a:ext cx="31337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8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1512" y="5142368"/>
            <a:ext cx="75666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?</a:t>
            </a:r>
          </a:p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Hint: airplane, bicycle, bus, car, cat, chair, cow, dog, dining table</a:t>
            </a:r>
            <a:r>
              <a:rPr lang="en-US" sz="2200" dirty="0" smtClean="0"/>
              <a:t> 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757362"/>
            <a:ext cx="31337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20531" y="5142368"/>
            <a:ext cx="20486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/>
              <a:t>b</a:t>
            </a:r>
            <a:r>
              <a:rPr lang="en-US" sz="2200" dirty="0" smtClean="0"/>
              <a:t>icycle (PASCAL)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757362"/>
            <a:ext cx="31337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6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harder, yet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86788" y="5142368"/>
            <a:ext cx="3161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?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752600"/>
            <a:ext cx="32289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7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harder, yet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88019" y="5142368"/>
            <a:ext cx="47136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?</a:t>
            </a:r>
          </a:p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Hint: white blob on a green background</a:t>
            </a:r>
            <a:endParaRPr lang="en-US" sz="2200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752600"/>
            <a:ext cx="32289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harder, yet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66022" y="5142368"/>
            <a:ext cx="19576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sheep (PASCAL)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752600"/>
            <a:ext cx="32289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Impossible?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86790" y="5142368"/>
            <a:ext cx="3161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?</a:t>
            </a: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762125"/>
            <a:ext cx="3371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Impossible?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95066" y="5142368"/>
            <a:ext cx="16995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dog (PASCAL)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762125"/>
            <a:ext cx="3371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1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Impossible?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74959" y="5142368"/>
            <a:ext cx="53397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dog (PASCAL)</a:t>
            </a:r>
            <a:endParaRPr lang="en-US" sz="2200" dirty="0"/>
          </a:p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Why does the mean look like this?</a:t>
            </a:r>
          </a:p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There’s no alignment between the examples!</a:t>
            </a:r>
          </a:p>
          <a:p>
            <a:pPr algn="ctr"/>
            <a:r>
              <a:rPr lang="en-US" sz="2200" dirty="0" smtClean="0">
                <a:solidFill>
                  <a:srgbClr val="C00000"/>
                </a:solidFill>
              </a:rPr>
              <a:t>How do we combat this?</a:t>
            </a:r>
            <a:endParaRPr lang="en-US" sz="2200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762125"/>
            <a:ext cx="3371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classification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dirty="0" smtClean="0"/>
                  <a:t> classes</a:t>
                </a:r>
              </a:p>
              <a:p>
                <a:r>
                  <a:rPr lang="en-US" dirty="0" smtClean="0"/>
                  <a:t>Task: assign correct class label to the whole image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240" y="3350020"/>
            <a:ext cx="2343150" cy="16716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4111" y="5487163"/>
            <a:ext cx="2681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Digit classification (MNIST)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89150" y="5485601"/>
            <a:ext cx="3235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Object recognition (Caltech-101)</a:t>
            </a:r>
            <a:endParaRPr lang="en-US" dirty="0"/>
          </a:p>
        </p:txBody>
      </p:sp>
      <p:pic>
        <p:nvPicPr>
          <p:cNvPr id="1028" name="Picture 4" descr="Crocodi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93" y="3096814"/>
            <a:ext cx="1366977" cy="10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mer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783" y="3096814"/>
            <a:ext cx="976492" cy="10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hai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088" y="3096814"/>
            <a:ext cx="1093393" cy="109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irplan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095" y="4348208"/>
            <a:ext cx="2384882" cy="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occer bal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074" y="4486901"/>
            <a:ext cx="835737" cy="79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lefan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682" y="4372312"/>
            <a:ext cx="1218815" cy="91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5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PASCAL VOC detection history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684683"/>
              </p:ext>
            </p:extLst>
          </p:nvPr>
        </p:nvGraphicFramePr>
        <p:xfrm>
          <a:off x="765810" y="1175385"/>
          <a:ext cx="7612380" cy="450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hape 239"/>
          <p:cNvSpPr/>
          <p:nvPr/>
        </p:nvSpPr>
        <p:spPr>
          <a:xfrm>
            <a:off x="2214562" y="4156387"/>
            <a:ext cx="496932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DPM</a:t>
            </a:r>
          </a:p>
        </p:txBody>
      </p:sp>
      <p:sp>
        <p:nvSpPr>
          <p:cNvPr id="5" name="Shape 240"/>
          <p:cNvSpPr/>
          <p:nvPr/>
        </p:nvSpPr>
        <p:spPr>
          <a:xfrm>
            <a:off x="2912465" y="3771453"/>
            <a:ext cx="591509" cy="851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HOG</a:t>
            </a: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+</a:t>
            </a:r>
            <a:endParaRPr lang="en-US" sz="1687" dirty="0" smtClean="0">
              <a:latin typeface="+mj-lt"/>
              <a:ea typeface="+mj-ea"/>
              <a:cs typeface="+mj-cs"/>
              <a:sym typeface="SourceSansPro-Regular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BOW</a:t>
            </a:r>
            <a:endParaRPr sz="1687" dirty="0">
              <a:latin typeface="+mj-lt"/>
              <a:ea typeface="+mj-ea"/>
              <a:cs typeface="+mj-cs"/>
              <a:sym typeface="SourceSansPro-Regular"/>
            </a:endParaRPr>
          </a:p>
        </p:txBody>
      </p:sp>
      <p:sp>
        <p:nvSpPr>
          <p:cNvPr id="6" name="Shape 241"/>
          <p:cNvSpPr/>
          <p:nvPr/>
        </p:nvSpPr>
        <p:spPr>
          <a:xfrm>
            <a:off x="3613583" y="3491689"/>
            <a:ext cx="549831" cy="591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7" name="Shape 242"/>
          <p:cNvSpPr/>
          <p:nvPr/>
        </p:nvSpPr>
        <p:spPr>
          <a:xfrm>
            <a:off x="4262034" y="3054762"/>
            <a:ext cx="71276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/>
              <a:t>DPM++</a:t>
            </a:r>
          </a:p>
        </p:txBody>
      </p:sp>
      <p:sp>
        <p:nvSpPr>
          <p:cNvPr id="8" name="Shape 243"/>
          <p:cNvSpPr/>
          <p:nvPr/>
        </p:nvSpPr>
        <p:spPr>
          <a:xfrm>
            <a:off x="4989855" y="2931914"/>
            <a:ext cx="770532" cy="103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Selective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Search</a:t>
            </a:r>
          </a:p>
        </p:txBody>
      </p:sp>
      <p:sp>
        <p:nvSpPr>
          <p:cNvPr id="9" name="Shape 244"/>
          <p:cNvSpPr/>
          <p:nvPr/>
        </p:nvSpPr>
        <p:spPr>
          <a:xfrm>
            <a:off x="5799855" y="2899286"/>
            <a:ext cx="892360" cy="1110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Selective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Search,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10" name="Shape 245"/>
          <p:cNvSpPr/>
          <p:nvPr/>
        </p:nvSpPr>
        <p:spPr>
          <a:xfrm>
            <a:off x="5813333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1" name="Shape 247"/>
          <p:cNvSpPr/>
          <p:nvPr/>
        </p:nvSpPr>
        <p:spPr>
          <a:xfrm>
            <a:off x="5093005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2" name="Shape 248"/>
          <p:cNvSpPr/>
          <p:nvPr/>
        </p:nvSpPr>
        <p:spPr>
          <a:xfrm>
            <a:off x="4381012" y="2648461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37%</a:t>
            </a:r>
          </a:p>
        </p:txBody>
      </p:sp>
      <p:sp>
        <p:nvSpPr>
          <p:cNvPr id="13" name="Shape 249"/>
          <p:cNvSpPr/>
          <p:nvPr/>
        </p:nvSpPr>
        <p:spPr>
          <a:xfrm>
            <a:off x="3674376" y="3090183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28%</a:t>
            </a:r>
          </a:p>
        </p:txBody>
      </p:sp>
      <p:sp>
        <p:nvSpPr>
          <p:cNvPr id="14" name="Shape 250"/>
          <p:cNvSpPr/>
          <p:nvPr/>
        </p:nvSpPr>
        <p:spPr>
          <a:xfrm>
            <a:off x="2960001" y="329318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23%</a:t>
            </a:r>
          </a:p>
        </p:txBody>
      </p:sp>
      <p:sp>
        <p:nvSpPr>
          <p:cNvPr id="15" name="Shape 251"/>
          <p:cNvSpPr/>
          <p:nvPr/>
        </p:nvSpPr>
        <p:spPr>
          <a:xfrm>
            <a:off x="2243137" y="368311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17%</a:t>
            </a:r>
          </a:p>
        </p:txBody>
      </p:sp>
    </p:spTree>
    <p:extLst>
      <p:ext uri="{BB962C8B-B14F-4D97-AF65-F5344CB8AC3E}">
        <p14:creationId xmlns:p14="http://schemas.microsoft.com/office/powerpoint/2010/main" val="2506617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Part-based models &amp; multiple features (MKL)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684683"/>
              </p:ext>
            </p:extLst>
          </p:nvPr>
        </p:nvGraphicFramePr>
        <p:xfrm>
          <a:off x="765810" y="1175385"/>
          <a:ext cx="7612380" cy="450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hape 239"/>
          <p:cNvSpPr/>
          <p:nvPr/>
        </p:nvSpPr>
        <p:spPr>
          <a:xfrm>
            <a:off x="2214562" y="4156387"/>
            <a:ext cx="496932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DPM</a:t>
            </a:r>
          </a:p>
        </p:txBody>
      </p:sp>
      <p:sp>
        <p:nvSpPr>
          <p:cNvPr id="5" name="Shape 240"/>
          <p:cNvSpPr/>
          <p:nvPr/>
        </p:nvSpPr>
        <p:spPr>
          <a:xfrm>
            <a:off x="2912465" y="3771453"/>
            <a:ext cx="591509" cy="851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HOG</a:t>
            </a: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+</a:t>
            </a:r>
            <a:endParaRPr lang="en-US" sz="1687" dirty="0" smtClean="0">
              <a:latin typeface="+mj-lt"/>
              <a:ea typeface="+mj-ea"/>
              <a:cs typeface="+mj-cs"/>
              <a:sym typeface="SourceSansPro-Regular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BOW</a:t>
            </a:r>
            <a:endParaRPr sz="1687" dirty="0">
              <a:latin typeface="+mj-lt"/>
              <a:ea typeface="+mj-ea"/>
              <a:cs typeface="+mj-cs"/>
              <a:sym typeface="SourceSansPro-Regular"/>
            </a:endParaRPr>
          </a:p>
        </p:txBody>
      </p:sp>
      <p:sp>
        <p:nvSpPr>
          <p:cNvPr id="6" name="Shape 241"/>
          <p:cNvSpPr/>
          <p:nvPr/>
        </p:nvSpPr>
        <p:spPr>
          <a:xfrm>
            <a:off x="3613583" y="3491689"/>
            <a:ext cx="549831" cy="591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7" name="Shape 242"/>
          <p:cNvSpPr/>
          <p:nvPr/>
        </p:nvSpPr>
        <p:spPr>
          <a:xfrm>
            <a:off x="4262034" y="3054762"/>
            <a:ext cx="71276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/>
              <a:t>DPM++</a:t>
            </a:r>
          </a:p>
        </p:txBody>
      </p:sp>
      <p:sp>
        <p:nvSpPr>
          <p:cNvPr id="8" name="Shape 243"/>
          <p:cNvSpPr/>
          <p:nvPr/>
        </p:nvSpPr>
        <p:spPr>
          <a:xfrm>
            <a:off x="4989855" y="2931914"/>
            <a:ext cx="770532" cy="103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Selective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Search</a:t>
            </a:r>
          </a:p>
        </p:txBody>
      </p:sp>
      <p:sp>
        <p:nvSpPr>
          <p:cNvPr id="9" name="Shape 244"/>
          <p:cNvSpPr/>
          <p:nvPr/>
        </p:nvSpPr>
        <p:spPr>
          <a:xfrm>
            <a:off x="5799855" y="2899286"/>
            <a:ext cx="892360" cy="1110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Selective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Search,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10" name="Shape 245"/>
          <p:cNvSpPr/>
          <p:nvPr/>
        </p:nvSpPr>
        <p:spPr>
          <a:xfrm>
            <a:off x="5813333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1" name="Shape 247"/>
          <p:cNvSpPr/>
          <p:nvPr/>
        </p:nvSpPr>
        <p:spPr>
          <a:xfrm>
            <a:off x="5093005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2" name="Shape 248"/>
          <p:cNvSpPr/>
          <p:nvPr/>
        </p:nvSpPr>
        <p:spPr>
          <a:xfrm>
            <a:off x="4381012" y="2648461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37%</a:t>
            </a:r>
          </a:p>
        </p:txBody>
      </p:sp>
      <p:sp>
        <p:nvSpPr>
          <p:cNvPr id="13" name="Shape 249"/>
          <p:cNvSpPr/>
          <p:nvPr/>
        </p:nvSpPr>
        <p:spPr>
          <a:xfrm>
            <a:off x="3674376" y="3090183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28%</a:t>
            </a:r>
          </a:p>
        </p:txBody>
      </p:sp>
      <p:sp>
        <p:nvSpPr>
          <p:cNvPr id="14" name="Shape 250"/>
          <p:cNvSpPr/>
          <p:nvPr/>
        </p:nvSpPr>
        <p:spPr>
          <a:xfrm>
            <a:off x="2960001" y="329318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23%</a:t>
            </a:r>
          </a:p>
        </p:txBody>
      </p:sp>
      <p:sp>
        <p:nvSpPr>
          <p:cNvPr id="15" name="Shape 251"/>
          <p:cNvSpPr/>
          <p:nvPr/>
        </p:nvSpPr>
        <p:spPr>
          <a:xfrm>
            <a:off x="2243137" y="368311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17%</a:t>
            </a:r>
          </a:p>
        </p:txBody>
      </p:sp>
      <p:sp>
        <p:nvSpPr>
          <p:cNvPr id="16" name="Shape 279"/>
          <p:cNvSpPr/>
          <p:nvPr/>
        </p:nvSpPr>
        <p:spPr>
          <a:xfrm flipH="1">
            <a:off x="2109269" y="2452556"/>
            <a:ext cx="2820819" cy="1061699"/>
          </a:xfrm>
          <a:prstGeom prst="line">
            <a:avLst/>
          </a:prstGeom>
          <a:ln w="76200">
            <a:solidFill>
              <a:srgbClr val="FF2600"/>
            </a:solidFill>
            <a:miter lim="400000"/>
            <a:headEnd type="stealth"/>
          </a:ln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17" name="Shape 281"/>
          <p:cNvSpPr/>
          <p:nvPr/>
        </p:nvSpPr>
        <p:spPr>
          <a:xfrm rot="20355579">
            <a:off x="1745360" y="2651735"/>
            <a:ext cx="3297378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 b="1">
                <a:solidFill>
                  <a:srgbClr val="000000"/>
                </a:solidFill>
                <a:latin typeface="SourceSansPro-Semibold"/>
                <a:ea typeface="SourceSansPro-Semibold"/>
                <a:cs typeface="SourceSansPro-Semibold"/>
                <a:sym typeface="SourceSansPro-Semibold"/>
              </a:defRPr>
            </a:lvl1pPr>
          </a:lstStyle>
          <a:p>
            <a:pPr lvl="0">
              <a:defRPr sz="1800" b="0"/>
            </a:pPr>
            <a:r>
              <a:rPr sz="1687"/>
              <a:t>rapid performance  improvements</a:t>
            </a:r>
          </a:p>
        </p:txBody>
      </p:sp>
    </p:spTree>
    <p:extLst>
      <p:ext uri="{BB962C8B-B14F-4D97-AF65-F5344CB8AC3E}">
        <p14:creationId xmlns:p14="http://schemas.microsoft.com/office/powerpoint/2010/main" val="1978646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Kitchen-sink approaches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684683"/>
              </p:ext>
            </p:extLst>
          </p:nvPr>
        </p:nvGraphicFramePr>
        <p:xfrm>
          <a:off x="765810" y="1175385"/>
          <a:ext cx="7612380" cy="450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hape 239"/>
          <p:cNvSpPr/>
          <p:nvPr/>
        </p:nvSpPr>
        <p:spPr>
          <a:xfrm>
            <a:off x="2214562" y="4156387"/>
            <a:ext cx="496932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DPM</a:t>
            </a:r>
          </a:p>
        </p:txBody>
      </p:sp>
      <p:sp>
        <p:nvSpPr>
          <p:cNvPr id="5" name="Shape 240"/>
          <p:cNvSpPr/>
          <p:nvPr/>
        </p:nvSpPr>
        <p:spPr>
          <a:xfrm>
            <a:off x="2912465" y="3771453"/>
            <a:ext cx="591509" cy="851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HOG</a:t>
            </a: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+</a:t>
            </a:r>
            <a:endParaRPr lang="en-US" sz="1687" dirty="0" smtClean="0">
              <a:latin typeface="+mj-lt"/>
              <a:ea typeface="+mj-ea"/>
              <a:cs typeface="+mj-cs"/>
              <a:sym typeface="SourceSansPro-Regular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BOW</a:t>
            </a:r>
            <a:endParaRPr sz="1687" dirty="0">
              <a:latin typeface="+mj-lt"/>
              <a:ea typeface="+mj-ea"/>
              <a:cs typeface="+mj-cs"/>
              <a:sym typeface="SourceSansPro-Regular"/>
            </a:endParaRPr>
          </a:p>
        </p:txBody>
      </p:sp>
      <p:sp>
        <p:nvSpPr>
          <p:cNvPr id="6" name="Shape 241"/>
          <p:cNvSpPr/>
          <p:nvPr/>
        </p:nvSpPr>
        <p:spPr>
          <a:xfrm>
            <a:off x="3613583" y="3491689"/>
            <a:ext cx="549831" cy="591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7" name="Shape 242"/>
          <p:cNvSpPr/>
          <p:nvPr/>
        </p:nvSpPr>
        <p:spPr>
          <a:xfrm>
            <a:off x="4262034" y="3054762"/>
            <a:ext cx="71276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/>
              <a:t>DPM++</a:t>
            </a:r>
          </a:p>
        </p:txBody>
      </p:sp>
      <p:sp>
        <p:nvSpPr>
          <p:cNvPr id="8" name="Shape 243"/>
          <p:cNvSpPr/>
          <p:nvPr/>
        </p:nvSpPr>
        <p:spPr>
          <a:xfrm>
            <a:off x="4989855" y="2931914"/>
            <a:ext cx="770532" cy="103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Selective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Search</a:t>
            </a:r>
          </a:p>
        </p:txBody>
      </p:sp>
      <p:sp>
        <p:nvSpPr>
          <p:cNvPr id="9" name="Shape 244"/>
          <p:cNvSpPr/>
          <p:nvPr/>
        </p:nvSpPr>
        <p:spPr>
          <a:xfrm>
            <a:off x="5799855" y="2899286"/>
            <a:ext cx="892360" cy="1110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Selective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Search,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10" name="Shape 245"/>
          <p:cNvSpPr/>
          <p:nvPr/>
        </p:nvSpPr>
        <p:spPr>
          <a:xfrm>
            <a:off x="5813333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1" name="Shape 247"/>
          <p:cNvSpPr/>
          <p:nvPr/>
        </p:nvSpPr>
        <p:spPr>
          <a:xfrm>
            <a:off x="5093005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2" name="Shape 248"/>
          <p:cNvSpPr/>
          <p:nvPr/>
        </p:nvSpPr>
        <p:spPr>
          <a:xfrm>
            <a:off x="4381012" y="2648461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37%</a:t>
            </a:r>
          </a:p>
        </p:txBody>
      </p:sp>
      <p:sp>
        <p:nvSpPr>
          <p:cNvPr id="13" name="Shape 249"/>
          <p:cNvSpPr/>
          <p:nvPr/>
        </p:nvSpPr>
        <p:spPr>
          <a:xfrm>
            <a:off x="3674376" y="3090183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28%</a:t>
            </a:r>
          </a:p>
        </p:txBody>
      </p:sp>
      <p:sp>
        <p:nvSpPr>
          <p:cNvPr id="14" name="Shape 250"/>
          <p:cNvSpPr/>
          <p:nvPr/>
        </p:nvSpPr>
        <p:spPr>
          <a:xfrm>
            <a:off x="2960001" y="329318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23%</a:t>
            </a:r>
          </a:p>
        </p:txBody>
      </p:sp>
      <p:sp>
        <p:nvSpPr>
          <p:cNvPr id="15" name="Shape 251"/>
          <p:cNvSpPr/>
          <p:nvPr/>
        </p:nvSpPr>
        <p:spPr>
          <a:xfrm>
            <a:off x="2243137" y="368311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17%</a:t>
            </a:r>
          </a:p>
        </p:txBody>
      </p:sp>
      <p:sp>
        <p:nvSpPr>
          <p:cNvPr id="18" name="Shape 309"/>
          <p:cNvSpPr/>
          <p:nvPr/>
        </p:nvSpPr>
        <p:spPr>
          <a:xfrm flipH="1">
            <a:off x="4564568" y="2370196"/>
            <a:ext cx="1737209" cy="2"/>
          </a:xfrm>
          <a:prstGeom prst="line">
            <a:avLst/>
          </a:prstGeom>
          <a:ln w="76200">
            <a:solidFill>
              <a:srgbClr val="FF2600"/>
            </a:solidFill>
            <a:miter lim="400000"/>
            <a:headEnd type="stealth"/>
          </a:ln>
        </p:spPr>
        <p:txBody>
          <a:bodyPr lIns="0" tIns="0" rIns="0" bIns="0" anchor="ctr"/>
          <a:lstStyle/>
          <a:p>
            <a:pPr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19" name="Shape 310"/>
          <p:cNvSpPr/>
          <p:nvPr/>
        </p:nvSpPr>
        <p:spPr>
          <a:xfrm>
            <a:off x="4065633" y="1919501"/>
            <a:ext cx="3105017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 b="1">
                <a:solidFill>
                  <a:srgbClr val="000000"/>
                </a:solidFill>
                <a:latin typeface="SourceSansPro-Semibold"/>
                <a:ea typeface="SourceSansPro-Semibold"/>
                <a:cs typeface="SourceSansPro-Semibold"/>
                <a:sym typeface="SourceSansPro-Semibold"/>
              </a:defRPr>
            </a:lvl1pPr>
          </a:lstStyle>
          <a:p>
            <a:pPr lvl="0">
              <a:defRPr sz="1800" b="0"/>
            </a:pPr>
            <a:r>
              <a:rPr sz="1687" dirty="0"/>
              <a:t>increasing complexity &amp; plateau</a:t>
            </a:r>
          </a:p>
        </p:txBody>
      </p:sp>
    </p:spTree>
    <p:extLst>
      <p:ext uri="{BB962C8B-B14F-4D97-AF65-F5344CB8AC3E}">
        <p14:creationId xmlns:p14="http://schemas.microsoft.com/office/powerpoint/2010/main" val="41899102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Region-based Convolutional Networks (R-CNNs)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066754"/>
              </p:ext>
            </p:extLst>
          </p:nvPr>
        </p:nvGraphicFramePr>
        <p:xfrm>
          <a:off x="765810" y="1175385"/>
          <a:ext cx="7612380" cy="450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hape 239"/>
          <p:cNvSpPr/>
          <p:nvPr/>
        </p:nvSpPr>
        <p:spPr>
          <a:xfrm>
            <a:off x="2214562" y="4156387"/>
            <a:ext cx="496932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DPM</a:t>
            </a:r>
          </a:p>
        </p:txBody>
      </p:sp>
      <p:sp>
        <p:nvSpPr>
          <p:cNvPr id="6" name="Shape 240"/>
          <p:cNvSpPr/>
          <p:nvPr/>
        </p:nvSpPr>
        <p:spPr>
          <a:xfrm>
            <a:off x="2912465" y="3771453"/>
            <a:ext cx="591509" cy="851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HOG</a:t>
            </a: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+</a:t>
            </a:r>
            <a:endParaRPr lang="en-US" sz="1687" dirty="0" smtClean="0">
              <a:latin typeface="+mj-lt"/>
              <a:ea typeface="+mj-ea"/>
              <a:cs typeface="+mj-cs"/>
              <a:sym typeface="SourceSansPro-Regular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 smtClean="0">
                <a:latin typeface="+mj-lt"/>
                <a:ea typeface="+mj-ea"/>
                <a:cs typeface="+mj-cs"/>
                <a:sym typeface="SourceSansPro-Regular"/>
              </a:rPr>
              <a:t>BOW</a:t>
            </a:r>
            <a:endParaRPr sz="1687" dirty="0">
              <a:latin typeface="+mj-lt"/>
              <a:ea typeface="+mj-ea"/>
              <a:cs typeface="+mj-cs"/>
              <a:sym typeface="SourceSansPro-Regular"/>
            </a:endParaRPr>
          </a:p>
        </p:txBody>
      </p:sp>
      <p:sp>
        <p:nvSpPr>
          <p:cNvPr id="7" name="Shape 241"/>
          <p:cNvSpPr/>
          <p:nvPr/>
        </p:nvSpPr>
        <p:spPr>
          <a:xfrm>
            <a:off x="3613583" y="3491689"/>
            <a:ext cx="549831" cy="591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8" name="Shape 242"/>
          <p:cNvSpPr/>
          <p:nvPr/>
        </p:nvSpPr>
        <p:spPr>
          <a:xfrm>
            <a:off x="4262034" y="3054762"/>
            <a:ext cx="71276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/>
              <a:t>DPM++</a:t>
            </a:r>
          </a:p>
        </p:txBody>
      </p:sp>
      <p:sp>
        <p:nvSpPr>
          <p:cNvPr id="9" name="Shape 243"/>
          <p:cNvSpPr/>
          <p:nvPr/>
        </p:nvSpPr>
        <p:spPr>
          <a:xfrm>
            <a:off x="4989855" y="2931914"/>
            <a:ext cx="770532" cy="103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MKL,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Selective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latin typeface="+mj-lt"/>
                <a:ea typeface="+mj-ea"/>
                <a:cs typeface="+mj-cs"/>
                <a:sym typeface="SourceSansPro-Regular"/>
              </a:rPr>
              <a:t>Search</a:t>
            </a:r>
          </a:p>
        </p:txBody>
      </p:sp>
      <p:sp>
        <p:nvSpPr>
          <p:cNvPr id="10" name="Shape 244"/>
          <p:cNvSpPr/>
          <p:nvPr/>
        </p:nvSpPr>
        <p:spPr>
          <a:xfrm>
            <a:off x="5799855" y="2899286"/>
            <a:ext cx="892360" cy="1110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Selective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Search,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DPM++,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 dirty="0">
                <a:latin typeface="+mj-lt"/>
                <a:ea typeface="+mj-ea"/>
                <a:cs typeface="+mj-cs"/>
                <a:sym typeface="SourceSansPro-Regular"/>
              </a:rPr>
              <a:t>MKL</a:t>
            </a:r>
          </a:p>
        </p:txBody>
      </p:sp>
      <p:sp>
        <p:nvSpPr>
          <p:cNvPr id="11" name="Shape 245"/>
          <p:cNvSpPr/>
          <p:nvPr/>
        </p:nvSpPr>
        <p:spPr>
          <a:xfrm>
            <a:off x="5813333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2" name="Shape 247"/>
          <p:cNvSpPr/>
          <p:nvPr/>
        </p:nvSpPr>
        <p:spPr>
          <a:xfrm>
            <a:off x="5093005" y="2425219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41%</a:t>
            </a:r>
          </a:p>
        </p:txBody>
      </p:sp>
      <p:sp>
        <p:nvSpPr>
          <p:cNvPr id="13" name="Shape 248"/>
          <p:cNvSpPr/>
          <p:nvPr/>
        </p:nvSpPr>
        <p:spPr>
          <a:xfrm>
            <a:off x="4381012" y="2648461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37%</a:t>
            </a:r>
          </a:p>
        </p:txBody>
      </p:sp>
      <p:sp>
        <p:nvSpPr>
          <p:cNvPr id="14" name="Shape 249"/>
          <p:cNvSpPr/>
          <p:nvPr/>
        </p:nvSpPr>
        <p:spPr>
          <a:xfrm>
            <a:off x="3674376" y="3090183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28%</a:t>
            </a:r>
          </a:p>
        </p:txBody>
      </p:sp>
      <p:sp>
        <p:nvSpPr>
          <p:cNvPr id="15" name="Shape 250"/>
          <p:cNvSpPr/>
          <p:nvPr/>
        </p:nvSpPr>
        <p:spPr>
          <a:xfrm>
            <a:off x="2960001" y="329318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23%</a:t>
            </a:r>
          </a:p>
        </p:txBody>
      </p:sp>
      <p:sp>
        <p:nvSpPr>
          <p:cNvPr id="16" name="Shape 251"/>
          <p:cNvSpPr/>
          <p:nvPr/>
        </p:nvSpPr>
        <p:spPr>
          <a:xfrm>
            <a:off x="2243137" y="3683114"/>
            <a:ext cx="442430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sz="1687" dirty="0"/>
              <a:t>17%</a:t>
            </a:r>
          </a:p>
        </p:txBody>
      </p:sp>
      <p:sp>
        <p:nvSpPr>
          <p:cNvPr id="17" name="Shape 245"/>
          <p:cNvSpPr/>
          <p:nvPr/>
        </p:nvSpPr>
        <p:spPr>
          <a:xfrm>
            <a:off x="6404325" y="1790696"/>
            <a:ext cx="549831" cy="410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lang="en-US" sz="2200" b="1" dirty="0" smtClean="0"/>
              <a:t>53</a:t>
            </a:r>
            <a:r>
              <a:rPr sz="2200" b="1" dirty="0" smtClean="0"/>
              <a:t>%</a:t>
            </a:r>
            <a:endParaRPr sz="2200" b="1" dirty="0"/>
          </a:p>
        </p:txBody>
      </p:sp>
      <p:sp>
        <p:nvSpPr>
          <p:cNvPr id="18" name="Shape 245"/>
          <p:cNvSpPr/>
          <p:nvPr/>
        </p:nvSpPr>
        <p:spPr>
          <a:xfrm>
            <a:off x="7309200" y="1363489"/>
            <a:ext cx="549831" cy="410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lang="en-US" sz="2200" b="1" dirty="0" smtClean="0"/>
              <a:t>62</a:t>
            </a:r>
            <a:r>
              <a:rPr sz="2200" b="1" dirty="0" smtClean="0"/>
              <a:t>%</a:t>
            </a:r>
            <a:endParaRPr sz="2200" b="1" dirty="0"/>
          </a:p>
        </p:txBody>
      </p:sp>
      <p:sp>
        <p:nvSpPr>
          <p:cNvPr id="19" name="Shape 239"/>
          <p:cNvSpPr/>
          <p:nvPr/>
        </p:nvSpPr>
        <p:spPr>
          <a:xfrm>
            <a:off x="6205624" y="2219874"/>
            <a:ext cx="1130118" cy="410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lang="en-US" sz="2200" b="1" dirty="0" smtClean="0"/>
              <a:t>R-CNN v1</a:t>
            </a:r>
            <a:endParaRPr sz="2200" b="1" dirty="0"/>
          </a:p>
        </p:txBody>
      </p:sp>
      <p:sp>
        <p:nvSpPr>
          <p:cNvPr id="20" name="Shape 239"/>
          <p:cNvSpPr/>
          <p:nvPr/>
        </p:nvSpPr>
        <p:spPr>
          <a:xfrm>
            <a:off x="7081573" y="1755403"/>
            <a:ext cx="1130118" cy="410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solidFill>
                  <a:srgbClr val="000000"/>
                </a:solidFill>
                <a:latin typeface="+mj-lt"/>
                <a:ea typeface="+mj-ea"/>
                <a:cs typeface="+mj-cs"/>
                <a:sym typeface="SourceSansPro-Regular"/>
              </a:defRPr>
            </a:lvl1pPr>
          </a:lstStyle>
          <a:p>
            <a:pPr lvl="0">
              <a:defRPr sz="1800"/>
            </a:pPr>
            <a:r>
              <a:rPr lang="en-US" sz="2200" b="1" dirty="0" smtClean="0"/>
              <a:t>R-CNN v2</a:t>
            </a:r>
            <a:endParaRPr sz="2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879260" y="6158687"/>
            <a:ext cx="338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[R-CNN. Girshick et al. CVPR 2014]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4745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066754"/>
              </p:ext>
            </p:extLst>
          </p:nvPr>
        </p:nvGraphicFramePr>
        <p:xfrm>
          <a:off x="765810" y="1175385"/>
          <a:ext cx="7612380" cy="450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ight Brace 2"/>
          <p:cNvSpPr/>
          <p:nvPr/>
        </p:nvSpPr>
        <p:spPr>
          <a:xfrm>
            <a:off x="7439024" y="1752600"/>
            <a:ext cx="514351" cy="10668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/>
          <p:cNvSpPr/>
          <p:nvPr/>
        </p:nvSpPr>
        <p:spPr>
          <a:xfrm>
            <a:off x="7439024" y="2819400"/>
            <a:ext cx="514351" cy="10668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2457450" y="3886200"/>
            <a:ext cx="4981574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117682" y="2101334"/>
            <a:ext cx="877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~1 year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117682" y="3168134"/>
            <a:ext cx="963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~5 years</a:t>
            </a:r>
            <a:endParaRPr lang="en-US" dirty="0"/>
          </a:p>
        </p:txBody>
      </p:sp>
      <p:cxnSp>
        <p:nvCxnSpPr>
          <p:cNvPr id="26" name="Straight Connector 25"/>
          <p:cNvCxnSpPr>
            <a:stCxn id="21" idx="0"/>
          </p:cNvCxnSpPr>
          <p:nvPr/>
        </p:nvCxnSpPr>
        <p:spPr>
          <a:xfrm flipH="1" flipV="1">
            <a:off x="5972175" y="2819399"/>
            <a:ext cx="1466849" cy="1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50800" tIns="50800" rIns="50800" bIns="5080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Region-based Convolutional Networks (R-CNNs)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879260" y="6158687"/>
            <a:ext cx="338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[R-CNN. Girshick et al. CVPR 2014]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9086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Neural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19910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Neural Networks</a:t>
            </a:r>
            <a:endParaRPr lang="en-US" dirty="0"/>
          </a:p>
        </p:txBody>
      </p:sp>
      <p:pic>
        <p:nvPicPr>
          <p:cNvPr id="13314" name="Picture 2" descr="http://polar.ncep.noaa.gov/mmab/papers/tn165/figb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168" y="1614583"/>
            <a:ext cx="5303664" cy="359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85486" b="79582"/>
          <a:stretch/>
        </p:blipFill>
        <p:spPr>
          <a:xfrm>
            <a:off x="2285951" y="6025545"/>
            <a:ext cx="676315" cy="6787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09243" y="5650559"/>
                <a:ext cx="182973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784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9243" y="5650559"/>
                <a:ext cx="1829732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329" t="-4444" r="-66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997106" y="5654453"/>
                <a:ext cx="1310743" cy="3267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7106" y="5654453"/>
                <a:ext cx="1310743" cy="326756"/>
              </a:xfrm>
              <a:prstGeom prst="rect">
                <a:avLst/>
              </a:prstGeom>
              <a:blipFill rotWithShape="0">
                <a:blip r:embed="rId5"/>
                <a:stretch>
                  <a:fillRect l="-2326" r="-6512" b="-245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Freeform 8"/>
          <p:cNvSpPr/>
          <p:nvPr/>
        </p:nvSpPr>
        <p:spPr>
          <a:xfrm>
            <a:off x="1376127" y="1266620"/>
            <a:ext cx="3063982" cy="4283870"/>
          </a:xfrm>
          <a:custGeom>
            <a:avLst/>
            <a:gdLst>
              <a:gd name="connsiteX0" fmla="*/ 1204111 w 3063982"/>
              <a:gd name="connsiteY0" fmla="*/ 181934 h 4283870"/>
              <a:gd name="connsiteX1" fmla="*/ 1186004 w 3063982"/>
              <a:gd name="connsiteY1" fmla="*/ 127614 h 4283870"/>
              <a:gd name="connsiteX2" fmla="*/ 1158843 w 3063982"/>
              <a:gd name="connsiteY2" fmla="*/ 118560 h 4283870"/>
              <a:gd name="connsiteX3" fmla="*/ 1113576 w 3063982"/>
              <a:gd name="connsiteY3" fmla="*/ 109507 h 4283870"/>
              <a:gd name="connsiteX4" fmla="*/ 1023041 w 3063982"/>
              <a:gd name="connsiteY4" fmla="*/ 73293 h 4283870"/>
              <a:gd name="connsiteX5" fmla="*/ 905346 w 3063982"/>
              <a:gd name="connsiteY5" fmla="*/ 46132 h 4283870"/>
              <a:gd name="connsiteX6" fmla="*/ 796705 w 3063982"/>
              <a:gd name="connsiteY6" fmla="*/ 18972 h 4283870"/>
              <a:gd name="connsiteX7" fmla="*/ 760491 w 3063982"/>
              <a:gd name="connsiteY7" fmla="*/ 865 h 4283870"/>
              <a:gd name="connsiteX8" fmla="*/ 497940 w 3063982"/>
              <a:gd name="connsiteY8" fmla="*/ 18972 h 4283870"/>
              <a:gd name="connsiteX9" fmla="*/ 434566 w 3063982"/>
              <a:gd name="connsiteY9" fmla="*/ 37079 h 4283870"/>
              <a:gd name="connsiteX10" fmla="*/ 407406 w 3063982"/>
              <a:gd name="connsiteY10" fmla="*/ 64239 h 4283870"/>
              <a:gd name="connsiteX11" fmla="*/ 380245 w 3063982"/>
              <a:gd name="connsiteY11" fmla="*/ 82346 h 4283870"/>
              <a:gd name="connsiteX12" fmla="*/ 371192 w 3063982"/>
              <a:gd name="connsiteY12" fmla="*/ 109507 h 4283870"/>
              <a:gd name="connsiteX13" fmla="*/ 334978 w 3063982"/>
              <a:gd name="connsiteY13" fmla="*/ 172881 h 4283870"/>
              <a:gd name="connsiteX14" fmla="*/ 325924 w 3063982"/>
              <a:gd name="connsiteY14" fmla="*/ 236255 h 4283870"/>
              <a:gd name="connsiteX15" fmla="*/ 316871 w 3063982"/>
              <a:gd name="connsiteY15" fmla="*/ 263416 h 4283870"/>
              <a:gd name="connsiteX16" fmla="*/ 325924 w 3063982"/>
              <a:gd name="connsiteY16" fmla="*/ 851891 h 4283870"/>
              <a:gd name="connsiteX17" fmla="*/ 316871 w 3063982"/>
              <a:gd name="connsiteY17" fmla="*/ 987693 h 4283870"/>
              <a:gd name="connsiteX18" fmla="*/ 307818 w 3063982"/>
              <a:gd name="connsiteY18" fmla="*/ 1051067 h 4283870"/>
              <a:gd name="connsiteX19" fmla="*/ 262550 w 3063982"/>
              <a:gd name="connsiteY19" fmla="*/ 1404152 h 4283870"/>
              <a:gd name="connsiteX20" fmla="*/ 244443 w 3063982"/>
              <a:gd name="connsiteY20" fmla="*/ 1476580 h 4283870"/>
              <a:gd name="connsiteX21" fmla="*/ 172016 w 3063982"/>
              <a:gd name="connsiteY21" fmla="*/ 1730077 h 4283870"/>
              <a:gd name="connsiteX22" fmla="*/ 135802 w 3063982"/>
              <a:gd name="connsiteY22" fmla="*/ 1856826 h 4283870"/>
              <a:gd name="connsiteX23" fmla="*/ 108641 w 3063982"/>
              <a:gd name="connsiteY23" fmla="*/ 1992628 h 4283870"/>
              <a:gd name="connsiteX24" fmla="*/ 90534 w 3063982"/>
              <a:gd name="connsiteY24" fmla="*/ 2046948 h 4283870"/>
              <a:gd name="connsiteX25" fmla="*/ 72427 w 3063982"/>
              <a:gd name="connsiteY25" fmla="*/ 2146536 h 4283870"/>
              <a:gd name="connsiteX26" fmla="*/ 36214 w 3063982"/>
              <a:gd name="connsiteY26" fmla="*/ 2255178 h 4283870"/>
              <a:gd name="connsiteX27" fmla="*/ 27160 w 3063982"/>
              <a:gd name="connsiteY27" fmla="*/ 2309499 h 4283870"/>
              <a:gd name="connsiteX28" fmla="*/ 18107 w 3063982"/>
              <a:gd name="connsiteY28" fmla="*/ 2372873 h 4283870"/>
              <a:gd name="connsiteX29" fmla="*/ 9053 w 3063982"/>
              <a:gd name="connsiteY29" fmla="*/ 2409087 h 4283870"/>
              <a:gd name="connsiteX30" fmla="*/ 0 w 3063982"/>
              <a:gd name="connsiteY30" fmla="*/ 2454354 h 4283870"/>
              <a:gd name="connsiteX31" fmla="*/ 9053 w 3063982"/>
              <a:gd name="connsiteY31" fmla="*/ 2562996 h 4283870"/>
              <a:gd name="connsiteX32" fmla="*/ 36214 w 3063982"/>
              <a:gd name="connsiteY32" fmla="*/ 2662584 h 4283870"/>
              <a:gd name="connsiteX33" fmla="*/ 63374 w 3063982"/>
              <a:gd name="connsiteY33" fmla="*/ 2725958 h 4283870"/>
              <a:gd name="connsiteX34" fmla="*/ 72427 w 3063982"/>
              <a:gd name="connsiteY34" fmla="*/ 2852707 h 4283870"/>
              <a:gd name="connsiteX35" fmla="*/ 108641 w 3063982"/>
              <a:gd name="connsiteY35" fmla="*/ 2952295 h 4283870"/>
              <a:gd name="connsiteX36" fmla="*/ 126748 w 3063982"/>
              <a:gd name="connsiteY36" fmla="*/ 3024723 h 4283870"/>
              <a:gd name="connsiteX37" fmla="*/ 135802 w 3063982"/>
              <a:gd name="connsiteY37" fmla="*/ 3051883 h 4283870"/>
              <a:gd name="connsiteX38" fmla="*/ 153909 w 3063982"/>
              <a:gd name="connsiteY38" fmla="*/ 3142418 h 4283870"/>
              <a:gd name="connsiteX39" fmla="*/ 162962 w 3063982"/>
              <a:gd name="connsiteY39" fmla="*/ 3169578 h 4283870"/>
              <a:gd name="connsiteX40" fmla="*/ 172016 w 3063982"/>
              <a:gd name="connsiteY40" fmla="*/ 3214845 h 4283870"/>
              <a:gd name="connsiteX41" fmla="*/ 190123 w 3063982"/>
              <a:gd name="connsiteY41" fmla="*/ 3251059 h 4283870"/>
              <a:gd name="connsiteX42" fmla="*/ 208229 w 3063982"/>
              <a:gd name="connsiteY42" fmla="*/ 3323487 h 4283870"/>
              <a:gd name="connsiteX43" fmla="*/ 226336 w 3063982"/>
              <a:gd name="connsiteY43" fmla="*/ 3386861 h 4283870"/>
              <a:gd name="connsiteX44" fmla="*/ 235390 w 3063982"/>
              <a:gd name="connsiteY44" fmla="*/ 3414022 h 4283870"/>
              <a:gd name="connsiteX45" fmla="*/ 262550 w 3063982"/>
              <a:gd name="connsiteY45" fmla="*/ 3450235 h 4283870"/>
              <a:gd name="connsiteX46" fmla="*/ 280657 w 3063982"/>
              <a:gd name="connsiteY46" fmla="*/ 3477396 h 4283870"/>
              <a:gd name="connsiteX47" fmla="*/ 316871 w 3063982"/>
              <a:gd name="connsiteY47" fmla="*/ 3549824 h 4283870"/>
              <a:gd name="connsiteX48" fmla="*/ 325924 w 3063982"/>
              <a:gd name="connsiteY48" fmla="*/ 3586037 h 4283870"/>
              <a:gd name="connsiteX49" fmla="*/ 371192 w 3063982"/>
              <a:gd name="connsiteY49" fmla="*/ 3667519 h 4283870"/>
              <a:gd name="connsiteX50" fmla="*/ 380245 w 3063982"/>
              <a:gd name="connsiteY50" fmla="*/ 3703732 h 4283870"/>
              <a:gd name="connsiteX51" fmla="*/ 389299 w 3063982"/>
              <a:gd name="connsiteY51" fmla="*/ 3730893 h 4283870"/>
              <a:gd name="connsiteX52" fmla="*/ 416459 w 3063982"/>
              <a:gd name="connsiteY52" fmla="*/ 3848588 h 4283870"/>
              <a:gd name="connsiteX53" fmla="*/ 434566 w 3063982"/>
              <a:gd name="connsiteY53" fmla="*/ 3902909 h 4283870"/>
              <a:gd name="connsiteX54" fmla="*/ 443620 w 3063982"/>
              <a:gd name="connsiteY54" fmla="*/ 3930069 h 4283870"/>
              <a:gd name="connsiteX55" fmla="*/ 452673 w 3063982"/>
              <a:gd name="connsiteY55" fmla="*/ 3966283 h 4283870"/>
              <a:gd name="connsiteX56" fmla="*/ 479833 w 3063982"/>
              <a:gd name="connsiteY56" fmla="*/ 4038711 h 4283870"/>
              <a:gd name="connsiteX57" fmla="*/ 497940 w 3063982"/>
              <a:gd name="connsiteY57" fmla="*/ 4074925 h 4283870"/>
              <a:gd name="connsiteX58" fmla="*/ 552261 w 3063982"/>
              <a:gd name="connsiteY58" fmla="*/ 4138299 h 4283870"/>
              <a:gd name="connsiteX59" fmla="*/ 624689 w 3063982"/>
              <a:gd name="connsiteY59" fmla="*/ 4219780 h 4283870"/>
              <a:gd name="connsiteX60" fmla="*/ 651849 w 3063982"/>
              <a:gd name="connsiteY60" fmla="*/ 4228833 h 4283870"/>
              <a:gd name="connsiteX61" fmla="*/ 688063 w 3063982"/>
              <a:gd name="connsiteY61" fmla="*/ 4246940 h 4283870"/>
              <a:gd name="connsiteX62" fmla="*/ 751437 w 3063982"/>
              <a:gd name="connsiteY62" fmla="*/ 4265047 h 4283870"/>
              <a:gd name="connsiteX63" fmla="*/ 787651 w 3063982"/>
              <a:gd name="connsiteY63" fmla="*/ 4283154 h 4283870"/>
              <a:gd name="connsiteX64" fmla="*/ 1013988 w 3063982"/>
              <a:gd name="connsiteY64" fmla="*/ 4274101 h 4283870"/>
              <a:gd name="connsiteX65" fmla="*/ 1113576 w 3063982"/>
              <a:gd name="connsiteY65" fmla="*/ 4246940 h 4283870"/>
              <a:gd name="connsiteX66" fmla="*/ 1149790 w 3063982"/>
              <a:gd name="connsiteY66" fmla="*/ 4237887 h 4283870"/>
              <a:gd name="connsiteX67" fmla="*/ 1186004 w 3063982"/>
              <a:gd name="connsiteY67" fmla="*/ 4219780 h 4283870"/>
              <a:gd name="connsiteX68" fmla="*/ 1213164 w 3063982"/>
              <a:gd name="connsiteY68" fmla="*/ 4210727 h 4283870"/>
              <a:gd name="connsiteX69" fmla="*/ 1258431 w 3063982"/>
              <a:gd name="connsiteY69" fmla="*/ 4183566 h 4283870"/>
              <a:gd name="connsiteX70" fmla="*/ 1285592 w 3063982"/>
              <a:gd name="connsiteY70" fmla="*/ 4165459 h 4283870"/>
              <a:gd name="connsiteX71" fmla="*/ 1330859 w 3063982"/>
              <a:gd name="connsiteY71" fmla="*/ 4156406 h 4283870"/>
              <a:gd name="connsiteX72" fmla="*/ 1348966 w 3063982"/>
              <a:gd name="connsiteY72" fmla="*/ 4129245 h 4283870"/>
              <a:gd name="connsiteX73" fmla="*/ 1475715 w 3063982"/>
              <a:gd name="connsiteY73" fmla="*/ 4002497 h 4283870"/>
              <a:gd name="connsiteX74" fmla="*/ 1502875 w 3063982"/>
              <a:gd name="connsiteY74" fmla="*/ 3930069 h 4283870"/>
              <a:gd name="connsiteX75" fmla="*/ 1511928 w 3063982"/>
              <a:gd name="connsiteY75" fmla="*/ 3893855 h 4283870"/>
              <a:gd name="connsiteX76" fmla="*/ 1539089 w 3063982"/>
              <a:gd name="connsiteY76" fmla="*/ 3812374 h 4283870"/>
              <a:gd name="connsiteX77" fmla="*/ 1548142 w 3063982"/>
              <a:gd name="connsiteY77" fmla="*/ 3785214 h 4283870"/>
              <a:gd name="connsiteX78" fmla="*/ 1557196 w 3063982"/>
              <a:gd name="connsiteY78" fmla="*/ 3739946 h 4283870"/>
              <a:gd name="connsiteX79" fmla="*/ 1575303 w 3063982"/>
              <a:gd name="connsiteY79" fmla="*/ 3712786 h 4283870"/>
              <a:gd name="connsiteX80" fmla="*/ 1584356 w 3063982"/>
              <a:gd name="connsiteY80" fmla="*/ 3676572 h 4283870"/>
              <a:gd name="connsiteX81" fmla="*/ 1593410 w 3063982"/>
              <a:gd name="connsiteY81" fmla="*/ 3649412 h 4283870"/>
              <a:gd name="connsiteX82" fmla="*/ 1602463 w 3063982"/>
              <a:gd name="connsiteY82" fmla="*/ 3595091 h 4283870"/>
              <a:gd name="connsiteX83" fmla="*/ 1611517 w 3063982"/>
              <a:gd name="connsiteY83" fmla="*/ 3558877 h 4283870"/>
              <a:gd name="connsiteX84" fmla="*/ 1620570 w 3063982"/>
              <a:gd name="connsiteY84" fmla="*/ 3513610 h 4283870"/>
              <a:gd name="connsiteX85" fmla="*/ 1629623 w 3063982"/>
              <a:gd name="connsiteY85" fmla="*/ 3359701 h 4283870"/>
              <a:gd name="connsiteX86" fmla="*/ 1647730 w 3063982"/>
              <a:gd name="connsiteY86" fmla="*/ 3178631 h 4283870"/>
              <a:gd name="connsiteX87" fmla="*/ 1656784 w 3063982"/>
              <a:gd name="connsiteY87" fmla="*/ 3151471 h 4283870"/>
              <a:gd name="connsiteX88" fmla="*/ 1665837 w 3063982"/>
              <a:gd name="connsiteY88" fmla="*/ 3088097 h 4283870"/>
              <a:gd name="connsiteX89" fmla="*/ 1702051 w 3063982"/>
              <a:gd name="connsiteY89" fmla="*/ 3033776 h 4283870"/>
              <a:gd name="connsiteX90" fmla="*/ 1729212 w 3063982"/>
              <a:gd name="connsiteY90" fmla="*/ 3015669 h 4283870"/>
              <a:gd name="connsiteX91" fmla="*/ 1846907 w 3063982"/>
              <a:gd name="connsiteY91" fmla="*/ 2988509 h 4283870"/>
              <a:gd name="connsiteX92" fmla="*/ 2018923 w 3063982"/>
              <a:gd name="connsiteY92" fmla="*/ 2961348 h 4283870"/>
              <a:gd name="connsiteX93" fmla="*/ 2055136 w 3063982"/>
              <a:gd name="connsiteY93" fmla="*/ 2943241 h 4283870"/>
              <a:gd name="connsiteX94" fmla="*/ 2091350 w 3063982"/>
              <a:gd name="connsiteY94" fmla="*/ 2934188 h 4283870"/>
              <a:gd name="connsiteX95" fmla="*/ 2181885 w 3063982"/>
              <a:gd name="connsiteY95" fmla="*/ 2916081 h 4283870"/>
              <a:gd name="connsiteX96" fmla="*/ 2209045 w 3063982"/>
              <a:gd name="connsiteY96" fmla="*/ 2907028 h 4283870"/>
              <a:gd name="connsiteX97" fmla="*/ 2290526 w 3063982"/>
              <a:gd name="connsiteY97" fmla="*/ 2897974 h 4283870"/>
              <a:gd name="connsiteX98" fmla="*/ 2326740 w 3063982"/>
              <a:gd name="connsiteY98" fmla="*/ 2879867 h 4283870"/>
              <a:gd name="connsiteX99" fmla="*/ 2353901 w 3063982"/>
              <a:gd name="connsiteY99" fmla="*/ 2870814 h 4283870"/>
              <a:gd name="connsiteX100" fmla="*/ 2426328 w 3063982"/>
              <a:gd name="connsiteY100" fmla="*/ 2852707 h 4283870"/>
              <a:gd name="connsiteX101" fmla="*/ 2480649 w 3063982"/>
              <a:gd name="connsiteY101" fmla="*/ 2834600 h 4283870"/>
              <a:gd name="connsiteX102" fmla="*/ 2507810 w 3063982"/>
              <a:gd name="connsiteY102" fmla="*/ 2816493 h 4283870"/>
              <a:gd name="connsiteX103" fmla="*/ 2562130 w 3063982"/>
              <a:gd name="connsiteY103" fmla="*/ 2798386 h 4283870"/>
              <a:gd name="connsiteX104" fmla="*/ 2580237 w 3063982"/>
              <a:gd name="connsiteY104" fmla="*/ 2771226 h 4283870"/>
              <a:gd name="connsiteX105" fmla="*/ 2607398 w 3063982"/>
              <a:gd name="connsiteY105" fmla="*/ 2753119 h 4283870"/>
              <a:gd name="connsiteX106" fmla="*/ 2688879 w 3063982"/>
              <a:gd name="connsiteY106" fmla="*/ 2689744 h 4283870"/>
              <a:gd name="connsiteX107" fmla="*/ 2743200 w 3063982"/>
              <a:gd name="connsiteY107" fmla="*/ 2626370 h 4283870"/>
              <a:gd name="connsiteX108" fmla="*/ 2779414 w 3063982"/>
              <a:gd name="connsiteY108" fmla="*/ 2599210 h 4283870"/>
              <a:gd name="connsiteX109" fmla="*/ 2833734 w 3063982"/>
              <a:gd name="connsiteY109" fmla="*/ 2535835 h 4283870"/>
              <a:gd name="connsiteX110" fmla="*/ 2879002 w 3063982"/>
              <a:gd name="connsiteY110" fmla="*/ 2499622 h 4283870"/>
              <a:gd name="connsiteX111" fmla="*/ 2915216 w 3063982"/>
              <a:gd name="connsiteY111" fmla="*/ 2445301 h 4283870"/>
              <a:gd name="connsiteX112" fmla="*/ 2969536 w 3063982"/>
              <a:gd name="connsiteY112" fmla="*/ 2372873 h 4283870"/>
              <a:gd name="connsiteX113" fmla="*/ 3005750 w 3063982"/>
              <a:gd name="connsiteY113" fmla="*/ 2264231 h 4283870"/>
              <a:gd name="connsiteX114" fmla="*/ 3041964 w 3063982"/>
              <a:gd name="connsiteY114" fmla="*/ 2137483 h 4283870"/>
              <a:gd name="connsiteX115" fmla="*/ 3051018 w 3063982"/>
              <a:gd name="connsiteY115" fmla="*/ 2110323 h 4283870"/>
              <a:gd name="connsiteX116" fmla="*/ 3041964 w 3063982"/>
              <a:gd name="connsiteY116" fmla="*/ 1675756 h 4283870"/>
              <a:gd name="connsiteX117" fmla="*/ 3014804 w 3063982"/>
              <a:gd name="connsiteY117" fmla="*/ 1639542 h 4283870"/>
              <a:gd name="connsiteX118" fmla="*/ 2906162 w 3063982"/>
              <a:gd name="connsiteY118" fmla="*/ 1549008 h 4283870"/>
              <a:gd name="connsiteX119" fmla="*/ 2851841 w 3063982"/>
              <a:gd name="connsiteY119" fmla="*/ 1539954 h 4283870"/>
              <a:gd name="connsiteX120" fmla="*/ 2752253 w 3063982"/>
              <a:gd name="connsiteY120" fmla="*/ 1503740 h 4283870"/>
              <a:gd name="connsiteX121" fmla="*/ 2716039 w 3063982"/>
              <a:gd name="connsiteY121" fmla="*/ 1485633 h 4283870"/>
              <a:gd name="connsiteX122" fmla="*/ 2625505 w 3063982"/>
              <a:gd name="connsiteY122" fmla="*/ 1467527 h 4283870"/>
              <a:gd name="connsiteX123" fmla="*/ 2381061 w 3063982"/>
              <a:gd name="connsiteY123" fmla="*/ 1431313 h 4283870"/>
              <a:gd name="connsiteX124" fmla="*/ 2263366 w 3063982"/>
              <a:gd name="connsiteY124" fmla="*/ 1395099 h 4283870"/>
              <a:gd name="connsiteX125" fmla="*/ 2172831 w 3063982"/>
              <a:gd name="connsiteY125" fmla="*/ 1349831 h 4283870"/>
              <a:gd name="connsiteX126" fmla="*/ 2145671 w 3063982"/>
              <a:gd name="connsiteY126" fmla="*/ 1340778 h 4283870"/>
              <a:gd name="connsiteX127" fmla="*/ 2082297 w 3063982"/>
              <a:gd name="connsiteY127" fmla="*/ 1304564 h 4283870"/>
              <a:gd name="connsiteX128" fmla="*/ 2018923 w 3063982"/>
              <a:gd name="connsiteY128" fmla="*/ 1295511 h 4283870"/>
              <a:gd name="connsiteX129" fmla="*/ 1973655 w 3063982"/>
              <a:gd name="connsiteY129" fmla="*/ 1277404 h 4283870"/>
              <a:gd name="connsiteX130" fmla="*/ 1865014 w 3063982"/>
              <a:gd name="connsiteY130" fmla="*/ 1223083 h 4283870"/>
              <a:gd name="connsiteX131" fmla="*/ 1774479 w 3063982"/>
              <a:gd name="connsiteY131" fmla="*/ 1150655 h 4283870"/>
              <a:gd name="connsiteX132" fmla="*/ 1692998 w 3063982"/>
              <a:gd name="connsiteY132" fmla="*/ 1032960 h 4283870"/>
              <a:gd name="connsiteX133" fmla="*/ 1683944 w 3063982"/>
              <a:gd name="connsiteY133" fmla="*/ 1005800 h 4283870"/>
              <a:gd name="connsiteX134" fmla="*/ 1665837 w 3063982"/>
              <a:gd name="connsiteY134" fmla="*/ 978639 h 4283870"/>
              <a:gd name="connsiteX135" fmla="*/ 1656784 w 3063982"/>
              <a:gd name="connsiteY135" fmla="*/ 942426 h 4283870"/>
              <a:gd name="connsiteX136" fmla="*/ 1620570 w 3063982"/>
              <a:gd name="connsiteY136" fmla="*/ 869998 h 4283870"/>
              <a:gd name="connsiteX137" fmla="*/ 1593410 w 3063982"/>
              <a:gd name="connsiteY137" fmla="*/ 725142 h 4283870"/>
              <a:gd name="connsiteX138" fmla="*/ 1584356 w 3063982"/>
              <a:gd name="connsiteY138" fmla="*/ 679875 h 4283870"/>
              <a:gd name="connsiteX139" fmla="*/ 1575303 w 3063982"/>
              <a:gd name="connsiteY139" fmla="*/ 607447 h 4283870"/>
              <a:gd name="connsiteX140" fmla="*/ 1557196 w 3063982"/>
              <a:gd name="connsiteY140" fmla="*/ 553127 h 4283870"/>
              <a:gd name="connsiteX141" fmla="*/ 1530035 w 3063982"/>
              <a:gd name="connsiteY141" fmla="*/ 453538 h 4283870"/>
              <a:gd name="connsiteX142" fmla="*/ 1502875 w 3063982"/>
              <a:gd name="connsiteY142" fmla="*/ 317736 h 4283870"/>
              <a:gd name="connsiteX143" fmla="*/ 1430447 w 3063982"/>
              <a:gd name="connsiteY143" fmla="*/ 236255 h 4283870"/>
              <a:gd name="connsiteX144" fmla="*/ 1394233 w 3063982"/>
              <a:gd name="connsiteY144" fmla="*/ 218148 h 4283870"/>
              <a:gd name="connsiteX145" fmla="*/ 1330859 w 3063982"/>
              <a:gd name="connsiteY145" fmla="*/ 190988 h 4283870"/>
              <a:gd name="connsiteX146" fmla="*/ 1258431 w 3063982"/>
              <a:gd name="connsiteY146" fmla="*/ 163828 h 4283870"/>
              <a:gd name="connsiteX147" fmla="*/ 1204111 w 3063982"/>
              <a:gd name="connsiteY147" fmla="*/ 181934 h 428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3063982" h="4283870">
                <a:moveTo>
                  <a:pt x="1204111" y="181934"/>
                </a:moveTo>
                <a:cubicBezTo>
                  <a:pt x="1192040" y="175898"/>
                  <a:pt x="1197098" y="143145"/>
                  <a:pt x="1186004" y="127614"/>
                </a:cubicBezTo>
                <a:cubicBezTo>
                  <a:pt x="1180457" y="119848"/>
                  <a:pt x="1168101" y="120875"/>
                  <a:pt x="1158843" y="118560"/>
                </a:cubicBezTo>
                <a:cubicBezTo>
                  <a:pt x="1143915" y="114828"/>
                  <a:pt x="1128665" y="112525"/>
                  <a:pt x="1113576" y="109507"/>
                </a:cubicBezTo>
                <a:cubicBezTo>
                  <a:pt x="1081385" y="93411"/>
                  <a:pt x="1060334" y="80752"/>
                  <a:pt x="1023041" y="73293"/>
                </a:cubicBezTo>
                <a:cubicBezTo>
                  <a:pt x="987132" y="66111"/>
                  <a:pt x="938104" y="57051"/>
                  <a:pt x="905346" y="46132"/>
                </a:cubicBezTo>
                <a:cubicBezTo>
                  <a:pt x="833610" y="22221"/>
                  <a:pt x="869852" y="31164"/>
                  <a:pt x="796705" y="18972"/>
                </a:cubicBezTo>
                <a:cubicBezTo>
                  <a:pt x="784634" y="12936"/>
                  <a:pt x="773976" y="1404"/>
                  <a:pt x="760491" y="865"/>
                </a:cubicBezTo>
                <a:cubicBezTo>
                  <a:pt x="659938" y="-3157"/>
                  <a:pt x="589656" y="7508"/>
                  <a:pt x="497940" y="18972"/>
                </a:cubicBezTo>
                <a:cubicBezTo>
                  <a:pt x="493114" y="20178"/>
                  <a:pt x="442357" y="31885"/>
                  <a:pt x="434566" y="37079"/>
                </a:cubicBezTo>
                <a:cubicBezTo>
                  <a:pt x="423913" y="44181"/>
                  <a:pt x="417242" y="56043"/>
                  <a:pt x="407406" y="64239"/>
                </a:cubicBezTo>
                <a:cubicBezTo>
                  <a:pt x="399047" y="71205"/>
                  <a:pt x="389299" y="76310"/>
                  <a:pt x="380245" y="82346"/>
                </a:cubicBezTo>
                <a:cubicBezTo>
                  <a:pt x="377227" y="91400"/>
                  <a:pt x="375927" y="101221"/>
                  <a:pt x="371192" y="109507"/>
                </a:cubicBezTo>
                <a:cubicBezTo>
                  <a:pt x="327343" y="186244"/>
                  <a:pt x="355736" y="110606"/>
                  <a:pt x="334978" y="172881"/>
                </a:cubicBezTo>
                <a:cubicBezTo>
                  <a:pt x="331960" y="194006"/>
                  <a:pt x="330109" y="215330"/>
                  <a:pt x="325924" y="236255"/>
                </a:cubicBezTo>
                <a:cubicBezTo>
                  <a:pt x="324052" y="245613"/>
                  <a:pt x="316871" y="253873"/>
                  <a:pt x="316871" y="263416"/>
                </a:cubicBezTo>
                <a:cubicBezTo>
                  <a:pt x="316871" y="459598"/>
                  <a:pt x="322906" y="655733"/>
                  <a:pt x="325924" y="851891"/>
                </a:cubicBezTo>
                <a:cubicBezTo>
                  <a:pt x="322906" y="897158"/>
                  <a:pt x="320978" y="942511"/>
                  <a:pt x="316871" y="987693"/>
                </a:cubicBezTo>
                <a:cubicBezTo>
                  <a:pt x="314939" y="1008944"/>
                  <a:pt x="310311" y="1029874"/>
                  <a:pt x="307818" y="1051067"/>
                </a:cubicBezTo>
                <a:cubicBezTo>
                  <a:pt x="284938" y="1245551"/>
                  <a:pt x="317576" y="1064829"/>
                  <a:pt x="262550" y="1404152"/>
                </a:cubicBezTo>
                <a:cubicBezTo>
                  <a:pt x="258567" y="1428717"/>
                  <a:pt x="249485" y="1452210"/>
                  <a:pt x="244443" y="1476580"/>
                </a:cubicBezTo>
                <a:cubicBezTo>
                  <a:pt x="198168" y="1700244"/>
                  <a:pt x="242314" y="1607053"/>
                  <a:pt x="172016" y="1730077"/>
                </a:cubicBezTo>
                <a:cubicBezTo>
                  <a:pt x="152180" y="1868924"/>
                  <a:pt x="179480" y="1717055"/>
                  <a:pt x="135802" y="1856826"/>
                </a:cubicBezTo>
                <a:cubicBezTo>
                  <a:pt x="97969" y="1977894"/>
                  <a:pt x="132657" y="1896567"/>
                  <a:pt x="108641" y="1992628"/>
                </a:cubicBezTo>
                <a:cubicBezTo>
                  <a:pt x="104012" y="2011144"/>
                  <a:pt x="96570" y="2028841"/>
                  <a:pt x="90534" y="2046948"/>
                </a:cubicBezTo>
                <a:cubicBezTo>
                  <a:pt x="84857" y="2086693"/>
                  <a:pt x="83663" y="2110581"/>
                  <a:pt x="72427" y="2146536"/>
                </a:cubicBezTo>
                <a:cubicBezTo>
                  <a:pt x="61041" y="2182971"/>
                  <a:pt x="42490" y="2217525"/>
                  <a:pt x="36214" y="2255178"/>
                </a:cubicBezTo>
                <a:cubicBezTo>
                  <a:pt x="33196" y="2273285"/>
                  <a:pt x="29951" y="2291356"/>
                  <a:pt x="27160" y="2309499"/>
                </a:cubicBezTo>
                <a:cubicBezTo>
                  <a:pt x="23915" y="2330590"/>
                  <a:pt x="21924" y="2351878"/>
                  <a:pt x="18107" y="2372873"/>
                </a:cubicBezTo>
                <a:cubicBezTo>
                  <a:pt x="15881" y="2385115"/>
                  <a:pt x="11752" y="2396940"/>
                  <a:pt x="9053" y="2409087"/>
                </a:cubicBezTo>
                <a:cubicBezTo>
                  <a:pt x="5715" y="2424108"/>
                  <a:pt x="3018" y="2439265"/>
                  <a:pt x="0" y="2454354"/>
                </a:cubicBezTo>
                <a:cubicBezTo>
                  <a:pt x="3018" y="2490568"/>
                  <a:pt x="3662" y="2527059"/>
                  <a:pt x="9053" y="2562996"/>
                </a:cubicBezTo>
                <a:cubicBezTo>
                  <a:pt x="19248" y="2630965"/>
                  <a:pt x="23212" y="2617076"/>
                  <a:pt x="36214" y="2662584"/>
                </a:cubicBezTo>
                <a:cubicBezTo>
                  <a:pt x="50830" y="2713741"/>
                  <a:pt x="35808" y="2684609"/>
                  <a:pt x="63374" y="2725958"/>
                </a:cubicBezTo>
                <a:cubicBezTo>
                  <a:pt x="66392" y="2768208"/>
                  <a:pt x="66144" y="2810818"/>
                  <a:pt x="72427" y="2852707"/>
                </a:cubicBezTo>
                <a:cubicBezTo>
                  <a:pt x="77222" y="2884672"/>
                  <a:pt x="99156" y="2921469"/>
                  <a:pt x="108641" y="2952295"/>
                </a:cubicBezTo>
                <a:cubicBezTo>
                  <a:pt x="115960" y="2976080"/>
                  <a:pt x="118878" y="3001115"/>
                  <a:pt x="126748" y="3024723"/>
                </a:cubicBezTo>
                <a:cubicBezTo>
                  <a:pt x="129766" y="3033776"/>
                  <a:pt x="133656" y="3042584"/>
                  <a:pt x="135802" y="3051883"/>
                </a:cubicBezTo>
                <a:cubicBezTo>
                  <a:pt x="142722" y="3081871"/>
                  <a:pt x="144177" y="3113221"/>
                  <a:pt x="153909" y="3142418"/>
                </a:cubicBezTo>
                <a:cubicBezTo>
                  <a:pt x="156927" y="3151471"/>
                  <a:pt x="160647" y="3160320"/>
                  <a:pt x="162962" y="3169578"/>
                </a:cubicBezTo>
                <a:cubicBezTo>
                  <a:pt x="166694" y="3184506"/>
                  <a:pt x="167150" y="3200247"/>
                  <a:pt x="172016" y="3214845"/>
                </a:cubicBezTo>
                <a:cubicBezTo>
                  <a:pt x="176284" y="3227649"/>
                  <a:pt x="184087" y="3238988"/>
                  <a:pt x="190123" y="3251059"/>
                </a:cubicBezTo>
                <a:cubicBezTo>
                  <a:pt x="205534" y="3328121"/>
                  <a:pt x="191527" y="3267815"/>
                  <a:pt x="208229" y="3323487"/>
                </a:cubicBezTo>
                <a:cubicBezTo>
                  <a:pt x="214542" y="3344530"/>
                  <a:pt x="220023" y="3365818"/>
                  <a:pt x="226336" y="3386861"/>
                </a:cubicBezTo>
                <a:cubicBezTo>
                  <a:pt x="229078" y="3396002"/>
                  <a:pt x="230655" y="3405736"/>
                  <a:pt x="235390" y="3414022"/>
                </a:cubicBezTo>
                <a:cubicBezTo>
                  <a:pt x="242876" y="3427123"/>
                  <a:pt x="253780" y="3437957"/>
                  <a:pt x="262550" y="3450235"/>
                </a:cubicBezTo>
                <a:cubicBezTo>
                  <a:pt x="268874" y="3459089"/>
                  <a:pt x="275447" y="3467844"/>
                  <a:pt x="280657" y="3477396"/>
                </a:cubicBezTo>
                <a:cubicBezTo>
                  <a:pt x="293582" y="3501092"/>
                  <a:pt x="316871" y="3549824"/>
                  <a:pt x="316871" y="3549824"/>
                </a:cubicBezTo>
                <a:cubicBezTo>
                  <a:pt x="319889" y="3561895"/>
                  <a:pt x="321555" y="3574387"/>
                  <a:pt x="325924" y="3586037"/>
                </a:cubicBezTo>
                <a:cubicBezTo>
                  <a:pt x="334583" y="3609128"/>
                  <a:pt x="359667" y="3648311"/>
                  <a:pt x="371192" y="3667519"/>
                </a:cubicBezTo>
                <a:cubicBezTo>
                  <a:pt x="374210" y="3679590"/>
                  <a:pt x="376827" y="3691768"/>
                  <a:pt x="380245" y="3703732"/>
                </a:cubicBezTo>
                <a:cubicBezTo>
                  <a:pt x="382867" y="3712908"/>
                  <a:pt x="386984" y="3721635"/>
                  <a:pt x="389299" y="3730893"/>
                </a:cubicBezTo>
                <a:cubicBezTo>
                  <a:pt x="403665" y="3788356"/>
                  <a:pt x="393921" y="3780973"/>
                  <a:pt x="416459" y="3848588"/>
                </a:cubicBezTo>
                <a:lnTo>
                  <a:pt x="434566" y="3902909"/>
                </a:lnTo>
                <a:cubicBezTo>
                  <a:pt x="437584" y="3911962"/>
                  <a:pt x="441306" y="3920811"/>
                  <a:pt x="443620" y="3930069"/>
                </a:cubicBezTo>
                <a:cubicBezTo>
                  <a:pt x="446638" y="3942140"/>
                  <a:pt x="449255" y="3954319"/>
                  <a:pt x="452673" y="3966283"/>
                </a:cubicBezTo>
                <a:cubicBezTo>
                  <a:pt x="458646" y="3987189"/>
                  <a:pt x="472179" y="4021490"/>
                  <a:pt x="479833" y="4038711"/>
                </a:cubicBezTo>
                <a:cubicBezTo>
                  <a:pt x="485314" y="4051044"/>
                  <a:pt x="490787" y="4063480"/>
                  <a:pt x="497940" y="4074925"/>
                </a:cubicBezTo>
                <a:cubicBezTo>
                  <a:pt x="543745" y="4148211"/>
                  <a:pt x="505130" y="4077701"/>
                  <a:pt x="552261" y="4138299"/>
                </a:cubicBezTo>
                <a:cubicBezTo>
                  <a:pt x="590885" y="4187959"/>
                  <a:pt x="575198" y="4191500"/>
                  <a:pt x="624689" y="4219780"/>
                </a:cubicBezTo>
                <a:cubicBezTo>
                  <a:pt x="632975" y="4224515"/>
                  <a:pt x="643078" y="4225074"/>
                  <a:pt x="651849" y="4228833"/>
                </a:cubicBezTo>
                <a:cubicBezTo>
                  <a:pt x="664254" y="4234149"/>
                  <a:pt x="675658" y="4241623"/>
                  <a:pt x="688063" y="4246940"/>
                </a:cubicBezTo>
                <a:cubicBezTo>
                  <a:pt x="706252" y="4254736"/>
                  <a:pt x="733052" y="4260451"/>
                  <a:pt x="751437" y="4265047"/>
                </a:cubicBezTo>
                <a:cubicBezTo>
                  <a:pt x="763508" y="4271083"/>
                  <a:pt x="774163" y="4282689"/>
                  <a:pt x="787651" y="4283154"/>
                </a:cubicBezTo>
                <a:cubicBezTo>
                  <a:pt x="863112" y="4285756"/>
                  <a:pt x="938792" y="4280937"/>
                  <a:pt x="1013988" y="4274101"/>
                </a:cubicBezTo>
                <a:cubicBezTo>
                  <a:pt x="1061341" y="4269796"/>
                  <a:pt x="1075974" y="4257684"/>
                  <a:pt x="1113576" y="4246940"/>
                </a:cubicBezTo>
                <a:cubicBezTo>
                  <a:pt x="1125540" y="4243522"/>
                  <a:pt x="1137719" y="4240905"/>
                  <a:pt x="1149790" y="4237887"/>
                </a:cubicBezTo>
                <a:cubicBezTo>
                  <a:pt x="1161861" y="4231851"/>
                  <a:pt x="1173599" y="4225096"/>
                  <a:pt x="1186004" y="4219780"/>
                </a:cubicBezTo>
                <a:cubicBezTo>
                  <a:pt x="1194775" y="4216021"/>
                  <a:pt x="1204628" y="4214995"/>
                  <a:pt x="1213164" y="4210727"/>
                </a:cubicBezTo>
                <a:cubicBezTo>
                  <a:pt x="1228903" y="4202857"/>
                  <a:pt x="1243509" y="4192892"/>
                  <a:pt x="1258431" y="4183566"/>
                </a:cubicBezTo>
                <a:cubicBezTo>
                  <a:pt x="1267658" y="4177799"/>
                  <a:pt x="1275404" y="4169280"/>
                  <a:pt x="1285592" y="4165459"/>
                </a:cubicBezTo>
                <a:cubicBezTo>
                  <a:pt x="1300000" y="4160056"/>
                  <a:pt x="1315770" y="4159424"/>
                  <a:pt x="1330859" y="4156406"/>
                </a:cubicBezTo>
                <a:cubicBezTo>
                  <a:pt x="1336895" y="4147352"/>
                  <a:pt x="1340878" y="4136524"/>
                  <a:pt x="1348966" y="4129245"/>
                </a:cubicBezTo>
                <a:cubicBezTo>
                  <a:pt x="1401780" y="4081713"/>
                  <a:pt x="1447044" y="4074173"/>
                  <a:pt x="1475715" y="4002497"/>
                </a:cubicBezTo>
                <a:cubicBezTo>
                  <a:pt x="1485286" y="3978570"/>
                  <a:pt x="1495777" y="3954912"/>
                  <a:pt x="1502875" y="3930069"/>
                </a:cubicBezTo>
                <a:cubicBezTo>
                  <a:pt x="1506293" y="3918105"/>
                  <a:pt x="1508353" y="3905773"/>
                  <a:pt x="1511928" y="3893855"/>
                </a:cubicBezTo>
                <a:cubicBezTo>
                  <a:pt x="1511946" y="3893793"/>
                  <a:pt x="1534552" y="3825985"/>
                  <a:pt x="1539089" y="3812374"/>
                </a:cubicBezTo>
                <a:cubicBezTo>
                  <a:pt x="1542107" y="3803321"/>
                  <a:pt x="1546270" y="3794572"/>
                  <a:pt x="1548142" y="3785214"/>
                </a:cubicBezTo>
                <a:cubicBezTo>
                  <a:pt x="1551160" y="3770125"/>
                  <a:pt x="1551793" y="3754354"/>
                  <a:pt x="1557196" y="3739946"/>
                </a:cubicBezTo>
                <a:cubicBezTo>
                  <a:pt x="1561017" y="3729758"/>
                  <a:pt x="1569267" y="3721839"/>
                  <a:pt x="1575303" y="3712786"/>
                </a:cubicBezTo>
                <a:cubicBezTo>
                  <a:pt x="1578321" y="3700715"/>
                  <a:pt x="1580938" y="3688536"/>
                  <a:pt x="1584356" y="3676572"/>
                </a:cubicBezTo>
                <a:cubicBezTo>
                  <a:pt x="1586978" y="3667396"/>
                  <a:pt x="1591340" y="3658728"/>
                  <a:pt x="1593410" y="3649412"/>
                </a:cubicBezTo>
                <a:cubicBezTo>
                  <a:pt x="1597392" y="3631492"/>
                  <a:pt x="1598863" y="3613091"/>
                  <a:pt x="1602463" y="3595091"/>
                </a:cubicBezTo>
                <a:cubicBezTo>
                  <a:pt x="1604903" y="3582890"/>
                  <a:pt x="1608818" y="3571024"/>
                  <a:pt x="1611517" y="3558877"/>
                </a:cubicBezTo>
                <a:cubicBezTo>
                  <a:pt x="1614855" y="3543856"/>
                  <a:pt x="1617552" y="3528699"/>
                  <a:pt x="1620570" y="3513610"/>
                </a:cubicBezTo>
                <a:cubicBezTo>
                  <a:pt x="1623588" y="3462307"/>
                  <a:pt x="1626204" y="3410979"/>
                  <a:pt x="1629623" y="3359701"/>
                </a:cubicBezTo>
                <a:cubicBezTo>
                  <a:pt x="1632783" y="3312300"/>
                  <a:pt x="1637197" y="3231297"/>
                  <a:pt x="1647730" y="3178631"/>
                </a:cubicBezTo>
                <a:cubicBezTo>
                  <a:pt x="1649602" y="3169273"/>
                  <a:pt x="1653766" y="3160524"/>
                  <a:pt x="1656784" y="3151471"/>
                </a:cubicBezTo>
                <a:cubicBezTo>
                  <a:pt x="1659802" y="3130346"/>
                  <a:pt x="1658177" y="3108014"/>
                  <a:pt x="1665837" y="3088097"/>
                </a:cubicBezTo>
                <a:cubicBezTo>
                  <a:pt x="1673649" y="3067786"/>
                  <a:pt x="1683944" y="3045847"/>
                  <a:pt x="1702051" y="3033776"/>
                </a:cubicBezTo>
                <a:cubicBezTo>
                  <a:pt x="1711105" y="3027740"/>
                  <a:pt x="1719269" y="3020088"/>
                  <a:pt x="1729212" y="3015669"/>
                </a:cubicBezTo>
                <a:cubicBezTo>
                  <a:pt x="1776307" y="2994738"/>
                  <a:pt x="1795350" y="2995874"/>
                  <a:pt x="1846907" y="2988509"/>
                </a:cubicBezTo>
                <a:cubicBezTo>
                  <a:pt x="1953889" y="2945716"/>
                  <a:pt x="1817613" y="2994900"/>
                  <a:pt x="2018923" y="2961348"/>
                </a:cubicBezTo>
                <a:cubicBezTo>
                  <a:pt x="2032235" y="2959129"/>
                  <a:pt x="2042499" y="2947980"/>
                  <a:pt x="2055136" y="2943241"/>
                </a:cubicBezTo>
                <a:cubicBezTo>
                  <a:pt x="2066787" y="2938872"/>
                  <a:pt x="2079386" y="2937606"/>
                  <a:pt x="2091350" y="2934188"/>
                </a:cubicBezTo>
                <a:cubicBezTo>
                  <a:pt x="2154561" y="2916128"/>
                  <a:pt x="2073721" y="2931532"/>
                  <a:pt x="2181885" y="2916081"/>
                </a:cubicBezTo>
                <a:cubicBezTo>
                  <a:pt x="2190938" y="2913063"/>
                  <a:pt x="2199632" y="2908597"/>
                  <a:pt x="2209045" y="2907028"/>
                </a:cubicBezTo>
                <a:cubicBezTo>
                  <a:pt x="2236001" y="2902535"/>
                  <a:pt x="2263898" y="2904119"/>
                  <a:pt x="2290526" y="2897974"/>
                </a:cubicBezTo>
                <a:cubicBezTo>
                  <a:pt x="2303677" y="2894939"/>
                  <a:pt x="2314335" y="2885183"/>
                  <a:pt x="2326740" y="2879867"/>
                </a:cubicBezTo>
                <a:cubicBezTo>
                  <a:pt x="2335512" y="2876108"/>
                  <a:pt x="2344694" y="2873325"/>
                  <a:pt x="2353901" y="2870814"/>
                </a:cubicBezTo>
                <a:cubicBezTo>
                  <a:pt x="2377910" y="2864266"/>
                  <a:pt x="2402720" y="2860576"/>
                  <a:pt x="2426328" y="2852707"/>
                </a:cubicBezTo>
                <a:lnTo>
                  <a:pt x="2480649" y="2834600"/>
                </a:lnTo>
                <a:cubicBezTo>
                  <a:pt x="2489703" y="2828564"/>
                  <a:pt x="2497867" y="2820912"/>
                  <a:pt x="2507810" y="2816493"/>
                </a:cubicBezTo>
                <a:cubicBezTo>
                  <a:pt x="2525251" y="2808741"/>
                  <a:pt x="2545945" y="2808502"/>
                  <a:pt x="2562130" y="2798386"/>
                </a:cubicBezTo>
                <a:cubicBezTo>
                  <a:pt x="2571357" y="2792619"/>
                  <a:pt x="2572543" y="2778920"/>
                  <a:pt x="2580237" y="2771226"/>
                </a:cubicBezTo>
                <a:cubicBezTo>
                  <a:pt x="2587931" y="2763532"/>
                  <a:pt x="2599039" y="2760085"/>
                  <a:pt x="2607398" y="2753119"/>
                </a:cubicBezTo>
                <a:cubicBezTo>
                  <a:pt x="2692498" y="2682201"/>
                  <a:pt x="2551580" y="2781277"/>
                  <a:pt x="2688879" y="2689744"/>
                </a:cubicBezTo>
                <a:cubicBezTo>
                  <a:pt x="2710349" y="2661117"/>
                  <a:pt x="2716716" y="2649070"/>
                  <a:pt x="2743200" y="2626370"/>
                </a:cubicBezTo>
                <a:cubicBezTo>
                  <a:pt x="2754657" y="2616550"/>
                  <a:pt x="2767958" y="2609030"/>
                  <a:pt x="2779414" y="2599210"/>
                </a:cubicBezTo>
                <a:cubicBezTo>
                  <a:pt x="2848403" y="2540076"/>
                  <a:pt x="2762171" y="2607397"/>
                  <a:pt x="2833734" y="2535835"/>
                </a:cubicBezTo>
                <a:cubicBezTo>
                  <a:pt x="2847398" y="2522171"/>
                  <a:pt x="2866075" y="2513985"/>
                  <a:pt x="2879002" y="2499622"/>
                </a:cubicBezTo>
                <a:cubicBezTo>
                  <a:pt x="2893560" y="2483447"/>
                  <a:pt x="2901622" y="2462294"/>
                  <a:pt x="2915216" y="2445301"/>
                </a:cubicBezTo>
                <a:cubicBezTo>
                  <a:pt x="2976224" y="2369040"/>
                  <a:pt x="2931737" y="2448471"/>
                  <a:pt x="2969536" y="2372873"/>
                </a:cubicBezTo>
                <a:cubicBezTo>
                  <a:pt x="2990513" y="2267997"/>
                  <a:pt x="2961454" y="2397121"/>
                  <a:pt x="3005750" y="2264231"/>
                </a:cubicBezTo>
                <a:cubicBezTo>
                  <a:pt x="3019645" y="2222546"/>
                  <a:pt x="3028068" y="2179168"/>
                  <a:pt x="3041964" y="2137483"/>
                </a:cubicBezTo>
                <a:lnTo>
                  <a:pt x="3051018" y="2110323"/>
                </a:lnTo>
                <a:cubicBezTo>
                  <a:pt x="3067011" y="1934387"/>
                  <a:pt x="3072548" y="1926550"/>
                  <a:pt x="3041964" y="1675756"/>
                </a:cubicBezTo>
                <a:cubicBezTo>
                  <a:pt x="3040137" y="1660778"/>
                  <a:pt x="3024954" y="1650707"/>
                  <a:pt x="3014804" y="1639542"/>
                </a:cubicBezTo>
                <a:cubicBezTo>
                  <a:pt x="2987913" y="1609962"/>
                  <a:pt x="2948229" y="1564305"/>
                  <a:pt x="2906162" y="1549008"/>
                </a:cubicBezTo>
                <a:cubicBezTo>
                  <a:pt x="2888910" y="1542735"/>
                  <a:pt x="2869650" y="1544406"/>
                  <a:pt x="2851841" y="1539954"/>
                </a:cubicBezTo>
                <a:cubicBezTo>
                  <a:pt x="2828902" y="1534219"/>
                  <a:pt x="2775393" y="1514024"/>
                  <a:pt x="2752253" y="1503740"/>
                </a:cubicBezTo>
                <a:cubicBezTo>
                  <a:pt x="2739920" y="1498259"/>
                  <a:pt x="2729016" y="1489341"/>
                  <a:pt x="2716039" y="1485633"/>
                </a:cubicBezTo>
                <a:cubicBezTo>
                  <a:pt x="2686447" y="1477178"/>
                  <a:pt x="2655904" y="1472327"/>
                  <a:pt x="2625505" y="1467527"/>
                </a:cubicBezTo>
                <a:cubicBezTo>
                  <a:pt x="2429456" y="1436571"/>
                  <a:pt x="2511090" y="1447566"/>
                  <a:pt x="2381061" y="1431313"/>
                </a:cubicBezTo>
                <a:cubicBezTo>
                  <a:pt x="2358712" y="1424928"/>
                  <a:pt x="2286945" y="1405415"/>
                  <a:pt x="2263366" y="1395099"/>
                </a:cubicBezTo>
                <a:cubicBezTo>
                  <a:pt x="2232454" y="1381575"/>
                  <a:pt x="2204840" y="1360500"/>
                  <a:pt x="2172831" y="1349831"/>
                </a:cubicBezTo>
                <a:cubicBezTo>
                  <a:pt x="2163778" y="1346813"/>
                  <a:pt x="2154207" y="1345046"/>
                  <a:pt x="2145671" y="1340778"/>
                </a:cubicBezTo>
                <a:cubicBezTo>
                  <a:pt x="2123909" y="1329897"/>
                  <a:pt x="2105210" y="1312747"/>
                  <a:pt x="2082297" y="1304564"/>
                </a:cubicBezTo>
                <a:cubicBezTo>
                  <a:pt x="2062201" y="1297387"/>
                  <a:pt x="2040048" y="1298529"/>
                  <a:pt x="2018923" y="1295511"/>
                </a:cubicBezTo>
                <a:cubicBezTo>
                  <a:pt x="2003834" y="1289475"/>
                  <a:pt x="1988191" y="1284672"/>
                  <a:pt x="1973655" y="1277404"/>
                </a:cubicBezTo>
                <a:cubicBezTo>
                  <a:pt x="1840819" y="1210986"/>
                  <a:pt x="1969843" y="1265015"/>
                  <a:pt x="1865014" y="1223083"/>
                </a:cubicBezTo>
                <a:cubicBezTo>
                  <a:pt x="1801150" y="1159219"/>
                  <a:pt x="1833597" y="1180214"/>
                  <a:pt x="1774479" y="1150655"/>
                </a:cubicBezTo>
                <a:cubicBezTo>
                  <a:pt x="1713571" y="1049142"/>
                  <a:pt x="1745043" y="1085007"/>
                  <a:pt x="1692998" y="1032960"/>
                </a:cubicBezTo>
                <a:cubicBezTo>
                  <a:pt x="1689980" y="1023907"/>
                  <a:pt x="1688212" y="1014336"/>
                  <a:pt x="1683944" y="1005800"/>
                </a:cubicBezTo>
                <a:cubicBezTo>
                  <a:pt x="1679078" y="996068"/>
                  <a:pt x="1670123" y="988640"/>
                  <a:pt x="1665837" y="978639"/>
                </a:cubicBezTo>
                <a:cubicBezTo>
                  <a:pt x="1660936" y="967203"/>
                  <a:pt x="1660719" y="954230"/>
                  <a:pt x="1656784" y="942426"/>
                </a:cubicBezTo>
                <a:cubicBezTo>
                  <a:pt x="1642018" y="898129"/>
                  <a:pt x="1642749" y="903266"/>
                  <a:pt x="1620570" y="869998"/>
                </a:cubicBezTo>
                <a:cubicBezTo>
                  <a:pt x="1575185" y="643072"/>
                  <a:pt x="1621645" y="880436"/>
                  <a:pt x="1593410" y="725142"/>
                </a:cubicBezTo>
                <a:cubicBezTo>
                  <a:pt x="1590657" y="710002"/>
                  <a:pt x="1586696" y="695084"/>
                  <a:pt x="1584356" y="679875"/>
                </a:cubicBezTo>
                <a:cubicBezTo>
                  <a:pt x="1580656" y="655827"/>
                  <a:pt x="1580401" y="631237"/>
                  <a:pt x="1575303" y="607447"/>
                </a:cubicBezTo>
                <a:cubicBezTo>
                  <a:pt x="1571304" y="588785"/>
                  <a:pt x="1563232" y="571234"/>
                  <a:pt x="1557196" y="553127"/>
                </a:cubicBezTo>
                <a:cubicBezTo>
                  <a:pt x="1544188" y="514103"/>
                  <a:pt x="1540247" y="504597"/>
                  <a:pt x="1530035" y="453538"/>
                </a:cubicBezTo>
                <a:cubicBezTo>
                  <a:pt x="1524538" y="426053"/>
                  <a:pt x="1517906" y="340283"/>
                  <a:pt x="1502875" y="317736"/>
                </a:cubicBezTo>
                <a:cubicBezTo>
                  <a:pt x="1483739" y="289033"/>
                  <a:pt x="1461454" y="251758"/>
                  <a:pt x="1430447" y="236255"/>
                </a:cubicBezTo>
                <a:cubicBezTo>
                  <a:pt x="1418376" y="230219"/>
                  <a:pt x="1405951" y="224844"/>
                  <a:pt x="1394233" y="218148"/>
                </a:cubicBezTo>
                <a:cubicBezTo>
                  <a:pt x="1345605" y="190360"/>
                  <a:pt x="1390340" y="205857"/>
                  <a:pt x="1330859" y="190988"/>
                </a:cubicBezTo>
                <a:cubicBezTo>
                  <a:pt x="1286148" y="161180"/>
                  <a:pt x="1321083" y="179491"/>
                  <a:pt x="1258431" y="163828"/>
                </a:cubicBezTo>
                <a:cubicBezTo>
                  <a:pt x="1210763" y="151911"/>
                  <a:pt x="1216182" y="187970"/>
                  <a:pt x="1204111" y="181934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765980" y="5526550"/>
                <a:ext cx="1527662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980" y="5526550"/>
                <a:ext cx="1527662" cy="5250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6" name="Picture 4" descr="http://upload.wikimedia.org/wikipedia/commons/thumb/8/88/Logistic-curve.svg/600px-Logistic-curve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642" y="5251989"/>
            <a:ext cx="1697525" cy="113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42587" y="1728460"/>
            <a:ext cx="1850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“Fully connected”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1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NNs to Convolutional 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connectivity</a:t>
            </a:r>
          </a:p>
          <a:p>
            <a:r>
              <a:rPr lang="en-US" dirty="0" smtClean="0"/>
              <a:t>Shared (“tied”) weights</a:t>
            </a:r>
          </a:p>
          <a:p>
            <a:r>
              <a:rPr lang="en-US" dirty="0" smtClean="0"/>
              <a:t>Multiple feature maps</a:t>
            </a:r>
          </a:p>
          <a:p>
            <a:r>
              <a:rPr lang="en-US" dirty="0" smtClean="0"/>
              <a:t>Pooling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connectivity</a:t>
            </a:r>
          </a:p>
        </p:txBody>
      </p:sp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14941" y="5269690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6"/>
            <a:endCxn id="11" idx="2"/>
          </p:cNvCxnSpPr>
          <p:nvPr/>
        </p:nvCxnSpPr>
        <p:spPr>
          <a:xfrm>
            <a:off x="1475715" y="309628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  <a:endCxn id="11" idx="2"/>
          </p:cNvCxnSpPr>
          <p:nvPr/>
        </p:nvCxnSpPr>
        <p:spPr>
          <a:xfrm flipV="1">
            <a:off x="1475715" y="355733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6"/>
            <a:endCxn id="11" idx="2"/>
          </p:cNvCxnSpPr>
          <p:nvPr/>
        </p:nvCxnSpPr>
        <p:spPr>
          <a:xfrm flipV="1">
            <a:off x="1475715" y="355733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475714" y="4927200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475714" y="5388251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1475714" y="5388251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622484" y="392949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483257" y="358700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483257" y="404805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483257" y="404805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622484" y="4372385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483257" y="4029895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83257" y="4490946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83257" y="4490946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611920" y="484408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472693" y="450159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472693" y="496264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472693" y="496264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683833" y="4145812"/>
            <a:ext cx="4983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Each green unit is only connected to (3)</a:t>
            </a:r>
            <a:br>
              <a:rPr lang="en-US" sz="2200" dirty="0" smtClean="0"/>
            </a:br>
            <a:r>
              <a:rPr lang="en-US" sz="2200" b="1" dirty="0" smtClean="0"/>
              <a:t>neighboring </a:t>
            </a:r>
            <a:r>
              <a:rPr lang="en-US" sz="2200" dirty="0" smtClean="0"/>
              <a:t>blue units</a:t>
            </a:r>
            <a:endParaRPr lang="en-US" sz="22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6166131" y="516046"/>
            <a:ext cx="2533483" cy="1855961"/>
            <a:chOff x="1376127" y="1266620"/>
            <a:chExt cx="5847705" cy="4283870"/>
          </a:xfrm>
        </p:grpSpPr>
        <p:pic>
          <p:nvPicPr>
            <p:cNvPr id="32" name="Picture 2" descr="http://polar.ncep.noaa.gov/mmab/papers/tn165/figb1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168" y="1614583"/>
              <a:ext cx="5303664" cy="3594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Freeform 32"/>
            <p:cNvSpPr/>
            <p:nvPr/>
          </p:nvSpPr>
          <p:spPr>
            <a:xfrm>
              <a:off x="1376127" y="1266620"/>
              <a:ext cx="3063982" cy="4283870"/>
            </a:xfrm>
            <a:custGeom>
              <a:avLst/>
              <a:gdLst>
                <a:gd name="connsiteX0" fmla="*/ 1204111 w 3063982"/>
                <a:gd name="connsiteY0" fmla="*/ 181934 h 4283870"/>
                <a:gd name="connsiteX1" fmla="*/ 1186004 w 3063982"/>
                <a:gd name="connsiteY1" fmla="*/ 127614 h 4283870"/>
                <a:gd name="connsiteX2" fmla="*/ 1158843 w 3063982"/>
                <a:gd name="connsiteY2" fmla="*/ 118560 h 4283870"/>
                <a:gd name="connsiteX3" fmla="*/ 1113576 w 3063982"/>
                <a:gd name="connsiteY3" fmla="*/ 109507 h 4283870"/>
                <a:gd name="connsiteX4" fmla="*/ 1023041 w 3063982"/>
                <a:gd name="connsiteY4" fmla="*/ 73293 h 4283870"/>
                <a:gd name="connsiteX5" fmla="*/ 905346 w 3063982"/>
                <a:gd name="connsiteY5" fmla="*/ 46132 h 4283870"/>
                <a:gd name="connsiteX6" fmla="*/ 796705 w 3063982"/>
                <a:gd name="connsiteY6" fmla="*/ 18972 h 4283870"/>
                <a:gd name="connsiteX7" fmla="*/ 760491 w 3063982"/>
                <a:gd name="connsiteY7" fmla="*/ 865 h 4283870"/>
                <a:gd name="connsiteX8" fmla="*/ 497940 w 3063982"/>
                <a:gd name="connsiteY8" fmla="*/ 18972 h 4283870"/>
                <a:gd name="connsiteX9" fmla="*/ 434566 w 3063982"/>
                <a:gd name="connsiteY9" fmla="*/ 37079 h 4283870"/>
                <a:gd name="connsiteX10" fmla="*/ 407406 w 3063982"/>
                <a:gd name="connsiteY10" fmla="*/ 64239 h 4283870"/>
                <a:gd name="connsiteX11" fmla="*/ 380245 w 3063982"/>
                <a:gd name="connsiteY11" fmla="*/ 82346 h 4283870"/>
                <a:gd name="connsiteX12" fmla="*/ 371192 w 3063982"/>
                <a:gd name="connsiteY12" fmla="*/ 109507 h 4283870"/>
                <a:gd name="connsiteX13" fmla="*/ 334978 w 3063982"/>
                <a:gd name="connsiteY13" fmla="*/ 172881 h 4283870"/>
                <a:gd name="connsiteX14" fmla="*/ 325924 w 3063982"/>
                <a:gd name="connsiteY14" fmla="*/ 236255 h 4283870"/>
                <a:gd name="connsiteX15" fmla="*/ 316871 w 3063982"/>
                <a:gd name="connsiteY15" fmla="*/ 263416 h 4283870"/>
                <a:gd name="connsiteX16" fmla="*/ 325924 w 3063982"/>
                <a:gd name="connsiteY16" fmla="*/ 851891 h 4283870"/>
                <a:gd name="connsiteX17" fmla="*/ 316871 w 3063982"/>
                <a:gd name="connsiteY17" fmla="*/ 987693 h 4283870"/>
                <a:gd name="connsiteX18" fmla="*/ 307818 w 3063982"/>
                <a:gd name="connsiteY18" fmla="*/ 1051067 h 4283870"/>
                <a:gd name="connsiteX19" fmla="*/ 262550 w 3063982"/>
                <a:gd name="connsiteY19" fmla="*/ 1404152 h 4283870"/>
                <a:gd name="connsiteX20" fmla="*/ 244443 w 3063982"/>
                <a:gd name="connsiteY20" fmla="*/ 1476580 h 4283870"/>
                <a:gd name="connsiteX21" fmla="*/ 172016 w 3063982"/>
                <a:gd name="connsiteY21" fmla="*/ 1730077 h 4283870"/>
                <a:gd name="connsiteX22" fmla="*/ 135802 w 3063982"/>
                <a:gd name="connsiteY22" fmla="*/ 1856826 h 4283870"/>
                <a:gd name="connsiteX23" fmla="*/ 108641 w 3063982"/>
                <a:gd name="connsiteY23" fmla="*/ 1992628 h 4283870"/>
                <a:gd name="connsiteX24" fmla="*/ 90534 w 3063982"/>
                <a:gd name="connsiteY24" fmla="*/ 2046948 h 4283870"/>
                <a:gd name="connsiteX25" fmla="*/ 72427 w 3063982"/>
                <a:gd name="connsiteY25" fmla="*/ 2146536 h 4283870"/>
                <a:gd name="connsiteX26" fmla="*/ 36214 w 3063982"/>
                <a:gd name="connsiteY26" fmla="*/ 2255178 h 4283870"/>
                <a:gd name="connsiteX27" fmla="*/ 27160 w 3063982"/>
                <a:gd name="connsiteY27" fmla="*/ 2309499 h 4283870"/>
                <a:gd name="connsiteX28" fmla="*/ 18107 w 3063982"/>
                <a:gd name="connsiteY28" fmla="*/ 2372873 h 4283870"/>
                <a:gd name="connsiteX29" fmla="*/ 9053 w 3063982"/>
                <a:gd name="connsiteY29" fmla="*/ 2409087 h 4283870"/>
                <a:gd name="connsiteX30" fmla="*/ 0 w 3063982"/>
                <a:gd name="connsiteY30" fmla="*/ 2454354 h 4283870"/>
                <a:gd name="connsiteX31" fmla="*/ 9053 w 3063982"/>
                <a:gd name="connsiteY31" fmla="*/ 2562996 h 4283870"/>
                <a:gd name="connsiteX32" fmla="*/ 36214 w 3063982"/>
                <a:gd name="connsiteY32" fmla="*/ 2662584 h 4283870"/>
                <a:gd name="connsiteX33" fmla="*/ 63374 w 3063982"/>
                <a:gd name="connsiteY33" fmla="*/ 2725958 h 4283870"/>
                <a:gd name="connsiteX34" fmla="*/ 72427 w 3063982"/>
                <a:gd name="connsiteY34" fmla="*/ 2852707 h 4283870"/>
                <a:gd name="connsiteX35" fmla="*/ 108641 w 3063982"/>
                <a:gd name="connsiteY35" fmla="*/ 2952295 h 4283870"/>
                <a:gd name="connsiteX36" fmla="*/ 126748 w 3063982"/>
                <a:gd name="connsiteY36" fmla="*/ 3024723 h 4283870"/>
                <a:gd name="connsiteX37" fmla="*/ 135802 w 3063982"/>
                <a:gd name="connsiteY37" fmla="*/ 3051883 h 4283870"/>
                <a:gd name="connsiteX38" fmla="*/ 153909 w 3063982"/>
                <a:gd name="connsiteY38" fmla="*/ 3142418 h 4283870"/>
                <a:gd name="connsiteX39" fmla="*/ 162962 w 3063982"/>
                <a:gd name="connsiteY39" fmla="*/ 3169578 h 4283870"/>
                <a:gd name="connsiteX40" fmla="*/ 172016 w 3063982"/>
                <a:gd name="connsiteY40" fmla="*/ 3214845 h 4283870"/>
                <a:gd name="connsiteX41" fmla="*/ 190123 w 3063982"/>
                <a:gd name="connsiteY41" fmla="*/ 3251059 h 4283870"/>
                <a:gd name="connsiteX42" fmla="*/ 208229 w 3063982"/>
                <a:gd name="connsiteY42" fmla="*/ 3323487 h 4283870"/>
                <a:gd name="connsiteX43" fmla="*/ 226336 w 3063982"/>
                <a:gd name="connsiteY43" fmla="*/ 3386861 h 4283870"/>
                <a:gd name="connsiteX44" fmla="*/ 235390 w 3063982"/>
                <a:gd name="connsiteY44" fmla="*/ 3414022 h 4283870"/>
                <a:gd name="connsiteX45" fmla="*/ 262550 w 3063982"/>
                <a:gd name="connsiteY45" fmla="*/ 3450235 h 4283870"/>
                <a:gd name="connsiteX46" fmla="*/ 280657 w 3063982"/>
                <a:gd name="connsiteY46" fmla="*/ 3477396 h 4283870"/>
                <a:gd name="connsiteX47" fmla="*/ 316871 w 3063982"/>
                <a:gd name="connsiteY47" fmla="*/ 3549824 h 4283870"/>
                <a:gd name="connsiteX48" fmla="*/ 325924 w 3063982"/>
                <a:gd name="connsiteY48" fmla="*/ 3586037 h 4283870"/>
                <a:gd name="connsiteX49" fmla="*/ 371192 w 3063982"/>
                <a:gd name="connsiteY49" fmla="*/ 3667519 h 4283870"/>
                <a:gd name="connsiteX50" fmla="*/ 380245 w 3063982"/>
                <a:gd name="connsiteY50" fmla="*/ 3703732 h 4283870"/>
                <a:gd name="connsiteX51" fmla="*/ 389299 w 3063982"/>
                <a:gd name="connsiteY51" fmla="*/ 3730893 h 4283870"/>
                <a:gd name="connsiteX52" fmla="*/ 416459 w 3063982"/>
                <a:gd name="connsiteY52" fmla="*/ 3848588 h 4283870"/>
                <a:gd name="connsiteX53" fmla="*/ 434566 w 3063982"/>
                <a:gd name="connsiteY53" fmla="*/ 3902909 h 4283870"/>
                <a:gd name="connsiteX54" fmla="*/ 443620 w 3063982"/>
                <a:gd name="connsiteY54" fmla="*/ 3930069 h 4283870"/>
                <a:gd name="connsiteX55" fmla="*/ 452673 w 3063982"/>
                <a:gd name="connsiteY55" fmla="*/ 3966283 h 4283870"/>
                <a:gd name="connsiteX56" fmla="*/ 479833 w 3063982"/>
                <a:gd name="connsiteY56" fmla="*/ 4038711 h 4283870"/>
                <a:gd name="connsiteX57" fmla="*/ 497940 w 3063982"/>
                <a:gd name="connsiteY57" fmla="*/ 4074925 h 4283870"/>
                <a:gd name="connsiteX58" fmla="*/ 552261 w 3063982"/>
                <a:gd name="connsiteY58" fmla="*/ 4138299 h 4283870"/>
                <a:gd name="connsiteX59" fmla="*/ 624689 w 3063982"/>
                <a:gd name="connsiteY59" fmla="*/ 4219780 h 4283870"/>
                <a:gd name="connsiteX60" fmla="*/ 651849 w 3063982"/>
                <a:gd name="connsiteY60" fmla="*/ 4228833 h 4283870"/>
                <a:gd name="connsiteX61" fmla="*/ 688063 w 3063982"/>
                <a:gd name="connsiteY61" fmla="*/ 4246940 h 4283870"/>
                <a:gd name="connsiteX62" fmla="*/ 751437 w 3063982"/>
                <a:gd name="connsiteY62" fmla="*/ 4265047 h 4283870"/>
                <a:gd name="connsiteX63" fmla="*/ 787651 w 3063982"/>
                <a:gd name="connsiteY63" fmla="*/ 4283154 h 4283870"/>
                <a:gd name="connsiteX64" fmla="*/ 1013988 w 3063982"/>
                <a:gd name="connsiteY64" fmla="*/ 4274101 h 4283870"/>
                <a:gd name="connsiteX65" fmla="*/ 1113576 w 3063982"/>
                <a:gd name="connsiteY65" fmla="*/ 4246940 h 4283870"/>
                <a:gd name="connsiteX66" fmla="*/ 1149790 w 3063982"/>
                <a:gd name="connsiteY66" fmla="*/ 4237887 h 4283870"/>
                <a:gd name="connsiteX67" fmla="*/ 1186004 w 3063982"/>
                <a:gd name="connsiteY67" fmla="*/ 4219780 h 4283870"/>
                <a:gd name="connsiteX68" fmla="*/ 1213164 w 3063982"/>
                <a:gd name="connsiteY68" fmla="*/ 4210727 h 4283870"/>
                <a:gd name="connsiteX69" fmla="*/ 1258431 w 3063982"/>
                <a:gd name="connsiteY69" fmla="*/ 4183566 h 4283870"/>
                <a:gd name="connsiteX70" fmla="*/ 1285592 w 3063982"/>
                <a:gd name="connsiteY70" fmla="*/ 4165459 h 4283870"/>
                <a:gd name="connsiteX71" fmla="*/ 1330859 w 3063982"/>
                <a:gd name="connsiteY71" fmla="*/ 4156406 h 4283870"/>
                <a:gd name="connsiteX72" fmla="*/ 1348966 w 3063982"/>
                <a:gd name="connsiteY72" fmla="*/ 4129245 h 4283870"/>
                <a:gd name="connsiteX73" fmla="*/ 1475715 w 3063982"/>
                <a:gd name="connsiteY73" fmla="*/ 4002497 h 4283870"/>
                <a:gd name="connsiteX74" fmla="*/ 1502875 w 3063982"/>
                <a:gd name="connsiteY74" fmla="*/ 3930069 h 4283870"/>
                <a:gd name="connsiteX75" fmla="*/ 1511928 w 3063982"/>
                <a:gd name="connsiteY75" fmla="*/ 3893855 h 4283870"/>
                <a:gd name="connsiteX76" fmla="*/ 1539089 w 3063982"/>
                <a:gd name="connsiteY76" fmla="*/ 3812374 h 4283870"/>
                <a:gd name="connsiteX77" fmla="*/ 1548142 w 3063982"/>
                <a:gd name="connsiteY77" fmla="*/ 3785214 h 4283870"/>
                <a:gd name="connsiteX78" fmla="*/ 1557196 w 3063982"/>
                <a:gd name="connsiteY78" fmla="*/ 3739946 h 4283870"/>
                <a:gd name="connsiteX79" fmla="*/ 1575303 w 3063982"/>
                <a:gd name="connsiteY79" fmla="*/ 3712786 h 4283870"/>
                <a:gd name="connsiteX80" fmla="*/ 1584356 w 3063982"/>
                <a:gd name="connsiteY80" fmla="*/ 3676572 h 4283870"/>
                <a:gd name="connsiteX81" fmla="*/ 1593410 w 3063982"/>
                <a:gd name="connsiteY81" fmla="*/ 3649412 h 4283870"/>
                <a:gd name="connsiteX82" fmla="*/ 1602463 w 3063982"/>
                <a:gd name="connsiteY82" fmla="*/ 3595091 h 4283870"/>
                <a:gd name="connsiteX83" fmla="*/ 1611517 w 3063982"/>
                <a:gd name="connsiteY83" fmla="*/ 3558877 h 4283870"/>
                <a:gd name="connsiteX84" fmla="*/ 1620570 w 3063982"/>
                <a:gd name="connsiteY84" fmla="*/ 3513610 h 4283870"/>
                <a:gd name="connsiteX85" fmla="*/ 1629623 w 3063982"/>
                <a:gd name="connsiteY85" fmla="*/ 3359701 h 4283870"/>
                <a:gd name="connsiteX86" fmla="*/ 1647730 w 3063982"/>
                <a:gd name="connsiteY86" fmla="*/ 3178631 h 4283870"/>
                <a:gd name="connsiteX87" fmla="*/ 1656784 w 3063982"/>
                <a:gd name="connsiteY87" fmla="*/ 3151471 h 4283870"/>
                <a:gd name="connsiteX88" fmla="*/ 1665837 w 3063982"/>
                <a:gd name="connsiteY88" fmla="*/ 3088097 h 4283870"/>
                <a:gd name="connsiteX89" fmla="*/ 1702051 w 3063982"/>
                <a:gd name="connsiteY89" fmla="*/ 3033776 h 4283870"/>
                <a:gd name="connsiteX90" fmla="*/ 1729212 w 3063982"/>
                <a:gd name="connsiteY90" fmla="*/ 3015669 h 4283870"/>
                <a:gd name="connsiteX91" fmla="*/ 1846907 w 3063982"/>
                <a:gd name="connsiteY91" fmla="*/ 2988509 h 4283870"/>
                <a:gd name="connsiteX92" fmla="*/ 2018923 w 3063982"/>
                <a:gd name="connsiteY92" fmla="*/ 2961348 h 4283870"/>
                <a:gd name="connsiteX93" fmla="*/ 2055136 w 3063982"/>
                <a:gd name="connsiteY93" fmla="*/ 2943241 h 4283870"/>
                <a:gd name="connsiteX94" fmla="*/ 2091350 w 3063982"/>
                <a:gd name="connsiteY94" fmla="*/ 2934188 h 4283870"/>
                <a:gd name="connsiteX95" fmla="*/ 2181885 w 3063982"/>
                <a:gd name="connsiteY95" fmla="*/ 2916081 h 4283870"/>
                <a:gd name="connsiteX96" fmla="*/ 2209045 w 3063982"/>
                <a:gd name="connsiteY96" fmla="*/ 2907028 h 4283870"/>
                <a:gd name="connsiteX97" fmla="*/ 2290526 w 3063982"/>
                <a:gd name="connsiteY97" fmla="*/ 2897974 h 4283870"/>
                <a:gd name="connsiteX98" fmla="*/ 2326740 w 3063982"/>
                <a:gd name="connsiteY98" fmla="*/ 2879867 h 4283870"/>
                <a:gd name="connsiteX99" fmla="*/ 2353901 w 3063982"/>
                <a:gd name="connsiteY99" fmla="*/ 2870814 h 4283870"/>
                <a:gd name="connsiteX100" fmla="*/ 2426328 w 3063982"/>
                <a:gd name="connsiteY100" fmla="*/ 2852707 h 4283870"/>
                <a:gd name="connsiteX101" fmla="*/ 2480649 w 3063982"/>
                <a:gd name="connsiteY101" fmla="*/ 2834600 h 4283870"/>
                <a:gd name="connsiteX102" fmla="*/ 2507810 w 3063982"/>
                <a:gd name="connsiteY102" fmla="*/ 2816493 h 4283870"/>
                <a:gd name="connsiteX103" fmla="*/ 2562130 w 3063982"/>
                <a:gd name="connsiteY103" fmla="*/ 2798386 h 4283870"/>
                <a:gd name="connsiteX104" fmla="*/ 2580237 w 3063982"/>
                <a:gd name="connsiteY104" fmla="*/ 2771226 h 4283870"/>
                <a:gd name="connsiteX105" fmla="*/ 2607398 w 3063982"/>
                <a:gd name="connsiteY105" fmla="*/ 2753119 h 4283870"/>
                <a:gd name="connsiteX106" fmla="*/ 2688879 w 3063982"/>
                <a:gd name="connsiteY106" fmla="*/ 2689744 h 4283870"/>
                <a:gd name="connsiteX107" fmla="*/ 2743200 w 3063982"/>
                <a:gd name="connsiteY107" fmla="*/ 2626370 h 4283870"/>
                <a:gd name="connsiteX108" fmla="*/ 2779414 w 3063982"/>
                <a:gd name="connsiteY108" fmla="*/ 2599210 h 4283870"/>
                <a:gd name="connsiteX109" fmla="*/ 2833734 w 3063982"/>
                <a:gd name="connsiteY109" fmla="*/ 2535835 h 4283870"/>
                <a:gd name="connsiteX110" fmla="*/ 2879002 w 3063982"/>
                <a:gd name="connsiteY110" fmla="*/ 2499622 h 4283870"/>
                <a:gd name="connsiteX111" fmla="*/ 2915216 w 3063982"/>
                <a:gd name="connsiteY111" fmla="*/ 2445301 h 4283870"/>
                <a:gd name="connsiteX112" fmla="*/ 2969536 w 3063982"/>
                <a:gd name="connsiteY112" fmla="*/ 2372873 h 4283870"/>
                <a:gd name="connsiteX113" fmla="*/ 3005750 w 3063982"/>
                <a:gd name="connsiteY113" fmla="*/ 2264231 h 4283870"/>
                <a:gd name="connsiteX114" fmla="*/ 3041964 w 3063982"/>
                <a:gd name="connsiteY114" fmla="*/ 2137483 h 4283870"/>
                <a:gd name="connsiteX115" fmla="*/ 3051018 w 3063982"/>
                <a:gd name="connsiteY115" fmla="*/ 2110323 h 4283870"/>
                <a:gd name="connsiteX116" fmla="*/ 3041964 w 3063982"/>
                <a:gd name="connsiteY116" fmla="*/ 1675756 h 4283870"/>
                <a:gd name="connsiteX117" fmla="*/ 3014804 w 3063982"/>
                <a:gd name="connsiteY117" fmla="*/ 1639542 h 4283870"/>
                <a:gd name="connsiteX118" fmla="*/ 2906162 w 3063982"/>
                <a:gd name="connsiteY118" fmla="*/ 1549008 h 4283870"/>
                <a:gd name="connsiteX119" fmla="*/ 2851841 w 3063982"/>
                <a:gd name="connsiteY119" fmla="*/ 1539954 h 4283870"/>
                <a:gd name="connsiteX120" fmla="*/ 2752253 w 3063982"/>
                <a:gd name="connsiteY120" fmla="*/ 1503740 h 4283870"/>
                <a:gd name="connsiteX121" fmla="*/ 2716039 w 3063982"/>
                <a:gd name="connsiteY121" fmla="*/ 1485633 h 4283870"/>
                <a:gd name="connsiteX122" fmla="*/ 2625505 w 3063982"/>
                <a:gd name="connsiteY122" fmla="*/ 1467527 h 4283870"/>
                <a:gd name="connsiteX123" fmla="*/ 2381061 w 3063982"/>
                <a:gd name="connsiteY123" fmla="*/ 1431313 h 4283870"/>
                <a:gd name="connsiteX124" fmla="*/ 2263366 w 3063982"/>
                <a:gd name="connsiteY124" fmla="*/ 1395099 h 4283870"/>
                <a:gd name="connsiteX125" fmla="*/ 2172831 w 3063982"/>
                <a:gd name="connsiteY125" fmla="*/ 1349831 h 4283870"/>
                <a:gd name="connsiteX126" fmla="*/ 2145671 w 3063982"/>
                <a:gd name="connsiteY126" fmla="*/ 1340778 h 4283870"/>
                <a:gd name="connsiteX127" fmla="*/ 2082297 w 3063982"/>
                <a:gd name="connsiteY127" fmla="*/ 1304564 h 4283870"/>
                <a:gd name="connsiteX128" fmla="*/ 2018923 w 3063982"/>
                <a:gd name="connsiteY128" fmla="*/ 1295511 h 4283870"/>
                <a:gd name="connsiteX129" fmla="*/ 1973655 w 3063982"/>
                <a:gd name="connsiteY129" fmla="*/ 1277404 h 4283870"/>
                <a:gd name="connsiteX130" fmla="*/ 1865014 w 3063982"/>
                <a:gd name="connsiteY130" fmla="*/ 1223083 h 4283870"/>
                <a:gd name="connsiteX131" fmla="*/ 1774479 w 3063982"/>
                <a:gd name="connsiteY131" fmla="*/ 1150655 h 4283870"/>
                <a:gd name="connsiteX132" fmla="*/ 1692998 w 3063982"/>
                <a:gd name="connsiteY132" fmla="*/ 1032960 h 4283870"/>
                <a:gd name="connsiteX133" fmla="*/ 1683944 w 3063982"/>
                <a:gd name="connsiteY133" fmla="*/ 1005800 h 4283870"/>
                <a:gd name="connsiteX134" fmla="*/ 1665837 w 3063982"/>
                <a:gd name="connsiteY134" fmla="*/ 978639 h 4283870"/>
                <a:gd name="connsiteX135" fmla="*/ 1656784 w 3063982"/>
                <a:gd name="connsiteY135" fmla="*/ 942426 h 4283870"/>
                <a:gd name="connsiteX136" fmla="*/ 1620570 w 3063982"/>
                <a:gd name="connsiteY136" fmla="*/ 869998 h 4283870"/>
                <a:gd name="connsiteX137" fmla="*/ 1593410 w 3063982"/>
                <a:gd name="connsiteY137" fmla="*/ 725142 h 4283870"/>
                <a:gd name="connsiteX138" fmla="*/ 1584356 w 3063982"/>
                <a:gd name="connsiteY138" fmla="*/ 679875 h 4283870"/>
                <a:gd name="connsiteX139" fmla="*/ 1575303 w 3063982"/>
                <a:gd name="connsiteY139" fmla="*/ 607447 h 4283870"/>
                <a:gd name="connsiteX140" fmla="*/ 1557196 w 3063982"/>
                <a:gd name="connsiteY140" fmla="*/ 553127 h 4283870"/>
                <a:gd name="connsiteX141" fmla="*/ 1530035 w 3063982"/>
                <a:gd name="connsiteY141" fmla="*/ 453538 h 4283870"/>
                <a:gd name="connsiteX142" fmla="*/ 1502875 w 3063982"/>
                <a:gd name="connsiteY142" fmla="*/ 317736 h 4283870"/>
                <a:gd name="connsiteX143" fmla="*/ 1430447 w 3063982"/>
                <a:gd name="connsiteY143" fmla="*/ 236255 h 4283870"/>
                <a:gd name="connsiteX144" fmla="*/ 1394233 w 3063982"/>
                <a:gd name="connsiteY144" fmla="*/ 218148 h 4283870"/>
                <a:gd name="connsiteX145" fmla="*/ 1330859 w 3063982"/>
                <a:gd name="connsiteY145" fmla="*/ 190988 h 4283870"/>
                <a:gd name="connsiteX146" fmla="*/ 1258431 w 3063982"/>
                <a:gd name="connsiteY146" fmla="*/ 163828 h 4283870"/>
                <a:gd name="connsiteX147" fmla="*/ 1204111 w 3063982"/>
                <a:gd name="connsiteY147" fmla="*/ 181934 h 4283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3063982" h="4283870">
                  <a:moveTo>
                    <a:pt x="1204111" y="181934"/>
                  </a:moveTo>
                  <a:cubicBezTo>
                    <a:pt x="1192040" y="175898"/>
                    <a:pt x="1197098" y="143145"/>
                    <a:pt x="1186004" y="127614"/>
                  </a:cubicBezTo>
                  <a:cubicBezTo>
                    <a:pt x="1180457" y="119848"/>
                    <a:pt x="1168101" y="120875"/>
                    <a:pt x="1158843" y="118560"/>
                  </a:cubicBezTo>
                  <a:cubicBezTo>
                    <a:pt x="1143915" y="114828"/>
                    <a:pt x="1128665" y="112525"/>
                    <a:pt x="1113576" y="109507"/>
                  </a:cubicBezTo>
                  <a:cubicBezTo>
                    <a:pt x="1081385" y="93411"/>
                    <a:pt x="1060334" y="80752"/>
                    <a:pt x="1023041" y="73293"/>
                  </a:cubicBezTo>
                  <a:cubicBezTo>
                    <a:pt x="987132" y="66111"/>
                    <a:pt x="938104" y="57051"/>
                    <a:pt x="905346" y="46132"/>
                  </a:cubicBezTo>
                  <a:cubicBezTo>
                    <a:pt x="833610" y="22221"/>
                    <a:pt x="869852" y="31164"/>
                    <a:pt x="796705" y="18972"/>
                  </a:cubicBezTo>
                  <a:cubicBezTo>
                    <a:pt x="784634" y="12936"/>
                    <a:pt x="773976" y="1404"/>
                    <a:pt x="760491" y="865"/>
                  </a:cubicBezTo>
                  <a:cubicBezTo>
                    <a:pt x="659938" y="-3157"/>
                    <a:pt x="589656" y="7508"/>
                    <a:pt x="497940" y="18972"/>
                  </a:cubicBezTo>
                  <a:cubicBezTo>
                    <a:pt x="493114" y="20178"/>
                    <a:pt x="442357" y="31885"/>
                    <a:pt x="434566" y="37079"/>
                  </a:cubicBezTo>
                  <a:cubicBezTo>
                    <a:pt x="423913" y="44181"/>
                    <a:pt x="417242" y="56043"/>
                    <a:pt x="407406" y="64239"/>
                  </a:cubicBezTo>
                  <a:cubicBezTo>
                    <a:pt x="399047" y="71205"/>
                    <a:pt x="389299" y="76310"/>
                    <a:pt x="380245" y="82346"/>
                  </a:cubicBezTo>
                  <a:cubicBezTo>
                    <a:pt x="377227" y="91400"/>
                    <a:pt x="375927" y="101221"/>
                    <a:pt x="371192" y="109507"/>
                  </a:cubicBezTo>
                  <a:cubicBezTo>
                    <a:pt x="327343" y="186244"/>
                    <a:pt x="355736" y="110606"/>
                    <a:pt x="334978" y="172881"/>
                  </a:cubicBezTo>
                  <a:cubicBezTo>
                    <a:pt x="331960" y="194006"/>
                    <a:pt x="330109" y="215330"/>
                    <a:pt x="325924" y="236255"/>
                  </a:cubicBezTo>
                  <a:cubicBezTo>
                    <a:pt x="324052" y="245613"/>
                    <a:pt x="316871" y="253873"/>
                    <a:pt x="316871" y="263416"/>
                  </a:cubicBezTo>
                  <a:cubicBezTo>
                    <a:pt x="316871" y="459598"/>
                    <a:pt x="322906" y="655733"/>
                    <a:pt x="325924" y="851891"/>
                  </a:cubicBezTo>
                  <a:cubicBezTo>
                    <a:pt x="322906" y="897158"/>
                    <a:pt x="320978" y="942511"/>
                    <a:pt x="316871" y="987693"/>
                  </a:cubicBezTo>
                  <a:cubicBezTo>
                    <a:pt x="314939" y="1008944"/>
                    <a:pt x="310311" y="1029874"/>
                    <a:pt x="307818" y="1051067"/>
                  </a:cubicBezTo>
                  <a:cubicBezTo>
                    <a:pt x="284938" y="1245551"/>
                    <a:pt x="317576" y="1064829"/>
                    <a:pt x="262550" y="1404152"/>
                  </a:cubicBezTo>
                  <a:cubicBezTo>
                    <a:pt x="258567" y="1428717"/>
                    <a:pt x="249485" y="1452210"/>
                    <a:pt x="244443" y="1476580"/>
                  </a:cubicBezTo>
                  <a:cubicBezTo>
                    <a:pt x="198168" y="1700244"/>
                    <a:pt x="242314" y="1607053"/>
                    <a:pt x="172016" y="1730077"/>
                  </a:cubicBezTo>
                  <a:cubicBezTo>
                    <a:pt x="152180" y="1868924"/>
                    <a:pt x="179480" y="1717055"/>
                    <a:pt x="135802" y="1856826"/>
                  </a:cubicBezTo>
                  <a:cubicBezTo>
                    <a:pt x="97969" y="1977894"/>
                    <a:pt x="132657" y="1896567"/>
                    <a:pt x="108641" y="1992628"/>
                  </a:cubicBezTo>
                  <a:cubicBezTo>
                    <a:pt x="104012" y="2011144"/>
                    <a:pt x="96570" y="2028841"/>
                    <a:pt x="90534" y="2046948"/>
                  </a:cubicBezTo>
                  <a:cubicBezTo>
                    <a:pt x="84857" y="2086693"/>
                    <a:pt x="83663" y="2110581"/>
                    <a:pt x="72427" y="2146536"/>
                  </a:cubicBezTo>
                  <a:cubicBezTo>
                    <a:pt x="61041" y="2182971"/>
                    <a:pt x="42490" y="2217525"/>
                    <a:pt x="36214" y="2255178"/>
                  </a:cubicBezTo>
                  <a:cubicBezTo>
                    <a:pt x="33196" y="2273285"/>
                    <a:pt x="29951" y="2291356"/>
                    <a:pt x="27160" y="2309499"/>
                  </a:cubicBezTo>
                  <a:cubicBezTo>
                    <a:pt x="23915" y="2330590"/>
                    <a:pt x="21924" y="2351878"/>
                    <a:pt x="18107" y="2372873"/>
                  </a:cubicBezTo>
                  <a:cubicBezTo>
                    <a:pt x="15881" y="2385115"/>
                    <a:pt x="11752" y="2396940"/>
                    <a:pt x="9053" y="2409087"/>
                  </a:cubicBezTo>
                  <a:cubicBezTo>
                    <a:pt x="5715" y="2424108"/>
                    <a:pt x="3018" y="2439265"/>
                    <a:pt x="0" y="2454354"/>
                  </a:cubicBezTo>
                  <a:cubicBezTo>
                    <a:pt x="3018" y="2490568"/>
                    <a:pt x="3662" y="2527059"/>
                    <a:pt x="9053" y="2562996"/>
                  </a:cubicBezTo>
                  <a:cubicBezTo>
                    <a:pt x="19248" y="2630965"/>
                    <a:pt x="23212" y="2617076"/>
                    <a:pt x="36214" y="2662584"/>
                  </a:cubicBezTo>
                  <a:cubicBezTo>
                    <a:pt x="50830" y="2713741"/>
                    <a:pt x="35808" y="2684609"/>
                    <a:pt x="63374" y="2725958"/>
                  </a:cubicBezTo>
                  <a:cubicBezTo>
                    <a:pt x="66392" y="2768208"/>
                    <a:pt x="66144" y="2810818"/>
                    <a:pt x="72427" y="2852707"/>
                  </a:cubicBezTo>
                  <a:cubicBezTo>
                    <a:pt x="77222" y="2884672"/>
                    <a:pt x="99156" y="2921469"/>
                    <a:pt x="108641" y="2952295"/>
                  </a:cubicBezTo>
                  <a:cubicBezTo>
                    <a:pt x="115960" y="2976080"/>
                    <a:pt x="118878" y="3001115"/>
                    <a:pt x="126748" y="3024723"/>
                  </a:cubicBezTo>
                  <a:cubicBezTo>
                    <a:pt x="129766" y="3033776"/>
                    <a:pt x="133656" y="3042584"/>
                    <a:pt x="135802" y="3051883"/>
                  </a:cubicBezTo>
                  <a:cubicBezTo>
                    <a:pt x="142722" y="3081871"/>
                    <a:pt x="144177" y="3113221"/>
                    <a:pt x="153909" y="3142418"/>
                  </a:cubicBezTo>
                  <a:cubicBezTo>
                    <a:pt x="156927" y="3151471"/>
                    <a:pt x="160647" y="3160320"/>
                    <a:pt x="162962" y="3169578"/>
                  </a:cubicBezTo>
                  <a:cubicBezTo>
                    <a:pt x="166694" y="3184506"/>
                    <a:pt x="167150" y="3200247"/>
                    <a:pt x="172016" y="3214845"/>
                  </a:cubicBezTo>
                  <a:cubicBezTo>
                    <a:pt x="176284" y="3227649"/>
                    <a:pt x="184087" y="3238988"/>
                    <a:pt x="190123" y="3251059"/>
                  </a:cubicBezTo>
                  <a:cubicBezTo>
                    <a:pt x="205534" y="3328121"/>
                    <a:pt x="191527" y="3267815"/>
                    <a:pt x="208229" y="3323487"/>
                  </a:cubicBezTo>
                  <a:cubicBezTo>
                    <a:pt x="214542" y="3344530"/>
                    <a:pt x="220023" y="3365818"/>
                    <a:pt x="226336" y="3386861"/>
                  </a:cubicBezTo>
                  <a:cubicBezTo>
                    <a:pt x="229078" y="3396002"/>
                    <a:pt x="230655" y="3405736"/>
                    <a:pt x="235390" y="3414022"/>
                  </a:cubicBezTo>
                  <a:cubicBezTo>
                    <a:pt x="242876" y="3427123"/>
                    <a:pt x="253780" y="3437957"/>
                    <a:pt x="262550" y="3450235"/>
                  </a:cubicBezTo>
                  <a:cubicBezTo>
                    <a:pt x="268874" y="3459089"/>
                    <a:pt x="275447" y="3467844"/>
                    <a:pt x="280657" y="3477396"/>
                  </a:cubicBezTo>
                  <a:cubicBezTo>
                    <a:pt x="293582" y="3501092"/>
                    <a:pt x="316871" y="3549824"/>
                    <a:pt x="316871" y="3549824"/>
                  </a:cubicBezTo>
                  <a:cubicBezTo>
                    <a:pt x="319889" y="3561895"/>
                    <a:pt x="321555" y="3574387"/>
                    <a:pt x="325924" y="3586037"/>
                  </a:cubicBezTo>
                  <a:cubicBezTo>
                    <a:pt x="334583" y="3609128"/>
                    <a:pt x="359667" y="3648311"/>
                    <a:pt x="371192" y="3667519"/>
                  </a:cubicBezTo>
                  <a:cubicBezTo>
                    <a:pt x="374210" y="3679590"/>
                    <a:pt x="376827" y="3691768"/>
                    <a:pt x="380245" y="3703732"/>
                  </a:cubicBezTo>
                  <a:cubicBezTo>
                    <a:pt x="382867" y="3712908"/>
                    <a:pt x="386984" y="3721635"/>
                    <a:pt x="389299" y="3730893"/>
                  </a:cubicBezTo>
                  <a:cubicBezTo>
                    <a:pt x="403665" y="3788356"/>
                    <a:pt x="393921" y="3780973"/>
                    <a:pt x="416459" y="3848588"/>
                  </a:cubicBezTo>
                  <a:lnTo>
                    <a:pt x="434566" y="3902909"/>
                  </a:lnTo>
                  <a:cubicBezTo>
                    <a:pt x="437584" y="3911962"/>
                    <a:pt x="441306" y="3920811"/>
                    <a:pt x="443620" y="3930069"/>
                  </a:cubicBezTo>
                  <a:cubicBezTo>
                    <a:pt x="446638" y="3942140"/>
                    <a:pt x="449255" y="3954319"/>
                    <a:pt x="452673" y="3966283"/>
                  </a:cubicBezTo>
                  <a:cubicBezTo>
                    <a:pt x="458646" y="3987189"/>
                    <a:pt x="472179" y="4021490"/>
                    <a:pt x="479833" y="4038711"/>
                  </a:cubicBezTo>
                  <a:cubicBezTo>
                    <a:pt x="485314" y="4051044"/>
                    <a:pt x="490787" y="4063480"/>
                    <a:pt x="497940" y="4074925"/>
                  </a:cubicBezTo>
                  <a:cubicBezTo>
                    <a:pt x="543745" y="4148211"/>
                    <a:pt x="505130" y="4077701"/>
                    <a:pt x="552261" y="4138299"/>
                  </a:cubicBezTo>
                  <a:cubicBezTo>
                    <a:pt x="590885" y="4187959"/>
                    <a:pt x="575198" y="4191500"/>
                    <a:pt x="624689" y="4219780"/>
                  </a:cubicBezTo>
                  <a:cubicBezTo>
                    <a:pt x="632975" y="4224515"/>
                    <a:pt x="643078" y="4225074"/>
                    <a:pt x="651849" y="4228833"/>
                  </a:cubicBezTo>
                  <a:cubicBezTo>
                    <a:pt x="664254" y="4234149"/>
                    <a:pt x="675658" y="4241623"/>
                    <a:pt x="688063" y="4246940"/>
                  </a:cubicBezTo>
                  <a:cubicBezTo>
                    <a:pt x="706252" y="4254736"/>
                    <a:pt x="733052" y="4260451"/>
                    <a:pt x="751437" y="4265047"/>
                  </a:cubicBezTo>
                  <a:cubicBezTo>
                    <a:pt x="763508" y="4271083"/>
                    <a:pt x="774163" y="4282689"/>
                    <a:pt x="787651" y="4283154"/>
                  </a:cubicBezTo>
                  <a:cubicBezTo>
                    <a:pt x="863112" y="4285756"/>
                    <a:pt x="938792" y="4280937"/>
                    <a:pt x="1013988" y="4274101"/>
                  </a:cubicBezTo>
                  <a:cubicBezTo>
                    <a:pt x="1061341" y="4269796"/>
                    <a:pt x="1075974" y="4257684"/>
                    <a:pt x="1113576" y="4246940"/>
                  </a:cubicBezTo>
                  <a:cubicBezTo>
                    <a:pt x="1125540" y="4243522"/>
                    <a:pt x="1137719" y="4240905"/>
                    <a:pt x="1149790" y="4237887"/>
                  </a:cubicBezTo>
                  <a:cubicBezTo>
                    <a:pt x="1161861" y="4231851"/>
                    <a:pt x="1173599" y="4225096"/>
                    <a:pt x="1186004" y="4219780"/>
                  </a:cubicBezTo>
                  <a:cubicBezTo>
                    <a:pt x="1194775" y="4216021"/>
                    <a:pt x="1204628" y="4214995"/>
                    <a:pt x="1213164" y="4210727"/>
                  </a:cubicBezTo>
                  <a:cubicBezTo>
                    <a:pt x="1228903" y="4202857"/>
                    <a:pt x="1243509" y="4192892"/>
                    <a:pt x="1258431" y="4183566"/>
                  </a:cubicBezTo>
                  <a:cubicBezTo>
                    <a:pt x="1267658" y="4177799"/>
                    <a:pt x="1275404" y="4169280"/>
                    <a:pt x="1285592" y="4165459"/>
                  </a:cubicBezTo>
                  <a:cubicBezTo>
                    <a:pt x="1300000" y="4160056"/>
                    <a:pt x="1315770" y="4159424"/>
                    <a:pt x="1330859" y="4156406"/>
                  </a:cubicBezTo>
                  <a:cubicBezTo>
                    <a:pt x="1336895" y="4147352"/>
                    <a:pt x="1340878" y="4136524"/>
                    <a:pt x="1348966" y="4129245"/>
                  </a:cubicBezTo>
                  <a:cubicBezTo>
                    <a:pt x="1401780" y="4081713"/>
                    <a:pt x="1447044" y="4074173"/>
                    <a:pt x="1475715" y="4002497"/>
                  </a:cubicBezTo>
                  <a:cubicBezTo>
                    <a:pt x="1485286" y="3978570"/>
                    <a:pt x="1495777" y="3954912"/>
                    <a:pt x="1502875" y="3930069"/>
                  </a:cubicBezTo>
                  <a:cubicBezTo>
                    <a:pt x="1506293" y="3918105"/>
                    <a:pt x="1508353" y="3905773"/>
                    <a:pt x="1511928" y="3893855"/>
                  </a:cubicBezTo>
                  <a:cubicBezTo>
                    <a:pt x="1511946" y="3893793"/>
                    <a:pt x="1534552" y="3825985"/>
                    <a:pt x="1539089" y="3812374"/>
                  </a:cubicBezTo>
                  <a:cubicBezTo>
                    <a:pt x="1542107" y="3803321"/>
                    <a:pt x="1546270" y="3794572"/>
                    <a:pt x="1548142" y="3785214"/>
                  </a:cubicBezTo>
                  <a:cubicBezTo>
                    <a:pt x="1551160" y="3770125"/>
                    <a:pt x="1551793" y="3754354"/>
                    <a:pt x="1557196" y="3739946"/>
                  </a:cubicBezTo>
                  <a:cubicBezTo>
                    <a:pt x="1561017" y="3729758"/>
                    <a:pt x="1569267" y="3721839"/>
                    <a:pt x="1575303" y="3712786"/>
                  </a:cubicBezTo>
                  <a:cubicBezTo>
                    <a:pt x="1578321" y="3700715"/>
                    <a:pt x="1580938" y="3688536"/>
                    <a:pt x="1584356" y="3676572"/>
                  </a:cubicBezTo>
                  <a:cubicBezTo>
                    <a:pt x="1586978" y="3667396"/>
                    <a:pt x="1591340" y="3658728"/>
                    <a:pt x="1593410" y="3649412"/>
                  </a:cubicBezTo>
                  <a:cubicBezTo>
                    <a:pt x="1597392" y="3631492"/>
                    <a:pt x="1598863" y="3613091"/>
                    <a:pt x="1602463" y="3595091"/>
                  </a:cubicBezTo>
                  <a:cubicBezTo>
                    <a:pt x="1604903" y="3582890"/>
                    <a:pt x="1608818" y="3571024"/>
                    <a:pt x="1611517" y="3558877"/>
                  </a:cubicBezTo>
                  <a:cubicBezTo>
                    <a:pt x="1614855" y="3543856"/>
                    <a:pt x="1617552" y="3528699"/>
                    <a:pt x="1620570" y="3513610"/>
                  </a:cubicBezTo>
                  <a:cubicBezTo>
                    <a:pt x="1623588" y="3462307"/>
                    <a:pt x="1626204" y="3410979"/>
                    <a:pt x="1629623" y="3359701"/>
                  </a:cubicBezTo>
                  <a:cubicBezTo>
                    <a:pt x="1632783" y="3312300"/>
                    <a:pt x="1637197" y="3231297"/>
                    <a:pt x="1647730" y="3178631"/>
                  </a:cubicBezTo>
                  <a:cubicBezTo>
                    <a:pt x="1649602" y="3169273"/>
                    <a:pt x="1653766" y="3160524"/>
                    <a:pt x="1656784" y="3151471"/>
                  </a:cubicBezTo>
                  <a:cubicBezTo>
                    <a:pt x="1659802" y="3130346"/>
                    <a:pt x="1658177" y="3108014"/>
                    <a:pt x="1665837" y="3088097"/>
                  </a:cubicBezTo>
                  <a:cubicBezTo>
                    <a:pt x="1673649" y="3067786"/>
                    <a:pt x="1683944" y="3045847"/>
                    <a:pt x="1702051" y="3033776"/>
                  </a:cubicBezTo>
                  <a:cubicBezTo>
                    <a:pt x="1711105" y="3027740"/>
                    <a:pt x="1719269" y="3020088"/>
                    <a:pt x="1729212" y="3015669"/>
                  </a:cubicBezTo>
                  <a:cubicBezTo>
                    <a:pt x="1776307" y="2994738"/>
                    <a:pt x="1795350" y="2995874"/>
                    <a:pt x="1846907" y="2988509"/>
                  </a:cubicBezTo>
                  <a:cubicBezTo>
                    <a:pt x="1953889" y="2945716"/>
                    <a:pt x="1817613" y="2994900"/>
                    <a:pt x="2018923" y="2961348"/>
                  </a:cubicBezTo>
                  <a:cubicBezTo>
                    <a:pt x="2032235" y="2959129"/>
                    <a:pt x="2042499" y="2947980"/>
                    <a:pt x="2055136" y="2943241"/>
                  </a:cubicBezTo>
                  <a:cubicBezTo>
                    <a:pt x="2066787" y="2938872"/>
                    <a:pt x="2079386" y="2937606"/>
                    <a:pt x="2091350" y="2934188"/>
                  </a:cubicBezTo>
                  <a:cubicBezTo>
                    <a:pt x="2154561" y="2916128"/>
                    <a:pt x="2073721" y="2931532"/>
                    <a:pt x="2181885" y="2916081"/>
                  </a:cubicBezTo>
                  <a:cubicBezTo>
                    <a:pt x="2190938" y="2913063"/>
                    <a:pt x="2199632" y="2908597"/>
                    <a:pt x="2209045" y="2907028"/>
                  </a:cubicBezTo>
                  <a:cubicBezTo>
                    <a:pt x="2236001" y="2902535"/>
                    <a:pt x="2263898" y="2904119"/>
                    <a:pt x="2290526" y="2897974"/>
                  </a:cubicBezTo>
                  <a:cubicBezTo>
                    <a:pt x="2303677" y="2894939"/>
                    <a:pt x="2314335" y="2885183"/>
                    <a:pt x="2326740" y="2879867"/>
                  </a:cubicBezTo>
                  <a:cubicBezTo>
                    <a:pt x="2335512" y="2876108"/>
                    <a:pt x="2344694" y="2873325"/>
                    <a:pt x="2353901" y="2870814"/>
                  </a:cubicBezTo>
                  <a:cubicBezTo>
                    <a:pt x="2377910" y="2864266"/>
                    <a:pt x="2402720" y="2860576"/>
                    <a:pt x="2426328" y="2852707"/>
                  </a:cubicBezTo>
                  <a:lnTo>
                    <a:pt x="2480649" y="2834600"/>
                  </a:lnTo>
                  <a:cubicBezTo>
                    <a:pt x="2489703" y="2828564"/>
                    <a:pt x="2497867" y="2820912"/>
                    <a:pt x="2507810" y="2816493"/>
                  </a:cubicBezTo>
                  <a:cubicBezTo>
                    <a:pt x="2525251" y="2808741"/>
                    <a:pt x="2545945" y="2808502"/>
                    <a:pt x="2562130" y="2798386"/>
                  </a:cubicBezTo>
                  <a:cubicBezTo>
                    <a:pt x="2571357" y="2792619"/>
                    <a:pt x="2572543" y="2778920"/>
                    <a:pt x="2580237" y="2771226"/>
                  </a:cubicBezTo>
                  <a:cubicBezTo>
                    <a:pt x="2587931" y="2763532"/>
                    <a:pt x="2599039" y="2760085"/>
                    <a:pt x="2607398" y="2753119"/>
                  </a:cubicBezTo>
                  <a:cubicBezTo>
                    <a:pt x="2692498" y="2682201"/>
                    <a:pt x="2551580" y="2781277"/>
                    <a:pt x="2688879" y="2689744"/>
                  </a:cubicBezTo>
                  <a:cubicBezTo>
                    <a:pt x="2710349" y="2661117"/>
                    <a:pt x="2716716" y="2649070"/>
                    <a:pt x="2743200" y="2626370"/>
                  </a:cubicBezTo>
                  <a:cubicBezTo>
                    <a:pt x="2754657" y="2616550"/>
                    <a:pt x="2767958" y="2609030"/>
                    <a:pt x="2779414" y="2599210"/>
                  </a:cubicBezTo>
                  <a:cubicBezTo>
                    <a:pt x="2848403" y="2540076"/>
                    <a:pt x="2762171" y="2607397"/>
                    <a:pt x="2833734" y="2535835"/>
                  </a:cubicBezTo>
                  <a:cubicBezTo>
                    <a:pt x="2847398" y="2522171"/>
                    <a:pt x="2866075" y="2513985"/>
                    <a:pt x="2879002" y="2499622"/>
                  </a:cubicBezTo>
                  <a:cubicBezTo>
                    <a:pt x="2893560" y="2483447"/>
                    <a:pt x="2901622" y="2462294"/>
                    <a:pt x="2915216" y="2445301"/>
                  </a:cubicBezTo>
                  <a:cubicBezTo>
                    <a:pt x="2976224" y="2369040"/>
                    <a:pt x="2931737" y="2448471"/>
                    <a:pt x="2969536" y="2372873"/>
                  </a:cubicBezTo>
                  <a:cubicBezTo>
                    <a:pt x="2990513" y="2267997"/>
                    <a:pt x="2961454" y="2397121"/>
                    <a:pt x="3005750" y="2264231"/>
                  </a:cubicBezTo>
                  <a:cubicBezTo>
                    <a:pt x="3019645" y="2222546"/>
                    <a:pt x="3028068" y="2179168"/>
                    <a:pt x="3041964" y="2137483"/>
                  </a:cubicBezTo>
                  <a:lnTo>
                    <a:pt x="3051018" y="2110323"/>
                  </a:lnTo>
                  <a:cubicBezTo>
                    <a:pt x="3067011" y="1934387"/>
                    <a:pt x="3072548" y="1926550"/>
                    <a:pt x="3041964" y="1675756"/>
                  </a:cubicBezTo>
                  <a:cubicBezTo>
                    <a:pt x="3040137" y="1660778"/>
                    <a:pt x="3024954" y="1650707"/>
                    <a:pt x="3014804" y="1639542"/>
                  </a:cubicBezTo>
                  <a:cubicBezTo>
                    <a:pt x="2987913" y="1609962"/>
                    <a:pt x="2948229" y="1564305"/>
                    <a:pt x="2906162" y="1549008"/>
                  </a:cubicBezTo>
                  <a:cubicBezTo>
                    <a:pt x="2888910" y="1542735"/>
                    <a:pt x="2869650" y="1544406"/>
                    <a:pt x="2851841" y="1539954"/>
                  </a:cubicBezTo>
                  <a:cubicBezTo>
                    <a:pt x="2828902" y="1534219"/>
                    <a:pt x="2775393" y="1514024"/>
                    <a:pt x="2752253" y="1503740"/>
                  </a:cubicBezTo>
                  <a:cubicBezTo>
                    <a:pt x="2739920" y="1498259"/>
                    <a:pt x="2729016" y="1489341"/>
                    <a:pt x="2716039" y="1485633"/>
                  </a:cubicBezTo>
                  <a:cubicBezTo>
                    <a:pt x="2686447" y="1477178"/>
                    <a:pt x="2655904" y="1472327"/>
                    <a:pt x="2625505" y="1467527"/>
                  </a:cubicBezTo>
                  <a:cubicBezTo>
                    <a:pt x="2429456" y="1436571"/>
                    <a:pt x="2511090" y="1447566"/>
                    <a:pt x="2381061" y="1431313"/>
                  </a:cubicBezTo>
                  <a:cubicBezTo>
                    <a:pt x="2358712" y="1424928"/>
                    <a:pt x="2286945" y="1405415"/>
                    <a:pt x="2263366" y="1395099"/>
                  </a:cubicBezTo>
                  <a:cubicBezTo>
                    <a:pt x="2232454" y="1381575"/>
                    <a:pt x="2204840" y="1360500"/>
                    <a:pt x="2172831" y="1349831"/>
                  </a:cubicBezTo>
                  <a:cubicBezTo>
                    <a:pt x="2163778" y="1346813"/>
                    <a:pt x="2154207" y="1345046"/>
                    <a:pt x="2145671" y="1340778"/>
                  </a:cubicBezTo>
                  <a:cubicBezTo>
                    <a:pt x="2123909" y="1329897"/>
                    <a:pt x="2105210" y="1312747"/>
                    <a:pt x="2082297" y="1304564"/>
                  </a:cubicBezTo>
                  <a:cubicBezTo>
                    <a:pt x="2062201" y="1297387"/>
                    <a:pt x="2040048" y="1298529"/>
                    <a:pt x="2018923" y="1295511"/>
                  </a:cubicBezTo>
                  <a:cubicBezTo>
                    <a:pt x="2003834" y="1289475"/>
                    <a:pt x="1988191" y="1284672"/>
                    <a:pt x="1973655" y="1277404"/>
                  </a:cubicBezTo>
                  <a:cubicBezTo>
                    <a:pt x="1840819" y="1210986"/>
                    <a:pt x="1969843" y="1265015"/>
                    <a:pt x="1865014" y="1223083"/>
                  </a:cubicBezTo>
                  <a:cubicBezTo>
                    <a:pt x="1801150" y="1159219"/>
                    <a:pt x="1833597" y="1180214"/>
                    <a:pt x="1774479" y="1150655"/>
                  </a:cubicBezTo>
                  <a:cubicBezTo>
                    <a:pt x="1713571" y="1049142"/>
                    <a:pt x="1745043" y="1085007"/>
                    <a:pt x="1692998" y="1032960"/>
                  </a:cubicBezTo>
                  <a:cubicBezTo>
                    <a:pt x="1689980" y="1023907"/>
                    <a:pt x="1688212" y="1014336"/>
                    <a:pt x="1683944" y="1005800"/>
                  </a:cubicBezTo>
                  <a:cubicBezTo>
                    <a:pt x="1679078" y="996068"/>
                    <a:pt x="1670123" y="988640"/>
                    <a:pt x="1665837" y="978639"/>
                  </a:cubicBezTo>
                  <a:cubicBezTo>
                    <a:pt x="1660936" y="967203"/>
                    <a:pt x="1660719" y="954230"/>
                    <a:pt x="1656784" y="942426"/>
                  </a:cubicBezTo>
                  <a:cubicBezTo>
                    <a:pt x="1642018" y="898129"/>
                    <a:pt x="1642749" y="903266"/>
                    <a:pt x="1620570" y="869998"/>
                  </a:cubicBezTo>
                  <a:cubicBezTo>
                    <a:pt x="1575185" y="643072"/>
                    <a:pt x="1621645" y="880436"/>
                    <a:pt x="1593410" y="725142"/>
                  </a:cubicBezTo>
                  <a:cubicBezTo>
                    <a:pt x="1590657" y="710002"/>
                    <a:pt x="1586696" y="695084"/>
                    <a:pt x="1584356" y="679875"/>
                  </a:cubicBezTo>
                  <a:cubicBezTo>
                    <a:pt x="1580656" y="655827"/>
                    <a:pt x="1580401" y="631237"/>
                    <a:pt x="1575303" y="607447"/>
                  </a:cubicBezTo>
                  <a:cubicBezTo>
                    <a:pt x="1571304" y="588785"/>
                    <a:pt x="1563232" y="571234"/>
                    <a:pt x="1557196" y="553127"/>
                  </a:cubicBezTo>
                  <a:cubicBezTo>
                    <a:pt x="1544188" y="514103"/>
                    <a:pt x="1540247" y="504597"/>
                    <a:pt x="1530035" y="453538"/>
                  </a:cubicBezTo>
                  <a:cubicBezTo>
                    <a:pt x="1524538" y="426053"/>
                    <a:pt x="1517906" y="340283"/>
                    <a:pt x="1502875" y="317736"/>
                  </a:cubicBezTo>
                  <a:cubicBezTo>
                    <a:pt x="1483739" y="289033"/>
                    <a:pt x="1461454" y="251758"/>
                    <a:pt x="1430447" y="236255"/>
                  </a:cubicBezTo>
                  <a:cubicBezTo>
                    <a:pt x="1418376" y="230219"/>
                    <a:pt x="1405951" y="224844"/>
                    <a:pt x="1394233" y="218148"/>
                  </a:cubicBezTo>
                  <a:cubicBezTo>
                    <a:pt x="1345605" y="190360"/>
                    <a:pt x="1390340" y="205857"/>
                    <a:pt x="1330859" y="190988"/>
                  </a:cubicBezTo>
                  <a:cubicBezTo>
                    <a:pt x="1286148" y="161180"/>
                    <a:pt x="1321083" y="179491"/>
                    <a:pt x="1258431" y="163828"/>
                  </a:cubicBezTo>
                  <a:cubicBezTo>
                    <a:pt x="1210763" y="151911"/>
                    <a:pt x="1216182" y="187970"/>
                    <a:pt x="1204111" y="181934"/>
                  </a:cubicBezTo>
                  <a:close/>
                </a:path>
              </a:pathLst>
            </a:custGeom>
            <a:solidFill>
              <a:schemeClr val="accent1">
                <a:alpha val="4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223441" y="2135861"/>
            <a:ext cx="10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compare</a:t>
            </a:r>
            <a:endParaRPr lang="en-US" dirty="0"/>
          </a:p>
        </p:txBody>
      </p:sp>
      <p:sp>
        <p:nvSpPr>
          <p:cNvPr id="37" name="Freeform 36"/>
          <p:cNvSpPr/>
          <p:nvPr/>
        </p:nvSpPr>
        <p:spPr>
          <a:xfrm>
            <a:off x="1064531" y="2832815"/>
            <a:ext cx="1955549" cy="1394233"/>
          </a:xfrm>
          <a:custGeom>
            <a:avLst/>
            <a:gdLst>
              <a:gd name="connsiteX0" fmla="*/ 1910282 w 1955549"/>
              <a:gd name="connsiteY0" fmla="*/ 552261 h 1394233"/>
              <a:gd name="connsiteX1" fmla="*/ 1865014 w 1955549"/>
              <a:gd name="connsiteY1" fmla="*/ 534154 h 1394233"/>
              <a:gd name="connsiteX2" fmla="*/ 1702052 w 1955549"/>
              <a:gd name="connsiteY2" fmla="*/ 506994 h 1394233"/>
              <a:gd name="connsiteX3" fmla="*/ 1647731 w 1955549"/>
              <a:gd name="connsiteY3" fmla="*/ 497940 h 1394233"/>
              <a:gd name="connsiteX4" fmla="*/ 1566250 w 1955549"/>
              <a:gd name="connsiteY4" fmla="*/ 470780 h 1394233"/>
              <a:gd name="connsiteX5" fmla="*/ 1511929 w 1955549"/>
              <a:gd name="connsiteY5" fmla="*/ 452673 h 1394233"/>
              <a:gd name="connsiteX6" fmla="*/ 1484769 w 1955549"/>
              <a:gd name="connsiteY6" fmla="*/ 425513 h 1394233"/>
              <a:gd name="connsiteX7" fmla="*/ 1430448 w 1955549"/>
              <a:gd name="connsiteY7" fmla="*/ 407406 h 1394233"/>
              <a:gd name="connsiteX8" fmla="*/ 1403288 w 1955549"/>
              <a:gd name="connsiteY8" fmla="*/ 380245 h 1394233"/>
              <a:gd name="connsiteX9" fmla="*/ 1376127 w 1955549"/>
              <a:gd name="connsiteY9" fmla="*/ 371192 h 1394233"/>
              <a:gd name="connsiteX10" fmla="*/ 1312753 w 1955549"/>
              <a:gd name="connsiteY10" fmla="*/ 353085 h 1394233"/>
              <a:gd name="connsiteX11" fmla="*/ 1213165 w 1955549"/>
              <a:gd name="connsiteY11" fmla="*/ 298764 h 1394233"/>
              <a:gd name="connsiteX12" fmla="*/ 1186004 w 1955549"/>
              <a:gd name="connsiteY12" fmla="*/ 289711 h 1394233"/>
              <a:gd name="connsiteX13" fmla="*/ 1122630 w 1955549"/>
              <a:gd name="connsiteY13" fmla="*/ 253497 h 1394233"/>
              <a:gd name="connsiteX14" fmla="*/ 1104523 w 1955549"/>
              <a:gd name="connsiteY14" fmla="*/ 226336 h 1394233"/>
              <a:gd name="connsiteX15" fmla="*/ 1050202 w 1955549"/>
              <a:gd name="connsiteY15" fmla="*/ 217283 h 1394233"/>
              <a:gd name="connsiteX16" fmla="*/ 986828 w 1955549"/>
              <a:gd name="connsiteY16" fmla="*/ 199176 h 1394233"/>
              <a:gd name="connsiteX17" fmla="*/ 950614 w 1955549"/>
              <a:gd name="connsiteY17" fmla="*/ 190122 h 1394233"/>
              <a:gd name="connsiteX18" fmla="*/ 896294 w 1955549"/>
              <a:gd name="connsiteY18" fmla="*/ 172016 h 1394233"/>
              <a:gd name="connsiteX19" fmla="*/ 869133 w 1955549"/>
              <a:gd name="connsiteY19" fmla="*/ 162962 h 1394233"/>
              <a:gd name="connsiteX20" fmla="*/ 832919 w 1955549"/>
              <a:gd name="connsiteY20" fmla="*/ 144855 h 1394233"/>
              <a:gd name="connsiteX21" fmla="*/ 760492 w 1955549"/>
              <a:gd name="connsiteY21" fmla="*/ 135802 h 1394233"/>
              <a:gd name="connsiteX22" fmla="*/ 651850 w 1955549"/>
              <a:gd name="connsiteY22" fmla="*/ 99588 h 1394233"/>
              <a:gd name="connsiteX23" fmla="*/ 624690 w 1955549"/>
              <a:gd name="connsiteY23" fmla="*/ 90534 h 1394233"/>
              <a:gd name="connsiteX24" fmla="*/ 570369 w 1955549"/>
              <a:gd name="connsiteY24" fmla="*/ 54321 h 1394233"/>
              <a:gd name="connsiteX25" fmla="*/ 543208 w 1955549"/>
              <a:gd name="connsiteY25" fmla="*/ 45267 h 1394233"/>
              <a:gd name="connsiteX26" fmla="*/ 516048 w 1955549"/>
              <a:gd name="connsiteY26" fmla="*/ 27160 h 1394233"/>
              <a:gd name="connsiteX27" fmla="*/ 461727 w 1955549"/>
              <a:gd name="connsiteY27" fmla="*/ 9053 h 1394233"/>
              <a:gd name="connsiteX28" fmla="*/ 434567 w 1955549"/>
              <a:gd name="connsiteY28" fmla="*/ 0 h 1394233"/>
              <a:gd name="connsiteX29" fmla="*/ 144856 w 1955549"/>
              <a:gd name="connsiteY29" fmla="*/ 9053 h 1394233"/>
              <a:gd name="connsiteX30" fmla="*/ 117695 w 1955549"/>
              <a:gd name="connsiteY30" fmla="*/ 36214 h 1394233"/>
              <a:gd name="connsiteX31" fmla="*/ 90535 w 1955549"/>
              <a:gd name="connsiteY31" fmla="*/ 90534 h 1394233"/>
              <a:gd name="connsiteX32" fmla="*/ 54321 w 1955549"/>
              <a:gd name="connsiteY32" fmla="*/ 144855 h 1394233"/>
              <a:gd name="connsiteX33" fmla="*/ 18107 w 1955549"/>
              <a:gd name="connsiteY33" fmla="*/ 253497 h 1394233"/>
              <a:gd name="connsiteX34" fmla="*/ 9054 w 1955549"/>
              <a:gd name="connsiteY34" fmla="*/ 280657 h 1394233"/>
              <a:gd name="connsiteX35" fmla="*/ 0 w 1955549"/>
              <a:gd name="connsiteY35" fmla="*/ 307818 h 1394233"/>
              <a:gd name="connsiteX36" fmla="*/ 18107 w 1955549"/>
              <a:gd name="connsiteY36" fmla="*/ 724277 h 1394233"/>
              <a:gd name="connsiteX37" fmla="*/ 27161 w 1955549"/>
              <a:gd name="connsiteY37" fmla="*/ 959667 h 1394233"/>
              <a:gd name="connsiteX38" fmla="*/ 45268 w 1955549"/>
              <a:gd name="connsiteY38" fmla="*/ 1013988 h 1394233"/>
              <a:gd name="connsiteX39" fmla="*/ 54321 w 1955549"/>
              <a:gd name="connsiteY39" fmla="*/ 1068309 h 1394233"/>
              <a:gd name="connsiteX40" fmla="*/ 63375 w 1955549"/>
              <a:gd name="connsiteY40" fmla="*/ 1131683 h 1394233"/>
              <a:gd name="connsiteX41" fmla="*/ 72428 w 1955549"/>
              <a:gd name="connsiteY41" fmla="*/ 1158843 h 1394233"/>
              <a:gd name="connsiteX42" fmla="*/ 81482 w 1955549"/>
              <a:gd name="connsiteY42" fmla="*/ 1240324 h 1394233"/>
              <a:gd name="connsiteX43" fmla="*/ 99589 w 1955549"/>
              <a:gd name="connsiteY43" fmla="*/ 1294645 h 1394233"/>
              <a:gd name="connsiteX44" fmla="*/ 153909 w 1955549"/>
              <a:gd name="connsiteY44" fmla="*/ 1348966 h 1394233"/>
              <a:gd name="connsiteX45" fmla="*/ 208230 w 1955549"/>
              <a:gd name="connsiteY45" fmla="*/ 1376126 h 1394233"/>
              <a:gd name="connsiteX46" fmla="*/ 244444 w 1955549"/>
              <a:gd name="connsiteY46" fmla="*/ 1385180 h 1394233"/>
              <a:gd name="connsiteX47" fmla="*/ 271604 w 1955549"/>
              <a:gd name="connsiteY47" fmla="*/ 1394233 h 1394233"/>
              <a:gd name="connsiteX48" fmla="*/ 534155 w 1955549"/>
              <a:gd name="connsiteY48" fmla="*/ 1385180 h 1394233"/>
              <a:gd name="connsiteX49" fmla="*/ 651850 w 1955549"/>
              <a:gd name="connsiteY49" fmla="*/ 1367073 h 1394233"/>
              <a:gd name="connsiteX50" fmla="*/ 669957 w 1955549"/>
              <a:gd name="connsiteY50" fmla="*/ 1339913 h 1394233"/>
              <a:gd name="connsiteX51" fmla="*/ 697117 w 1955549"/>
              <a:gd name="connsiteY51" fmla="*/ 1321806 h 1394233"/>
              <a:gd name="connsiteX52" fmla="*/ 715224 w 1955549"/>
              <a:gd name="connsiteY52" fmla="*/ 1258431 h 1394233"/>
              <a:gd name="connsiteX53" fmla="*/ 751438 w 1955549"/>
              <a:gd name="connsiteY53" fmla="*/ 1240324 h 1394233"/>
              <a:gd name="connsiteX54" fmla="*/ 805759 w 1955549"/>
              <a:gd name="connsiteY54" fmla="*/ 1204111 h 1394233"/>
              <a:gd name="connsiteX55" fmla="*/ 814812 w 1955549"/>
              <a:gd name="connsiteY55" fmla="*/ 1176950 h 1394233"/>
              <a:gd name="connsiteX56" fmla="*/ 905347 w 1955549"/>
              <a:gd name="connsiteY56" fmla="*/ 1122629 h 1394233"/>
              <a:gd name="connsiteX57" fmla="*/ 995882 w 1955549"/>
              <a:gd name="connsiteY57" fmla="*/ 1095469 h 1394233"/>
              <a:gd name="connsiteX58" fmla="*/ 1032095 w 1955549"/>
              <a:gd name="connsiteY58" fmla="*/ 1077362 h 1394233"/>
              <a:gd name="connsiteX59" fmla="*/ 1086416 w 1955549"/>
              <a:gd name="connsiteY59" fmla="*/ 1041148 h 1394233"/>
              <a:gd name="connsiteX60" fmla="*/ 1149791 w 1955549"/>
              <a:gd name="connsiteY60" fmla="*/ 1023041 h 1394233"/>
              <a:gd name="connsiteX61" fmla="*/ 1176951 w 1955549"/>
              <a:gd name="connsiteY61" fmla="*/ 1004934 h 1394233"/>
              <a:gd name="connsiteX62" fmla="*/ 1303699 w 1955549"/>
              <a:gd name="connsiteY62" fmla="*/ 968721 h 1394233"/>
              <a:gd name="connsiteX63" fmla="*/ 1412341 w 1955549"/>
              <a:gd name="connsiteY63" fmla="*/ 959667 h 1394233"/>
              <a:gd name="connsiteX64" fmla="*/ 1801640 w 1955549"/>
              <a:gd name="connsiteY64" fmla="*/ 959667 h 1394233"/>
              <a:gd name="connsiteX65" fmla="*/ 1837854 w 1955549"/>
              <a:gd name="connsiteY65" fmla="*/ 941560 h 1394233"/>
              <a:gd name="connsiteX66" fmla="*/ 1874068 w 1955549"/>
              <a:gd name="connsiteY66" fmla="*/ 932507 h 1394233"/>
              <a:gd name="connsiteX67" fmla="*/ 1901228 w 1955549"/>
              <a:gd name="connsiteY67" fmla="*/ 923453 h 1394233"/>
              <a:gd name="connsiteX68" fmla="*/ 1919335 w 1955549"/>
              <a:gd name="connsiteY68" fmla="*/ 896293 h 1394233"/>
              <a:gd name="connsiteX69" fmla="*/ 1937442 w 1955549"/>
              <a:gd name="connsiteY69" fmla="*/ 841972 h 1394233"/>
              <a:gd name="connsiteX70" fmla="*/ 1955549 w 1955549"/>
              <a:gd name="connsiteY70" fmla="*/ 624689 h 1394233"/>
              <a:gd name="connsiteX71" fmla="*/ 1928389 w 1955549"/>
              <a:gd name="connsiteY71" fmla="*/ 552261 h 1394233"/>
              <a:gd name="connsiteX72" fmla="*/ 1910282 w 1955549"/>
              <a:gd name="connsiteY72" fmla="*/ 552261 h 139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955549" h="1394233">
                <a:moveTo>
                  <a:pt x="1910282" y="552261"/>
                </a:moveTo>
                <a:cubicBezTo>
                  <a:pt x="1899720" y="549243"/>
                  <a:pt x="1880717" y="538341"/>
                  <a:pt x="1865014" y="534154"/>
                </a:cubicBezTo>
                <a:cubicBezTo>
                  <a:pt x="1793424" y="515063"/>
                  <a:pt x="1771180" y="516869"/>
                  <a:pt x="1702052" y="506994"/>
                </a:cubicBezTo>
                <a:cubicBezTo>
                  <a:pt x="1683880" y="504398"/>
                  <a:pt x="1665838" y="500958"/>
                  <a:pt x="1647731" y="497940"/>
                </a:cubicBezTo>
                <a:cubicBezTo>
                  <a:pt x="1597585" y="464509"/>
                  <a:pt x="1644315" y="490296"/>
                  <a:pt x="1566250" y="470780"/>
                </a:cubicBezTo>
                <a:cubicBezTo>
                  <a:pt x="1547733" y="466151"/>
                  <a:pt x="1511929" y="452673"/>
                  <a:pt x="1511929" y="452673"/>
                </a:cubicBezTo>
                <a:cubicBezTo>
                  <a:pt x="1502876" y="443620"/>
                  <a:pt x="1495961" y="431731"/>
                  <a:pt x="1484769" y="425513"/>
                </a:cubicBezTo>
                <a:cubicBezTo>
                  <a:pt x="1468084" y="416244"/>
                  <a:pt x="1430448" y="407406"/>
                  <a:pt x="1430448" y="407406"/>
                </a:cubicBezTo>
                <a:cubicBezTo>
                  <a:pt x="1421395" y="398352"/>
                  <a:pt x="1413941" y="387347"/>
                  <a:pt x="1403288" y="380245"/>
                </a:cubicBezTo>
                <a:cubicBezTo>
                  <a:pt x="1395347" y="374951"/>
                  <a:pt x="1385303" y="373814"/>
                  <a:pt x="1376127" y="371192"/>
                </a:cubicBezTo>
                <a:cubicBezTo>
                  <a:pt x="1296559" y="348458"/>
                  <a:pt x="1377867" y="374789"/>
                  <a:pt x="1312753" y="353085"/>
                </a:cubicBezTo>
                <a:cubicBezTo>
                  <a:pt x="1279694" y="331046"/>
                  <a:pt x="1254244" y="312456"/>
                  <a:pt x="1213165" y="298764"/>
                </a:cubicBezTo>
                <a:lnTo>
                  <a:pt x="1186004" y="289711"/>
                </a:lnTo>
                <a:cubicBezTo>
                  <a:pt x="1087494" y="191197"/>
                  <a:pt x="1232055" y="326447"/>
                  <a:pt x="1122630" y="253497"/>
                </a:cubicBezTo>
                <a:cubicBezTo>
                  <a:pt x="1113576" y="247461"/>
                  <a:pt x="1114255" y="231202"/>
                  <a:pt x="1104523" y="226336"/>
                </a:cubicBezTo>
                <a:cubicBezTo>
                  <a:pt x="1088104" y="218127"/>
                  <a:pt x="1068202" y="220883"/>
                  <a:pt x="1050202" y="217283"/>
                </a:cubicBezTo>
                <a:cubicBezTo>
                  <a:pt x="1003055" y="207853"/>
                  <a:pt x="1027078" y="210676"/>
                  <a:pt x="986828" y="199176"/>
                </a:cubicBezTo>
                <a:cubicBezTo>
                  <a:pt x="974864" y="195758"/>
                  <a:pt x="962532" y="193697"/>
                  <a:pt x="950614" y="190122"/>
                </a:cubicBezTo>
                <a:cubicBezTo>
                  <a:pt x="932333" y="184638"/>
                  <a:pt x="914401" y="178051"/>
                  <a:pt x="896294" y="172016"/>
                </a:cubicBezTo>
                <a:cubicBezTo>
                  <a:pt x="887240" y="168998"/>
                  <a:pt x="877669" y="167230"/>
                  <a:pt x="869133" y="162962"/>
                </a:cubicBezTo>
                <a:cubicBezTo>
                  <a:pt x="857062" y="156926"/>
                  <a:pt x="846012" y="148128"/>
                  <a:pt x="832919" y="144855"/>
                </a:cubicBezTo>
                <a:cubicBezTo>
                  <a:pt x="809315" y="138954"/>
                  <a:pt x="784634" y="138820"/>
                  <a:pt x="760492" y="135802"/>
                </a:cubicBezTo>
                <a:lnTo>
                  <a:pt x="651850" y="99588"/>
                </a:lnTo>
                <a:cubicBezTo>
                  <a:pt x="642797" y="96570"/>
                  <a:pt x="632630" y="95827"/>
                  <a:pt x="624690" y="90534"/>
                </a:cubicBezTo>
                <a:cubicBezTo>
                  <a:pt x="606583" y="78463"/>
                  <a:pt x="591014" y="61203"/>
                  <a:pt x="570369" y="54321"/>
                </a:cubicBezTo>
                <a:cubicBezTo>
                  <a:pt x="561315" y="51303"/>
                  <a:pt x="551744" y="49535"/>
                  <a:pt x="543208" y="45267"/>
                </a:cubicBezTo>
                <a:cubicBezTo>
                  <a:pt x="533476" y="40401"/>
                  <a:pt x="525991" y="31579"/>
                  <a:pt x="516048" y="27160"/>
                </a:cubicBezTo>
                <a:cubicBezTo>
                  <a:pt x="498607" y="19408"/>
                  <a:pt x="479834" y="15089"/>
                  <a:pt x="461727" y="9053"/>
                </a:cubicBezTo>
                <a:lnTo>
                  <a:pt x="434567" y="0"/>
                </a:lnTo>
                <a:cubicBezTo>
                  <a:pt x="337997" y="3018"/>
                  <a:pt x="240849" y="-1918"/>
                  <a:pt x="144856" y="9053"/>
                </a:cubicBezTo>
                <a:cubicBezTo>
                  <a:pt x="132135" y="10507"/>
                  <a:pt x="125892" y="26378"/>
                  <a:pt x="117695" y="36214"/>
                </a:cubicBezTo>
                <a:cubicBezTo>
                  <a:pt x="77508" y="84439"/>
                  <a:pt x="117754" y="41540"/>
                  <a:pt x="90535" y="90534"/>
                </a:cubicBezTo>
                <a:cubicBezTo>
                  <a:pt x="79966" y="109557"/>
                  <a:pt x="54321" y="144855"/>
                  <a:pt x="54321" y="144855"/>
                </a:cubicBezTo>
                <a:lnTo>
                  <a:pt x="18107" y="253497"/>
                </a:lnTo>
                <a:lnTo>
                  <a:pt x="9054" y="280657"/>
                </a:lnTo>
                <a:lnTo>
                  <a:pt x="0" y="307818"/>
                </a:lnTo>
                <a:cubicBezTo>
                  <a:pt x="6036" y="446638"/>
                  <a:pt x="12322" y="585447"/>
                  <a:pt x="18107" y="724277"/>
                </a:cubicBezTo>
                <a:cubicBezTo>
                  <a:pt x="21376" y="802730"/>
                  <a:pt x="19832" y="881488"/>
                  <a:pt x="27161" y="959667"/>
                </a:cubicBezTo>
                <a:cubicBezTo>
                  <a:pt x="28943" y="978670"/>
                  <a:pt x="45268" y="1013988"/>
                  <a:pt x="45268" y="1013988"/>
                </a:cubicBezTo>
                <a:cubicBezTo>
                  <a:pt x="48286" y="1032095"/>
                  <a:pt x="51530" y="1050166"/>
                  <a:pt x="54321" y="1068309"/>
                </a:cubicBezTo>
                <a:cubicBezTo>
                  <a:pt x="57566" y="1089400"/>
                  <a:pt x="59190" y="1110758"/>
                  <a:pt x="63375" y="1131683"/>
                </a:cubicBezTo>
                <a:cubicBezTo>
                  <a:pt x="65247" y="1141041"/>
                  <a:pt x="69410" y="1149790"/>
                  <a:pt x="72428" y="1158843"/>
                </a:cubicBezTo>
                <a:cubicBezTo>
                  <a:pt x="75446" y="1186003"/>
                  <a:pt x="76123" y="1213527"/>
                  <a:pt x="81482" y="1240324"/>
                </a:cubicBezTo>
                <a:cubicBezTo>
                  <a:pt x="85225" y="1259040"/>
                  <a:pt x="86093" y="1281149"/>
                  <a:pt x="99589" y="1294645"/>
                </a:cubicBezTo>
                <a:cubicBezTo>
                  <a:pt x="117696" y="1312752"/>
                  <a:pt x="129616" y="1340868"/>
                  <a:pt x="153909" y="1348966"/>
                </a:cubicBezTo>
                <a:cubicBezTo>
                  <a:pt x="268367" y="1387120"/>
                  <a:pt x="85369" y="1323472"/>
                  <a:pt x="208230" y="1376126"/>
                </a:cubicBezTo>
                <a:cubicBezTo>
                  <a:pt x="219667" y="1381027"/>
                  <a:pt x="232480" y="1381762"/>
                  <a:pt x="244444" y="1385180"/>
                </a:cubicBezTo>
                <a:cubicBezTo>
                  <a:pt x="253620" y="1387802"/>
                  <a:pt x="262551" y="1391215"/>
                  <a:pt x="271604" y="1394233"/>
                </a:cubicBezTo>
                <a:lnTo>
                  <a:pt x="534155" y="1385180"/>
                </a:lnTo>
                <a:cubicBezTo>
                  <a:pt x="616905" y="1380936"/>
                  <a:pt x="601355" y="1383904"/>
                  <a:pt x="651850" y="1367073"/>
                </a:cubicBezTo>
                <a:cubicBezTo>
                  <a:pt x="657886" y="1358020"/>
                  <a:pt x="662263" y="1347607"/>
                  <a:pt x="669957" y="1339913"/>
                </a:cubicBezTo>
                <a:cubicBezTo>
                  <a:pt x="677651" y="1332219"/>
                  <a:pt x="691081" y="1330859"/>
                  <a:pt x="697117" y="1321806"/>
                </a:cubicBezTo>
                <a:cubicBezTo>
                  <a:pt x="697583" y="1321107"/>
                  <a:pt x="710599" y="1263057"/>
                  <a:pt x="715224" y="1258431"/>
                </a:cubicBezTo>
                <a:cubicBezTo>
                  <a:pt x="724767" y="1248888"/>
                  <a:pt x="739865" y="1247268"/>
                  <a:pt x="751438" y="1240324"/>
                </a:cubicBezTo>
                <a:cubicBezTo>
                  <a:pt x="770099" y="1229128"/>
                  <a:pt x="805759" y="1204111"/>
                  <a:pt x="805759" y="1204111"/>
                </a:cubicBezTo>
                <a:cubicBezTo>
                  <a:pt x="808777" y="1195057"/>
                  <a:pt x="808064" y="1183698"/>
                  <a:pt x="814812" y="1176950"/>
                </a:cubicBezTo>
                <a:cubicBezTo>
                  <a:pt x="827446" y="1164316"/>
                  <a:pt x="882486" y="1131202"/>
                  <a:pt x="905347" y="1122629"/>
                </a:cubicBezTo>
                <a:cubicBezTo>
                  <a:pt x="957329" y="1103136"/>
                  <a:pt x="933972" y="1126425"/>
                  <a:pt x="995882" y="1095469"/>
                </a:cubicBezTo>
                <a:cubicBezTo>
                  <a:pt x="1007953" y="1089433"/>
                  <a:pt x="1020522" y="1084306"/>
                  <a:pt x="1032095" y="1077362"/>
                </a:cubicBezTo>
                <a:cubicBezTo>
                  <a:pt x="1050756" y="1066166"/>
                  <a:pt x="1065771" y="1048029"/>
                  <a:pt x="1086416" y="1041148"/>
                </a:cubicBezTo>
                <a:cubicBezTo>
                  <a:pt x="1125381" y="1028160"/>
                  <a:pt x="1104319" y="1034410"/>
                  <a:pt x="1149791" y="1023041"/>
                </a:cubicBezTo>
                <a:cubicBezTo>
                  <a:pt x="1158844" y="1017005"/>
                  <a:pt x="1167008" y="1009353"/>
                  <a:pt x="1176951" y="1004934"/>
                </a:cubicBezTo>
                <a:cubicBezTo>
                  <a:pt x="1198711" y="995263"/>
                  <a:pt x="1285990" y="970197"/>
                  <a:pt x="1303699" y="968721"/>
                </a:cubicBezTo>
                <a:lnTo>
                  <a:pt x="1412341" y="959667"/>
                </a:lnTo>
                <a:cubicBezTo>
                  <a:pt x="1561323" y="966762"/>
                  <a:pt x="1651719" y="976966"/>
                  <a:pt x="1801640" y="959667"/>
                </a:cubicBezTo>
                <a:cubicBezTo>
                  <a:pt x="1815047" y="958120"/>
                  <a:pt x="1825217" y="946299"/>
                  <a:pt x="1837854" y="941560"/>
                </a:cubicBezTo>
                <a:cubicBezTo>
                  <a:pt x="1849505" y="937191"/>
                  <a:pt x="1862104" y="935925"/>
                  <a:pt x="1874068" y="932507"/>
                </a:cubicBezTo>
                <a:cubicBezTo>
                  <a:pt x="1883244" y="929885"/>
                  <a:pt x="1892175" y="926471"/>
                  <a:pt x="1901228" y="923453"/>
                </a:cubicBezTo>
                <a:cubicBezTo>
                  <a:pt x="1907264" y="914400"/>
                  <a:pt x="1914916" y="906236"/>
                  <a:pt x="1919335" y="896293"/>
                </a:cubicBezTo>
                <a:cubicBezTo>
                  <a:pt x="1927087" y="878852"/>
                  <a:pt x="1937442" y="841972"/>
                  <a:pt x="1937442" y="841972"/>
                </a:cubicBezTo>
                <a:cubicBezTo>
                  <a:pt x="1944956" y="774342"/>
                  <a:pt x="1955549" y="689906"/>
                  <a:pt x="1955549" y="624689"/>
                </a:cubicBezTo>
                <a:cubicBezTo>
                  <a:pt x="1955549" y="598781"/>
                  <a:pt x="1947120" y="570992"/>
                  <a:pt x="1928389" y="552261"/>
                </a:cubicBezTo>
                <a:cubicBezTo>
                  <a:pt x="1926255" y="550127"/>
                  <a:pt x="1920844" y="555279"/>
                  <a:pt x="1910282" y="552261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34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Shared (“tied”) weights</a:t>
            </a:r>
          </a:p>
        </p:txBody>
      </p:sp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14941" y="5269690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6"/>
            <a:endCxn id="11" idx="2"/>
          </p:cNvCxnSpPr>
          <p:nvPr/>
        </p:nvCxnSpPr>
        <p:spPr>
          <a:xfrm>
            <a:off x="1475715" y="309628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  <a:endCxn id="11" idx="2"/>
          </p:cNvCxnSpPr>
          <p:nvPr/>
        </p:nvCxnSpPr>
        <p:spPr>
          <a:xfrm flipV="1">
            <a:off x="1475715" y="355733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6"/>
            <a:endCxn id="11" idx="2"/>
          </p:cNvCxnSpPr>
          <p:nvPr/>
        </p:nvCxnSpPr>
        <p:spPr>
          <a:xfrm flipV="1">
            <a:off x="1475715" y="355733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475714" y="4927200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475714" y="5388251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1475714" y="5388251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622484" y="392949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483257" y="358700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483257" y="404805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483257" y="404805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622484" y="4372385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483257" y="4029895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83257" y="4490946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83257" y="4490946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611920" y="484408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472693" y="450159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472693" y="496264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472693" y="496264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2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2900575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2900575"/>
                <a:ext cx="317138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11538" r="-5769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3269507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3269507"/>
                <a:ext cx="322461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3605971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3605971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569491" y="4716256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491" y="4716256"/>
                <a:ext cx="317138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11538" r="-7692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566830" y="5085188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830" y="5085188"/>
                <a:ext cx="322461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566830" y="5421652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830" y="5421652"/>
                <a:ext cx="322461" cy="276999"/>
              </a:xfrm>
              <a:prstGeom prst="rect">
                <a:avLst/>
              </a:prstGeom>
              <a:blipFill rotWithShape="0">
                <a:blip r:embed="rId8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Freeform 37"/>
          <p:cNvSpPr/>
          <p:nvPr/>
        </p:nvSpPr>
        <p:spPr>
          <a:xfrm>
            <a:off x="1064531" y="2832815"/>
            <a:ext cx="1955549" cy="1394233"/>
          </a:xfrm>
          <a:custGeom>
            <a:avLst/>
            <a:gdLst>
              <a:gd name="connsiteX0" fmla="*/ 1910282 w 1955549"/>
              <a:gd name="connsiteY0" fmla="*/ 552261 h 1394233"/>
              <a:gd name="connsiteX1" fmla="*/ 1865014 w 1955549"/>
              <a:gd name="connsiteY1" fmla="*/ 534154 h 1394233"/>
              <a:gd name="connsiteX2" fmla="*/ 1702052 w 1955549"/>
              <a:gd name="connsiteY2" fmla="*/ 506994 h 1394233"/>
              <a:gd name="connsiteX3" fmla="*/ 1647731 w 1955549"/>
              <a:gd name="connsiteY3" fmla="*/ 497940 h 1394233"/>
              <a:gd name="connsiteX4" fmla="*/ 1566250 w 1955549"/>
              <a:gd name="connsiteY4" fmla="*/ 470780 h 1394233"/>
              <a:gd name="connsiteX5" fmla="*/ 1511929 w 1955549"/>
              <a:gd name="connsiteY5" fmla="*/ 452673 h 1394233"/>
              <a:gd name="connsiteX6" fmla="*/ 1484769 w 1955549"/>
              <a:gd name="connsiteY6" fmla="*/ 425513 h 1394233"/>
              <a:gd name="connsiteX7" fmla="*/ 1430448 w 1955549"/>
              <a:gd name="connsiteY7" fmla="*/ 407406 h 1394233"/>
              <a:gd name="connsiteX8" fmla="*/ 1403288 w 1955549"/>
              <a:gd name="connsiteY8" fmla="*/ 380245 h 1394233"/>
              <a:gd name="connsiteX9" fmla="*/ 1376127 w 1955549"/>
              <a:gd name="connsiteY9" fmla="*/ 371192 h 1394233"/>
              <a:gd name="connsiteX10" fmla="*/ 1312753 w 1955549"/>
              <a:gd name="connsiteY10" fmla="*/ 353085 h 1394233"/>
              <a:gd name="connsiteX11" fmla="*/ 1213165 w 1955549"/>
              <a:gd name="connsiteY11" fmla="*/ 298764 h 1394233"/>
              <a:gd name="connsiteX12" fmla="*/ 1186004 w 1955549"/>
              <a:gd name="connsiteY12" fmla="*/ 289711 h 1394233"/>
              <a:gd name="connsiteX13" fmla="*/ 1122630 w 1955549"/>
              <a:gd name="connsiteY13" fmla="*/ 253497 h 1394233"/>
              <a:gd name="connsiteX14" fmla="*/ 1104523 w 1955549"/>
              <a:gd name="connsiteY14" fmla="*/ 226336 h 1394233"/>
              <a:gd name="connsiteX15" fmla="*/ 1050202 w 1955549"/>
              <a:gd name="connsiteY15" fmla="*/ 217283 h 1394233"/>
              <a:gd name="connsiteX16" fmla="*/ 986828 w 1955549"/>
              <a:gd name="connsiteY16" fmla="*/ 199176 h 1394233"/>
              <a:gd name="connsiteX17" fmla="*/ 950614 w 1955549"/>
              <a:gd name="connsiteY17" fmla="*/ 190122 h 1394233"/>
              <a:gd name="connsiteX18" fmla="*/ 896294 w 1955549"/>
              <a:gd name="connsiteY18" fmla="*/ 172016 h 1394233"/>
              <a:gd name="connsiteX19" fmla="*/ 869133 w 1955549"/>
              <a:gd name="connsiteY19" fmla="*/ 162962 h 1394233"/>
              <a:gd name="connsiteX20" fmla="*/ 832919 w 1955549"/>
              <a:gd name="connsiteY20" fmla="*/ 144855 h 1394233"/>
              <a:gd name="connsiteX21" fmla="*/ 760492 w 1955549"/>
              <a:gd name="connsiteY21" fmla="*/ 135802 h 1394233"/>
              <a:gd name="connsiteX22" fmla="*/ 651850 w 1955549"/>
              <a:gd name="connsiteY22" fmla="*/ 99588 h 1394233"/>
              <a:gd name="connsiteX23" fmla="*/ 624690 w 1955549"/>
              <a:gd name="connsiteY23" fmla="*/ 90534 h 1394233"/>
              <a:gd name="connsiteX24" fmla="*/ 570369 w 1955549"/>
              <a:gd name="connsiteY24" fmla="*/ 54321 h 1394233"/>
              <a:gd name="connsiteX25" fmla="*/ 543208 w 1955549"/>
              <a:gd name="connsiteY25" fmla="*/ 45267 h 1394233"/>
              <a:gd name="connsiteX26" fmla="*/ 516048 w 1955549"/>
              <a:gd name="connsiteY26" fmla="*/ 27160 h 1394233"/>
              <a:gd name="connsiteX27" fmla="*/ 461727 w 1955549"/>
              <a:gd name="connsiteY27" fmla="*/ 9053 h 1394233"/>
              <a:gd name="connsiteX28" fmla="*/ 434567 w 1955549"/>
              <a:gd name="connsiteY28" fmla="*/ 0 h 1394233"/>
              <a:gd name="connsiteX29" fmla="*/ 144856 w 1955549"/>
              <a:gd name="connsiteY29" fmla="*/ 9053 h 1394233"/>
              <a:gd name="connsiteX30" fmla="*/ 117695 w 1955549"/>
              <a:gd name="connsiteY30" fmla="*/ 36214 h 1394233"/>
              <a:gd name="connsiteX31" fmla="*/ 90535 w 1955549"/>
              <a:gd name="connsiteY31" fmla="*/ 90534 h 1394233"/>
              <a:gd name="connsiteX32" fmla="*/ 54321 w 1955549"/>
              <a:gd name="connsiteY32" fmla="*/ 144855 h 1394233"/>
              <a:gd name="connsiteX33" fmla="*/ 18107 w 1955549"/>
              <a:gd name="connsiteY33" fmla="*/ 253497 h 1394233"/>
              <a:gd name="connsiteX34" fmla="*/ 9054 w 1955549"/>
              <a:gd name="connsiteY34" fmla="*/ 280657 h 1394233"/>
              <a:gd name="connsiteX35" fmla="*/ 0 w 1955549"/>
              <a:gd name="connsiteY35" fmla="*/ 307818 h 1394233"/>
              <a:gd name="connsiteX36" fmla="*/ 18107 w 1955549"/>
              <a:gd name="connsiteY36" fmla="*/ 724277 h 1394233"/>
              <a:gd name="connsiteX37" fmla="*/ 27161 w 1955549"/>
              <a:gd name="connsiteY37" fmla="*/ 959667 h 1394233"/>
              <a:gd name="connsiteX38" fmla="*/ 45268 w 1955549"/>
              <a:gd name="connsiteY38" fmla="*/ 1013988 h 1394233"/>
              <a:gd name="connsiteX39" fmla="*/ 54321 w 1955549"/>
              <a:gd name="connsiteY39" fmla="*/ 1068309 h 1394233"/>
              <a:gd name="connsiteX40" fmla="*/ 63375 w 1955549"/>
              <a:gd name="connsiteY40" fmla="*/ 1131683 h 1394233"/>
              <a:gd name="connsiteX41" fmla="*/ 72428 w 1955549"/>
              <a:gd name="connsiteY41" fmla="*/ 1158843 h 1394233"/>
              <a:gd name="connsiteX42" fmla="*/ 81482 w 1955549"/>
              <a:gd name="connsiteY42" fmla="*/ 1240324 h 1394233"/>
              <a:gd name="connsiteX43" fmla="*/ 99589 w 1955549"/>
              <a:gd name="connsiteY43" fmla="*/ 1294645 h 1394233"/>
              <a:gd name="connsiteX44" fmla="*/ 153909 w 1955549"/>
              <a:gd name="connsiteY44" fmla="*/ 1348966 h 1394233"/>
              <a:gd name="connsiteX45" fmla="*/ 208230 w 1955549"/>
              <a:gd name="connsiteY45" fmla="*/ 1376126 h 1394233"/>
              <a:gd name="connsiteX46" fmla="*/ 244444 w 1955549"/>
              <a:gd name="connsiteY46" fmla="*/ 1385180 h 1394233"/>
              <a:gd name="connsiteX47" fmla="*/ 271604 w 1955549"/>
              <a:gd name="connsiteY47" fmla="*/ 1394233 h 1394233"/>
              <a:gd name="connsiteX48" fmla="*/ 534155 w 1955549"/>
              <a:gd name="connsiteY48" fmla="*/ 1385180 h 1394233"/>
              <a:gd name="connsiteX49" fmla="*/ 651850 w 1955549"/>
              <a:gd name="connsiteY49" fmla="*/ 1367073 h 1394233"/>
              <a:gd name="connsiteX50" fmla="*/ 669957 w 1955549"/>
              <a:gd name="connsiteY50" fmla="*/ 1339913 h 1394233"/>
              <a:gd name="connsiteX51" fmla="*/ 697117 w 1955549"/>
              <a:gd name="connsiteY51" fmla="*/ 1321806 h 1394233"/>
              <a:gd name="connsiteX52" fmla="*/ 715224 w 1955549"/>
              <a:gd name="connsiteY52" fmla="*/ 1258431 h 1394233"/>
              <a:gd name="connsiteX53" fmla="*/ 751438 w 1955549"/>
              <a:gd name="connsiteY53" fmla="*/ 1240324 h 1394233"/>
              <a:gd name="connsiteX54" fmla="*/ 805759 w 1955549"/>
              <a:gd name="connsiteY54" fmla="*/ 1204111 h 1394233"/>
              <a:gd name="connsiteX55" fmla="*/ 814812 w 1955549"/>
              <a:gd name="connsiteY55" fmla="*/ 1176950 h 1394233"/>
              <a:gd name="connsiteX56" fmla="*/ 905347 w 1955549"/>
              <a:gd name="connsiteY56" fmla="*/ 1122629 h 1394233"/>
              <a:gd name="connsiteX57" fmla="*/ 995882 w 1955549"/>
              <a:gd name="connsiteY57" fmla="*/ 1095469 h 1394233"/>
              <a:gd name="connsiteX58" fmla="*/ 1032095 w 1955549"/>
              <a:gd name="connsiteY58" fmla="*/ 1077362 h 1394233"/>
              <a:gd name="connsiteX59" fmla="*/ 1086416 w 1955549"/>
              <a:gd name="connsiteY59" fmla="*/ 1041148 h 1394233"/>
              <a:gd name="connsiteX60" fmla="*/ 1149791 w 1955549"/>
              <a:gd name="connsiteY60" fmla="*/ 1023041 h 1394233"/>
              <a:gd name="connsiteX61" fmla="*/ 1176951 w 1955549"/>
              <a:gd name="connsiteY61" fmla="*/ 1004934 h 1394233"/>
              <a:gd name="connsiteX62" fmla="*/ 1303699 w 1955549"/>
              <a:gd name="connsiteY62" fmla="*/ 968721 h 1394233"/>
              <a:gd name="connsiteX63" fmla="*/ 1412341 w 1955549"/>
              <a:gd name="connsiteY63" fmla="*/ 959667 h 1394233"/>
              <a:gd name="connsiteX64" fmla="*/ 1801640 w 1955549"/>
              <a:gd name="connsiteY64" fmla="*/ 959667 h 1394233"/>
              <a:gd name="connsiteX65" fmla="*/ 1837854 w 1955549"/>
              <a:gd name="connsiteY65" fmla="*/ 941560 h 1394233"/>
              <a:gd name="connsiteX66" fmla="*/ 1874068 w 1955549"/>
              <a:gd name="connsiteY66" fmla="*/ 932507 h 1394233"/>
              <a:gd name="connsiteX67" fmla="*/ 1901228 w 1955549"/>
              <a:gd name="connsiteY67" fmla="*/ 923453 h 1394233"/>
              <a:gd name="connsiteX68" fmla="*/ 1919335 w 1955549"/>
              <a:gd name="connsiteY68" fmla="*/ 896293 h 1394233"/>
              <a:gd name="connsiteX69" fmla="*/ 1937442 w 1955549"/>
              <a:gd name="connsiteY69" fmla="*/ 841972 h 1394233"/>
              <a:gd name="connsiteX70" fmla="*/ 1955549 w 1955549"/>
              <a:gd name="connsiteY70" fmla="*/ 624689 h 1394233"/>
              <a:gd name="connsiteX71" fmla="*/ 1928389 w 1955549"/>
              <a:gd name="connsiteY71" fmla="*/ 552261 h 1394233"/>
              <a:gd name="connsiteX72" fmla="*/ 1910282 w 1955549"/>
              <a:gd name="connsiteY72" fmla="*/ 552261 h 139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955549" h="1394233">
                <a:moveTo>
                  <a:pt x="1910282" y="552261"/>
                </a:moveTo>
                <a:cubicBezTo>
                  <a:pt x="1899720" y="549243"/>
                  <a:pt x="1880717" y="538341"/>
                  <a:pt x="1865014" y="534154"/>
                </a:cubicBezTo>
                <a:cubicBezTo>
                  <a:pt x="1793424" y="515063"/>
                  <a:pt x="1771180" y="516869"/>
                  <a:pt x="1702052" y="506994"/>
                </a:cubicBezTo>
                <a:cubicBezTo>
                  <a:pt x="1683880" y="504398"/>
                  <a:pt x="1665838" y="500958"/>
                  <a:pt x="1647731" y="497940"/>
                </a:cubicBezTo>
                <a:cubicBezTo>
                  <a:pt x="1597585" y="464509"/>
                  <a:pt x="1644315" y="490296"/>
                  <a:pt x="1566250" y="470780"/>
                </a:cubicBezTo>
                <a:cubicBezTo>
                  <a:pt x="1547733" y="466151"/>
                  <a:pt x="1511929" y="452673"/>
                  <a:pt x="1511929" y="452673"/>
                </a:cubicBezTo>
                <a:cubicBezTo>
                  <a:pt x="1502876" y="443620"/>
                  <a:pt x="1495961" y="431731"/>
                  <a:pt x="1484769" y="425513"/>
                </a:cubicBezTo>
                <a:cubicBezTo>
                  <a:pt x="1468084" y="416244"/>
                  <a:pt x="1430448" y="407406"/>
                  <a:pt x="1430448" y="407406"/>
                </a:cubicBezTo>
                <a:cubicBezTo>
                  <a:pt x="1421395" y="398352"/>
                  <a:pt x="1413941" y="387347"/>
                  <a:pt x="1403288" y="380245"/>
                </a:cubicBezTo>
                <a:cubicBezTo>
                  <a:pt x="1395347" y="374951"/>
                  <a:pt x="1385303" y="373814"/>
                  <a:pt x="1376127" y="371192"/>
                </a:cubicBezTo>
                <a:cubicBezTo>
                  <a:pt x="1296559" y="348458"/>
                  <a:pt x="1377867" y="374789"/>
                  <a:pt x="1312753" y="353085"/>
                </a:cubicBezTo>
                <a:cubicBezTo>
                  <a:pt x="1279694" y="331046"/>
                  <a:pt x="1254244" y="312456"/>
                  <a:pt x="1213165" y="298764"/>
                </a:cubicBezTo>
                <a:lnTo>
                  <a:pt x="1186004" y="289711"/>
                </a:lnTo>
                <a:cubicBezTo>
                  <a:pt x="1087494" y="191197"/>
                  <a:pt x="1232055" y="326447"/>
                  <a:pt x="1122630" y="253497"/>
                </a:cubicBezTo>
                <a:cubicBezTo>
                  <a:pt x="1113576" y="247461"/>
                  <a:pt x="1114255" y="231202"/>
                  <a:pt x="1104523" y="226336"/>
                </a:cubicBezTo>
                <a:cubicBezTo>
                  <a:pt x="1088104" y="218127"/>
                  <a:pt x="1068202" y="220883"/>
                  <a:pt x="1050202" y="217283"/>
                </a:cubicBezTo>
                <a:cubicBezTo>
                  <a:pt x="1003055" y="207853"/>
                  <a:pt x="1027078" y="210676"/>
                  <a:pt x="986828" y="199176"/>
                </a:cubicBezTo>
                <a:cubicBezTo>
                  <a:pt x="974864" y="195758"/>
                  <a:pt x="962532" y="193697"/>
                  <a:pt x="950614" y="190122"/>
                </a:cubicBezTo>
                <a:cubicBezTo>
                  <a:pt x="932333" y="184638"/>
                  <a:pt x="914401" y="178051"/>
                  <a:pt x="896294" y="172016"/>
                </a:cubicBezTo>
                <a:cubicBezTo>
                  <a:pt x="887240" y="168998"/>
                  <a:pt x="877669" y="167230"/>
                  <a:pt x="869133" y="162962"/>
                </a:cubicBezTo>
                <a:cubicBezTo>
                  <a:pt x="857062" y="156926"/>
                  <a:pt x="846012" y="148128"/>
                  <a:pt x="832919" y="144855"/>
                </a:cubicBezTo>
                <a:cubicBezTo>
                  <a:pt x="809315" y="138954"/>
                  <a:pt x="784634" y="138820"/>
                  <a:pt x="760492" y="135802"/>
                </a:cubicBezTo>
                <a:lnTo>
                  <a:pt x="651850" y="99588"/>
                </a:lnTo>
                <a:cubicBezTo>
                  <a:pt x="642797" y="96570"/>
                  <a:pt x="632630" y="95827"/>
                  <a:pt x="624690" y="90534"/>
                </a:cubicBezTo>
                <a:cubicBezTo>
                  <a:pt x="606583" y="78463"/>
                  <a:pt x="591014" y="61203"/>
                  <a:pt x="570369" y="54321"/>
                </a:cubicBezTo>
                <a:cubicBezTo>
                  <a:pt x="561315" y="51303"/>
                  <a:pt x="551744" y="49535"/>
                  <a:pt x="543208" y="45267"/>
                </a:cubicBezTo>
                <a:cubicBezTo>
                  <a:pt x="533476" y="40401"/>
                  <a:pt x="525991" y="31579"/>
                  <a:pt x="516048" y="27160"/>
                </a:cubicBezTo>
                <a:cubicBezTo>
                  <a:pt x="498607" y="19408"/>
                  <a:pt x="479834" y="15089"/>
                  <a:pt x="461727" y="9053"/>
                </a:cubicBezTo>
                <a:lnTo>
                  <a:pt x="434567" y="0"/>
                </a:lnTo>
                <a:cubicBezTo>
                  <a:pt x="337997" y="3018"/>
                  <a:pt x="240849" y="-1918"/>
                  <a:pt x="144856" y="9053"/>
                </a:cubicBezTo>
                <a:cubicBezTo>
                  <a:pt x="132135" y="10507"/>
                  <a:pt x="125892" y="26378"/>
                  <a:pt x="117695" y="36214"/>
                </a:cubicBezTo>
                <a:cubicBezTo>
                  <a:pt x="77508" y="84439"/>
                  <a:pt x="117754" y="41540"/>
                  <a:pt x="90535" y="90534"/>
                </a:cubicBezTo>
                <a:cubicBezTo>
                  <a:pt x="79966" y="109557"/>
                  <a:pt x="54321" y="144855"/>
                  <a:pt x="54321" y="144855"/>
                </a:cubicBezTo>
                <a:lnTo>
                  <a:pt x="18107" y="253497"/>
                </a:lnTo>
                <a:lnTo>
                  <a:pt x="9054" y="280657"/>
                </a:lnTo>
                <a:lnTo>
                  <a:pt x="0" y="307818"/>
                </a:lnTo>
                <a:cubicBezTo>
                  <a:pt x="6036" y="446638"/>
                  <a:pt x="12322" y="585447"/>
                  <a:pt x="18107" y="724277"/>
                </a:cubicBezTo>
                <a:cubicBezTo>
                  <a:pt x="21376" y="802730"/>
                  <a:pt x="19832" y="881488"/>
                  <a:pt x="27161" y="959667"/>
                </a:cubicBezTo>
                <a:cubicBezTo>
                  <a:pt x="28943" y="978670"/>
                  <a:pt x="45268" y="1013988"/>
                  <a:pt x="45268" y="1013988"/>
                </a:cubicBezTo>
                <a:cubicBezTo>
                  <a:pt x="48286" y="1032095"/>
                  <a:pt x="51530" y="1050166"/>
                  <a:pt x="54321" y="1068309"/>
                </a:cubicBezTo>
                <a:cubicBezTo>
                  <a:pt x="57566" y="1089400"/>
                  <a:pt x="59190" y="1110758"/>
                  <a:pt x="63375" y="1131683"/>
                </a:cubicBezTo>
                <a:cubicBezTo>
                  <a:pt x="65247" y="1141041"/>
                  <a:pt x="69410" y="1149790"/>
                  <a:pt x="72428" y="1158843"/>
                </a:cubicBezTo>
                <a:cubicBezTo>
                  <a:pt x="75446" y="1186003"/>
                  <a:pt x="76123" y="1213527"/>
                  <a:pt x="81482" y="1240324"/>
                </a:cubicBezTo>
                <a:cubicBezTo>
                  <a:pt x="85225" y="1259040"/>
                  <a:pt x="86093" y="1281149"/>
                  <a:pt x="99589" y="1294645"/>
                </a:cubicBezTo>
                <a:cubicBezTo>
                  <a:pt x="117696" y="1312752"/>
                  <a:pt x="129616" y="1340868"/>
                  <a:pt x="153909" y="1348966"/>
                </a:cubicBezTo>
                <a:cubicBezTo>
                  <a:pt x="268367" y="1387120"/>
                  <a:pt x="85369" y="1323472"/>
                  <a:pt x="208230" y="1376126"/>
                </a:cubicBezTo>
                <a:cubicBezTo>
                  <a:pt x="219667" y="1381027"/>
                  <a:pt x="232480" y="1381762"/>
                  <a:pt x="244444" y="1385180"/>
                </a:cubicBezTo>
                <a:cubicBezTo>
                  <a:pt x="253620" y="1387802"/>
                  <a:pt x="262551" y="1391215"/>
                  <a:pt x="271604" y="1394233"/>
                </a:cubicBezTo>
                <a:lnTo>
                  <a:pt x="534155" y="1385180"/>
                </a:lnTo>
                <a:cubicBezTo>
                  <a:pt x="616905" y="1380936"/>
                  <a:pt x="601355" y="1383904"/>
                  <a:pt x="651850" y="1367073"/>
                </a:cubicBezTo>
                <a:cubicBezTo>
                  <a:pt x="657886" y="1358020"/>
                  <a:pt x="662263" y="1347607"/>
                  <a:pt x="669957" y="1339913"/>
                </a:cubicBezTo>
                <a:cubicBezTo>
                  <a:pt x="677651" y="1332219"/>
                  <a:pt x="691081" y="1330859"/>
                  <a:pt x="697117" y="1321806"/>
                </a:cubicBezTo>
                <a:cubicBezTo>
                  <a:pt x="697583" y="1321107"/>
                  <a:pt x="710599" y="1263057"/>
                  <a:pt x="715224" y="1258431"/>
                </a:cubicBezTo>
                <a:cubicBezTo>
                  <a:pt x="724767" y="1248888"/>
                  <a:pt x="739865" y="1247268"/>
                  <a:pt x="751438" y="1240324"/>
                </a:cubicBezTo>
                <a:cubicBezTo>
                  <a:pt x="770099" y="1229128"/>
                  <a:pt x="805759" y="1204111"/>
                  <a:pt x="805759" y="1204111"/>
                </a:cubicBezTo>
                <a:cubicBezTo>
                  <a:pt x="808777" y="1195057"/>
                  <a:pt x="808064" y="1183698"/>
                  <a:pt x="814812" y="1176950"/>
                </a:cubicBezTo>
                <a:cubicBezTo>
                  <a:pt x="827446" y="1164316"/>
                  <a:pt x="882486" y="1131202"/>
                  <a:pt x="905347" y="1122629"/>
                </a:cubicBezTo>
                <a:cubicBezTo>
                  <a:pt x="957329" y="1103136"/>
                  <a:pt x="933972" y="1126425"/>
                  <a:pt x="995882" y="1095469"/>
                </a:cubicBezTo>
                <a:cubicBezTo>
                  <a:pt x="1007953" y="1089433"/>
                  <a:pt x="1020522" y="1084306"/>
                  <a:pt x="1032095" y="1077362"/>
                </a:cubicBezTo>
                <a:cubicBezTo>
                  <a:pt x="1050756" y="1066166"/>
                  <a:pt x="1065771" y="1048029"/>
                  <a:pt x="1086416" y="1041148"/>
                </a:cubicBezTo>
                <a:cubicBezTo>
                  <a:pt x="1125381" y="1028160"/>
                  <a:pt x="1104319" y="1034410"/>
                  <a:pt x="1149791" y="1023041"/>
                </a:cubicBezTo>
                <a:cubicBezTo>
                  <a:pt x="1158844" y="1017005"/>
                  <a:pt x="1167008" y="1009353"/>
                  <a:pt x="1176951" y="1004934"/>
                </a:cubicBezTo>
                <a:cubicBezTo>
                  <a:pt x="1198711" y="995263"/>
                  <a:pt x="1285990" y="970197"/>
                  <a:pt x="1303699" y="968721"/>
                </a:cubicBezTo>
                <a:lnTo>
                  <a:pt x="1412341" y="959667"/>
                </a:lnTo>
                <a:cubicBezTo>
                  <a:pt x="1561323" y="966762"/>
                  <a:pt x="1651719" y="976966"/>
                  <a:pt x="1801640" y="959667"/>
                </a:cubicBezTo>
                <a:cubicBezTo>
                  <a:pt x="1815047" y="958120"/>
                  <a:pt x="1825217" y="946299"/>
                  <a:pt x="1837854" y="941560"/>
                </a:cubicBezTo>
                <a:cubicBezTo>
                  <a:pt x="1849505" y="937191"/>
                  <a:pt x="1862104" y="935925"/>
                  <a:pt x="1874068" y="932507"/>
                </a:cubicBezTo>
                <a:cubicBezTo>
                  <a:pt x="1883244" y="929885"/>
                  <a:pt x="1892175" y="926471"/>
                  <a:pt x="1901228" y="923453"/>
                </a:cubicBezTo>
                <a:cubicBezTo>
                  <a:pt x="1907264" y="914400"/>
                  <a:pt x="1914916" y="906236"/>
                  <a:pt x="1919335" y="896293"/>
                </a:cubicBezTo>
                <a:cubicBezTo>
                  <a:pt x="1927087" y="878852"/>
                  <a:pt x="1937442" y="841972"/>
                  <a:pt x="1937442" y="841972"/>
                </a:cubicBezTo>
                <a:cubicBezTo>
                  <a:pt x="1944956" y="774342"/>
                  <a:pt x="1955549" y="689906"/>
                  <a:pt x="1955549" y="624689"/>
                </a:cubicBezTo>
                <a:cubicBezTo>
                  <a:pt x="1955549" y="598781"/>
                  <a:pt x="1947120" y="570992"/>
                  <a:pt x="1928389" y="552261"/>
                </a:cubicBezTo>
                <a:cubicBezTo>
                  <a:pt x="1926255" y="550127"/>
                  <a:pt x="1920844" y="555279"/>
                  <a:pt x="1910282" y="552261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6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vs. Detection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61319" y="1574425"/>
            <a:ext cx="3363327" cy="4263745"/>
            <a:chOff x="598949" y="1209424"/>
            <a:chExt cx="3363327" cy="426374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8949" y="1209424"/>
              <a:ext cx="3363327" cy="426374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689310" y="1280407"/>
              <a:ext cx="292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ü"/>
              </a:pPr>
              <a:r>
                <a:rPr lang="en-US" sz="3200" dirty="0" smtClean="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Dog</a:t>
              </a:r>
              <a:endParaRPr lang="en-US" sz="32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058853" y="1574425"/>
            <a:ext cx="3363327" cy="4263745"/>
            <a:chOff x="4896483" y="1209424"/>
            <a:chExt cx="3363327" cy="426374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6483" y="1209424"/>
              <a:ext cx="3363327" cy="4263745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197642" y="3200400"/>
              <a:ext cx="1191126" cy="13956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36895" y="3376863"/>
              <a:ext cx="1728537" cy="151999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49515" y="3141241"/>
              <a:ext cx="700960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Dog</a:t>
              </a:r>
              <a:endParaRPr lang="en-US" sz="20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88768" y="3341296"/>
              <a:ext cx="700960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Dog</a:t>
              </a:r>
              <a:endParaRPr lang="en-US" sz="20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1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Convolution with 1-D filter: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6"/>
            <a:endCxn id="11" idx="2"/>
          </p:cNvCxnSpPr>
          <p:nvPr/>
        </p:nvCxnSpPr>
        <p:spPr>
          <a:xfrm>
            <a:off x="1475715" y="309628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  <a:endCxn id="11" idx="2"/>
          </p:cNvCxnSpPr>
          <p:nvPr/>
        </p:nvCxnSpPr>
        <p:spPr>
          <a:xfrm flipV="1">
            <a:off x="1475715" y="355733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6"/>
            <a:endCxn id="11" idx="2"/>
          </p:cNvCxnSpPr>
          <p:nvPr/>
        </p:nvCxnSpPr>
        <p:spPr>
          <a:xfrm flipV="1">
            <a:off x="1475715" y="355733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2900575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2900575"/>
                <a:ext cx="3171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1538" r="-5769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3269507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3269507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3605971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3605971"/>
                <a:ext cx="3224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034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Convolution with 1-D filter: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87826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endCxn id="11" idx="2"/>
          </p:cNvCxnSpPr>
          <p:nvPr/>
        </p:nvCxnSpPr>
        <p:spPr>
          <a:xfrm>
            <a:off x="1475715" y="3543961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11" idx="2"/>
          </p:cNvCxnSpPr>
          <p:nvPr/>
        </p:nvCxnSpPr>
        <p:spPr>
          <a:xfrm flipV="1">
            <a:off x="1475715" y="4005012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1" idx="2"/>
          </p:cNvCxnSpPr>
          <p:nvPr/>
        </p:nvCxnSpPr>
        <p:spPr>
          <a:xfrm flipV="1">
            <a:off x="1475715" y="4005012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3348250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3348250"/>
                <a:ext cx="3171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1538" r="-5769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3717182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3717182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4053646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4053646"/>
                <a:ext cx="3224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Oval 18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4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Convolution with 1-D filter: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439261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endCxn id="11" idx="2"/>
          </p:cNvCxnSpPr>
          <p:nvPr/>
        </p:nvCxnSpPr>
        <p:spPr>
          <a:xfrm>
            <a:off x="1475715" y="4058311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11" idx="2"/>
          </p:cNvCxnSpPr>
          <p:nvPr/>
        </p:nvCxnSpPr>
        <p:spPr>
          <a:xfrm flipV="1">
            <a:off x="1475715" y="4519362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1" idx="2"/>
          </p:cNvCxnSpPr>
          <p:nvPr/>
        </p:nvCxnSpPr>
        <p:spPr>
          <a:xfrm flipV="1">
            <a:off x="1475715" y="4519362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3862600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3862600"/>
                <a:ext cx="3171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1538" r="-5769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4231532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4231532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4567996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4567996"/>
                <a:ext cx="3224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Oval 18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14942" y="387826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Convolution with 1-D filter: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481171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endCxn id="11" idx="2"/>
          </p:cNvCxnSpPr>
          <p:nvPr/>
        </p:nvCxnSpPr>
        <p:spPr>
          <a:xfrm>
            <a:off x="1475715" y="4477411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11" idx="2"/>
          </p:cNvCxnSpPr>
          <p:nvPr/>
        </p:nvCxnSpPr>
        <p:spPr>
          <a:xfrm flipV="1">
            <a:off x="1475715" y="4938462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1" idx="2"/>
          </p:cNvCxnSpPr>
          <p:nvPr/>
        </p:nvCxnSpPr>
        <p:spPr>
          <a:xfrm flipV="1">
            <a:off x="1475715" y="4938462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4281700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4281700"/>
                <a:ext cx="3171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1538" r="-5769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4650632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4650632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4987096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4987096"/>
                <a:ext cx="3224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Oval 18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14942" y="387826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14942" y="439261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Convolution with 1-D filter: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527843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endCxn id="11" idx="2"/>
          </p:cNvCxnSpPr>
          <p:nvPr/>
        </p:nvCxnSpPr>
        <p:spPr>
          <a:xfrm>
            <a:off x="1475715" y="494413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11" idx="2"/>
          </p:cNvCxnSpPr>
          <p:nvPr/>
        </p:nvCxnSpPr>
        <p:spPr>
          <a:xfrm flipV="1">
            <a:off x="1475715" y="540518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1" idx="2"/>
          </p:cNvCxnSpPr>
          <p:nvPr/>
        </p:nvCxnSpPr>
        <p:spPr>
          <a:xfrm flipV="1">
            <a:off x="1475715" y="540518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All green units </a:t>
                </a:r>
                <a:r>
                  <a:rPr lang="en-US" sz="2200" b="1" dirty="0" smtClean="0"/>
                  <a:t>share</a:t>
                </a:r>
                <a:r>
                  <a:rPr lang="en-US" sz="2200" dirty="0" smtClean="0"/>
                  <a:t> the same parameters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endParaRPr lang="en-US" sz="2200" b="1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2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200" dirty="0" smtClean="0"/>
                  <a:t>Each green unit computes the </a:t>
                </a:r>
                <a:r>
                  <a:rPr lang="en-US" sz="2200" b="1" dirty="0" smtClean="0"/>
                  <a:t>same function,</a:t>
                </a:r>
                <a:r>
                  <a:rPr lang="en-US" sz="2200" dirty="0" smtClean="0"/>
                  <a:t> </a:t>
                </a:r>
                <a:br>
                  <a:rPr lang="en-US" sz="2200" dirty="0" smtClean="0"/>
                </a:br>
                <a:r>
                  <a:rPr lang="en-US" sz="2200" dirty="0" smtClean="0"/>
                  <a:t>but with a </a:t>
                </a:r>
                <a:r>
                  <a:rPr lang="en-US" sz="2200" b="1" dirty="0" smtClean="0"/>
                  <a:t>different input window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92" y="3709430"/>
                <a:ext cx="5754139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165" t="-295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570642" y="4748425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42" y="4748425"/>
                <a:ext cx="3171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1538" r="-5769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567981" y="5117357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5117357"/>
                <a:ext cx="32246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567981" y="5453821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981" y="5453821"/>
                <a:ext cx="3224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9434" r="-9434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Oval 18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14942" y="387826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14942" y="439261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14942" y="4811713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2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feature maps</a:t>
            </a:r>
          </a:p>
        </p:txBody>
      </p:sp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22217" y="57288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14941" y="5269690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6"/>
            <a:endCxn id="11" idx="2"/>
          </p:cNvCxnSpPr>
          <p:nvPr/>
        </p:nvCxnSpPr>
        <p:spPr>
          <a:xfrm>
            <a:off x="1475715" y="309628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  <a:endCxn id="11" idx="2"/>
          </p:cNvCxnSpPr>
          <p:nvPr/>
        </p:nvCxnSpPr>
        <p:spPr>
          <a:xfrm flipV="1">
            <a:off x="1475715" y="355733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6"/>
            <a:endCxn id="11" idx="2"/>
          </p:cNvCxnSpPr>
          <p:nvPr/>
        </p:nvCxnSpPr>
        <p:spPr>
          <a:xfrm flipV="1">
            <a:off x="1475715" y="355733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475714" y="4927200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475714" y="5388251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1475714" y="5388251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622484" y="392949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483257" y="358700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483257" y="404805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483257" y="404805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622484" y="4372385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483257" y="4029895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83257" y="4490946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83257" y="4490946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611920" y="484408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472693" y="450159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472693" y="496264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472693" y="496264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705518" y="2881210"/>
            <a:ext cx="5513945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All orange units compute the </a:t>
            </a:r>
            <a:r>
              <a:rPr lang="en-US" sz="2200" b="1" dirty="0" smtClean="0"/>
              <a:t>same function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but with a </a:t>
            </a:r>
            <a:r>
              <a:rPr lang="en-US" sz="2200" b="1" dirty="0" smtClean="0"/>
              <a:t>different input windows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Orange and green units </a:t>
            </a:r>
            <a:r>
              <a:rPr lang="en-US" sz="2200" b="1" dirty="0" smtClean="0"/>
              <a:t>compute </a:t>
            </a:r>
            <a:br>
              <a:rPr lang="en-US" sz="2200" b="1" dirty="0" smtClean="0"/>
            </a:br>
            <a:r>
              <a:rPr lang="en-US" sz="2200" b="1" dirty="0" smtClean="0"/>
              <a:t>different functions</a:t>
            </a:r>
            <a:endParaRPr lang="en-US" sz="2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569491" y="4716256"/>
                <a:ext cx="317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491" y="4716256"/>
                <a:ext cx="317138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11538" r="-7692" b="-1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566830" y="5085188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830" y="5085188"/>
                <a:ext cx="322461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566830" y="5421652"/>
                <a:ext cx="3224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830" y="5421652"/>
                <a:ext cx="322461" cy="276999"/>
              </a:xfrm>
              <a:prstGeom prst="rect">
                <a:avLst/>
              </a:prstGeom>
              <a:blipFill rotWithShape="0">
                <a:blip r:embed="rId8"/>
                <a:stretch>
                  <a:fillRect l="-9434" r="-9434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Oval 37"/>
          <p:cNvSpPr/>
          <p:nvPr/>
        </p:nvSpPr>
        <p:spPr>
          <a:xfrm>
            <a:off x="3233491" y="2641572"/>
            <a:ext cx="253497" cy="253497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33490" y="4480674"/>
            <a:ext cx="253497" cy="253497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241033" y="3140475"/>
            <a:ext cx="253497" cy="253497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3241033" y="3583369"/>
            <a:ext cx="253497" cy="253497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230469" y="4055065"/>
            <a:ext cx="253497" cy="253497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>
            <a:endCxn id="38" idx="2"/>
          </p:cNvCxnSpPr>
          <p:nvPr/>
        </p:nvCxnSpPr>
        <p:spPr>
          <a:xfrm flipV="1">
            <a:off x="1483257" y="2768321"/>
            <a:ext cx="1750234" cy="3276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38" idx="2"/>
          </p:cNvCxnSpPr>
          <p:nvPr/>
        </p:nvCxnSpPr>
        <p:spPr>
          <a:xfrm flipV="1">
            <a:off x="1483257" y="2768321"/>
            <a:ext cx="1750234" cy="789016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38" idx="2"/>
          </p:cNvCxnSpPr>
          <p:nvPr/>
        </p:nvCxnSpPr>
        <p:spPr>
          <a:xfrm flipV="1">
            <a:off x="1483257" y="2768321"/>
            <a:ext cx="1750234" cy="1250406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2352220" y="2610094"/>
                <a:ext cx="3841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220" y="2610094"/>
                <a:ext cx="384144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17460" t="-4348" r="-4762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2349559" y="2861111"/>
                <a:ext cx="3894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559" y="2861111"/>
                <a:ext cx="389466" cy="276999"/>
              </a:xfrm>
              <a:prstGeom prst="rect">
                <a:avLst/>
              </a:prstGeom>
              <a:blipFill rotWithShape="0">
                <a:blip r:embed="rId10"/>
                <a:stretch>
                  <a:fillRect l="-15625" t="-2174" r="-7813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2342017" y="3097770"/>
                <a:ext cx="3894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2017" y="3097770"/>
                <a:ext cx="389466" cy="276999"/>
              </a:xfrm>
              <a:prstGeom prst="rect">
                <a:avLst/>
              </a:prstGeom>
              <a:blipFill rotWithShape="0">
                <a:blip r:embed="rId11"/>
                <a:stretch>
                  <a:fillRect l="-15625" t="-4348" r="-7813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Freeform 66"/>
          <p:cNvSpPr/>
          <p:nvPr/>
        </p:nvSpPr>
        <p:spPr>
          <a:xfrm>
            <a:off x="2334486" y="3340729"/>
            <a:ext cx="725585" cy="2372571"/>
          </a:xfrm>
          <a:custGeom>
            <a:avLst/>
            <a:gdLst>
              <a:gd name="connsiteX0" fmla="*/ 517356 w 725585"/>
              <a:gd name="connsiteY0" fmla="*/ 18107 h 2372571"/>
              <a:gd name="connsiteX1" fmla="*/ 472088 w 725585"/>
              <a:gd name="connsiteY1" fmla="*/ 9053 h 2372571"/>
              <a:gd name="connsiteX2" fmla="*/ 444928 w 725585"/>
              <a:gd name="connsiteY2" fmla="*/ 0 h 2372571"/>
              <a:gd name="connsiteX3" fmla="*/ 345340 w 725585"/>
              <a:gd name="connsiteY3" fmla="*/ 9053 h 2372571"/>
              <a:gd name="connsiteX4" fmla="*/ 318179 w 725585"/>
              <a:gd name="connsiteY4" fmla="*/ 18107 h 2372571"/>
              <a:gd name="connsiteX5" fmla="*/ 263859 w 725585"/>
              <a:gd name="connsiteY5" fmla="*/ 27160 h 2372571"/>
              <a:gd name="connsiteX6" fmla="*/ 236698 w 725585"/>
              <a:gd name="connsiteY6" fmla="*/ 45267 h 2372571"/>
              <a:gd name="connsiteX7" fmla="*/ 200484 w 725585"/>
              <a:gd name="connsiteY7" fmla="*/ 54321 h 2372571"/>
              <a:gd name="connsiteX8" fmla="*/ 146164 w 725585"/>
              <a:gd name="connsiteY8" fmla="*/ 72427 h 2372571"/>
              <a:gd name="connsiteX9" fmla="*/ 82789 w 725585"/>
              <a:gd name="connsiteY9" fmla="*/ 144855 h 2372571"/>
              <a:gd name="connsiteX10" fmla="*/ 64682 w 725585"/>
              <a:gd name="connsiteY10" fmla="*/ 172016 h 2372571"/>
              <a:gd name="connsiteX11" fmla="*/ 46575 w 725585"/>
              <a:gd name="connsiteY11" fmla="*/ 244443 h 2372571"/>
              <a:gd name="connsiteX12" fmla="*/ 28468 w 725585"/>
              <a:gd name="connsiteY12" fmla="*/ 380245 h 2372571"/>
              <a:gd name="connsiteX13" fmla="*/ 19415 w 725585"/>
              <a:gd name="connsiteY13" fmla="*/ 597528 h 2372571"/>
              <a:gd name="connsiteX14" fmla="*/ 1308 w 725585"/>
              <a:gd name="connsiteY14" fmla="*/ 814812 h 2372571"/>
              <a:gd name="connsiteX15" fmla="*/ 19415 w 725585"/>
              <a:gd name="connsiteY15" fmla="*/ 1294645 h 2372571"/>
              <a:gd name="connsiteX16" fmla="*/ 28468 w 725585"/>
              <a:gd name="connsiteY16" fmla="*/ 1321806 h 2372571"/>
              <a:gd name="connsiteX17" fmla="*/ 37522 w 725585"/>
              <a:gd name="connsiteY17" fmla="*/ 1358020 h 2372571"/>
              <a:gd name="connsiteX18" fmla="*/ 55629 w 725585"/>
              <a:gd name="connsiteY18" fmla="*/ 1511928 h 2372571"/>
              <a:gd name="connsiteX19" fmla="*/ 64682 w 725585"/>
              <a:gd name="connsiteY19" fmla="*/ 1548142 h 2372571"/>
              <a:gd name="connsiteX20" fmla="*/ 82789 w 725585"/>
              <a:gd name="connsiteY20" fmla="*/ 1602463 h 2372571"/>
              <a:gd name="connsiteX21" fmla="*/ 91843 w 725585"/>
              <a:gd name="connsiteY21" fmla="*/ 1711105 h 2372571"/>
              <a:gd name="connsiteX22" fmla="*/ 100896 w 725585"/>
              <a:gd name="connsiteY22" fmla="*/ 1747319 h 2372571"/>
              <a:gd name="connsiteX23" fmla="*/ 109950 w 725585"/>
              <a:gd name="connsiteY23" fmla="*/ 1792586 h 2372571"/>
              <a:gd name="connsiteX24" fmla="*/ 128057 w 725585"/>
              <a:gd name="connsiteY24" fmla="*/ 2073243 h 2372571"/>
              <a:gd name="connsiteX25" fmla="*/ 137110 w 725585"/>
              <a:gd name="connsiteY25" fmla="*/ 2190938 h 2372571"/>
              <a:gd name="connsiteX26" fmla="*/ 146164 w 725585"/>
              <a:gd name="connsiteY26" fmla="*/ 2218099 h 2372571"/>
              <a:gd name="connsiteX27" fmla="*/ 155217 w 725585"/>
              <a:gd name="connsiteY27" fmla="*/ 2254313 h 2372571"/>
              <a:gd name="connsiteX28" fmla="*/ 164270 w 725585"/>
              <a:gd name="connsiteY28" fmla="*/ 2281473 h 2372571"/>
              <a:gd name="connsiteX29" fmla="*/ 191431 w 725585"/>
              <a:gd name="connsiteY29" fmla="*/ 2290526 h 2372571"/>
              <a:gd name="connsiteX30" fmla="*/ 218591 w 725585"/>
              <a:gd name="connsiteY30" fmla="*/ 2308633 h 2372571"/>
              <a:gd name="connsiteX31" fmla="*/ 236698 w 725585"/>
              <a:gd name="connsiteY31" fmla="*/ 2335794 h 2372571"/>
              <a:gd name="connsiteX32" fmla="*/ 272912 w 725585"/>
              <a:gd name="connsiteY32" fmla="*/ 2344847 h 2372571"/>
              <a:gd name="connsiteX33" fmla="*/ 300072 w 725585"/>
              <a:gd name="connsiteY33" fmla="*/ 2362954 h 2372571"/>
              <a:gd name="connsiteX34" fmla="*/ 472088 w 725585"/>
              <a:gd name="connsiteY34" fmla="*/ 2362954 h 2372571"/>
              <a:gd name="connsiteX35" fmla="*/ 499249 w 725585"/>
              <a:gd name="connsiteY35" fmla="*/ 2344847 h 2372571"/>
              <a:gd name="connsiteX36" fmla="*/ 553569 w 725585"/>
              <a:gd name="connsiteY36" fmla="*/ 2326740 h 2372571"/>
              <a:gd name="connsiteX37" fmla="*/ 589783 w 725585"/>
              <a:gd name="connsiteY37" fmla="*/ 2272420 h 2372571"/>
              <a:gd name="connsiteX38" fmla="*/ 607890 w 725585"/>
              <a:gd name="connsiteY38" fmla="*/ 2245259 h 2372571"/>
              <a:gd name="connsiteX39" fmla="*/ 616944 w 725585"/>
              <a:gd name="connsiteY39" fmla="*/ 2190938 h 2372571"/>
              <a:gd name="connsiteX40" fmla="*/ 635051 w 725585"/>
              <a:gd name="connsiteY40" fmla="*/ 2163778 h 2372571"/>
              <a:gd name="connsiteX41" fmla="*/ 653158 w 725585"/>
              <a:gd name="connsiteY41" fmla="*/ 1865014 h 2372571"/>
              <a:gd name="connsiteX42" fmla="*/ 671264 w 725585"/>
              <a:gd name="connsiteY42" fmla="*/ 1702051 h 2372571"/>
              <a:gd name="connsiteX43" fmla="*/ 680318 w 725585"/>
              <a:gd name="connsiteY43" fmla="*/ 1674891 h 2372571"/>
              <a:gd name="connsiteX44" fmla="*/ 689371 w 725585"/>
              <a:gd name="connsiteY44" fmla="*/ 1593410 h 2372571"/>
              <a:gd name="connsiteX45" fmla="*/ 707478 w 725585"/>
              <a:gd name="connsiteY45" fmla="*/ 1493821 h 2372571"/>
              <a:gd name="connsiteX46" fmla="*/ 716532 w 725585"/>
              <a:gd name="connsiteY46" fmla="*/ 1385180 h 2372571"/>
              <a:gd name="connsiteX47" fmla="*/ 725585 w 725585"/>
              <a:gd name="connsiteY47" fmla="*/ 1358020 h 2372571"/>
              <a:gd name="connsiteX48" fmla="*/ 716532 w 725585"/>
              <a:gd name="connsiteY48" fmla="*/ 1222218 h 2372571"/>
              <a:gd name="connsiteX49" fmla="*/ 689371 w 725585"/>
              <a:gd name="connsiteY49" fmla="*/ 1068309 h 2372571"/>
              <a:gd name="connsiteX50" fmla="*/ 680318 w 725585"/>
              <a:gd name="connsiteY50" fmla="*/ 932507 h 2372571"/>
              <a:gd name="connsiteX51" fmla="*/ 671264 w 725585"/>
              <a:gd name="connsiteY51" fmla="*/ 896293 h 2372571"/>
              <a:gd name="connsiteX52" fmla="*/ 653158 w 725585"/>
              <a:gd name="connsiteY52" fmla="*/ 715223 h 2372571"/>
              <a:gd name="connsiteX53" fmla="*/ 625997 w 725585"/>
              <a:gd name="connsiteY53" fmla="*/ 271604 h 2372571"/>
              <a:gd name="connsiteX54" fmla="*/ 616944 w 725585"/>
              <a:gd name="connsiteY54" fmla="*/ 208229 h 2372571"/>
              <a:gd name="connsiteX55" fmla="*/ 607890 w 725585"/>
              <a:gd name="connsiteY55" fmla="*/ 172016 h 2372571"/>
              <a:gd name="connsiteX56" fmla="*/ 589783 w 725585"/>
              <a:gd name="connsiteY56" fmla="*/ 90534 h 2372571"/>
              <a:gd name="connsiteX57" fmla="*/ 571676 w 725585"/>
              <a:gd name="connsiteY57" fmla="*/ 54321 h 2372571"/>
              <a:gd name="connsiteX58" fmla="*/ 517356 w 725585"/>
              <a:gd name="connsiteY58" fmla="*/ 18107 h 237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25585" h="2372571">
                <a:moveTo>
                  <a:pt x="517356" y="18107"/>
                </a:moveTo>
                <a:cubicBezTo>
                  <a:pt x="500758" y="10562"/>
                  <a:pt x="487017" y="12785"/>
                  <a:pt x="472088" y="9053"/>
                </a:cubicBezTo>
                <a:cubicBezTo>
                  <a:pt x="462830" y="6738"/>
                  <a:pt x="454471" y="0"/>
                  <a:pt x="444928" y="0"/>
                </a:cubicBezTo>
                <a:cubicBezTo>
                  <a:pt x="411595" y="0"/>
                  <a:pt x="378536" y="6035"/>
                  <a:pt x="345340" y="9053"/>
                </a:cubicBezTo>
                <a:cubicBezTo>
                  <a:pt x="336286" y="12071"/>
                  <a:pt x="327495" y="16037"/>
                  <a:pt x="318179" y="18107"/>
                </a:cubicBezTo>
                <a:cubicBezTo>
                  <a:pt x="300260" y="22089"/>
                  <a:pt x="281273" y="21355"/>
                  <a:pt x="263859" y="27160"/>
                </a:cubicBezTo>
                <a:cubicBezTo>
                  <a:pt x="253536" y="30601"/>
                  <a:pt x="246699" y="40981"/>
                  <a:pt x="236698" y="45267"/>
                </a:cubicBezTo>
                <a:cubicBezTo>
                  <a:pt x="225261" y="50169"/>
                  <a:pt x="212402" y="50746"/>
                  <a:pt x="200484" y="54321"/>
                </a:cubicBezTo>
                <a:cubicBezTo>
                  <a:pt x="182203" y="59805"/>
                  <a:pt x="146164" y="72427"/>
                  <a:pt x="146164" y="72427"/>
                </a:cubicBezTo>
                <a:cubicBezTo>
                  <a:pt x="100896" y="102605"/>
                  <a:pt x="125038" y="81481"/>
                  <a:pt x="82789" y="144855"/>
                </a:cubicBezTo>
                <a:lnTo>
                  <a:pt x="64682" y="172016"/>
                </a:lnTo>
                <a:cubicBezTo>
                  <a:pt x="58646" y="196158"/>
                  <a:pt x="50094" y="219808"/>
                  <a:pt x="46575" y="244443"/>
                </a:cubicBezTo>
                <a:cubicBezTo>
                  <a:pt x="34081" y="331904"/>
                  <a:pt x="40169" y="286643"/>
                  <a:pt x="28468" y="380245"/>
                </a:cubicBezTo>
                <a:cubicBezTo>
                  <a:pt x="25450" y="452673"/>
                  <a:pt x="22633" y="525109"/>
                  <a:pt x="19415" y="597528"/>
                </a:cubicBezTo>
                <a:cubicBezTo>
                  <a:pt x="10639" y="794990"/>
                  <a:pt x="30316" y="727791"/>
                  <a:pt x="1308" y="814812"/>
                </a:cubicBezTo>
                <a:cubicBezTo>
                  <a:pt x="1719" y="833704"/>
                  <a:pt x="-7874" y="1158191"/>
                  <a:pt x="19415" y="1294645"/>
                </a:cubicBezTo>
                <a:cubicBezTo>
                  <a:pt x="21287" y="1304003"/>
                  <a:pt x="25846" y="1312630"/>
                  <a:pt x="28468" y="1321806"/>
                </a:cubicBezTo>
                <a:cubicBezTo>
                  <a:pt x="31886" y="1333770"/>
                  <a:pt x="34504" y="1345949"/>
                  <a:pt x="37522" y="1358020"/>
                </a:cubicBezTo>
                <a:cubicBezTo>
                  <a:pt x="42379" y="1406594"/>
                  <a:pt x="46732" y="1462993"/>
                  <a:pt x="55629" y="1511928"/>
                </a:cubicBezTo>
                <a:cubicBezTo>
                  <a:pt x="57855" y="1524170"/>
                  <a:pt x="61107" y="1536224"/>
                  <a:pt x="64682" y="1548142"/>
                </a:cubicBezTo>
                <a:cubicBezTo>
                  <a:pt x="70166" y="1566424"/>
                  <a:pt x="82789" y="1602463"/>
                  <a:pt x="82789" y="1602463"/>
                </a:cubicBezTo>
                <a:cubicBezTo>
                  <a:pt x="85807" y="1638677"/>
                  <a:pt x="87336" y="1675046"/>
                  <a:pt x="91843" y="1711105"/>
                </a:cubicBezTo>
                <a:cubicBezTo>
                  <a:pt x="93386" y="1723452"/>
                  <a:pt x="98197" y="1735172"/>
                  <a:pt x="100896" y="1747319"/>
                </a:cubicBezTo>
                <a:cubicBezTo>
                  <a:pt x="104234" y="1762340"/>
                  <a:pt x="106932" y="1777497"/>
                  <a:pt x="109950" y="1792586"/>
                </a:cubicBezTo>
                <a:cubicBezTo>
                  <a:pt x="123961" y="2072817"/>
                  <a:pt x="111715" y="1877138"/>
                  <a:pt x="128057" y="2073243"/>
                </a:cubicBezTo>
                <a:cubicBezTo>
                  <a:pt x="131325" y="2112455"/>
                  <a:pt x="132230" y="2151894"/>
                  <a:pt x="137110" y="2190938"/>
                </a:cubicBezTo>
                <a:cubicBezTo>
                  <a:pt x="138294" y="2200408"/>
                  <a:pt x="143542" y="2208923"/>
                  <a:pt x="146164" y="2218099"/>
                </a:cubicBezTo>
                <a:cubicBezTo>
                  <a:pt x="149582" y="2230063"/>
                  <a:pt x="151799" y="2242349"/>
                  <a:pt x="155217" y="2254313"/>
                </a:cubicBezTo>
                <a:cubicBezTo>
                  <a:pt x="157839" y="2263489"/>
                  <a:pt x="157522" y="2274725"/>
                  <a:pt x="164270" y="2281473"/>
                </a:cubicBezTo>
                <a:cubicBezTo>
                  <a:pt x="171018" y="2288221"/>
                  <a:pt x="182377" y="2287508"/>
                  <a:pt x="191431" y="2290526"/>
                </a:cubicBezTo>
                <a:cubicBezTo>
                  <a:pt x="200484" y="2296562"/>
                  <a:pt x="210897" y="2300939"/>
                  <a:pt x="218591" y="2308633"/>
                </a:cubicBezTo>
                <a:cubicBezTo>
                  <a:pt x="226285" y="2316327"/>
                  <a:pt x="227644" y="2329758"/>
                  <a:pt x="236698" y="2335794"/>
                </a:cubicBezTo>
                <a:cubicBezTo>
                  <a:pt x="247051" y="2342696"/>
                  <a:pt x="260841" y="2341829"/>
                  <a:pt x="272912" y="2344847"/>
                </a:cubicBezTo>
                <a:cubicBezTo>
                  <a:pt x="281965" y="2350883"/>
                  <a:pt x="289884" y="2359133"/>
                  <a:pt x="300072" y="2362954"/>
                </a:cubicBezTo>
                <a:cubicBezTo>
                  <a:pt x="352849" y="2382746"/>
                  <a:pt x="423648" y="2366414"/>
                  <a:pt x="472088" y="2362954"/>
                </a:cubicBezTo>
                <a:cubicBezTo>
                  <a:pt x="481142" y="2356918"/>
                  <a:pt x="489306" y="2349266"/>
                  <a:pt x="499249" y="2344847"/>
                </a:cubicBezTo>
                <a:cubicBezTo>
                  <a:pt x="516690" y="2337095"/>
                  <a:pt x="553569" y="2326740"/>
                  <a:pt x="553569" y="2326740"/>
                </a:cubicBezTo>
                <a:lnTo>
                  <a:pt x="589783" y="2272420"/>
                </a:lnTo>
                <a:lnTo>
                  <a:pt x="607890" y="2245259"/>
                </a:lnTo>
                <a:cubicBezTo>
                  <a:pt x="610908" y="2227152"/>
                  <a:pt x="611139" y="2208353"/>
                  <a:pt x="616944" y="2190938"/>
                </a:cubicBezTo>
                <a:cubicBezTo>
                  <a:pt x="620385" y="2180616"/>
                  <a:pt x="633849" y="2174592"/>
                  <a:pt x="635051" y="2163778"/>
                </a:cubicBezTo>
                <a:cubicBezTo>
                  <a:pt x="646069" y="2064617"/>
                  <a:pt x="644873" y="1964440"/>
                  <a:pt x="653158" y="1865014"/>
                </a:cubicBezTo>
                <a:cubicBezTo>
                  <a:pt x="657785" y="1809487"/>
                  <a:pt x="659243" y="1756145"/>
                  <a:pt x="671264" y="1702051"/>
                </a:cubicBezTo>
                <a:cubicBezTo>
                  <a:pt x="673334" y="1692735"/>
                  <a:pt x="677300" y="1683944"/>
                  <a:pt x="680318" y="1674891"/>
                </a:cubicBezTo>
                <a:cubicBezTo>
                  <a:pt x="683336" y="1647731"/>
                  <a:pt x="685759" y="1620498"/>
                  <a:pt x="689371" y="1593410"/>
                </a:cubicBezTo>
                <a:cubicBezTo>
                  <a:pt x="694002" y="1558676"/>
                  <a:pt x="700654" y="1527946"/>
                  <a:pt x="707478" y="1493821"/>
                </a:cubicBezTo>
                <a:cubicBezTo>
                  <a:pt x="710496" y="1457607"/>
                  <a:pt x="711729" y="1421200"/>
                  <a:pt x="716532" y="1385180"/>
                </a:cubicBezTo>
                <a:cubicBezTo>
                  <a:pt x="717793" y="1375721"/>
                  <a:pt x="725585" y="1367563"/>
                  <a:pt x="725585" y="1358020"/>
                </a:cubicBezTo>
                <a:cubicBezTo>
                  <a:pt x="725585" y="1312652"/>
                  <a:pt x="719883" y="1267462"/>
                  <a:pt x="716532" y="1222218"/>
                </a:cubicBezTo>
                <a:cubicBezTo>
                  <a:pt x="707548" y="1100929"/>
                  <a:pt x="720340" y="1145730"/>
                  <a:pt x="689371" y="1068309"/>
                </a:cubicBezTo>
                <a:cubicBezTo>
                  <a:pt x="686353" y="1023042"/>
                  <a:pt x="685067" y="977626"/>
                  <a:pt x="680318" y="932507"/>
                </a:cubicBezTo>
                <a:cubicBezTo>
                  <a:pt x="679015" y="920132"/>
                  <a:pt x="672807" y="908640"/>
                  <a:pt x="671264" y="896293"/>
                </a:cubicBezTo>
                <a:cubicBezTo>
                  <a:pt x="663740" y="836104"/>
                  <a:pt x="653158" y="715223"/>
                  <a:pt x="653158" y="715223"/>
                </a:cubicBezTo>
                <a:cubicBezTo>
                  <a:pt x="647614" y="560006"/>
                  <a:pt x="647767" y="424002"/>
                  <a:pt x="625997" y="271604"/>
                </a:cubicBezTo>
                <a:cubicBezTo>
                  <a:pt x="622979" y="250479"/>
                  <a:pt x="620761" y="229224"/>
                  <a:pt x="616944" y="208229"/>
                </a:cubicBezTo>
                <a:cubicBezTo>
                  <a:pt x="614718" y="195987"/>
                  <a:pt x="610330" y="184217"/>
                  <a:pt x="607890" y="172016"/>
                </a:cubicBezTo>
                <a:cubicBezTo>
                  <a:pt x="600428" y="134708"/>
                  <a:pt x="602999" y="121371"/>
                  <a:pt x="589783" y="90534"/>
                </a:cubicBezTo>
                <a:cubicBezTo>
                  <a:pt x="584467" y="78129"/>
                  <a:pt x="581219" y="63864"/>
                  <a:pt x="571676" y="54321"/>
                </a:cubicBezTo>
                <a:cubicBezTo>
                  <a:pt x="556288" y="38933"/>
                  <a:pt x="533954" y="25652"/>
                  <a:pt x="517356" y="18107"/>
                </a:cubicBezTo>
                <a:close/>
              </a:path>
            </a:pathLst>
          </a:cu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011939" y="2554629"/>
            <a:ext cx="725585" cy="2372571"/>
          </a:xfrm>
          <a:custGeom>
            <a:avLst/>
            <a:gdLst>
              <a:gd name="connsiteX0" fmla="*/ 517356 w 725585"/>
              <a:gd name="connsiteY0" fmla="*/ 18107 h 2372571"/>
              <a:gd name="connsiteX1" fmla="*/ 472088 w 725585"/>
              <a:gd name="connsiteY1" fmla="*/ 9053 h 2372571"/>
              <a:gd name="connsiteX2" fmla="*/ 444928 w 725585"/>
              <a:gd name="connsiteY2" fmla="*/ 0 h 2372571"/>
              <a:gd name="connsiteX3" fmla="*/ 345340 w 725585"/>
              <a:gd name="connsiteY3" fmla="*/ 9053 h 2372571"/>
              <a:gd name="connsiteX4" fmla="*/ 318179 w 725585"/>
              <a:gd name="connsiteY4" fmla="*/ 18107 h 2372571"/>
              <a:gd name="connsiteX5" fmla="*/ 263859 w 725585"/>
              <a:gd name="connsiteY5" fmla="*/ 27160 h 2372571"/>
              <a:gd name="connsiteX6" fmla="*/ 236698 w 725585"/>
              <a:gd name="connsiteY6" fmla="*/ 45267 h 2372571"/>
              <a:gd name="connsiteX7" fmla="*/ 200484 w 725585"/>
              <a:gd name="connsiteY7" fmla="*/ 54321 h 2372571"/>
              <a:gd name="connsiteX8" fmla="*/ 146164 w 725585"/>
              <a:gd name="connsiteY8" fmla="*/ 72427 h 2372571"/>
              <a:gd name="connsiteX9" fmla="*/ 82789 w 725585"/>
              <a:gd name="connsiteY9" fmla="*/ 144855 h 2372571"/>
              <a:gd name="connsiteX10" fmla="*/ 64682 w 725585"/>
              <a:gd name="connsiteY10" fmla="*/ 172016 h 2372571"/>
              <a:gd name="connsiteX11" fmla="*/ 46575 w 725585"/>
              <a:gd name="connsiteY11" fmla="*/ 244443 h 2372571"/>
              <a:gd name="connsiteX12" fmla="*/ 28468 w 725585"/>
              <a:gd name="connsiteY12" fmla="*/ 380245 h 2372571"/>
              <a:gd name="connsiteX13" fmla="*/ 19415 w 725585"/>
              <a:gd name="connsiteY13" fmla="*/ 597528 h 2372571"/>
              <a:gd name="connsiteX14" fmla="*/ 1308 w 725585"/>
              <a:gd name="connsiteY14" fmla="*/ 814812 h 2372571"/>
              <a:gd name="connsiteX15" fmla="*/ 19415 w 725585"/>
              <a:gd name="connsiteY15" fmla="*/ 1294645 h 2372571"/>
              <a:gd name="connsiteX16" fmla="*/ 28468 w 725585"/>
              <a:gd name="connsiteY16" fmla="*/ 1321806 h 2372571"/>
              <a:gd name="connsiteX17" fmla="*/ 37522 w 725585"/>
              <a:gd name="connsiteY17" fmla="*/ 1358020 h 2372571"/>
              <a:gd name="connsiteX18" fmla="*/ 55629 w 725585"/>
              <a:gd name="connsiteY18" fmla="*/ 1511928 h 2372571"/>
              <a:gd name="connsiteX19" fmla="*/ 64682 w 725585"/>
              <a:gd name="connsiteY19" fmla="*/ 1548142 h 2372571"/>
              <a:gd name="connsiteX20" fmla="*/ 82789 w 725585"/>
              <a:gd name="connsiteY20" fmla="*/ 1602463 h 2372571"/>
              <a:gd name="connsiteX21" fmla="*/ 91843 w 725585"/>
              <a:gd name="connsiteY21" fmla="*/ 1711105 h 2372571"/>
              <a:gd name="connsiteX22" fmla="*/ 100896 w 725585"/>
              <a:gd name="connsiteY22" fmla="*/ 1747319 h 2372571"/>
              <a:gd name="connsiteX23" fmla="*/ 109950 w 725585"/>
              <a:gd name="connsiteY23" fmla="*/ 1792586 h 2372571"/>
              <a:gd name="connsiteX24" fmla="*/ 128057 w 725585"/>
              <a:gd name="connsiteY24" fmla="*/ 2073243 h 2372571"/>
              <a:gd name="connsiteX25" fmla="*/ 137110 w 725585"/>
              <a:gd name="connsiteY25" fmla="*/ 2190938 h 2372571"/>
              <a:gd name="connsiteX26" fmla="*/ 146164 w 725585"/>
              <a:gd name="connsiteY26" fmla="*/ 2218099 h 2372571"/>
              <a:gd name="connsiteX27" fmla="*/ 155217 w 725585"/>
              <a:gd name="connsiteY27" fmla="*/ 2254313 h 2372571"/>
              <a:gd name="connsiteX28" fmla="*/ 164270 w 725585"/>
              <a:gd name="connsiteY28" fmla="*/ 2281473 h 2372571"/>
              <a:gd name="connsiteX29" fmla="*/ 191431 w 725585"/>
              <a:gd name="connsiteY29" fmla="*/ 2290526 h 2372571"/>
              <a:gd name="connsiteX30" fmla="*/ 218591 w 725585"/>
              <a:gd name="connsiteY30" fmla="*/ 2308633 h 2372571"/>
              <a:gd name="connsiteX31" fmla="*/ 236698 w 725585"/>
              <a:gd name="connsiteY31" fmla="*/ 2335794 h 2372571"/>
              <a:gd name="connsiteX32" fmla="*/ 272912 w 725585"/>
              <a:gd name="connsiteY32" fmla="*/ 2344847 h 2372571"/>
              <a:gd name="connsiteX33" fmla="*/ 300072 w 725585"/>
              <a:gd name="connsiteY33" fmla="*/ 2362954 h 2372571"/>
              <a:gd name="connsiteX34" fmla="*/ 472088 w 725585"/>
              <a:gd name="connsiteY34" fmla="*/ 2362954 h 2372571"/>
              <a:gd name="connsiteX35" fmla="*/ 499249 w 725585"/>
              <a:gd name="connsiteY35" fmla="*/ 2344847 h 2372571"/>
              <a:gd name="connsiteX36" fmla="*/ 553569 w 725585"/>
              <a:gd name="connsiteY36" fmla="*/ 2326740 h 2372571"/>
              <a:gd name="connsiteX37" fmla="*/ 589783 w 725585"/>
              <a:gd name="connsiteY37" fmla="*/ 2272420 h 2372571"/>
              <a:gd name="connsiteX38" fmla="*/ 607890 w 725585"/>
              <a:gd name="connsiteY38" fmla="*/ 2245259 h 2372571"/>
              <a:gd name="connsiteX39" fmla="*/ 616944 w 725585"/>
              <a:gd name="connsiteY39" fmla="*/ 2190938 h 2372571"/>
              <a:gd name="connsiteX40" fmla="*/ 635051 w 725585"/>
              <a:gd name="connsiteY40" fmla="*/ 2163778 h 2372571"/>
              <a:gd name="connsiteX41" fmla="*/ 653158 w 725585"/>
              <a:gd name="connsiteY41" fmla="*/ 1865014 h 2372571"/>
              <a:gd name="connsiteX42" fmla="*/ 671264 w 725585"/>
              <a:gd name="connsiteY42" fmla="*/ 1702051 h 2372571"/>
              <a:gd name="connsiteX43" fmla="*/ 680318 w 725585"/>
              <a:gd name="connsiteY43" fmla="*/ 1674891 h 2372571"/>
              <a:gd name="connsiteX44" fmla="*/ 689371 w 725585"/>
              <a:gd name="connsiteY44" fmla="*/ 1593410 h 2372571"/>
              <a:gd name="connsiteX45" fmla="*/ 707478 w 725585"/>
              <a:gd name="connsiteY45" fmla="*/ 1493821 h 2372571"/>
              <a:gd name="connsiteX46" fmla="*/ 716532 w 725585"/>
              <a:gd name="connsiteY46" fmla="*/ 1385180 h 2372571"/>
              <a:gd name="connsiteX47" fmla="*/ 725585 w 725585"/>
              <a:gd name="connsiteY47" fmla="*/ 1358020 h 2372571"/>
              <a:gd name="connsiteX48" fmla="*/ 716532 w 725585"/>
              <a:gd name="connsiteY48" fmla="*/ 1222218 h 2372571"/>
              <a:gd name="connsiteX49" fmla="*/ 689371 w 725585"/>
              <a:gd name="connsiteY49" fmla="*/ 1068309 h 2372571"/>
              <a:gd name="connsiteX50" fmla="*/ 680318 w 725585"/>
              <a:gd name="connsiteY50" fmla="*/ 932507 h 2372571"/>
              <a:gd name="connsiteX51" fmla="*/ 671264 w 725585"/>
              <a:gd name="connsiteY51" fmla="*/ 896293 h 2372571"/>
              <a:gd name="connsiteX52" fmla="*/ 653158 w 725585"/>
              <a:gd name="connsiteY52" fmla="*/ 715223 h 2372571"/>
              <a:gd name="connsiteX53" fmla="*/ 625997 w 725585"/>
              <a:gd name="connsiteY53" fmla="*/ 271604 h 2372571"/>
              <a:gd name="connsiteX54" fmla="*/ 616944 w 725585"/>
              <a:gd name="connsiteY54" fmla="*/ 208229 h 2372571"/>
              <a:gd name="connsiteX55" fmla="*/ 607890 w 725585"/>
              <a:gd name="connsiteY55" fmla="*/ 172016 h 2372571"/>
              <a:gd name="connsiteX56" fmla="*/ 589783 w 725585"/>
              <a:gd name="connsiteY56" fmla="*/ 90534 h 2372571"/>
              <a:gd name="connsiteX57" fmla="*/ 571676 w 725585"/>
              <a:gd name="connsiteY57" fmla="*/ 54321 h 2372571"/>
              <a:gd name="connsiteX58" fmla="*/ 517356 w 725585"/>
              <a:gd name="connsiteY58" fmla="*/ 18107 h 237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25585" h="2372571">
                <a:moveTo>
                  <a:pt x="517356" y="18107"/>
                </a:moveTo>
                <a:cubicBezTo>
                  <a:pt x="500758" y="10562"/>
                  <a:pt x="487017" y="12785"/>
                  <a:pt x="472088" y="9053"/>
                </a:cubicBezTo>
                <a:cubicBezTo>
                  <a:pt x="462830" y="6738"/>
                  <a:pt x="454471" y="0"/>
                  <a:pt x="444928" y="0"/>
                </a:cubicBezTo>
                <a:cubicBezTo>
                  <a:pt x="411595" y="0"/>
                  <a:pt x="378536" y="6035"/>
                  <a:pt x="345340" y="9053"/>
                </a:cubicBezTo>
                <a:cubicBezTo>
                  <a:pt x="336286" y="12071"/>
                  <a:pt x="327495" y="16037"/>
                  <a:pt x="318179" y="18107"/>
                </a:cubicBezTo>
                <a:cubicBezTo>
                  <a:pt x="300260" y="22089"/>
                  <a:pt x="281273" y="21355"/>
                  <a:pt x="263859" y="27160"/>
                </a:cubicBezTo>
                <a:cubicBezTo>
                  <a:pt x="253536" y="30601"/>
                  <a:pt x="246699" y="40981"/>
                  <a:pt x="236698" y="45267"/>
                </a:cubicBezTo>
                <a:cubicBezTo>
                  <a:pt x="225261" y="50169"/>
                  <a:pt x="212402" y="50746"/>
                  <a:pt x="200484" y="54321"/>
                </a:cubicBezTo>
                <a:cubicBezTo>
                  <a:pt x="182203" y="59805"/>
                  <a:pt x="146164" y="72427"/>
                  <a:pt x="146164" y="72427"/>
                </a:cubicBezTo>
                <a:cubicBezTo>
                  <a:pt x="100896" y="102605"/>
                  <a:pt x="125038" y="81481"/>
                  <a:pt x="82789" y="144855"/>
                </a:cubicBezTo>
                <a:lnTo>
                  <a:pt x="64682" y="172016"/>
                </a:lnTo>
                <a:cubicBezTo>
                  <a:pt x="58646" y="196158"/>
                  <a:pt x="50094" y="219808"/>
                  <a:pt x="46575" y="244443"/>
                </a:cubicBezTo>
                <a:cubicBezTo>
                  <a:pt x="34081" y="331904"/>
                  <a:pt x="40169" y="286643"/>
                  <a:pt x="28468" y="380245"/>
                </a:cubicBezTo>
                <a:cubicBezTo>
                  <a:pt x="25450" y="452673"/>
                  <a:pt x="22633" y="525109"/>
                  <a:pt x="19415" y="597528"/>
                </a:cubicBezTo>
                <a:cubicBezTo>
                  <a:pt x="10639" y="794990"/>
                  <a:pt x="30316" y="727791"/>
                  <a:pt x="1308" y="814812"/>
                </a:cubicBezTo>
                <a:cubicBezTo>
                  <a:pt x="1719" y="833704"/>
                  <a:pt x="-7874" y="1158191"/>
                  <a:pt x="19415" y="1294645"/>
                </a:cubicBezTo>
                <a:cubicBezTo>
                  <a:pt x="21287" y="1304003"/>
                  <a:pt x="25846" y="1312630"/>
                  <a:pt x="28468" y="1321806"/>
                </a:cubicBezTo>
                <a:cubicBezTo>
                  <a:pt x="31886" y="1333770"/>
                  <a:pt x="34504" y="1345949"/>
                  <a:pt x="37522" y="1358020"/>
                </a:cubicBezTo>
                <a:cubicBezTo>
                  <a:pt x="42379" y="1406594"/>
                  <a:pt x="46732" y="1462993"/>
                  <a:pt x="55629" y="1511928"/>
                </a:cubicBezTo>
                <a:cubicBezTo>
                  <a:pt x="57855" y="1524170"/>
                  <a:pt x="61107" y="1536224"/>
                  <a:pt x="64682" y="1548142"/>
                </a:cubicBezTo>
                <a:cubicBezTo>
                  <a:pt x="70166" y="1566424"/>
                  <a:pt x="82789" y="1602463"/>
                  <a:pt x="82789" y="1602463"/>
                </a:cubicBezTo>
                <a:cubicBezTo>
                  <a:pt x="85807" y="1638677"/>
                  <a:pt x="87336" y="1675046"/>
                  <a:pt x="91843" y="1711105"/>
                </a:cubicBezTo>
                <a:cubicBezTo>
                  <a:pt x="93386" y="1723452"/>
                  <a:pt x="98197" y="1735172"/>
                  <a:pt x="100896" y="1747319"/>
                </a:cubicBezTo>
                <a:cubicBezTo>
                  <a:pt x="104234" y="1762340"/>
                  <a:pt x="106932" y="1777497"/>
                  <a:pt x="109950" y="1792586"/>
                </a:cubicBezTo>
                <a:cubicBezTo>
                  <a:pt x="123961" y="2072817"/>
                  <a:pt x="111715" y="1877138"/>
                  <a:pt x="128057" y="2073243"/>
                </a:cubicBezTo>
                <a:cubicBezTo>
                  <a:pt x="131325" y="2112455"/>
                  <a:pt x="132230" y="2151894"/>
                  <a:pt x="137110" y="2190938"/>
                </a:cubicBezTo>
                <a:cubicBezTo>
                  <a:pt x="138294" y="2200408"/>
                  <a:pt x="143542" y="2208923"/>
                  <a:pt x="146164" y="2218099"/>
                </a:cubicBezTo>
                <a:cubicBezTo>
                  <a:pt x="149582" y="2230063"/>
                  <a:pt x="151799" y="2242349"/>
                  <a:pt x="155217" y="2254313"/>
                </a:cubicBezTo>
                <a:cubicBezTo>
                  <a:pt x="157839" y="2263489"/>
                  <a:pt x="157522" y="2274725"/>
                  <a:pt x="164270" y="2281473"/>
                </a:cubicBezTo>
                <a:cubicBezTo>
                  <a:pt x="171018" y="2288221"/>
                  <a:pt x="182377" y="2287508"/>
                  <a:pt x="191431" y="2290526"/>
                </a:cubicBezTo>
                <a:cubicBezTo>
                  <a:pt x="200484" y="2296562"/>
                  <a:pt x="210897" y="2300939"/>
                  <a:pt x="218591" y="2308633"/>
                </a:cubicBezTo>
                <a:cubicBezTo>
                  <a:pt x="226285" y="2316327"/>
                  <a:pt x="227644" y="2329758"/>
                  <a:pt x="236698" y="2335794"/>
                </a:cubicBezTo>
                <a:cubicBezTo>
                  <a:pt x="247051" y="2342696"/>
                  <a:pt x="260841" y="2341829"/>
                  <a:pt x="272912" y="2344847"/>
                </a:cubicBezTo>
                <a:cubicBezTo>
                  <a:pt x="281965" y="2350883"/>
                  <a:pt x="289884" y="2359133"/>
                  <a:pt x="300072" y="2362954"/>
                </a:cubicBezTo>
                <a:cubicBezTo>
                  <a:pt x="352849" y="2382746"/>
                  <a:pt x="423648" y="2366414"/>
                  <a:pt x="472088" y="2362954"/>
                </a:cubicBezTo>
                <a:cubicBezTo>
                  <a:pt x="481142" y="2356918"/>
                  <a:pt x="489306" y="2349266"/>
                  <a:pt x="499249" y="2344847"/>
                </a:cubicBezTo>
                <a:cubicBezTo>
                  <a:pt x="516690" y="2337095"/>
                  <a:pt x="553569" y="2326740"/>
                  <a:pt x="553569" y="2326740"/>
                </a:cubicBezTo>
                <a:lnTo>
                  <a:pt x="589783" y="2272420"/>
                </a:lnTo>
                <a:lnTo>
                  <a:pt x="607890" y="2245259"/>
                </a:lnTo>
                <a:cubicBezTo>
                  <a:pt x="610908" y="2227152"/>
                  <a:pt x="611139" y="2208353"/>
                  <a:pt x="616944" y="2190938"/>
                </a:cubicBezTo>
                <a:cubicBezTo>
                  <a:pt x="620385" y="2180616"/>
                  <a:pt x="633849" y="2174592"/>
                  <a:pt x="635051" y="2163778"/>
                </a:cubicBezTo>
                <a:cubicBezTo>
                  <a:pt x="646069" y="2064617"/>
                  <a:pt x="644873" y="1964440"/>
                  <a:pt x="653158" y="1865014"/>
                </a:cubicBezTo>
                <a:cubicBezTo>
                  <a:pt x="657785" y="1809487"/>
                  <a:pt x="659243" y="1756145"/>
                  <a:pt x="671264" y="1702051"/>
                </a:cubicBezTo>
                <a:cubicBezTo>
                  <a:pt x="673334" y="1692735"/>
                  <a:pt x="677300" y="1683944"/>
                  <a:pt x="680318" y="1674891"/>
                </a:cubicBezTo>
                <a:cubicBezTo>
                  <a:pt x="683336" y="1647731"/>
                  <a:pt x="685759" y="1620498"/>
                  <a:pt x="689371" y="1593410"/>
                </a:cubicBezTo>
                <a:cubicBezTo>
                  <a:pt x="694002" y="1558676"/>
                  <a:pt x="700654" y="1527946"/>
                  <a:pt x="707478" y="1493821"/>
                </a:cubicBezTo>
                <a:cubicBezTo>
                  <a:pt x="710496" y="1457607"/>
                  <a:pt x="711729" y="1421200"/>
                  <a:pt x="716532" y="1385180"/>
                </a:cubicBezTo>
                <a:cubicBezTo>
                  <a:pt x="717793" y="1375721"/>
                  <a:pt x="725585" y="1367563"/>
                  <a:pt x="725585" y="1358020"/>
                </a:cubicBezTo>
                <a:cubicBezTo>
                  <a:pt x="725585" y="1312652"/>
                  <a:pt x="719883" y="1267462"/>
                  <a:pt x="716532" y="1222218"/>
                </a:cubicBezTo>
                <a:cubicBezTo>
                  <a:pt x="707548" y="1100929"/>
                  <a:pt x="720340" y="1145730"/>
                  <a:pt x="689371" y="1068309"/>
                </a:cubicBezTo>
                <a:cubicBezTo>
                  <a:pt x="686353" y="1023042"/>
                  <a:pt x="685067" y="977626"/>
                  <a:pt x="680318" y="932507"/>
                </a:cubicBezTo>
                <a:cubicBezTo>
                  <a:pt x="679015" y="920132"/>
                  <a:pt x="672807" y="908640"/>
                  <a:pt x="671264" y="896293"/>
                </a:cubicBezTo>
                <a:cubicBezTo>
                  <a:pt x="663740" y="836104"/>
                  <a:pt x="653158" y="715223"/>
                  <a:pt x="653158" y="715223"/>
                </a:cubicBezTo>
                <a:cubicBezTo>
                  <a:pt x="647614" y="560006"/>
                  <a:pt x="647767" y="424002"/>
                  <a:pt x="625997" y="271604"/>
                </a:cubicBezTo>
                <a:cubicBezTo>
                  <a:pt x="622979" y="250479"/>
                  <a:pt x="620761" y="229224"/>
                  <a:pt x="616944" y="208229"/>
                </a:cubicBezTo>
                <a:cubicBezTo>
                  <a:pt x="614718" y="195987"/>
                  <a:pt x="610330" y="184217"/>
                  <a:pt x="607890" y="172016"/>
                </a:cubicBezTo>
                <a:cubicBezTo>
                  <a:pt x="600428" y="134708"/>
                  <a:pt x="602999" y="121371"/>
                  <a:pt x="589783" y="90534"/>
                </a:cubicBezTo>
                <a:cubicBezTo>
                  <a:pt x="584467" y="78129"/>
                  <a:pt x="581219" y="63864"/>
                  <a:pt x="571676" y="54321"/>
                </a:cubicBezTo>
                <a:cubicBezTo>
                  <a:pt x="556288" y="38933"/>
                  <a:pt x="533954" y="25652"/>
                  <a:pt x="517356" y="18107"/>
                </a:cubicBezTo>
                <a:close/>
              </a:path>
            </a:pathLst>
          </a:cu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1922010" y="5772868"/>
            <a:ext cx="15688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Feature map 1</a:t>
            </a:r>
          </a:p>
          <a:p>
            <a:r>
              <a:rPr lang="en-US" dirty="0" smtClean="0"/>
              <a:t>(array of green</a:t>
            </a:r>
          </a:p>
          <a:p>
            <a:r>
              <a:rPr lang="en-US" dirty="0"/>
              <a:t> </a:t>
            </a:r>
            <a:r>
              <a:rPr lang="en-US" dirty="0" smtClean="0"/>
              <a:t>units)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3023747" y="4881308"/>
            <a:ext cx="16821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Feature map 2</a:t>
            </a:r>
          </a:p>
          <a:p>
            <a:r>
              <a:rPr lang="en-US" dirty="0" smtClean="0"/>
              <a:t>(array of orange</a:t>
            </a:r>
          </a:p>
          <a:p>
            <a:r>
              <a:rPr lang="en-US" dirty="0"/>
              <a:t> </a:t>
            </a:r>
            <a:r>
              <a:rPr lang="en-US" dirty="0" smtClean="0"/>
              <a:t>units)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6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Convolutional 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Pooling (</a:t>
            </a:r>
            <a:r>
              <a:rPr lang="en-US" dirty="0" smtClean="0">
                <a:solidFill>
                  <a:srgbClr val="C00000"/>
                </a:solidFill>
              </a:rPr>
              <a:t>max</a:t>
            </a:r>
            <a:r>
              <a:rPr lang="en-US" dirty="0" smtClean="0"/>
              <a:t>, average)</a:t>
            </a:r>
          </a:p>
        </p:txBody>
      </p:sp>
      <p:sp>
        <p:nvSpPr>
          <p:cNvPr id="4" name="Oval 3"/>
          <p:cNvSpPr/>
          <p:nvPr/>
        </p:nvSpPr>
        <p:spPr>
          <a:xfrm>
            <a:off x="1222218" y="2969537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2218" y="3430926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22218" y="389231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22218" y="435144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22217" y="4810565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22217" y="5269690"/>
            <a:ext cx="253497" cy="2534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14942" y="3430588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4" idx="6"/>
            <a:endCxn id="11" idx="2"/>
          </p:cNvCxnSpPr>
          <p:nvPr/>
        </p:nvCxnSpPr>
        <p:spPr>
          <a:xfrm>
            <a:off x="1475715" y="3096286"/>
            <a:ext cx="1139227" cy="46105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  <a:endCxn id="11" idx="2"/>
          </p:cNvCxnSpPr>
          <p:nvPr/>
        </p:nvCxnSpPr>
        <p:spPr>
          <a:xfrm flipV="1">
            <a:off x="1475715" y="3557337"/>
            <a:ext cx="1139227" cy="33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6"/>
            <a:endCxn id="11" idx="2"/>
          </p:cNvCxnSpPr>
          <p:nvPr/>
        </p:nvCxnSpPr>
        <p:spPr>
          <a:xfrm flipV="1">
            <a:off x="1475715" y="3557337"/>
            <a:ext cx="1139227" cy="46172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622484" y="392949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483257" y="358700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483257" y="404805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483257" y="404805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622484" y="4372385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483257" y="4029895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83257" y="4490946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83257" y="4490946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611920" y="4844081"/>
            <a:ext cx="253497" cy="253497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472693" y="4501591"/>
            <a:ext cx="1139227" cy="461051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472693" y="4962642"/>
            <a:ext cx="1139227" cy="338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472693" y="4962642"/>
            <a:ext cx="1139227" cy="461727"/>
          </a:xfrm>
          <a:prstGeom prst="straightConnector1">
            <a:avLst/>
          </a:prstGeom>
          <a:ln w="15875">
            <a:solidFill>
              <a:schemeClr val="tx1">
                <a:alpha val="26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3634962" y="3684085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41" name="Oval 40"/>
          <p:cNvSpPr/>
          <p:nvPr/>
        </p:nvSpPr>
        <p:spPr>
          <a:xfrm>
            <a:off x="3634962" y="4599725"/>
            <a:ext cx="253497" cy="25349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cxnSp>
        <p:nvCxnSpPr>
          <p:cNvPr id="43" name="Straight Arrow Connector 42"/>
          <p:cNvCxnSpPr>
            <a:stCxn id="48" idx="3"/>
            <a:endCxn id="40" idx="2"/>
          </p:cNvCxnSpPr>
          <p:nvPr/>
        </p:nvCxnSpPr>
        <p:spPr>
          <a:xfrm>
            <a:off x="2961613" y="3806887"/>
            <a:ext cx="673349" cy="394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2535721" y="4335065"/>
            <a:ext cx="416460" cy="782941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2545153" y="3386294"/>
            <a:ext cx="416460" cy="841186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9" name="Straight Arrow Connector 48"/>
          <p:cNvCxnSpPr>
            <a:stCxn id="47" idx="3"/>
            <a:endCxn id="41" idx="2"/>
          </p:cNvCxnSpPr>
          <p:nvPr/>
        </p:nvCxnSpPr>
        <p:spPr>
          <a:xfrm flipV="1">
            <a:off x="2952181" y="4726474"/>
            <a:ext cx="682781" cy="62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740510" y="3596055"/>
            <a:ext cx="28981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Pooling area: 2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Pooling stride: 2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Subsamples </a:t>
            </a:r>
            <a:r>
              <a:rPr lang="en-US" dirty="0" smtClean="0"/>
              <a:t>feature 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6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38" y="3562852"/>
            <a:ext cx="4572000" cy="3028950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isometricOffAxis2Top">
              <a:rot lat="18664796" lon="2041230" rev="19089300"/>
            </a:camera>
            <a:lightRig rig="threePt" dir="t"/>
          </a:scene3d>
        </p:spPr>
      </p:pic>
      <p:grpSp>
        <p:nvGrpSpPr>
          <p:cNvPr id="2" name="Group 1"/>
          <p:cNvGrpSpPr/>
          <p:nvPr/>
        </p:nvGrpSpPr>
        <p:grpSpPr>
          <a:xfrm>
            <a:off x="2201993" y="3453853"/>
            <a:ext cx="614360" cy="1102281"/>
            <a:chOff x="2128841" y="3300413"/>
            <a:chExt cx="614360" cy="1102281"/>
          </a:xfrm>
        </p:grpSpPr>
        <p:sp>
          <p:nvSpPr>
            <p:cNvPr id="10" name="Rectangle 9"/>
            <p:cNvSpPr/>
            <p:nvPr/>
          </p:nvSpPr>
          <p:spPr>
            <a:xfrm>
              <a:off x="2188173" y="4024313"/>
              <a:ext cx="411537" cy="378381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25000"/>
                  </a:schemeClr>
                </a:gs>
                <a:gs pos="30000">
                  <a:schemeClr val="bg2">
                    <a:lumMod val="25000"/>
                  </a:schemeClr>
                </a:gs>
                <a:gs pos="64000">
                  <a:schemeClr val="tx1"/>
                </a:gs>
                <a:gs pos="44000">
                  <a:schemeClr val="bg1">
                    <a:lumMod val="65000"/>
                  </a:schemeClr>
                </a:gs>
                <a:gs pos="83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19050">
              <a:solidFill>
                <a:schemeClr val="tx1"/>
              </a:solidFill>
            </a:ln>
            <a:scene3d>
              <a:camera prst="isometricOffAxis2Top">
                <a:rot lat="18664799" lon="2041235" rev="190893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2128841" y="3367088"/>
              <a:ext cx="452434" cy="8763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2490788" y="3390900"/>
              <a:ext cx="200026" cy="9525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657475" y="3343275"/>
              <a:ext cx="85726" cy="828675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295525" y="3314700"/>
              <a:ext cx="342902" cy="752475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2603857" y="3300413"/>
              <a:ext cx="117906" cy="11098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>
              <a:solidFill>
                <a:schemeClr val="tx1"/>
              </a:solidFill>
            </a:ln>
            <a:scene3d>
              <a:camera prst="isometricOffAxis2Top">
                <a:rot lat="18664799" lon="2041235" rev="190893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3106" y="2828173"/>
            <a:ext cx="4485549" cy="2970298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isometricOffAxis2Top">
              <a:rot lat="18664796" lon="2041231" rev="19089301"/>
            </a:camera>
            <a:lightRig rig="threePt" dir="t"/>
          </a:scene3d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7379" y="479217"/>
            <a:ext cx="2421357" cy="241516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396167" y="5902686"/>
            <a:ext cx="2252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Image</a:t>
            </a:r>
            <a:endParaRPr lang="en-US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794177" y="2655283"/>
            <a:ext cx="5383339" cy="2921423"/>
            <a:chOff x="794177" y="2373591"/>
            <a:chExt cx="5383339" cy="292142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679253" y="2373591"/>
              <a:ext cx="2161979" cy="1431647"/>
            </a:xfrm>
            <a:prstGeom prst="rect">
              <a:avLst/>
            </a:prstGeom>
            <a:ln w="38100">
              <a:solidFill>
                <a:schemeClr val="tx1"/>
              </a:solidFill>
            </a:ln>
            <a:scene3d>
              <a:camera prst="isometricOffAxis2Top">
                <a:rot lat="18664796" lon="2041231" rev="19089301"/>
              </a:camera>
              <a:lightRig rig="threePt" dir="t"/>
            </a:scene3d>
          </p:spPr>
        </p:pic>
        <p:cxnSp>
          <p:nvCxnSpPr>
            <p:cNvPr id="12" name="Straight Connector 11"/>
            <p:cNvCxnSpPr/>
            <p:nvPr/>
          </p:nvCxnSpPr>
          <p:spPr>
            <a:xfrm flipH="1">
              <a:off x="794177" y="3177344"/>
              <a:ext cx="1655785" cy="104951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2128841" y="2469051"/>
              <a:ext cx="968633" cy="279465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5064990" y="2992368"/>
              <a:ext cx="1112526" cy="827157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415882" y="3708717"/>
              <a:ext cx="465048" cy="1586297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6396167" y="3253798"/>
            <a:ext cx="2252547" cy="1073088"/>
            <a:chOff x="6396167" y="3253798"/>
            <a:chExt cx="2252547" cy="1073088"/>
          </a:xfrm>
        </p:grpSpPr>
        <p:sp>
          <p:nvSpPr>
            <p:cNvPr id="30" name="TextBox 29"/>
            <p:cNvSpPr txBox="1"/>
            <p:nvPr/>
          </p:nvSpPr>
          <p:spPr>
            <a:xfrm>
              <a:off x="6396167" y="3253798"/>
              <a:ext cx="22525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Pooling</a:t>
              </a:r>
              <a:endPara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4" name="Down Arrow 43"/>
            <p:cNvSpPr/>
            <p:nvPr/>
          </p:nvSpPr>
          <p:spPr>
            <a:xfrm rot="10800000">
              <a:off x="7366556" y="3905264"/>
              <a:ext cx="285750" cy="421622"/>
            </a:xfrm>
            <a:prstGeom prst="downArrow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396167" y="4578242"/>
            <a:ext cx="2252547" cy="1142031"/>
            <a:chOff x="6396167" y="4578242"/>
            <a:chExt cx="2252547" cy="1142031"/>
          </a:xfrm>
        </p:grpSpPr>
        <p:sp>
          <p:nvSpPr>
            <p:cNvPr id="3" name="TextBox 2"/>
            <p:cNvSpPr txBox="1"/>
            <p:nvPr/>
          </p:nvSpPr>
          <p:spPr>
            <a:xfrm>
              <a:off x="6396167" y="4578242"/>
              <a:ext cx="22525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Convolution</a:t>
              </a:r>
              <a:endParaRPr lang="en-US" sz="2000" dirty="0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5" name="Down Arrow 44"/>
            <p:cNvSpPr/>
            <p:nvPr/>
          </p:nvSpPr>
          <p:spPr>
            <a:xfrm rot="10800000">
              <a:off x="7366555" y="5298651"/>
              <a:ext cx="285750" cy="421622"/>
            </a:xfrm>
            <a:prstGeom prst="downArrow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 smtClean="0"/>
              <a:t>2D 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6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3 0.00162 L 0.3401 0.127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9 0.03912 L 0.32395 0.16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5 0.07754 L 0.30364 0.1990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7" y="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84" y="393701"/>
            <a:ext cx="7886700" cy="1325563"/>
          </a:xfrm>
        </p:spPr>
        <p:txBody>
          <a:bodyPr/>
          <a:lstStyle/>
          <a:p>
            <a:r>
              <a:rPr lang="en-US" dirty="0" smtClean="0"/>
              <a:t>1989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8798" y="6114379"/>
            <a:ext cx="70639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Backpropagation</a:t>
            </a:r>
            <a:r>
              <a:rPr lang="en-US" sz="2000" b="1" dirty="0" smtClean="0"/>
              <a:t> applied to handwritten zip code recognition</a:t>
            </a:r>
            <a:r>
              <a:rPr lang="en-US" dirty="0" smtClean="0"/>
              <a:t>, </a:t>
            </a:r>
            <a:r>
              <a:rPr lang="en-US" dirty="0" err="1" smtClean="0"/>
              <a:t>Lecun</a:t>
            </a:r>
            <a:r>
              <a:rPr lang="en-US" dirty="0" smtClean="0"/>
              <a:t> et al., 1989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10" y="125494"/>
            <a:ext cx="6636976" cy="609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perspective – 1980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19" y="1874067"/>
            <a:ext cx="7709362" cy="336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8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formulation</a:t>
            </a:r>
            <a:endParaRPr lang="en-US" dirty="0"/>
          </a:p>
        </p:txBody>
      </p:sp>
      <p:pic>
        <p:nvPicPr>
          <p:cNvPr id="5" name="droppedImage.tiff"/>
          <p:cNvPicPr/>
          <p:nvPr/>
        </p:nvPicPr>
        <p:blipFill>
          <a:blip r:embed="rId2">
            <a:extLst/>
          </a:blip>
          <a:srcRect l="446" t="6845" b="5357"/>
          <a:stretch>
            <a:fillRect/>
          </a:stretch>
        </p:blipFill>
        <p:spPr>
          <a:xfrm>
            <a:off x="259200" y="2421326"/>
            <a:ext cx="3871936" cy="256103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" name="Group 96"/>
          <p:cNvGrpSpPr/>
          <p:nvPr/>
        </p:nvGrpSpPr>
        <p:grpSpPr>
          <a:xfrm>
            <a:off x="4960217" y="2374787"/>
            <a:ext cx="3871941" cy="2561036"/>
            <a:chOff x="0" y="0"/>
            <a:chExt cx="5964814" cy="3945335"/>
          </a:xfrm>
        </p:grpSpPr>
        <p:grpSp>
          <p:nvGrpSpPr>
            <p:cNvPr id="7" name="Group 92"/>
            <p:cNvGrpSpPr/>
            <p:nvPr/>
          </p:nvGrpSpPr>
          <p:grpSpPr>
            <a:xfrm>
              <a:off x="0" y="0"/>
              <a:ext cx="5964814" cy="3945335"/>
              <a:chOff x="0" y="0"/>
              <a:chExt cx="5964813" cy="3945334"/>
            </a:xfrm>
          </p:grpSpPr>
          <p:pic>
            <p:nvPicPr>
              <p:cNvPr id="11" name="droppedImage.tiff"/>
              <p:cNvPicPr/>
              <p:nvPr/>
            </p:nvPicPr>
            <p:blipFill>
              <a:blip r:embed="rId2">
                <a:extLst/>
              </a:blip>
              <a:srcRect l="446" t="6845" b="5357"/>
              <a:stretch>
                <a:fillRect/>
              </a:stretch>
            </p:blipFill>
            <p:spPr>
              <a:xfrm>
                <a:off x="0" y="0"/>
                <a:ext cx="5964813" cy="394533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2" name="Shape 91"/>
              <p:cNvSpPr/>
              <p:nvPr/>
            </p:nvSpPr>
            <p:spPr>
              <a:xfrm>
                <a:off x="2580091" y="242249"/>
                <a:ext cx="1282588" cy="232972"/>
              </a:xfrm>
              <a:prstGeom prst="rect">
                <a:avLst/>
              </a:prstGeom>
              <a:solidFill>
                <a:srgbClr val="FFFB00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lnSpc>
                    <a:spcPct val="60000"/>
                  </a:lnSpc>
                  <a:defRPr sz="1900">
                    <a:solidFill>
                      <a:srgbClr val="000000"/>
                    </a:solidFill>
                    <a:latin typeface="+mj-lt"/>
                    <a:ea typeface="+mj-ea"/>
                    <a:cs typeface="+mj-cs"/>
                    <a:sym typeface="SourceSansPro-Regular"/>
                  </a:defRPr>
                </a:lvl1pPr>
              </a:lstStyle>
              <a:p>
                <a:pPr lvl="0">
                  <a:defRPr sz="1800"/>
                </a:pPr>
                <a:r>
                  <a:rPr sz="1900"/>
                  <a:t>person</a:t>
                </a:r>
              </a:p>
            </p:txBody>
          </p:sp>
        </p:grpSp>
        <p:sp>
          <p:nvSpPr>
            <p:cNvPr id="8" name="Shape 93"/>
            <p:cNvSpPr/>
            <p:nvPr/>
          </p:nvSpPr>
          <p:spPr>
            <a:xfrm>
              <a:off x="2586960" y="493875"/>
              <a:ext cx="1761520" cy="2049112"/>
            </a:xfrm>
            <a:prstGeom prst="rect">
              <a:avLst/>
            </a:prstGeom>
            <a:noFill/>
            <a:ln w="25400" cap="flat">
              <a:solidFill>
                <a:srgbClr val="FFFB00"/>
              </a:solidFill>
              <a:prstDash val="solid"/>
              <a:miter lim="400000"/>
            </a:ln>
            <a:effectLst>
              <a:outerShdw blurRad="12700" dist="25400" dir="27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9" name="Shape 94"/>
            <p:cNvSpPr/>
            <p:nvPr/>
          </p:nvSpPr>
          <p:spPr>
            <a:xfrm>
              <a:off x="2023647" y="1300167"/>
              <a:ext cx="2773451" cy="1914071"/>
            </a:xfrm>
            <a:prstGeom prst="rect">
              <a:avLst/>
            </a:prstGeom>
            <a:noFill/>
            <a:ln w="25400" cap="flat">
              <a:solidFill>
                <a:srgbClr val="7A81FF"/>
              </a:solidFill>
              <a:prstDash val="solid"/>
              <a:miter lim="400000"/>
            </a:ln>
            <a:effectLst>
              <a:outerShdw blurRad="12700" dist="25400" dir="27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10" name="Shape 95"/>
            <p:cNvSpPr/>
            <p:nvPr/>
          </p:nvSpPr>
          <p:spPr>
            <a:xfrm>
              <a:off x="184530" y="1299556"/>
              <a:ext cx="1825009" cy="457523"/>
            </a:xfrm>
            <a:prstGeom prst="rect">
              <a:avLst/>
            </a:prstGeom>
            <a:solidFill>
              <a:srgbClr val="7A81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1900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SourceSansPro-Regular"/>
                </a:defRPr>
              </a:lvl1pPr>
            </a:lstStyle>
            <a:p>
              <a:pPr lvl="0">
                <a:defRPr sz="1800"/>
              </a:pPr>
              <a:r>
                <a:rPr sz="1900" dirty="0"/>
                <a:t>motorbike</a:t>
              </a:r>
            </a:p>
          </p:txBody>
        </p:sp>
      </p:grpSp>
      <p:sp>
        <p:nvSpPr>
          <p:cNvPr id="13" name="Shape 97"/>
          <p:cNvSpPr/>
          <p:nvPr/>
        </p:nvSpPr>
        <p:spPr>
          <a:xfrm>
            <a:off x="1496288" y="5022266"/>
            <a:ext cx="99386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 dirty="0"/>
              <a:t>Input</a:t>
            </a:r>
          </a:p>
        </p:txBody>
      </p:sp>
      <p:sp>
        <p:nvSpPr>
          <p:cNvPr id="14" name="Shape 98"/>
          <p:cNvSpPr/>
          <p:nvPr/>
        </p:nvSpPr>
        <p:spPr>
          <a:xfrm>
            <a:off x="5592590" y="5022266"/>
            <a:ext cx="2605906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 dirty="0"/>
              <a:t>Desired output</a:t>
            </a:r>
          </a:p>
        </p:txBody>
      </p:sp>
      <p:sp>
        <p:nvSpPr>
          <p:cNvPr id="15" name="Shape 99"/>
          <p:cNvSpPr/>
          <p:nvPr/>
        </p:nvSpPr>
        <p:spPr>
          <a:xfrm>
            <a:off x="831905" y="1535075"/>
            <a:ext cx="7480189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 dirty="0"/>
              <a:t>{  airplane,  bird,  motorbike,  person,  sofa  }</a:t>
            </a:r>
          </a:p>
        </p:txBody>
      </p:sp>
    </p:spTree>
    <p:extLst>
      <p:ext uri="{BB962C8B-B14F-4D97-AF65-F5344CB8AC3E}">
        <p14:creationId xmlns:p14="http://schemas.microsoft.com/office/powerpoint/2010/main" val="22020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perspective – 1980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30" y="1385180"/>
            <a:ext cx="7829739" cy="50356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6976" y="1591163"/>
            <a:ext cx="18325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Hubel and Wiesel</a:t>
            </a:r>
          </a:p>
          <a:p>
            <a:r>
              <a:rPr lang="en-US" dirty="0" smtClean="0"/>
              <a:t>1962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519" y="6326659"/>
            <a:ext cx="89684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</a:rPr>
              <a:t>Included basic ingredients of </a:t>
            </a:r>
            <a:r>
              <a:rPr lang="en-US" sz="2200" dirty="0" err="1" smtClean="0">
                <a:solidFill>
                  <a:srgbClr val="C00000"/>
                </a:solidFill>
              </a:rPr>
              <a:t>ConvNets</a:t>
            </a:r>
            <a:r>
              <a:rPr lang="en-US" sz="2200" dirty="0" smtClean="0">
                <a:solidFill>
                  <a:srgbClr val="C00000"/>
                </a:solidFill>
              </a:rPr>
              <a:t>, but no supervised learning algorithm</a:t>
            </a:r>
            <a:endParaRPr lang="en-US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4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– 1986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505075"/>
            <a:ext cx="4333875" cy="1847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1478" y="5167311"/>
            <a:ext cx="708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</a:rPr>
              <a:t>Early demonstration that error </a:t>
            </a:r>
            <a:r>
              <a:rPr lang="en-US" sz="2200" dirty="0" err="1" smtClean="0">
                <a:solidFill>
                  <a:srgbClr val="C00000"/>
                </a:solidFill>
              </a:rPr>
              <a:t>backpropagation</a:t>
            </a:r>
            <a:r>
              <a:rPr lang="en-US" sz="2200" dirty="0" smtClean="0">
                <a:solidFill>
                  <a:srgbClr val="C00000"/>
                </a:solidFill>
              </a:rPr>
              <a:t> can be used</a:t>
            </a:r>
          </a:p>
          <a:p>
            <a:r>
              <a:rPr lang="en-US" sz="2200" dirty="0" smtClean="0">
                <a:solidFill>
                  <a:srgbClr val="C00000"/>
                </a:solidFill>
              </a:rPr>
              <a:t>for supervised training of neural nets (including </a:t>
            </a:r>
            <a:r>
              <a:rPr lang="en-US" sz="2200" dirty="0" err="1" smtClean="0">
                <a:solidFill>
                  <a:srgbClr val="C00000"/>
                </a:solidFill>
              </a:rPr>
              <a:t>ConvNets</a:t>
            </a:r>
            <a:r>
              <a:rPr lang="en-US" sz="2200" dirty="0" smtClean="0">
                <a:solidFill>
                  <a:srgbClr val="C00000"/>
                </a:solidFill>
              </a:rPr>
              <a:t>)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1619" y="1475245"/>
            <a:ext cx="62807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Gradient descent training with error </a:t>
            </a:r>
            <a:r>
              <a:rPr lang="en-US" sz="2200" dirty="0" err="1" smtClean="0"/>
              <a:t>backpropagation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6869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 – 1986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76" y="2816193"/>
            <a:ext cx="3362325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599" y="1449356"/>
            <a:ext cx="3105150" cy="44481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73640" y="5897531"/>
            <a:ext cx="24465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“T” vs. “C” problem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5624970" y="5897531"/>
            <a:ext cx="20074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Simple </a:t>
            </a:r>
            <a:r>
              <a:rPr lang="en-US" sz="2200" dirty="0" err="1" smtClean="0"/>
              <a:t>ConvNet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6172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</a:t>
            </a:r>
            <a:r>
              <a:rPr lang="en-US" dirty="0" err="1" smtClean="0"/>
              <a:t>ConvNets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8798" y="5465923"/>
            <a:ext cx="70639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Gradient-Based Learning Applied to Document Recognition</a:t>
            </a:r>
            <a:r>
              <a:rPr lang="en-US" dirty="0" smtClean="0"/>
              <a:t>, </a:t>
            </a:r>
          </a:p>
          <a:p>
            <a:r>
              <a:rPr lang="en-US" dirty="0" err="1" smtClean="0"/>
              <a:t>Lecun</a:t>
            </a:r>
            <a:r>
              <a:rPr lang="en-US" dirty="0" smtClean="0"/>
              <a:t> et al., 1998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76" y="1989057"/>
            <a:ext cx="8003808" cy="2258552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28650" y="46370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cs.stanford.edu/people/karpathy/convnetjs/demo/mnist.html</a:t>
            </a:r>
            <a:endParaRPr lang="en-US" dirty="0" smtClean="0"/>
          </a:p>
          <a:p>
            <a:r>
              <a:rPr lang="en-US" dirty="0" err="1" smtClean="0"/>
              <a:t>ConvNetJS</a:t>
            </a:r>
            <a:r>
              <a:rPr lang="en-US" dirty="0" smtClean="0"/>
              <a:t> by Andrej </a:t>
            </a:r>
            <a:r>
              <a:rPr lang="en-US" dirty="0" err="1" smtClean="0"/>
              <a:t>Karpathy</a:t>
            </a:r>
            <a:r>
              <a:rPr lang="en-US" dirty="0" smtClean="0"/>
              <a:t> (Ph.D. student at Stanford)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Software libraries</a:t>
            </a:r>
          </a:p>
          <a:p>
            <a:r>
              <a:rPr lang="en-US" dirty="0" err="1" smtClean="0"/>
              <a:t>Caffe</a:t>
            </a:r>
            <a:r>
              <a:rPr lang="en-US" dirty="0" smtClean="0"/>
              <a:t> (C++, python, </a:t>
            </a:r>
            <a:r>
              <a:rPr lang="en-US" dirty="0" err="1" smtClean="0"/>
              <a:t>matlab</a:t>
            </a:r>
            <a:r>
              <a:rPr lang="en-US" dirty="0" smtClean="0"/>
              <a:t>)</a:t>
            </a:r>
          </a:p>
          <a:p>
            <a:r>
              <a:rPr lang="en-US" dirty="0" smtClean="0"/>
              <a:t>Torch7 (C++, </a:t>
            </a:r>
            <a:r>
              <a:rPr lang="en-US" dirty="0" err="1" smtClean="0"/>
              <a:t>lua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Theano</a:t>
            </a:r>
            <a:r>
              <a:rPr lang="en-US" dirty="0" smtClean="0"/>
              <a:t> (python)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4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fall of </a:t>
            </a:r>
            <a:r>
              <a:rPr lang="en-US" dirty="0" err="1" smtClean="0"/>
              <a:t>ConvNets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rise of Support Vector Machines (SVMs)</a:t>
            </a:r>
          </a:p>
          <a:p>
            <a:r>
              <a:rPr lang="en-US" dirty="0" smtClean="0"/>
              <a:t>Mathematical advantages (theory, convex optimization)</a:t>
            </a:r>
          </a:p>
          <a:p>
            <a:r>
              <a:rPr lang="en-US" dirty="0" smtClean="0"/>
              <a:t>Competitive performance on tasks such as digit classification</a:t>
            </a:r>
          </a:p>
          <a:p>
            <a:r>
              <a:rPr lang="en-US" dirty="0" smtClean="0"/>
              <a:t>Neural </a:t>
            </a:r>
            <a:r>
              <a:rPr lang="en-US" dirty="0"/>
              <a:t>n</a:t>
            </a:r>
            <a:r>
              <a:rPr lang="en-US" dirty="0" smtClean="0"/>
              <a:t>ets </a:t>
            </a:r>
            <a:r>
              <a:rPr lang="en-US" dirty="0"/>
              <a:t>b</a:t>
            </a:r>
            <a:r>
              <a:rPr lang="en-US" dirty="0" smtClean="0"/>
              <a:t>ecame </a:t>
            </a:r>
            <a:r>
              <a:rPr lang="en-US" dirty="0"/>
              <a:t>unpopular in the mid 1990s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1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 to SVMs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It’s all about the features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16" y="2841286"/>
            <a:ext cx="8878368" cy="27653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66842" y="5897190"/>
            <a:ext cx="5610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Histograms of Oriented Gradients for Human Detection</a:t>
            </a:r>
            <a:r>
              <a:rPr lang="en-US" dirty="0" smtClean="0"/>
              <a:t>, </a:t>
            </a:r>
            <a:r>
              <a:rPr lang="en-US" dirty="0" err="1" smtClean="0"/>
              <a:t>Dalal</a:t>
            </a:r>
            <a:r>
              <a:rPr lang="en-US" dirty="0" smtClean="0"/>
              <a:t> and </a:t>
            </a:r>
            <a:r>
              <a:rPr lang="en-US" dirty="0" err="1" smtClean="0"/>
              <a:t>Triggs</a:t>
            </a:r>
            <a:r>
              <a:rPr lang="en-US" dirty="0" smtClean="0"/>
              <a:t>, CVPR 2005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86823" y="2227609"/>
            <a:ext cx="171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SVM weights</a:t>
            </a:r>
          </a:p>
          <a:p>
            <a:pPr algn="ctr"/>
            <a:r>
              <a:rPr lang="en-US" dirty="0" smtClean="0"/>
              <a:t>(+)                    (-)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6690" y="2227609"/>
            <a:ext cx="1449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HOG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5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idea of “deep learning”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Input: the “</a:t>
            </a:r>
            <a:r>
              <a:rPr lang="en-US" i="1" dirty="0" smtClean="0"/>
              <a:t>raw</a:t>
            </a:r>
            <a:r>
              <a:rPr lang="en-US" dirty="0" smtClean="0"/>
              <a:t>” signal (image, waveform, …)</a:t>
            </a:r>
          </a:p>
          <a:p>
            <a:endParaRPr lang="en-US" dirty="0"/>
          </a:p>
          <a:p>
            <a:r>
              <a:rPr lang="en-US" dirty="0" smtClean="0"/>
              <a:t>Features: hierarchy of features is </a:t>
            </a:r>
            <a:r>
              <a:rPr lang="en-US" i="1" dirty="0" smtClean="0"/>
              <a:t>learned </a:t>
            </a:r>
            <a:r>
              <a:rPr lang="en-US" dirty="0" smtClean="0"/>
              <a:t>from the raw input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04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If SVMs killed neural nets, how did they come back (in computer vision)?</a:t>
            </a:r>
          </a:p>
        </p:txBody>
      </p:sp>
    </p:spTree>
    <p:extLst>
      <p:ext uri="{BB962C8B-B14F-4D97-AF65-F5344CB8AC3E}">
        <p14:creationId xmlns:p14="http://schemas.microsoft.com/office/powerpoint/2010/main" val="351095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 since the 1980s?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More layers</a:t>
                </a:r>
              </a:p>
              <a:p>
                <a:pPr lvl="1"/>
                <a:r>
                  <a:rPr lang="en-US" dirty="0" smtClean="0"/>
                  <a:t>LeNet-3 and LeNet-5 had 3 and 5 learnable layers</a:t>
                </a:r>
              </a:p>
              <a:p>
                <a:pPr lvl="1"/>
                <a:r>
                  <a:rPr lang="en-US" dirty="0" smtClean="0"/>
                  <a:t>Current models have 8 – 20+</a:t>
                </a:r>
              </a:p>
              <a:p>
                <a:r>
                  <a:rPr lang="en-US" dirty="0" smtClean="0"/>
                  <a:t>“</a:t>
                </a:r>
                <a:r>
                  <a:rPr lang="en-US" dirty="0" err="1" smtClean="0"/>
                  <a:t>ReLU</a:t>
                </a:r>
                <a:r>
                  <a:rPr lang="en-US" dirty="0" smtClean="0"/>
                  <a:t>” non-</a:t>
                </a:r>
                <a:r>
                  <a:rPr lang="en-US" dirty="0" err="1" smtClean="0"/>
                  <a:t>linearities</a:t>
                </a:r>
                <a:r>
                  <a:rPr lang="en-US" dirty="0" smtClean="0"/>
                  <a:t> (Rectified Linear Unit)</a:t>
                </a:r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Gradient doesn’t vanish</a:t>
                </a:r>
              </a:p>
              <a:p>
                <a:r>
                  <a:rPr lang="en-US" dirty="0" smtClean="0"/>
                  <a:t>“Dropout” regularization</a:t>
                </a:r>
              </a:p>
              <a:p>
                <a:r>
                  <a:rPr lang="en-US" dirty="0" smtClean="0">
                    <a:solidFill>
                      <a:srgbClr val="C00000"/>
                    </a:solidFill>
                  </a:rPr>
                  <a:t>Fast GPU implementations</a:t>
                </a:r>
              </a:p>
              <a:p>
                <a:r>
                  <a:rPr lang="en-US" dirty="0" smtClean="0">
                    <a:solidFill>
                      <a:srgbClr val="C00000"/>
                    </a:solidFill>
                  </a:rPr>
                  <a:t>More data</a:t>
                </a:r>
                <a:endParaRPr lang="en-US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391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/>
          <p:cNvCxnSpPr/>
          <p:nvPr/>
        </p:nvCxnSpPr>
        <p:spPr>
          <a:xfrm>
            <a:off x="5676900" y="4171950"/>
            <a:ext cx="1485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162800" y="3190875"/>
            <a:ext cx="981075" cy="9810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334000" y="4171950"/>
            <a:ext cx="3190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557040" y="4010045"/>
                <a:ext cx="1833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7040" y="4010045"/>
                <a:ext cx="183320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20000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143875" y="3017839"/>
                <a:ext cx="5207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3875" y="3017839"/>
                <a:ext cx="520720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0588" t="-2222" r="-16471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193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 dirty="0"/>
              <a:t>Evaluating a detector</a:t>
            </a:r>
          </a:p>
        </p:txBody>
      </p:sp>
      <p:pic>
        <p:nvPicPr>
          <p:cNvPr id="104" name="0001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204" y="1214438"/>
            <a:ext cx="5893594" cy="4420196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Shape 105"/>
          <p:cNvSpPr/>
          <p:nvPr/>
        </p:nvSpPr>
        <p:spPr>
          <a:xfrm>
            <a:off x="2195750" y="5799980"/>
            <a:ext cx="4799584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Test image (previously unseen)</a:t>
            </a:r>
          </a:p>
        </p:txBody>
      </p:sp>
    </p:spTree>
    <p:extLst>
      <p:ext uri="{BB962C8B-B14F-4D97-AF65-F5344CB8AC3E}">
        <p14:creationId xmlns:p14="http://schemas.microsoft.com/office/powerpoint/2010/main" val="11449728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Ross’s Own System: Region CNNs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2" t="50000" r="24156" b="16364"/>
          <a:stretch/>
        </p:blipFill>
        <p:spPr bwMode="auto">
          <a:xfrm>
            <a:off x="294276" y="2173185"/>
            <a:ext cx="8612218" cy="31469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1774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Competitive Results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6" t="14649" r="32273" b="32208"/>
          <a:stretch/>
        </p:blipFill>
        <p:spPr bwMode="auto">
          <a:xfrm>
            <a:off x="581890" y="910972"/>
            <a:ext cx="7243949" cy="5555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5251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Top Regions for Six Object Classes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9" t="66597" r="32857"/>
          <a:stretch/>
        </p:blipFill>
        <p:spPr bwMode="auto">
          <a:xfrm>
            <a:off x="724394" y="2101930"/>
            <a:ext cx="7683335" cy="381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7351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 dirty="0"/>
              <a:t>First detection ...</a:t>
            </a:r>
          </a:p>
        </p:txBody>
      </p:sp>
      <p:pic>
        <p:nvPicPr>
          <p:cNvPr id="108" name="0001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204" y="1214438"/>
            <a:ext cx="5893594" cy="4420196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09"/>
          <p:cNvSpPr/>
          <p:nvPr/>
        </p:nvSpPr>
        <p:spPr>
          <a:xfrm>
            <a:off x="2696766" y="2544961"/>
            <a:ext cx="821531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10" name="Shape 110"/>
          <p:cNvSpPr/>
          <p:nvPr/>
        </p:nvSpPr>
        <p:spPr>
          <a:xfrm>
            <a:off x="1973461" y="5777508"/>
            <a:ext cx="312539" cy="330398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11" name="Shape 111"/>
          <p:cNvSpPr/>
          <p:nvPr/>
        </p:nvSpPr>
        <p:spPr>
          <a:xfrm>
            <a:off x="2423481" y="5683894"/>
            <a:ext cx="452322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dirty="0"/>
              <a:t>‘person’ detector predictions</a:t>
            </a:r>
          </a:p>
        </p:txBody>
      </p:sp>
      <p:sp>
        <p:nvSpPr>
          <p:cNvPr id="112" name="Shape 112"/>
          <p:cNvSpPr/>
          <p:nvPr/>
        </p:nvSpPr>
        <p:spPr>
          <a:xfrm>
            <a:off x="2912453" y="2139665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0.9</a:t>
            </a:r>
          </a:p>
        </p:txBody>
      </p:sp>
    </p:spTree>
    <p:extLst>
      <p:ext uri="{BB962C8B-B14F-4D97-AF65-F5344CB8AC3E}">
        <p14:creationId xmlns:p14="http://schemas.microsoft.com/office/powerpoint/2010/main" val="23955866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/>
              <a:t>Second detection ...</a:t>
            </a:r>
          </a:p>
        </p:txBody>
      </p:sp>
      <p:pic>
        <p:nvPicPr>
          <p:cNvPr id="115" name="0001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204" y="1214438"/>
            <a:ext cx="5893594" cy="4420196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Shape 116"/>
          <p:cNvSpPr/>
          <p:nvPr/>
        </p:nvSpPr>
        <p:spPr>
          <a:xfrm>
            <a:off x="2696766" y="2544961"/>
            <a:ext cx="821531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17" name="Shape 117"/>
          <p:cNvSpPr/>
          <p:nvPr/>
        </p:nvSpPr>
        <p:spPr>
          <a:xfrm>
            <a:off x="5411391" y="3214688"/>
            <a:ext cx="401836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18" name="Shape 118"/>
          <p:cNvSpPr/>
          <p:nvPr/>
        </p:nvSpPr>
        <p:spPr>
          <a:xfrm>
            <a:off x="1973461" y="5777508"/>
            <a:ext cx="312539" cy="330398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19" name="Shape 119"/>
          <p:cNvSpPr/>
          <p:nvPr/>
        </p:nvSpPr>
        <p:spPr>
          <a:xfrm>
            <a:off x="2912453" y="2139665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0.9</a:t>
            </a:r>
          </a:p>
        </p:txBody>
      </p:sp>
      <p:sp>
        <p:nvSpPr>
          <p:cNvPr id="120" name="Shape 120"/>
          <p:cNvSpPr/>
          <p:nvPr/>
        </p:nvSpPr>
        <p:spPr>
          <a:xfrm>
            <a:off x="5401961" y="2809392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0.6</a:t>
            </a:r>
          </a:p>
        </p:txBody>
      </p:sp>
      <p:sp>
        <p:nvSpPr>
          <p:cNvPr id="121" name="Shape 121"/>
          <p:cNvSpPr/>
          <p:nvPr/>
        </p:nvSpPr>
        <p:spPr>
          <a:xfrm>
            <a:off x="2423481" y="5683894"/>
            <a:ext cx="452322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‘person’ detector predictions</a:t>
            </a:r>
          </a:p>
        </p:txBody>
      </p:sp>
    </p:spTree>
    <p:extLst>
      <p:ext uri="{BB962C8B-B14F-4D97-AF65-F5344CB8AC3E}">
        <p14:creationId xmlns:p14="http://schemas.microsoft.com/office/powerpoint/2010/main" val="23789644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937"/>
              <a:t>Third detection ...</a:t>
            </a:r>
          </a:p>
        </p:txBody>
      </p:sp>
      <p:pic>
        <p:nvPicPr>
          <p:cNvPr id="124" name="0001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204" y="1214438"/>
            <a:ext cx="5893594" cy="442019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25"/>
          <p:cNvSpPr/>
          <p:nvPr/>
        </p:nvSpPr>
        <p:spPr>
          <a:xfrm>
            <a:off x="2696766" y="2544961"/>
            <a:ext cx="821531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26" name="Shape 126"/>
          <p:cNvSpPr/>
          <p:nvPr/>
        </p:nvSpPr>
        <p:spPr>
          <a:xfrm>
            <a:off x="5411391" y="3214688"/>
            <a:ext cx="401836" cy="1312664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27" name="Shape 127"/>
          <p:cNvSpPr/>
          <p:nvPr/>
        </p:nvSpPr>
        <p:spPr>
          <a:xfrm>
            <a:off x="5697141" y="1509117"/>
            <a:ext cx="544711" cy="1348383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28" name="Shape 128"/>
          <p:cNvSpPr/>
          <p:nvPr/>
        </p:nvSpPr>
        <p:spPr>
          <a:xfrm>
            <a:off x="1973461" y="5777508"/>
            <a:ext cx="312539" cy="330398"/>
          </a:xfrm>
          <a:prstGeom prst="rect">
            <a:avLst/>
          </a:prstGeom>
          <a:ln w="63500">
            <a:solidFill>
              <a:srgbClr val="FF93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109"/>
          </a:p>
        </p:txBody>
      </p:sp>
      <p:sp>
        <p:nvSpPr>
          <p:cNvPr id="129" name="Shape 129"/>
          <p:cNvSpPr/>
          <p:nvPr/>
        </p:nvSpPr>
        <p:spPr>
          <a:xfrm>
            <a:off x="2912453" y="2139665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0.9</a:t>
            </a:r>
          </a:p>
        </p:txBody>
      </p:sp>
      <p:sp>
        <p:nvSpPr>
          <p:cNvPr id="130" name="Shape 130"/>
          <p:cNvSpPr/>
          <p:nvPr/>
        </p:nvSpPr>
        <p:spPr>
          <a:xfrm>
            <a:off x="5401961" y="2809392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0.6</a:t>
            </a:r>
          </a:p>
        </p:txBody>
      </p:sp>
      <p:sp>
        <p:nvSpPr>
          <p:cNvPr id="131" name="Shape 131"/>
          <p:cNvSpPr/>
          <p:nvPr/>
        </p:nvSpPr>
        <p:spPr>
          <a:xfrm>
            <a:off x="5767551" y="1103821"/>
            <a:ext cx="363882" cy="34624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2250"/>
              <a:t>0.2</a:t>
            </a:r>
          </a:p>
        </p:txBody>
      </p:sp>
      <p:sp>
        <p:nvSpPr>
          <p:cNvPr id="132" name="Shape 132"/>
          <p:cNvSpPr/>
          <p:nvPr/>
        </p:nvSpPr>
        <p:spPr>
          <a:xfrm>
            <a:off x="2423481" y="5683894"/>
            <a:ext cx="4523226" cy="526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/>
              <a:t>‘person’ detector predictions</a:t>
            </a:r>
          </a:p>
        </p:txBody>
      </p:sp>
    </p:spTree>
    <p:extLst>
      <p:ext uri="{BB962C8B-B14F-4D97-AF65-F5344CB8AC3E}">
        <p14:creationId xmlns:p14="http://schemas.microsoft.com/office/powerpoint/2010/main" val="26726891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1369</TotalTime>
  <Words>1660</Words>
  <Application>Microsoft Office PowerPoint</Application>
  <PresentationFormat>On-screen Show (4:3)</PresentationFormat>
  <Paragraphs>442</Paragraphs>
  <Slides>62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Object detection, deep learning, and R-CNNs</vt:lpstr>
      <vt:lpstr>Outline</vt:lpstr>
      <vt:lpstr>Image classification</vt:lpstr>
      <vt:lpstr>Classification vs. Detection</vt:lpstr>
      <vt:lpstr>Problem formulation</vt:lpstr>
      <vt:lpstr>Evaluating a detector</vt:lpstr>
      <vt:lpstr>First detection ...</vt:lpstr>
      <vt:lpstr>Second detection ...</vt:lpstr>
      <vt:lpstr>Third detection ...</vt:lpstr>
      <vt:lpstr>Compare to ground truth</vt:lpstr>
      <vt:lpstr>Sort by confidence</vt:lpstr>
      <vt:lpstr>Evaluation metric</vt:lpstr>
      <vt:lpstr>Evaluation metric</vt:lpstr>
      <vt:lpstr>Pedestrians</vt:lpstr>
      <vt:lpstr>Why did it work?</vt:lpstr>
      <vt:lpstr>Generic categories</vt:lpstr>
      <vt:lpstr>Generic categories Why doesn’t this work (as well)?</vt:lpstr>
      <vt:lpstr>Quiz time</vt:lpstr>
      <vt:lpstr>Warm up</vt:lpstr>
      <vt:lpstr>Warm up</vt:lpstr>
      <vt:lpstr>A little harder</vt:lpstr>
      <vt:lpstr>A little harder</vt:lpstr>
      <vt:lpstr>A little harder</vt:lpstr>
      <vt:lpstr>A little harder, yet</vt:lpstr>
      <vt:lpstr>A little harder, yet</vt:lpstr>
      <vt:lpstr>A little harder, yet</vt:lpstr>
      <vt:lpstr>Impossible?</vt:lpstr>
      <vt:lpstr>Impossible?</vt:lpstr>
      <vt:lpstr>Impossible?</vt:lpstr>
      <vt:lpstr>PASCAL VOC detection history</vt:lpstr>
      <vt:lpstr>Part-based models &amp; multiple features (MKL)</vt:lpstr>
      <vt:lpstr>Kitchen-sink approaches</vt:lpstr>
      <vt:lpstr>Region-based Convolutional Networks (R-CNNs)</vt:lpstr>
      <vt:lpstr>Region-based Convolutional Networks (R-CNNs)</vt:lpstr>
      <vt:lpstr>Convolutional Neural Networks</vt:lpstr>
      <vt:lpstr>Standard Neural Networks</vt:lpstr>
      <vt:lpstr>From NNs to Convolutional NNs</vt:lpstr>
      <vt:lpstr>Convolutional NNs</vt:lpstr>
      <vt:lpstr>Convolutional NNs</vt:lpstr>
      <vt:lpstr>Convolutional NNs</vt:lpstr>
      <vt:lpstr>Convolutional NNs</vt:lpstr>
      <vt:lpstr>Convolutional NNs</vt:lpstr>
      <vt:lpstr>Convolutional NNs</vt:lpstr>
      <vt:lpstr>Convolutional NNs</vt:lpstr>
      <vt:lpstr>Convolutional NNs</vt:lpstr>
      <vt:lpstr>Convolutional NNs</vt:lpstr>
      <vt:lpstr>2D input</vt:lpstr>
      <vt:lpstr>1989</vt:lpstr>
      <vt:lpstr>Historical perspective – 1980</vt:lpstr>
      <vt:lpstr>Historical perspective – 1980</vt:lpstr>
      <vt:lpstr>Supervised learning – 1986</vt:lpstr>
      <vt:lpstr>Supervised learning – 1986 </vt:lpstr>
      <vt:lpstr>Practical ConvNets</vt:lpstr>
      <vt:lpstr>Demo</vt:lpstr>
      <vt:lpstr>The fall of ConvNets</vt:lpstr>
      <vt:lpstr>The key to SVMs</vt:lpstr>
      <vt:lpstr>Core idea of “deep learning”</vt:lpstr>
      <vt:lpstr>PowerPoint Presentation</vt:lpstr>
      <vt:lpstr>What’s new since the 1980s?</vt:lpstr>
      <vt:lpstr>Ross’s Own System: Region CNNs</vt:lpstr>
      <vt:lpstr>           Competitive Results</vt:lpstr>
      <vt:lpstr>Top Regions for Six Object Classes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 detection, deep learning, and R-CNNs</dc:title>
  <dc:creator>Ross Girshick</dc:creator>
  <cp:lastModifiedBy>CSE</cp:lastModifiedBy>
  <cp:revision>123</cp:revision>
  <dcterms:created xsi:type="dcterms:W3CDTF">2014-11-24T16:45:48Z</dcterms:created>
  <dcterms:modified xsi:type="dcterms:W3CDTF">2015-05-19T20:13:52Z</dcterms:modified>
</cp:coreProperties>
</file>