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28" r:id="rId3"/>
    <p:sldId id="336" r:id="rId4"/>
    <p:sldId id="289" r:id="rId5"/>
    <p:sldId id="357" r:id="rId6"/>
    <p:sldId id="269" r:id="rId7"/>
    <p:sldId id="270" r:id="rId8"/>
    <p:sldId id="290" r:id="rId9"/>
    <p:sldId id="268" r:id="rId10"/>
    <p:sldId id="272" r:id="rId11"/>
    <p:sldId id="358" r:id="rId12"/>
    <p:sldId id="261" r:id="rId13"/>
    <p:sldId id="346" r:id="rId14"/>
    <p:sldId id="349" r:id="rId15"/>
    <p:sldId id="350" r:id="rId16"/>
    <p:sldId id="280" r:id="rId17"/>
    <p:sldId id="351" r:id="rId18"/>
    <p:sldId id="356" r:id="rId19"/>
    <p:sldId id="359" r:id="rId20"/>
    <p:sldId id="315" r:id="rId21"/>
    <p:sldId id="271" r:id="rId22"/>
    <p:sldId id="335" r:id="rId23"/>
    <p:sldId id="273" r:id="rId24"/>
    <p:sldId id="274" r:id="rId25"/>
    <p:sldId id="275" r:id="rId26"/>
    <p:sldId id="316" r:id="rId27"/>
    <p:sldId id="318" r:id="rId28"/>
    <p:sldId id="325" r:id="rId29"/>
    <p:sldId id="326" r:id="rId30"/>
    <p:sldId id="324" r:id="rId31"/>
    <p:sldId id="365" r:id="rId32"/>
    <p:sldId id="362" r:id="rId33"/>
    <p:sldId id="366" r:id="rId34"/>
    <p:sldId id="367" r:id="rId35"/>
    <p:sldId id="368" r:id="rId36"/>
    <p:sldId id="369" r:id="rId37"/>
    <p:sldId id="370" r:id="rId38"/>
    <p:sldId id="371" r:id="rId39"/>
    <p:sldId id="373" r:id="rId40"/>
    <p:sldId id="375" r:id="rId41"/>
    <p:sldId id="376" r:id="rId42"/>
    <p:sldId id="377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60" r:id="rId51"/>
    <p:sldId id="29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00"/>
    <a:srgbClr val="99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93" d="100"/>
          <a:sy n="93" d="100"/>
        </p:scale>
        <p:origin x="7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Case Distribution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5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5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5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4CB-624E-BC1A-C18B6D1CFE7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4CB-624E-BC1A-C18B6D1CFE7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B8-7744-BCAC-4641AC881A5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BB8-7744-BCAC-4641AC881A5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5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5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BB8-7744-BCAC-4641AC881A5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28342441-72FC-D843-86B4-1EC2226CBE7D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8.3%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4CB-624E-BC1A-C18B6D1CFE7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B7776F9-2F37-2648-9652-2AF4DA3E9951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16.7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CB-624E-BC1A-C18B6D1CFE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Class 1</c:v>
                </c:pt>
                <c:pt idx="1">
                  <c:v>Class 2</c:v>
                </c:pt>
                <c:pt idx="2">
                  <c:v>Class 3</c:v>
                </c:pt>
                <c:pt idx="3">
                  <c:v>Class 4</c:v>
                </c:pt>
                <c:pt idx="4">
                  <c:v>Class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8.3000000000000007</c:v>
                </c:pt>
                <c:pt idx="1">
                  <c:v>16.7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CB-624E-BC1A-C18B6D1CFE7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0CF06-EAE2-4848-8C74-2025913CA2FA}" type="doc">
      <dgm:prSet loTypeId="urn:microsoft.com/office/officeart/2005/8/layout/radial4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34D77F-7C41-3F4A-8686-C4570C03BE71}">
      <dgm:prSet phldrT="[Text]" custT="1"/>
      <dgm:spPr>
        <a:solidFill>
          <a:srgbClr val="FFC000"/>
        </a:solidFill>
      </dgm:spPr>
      <dgm:t>
        <a:bodyPr/>
        <a:lstStyle/>
        <a:p>
          <a:pPr rtl="0"/>
          <a:r>
            <a:rPr lang="en-US" sz="2000" b="1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Diagnoses</a:t>
          </a:r>
          <a:r>
            <a:rPr lang="en-US" sz="20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:</a:t>
          </a:r>
        </a:p>
        <a:p>
          <a:pPr rtl="0"/>
          <a:r>
            <a:rPr lang="en-US" sz="13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Mild Dysplastic</a:t>
          </a:r>
        </a:p>
        <a:p>
          <a:r>
            <a:rPr lang="en-US" sz="13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Moderate Dysplastic</a:t>
          </a:r>
        </a:p>
        <a:p>
          <a:r>
            <a:rPr lang="en-US" sz="13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Melanoma in situ </a:t>
          </a:r>
        </a:p>
        <a:p>
          <a:r>
            <a:rPr lang="en-US" sz="13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Invasive T1a</a:t>
          </a:r>
        </a:p>
        <a:p>
          <a:r>
            <a:rPr lang="en-US" sz="13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Invasive T1b</a:t>
          </a:r>
        </a:p>
      </dgm:t>
    </dgm:pt>
    <dgm:pt modelId="{23364138-A772-AA47-9EDF-BFE8A078CB09}" type="parTrans" cxnId="{B4AA7624-BAAF-4144-B5DB-8D988D12DFBD}">
      <dgm:prSet/>
      <dgm:spPr/>
      <dgm:t>
        <a:bodyPr/>
        <a:lstStyle/>
        <a:p>
          <a:endParaRPr lang="en-US"/>
        </a:p>
      </dgm:t>
    </dgm:pt>
    <dgm:pt modelId="{CAD14B98-7AEB-984E-85E4-01F9BBE8AA5F}" type="sibTrans" cxnId="{B4AA7624-BAAF-4144-B5DB-8D988D12DFBD}">
      <dgm:prSet/>
      <dgm:spPr/>
      <dgm:t>
        <a:bodyPr/>
        <a:lstStyle/>
        <a:p>
          <a:endParaRPr lang="en-US"/>
        </a:p>
      </dgm:t>
    </dgm:pt>
    <dgm:pt modelId="{DB2F5DA6-9DD3-9C42-9D46-B4BEB96143F7}">
      <dgm:prSet phldrT="[Text]" custT="1"/>
      <dgm:spPr>
        <a:gradFill rotWithShape="0">
          <a:gsLst>
            <a:gs pos="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>
            <a:buNone/>
          </a:pPr>
          <a:r>
            <a:rPr lang="en-US" sz="2000" b="1" dirty="0">
              <a:latin typeface="Garamond" panose="02020404030301010803" pitchFamily="18" charset="0"/>
            </a:rPr>
            <a:t>Cellular</a:t>
          </a:r>
          <a:r>
            <a:rPr lang="en-US" sz="1500" b="1" dirty="0">
              <a:latin typeface="Garamond" panose="02020404030301010803" pitchFamily="18" charset="0"/>
            </a:rPr>
            <a:t> </a:t>
          </a:r>
          <a:r>
            <a:rPr lang="en-US" sz="1500" dirty="0">
              <a:latin typeface="Garamond" panose="02020404030301010803" pitchFamily="18" charset="0"/>
            </a:rPr>
            <a:t>entities:</a:t>
          </a:r>
        </a:p>
        <a:p>
          <a:pPr>
            <a:buClr>
              <a:schemeClr val="tx2"/>
            </a:buClr>
            <a:buFont typeface="Wingdings" pitchFamily="2" charset="2"/>
            <a:buChar char="ü"/>
          </a:pPr>
          <a:r>
            <a:rPr lang="en-US" sz="1500" dirty="0">
              <a:latin typeface="Garamond" panose="02020404030301010803" pitchFamily="18" charset="0"/>
            </a:rPr>
            <a:t>- Nuclei</a:t>
          </a:r>
        </a:p>
        <a:p>
          <a:pPr>
            <a:buFont typeface="Wingdings" pitchFamily="2" charset="2"/>
            <a:buChar char="Ø"/>
          </a:pPr>
          <a:r>
            <a:rPr lang="en-US" sz="1500" dirty="0">
              <a:latin typeface="Garamond" panose="02020404030301010803" pitchFamily="18" charset="0"/>
            </a:rPr>
            <a:t>- Melanocyte</a:t>
          </a:r>
        </a:p>
        <a:p>
          <a:pPr>
            <a:buFontTx/>
            <a:buNone/>
          </a:pPr>
          <a:r>
            <a:rPr lang="en-US" sz="1500" dirty="0">
              <a:latin typeface="Garamond" panose="02020404030301010803" pitchFamily="18" charset="0"/>
            </a:rPr>
            <a:t>- Mitosis</a:t>
          </a:r>
        </a:p>
        <a:p>
          <a:pPr>
            <a:buNone/>
          </a:pPr>
          <a:endParaRPr lang="en-US" sz="1500" dirty="0">
            <a:latin typeface="Garamond" panose="02020404030301010803" pitchFamily="18" charset="0"/>
          </a:endParaRPr>
        </a:p>
      </dgm:t>
    </dgm:pt>
    <dgm:pt modelId="{413A136B-5A4D-5045-9F81-FF0D9F48C2A2}" type="parTrans" cxnId="{2DA14B29-25FD-4F4E-A9DA-5F7407FBA734}">
      <dgm:prSet/>
      <dgm:spPr/>
      <dgm:t>
        <a:bodyPr/>
        <a:lstStyle/>
        <a:p>
          <a:endParaRPr lang="en-US"/>
        </a:p>
      </dgm:t>
    </dgm:pt>
    <dgm:pt modelId="{128A2968-4D7D-8A44-8516-8A3FA9FD83C5}" type="sibTrans" cxnId="{2DA14B29-25FD-4F4E-A9DA-5F7407FBA734}">
      <dgm:prSet/>
      <dgm:spPr/>
      <dgm:t>
        <a:bodyPr/>
        <a:lstStyle/>
        <a:p>
          <a:endParaRPr lang="en-US"/>
        </a:p>
      </dgm:t>
    </dgm:pt>
    <dgm:pt modelId="{81D88158-ECCC-3746-9611-493946EA31F6}">
      <dgm:prSet phldrT="[Text]" custT="1"/>
      <dgm:spPr>
        <a:solidFill>
          <a:srgbClr val="99CCFF"/>
        </a:solidFill>
      </dgm:spPr>
      <dgm:t>
        <a:bodyPr/>
        <a:lstStyle/>
        <a:p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rPr>
            <a:t>Structural</a:t>
          </a:r>
          <a:r>
            <a:rPr lang="en-US" sz="2000" b="1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500" dirty="0">
              <a:latin typeface="Garamond" panose="02020404030301010803" pitchFamily="18" charset="0"/>
            </a:rPr>
            <a:t>entities:</a:t>
          </a:r>
        </a:p>
        <a:p>
          <a:r>
            <a:rPr lang="en-US" sz="1500" dirty="0">
              <a:latin typeface="Garamond" panose="02020404030301010803" pitchFamily="18" charset="0"/>
            </a:rPr>
            <a:t>- Dermis</a:t>
          </a:r>
        </a:p>
        <a:p>
          <a:r>
            <a:rPr lang="en-US" sz="1500" dirty="0">
              <a:latin typeface="Garamond" panose="02020404030301010803" pitchFamily="18" charset="0"/>
            </a:rPr>
            <a:t>- Epidermis</a:t>
          </a:r>
        </a:p>
        <a:p>
          <a:r>
            <a:rPr lang="en-US" sz="1500" dirty="0">
              <a:latin typeface="Garamond" panose="02020404030301010803" pitchFamily="18" charset="0"/>
            </a:rPr>
            <a:t>- Nests</a:t>
          </a:r>
        </a:p>
      </dgm:t>
    </dgm:pt>
    <dgm:pt modelId="{3E1D1967-6CB6-E448-8D04-79E53566C002}" type="parTrans" cxnId="{405D6357-0A06-D748-8C73-8A938D33EC09}">
      <dgm:prSet/>
      <dgm:spPr/>
      <dgm:t>
        <a:bodyPr/>
        <a:lstStyle/>
        <a:p>
          <a:endParaRPr lang="en-US"/>
        </a:p>
      </dgm:t>
    </dgm:pt>
    <dgm:pt modelId="{AF0E7D21-B0CB-0445-B7C3-8A1BD37DE4C5}" type="sibTrans" cxnId="{405D6357-0A06-D748-8C73-8A938D33EC09}">
      <dgm:prSet/>
      <dgm:spPr/>
      <dgm:t>
        <a:bodyPr/>
        <a:lstStyle/>
        <a:p>
          <a:endParaRPr lang="en-US"/>
        </a:p>
      </dgm:t>
    </dgm:pt>
    <dgm:pt modelId="{EED5F910-B1D0-5C40-995B-A502BE60DB32}">
      <dgm:prSet custT="1"/>
      <dgm:spPr>
        <a:solidFill>
          <a:srgbClr val="FF00FF"/>
        </a:solidFill>
      </dgm:spPr>
      <dgm:t>
        <a:bodyPr/>
        <a:lstStyle/>
        <a:p>
          <a:pPr rtl="0"/>
          <a:r>
            <a:rPr lang="en-US" sz="2000" b="1" dirty="0">
              <a:latin typeface="Garamond" panose="02020404030301010803" pitchFamily="18" charset="0"/>
            </a:rPr>
            <a:t>Raw WSI</a:t>
          </a:r>
        </a:p>
        <a:p>
          <a:pPr rtl="0"/>
          <a:r>
            <a:rPr lang="en-US" sz="1500" b="0" dirty="0">
              <a:latin typeface="Garamond" panose="02020404030301010803" pitchFamily="18" charset="0"/>
            </a:rPr>
            <a:t>Diagnosis model</a:t>
          </a:r>
        </a:p>
      </dgm:t>
    </dgm:pt>
    <dgm:pt modelId="{F669AD10-C748-AD44-8E67-73E11E2A86CE}" type="parTrans" cxnId="{AFC79ADA-E728-1B49-8446-6FD0F6B0E92A}">
      <dgm:prSet/>
      <dgm:spPr/>
      <dgm:t>
        <a:bodyPr/>
        <a:lstStyle/>
        <a:p>
          <a:endParaRPr lang="en-US"/>
        </a:p>
      </dgm:t>
    </dgm:pt>
    <dgm:pt modelId="{67DCB78B-148A-3842-90E7-26392D17099C}" type="sibTrans" cxnId="{AFC79ADA-E728-1B49-8446-6FD0F6B0E92A}">
      <dgm:prSet/>
      <dgm:spPr/>
      <dgm:t>
        <a:bodyPr/>
        <a:lstStyle/>
        <a:p>
          <a:endParaRPr lang="en-US"/>
        </a:p>
      </dgm:t>
    </dgm:pt>
    <dgm:pt modelId="{F818AD1B-B5ED-DA47-B0D6-712ED8B18438}" type="pres">
      <dgm:prSet presAssocID="{E5B0CF06-EAE2-4848-8C74-2025913CA2F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45AD13-0337-A04A-9CF2-7D5BAE669335}" type="pres">
      <dgm:prSet presAssocID="{E734D77F-7C41-3F4A-8686-C4570C03BE71}" presName="centerShape" presStyleLbl="node0" presStyleIdx="0" presStyleCnt="1"/>
      <dgm:spPr/>
      <dgm:t>
        <a:bodyPr/>
        <a:lstStyle/>
        <a:p>
          <a:endParaRPr lang="en-US"/>
        </a:p>
      </dgm:t>
    </dgm:pt>
    <dgm:pt modelId="{5BF86AA5-AA8D-0C42-84C0-284202694A78}" type="pres">
      <dgm:prSet presAssocID="{413A136B-5A4D-5045-9F81-FF0D9F48C2A2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552824D-D38F-A049-8858-13B189E7413E}" type="pres">
      <dgm:prSet presAssocID="{DB2F5DA6-9DD3-9C42-9D46-B4BEB96143F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BDAC4F-EC3D-AA42-8A70-4920397252A1}" type="pres">
      <dgm:prSet presAssocID="{3E1D1967-6CB6-E448-8D04-79E53566C002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6BF97A5E-F453-074F-8259-A0D7D65F12D3}" type="pres">
      <dgm:prSet presAssocID="{81D88158-ECCC-3746-9611-493946EA31F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5254E2-1F44-2B41-8BFA-5D99A62733B6}" type="pres">
      <dgm:prSet presAssocID="{F669AD10-C748-AD44-8E67-73E11E2A86C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B3CFE9B-5871-AD4D-A03A-87BFC9F622A1}" type="pres">
      <dgm:prSet presAssocID="{EED5F910-B1D0-5C40-995B-A502BE60DB3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C79ADA-E728-1B49-8446-6FD0F6B0E92A}" srcId="{E734D77F-7C41-3F4A-8686-C4570C03BE71}" destId="{EED5F910-B1D0-5C40-995B-A502BE60DB32}" srcOrd="2" destOrd="0" parTransId="{F669AD10-C748-AD44-8E67-73E11E2A86CE}" sibTransId="{67DCB78B-148A-3842-90E7-26392D17099C}"/>
    <dgm:cxn modelId="{FD107ED3-B16F-D74A-ADBD-8B1EC0283D29}" type="presOf" srcId="{413A136B-5A4D-5045-9F81-FF0D9F48C2A2}" destId="{5BF86AA5-AA8D-0C42-84C0-284202694A78}" srcOrd="0" destOrd="0" presId="urn:microsoft.com/office/officeart/2005/8/layout/radial4"/>
    <dgm:cxn modelId="{5E67F188-607D-864A-9F0D-80CF2959D081}" type="presOf" srcId="{EED5F910-B1D0-5C40-995B-A502BE60DB32}" destId="{DB3CFE9B-5871-AD4D-A03A-87BFC9F622A1}" srcOrd="0" destOrd="0" presId="urn:microsoft.com/office/officeart/2005/8/layout/radial4"/>
    <dgm:cxn modelId="{2DA14B29-25FD-4F4E-A9DA-5F7407FBA734}" srcId="{E734D77F-7C41-3F4A-8686-C4570C03BE71}" destId="{DB2F5DA6-9DD3-9C42-9D46-B4BEB96143F7}" srcOrd="0" destOrd="0" parTransId="{413A136B-5A4D-5045-9F81-FF0D9F48C2A2}" sibTransId="{128A2968-4D7D-8A44-8516-8A3FA9FD83C5}"/>
    <dgm:cxn modelId="{3CCFE077-ADC6-B14A-9167-5521B7B27416}" type="presOf" srcId="{E5B0CF06-EAE2-4848-8C74-2025913CA2FA}" destId="{F818AD1B-B5ED-DA47-B0D6-712ED8B18438}" srcOrd="0" destOrd="0" presId="urn:microsoft.com/office/officeart/2005/8/layout/radial4"/>
    <dgm:cxn modelId="{F92312CB-0592-7F40-96E8-EFFA0C7A540C}" type="presOf" srcId="{3E1D1967-6CB6-E448-8D04-79E53566C002}" destId="{EFBDAC4F-EC3D-AA42-8A70-4920397252A1}" srcOrd="0" destOrd="0" presId="urn:microsoft.com/office/officeart/2005/8/layout/radial4"/>
    <dgm:cxn modelId="{B4AA7624-BAAF-4144-B5DB-8D988D12DFBD}" srcId="{E5B0CF06-EAE2-4848-8C74-2025913CA2FA}" destId="{E734D77F-7C41-3F4A-8686-C4570C03BE71}" srcOrd="0" destOrd="0" parTransId="{23364138-A772-AA47-9EDF-BFE8A078CB09}" sibTransId="{CAD14B98-7AEB-984E-85E4-01F9BBE8AA5F}"/>
    <dgm:cxn modelId="{405D6357-0A06-D748-8C73-8A938D33EC09}" srcId="{E734D77F-7C41-3F4A-8686-C4570C03BE71}" destId="{81D88158-ECCC-3746-9611-493946EA31F6}" srcOrd="1" destOrd="0" parTransId="{3E1D1967-6CB6-E448-8D04-79E53566C002}" sibTransId="{AF0E7D21-B0CB-0445-B7C3-8A1BD37DE4C5}"/>
    <dgm:cxn modelId="{A98D182D-29E7-5543-82E1-39640B3B5F54}" type="presOf" srcId="{F669AD10-C748-AD44-8E67-73E11E2A86CE}" destId="{1A5254E2-1F44-2B41-8BFA-5D99A62733B6}" srcOrd="0" destOrd="0" presId="urn:microsoft.com/office/officeart/2005/8/layout/radial4"/>
    <dgm:cxn modelId="{F6998223-3FDF-A944-9798-9F634B45E22E}" type="presOf" srcId="{E734D77F-7C41-3F4A-8686-C4570C03BE71}" destId="{FD45AD13-0337-A04A-9CF2-7D5BAE669335}" srcOrd="0" destOrd="0" presId="urn:microsoft.com/office/officeart/2005/8/layout/radial4"/>
    <dgm:cxn modelId="{6C86970B-98F0-D846-BA6B-E179AF9868E7}" type="presOf" srcId="{81D88158-ECCC-3746-9611-493946EA31F6}" destId="{6BF97A5E-F453-074F-8259-A0D7D65F12D3}" srcOrd="0" destOrd="0" presId="urn:microsoft.com/office/officeart/2005/8/layout/radial4"/>
    <dgm:cxn modelId="{BED43368-2EA9-FF47-A36D-F9358CD004EE}" type="presOf" srcId="{DB2F5DA6-9DD3-9C42-9D46-B4BEB96143F7}" destId="{C552824D-D38F-A049-8858-13B189E7413E}" srcOrd="0" destOrd="0" presId="urn:microsoft.com/office/officeart/2005/8/layout/radial4"/>
    <dgm:cxn modelId="{FFE27812-A89E-5C4B-ACD7-9FC982683727}" type="presParOf" srcId="{F818AD1B-B5ED-DA47-B0D6-712ED8B18438}" destId="{FD45AD13-0337-A04A-9CF2-7D5BAE669335}" srcOrd="0" destOrd="0" presId="urn:microsoft.com/office/officeart/2005/8/layout/radial4"/>
    <dgm:cxn modelId="{A5FF8A6E-60D4-F34F-8F30-163223329D36}" type="presParOf" srcId="{F818AD1B-B5ED-DA47-B0D6-712ED8B18438}" destId="{5BF86AA5-AA8D-0C42-84C0-284202694A78}" srcOrd="1" destOrd="0" presId="urn:microsoft.com/office/officeart/2005/8/layout/radial4"/>
    <dgm:cxn modelId="{C6EB73BE-9EF5-FD43-87C9-B3A8C5161597}" type="presParOf" srcId="{F818AD1B-B5ED-DA47-B0D6-712ED8B18438}" destId="{C552824D-D38F-A049-8858-13B189E7413E}" srcOrd="2" destOrd="0" presId="urn:microsoft.com/office/officeart/2005/8/layout/radial4"/>
    <dgm:cxn modelId="{3F7F9162-EF1D-2F4E-9270-CBBF9931D081}" type="presParOf" srcId="{F818AD1B-B5ED-DA47-B0D6-712ED8B18438}" destId="{EFBDAC4F-EC3D-AA42-8A70-4920397252A1}" srcOrd="3" destOrd="0" presId="urn:microsoft.com/office/officeart/2005/8/layout/radial4"/>
    <dgm:cxn modelId="{AD6BAA28-343E-E94B-9C53-0FB7D209FD99}" type="presParOf" srcId="{F818AD1B-B5ED-DA47-B0D6-712ED8B18438}" destId="{6BF97A5E-F453-074F-8259-A0D7D65F12D3}" srcOrd="4" destOrd="0" presId="urn:microsoft.com/office/officeart/2005/8/layout/radial4"/>
    <dgm:cxn modelId="{AB50E795-E43B-3548-824D-A09CC726095F}" type="presParOf" srcId="{F818AD1B-B5ED-DA47-B0D6-712ED8B18438}" destId="{1A5254E2-1F44-2B41-8BFA-5D99A62733B6}" srcOrd="5" destOrd="0" presId="urn:microsoft.com/office/officeart/2005/8/layout/radial4"/>
    <dgm:cxn modelId="{DCC8D3E8-9A8C-384A-9DC0-6CA240041B35}" type="presParOf" srcId="{F818AD1B-B5ED-DA47-B0D6-712ED8B18438}" destId="{DB3CFE9B-5871-AD4D-A03A-87BFC9F622A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AD13-0337-A04A-9CF2-7D5BAE669335}">
      <dsp:nvSpPr>
        <dsp:cNvPr id="0" name=""/>
        <dsp:cNvSpPr/>
      </dsp:nvSpPr>
      <dsp:spPr>
        <a:xfrm>
          <a:off x="2980774" y="2456294"/>
          <a:ext cx="2060087" cy="2060087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Diagnoses</a:t>
          </a:r>
          <a:r>
            <a:rPr lang="en-US" sz="2000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: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Mild Dysplastic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Moderate Dysplastic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Melanoma in situ 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Invasive T1a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Invasive T1b</a:t>
          </a:r>
        </a:p>
      </dsp:txBody>
      <dsp:txXfrm>
        <a:off x="3282467" y="2757987"/>
        <a:ext cx="1456701" cy="1456701"/>
      </dsp:txXfrm>
    </dsp:sp>
    <dsp:sp modelId="{5BF86AA5-AA8D-0C42-84C0-284202694A78}">
      <dsp:nvSpPr>
        <dsp:cNvPr id="0" name=""/>
        <dsp:cNvSpPr/>
      </dsp:nvSpPr>
      <dsp:spPr>
        <a:xfrm rot="12900000">
          <a:off x="1654302" y="2095997"/>
          <a:ext cx="1580309" cy="58712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552824D-D38F-A049-8858-13B189E7413E}">
      <dsp:nvSpPr>
        <dsp:cNvPr id="0" name=""/>
        <dsp:cNvSpPr/>
      </dsp:nvSpPr>
      <dsp:spPr>
        <a:xfrm>
          <a:off x="818658" y="1153512"/>
          <a:ext cx="1957083" cy="156566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aramond" panose="02020404030301010803" pitchFamily="18" charset="0"/>
            </a:rPr>
            <a:t>Cellular</a:t>
          </a:r>
          <a:r>
            <a:rPr lang="en-US" sz="1500" b="1" kern="1200" dirty="0">
              <a:latin typeface="Garamond" panose="02020404030301010803" pitchFamily="18" charset="0"/>
            </a:rPr>
            <a:t> </a:t>
          </a:r>
          <a:r>
            <a:rPr lang="en-US" sz="1500" kern="1200" dirty="0">
              <a:latin typeface="Garamond" panose="02020404030301010803" pitchFamily="18" charset="0"/>
            </a:rPr>
            <a:t>entities: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Font typeface="Wingdings" pitchFamily="2" charset="2"/>
            <a:buChar char="ü"/>
          </a:pPr>
          <a:r>
            <a:rPr lang="en-US" sz="1500" kern="1200" dirty="0">
              <a:latin typeface="Garamond" panose="02020404030301010803" pitchFamily="18" charset="0"/>
            </a:rPr>
            <a:t>- Nuclei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Char char="Ø"/>
          </a:pPr>
          <a:r>
            <a:rPr lang="en-US" sz="1500" kern="1200" dirty="0">
              <a:latin typeface="Garamond" panose="02020404030301010803" pitchFamily="18" charset="0"/>
            </a:rPr>
            <a:t>- Melanocyte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500" kern="1200" dirty="0">
              <a:latin typeface="Garamond" panose="02020404030301010803" pitchFamily="18" charset="0"/>
            </a:rPr>
            <a:t>- Mitosis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latin typeface="Garamond" panose="02020404030301010803" pitchFamily="18" charset="0"/>
          </a:endParaRPr>
        </a:p>
      </dsp:txBody>
      <dsp:txXfrm>
        <a:off x="864515" y="1199369"/>
        <a:ext cx="1865369" cy="1473952"/>
      </dsp:txXfrm>
    </dsp:sp>
    <dsp:sp modelId="{EFBDAC4F-EC3D-AA42-8A70-4920397252A1}">
      <dsp:nvSpPr>
        <dsp:cNvPr id="0" name=""/>
        <dsp:cNvSpPr/>
      </dsp:nvSpPr>
      <dsp:spPr>
        <a:xfrm rot="16200000">
          <a:off x="3220663" y="1280601"/>
          <a:ext cx="1580309" cy="58712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BF97A5E-F453-074F-8259-A0D7D65F12D3}">
      <dsp:nvSpPr>
        <dsp:cNvPr id="0" name=""/>
        <dsp:cNvSpPr/>
      </dsp:nvSpPr>
      <dsp:spPr>
        <a:xfrm>
          <a:off x="3032276" y="1175"/>
          <a:ext cx="1957083" cy="1565666"/>
        </a:xfrm>
        <a:prstGeom prst="roundRect">
          <a:avLst>
            <a:gd name="adj" fmla="val 10000"/>
          </a:avLst>
        </a:prstGeom>
        <a:solidFill>
          <a:srgbClr val="99CC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rPr>
            <a:t>Structural</a:t>
          </a:r>
          <a:r>
            <a:rPr lang="en-US" sz="2000" b="1" kern="1200" dirty="0">
              <a:solidFill>
                <a:schemeClr val="tx1">
                  <a:lumMod val="50000"/>
                </a:schemeClr>
              </a:solidFill>
              <a:latin typeface="Garamond" panose="02020404030301010803" pitchFamily="18" charset="0"/>
            </a:rPr>
            <a:t> </a:t>
          </a:r>
          <a:r>
            <a:rPr lang="en-US" sz="1500" kern="1200" dirty="0">
              <a:latin typeface="Garamond" panose="02020404030301010803" pitchFamily="18" charset="0"/>
            </a:rPr>
            <a:t>entities: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Garamond" panose="02020404030301010803" pitchFamily="18" charset="0"/>
            </a:rPr>
            <a:t>- Dermis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Garamond" panose="02020404030301010803" pitchFamily="18" charset="0"/>
            </a:rPr>
            <a:t>- Epidermis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Garamond" panose="02020404030301010803" pitchFamily="18" charset="0"/>
            </a:rPr>
            <a:t>- Nests</a:t>
          </a:r>
        </a:p>
      </dsp:txBody>
      <dsp:txXfrm>
        <a:off x="3078133" y="47032"/>
        <a:ext cx="1865369" cy="1473952"/>
      </dsp:txXfrm>
    </dsp:sp>
    <dsp:sp modelId="{1A5254E2-1F44-2B41-8BFA-5D99A62733B6}">
      <dsp:nvSpPr>
        <dsp:cNvPr id="0" name=""/>
        <dsp:cNvSpPr/>
      </dsp:nvSpPr>
      <dsp:spPr>
        <a:xfrm rot="19500000">
          <a:off x="4787025" y="2095997"/>
          <a:ext cx="1580309" cy="58712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3CFE9B-5871-AD4D-A03A-87BFC9F622A1}">
      <dsp:nvSpPr>
        <dsp:cNvPr id="0" name=""/>
        <dsp:cNvSpPr/>
      </dsp:nvSpPr>
      <dsp:spPr>
        <a:xfrm>
          <a:off x="5245894" y="1153512"/>
          <a:ext cx="1957083" cy="1565666"/>
        </a:xfrm>
        <a:prstGeom prst="roundRect">
          <a:avLst>
            <a:gd name="adj" fmla="val 10000"/>
          </a:avLst>
        </a:prstGeom>
        <a:solidFill>
          <a:srgbClr val="FF00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Garamond" panose="02020404030301010803" pitchFamily="18" charset="0"/>
            </a:rPr>
            <a:t>Raw WSI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>
              <a:latin typeface="Garamond" panose="02020404030301010803" pitchFamily="18" charset="0"/>
            </a:rPr>
            <a:t>Diagnosis model</a:t>
          </a:r>
        </a:p>
      </dsp:txBody>
      <dsp:txXfrm>
        <a:off x="5291751" y="1199369"/>
        <a:ext cx="1865369" cy="1473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15"/>
    </inkml:context>
    <inkml:brush xml:id="br0">
      <inkml:brushProperty name="width" value="0.1" units="cm"/>
      <inkml:brushProperty name="height" value="0.1" units="cm"/>
      <inkml:brushProperty name="color" value="#00FF00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3T22:53:03.0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46.4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5670 50 24575,'-30'-3'0,"6"0"0,3 3 0,-2 0 0,0 0 0,-5 0 0,-9 0 0,11 0 0,-8 0 0,7 0 0,1 0 0,-4 0 0,5 0 0,4 0 0,3 0 0,-4 0 0,0 0 0,-1 0 0,-5 0 0,9 0 0,-3 0 0,9 0 0,3 0 0,-2 0 0,3 0 0,-4 0 0,1 0 0,-1 0 0,0 0 0,1 0 0,-5 0 0,3 0 0,-7 0 0,7 0 0,-7 0 0,3 0 0,-4 0 0,-1 0 0,1 0 0,0 0 0,-5 0 0,4 0 0,-10 0 0,5 0 0,-1 0 0,-3 0 0,8 0 0,-8 0 0,-12 0 0,12 0 0,-10 0 0,15 0 0,3 0 0,-3 0 0,5 0 0,-1 0 0,1 0 0,0 0 0,-5 0 0,3 0 0,-3 0 0,0 0 0,3 0 0,-3 0 0,5 0 0,0 0 0,4 0 0,-3 0 0,3-7 0,-5 6 0,6-6 0,-5 7 0,4 0 0,-4 0 0,4 0 0,-3 0 0,7 0 0,-7 0 0,-2 0 0,-1 0 0,-4 0 0,10 0 0,-8-4 0,7 3 0,-8-2 0,4 3 0,1 0 0,-5 0 0,4 0 0,-5 0 0,1 0 0,4 0 0,-5 0 0,6 0 0,0 0 0,0 0 0,0 0 0,-1 0 0,5 0 0,2 0 0,3 0 0,-4 0 0,3 0 0,-3 0 0,8 0 0,-3 0 0,3 0 0,-4 0 0,0 0 0,4 0 0,-3 0 0,2 0 0,1 0 0,-3 0 0,6 0 0,-5 0 0,2 0 0,0 0 0,-3 0 0,6 0 0,-6 0 0,3 0 0,0 0 0,-1 0 0,2 0 0,-3 2 0,3-1 0,-2 1 0,1 0 0,-1 1 0,2 0 0,-2 2 0,2-5 0,-1 3 0,-1-1 0,1-1 0,0 1 0,-2-2 0,2 3 0,-3-2 0,0 1 0,-1-2 0,0 0 0,0 0 0,-4 0 0,4 3 0,-8-2 0,-3 2 0,1 0 0,-4-2 0,-1 2 0,5 0 0,-9-2 0,8 6 0,-8-7 0,3 4 0,1-1 0,0-2 0,6 2 0,0-3 0,0 0 0,0 0 0,4 0 0,-3 0 0,7 0 0,-7 3 0,7-2 0,-7 2 0,7-3 0,-7 0 0,8 0 0,-9 0 0,4 0 0,0 0 0,-3 0 0,3 0 0,-4 0 0,0 0 0,0 0 0,-6 0 0,5 0 0,-9 0 0,3 4 0,-5-3 0,1 6 0,4-6 0,-3 7 0,3-7 0,0 6 0,-3-6 0,9 5 0,-5-5 0,6 2 0,0-3 0,-5 0 0,7 3 0,-6-2 0,8 1 0,-4-2 0,0 0 0,4 0 0,-3 0 0,3 0 0,0 0 0,-3 0 0,-2 3 0,3-2 0,-6 5 0,8-5 0,-5 2 0,1-3 0,4 3 0,-3-3 0,3 3 0,-4 1 0,-5-4 0,3 7 0,-3-3 0,0 4 0,3-1 0,-8-2 0,3 2 0,-4-6 0,-1 6 0,0-6 0,1 3 0,-1-1 0,0-2 0,0 3 0,1 0 0,-1-3 0,6 2 0,-5-3 0,5 0 0,-6 0 0,6 4 0,-5-4 0,0 4 0,3-4 0,-2 0 0,10 0 0,0 0 0,0 0 0,0 0 0,4 2 0,-4-1 0,4 5 0,1-5 0,-5 2 0,4 1 0,-4-4 0,4 4 0,-3-1 0,7-2 0,-7 2 0,8-3 0,-4 0 0,0 0 0,3 0 0,-3 3 0,4-2 0,1 1 0,-1 1 0,0-2 0,4 2 0,-3-1 0,6-1 0,-9 7 0,5-7 0,-5 7 0,6-7 0,0 2 0,-1-3 0,40 0 0,-18 0 0,34 0 0,-6 0 0,-2 0 0,17 0 0,-1-5 0,-11 0 0,16 0 0,-9-4 0,6 4 0,-1-1 0,-9-2 0,2 7 0,-8-7 0,0 7 0,-7-7 0,-4 7 0,3-2 0,-8-1 0,8 4 0,-9-7 0,5 6 0,-6-2 0,0-1 0,0 4 0,0-4 0,-4 4 0,3 0 0,-8-2 0,4 1 0,-4-2 0,-4 3 0,3 0 0,-3 0 0,1 0 0,2 0 0,-3 0 0,4 0 0,3 0 0,2 0 0,4-3 0,5 2 0,8-7 0,6 7 0,6-7 0,0 7 0,10-7 0,-14 7 0,-4-6 0,-13 7 0,-12-3 0,0 3 0,-6 0 0,0 0 0,-27-15 0,8 11 0,-24-14 0,8 17 0,-2-6 0,1 3 0,-5-1 0,10-1 0,-10 5 0,10-6 0,0 4 0,2-1 0,7 1 0,-3 0 0,0 2 0,4-2 0,-4 1 0,4 1 0,0-2 0,1 0 0,-1 3 0,0-6 0,4 5 0,-3-4 0,6 4 0,-3-6 0,9-4 0,0 3 0,9-5 0,0 7 0,8 3 0,-3-3 0,3 2 0,-5 1 0,-2 0 0,-2 3 0,2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51.4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4477 50 24575,'-36'0'0,"1"0"0,17 0 0,0 0 0,-3 0 0,3 0 0,4 0 0,-7 0 0,11 0 0,-7 0 0,0 0 0,3 0 0,-7 0 0,3 0 0,1 0 0,0-3 0,0 2 0,3-4 0,-7 4 0,7-5 0,-3 5 0,5-1 0,-1 2 0,-4-4 0,3 3 0,-7-5 0,3 5 0,-4-2 0,0-1 0,0 4 0,-1-4 0,5 4 0,-3 0 0,3 0 0,-4 0 0,4 0 0,1 0 0,0 0 0,4 0 0,-9 0 0,9 0 0,-8 0 0,3 0 0,-5 0 0,1 0 0,0 0 0,0 0 0,0 0 0,-6 0 0,0 0 0,-6 0 0,0 0 0,1 0 0,4 0 0,-3 0 0,3 0 0,0 0 0,-3 0 0,9 0 0,-5 0 0,1 0 0,4 0 0,-5 0 0,6 0 0,0 0 0,0 0 0,0 0 0,-1 0 0,5 0 0,-3 0 0,8 0 0,-4 0 0,4 0 0,-4 0 0,-3 0 0,-2 0 0,-2 0 0,6 0 0,-3 0 0,4 0 0,-1 0 0,-3 0 0,3 0 0,-4 0 0,-1 0 0,1 0 0,-5 0 0,3 0 0,-8 0 0,9 0 0,-10 0 0,5 0 0,-1 0 0,-3 0 0,3 0 0,-4 0 0,4 0 0,-3 0 0,3 0 0,0-3 0,-3 2 0,9-2 0,-4 3 0,0 0 0,3 0 0,-3 0 0,-5 0 0,7 0 0,-7 0 0,10 0 0,0 0 0,0 0 0,-1 0 0,-4 0 0,4 0 0,-10 0 0,5 0 0,-6 0 0,0 0 0,1 0 0,-1 0 0,0 0 0,1 0 0,-1 0 0,0 0 0,1 0 0,-1 0 0,-6 0 0,5 0 0,-5 0 0,1 0 0,3 0 0,-3 0 0,5 0 0,5 0 0,-3 0 0,9 0 0,-10 0 0,10 0 0,-4 0 0,4 0 0,-4 0 0,4 3 0,0-2 0,-8 2 0,14 0 0,-14-2 0,18 2 0,-4-1 0,0-1 0,-1 2 0,0-3 0,-3 0 0,3 0 0,0 0 0,-3 0 0,3 0 0,0 0 0,-4 0 0,4 0 0,1 0 0,-5 0 0,4 0 0,0 0 0,-3 0 0,3 0 0,0 0 0,-3 0 0,7 0 0,-7 0 0,8 0 0,-4 0 0,0 3 0,3-2 0,-7 2 0,7-3 0,-7 0 0,3 0 0,-10 3 0,5-2 0,-1 1 0,3-2 0,7 0 0,-7 0 0,7 3 0,-3-2 0,0 2 0,4-3 0,-4 0 0,0 0 0,3 0 0,-3 0 0,4 0 0,1 0 0,2 0 0,2 2 0,0 3 0,5 5 0,-1 0 0,4 0 0,4-1 0,-3 1 0,7 1 0,-5-1 0,3 2 0,0-6 0,-1 2 0,1 1 0,-1-3 0,1 3 0,2 1 0,-2-3 0,2 4 0,-2-6 0,2 4 0,-2-3 0,3 3 0,0-4 0,-3 1 0,5-3 0,3 0 0,4 0 0,4 1 0,5 0 0,-3 2 0,14-1 0,-8 0 0,10-1 0,-7 0 0,1-3 0,-1 2 0,1-3 0,-1 0 0,1 0 0,-5 0 0,-2 0 0,-5 0 0,0-3 0,0-1 0,0-4 0,0 4 0,1-2 0,-1 5 0,-4-5 0,3 5 0,-4-5 0,5 5 0,6-2 0,-5 3 0,9-4 0,-4 3 0,6-2 0,0 3 0,-1 0 0,1 0 0,-6 0 0,4 0 0,-8 0 0,8-4 0,6-1 0,-7 0 0,11-2 0,-18 6 0,3-3 0,-5 4 0,0-3 0,-4 2 0,3-2 0,-7 3 0,2 0 0,-3 0 0,-1 0 0,5 0 0,-3 0 0,3 0 0,-5 0 0,1 0 0,0 0 0,-4 0 0,0 0 0,1 0 0,-4 0 0,7 0 0,-5 0 0,0 0 0,8 0 0,-6 0 0,4 0 0,-2 0 0,-3 0 0,4 0 0,0 0 0,-1 0 0,-2 0 0,2 0 0,-6 0 0,5 0 0,-3 0 0,0 0 0,4 0 0,-37 17 0,19-7 0,-29 11 0,22-11 0,0-4 0,4 0 0,-3 0 0,6-1 0,-6 1 0,6 0 0,-6 0 0,6-1 0,-3-1 0,0 1 0,3-2 0,-5 3 0,5-1 0,-4-2 0,4 3 0,-4-2 0,5 2 0,-3-1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53.68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3526 0 24575,'-55'0'0,"8"0"0,-6 0 0,3 0 0,-20 0 0,-3 0 0,-17 0 0,7 0 0,-7 0 0,31 0 0,-16 0 0,15 0 0,-12 0 0,8 0 0,2 0 0,13 0 0,-12 0 0,12 0 0,-12 0 0,12 0 0,-6 0 0,8 0 0,0 0 0,5 0 0,-3 0 0,9 4 0,2 0 0,1 1 0,10-2 0,-10 1 0,10-3 0,-4 2 0,4-3 0,1 0 0,0 0 0,4 0 0,-3 0 0,3 0 0,-4 4 0,0-4 0,0 4 0,0-4 0,-1 0 0,1 0 0,0 3 0,0-2 0,0 2 0,-1-3 0,1 0 0,0 0 0,-5 4 0,3-3 0,-8 2 0,9-3 0,-10 4 0,5-3 0,-6 3 0,6-1 0,1-2 0,-1 2 0,5 0 0,-10-2 0,10 6 0,-4-6 0,-1 6 0,5-6 0,-4 2 0,-1 1 0,5-3 0,-4 3 0,-1-1 0,5-2 0,0 3 0,1-4 0,5 0 0,-1 0 0,-4 0 0,4 0 0,1 0 0,-5 3 0,9-2 0,-4 2 0,0-3 0,3 3 0,-12-2 0,6 5 0,-8-5 0,6 2 0,0-3 0,0 0 0,0 0 0,0 0 0,-1 0 0,-4 0 0,4 0 0,-10 0 0,10 0 0,-10 0 0,10 0 0,-10 0 0,10 0 0,-9 0 0,8 0 0,-3 0 0,9 0 0,1 0 0,5 0 0,-1 0 0,3 0 0,2 0 0,0 4 0,0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56.7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6428 36 24575,'-41'0'0,"-1"0"0,18 0 0,-14 0 0,20 0 0,-24 0 0,24 0 0,-20 0 0,3 0 0,-6 0 0,-7 0 0,7 0 0,7 0 0,1 0 0,5 0 0,-12 0 0,5 0 0,-5 0 0,6 0 0,6 0 0,0 0 0,1 0 0,8 0 0,-7 0 0,3 0 0,-1 0 0,-8 0 0,3 0 0,-4 0 0,-1 0 0,0-4 0,0 3 0,1-3 0,-1 4 0,1 0 0,4 0 0,-3 0 0,3 0 0,1 0 0,-4 0 0,3 0 0,-5 0 0,1 0 0,-1 0 0,0 0 0,1 0 0,-1 0 0,0 0 0,1 0 0,-1 0 0,-5 0 0,4 0 0,-11 0 0,4 0 0,-5 0 0,6 0 0,-5 0 0,5 0 0,-7 0 0,7 0 0,1 0 0,7 0 0,-1 0 0,-6 0 0,5 0 0,-5 0 0,7 0 0,-7 0 0,5 0 0,-26 0 0,22 0 0,-15 0 0,20 0 0,6 0 0,-5 0 0,10 0 0,-9 0 0,8 0 0,-3 0 0,0 0 0,7-3 0,-6 3 0,8-3 0,-4 3 0,0 0 0,4-3 0,-3 2 0,3-2 0,0 3 0,-3 0 0,3 0 0,-5 0 0,5-2 0,-3 1 0,8-2 0,-4 3 0,0 0 0,3 0 0,-7-3 0,7 2 0,-7-2 0,-3 3 0,1 0 0,-5 0 0,6 0 0,0 0 0,-1 0 0,-4 0 0,4 0 0,-10 0 0,10 0 0,-10 0 0,5 0 0,-6 0 0,0 0 0,1 0 0,4 0 0,-3 0 0,3 0 0,-5 0 0,1 0 0,-1 0 0,5 0 0,-3 0 0,9 0 0,-10 0 0,10 0 0,-4 3 0,-1-2 0,5 2 0,-4-3 0,4 0 0,1 0 0,-10 3 0,2-2 0,-3 2 0,6-3 0,-1 0 0,5 0 0,-4 0 0,-1 0 0,5 0 0,-9 0 0,8 0 0,-3 0 0,0 0 0,-2 0 0,1 0 0,-5 0 0,10 0 0,-10 0 0,10 0 0,-10 0 0,10 0 0,-4 4 0,5-4 0,-1 4 0,1-1 0,0-2 0,0 2 0,-5-3 0,3 3 0,-3-2 0,5 2 0,-1-3 0,-9 0 0,8 3 0,-8-2 0,14 2 0,-3-3 0,3 0 0,0 0 0,-3 0 0,3 0 0,-4 0 0,0 0 0,-1 4 0,5-3 0,-3 2 0,3-3 0,0 3 0,-3-3 0,3 3 0,0-3 0,1 3 0,1-2 0,-2 1 0,-5-2 0,1 4 0,4-4 0,-3 4 0,3-4 0,-4 0 0,0 3 0,0-2 0,0 2 0,-1 0 0,1-2 0,4 2 0,-18 1 0,15-3 0,-17 3 0,16-4 0,0 0 0,0 0 0,0 3 0,4-2 0,-3 2 0,3 0 0,0-2 0,-3 2 0,7 0 0,-7-2 0,3 2 0,-4-3 0,4 2 0,-3-1 0,3 2 0,0-3 0,-3 0 0,7 0 0,-7 0 0,7 0 0,-3 0 0,0 0 0,4 0 0,-4 0 0,0 0 0,3 0 0,-8 0 0,8 0 0,-2 0 0,4 0 0,3 0 0,0 0 0,-3 0 0,5 0 0,-4 0 0,2 0 0,-4 0 0,5 0 0,-1 0 0,-4 0 0,5 0 0,-5 0 0,5 0 0,0 2 0,-3-1 0,3 4 0,0-3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01.0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1788 0 24575,'-30'0'0,"5"0"0,8 0 0,0 0 0,3 0 0,-3 0 0,5 0 0,2 0 0,-2 0 0,6 0 0,-8 0 0,5 0 0,-6 0 0,3 0 0,-1 0 0,4 0 0,-3 0 0,3 0 0,-4 0 0,4 2 0,0-1 0,1 4 0,0-2 0,0 2 0,-2-2 0,4 2 0,-4-5 0,1 5 0,1-5 0,-5 5 0,6-2 0,-7 0 0,4 2 0,1-4 0,-3 4 0,2-4 0,1 4 0,-2-2 0,7 5 0,0 2 0,4-1 0,2 3 0,4-3 0,3 3 0,8 1 0,-3-3 0,3 0 0,-5-4 0,1 1 0,0-1 0,-4 0 0,0-3 0,-1 0 0,4-3 0,-2 0 0,4 0 0,-5 0 0,4 0 0,0 0 0,-1 0 0,1 0 0,-1 0 0,-2 0 0,-2 0 0,1 0 0,-1 0 0,4 0 0,-4 0 0,-40 6 0,16-1 0,-34 6 0,23-7 0,3 2 0,-3-5 0,5 6 0,0-7 0,-1 4 0,1-1 0,0-2 0,0 2 0,0 0 0,0-2 0,0 2 0,4-3 0,1 0 0,0 0 0,3 0 0,1 0 0,1 0 0,2 0 0,-2 0 0,-1 0 0,0 0 0,0 0 0,1 0 0,-1 0 0,0 0 0,1 0 0,2 0 0,-2 0 0,3 0 0,-4 0 0,0 0 0,4 0 0,-3 0 0,3 0 0,-1 0 0,-2 0 0,6 0 0,-8 0 0,5 0 0,-3 0 0,2 0 0,4 2 0,-7-1 0,6 1 0,-4-2 0,-2 3 0,5-3 0,-8 3 0,6-1 0,1-1 0,-7 2 0,5-3 0,-6 3 0,5-3 0,-5 3 0,-1-3 0,-4 0 0,4 0 0,-3 3 0,3-2 0,-4 3 0,-1-4 0,1 0 0,0 3 0,0-2 0,0 2 0,0-3 0,-1 3 0,1-2 0,0 2 0,0-3 0,4 3 0,-3-2 0,3 1 0,-4-2 0,4 0 0,-3 0 0,7 0 0,-3 0 0,4 0 0,1 3 0,2-2 0,-2 2 0,6-3 0,-5 2 0,3-1 0,-1 3 0,-1-3 0,2 3 0,-3-3 0,2 1 0,-8 1 0,3-2 0,-7 6 0,7-6 0,-2 5 0,3-6 0,3 3 0,2-3 0,29-8 0,-11 3 0,26-7 0,-13 5 0,5-1 0,6-1 0,5 0 0,-4 1 0,11-2 0,-11 2 0,4-1 0,-10 1 0,3 3 0,-9 2 0,4 0 0,-5 2 0,6-2 0,-9 0 0,7 2 0,-12-2 0,3 3 0,-5 0 0,1 0 0,-1 0 0,-2 0 0,2 0 0,-6 0 0,6 0 0,-1 0 0,3 0 0,-3 0 0,1 0 0,-6 0 0,6 0 0,0 0 0,-2 0 0,1 0 0,0 0 0,-5 0 0,8 0 0,-6 0 0,0 0 0,5 0 0,-7 0 0,6 0 0,-3 0 0,-1 0 0,4 0 0,-5 0 0,5 0 0,-4 3 0,1-3 0,3 5 0,-6-4 0,6 1 0,-4-2 0,0 0 0,4 2 0,-6-1 0,4 4 0,0-2 0,-4-1 0,6 5 0,-6-4 0,1 6 0,-2-1 0,-2 0 0,1 1 0,-3-2 0,1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10.1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7071 279 24575,'-35'-7'0,"0"1"0,1 6 0,1 0 0,-14 0 0,10 0 0,-22 0 0,9 0 0,5 0 0,-6 0 0,14 0 0,-4 0 0,1 0 0,7 0 0,-1 0 0,6 0 0,0 0 0,1 0 0,8 0 0,-13 0 0,8 0 0,-5-3 0,2 2 0,5-6 0,-6 3 0,9-1 0,-7-2 0,8 7 0,-4-4 0,0 4 0,4 0 0,-3-3 0,3 2 0,-5-2 0,1 3 0,4 0 0,-3-3 0,3 2 0,-4-3 0,0 4 0,0-3 0,-6 2 0,5-2 0,-10 3 0,5-4 0,-6 3 0,0-6 0,-5 6 0,-3-3 0,1 0 0,-5-1 0,5-4 0,0 0 0,6 4 0,8-2 0,9 6 0,1-5 0,7 5 0,4-4 0,45 5 0,16-2 0,-4 1 0,5 2-448,0-1 0,1 0 448,4 0 0,1 0 0,0 0 0,-2 0 0,29 0 0,-13 0 0,-5 0 0,-13 0 0,25 0 0,2 0 0,-15 0 0,-20 0 0,1 0 0,16 0 0,-17 0 0,13 0 0,-13 0 0,3 0 0,-23 0 896,8 0-896,-15 0 0,0 0 0,-1 0 0,-5 0 0,1-3 0,-1 2 0,-4-5 0,4 2 0,-4-2 0,4-1 0,-7 1 0,2 0 0,-6 0 0,2 3 0,2-2 0,-42 5 0,9-3 0,-47 3 0,14 0 0,-24 6 0,-4 1-492,30-1 0,-3 1 435,1-1 1,0 1 56,-5 0 0,-1-1 0,-5 1 0,1 0 0,3 0 0,0 0 0,-3 0 0,-1 0 0,4 0 0,4 0 0,-30 0 0,19 0 0,3-1 0,6-4-131,2 4 0,0 0 131,-7-5 0,-7 9 0,2-9 0,15 4 0,2-5 983,12 0-884,-4 0 178,11 0-277,-4 0 0,10 0 0,2 0 0,-1 0 0,5 0 0,-4 0 0,4 0 0,1 0 0,0 0 0,0 0 0,4 0 0,-3 0 0,7 0 0,-7 0 0,7 0 0,-3 0 0,4 0 0,-4 0 0,4 0 0,-4 0 0,4 0 0,0 0 0,1 0 0,-1 0 0,0 0 0,0 0 0,1 0 0,-1 0 0,0 0 0,1 0 0,-1 0 0,0 0 0,0 0 0,1 0 0,-1 0 0,0 0 0,4 0 0,0 0 0,67-7 0,0 5 0,3-2 0,5 1 0,-14 2 0,-1 2 0,42-1-290,-39 0 0,-2 0 290,26 0 0,21 0 0,-18 0 0,-16 0 0,-8 0 0,-18 0 0,-10 0 0,-2-4 0,-9 3 580,-1-5-580,-5 6 0,-2-6 0,-2 3 0,0-2 0,0 0 0,0 2 0,2-2 0,-4 2 0,2-4 0,-23-4 0,10 5 0,-18-5 0,13 11 0,1-5 0,-7 1 0,8-2 0,-8-1 0,7 4 0,-1-2 0,2 2 0,1-4 0,-1 1 0,0 2 0,-2 2 0,4-1 0,-6 3 0,-4-6 0,2 5 0,-6-2 0,3 0 0,4 2 0,-8-6 0,7 6 0,-7-5 0,7 2 0,-3 0 0,4-2 0,0 6 0,1-3 0,-1 3 0,0-3 0,1 2 0,-5-1 0,3 2 0,-7 0 0,7 0 0,-7 0 0,7-3 0,-7 2 0,3-2 0,-4 0 0,4 2 0,-3-6 0,3 7 0,0-4 0,-4 1 0,4 2 0,-4-2 0,0 3 0,0 0 0,-5-4 0,3 3 0,-8-3 0,8 4 0,-8-3 0,4 2 0,-1-3 0,-3 4 0,3 0 0,1 0 0,-5 0 0,10 0 0,-10 0 0,10 0 0,-4 0 0,0 0 0,3 0 0,-3 0 0,5 0 0,0 0 0,-1 0 0,1 0 0,4 0 0,-3 0 0,7 0 0,-7 0 0,3 0 0,0 0 0,-3 0 0,3 0 0,0 0 0,-3 0 0,7 0 0,-7 0 0,8 0 0,-8 0 0,-3 3 0,0-3 0,1 3 0,1-3 0,9 0 0,-8 3 0,7-2 0,-3 3 0,4-4 0,0 2 0,1-1 0,-1 2 0,0 0 0,-4-3 0,4 6 0,-4-5 0,4 1 0,-4 2 0,3-3 0,-7 5 0,3-5 0,-4 2 0,0 0 0,0-2 0,-6 6 0,5-6 0,-9 6 0,8-6 0,-23 7 0,20-4 0,-20 0 0,24 3 0,-4-6 0,4 2 0,1 0 0,-5-2 0,4 6 0,-4-3 0,5 0 0,0 2 0,-6-5 0,5 6 0,-10-3 0,5 4 0,-6-3 0,-6 3 0,5-4 0,-4 1 0,5 3 0,0-7 0,0 6 0,1-2 0,-1 0 0,-6 3 0,5-7 0,-5 7 0,7-8 0,4 7 0,-3-6 0,3 6 0,-5-6 0,1 7 0,-11-4 0,8 5 0,-8-1 0,11-3 0,-1 2 0,0-6 0,-5 7 0,4-7 0,-4 3 0,5 0 0,0-3 0,6 3 0,-5-1 0,10-2 0,-9 3 0,8-1 0,-8-2 0,8 2 0,-8 1 0,8-3 0,-8 3 0,8-4 0,-8 0 0,9 3 0,-9-2 0,8 2 0,-3-3 0,5 0 0,-1 0 0,1 0 0,0 0 0,-5 0 0,-7 0 0,5 0 0,-3 0 0,10 0 0,0 0 0,0 0 0,0 0 0,4 0 0,-3 0 0,3 3 0,-4-2 0,4 2 0,-3-3 0,7 0 0,-7 4 0,7-4 0,-3 4 0,8-2 0,0-1 0,36 7 0,-1-6 0,31 5 0,-10-7 0,24 0 0,-3 0 0,20-5 0,-7 3-481,7-8 481,4 3 0,-41-2 0,-1-1 0,26 2 0,19-9 0,-35 11 0,13-5 0,-19 1 0,-13 1 0,-6 4 0,-12-2 0,-6 7 481,-8-6-481,0 6 0,-2-5 0,2 4 0,-28-6 0,7 6 0,-30-9 0,18 10 0,-8-8 0,8 7 0,-8-6 0,8 6 0,-3-3 0,9 4 0,-3-3 0,7 2 0,-7-3 0,7 4 0,-2 0 0,3 0 0,0 0 0,0 0 0,1 0 0,-1 0 0,4-2 0,-3 1 0,2-1 0,1 2 0,-3 0 0,2 0 0,1 0 0,-3 0 0,3 0 0,-1 0 0,-2 0 0,3 0 0,-4 0 0,0 0 0,1 0 0,2 0 0,-2 0 0,3 0 0,-1 0 0,-2 0 0,3 0 0,-4 0 0,4 0 0,-3 0 0,3 0 0,-4 0 0,0 0 0,0 0 0,1 0 0,-1 0 0,-5 0 0,-1 0 0,0 3 0,2-2 0,0 1 0,4-2 0,-9 0 0,9 0 0,-8 0 0,7 3 0,-7-2 0,3 2 0,0-3 0,-3 0 0,3 3 0,-5-2 0,5 2 0,-3-3 0,7 0 0,-2 0 0,3 0 0,0 0 0,0 0 0,1 0 0,-1 3 0,3-3 0,-1 3 0,1-3 0,1 0 0,-3 0 0,6 0 0,-9 0 0,8 0 0,-7 0 0,8 0 0,-6 0 0,3 0 0,-4 0 0,0 0 0,0 0 0,1 0 0,2 0 0,-6 0 0,6 0 0,-4 0 0,2 3 0,3-2 0,-4 2 0,0-3 0,1 0 0,-1 0 0,0 2 0,0-1 0,1 2 0,-1-3 0,0 0 0,1 3 0,-1-3 0,4 3 0,-3-3 0,2 0 0,1 0 0,-6 0 0,9 0 0,-5 2 0,0-1 0,4 1 0,-8-2 0,9 0 0,-6 0 0,3 0 0,-4 0 0,1 0 0,-1 0 0,0 0 0,0 0 0,1 0 0,-1 0 0,-4 0 0,3 0 0,-3 0 0,5 0 0,-1 0 0,0 0 0,1 0 0,-1 0 0,-4 0 0,3 0 0,-3 0 0,5 0 0,-5 0 0,3 0 0,-3 0 0,4 0 0,1 0 0,-1 0 0,3 0 0,-1 3 0,1-2 0,-3 2 0,1-3 0,2 2 0,-2-1 0,3 1 0,-4 1 0,0-3 0,1 3 0,-1 0 0,0-2 0,4 2 0,-3-3 0,6 2 0,-3 5 0,4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13.5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4776 233 24575,'-24'0'0,"3"0"0,13 0 0,-2 0 0,1 0 0,-5 0 0,7 0 0,-4 0 0,1 0 0,3 0 0,29-7 0,-7 6 0,28-6 0,-21 7 0,5 0 0,-4-4 0,10 4 0,-5-4 0,6 4 0,-6-3 0,5 2 0,-10-2 0,4 3 0,-9 0 0,-1 0 0,-4 0 0,0 0 0,-1 0 0,-2-3 0,1 3 0,-1-2 0,2-1 0,1 2 0,0-5 0,-1 6 0,1-6 0,0 2 0,-1 1 0,1-3 0,4 6 0,-3-6 0,7 2 0,-8 0 0,8-2 0,-7 2 0,3-3 0,-4 1 0,-1 2 0,1-1 0,4 1 0,-4-6 0,4 3 0,0-3 0,-3 1 0,7-3 0,-8 2 0,4-3 0,-4 6 0,-4-1 0,0 2 0,-4 0 0,1-1 0,-22 1 0,9 1 0,-23 3 0,17 2 0,-9 0 0,4 3 0,-4 1 0,-5 0 0,-1 3 0,-6-6 0,0 3 0,1-1 0,-7-2 0,5 3 0,-11-4 0,11 0 0,-11 4 0,11-3 0,-5 3 0,0-4 0,-1 5 0,-6-4 0,-1 7 0,1-7 0,0 3 0,-8-4 0,6 0 0,-5 4 0,0-3 0,5 3 0,-5-4 0,0 0 0,5 0 0,-5 0 0,12 0 0,-3 0 0,3 0 0,1 0 0,2 0 0,-1 0 0,5 0 0,-5 0 0,6 0 0,1 0 0,-1 0 0,5 0 0,-3 0 0,4 0 0,-1 0 0,2 0 0,5 0 0,-10 0 0,7 0 0,-3 0 0,7 0 0,3 0 0,0 0 0,-3 0 0,3 0 0,-4-3 0,0 2 0,-1-2 0,1 3 0,0 0 0,4 0 0,-3 0 0,3 0 0,-9 0 0,3 0 0,-3 0 0,5 0 0,0 0 0,-5 0 0,3 0 0,-3 0 0,0 0 0,3-3 0,-8 2 0,8-2 0,-8 3 0,9 0 0,-4 0 0,5 0 0,-10 0 0,7 0 0,-6 0 0,8 0 0,1 0 0,-5 0 0,4 0 0,-5 0 0,6 0 0,-5 0 0,5 0 0,-11 0 0,11 0 0,-10 0 0,5 0 0,-7 0 0,2 0 0,-2 0 0,0 0 0,-6 0 0,5 0 0,-11 0 0,5 0 0,0 0 0,-5 0 0,5 0 0,0 0 0,-5 0 0,11 0 0,-5 0 0,6 0 0,0 0 0,1 0 0,4 0 0,-3 0 0,13 0 0,-17 0 0,20 0 0,-15 0 0,17 0 0,-3 0 0,4 0 0,-4 0 0,4 0 0,-8 0 0,7 0 0,-3 0 0,0 0 0,-1 0 0,-4 0 0,0 0 0,-1 0 0,1 0 0,0 0 0,0 0 0,-5 0 0,3 3 0,-8-2 0,8 2 0,-3 0 0,0-2 0,4 5 0,-10-5 0,5 6 0,-1-6 0,-3 3 0,-12 0 0,7-4 0,-12 4 0,16 0 0,-1-3 0,1 3 0,-1-1 0,1-2 0,0 3 0,-1-4 0,0 4 0,0-3 0,-5 2 0,4-3 0,0 0 0,3 4 0,8-3 0,-3 3 0,5-4 0,0 3 0,0-2 0,4 5 0,-3-5 0,7 4 0,-7-4 0,3 5 0,0-5 0,-3 5 0,3-5 0,0 5 0,1-2 0,0-1 0,3 3 0,-2-5 0,-3 4 0,5-4 0,-4 4 0,5-4 0,0 2 0,4-3 0,0 0 0,-1 0 0,4 2 0,-4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20.1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925 146 24575,'0'-31'0,"6"3"0,-2 16 0,8-1 0,-2 0 0,0 1 0,-2 2 0,1-2 0,-3 6 0,3-2 0,-35 16 0,11-4 0,-31 13 0,23-13 0,-10 3 0,5-6 0,-6 7 0,0-4 0,1 5 0,-1 3 0,0 1 0,-6 5 0,-1 4 0,-2 2 0,-3 4 0,7 0 0,-7-3 0,7 2 0,-1-8 0,4 3 0,1 0 0,1-4 0,-8 4 0,12-9 0,-8 4 0,14-9 0,-3 4 0,9-8 0,1-1 0,8-3 0,0 0 0,4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22.0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514 1 24575,'-47'0'0,"11"0"0,-3 0 0,11 0 0,-6 0 0,6 0 0,0 0 0,14 0 0,-2 0 0,7 0 0,2 2 0,-3 3 0,6 1 0,-5 5 0,3-5 0,1 3 0,-3-2 0,1 2 0,0 0 0,1-1 0,0 1 0,0 0 0,0 4 0,2 0 0,-2-1 0,3 1 0,-3-4 0,3 3 0,-2-6 0,2 3 0,-3-2 0,1-1 0,-3 4 0,2-6 0,-1 3 0,-5-1 0,6-3 0,-9 3 0,6-6 0,-4 0 0,4 0 0,-3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16.786"/>
    </inkml:context>
    <inkml:brush xml:id="br0">
      <inkml:brushProperty name="width" value="0.1" units="cm"/>
      <inkml:brushProperty name="height" value="0.1" units="cm"/>
      <inkml:brushProperty name="color" value="#00FF00"/>
    </inkml:brush>
  </inkml:definitions>
  <inkml:trace contextRef="#ctx0" brushRef="#br0">1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36.0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8780 77 24575,'-29'0'0,"-2"0"0,13 0 0,-4 0 0,0 0 0,4 0 0,-8 0 0,11 0 0,-12 0 0,4 0 0,0 0 0,-4 0 0,-1 0 0,5 0 0,-10 0 0,5 0 0,-6 0 0,6 0 0,-5 0 0,10 0 0,-5 0 0,6 0 0,0 0 0,0 0 0,0 0 0,-1 0 0,1 0 0,4 0 0,-3 0 0,3 0 0,0 0 0,-3 0 0,7 0 0,-7 0 0,3 0 0,0 0 0,-3 0 0,3 0 0,-4 0 0,0 0 0,-1 0 0,1 0 0,-5 0 0,4 0 0,-10 0 0,5 0 0,-1 0 0,-3 0 0,3 0 0,0 0 0,-3 0 0,3 0 0,1 0 0,1 0 0,5 0 0,-5 0 0,8-5 0,-7 4 0,8-5 0,-4 6 0,0 0 0,4 0 0,-4-3 0,9 2 0,-14-3 0,8 4 0,-5 0 0,3-3 0,7 2 0,-3-2 0,0 3 0,4 0 0,-4-3 0,0 3 0,3-3 0,-3 3 0,0 0 0,3 0 0,-3 0 0,5 0 0,-1 0 0,0 0 0,1 0 0,-1 0 0,-4 0 0,3 0 0,-7-4 0,8 4 0,-8-4 0,7 4 0,-7 0 0,7 0 0,-3 0 0,0 0 0,-2 0 0,0 0 0,1 0 0,5 0 0,1 0 0,-1 0 0,0 0 0,1 0 0,-1-2 0,0 1 0,-4-2 0,3 3 0,-2 0 0,3 0 0,-4 0 0,3 0 0,-3 0 0,0 0 0,4 0 0,-9-3 0,9 2 0,-9-2 0,9 3 0,-4 0 0,0 0 0,-1-4 0,0 3 0,1-2 0,0 3 0,-1-3 0,0 2 0,-3-2 0,7 3 0,-7-4 0,-2 4 0,3-4 0,-2 4 0,9 0 0,0 0 0,1 0 0,-1 0 0,0 0 0,0 0 0,-4 0 0,7 0 0,-10 0 0,9 0 0,-6 0 0,4 0 0,1 0 0,-1 0 0,-4 0 0,3 0 0,-3 0 0,5 0 0,-5 0 0,3 0 0,-7 0 0,3 0 0,-4 0 0,0 0 0,-1 0 0,1 0 0,0 0 0,-15 0 0,11 0 0,-11 0 0,10 0 0,4 0 0,-5 0 0,6 0 0,0 0 0,0 0 0,0 0 0,-1 0 0,6 0 0,-5 0 0,9 0 0,-8 0 0,7 0 0,-7 0 0,7 0 0,-3 0 0,0 0 0,3 0 0,-3 0 0,5 0 0,-5 0 0,3 0 0,-3 0 0,0 0 0,3 0 0,-7 0 0,7 0 0,-7 0 0,3 0 0,-14 0 0,8 0 0,-8 0 0,9 0 0,1 0 0,0 0 0,0 0 0,-5 4 0,3-3 0,-8 3 0,4-4 0,-1 0 0,-4 0 0,5 0 0,-6 0 0,6 0 0,-5 0 0,10 0 0,-10 3 0,10-2 0,-10 3 0,10-1 0,-4-2 0,-1 2 0,5-3 0,-4 0 0,4 0 0,1 0 0,0 4 0,4-3 0,1 2 0,0-3 0,7 0 0,-6 0 0,0 0 0,6 0 0,-8 0 0,12 0 0,-6 0 0,0 0 0,2 0 0,-1 0 0,0 0 0,4 0 0,-7 0 0,8 0 0,-6 0 0,2 0 0,1 0 0,-3 0 0,3 3 0,-4-3 0,0 3 0,4-3 0,-3 3 0,-2-2 0,0 1 0,-7-2 0,8 0 0,-9 0 0,4 4 0,-4-4 0,0 4 0,0-4 0,4 3 0,-3-3 0,3 3 0,0-3 0,-3 3 0,7-2 0,-3 2 0,0-3 0,3 0 0,-3 0 0,5 0 0,-1 3 0,0-2 0,0 2 0,1-3 0,-1 0 0,0 2 0,4-1 0,-3 2 0,2 0 0,-2-3 0,-1 3 0,0 0 0,1-2 0,-1 2 0,0-3 0,-4 3 0,3-2 0,-2 2 0,3-3 0,0 0 0,-4 3 0,3-2 0,-5 5 0,6-6 0,-2 3 0,2-1 0,0-1 0,1 2 0,-1-3 0,0 0 0,0 0 0,4 0 0,-3 3 0,3-3 0,-1 3 0,-2-3 0,6 0 0,-6 3 0,3-2 0,-4 1 0,4-2 0,-3 0 0,2 3 0,-3-2 0,1 2 0,-1-3 0,0 0 0,1 0 0,-1 0 0,0 0 0,0 0 0,-3 0 0,2 0 0,-3 0 0,4 2 0,1-1 0,-1 2 0,1-3 0,-1 0 0,0 0 0,-5 0 0,7 0 0,-6 0 0,7 0 0,1 2 0,-3-1 0,6 1 0,-6-2 0,0 0 0,2 0 0,-4 3 0,7-2 0,-5 2 0,1-3 0,1 0 0,-5 0 0,6 0 0,-1 2 0,-1-2 0,1 3 0,1-3 0,-3 3 0,2-3 0,-2 3 0,-1-3 0,0 3 0,0-2 0,1 1 0,-1-2 0,0 3 0,1-2 0,-1 2 0,0-3 0,-4 3 0,4-2 0,-4 2 0,4-3 0,0 0 0,4 2 0,-3-1 0,2 1 0,-2-2 0,2 3 0,-2-3 0,6 3 0,-6-3 0,0 2 0,2-1 0,-1 1 0,3-2 0,-1 0 0,-2 2 0,-1-1 0,3 1 0,-3-2 0,6 0 0,-5 3 0,-1-3 0,3 3 0,-2-3 0,3 0 0,-2 2 0,1-1 0,-3 2 0,2-3 0,1 0 0,-3 0 0,3 0 0,-4 0 0,0 0 0,4 0 0,-3 3 0,2-3 0,-2 3 0,-1-3 0,0 0 0,0 0 0,1 0 0,-1 0 0,0 0 0,0 3 0,1-2 0,-5 1 0,3-2 0,-3 0 0,4 0 0,1 0 0,-1 0 0,0 0 0,1 0 0,-1 0 0,0 0 0,0 0 0,1 0 0,-1 0 0,4 0 0,-3 0 0,2 0 0,1 0 0,-3 0 0,6 0 0,-6 0 0,2 0 0,1 0 0,-3 0 0,3 0 0,-4 0 0,0 0 0,0 0 0,-3 0 0,2 0 0,-3 0 0,0 0 0,3 0 0,-7 0 0,3 0 0,0 0 0,-3 0 0,8 0 0,-9 0 0,-1 0 0,0 0 0,-5 0 0,1 0 0,4 0 0,-4 0 0,4 0 0,1 0 0,-5 0 0,4 0 0,-5 0 0,6 0 0,4 0 0,-3 0 0,7 0 0,-7 0 0,7 0 0,-3 0 0,5 0 0,-5 0 0,3 0 0,-3 0 0,5 0 0,-1 0 0,0 0 0,0 0 0,1 0 0,-1 0 0,0 0 0,1 0 0,-1 0 0,0 0 0,0 0 0,1 0 0,-11-3 0,8 2 0,-12-2 0,13 0 0,-7 2 0,8-4 0,-9 4 0,4-2 0,0 0 0,-3 3 0,8-3 0,-9 3 0,4-3 0,0 2 0,-3-3 0,3 4 0,-4 0 0,0-3 0,0 2 0,0-2 0,0 3 0,-1 0 0,1-3 0,0 2 0,4-2 0,-3 3 0,8 0 0,-9 0 0,9 0 0,-4 0 0,4-3 0,4 2 0,-3-2 0,2 3 0,1 0 0,-3 0 0,6 0 0,-6 0 0,0-2 0,2 1 0,-1-1 0,0-1 0,4 2 0,-10-1 0,11-1 0,-9 3 0,9-5 0,-2 4 0,-1-4 0,0 2 0,0 0 0,2-4 0,4-1 0,1-2 0,6 0 0,5 3 0,3 4 0,3-3 0,2 2 0,-3-3 0,7 0 0,-3 3 0,4-2 0,0 5 0,0-6 0,5 7 0,1-7 0,1 6 0,3-7 0,-3 7 0,-1-6 0,-1 6 0,1-2 0,-5 0 0,4 2 0,-9-2 0,3 3 0,-3 0 0,-1 0 0,0 0 0,0 0 0,-3 0 0,3 0 0,-5 0 0,-2 0 0,1 0 0,-5 0 0,6 0 0,0 0 0,-2 0 0,4 0 0,-8 0 0,6 0 0,0 0 0,-2 0 0,4 0 0,-5 0 0,0 0 0,3 0 0,-2 0 0,2 0 0,1 0 0,4 0 0,1 0 0,4 0 0,0 0 0,0 0 0,0 0 0,0 0 0,0 3 0,-4-2 0,3 2 0,-3-3 0,0 0 0,3 0 0,-8 0 0,8 0 0,-7 0 0,3 0 0,-4 3 0,-1-2 0,1 1 0,-4-2 0,3 0 0,-3 0 0,4 0 0,0 0 0,-4 0 0,3 0 0,-3 0 0,4 0 0,4 0 0,-4 0 0,4 0 0,-4 0 0,-1 0 0,5 0 0,-3 0 0,3 0 0,0 4 0,-4-4 0,4 4 0,-4-4 0,4 0 0,-4 0 0,4 0 0,-4 0 0,3 0 0,-2 0 0,7 0 0,-7 0 0,3 0 0,9 0 0,-9 0 0,14 0 0,-18 0 0,8 0 0,-7 0 0,7 0 0,-7 0 0,2 0 0,-6 0 0,2 0 0,-6 0 0,5 0 0,-3 0 0,0 0 0,4 0 0,-5 0 0,5 0 0,-3 0 0,-2 0 0,6 0 0,-7 0 0,6 0 0,-3 0 0,-1 0 0,4 0 0,-5 0 0,5 0 0,-4 0 0,0 0 0,4 0 0,-8 8 0,3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42.8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2296 130 24575,'-42'0'0,"1"0"0,7 0 0,1 0 0,-1 0 0,0 0 0,6 0 0,-5 0 0,5 0 0,-1 0 0,6 0 0,2 0 0,7 0 0,-3 0 0,5 0 0,-5 0 0,3 0 0,-3 0 0,4 0 0,4 0 0,-3 0 0,2 0 0,-2 0 0,2 0 0,-2-2 0,6 1 0,-6-2 0,0 3 0,2 0 0,-4 0 0,8 0 0,-6 0 0,0 0 0,2 0 0,-4 0 0,8 0 0,-6 0 0,0 0 0,2 0 0,-4 0 0,4-3 0,1 3 0,-3-3 0,2 3 0,1 0 0,-3 0 0,3 0 0,-4 0 0,-4-4 0,3 4 0,-3-4 0,4 2 0,1 1 0,-1-2 0,0 3 0,1 0 0,-1 0 0,3-2 0,-2 1 0,3-1 0,-4 2 0,1 0 0,-1-3 0,0 2 0,0-2 0,1 3 0,-1-3 0,0 3 0,1-3 0,2 3 0,-2 0 0,6 0 0,-5 0 0,-1 0 0,3-3 0,-2 3 0,3-2 0,-1 2 0,-3 0 0,0-3 0,2 2 0,-2-2 0,6 3 0,-8 0 0,7 0 0,-7 0 0,8-2 0,-6 1 0,2-1 0,-2 2 0,-1 0 0,0 0 0,0 0 0,4-3 0,-3 3 0,3-3 0,-4 3 0,0 0 0,4 0 0,-3 0 0,6 0 0,-5 0 0,1 0 0,2-2 0,-4 1 0,6-1 0,-9 2 0,9 0 0,-9-3 0,6 2 0,-1-1 0,-6-2 0,9 4 0,-13-4 0,10 2 0,-12 1 0,9-5 0,-8 5 0,7-1 0,-3-1 0,0 2 0,3-2 0,-3 3 0,0 0 0,4-3 0,-4 3 0,0-3 0,3 3 0,-3 0 0,4 0 0,1 0 0,-1 0 0,0 0 0,1 0 0,-1 0 0,3-2 0,-1 1 0,1-1 0,1 2 0,-3 0 0,6 0 0,-6 0 0,0 0 0,2 0 0,-4 0 0,7 0 0,-5 0 0,4 0 0,-5 0 0,5 0 0,-4 0 0,6 0 0,-6 0 0,0-3 0,-1 2 0,1-2 0,0 3 0,2 0 0,-2 0 0,-1 0 0,0-3 0,4 3 0,-3-3 0,2 3 0,1 0 0,-3 0 0,6 0 0,-6 0 0,0 0 0,-1 0 0,1 0 0,0 0 0,6 0 0,-5 0 0,3 0 0,-1 0 0,31 0 0,-15 0 0,24 0 0,-26 0 0,0 2 0,7 3 0,-7 1 0,6-1 0,-4 0 0,0-2 0,5 2 0,-4-2 0,0 1 0,4-3 0,-6 1 0,5-2 0,-3 0 0,2 0 0,0 0 0,-1 0 0,1 0 0,0 3 0,2-2 0,1 1 0,0-2 0,4 0 0,0 0 0,6 0 0,-1 4 0,0-3 0,5 2 0,-8 0 0,7-3 0,-12 3 0,7-3 0,-8 0 0,1 0 0,-2 0 0,-6 0 0,8 0 0,-7 0 0,3 0 0,-1 0 0,3 0 0,1 0 0,2 0 0,-2 0 0,-4 2 0,3-1 0,-3 1 0,4-2 0,0 0 0,-1 0 0,-2 3 0,1-3 0,-4 3 0,4-3 0,-1 0 0,-1 0 0,3 0 0,-3 0 0,4 0 0,4 0 0,-3 0 0,2 0 0,-3 0 0,4 0 0,-3 0 0,2 0 0,-3 0 0,0 0 0,-1 0 0,1 3 0,0-3 0,-1 3 0,-2-3 0,1 0 0,-4 0 0,4 0 0,-2 0 0,0 0 0,1 0 0,-2 0 0,3 0 0,0 0 0,-3 0 0,3 0 0,-2 0 0,0 2 0,3-1 0,-2 1 0,-1-2 0,5 0 0,-7 3 0,4-3 0,-1 3 0,-4-3 0,7 2 0,-5-1 0,0 1 0,4-2 0,-5 0 0,5 0 0,-4 2 0,1-1 0,2 1 0,-4 1 0,3-1 0,-34 1 0,11-1 0,-27-2 0,18 0 0,-5 0 0,-2 0 0,-5 0 0,-5 0 0,3 0 0,-3 0 0,-1 0 0,5 0 0,-11 0 0,11 0 0,-11 0 0,11 0 0,-5 0 0,6 0 0,6 0 0,0 0 0,6 0 0,4 0 0,-3 0 0,7 0 0,-3 0 0,5 0 0,-1 0 0,0 0 0,1 0 0,2 0 0,-2 0 0,6 0 0,-5 0 0,3 0 0,-1 0 0,-1 0 0,2 0 0,-3 0 0,3 0 0,-3 0 0,3 0 0,-3 0 0,3 0 0,-2 0 0,2 0 0,-6 0 0,4 0 0,-1 0 0,4 0 0,-2 0 0,-2 0 0,3 0 0,-2 0 0,-2 0 0,3 0 0,-5 0 0,8 0 0,-6 0 0,3 0 0,-3 0 0,3 0 0,-3 0 0,6 2 0,-6-1 0,0 4 0,2-4 0,-1 2 0,4-3 0,-1 2 0,-3-1 0,2 1 0,-1-2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1:52.2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5869 17 24575,'-34'0'0,"2"0"0,10 0 0,0 0 0,-5 0 0,7 0 0,-11 0 0,16 0 0,-16 0 0,11 0 0,-7 0 0,5 0 0,0 0 0,0 0 0,-1 0 0,1 0 0,0 0 0,0 0 0,0 0 0,4 0 0,-3 0 0,7-3 0,-3 2 0,4-2 0,1 3 0,2 0 0,-2 0 0,6 0 0,-5 0 0,-1 0 0,3 0 0,-5 0 0,8 0 0,-6 0 0,0 0 0,-1 0 0,1 0 0,0 0 0,6 0 0,-6 0 0,0 0 0,-1 0 0,-2 0 0,2 0 0,0-3 0,4 3 0,-3-3 0,2 3 0,-2 0 0,-1 0 0,0 0 0,4 0 0,0 0 0,-3 0 0,2 0 0,-6 0 0,4 0 0,-1 0 0,-4 0 0,-1 0 0,-9 0 0,3 0 0,-8 0 0,9 0 0,-10 0 0,5 0 0,-1 0 0,-3 0 0,8 0 0,-8 0 0,8 0 0,-3 0 0,5 0 0,0 0 0,4 0 0,-3 0 0,7 0 0,-7 0 0,7 0 0,-3 0 0,4 0 0,-4 0 0,4 0 0,-4 0 0,4 0 0,0 0 0,-4 0 0,4 0 0,-4 0 0,0 0 0,3 0 0,-7 0 0,7 0 0,-7 0 0,7 0 0,-7 0 0,7 0 0,-7 0 0,7 0 0,-7 0 0,8 0 0,-9 0 0,9 0 0,-4 0 0,0 0 0,3 0 0,-3 0 0,4 0 0,1 0 0,-1 0 0,0 0 0,1 0 0,-1 0 0,0 0 0,0 0 0,4 0 0,-3 0 0,3 0 0,-4 0 0,0 0 0,0 0 0,1 0 0,-7 0 0,5 0 0,-8 0 0,8 0 0,-3 0 0,0 0 0,-1 0 0,0 0 0,-3 0 0,3 0 0,-4 0 0,-5 0 0,3 0 0,-3 0 0,5 0 0,0 0 0,-1 0 0,1 0 0,4 0 0,-3 0 0,-2 0 0,0 0 0,-5 0 0,6 0 0,0 0 0,-5 0 0,3 0 0,-8 0 0,8 0 0,-8 0 0,-6 0 0,7 0 0,-7 0 0,11 0 0,4 0 0,-5 0 0,6 0 0,4 0 0,-3 0 0,3 0 0,0 0 0,1 0 0,0 0 0,3 0 0,-3 0 0,0 0 0,4 0 0,-4 0 0,4 0 0,0 0 0,-4 0 0,4 0 0,-4 0 0,4 0 0,-4 0 0,3 0 0,-7 0 0,8 0 0,-9 0 0,4 0 0,0 0 0,-3 0 0,-2 0 0,-1 0 0,1 0 0,1 0 0,4 0 0,-4 0 0,4 0 0,-3 0 0,7 0 0,-7 0 0,7 0 0,-2 0 0,3 0 0,-4 0 0,3 0 0,-3 0 0,5 0 0,-1 0 0,-4 0 0,3 3 0,-3-3 0,5 3 0,-5-3 0,3 0 0,-3 0 0,4 0 0,1 3 0,-1-2 0,-4 1 0,3-2 0,-3 0 0,5 0 0,-1 0 0,3 3 0,-1-3 0,4 3 0,-4-3 0,-1 0 0,-2 0 0,2 0 0,1 3 0,1-3 0,1 3 0,-3-3 0,2 0 0,-2 3 0,-1-2 0,0 1 0,0-2 0,1 0 0,-1 0 0,0 3 0,1-2 0,-5 2 0,3-3 0,-3 2 0,0-1 0,3 2 0,-7-3 0,7 3 0,-7-3 0,3 3 0,-4 0 0,4-2 0,-3 3 0,3-4 0,0 0 0,-3 0 0,3 0 0,0 0 0,1 2 0,0-1 0,3 2 0,-3-3 0,0 0 0,4 3 0,-4-3 0,4 3 0,0-3 0,1 0 0,-1 0 0,0 0 0,4 2 0,-3-1 0,-2 1 0,0-2 0,-3 0 0,5 0 0,-1 3 0,0-2 0,0 2 0,1-3 0,-1 0 0,0 0 0,4 0 0,-3 0 0,3 0 0,-4 2 0,0-1 0,0 2 0,1-3 0,-5 0 0,3 0 0,-3 0 0,0 0 0,3 0 0,-12 0 0,10 0 0,-10 0 0,12 0 0,-3 0 0,4 0 0,0 0 0,1 0 0,-1 0 0,3 0 0,-1 0 0,1 0 0,1 0 0,-3 0 0,2 0 0,-2 0 0,2 0 0,-2 0 0,3 0 0,-4 0 0,0 0 0,1 0 0,-1 0 0,3 0 0,-1 0 0,1 0 0,-2 0 0,-1 0 0,0 0 0,-4 0 0,4 0 0,-4 0 0,0 0 0,-1 0 0,-10 0 0,9 0 0,-8 0 0,13 0 0,-2 0 0,3 0 0,0 0 0,0 0 0,1 0 0,2 0 0,-2 0 0,3 0 0,0 0 0,-3 0 0,6 0 0,-6 0 0,3 0 0,-3 0 0,0 0 0,2 0 0,-2 0 0,6 0 0,-6 0 0,4 0 0,45 0 0,-21 0 0,45-4 0,-26-1 0,0-4 0,11 0 0,-5 0 0,0 0 0,-1 4 0,-7 1 0,1 0 0,0 3 0,-6-2 0,-1 3 0,1 0 0,-5-4 0,4 4 0,-5-4 0,1 4 0,-1-3 0,0 2 0,0-2 0,0 3 0,0-4 0,-4 4 0,3-4 0,-7 4 0,-1 0 0,-1 0 0,-2 0 0,-1 0 0,2 0 0,-2 0 0,0 0 0,1 0 0,2 0 0,-3 0 0,2 0 0,-3-2 0,1 1 0,5-1 0,-1 2 0,2 0 0,-2 0 0,-1 0 0,1 0 0,0 0 0,-4 0 0,0 0 0,1 0 0,-4 0 0,6 0 0,-36 0 0,6 4 0,-23-3 0,9 6 0,-3-2 0,0 0 0,-11 3 0,11-3 0,-11 0 0,11 3 0,-5-4 0,6 1 0,6 2 0,0-6 0,6 2 0,4-3 0,1 0 0,5 0 0,-1 0 0,3 0 0,-1 0 0,4 0 0,-7 3 0,7-2 0,-4 1 0,3-2 0,-1 0 0,-3 0 0,3 0 0,-3 0 0,6 0 0,-6 0 0,0 0 0,2 0 0,-4 0 0,8 0 0,-6 0 0,0 0 0,2 0 0,-4 0 0,4 0 0,1 0 0,-3 0 0,2 0 0,-2 0 0,-1 0 0,4 0 0,-3 0 0,2 0 0,-2 0 0,2 0 0,-2 0 0,3 0 0,-4 0 0,1 0 0,-1 0 0,0-2 0,1 1 0,-1-2 0,0 0 0,0 2 0,1-1 0,-1-1 0,0 2 0,1-2 0,2 1 0,-2 1 0,3-1 0,-4-1 0,0 2 0,1-4 0,-1 4 0,0-5 0,1 6 0,2-3 0,-2 0 0,3 2 0,-1-1 0,-1 2 0,3 0 0,-3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04.0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3166 13 24575,'-30'-2'0,"4"0"0,14 2 0,-1 0 0,-4 0 0,-1 0 0,1 0 0,-5 0 0,4 0 0,-9 0 0,-1 0 0,-1 0 0,-3 0 0,3 0 0,-4 0 0,-1 0 0,0 0 0,1 0 0,-1 0 0,0 0 0,1 0 0,-1 0 0,0 0 0,0 0 0,1 0 0,-1 0 0,0 0 0,1-4 0,4 3 0,-3-3 0,8 4 0,-3 0 0,5 0 0,4 0 0,-3 0 0,3 0 0,-4 0 0,4 0 0,-3 0 0,7 0 0,-7 0 0,7 0 0,-7 0 0,7 0 0,-3 0 0,0 0 0,3 0 0,-7 0 0,8 0 0,-9 0 0,4 0 0,-4 0 0,0 0 0,0 0 0,0 0 0,0 0 0,-1 0 0,1 0 0,0 0 0,0 0 0,-5 0 0,3 0 0,-8 0 0,8 0 0,-8 0 0,-2 0 0,-2 0 0,-3 0 0,5 0 0,1 0 0,-1 0 0,1 0 0,4 0 0,2 0 0,-1 0 0,5 0 0,0 0 0,2 0 0,7 0 0,-7 0 0,1 0 0,2 0 0,0 0 0,5 0 0,0 0 0,-4 0 0,4 0 0,-4 0 0,4 0 0,-4 4 0,3-3 0,-3 2 0,0-3 0,4 3 0,-9-3 0,9 3 0,-4-3 0,0 0 0,3 0 0,-7 0 0,7 0 0,-3 0 0,0 0 0,4 0 0,-9 0 0,4 0 0,-4 0 0,4 0 0,-3 3 0,3-2 0,-9 2 0,7-3 0,-2 0 0,9 3 0,0-2 0,0 2 0,-3 0 0,2-2 0,-3 2 0,0-3 0,3 3 0,-3-2 0,0 1 0,3-2 0,-2 0 0,3 3 0,-4-2 0,3 2 0,-3-3 0,4 2 0,-3-1 0,2 2 0,-3-3 0,4 0 0,0 3 0,4-3 0,-3 6 0,6-5 0,-6 4 0,0-4 0,2 4 0,-4-4 0,8 1 0,-6 1 0,0-2 0,2 1 0,-1-2 0,2 3 0,3-2 0,-8 2 0,8-3 0,-4 0 0,1 0 0,0 0 0,-3 0 0,5-3 0,-3 0 0,3-2 0,-1 0 0,1-2 0,2 1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07.0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24575,'29'0'0,"-1"0"0,0 0 0,-5 0 0,4 0 0,-5 0 0,0 0 0,-4 0 0,-1 0 0,-4 0 0,0 0 0,-4 0 0,3 0 0,-6 0 0,6 0 0,-1 0 0,-1 0 0,1 0 0,-3 0 0,1 0 0,5 0 0,-4 0 0,4 0 0,-7 0 0,4 0 0,-2 0 0,0 0 0,4 0 0,-6 0 0,4 0 0,-1 0 0,-1 0 0,2 0 0,1 0 0,-2 0 0,2 0 0,-2 0 0,1 0 0,-1 0 0,2 0 0,-2 0 0,2 0 0,-6 0 0,6 0 0,-4 0 0,4 0 0,-3 0 0,3 0 0,-3 0 0,4 0 0,-4 0 0,3 0 0,-3 0 0,4 0 0,-4 0 0,3 0 0,-6 0 0,6 0 0,0 0 0,-2 0 0,4 0 0,-5 0 0,4 0 0,-4 0 0,3 0 0,-2 0 0,-1 0 0,3 0 0,-6 2 0,6-1 0,-1 1 0,-1-2 0,5 0 0,-6 0 0,4 0 0,3 0 0,-2 0 0,7 0 0,-7 0 0,7 0 0,-7 0 0,7 0 0,-8 3 0,4-2 0,-4 1 0,4-2 0,-4 0 0,4 0 0,-4 0 0,0 0 0,-1 0 0,1 0 0,0 3 0,-1-2 0,1 2 0,-4-3 0,3 0 0,-6 0 0,5 0 0,-3 0 0,1 0 0,1 2 0,-2-1 0,2 1 0,1-2 0,-3 0 0,2 0 0,-2 0 0,3 0 0,-1 0 0,2 0 0,-4 0 0,4 3 0,-3-3 0,4 3 0,-4-3 0,3 0 0,-2 0 0,-1 0 0,2 0 0,-2 0 0,0 0 0,1 0 0,-2 0 0,3 0 0,-1 0 0,-1 0 0,0 0 0,0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07.6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08.5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09.5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12.3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14.0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19.090"/>
    </inkml:context>
    <inkml:brush xml:id="br0">
      <inkml:brushProperty name="width" value="0.1" units="cm"/>
      <inkml:brushProperty name="height" value="0.1" units="cm"/>
      <inkml:brushProperty name="color" value="#00FF00"/>
    </inkml:brush>
  </inkml:definitions>
  <inkml:trace contextRef="#ctx0" brushRef="#br0">1 1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16.7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19.3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2:20.5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7T19:20:21.071"/>
    </inkml:context>
    <inkml:brush xml:id="br0">
      <inkml:brushProperty name="width" value="0.1" units="cm"/>
      <inkml:brushProperty name="height" value="0.1" units="cm"/>
      <inkml:brushProperty name="color" value="#00FF00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3T22:52:32.2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54 24575,'0'-8'0,"0"-2"0,0 5 0,0-3 0,0 4 0,0-3 0,-2 5 0,0 0 0,-2 2 0,0 0 0,-1 0 0,1 0 0,0 0 0,0 0 0,0 0 0,0 0 0,-1 0 0,1 0 0,0 0 0,0 0 0,1 0 0,1-1 0,-2 0 0,4-2 0,-2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3T22:52:35.2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3T22:52:42.5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152 28 24575,'-9'0'0,"1"0"0,4 0 0,0 0 0,0 0 0,0 0 0,0 0 0,0 0 0,1 0 0,-1 0 0,0 0 0,2-2 0,-2 2 0,2-2 0,-2 2 0,0 0 0,2-2 0,-2 2 0,2-2 0,-2 2 0,0 0 0,2-2 0,-1 2 0,1-2 0,-2 2 0,2-2 0,-2 2 0,2-2 0,-2 2 0,0 0 0,2-2 0,-1 2 0,1-2 0,-2 0 0,0 2 0,2-3 0,-1 2 0,1 0 0,-2 1 0,1 0 0,-1 0 0,0 0 0,2 0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3T22:52:51.0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3T22:52:56.9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870F6-BA2F-4E90-B0B7-9CCFCA78167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EDE6C-41CB-4589-9853-DE06B05D4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0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6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A6060-1912-B241-8D8C-867F30444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01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structure</a:t>
            </a:r>
          </a:p>
          <a:p>
            <a:pPr marL="228600" indent="-228600">
              <a:buAutoNum type="arabicPeriod"/>
            </a:pPr>
            <a:r>
              <a:rPr lang="en-US" dirty="0"/>
              <a:t>Generator: </a:t>
            </a:r>
            <a:r>
              <a:rPr lang="en-US" dirty="0" err="1"/>
              <a:t>Unet</a:t>
            </a:r>
            <a:r>
              <a:rPr lang="en-US" dirty="0"/>
              <a:t> with ResNet50 as backbone</a:t>
            </a:r>
          </a:p>
          <a:p>
            <a:pPr marL="228600" indent="-228600">
              <a:buAutoNum type="arabicPeriod"/>
            </a:pPr>
            <a:r>
              <a:rPr lang="en-US" dirty="0"/>
              <a:t>Discriminator: multi-scale</a:t>
            </a:r>
          </a:p>
          <a:p>
            <a:pPr marL="228600" indent="-228600">
              <a:buAutoNum type="arabicPeriod"/>
            </a:pPr>
            <a:r>
              <a:rPr lang="en-US" dirty="0"/>
              <a:t>Detection: feature pyramid, region proposal network, downstream heads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A6060-1912-B241-8D8C-867F30444F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0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A6060-1912-B241-8D8C-867F30444F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8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94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7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66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1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D795E-0AAD-1E4C-8D16-456545A4A0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7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5045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136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46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948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197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3936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5224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8625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054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926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>
                <a:effectLst/>
                <a:latin typeface="Arial" panose="020B0604020202020204" pitchFamily="34" charset="0"/>
              </a:rPr>
              <a:t>We extract important viewports based on the following factors: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endParaRPr lang="en-US" sz="1200" b="1" i="0" u="none" strike="noStrike" dirty="0"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>
                <a:effectLst/>
                <a:latin typeface="Arial" panose="020B0604020202020204" pitchFamily="34" charset="0"/>
              </a:rPr>
              <a:t>Zoom peaks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the log entries where the zoom level is higher than the previous and the next entries. A zoom peak identifies a region where the pathologist intentionally zoomed to look at a higher magnification.</a:t>
            </a:r>
            <a:endParaRPr lang="en-US" sz="12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b="0" dirty="0">
                <a:effectLst/>
              </a:rPr>
              <a:t/>
            </a:r>
            <a:br>
              <a:rPr lang="en-US" b="0" dirty="0">
                <a:effectLst/>
              </a:rPr>
            </a:br>
            <a:r>
              <a:rPr lang="en-US" sz="1200" b="1" i="0" u="none" strike="noStrike" dirty="0">
                <a:effectLst/>
                <a:latin typeface="Arial" panose="020B0604020202020204" pitchFamily="34" charset="0"/>
              </a:rPr>
              <a:t>Slow pannings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the log entries where the zoom level is the same as the previous entry, and the displacement is small. Slow pannings are intended for investigating a slightly larger and closer area without completely moving the viewport.</a:t>
            </a:r>
            <a:endParaRPr lang="en-US" sz="1200" b="0" i="0" u="none" strike="noStrike" dirty="0">
              <a:solidFill>
                <a:srgbClr val="1700FF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b="0" dirty="0">
                <a:effectLst/>
              </a:rPr>
              <a:t/>
            </a:r>
            <a:br>
              <a:rPr lang="en-US" b="0" dirty="0">
                <a:effectLst/>
              </a:rPr>
            </a:br>
            <a:r>
              <a:rPr lang="en-US" sz="1200" b="1" i="0" u="none" strike="noStrike" dirty="0">
                <a:effectLst/>
                <a:latin typeface="Arial" panose="020B0604020202020204" pitchFamily="34" charset="0"/>
              </a:rPr>
              <a:t>Fixations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are the log entries where the duration is longer than 2 seconds. Fixations identify the areas to which a pathologist focused extra attention by looking at them longer.</a:t>
            </a:r>
            <a:endParaRPr lang="en-US" sz="1200" b="0" i="0" u="none" strike="noStrike" dirty="0">
              <a:solidFill>
                <a:srgbClr val="00FF00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16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7868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32fd75a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32fd75a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184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13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7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1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73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1BDEF-0907-417E-BACC-5D4DE0A5D9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61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Sox10 immunostaining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A6060-1912-B241-8D8C-867F30444F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7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A6060-1912-B241-8D8C-867F30444F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7BD4C-206B-4758-B42B-523726C7F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CC0CF-96F9-4599-B175-449609BCD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1C620-0E68-4FFA-82CB-9C13C2B5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B3E0-DFE1-4249-9B9D-739C21B4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2AD70-1390-43A2-AE16-A306B933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7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6C47-8C8D-4033-BEB6-6D5B2A5E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D3815-EA92-4A68-BBAE-5D1D8443D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74549-7FCC-4824-B73D-66E881A2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6C64-A47B-4F1E-B63D-B96D8C83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1A80C-8926-4ECD-9091-20A737BF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15F91-8EC6-4818-8EC3-45BB1E6FD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CD748-78B8-4485-8E88-6E06F82DE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FAC-C22B-465B-B821-F726B7C5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E7F4D-A37B-4FF3-9426-6DBDD6DB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46475-1D77-49AF-8B5A-A3D59003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5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95676" y="371510"/>
            <a:ext cx="10912883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51" y="1363508"/>
            <a:ext cx="1471708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8553" y="5945854"/>
            <a:ext cx="18288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95676" y="371510"/>
            <a:ext cx="10912883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4" y="2320239"/>
            <a:ext cx="10929485" cy="370985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51" y="1364404"/>
            <a:ext cx="1471708" cy="963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27" y="6186205"/>
            <a:ext cx="3263392" cy="463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28" y="6180398"/>
            <a:ext cx="3664929" cy="4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60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911679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05387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7" name="Google Shape;67;p8"/>
          <p:cNvSpPr/>
          <p:nvPr/>
        </p:nvSpPr>
        <p:spPr>
          <a:xfrm>
            <a:off x="546867" y="1356967"/>
            <a:ext cx="5056400" cy="1012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375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AE46-A5A7-4BA3-9332-4228BFC9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292D7-B423-43D9-B847-6B8889598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ED119-45A0-477F-8472-62B5345C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307AE-1142-42E1-8C2C-524EF329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F325D-1EE9-42CB-9695-5F8045BC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5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C291-87DA-4AB5-8A40-A27D747D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7BB16-5FAF-482E-BFCC-27EB33A1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1AC4A-E464-4170-8903-D3FCE9F74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2BEF-AE6E-44E2-9984-39F7697F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F506E-C83D-4D84-AB1C-609809BA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8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E607-0FF0-41E1-A54F-A54DFAEB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E7EC2-3B8B-4956-8C84-85C63D72C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49526-C3BB-4585-A739-17928445E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FADF5-99DA-457C-8853-BE865014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F0E88-D14C-4CD1-ABDB-6D07C38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1EC26-B2B6-41E1-B8F4-7DF61364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0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6D81-3B19-4F16-B5F8-F99FE7C34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60199-FBFF-419D-8DFA-68242873D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883AF-AAFE-47D3-A560-C0105DD4F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60E57-E183-4C62-819A-0E662ACF2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50314-D387-41FD-B30C-C68F9521D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97FAAA-454A-482A-A0E7-4FCC288F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67610-440A-4AC9-808B-DF64AD18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87377D-389D-4132-8E84-2E534629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7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56FA-92C3-40F8-B31E-FF012E41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EC6C8-6602-4E1B-A34F-98DD8AD7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6B7C1-3E65-4AF1-8084-5D7717EB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33722-434A-4AD0-987E-3ECBD894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0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98705D-91C3-45CA-A036-B61605D6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32246-B6C6-468A-A63F-8C9B2472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36A93-ED89-42E8-B338-8B33969B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5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E360-635E-4A28-A944-7313D525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DD8F7-5CE9-40AA-B568-D974988C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95BAD-3C61-4ADC-B24B-19F9AED52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567B5-A976-4A6B-BA6E-F280354F9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A083-A07A-4FCE-A53C-5C93E02B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E0A1D-317E-4511-B3BF-8534C5CD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1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4877-9CDC-40E7-A830-42936B3F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C5B44-F277-463A-AE3B-26B81A919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5BAD1-ABDF-4EC5-BFDE-1F7D4CA02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EAF65-950C-43BE-A377-E4FD0418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8B34B-393C-4F3B-A474-EE6C26A4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DFE1-358A-4DF5-97D3-F76CC28E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9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53C154-EEC1-4ECA-A198-757F4253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DFE09-2086-45BE-945B-00337F9B8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FF234-BCC3-4305-8405-BFA9FF9E6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4D2C6-DCE3-4B27-A662-97509B6236E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3FDBA-3AB9-4286-A99E-0B73F2F29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99F31-5A4C-4EF5-8E86-30D65FF09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4BC3-5A87-4781-84FF-9EE0E293F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9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customXml" Target="../ink/ink10.xml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12" Type="http://schemas.openxmlformats.org/officeDocument/2006/relationships/customXml" Target="../ink/ink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6.xml"/><Relationship Id="rId11" Type="http://schemas.openxmlformats.org/officeDocument/2006/relationships/image" Target="../media/image330.png"/><Relationship Id="rId5" Type="http://schemas.openxmlformats.org/officeDocument/2006/relationships/image" Target="../media/image470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3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.xml"/><Relationship Id="rId18" Type="http://schemas.openxmlformats.org/officeDocument/2006/relationships/image" Target="../media/image60.png"/><Relationship Id="rId26" Type="http://schemas.openxmlformats.org/officeDocument/2006/relationships/image" Target="../media/image460.png"/><Relationship Id="rId39" Type="http://schemas.openxmlformats.org/officeDocument/2006/relationships/customXml" Target="../ink/ink32.xml"/><Relationship Id="rId21" Type="http://schemas.openxmlformats.org/officeDocument/2006/relationships/customXml" Target="../ink/ink20.xml"/><Relationship Id="rId34" Type="http://schemas.openxmlformats.org/officeDocument/2006/relationships/customXml" Target="../ink/ink27.xml"/><Relationship Id="rId7" Type="http://schemas.openxmlformats.org/officeDocument/2006/relationships/customXml" Target="../ink/ink13.xml"/><Relationship Id="rId12" Type="http://schemas.openxmlformats.org/officeDocument/2006/relationships/image" Target="../media/image410.png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33" Type="http://schemas.openxmlformats.org/officeDocument/2006/relationships/customXml" Target="../ink/ink26.xml"/><Relationship Id="rId38" Type="http://schemas.openxmlformats.org/officeDocument/2006/relationships/customXml" Target="../ink/ink31.xml"/><Relationship Id="rId2" Type="http://schemas.openxmlformats.org/officeDocument/2006/relationships/image" Target="../media/image41.png"/><Relationship Id="rId16" Type="http://schemas.openxmlformats.org/officeDocument/2006/relationships/image" Target="../media/image430.png"/><Relationship Id="rId20" Type="http://schemas.openxmlformats.org/officeDocument/2006/relationships/image" Target="../media/image61.png"/><Relationship Id="rId29" Type="http://schemas.openxmlformats.org/officeDocument/2006/relationships/customXml" Target="../ink/ink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0.png"/><Relationship Id="rId11" Type="http://schemas.openxmlformats.org/officeDocument/2006/relationships/customXml" Target="../ink/ink15.xml"/><Relationship Id="rId24" Type="http://schemas.openxmlformats.org/officeDocument/2006/relationships/image" Target="../media/image450.png"/><Relationship Id="rId32" Type="http://schemas.openxmlformats.org/officeDocument/2006/relationships/image" Target="../media/image67.png"/><Relationship Id="rId37" Type="http://schemas.openxmlformats.org/officeDocument/2006/relationships/customXml" Target="../ink/ink30.xml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28" Type="http://schemas.openxmlformats.org/officeDocument/2006/relationships/image" Target="../media/image471.png"/><Relationship Id="rId36" Type="http://schemas.openxmlformats.org/officeDocument/2006/relationships/customXml" Target="../ink/ink29.xml"/><Relationship Id="rId10" Type="http://schemas.openxmlformats.org/officeDocument/2006/relationships/image" Target="../media/image400.png"/><Relationship Id="rId19" Type="http://schemas.openxmlformats.org/officeDocument/2006/relationships/customXml" Target="../ink/ink19.xml"/><Relationship Id="rId31" Type="http://schemas.openxmlformats.org/officeDocument/2006/relationships/customXml" Target="../ink/ink25.xml"/><Relationship Id="rId4" Type="http://schemas.openxmlformats.org/officeDocument/2006/relationships/image" Target="../media/image370.png"/><Relationship Id="rId9" Type="http://schemas.openxmlformats.org/officeDocument/2006/relationships/customXml" Target="../ink/ink14.xml"/><Relationship Id="rId14" Type="http://schemas.openxmlformats.org/officeDocument/2006/relationships/image" Target="../media/image420.png"/><Relationship Id="rId22" Type="http://schemas.openxmlformats.org/officeDocument/2006/relationships/image" Target="../media/image440.png"/><Relationship Id="rId27" Type="http://schemas.openxmlformats.org/officeDocument/2006/relationships/customXml" Target="../ink/ink23.xml"/><Relationship Id="rId30" Type="http://schemas.openxmlformats.org/officeDocument/2006/relationships/image" Target="../media/image66.png"/><Relationship Id="rId35" Type="http://schemas.openxmlformats.org/officeDocument/2006/relationships/customXml" Target="../ink/ink28.xml"/><Relationship Id="rId8" Type="http://schemas.openxmlformats.org/officeDocument/2006/relationships/image" Target="../media/image390.png"/><Relationship Id="rId3" Type="http://schemas.openxmlformats.org/officeDocument/2006/relationships/customXml" Target="../ink/ink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46.gif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"/><Relationship Id="rId3" Type="http://schemas.openxmlformats.org/officeDocument/2006/relationships/image" Target="../media/image46.gif"/><Relationship Id="rId7" Type="http://schemas.openxmlformats.org/officeDocument/2006/relationships/image" Target="../media/image59.ti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tif"/><Relationship Id="rId11" Type="http://schemas.openxmlformats.org/officeDocument/2006/relationships/image" Target="../media/image64.png"/><Relationship Id="rId5" Type="http://schemas.openxmlformats.org/officeDocument/2006/relationships/image" Target="../media/image57.tif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"/><Relationship Id="rId3" Type="http://schemas.openxmlformats.org/officeDocument/2006/relationships/chart" Target="../charts/chart1.xml"/><Relationship Id="rId7" Type="http://schemas.openxmlformats.org/officeDocument/2006/relationships/image" Target="../media/image59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tif"/><Relationship Id="rId5" Type="http://schemas.openxmlformats.org/officeDocument/2006/relationships/image" Target="../media/image66.tif"/><Relationship Id="rId4" Type="http://schemas.openxmlformats.org/officeDocument/2006/relationships/image" Target="../media/image57.t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customXml" Target="../ink/ink4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customXml" Target="../ink/ink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f"/><Relationship Id="rId11" Type="http://schemas.openxmlformats.org/officeDocument/2006/relationships/customXml" Target="../ink/ink2.xml"/><Relationship Id="rId5" Type="http://schemas.openxmlformats.org/officeDocument/2006/relationships/image" Target="../media/image16.jpeg"/><Relationship Id="rId10" Type="http://schemas.openxmlformats.org/officeDocument/2006/relationships/image" Target="../media/image210.png"/><Relationship Id="rId4" Type="http://schemas.openxmlformats.org/officeDocument/2006/relationships/image" Target="../media/image15.jpeg"/><Relationship Id="rId9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ED9F-5963-4024-BA3F-80776268D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 of Whole Slide Images of </a:t>
            </a:r>
            <a:r>
              <a:rPr lang="en-US" dirty="0" smtClean="0"/>
              <a:t>Skin and Breast </a:t>
            </a:r>
            <a:r>
              <a:rPr lang="en-US" dirty="0"/>
              <a:t>Biopsies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89A04-C407-4A7A-BB3B-23B12B4A71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Linda G. Shapiro</a:t>
            </a:r>
          </a:p>
          <a:p>
            <a:r>
              <a:rPr lang="en-US" dirty="0"/>
              <a:t>Paul G. Allen School of Computer Science &amp; Engineering</a:t>
            </a:r>
          </a:p>
          <a:p>
            <a:r>
              <a:rPr lang="en-US" dirty="0"/>
              <a:t>Department of Electrical &amp; Computer Engineering</a:t>
            </a:r>
          </a:p>
          <a:p>
            <a:r>
              <a:rPr lang="en-US" dirty="0"/>
              <a:t>University of Washington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35B1D-A713-4AAD-98BB-67A809C3B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39" y="52190"/>
            <a:ext cx="1223521" cy="1215968"/>
          </a:xfrm>
          <a:prstGeom prst="rect">
            <a:avLst/>
          </a:prstGeom>
        </p:spPr>
      </p:pic>
      <p:pic>
        <p:nvPicPr>
          <p:cNvPr id="1026" name="Picture 2" descr="Logo-Paul-G.-Allen-School-of-Computer-Science-Engineering">
            <a:extLst>
              <a:ext uri="{FF2B5EF4-FFF2-40B4-BE49-F238E27FC236}">
                <a16:creationId xmlns:a16="http://schemas.microsoft.com/office/drawing/2014/main" id="{74A9121F-52F6-40FD-8B47-39BC980A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221" y="127604"/>
            <a:ext cx="1705567" cy="85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ce logo">
            <a:extLst>
              <a:ext uri="{FF2B5EF4-FFF2-40B4-BE49-F238E27FC236}">
                <a16:creationId xmlns:a16="http://schemas.microsoft.com/office/drawing/2014/main" id="{D9C08E77-98BD-4726-BE64-4FBFFAD5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4" y="42376"/>
            <a:ext cx="938012" cy="9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B622D-98E2-4123-AA51-A513A701D5C4}"/>
              </a:ext>
            </a:extLst>
          </p:cNvPr>
          <p:cNvSpPr txBox="1"/>
          <p:nvPr/>
        </p:nvSpPr>
        <p:spPr>
          <a:xfrm>
            <a:off x="1192536" y="5735637"/>
            <a:ext cx="10118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work was sponsored by the National Cancer Institute under grants R01CA200690</a:t>
            </a:r>
            <a:r>
              <a:rPr lang="pt-BR" dirty="0"/>
              <a:t> and</a:t>
            </a:r>
            <a:r>
              <a:rPr lang="en-US" dirty="0"/>
              <a:t>U01CA231782</a:t>
            </a:r>
            <a:r>
              <a:rPr lang="pt-BR" dirty="0"/>
              <a:t>,  </a:t>
            </a:r>
          </a:p>
          <a:p>
            <a:r>
              <a:rPr lang="en-US" dirty="0"/>
              <a:t>by the Melanoma Research Alliance under grant 622600, and by the Department of Defense under grant </a:t>
            </a:r>
          </a:p>
          <a:p>
            <a:r>
              <a:rPr lang="en-US" dirty="0"/>
              <a:t>W81XWH-20-1-0798. </a:t>
            </a:r>
          </a:p>
        </p:txBody>
      </p:sp>
    </p:spTree>
    <p:extLst>
      <p:ext uri="{BB962C8B-B14F-4D97-AF65-F5344CB8AC3E}">
        <p14:creationId xmlns:p14="http://schemas.microsoft.com/office/powerpoint/2010/main" val="10279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84209" y="1755093"/>
            <a:ext cx="8196210" cy="401549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Evaluation results of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ESPNet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and DenseNet161 on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Melanoma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E1BCA0D-B50E-114C-AB32-BB619AE4BDB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80211" y="2447233"/>
            <a:ext cx="4734158" cy="36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ADC697-2A46-4107-853C-D1751499BE39}"/>
              </a:ext>
            </a:extLst>
          </p:cNvPr>
          <p:cNvSpPr txBox="1"/>
          <p:nvPr/>
        </p:nvSpPr>
        <p:spPr>
          <a:xfrm>
            <a:off x="414779" y="2318994"/>
            <a:ext cx="10444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" pitchFamily="2" charset="77"/>
                <a:ea typeface="Palatino" pitchFamily="2" charset="77"/>
              </a:rPr>
              <a:t>VSGD-Net: Virtual Staining Guided Melanocyte Detection on Histopathological Images</a:t>
            </a:r>
            <a:endParaRPr lang="en-US" sz="2400" b="1" dirty="0"/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Kechun</a:t>
            </a:r>
            <a:r>
              <a:rPr lang="en-US" sz="2400" dirty="0"/>
              <a:t> Liu et al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WACV 2023</a:t>
            </a:r>
          </a:p>
        </p:txBody>
      </p:sp>
    </p:spTree>
    <p:extLst>
      <p:ext uri="{BB962C8B-B14F-4D97-AF65-F5344CB8AC3E}">
        <p14:creationId xmlns:p14="http://schemas.microsoft.com/office/powerpoint/2010/main" val="12760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BD3BF6-4B58-4348-BD5E-41E97D19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How to Detect Melanocytes</a:t>
            </a:r>
          </a:p>
        </p:txBody>
      </p:sp>
      <p:pic>
        <p:nvPicPr>
          <p:cNvPr id="6" name="Picture 5" descr="A close up of a person's eye&#10;&#10;Description automatically generated with low confidence">
            <a:extLst>
              <a:ext uri="{FF2B5EF4-FFF2-40B4-BE49-F238E27FC236}">
                <a16:creationId xmlns:a16="http://schemas.microsoft.com/office/drawing/2014/main" id="{230294B0-B343-A443-A692-E3F600FB5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49" y="2951226"/>
            <a:ext cx="3505200" cy="1968500"/>
          </a:xfrm>
          <a:prstGeom prst="rect">
            <a:avLst/>
          </a:prstGeom>
        </p:spPr>
      </p:pic>
      <p:pic>
        <p:nvPicPr>
          <p:cNvPr id="7" name="Picture 6" descr="A picture containing fabric, porcelain&#10;&#10;Description automatically generated">
            <a:extLst>
              <a:ext uri="{FF2B5EF4-FFF2-40B4-BE49-F238E27FC236}">
                <a16:creationId xmlns:a16="http://schemas.microsoft.com/office/drawing/2014/main" id="{E89339D1-D2DF-894A-9D2C-3EF28BA17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75" y="2951226"/>
            <a:ext cx="3507889" cy="1965960"/>
          </a:xfrm>
          <a:prstGeom prst="rect">
            <a:avLst/>
          </a:prstGeom>
        </p:spPr>
      </p:pic>
      <p:pic>
        <p:nvPicPr>
          <p:cNvPr id="8" name="Picture 7" descr="A close up of a person's eye&#10;&#10;Description automatically generated with low confidence">
            <a:extLst>
              <a:ext uri="{FF2B5EF4-FFF2-40B4-BE49-F238E27FC236}">
                <a16:creationId xmlns:a16="http://schemas.microsoft.com/office/drawing/2014/main" id="{E9D8AA8B-9966-6940-BCB1-02F1176BD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39" t="15626" r="33478" b="49071"/>
          <a:stretch/>
        </p:blipFill>
        <p:spPr>
          <a:xfrm>
            <a:off x="8554134" y="2945740"/>
            <a:ext cx="2457450" cy="1965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D63CC0-3A73-D745-80AA-C616E2FB3BCA}"/>
              </a:ext>
            </a:extLst>
          </p:cNvPr>
          <p:cNvSpPr/>
          <p:nvPr/>
        </p:nvSpPr>
        <p:spPr>
          <a:xfrm>
            <a:off x="6189289" y="3264408"/>
            <a:ext cx="868680" cy="6949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7025EB-A56C-1248-A2E5-26B601593037}"/>
              </a:ext>
            </a:extLst>
          </p:cNvPr>
          <p:cNvCxnSpPr/>
          <p:nvPr/>
        </p:nvCxnSpPr>
        <p:spPr>
          <a:xfrm flipV="1">
            <a:off x="7067113" y="2945740"/>
            <a:ext cx="1487021" cy="318668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F05EBD-4524-7948-A9D2-4E642E412AF6}"/>
              </a:ext>
            </a:extLst>
          </p:cNvPr>
          <p:cNvCxnSpPr/>
          <p:nvPr/>
        </p:nvCxnSpPr>
        <p:spPr>
          <a:xfrm>
            <a:off x="7057969" y="3959352"/>
            <a:ext cx="1496165" cy="952348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4636A48-2EA6-F747-93A0-FD500D84FB4E}"/>
              </a:ext>
            </a:extLst>
          </p:cNvPr>
          <p:cNvSpPr txBox="1"/>
          <p:nvPr/>
        </p:nvSpPr>
        <p:spPr>
          <a:xfrm>
            <a:off x="1593487" y="5020056"/>
            <a:ext cx="211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alatino" pitchFamily="2" charset="77"/>
                <a:ea typeface="Palatino" pitchFamily="2" charset="77"/>
              </a:rPr>
              <a:t>(a) H&amp;E Staining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38DE8-3F26-F245-8090-0FB84CD3C871}"/>
              </a:ext>
            </a:extLst>
          </p:cNvPr>
          <p:cNvSpPr txBox="1"/>
          <p:nvPr/>
        </p:nvSpPr>
        <p:spPr>
          <a:xfrm>
            <a:off x="4564234" y="5020056"/>
            <a:ext cx="382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alatino" pitchFamily="2" charset="77"/>
                <a:ea typeface="Palatino" pitchFamily="2" charset="77"/>
              </a:rPr>
              <a:t>(b) Sox10 Staining – melanocytes are 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036976-EDE6-9647-BFDF-6DA03E57FA65}"/>
              </a:ext>
            </a:extLst>
          </p:cNvPr>
          <p:cNvSpPr txBox="1"/>
          <p:nvPr/>
        </p:nvSpPr>
        <p:spPr>
          <a:xfrm>
            <a:off x="8726727" y="5020056"/>
            <a:ext cx="211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alatino" pitchFamily="2" charset="77"/>
                <a:ea typeface="Palatino" pitchFamily="2" charset="77"/>
              </a:rPr>
              <a:t>(c) Crop from Sox10 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1ACC1D6-440A-BC41-8A81-2E2D8B0077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073" y="1736726"/>
            <a:ext cx="10928280" cy="4015497"/>
          </a:xfrm>
        </p:spPr>
        <p:txBody>
          <a:bodyPr>
            <a:normAutofit/>
          </a:bodyPr>
          <a:lstStyle/>
          <a:p>
            <a:r>
              <a:rPr lang="en-US" b="0" dirty="0">
                <a:latin typeface="Palatino" pitchFamily="2" charset="77"/>
                <a:ea typeface="Palatino" pitchFamily="2" charset="77"/>
              </a:rPr>
              <a:t>Sox10 staining can highlight melanocytes, but it’s not a routine procedure due to its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high cost</a:t>
            </a:r>
            <a:r>
              <a:rPr lang="en-US" b="0" dirty="0">
                <a:latin typeface="Palatino" pitchFamily="2" charset="77"/>
                <a:ea typeface="Palatino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7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401333-BCFF-B244-BABA-643C4F3A06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>
                <a:latin typeface="Palatino" pitchFamily="2" charset="77"/>
                <a:ea typeface="Palatino" pitchFamily="2" charset="77"/>
              </a:rPr>
              <a:t>Can we automatically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detect melanocytes </a:t>
            </a:r>
            <a:r>
              <a:rPr lang="en-US" b="0" dirty="0">
                <a:latin typeface="Palatino" pitchFamily="2" charset="77"/>
                <a:ea typeface="Palatino" pitchFamily="2" charset="77"/>
              </a:rPr>
              <a:t>on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H&amp;E </a:t>
            </a:r>
            <a:r>
              <a:rPr lang="en-US" b="0" dirty="0">
                <a:latin typeface="Palatino" pitchFamily="2" charset="77"/>
                <a:ea typeface="Palatino" pitchFamily="2" charset="77"/>
              </a:rPr>
              <a:t>images?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C43AC6-1DFC-6F4E-A3AD-94C2D2A1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Goal</a:t>
            </a:r>
          </a:p>
        </p:txBody>
      </p:sp>
      <p:pic>
        <p:nvPicPr>
          <p:cNvPr id="5" name="Graphic 4" descr="Brainstorm with solid fill">
            <a:extLst>
              <a:ext uri="{FF2B5EF4-FFF2-40B4-BE49-F238E27FC236}">
                <a16:creationId xmlns:a16="http://schemas.microsoft.com/office/drawing/2014/main" id="{7571DAF1-F013-4F4B-8A4A-5145E3659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53896" y="3511296"/>
            <a:ext cx="914400" cy="914400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F68235B4-267A-9746-82FD-7165CBA447AA}"/>
              </a:ext>
            </a:extLst>
          </p:cNvPr>
          <p:cNvSpPr/>
          <p:nvPr/>
        </p:nvSpPr>
        <p:spPr>
          <a:xfrm>
            <a:off x="2368296" y="3195828"/>
            <a:ext cx="411480" cy="154533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7ABAE-C288-F54E-9540-3E23FBD3037B}"/>
              </a:ext>
            </a:extLst>
          </p:cNvPr>
          <p:cNvSpPr txBox="1"/>
          <p:nvPr/>
        </p:nvSpPr>
        <p:spPr>
          <a:xfrm>
            <a:off x="2943119" y="3154680"/>
            <a:ext cx="7096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Address the limitations:</a:t>
            </a:r>
          </a:p>
          <a:p>
            <a:pPr lvl="1"/>
            <a:r>
              <a:rPr lang="en-US" sz="2400" dirty="0"/>
              <a:t>-- Visual similarity of melanocytes to other cells in H&amp;E images</a:t>
            </a:r>
          </a:p>
          <a:p>
            <a:pPr lvl="1"/>
            <a:r>
              <a:rPr lang="en-US" sz="2400" dirty="0"/>
              <a:t>-- High cost of Sox10 staining</a:t>
            </a:r>
          </a:p>
          <a:p>
            <a:pPr marL="342900" indent="-342900">
              <a:buAutoNum type="arabicPeriod"/>
            </a:pPr>
            <a:r>
              <a:rPr lang="en-US" sz="2400" dirty="0"/>
              <a:t>Reduce the burden on pathologists</a:t>
            </a:r>
          </a:p>
          <a:p>
            <a:pPr marL="342900" indent="-342900">
              <a:buAutoNum type="arabicPeriod"/>
            </a:pPr>
            <a:r>
              <a:rPr lang="en-US" sz="2400" dirty="0"/>
              <a:t>Aid in melanoma diagnosis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41622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D5FDB37-E3B1-4046-B345-D32AB6A0E0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073" y="1736726"/>
            <a:ext cx="10928280" cy="4015497"/>
          </a:xfrm>
        </p:spPr>
        <p:txBody>
          <a:bodyPr/>
          <a:lstStyle/>
          <a:p>
            <a:r>
              <a:rPr lang="en-US" b="0" dirty="0">
                <a:latin typeface="Palatino" pitchFamily="2" charset="77"/>
                <a:ea typeface="Palatino" pitchFamily="2" charset="77"/>
              </a:rPr>
              <a:t>Our dataset consists of skin tissues of 15 cases from a private dermatopathology lab, including 3 cases for each MPATH diagnostic category</a:t>
            </a:r>
            <a:r>
              <a:rPr lang="en-US" b="0" baseline="30000" dirty="0">
                <a:latin typeface="Palatino" pitchFamily="2" charset="77"/>
                <a:ea typeface="Palatino" pitchFamily="2" charset="77"/>
              </a:rPr>
              <a:t>1</a:t>
            </a:r>
            <a:r>
              <a:rPr lang="en-US" b="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b="0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[8]</a:t>
            </a:r>
            <a:r>
              <a:rPr lang="en-US" b="0" dirty="0">
                <a:latin typeface="Palatino" pitchFamily="2" charset="77"/>
                <a:ea typeface="Palatino" pitchFamily="2" charset="77"/>
              </a:rPr>
              <a:t>.</a:t>
            </a:r>
          </a:p>
          <a:p>
            <a:r>
              <a:rPr lang="en-US" b="0" dirty="0">
                <a:latin typeface="Palatino" pitchFamily="2" charset="77"/>
                <a:ea typeface="Palatino" pitchFamily="2" charset="77"/>
              </a:rPr>
              <a:t>We stain each glass slide with H&amp;E first, then de-stain and re-stain the same glass slide in Sox10.</a:t>
            </a:r>
          </a:p>
          <a:p>
            <a:r>
              <a:rPr lang="en-US" b="0" dirty="0">
                <a:latin typeface="Palatino" pitchFamily="2" charset="77"/>
                <a:ea typeface="Palatino" pitchFamily="2" charset="77"/>
              </a:rPr>
              <a:t>Each skin tissue is cut into multiple (4-6) thin slices for microscopic examination, resulting in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75 slices </a:t>
            </a:r>
            <a:r>
              <a:rPr lang="en-US" b="0" dirty="0">
                <a:latin typeface="Palatino" pitchFamily="2" charset="77"/>
                <a:ea typeface="Palatino" pitchFamily="2" charset="77"/>
              </a:rPr>
              <a:t>at 20x magnification.</a:t>
            </a:r>
          </a:p>
          <a:p>
            <a:endParaRPr lang="en-US" b="0" dirty="0">
              <a:latin typeface="Palatino" pitchFamily="2" charset="77"/>
              <a:ea typeface="Palatino" pitchFamily="2" charset="77"/>
            </a:endParaRPr>
          </a:p>
          <a:p>
            <a:endParaRPr lang="en-US" b="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7610745-91C4-4161-9DE1-2F944834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75" y="371511"/>
            <a:ext cx="10911679" cy="991998"/>
          </a:xfrm>
        </p:spPr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Dataset for Melanocyte Detection, including both H&amp;E and Sox10 Staining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87FA3-1CF0-5A44-8C2B-D119B62818C1}"/>
              </a:ext>
            </a:extLst>
          </p:cNvPr>
          <p:cNvSpPr txBox="1"/>
          <p:nvPr/>
        </p:nvSpPr>
        <p:spPr>
          <a:xfrm>
            <a:off x="481583" y="6486489"/>
            <a:ext cx="1031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Class 1-5: Benign mildly atypical nevi, Moderate dysplastic nevi, Melanoma in situ, Invasive melanoma T1a, and Invasive melanoma T1b.</a:t>
            </a:r>
          </a:p>
        </p:txBody>
      </p:sp>
      <p:pic>
        <p:nvPicPr>
          <p:cNvPr id="35" name="Picture 34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00F84D41-C714-8C49-9BB7-9F78D8CBE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451" y="4668206"/>
            <a:ext cx="2673433" cy="1632657"/>
          </a:xfrm>
          <a:prstGeom prst="rect">
            <a:avLst/>
          </a:prstGeom>
          <a:ln w="12700">
            <a:noFill/>
          </a:ln>
        </p:spPr>
      </p:pic>
      <p:pic>
        <p:nvPicPr>
          <p:cNvPr id="36" name="Picture 35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22C41F88-D5AD-0841-B7BE-DCFDAC10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574" y="4668206"/>
            <a:ext cx="2703087" cy="1632657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1248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C3EF57-B225-E140-BB85-CE66CF5F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Dataset - Preprocessing</a:t>
            </a:r>
          </a:p>
        </p:txBody>
      </p:sp>
      <p:pic>
        <p:nvPicPr>
          <p:cNvPr id="4" name="Picture 3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D63BA14D-FE00-E845-B7D9-62A298FA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79" y="1796343"/>
            <a:ext cx="2673433" cy="1632657"/>
          </a:xfrm>
          <a:prstGeom prst="rect">
            <a:avLst/>
          </a:prstGeom>
          <a:ln w="12700">
            <a:noFill/>
          </a:ln>
        </p:spPr>
      </p:pic>
      <p:pic>
        <p:nvPicPr>
          <p:cNvPr id="5" name="Picture 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424EC22D-1F24-B746-BADB-14DF0923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88" y="1796343"/>
            <a:ext cx="2703087" cy="1632657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DEB64DD2-3DE7-D54D-8A49-C127EA373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774" y="1796343"/>
            <a:ext cx="2673433" cy="1632657"/>
          </a:xfrm>
          <a:prstGeom prst="rect">
            <a:avLst/>
          </a:prstGeom>
          <a:ln w="1270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88E172-A828-754E-9088-B28510C240E1}"/>
              </a:ext>
            </a:extLst>
          </p:cNvPr>
          <p:cNvSpPr txBox="1"/>
          <p:nvPr/>
        </p:nvSpPr>
        <p:spPr>
          <a:xfrm>
            <a:off x="1496991" y="3429000"/>
            <a:ext cx="1855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Palatino" pitchFamily="2" charset="77"/>
                <a:ea typeface="Palatino" pitchFamily="2" charset="77"/>
              </a:rPr>
              <a:t>(a) Raw H&amp;E stained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99B2B-51D4-AD4C-AEEA-FB3E13745BD4}"/>
              </a:ext>
            </a:extLst>
          </p:cNvPr>
          <p:cNvSpPr txBox="1"/>
          <p:nvPr/>
        </p:nvSpPr>
        <p:spPr>
          <a:xfrm>
            <a:off x="7326279" y="3429000"/>
            <a:ext cx="22644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Palatino" pitchFamily="2" charset="77"/>
                <a:ea typeface="Palatino" pitchFamily="2" charset="77"/>
              </a:rPr>
              <a:t>(c) Registered Sox10 stained image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EEA065-ED2D-BC48-9FEE-36F516583CEA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6789175" y="2612672"/>
            <a:ext cx="33259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2830531-4FB0-2349-AE6F-BED1A871B534}"/>
              </a:ext>
            </a:extLst>
          </p:cNvPr>
          <p:cNvSpPr txBox="1"/>
          <p:nvPr/>
        </p:nvSpPr>
        <p:spPr>
          <a:xfrm>
            <a:off x="4478580" y="3429000"/>
            <a:ext cx="19181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Palatino" pitchFamily="2" charset="77"/>
                <a:ea typeface="Palatino" pitchFamily="2" charset="77"/>
              </a:rPr>
              <a:t>(b) Raw Sox10 stained image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5BFE86-CBE2-4AB9-BD7E-ED859F65B956}"/>
              </a:ext>
            </a:extLst>
          </p:cNvPr>
          <p:cNvSpPr txBox="1"/>
          <p:nvPr/>
        </p:nvSpPr>
        <p:spPr>
          <a:xfrm>
            <a:off x="272712" y="3727897"/>
            <a:ext cx="1047857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First, we register raw Sox10 images (b) into aligned Sox10 images (c) using template </a:t>
            </a:r>
          </a:p>
          <a:p>
            <a:r>
              <a:rPr lang="en-US" sz="2000" dirty="0"/>
              <a:t>      H&amp;E images (a) with the </a:t>
            </a:r>
            <a:r>
              <a:rPr lang="en-US" sz="2000" dirty="0" err="1"/>
              <a:t>Histokat</a:t>
            </a:r>
            <a:r>
              <a:rPr lang="en-US" sz="2000" dirty="0"/>
              <a:t> software [1].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Then, we apply a Random Forest classifier to classify pixels into melanocyte or non-melanocyte.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 last, the pretrained </a:t>
            </a:r>
            <a:r>
              <a:rPr lang="en-US" sz="2000" dirty="0" err="1"/>
              <a:t>NuSeT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[2]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separates touching nuclei and refine the masks.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1600" dirty="0" err="1">
                <a:latin typeface="Palatino" pitchFamily="2" charset="77"/>
                <a:ea typeface="Palatino" pitchFamily="2" charset="77"/>
              </a:rPr>
              <a:t>Lotz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, J., Weiss, N., van der </a:t>
            </a:r>
            <a:r>
              <a:rPr lang="en-US" sz="1600" dirty="0" err="1">
                <a:latin typeface="Palatino" pitchFamily="2" charset="77"/>
                <a:ea typeface="Palatino" pitchFamily="2" charset="77"/>
              </a:rPr>
              <a:t>Laak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, J., </a:t>
            </a:r>
            <a:r>
              <a:rPr lang="en-US" sz="1600" dirty="0" err="1">
                <a:latin typeface="Palatino" pitchFamily="2" charset="77"/>
                <a:ea typeface="Palatino" pitchFamily="2" charset="77"/>
              </a:rPr>
              <a:t>StefanHeldmann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: High-resolution Image Registration </a:t>
            </a:r>
          </a:p>
          <a:p>
            <a:r>
              <a:rPr lang="en-US" sz="1600" dirty="0">
                <a:latin typeface="Palatino" pitchFamily="2" charset="77"/>
                <a:ea typeface="Palatino" pitchFamily="2" charset="77"/>
              </a:rPr>
              <a:t>       of Consecutive and Re-stained Sections in Histopathology. arXiv:2106.13150 [cs, </a:t>
            </a:r>
            <a:r>
              <a:rPr lang="en-US" sz="1600" dirty="0" err="1">
                <a:latin typeface="Palatino" pitchFamily="2" charset="77"/>
                <a:ea typeface="Palatino" pitchFamily="2" charset="77"/>
              </a:rPr>
              <a:t>eess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] (Jun 2021)</a:t>
            </a:r>
          </a:p>
          <a:p>
            <a:pPr marL="457200" indent="-457200">
              <a:buAutoNum type="arabicPeriod" startAt="2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Yang, L., Ghosh, R.P., Franklin, J.M., Chen, S., You, C., Narayan, R.R., Melcher, </a:t>
            </a:r>
          </a:p>
          <a:p>
            <a:r>
              <a:rPr lang="en-US" sz="1600" dirty="0">
                <a:latin typeface="Palatino" pitchFamily="2" charset="77"/>
                <a:ea typeface="Palatino" pitchFamily="2" charset="77"/>
              </a:rPr>
              <a:t>         M.L., </a:t>
            </a:r>
            <a:r>
              <a:rPr lang="en-US" sz="1600" dirty="0" err="1">
                <a:latin typeface="Palatino" pitchFamily="2" charset="77"/>
                <a:ea typeface="Palatino" pitchFamily="2" charset="77"/>
              </a:rPr>
              <a:t>Liphardt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, J.T.: </a:t>
            </a:r>
            <a:r>
              <a:rPr lang="en-US" sz="1600" dirty="0" err="1">
                <a:latin typeface="Palatino" pitchFamily="2" charset="77"/>
                <a:ea typeface="Palatino" pitchFamily="2" charset="77"/>
              </a:rPr>
              <a:t>NuSeT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: A deep learning tool for reliably separating and </a:t>
            </a:r>
          </a:p>
          <a:p>
            <a:r>
              <a:rPr lang="en-US" sz="1600" dirty="0">
                <a:latin typeface="Palatino" pitchFamily="2" charset="77"/>
                <a:ea typeface="Palatino" pitchFamily="2" charset="77"/>
              </a:rPr>
              <a:t>         analyzing crowded cells. PLOS Computational Biology 16(9), e1008193 (Sep 2020), publisher: Public </a:t>
            </a:r>
          </a:p>
          <a:p>
            <a:r>
              <a:rPr lang="en-US" sz="1600" dirty="0">
                <a:latin typeface="Palatino" pitchFamily="2" charset="77"/>
                <a:ea typeface="Palatino" pitchFamily="2" charset="77"/>
              </a:rPr>
              <a:t>         Library of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52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D5FDB37-E3B1-4046-B345-D32AB6A0E0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073" y="1736726"/>
            <a:ext cx="10928280" cy="4015497"/>
          </a:xfrm>
        </p:spPr>
        <p:txBody>
          <a:bodyPr/>
          <a:lstStyle/>
          <a:p>
            <a:r>
              <a:rPr lang="en-US" b="0" dirty="0">
                <a:latin typeface="Palatino" pitchFamily="2" charset="77"/>
                <a:ea typeface="Palatino" pitchFamily="2" charset="77"/>
              </a:rPr>
              <a:t>To fit images into memory as well as keep adequate information, we crop the registered paired images into </a:t>
            </a:r>
            <a:r>
              <a:rPr lang="en-US" b="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256x256 patches </a:t>
            </a:r>
            <a:r>
              <a:rPr lang="en-US" b="0" dirty="0">
                <a:latin typeface="Palatino" pitchFamily="2" charset="77"/>
                <a:ea typeface="Palatino" pitchFamily="2" charset="77"/>
              </a:rPr>
              <a:t>with 10x magnification and exclude the background patches, leaving </a:t>
            </a:r>
            <a:r>
              <a:rPr lang="en-US" b="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25,314 patches to use.</a:t>
            </a:r>
          </a:p>
          <a:p>
            <a:endParaRPr lang="en-US" b="0" dirty="0">
              <a:latin typeface="Palatino" pitchFamily="2" charset="77"/>
              <a:ea typeface="Palatino" pitchFamily="2" charset="77"/>
            </a:endParaRPr>
          </a:p>
          <a:p>
            <a:endParaRPr lang="en-US" b="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7610745-91C4-4161-9DE1-2F944834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75" y="371511"/>
            <a:ext cx="10911679" cy="991998"/>
          </a:xfrm>
        </p:spPr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Dataset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EDCE60E-E91E-F346-8590-C95D203A4C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32000" y="3559024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786239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577403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28424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Sub-dataset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 ?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Patches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92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cases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14,630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85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Validation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1,032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70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cases 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9,652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788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8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BEC97AE1-E2F8-4982-A586-BF5AEA59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75" y="371511"/>
            <a:ext cx="10911679" cy="991998"/>
          </a:xfrm>
        </p:spPr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VSGD-Net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86AD2-A2EB-D941-95A3-36BECD1C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48" y="1560837"/>
            <a:ext cx="9655048" cy="4367273"/>
          </a:xfrm>
          <a:prstGeom prst="rect">
            <a:avLst/>
          </a:prstGeom>
        </p:spPr>
      </p:pic>
      <p:sp>
        <p:nvSpPr>
          <p:cNvPr id="7" name="Line Callout 2 6">
            <a:extLst>
              <a:ext uri="{FF2B5EF4-FFF2-40B4-BE49-F238E27FC236}">
                <a16:creationId xmlns:a16="http://schemas.microsoft.com/office/drawing/2014/main" id="{8A1125D1-8386-E347-AE02-5B7389F5446F}"/>
              </a:ext>
            </a:extLst>
          </p:cNvPr>
          <p:cNvSpPr/>
          <p:nvPr/>
        </p:nvSpPr>
        <p:spPr>
          <a:xfrm>
            <a:off x="5843016" y="799098"/>
            <a:ext cx="2286000" cy="722376"/>
          </a:xfrm>
          <a:prstGeom prst="borderCallout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U-Net </a:t>
            </a:r>
            <a:r>
              <a:rPr lang="en-US" dirty="0">
                <a:solidFill>
                  <a:srgbClr val="00B050"/>
                </a:solidFill>
              </a:rPr>
              <a:t>[2] </a:t>
            </a:r>
            <a:r>
              <a:rPr lang="en-US" dirty="0"/>
              <a:t>with ResNet50 </a:t>
            </a:r>
          </a:p>
        </p:txBody>
      </p:sp>
      <p:sp>
        <p:nvSpPr>
          <p:cNvPr id="8" name="Line Callout 2 7">
            <a:extLst>
              <a:ext uri="{FF2B5EF4-FFF2-40B4-BE49-F238E27FC236}">
                <a16:creationId xmlns:a16="http://schemas.microsoft.com/office/drawing/2014/main" id="{22BBA038-E841-284A-87B2-85D1F78E7F26}"/>
              </a:ext>
            </a:extLst>
          </p:cNvPr>
          <p:cNvSpPr/>
          <p:nvPr/>
        </p:nvSpPr>
        <p:spPr>
          <a:xfrm rot="10800000">
            <a:off x="960120" y="5957287"/>
            <a:ext cx="2587752" cy="747010"/>
          </a:xfrm>
          <a:prstGeom prst="borderCallout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40450-1075-DA48-AFB0-CDACC944EC03}"/>
              </a:ext>
            </a:extLst>
          </p:cNvPr>
          <p:cNvSpPr txBox="1"/>
          <p:nvPr/>
        </p:nvSpPr>
        <p:spPr>
          <a:xfrm>
            <a:off x="1060704" y="6146126"/>
            <a:ext cx="258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Multi-scale discriminator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Line Callout 2 11">
            <a:extLst>
              <a:ext uri="{FF2B5EF4-FFF2-40B4-BE49-F238E27FC236}">
                <a16:creationId xmlns:a16="http://schemas.microsoft.com/office/drawing/2014/main" id="{65A1DE07-E7F3-C140-AB23-CF952F643EF8}"/>
              </a:ext>
            </a:extLst>
          </p:cNvPr>
          <p:cNvSpPr/>
          <p:nvPr/>
        </p:nvSpPr>
        <p:spPr>
          <a:xfrm>
            <a:off x="9363456" y="1099598"/>
            <a:ext cx="1932869" cy="566928"/>
          </a:xfrm>
          <a:prstGeom prst="borderCallout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Inspired by Mask R-CNN </a:t>
            </a:r>
            <a:r>
              <a:rPr lang="en-US" dirty="0">
                <a:solidFill>
                  <a:srgbClr val="00B050"/>
                </a:solidFill>
              </a:rPr>
              <a:t>[3]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8279" y="3375141"/>
            <a:ext cx="301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Encoder                        Decoder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986016" y="2038963"/>
            <a:ext cx="2743200" cy="17055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89A01F-35F3-7640-952A-4CA3EC07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Main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10905-7796-A146-897C-7685017A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544" y="2178064"/>
            <a:ext cx="8674100" cy="374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5748" y="371511"/>
            <a:ext cx="419505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Precision = TP / (TP + FP)</a:t>
            </a:r>
          </a:p>
          <a:p>
            <a:r>
              <a:rPr lang="en-US" dirty="0" smtClean="0"/>
              <a:t>Recall = TP / (TP + FN)</a:t>
            </a:r>
          </a:p>
          <a:p>
            <a:r>
              <a:rPr lang="en-US" dirty="0" smtClean="0"/>
              <a:t>F1 = 2 (Precision*Recall)/(</a:t>
            </a:r>
            <a:r>
              <a:rPr lang="en-US" dirty="0" err="1" smtClean="0"/>
              <a:t>Precision+Recall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Jaccard</a:t>
            </a:r>
            <a:r>
              <a:rPr lang="en-US" dirty="0" smtClean="0"/>
              <a:t>(A,B) = (A</a:t>
            </a:r>
            <a:r>
              <a:rPr lang="en-US" dirty="0" smtClean="0">
                <a:sym typeface="Symbol" panose="05050102010706020507" pitchFamily="18" charset="2"/>
              </a:rPr>
              <a:t>B)/(AB)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74796" y="4171308"/>
            <a:ext cx="585626" cy="380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7D26AE-A8C8-40D3-A152-CED228A85D27}"/>
              </a:ext>
            </a:extLst>
          </p:cNvPr>
          <p:cNvSpPr txBox="1"/>
          <p:nvPr/>
        </p:nvSpPr>
        <p:spPr>
          <a:xfrm>
            <a:off x="2471450" y="1951348"/>
            <a:ext cx="72491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Segmenting Skin Biopsy Images with Coarse and Sparse</a:t>
            </a:r>
          </a:p>
          <a:p>
            <a:pPr algn="ctr"/>
            <a:r>
              <a:rPr lang="en-US" sz="2400" b="1" dirty="0"/>
              <a:t>Annotations using U-Net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Shima</a:t>
            </a:r>
            <a:r>
              <a:rPr lang="en-US" sz="2400" dirty="0"/>
              <a:t> </a:t>
            </a:r>
            <a:r>
              <a:rPr lang="en-US" sz="2400" dirty="0" err="1"/>
              <a:t>Nofallah</a:t>
            </a:r>
            <a:r>
              <a:rPr lang="en-US" sz="2400" dirty="0"/>
              <a:t> et al.</a:t>
            </a:r>
          </a:p>
          <a:p>
            <a:pPr algn="ctr"/>
            <a:r>
              <a:rPr lang="en-US" sz="2400" dirty="0"/>
              <a:t>Journal of Digital Imaging 2022</a:t>
            </a:r>
          </a:p>
        </p:txBody>
      </p:sp>
    </p:spTree>
    <p:extLst>
      <p:ext uri="{BB962C8B-B14F-4D97-AF65-F5344CB8AC3E}">
        <p14:creationId xmlns:p14="http://schemas.microsoft.com/office/powerpoint/2010/main" val="244119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Computer-Aided Melanoma Diagnosis </a:t>
            </a:r>
            <a:endParaRPr lang="en-US" b="1" dirty="0">
              <a:latin typeface="Garamond" panose="02020404030301010803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7320CC-2616-C744-AAC0-F886DD444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136802"/>
              </p:ext>
            </p:extLst>
          </p:nvPr>
        </p:nvGraphicFramePr>
        <p:xfrm>
          <a:off x="2195758" y="1669774"/>
          <a:ext cx="8021637" cy="451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2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Dataset for Structure Detection</a:t>
            </a:r>
          </a:p>
          <a:p>
            <a:r>
              <a:rPr lang="en-US" b="1" dirty="0">
                <a:latin typeface="Garamond" panose="02020404030301010803" pitchFamily="18" charset="0"/>
              </a:rPr>
              <a:t>(Rough Semantic Segmentation)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54735" y="1655427"/>
            <a:ext cx="3912695" cy="5202573"/>
          </a:xfrm>
        </p:spPr>
        <p:txBody>
          <a:bodyPr/>
          <a:lstStyle/>
          <a:p>
            <a:pPr algn="justLow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Garamond" panose="02020404030301010803" pitchFamily="18" charset="0"/>
              </a:rPr>
              <a:t>We obtained coarse and sparse annotations only on the ROI (region of interest) images by an expert pathologist (Dr. </a:t>
            </a:r>
            <a:r>
              <a:rPr lang="en-US" sz="2200" dirty="0" err="1">
                <a:solidFill>
                  <a:schemeClr val="tx1"/>
                </a:solidFill>
                <a:latin typeface="Garamond" panose="02020404030301010803" pitchFamily="18" charset="0"/>
              </a:rPr>
              <a:t>Mojgan</a:t>
            </a:r>
            <a:r>
              <a:rPr lang="en-US" sz="2200" dirty="0">
                <a:solidFill>
                  <a:schemeClr val="tx1"/>
                </a:solidFill>
                <a:latin typeface="Garamond" panose="02020404030301010803" pitchFamily="18" charset="0"/>
              </a:rPr>
              <a:t> Mokhtari).</a:t>
            </a:r>
          </a:p>
          <a:p>
            <a:pPr algn="justLow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Low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Garamond" panose="02020404030301010803" pitchFamily="18" charset="0"/>
              </a:rPr>
              <a:t>Not only are the annotations not on the full WSI, but they are also sparse within the annotated ROI.</a:t>
            </a:r>
          </a:p>
          <a:p>
            <a:pPr algn="justLow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Low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Garamond" panose="02020404030301010803" pitchFamily="18" charset="0"/>
              </a:rPr>
              <a:t>Moreover, the annotations are coarse, i.e., they are not pixel-level accurate.</a:t>
            </a:r>
          </a:p>
          <a:p>
            <a:pPr marL="0" indent="0">
              <a:buNone/>
            </a:pPr>
            <a:endParaRPr lang="fa-IR" sz="22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4E80DC31-8491-B14F-8391-FC3D0C3E7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1" r="21491"/>
          <a:stretch/>
        </p:blipFill>
        <p:spPr>
          <a:xfrm>
            <a:off x="6274539" y="530417"/>
            <a:ext cx="3912695" cy="64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8144" y="38001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Benign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A76F1CC-B93E-E24C-B813-32531A4C3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9795" y="367990"/>
            <a:ext cx="97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Atypia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9C1CBD-A5CB-464A-A7DD-080392F4D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1668" y="457200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Melanoma In Situ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DC18912-042B-B44D-BDA7-96375DFE3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468" y="379142"/>
            <a:ext cx="312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Invasive Cancer Class IA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0D0B9C6-E78C-064A-B719-6643F9373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160841" y="401444"/>
            <a:ext cx="335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Invasive Cancer </a:t>
            </a:r>
            <a:r>
              <a:rPr lang="en-US" sz="2400">
                <a:solidFill>
                  <a:srgbClr val="FF0000"/>
                </a:solidFill>
              </a:rPr>
              <a:t>Class IB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EE1EA2D-03D0-2246-8D35-E6E618407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0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Method and Model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151758-C575-9448-B680-02F3F8307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67500" b="42420"/>
          <a:stretch/>
        </p:blipFill>
        <p:spPr>
          <a:xfrm>
            <a:off x="1524000" y="2391635"/>
            <a:ext cx="2971800" cy="22476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DE8BFF-AEC2-C54A-939F-4628E61C2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7" r="30883" b="9713"/>
          <a:stretch/>
        </p:blipFill>
        <p:spPr>
          <a:xfrm>
            <a:off x="5047129" y="2486118"/>
            <a:ext cx="2796989" cy="352439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211303-0B6D-DD40-BE96-41FF65903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03510"/>
            <a:ext cx="9144000" cy="39035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17EBAD-0C4A-3440-9AAF-DCEB6C331223}"/>
              </a:ext>
            </a:extLst>
          </p:cNvPr>
          <p:cNvGrpSpPr/>
          <p:nvPr/>
        </p:nvGrpSpPr>
        <p:grpSpPr>
          <a:xfrm>
            <a:off x="7800549" y="3393552"/>
            <a:ext cx="33480" cy="19800"/>
            <a:chOff x="6276549" y="2479152"/>
            <a:chExt cx="33480" cy="1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AB1D245-8121-1F4D-BB94-790AD2BD22E6}"/>
                    </a:ext>
                  </a:extLst>
                </p14:cNvPr>
                <p14:cNvContentPartPr/>
                <p14:nvPr/>
              </p14:nvContentPartPr>
              <p14:xfrm>
                <a:off x="6286269" y="2479152"/>
                <a:ext cx="23760" cy="19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AB1D245-8121-1F4D-BB94-790AD2BD22E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68269" y="2461512"/>
                  <a:ext cx="59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077332-0E67-124B-BE51-5211E75C1D99}"/>
                    </a:ext>
                  </a:extLst>
                </p14:cNvPr>
                <p14:cNvContentPartPr/>
                <p14:nvPr/>
              </p14:nvContentPartPr>
              <p14:xfrm>
                <a:off x="6276549" y="2495352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077332-0E67-124B-BE51-5211E75C1D9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58909" y="247771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E2621FA-2A27-CB4A-918B-95DF197AB2CE}"/>
                  </a:ext>
                </a:extLst>
              </p14:cNvPr>
              <p14:cNvContentPartPr/>
              <p14:nvPr/>
            </p14:nvContentPartPr>
            <p14:xfrm>
              <a:off x="7790469" y="5166552"/>
              <a:ext cx="54720" cy="10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E2621FA-2A27-CB4A-918B-95DF197AB2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72469" y="5148552"/>
                <a:ext cx="903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8232A8F-0BA8-D945-A821-C0CE6D440CA4}"/>
                  </a:ext>
                </a:extLst>
              </p14:cNvPr>
              <p14:cNvContentPartPr/>
              <p14:nvPr/>
            </p14:nvContentPartPr>
            <p14:xfrm>
              <a:off x="5031368" y="33999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8232A8F-0BA8-D945-A821-C0CE6D440CA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3368" y="338195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9AEFA3A-6099-854F-BF86-3CF816AF51B8}"/>
                  </a:ext>
                </a:extLst>
              </p14:cNvPr>
              <p14:cNvContentPartPr/>
              <p14:nvPr/>
            </p14:nvContentPartPr>
            <p14:xfrm>
              <a:off x="5033888" y="340895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9AEFA3A-6099-854F-BF86-3CF816AF51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5888" y="339095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9CD078B-6451-324B-AF00-7E575D4BE967}"/>
                  </a:ext>
                </a:extLst>
              </p14:cNvPr>
              <p14:cNvContentPartPr/>
              <p14:nvPr/>
            </p14:nvContentPartPr>
            <p14:xfrm>
              <a:off x="4488998" y="3942912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9CD078B-6451-324B-AF00-7E575D4BE96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70998" y="3924912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BA041AA-B652-0448-BAF4-A6204D9F1218}"/>
              </a:ext>
            </a:extLst>
          </p:cNvPr>
          <p:cNvSpPr txBox="1"/>
          <p:nvPr/>
        </p:nvSpPr>
        <p:spPr>
          <a:xfrm>
            <a:off x="2195757" y="1652243"/>
            <a:ext cx="84911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Garamond" panose="02020404030301010803" pitchFamily="18" charset="0"/>
              </a:rPr>
              <a:t>Two stage method: first big tissue structures, then smaller tissue structures.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38F4B-5933-45E6-8D00-77F2BFEE1C87}"/>
              </a:ext>
            </a:extLst>
          </p:cNvPr>
          <p:cNvSpPr txBox="1"/>
          <p:nvPr/>
        </p:nvSpPr>
        <p:spPr>
          <a:xfrm>
            <a:off x="113121" y="2102476"/>
            <a:ext cx="1217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BG=Background, COR=Stratum Corneum, DE=Dermis, EP=Epidermis, UL=Unlabeled, DMN=Dermal Nests, EPN= Epidermal Nests.</a:t>
            </a:r>
          </a:p>
        </p:txBody>
      </p:sp>
    </p:spTree>
    <p:extLst>
      <p:ext uri="{BB962C8B-B14F-4D97-AF65-F5344CB8AC3E}">
        <p14:creationId xmlns:p14="http://schemas.microsoft.com/office/powerpoint/2010/main" val="305179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84209" y="2104716"/>
            <a:ext cx="8196210" cy="401549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Garamond" panose="02020404030301010803" pitchFamily="18" charset="0"/>
              </a:rPr>
              <a:t>Evaluation of the segmentation model on </a:t>
            </a: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ROI</a:t>
            </a:r>
            <a:r>
              <a:rPr lang="en-US" dirty="0">
                <a:solidFill>
                  <a:schemeClr val="tx2"/>
                </a:solidFill>
                <a:latin typeface="Garamond" panose="02020404030301010803" pitchFamily="18" charset="0"/>
              </a:rPr>
              <a:t> testing set.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6038442-8F95-FE4E-AD3F-E3F2F9ADC3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30293" y="2955060"/>
            <a:ext cx="6131932" cy="171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7DF5C-42D1-4C8B-ACF3-030F7EDEAC8B}"/>
              </a:ext>
            </a:extLst>
          </p:cNvPr>
          <p:cNvSpPr txBox="1"/>
          <p:nvPr/>
        </p:nvSpPr>
        <p:spPr>
          <a:xfrm>
            <a:off x="1442301" y="53638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B6D18D-203A-4395-9DD4-D37791EE7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499" y="5022164"/>
            <a:ext cx="4135020" cy="807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8726B-2049-4490-9805-BA9A98D6D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309" y="4849502"/>
            <a:ext cx="3567457" cy="88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3744AAB-A726-8B44-8245-3D32C7CB1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8" b="52703"/>
          <a:stretch/>
        </p:blipFill>
        <p:spPr>
          <a:xfrm>
            <a:off x="1328880" y="1904893"/>
            <a:ext cx="4767120" cy="427679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34E0FED-6E4E-CB4E-981A-BB2847411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7778" r="-211"/>
          <a:stretch/>
        </p:blipFill>
        <p:spPr>
          <a:xfrm>
            <a:off x="6288089" y="2298700"/>
            <a:ext cx="4269321" cy="407887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8E90476-39F8-0E4E-B04D-D502BF931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3" t="1" r="4256" b="97469"/>
          <a:stretch/>
        </p:blipFill>
        <p:spPr>
          <a:xfrm>
            <a:off x="6575669" y="1904892"/>
            <a:ext cx="3981741" cy="213302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06C3CC7-5B68-0944-9C4F-701E195D9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5757" y="371510"/>
            <a:ext cx="8184662" cy="991998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Some Results - </a:t>
            </a:r>
            <a:r>
              <a:rPr lang="en-US" b="1" dirty="0">
                <a:solidFill>
                  <a:srgbClr val="00B050"/>
                </a:solidFill>
                <a:latin typeface="Garamond" panose="02020404030301010803" pitchFamily="18" charset="0"/>
              </a:rPr>
              <a:t>ROI</a:t>
            </a: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 testing set</a:t>
            </a:r>
          </a:p>
        </p:txBody>
      </p:sp>
    </p:spTree>
    <p:extLst>
      <p:ext uri="{BB962C8B-B14F-4D97-AF65-F5344CB8AC3E}">
        <p14:creationId xmlns:p14="http://schemas.microsoft.com/office/powerpoint/2010/main" val="41013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06C3CC7-5B68-0944-9C4F-701E195D9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5757" y="371510"/>
            <a:ext cx="8184662" cy="991998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Results - </a:t>
            </a: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Generating </a:t>
            </a:r>
            <a:r>
              <a:rPr lang="en-US" b="1" dirty="0">
                <a:solidFill>
                  <a:srgbClr val="00B050"/>
                </a:solidFill>
                <a:latin typeface="Garamond" panose="02020404030301010803" pitchFamily="18" charset="0"/>
              </a:rPr>
              <a:t>WSI</a:t>
            </a: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 Segmentation Masks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F9724074-0B3D-AB49-B895-725BF599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91" y="1616766"/>
            <a:ext cx="6765510" cy="50906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A957B8-C95A-4A40-AC97-AFAF34D499CF}"/>
                  </a:ext>
                </a:extLst>
              </p14:cNvPr>
              <p14:cNvContentPartPr/>
              <p14:nvPr/>
            </p14:nvContentPartPr>
            <p14:xfrm>
              <a:off x="4328386" y="4695406"/>
              <a:ext cx="2041560" cy="11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A957B8-C95A-4A40-AC97-AFAF34D499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5386" y="4632406"/>
                <a:ext cx="21672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BD04D0-2924-BB4D-92E4-E57D99C77A72}"/>
                  </a:ext>
                </a:extLst>
              </p14:cNvPr>
              <p14:cNvContentPartPr/>
              <p14:nvPr/>
            </p14:nvContentPartPr>
            <p14:xfrm>
              <a:off x="3149746" y="4737886"/>
              <a:ext cx="1611720" cy="125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BD04D0-2924-BB4D-92E4-E57D99C77A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6746" y="4674886"/>
                <a:ext cx="173736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49F2DD-C54C-4040-848C-43B114D744CF}"/>
                  </a:ext>
                </a:extLst>
              </p14:cNvPr>
              <p14:cNvContentPartPr/>
              <p14:nvPr/>
            </p14:nvContentPartPr>
            <p14:xfrm>
              <a:off x="5092306" y="2826286"/>
              <a:ext cx="1269720" cy="48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49F2DD-C54C-4040-848C-43B114D744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29306" y="2763286"/>
                <a:ext cx="139536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0F68875-4607-BE45-B3D1-C2CB41A3ACB6}"/>
                  </a:ext>
                </a:extLst>
              </p14:cNvPr>
              <p14:cNvContentPartPr/>
              <p14:nvPr/>
            </p14:nvContentPartPr>
            <p14:xfrm>
              <a:off x="3185386" y="2785246"/>
              <a:ext cx="2314080" cy="47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0F68875-4607-BE45-B3D1-C2CB41A3AC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2386" y="2721769"/>
                <a:ext cx="2439720" cy="174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132CD15-ACB9-0044-8E33-F99F92DB676C}"/>
                  </a:ext>
                </a:extLst>
              </p14:cNvPr>
              <p14:cNvContentPartPr/>
              <p14:nvPr/>
            </p14:nvContentPartPr>
            <p14:xfrm>
              <a:off x="3214546" y="2799646"/>
              <a:ext cx="644040" cy="121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132CD15-ACB9-0044-8E33-F99F92DB676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51511" y="2736646"/>
                <a:ext cx="76975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DB6CD23-C7FF-FF48-B490-A60BD975D750}"/>
                  </a:ext>
                </a:extLst>
              </p14:cNvPr>
              <p14:cNvContentPartPr/>
              <p14:nvPr/>
            </p14:nvContentPartPr>
            <p14:xfrm>
              <a:off x="6089572" y="6551192"/>
              <a:ext cx="2552760" cy="126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DB6CD23-C7FF-FF48-B490-A60BD975D75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26572" y="6488192"/>
                <a:ext cx="26784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CAC40A-0AC0-7243-97FC-C4A3DAD64ABC}"/>
                  </a:ext>
                </a:extLst>
              </p14:cNvPr>
              <p14:cNvContentPartPr/>
              <p14:nvPr/>
            </p14:nvContentPartPr>
            <p14:xfrm>
              <a:off x="4422772" y="6561272"/>
              <a:ext cx="1995840" cy="84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CAC40A-0AC0-7243-97FC-C4A3DAD64AB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59772" y="6498002"/>
                <a:ext cx="2121480" cy="210419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1D468B4-5E9A-BA45-924F-5FB7C80E79DB}"/>
              </a:ext>
            </a:extLst>
          </p:cNvPr>
          <p:cNvGrpSpPr/>
          <p:nvPr/>
        </p:nvGrpSpPr>
        <p:grpSpPr>
          <a:xfrm>
            <a:off x="3941482" y="6578912"/>
            <a:ext cx="457560" cy="165240"/>
            <a:chOff x="2417482" y="6578912"/>
            <a:chExt cx="457560" cy="16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13FB5D6-5ADE-E54B-B61F-050BD3D0F952}"/>
                    </a:ext>
                  </a:extLst>
                </p14:cNvPr>
                <p14:cNvContentPartPr/>
                <p14:nvPr/>
              </p14:nvContentPartPr>
              <p14:xfrm>
                <a:off x="2417482" y="6592952"/>
                <a:ext cx="359640" cy="151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13FB5D6-5ADE-E54B-B61F-050BD3D0F95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54842" y="6530312"/>
                  <a:ext cx="4852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4B000FE-0F93-C142-9F50-DBF2F5EA584F}"/>
                    </a:ext>
                  </a:extLst>
                </p14:cNvPr>
                <p14:cNvContentPartPr/>
                <p14:nvPr/>
              </p14:nvContentPartPr>
              <p14:xfrm>
                <a:off x="2689642" y="6578912"/>
                <a:ext cx="185400" cy="81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4B000FE-0F93-C142-9F50-DBF2F5EA584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26642" y="6516272"/>
                  <a:ext cx="311040" cy="20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F324C8A-5812-234F-9B3C-36AED3DEC625}"/>
                  </a:ext>
                </a:extLst>
              </p14:cNvPr>
              <p14:cNvContentPartPr/>
              <p14:nvPr/>
            </p14:nvContentPartPr>
            <p14:xfrm>
              <a:off x="6558682" y="4706912"/>
              <a:ext cx="3160800" cy="83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F324C8A-5812-234F-9B3C-36AED3DEC62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95682" y="4643912"/>
                <a:ext cx="32864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A13D49B-3010-3849-8259-C631E70C6A6C}"/>
                  </a:ext>
                </a:extLst>
              </p14:cNvPr>
              <p14:cNvContentPartPr/>
              <p14:nvPr/>
            </p14:nvContentPartPr>
            <p14:xfrm>
              <a:off x="6537442" y="4781432"/>
              <a:ext cx="826560" cy="47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A13D49B-3010-3849-8259-C631E70C6A6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74469" y="4717947"/>
                <a:ext cx="952145" cy="173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DF40146-4756-DD4C-B7E4-6E6B8C66100F}"/>
                  </a:ext>
                </a:extLst>
              </p14:cNvPr>
              <p14:cNvContentPartPr/>
              <p14:nvPr/>
            </p14:nvContentPartPr>
            <p14:xfrm>
              <a:off x="7576402" y="2834544"/>
              <a:ext cx="2113200" cy="32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DF40146-4756-DD4C-B7E4-6E6B8C66100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513402" y="2771544"/>
                <a:ext cx="22388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2E693BB-023E-9840-8877-4868D0DB6D3B}"/>
                  </a:ext>
                </a:extLst>
              </p14:cNvPr>
              <p14:cNvContentPartPr/>
              <p14:nvPr/>
            </p14:nvContentPartPr>
            <p14:xfrm>
              <a:off x="6537442" y="2815104"/>
              <a:ext cx="1139760" cy="32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2E693BB-023E-9840-8877-4868D0DB6D3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74442" y="2752789"/>
                <a:ext cx="1265400" cy="157034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3490A491-656B-064E-B8C1-F9C0E331999C}"/>
              </a:ext>
            </a:extLst>
          </p:cNvPr>
          <p:cNvGrpSpPr/>
          <p:nvPr/>
        </p:nvGrpSpPr>
        <p:grpSpPr>
          <a:xfrm>
            <a:off x="6559042" y="2892504"/>
            <a:ext cx="595440" cy="22320"/>
            <a:chOff x="5035042" y="2892504"/>
            <a:chExt cx="595440" cy="2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4DB63C2-AE07-5F47-AB7B-041F43ABF5AF}"/>
                    </a:ext>
                  </a:extLst>
                </p14:cNvPr>
                <p14:cNvContentPartPr/>
                <p14:nvPr/>
              </p14:nvContentPartPr>
              <p14:xfrm>
                <a:off x="5035042" y="2892504"/>
                <a:ext cx="558720" cy="10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4DB63C2-AE07-5F47-AB7B-041F43ABF5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72402" y="2829864"/>
                  <a:ext cx="684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CE5A5FD-5492-AA4D-80DC-CB2F9B6D4022}"/>
                    </a:ext>
                  </a:extLst>
                </p14:cNvPr>
                <p14:cNvContentPartPr/>
                <p14:nvPr/>
              </p14:nvContentPartPr>
              <p14:xfrm>
                <a:off x="5593402" y="2905104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CE5A5FD-5492-AA4D-80DC-CB2F9B6D402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30762" y="284246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D2C3993-F1E6-A04C-8B77-A93DE58AD6A7}"/>
                    </a:ext>
                  </a:extLst>
                </p14:cNvPr>
                <p14:cNvContentPartPr/>
                <p14:nvPr/>
              </p14:nvContentPartPr>
              <p14:xfrm>
                <a:off x="5593402" y="2908344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D2C3993-F1E6-A04C-8B77-A93DE58AD6A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30762" y="28453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7C32B25-5657-F341-B23C-61C795310E72}"/>
                    </a:ext>
                  </a:extLst>
                </p14:cNvPr>
                <p14:cNvContentPartPr/>
                <p14:nvPr/>
              </p14:nvContentPartPr>
              <p14:xfrm>
                <a:off x="5233762" y="2909784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7C32B25-5657-F341-B23C-61C795310E7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70762" y="28471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27AC6DD-2BCE-3844-B4CF-270D6C0DA04E}"/>
                    </a:ext>
                  </a:extLst>
                </p14:cNvPr>
                <p14:cNvContentPartPr/>
                <p14:nvPr/>
              </p14:nvContentPartPr>
              <p14:xfrm>
                <a:off x="5623642" y="2902224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27AC6DD-2BCE-3844-B4CF-270D6C0DA04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61002" y="283922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6E226C7-FBF2-EC4E-BE71-BB08889E6D1F}"/>
                    </a:ext>
                  </a:extLst>
                </p14:cNvPr>
                <p14:cNvContentPartPr/>
                <p14:nvPr/>
              </p14:nvContentPartPr>
              <p14:xfrm>
                <a:off x="5241322" y="2904024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6E226C7-FBF2-EC4E-BE71-BB08889E6D1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78682" y="284138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A55BD8-9437-AF44-AE0A-8FB7495B1702}"/>
                    </a:ext>
                  </a:extLst>
                </p14:cNvPr>
                <p14:cNvContentPartPr/>
                <p14:nvPr/>
              </p14:nvContentPartPr>
              <p14:xfrm>
                <a:off x="5628682" y="2904744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A55BD8-9437-AF44-AE0A-8FB7495B170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65682" y="28417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09F7044-01AF-A846-BCE6-CEAAF5FB0521}"/>
                    </a:ext>
                  </a:extLst>
                </p14:cNvPr>
                <p14:cNvContentPartPr/>
                <p14:nvPr/>
              </p14:nvContentPartPr>
              <p14:xfrm>
                <a:off x="5630122" y="2914464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09F7044-01AF-A846-BCE6-CEAAF5FB052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67122" y="285182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704D873-2A4B-BE46-8A4E-AFDB66E5C6DB}"/>
                    </a:ext>
                  </a:extLst>
                </p14:cNvPr>
                <p14:cNvContentPartPr/>
                <p14:nvPr/>
              </p14:nvContentPartPr>
              <p14:xfrm>
                <a:off x="5269042" y="2910864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704D873-2A4B-BE46-8A4E-AFDB66E5C6D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206402" y="284786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825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defTabSz="457200">
              <a:spcBef>
                <a:spcPct val="20000"/>
              </a:spcBef>
            </a:pPr>
            <a:r>
              <a:rPr lang="en-US" b="1" dirty="0">
                <a:latin typeface="Garamond" panose="02020404030301010803" pitchFamily="18" charset="0"/>
              </a:rPr>
              <a:t>Our 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84209" y="1578366"/>
            <a:ext cx="8196210" cy="4015497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Cellular Level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Finding Mitotic Figures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Finding Melanocytes</a:t>
            </a:r>
          </a:p>
          <a:p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Structural Level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Segmenting into Epidermis/Dermis and Various Nest </a:t>
            </a:r>
            <a:r>
              <a:rPr lang="en-US" sz="2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Structures</a:t>
            </a:r>
          </a:p>
          <a:p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Understanding the diagnosis </a:t>
            </a:r>
            <a:r>
              <a:rPr lang="en-US" sz="2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process</a:t>
            </a:r>
            <a:endParaRPr lang="en-US" sz="2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Diagnosis </a:t>
            </a:r>
            <a:r>
              <a:rPr lang="en-US" sz="2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Level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Diagnosing with a Single-Resolution Transformer on Raw H&amp;E images (designed for breast images)</a:t>
            </a:r>
            <a:endParaRPr lang="en-US" sz="2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Diagnosing </a:t>
            </a:r>
            <a:r>
              <a:rPr lang="en-US" sz="2600" dirty="0">
                <a:solidFill>
                  <a:schemeClr val="tx1"/>
                </a:solidFill>
                <a:latin typeface="Garamond" panose="02020404030301010803" pitchFamily="18" charset="0"/>
              </a:rPr>
              <a:t>with a Multi-Resolution Transformer on Raw H&amp;E </a:t>
            </a:r>
            <a:r>
              <a:rPr lang="en-US" sz="2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images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96971-2900-BE44-92BD-0F9F78503C86}"/>
              </a:ext>
            </a:extLst>
          </p:cNvPr>
          <p:cNvSpPr/>
          <p:nvPr/>
        </p:nvSpPr>
        <p:spPr>
          <a:xfrm>
            <a:off x="3475463" y="6498365"/>
            <a:ext cx="524107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An example of an Invasive Melanoma T1b in M-Path dataset. </a:t>
            </a:r>
          </a:p>
        </p:txBody>
      </p:sp>
    </p:spTree>
    <p:extLst>
      <p:ext uri="{BB962C8B-B14F-4D97-AF65-F5344CB8AC3E}">
        <p14:creationId xmlns:p14="http://schemas.microsoft.com/office/powerpoint/2010/main" val="16160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8665094-D9DC-5643-B7E9-6ECCD8DB1D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5757" y="371510"/>
            <a:ext cx="8184662" cy="99199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Subjective Assessment with Pathologists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A5CAD3-1F70-8D4B-A7C8-18ADFD5330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7200" y="1597955"/>
            <a:ext cx="8795834" cy="4015497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  <a:latin typeface="Garamond" panose="02020404030301010803" pitchFamily="18" charset="0"/>
              </a:rPr>
              <a:t>Qualitatively evaluation the WSI segmentation, with these questions:</a:t>
            </a:r>
            <a:endParaRPr lang="en-US" sz="22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Q1: </a:t>
            </a:r>
            <a:r>
              <a:rPr lang="en-US" dirty="0">
                <a:solidFill>
                  <a:schemeClr val="tx2"/>
                </a:solidFill>
                <a:latin typeface="Garamond" panose="02020404030301010803" pitchFamily="18" charset="0"/>
              </a:rPr>
              <a:t>How much of the tissue/area that is present in the corresponding WSI has been correctly identified by the model? Rate Low, Medium, or High.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Q2: </a:t>
            </a:r>
            <a:r>
              <a:rPr lang="en-US" dirty="0">
                <a:solidFill>
                  <a:schemeClr val="tx2"/>
                </a:solidFill>
                <a:latin typeface="Garamond" panose="02020404030301010803" pitchFamily="18" charset="0"/>
              </a:rPr>
              <a:t>How much of the label identified by the model is the correct tissue/area? Rate Low, Medium, or High.</a:t>
            </a:r>
          </a:p>
          <a:p>
            <a:endParaRPr lang="en-US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DF9F2B50-F17C-984D-9D81-A84C8B54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16401"/>
            <a:ext cx="9144000" cy="24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17;p19">
            <a:extLst>
              <a:ext uri="{FF2B5EF4-FFF2-40B4-BE49-F238E27FC236}">
                <a16:creationId xmlns:a16="http://schemas.microsoft.com/office/drawing/2014/main" id="{C9C2E300-9D48-4946-B58F-68BC2C0A09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7700" y="5473675"/>
            <a:ext cx="1384300" cy="13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045958-9159-904C-82EB-64FC20E3C542}"/>
              </a:ext>
            </a:extLst>
          </p:cNvPr>
          <p:cNvSpPr/>
          <p:nvPr/>
        </p:nvSpPr>
        <p:spPr>
          <a:xfrm>
            <a:off x="592428" y="2824479"/>
            <a:ext cx="12593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tatistical 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analysis of pathologists’ viewing behavior while diagnosing digital skin biopsy WSIs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16;p19">
            <a:extLst>
              <a:ext uri="{FF2B5EF4-FFF2-40B4-BE49-F238E27FC236}">
                <a16:creationId xmlns:a16="http://schemas.microsoft.com/office/drawing/2014/main" id="{8AA3AEA1-85F7-5743-9EBF-399E6E3AB2BB}"/>
              </a:ext>
            </a:extLst>
          </p:cNvPr>
          <p:cNvSpPr/>
          <p:nvPr/>
        </p:nvSpPr>
        <p:spPr>
          <a:xfrm>
            <a:off x="0" y="4593009"/>
            <a:ext cx="12191999" cy="220743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3E991-EA2D-464D-AE6C-8678FF27A787}"/>
              </a:ext>
            </a:extLst>
          </p:cNvPr>
          <p:cNvSpPr txBox="1"/>
          <p:nvPr/>
        </p:nvSpPr>
        <p:spPr>
          <a:xfrm>
            <a:off x="214312" y="5486398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Fatemeh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Ghezloo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3333B-BAD9-973B-AC36-E8B44F52999B}"/>
              </a:ext>
            </a:extLst>
          </p:cNvPr>
          <p:cNvSpPr txBox="1"/>
          <p:nvPr/>
        </p:nvSpPr>
        <p:spPr>
          <a:xfrm flipH="1">
            <a:off x="3344620" y="1782501"/>
            <a:ext cx="746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3A128A-3593-3A42-9D3A-BC51FFAAA9F6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Google Shape;122;p20">
            <a:extLst>
              <a:ext uri="{FF2B5EF4-FFF2-40B4-BE49-F238E27FC236}">
                <a16:creationId xmlns:a16="http://schemas.microsoft.com/office/drawing/2014/main" id="{1072B516-51DE-FC43-BD80-DFEBE3B90E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29762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Pathologists’ Viewing behavior:</a:t>
            </a:r>
            <a:br>
              <a:rPr lang="en" sz="36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important?</a:t>
            </a:r>
            <a:endParaRPr sz="3600" dirty="0">
              <a:solidFill>
                <a:srgbClr val="4B2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CAAAFE-B757-D84E-9FE8-BAE4FA2BF0ED}"/>
              </a:ext>
            </a:extLst>
          </p:cNvPr>
          <p:cNvGrpSpPr/>
          <p:nvPr/>
        </p:nvGrpSpPr>
        <p:grpSpPr>
          <a:xfrm>
            <a:off x="136947" y="1548897"/>
            <a:ext cx="8391006" cy="1682051"/>
            <a:chOff x="701897" y="2172704"/>
            <a:chExt cx="8539029" cy="1670337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A62FC8C7-717C-C94E-8E5A-797E0B562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897" y="2172704"/>
              <a:ext cx="1670337" cy="16703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AD0689-0EC8-A145-B3E6-61A4D25B365A}"/>
                </a:ext>
              </a:extLst>
            </p:cNvPr>
            <p:cNvSpPr txBox="1"/>
            <p:nvPr/>
          </p:nvSpPr>
          <p:spPr>
            <a:xfrm>
              <a:off x="2671124" y="2295875"/>
              <a:ext cx="6569802" cy="33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With advances in digital pathology and Whole Slide Imaging: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6962D76-4AD7-DD42-A4C1-E8576A920EA7}"/>
              </a:ext>
            </a:extLst>
          </p:cNvPr>
          <p:cNvSpPr txBox="1"/>
          <p:nvPr/>
        </p:nvSpPr>
        <p:spPr>
          <a:xfrm>
            <a:off x="2072038" y="2109221"/>
            <a:ext cx="7028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cases are being interpreted in digital format.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Computer-aided diagnosis models are being developed.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72E23E-52CC-C040-A691-7DA9D1364FE4}"/>
              </a:ext>
            </a:extLst>
          </p:cNvPr>
          <p:cNvGrpSpPr/>
          <p:nvPr/>
        </p:nvGrpSpPr>
        <p:grpSpPr>
          <a:xfrm>
            <a:off x="504809" y="3361643"/>
            <a:ext cx="11918103" cy="1569660"/>
            <a:chOff x="7902655" y="1683837"/>
            <a:chExt cx="12128353" cy="155873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36231A-68BD-6B47-AA25-27701B0BE0FD}"/>
                </a:ext>
              </a:extLst>
            </p:cNvPr>
            <p:cNvSpPr txBox="1"/>
            <p:nvPr/>
          </p:nvSpPr>
          <p:spPr>
            <a:xfrm>
              <a:off x="9475334" y="1683837"/>
              <a:ext cx="10555674" cy="155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However:</a:t>
              </a:r>
            </a:p>
            <a:p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Pathological examination remains the gold standard.</a:t>
              </a:r>
            </a:p>
            <a:p>
              <a:pPr marL="285750" indent="-285750">
                <a:buFont typeface="Wingdings" pitchFamily="2" charset="2"/>
                <a:buChar char="Ø"/>
              </a:pP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There is discordance among pathologists' diagnoses even when they observe similar features on a slide.</a:t>
              </a:r>
            </a:p>
            <a:p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39307E2C-6781-524E-AF61-28F35E44F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2655" y="1683837"/>
              <a:ext cx="1090328" cy="1090328"/>
            </a:xfrm>
            <a:prstGeom prst="rect">
              <a:avLst/>
            </a:prstGeom>
          </p:spPr>
        </p:pic>
      </p:grpSp>
      <p:pic>
        <p:nvPicPr>
          <p:cNvPr id="11" name="Picture 10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C02EFAE4-F021-A748-A1A0-8F4CFB890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754" y="5087682"/>
            <a:ext cx="1403745" cy="13084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DEE7B92-AB3D-C449-BED7-A95B39486D09}"/>
              </a:ext>
            </a:extLst>
          </p:cNvPr>
          <p:cNvGrpSpPr/>
          <p:nvPr/>
        </p:nvGrpSpPr>
        <p:grpSpPr>
          <a:xfrm>
            <a:off x="8464592" y="5535808"/>
            <a:ext cx="1271640" cy="769932"/>
            <a:chOff x="994397" y="2995126"/>
            <a:chExt cx="1903433" cy="909561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7FBD40B-328A-1548-9185-00DA72089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8269" y="2995126"/>
              <a:ext cx="909561" cy="909561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547319F9-001C-9940-9D6A-006E55A47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4397" y="2995127"/>
              <a:ext cx="909560" cy="90956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CB62FA-0ACE-BA42-B6A2-B2E7F20C3569}"/>
              </a:ext>
            </a:extLst>
          </p:cNvPr>
          <p:cNvGrpSpPr/>
          <p:nvPr/>
        </p:nvGrpSpPr>
        <p:grpSpPr>
          <a:xfrm>
            <a:off x="6988224" y="5416480"/>
            <a:ext cx="1197626" cy="946671"/>
            <a:chOff x="2254686" y="3620873"/>
            <a:chExt cx="1615857" cy="1264708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23440D9-E729-0142-BE74-A4E8F82F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4686" y="3620873"/>
              <a:ext cx="869514" cy="869514"/>
            </a:xfrm>
            <a:prstGeom prst="rect">
              <a:avLst/>
            </a:prstGeom>
          </p:spPr>
        </p:pic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B3AB36A2-D45F-AD41-8711-5796EF7E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7622" y="3812660"/>
              <a:ext cx="1072921" cy="1072921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2E48942-B424-D845-A847-46ECF1E67DAF}"/>
              </a:ext>
            </a:extLst>
          </p:cNvPr>
          <p:cNvSpPr txBox="1"/>
          <p:nvPr/>
        </p:nvSpPr>
        <p:spPr>
          <a:xfrm>
            <a:off x="2045345" y="4877795"/>
            <a:ext cx="736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Diagnostic accuracy varies due to the interaction among: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Case characteristics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Pathologist characteristics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Visual search process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E87CA7-084B-984B-B621-83B47248AE9F}"/>
              </a:ext>
            </a:extLst>
          </p:cNvPr>
          <p:cNvSpPr txBox="1"/>
          <p:nvPr/>
        </p:nvSpPr>
        <p:spPr>
          <a:xfrm>
            <a:off x="-1" y="6468472"/>
            <a:ext cx="7019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Brunyé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T.T., et al.,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Accuracy is in the eyes of the pathologist: the visual interpretive process and diagnostic accuracy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with digital whole slide images.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Journal of biomedical informatics, 2017. 66: p. 171-179.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8B6B186-EC0C-D046-99AB-260EBA7D65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57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A8101E8-4D38-7647-958C-967C0E48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B3EF4-7C3B-3047-9E7A-E66B324A4239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Google Shape;122;p20">
            <a:extLst>
              <a:ext uri="{FF2B5EF4-FFF2-40B4-BE49-F238E27FC236}">
                <a16:creationId xmlns:a16="http://schemas.microsoft.com/office/drawing/2014/main" id="{F74E5D7B-13E7-D247-B818-7F83E252B069}"/>
              </a:ext>
            </a:extLst>
          </p:cNvPr>
          <p:cNvSpPr txBox="1">
            <a:spLocks/>
          </p:cNvSpPr>
          <p:nvPr/>
        </p:nvSpPr>
        <p:spPr>
          <a:xfrm>
            <a:off x="415600" y="373682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6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workflow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CEE08F-3F59-614C-80C6-B3B4D2374160}"/>
              </a:ext>
            </a:extLst>
          </p:cNvPr>
          <p:cNvGrpSpPr/>
          <p:nvPr/>
        </p:nvGrpSpPr>
        <p:grpSpPr>
          <a:xfrm>
            <a:off x="5688196" y="2396731"/>
            <a:ext cx="2513277" cy="4072580"/>
            <a:chOff x="5688196" y="2396731"/>
            <a:chExt cx="2513277" cy="40725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190427-C283-484C-B067-0645C5BB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88196" y="2396731"/>
              <a:ext cx="2102680" cy="228539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595732-D05A-6D48-B1DB-22BF4C657A7D}"/>
                </a:ext>
              </a:extLst>
            </p:cNvPr>
            <p:cNvSpPr txBox="1"/>
            <p:nvPr/>
          </p:nvSpPr>
          <p:spPr>
            <a:xfrm>
              <a:off x="6258312" y="5392093"/>
              <a:ext cx="19431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Collected Data: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Timestamp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Zoom level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Screen viewport</a:t>
              </a:r>
            </a:p>
          </p:txBody>
        </p:sp>
      </p:grp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6DD7D7-CFC6-994D-9106-B94321BB80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12B8B9-2011-B946-9014-82F7D4486225}"/>
              </a:ext>
            </a:extLst>
          </p:cNvPr>
          <p:cNvGrpSpPr/>
          <p:nvPr/>
        </p:nvGrpSpPr>
        <p:grpSpPr>
          <a:xfrm>
            <a:off x="190576" y="2952885"/>
            <a:ext cx="1974628" cy="3384935"/>
            <a:chOff x="190576" y="2952885"/>
            <a:chExt cx="1974628" cy="338493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E36D75-CE9B-EF4F-A7A7-2517C1CD8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576" y="2952885"/>
              <a:ext cx="1499801" cy="163012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2A0EF7-05C3-034E-8C06-07E021A2BEBB}"/>
                </a:ext>
              </a:extLst>
            </p:cNvPr>
            <p:cNvSpPr txBox="1"/>
            <p:nvPr/>
          </p:nvSpPr>
          <p:spPr>
            <a:xfrm>
              <a:off x="190576" y="5999266"/>
              <a:ext cx="1974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Tracking Devices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5A9CBBE-EE79-F046-B80E-184A4BA9B326}"/>
              </a:ext>
            </a:extLst>
          </p:cNvPr>
          <p:cNvGrpSpPr/>
          <p:nvPr/>
        </p:nvGrpSpPr>
        <p:grpSpPr>
          <a:xfrm>
            <a:off x="1912774" y="2033383"/>
            <a:ext cx="3684309" cy="4304437"/>
            <a:chOff x="1912774" y="2033383"/>
            <a:chExt cx="3684309" cy="4304437"/>
          </a:xfrm>
        </p:grpSpPr>
        <p:pic>
          <p:nvPicPr>
            <p:cNvPr id="16" name="Picture 15" descr="A picture containing text, electronics, display, picture frame&#10;&#10;Description automatically generated">
              <a:extLst>
                <a:ext uri="{FF2B5EF4-FFF2-40B4-BE49-F238E27FC236}">
                  <a16:creationId xmlns:a16="http://schemas.microsoft.com/office/drawing/2014/main" id="{7C47F3AD-FF17-5047-AE5A-CA53ACE7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2774" y="2033383"/>
              <a:ext cx="3684309" cy="373261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C53587-5977-2044-9991-86C8589ACA80}"/>
                </a:ext>
              </a:extLst>
            </p:cNvPr>
            <p:cNvSpPr txBox="1"/>
            <p:nvPr/>
          </p:nvSpPr>
          <p:spPr>
            <a:xfrm>
              <a:off x="2632603" y="5999266"/>
              <a:ext cx="2289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Interpretation session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A13D9E-C056-2245-82B0-FEE05491A0D9}"/>
              </a:ext>
            </a:extLst>
          </p:cNvPr>
          <p:cNvGrpSpPr/>
          <p:nvPr/>
        </p:nvGrpSpPr>
        <p:grpSpPr>
          <a:xfrm>
            <a:off x="7946222" y="2033383"/>
            <a:ext cx="4081989" cy="4304437"/>
            <a:chOff x="7946222" y="2033383"/>
            <a:chExt cx="4081989" cy="4304437"/>
          </a:xfrm>
        </p:grpSpPr>
        <p:pic>
          <p:nvPicPr>
            <p:cNvPr id="36" name="Picture 35" descr="Shape, arrow&#10;&#10;Description automatically generated">
              <a:extLst>
                <a:ext uri="{FF2B5EF4-FFF2-40B4-BE49-F238E27FC236}">
                  <a16:creationId xmlns:a16="http://schemas.microsoft.com/office/drawing/2014/main" id="{00A82ADE-66F2-534E-8A86-CAAD3CF88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6222" y="3082157"/>
              <a:ext cx="1018310" cy="1106797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523B60C-0700-5541-A53A-F5734EE12BC9}"/>
                </a:ext>
              </a:extLst>
            </p:cNvPr>
            <p:cNvGrpSpPr/>
            <p:nvPr/>
          </p:nvGrpSpPr>
          <p:grpSpPr>
            <a:xfrm>
              <a:off x="8862702" y="2033383"/>
              <a:ext cx="3165509" cy="4304437"/>
              <a:chOff x="8862702" y="2033383"/>
              <a:chExt cx="3165509" cy="4304437"/>
            </a:xfrm>
          </p:grpSpPr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62DC0001-D254-5F4A-90C9-1A402DBBC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2702" y="2033383"/>
                <a:ext cx="3090184" cy="335871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220B7B0-D0A3-354B-959B-A45D8508C603}"/>
                  </a:ext>
                </a:extLst>
              </p:cNvPr>
              <p:cNvSpPr txBox="1"/>
              <p:nvPr/>
            </p:nvSpPr>
            <p:spPr>
              <a:xfrm>
                <a:off x="9738515" y="5999266"/>
                <a:ext cx="2289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Data Analysis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02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3ED72-43F5-5D49-8DBC-A6E1F77F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DEC2D-009F-1B40-ACD5-ED58E2FB2C62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Google Shape;122;p20">
            <a:extLst>
              <a:ext uri="{FF2B5EF4-FFF2-40B4-BE49-F238E27FC236}">
                <a16:creationId xmlns:a16="http://schemas.microsoft.com/office/drawing/2014/main" id="{07472E15-C2E8-C141-B9DF-6480B99D5665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549E74-DEB3-614D-809C-DA2C48DF23FE}"/>
              </a:ext>
            </a:extLst>
          </p:cNvPr>
          <p:cNvGrpSpPr/>
          <p:nvPr/>
        </p:nvGrpSpPr>
        <p:grpSpPr>
          <a:xfrm>
            <a:off x="7557054" y="4174289"/>
            <a:ext cx="2215254" cy="2340923"/>
            <a:chOff x="7557054" y="4174289"/>
            <a:chExt cx="2215254" cy="2340923"/>
          </a:xfrm>
        </p:grpSpPr>
        <p:pic>
          <p:nvPicPr>
            <p:cNvPr id="6" name="Picture 5" descr="A picture containing text, electronics, display, picture frame&#10;&#10;Description automatically generated">
              <a:extLst>
                <a:ext uri="{FF2B5EF4-FFF2-40B4-BE49-F238E27FC236}">
                  <a16:creationId xmlns:a16="http://schemas.microsoft.com/office/drawing/2014/main" id="{37B8B8BF-99E8-1C4B-A9CB-1D3D53F9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7054" y="4174289"/>
              <a:ext cx="2215254" cy="200713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5B463A-E42C-BC47-A0BA-4CB71E18FA1F}"/>
                </a:ext>
              </a:extLst>
            </p:cNvPr>
            <p:cNvSpPr txBox="1"/>
            <p:nvPr/>
          </p:nvSpPr>
          <p:spPr>
            <a:xfrm>
              <a:off x="7722103" y="6226825"/>
              <a:ext cx="1885159" cy="28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Interpretation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A7B68-7347-5343-81A6-4E266AA581D9}"/>
              </a:ext>
            </a:extLst>
          </p:cNvPr>
          <p:cNvGrpSpPr/>
          <p:nvPr/>
        </p:nvGrpSpPr>
        <p:grpSpPr>
          <a:xfrm>
            <a:off x="5462563" y="4421048"/>
            <a:ext cx="1885159" cy="2116485"/>
            <a:chOff x="5462563" y="4421048"/>
            <a:chExt cx="1885159" cy="2116485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ED33305-E64A-294E-B828-205C0EB3A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5146" y="4421048"/>
              <a:ext cx="1452434" cy="135027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8E0F7B-D56F-1A47-AC2B-6DDF88FEF180}"/>
                </a:ext>
              </a:extLst>
            </p:cNvPr>
            <p:cNvSpPr txBox="1"/>
            <p:nvPr/>
          </p:nvSpPr>
          <p:spPr>
            <a:xfrm>
              <a:off x="5462563" y="6249146"/>
              <a:ext cx="1885159" cy="28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Survey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C9D5A3-A19E-3544-9A74-EEE04CF92E6F}"/>
              </a:ext>
            </a:extLst>
          </p:cNvPr>
          <p:cNvGrpSpPr/>
          <p:nvPr/>
        </p:nvGrpSpPr>
        <p:grpSpPr>
          <a:xfrm>
            <a:off x="2926926" y="4416552"/>
            <a:ext cx="3004235" cy="2187245"/>
            <a:chOff x="2926926" y="4416552"/>
            <a:chExt cx="3004235" cy="2187245"/>
          </a:xfrm>
        </p:grpSpPr>
        <p:pic>
          <p:nvPicPr>
            <p:cNvPr id="24" name="Picture 23" descr="A picture containing vegetable, porcelain&#10;&#10;Description automatically generated">
              <a:extLst>
                <a:ext uri="{FF2B5EF4-FFF2-40B4-BE49-F238E27FC236}">
                  <a16:creationId xmlns:a16="http://schemas.microsoft.com/office/drawing/2014/main" id="{91D53C60-05CA-5B44-9BBB-28144B984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075"/>
            <a:stretch/>
          </p:blipFill>
          <p:spPr>
            <a:xfrm>
              <a:off x="3381132" y="4416552"/>
              <a:ext cx="924132" cy="10449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 descr="Map&#10;&#10;Description automatically generated">
              <a:extLst>
                <a:ext uri="{FF2B5EF4-FFF2-40B4-BE49-F238E27FC236}">
                  <a16:creationId xmlns:a16="http://schemas.microsoft.com/office/drawing/2014/main" id="{7D57C684-9FB7-C344-8542-A72E34364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761"/>
            <a:stretch/>
          </p:blipFill>
          <p:spPr>
            <a:xfrm>
              <a:off x="3623102" y="4512274"/>
              <a:ext cx="984326" cy="10564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 descr="Background pattern&#10;&#10;Description automatically generated">
              <a:extLst>
                <a:ext uri="{FF2B5EF4-FFF2-40B4-BE49-F238E27FC236}">
                  <a16:creationId xmlns:a16="http://schemas.microsoft.com/office/drawing/2014/main" id="{1644CEFA-815C-C840-826A-5B5BF65E5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76"/>
            <a:stretch/>
          </p:blipFill>
          <p:spPr>
            <a:xfrm>
              <a:off x="3881030" y="4607388"/>
              <a:ext cx="984326" cy="10643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 descr="Background pattern&#10;&#10;Description automatically generated">
              <a:extLst>
                <a:ext uri="{FF2B5EF4-FFF2-40B4-BE49-F238E27FC236}">
                  <a16:creationId xmlns:a16="http://schemas.microsoft.com/office/drawing/2014/main" id="{6571D296-5C58-A740-8B32-7FFBC2550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76"/>
            <a:stretch/>
          </p:blipFill>
          <p:spPr>
            <a:xfrm>
              <a:off x="4155723" y="4702522"/>
              <a:ext cx="1097504" cy="1064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61CA10-3DF9-2A48-A173-A96DC4434F0F}"/>
                </a:ext>
              </a:extLst>
            </p:cNvPr>
            <p:cNvSpPr txBox="1"/>
            <p:nvPr/>
          </p:nvSpPr>
          <p:spPr>
            <a:xfrm>
              <a:off x="2926926" y="6105674"/>
              <a:ext cx="3004235" cy="49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180 Cases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Divided into 5 groups of 36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DC9E6-1778-F942-881C-567C8FAACF55}"/>
              </a:ext>
            </a:extLst>
          </p:cNvPr>
          <p:cNvGrpSpPr/>
          <p:nvPr/>
        </p:nvGrpSpPr>
        <p:grpSpPr>
          <a:xfrm>
            <a:off x="794153" y="4067652"/>
            <a:ext cx="2305966" cy="2447560"/>
            <a:chOff x="794153" y="4067652"/>
            <a:chExt cx="2305966" cy="2447560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9EC58DC0-3737-6040-BB63-3F41284A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4153" y="4067652"/>
              <a:ext cx="2305966" cy="214377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2A833C-F530-0A40-946B-E7B886B71D71}"/>
                </a:ext>
              </a:extLst>
            </p:cNvPr>
            <p:cNvSpPr txBox="1"/>
            <p:nvPr/>
          </p:nvSpPr>
          <p:spPr>
            <a:xfrm>
              <a:off x="1004556" y="6226825"/>
              <a:ext cx="1885159" cy="28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32 Pathologists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637014C-CDC0-D541-9C73-D849C2C05C89}"/>
              </a:ext>
            </a:extLst>
          </p:cNvPr>
          <p:cNvGrpSpPr/>
          <p:nvPr/>
        </p:nvGrpSpPr>
        <p:grpSpPr>
          <a:xfrm>
            <a:off x="1227538" y="1607900"/>
            <a:ext cx="9706941" cy="2253810"/>
            <a:chOff x="494186" y="4582233"/>
            <a:chExt cx="9706941" cy="2253810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301EB195-06D8-2045-8114-D3328499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3368" y="4582233"/>
              <a:ext cx="1893086" cy="1893086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00E9ACF-37FA-4F41-8D47-882A3CC0D2B9}"/>
                </a:ext>
              </a:extLst>
            </p:cNvPr>
            <p:cNvGrpSpPr/>
            <p:nvPr/>
          </p:nvGrpSpPr>
          <p:grpSpPr>
            <a:xfrm>
              <a:off x="1567086" y="5009594"/>
              <a:ext cx="1481553" cy="1038364"/>
              <a:chOff x="1510847" y="5100051"/>
              <a:chExt cx="1879968" cy="1585171"/>
            </a:xfrm>
          </p:grpSpPr>
          <p:pic>
            <p:nvPicPr>
              <p:cNvPr id="37" name="Picture 36" descr="A picture containing vegetable, porcelain&#10;&#10;Description automatically generated">
                <a:extLst>
                  <a:ext uri="{FF2B5EF4-FFF2-40B4-BE49-F238E27FC236}">
                    <a16:creationId xmlns:a16="http://schemas.microsoft.com/office/drawing/2014/main" id="{72A8C395-0A44-FE41-A9DA-406943309B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075"/>
              <a:stretch/>
            </p:blipFill>
            <p:spPr>
              <a:xfrm>
                <a:off x="1510847" y="5100051"/>
                <a:ext cx="928019" cy="122674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8" name="Picture 37" descr="Map&#10;&#10;Description automatically generated">
                <a:extLst>
                  <a:ext uri="{FF2B5EF4-FFF2-40B4-BE49-F238E27FC236}">
                    <a16:creationId xmlns:a16="http://schemas.microsoft.com/office/drawing/2014/main" id="{CEB61370-2457-BF4D-BFE3-E64EBA167C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761"/>
              <a:stretch/>
            </p:blipFill>
            <p:spPr>
              <a:xfrm>
                <a:off x="1753834" y="5212424"/>
                <a:ext cx="988465" cy="124020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9" name="Picture 3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E743BF8-175C-4E45-B086-DAD15DF083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376"/>
              <a:stretch/>
            </p:blipFill>
            <p:spPr>
              <a:xfrm>
                <a:off x="2012847" y="5324083"/>
                <a:ext cx="988465" cy="12494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0" name="Picture 39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D316E531-412D-4840-B291-6C6F6264D3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976"/>
              <a:stretch/>
            </p:blipFill>
            <p:spPr>
              <a:xfrm>
                <a:off x="2288696" y="5435768"/>
                <a:ext cx="1102119" cy="124945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B66F2D2-816B-1543-976C-EC601EB182C7}"/>
                </a:ext>
              </a:extLst>
            </p:cNvPr>
            <p:cNvGrpSpPr/>
            <p:nvPr/>
          </p:nvGrpSpPr>
          <p:grpSpPr>
            <a:xfrm>
              <a:off x="6857807" y="5046390"/>
              <a:ext cx="1481553" cy="1038364"/>
              <a:chOff x="9721580" y="5214861"/>
              <a:chExt cx="1481553" cy="1038364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AA9D7ED-7FE5-7B47-9836-9B0B7FA560A3}"/>
                  </a:ext>
                </a:extLst>
              </p:cNvPr>
              <p:cNvGrpSpPr/>
              <p:nvPr/>
            </p:nvGrpSpPr>
            <p:grpSpPr>
              <a:xfrm>
                <a:off x="9721580" y="5214861"/>
                <a:ext cx="1481553" cy="1038364"/>
                <a:chOff x="2005393" y="5100051"/>
                <a:chExt cx="1879968" cy="1585171"/>
              </a:xfrm>
            </p:grpSpPr>
            <p:pic>
              <p:nvPicPr>
                <p:cNvPr id="51" name="Picture 50" descr="A picture containing vegetable, porcelain&#10;&#10;Description automatically generated">
                  <a:extLst>
                    <a:ext uri="{FF2B5EF4-FFF2-40B4-BE49-F238E27FC236}">
                      <a16:creationId xmlns:a16="http://schemas.microsoft.com/office/drawing/2014/main" id="{AA4BF254-6A57-1546-815B-9CD24869F5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075"/>
                <a:stretch/>
              </p:blipFill>
              <p:spPr>
                <a:xfrm>
                  <a:off x="2005393" y="5100051"/>
                  <a:ext cx="928019" cy="122674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2" name="Picture 51" descr="Map&#10;&#10;Description automatically generated">
                  <a:extLst>
                    <a:ext uri="{FF2B5EF4-FFF2-40B4-BE49-F238E27FC236}">
                      <a16:creationId xmlns:a16="http://schemas.microsoft.com/office/drawing/2014/main" id="{5C41D1DA-3D3B-7C4C-BAC4-C2D5768BC0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761"/>
                <a:stretch/>
              </p:blipFill>
              <p:spPr>
                <a:xfrm>
                  <a:off x="2248380" y="5212425"/>
                  <a:ext cx="988465" cy="124020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3" name="Picture 52" descr="Background pattern&#10;&#10;Description automatically generated">
                  <a:extLst>
                    <a:ext uri="{FF2B5EF4-FFF2-40B4-BE49-F238E27FC236}">
                      <a16:creationId xmlns:a16="http://schemas.microsoft.com/office/drawing/2014/main" id="{6A92716A-E00D-0841-B4B7-FEDF06322E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5376"/>
                <a:stretch/>
              </p:blipFill>
              <p:spPr>
                <a:xfrm>
                  <a:off x="2507393" y="5324084"/>
                  <a:ext cx="988465" cy="12494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4" name="Picture 53" descr="Background pattern&#10;&#10;Description automatically generated">
                  <a:extLst>
                    <a:ext uri="{FF2B5EF4-FFF2-40B4-BE49-F238E27FC236}">
                      <a16:creationId xmlns:a16="http://schemas.microsoft.com/office/drawing/2014/main" id="{296E7E49-249F-E14C-A3CB-D52B121B91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976"/>
                <a:stretch/>
              </p:blipFill>
              <p:spPr>
                <a:xfrm>
                  <a:off x="2783242" y="5435768"/>
                  <a:ext cx="1102119" cy="124945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55" name="Frame 54">
                <a:extLst>
                  <a:ext uri="{FF2B5EF4-FFF2-40B4-BE49-F238E27FC236}">
                    <a16:creationId xmlns:a16="http://schemas.microsoft.com/office/drawing/2014/main" id="{95DF6F50-7BA0-ED49-8059-9F21755509F4}"/>
                  </a:ext>
                </a:extLst>
              </p:cNvPr>
              <p:cNvSpPr/>
              <p:nvPr/>
            </p:nvSpPr>
            <p:spPr>
              <a:xfrm>
                <a:off x="10768857" y="5584577"/>
                <a:ext cx="227299" cy="372524"/>
              </a:xfrm>
              <a:prstGeom prst="fram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6A4E706B-CB3B-B04F-B9ED-69D25BA9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52384" y="5093392"/>
              <a:ext cx="939286" cy="93928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A37F688-9663-0345-9A7F-A74CEDF93043}"/>
                </a:ext>
              </a:extLst>
            </p:cNvPr>
            <p:cNvSpPr txBox="1"/>
            <p:nvPr/>
          </p:nvSpPr>
          <p:spPr>
            <a:xfrm>
              <a:off x="3351023" y="6466711"/>
              <a:ext cx="3536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3 Experts in </a:t>
              </a:r>
              <a:r>
                <a:rPr lang="en-US" dirty="0"/>
                <a:t>dermatopathology 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105FC2-E9BB-EC4C-AF82-4719F5B3ADF5}"/>
                </a:ext>
              </a:extLst>
            </p:cNvPr>
            <p:cNvSpPr txBox="1"/>
            <p:nvPr/>
          </p:nvSpPr>
          <p:spPr>
            <a:xfrm>
              <a:off x="494186" y="6482100"/>
              <a:ext cx="3536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Digital skin biopsy images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5189826-A6FD-B844-91FB-7F129F59C8D1}"/>
                </a:ext>
              </a:extLst>
            </p:cNvPr>
            <p:cNvSpPr txBox="1"/>
            <p:nvPr/>
          </p:nvSpPr>
          <p:spPr>
            <a:xfrm>
              <a:off x="6664521" y="6476046"/>
              <a:ext cx="3536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Consensus ROI and diagnosis</a:t>
              </a:r>
            </a:p>
          </p:txBody>
        </p:sp>
      </p:grp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3DE38502-F33D-BE4D-AD78-70D0770122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F50C07-DD3B-7047-98E6-235F948F7E63}"/>
              </a:ext>
            </a:extLst>
          </p:cNvPr>
          <p:cNvGrpSpPr/>
          <p:nvPr/>
        </p:nvGrpSpPr>
        <p:grpSpPr>
          <a:xfrm>
            <a:off x="9880050" y="3870703"/>
            <a:ext cx="1885159" cy="2716997"/>
            <a:chOff x="9872324" y="3984549"/>
            <a:chExt cx="1885159" cy="27169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9BFC7-D0C5-3A42-8E3E-AEEE4997B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131781" y="3984549"/>
              <a:ext cx="1002753" cy="974717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A0AA9FE4-E4CB-A84B-B148-FE10063EE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7000" y="5382438"/>
              <a:ext cx="1002753" cy="9322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37CA58-BAC3-CA45-B12A-1C93B9017303}"/>
                </a:ext>
              </a:extLst>
            </p:cNvPr>
            <p:cNvSpPr txBox="1"/>
            <p:nvPr/>
          </p:nvSpPr>
          <p:spPr>
            <a:xfrm>
              <a:off x="9872324" y="6362992"/>
              <a:ext cx="1885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Diagnosis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269FE32-BF26-CC4E-85CB-F0E3933FF6C2}"/>
                </a:ext>
              </a:extLst>
            </p:cNvPr>
            <p:cNvSpPr txBox="1"/>
            <p:nvPr/>
          </p:nvSpPr>
          <p:spPr>
            <a:xfrm>
              <a:off x="9872324" y="5003334"/>
              <a:ext cx="1885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Viewport log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3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0DFD061-FB56-434D-A21E-979BE21A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2E3E2-0C04-0944-9031-9F429665D600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Google Shape;122;p20">
            <a:extLst>
              <a:ext uri="{FF2B5EF4-FFF2-40B4-BE49-F238E27FC236}">
                <a16:creationId xmlns:a16="http://schemas.microsoft.com/office/drawing/2014/main" id="{80A2A5D8-8719-084B-BBC2-D05645B95E27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Pathologists’ characteristics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0C576D-FE4F-8544-A2CF-1EE0E77E23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73C0088-818C-3847-BBFE-40AA5F090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06" y="1792022"/>
            <a:ext cx="8002588" cy="47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6FE3A8-D605-6A4D-B0C7-7CA1BDA17201}"/>
              </a:ext>
            </a:extLst>
          </p:cNvPr>
          <p:cNvSpPr txBox="1"/>
          <p:nvPr/>
        </p:nvSpPr>
        <p:spPr>
          <a:xfrm>
            <a:off x="0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Google Shape;122;p20">
            <a:extLst>
              <a:ext uri="{FF2B5EF4-FFF2-40B4-BE49-F238E27FC236}">
                <a16:creationId xmlns:a16="http://schemas.microsoft.com/office/drawing/2014/main" id="{82778053-A74A-B64E-9D50-36A7277CBA20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M-PATH data</a:t>
            </a:r>
            <a:endParaRPr lang="en-US" dirty="0">
              <a:solidFill>
                <a:srgbClr val="4B2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B720383-3405-1C4A-9C93-B53FEDDEFBCF}"/>
              </a:ext>
            </a:extLst>
          </p:cNvPr>
          <p:cNvGraphicFramePr/>
          <p:nvPr/>
        </p:nvGraphicFramePr>
        <p:xfrm>
          <a:off x="7059261" y="3949978"/>
          <a:ext cx="4478804" cy="3015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07C26A88-56BD-524D-821D-DF0CA33970E5}"/>
              </a:ext>
            </a:extLst>
          </p:cNvPr>
          <p:cNvGraphicFramePr>
            <a:graphicFrameLocks noGrp="1"/>
          </p:cNvGraphicFramePr>
          <p:nvPr/>
        </p:nvGraphicFramePr>
        <p:xfrm>
          <a:off x="1057472" y="4384752"/>
          <a:ext cx="6001789" cy="22199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58912">
                  <a:extLst>
                    <a:ext uri="{9D8B030D-6E8A-4147-A177-3AD203B41FA5}">
                      <a16:colId xmlns:a16="http://schemas.microsoft.com/office/drawing/2014/main" val="2512872950"/>
                    </a:ext>
                  </a:extLst>
                </a:gridCol>
                <a:gridCol w="3906982">
                  <a:extLst>
                    <a:ext uri="{9D8B030D-6E8A-4147-A177-3AD203B41FA5}">
                      <a16:colId xmlns:a16="http://schemas.microsoft.com/office/drawing/2014/main" val="1839764597"/>
                    </a:ext>
                  </a:extLst>
                </a:gridCol>
                <a:gridCol w="1035895">
                  <a:extLst>
                    <a:ext uri="{9D8B030D-6E8A-4147-A177-3AD203B41FA5}">
                      <a16:colId xmlns:a16="http://schemas.microsoft.com/office/drawing/2014/main" val="375063711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Class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Count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832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﻿Nevus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23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﻿Moderate atypia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22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﻿Melanoma in situ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89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Class 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﻿Stage pT1a invasive melanoma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235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Class 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﻿Stage pT1b invasive melanoma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19442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87AA937E-9138-4748-AD21-524678B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349277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5F357B-F33F-624A-A642-B1A31DAEF4DE}"/>
              </a:ext>
            </a:extLst>
          </p:cNvPr>
          <p:cNvGrpSpPr/>
          <p:nvPr/>
        </p:nvGrpSpPr>
        <p:grpSpPr>
          <a:xfrm>
            <a:off x="-25053" y="1468834"/>
            <a:ext cx="12229579" cy="2563940"/>
            <a:chOff x="-25053" y="1468834"/>
            <a:chExt cx="12229579" cy="256394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7D8CDB-2EF9-B84F-B3C5-2C60E9E57570}"/>
                </a:ext>
              </a:extLst>
            </p:cNvPr>
            <p:cNvGrpSpPr/>
            <p:nvPr/>
          </p:nvGrpSpPr>
          <p:grpSpPr>
            <a:xfrm>
              <a:off x="-25053" y="1558552"/>
              <a:ext cx="12229579" cy="2474222"/>
              <a:chOff x="-25053" y="1558552"/>
              <a:chExt cx="12229579" cy="2551932"/>
            </a:xfrm>
          </p:grpSpPr>
          <p:pic>
            <p:nvPicPr>
              <p:cNvPr id="10" name="Picture 9" descr="A picture containing vegetable, porcelain&#10;&#10;Description automatically generated">
                <a:extLst>
                  <a:ext uri="{FF2B5EF4-FFF2-40B4-BE49-F238E27FC236}">
                    <a16:creationId xmlns:a16="http://schemas.microsoft.com/office/drawing/2014/main" id="{06CD0DE2-6719-294D-83A7-664820900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075"/>
              <a:stretch/>
            </p:blipFill>
            <p:spPr>
              <a:xfrm>
                <a:off x="-25053" y="1558552"/>
                <a:ext cx="2230119" cy="254730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piece, slice, chocolate, eaten&#10;&#10;Description automatically generated">
                <a:extLst>
                  <a:ext uri="{FF2B5EF4-FFF2-40B4-BE49-F238E27FC236}">
                    <a16:creationId xmlns:a16="http://schemas.microsoft.com/office/drawing/2014/main" id="{6948C45C-6140-6F4D-9870-384966770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244" r="2883"/>
              <a:stretch/>
            </p:blipFill>
            <p:spPr>
              <a:xfrm>
                <a:off x="2237531" y="1561684"/>
                <a:ext cx="2895210" cy="2548800"/>
              </a:xfrm>
              <a:prstGeom prst="rect">
                <a:avLst/>
              </a:prstGeom>
            </p:spPr>
          </p:pic>
          <p:pic>
            <p:nvPicPr>
              <p:cNvPr id="14" name="Picture 13" descr="Map&#10;&#10;Description automatically generated">
                <a:extLst>
                  <a:ext uri="{FF2B5EF4-FFF2-40B4-BE49-F238E27FC236}">
                    <a16:creationId xmlns:a16="http://schemas.microsoft.com/office/drawing/2014/main" id="{5BACDA5F-70E9-F448-ADC0-E2B9AAAE4C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761"/>
              <a:stretch/>
            </p:blipFill>
            <p:spPr>
              <a:xfrm>
                <a:off x="5179152" y="1563176"/>
                <a:ext cx="2349606" cy="2547308"/>
              </a:xfrm>
              <a:prstGeom prst="rect">
                <a:avLst/>
              </a:prstGeom>
            </p:spPr>
          </p:pic>
          <p:pic>
            <p:nvPicPr>
              <p:cNvPr id="16" name="Picture 15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D1D30D6-6E7D-DB4D-AF5F-D477B7335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376"/>
              <a:stretch/>
            </p:blipFill>
            <p:spPr>
              <a:xfrm>
                <a:off x="7560309" y="1558553"/>
                <a:ext cx="2012290" cy="2551931"/>
              </a:xfrm>
              <a:prstGeom prst="rect">
                <a:avLst/>
              </a:prstGeom>
            </p:spPr>
          </p:pic>
          <p:pic>
            <p:nvPicPr>
              <p:cNvPr id="18" name="Picture 17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463B9607-BE2F-1A49-9354-2816F0EFC6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976"/>
              <a:stretch/>
            </p:blipFill>
            <p:spPr>
              <a:xfrm>
                <a:off x="9604150" y="1563176"/>
                <a:ext cx="2600376" cy="254730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3241FC-123A-5F43-A768-C50209683BFC}"/>
                </a:ext>
              </a:extLst>
            </p:cNvPr>
            <p:cNvSpPr txBox="1"/>
            <p:nvPr/>
          </p:nvSpPr>
          <p:spPr>
            <a:xfrm>
              <a:off x="1992975" y="1493736"/>
              <a:ext cx="13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29C694-14B4-104B-A7DA-7541024A3E1B}"/>
                </a:ext>
              </a:extLst>
            </p:cNvPr>
            <p:cNvSpPr txBox="1"/>
            <p:nvPr/>
          </p:nvSpPr>
          <p:spPr>
            <a:xfrm>
              <a:off x="4946785" y="1480066"/>
              <a:ext cx="13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846D08-E32F-6446-9565-80E33681F8C8}"/>
                </a:ext>
              </a:extLst>
            </p:cNvPr>
            <p:cNvSpPr txBox="1"/>
            <p:nvPr/>
          </p:nvSpPr>
          <p:spPr>
            <a:xfrm>
              <a:off x="7323223" y="1471189"/>
              <a:ext cx="13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106D85-217E-584D-8DE8-CE7EA555227F}"/>
                </a:ext>
              </a:extLst>
            </p:cNvPr>
            <p:cNvSpPr txBox="1"/>
            <p:nvPr/>
          </p:nvSpPr>
          <p:spPr>
            <a:xfrm>
              <a:off x="9391987" y="1493736"/>
              <a:ext cx="13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AD034C-B706-8243-AE2E-C67343F9F029}"/>
                </a:ext>
              </a:extLst>
            </p:cNvPr>
            <p:cNvSpPr txBox="1"/>
            <p:nvPr/>
          </p:nvSpPr>
          <p:spPr>
            <a:xfrm>
              <a:off x="11976056" y="1468834"/>
              <a:ext cx="13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94A0DA8-0C80-B346-B5E7-4ACFCA07F6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83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207799" y="1709433"/>
            <a:ext cx="11776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 outline the types of data points that can be gathered to describe pathologists’ viewing behavior using viewport data</a:t>
            </a:r>
          </a:p>
          <a:p>
            <a:pPr lvl="0">
              <a:buFont typeface="Wingdings" pitchFamily="2" charset="2"/>
              <a:buChar char="Ø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do specific viewing behaviors contribute to diagnostic accuracy?</a:t>
            </a: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are pathologists’ characteristics associated with specific viewing patterns?</a:t>
            </a: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do viewing patterns change as pathologists gain more expertise in diagnosing melanocytic lesions?</a:t>
            </a: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endParaRPr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597464-FC62-0741-A8BD-A078C57E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4FA67-12A2-0641-89BE-B39E65629A79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Google Shape;122;p20">
            <a:extLst>
              <a:ext uri="{FF2B5EF4-FFF2-40B4-BE49-F238E27FC236}">
                <a16:creationId xmlns:a16="http://schemas.microsoft.com/office/drawing/2014/main" id="{B5948970-FA17-FC42-AD67-DA9710F12DBD}"/>
              </a:ext>
            </a:extLst>
          </p:cNvPr>
          <p:cNvSpPr txBox="1">
            <a:spLocks/>
          </p:cNvSpPr>
          <p:nvPr/>
        </p:nvSpPr>
        <p:spPr>
          <a:xfrm>
            <a:off x="415600" y="38651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507F6-90D4-8B4E-AD12-908DFF942B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26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1258188" y="1726669"/>
            <a:ext cx="11984201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Total interpretation time    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 of Interpretation</a:t>
            </a: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Average zoom level          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of zoom levels used during an interpretation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Maximum zoom level       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of zoom levels used during an interpretation</a:t>
            </a: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Zoom level variance         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Variance of zoom levels used during an interpretation</a:t>
            </a: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Magnification                    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viewports associated with consecutive zooming in</a:t>
            </a: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ROI time Percentage       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time spent viewing consensus ROI to the total time</a:t>
            </a: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Scanning Percentage      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viewports associated with fixed zoom level and panning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8B12EF-6DF4-084D-8AC9-13CED9CD5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E1682-D7FF-E84F-A0E0-9A4F85F49A2B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122;p20">
            <a:extLst>
              <a:ext uri="{FF2B5EF4-FFF2-40B4-BE49-F238E27FC236}">
                <a16:creationId xmlns:a16="http://schemas.microsoft.com/office/drawing/2014/main" id="{F11C3419-4149-AD42-BEDE-0371BCF8094F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behaviors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29009-B5F5-1043-A3EF-A5FFD0912A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E2902-EB31-754D-A5D3-8019F45FD1CF}"/>
              </a:ext>
            </a:extLst>
          </p:cNvPr>
          <p:cNvGrpSpPr/>
          <p:nvPr/>
        </p:nvGrpSpPr>
        <p:grpSpPr>
          <a:xfrm>
            <a:off x="214913" y="4414800"/>
            <a:ext cx="1043273" cy="1043274"/>
            <a:chOff x="8204161" y="2291968"/>
            <a:chExt cx="868551" cy="818453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A3AE90BA-0012-1C43-B250-B1C3AC190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76"/>
            <a:stretch/>
          </p:blipFill>
          <p:spPr>
            <a:xfrm>
              <a:off x="8204161" y="2291968"/>
              <a:ext cx="868551" cy="818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8D437589-3799-7146-B1D8-47BB0AC57D8C}"/>
                </a:ext>
              </a:extLst>
            </p:cNvPr>
            <p:cNvSpPr/>
            <p:nvPr/>
          </p:nvSpPr>
          <p:spPr>
            <a:xfrm>
              <a:off x="8638436" y="2441773"/>
              <a:ext cx="227299" cy="372524"/>
            </a:xfrm>
            <a:prstGeom prst="fram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1C34BB8-95D3-3E48-A73E-D6C186642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13" y="5695986"/>
            <a:ext cx="1043274" cy="104327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A33F963-223D-AC46-BA6B-A8116D80E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15" y="2926687"/>
            <a:ext cx="1043274" cy="104327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429D27-2F9B-924C-B01F-7D61861FB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15" y="1577654"/>
            <a:ext cx="1043273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415599" y="1494589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do specific viewing behaviors contribute to diagnostic accuracy?</a:t>
            </a: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4B2E84"/>
              </a:buClr>
              <a:buFont typeface="Wingdings" pitchFamily="2" charset="2"/>
              <a:buChar char="Ø"/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FCB81-E5C3-4640-9045-392483B5856B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Google Shape;122;p20">
            <a:extLst>
              <a:ext uri="{FF2B5EF4-FFF2-40B4-BE49-F238E27FC236}">
                <a16:creationId xmlns:a16="http://schemas.microsoft.com/office/drawing/2014/main" id="{A08769A3-4C35-9443-960B-169F247361B5}"/>
              </a:ext>
            </a:extLst>
          </p:cNvPr>
          <p:cNvSpPr txBox="1">
            <a:spLocks/>
          </p:cNvSpPr>
          <p:nvPr/>
        </p:nvSpPr>
        <p:spPr>
          <a:xfrm>
            <a:off x="415599" y="18280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" sz="32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analysis:</a:t>
            </a:r>
          </a:p>
          <a:p>
            <a:r>
              <a:rPr lang="en" sz="32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accuracy</a:t>
            </a:r>
            <a:endParaRPr lang="en-US" sz="3200" dirty="0">
              <a:solidFill>
                <a:srgbClr val="4B2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80BF0-034E-604F-ADF1-6463AD4164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DCE3B05-79AD-4E41-97D1-FCAAFBA75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40"/>
          <a:stretch/>
        </p:blipFill>
        <p:spPr>
          <a:xfrm>
            <a:off x="681667" y="3724711"/>
            <a:ext cx="9319583" cy="28851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5529035-D2A3-F64A-9443-7D77A3DA1595}"/>
              </a:ext>
            </a:extLst>
          </p:cNvPr>
          <p:cNvGrpSpPr/>
          <p:nvPr/>
        </p:nvGrpSpPr>
        <p:grpSpPr>
          <a:xfrm>
            <a:off x="5286374" y="4145715"/>
            <a:ext cx="6563242" cy="2007447"/>
            <a:chOff x="5286374" y="3300413"/>
            <a:chExt cx="6563242" cy="200744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AADEC0-AC85-5742-9840-72F112EA6A6D}"/>
                </a:ext>
              </a:extLst>
            </p:cNvPr>
            <p:cNvSpPr/>
            <p:nvPr/>
          </p:nvSpPr>
          <p:spPr>
            <a:xfrm>
              <a:off x="5286376" y="3300413"/>
              <a:ext cx="4300538" cy="1285875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E9E161-975A-EF4D-9B82-D4DA1EC9F6A4}"/>
                </a:ext>
              </a:extLst>
            </p:cNvPr>
            <p:cNvSpPr/>
            <p:nvPr/>
          </p:nvSpPr>
          <p:spPr>
            <a:xfrm>
              <a:off x="5286374" y="5003627"/>
              <a:ext cx="4300538" cy="304233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599DAE-35C8-4747-8577-F9DEA762754C}"/>
                </a:ext>
              </a:extLst>
            </p:cNvPr>
            <p:cNvSpPr txBox="1"/>
            <p:nvPr/>
          </p:nvSpPr>
          <p:spPr>
            <a:xfrm>
              <a:off x="10179843" y="3575899"/>
              <a:ext cx="1669773" cy="584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P-value &lt; 0.05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&gt; 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026DDD-3C8F-904E-B786-EF557A2B7454}"/>
              </a:ext>
            </a:extLst>
          </p:cNvPr>
          <p:cNvGrpSpPr/>
          <p:nvPr/>
        </p:nvGrpSpPr>
        <p:grpSpPr>
          <a:xfrm>
            <a:off x="5286374" y="5328814"/>
            <a:ext cx="6563241" cy="584775"/>
            <a:chOff x="5286374" y="4483512"/>
            <a:chExt cx="6563241" cy="58477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02ABDB-EE74-DA47-A9A4-4672CC73AB6C}"/>
                </a:ext>
              </a:extLst>
            </p:cNvPr>
            <p:cNvSpPr/>
            <p:nvPr/>
          </p:nvSpPr>
          <p:spPr>
            <a:xfrm>
              <a:off x="5286374" y="4642841"/>
              <a:ext cx="4300538" cy="304233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66859E-38A9-7541-BCEE-5D878CDF7072}"/>
                </a:ext>
              </a:extLst>
            </p:cNvPr>
            <p:cNvSpPr txBox="1"/>
            <p:nvPr/>
          </p:nvSpPr>
          <p:spPr>
            <a:xfrm>
              <a:off x="10179842" y="4483512"/>
              <a:ext cx="1669773" cy="5847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P-value &lt; 0.05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&lt; 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AF0D46-E4F8-C34E-90FC-62C92321445A}"/>
              </a:ext>
            </a:extLst>
          </p:cNvPr>
          <p:cNvGrpSpPr/>
          <p:nvPr/>
        </p:nvGrpSpPr>
        <p:grpSpPr>
          <a:xfrm>
            <a:off x="5286374" y="6118570"/>
            <a:ext cx="6741837" cy="584775"/>
            <a:chOff x="5286374" y="5273268"/>
            <a:chExt cx="6741837" cy="5847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038FA6-0FF6-7E41-BC5C-8D81641F2714}"/>
                </a:ext>
              </a:extLst>
            </p:cNvPr>
            <p:cNvSpPr/>
            <p:nvPr/>
          </p:nvSpPr>
          <p:spPr>
            <a:xfrm>
              <a:off x="5286374" y="5364413"/>
              <a:ext cx="4300538" cy="304233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9FABEF-A7C0-EC41-A2A0-26E94FA20DDF}"/>
                </a:ext>
              </a:extLst>
            </p:cNvPr>
            <p:cNvSpPr txBox="1"/>
            <p:nvPr/>
          </p:nvSpPr>
          <p:spPr>
            <a:xfrm>
              <a:off x="10001250" y="5273268"/>
              <a:ext cx="2026961" cy="58477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 &lt; P-value &lt; 0.1</a:t>
              </a:r>
            </a:p>
            <a:p>
              <a:pPr algn="ctr"/>
              <a:r>
                <a:rPr lang="en-US" sz="16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&gt; 1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99ABE10-0DB3-7340-AD80-BD5D1A61C32F}"/>
              </a:ext>
            </a:extLst>
          </p:cNvPr>
          <p:cNvSpPr/>
          <p:nvPr/>
        </p:nvSpPr>
        <p:spPr>
          <a:xfrm>
            <a:off x="1104900" y="2085037"/>
            <a:ext cx="90749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accuracy is the agreement of a pathologist's diagnosis with the consensus diagnosis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models with each viewing behavior as the predictor variable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accuracy is the outcome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models are adjusted for pathologists’ experience level and fellowship training</a:t>
            </a:r>
          </a:p>
        </p:txBody>
      </p:sp>
    </p:spTree>
    <p:extLst>
      <p:ext uri="{BB962C8B-B14F-4D97-AF65-F5344CB8AC3E}">
        <p14:creationId xmlns:p14="http://schemas.microsoft.com/office/powerpoint/2010/main" val="879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Dataset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84209" y="1536004"/>
            <a:ext cx="8196210" cy="401549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Our dataset comes from 240 H&amp;E stained slides of skin biopsy images, acquired by the University of Washington School of Medicine in the MPATH study (</a:t>
            </a:r>
            <a:r>
              <a:rPr lang="en-US" sz="2000" dirty="0">
                <a:solidFill>
                  <a:srgbClr val="0000FF"/>
                </a:solidFill>
                <a:latin typeface="Garamond" panose="02020404030301010803" pitchFamily="18" charset="0"/>
              </a:rPr>
              <a:t>R01 CA151306, PI Dr. Joann Elmore, now at UCLA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).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BABC060-93CB-1443-9E76-348200B29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329" t="22961"/>
          <a:stretch/>
        </p:blipFill>
        <p:spPr>
          <a:xfrm>
            <a:off x="3755388" y="4991166"/>
            <a:ext cx="4681225" cy="179727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EE2C84F-230D-E144-8CF0-EC57A4EB1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792" y="2633556"/>
            <a:ext cx="8631044" cy="22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5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163789" y="1627340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How do specific viewing behaviors and search patterns contribute to diagnostic accuracy?</a:t>
            </a: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How are pathologists’ characteristics associated with specific viewing patterns?</a:t>
            </a: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How do viewing patterns change as pathologists gain more expertise in diagnosing melanocytic lesions?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66993-EE13-0B4B-A41D-9E4EAC92E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40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96345-FC75-AA40-BE59-51B021A3D0FB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122;p20">
            <a:extLst>
              <a:ext uri="{FF2B5EF4-FFF2-40B4-BE49-F238E27FC236}">
                <a16:creationId xmlns:a16="http://schemas.microsoft.com/office/drawing/2014/main" id="{08522898-4A01-684F-85C8-0B24B78FF15B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findings</a:t>
            </a:r>
            <a:r>
              <a:rPr lang="en" baseline="30000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rgbClr val="4B2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2B06F9-534A-424A-A0ED-50DB2FEF248B}"/>
              </a:ext>
            </a:extLst>
          </p:cNvPr>
          <p:cNvSpPr/>
          <p:nvPr/>
        </p:nvSpPr>
        <p:spPr>
          <a:xfrm>
            <a:off x="781399" y="3824537"/>
            <a:ext cx="11296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age category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confidence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E4B370-2FA5-C040-90FF-143074E4755A}"/>
              </a:ext>
            </a:extLst>
          </p:cNvPr>
          <p:cNvSpPr/>
          <p:nvPr/>
        </p:nvSpPr>
        <p:spPr>
          <a:xfrm>
            <a:off x="781399" y="5655963"/>
            <a:ext cx="10514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Board certification and/or fellowship training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caseload of melanocytic skin lesions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65366E-7D40-EA35-B01B-7489CD405F99}"/>
              </a:ext>
            </a:extLst>
          </p:cNvPr>
          <p:cNvGrpSpPr/>
          <p:nvPr/>
        </p:nvGrpSpPr>
        <p:grpSpPr>
          <a:xfrm>
            <a:off x="781399" y="2221623"/>
            <a:ext cx="10881012" cy="830997"/>
            <a:chOff x="781399" y="2221623"/>
            <a:chExt cx="10881012" cy="83099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B5D3D2-2C66-7844-81E4-B427A42A3E57}"/>
                </a:ext>
              </a:extLst>
            </p:cNvPr>
            <p:cNvSpPr/>
            <p:nvPr/>
          </p:nvSpPr>
          <p:spPr>
            <a:xfrm>
              <a:off x="781399" y="2221623"/>
              <a:ext cx="108810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1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More total time, zoom variables, and ROI time, and scanning percentage 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Less magnification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ECAC92-A4CB-964B-A7A5-B0D3C8932DE3}"/>
                </a:ext>
              </a:extLst>
            </p:cNvPr>
            <p:cNvSpPr/>
            <p:nvPr/>
          </p:nvSpPr>
          <p:spPr>
            <a:xfrm>
              <a:off x="8849132" y="2483410"/>
              <a:ext cx="22252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accuracy</a:t>
              </a:r>
            </a:p>
          </p:txBody>
        </p:sp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DD4A5B25-5BD4-9449-9630-8CCC7F0D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2307" y="2318166"/>
              <a:ext cx="615553" cy="669042"/>
            </a:xfrm>
            <a:prstGeom prst="rect">
              <a:avLst/>
            </a:prstGeom>
          </p:spPr>
        </p:pic>
      </p:grpSp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F23AD1BE-43FC-BD45-8A13-908AA2C9E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79" y="3676157"/>
            <a:ext cx="615553" cy="669042"/>
          </a:xfrm>
          <a:prstGeom prst="rect">
            <a:avLst/>
          </a:prstGeom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EF7FE24D-D3E7-B846-B10A-6A0E2589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78" y="4219235"/>
            <a:ext cx="615553" cy="669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6915A7-FEA4-8F4B-B240-329EE4059D02}"/>
              </a:ext>
            </a:extLst>
          </p:cNvPr>
          <p:cNvSpPr/>
          <p:nvPr/>
        </p:nvSpPr>
        <p:spPr>
          <a:xfrm>
            <a:off x="5084584" y="4404776"/>
            <a:ext cx="5518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average zoom, maximum zoom, and zoom variance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27B88D-8B19-7441-9D6F-24207361BF54}"/>
              </a:ext>
            </a:extLst>
          </p:cNvPr>
          <p:cNvSpPr/>
          <p:nvPr/>
        </p:nvSpPr>
        <p:spPr>
          <a:xfrm>
            <a:off x="5113160" y="3842689"/>
            <a:ext cx="2178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zoom variance</a:t>
            </a:r>
            <a:endParaRPr lang="en-US" sz="1600" dirty="0"/>
          </a:p>
        </p:txBody>
      </p:sp>
      <p:pic>
        <p:nvPicPr>
          <p:cNvPr id="22" name="Picture 21" descr="Shape, arrow&#10;&#10;Description automatically generated">
            <a:extLst>
              <a:ext uri="{FF2B5EF4-FFF2-40B4-BE49-F238E27FC236}">
                <a16:creationId xmlns:a16="http://schemas.microsoft.com/office/drawing/2014/main" id="{BA1DB344-083B-8046-85B5-55EE5E85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907" y="5817918"/>
            <a:ext cx="615553" cy="66904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12F12B6-DAB1-C04C-B4BD-A85633E8151A}"/>
              </a:ext>
            </a:extLst>
          </p:cNvPr>
          <p:cNvSpPr/>
          <p:nvPr/>
        </p:nvSpPr>
        <p:spPr>
          <a:xfrm>
            <a:off x="6496113" y="6003459"/>
            <a:ext cx="55130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average zoom, maximum zoom, and zoom variance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A7625-EFFB-FCFE-82F0-33956D9F4B7E}"/>
              </a:ext>
            </a:extLst>
          </p:cNvPr>
          <p:cNvSpPr txBox="1"/>
          <p:nvPr/>
        </p:nvSpPr>
        <p:spPr>
          <a:xfrm>
            <a:off x="68961" y="6624367"/>
            <a:ext cx="100312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Ghezloo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Fatemeh, et al. "An analysis of pathologists’ viewing processes as they diagnose whole slide digital images."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Pathology Informatics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13 (2022): 100104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823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66993-EE13-0B4B-A41D-9E4EAC92E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96345-FC75-AA40-BE59-51B021A3D0FB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122;p20">
            <a:extLst>
              <a:ext uri="{FF2B5EF4-FFF2-40B4-BE49-F238E27FC236}">
                <a16:creationId xmlns:a16="http://schemas.microsoft.com/office/drawing/2014/main" id="{08522898-4A01-684F-85C8-0B24B78FF15B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Viewing ROIs</a:t>
            </a:r>
            <a:endParaRPr lang="en-US" dirty="0">
              <a:solidFill>
                <a:srgbClr val="4B2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87B487-6273-A850-5A29-37781B1AA7CA}"/>
              </a:ext>
            </a:extLst>
          </p:cNvPr>
          <p:cNvSpPr txBox="1"/>
          <p:nvPr/>
        </p:nvSpPr>
        <p:spPr>
          <a:xfrm>
            <a:off x="5674304" y="5473217"/>
            <a:ext cx="227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Consensus ROI</a:t>
            </a:r>
          </a:p>
          <a:p>
            <a:pPr algn="ctr"/>
            <a:r>
              <a:rPr lang="en-US" dirty="0"/>
              <a:t>Manually marked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653CC-D164-AF90-EF7A-4DABF8F6E054}"/>
              </a:ext>
            </a:extLst>
          </p:cNvPr>
          <p:cNvSpPr txBox="1"/>
          <p:nvPr/>
        </p:nvSpPr>
        <p:spPr>
          <a:xfrm>
            <a:off x="8433839" y="5473217"/>
            <a:ext cx="403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Viewing ROI</a:t>
            </a:r>
          </a:p>
          <a:p>
            <a:pPr algn="ctr"/>
            <a:r>
              <a:rPr lang="en-US" dirty="0"/>
              <a:t>Zoom peak + Fixation + Slow panning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25F8D-19CB-B935-C97A-524F9A30A1AD}"/>
              </a:ext>
            </a:extLst>
          </p:cNvPr>
          <p:cNvSpPr txBox="1"/>
          <p:nvPr/>
        </p:nvSpPr>
        <p:spPr>
          <a:xfrm>
            <a:off x="115708" y="1970306"/>
            <a:ext cx="50708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We extract important viewports based on the following factors: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endParaRPr lang="en-US" sz="1800" b="1" i="0" u="none" strike="noStrike" dirty="0"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1. Zoom peaks 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Log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entries where the zoom level is higher than the previous and the next entries.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/>
            </a: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2. </a:t>
            </a: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Slow pannings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og entries where the zoom level is the same as the previous entry, and the displacement is small.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3. Fixations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og entries where the duration is longer than 2 seconds. </a:t>
            </a:r>
            <a:endParaRPr lang="en-US" sz="1800" b="0" i="0" u="none" strike="noStrike" dirty="0">
              <a:solidFill>
                <a:srgbClr val="00FF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4917BF-3EB2-2B9B-5A72-2CEB8C74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96" y="2380066"/>
            <a:ext cx="3358791" cy="309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EC5E3C-3E5D-AB2E-D96C-7B5E9C95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57" y="2380065"/>
            <a:ext cx="3358791" cy="309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66993-EE13-0B4B-A41D-9E4EAC92E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96345-FC75-AA40-BE59-51B021A3D0FB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122;p20">
            <a:extLst>
              <a:ext uri="{FF2B5EF4-FFF2-40B4-BE49-F238E27FC236}">
                <a16:creationId xmlns:a16="http://schemas.microsoft.com/office/drawing/2014/main" id="{08522898-4A01-684F-85C8-0B24B78FF15B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Heatmaps of viewing ROIs</a:t>
            </a:r>
            <a:endParaRPr lang="en-US" dirty="0">
              <a:solidFill>
                <a:srgbClr val="4B2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93109E7-1E95-8317-01E9-7374056DA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15" y="1669330"/>
            <a:ext cx="2362278" cy="21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2A8A2AF-8449-EF60-8841-E63CA537C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433" y="1656859"/>
            <a:ext cx="2362189" cy="21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2A5D7CD-7EE3-67D1-CF75-E1077AE2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95" y="1656859"/>
            <a:ext cx="2362190" cy="2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314905B-4350-6877-F8A3-3DEC7DB8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6" y="1656860"/>
            <a:ext cx="2362188" cy="21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28B642BF-17C6-AE2A-7175-B61232A8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" y="1656860"/>
            <a:ext cx="2363745" cy="21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0FBB46-9D40-7BD2-73B6-61DF94928F30}"/>
              </a:ext>
            </a:extLst>
          </p:cNvPr>
          <p:cNvSpPr txBox="1"/>
          <p:nvPr/>
        </p:nvSpPr>
        <p:spPr>
          <a:xfrm>
            <a:off x="373193" y="3831810"/>
            <a:ext cx="311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Consensus ROI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D1001-1963-F41C-5BD8-C5971D4DF6EC}"/>
              </a:ext>
            </a:extLst>
          </p:cNvPr>
          <p:cNvSpPr txBox="1"/>
          <p:nvPr/>
        </p:nvSpPr>
        <p:spPr>
          <a:xfrm>
            <a:off x="2883057" y="3831118"/>
            <a:ext cx="15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Viewing ROIs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D3370-EB6F-7B58-5C27-FAB200662EC7}"/>
              </a:ext>
            </a:extLst>
          </p:cNvPr>
          <p:cNvSpPr txBox="1"/>
          <p:nvPr/>
        </p:nvSpPr>
        <p:spPr>
          <a:xfrm>
            <a:off x="5151146" y="3831118"/>
            <a:ext cx="21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Grayscale heatmap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7F058-10E8-1C2F-F74D-DAA74592126E}"/>
              </a:ext>
            </a:extLst>
          </p:cNvPr>
          <p:cNvSpPr txBox="1"/>
          <p:nvPr/>
        </p:nvSpPr>
        <p:spPr>
          <a:xfrm>
            <a:off x="7611637" y="3831118"/>
            <a:ext cx="21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Colored heatmap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ECCD8-935E-9052-ED5D-0528274980AB}"/>
              </a:ext>
            </a:extLst>
          </p:cNvPr>
          <p:cNvSpPr txBox="1"/>
          <p:nvPr/>
        </p:nvSpPr>
        <p:spPr>
          <a:xfrm>
            <a:off x="10233637" y="3831118"/>
            <a:ext cx="21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Overlay on WSI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809FFC6-B99D-7CEC-FEFD-95BF07DD5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15" y="4474302"/>
            <a:ext cx="2362278" cy="19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9635DB6-5F5F-6E45-D8EB-C0BB0977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" y="4474302"/>
            <a:ext cx="2360023" cy="19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6AA39516-7718-4EEB-72F6-53BE3780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69" y="4474302"/>
            <a:ext cx="2360025" cy="19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CF90432-AC2B-CE0C-91A8-E80455A0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95" y="4474302"/>
            <a:ext cx="2360024" cy="19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9652E18-D9A5-2BF2-56AB-6C8E2739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433" y="4474302"/>
            <a:ext cx="2360024" cy="19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70D51B-124B-0609-6CE2-F7FE55EF0508}"/>
              </a:ext>
            </a:extLst>
          </p:cNvPr>
          <p:cNvSpPr txBox="1"/>
          <p:nvPr/>
        </p:nvSpPr>
        <p:spPr>
          <a:xfrm>
            <a:off x="415599" y="6423637"/>
            <a:ext cx="311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Consensus ROI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04ED06-3809-6D2E-C5EC-DF4DF5053070}"/>
              </a:ext>
            </a:extLst>
          </p:cNvPr>
          <p:cNvSpPr txBox="1"/>
          <p:nvPr/>
        </p:nvSpPr>
        <p:spPr>
          <a:xfrm>
            <a:off x="2925463" y="6422945"/>
            <a:ext cx="15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Viewing ROIs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BDE9D-F0D0-2860-10E0-B58816D2B031}"/>
              </a:ext>
            </a:extLst>
          </p:cNvPr>
          <p:cNvSpPr txBox="1"/>
          <p:nvPr/>
        </p:nvSpPr>
        <p:spPr>
          <a:xfrm>
            <a:off x="5193552" y="6422945"/>
            <a:ext cx="21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Grayscale heatmap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009C87-E402-6843-7586-439B38E616F5}"/>
              </a:ext>
            </a:extLst>
          </p:cNvPr>
          <p:cNvSpPr txBox="1"/>
          <p:nvPr/>
        </p:nvSpPr>
        <p:spPr>
          <a:xfrm>
            <a:off x="7654043" y="6422945"/>
            <a:ext cx="21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Colored heatmap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D95637-CED9-6C08-B496-B2EAA49A460C}"/>
              </a:ext>
            </a:extLst>
          </p:cNvPr>
          <p:cNvSpPr txBox="1"/>
          <p:nvPr/>
        </p:nvSpPr>
        <p:spPr>
          <a:xfrm>
            <a:off x="10276043" y="6422945"/>
            <a:ext cx="21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Overlay on WSI</a:t>
            </a:r>
          </a:p>
        </p:txBody>
      </p:sp>
    </p:spTree>
    <p:extLst>
      <p:ext uri="{BB962C8B-B14F-4D97-AF65-F5344CB8AC3E}">
        <p14:creationId xmlns:p14="http://schemas.microsoft.com/office/powerpoint/2010/main" val="8915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66993-EE13-0B4B-A41D-9E4EAC92E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96345-FC75-AA40-BE59-51B021A3D0FB}"/>
              </a:ext>
            </a:extLst>
          </p:cNvPr>
          <p:cNvSpPr txBox="1"/>
          <p:nvPr/>
        </p:nvSpPr>
        <p:spPr>
          <a:xfrm>
            <a:off x="-1" y="0"/>
            <a:ext cx="12192001" cy="1536632"/>
          </a:xfrm>
          <a:prstGeom prst="rect">
            <a:avLst/>
          </a:prstGeom>
          <a:solidFill>
            <a:srgbClr val="E9D2A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122;p20">
            <a:extLst>
              <a:ext uri="{FF2B5EF4-FFF2-40B4-BE49-F238E27FC236}">
                <a16:creationId xmlns:a16="http://schemas.microsoft.com/office/drawing/2014/main" id="{08522898-4A01-684F-85C8-0B24B78FF15B}"/>
              </a:ext>
            </a:extLst>
          </p:cNvPr>
          <p:cNvSpPr txBox="1">
            <a:spLocks/>
          </p:cNvSpPr>
          <p:nvPr/>
        </p:nvSpPr>
        <p:spPr>
          <a:xfrm>
            <a:off x="415599" y="435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" dirty="0">
                <a:solidFill>
                  <a:srgbClr val="4B2E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en-US" dirty="0">
              <a:solidFill>
                <a:srgbClr val="4B2E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20" name="Picture 48">
            <a:extLst>
              <a:ext uri="{FF2B5EF4-FFF2-40B4-BE49-F238E27FC236}">
                <a16:creationId xmlns:a16="http://schemas.microsoft.com/office/drawing/2014/main" id="{CD8F0DC9-59F4-BA15-2D2F-BA2D4C0B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2" y="2095828"/>
            <a:ext cx="1827535" cy="16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>
            <a:extLst>
              <a:ext uri="{FF2B5EF4-FFF2-40B4-BE49-F238E27FC236}">
                <a16:creationId xmlns:a16="http://schemas.microsoft.com/office/drawing/2014/main" id="{586408C6-64FD-62EE-5904-9515C5AD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3" y="3966942"/>
            <a:ext cx="1827535" cy="16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6" name="Picture 54">
            <a:extLst>
              <a:ext uri="{FF2B5EF4-FFF2-40B4-BE49-F238E27FC236}">
                <a16:creationId xmlns:a16="http://schemas.microsoft.com/office/drawing/2014/main" id="{1577266A-9733-30A7-502A-FCE42963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45" y="3156885"/>
            <a:ext cx="4272148" cy="162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8" name="Picture 56">
            <a:extLst>
              <a:ext uri="{FF2B5EF4-FFF2-40B4-BE49-F238E27FC236}">
                <a16:creationId xmlns:a16="http://schemas.microsoft.com/office/drawing/2014/main" id="{425577C4-F268-D5CA-AACE-E0854E31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702" y="3143110"/>
            <a:ext cx="1827535" cy="16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35AB7-C671-4CC5-86BC-EF108C6CABD0}"/>
              </a:ext>
            </a:extLst>
          </p:cNvPr>
          <p:cNvSpPr txBox="1"/>
          <p:nvPr/>
        </p:nvSpPr>
        <p:spPr>
          <a:xfrm>
            <a:off x="-490156" y="5775813"/>
            <a:ext cx="3319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image </a:t>
            </a:r>
          </a:p>
          <a:p>
            <a:pPr algn="ctr"/>
            <a:r>
              <a:rPr lang="en-US" dirty="0"/>
              <a:t>and </a:t>
            </a:r>
          </a:p>
          <a:p>
            <a:pPr algn="ctr"/>
            <a:r>
              <a:rPr lang="en-US" dirty="0"/>
              <a:t>heatmap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9BF16-477A-FE33-AF8A-709E4AE5EC11}"/>
              </a:ext>
            </a:extLst>
          </p:cNvPr>
          <p:cNvSpPr txBox="1"/>
          <p:nvPr/>
        </p:nvSpPr>
        <p:spPr>
          <a:xfrm>
            <a:off x="5316199" y="5787441"/>
            <a:ext cx="155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Autoencoder (U-Net)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32414-261F-CB45-EAD2-8376E0DA0C6B}"/>
              </a:ext>
            </a:extLst>
          </p:cNvPr>
          <p:cNvSpPr txBox="1"/>
          <p:nvPr/>
        </p:nvSpPr>
        <p:spPr>
          <a:xfrm>
            <a:off x="10420082" y="5788062"/>
            <a:ext cx="2484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Reconstructed</a:t>
            </a:r>
          </a:p>
          <a:p>
            <a:r>
              <a:rPr lang="en-US" dirty="0"/>
              <a:t>heatmap</a:t>
            </a:r>
          </a:p>
        </p:txBody>
      </p:sp>
      <p:pic>
        <p:nvPicPr>
          <p:cNvPr id="13" name="Picture 12" descr="A close up of a snake&#10;&#10;Description automatically generated with medium confidence">
            <a:extLst>
              <a:ext uri="{FF2B5EF4-FFF2-40B4-BE49-F238E27FC236}">
                <a16:creationId xmlns:a16="http://schemas.microsoft.com/office/drawing/2014/main" id="{E2102D53-2F0F-7B58-5513-9516DE766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882" y="2456120"/>
            <a:ext cx="591817" cy="591817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CE1C8BA-684C-2CDF-9853-FCF2C85CE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6021" y="4170100"/>
            <a:ext cx="591816" cy="591816"/>
          </a:xfrm>
          <a:prstGeom prst="rect">
            <a:avLst/>
          </a:prstGeom>
        </p:spPr>
      </p:pic>
      <p:pic>
        <p:nvPicPr>
          <p:cNvPr id="17" name="Picture 16" descr="A picture containing tub, bathtub, bath&#10;&#10;Description automatically generated">
            <a:extLst>
              <a:ext uri="{FF2B5EF4-FFF2-40B4-BE49-F238E27FC236}">
                <a16:creationId xmlns:a16="http://schemas.microsoft.com/office/drawing/2014/main" id="{6915EA9C-E081-1C3E-624C-C5D973000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0816" y="4170099"/>
            <a:ext cx="591817" cy="591817"/>
          </a:xfrm>
          <a:prstGeom prst="rect">
            <a:avLst/>
          </a:prstGeom>
        </p:spPr>
      </p:pic>
      <p:pic>
        <p:nvPicPr>
          <p:cNvPr id="19" name="Picture 18" descr="Timeline&#10;&#10;Description automatically generated">
            <a:extLst>
              <a:ext uri="{FF2B5EF4-FFF2-40B4-BE49-F238E27FC236}">
                <a16:creationId xmlns:a16="http://schemas.microsoft.com/office/drawing/2014/main" id="{1B082445-7D69-3A73-46A4-B8FB45034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817" y="4833319"/>
            <a:ext cx="591816" cy="591816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251DDCF1-E370-86EE-E932-DF57F98F0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6020" y="4833318"/>
            <a:ext cx="591817" cy="591817"/>
          </a:xfrm>
          <a:prstGeom prst="rect">
            <a:avLst/>
          </a:prstGeom>
        </p:spPr>
      </p:pic>
      <p:pic>
        <p:nvPicPr>
          <p:cNvPr id="27" name="Picture 26" descr="A picture containing red&#10;&#10;Description automatically generated">
            <a:extLst>
              <a:ext uri="{FF2B5EF4-FFF2-40B4-BE49-F238E27FC236}">
                <a16:creationId xmlns:a16="http://schemas.microsoft.com/office/drawing/2014/main" id="{7354EF0B-8228-77A0-AECF-141858453D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0815" y="2456120"/>
            <a:ext cx="591818" cy="591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A30A9E-FE90-F056-C5B5-E6A7C13B9D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3882" y="3105438"/>
            <a:ext cx="591817" cy="591817"/>
          </a:xfrm>
          <a:prstGeom prst="rect">
            <a:avLst/>
          </a:prstGeom>
        </p:spPr>
      </p:pic>
      <p:pic>
        <p:nvPicPr>
          <p:cNvPr id="25" name="Picture 24" descr="A picture containing pan, vegetable&#10;&#10;Description automatically generated">
            <a:extLst>
              <a:ext uri="{FF2B5EF4-FFF2-40B4-BE49-F238E27FC236}">
                <a16:creationId xmlns:a16="http://schemas.microsoft.com/office/drawing/2014/main" id="{271E00C3-A947-AEB6-1D44-F4F1F8BEB0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0815" y="3105438"/>
            <a:ext cx="591817" cy="5918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C7E749-B820-A25C-308C-5CD7099A6105}"/>
              </a:ext>
            </a:extLst>
          </p:cNvPr>
          <p:cNvSpPr txBox="1"/>
          <p:nvPr/>
        </p:nvSpPr>
        <p:spPr>
          <a:xfrm>
            <a:off x="1520842" y="5782443"/>
            <a:ext cx="331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Patches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ECA009-E882-B9DA-CC54-04E2F1FD66A5}"/>
              </a:ext>
            </a:extLst>
          </p:cNvPr>
          <p:cNvSpPr/>
          <p:nvPr/>
        </p:nvSpPr>
        <p:spPr>
          <a:xfrm>
            <a:off x="2223070" y="3730393"/>
            <a:ext cx="279971" cy="43970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5BB1673-3B56-4CB5-A345-B76B7C874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367" y="3379706"/>
            <a:ext cx="591816" cy="591816"/>
          </a:xfrm>
          <a:prstGeom prst="rect">
            <a:avLst/>
          </a:prstGeom>
        </p:spPr>
      </p:pic>
      <p:pic>
        <p:nvPicPr>
          <p:cNvPr id="31" name="Picture 30" descr="A picture containing tub, bathtub, bath&#10;&#10;Description automatically generated">
            <a:extLst>
              <a:ext uri="{FF2B5EF4-FFF2-40B4-BE49-F238E27FC236}">
                <a16:creationId xmlns:a16="http://schemas.microsoft.com/office/drawing/2014/main" id="{09F2A0B8-D390-2794-76E3-493F1E913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9162" y="3379705"/>
            <a:ext cx="591817" cy="591817"/>
          </a:xfrm>
          <a:prstGeom prst="rect">
            <a:avLst/>
          </a:prstGeom>
        </p:spPr>
      </p:pic>
      <p:pic>
        <p:nvPicPr>
          <p:cNvPr id="32" name="Picture 31" descr="Timeline&#10;&#10;Description automatically generated">
            <a:extLst>
              <a:ext uri="{FF2B5EF4-FFF2-40B4-BE49-F238E27FC236}">
                <a16:creationId xmlns:a16="http://schemas.microsoft.com/office/drawing/2014/main" id="{F668C126-9618-7C6B-C576-1862B08833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163" y="4042925"/>
            <a:ext cx="591816" cy="591816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7D2F7D3E-E436-ACA0-1CAA-0099F4360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366" y="4042924"/>
            <a:ext cx="591817" cy="5918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9D35FAB-8B64-38C5-4C7B-D6B3E05E0A8E}"/>
              </a:ext>
            </a:extLst>
          </p:cNvPr>
          <p:cNvSpPr txBox="1"/>
          <p:nvPr/>
        </p:nvSpPr>
        <p:spPr>
          <a:xfrm>
            <a:off x="8277079" y="5787441"/>
            <a:ext cx="165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Reconstructed</a:t>
            </a:r>
          </a:p>
          <a:p>
            <a:r>
              <a:rPr lang="en-US" dirty="0"/>
              <a:t>patches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87835201-125F-3B91-874F-3995086AF766}"/>
              </a:ext>
            </a:extLst>
          </p:cNvPr>
          <p:cNvSpPr/>
          <p:nvPr/>
        </p:nvSpPr>
        <p:spPr>
          <a:xfrm>
            <a:off x="9719920" y="3747089"/>
            <a:ext cx="279971" cy="43970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Diagnosis of Breast Biopsy Images with Transformers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Sachin</a:t>
            </a:r>
            <a:r>
              <a:rPr lang="en-US" dirty="0" smtClean="0"/>
              <a:t> Mehta, </a:t>
            </a:r>
            <a:r>
              <a:rPr lang="en-US" dirty="0" err="1" smtClean="0"/>
              <a:t>Ximing</a:t>
            </a:r>
            <a:r>
              <a:rPr lang="en-US" dirty="0" smtClean="0"/>
              <a:t> Lu, </a:t>
            </a:r>
            <a:r>
              <a:rPr lang="en-US" dirty="0" err="1" smtClean="0"/>
              <a:t>Wenjun</a:t>
            </a:r>
            <a:r>
              <a:rPr lang="en-US" dirty="0" smtClean="0"/>
              <a:t> Wu, Donald Weaver, </a:t>
            </a:r>
            <a:r>
              <a:rPr lang="en-US" dirty="0" err="1" smtClean="0"/>
              <a:t>Hannaneh</a:t>
            </a:r>
            <a:r>
              <a:rPr lang="en-US" dirty="0" smtClean="0"/>
              <a:t> </a:t>
            </a:r>
            <a:r>
              <a:rPr lang="en-US" dirty="0" err="1" smtClean="0"/>
              <a:t>Hajishirzi</a:t>
            </a:r>
            <a:r>
              <a:rPr lang="en-US" dirty="0" smtClean="0"/>
              <a:t>, Joann Elmore, Linda Shapiro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Appeared in Medical Image Analysis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21" y="1748575"/>
            <a:ext cx="11296650" cy="5153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90" y="252747"/>
            <a:ext cx="109451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Images are divided into patches called “bags”, which are divided into smaller patches called “words”.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The CNN computes a representation for each word.  The transformer then computes word-to-word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attention, word-to-bag attention, bag-to-bag attention and finally a bag-to-image attention that creates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 representation (vector) that is used in the final 4-class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34609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723900"/>
            <a:ext cx="116109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785812"/>
            <a:ext cx="11087100" cy="5286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381359" y="6298058"/>
            <a:ext cx="700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melanoma data set, accuracy = F1 = .555.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6854" y="4315146"/>
            <a:ext cx="11301573" cy="595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09587"/>
            <a:ext cx="11353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4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02" y="143615"/>
            <a:ext cx="8778629" cy="65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46A55B-D6DF-45E6-80B1-CADCA23AC0FB}"/>
              </a:ext>
            </a:extLst>
          </p:cNvPr>
          <p:cNvSpPr txBox="1"/>
          <p:nvPr/>
        </p:nvSpPr>
        <p:spPr>
          <a:xfrm>
            <a:off x="2894029" y="1791092"/>
            <a:ext cx="6099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Machine learning techniques for mitoses classification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 err="1"/>
              <a:t>Shima</a:t>
            </a:r>
            <a:r>
              <a:rPr lang="en-US" sz="2400" dirty="0"/>
              <a:t> </a:t>
            </a:r>
            <a:r>
              <a:rPr lang="en-US" sz="2400" dirty="0" err="1"/>
              <a:t>Nofallah</a:t>
            </a:r>
            <a:r>
              <a:rPr lang="en-US" sz="2400" dirty="0"/>
              <a:t> et al</a:t>
            </a:r>
          </a:p>
          <a:p>
            <a:pPr algn="ctr"/>
            <a:r>
              <a:rPr lang="en-US" sz="2400" dirty="0"/>
              <a:t>Computerized Medical Imaging and Graphics</a:t>
            </a:r>
          </a:p>
          <a:p>
            <a:pPr algn="ctr"/>
            <a:r>
              <a:rPr lang="en-US" sz="2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826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2E2740-D579-492E-8CC6-621AE057157A}"/>
              </a:ext>
            </a:extLst>
          </p:cNvPr>
          <p:cNvSpPr txBox="1"/>
          <p:nvPr/>
        </p:nvSpPr>
        <p:spPr>
          <a:xfrm>
            <a:off x="1442301" y="2856322"/>
            <a:ext cx="916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Scale-Aware Transformers for Diagnosing Melanocytic Lesions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Wenjun Wu et al.</a:t>
            </a:r>
          </a:p>
          <a:p>
            <a:pPr algn="ctr"/>
            <a:r>
              <a:rPr lang="en-US" sz="2400" dirty="0"/>
              <a:t>IEEE Access </a:t>
            </a:r>
            <a:r>
              <a:rPr lang="en-US" sz="2400" dirty="0" smtClean="0"/>
              <a:t>2021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 smtClean="0"/>
              <a:t>Wenjun</a:t>
            </a:r>
            <a:r>
              <a:rPr lang="en-US" sz="2400" dirty="0" smtClean="0"/>
              <a:t> will present her own work.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93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32384" y="668835"/>
            <a:ext cx="8184662" cy="991998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Acknowledgment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30D3C3-1FE7-EB4A-BFC7-8BA809A067A7}"/>
              </a:ext>
            </a:extLst>
          </p:cNvPr>
          <p:cNvSpPr txBox="1"/>
          <p:nvPr/>
        </p:nvSpPr>
        <p:spPr>
          <a:xfrm>
            <a:off x="2436451" y="1771014"/>
            <a:ext cx="7801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Garamond" panose="02020404030301010803" pitchFamily="18" charset="0"/>
              </a:rPr>
              <a:t>Research reported in this study was supported by grants R01CA200690 and U01CA231782 from the National Cancer Institute of the National Institutes of Health, 622600 from Melanoma Research Alliance, and W81XWH-20-1-0798 from the United States Department of Defense.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C839E-2945-BD42-8502-68A478E51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936" y="6125214"/>
            <a:ext cx="1217759" cy="406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58DC6-3BFC-0446-805C-7AA69E2F9274}"/>
              </a:ext>
            </a:extLst>
          </p:cNvPr>
          <p:cNvSpPr txBox="1"/>
          <p:nvPr/>
        </p:nvSpPr>
        <p:spPr>
          <a:xfrm>
            <a:off x="2615946" y="2978176"/>
            <a:ext cx="1794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PI</a:t>
            </a:r>
            <a:r>
              <a:rPr lang="en-US" dirty="0">
                <a:latin typeface="Garamond" panose="02020404030301010803" pitchFamily="18" charset="0"/>
              </a:rPr>
              <a:t>:</a:t>
            </a:r>
          </a:p>
          <a:p>
            <a:r>
              <a:rPr lang="en-US" dirty="0">
                <a:latin typeface="Garamond" panose="02020404030301010803" pitchFamily="18" charset="0"/>
              </a:rPr>
              <a:t>Dr. Linda Shapiro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8A05-8EE2-A14B-8DC5-11DB09413823}"/>
              </a:ext>
            </a:extLst>
          </p:cNvPr>
          <p:cNvSpPr txBox="1"/>
          <p:nvPr/>
        </p:nvSpPr>
        <p:spPr>
          <a:xfrm>
            <a:off x="5202903" y="2978176"/>
            <a:ext cx="1786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PI</a:t>
            </a:r>
            <a:r>
              <a:rPr lang="en-US" dirty="0">
                <a:latin typeface="Garamond" panose="02020404030301010803" pitchFamily="18" charset="0"/>
              </a:rPr>
              <a:t>:</a:t>
            </a:r>
          </a:p>
          <a:p>
            <a:r>
              <a:rPr lang="en-US" dirty="0">
                <a:latin typeface="Garamond" panose="02020404030301010803" pitchFamily="18" charset="0"/>
              </a:rPr>
              <a:t>Dr. Joann Elmore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13ACB-A6CF-8649-B75E-16C90D3BE2C2}"/>
              </a:ext>
            </a:extLst>
          </p:cNvPr>
          <p:cNvSpPr txBox="1"/>
          <p:nvPr/>
        </p:nvSpPr>
        <p:spPr>
          <a:xfrm>
            <a:off x="2615945" y="3949700"/>
            <a:ext cx="21401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Pathologists</a:t>
            </a:r>
            <a:r>
              <a:rPr lang="en-US" dirty="0">
                <a:latin typeface="Garamond" panose="02020404030301010803" pitchFamily="18" charset="0"/>
              </a:rPr>
              <a:t>:</a:t>
            </a:r>
          </a:p>
          <a:p>
            <a:r>
              <a:rPr lang="en-US" dirty="0">
                <a:latin typeface="Garamond" panose="02020404030301010803" pitchFamily="18" charset="0"/>
              </a:rPr>
              <a:t>Dr. </a:t>
            </a:r>
            <a:r>
              <a:rPr lang="en-US" dirty="0" err="1">
                <a:latin typeface="Garamond" panose="02020404030301010803" pitchFamily="18" charset="0"/>
              </a:rPr>
              <a:t>Stevan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Knezevich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Dr. Caitlin May</a:t>
            </a:r>
          </a:p>
          <a:p>
            <a:r>
              <a:rPr lang="en-US" dirty="0">
                <a:latin typeface="Garamond" panose="02020404030301010803" pitchFamily="18" charset="0"/>
              </a:rPr>
              <a:t>Dr. Oliver Chang</a:t>
            </a:r>
          </a:p>
          <a:p>
            <a:r>
              <a:rPr lang="en-US" dirty="0">
                <a:latin typeface="Garamond" panose="02020404030301010803" pitchFamily="18" charset="0"/>
              </a:rPr>
              <a:t>Dr. </a:t>
            </a:r>
            <a:r>
              <a:rPr lang="en-US" dirty="0" err="1">
                <a:latin typeface="Garamond" panose="02020404030301010803" pitchFamily="18" charset="0"/>
              </a:rPr>
              <a:t>Mojgan</a:t>
            </a:r>
            <a:r>
              <a:rPr lang="en-US" dirty="0">
                <a:latin typeface="Garamond" panose="02020404030301010803" pitchFamily="18" charset="0"/>
              </a:rPr>
              <a:t> Mokhtari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449E0-04FC-AB4D-B0BE-8D8D10796AC2}"/>
              </a:ext>
            </a:extLst>
          </p:cNvPr>
          <p:cNvSpPr txBox="1"/>
          <p:nvPr/>
        </p:nvSpPr>
        <p:spPr>
          <a:xfrm>
            <a:off x="5461000" y="3949700"/>
            <a:ext cx="19407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Collaborators</a:t>
            </a:r>
            <a:r>
              <a:rPr lang="en-US" dirty="0">
                <a:latin typeface="Garamond" panose="02020404030301010803" pitchFamily="18" charset="0"/>
              </a:rPr>
              <a:t>:</a:t>
            </a:r>
          </a:p>
          <a:p>
            <a:r>
              <a:rPr lang="en-US" dirty="0">
                <a:latin typeface="Garamond" panose="02020404030301010803" pitchFamily="18" charset="0"/>
              </a:rPr>
              <a:t>Wenjun Wu</a:t>
            </a:r>
          </a:p>
          <a:p>
            <a:r>
              <a:rPr lang="en-US" dirty="0">
                <a:latin typeface="Garamond" panose="02020404030301010803" pitchFamily="18" charset="0"/>
              </a:rPr>
              <a:t>Dr. Sachin Mehta</a:t>
            </a:r>
          </a:p>
          <a:p>
            <a:r>
              <a:rPr lang="en-US" dirty="0">
                <a:latin typeface="Garamond" panose="02020404030301010803" pitchFamily="18" charset="0"/>
              </a:rPr>
              <a:t>Dr. Annie Lee</a:t>
            </a:r>
          </a:p>
          <a:p>
            <a:r>
              <a:rPr lang="en-US" dirty="0">
                <a:latin typeface="Garamond" panose="02020404030301010803" pitchFamily="18" charset="0"/>
              </a:rPr>
              <a:t>Dr. Daniella Witten</a:t>
            </a:r>
          </a:p>
          <a:p>
            <a:r>
              <a:rPr lang="en-US" dirty="0">
                <a:latin typeface="Garamond" panose="02020404030301010803" pitchFamily="18" charset="0"/>
              </a:rPr>
              <a:t>Dr. </a:t>
            </a:r>
            <a:r>
              <a:rPr lang="en-US" dirty="0" err="1">
                <a:latin typeface="Garamond" panose="02020404030301010803" pitchFamily="18" charset="0"/>
              </a:rPr>
              <a:t>Ezgi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Mercan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A8D7B-1C32-CF41-AA7E-E511FD624DDE}"/>
              </a:ext>
            </a:extLst>
          </p:cNvPr>
          <p:cNvSpPr txBox="1"/>
          <p:nvPr/>
        </p:nvSpPr>
        <p:spPr>
          <a:xfrm>
            <a:off x="8091673" y="3949701"/>
            <a:ext cx="21904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Lab mates:</a:t>
            </a:r>
          </a:p>
          <a:p>
            <a:r>
              <a:rPr lang="en-US" dirty="0">
                <a:latin typeface="Garamond" panose="02020404030301010803" pitchFamily="18" charset="0"/>
              </a:rPr>
              <a:t>Nicholas </a:t>
            </a:r>
            <a:r>
              <a:rPr lang="en-US" dirty="0" err="1">
                <a:latin typeface="Garamond" panose="02020404030301010803" pitchFamily="18" charset="0"/>
              </a:rPr>
              <a:t>Nuechterlein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Dr. </a:t>
            </a:r>
            <a:r>
              <a:rPr lang="en-US" dirty="0" err="1">
                <a:latin typeface="Garamond" panose="02020404030301010803" pitchFamily="18" charset="0"/>
              </a:rPr>
              <a:t>Beibin</a:t>
            </a:r>
            <a:r>
              <a:rPr lang="en-US" dirty="0">
                <a:latin typeface="Garamond" panose="02020404030301010803" pitchFamily="18" charset="0"/>
              </a:rPr>
              <a:t> Li</a:t>
            </a:r>
          </a:p>
          <a:p>
            <a:r>
              <a:rPr lang="en-US" dirty="0" err="1">
                <a:latin typeface="Garamond" panose="02020404030301010803" pitchFamily="18" charset="0"/>
              </a:rPr>
              <a:t>Kechun</a:t>
            </a:r>
            <a:r>
              <a:rPr lang="en-US" dirty="0">
                <a:latin typeface="Garamond" panose="02020404030301010803" pitchFamily="18" charset="0"/>
              </a:rPr>
              <a:t> Liu</a:t>
            </a:r>
          </a:p>
          <a:p>
            <a:r>
              <a:rPr lang="en-US" dirty="0">
                <a:latin typeface="Garamond" panose="02020404030301010803" pitchFamily="18" charset="0"/>
              </a:rPr>
              <a:t>Dr. </a:t>
            </a:r>
            <a:r>
              <a:rPr lang="en-US" dirty="0" err="1">
                <a:latin typeface="Garamond" panose="02020404030301010803" pitchFamily="18" charset="0"/>
              </a:rPr>
              <a:t>Shima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Nofallah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Fatemeh </a:t>
            </a:r>
            <a:r>
              <a:rPr lang="en-US" dirty="0" err="1">
                <a:latin typeface="Garamond" panose="02020404030301010803" pitchFamily="18" charset="0"/>
              </a:rPr>
              <a:t>Ghezloo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0B37698C-766D-554C-9CA2-1632B493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01" y="5799614"/>
            <a:ext cx="841606" cy="84160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5181BA4-DC01-C145-9584-430B9B660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138" y="6029220"/>
            <a:ext cx="19023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Dataset for Mitosis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Positive samples – class Mitosis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About 600 mitoses marked by an expert pathologist (Dr.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Stevan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Knezevich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).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We cropped each mitosis in a 101*101 patch centered on the dot placing on the mitotic figure.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B829D-A16C-A749-ACCB-E743F95728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99" y="3933414"/>
            <a:ext cx="682649" cy="68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9982E6-C404-E44E-8AC9-7BB4B98168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507" y="4767831"/>
            <a:ext cx="682649" cy="682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50C26-558C-EC45-BE2C-D25082EA29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600" y="4767830"/>
            <a:ext cx="682649" cy="682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AA0A74-CFB3-1F47-8044-D4CD7AE001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508" y="3933414"/>
            <a:ext cx="682649" cy="682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AB006-288B-314C-AF7C-751964C63A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486" y="3596632"/>
            <a:ext cx="5321575" cy="2155590"/>
          </a:xfrm>
          <a:prstGeom prst="rect">
            <a:avLst/>
          </a:prstGeom>
        </p:spPr>
      </p:pic>
      <p:pic>
        <p:nvPicPr>
          <p:cNvPr id="11" name="Graphic 10" descr="SlightCurve">
            <a:extLst>
              <a:ext uri="{FF2B5EF4-FFF2-40B4-BE49-F238E27FC236}">
                <a16:creationId xmlns:a16="http://schemas.microsoft.com/office/drawing/2014/main" id="{15471FD8-6378-E04D-80D8-8ACE47980C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8334" y="4332645"/>
            <a:ext cx="652901" cy="6529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30C85E-F668-FE4C-953D-815F293221A4}"/>
              </a:ext>
            </a:extLst>
          </p:cNvPr>
          <p:cNvSpPr txBox="1"/>
          <p:nvPr/>
        </p:nvSpPr>
        <p:spPr>
          <a:xfrm>
            <a:off x="2183305" y="6063287"/>
            <a:ext cx="70355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Example of expert pathologist markings of mitoses (Left) and sampled mitoses (Right)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169F58F-5807-7446-B370-E4EA334EC618}"/>
                  </a:ext>
                </a:extLst>
              </p14:cNvPr>
              <p14:cNvContentPartPr/>
              <p14:nvPr/>
            </p14:nvContentPartPr>
            <p14:xfrm>
              <a:off x="2561125" y="4497422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169F58F-5807-7446-B370-E4EA334EC6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43125" y="44794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454CC2-35D9-CB4F-8376-A5B3704EB4AA}"/>
                  </a:ext>
                </a:extLst>
              </p14:cNvPr>
              <p14:cNvContentPartPr/>
              <p14:nvPr/>
            </p14:nvContentPartPr>
            <p14:xfrm>
              <a:off x="3457165" y="4683182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454CC2-35D9-CB4F-8376-A5B3704EB4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39165" y="46651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50485F0-030B-994E-88DC-123668CAC923}"/>
                  </a:ext>
                </a:extLst>
              </p14:cNvPr>
              <p14:cNvContentPartPr/>
              <p14:nvPr/>
            </p14:nvContentPartPr>
            <p14:xfrm>
              <a:off x="3500725" y="461802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50485F0-030B-994E-88DC-123668CAC9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82725" y="46000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53343AC-301E-8B42-88E2-525C45700543}"/>
                  </a:ext>
                </a:extLst>
              </p14:cNvPr>
              <p14:cNvContentPartPr/>
              <p14:nvPr/>
            </p14:nvContentPartPr>
            <p14:xfrm>
              <a:off x="6890125" y="383610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53343AC-301E-8B42-88E2-525C457005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72125" y="3818102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8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Dataset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Negative samples – class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NonMitosis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Distinguishing mitoses from normal nuclei is a challenge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DA19C9-13C1-7D49-8996-9F7E9E90B10E}"/>
              </a:ext>
            </a:extLst>
          </p:cNvPr>
          <p:cNvSpPr/>
          <p:nvPr/>
        </p:nvSpPr>
        <p:spPr>
          <a:xfrm>
            <a:off x="2307578" y="3410145"/>
            <a:ext cx="9211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Mitosis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26559D-5B2C-114D-B718-8A69D17E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73" y="2979188"/>
            <a:ext cx="5363737" cy="30072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F2695A-4363-694F-B357-DBCEBF180679}"/>
              </a:ext>
            </a:extLst>
          </p:cNvPr>
          <p:cNvSpPr/>
          <p:nvPr/>
        </p:nvSpPr>
        <p:spPr>
          <a:xfrm>
            <a:off x="2307578" y="5083565"/>
            <a:ext cx="930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Nuclei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9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Dataset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Negative samples – class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NonMitosis</a:t>
            </a:r>
            <a:endParaRPr lang="fa-IR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We used a feature-based nuclei detector to find nuclei.</a:t>
            </a:r>
            <a:endParaRPr lang="fa-IR" sz="22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We sampled them as negative cases for our dataset.</a:t>
            </a:r>
            <a:endParaRPr lang="fa-IR" sz="22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E92A30-2B05-4B4E-B8DA-E6C844005F5C}"/>
              </a:ext>
            </a:extLst>
          </p:cNvPr>
          <p:cNvSpPr/>
          <p:nvPr/>
        </p:nvSpPr>
        <p:spPr>
          <a:xfrm>
            <a:off x="3341646" y="5529054"/>
            <a:ext cx="524107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Examples of applying the nuclei segmentation on a crop of skin biopsy image (a) original crop (b) nuclei segmentation result. Two mitoses that are present in the original crop are marked with red dots for Visualization.</a:t>
            </a:r>
          </a:p>
        </p:txBody>
      </p:sp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32C076F3-B9F3-B442-9C09-4989721B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280" y="3143993"/>
            <a:ext cx="4304370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Method and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97895" y="1510792"/>
            <a:ext cx="8196210" cy="453155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We ran two separate experiments on two well-designed CNNs and compared their results: </a:t>
            </a:r>
          </a:p>
          <a:p>
            <a:pPr>
              <a:buFont typeface="Wingdings" pitchFamily="2" charset="2"/>
              <a:buChar char="Ø"/>
            </a:pPr>
            <a:endParaRPr lang="fa-IR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Efficient Spatial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Pyramid of Dilated Convolutions (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ESPNet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) [13]</a:t>
            </a:r>
          </a:p>
          <a:p>
            <a:pPr marL="131445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A light model developed and published by a member of our group.</a:t>
            </a:r>
          </a:p>
          <a:p>
            <a:pPr marL="857250" lvl="2" indent="0">
              <a:buNone/>
            </a:pPr>
            <a:endParaRPr lang="fa-IR" sz="24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Densely Connected Convolutional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Networks (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DenseNet161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) [14]</a:t>
            </a:r>
          </a:p>
          <a:p>
            <a:pPr marL="131445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One of the well-known model in Deep Learning literature. </a:t>
            </a:r>
            <a:endParaRPr lang="fa-IR" sz="24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baseline="30000" dirty="0">
              <a:solidFill>
                <a:schemeClr val="accent3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2307</Words>
  <Application>Microsoft Office PowerPoint</Application>
  <PresentationFormat>Widescreen</PresentationFormat>
  <Paragraphs>394</Paragraphs>
  <Slides>51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Arial</vt:lpstr>
      <vt:lpstr>Calibri</vt:lpstr>
      <vt:lpstr>Calibri Light</vt:lpstr>
      <vt:lpstr>等线</vt:lpstr>
      <vt:lpstr>Encode Sans Normal Black</vt:lpstr>
      <vt:lpstr>Garamond</vt:lpstr>
      <vt:lpstr>Lucida Grande</vt:lpstr>
      <vt:lpstr>Open Sans</vt:lpstr>
      <vt:lpstr>Open Sans Light</vt:lpstr>
      <vt:lpstr>Palatino</vt:lpstr>
      <vt:lpstr>Symbol</vt:lpstr>
      <vt:lpstr>Uni Sans Regular</vt:lpstr>
      <vt:lpstr>Wingdings</vt:lpstr>
      <vt:lpstr>Office Theme</vt:lpstr>
      <vt:lpstr>Analysis of Whole Slide Images of Skin and Breast Biopsies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Detect Melanocytes</vt:lpstr>
      <vt:lpstr>Goal</vt:lpstr>
      <vt:lpstr>Dataset for Melanocyte Detection, including both H&amp;E and Sox10 Staining</vt:lpstr>
      <vt:lpstr>Dataset - Preprocessing</vt:lpstr>
      <vt:lpstr>Dataset</vt:lpstr>
      <vt:lpstr>VSGD-Net</vt:lpstr>
      <vt:lpstr>Main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Pathologists’ Viewing behavior: Why is it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End-to-End Diagnosis of Breast Biopsy Images with Transformers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Whole Slide Images of Skin Biopsies</dc:title>
  <dc:creator>shapiro</dc:creator>
  <cp:lastModifiedBy>Linda Shapiro</cp:lastModifiedBy>
  <cp:revision>68</cp:revision>
  <dcterms:created xsi:type="dcterms:W3CDTF">2022-04-19T17:53:32Z</dcterms:created>
  <dcterms:modified xsi:type="dcterms:W3CDTF">2023-03-02T00:28:55Z</dcterms:modified>
</cp:coreProperties>
</file>