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notesMasterIdLst>
    <p:notesMasterId r:id="rId26"/>
  </p:notesMasterIdLst>
  <p:handoutMasterIdLst>
    <p:handoutMasterId r:id="rId27"/>
  </p:handoutMasterIdLst>
  <p:sldIdLst>
    <p:sldId id="256" r:id="rId2"/>
    <p:sldId id="561" r:id="rId3"/>
    <p:sldId id="535" r:id="rId4"/>
    <p:sldId id="378" r:id="rId5"/>
    <p:sldId id="538" r:id="rId6"/>
    <p:sldId id="537" r:id="rId7"/>
    <p:sldId id="536" r:id="rId8"/>
    <p:sldId id="379" r:id="rId9"/>
    <p:sldId id="540" r:id="rId10"/>
    <p:sldId id="539" r:id="rId11"/>
    <p:sldId id="380" r:id="rId12"/>
    <p:sldId id="383" r:id="rId13"/>
    <p:sldId id="385" r:id="rId14"/>
    <p:sldId id="393" r:id="rId15"/>
    <p:sldId id="493" r:id="rId16"/>
    <p:sldId id="494" r:id="rId17"/>
    <p:sldId id="492" r:id="rId18"/>
    <p:sldId id="495" r:id="rId19"/>
    <p:sldId id="391" r:id="rId20"/>
    <p:sldId id="496" r:id="rId21"/>
    <p:sldId id="395" r:id="rId22"/>
    <p:sldId id="392" r:id="rId23"/>
    <p:sldId id="497" r:id="rId24"/>
    <p:sldId id="553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D9C"/>
    <a:srgbClr val="80FF00"/>
    <a:srgbClr val="008040"/>
    <a:srgbClr val="FF66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55" autoAdjust="0"/>
    <p:restoredTop sz="91270" autoAdjust="0"/>
  </p:normalViewPr>
  <p:slideViewPr>
    <p:cSldViewPr snapToGrid="0" snapToObjects="1">
      <p:cViewPr varScale="1">
        <p:scale>
          <a:sx n="166" d="100"/>
          <a:sy n="166" d="100"/>
        </p:scale>
        <p:origin x="-200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notesMaster" Target="notesMasters/notesMaster1.xml"/><Relationship Id="rId27" Type="http://schemas.openxmlformats.org/officeDocument/2006/relationships/handoutMaster" Target="handoutMasters/handoutMaster1.xml"/><Relationship Id="rId28" Type="http://schemas.openxmlformats.org/officeDocument/2006/relationships/printerSettings" Target="printerSettings/printerSettings1.bin"/><Relationship Id="rId29" Type="http://schemas.openxmlformats.org/officeDocument/2006/relationships/presProps" Target="presProps.xml"/><Relationship Id="rId30" Type="http://schemas.openxmlformats.org/officeDocument/2006/relationships/viewProps" Target="viewProps.xml"/><Relationship Id="rId31" Type="http://schemas.openxmlformats.org/officeDocument/2006/relationships/theme" Target="theme/theme1.xml"/><Relationship Id="rId3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99C696-71BF-D54B-90A8-38C1C7C77A11}" type="datetimeFigureOut">
              <a:rPr lang="en-US" smtClean="0"/>
              <a:t>6/28/14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3F5F28-FABB-4143-A1B9-18BEA2F5FA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68371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889FC8-8E6D-1742-B76B-FC857E3C7D3F}" type="datetimeFigureOut">
              <a:rPr lang="en-US" smtClean="0"/>
              <a:t>6/28/14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AD0F5E-2B8C-3442-9D3E-2B9C035CF6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680331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AFF17D-FC73-FB49-9C17-BEC89D7B4C98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89428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AFF17D-FC73-FB49-9C17-BEC89D7B4C98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79137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8C0A590A-B0A8-BC4A-831D-2B86C11F7EC5}" type="slidenum">
              <a:rPr lang="en-US" sz="1200"/>
              <a:pPr/>
              <a:t>19</a:t>
            </a:fld>
            <a:endParaRPr lang="en-US" sz="1200"/>
          </a:p>
        </p:txBody>
      </p:sp>
      <p:sp>
        <p:nvSpPr>
          <p:cNvPr id="829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8C0A590A-B0A8-BC4A-831D-2B86C11F7EC5}" type="slidenum">
              <a:rPr lang="en-US" sz="1200"/>
              <a:pPr/>
              <a:t>20</a:t>
            </a:fld>
            <a:endParaRPr lang="en-US" sz="1200"/>
          </a:p>
        </p:txBody>
      </p:sp>
      <p:sp>
        <p:nvSpPr>
          <p:cNvPr id="829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8C0A590A-B0A8-BC4A-831D-2B86C11F7EC5}" type="slidenum">
              <a:rPr lang="en-US" sz="1200"/>
              <a:pPr/>
              <a:t>21</a:t>
            </a:fld>
            <a:endParaRPr lang="en-US" sz="1200"/>
          </a:p>
        </p:txBody>
      </p:sp>
      <p:sp>
        <p:nvSpPr>
          <p:cNvPr id="829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3D9EF67C-3F87-7D44-B4FF-524DEE507D9C}" type="slidenum">
              <a:rPr lang="en-US" sz="1200"/>
              <a:pPr/>
              <a:t>22</a:t>
            </a:fld>
            <a:endParaRPr lang="en-US" sz="1200"/>
          </a:p>
        </p:txBody>
      </p:sp>
      <p:sp>
        <p:nvSpPr>
          <p:cNvPr id="839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00" indent="-228600" eaLnBrk="1" hangingPunct="1"/>
            <a:r>
              <a:rPr lang="en-US">
                <a:ea typeface="ＭＳ Ｐゴシック" charset="0"/>
              </a:rPr>
              <a:t>The plan is constructed by a simple top-down, recursive algorithm</a:t>
            </a:r>
            <a:r>
              <a:rPr lang="en-US">
                <a:latin typeface="ヒラギノ角ゴ Pro W3" charset="0"/>
                <a:ea typeface="ＭＳ Ｐゴシック" charset="0"/>
              </a:rPr>
              <a:t>:</a:t>
            </a:r>
          </a:p>
          <a:p>
            <a:pPr marL="228600" indent="-228600" eaLnBrk="1" hangingPunct="1"/>
            <a:endParaRPr lang="en-US">
              <a:latin typeface="ヒラギノ角ゴ Pro W3" charset="0"/>
              <a:ea typeface="ＭＳ Ｐゴシック" charset="0"/>
            </a:endParaRPr>
          </a:p>
          <a:p>
            <a:pPr marL="228600" indent="-228600" eaLnBrk="1" hangingPunct="1">
              <a:buFontTx/>
              <a:buAutoNum type="arabicPeriod"/>
            </a:pPr>
            <a:r>
              <a:rPr lang="en-US">
                <a:latin typeface="ヒラギノ角ゴ Pro W3" charset="0"/>
                <a:ea typeface="ＭＳ Ｐゴシック" charset="0"/>
              </a:rPr>
              <a:t>If there is a root of the hierarchy then generate an independent project; recurs</a:t>
            </a:r>
          </a:p>
          <a:p>
            <a:pPr marL="228600" indent="-228600" eaLnBrk="1" hangingPunct="1">
              <a:buFontTx/>
              <a:buAutoNum type="arabicPeriod"/>
            </a:pPr>
            <a:r>
              <a:rPr lang="en-US">
                <a:ea typeface="ＭＳ Ｐゴシック" charset="0"/>
              </a:rPr>
              <a:t>If there are multiple connected components then generate join(s); recurs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dirty="0" err="1" smtClean="0"/>
              <a:t>June</a:t>
            </a:r>
            <a:r>
              <a:rPr lang="fr-FR" dirty="0" smtClean="0"/>
              <a:t>,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smtClean="0"/>
              <a:t>Probabilistic Databases - Dan Suciu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dirty="0" err="1" smtClean="0"/>
              <a:t>June</a:t>
            </a:r>
            <a:r>
              <a:rPr lang="fr-FR" dirty="0" smtClean="0"/>
              <a:t>,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smtClean="0"/>
              <a:t>Probabilistic Databases - Dan Suciu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dirty="0" err="1" smtClean="0"/>
              <a:t>June</a:t>
            </a:r>
            <a:r>
              <a:rPr lang="fr-FR" dirty="0" smtClean="0"/>
              <a:t>,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smtClean="0"/>
              <a:t>Probabilistic Databases - Dan Suciu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dirty="0" err="1" smtClean="0"/>
              <a:t>June</a:t>
            </a:r>
            <a:r>
              <a:rPr lang="fr-FR" dirty="0" smtClean="0"/>
              <a:t>,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smtClean="0"/>
              <a:t>Probabilistic Databases - Dan Suciu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dirty="0" err="1" smtClean="0"/>
              <a:t>June</a:t>
            </a:r>
            <a:r>
              <a:rPr lang="fr-FR" dirty="0" smtClean="0"/>
              <a:t>,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smtClean="0"/>
              <a:t>Probabilistic Databases - Dan Suciu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dirty="0" err="1" smtClean="0"/>
              <a:t>June</a:t>
            </a:r>
            <a:r>
              <a:rPr lang="fr-FR" dirty="0" smtClean="0"/>
              <a:t>, 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smtClean="0"/>
              <a:t>Probabilistic Databases - Dan Suciu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dirty="0" err="1" smtClean="0"/>
              <a:t>June</a:t>
            </a:r>
            <a:r>
              <a:rPr lang="fr-FR" dirty="0" smtClean="0"/>
              <a:t>, 2014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smtClean="0"/>
              <a:t>Probabilistic Databases - Dan Suciu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dirty="0" err="1" smtClean="0"/>
              <a:t>June</a:t>
            </a:r>
            <a:r>
              <a:rPr lang="fr-FR" dirty="0" smtClean="0"/>
              <a:t>,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smtClean="0"/>
              <a:t>Probabilistic Databases - Dan Suciu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dirty="0" err="1" smtClean="0"/>
              <a:t>June</a:t>
            </a:r>
            <a:r>
              <a:rPr lang="fr-FR" dirty="0" smtClean="0"/>
              <a:t>, 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smtClean="0"/>
              <a:t>Probabilistic Databases - Dan Suciu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dirty="0" err="1" smtClean="0"/>
              <a:t>June</a:t>
            </a:r>
            <a:r>
              <a:rPr lang="fr-FR" dirty="0" smtClean="0"/>
              <a:t>, 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smtClean="0"/>
              <a:t>Probabilistic Databases - Dan Suciu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dirty="0" err="1" smtClean="0"/>
              <a:t>June</a:t>
            </a:r>
            <a:r>
              <a:rPr lang="fr-FR" dirty="0" smtClean="0"/>
              <a:t>, 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smtClean="0"/>
              <a:t>Probabilistic Databases - Dan Suciu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r>
              <a:rPr lang="fr-FR" dirty="0" err="1" smtClean="0"/>
              <a:t>June</a:t>
            </a:r>
            <a:r>
              <a:rPr lang="fr-FR" dirty="0" smtClean="0"/>
              <a:t>,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Probabilistic Databases - Dan Suciu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 Course on Probabilistic Databases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Dan Suciu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University of Washington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dirty="0" err="1" smtClean="0"/>
              <a:t>June</a:t>
            </a:r>
            <a:r>
              <a:rPr lang="fr-FR" dirty="0" smtClean="0"/>
              <a:t>, 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Probabilistic Databases - Dan Suciu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51184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41C76-C812-E248-927F-73106A7F6B85}" type="slidenum">
              <a:rPr lang="en-US"/>
              <a:pPr/>
              <a:t>10</a:t>
            </a:fld>
            <a:endParaRPr lang="en-US"/>
          </a:p>
        </p:txBody>
      </p:sp>
      <p:sp>
        <p:nvSpPr>
          <p:cNvPr id="124937" name="Rectangle 9"/>
          <p:cNvSpPr>
            <a:spLocks noChangeArrowheads="1"/>
          </p:cNvSpPr>
          <p:nvPr/>
        </p:nvSpPr>
        <p:spPr bwMode="auto">
          <a:xfrm>
            <a:off x="457200" y="3542246"/>
            <a:ext cx="3248179" cy="181588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eaLnBrk="1" hangingPunct="1">
              <a:spcBef>
                <a:spcPct val="20000"/>
              </a:spcBef>
            </a:pPr>
            <a:r>
              <a:rPr lang="en-US" sz="2800" dirty="0" smtClean="0">
                <a:solidFill>
                  <a:srgbClr val="0000FF"/>
                </a:solidFill>
              </a:rPr>
              <a:t>P</a:t>
            </a:r>
            <a:r>
              <a:rPr lang="en-US" sz="2800" dirty="0" smtClean="0"/>
              <a:t>(</a:t>
            </a:r>
            <a:r>
              <a:rPr lang="en-US" sz="2800" dirty="0" smtClean="0">
                <a:solidFill>
                  <a:srgbClr val="D2533C"/>
                </a:solidFill>
              </a:rPr>
              <a:t>F</a:t>
            </a:r>
            <a:r>
              <a:rPr lang="en-US" sz="2800" dirty="0" smtClean="0"/>
              <a:t>)</a:t>
            </a:r>
            <a:r>
              <a:rPr lang="en-US" sz="2800" dirty="0"/>
              <a:t>=(1-</a:t>
            </a:r>
            <a:r>
              <a:rPr lang="en-US" sz="2800" dirty="0">
                <a:solidFill>
                  <a:srgbClr val="0000FF"/>
                </a:solidFill>
              </a:rPr>
              <a:t>p</a:t>
            </a:r>
            <a:r>
              <a:rPr lang="en-US" sz="2800" baseline="-25000" dirty="0">
                <a:solidFill>
                  <a:srgbClr val="0000FF"/>
                </a:solidFill>
              </a:rPr>
              <a:t>1</a:t>
            </a:r>
            <a:r>
              <a:rPr lang="en-US" sz="2800" dirty="0"/>
              <a:t>)</a:t>
            </a:r>
            <a:r>
              <a:rPr lang="en-US" sz="2800" dirty="0">
                <a:solidFill>
                  <a:srgbClr val="0000FF"/>
                </a:solidFill>
              </a:rPr>
              <a:t>p</a:t>
            </a:r>
            <a:r>
              <a:rPr lang="en-US" sz="2800" baseline="-25000" dirty="0">
                <a:solidFill>
                  <a:srgbClr val="0000FF"/>
                </a:solidFill>
              </a:rPr>
              <a:t>2</a:t>
            </a:r>
            <a:r>
              <a:rPr lang="en-US" sz="2800" dirty="0">
                <a:solidFill>
                  <a:srgbClr val="0000FF"/>
                </a:solidFill>
              </a:rPr>
              <a:t>p</a:t>
            </a:r>
            <a:r>
              <a:rPr lang="en-US" sz="2800" baseline="-25000" dirty="0">
                <a:solidFill>
                  <a:srgbClr val="0000FF"/>
                </a:solidFill>
              </a:rPr>
              <a:t>3</a:t>
            </a:r>
            <a:r>
              <a:rPr lang="en-US" sz="2800" dirty="0"/>
              <a:t> +</a:t>
            </a:r>
            <a:br>
              <a:rPr lang="en-US" sz="2800" dirty="0"/>
            </a:br>
            <a:r>
              <a:rPr lang="en-US" sz="2800" dirty="0"/>
              <a:t>        </a:t>
            </a:r>
            <a:r>
              <a:rPr lang="en-US" sz="2800" dirty="0" smtClean="0"/>
              <a:t>   </a:t>
            </a:r>
            <a:r>
              <a:rPr lang="en-US" sz="2800" dirty="0">
                <a:solidFill>
                  <a:srgbClr val="0000FF"/>
                </a:solidFill>
              </a:rPr>
              <a:t>p</a:t>
            </a:r>
            <a:r>
              <a:rPr lang="en-US" sz="2800" baseline="-25000" dirty="0">
                <a:solidFill>
                  <a:srgbClr val="0000FF"/>
                </a:solidFill>
              </a:rPr>
              <a:t>1</a:t>
            </a:r>
            <a:r>
              <a:rPr lang="en-US" sz="2800" dirty="0"/>
              <a:t>(1</a:t>
            </a:r>
            <a:r>
              <a:rPr lang="en-US" sz="2800" dirty="0" smtClean="0"/>
              <a:t>-</a:t>
            </a:r>
            <a:r>
              <a:rPr lang="en-US" sz="2800" dirty="0" smtClean="0">
                <a:solidFill>
                  <a:srgbClr val="0000FF"/>
                </a:solidFill>
              </a:rPr>
              <a:t>p</a:t>
            </a:r>
            <a:r>
              <a:rPr lang="en-US" sz="2800" baseline="-25000" dirty="0" smtClean="0">
                <a:solidFill>
                  <a:srgbClr val="0000FF"/>
                </a:solidFill>
              </a:rPr>
              <a:t>2</a:t>
            </a:r>
            <a:r>
              <a:rPr lang="en-US" sz="2800" dirty="0" smtClean="0"/>
              <a:t>)</a:t>
            </a:r>
            <a:r>
              <a:rPr lang="en-US" sz="2800" dirty="0" smtClean="0">
                <a:solidFill>
                  <a:srgbClr val="0000FF"/>
                </a:solidFill>
              </a:rPr>
              <a:t>p</a:t>
            </a:r>
            <a:r>
              <a:rPr lang="en-US" sz="2800" baseline="-25000" dirty="0" smtClean="0">
                <a:solidFill>
                  <a:srgbClr val="0000FF"/>
                </a:solidFill>
              </a:rPr>
              <a:t>3</a:t>
            </a:r>
            <a:r>
              <a:rPr lang="en-US" sz="2800" dirty="0" smtClean="0"/>
              <a:t> </a:t>
            </a:r>
            <a:r>
              <a:rPr lang="en-US" sz="2800" dirty="0"/>
              <a:t>+</a:t>
            </a:r>
            <a:br>
              <a:rPr lang="en-US" sz="2800" dirty="0"/>
            </a:br>
            <a:r>
              <a:rPr lang="en-US" sz="2800" dirty="0"/>
              <a:t>        </a:t>
            </a:r>
            <a:r>
              <a:rPr lang="en-US" sz="2800" dirty="0" smtClean="0"/>
              <a:t>   </a:t>
            </a:r>
            <a:r>
              <a:rPr lang="en-US" sz="2800" dirty="0">
                <a:solidFill>
                  <a:srgbClr val="0000FF"/>
                </a:solidFill>
              </a:rPr>
              <a:t>p</a:t>
            </a:r>
            <a:r>
              <a:rPr lang="en-US" sz="2800" baseline="-25000" dirty="0">
                <a:solidFill>
                  <a:srgbClr val="0000FF"/>
                </a:solidFill>
              </a:rPr>
              <a:t>1</a:t>
            </a:r>
            <a:r>
              <a:rPr lang="en-US" sz="2800" dirty="0">
                <a:solidFill>
                  <a:srgbClr val="0000FF"/>
                </a:solidFill>
              </a:rPr>
              <a:t>p</a:t>
            </a:r>
            <a:r>
              <a:rPr lang="en-US" sz="2800" baseline="-25000" dirty="0">
                <a:solidFill>
                  <a:srgbClr val="0000FF"/>
                </a:solidFill>
              </a:rPr>
              <a:t>2</a:t>
            </a:r>
            <a:r>
              <a:rPr lang="en-US" sz="2800" dirty="0"/>
              <a:t>(1-</a:t>
            </a:r>
            <a:r>
              <a:rPr lang="en-US" sz="2800" dirty="0">
                <a:solidFill>
                  <a:srgbClr val="0000FF"/>
                </a:solidFill>
              </a:rPr>
              <a:t>p</a:t>
            </a:r>
            <a:r>
              <a:rPr lang="en-US" sz="2800" baseline="-25000" dirty="0">
                <a:solidFill>
                  <a:srgbClr val="0000FF"/>
                </a:solidFill>
              </a:rPr>
              <a:t>3</a:t>
            </a:r>
            <a:r>
              <a:rPr lang="en-US" sz="2800" dirty="0"/>
              <a:t>) +</a:t>
            </a:r>
            <a:br>
              <a:rPr lang="en-US" sz="2800" dirty="0"/>
            </a:br>
            <a:r>
              <a:rPr lang="en-US" sz="2800" dirty="0"/>
              <a:t>        </a:t>
            </a:r>
            <a:r>
              <a:rPr lang="en-US" sz="2800" dirty="0" smtClean="0"/>
              <a:t>   </a:t>
            </a:r>
            <a:r>
              <a:rPr lang="en-US" sz="2800" dirty="0" smtClean="0">
                <a:solidFill>
                  <a:srgbClr val="0000FF"/>
                </a:solidFill>
              </a:rPr>
              <a:t>p</a:t>
            </a:r>
            <a:r>
              <a:rPr lang="en-US" sz="2800" baseline="-25000" dirty="0" smtClean="0">
                <a:solidFill>
                  <a:srgbClr val="0000FF"/>
                </a:solidFill>
              </a:rPr>
              <a:t>1</a:t>
            </a:r>
            <a:r>
              <a:rPr lang="en-US" sz="2800" dirty="0" smtClean="0">
                <a:solidFill>
                  <a:srgbClr val="0000FF"/>
                </a:solidFill>
              </a:rPr>
              <a:t>p</a:t>
            </a:r>
            <a:r>
              <a:rPr lang="en-US" sz="2800" baseline="-25000" dirty="0" smtClean="0">
                <a:solidFill>
                  <a:srgbClr val="0000FF"/>
                </a:solidFill>
              </a:rPr>
              <a:t>2</a:t>
            </a:r>
            <a:r>
              <a:rPr lang="en-US" sz="2800" dirty="0" smtClean="0">
                <a:solidFill>
                  <a:srgbClr val="0000FF"/>
                </a:solidFill>
              </a:rPr>
              <a:t>p</a:t>
            </a:r>
            <a:r>
              <a:rPr lang="en-US" sz="2800" baseline="-25000" dirty="0" smtClean="0">
                <a:solidFill>
                  <a:srgbClr val="0000FF"/>
                </a:solidFill>
              </a:rPr>
              <a:t>3</a:t>
            </a:r>
            <a:endParaRPr lang="en-US" sz="2800" baseline="-25000" dirty="0">
              <a:solidFill>
                <a:srgbClr val="0000FF"/>
              </a:solidFill>
            </a:endParaRPr>
          </a:p>
        </p:txBody>
      </p:sp>
      <p:sp>
        <p:nvSpPr>
          <p:cNvPr id="124938" name="Rectangle 10"/>
          <p:cNvSpPr>
            <a:spLocks noChangeArrowheads="1"/>
          </p:cNvSpPr>
          <p:nvPr/>
        </p:nvSpPr>
        <p:spPr bwMode="auto">
          <a:xfrm>
            <a:off x="457200" y="800493"/>
            <a:ext cx="259608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dirty="0"/>
              <a:t>Now let</a:t>
            </a:r>
            <a:r>
              <a:rPr lang="ja-JP" altLang="en-US" sz="2400" dirty="0">
                <a:latin typeface="Arial"/>
              </a:rPr>
              <a:t>’</a:t>
            </a:r>
            <a:r>
              <a:rPr lang="en-US" sz="2400" dirty="0"/>
              <a:t>s try this:</a:t>
            </a:r>
          </a:p>
        </p:txBody>
      </p:sp>
      <p:sp>
        <p:nvSpPr>
          <p:cNvPr id="124939" name="Rectangle 11"/>
          <p:cNvSpPr>
            <a:spLocks noChangeArrowheads="1"/>
          </p:cNvSpPr>
          <p:nvPr/>
        </p:nvSpPr>
        <p:spPr bwMode="auto">
          <a:xfrm>
            <a:off x="457200" y="1802038"/>
            <a:ext cx="2768005" cy="1200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dirty="0"/>
              <a:t>No clever </a:t>
            </a:r>
            <a:r>
              <a:rPr lang="en-US" sz="2400" dirty="0" smtClean="0"/>
              <a:t>grouping</a:t>
            </a:r>
            <a:br>
              <a:rPr lang="en-US" sz="2400" dirty="0" smtClean="0"/>
            </a:br>
            <a:r>
              <a:rPr lang="en-US" sz="2400" dirty="0" smtClean="0"/>
              <a:t> </a:t>
            </a:r>
            <a:r>
              <a:rPr lang="en-US" sz="2400" dirty="0"/>
              <a:t>seems possible.</a:t>
            </a:r>
          </a:p>
          <a:p>
            <a:r>
              <a:rPr lang="en-US" sz="2400" dirty="0" smtClean="0"/>
              <a:t>Use brute </a:t>
            </a:r>
            <a:r>
              <a:rPr lang="en-US" sz="2400" dirty="0"/>
              <a:t>force:</a:t>
            </a:r>
          </a:p>
        </p:txBody>
      </p:sp>
      <p:graphicFrame>
        <p:nvGraphicFramePr>
          <p:cNvPr id="125062" name="Group 13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6877837"/>
              </p:ext>
            </p:extLst>
          </p:nvPr>
        </p:nvGraphicFramePr>
        <p:xfrm>
          <a:off x="4953000" y="1828800"/>
          <a:ext cx="3621663" cy="3680143"/>
        </p:xfrm>
        <a:graphic>
          <a:graphicData uri="http://schemas.openxmlformats.org/drawingml/2006/table">
            <a:tbl>
              <a:tblPr/>
              <a:tblGrid>
                <a:gridCol w="447675"/>
                <a:gridCol w="446088"/>
                <a:gridCol w="444500"/>
                <a:gridCol w="447675"/>
                <a:gridCol w="1835725"/>
              </a:tblGrid>
              <a:tr h="320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ＭＳ Ｐゴシック" charset="0"/>
                          <a:cs typeface="Arial"/>
                        </a:rPr>
                        <a:t>X</a:t>
                      </a:r>
                      <a:r>
                        <a:rPr kumimoji="0" lang="en-US" sz="16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ＭＳ Ｐゴシック" charset="0"/>
                          <a:cs typeface="Arial"/>
                        </a:rPr>
                        <a:t>1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ＭＳ Ｐゴシック" charset="0"/>
                          <a:cs typeface="Arial"/>
                        </a:rPr>
                        <a:t>X</a:t>
                      </a:r>
                      <a:r>
                        <a:rPr kumimoji="0" lang="en-US" sz="16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ＭＳ Ｐゴシック" charset="0"/>
                          <a:cs typeface="Arial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ＭＳ Ｐゴシック" charset="0"/>
                          <a:cs typeface="Arial"/>
                        </a:rPr>
                        <a:t>X</a:t>
                      </a:r>
                      <a:r>
                        <a:rPr kumimoji="0" lang="en-US" sz="1600" b="0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ＭＳ Ｐゴシック" charset="0"/>
                          <a:cs typeface="Arial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D2533C"/>
                          </a:solidFill>
                          <a:effectLst/>
                          <a:latin typeface="Arial"/>
                          <a:ea typeface="ＭＳ Ｐゴシック" charset="0"/>
                          <a:cs typeface="Arial"/>
                        </a:rPr>
                        <a:t>F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D2533C"/>
                        </a:solidFill>
                        <a:effectLst/>
                        <a:latin typeface="Arial"/>
                        <a:ea typeface="ＭＳ Ｐゴシック" charset="0"/>
                        <a:cs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/>
                          <a:ea typeface="ＭＳ Ｐゴシック" charset="0"/>
                          <a:cs typeface="Arial"/>
                        </a:rPr>
                        <a:t>P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/>
                        <a:ea typeface="ＭＳ Ｐゴシック" charset="0"/>
                        <a:cs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22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ＭＳ Ｐゴシック" charset="0"/>
                          <a:cs typeface="Arial"/>
                        </a:rPr>
                        <a:t>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ＭＳ Ｐゴシック" charset="0"/>
                          <a:cs typeface="Arial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ＭＳ Ｐゴシック" charset="0"/>
                          <a:cs typeface="Arial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D2533C"/>
                          </a:solidFill>
                          <a:effectLst/>
                          <a:latin typeface="Arial"/>
                          <a:ea typeface="ＭＳ Ｐゴシック" charset="0"/>
                          <a:cs typeface="Arial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/>
                        <a:ea typeface="ＭＳ Ｐゴシック" charset="0"/>
                        <a:cs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ＭＳ Ｐゴシック" charset="0"/>
                          <a:cs typeface="Arial"/>
                        </a:rPr>
                        <a:t>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ＭＳ Ｐゴシック" charset="0"/>
                          <a:cs typeface="Arial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ＭＳ Ｐゴシック" charset="0"/>
                          <a:cs typeface="Arial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D2533C"/>
                          </a:solidFill>
                          <a:effectLst/>
                          <a:latin typeface="Arial"/>
                          <a:ea typeface="ＭＳ Ｐゴシック" charset="0"/>
                          <a:cs typeface="Arial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/>
                        <a:ea typeface="ＭＳ Ｐゴシック" charset="0"/>
                        <a:cs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22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ＭＳ Ｐゴシック" charset="0"/>
                          <a:cs typeface="Arial"/>
                        </a:rPr>
                        <a:t>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ＭＳ Ｐゴシック" charset="0"/>
                          <a:cs typeface="Arial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ＭＳ Ｐゴシック" charset="0"/>
                          <a:cs typeface="Arial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D2533C"/>
                          </a:solidFill>
                          <a:effectLst/>
                          <a:latin typeface="Arial"/>
                          <a:ea typeface="ＭＳ Ｐゴシック" charset="0"/>
                          <a:cs typeface="Arial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/>
                        <a:ea typeface="ＭＳ Ｐゴシック" charset="0"/>
                        <a:cs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56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ＭＳ Ｐゴシック" charset="0"/>
                          <a:cs typeface="Arial"/>
                        </a:rPr>
                        <a:t>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ＭＳ Ｐゴシック" charset="0"/>
                          <a:cs typeface="Arial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ＭＳ Ｐゴシック" charset="0"/>
                          <a:cs typeface="Arial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D2533C"/>
                          </a:solidFill>
                          <a:effectLst/>
                          <a:latin typeface="Arial"/>
                          <a:ea typeface="ＭＳ Ｐゴシック" charset="0"/>
                          <a:cs typeface="Arial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/>
                          <a:ea typeface="ＭＳ Ｐゴシック" charset="0"/>
                          <a:cs typeface="Arial"/>
                        </a:rPr>
                        <a:t>(1-p</a:t>
                      </a:r>
                      <a:r>
                        <a:rPr kumimoji="0" lang="en-US" sz="1600" b="0" i="0" u="none" strike="noStrike" cap="none" normalizeH="0" baseline="-2500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/>
                          <a:ea typeface="ＭＳ Ｐゴシック" charset="0"/>
                          <a:cs typeface="Arial"/>
                        </a:rPr>
                        <a:t>1</a:t>
                      </a: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/>
                          <a:ea typeface="ＭＳ Ｐゴシック" charset="0"/>
                          <a:cs typeface="Arial"/>
                        </a:rPr>
                        <a:t>)p</a:t>
                      </a:r>
                      <a:r>
                        <a:rPr kumimoji="0" lang="en-US" sz="1600" b="0" i="0" u="none" strike="noStrike" cap="none" normalizeH="0" baseline="-2500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/>
                          <a:ea typeface="ＭＳ Ｐゴシック" charset="0"/>
                          <a:cs typeface="Arial"/>
                        </a:rPr>
                        <a:t>2</a:t>
                      </a: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/>
                          <a:ea typeface="ＭＳ Ｐゴシック" charset="0"/>
                          <a:cs typeface="Arial"/>
                        </a:rPr>
                        <a:t>p</a:t>
                      </a:r>
                      <a:r>
                        <a:rPr kumimoji="0" lang="en-US" sz="1600" b="0" i="0" u="none" strike="noStrike" cap="none" normalizeH="0" baseline="-2500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/>
                          <a:ea typeface="ＭＳ Ｐゴシック" charset="0"/>
                          <a:cs typeface="Arial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ＭＳ Ｐゴシック" charset="0"/>
                          <a:cs typeface="Arial"/>
                        </a:rPr>
                        <a:t>1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ＭＳ Ｐゴシック" charset="0"/>
                          <a:cs typeface="Arial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ＭＳ Ｐゴシック" charset="0"/>
                          <a:cs typeface="Arial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D2533C"/>
                          </a:solidFill>
                          <a:effectLst/>
                          <a:latin typeface="Arial"/>
                          <a:ea typeface="ＭＳ Ｐゴシック" charset="0"/>
                          <a:cs typeface="Arial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/>
                        <a:ea typeface="ＭＳ Ｐゴシック" charset="0"/>
                        <a:cs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56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ＭＳ Ｐゴシック" charset="0"/>
                          <a:cs typeface="Arial"/>
                        </a:rPr>
                        <a:t>1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ＭＳ Ｐゴシック" charset="0"/>
                          <a:cs typeface="Arial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ＭＳ Ｐゴシック" charset="0"/>
                          <a:cs typeface="Arial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D2533C"/>
                          </a:solidFill>
                          <a:effectLst/>
                          <a:latin typeface="Arial"/>
                          <a:ea typeface="ＭＳ Ｐゴシック" charset="0"/>
                          <a:cs typeface="Arial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/>
                          <a:ea typeface="ＭＳ Ｐゴシック" charset="0"/>
                          <a:cs typeface="Arial"/>
                        </a:rPr>
                        <a:t>p</a:t>
                      </a:r>
                      <a:r>
                        <a:rPr kumimoji="0" lang="en-US" sz="1600" b="0" i="0" u="none" strike="noStrike" cap="none" normalizeH="0" baseline="-2500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/>
                          <a:ea typeface="ＭＳ Ｐゴシック" charset="0"/>
                          <a:cs typeface="Arial"/>
                        </a:rPr>
                        <a:t>1</a:t>
                      </a: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/>
                          <a:ea typeface="ＭＳ Ｐゴシック" charset="0"/>
                          <a:cs typeface="Arial"/>
                        </a:rPr>
                        <a:t>(1-p</a:t>
                      </a:r>
                      <a:r>
                        <a:rPr kumimoji="0" lang="en-US" sz="1600" b="0" i="0" u="none" strike="noStrike" cap="none" normalizeH="0" baseline="-2500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/>
                          <a:ea typeface="ＭＳ Ｐゴシック" charset="0"/>
                          <a:cs typeface="Arial"/>
                        </a:rPr>
                        <a:t>2</a:t>
                      </a: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/>
                          <a:ea typeface="ＭＳ Ｐゴシック" charset="0"/>
                          <a:cs typeface="Arial"/>
                        </a:rPr>
                        <a:t>)p</a:t>
                      </a:r>
                      <a:r>
                        <a:rPr kumimoji="0" lang="en-US" sz="1600" b="0" i="0" u="none" strike="noStrike" cap="none" normalizeH="0" baseline="-2500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/>
                          <a:ea typeface="ＭＳ Ｐゴシック" charset="0"/>
                          <a:cs typeface="Arial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72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ＭＳ Ｐゴシック" charset="0"/>
                          <a:cs typeface="Arial"/>
                        </a:rPr>
                        <a:t>1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ＭＳ Ｐゴシック" charset="0"/>
                          <a:cs typeface="Arial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ＭＳ Ｐゴシック" charset="0"/>
                          <a:cs typeface="Arial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D2533C"/>
                          </a:solidFill>
                          <a:effectLst/>
                          <a:latin typeface="Arial"/>
                          <a:ea typeface="ＭＳ Ｐゴシック" charset="0"/>
                          <a:cs typeface="Arial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/>
                          <a:ea typeface="ＭＳ Ｐゴシック" charset="0"/>
                          <a:cs typeface="Arial"/>
                        </a:rPr>
                        <a:t>p</a:t>
                      </a:r>
                      <a:r>
                        <a:rPr kumimoji="0" lang="en-US" sz="1600" b="0" i="0" u="none" strike="noStrike" cap="none" normalizeH="0" baseline="-2500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/>
                          <a:ea typeface="ＭＳ Ｐゴシック" charset="0"/>
                          <a:cs typeface="Arial"/>
                        </a:rPr>
                        <a:t>1</a:t>
                      </a: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/>
                          <a:ea typeface="ＭＳ Ｐゴシック" charset="0"/>
                          <a:cs typeface="Arial"/>
                        </a:rPr>
                        <a:t>p</a:t>
                      </a:r>
                      <a:r>
                        <a:rPr kumimoji="0" lang="en-US" sz="1600" b="0" i="0" u="none" strike="noStrike" cap="none" normalizeH="0" baseline="-2500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/>
                          <a:ea typeface="ＭＳ Ｐゴシック" charset="0"/>
                          <a:cs typeface="Arial"/>
                        </a:rPr>
                        <a:t>2</a:t>
                      </a: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/>
                          <a:ea typeface="ＭＳ Ｐゴシック" charset="0"/>
                          <a:cs typeface="Arial"/>
                        </a:rPr>
                        <a:t>(1-p</a:t>
                      </a:r>
                      <a:r>
                        <a:rPr kumimoji="0" lang="en-US" sz="1600" b="0" i="0" u="none" strike="noStrike" cap="none" normalizeH="0" baseline="-2500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/>
                          <a:ea typeface="ＭＳ Ｐゴシック" charset="0"/>
                          <a:cs typeface="Arial"/>
                        </a:rPr>
                        <a:t>3</a:t>
                      </a: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/>
                          <a:ea typeface="ＭＳ Ｐゴシック" charset="0"/>
                          <a:cs typeface="Arial"/>
                        </a:rPr>
                        <a:t>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ＭＳ Ｐゴシック" charset="0"/>
                          <a:cs typeface="Arial"/>
                        </a:rPr>
                        <a:t>1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ＭＳ Ｐゴシック" charset="0"/>
                          <a:cs typeface="Arial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ＭＳ Ｐゴシック" charset="0"/>
                          <a:cs typeface="Arial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D2533C"/>
                          </a:solidFill>
                          <a:effectLst/>
                          <a:latin typeface="Arial"/>
                          <a:ea typeface="ＭＳ Ｐゴシック" charset="0"/>
                          <a:cs typeface="Arial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/>
                          <a:ea typeface="ＭＳ Ｐゴシック" charset="0"/>
                          <a:cs typeface="Arial"/>
                        </a:rPr>
                        <a:t>p</a:t>
                      </a:r>
                      <a:r>
                        <a:rPr kumimoji="0" lang="en-US" sz="1600" b="0" i="0" u="none" strike="noStrike" cap="none" normalizeH="0" baseline="-2500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/>
                          <a:ea typeface="ＭＳ Ｐゴシック" charset="0"/>
                          <a:cs typeface="Arial"/>
                        </a:rPr>
                        <a:t>1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/>
                          <a:ea typeface="ＭＳ Ｐゴシック" charset="0"/>
                          <a:cs typeface="Arial"/>
                        </a:rPr>
                        <a:t>p</a:t>
                      </a:r>
                      <a:r>
                        <a:rPr kumimoji="0" lang="en-US" sz="1600" b="0" i="0" u="none" strike="noStrike" cap="none" normalizeH="0" baseline="-2500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/>
                          <a:ea typeface="ＭＳ Ｐゴシック" charset="0"/>
                          <a:cs typeface="Arial"/>
                        </a:rPr>
                        <a:t>2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/>
                          <a:ea typeface="ＭＳ Ｐゴシック" charset="0"/>
                          <a:cs typeface="Arial"/>
                        </a:rPr>
                        <a:t>p</a:t>
                      </a:r>
                      <a:r>
                        <a:rPr kumimoji="0" lang="en-US" sz="1600" b="0" i="0" u="none" strike="noStrike" cap="none" normalizeH="0" baseline="-2500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/>
                          <a:ea typeface="ＭＳ Ｐゴシック" charset="0"/>
                          <a:cs typeface="Arial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457200" y="5898009"/>
            <a:ext cx="1212617" cy="52322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eaLnBrk="1" hangingPunct="1">
              <a:spcBef>
                <a:spcPct val="20000"/>
              </a:spcBef>
            </a:pPr>
            <a:r>
              <a:rPr lang="en-US" sz="2800" dirty="0" smtClean="0">
                <a:solidFill>
                  <a:schemeClr val="tx2"/>
                </a:solidFill>
              </a:rPr>
              <a:t>#F </a:t>
            </a:r>
            <a:r>
              <a:rPr lang="en-US" sz="2800" dirty="0" smtClean="0"/>
              <a:t>= 4</a:t>
            </a:r>
            <a:endParaRPr lang="en-US" sz="2800" baseline="-25000" dirty="0"/>
          </a:p>
        </p:txBody>
      </p:sp>
      <p:sp>
        <p:nvSpPr>
          <p:cNvPr id="10" name="TextBox 9"/>
          <p:cNvSpPr txBox="1"/>
          <p:nvPr/>
        </p:nvSpPr>
        <p:spPr>
          <a:xfrm>
            <a:off x="3781579" y="800493"/>
            <a:ext cx="4452511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127000" dir="2700000" algn="tl" rotWithShape="0">
              <a:srgbClr val="000000">
                <a:alpha val="43000"/>
              </a:srgbClr>
            </a:outerShdw>
          </a:effectLst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tx2"/>
                </a:solidFill>
              </a:rPr>
              <a:t>F</a:t>
            </a:r>
            <a:r>
              <a:rPr lang="en-US" sz="2400" dirty="0"/>
              <a:t>    =    X</a:t>
            </a:r>
            <a:r>
              <a:rPr lang="en-US" sz="2400" baseline="-25000" dirty="0"/>
              <a:t>1</a:t>
            </a:r>
            <a:r>
              <a:rPr lang="en-US" sz="2400" dirty="0"/>
              <a:t>X</a:t>
            </a:r>
            <a:r>
              <a:rPr lang="en-US" sz="2400" baseline="-25000" dirty="0"/>
              <a:t>2</a:t>
            </a:r>
            <a:r>
              <a:rPr lang="en-US" sz="2400" dirty="0"/>
              <a:t>  ∨  X</a:t>
            </a:r>
            <a:r>
              <a:rPr lang="en-US" sz="2400" baseline="-25000" dirty="0"/>
              <a:t>1</a:t>
            </a:r>
            <a:r>
              <a:rPr lang="en-US" sz="2400" dirty="0"/>
              <a:t>X</a:t>
            </a:r>
            <a:r>
              <a:rPr lang="en-US" sz="2400" baseline="-25000" dirty="0"/>
              <a:t>3</a:t>
            </a:r>
            <a:r>
              <a:rPr lang="en-US" sz="2400" dirty="0"/>
              <a:t> </a:t>
            </a:r>
            <a:r>
              <a:rPr lang="en-US" sz="2400" dirty="0">
                <a:latin typeface="cmsy10" charset="0"/>
              </a:rPr>
              <a:t> </a:t>
            </a:r>
            <a:r>
              <a:rPr lang="en-US" sz="2400" dirty="0"/>
              <a:t>∨  X</a:t>
            </a:r>
            <a:r>
              <a:rPr lang="en-US" sz="2400" baseline="-25000" dirty="0"/>
              <a:t>2</a:t>
            </a:r>
            <a:r>
              <a:rPr lang="en-US" sz="2400" dirty="0"/>
              <a:t>X</a:t>
            </a:r>
            <a:r>
              <a:rPr lang="en-US" sz="2400" baseline="-25000" dirty="0"/>
              <a:t>3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dirty="0" err="1" smtClean="0"/>
              <a:t>June</a:t>
            </a:r>
            <a:r>
              <a:rPr lang="fr-FR" dirty="0" smtClean="0"/>
              <a:t>, 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smtClean="0"/>
              <a:t>Probabilistic Databases - Dan Suciu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97005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78ED5-B21A-7043-92C3-2371EFE69713}" type="slidenum">
              <a:rPr lang="en-US"/>
              <a:pPr/>
              <a:t>11</a:t>
            </a:fld>
            <a:endParaRPr lang="en-US"/>
          </a:p>
        </p:txBody>
      </p:sp>
      <p:sp>
        <p:nvSpPr>
          <p:cNvPr id="12595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Complexity of </a:t>
            </a:r>
            <a:r>
              <a:rPr lang="en-US" dirty="0" smtClean="0"/>
              <a:t>Model Counting</a:t>
            </a:r>
            <a:endParaRPr lang="en-US" dirty="0"/>
          </a:p>
        </p:txBody>
      </p:sp>
      <p:sp>
        <p:nvSpPr>
          <p:cNvPr id="125956" name="Rectangle 4"/>
          <p:cNvSpPr>
            <a:spLocks noChangeArrowheads="1"/>
          </p:cNvSpPr>
          <p:nvPr/>
        </p:nvSpPr>
        <p:spPr bwMode="auto">
          <a:xfrm>
            <a:off x="228600" y="4319806"/>
            <a:ext cx="85344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dirty="0">
                <a:solidFill>
                  <a:srgbClr val="D2533C"/>
                </a:solidFill>
              </a:rPr>
              <a:t>NP</a:t>
            </a:r>
            <a:r>
              <a:rPr lang="en-US" dirty="0"/>
              <a:t> = class of problems of the form </a:t>
            </a:r>
            <a:r>
              <a:rPr lang="ja-JP" altLang="en-US" dirty="0">
                <a:latin typeface="Arial"/>
              </a:rPr>
              <a:t>“</a:t>
            </a:r>
            <a:r>
              <a:rPr lang="en-US" dirty="0"/>
              <a:t>is there a witness ?</a:t>
            </a:r>
            <a:r>
              <a:rPr lang="ja-JP" altLang="en-US" dirty="0">
                <a:latin typeface="Arial"/>
              </a:rPr>
              <a:t>”</a:t>
            </a:r>
            <a:r>
              <a:rPr lang="en-US" dirty="0"/>
              <a:t> </a:t>
            </a:r>
            <a:r>
              <a:rPr lang="en-US" dirty="0">
                <a:solidFill>
                  <a:srgbClr val="D2533C"/>
                </a:solidFill>
              </a:rPr>
              <a:t>SAT</a:t>
            </a:r>
          </a:p>
          <a:p>
            <a:r>
              <a:rPr lang="en-US" dirty="0">
                <a:solidFill>
                  <a:srgbClr val="D2533C"/>
                </a:solidFill>
              </a:rPr>
              <a:t>#P</a:t>
            </a:r>
            <a:r>
              <a:rPr lang="en-US" dirty="0"/>
              <a:t>  = class of problems of the form </a:t>
            </a:r>
            <a:r>
              <a:rPr lang="ja-JP" altLang="en-US" dirty="0">
                <a:latin typeface="Arial"/>
              </a:rPr>
              <a:t>“</a:t>
            </a:r>
            <a:r>
              <a:rPr lang="en-US" dirty="0"/>
              <a:t>how many witnesses ?</a:t>
            </a:r>
            <a:r>
              <a:rPr lang="ja-JP" altLang="en-US" dirty="0">
                <a:latin typeface="Arial"/>
              </a:rPr>
              <a:t>”</a:t>
            </a:r>
            <a:r>
              <a:rPr lang="en-US" dirty="0"/>
              <a:t> </a:t>
            </a:r>
            <a:r>
              <a:rPr lang="en-US" dirty="0">
                <a:solidFill>
                  <a:srgbClr val="D2533C"/>
                </a:solidFill>
              </a:rPr>
              <a:t>#</a:t>
            </a:r>
            <a:r>
              <a:rPr lang="en-US" dirty="0" smtClean="0">
                <a:solidFill>
                  <a:srgbClr val="D2533C"/>
                </a:solidFill>
              </a:rPr>
              <a:t>SAT</a:t>
            </a:r>
            <a:endParaRPr lang="en-US" dirty="0">
              <a:solidFill>
                <a:srgbClr val="D2533C"/>
              </a:solidFill>
            </a:endParaRPr>
          </a:p>
        </p:txBody>
      </p:sp>
      <p:sp>
        <p:nvSpPr>
          <p:cNvPr id="125957" name="AutoShape 5"/>
          <p:cNvSpPr>
            <a:spLocks noChangeArrowheads="1"/>
          </p:cNvSpPr>
          <p:nvPr/>
        </p:nvSpPr>
        <p:spPr bwMode="auto">
          <a:xfrm>
            <a:off x="828462" y="5554644"/>
            <a:ext cx="4896366" cy="1021556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dirty="0" smtClean="0"/>
              <a:t>Interesting fact:</a:t>
            </a:r>
            <a:br>
              <a:rPr lang="en-US" dirty="0" smtClean="0"/>
            </a:br>
            <a:r>
              <a:rPr lang="en-US" dirty="0" smtClean="0"/>
              <a:t>The </a:t>
            </a:r>
            <a:r>
              <a:rPr lang="en-US" dirty="0">
                <a:solidFill>
                  <a:srgbClr val="D2533C"/>
                </a:solidFill>
              </a:rPr>
              <a:t>decision</a:t>
            </a:r>
            <a:r>
              <a:rPr lang="en-US" dirty="0"/>
              <a:t> problem </a:t>
            </a:r>
            <a:r>
              <a:rPr lang="en-US" dirty="0" smtClean="0">
                <a:solidFill>
                  <a:srgbClr val="D2533C"/>
                </a:solidFill>
              </a:rPr>
              <a:t>2CNF</a:t>
            </a:r>
            <a:r>
              <a:rPr lang="en-US" dirty="0" smtClean="0"/>
              <a:t> </a:t>
            </a:r>
            <a:r>
              <a:rPr lang="en-US" dirty="0"/>
              <a:t>is in </a:t>
            </a:r>
            <a:r>
              <a:rPr lang="en-US" dirty="0">
                <a:solidFill>
                  <a:srgbClr val="D2533C"/>
                </a:solidFill>
              </a:rPr>
              <a:t>PTIME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The </a:t>
            </a:r>
            <a:r>
              <a:rPr lang="en-US" dirty="0">
                <a:solidFill>
                  <a:srgbClr val="D2533C"/>
                </a:solidFill>
              </a:rPr>
              <a:t>counting</a:t>
            </a:r>
            <a:r>
              <a:rPr lang="en-US" dirty="0"/>
              <a:t> problem </a:t>
            </a:r>
            <a:r>
              <a:rPr lang="en-US" dirty="0" smtClean="0">
                <a:solidFill>
                  <a:srgbClr val="D2533C"/>
                </a:solidFill>
              </a:rPr>
              <a:t>#2CNF</a:t>
            </a:r>
            <a:r>
              <a:rPr lang="en-US" dirty="0" smtClean="0"/>
              <a:t> </a:t>
            </a:r>
            <a:r>
              <a:rPr lang="en-US" dirty="0"/>
              <a:t>is </a:t>
            </a:r>
            <a:r>
              <a:rPr lang="en-US" dirty="0">
                <a:solidFill>
                  <a:srgbClr val="D2533C"/>
                </a:solidFill>
              </a:rPr>
              <a:t>#P</a:t>
            </a:r>
            <a:r>
              <a:rPr lang="en-US" dirty="0"/>
              <a:t>-</a:t>
            </a:r>
            <a:r>
              <a:rPr lang="en-US" dirty="0" smtClean="0"/>
              <a:t>complete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86115" y="3347310"/>
            <a:ext cx="6462827" cy="461665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>
              <a:defRPr sz="2800">
                <a:latin typeface="Arial"/>
              </a:defRPr>
            </a:lvl1pPr>
          </a:lstStyle>
          <a:p>
            <a:r>
              <a:rPr lang="en-US" sz="2400" b="1" dirty="0"/>
              <a:t>Theorem</a:t>
            </a:r>
            <a:r>
              <a:rPr lang="en-US" sz="2400" dirty="0"/>
              <a:t> [Valiant:1979</a:t>
            </a:r>
            <a:r>
              <a:rPr lang="en-US" sz="2400" dirty="0" smtClean="0"/>
              <a:t>]  </a:t>
            </a:r>
            <a:r>
              <a:rPr lang="en-US" sz="2400" dirty="0" smtClean="0">
                <a:solidFill>
                  <a:schemeClr val="tx2"/>
                </a:solidFill>
              </a:rPr>
              <a:t>#SAT </a:t>
            </a:r>
            <a:r>
              <a:rPr lang="en-US" sz="2400" dirty="0" smtClean="0"/>
              <a:t>is </a:t>
            </a:r>
            <a:r>
              <a:rPr lang="en-US" sz="2400" dirty="0">
                <a:solidFill>
                  <a:srgbClr val="D2533C"/>
                </a:solidFill>
              </a:rPr>
              <a:t>#P</a:t>
            </a:r>
            <a:r>
              <a:rPr lang="en-US" sz="2400" dirty="0"/>
              <a:t>-</a:t>
            </a:r>
            <a:r>
              <a:rPr lang="en-US" sz="2400" dirty="0" smtClean="0"/>
              <a:t>complete</a:t>
            </a:r>
            <a:endParaRPr lang="en-US" sz="2400" dirty="0"/>
          </a:p>
        </p:txBody>
      </p:sp>
      <p:sp>
        <p:nvSpPr>
          <p:cNvPr id="2" name="TextBox 1"/>
          <p:cNvSpPr txBox="1"/>
          <p:nvPr/>
        </p:nvSpPr>
        <p:spPr>
          <a:xfrm>
            <a:off x="371657" y="1822659"/>
            <a:ext cx="771985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D2533C"/>
                </a:solidFill>
              </a:rPr>
              <a:t>SAT</a:t>
            </a:r>
            <a:r>
              <a:rPr lang="en-US" dirty="0"/>
              <a:t> is the </a:t>
            </a:r>
            <a:r>
              <a:rPr lang="en-US" dirty="0" smtClean="0"/>
              <a:t>problem:  Given </a:t>
            </a:r>
            <a:r>
              <a:rPr lang="en-US" dirty="0">
                <a:solidFill>
                  <a:srgbClr val="D2533C"/>
                </a:solidFill>
              </a:rPr>
              <a:t>F</a:t>
            </a:r>
            <a:r>
              <a:rPr lang="en-US" dirty="0"/>
              <a:t>, check if there exists a satisfying assignment</a:t>
            </a:r>
          </a:p>
          <a:p>
            <a:endParaRPr lang="en-US" dirty="0"/>
          </a:p>
          <a:p>
            <a:r>
              <a:rPr lang="en-US" dirty="0">
                <a:solidFill>
                  <a:srgbClr val="D2533C"/>
                </a:solidFill>
              </a:rPr>
              <a:t>#SAT </a:t>
            </a:r>
            <a:r>
              <a:rPr lang="en-US" dirty="0"/>
              <a:t>is the </a:t>
            </a:r>
            <a:r>
              <a:rPr lang="en-US" dirty="0" smtClean="0"/>
              <a:t>problem:  Given </a:t>
            </a:r>
            <a:r>
              <a:rPr lang="en-US" dirty="0">
                <a:solidFill>
                  <a:srgbClr val="D2533C"/>
                </a:solidFill>
              </a:rPr>
              <a:t>F</a:t>
            </a:r>
            <a:r>
              <a:rPr lang="en-US" dirty="0"/>
              <a:t>, compute </a:t>
            </a:r>
            <a:r>
              <a:rPr lang="en-US" dirty="0">
                <a:solidFill>
                  <a:srgbClr val="D2533C"/>
                </a:solidFill>
              </a:rPr>
              <a:t>#</a:t>
            </a:r>
            <a:r>
              <a:rPr lang="en-US" dirty="0" smtClean="0">
                <a:solidFill>
                  <a:srgbClr val="D2533C"/>
                </a:solidFill>
              </a:rPr>
              <a:t>F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dirty="0" err="1" smtClean="0"/>
              <a:t>June</a:t>
            </a:r>
            <a:r>
              <a:rPr lang="fr-FR" dirty="0" smtClean="0"/>
              <a:t>,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smtClean="0"/>
              <a:t>Probabilistic Databases - Dan Suciu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76638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59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259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5956" grpId="0" autoUpdateAnimBg="0"/>
      <p:bldP spid="125957" grpId="0" animBg="1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78ED5-B21A-7043-92C3-2371EFE69713}" type="slidenum">
              <a:rPr lang="en-US"/>
              <a:pPr/>
              <a:t>12</a:t>
            </a:fld>
            <a:endParaRPr lang="en-US"/>
          </a:p>
        </p:txBody>
      </p:sp>
      <p:sp>
        <p:nvSpPr>
          <p:cNvPr id="12595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PP2DNF Formulas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448785" y="3580578"/>
            <a:ext cx="55093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Example:   </a:t>
            </a:r>
            <a:r>
              <a:rPr lang="en-US" sz="2000" dirty="0" smtClean="0">
                <a:solidFill>
                  <a:srgbClr val="D2533C"/>
                </a:solidFill>
              </a:rPr>
              <a:t>F</a:t>
            </a:r>
            <a:r>
              <a:rPr lang="en-US" sz="2000" dirty="0" smtClean="0"/>
              <a:t> = X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 Y</a:t>
            </a:r>
            <a:r>
              <a:rPr lang="en-US" sz="2000" baseline="-25000" dirty="0" smtClean="0"/>
              <a:t>3</a:t>
            </a:r>
            <a:r>
              <a:rPr lang="en-US" sz="2000" dirty="0" smtClean="0"/>
              <a:t> ∨ X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 Y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 </a:t>
            </a:r>
            <a:r>
              <a:rPr lang="en-US" sz="2000" dirty="0"/>
              <a:t>∨ </a:t>
            </a:r>
            <a:r>
              <a:rPr lang="en-US" sz="2000" dirty="0" smtClean="0"/>
              <a:t>X</a:t>
            </a:r>
            <a:r>
              <a:rPr lang="en-US" sz="2000" baseline="-25000" dirty="0"/>
              <a:t>2</a:t>
            </a:r>
            <a:r>
              <a:rPr lang="en-US" sz="2000" dirty="0" smtClean="0"/>
              <a:t> </a:t>
            </a:r>
            <a:r>
              <a:rPr lang="en-US" sz="2000" dirty="0"/>
              <a:t>Y</a:t>
            </a:r>
            <a:r>
              <a:rPr lang="en-US" sz="2000" baseline="-25000" dirty="0"/>
              <a:t>3</a:t>
            </a:r>
            <a:r>
              <a:rPr lang="en-US" sz="2000" dirty="0"/>
              <a:t> ∨ </a:t>
            </a:r>
            <a:r>
              <a:rPr lang="en-US" sz="2000" dirty="0" smtClean="0"/>
              <a:t>X</a:t>
            </a:r>
            <a:r>
              <a:rPr lang="en-US" sz="2000" baseline="-25000" dirty="0" smtClean="0"/>
              <a:t>3</a:t>
            </a:r>
            <a:r>
              <a:rPr lang="en-US" sz="2000" dirty="0" smtClean="0"/>
              <a:t> Y</a:t>
            </a:r>
            <a:r>
              <a:rPr lang="en-US" sz="2000" baseline="-25000" dirty="0" smtClean="0"/>
              <a:t>2</a:t>
            </a:r>
            <a:endParaRPr lang="en-US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325168" y="2240798"/>
            <a:ext cx="8736136" cy="830997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>
              <a:defRPr sz="2800">
                <a:latin typeface="Arial"/>
              </a:defRPr>
            </a:lvl1pPr>
          </a:lstStyle>
          <a:p>
            <a:r>
              <a:rPr lang="en-US" sz="2400" b="1" dirty="0"/>
              <a:t>Definition</a:t>
            </a:r>
            <a:r>
              <a:rPr lang="en-US" sz="2400" dirty="0"/>
              <a:t>.  A Positive, Partitioned 2DNF </a:t>
            </a:r>
            <a:r>
              <a:rPr lang="en-US" sz="2400" dirty="0" smtClean="0"/>
              <a:t>(</a:t>
            </a:r>
            <a:r>
              <a:rPr lang="en-US" sz="2400" dirty="0" smtClean="0">
                <a:solidFill>
                  <a:srgbClr val="D2533C"/>
                </a:solidFill>
              </a:rPr>
              <a:t>PP2DNF</a:t>
            </a:r>
            <a:r>
              <a:rPr lang="en-US" sz="2400" dirty="0" smtClean="0"/>
              <a:t>) formula </a:t>
            </a:r>
            <a:r>
              <a:rPr lang="en-US" sz="2400" dirty="0"/>
              <a:t>is:</a:t>
            </a:r>
          </a:p>
          <a:p>
            <a:r>
              <a:rPr lang="en-US" sz="2400" dirty="0"/>
              <a:t>    </a:t>
            </a:r>
            <a:r>
              <a:rPr lang="en-US" sz="2400" dirty="0">
                <a:solidFill>
                  <a:srgbClr val="D2533C"/>
                </a:solidFill>
              </a:rPr>
              <a:t>F</a:t>
            </a:r>
            <a:r>
              <a:rPr lang="en-US" sz="2400" dirty="0"/>
              <a:t> =  X</a:t>
            </a:r>
            <a:r>
              <a:rPr lang="en-US" sz="2400" baseline="-25000" dirty="0"/>
              <a:t>i1</a:t>
            </a:r>
            <a:r>
              <a:rPr lang="en-US" sz="2400" dirty="0"/>
              <a:t> Y</a:t>
            </a:r>
            <a:r>
              <a:rPr lang="en-US" sz="2400" baseline="-25000" dirty="0"/>
              <a:t>j1</a:t>
            </a:r>
            <a:r>
              <a:rPr lang="en-US" sz="2400" dirty="0"/>
              <a:t>  ∨ X</a:t>
            </a:r>
            <a:r>
              <a:rPr lang="en-US" sz="2400" baseline="-25000" dirty="0"/>
              <a:t>i1</a:t>
            </a:r>
            <a:r>
              <a:rPr lang="en-US" sz="2400" dirty="0"/>
              <a:t> Y</a:t>
            </a:r>
            <a:r>
              <a:rPr lang="en-US" sz="2400" baseline="-25000" dirty="0"/>
              <a:t>j1</a:t>
            </a:r>
            <a:r>
              <a:rPr lang="en-US" sz="2400" dirty="0"/>
              <a:t>  ∨ …    ∨  </a:t>
            </a:r>
            <a:r>
              <a:rPr lang="en-US" sz="2400" dirty="0" err="1"/>
              <a:t>X</a:t>
            </a:r>
            <a:r>
              <a:rPr lang="en-US" sz="2400" baseline="-25000" dirty="0" err="1"/>
              <a:t>in</a:t>
            </a:r>
            <a:r>
              <a:rPr lang="en-US" sz="2400" dirty="0"/>
              <a:t> </a:t>
            </a:r>
            <a:r>
              <a:rPr lang="en-US" sz="2400" dirty="0" err="1"/>
              <a:t>Y</a:t>
            </a:r>
            <a:r>
              <a:rPr lang="en-US" sz="2400" baseline="-25000" dirty="0" err="1"/>
              <a:t>jn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325168" y="4581219"/>
            <a:ext cx="6223128" cy="830997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>
              <a:defRPr sz="2800">
                <a:latin typeface="Arial"/>
              </a:defRPr>
            </a:lvl1pPr>
          </a:lstStyle>
          <a:p>
            <a:r>
              <a:rPr lang="en-US" sz="2400" b="1" dirty="0"/>
              <a:t>Theorem</a:t>
            </a:r>
            <a:r>
              <a:rPr lang="en-US" sz="2400" dirty="0"/>
              <a:t> [</a:t>
            </a:r>
            <a:r>
              <a:rPr lang="en-US" sz="2400" dirty="0" err="1"/>
              <a:t>Provan</a:t>
            </a:r>
            <a:r>
              <a:rPr lang="en-US" sz="2400" dirty="0"/>
              <a:t> and Ball 1982]</a:t>
            </a:r>
            <a:br>
              <a:rPr lang="en-US" sz="2400" dirty="0"/>
            </a:br>
            <a:r>
              <a:rPr lang="en-US" sz="2400" dirty="0"/>
              <a:t>Model counting for </a:t>
            </a:r>
            <a:r>
              <a:rPr lang="en-US" sz="2400" dirty="0">
                <a:solidFill>
                  <a:srgbClr val="D2533C"/>
                </a:solidFill>
              </a:rPr>
              <a:t>PP2DNF</a:t>
            </a:r>
            <a:r>
              <a:rPr lang="en-US" sz="2400" dirty="0"/>
              <a:t> is </a:t>
            </a:r>
            <a:r>
              <a:rPr lang="en-US" sz="2400" dirty="0">
                <a:solidFill>
                  <a:srgbClr val="D2533C"/>
                </a:solidFill>
              </a:rPr>
              <a:t>#P</a:t>
            </a:r>
            <a:r>
              <a:rPr lang="en-US" sz="2400" dirty="0"/>
              <a:t>-complete.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21847" y="6139136"/>
            <a:ext cx="81649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Even for such simple formulas, counting the number of models is </a:t>
            </a:r>
            <a:r>
              <a:rPr lang="en-US" dirty="0" smtClean="0">
                <a:solidFill>
                  <a:srgbClr val="D2533C"/>
                </a:solidFill>
              </a:rPr>
              <a:t>#P</a:t>
            </a:r>
            <a:r>
              <a:rPr lang="en-US" dirty="0" smtClean="0"/>
              <a:t>-complete!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dirty="0" err="1" smtClean="0"/>
              <a:t>June</a:t>
            </a:r>
            <a:r>
              <a:rPr lang="fr-FR" dirty="0" smtClean="0"/>
              <a:t>,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smtClean="0"/>
              <a:t>Probabilistic Databases - Dan Suciu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52716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78ED5-B21A-7043-92C3-2371EFE69713}" type="slidenum">
              <a:rPr lang="en-US"/>
              <a:pPr/>
              <a:t>13</a:t>
            </a:fld>
            <a:endParaRPr lang="en-US"/>
          </a:p>
        </p:txBody>
      </p:sp>
      <p:sp>
        <p:nvSpPr>
          <p:cNvPr id="12595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Queries are #P-Complete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74445" y="3674180"/>
            <a:ext cx="414746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Proof: by reduction from #PP2DNF</a:t>
            </a:r>
            <a:endParaRPr lang="en-US" sz="2000" dirty="0"/>
          </a:p>
        </p:txBody>
      </p:sp>
      <p:sp>
        <p:nvSpPr>
          <p:cNvPr id="10" name="TextBox 9"/>
          <p:cNvSpPr txBox="1"/>
          <p:nvPr/>
        </p:nvSpPr>
        <p:spPr>
          <a:xfrm>
            <a:off x="448785" y="4106738"/>
            <a:ext cx="55523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Example:  suppose </a:t>
            </a:r>
            <a:r>
              <a:rPr lang="en-US" sz="2000" dirty="0" smtClean="0">
                <a:solidFill>
                  <a:srgbClr val="D2533C"/>
                </a:solidFill>
              </a:rPr>
              <a:t>F</a:t>
            </a:r>
            <a:r>
              <a:rPr lang="en-US" sz="2000" dirty="0" smtClean="0"/>
              <a:t> =  X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 Y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 ∨ X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 Y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 </a:t>
            </a:r>
            <a:r>
              <a:rPr lang="en-US" sz="2000" dirty="0"/>
              <a:t>∨ </a:t>
            </a:r>
            <a:r>
              <a:rPr lang="en-US" sz="2000" dirty="0" smtClean="0"/>
              <a:t>X</a:t>
            </a:r>
            <a:r>
              <a:rPr lang="en-US" sz="2000" baseline="-25000" dirty="0"/>
              <a:t>2</a:t>
            </a:r>
            <a:r>
              <a:rPr lang="en-US" sz="2000" dirty="0" smtClean="0"/>
              <a:t> Y</a:t>
            </a:r>
            <a:r>
              <a:rPr lang="en-US" sz="2000" baseline="-25000" dirty="0" smtClean="0"/>
              <a:t>2</a:t>
            </a:r>
            <a:endParaRPr lang="en-US" sz="2000" dirty="0"/>
          </a:p>
        </p:txBody>
      </p:sp>
      <p:graphicFrame>
        <p:nvGraphicFramePr>
          <p:cNvPr id="11" name="Group 17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87635"/>
              </p:ext>
            </p:extLst>
          </p:nvPr>
        </p:nvGraphicFramePr>
        <p:xfrm>
          <a:off x="3712870" y="5162020"/>
          <a:ext cx="1153450" cy="987496"/>
        </p:xfrm>
        <a:graphic>
          <a:graphicData uri="http://schemas.openxmlformats.org/drawingml/2006/table">
            <a:tbl>
              <a:tblPr/>
              <a:tblGrid>
                <a:gridCol w="576725"/>
                <a:gridCol w="576725"/>
              </a:tblGrid>
              <a:tr h="167740">
                <a:tc>
                  <a:txBody>
                    <a:bodyPr/>
                    <a:lstStyle/>
                    <a:p>
                      <a:pPr marL="0" marR="0" lvl="0" indent="0" algn="ctr" defTabSz="6429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749300" algn="l"/>
                        </a:tabLst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8" charset="-128"/>
                        </a:rPr>
                        <a:t>X</a:t>
                      </a:r>
                    </a:p>
                  </a:txBody>
                  <a:tcPr marL="1517" marR="1517" marT="1517" marB="1517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429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749300" algn="l"/>
                        </a:tabLst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8" charset="-128"/>
                        </a:rPr>
                        <a:t>Y</a:t>
                      </a:r>
                    </a:p>
                  </a:txBody>
                  <a:tcPr marL="1517" marR="1517" marT="1517" marB="1517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</a:tr>
              <a:tr h="167740">
                <a:tc>
                  <a:txBody>
                    <a:bodyPr/>
                    <a:lstStyle/>
                    <a:p>
                      <a:pPr marL="0" marR="0" lvl="0" indent="0" algn="ctr" defTabSz="6429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7493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8" charset="-128"/>
                        </a:rPr>
                        <a:t>x1</a:t>
                      </a:r>
                    </a:p>
                  </a:txBody>
                  <a:tcPr marL="1517" marR="1517" marT="1517" marB="1517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429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7493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8" charset="-128"/>
                        </a:rPr>
                        <a:t>y1</a:t>
                      </a:r>
                    </a:p>
                  </a:txBody>
                  <a:tcPr marL="1517" marR="1517" marT="1517" marB="1517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7497">
                <a:tc>
                  <a:txBody>
                    <a:bodyPr/>
                    <a:lstStyle/>
                    <a:p>
                      <a:pPr marL="44450" marR="0" lvl="0" indent="0" algn="ctr" defTabSz="6429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795338" algn="l"/>
                        </a:tabLst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8" charset="-128"/>
                        </a:rPr>
                        <a:t>x1</a:t>
                      </a:r>
                    </a:p>
                  </a:txBody>
                  <a:tcPr marL="1517" marR="1517" marT="1517" marB="1517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4450" marR="0" lvl="0" indent="0" algn="ctr" defTabSz="6429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795338" algn="l"/>
                        </a:tabLst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8" charset="-128"/>
                        </a:rPr>
                        <a:t>y2</a:t>
                      </a:r>
                    </a:p>
                  </a:txBody>
                  <a:tcPr marL="1517" marR="1517" marT="1517" marB="1517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6952">
                <a:tc>
                  <a:txBody>
                    <a:bodyPr/>
                    <a:lstStyle/>
                    <a:p>
                      <a:pPr marL="0" marR="0" lvl="0" indent="0" algn="ctr" defTabSz="6429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7493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8" charset="-128"/>
                        </a:rPr>
                        <a:t>x2</a:t>
                      </a:r>
                    </a:p>
                  </a:txBody>
                  <a:tcPr marL="1517" marR="1517" marT="1517" marB="1517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429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749300" algn="l"/>
                        </a:tabLst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8" charset="-128"/>
                        </a:rPr>
                        <a:t>y2</a:t>
                      </a:r>
                    </a:p>
                  </a:txBody>
                  <a:tcPr marL="1517" marR="1517" marT="1517" marB="1517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2" name="Group 17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3215787"/>
              </p:ext>
            </p:extLst>
          </p:nvPr>
        </p:nvGraphicFramePr>
        <p:xfrm>
          <a:off x="749584" y="5162020"/>
          <a:ext cx="1109283" cy="749928"/>
        </p:xfrm>
        <a:graphic>
          <a:graphicData uri="http://schemas.openxmlformats.org/drawingml/2006/table">
            <a:tbl>
              <a:tblPr/>
              <a:tblGrid>
                <a:gridCol w="554032"/>
                <a:gridCol w="555251"/>
              </a:tblGrid>
              <a:tr h="200042">
                <a:tc>
                  <a:txBody>
                    <a:bodyPr/>
                    <a:lstStyle/>
                    <a:p>
                      <a:pPr marL="0" marR="0" lvl="0" indent="0" algn="ctr" defTabSz="6429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749300" algn="l"/>
                        </a:tabLst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8" charset="-128"/>
                        </a:rPr>
                        <a:t>X</a:t>
                      </a:r>
                    </a:p>
                  </a:txBody>
                  <a:tcPr marL="3068" marR="3068" marT="3068" marB="306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429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749300" algn="l"/>
                        </a:tabLst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8" charset="-128"/>
                        </a:rPr>
                        <a:t>P</a:t>
                      </a:r>
                    </a:p>
                  </a:txBody>
                  <a:tcPr marL="3068" marR="3068" marT="3068" marB="306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</a:tr>
              <a:tr h="200042">
                <a:tc>
                  <a:txBody>
                    <a:bodyPr/>
                    <a:lstStyle/>
                    <a:p>
                      <a:pPr marL="0" marR="0" lvl="0" indent="0" algn="ctr" defTabSz="6429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7493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8" charset="-128"/>
                        </a:rPr>
                        <a:t>x1</a:t>
                      </a:r>
                    </a:p>
                  </a:txBody>
                  <a:tcPr marL="3068" marR="3068" marT="3068" marB="306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429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749300" algn="l"/>
                        </a:tabLst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ＭＳ Ｐゴシック" pitchFamily="8" charset="-128"/>
                        </a:rPr>
                        <a:t>0.5</a:t>
                      </a:r>
                    </a:p>
                  </a:txBody>
                  <a:tcPr marL="3068" marR="3068" marT="3068" marB="306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8EC"/>
                    </a:solidFill>
                  </a:tcPr>
                </a:tc>
              </a:tr>
              <a:tr h="200042">
                <a:tc>
                  <a:txBody>
                    <a:bodyPr/>
                    <a:lstStyle/>
                    <a:p>
                      <a:pPr marL="44450" marR="0" lvl="0" indent="0" algn="ctr" defTabSz="6429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795338" algn="l"/>
                        </a:tabLst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8" charset="-128"/>
                        </a:rPr>
                        <a:t>x2</a:t>
                      </a:r>
                    </a:p>
                  </a:txBody>
                  <a:tcPr marL="3068" marR="3068" marT="3068" marB="306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4450" marR="0" lvl="0" indent="0" algn="ctr" defTabSz="6429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795338" algn="l"/>
                        </a:tabLst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ＭＳ Ｐゴシック" pitchFamily="8" charset="-128"/>
                        </a:rPr>
                        <a:t>0.5</a:t>
                      </a:r>
                    </a:p>
                  </a:txBody>
                  <a:tcPr marL="3068" marR="3068" marT="3068" marB="306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8EC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3" name="Group 17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7940764"/>
              </p:ext>
            </p:extLst>
          </p:nvPr>
        </p:nvGraphicFramePr>
        <p:xfrm>
          <a:off x="6741923" y="5063164"/>
          <a:ext cx="1446213" cy="951652"/>
        </p:xfrm>
        <a:graphic>
          <a:graphicData uri="http://schemas.openxmlformats.org/drawingml/2006/table">
            <a:tbl>
              <a:tblPr/>
              <a:tblGrid>
                <a:gridCol w="722313"/>
                <a:gridCol w="723900"/>
              </a:tblGrid>
              <a:tr h="293994">
                <a:tc>
                  <a:txBody>
                    <a:bodyPr/>
                    <a:lstStyle/>
                    <a:p>
                      <a:pPr marL="0" marR="0" lvl="0" indent="0" algn="ctr" defTabSz="6429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749300" algn="l"/>
                        </a:tabLst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8" charset="-128"/>
                        </a:rPr>
                        <a:t>Y</a:t>
                      </a:r>
                    </a:p>
                  </a:txBody>
                  <a:tcPr marL="6206" marR="6206" marT="6206" marB="6206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429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749300" algn="l"/>
                        </a:tabLst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8" charset="-128"/>
                        </a:rPr>
                        <a:t>P</a:t>
                      </a:r>
                    </a:p>
                  </a:txBody>
                  <a:tcPr marL="6206" marR="6206" marT="6206" marB="6206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AB1"/>
                    </a:solidFill>
                  </a:tcPr>
                </a:tc>
              </a:tr>
              <a:tr h="293994">
                <a:tc>
                  <a:txBody>
                    <a:bodyPr/>
                    <a:lstStyle/>
                    <a:p>
                      <a:pPr marL="0" marR="0" lvl="0" indent="0" algn="ctr" defTabSz="6429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7493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8" charset="-128"/>
                        </a:rPr>
                        <a:t>y1</a:t>
                      </a:r>
                    </a:p>
                  </a:txBody>
                  <a:tcPr marL="6206" marR="6206" marT="6206" marB="6206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429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749300" algn="l"/>
                        </a:tabLst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ＭＳ Ｐゴシック" pitchFamily="8" charset="-128"/>
                        </a:rPr>
                        <a:t>0.5</a:t>
                      </a:r>
                    </a:p>
                  </a:txBody>
                  <a:tcPr marL="3068" marR="3068" marT="3068" marB="306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8EC">
                        <a:alpha val="95000"/>
                      </a:srgbClr>
                    </a:solidFill>
                  </a:tcPr>
                </a:tc>
              </a:tr>
              <a:tr h="363664">
                <a:tc>
                  <a:txBody>
                    <a:bodyPr/>
                    <a:lstStyle/>
                    <a:p>
                      <a:pPr marL="44450" marR="0" lvl="0" indent="0" algn="ctr" defTabSz="6429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795338" algn="l"/>
                        </a:tabLst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8" charset="-128"/>
                        </a:rPr>
                        <a:t>y2</a:t>
                      </a:r>
                    </a:p>
                  </a:txBody>
                  <a:tcPr marL="6206" marR="6206" marT="6206" marB="6206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4450" marR="0" lvl="0" indent="0" algn="ctr" defTabSz="6429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795338" algn="l"/>
                        </a:tabLst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ＭＳ Ｐゴシック" pitchFamily="8" charset="-128"/>
                        </a:rPr>
                        <a:t>0.5</a:t>
                      </a:r>
                    </a:p>
                  </a:txBody>
                  <a:tcPr marL="3068" marR="3068" marT="3068" marB="306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8EC">
                        <a:alpha val="9500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14" name="Text Box 45"/>
          <p:cNvSpPr txBox="1">
            <a:spLocks/>
          </p:cNvSpPr>
          <p:nvPr/>
        </p:nvSpPr>
        <p:spPr bwMode="auto">
          <a:xfrm>
            <a:off x="749584" y="4773680"/>
            <a:ext cx="315039" cy="3726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4281" tIns="32140" rIns="64281" bIns="32140">
            <a:spAutoFit/>
          </a:bodyPr>
          <a:lstStyle>
            <a:lvl1pPr defTabSz="642938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642938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642938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642938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642938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defTabSz="64293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defTabSz="64293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defTabSz="64293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defTabSz="64293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dirty="0" smtClean="0"/>
              <a:t>R</a:t>
            </a:r>
            <a:endParaRPr lang="en-US" sz="2000" baseline="30000" dirty="0"/>
          </a:p>
        </p:txBody>
      </p:sp>
      <p:sp>
        <p:nvSpPr>
          <p:cNvPr id="15" name="Text Box 46"/>
          <p:cNvSpPr txBox="1">
            <a:spLocks/>
          </p:cNvSpPr>
          <p:nvPr/>
        </p:nvSpPr>
        <p:spPr bwMode="auto">
          <a:xfrm>
            <a:off x="6741923" y="4690480"/>
            <a:ext cx="286486" cy="3726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4281" tIns="32140" rIns="64281" bIns="32140">
            <a:spAutoFit/>
          </a:bodyPr>
          <a:lstStyle>
            <a:lvl1pPr defTabSz="642938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642938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642938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642938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642938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defTabSz="64293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defTabSz="64293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defTabSz="64293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defTabSz="64293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dirty="0" smtClean="0"/>
              <a:t>T</a:t>
            </a:r>
            <a:endParaRPr lang="en-US" sz="2000" baseline="30000" dirty="0"/>
          </a:p>
        </p:txBody>
      </p:sp>
      <p:sp>
        <p:nvSpPr>
          <p:cNvPr id="16" name="Text Box 47"/>
          <p:cNvSpPr txBox="1">
            <a:spLocks/>
          </p:cNvSpPr>
          <p:nvPr/>
        </p:nvSpPr>
        <p:spPr bwMode="auto">
          <a:xfrm>
            <a:off x="3712870" y="4779553"/>
            <a:ext cx="300888" cy="3726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4281" tIns="32140" rIns="64281" bIns="32140">
            <a:spAutoFit/>
          </a:bodyPr>
          <a:lstStyle>
            <a:lvl1pPr defTabSz="642938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642938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642938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642938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642938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defTabSz="64293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defTabSz="64293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defTabSz="64293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defTabSz="64293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dirty="0"/>
              <a:t>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35001" y="6233719"/>
            <a:ext cx="2089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Then </a:t>
            </a:r>
            <a:r>
              <a:rPr lang="en-US" dirty="0" smtClean="0">
                <a:solidFill>
                  <a:srgbClr val="0000FF"/>
                </a:solidFill>
              </a:rPr>
              <a:t>P</a:t>
            </a:r>
            <a:r>
              <a:rPr lang="en-US" dirty="0" smtClean="0"/>
              <a:t>(</a:t>
            </a:r>
            <a:r>
              <a:rPr lang="en-US" dirty="0" smtClean="0">
                <a:solidFill>
                  <a:srgbClr val="D2533C"/>
                </a:solidFill>
              </a:rPr>
              <a:t>F</a:t>
            </a:r>
            <a:r>
              <a:rPr lang="en-US" dirty="0" smtClean="0"/>
              <a:t>) = </a:t>
            </a:r>
            <a:r>
              <a:rPr lang="en-US" dirty="0" smtClean="0">
                <a:solidFill>
                  <a:srgbClr val="0000FF"/>
                </a:solidFill>
              </a:rPr>
              <a:t>P</a:t>
            </a:r>
            <a:r>
              <a:rPr lang="en-US" dirty="0" smtClean="0"/>
              <a:t>(</a:t>
            </a:r>
            <a:r>
              <a:rPr lang="en-US" dirty="0" smtClean="0">
                <a:solidFill>
                  <a:srgbClr val="D2533C"/>
                </a:solidFill>
              </a:rPr>
              <a:t>H</a:t>
            </a:r>
            <a:r>
              <a:rPr lang="en-US" baseline="-25000" dirty="0" smtClean="0">
                <a:solidFill>
                  <a:srgbClr val="D2533C"/>
                </a:solidFill>
              </a:rPr>
              <a:t>0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448785" y="2361762"/>
            <a:ext cx="7503501" cy="1015663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>
              <a:defRPr sz="2800">
                <a:latin typeface="Arial"/>
              </a:defRPr>
            </a:lvl1pPr>
          </a:lstStyle>
          <a:p>
            <a:r>
              <a:rPr lang="en-US" sz="2000" b="1" dirty="0"/>
              <a:t>Theorem</a:t>
            </a:r>
            <a:r>
              <a:rPr lang="en-US" sz="2000" dirty="0"/>
              <a:t>. [Dalvi&amp;S.04] Consider the query </a:t>
            </a:r>
            <a:r>
              <a:rPr lang="en-US" sz="2000" dirty="0" smtClean="0">
                <a:solidFill>
                  <a:srgbClr val="D2533C"/>
                </a:solidFill>
              </a:rPr>
              <a:t>H</a:t>
            </a:r>
            <a:r>
              <a:rPr lang="en-US" sz="2000" baseline="-25000" dirty="0" smtClean="0">
                <a:solidFill>
                  <a:srgbClr val="D2533C"/>
                </a:solidFill>
              </a:rPr>
              <a:t>0</a:t>
            </a:r>
            <a:r>
              <a:rPr lang="en-US" sz="2000" dirty="0" smtClean="0"/>
              <a:t> </a:t>
            </a:r>
            <a:r>
              <a:rPr lang="en-US" sz="2000" dirty="0"/>
              <a:t>= R(x),S(</a:t>
            </a:r>
            <a:r>
              <a:rPr lang="en-US" sz="2000" dirty="0" err="1"/>
              <a:t>x,y</a:t>
            </a:r>
            <a:r>
              <a:rPr lang="en-US" sz="2000" dirty="0"/>
              <a:t>),T(y)</a:t>
            </a:r>
          </a:p>
          <a:p>
            <a:r>
              <a:rPr lang="en-US" sz="2000" dirty="0"/>
              <a:t>The problem: given a probabilistic database </a:t>
            </a:r>
            <a:r>
              <a:rPr lang="en-US" sz="2000" dirty="0">
                <a:solidFill>
                  <a:schemeClr val="tx2"/>
                </a:solidFill>
              </a:rPr>
              <a:t>D</a:t>
            </a:r>
            <a:r>
              <a:rPr lang="en-US" sz="2000" dirty="0"/>
              <a:t>, compute </a:t>
            </a:r>
            <a:r>
              <a:rPr lang="en-US" sz="2000" dirty="0">
                <a:solidFill>
                  <a:srgbClr val="0000FF"/>
                </a:solidFill>
              </a:rPr>
              <a:t>P</a:t>
            </a:r>
            <a:r>
              <a:rPr lang="en-US" sz="2000" dirty="0" smtClean="0"/>
              <a:t>(</a:t>
            </a:r>
            <a:r>
              <a:rPr lang="en-US" sz="2000" dirty="0" smtClean="0">
                <a:solidFill>
                  <a:srgbClr val="D2533C"/>
                </a:solidFill>
              </a:rPr>
              <a:t>H</a:t>
            </a:r>
            <a:r>
              <a:rPr lang="en-US" sz="2000" baseline="-25000" dirty="0" smtClean="0">
                <a:solidFill>
                  <a:srgbClr val="D2533C"/>
                </a:solidFill>
              </a:rPr>
              <a:t>0</a:t>
            </a:r>
            <a:r>
              <a:rPr lang="en-US" sz="2000" dirty="0" smtClean="0"/>
              <a:t>)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/>
              <a:t>is </a:t>
            </a:r>
            <a:r>
              <a:rPr lang="en-US" sz="2000" dirty="0">
                <a:solidFill>
                  <a:srgbClr val="D2533C"/>
                </a:solidFill>
              </a:rPr>
              <a:t>#P</a:t>
            </a:r>
            <a:r>
              <a:rPr lang="en-US" sz="2000" dirty="0"/>
              <a:t>-complete in the size of </a:t>
            </a:r>
            <a:r>
              <a:rPr lang="en-US" sz="2000" dirty="0">
                <a:solidFill>
                  <a:srgbClr val="D2533C"/>
                </a:solidFill>
              </a:rPr>
              <a:t>D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dirty="0" err="1" smtClean="0"/>
              <a:t>June</a:t>
            </a:r>
            <a:r>
              <a:rPr lang="fr-FR" dirty="0" smtClean="0"/>
              <a:t>,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smtClean="0"/>
              <a:t>Probabilistic Databases - Dan Suciu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78934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We Are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D2533C"/>
                </a:solidFill>
              </a:rPr>
              <a:t>Safe queries</a:t>
            </a:r>
            <a:r>
              <a:rPr lang="en-US" dirty="0" smtClean="0"/>
              <a:t> have safe plans: in </a:t>
            </a:r>
            <a:r>
              <a:rPr lang="en-US" dirty="0" smtClean="0">
                <a:solidFill>
                  <a:srgbClr val="D2533C"/>
                </a:solidFill>
              </a:rPr>
              <a:t>PTIME</a:t>
            </a:r>
          </a:p>
          <a:p>
            <a:endParaRPr lang="en-US" dirty="0"/>
          </a:p>
          <a:p>
            <a:r>
              <a:rPr lang="en-US" dirty="0" smtClean="0">
                <a:solidFill>
                  <a:srgbClr val="D2533C"/>
                </a:solidFill>
              </a:rPr>
              <a:t>Unsafe queries</a:t>
            </a:r>
            <a:r>
              <a:rPr lang="en-US" dirty="0" smtClean="0"/>
              <a:t> have no safe plans: provably </a:t>
            </a:r>
            <a:r>
              <a:rPr lang="en-US" dirty="0" smtClean="0">
                <a:solidFill>
                  <a:srgbClr val="D2533C"/>
                </a:solidFill>
              </a:rPr>
              <a:t>#P</a:t>
            </a:r>
            <a:r>
              <a:rPr lang="en-US" dirty="0" smtClean="0"/>
              <a:t>-complete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r>
              <a:rPr lang="en-US" dirty="0" smtClean="0">
                <a:solidFill>
                  <a:srgbClr val="D2533C"/>
                </a:solidFill>
              </a:rPr>
              <a:t>Problem</a:t>
            </a:r>
            <a:r>
              <a:rPr lang="en-US" dirty="0" smtClean="0"/>
              <a:t>: for a given query, determine if it is safe.</a:t>
            </a:r>
          </a:p>
          <a:p>
            <a:pPr lvl="1"/>
            <a:r>
              <a:rPr lang="en-US" dirty="0" smtClean="0">
                <a:solidFill>
                  <a:srgbClr val="D2533C"/>
                </a:solidFill>
              </a:rPr>
              <a:t>Next</a:t>
            </a:r>
            <a:r>
              <a:rPr lang="en-US" dirty="0" smtClean="0"/>
              <a:t>: Conjunctive Queries without Self-joins</a:t>
            </a:r>
          </a:p>
          <a:p>
            <a:pPr lvl="1"/>
            <a:r>
              <a:rPr lang="en-US" dirty="0" smtClean="0">
                <a:solidFill>
                  <a:srgbClr val="D2533C"/>
                </a:solidFill>
              </a:rPr>
              <a:t>Later</a:t>
            </a:r>
            <a:r>
              <a:rPr lang="en-US" dirty="0" smtClean="0"/>
              <a:t>: Unions of Conjunctive Queries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dirty="0" err="1" smtClean="0"/>
              <a:t>June</a:t>
            </a:r>
            <a:r>
              <a:rPr lang="fr-FR" dirty="0" smtClean="0"/>
              <a:t>,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smtClean="0"/>
              <a:t>Probabilistic Databases - Dan Suciu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7521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Review:</a:t>
            </a:r>
            <a:r>
              <a:rPr lang="en-US" dirty="0"/>
              <a:t> </a:t>
            </a:r>
            <a:r>
              <a:rPr lang="en-US" dirty="0" smtClean="0"/>
              <a:t>Conjunctive Queries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dirty="0" err="1" smtClean="0"/>
              <a:t>June</a:t>
            </a:r>
            <a:r>
              <a:rPr lang="fr-FR" dirty="0" smtClean="0"/>
              <a:t>,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smtClean="0"/>
              <a:t>Probabilistic Databases - Dan Suciu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706117" y="2260338"/>
            <a:ext cx="5848401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127000" dir="2700000" algn="tl" rotWithShape="0">
              <a:srgbClr val="000000">
                <a:alpha val="43000"/>
              </a:srgbClr>
            </a:outerShdw>
          </a:effectLst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D2533C"/>
                </a:solidFill>
              </a:rPr>
              <a:t>Q</a:t>
            </a:r>
            <a:r>
              <a:rPr lang="en-US" dirty="0"/>
              <a:t>(z) = ∃x ∃t </a:t>
            </a:r>
            <a:r>
              <a:rPr lang="en-US" dirty="0" smtClean="0"/>
              <a:t>.</a:t>
            </a:r>
            <a:r>
              <a:rPr lang="en-US" dirty="0"/>
              <a:t>(Owner(</a:t>
            </a:r>
            <a:r>
              <a:rPr lang="en-US" dirty="0" err="1"/>
              <a:t>z,x</a:t>
            </a:r>
            <a:r>
              <a:rPr lang="en-US" dirty="0" smtClean="0"/>
              <a:t>)</a:t>
            </a:r>
            <a:r>
              <a:rPr lang="en-US" dirty="0"/>
              <a:t> </a:t>
            </a:r>
            <a:r>
              <a:rPr lang="en-US" dirty="0" smtClean="0"/>
              <a:t>∧ Location</a:t>
            </a:r>
            <a:r>
              <a:rPr lang="en-US" dirty="0"/>
              <a:t>(x,t</a:t>
            </a:r>
            <a:r>
              <a:rPr lang="en-US" dirty="0" smtClean="0"/>
              <a:t>,”Office444”)</a:t>
            </a:r>
            <a:r>
              <a:rPr lang="en-US" dirty="0"/>
              <a:t>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06117" y="3395379"/>
            <a:ext cx="4630219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127000" dir="2700000" algn="tl" rotWithShape="0">
              <a:srgbClr val="000000">
                <a:alpha val="43000"/>
              </a:srgbClr>
            </a:outerShdw>
          </a:effectLst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D2533C"/>
                </a:solidFill>
              </a:rPr>
              <a:t>Q</a:t>
            </a:r>
            <a:r>
              <a:rPr lang="en-US" dirty="0"/>
              <a:t>(z) = </a:t>
            </a:r>
            <a:r>
              <a:rPr lang="en-US" dirty="0" smtClean="0"/>
              <a:t>Owner</a:t>
            </a:r>
            <a:r>
              <a:rPr lang="en-US" dirty="0"/>
              <a:t>(</a:t>
            </a:r>
            <a:r>
              <a:rPr lang="en-US" dirty="0" err="1"/>
              <a:t>z,x</a:t>
            </a:r>
            <a:r>
              <a:rPr lang="en-US" dirty="0"/>
              <a:t>), Location(x,t</a:t>
            </a:r>
            <a:r>
              <a:rPr lang="en-US" dirty="0" smtClean="0"/>
              <a:t>,”Office444”)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706117" y="2827859"/>
            <a:ext cx="1159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Same as: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706117" y="1692817"/>
            <a:ext cx="22633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 conjunctive query: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97408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Review:</a:t>
            </a:r>
            <a:r>
              <a:rPr lang="en-US" dirty="0"/>
              <a:t> </a:t>
            </a:r>
            <a:r>
              <a:rPr lang="en-US" dirty="0" smtClean="0"/>
              <a:t>Conjunctive Queries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dirty="0" err="1" smtClean="0"/>
              <a:t>June</a:t>
            </a:r>
            <a:r>
              <a:rPr lang="fr-FR" dirty="0" smtClean="0"/>
              <a:t>,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smtClean="0"/>
              <a:t>Probabilistic Databases - Dan Suciu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706117" y="2260338"/>
            <a:ext cx="5848401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127000" dir="2700000" algn="tl" rotWithShape="0">
              <a:srgbClr val="000000">
                <a:alpha val="43000"/>
              </a:srgbClr>
            </a:outerShdw>
          </a:effectLst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D2533C"/>
                </a:solidFill>
              </a:rPr>
              <a:t>Q</a:t>
            </a:r>
            <a:r>
              <a:rPr lang="en-US" dirty="0"/>
              <a:t>(z) = ∃x ∃t </a:t>
            </a:r>
            <a:r>
              <a:rPr lang="en-US" dirty="0" smtClean="0"/>
              <a:t>.</a:t>
            </a:r>
            <a:r>
              <a:rPr lang="en-US" dirty="0"/>
              <a:t>(Owner(</a:t>
            </a:r>
            <a:r>
              <a:rPr lang="en-US" dirty="0" err="1"/>
              <a:t>z,x</a:t>
            </a:r>
            <a:r>
              <a:rPr lang="en-US" dirty="0" smtClean="0"/>
              <a:t>)</a:t>
            </a:r>
            <a:r>
              <a:rPr lang="en-US" dirty="0"/>
              <a:t> </a:t>
            </a:r>
            <a:r>
              <a:rPr lang="en-US" dirty="0" smtClean="0"/>
              <a:t>∧ Location</a:t>
            </a:r>
            <a:r>
              <a:rPr lang="en-US" dirty="0"/>
              <a:t>(x,t</a:t>
            </a:r>
            <a:r>
              <a:rPr lang="en-US" dirty="0" smtClean="0"/>
              <a:t>,”Office444”)</a:t>
            </a:r>
            <a:r>
              <a:rPr lang="en-US" dirty="0"/>
              <a:t>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06117" y="3395379"/>
            <a:ext cx="4630219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127000" dir="2700000" algn="tl" rotWithShape="0">
              <a:srgbClr val="000000">
                <a:alpha val="43000"/>
              </a:srgbClr>
            </a:outerShdw>
          </a:effectLst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D2533C"/>
                </a:solidFill>
              </a:rPr>
              <a:t>Q</a:t>
            </a:r>
            <a:r>
              <a:rPr lang="en-US" dirty="0"/>
              <a:t>(z) = </a:t>
            </a:r>
            <a:r>
              <a:rPr lang="en-US" dirty="0" smtClean="0"/>
              <a:t>Owner</a:t>
            </a:r>
            <a:r>
              <a:rPr lang="en-US" dirty="0"/>
              <a:t>(</a:t>
            </a:r>
            <a:r>
              <a:rPr lang="en-US" dirty="0" err="1"/>
              <a:t>z,x</a:t>
            </a:r>
            <a:r>
              <a:rPr lang="en-US" dirty="0"/>
              <a:t>), Location(x,t</a:t>
            </a:r>
            <a:r>
              <a:rPr lang="en-US" dirty="0" smtClean="0"/>
              <a:t>,”Office444”)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706117" y="2827859"/>
            <a:ext cx="1159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Same as: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328912" y="2810037"/>
            <a:ext cx="981295" cy="519351"/>
          </a:xfrm>
          <a:prstGeom prst="wedgeEllipseCallout">
            <a:avLst>
              <a:gd name="adj1" fmla="val -44539"/>
              <a:gd name="adj2" fmla="val 70974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atom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3575292" y="2791613"/>
            <a:ext cx="981295" cy="519351"/>
          </a:xfrm>
          <a:prstGeom prst="wedgeEllipseCallout">
            <a:avLst>
              <a:gd name="adj1" fmla="val -55431"/>
              <a:gd name="adj2" fmla="val 81869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atom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56039" y="3931139"/>
            <a:ext cx="1300155" cy="306467"/>
          </a:xfrm>
          <a:prstGeom prst="wedgeRoundRectCallout">
            <a:avLst>
              <a:gd name="adj1" fmla="val 28491"/>
              <a:gd name="adj2" fmla="val -105730"/>
              <a:gd name="adj3" fmla="val 16667"/>
            </a:avLst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200" dirty="0" smtClean="0"/>
              <a:t>z=head variable</a:t>
            </a:r>
            <a:endParaRPr lang="en-US" sz="1200" dirty="0"/>
          </a:p>
        </p:txBody>
      </p:sp>
      <p:sp>
        <p:nvSpPr>
          <p:cNvPr id="17" name="TextBox 16"/>
          <p:cNvSpPr txBox="1"/>
          <p:nvPr/>
        </p:nvSpPr>
        <p:spPr>
          <a:xfrm>
            <a:off x="2673974" y="4084372"/>
            <a:ext cx="1926624" cy="306467"/>
          </a:xfrm>
          <a:prstGeom prst="wedgeRoundRectCallout">
            <a:avLst>
              <a:gd name="adj1" fmla="val 6626"/>
              <a:gd name="adj2" fmla="val -134452"/>
              <a:gd name="adj3" fmla="val 16667"/>
            </a:avLst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200" dirty="0" smtClean="0"/>
              <a:t>x, t = existential variables</a:t>
            </a:r>
            <a:endParaRPr lang="en-US" sz="1200" dirty="0"/>
          </a:p>
        </p:txBody>
      </p:sp>
      <p:sp>
        <p:nvSpPr>
          <p:cNvPr id="19" name="TextBox 18"/>
          <p:cNvSpPr txBox="1"/>
          <p:nvPr/>
        </p:nvSpPr>
        <p:spPr>
          <a:xfrm>
            <a:off x="706117" y="1692817"/>
            <a:ext cx="22633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 conjunctive query: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67363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Review: Conjunctive Queries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dirty="0" err="1" smtClean="0"/>
              <a:t>June</a:t>
            </a:r>
            <a:r>
              <a:rPr lang="fr-FR" dirty="0" smtClean="0"/>
              <a:t>,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smtClean="0"/>
              <a:t>Probabilistic Databases - Dan Suciu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706117" y="2260338"/>
            <a:ext cx="5848401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127000" dir="2700000" algn="tl" rotWithShape="0">
              <a:srgbClr val="000000">
                <a:alpha val="43000"/>
              </a:srgbClr>
            </a:outerShdw>
          </a:effectLst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D2533C"/>
                </a:solidFill>
              </a:rPr>
              <a:t>Q</a:t>
            </a:r>
            <a:r>
              <a:rPr lang="en-US" dirty="0"/>
              <a:t>(z) = ∃x ∃t </a:t>
            </a:r>
            <a:r>
              <a:rPr lang="en-US" dirty="0" smtClean="0"/>
              <a:t>.</a:t>
            </a:r>
            <a:r>
              <a:rPr lang="en-US" dirty="0"/>
              <a:t>(Owner(</a:t>
            </a:r>
            <a:r>
              <a:rPr lang="en-US" dirty="0" err="1"/>
              <a:t>z,x</a:t>
            </a:r>
            <a:r>
              <a:rPr lang="en-US" dirty="0" smtClean="0"/>
              <a:t>)</a:t>
            </a:r>
            <a:r>
              <a:rPr lang="en-US" dirty="0"/>
              <a:t> </a:t>
            </a:r>
            <a:r>
              <a:rPr lang="en-US" dirty="0" smtClean="0"/>
              <a:t>∧ Location</a:t>
            </a:r>
            <a:r>
              <a:rPr lang="en-US" dirty="0"/>
              <a:t>(x,t</a:t>
            </a:r>
            <a:r>
              <a:rPr lang="en-US" dirty="0" smtClean="0"/>
              <a:t>,”Office444”)</a:t>
            </a:r>
            <a:r>
              <a:rPr lang="en-US" dirty="0"/>
              <a:t>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06117" y="3395379"/>
            <a:ext cx="4630219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127000" dir="2700000" algn="tl" rotWithShape="0">
              <a:srgbClr val="000000">
                <a:alpha val="43000"/>
              </a:srgbClr>
            </a:outerShdw>
          </a:effectLst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D2533C"/>
                </a:solidFill>
              </a:rPr>
              <a:t>Q</a:t>
            </a:r>
            <a:r>
              <a:rPr lang="en-US" dirty="0"/>
              <a:t>(z) = </a:t>
            </a:r>
            <a:r>
              <a:rPr lang="en-US" dirty="0" smtClean="0"/>
              <a:t>Owner</a:t>
            </a:r>
            <a:r>
              <a:rPr lang="en-US" dirty="0"/>
              <a:t>(</a:t>
            </a:r>
            <a:r>
              <a:rPr lang="en-US" dirty="0" err="1"/>
              <a:t>z,x</a:t>
            </a:r>
            <a:r>
              <a:rPr lang="en-US" dirty="0"/>
              <a:t>), Location(x,t</a:t>
            </a:r>
            <a:r>
              <a:rPr lang="en-US" dirty="0" smtClean="0"/>
              <a:t>,”Office444”)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706117" y="2827859"/>
            <a:ext cx="1159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Same as: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328912" y="2810037"/>
            <a:ext cx="981295" cy="519351"/>
          </a:xfrm>
          <a:prstGeom prst="wedgeEllipseCallout">
            <a:avLst>
              <a:gd name="adj1" fmla="val -44539"/>
              <a:gd name="adj2" fmla="val 70974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atom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3575292" y="2791613"/>
            <a:ext cx="981295" cy="519351"/>
          </a:xfrm>
          <a:prstGeom prst="wedgeEllipseCallout">
            <a:avLst>
              <a:gd name="adj1" fmla="val -55431"/>
              <a:gd name="adj2" fmla="val 81869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atom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56039" y="3931139"/>
            <a:ext cx="1300155" cy="306467"/>
          </a:xfrm>
          <a:prstGeom prst="wedgeRoundRectCallout">
            <a:avLst>
              <a:gd name="adj1" fmla="val 28491"/>
              <a:gd name="adj2" fmla="val -105730"/>
              <a:gd name="adj3" fmla="val 16667"/>
            </a:avLst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200" dirty="0" smtClean="0"/>
              <a:t>z=head variable</a:t>
            </a:r>
            <a:endParaRPr lang="en-US" sz="1200" dirty="0"/>
          </a:p>
        </p:txBody>
      </p:sp>
      <p:sp>
        <p:nvSpPr>
          <p:cNvPr id="17" name="TextBox 16"/>
          <p:cNvSpPr txBox="1"/>
          <p:nvPr/>
        </p:nvSpPr>
        <p:spPr>
          <a:xfrm>
            <a:off x="2673974" y="4084372"/>
            <a:ext cx="1926624" cy="306467"/>
          </a:xfrm>
          <a:prstGeom prst="wedgeRoundRectCallout">
            <a:avLst>
              <a:gd name="adj1" fmla="val 6626"/>
              <a:gd name="adj2" fmla="val -134452"/>
              <a:gd name="adj3" fmla="val 16667"/>
            </a:avLst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200" dirty="0" smtClean="0"/>
              <a:t>x, t = existential variables</a:t>
            </a:r>
            <a:endParaRPr lang="en-US" sz="1200" dirty="0"/>
          </a:p>
        </p:txBody>
      </p:sp>
      <p:sp>
        <p:nvSpPr>
          <p:cNvPr id="18" name="TextBox 17"/>
          <p:cNvSpPr txBox="1"/>
          <p:nvPr/>
        </p:nvSpPr>
        <p:spPr>
          <a:xfrm>
            <a:off x="706117" y="4508079"/>
            <a:ext cx="63946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 conjunctive queries has </a:t>
            </a:r>
            <a:r>
              <a:rPr lang="en-US" dirty="0" smtClean="0">
                <a:solidFill>
                  <a:srgbClr val="D2533C"/>
                </a:solidFill>
              </a:rPr>
              <a:t>self-joins </a:t>
            </a:r>
            <a:r>
              <a:rPr lang="en-US" dirty="0" smtClean="0"/>
              <a:t>if it has repeated atoms: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706117" y="1692817"/>
            <a:ext cx="22633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 conjunctive query: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706117" y="5089119"/>
            <a:ext cx="4316431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127000" dir="2700000" algn="tl" rotWithShape="0">
              <a:srgbClr val="000000">
                <a:alpha val="43000"/>
              </a:srgbClr>
            </a:outerShdw>
          </a:effectLst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D2533C"/>
                </a:solidFill>
              </a:rPr>
              <a:t>Q</a:t>
            </a:r>
            <a:r>
              <a:rPr lang="en-US" dirty="0" smtClean="0"/>
              <a:t>() </a:t>
            </a:r>
            <a:r>
              <a:rPr lang="en-US" dirty="0"/>
              <a:t>= </a:t>
            </a:r>
            <a:r>
              <a:rPr lang="en-US" dirty="0" smtClean="0"/>
              <a:t>R(z,x</a:t>
            </a:r>
            <a:r>
              <a:rPr lang="en-US" baseline="-25000" dirty="0" smtClean="0"/>
              <a:t>1</a:t>
            </a:r>
            <a:r>
              <a:rPr lang="en-US" dirty="0" smtClean="0"/>
              <a:t>),S(z,x</a:t>
            </a:r>
            <a:r>
              <a:rPr lang="en-US" baseline="-25000" dirty="0" smtClean="0"/>
              <a:t>1</a:t>
            </a:r>
            <a:r>
              <a:rPr lang="en-US" dirty="0" smtClean="0"/>
              <a:t>,y</a:t>
            </a:r>
            <a:r>
              <a:rPr lang="en-US" baseline="-25000" dirty="0" smtClean="0"/>
              <a:t>1</a:t>
            </a:r>
            <a:r>
              <a:rPr lang="en-US" dirty="0" smtClean="0"/>
              <a:t>),</a:t>
            </a:r>
            <a:r>
              <a:rPr lang="en-US" dirty="0"/>
              <a:t> </a:t>
            </a:r>
            <a:r>
              <a:rPr lang="en-US" dirty="0" smtClean="0"/>
              <a:t>T(z,x</a:t>
            </a:r>
            <a:r>
              <a:rPr lang="en-US" baseline="-25000" dirty="0" smtClean="0"/>
              <a:t>2</a:t>
            </a:r>
            <a:r>
              <a:rPr lang="en-US" dirty="0" smtClean="0"/>
              <a:t>)</a:t>
            </a:r>
            <a:r>
              <a:rPr lang="en-US" dirty="0"/>
              <a:t>,S</a:t>
            </a:r>
            <a:r>
              <a:rPr lang="en-US" dirty="0" smtClean="0"/>
              <a:t>(z,x</a:t>
            </a:r>
            <a:r>
              <a:rPr lang="en-US" baseline="-25000" dirty="0" smtClean="0"/>
              <a:t>2</a:t>
            </a:r>
            <a:r>
              <a:rPr lang="en-US" dirty="0" smtClean="0"/>
              <a:t>,y</a:t>
            </a:r>
            <a:r>
              <a:rPr lang="en-US" baseline="-25000" dirty="0" smtClean="0"/>
              <a:t>2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5561173" y="5089119"/>
            <a:ext cx="2058827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127000" dir="2700000" algn="tl" rotWithShape="0">
              <a:srgbClr val="000000">
                <a:alpha val="43000"/>
              </a:srgbClr>
            </a:outerShdw>
          </a:effectLst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D2533C"/>
                </a:solidFill>
              </a:rPr>
              <a:t>Q</a:t>
            </a:r>
            <a:r>
              <a:rPr lang="en-US" dirty="0" smtClean="0"/>
              <a:t>() </a:t>
            </a:r>
            <a:r>
              <a:rPr lang="en-US" dirty="0"/>
              <a:t>= </a:t>
            </a:r>
            <a:r>
              <a:rPr lang="en-US" dirty="0" smtClean="0"/>
              <a:t>R(</a:t>
            </a:r>
            <a:r>
              <a:rPr lang="en-US" dirty="0" err="1" smtClean="0"/>
              <a:t>x,y</a:t>
            </a:r>
            <a:r>
              <a:rPr lang="en-US" dirty="0" smtClean="0"/>
              <a:t>),R(</a:t>
            </a:r>
            <a:r>
              <a:rPr lang="en-US" dirty="0" err="1" smtClean="0"/>
              <a:t>y,z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61133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Review: Conjunctive Queries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dirty="0" err="1" smtClean="0"/>
              <a:t>June</a:t>
            </a:r>
            <a:r>
              <a:rPr lang="fr-FR" dirty="0" smtClean="0"/>
              <a:t>,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smtClean="0"/>
              <a:t>Probabilistic Databases - Dan Suciu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706117" y="2260338"/>
            <a:ext cx="5848401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127000" dir="2700000" algn="tl" rotWithShape="0">
              <a:srgbClr val="000000">
                <a:alpha val="43000"/>
              </a:srgbClr>
            </a:outerShdw>
          </a:effectLst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D2533C"/>
                </a:solidFill>
              </a:rPr>
              <a:t>Q</a:t>
            </a:r>
            <a:r>
              <a:rPr lang="en-US" dirty="0"/>
              <a:t>(z) = ∃x ∃t </a:t>
            </a:r>
            <a:r>
              <a:rPr lang="en-US" dirty="0" smtClean="0"/>
              <a:t>.</a:t>
            </a:r>
            <a:r>
              <a:rPr lang="en-US" dirty="0"/>
              <a:t>(Owner(</a:t>
            </a:r>
            <a:r>
              <a:rPr lang="en-US" dirty="0" err="1"/>
              <a:t>z,x</a:t>
            </a:r>
            <a:r>
              <a:rPr lang="en-US" dirty="0" smtClean="0"/>
              <a:t>)</a:t>
            </a:r>
            <a:r>
              <a:rPr lang="en-US" dirty="0"/>
              <a:t> </a:t>
            </a:r>
            <a:r>
              <a:rPr lang="en-US" dirty="0" smtClean="0"/>
              <a:t>∧ Location</a:t>
            </a:r>
            <a:r>
              <a:rPr lang="en-US" dirty="0"/>
              <a:t>(x,t</a:t>
            </a:r>
            <a:r>
              <a:rPr lang="en-US" dirty="0" smtClean="0"/>
              <a:t>,”Office444”)</a:t>
            </a:r>
            <a:r>
              <a:rPr lang="en-US" dirty="0"/>
              <a:t>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06117" y="3395379"/>
            <a:ext cx="4630219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127000" dir="2700000" algn="tl" rotWithShape="0">
              <a:srgbClr val="000000">
                <a:alpha val="43000"/>
              </a:srgbClr>
            </a:outerShdw>
          </a:effectLst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D2533C"/>
                </a:solidFill>
              </a:rPr>
              <a:t>Q</a:t>
            </a:r>
            <a:r>
              <a:rPr lang="en-US" dirty="0"/>
              <a:t>(z) = </a:t>
            </a:r>
            <a:r>
              <a:rPr lang="en-US" dirty="0" smtClean="0"/>
              <a:t>Owner</a:t>
            </a:r>
            <a:r>
              <a:rPr lang="en-US" dirty="0"/>
              <a:t>(</a:t>
            </a:r>
            <a:r>
              <a:rPr lang="en-US" dirty="0" err="1"/>
              <a:t>z,x</a:t>
            </a:r>
            <a:r>
              <a:rPr lang="en-US" dirty="0"/>
              <a:t>), Location(x,t</a:t>
            </a:r>
            <a:r>
              <a:rPr lang="en-US" dirty="0" smtClean="0"/>
              <a:t>,”Office444”)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706117" y="2827859"/>
            <a:ext cx="1159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Same as: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328912" y="2810037"/>
            <a:ext cx="981295" cy="519351"/>
          </a:xfrm>
          <a:prstGeom prst="wedgeEllipseCallout">
            <a:avLst>
              <a:gd name="adj1" fmla="val -44539"/>
              <a:gd name="adj2" fmla="val 70974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atom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3575292" y="2791613"/>
            <a:ext cx="981295" cy="519351"/>
          </a:xfrm>
          <a:prstGeom prst="wedgeEllipseCallout">
            <a:avLst>
              <a:gd name="adj1" fmla="val -55431"/>
              <a:gd name="adj2" fmla="val 81869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atom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56039" y="3931139"/>
            <a:ext cx="1300155" cy="306467"/>
          </a:xfrm>
          <a:prstGeom prst="wedgeRoundRectCallout">
            <a:avLst>
              <a:gd name="adj1" fmla="val 28491"/>
              <a:gd name="adj2" fmla="val -105730"/>
              <a:gd name="adj3" fmla="val 16667"/>
            </a:avLst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200" dirty="0" smtClean="0"/>
              <a:t>z=head variable</a:t>
            </a:r>
            <a:endParaRPr lang="en-US" sz="1200" dirty="0"/>
          </a:p>
        </p:txBody>
      </p:sp>
      <p:sp>
        <p:nvSpPr>
          <p:cNvPr id="17" name="TextBox 16"/>
          <p:cNvSpPr txBox="1"/>
          <p:nvPr/>
        </p:nvSpPr>
        <p:spPr>
          <a:xfrm>
            <a:off x="2673974" y="4084372"/>
            <a:ext cx="1926624" cy="306467"/>
          </a:xfrm>
          <a:prstGeom prst="wedgeRoundRectCallout">
            <a:avLst>
              <a:gd name="adj1" fmla="val 6626"/>
              <a:gd name="adj2" fmla="val -134452"/>
              <a:gd name="adj3" fmla="val 16667"/>
            </a:avLst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200" dirty="0" smtClean="0"/>
              <a:t>x, t = existential variables</a:t>
            </a:r>
            <a:endParaRPr lang="en-US" sz="1200" dirty="0"/>
          </a:p>
        </p:txBody>
      </p:sp>
      <p:sp>
        <p:nvSpPr>
          <p:cNvPr id="18" name="TextBox 17"/>
          <p:cNvSpPr txBox="1"/>
          <p:nvPr/>
        </p:nvSpPr>
        <p:spPr>
          <a:xfrm>
            <a:off x="706117" y="4508079"/>
            <a:ext cx="63946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 conjunctive queries has </a:t>
            </a:r>
            <a:r>
              <a:rPr lang="en-US" dirty="0" smtClean="0">
                <a:solidFill>
                  <a:srgbClr val="D2533C"/>
                </a:solidFill>
              </a:rPr>
              <a:t>self-joins </a:t>
            </a:r>
            <a:r>
              <a:rPr lang="en-US" dirty="0" smtClean="0"/>
              <a:t>if it has repeated atoms: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706117" y="1692817"/>
            <a:ext cx="22633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 conjunctive query: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706117" y="5089119"/>
            <a:ext cx="4316431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127000" dir="2700000" algn="tl" rotWithShape="0">
              <a:srgbClr val="000000">
                <a:alpha val="43000"/>
              </a:srgbClr>
            </a:outerShdw>
          </a:effectLst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D2533C"/>
                </a:solidFill>
              </a:rPr>
              <a:t>Q</a:t>
            </a:r>
            <a:r>
              <a:rPr lang="en-US" dirty="0" smtClean="0"/>
              <a:t>() </a:t>
            </a:r>
            <a:r>
              <a:rPr lang="en-US" dirty="0"/>
              <a:t>= </a:t>
            </a:r>
            <a:r>
              <a:rPr lang="en-US" dirty="0" smtClean="0"/>
              <a:t>R(z,x</a:t>
            </a:r>
            <a:r>
              <a:rPr lang="en-US" baseline="-25000" dirty="0" smtClean="0"/>
              <a:t>1</a:t>
            </a:r>
            <a:r>
              <a:rPr lang="en-US" dirty="0" smtClean="0"/>
              <a:t>),S(z,x</a:t>
            </a:r>
            <a:r>
              <a:rPr lang="en-US" baseline="-25000" dirty="0" smtClean="0"/>
              <a:t>1</a:t>
            </a:r>
            <a:r>
              <a:rPr lang="en-US" dirty="0" smtClean="0"/>
              <a:t>,y</a:t>
            </a:r>
            <a:r>
              <a:rPr lang="en-US" baseline="-25000" dirty="0" smtClean="0"/>
              <a:t>1</a:t>
            </a:r>
            <a:r>
              <a:rPr lang="en-US" dirty="0" smtClean="0"/>
              <a:t>),</a:t>
            </a:r>
            <a:r>
              <a:rPr lang="en-US" dirty="0"/>
              <a:t> </a:t>
            </a:r>
            <a:r>
              <a:rPr lang="en-US" dirty="0" smtClean="0"/>
              <a:t>T(z,x</a:t>
            </a:r>
            <a:r>
              <a:rPr lang="en-US" baseline="-25000" dirty="0" smtClean="0"/>
              <a:t>2</a:t>
            </a:r>
            <a:r>
              <a:rPr lang="en-US" dirty="0" smtClean="0"/>
              <a:t>)</a:t>
            </a:r>
            <a:r>
              <a:rPr lang="en-US" dirty="0"/>
              <a:t>,S</a:t>
            </a:r>
            <a:r>
              <a:rPr lang="en-US" dirty="0" smtClean="0"/>
              <a:t>(z,x</a:t>
            </a:r>
            <a:r>
              <a:rPr lang="en-US" baseline="-25000" dirty="0" smtClean="0"/>
              <a:t>2</a:t>
            </a:r>
            <a:r>
              <a:rPr lang="en-US" dirty="0" smtClean="0"/>
              <a:t>,y</a:t>
            </a:r>
            <a:r>
              <a:rPr lang="en-US" baseline="-25000" dirty="0" smtClean="0"/>
              <a:t>2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5561173" y="5089119"/>
            <a:ext cx="2058827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127000" dir="2700000" algn="tl" rotWithShape="0">
              <a:srgbClr val="000000">
                <a:alpha val="43000"/>
              </a:srgbClr>
            </a:outerShdw>
          </a:effectLst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D2533C"/>
                </a:solidFill>
              </a:rPr>
              <a:t>Q</a:t>
            </a:r>
            <a:r>
              <a:rPr lang="en-US" dirty="0" smtClean="0"/>
              <a:t>() </a:t>
            </a:r>
            <a:r>
              <a:rPr lang="en-US" dirty="0"/>
              <a:t>= </a:t>
            </a:r>
            <a:r>
              <a:rPr lang="en-US" dirty="0" smtClean="0"/>
              <a:t>R(</a:t>
            </a:r>
            <a:r>
              <a:rPr lang="en-US" dirty="0" err="1" smtClean="0"/>
              <a:t>x,y</a:t>
            </a:r>
            <a:r>
              <a:rPr lang="en-US" dirty="0" smtClean="0"/>
              <a:t>),R(</a:t>
            </a:r>
            <a:r>
              <a:rPr lang="en-US" dirty="0" err="1" smtClean="0"/>
              <a:t>y,z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706117" y="5670159"/>
            <a:ext cx="6856539" cy="400110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>
              <a:defRPr sz="2800">
                <a:latin typeface="Arial"/>
              </a:defRPr>
            </a:lvl1pPr>
          </a:lstStyle>
          <a:p>
            <a:r>
              <a:rPr lang="en-US" sz="2000" dirty="0"/>
              <a:t>Conjunctive queries </a:t>
            </a:r>
            <a:r>
              <a:rPr lang="en-US" sz="2000" dirty="0" smtClean="0">
                <a:solidFill>
                  <a:srgbClr val="D2533C"/>
                </a:solidFill>
              </a:rPr>
              <a:t>without </a:t>
            </a:r>
            <a:r>
              <a:rPr lang="en-US" sz="2000" dirty="0">
                <a:solidFill>
                  <a:srgbClr val="D2533C"/>
                </a:solidFill>
              </a:rPr>
              <a:t>self-</a:t>
            </a:r>
            <a:r>
              <a:rPr lang="en-US" sz="2000" dirty="0" smtClean="0">
                <a:solidFill>
                  <a:srgbClr val="D2533C"/>
                </a:solidFill>
              </a:rPr>
              <a:t>joins </a:t>
            </a:r>
            <a:r>
              <a:rPr lang="en-US" sz="2000" dirty="0" smtClean="0"/>
              <a:t>(no repeated atoms):</a:t>
            </a:r>
            <a:endParaRPr lang="en-US" sz="2000" dirty="0"/>
          </a:p>
        </p:txBody>
      </p:sp>
      <p:sp>
        <p:nvSpPr>
          <p:cNvPr id="23" name="TextBox 22"/>
          <p:cNvSpPr txBox="1"/>
          <p:nvPr/>
        </p:nvSpPr>
        <p:spPr>
          <a:xfrm>
            <a:off x="706117" y="6281976"/>
            <a:ext cx="1883674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127000" dir="2700000" algn="tl" rotWithShape="0">
              <a:srgbClr val="000000">
                <a:alpha val="43000"/>
              </a:srgbClr>
            </a:outerShdw>
          </a:effectLst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D2533C"/>
                </a:solidFill>
              </a:rPr>
              <a:t>Q</a:t>
            </a:r>
            <a:r>
              <a:rPr lang="en-US" dirty="0" smtClean="0"/>
              <a:t>() </a:t>
            </a:r>
            <a:r>
              <a:rPr lang="en-US" dirty="0"/>
              <a:t>= </a:t>
            </a:r>
            <a:r>
              <a:rPr lang="en-US" dirty="0" smtClean="0"/>
              <a:t>R(x),S(</a:t>
            </a:r>
            <a:r>
              <a:rPr lang="en-US" dirty="0" err="1" smtClean="0"/>
              <a:t>x,y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3614750" y="6281976"/>
            <a:ext cx="2430698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127000" dir="2700000" algn="tl" rotWithShape="0">
              <a:srgbClr val="000000">
                <a:alpha val="43000"/>
              </a:srgbClr>
            </a:outerShdw>
          </a:effectLst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D2533C"/>
                </a:solidFill>
              </a:rPr>
              <a:t>H</a:t>
            </a:r>
            <a:r>
              <a:rPr lang="en-US" baseline="-25000" dirty="0" smtClean="0">
                <a:solidFill>
                  <a:srgbClr val="D2533C"/>
                </a:solidFill>
              </a:rPr>
              <a:t>0</a:t>
            </a:r>
            <a:r>
              <a:rPr lang="en-US" dirty="0" smtClean="0"/>
              <a:t>() </a:t>
            </a:r>
            <a:r>
              <a:rPr lang="en-US" dirty="0"/>
              <a:t>= </a:t>
            </a:r>
            <a:r>
              <a:rPr lang="en-US" dirty="0" smtClean="0"/>
              <a:t>R(x),S(</a:t>
            </a:r>
            <a:r>
              <a:rPr lang="en-US" dirty="0" err="1" smtClean="0"/>
              <a:t>x,y</a:t>
            </a:r>
            <a:r>
              <a:rPr lang="en-US" dirty="0" smtClean="0"/>
              <a:t>),T(y)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11524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C43BBD5A-5DF0-E645-8792-A670C40E943A}" type="slidenum">
              <a:rPr lang="en-US" sz="1400"/>
              <a:pPr/>
              <a:t>19</a:t>
            </a:fld>
            <a:endParaRPr lang="en-US" sz="1400"/>
          </a:p>
        </p:txBody>
      </p:sp>
      <p:sp>
        <p:nvSpPr>
          <p:cNvPr id="33795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609600"/>
            <a:ext cx="8686800" cy="1143000"/>
          </a:xfrm>
        </p:spPr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Hierarchical Queries</a:t>
            </a:r>
          </a:p>
        </p:txBody>
      </p:sp>
      <p:sp>
        <p:nvSpPr>
          <p:cNvPr id="33796" name="Rectangle 4"/>
          <p:cNvSpPr>
            <a:spLocks noChangeArrowheads="1"/>
          </p:cNvSpPr>
          <p:nvPr/>
        </p:nvSpPr>
        <p:spPr bwMode="auto">
          <a:xfrm>
            <a:off x="152400" y="1826568"/>
            <a:ext cx="859306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l" eaLnBrk="0" hangingPunct="0"/>
            <a:r>
              <a:rPr lang="en-US" sz="2400" dirty="0" smtClean="0"/>
              <a:t>at(</a:t>
            </a:r>
            <a:r>
              <a:rPr lang="en-US" sz="2400" dirty="0"/>
              <a:t>x) = set of </a:t>
            </a:r>
            <a:r>
              <a:rPr lang="en-US" sz="2400" dirty="0" smtClean="0"/>
              <a:t>atoms containing </a:t>
            </a:r>
            <a:r>
              <a:rPr lang="en-US" sz="2400" dirty="0"/>
              <a:t>the variable x in a key position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dirty="0" err="1" smtClean="0"/>
              <a:t>June</a:t>
            </a:r>
            <a:r>
              <a:rPr lang="fr-FR" dirty="0" smtClean="0"/>
              <a:t>, 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smtClean="0"/>
              <a:t>Probabilistic Databases - Dan Suciu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44581" y="2436508"/>
            <a:ext cx="7967245" cy="1015663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>
              <a:defRPr sz="2800">
                <a:latin typeface="Arial"/>
              </a:defRPr>
            </a:lvl1pPr>
          </a:lstStyle>
          <a:p>
            <a:pPr marL="457200" indent="-457200" eaLnBrk="0" hangingPunct="0"/>
            <a:r>
              <a:rPr lang="en-US" sz="2000" b="1" u="sng" dirty="0"/>
              <a:t>Definition</a:t>
            </a:r>
            <a:r>
              <a:rPr lang="en-US" sz="2000" dirty="0"/>
              <a:t>  A query </a:t>
            </a:r>
            <a:r>
              <a:rPr lang="en-US" sz="2000" dirty="0">
                <a:solidFill>
                  <a:srgbClr val="D2533C"/>
                </a:solidFill>
              </a:rPr>
              <a:t>Q</a:t>
            </a:r>
            <a:r>
              <a:rPr lang="en-US" sz="2000" dirty="0"/>
              <a:t> is </a:t>
            </a:r>
            <a:r>
              <a:rPr lang="en-US" sz="2000" dirty="0">
                <a:solidFill>
                  <a:srgbClr val="D2533C"/>
                </a:solidFill>
              </a:rPr>
              <a:t>hierarchical</a:t>
            </a:r>
            <a:r>
              <a:rPr lang="en-US" sz="2000" i="1" dirty="0">
                <a:solidFill>
                  <a:srgbClr val="D2533C"/>
                </a:solidFill>
              </a:rPr>
              <a:t> </a:t>
            </a:r>
            <a:r>
              <a:rPr lang="en-US" sz="2000" dirty="0">
                <a:solidFill>
                  <a:srgbClr val="D2533C"/>
                </a:solidFill>
              </a:rPr>
              <a:t> </a:t>
            </a:r>
            <a:r>
              <a:rPr lang="en-US" sz="2000" dirty="0"/>
              <a:t>if </a:t>
            </a:r>
            <a:r>
              <a:rPr lang="en-US" sz="2000" dirty="0" err="1"/>
              <a:t>forall</a:t>
            </a:r>
            <a:r>
              <a:rPr lang="en-US" sz="2000" dirty="0"/>
              <a:t> existential variables x, y:</a:t>
            </a:r>
          </a:p>
          <a:p>
            <a:pPr marL="457200" indent="-457200" eaLnBrk="0" hangingPunct="0"/>
            <a:r>
              <a:rPr lang="en-US" sz="2000" dirty="0"/>
              <a:t>   </a:t>
            </a:r>
          </a:p>
          <a:p>
            <a:pPr marL="457200" indent="-457200" eaLnBrk="0" hangingPunct="0"/>
            <a:r>
              <a:rPr lang="en-US" sz="2000" dirty="0"/>
              <a:t>         at(x) </a:t>
            </a:r>
            <a:r>
              <a:rPr lang="en-US" sz="2000" dirty="0">
                <a:sym typeface="Symbol" charset="0"/>
              </a:rPr>
              <a:t> at(y)   or   at(x) ⊇ at(y)   or   at(x)  at(y) = </a:t>
            </a:r>
            <a:endParaRPr lang="en-US" sz="2000" dirty="0">
              <a:sym typeface="Symbo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2251491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457200" indent="-457200">
              <a:buClr>
                <a:schemeClr val="tx1"/>
              </a:buClr>
              <a:buFont typeface="+mj-lt"/>
              <a:buAutoNum type="arabicPeriod"/>
            </a:pPr>
            <a:r>
              <a:rPr lang="en-US" dirty="0" smtClean="0"/>
              <a:t>Motivating Applications</a:t>
            </a:r>
          </a:p>
          <a:p>
            <a:pPr marL="457200" indent="-457200">
              <a:buClr>
                <a:schemeClr val="tx1"/>
              </a:buClr>
              <a:buFont typeface="+mj-lt"/>
              <a:buAutoNum type="arabicPeriod"/>
            </a:pPr>
            <a:endParaRPr lang="en-US" dirty="0" smtClean="0"/>
          </a:p>
          <a:p>
            <a:pPr marL="457200" indent="-457200">
              <a:buClr>
                <a:schemeClr val="tx1"/>
              </a:buClr>
              <a:buFont typeface="+mj-lt"/>
              <a:buAutoNum type="arabicPeriod"/>
            </a:pPr>
            <a:r>
              <a:rPr lang="en-US" dirty="0" smtClean="0"/>
              <a:t>The Probabilistic Data Model			Chapter 2</a:t>
            </a:r>
          </a:p>
          <a:p>
            <a:pPr marL="457200" indent="-457200">
              <a:buClr>
                <a:schemeClr val="tx1"/>
              </a:buClr>
              <a:buFont typeface="+mj-lt"/>
              <a:buAutoNum type="arabicPeriod"/>
            </a:pPr>
            <a:endParaRPr lang="en-US" dirty="0" smtClean="0"/>
          </a:p>
          <a:p>
            <a:pPr marL="457200" indent="-457200">
              <a:buClr>
                <a:schemeClr val="tx1"/>
              </a:buClr>
              <a:buFont typeface="+mj-lt"/>
              <a:buAutoNum type="arabicPeriod"/>
            </a:pPr>
            <a:r>
              <a:rPr lang="en-US" dirty="0" smtClean="0"/>
              <a:t>Extensional Query Plans				Chapter 4.2</a:t>
            </a:r>
          </a:p>
          <a:p>
            <a:pPr marL="457200" indent="-457200">
              <a:buClr>
                <a:schemeClr val="tx1"/>
              </a:buClr>
              <a:buFont typeface="+mj-lt"/>
              <a:buAutoNum type="arabicPeriod"/>
            </a:pPr>
            <a:endParaRPr lang="en-US" dirty="0" smtClean="0"/>
          </a:p>
          <a:p>
            <a:pPr marL="457200" indent="-457200">
              <a:buClr>
                <a:schemeClr val="tx1"/>
              </a:buClr>
              <a:buFont typeface="+mj-lt"/>
              <a:buAutoNum type="arabicPeriod"/>
            </a:pPr>
            <a:r>
              <a:rPr lang="en-US" dirty="0" smtClean="0"/>
              <a:t>The Complexity of Query Evaluation		Chapter 3</a:t>
            </a:r>
          </a:p>
          <a:p>
            <a:pPr marL="457200" indent="-457200">
              <a:buClr>
                <a:schemeClr val="tx1"/>
              </a:buClr>
              <a:buFont typeface="+mj-lt"/>
              <a:buAutoNum type="arabicPeriod"/>
            </a:pPr>
            <a:endParaRPr lang="en-US" dirty="0" smtClean="0"/>
          </a:p>
          <a:p>
            <a:pPr marL="457200" indent="-457200">
              <a:buClr>
                <a:schemeClr val="tx1"/>
              </a:buClr>
              <a:buFont typeface="+mj-lt"/>
              <a:buAutoNum type="arabicPeriod"/>
            </a:pPr>
            <a:r>
              <a:rPr lang="en-US" dirty="0" smtClean="0"/>
              <a:t>Extensional Evaluation				Chapter 4.1</a:t>
            </a:r>
          </a:p>
          <a:p>
            <a:pPr marL="457200" indent="-457200">
              <a:buClr>
                <a:schemeClr val="tx1"/>
              </a:buClr>
              <a:buFont typeface="+mj-lt"/>
              <a:buAutoNum type="arabicPeriod"/>
            </a:pPr>
            <a:endParaRPr lang="en-US" dirty="0" smtClean="0"/>
          </a:p>
          <a:p>
            <a:pPr marL="457200" indent="-457200">
              <a:buClr>
                <a:schemeClr val="tx1"/>
              </a:buClr>
              <a:buFont typeface="+mj-lt"/>
              <a:buAutoNum type="arabicPeriod"/>
            </a:pPr>
            <a:r>
              <a:rPr lang="en-US" dirty="0" err="1" smtClean="0"/>
              <a:t>Intensional</a:t>
            </a:r>
            <a:r>
              <a:rPr lang="en-US" dirty="0" smtClean="0"/>
              <a:t> Evaluation				Chapter 5</a:t>
            </a:r>
          </a:p>
          <a:p>
            <a:pPr marL="457200" indent="-457200">
              <a:buClr>
                <a:schemeClr val="tx1"/>
              </a:buClr>
              <a:buFont typeface="+mj-lt"/>
              <a:buAutoNum type="arabicPeriod"/>
            </a:pPr>
            <a:endParaRPr lang="en-US" dirty="0"/>
          </a:p>
          <a:p>
            <a:pPr marL="457200" indent="-457200">
              <a:buClr>
                <a:schemeClr val="tx1"/>
              </a:buClr>
              <a:buFont typeface="+mj-lt"/>
              <a:buAutoNum type="arabicPeriod"/>
            </a:pPr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dirty="0" err="1" smtClean="0"/>
              <a:t>June</a:t>
            </a:r>
            <a:r>
              <a:rPr lang="fr-FR" dirty="0" smtClean="0"/>
              <a:t>, 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Probabilistic Databases - Dan Suciu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10" name="Picture 9" descr="cover-book-pdb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8913" y="347472"/>
            <a:ext cx="985087" cy="1215879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 bwMode="auto">
          <a:xfrm>
            <a:off x="472687" y="3619500"/>
            <a:ext cx="5305813" cy="685800"/>
          </a:xfrm>
          <a:prstGeom prst="rect">
            <a:avLst/>
          </a:prstGeom>
          <a:noFill/>
          <a:ln w="635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0" y="1524000"/>
            <a:ext cx="8585200" cy="129540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shade val="70000"/>
                  <a:satMod val="150000"/>
                  <a:alpha val="24000"/>
                </a:schemeClr>
              </a:gs>
              <a:gs pos="34000">
                <a:schemeClr val="accent1">
                  <a:shade val="70000"/>
                  <a:satMod val="140000"/>
                  <a:alpha val="24000"/>
                </a:schemeClr>
              </a:gs>
              <a:gs pos="70000">
                <a:schemeClr val="accent1">
                  <a:tint val="100000"/>
                  <a:shade val="90000"/>
                  <a:satMod val="140000"/>
                  <a:alpha val="24000"/>
                </a:schemeClr>
              </a:gs>
              <a:gs pos="100000">
                <a:schemeClr val="accent1">
                  <a:tint val="100000"/>
                  <a:shade val="100000"/>
                  <a:satMod val="100000"/>
                  <a:alpha val="24000"/>
                </a:schemeClr>
              </a:gs>
            </a:gsLst>
            <a:path path="circle">
              <a:fillToRect l="100000" t="100000" r="100000" b="100000"/>
            </a:path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vert270" rtlCol="0" anchor="t"/>
          <a:lstStyle/>
          <a:p>
            <a:pPr algn="ctr"/>
            <a:r>
              <a:rPr lang="en-US" dirty="0" smtClean="0"/>
              <a:t>Part   1</a:t>
            </a:r>
            <a:endParaRPr lang="en-US" dirty="0"/>
          </a:p>
        </p:txBody>
      </p:sp>
      <p:sp>
        <p:nvSpPr>
          <p:cNvPr id="15" name="Rounded Rectangle 14"/>
          <p:cNvSpPr/>
          <p:nvPr/>
        </p:nvSpPr>
        <p:spPr>
          <a:xfrm>
            <a:off x="0" y="3009900"/>
            <a:ext cx="8585200" cy="129540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shade val="70000"/>
                  <a:satMod val="150000"/>
                  <a:alpha val="24000"/>
                </a:schemeClr>
              </a:gs>
              <a:gs pos="34000">
                <a:schemeClr val="accent1">
                  <a:shade val="70000"/>
                  <a:satMod val="140000"/>
                  <a:alpha val="24000"/>
                </a:schemeClr>
              </a:gs>
              <a:gs pos="70000">
                <a:schemeClr val="accent1">
                  <a:tint val="100000"/>
                  <a:shade val="90000"/>
                  <a:satMod val="140000"/>
                  <a:alpha val="24000"/>
                </a:schemeClr>
              </a:gs>
              <a:gs pos="100000">
                <a:schemeClr val="accent1">
                  <a:tint val="100000"/>
                  <a:shade val="100000"/>
                  <a:satMod val="100000"/>
                  <a:alpha val="24000"/>
                </a:schemeClr>
              </a:gs>
            </a:gsLst>
            <a:path path="circle">
              <a:fillToRect l="100000" t="100000" r="100000" b="100000"/>
            </a:path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vert270" rtlCol="0" anchor="t"/>
          <a:lstStyle/>
          <a:p>
            <a:pPr algn="ctr"/>
            <a:r>
              <a:rPr lang="en-US" dirty="0"/>
              <a:t>Part   2</a:t>
            </a:r>
          </a:p>
        </p:txBody>
      </p:sp>
      <p:sp>
        <p:nvSpPr>
          <p:cNvPr id="16" name="Rounded Rectangle 15"/>
          <p:cNvSpPr/>
          <p:nvPr/>
        </p:nvSpPr>
        <p:spPr>
          <a:xfrm>
            <a:off x="0" y="4457700"/>
            <a:ext cx="8585200" cy="64770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shade val="70000"/>
                  <a:satMod val="150000"/>
                  <a:alpha val="24000"/>
                </a:schemeClr>
              </a:gs>
              <a:gs pos="34000">
                <a:schemeClr val="accent1">
                  <a:shade val="70000"/>
                  <a:satMod val="140000"/>
                  <a:alpha val="24000"/>
                </a:schemeClr>
              </a:gs>
              <a:gs pos="70000">
                <a:schemeClr val="accent1">
                  <a:tint val="100000"/>
                  <a:shade val="90000"/>
                  <a:satMod val="140000"/>
                  <a:alpha val="24000"/>
                </a:schemeClr>
              </a:gs>
              <a:gs pos="100000">
                <a:schemeClr val="accent1">
                  <a:tint val="100000"/>
                  <a:shade val="100000"/>
                  <a:satMod val="100000"/>
                  <a:alpha val="24000"/>
                </a:schemeClr>
              </a:gs>
            </a:gsLst>
            <a:path path="circle">
              <a:fillToRect l="100000" t="100000" r="100000" b="100000"/>
            </a:path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vert270" rtlCol="0" anchor="t"/>
          <a:lstStyle/>
          <a:p>
            <a:pPr algn="ctr"/>
            <a:r>
              <a:rPr lang="en-US" dirty="0"/>
              <a:t>Part   3</a:t>
            </a:r>
          </a:p>
        </p:txBody>
      </p:sp>
      <p:sp>
        <p:nvSpPr>
          <p:cNvPr id="17" name="Rounded Rectangle 16"/>
          <p:cNvSpPr/>
          <p:nvPr/>
        </p:nvSpPr>
        <p:spPr>
          <a:xfrm>
            <a:off x="0" y="5181600"/>
            <a:ext cx="8585200" cy="129540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shade val="70000"/>
                  <a:satMod val="150000"/>
                  <a:alpha val="24000"/>
                </a:schemeClr>
              </a:gs>
              <a:gs pos="34000">
                <a:schemeClr val="accent1">
                  <a:shade val="70000"/>
                  <a:satMod val="140000"/>
                  <a:alpha val="24000"/>
                </a:schemeClr>
              </a:gs>
              <a:gs pos="70000">
                <a:schemeClr val="accent1">
                  <a:tint val="100000"/>
                  <a:shade val="90000"/>
                  <a:satMod val="140000"/>
                  <a:alpha val="24000"/>
                </a:schemeClr>
              </a:gs>
              <a:gs pos="100000">
                <a:schemeClr val="accent1">
                  <a:tint val="100000"/>
                  <a:shade val="100000"/>
                  <a:satMod val="100000"/>
                  <a:alpha val="24000"/>
                </a:schemeClr>
              </a:gs>
            </a:gsLst>
            <a:path path="circle">
              <a:fillToRect l="100000" t="100000" r="100000" b="100000"/>
            </a:path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vert270" rtlCol="0" anchor="t"/>
          <a:lstStyle/>
          <a:p>
            <a:pPr algn="ctr"/>
            <a:r>
              <a:rPr lang="en-US" dirty="0"/>
              <a:t>Part   4</a:t>
            </a:r>
          </a:p>
        </p:txBody>
      </p:sp>
    </p:spTree>
    <p:extLst>
      <p:ext uri="{BB962C8B-B14F-4D97-AF65-F5344CB8AC3E}">
        <p14:creationId xmlns:p14="http://schemas.microsoft.com/office/powerpoint/2010/main" val="42127280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C43BBD5A-5DF0-E645-8792-A670C40E943A}" type="slidenum">
              <a:rPr lang="en-US" sz="1400"/>
              <a:pPr/>
              <a:t>20</a:t>
            </a:fld>
            <a:endParaRPr lang="en-US" sz="1400"/>
          </a:p>
        </p:txBody>
      </p:sp>
      <p:sp>
        <p:nvSpPr>
          <p:cNvPr id="33795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609600"/>
            <a:ext cx="8686800" cy="1143000"/>
          </a:xfrm>
        </p:spPr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Hierarchical Queries</a:t>
            </a:r>
          </a:p>
        </p:txBody>
      </p:sp>
      <p:sp>
        <p:nvSpPr>
          <p:cNvPr id="33796" name="Rectangle 4"/>
          <p:cNvSpPr>
            <a:spLocks noChangeArrowheads="1"/>
          </p:cNvSpPr>
          <p:nvPr/>
        </p:nvSpPr>
        <p:spPr bwMode="auto">
          <a:xfrm>
            <a:off x="152400" y="1826568"/>
            <a:ext cx="859306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l" eaLnBrk="0" hangingPunct="0"/>
            <a:r>
              <a:rPr lang="en-US" sz="2400" dirty="0" smtClean="0"/>
              <a:t>at(</a:t>
            </a:r>
            <a:r>
              <a:rPr lang="en-US" sz="2400" dirty="0"/>
              <a:t>x) = set of </a:t>
            </a:r>
            <a:r>
              <a:rPr lang="en-US" sz="2400" dirty="0" smtClean="0"/>
              <a:t>atoms containing </a:t>
            </a:r>
            <a:r>
              <a:rPr lang="en-US" sz="2400" dirty="0"/>
              <a:t>the variable x in a key position</a:t>
            </a:r>
          </a:p>
        </p:txBody>
      </p:sp>
      <p:sp>
        <p:nvSpPr>
          <p:cNvPr id="33812" name="Oval 16"/>
          <p:cNvSpPr>
            <a:spLocks noChangeArrowheads="1"/>
          </p:cNvSpPr>
          <p:nvPr/>
        </p:nvSpPr>
        <p:spPr bwMode="auto">
          <a:xfrm>
            <a:off x="4953000" y="4800600"/>
            <a:ext cx="2819400" cy="1219200"/>
          </a:xfrm>
          <a:prstGeom prst="ellipse">
            <a:avLst/>
          </a:prstGeom>
          <a:solidFill>
            <a:schemeClr val="accent1">
              <a:alpha val="5294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3813" name="AutoShape 17"/>
          <p:cNvSpPr>
            <a:spLocks noChangeArrowheads="1"/>
          </p:cNvSpPr>
          <p:nvPr/>
        </p:nvSpPr>
        <p:spPr bwMode="auto">
          <a:xfrm>
            <a:off x="5486400" y="5167313"/>
            <a:ext cx="439738" cy="501650"/>
          </a:xfrm>
          <a:prstGeom prst="roundRect">
            <a:avLst>
              <a:gd name="adj" fmla="val 16667"/>
            </a:avLst>
          </a:prstGeom>
          <a:solidFill>
            <a:srgbClr val="F8A5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en-US" sz="2400"/>
              <a:t>R</a:t>
            </a:r>
          </a:p>
        </p:txBody>
      </p:sp>
      <p:sp>
        <p:nvSpPr>
          <p:cNvPr id="33814" name="Oval 18"/>
          <p:cNvSpPr>
            <a:spLocks noChangeArrowheads="1"/>
          </p:cNvSpPr>
          <p:nvPr/>
        </p:nvSpPr>
        <p:spPr bwMode="auto">
          <a:xfrm>
            <a:off x="6172200" y="4876800"/>
            <a:ext cx="2438400" cy="1066800"/>
          </a:xfrm>
          <a:prstGeom prst="ellipse">
            <a:avLst/>
          </a:prstGeom>
          <a:solidFill>
            <a:schemeClr val="accent1">
              <a:alpha val="5294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3815" name="AutoShape 19"/>
          <p:cNvSpPr>
            <a:spLocks noChangeArrowheads="1"/>
          </p:cNvSpPr>
          <p:nvPr/>
        </p:nvSpPr>
        <p:spPr bwMode="auto">
          <a:xfrm>
            <a:off x="6667500" y="5105400"/>
            <a:ext cx="419100" cy="501650"/>
          </a:xfrm>
          <a:prstGeom prst="roundRect">
            <a:avLst>
              <a:gd name="adj" fmla="val 16667"/>
            </a:avLst>
          </a:prstGeom>
          <a:solidFill>
            <a:srgbClr val="F8A5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en-US" sz="2400"/>
              <a:t>S</a:t>
            </a:r>
          </a:p>
        </p:txBody>
      </p:sp>
      <p:sp>
        <p:nvSpPr>
          <p:cNvPr id="33816" name="Rectangle 20"/>
          <p:cNvSpPr>
            <a:spLocks noChangeArrowheads="1"/>
          </p:cNvSpPr>
          <p:nvPr/>
        </p:nvSpPr>
        <p:spPr bwMode="auto">
          <a:xfrm>
            <a:off x="5003800" y="4645968"/>
            <a:ext cx="33855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r>
              <a:rPr lang="en-US" sz="2400"/>
              <a:t>x</a:t>
            </a:r>
          </a:p>
        </p:txBody>
      </p:sp>
      <p:sp>
        <p:nvSpPr>
          <p:cNvPr id="33817" name="Rectangle 21"/>
          <p:cNvSpPr>
            <a:spLocks noChangeArrowheads="1"/>
          </p:cNvSpPr>
          <p:nvPr/>
        </p:nvSpPr>
        <p:spPr bwMode="auto">
          <a:xfrm>
            <a:off x="8029575" y="4645968"/>
            <a:ext cx="33855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r>
              <a:rPr lang="en-US" sz="2400"/>
              <a:t>y</a:t>
            </a:r>
          </a:p>
        </p:txBody>
      </p:sp>
      <p:sp>
        <p:nvSpPr>
          <p:cNvPr id="33818" name="AutoShape 22"/>
          <p:cNvSpPr>
            <a:spLocks noChangeArrowheads="1"/>
          </p:cNvSpPr>
          <p:nvPr/>
        </p:nvSpPr>
        <p:spPr bwMode="auto">
          <a:xfrm>
            <a:off x="7980363" y="5140325"/>
            <a:ext cx="401638" cy="498475"/>
          </a:xfrm>
          <a:prstGeom prst="roundRect">
            <a:avLst>
              <a:gd name="adj" fmla="val 16667"/>
            </a:avLst>
          </a:prstGeom>
          <a:solidFill>
            <a:srgbClr val="F8A5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en-US" sz="2400"/>
              <a:t>T</a:t>
            </a:r>
          </a:p>
        </p:txBody>
      </p:sp>
      <p:sp>
        <p:nvSpPr>
          <p:cNvPr id="33819" name="Rectangle 24"/>
          <p:cNvSpPr>
            <a:spLocks noChangeArrowheads="1"/>
          </p:cNvSpPr>
          <p:nvPr/>
        </p:nvSpPr>
        <p:spPr bwMode="auto">
          <a:xfrm>
            <a:off x="5105400" y="3733800"/>
            <a:ext cx="24034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r>
              <a:rPr lang="en-US" sz="2400"/>
              <a:t>Non-hierarchical</a:t>
            </a:r>
          </a:p>
        </p:txBody>
      </p:sp>
      <p:sp>
        <p:nvSpPr>
          <p:cNvPr id="33801" name="Oval 7"/>
          <p:cNvSpPr>
            <a:spLocks noChangeArrowheads="1"/>
          </p:cNvSpPr>
          <p:nvPr/>
        </p:nvSpPr>
        <p:spPr bwMode="auto">
          <a:xfrm>
            <a:off x="457200" y="4953000"/>
            <a:ext cx="2819400" cy="1219200"/>
          </a:xfrm>
          <a:prstGeom prst="ellipse">
            <a:avLst/>
          </a:prstGeom>
          <a:solidFill>
            <a:schemeClr val="accent1">
              <a:alpha val="5294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3802" name="Oval 9"/>
          <p:cNvSpPr>
            <a:spLocks noChangeArrowheads="1"/>
          </p:cNvSpPr>
          <p:nvPr/>
        </p:nvSpPr>
        <p:spPr bwMode="auto">
          <a:xfrm>
            <a:off x="609600" y="5181600"/>
            <a:ext cx="990600" cy="762000"/>
          </a:xfrm>
          <a:prstGeom prst="ellipse">
            <a:avLst/>
          </a:prstGeom>
          <a:solidFill>
            <a:schemeClr val="accent1">
              <a:alpha val="5294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3804" name="AutoShape 11"/>
          <p:cNvSpPr>
            <a:spLocks noChangeArrowheads="1"/>
          </p:cNvSpPr>
          <p:nvPr/>
        </p:nvSpPr>
        <p:spPr bwMode="auto">
          <a:xfrm>
            <a:off x="914400" y="5319713"/>
            <a:ext cx="439738" cy="501650"/>
          </a:xfrm>
          <a:prstGeom prst="roundRect">
            <a:avLst>
              <a:gd name="adj" fmla="val 16667"/>
            </a:avLst>
          </a:prstGeom>
          <a:solidFill>
            <a:srgbClr val="F8A5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en-US" sz="2400"/>
              <a:t>R</a:t>
            </a:r>
          </a:p>
        </p:txBody>
      </p:sp>
      <p:sp>
        <p:nvSpPr>
          <p:cNvPr id="33805" name="Oval 12"/>
          <p:cNvSpPr>
            <a:spLocks noChangeArrowheads="1"/>
          </p:cNvSpPr>
          <p:nvPr/>
        </p:nvSpPr>
        <p:spPr bwMode="auto">
          <a:xfrm>
            <a:off x="1676400" y="5181600"/>
            <a:ext cx="1371600" cy="762000"/>
          </a:xfrm>
          <a:prstGeom prst="ellipse">
            <a:avLst/>
          </a:prstGeom>
          <a:solidFill>
            <a:schemeClr val="accent1">
              <a:alpha val="5294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3806" name="AutoShape 13"/>
          <p:cNvSpPr>
            <a:spLocks noChangeArrowheads="1"/>
          </p:cNvSpPr>
          <p:nvPr/>
        </p:nvSpPr>
        <p:spPr bwMode="auto">
          <a:xfrm>
            <a:off x="2209800" y="5289550"/>
            <a:ext cx="419100" cy="501650"/>
          </a:xfrm>
          <a:prstGeom prst="roundRect">
            <a:avLst>
              <a:gd name="adj" fmla="val 16667"/>
            </a:avLst>
          </a:prstGeom>
          <a:solidFill>
            <a:srgbClr val="F8A5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en-US" sz="2400"/>
              <a:t>S</a:t>
            </a:r>
          </a:p>
        </p:txBody>
      </p:sp>
      <p:sp>
        <p:nvSpPr>
          <p:cNvPr id="33807" name="Rectangle 14"/>
          <p:cNvSpPr>
            <a:spLocks noChangeArrowheads="1"/>
          </p:cNvSpPr>
          <p:nvPr/>
        </p:nvSpPr>
        <p:spPr bwMode="auto">
          <a:xfrm>
            <a:off x="355600" y="4874568"/>
            <a:ext cx="33855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r>
              <a:rPr lang="en-US" sz="2400" dirty="0"/>
              <a:t>x</a:t>
            </a:r>
          </a:p>
        </p:txBody>
      </p:sp>
      <p:sp>
        <p:nvSpPr>
          <p:cNvPr id="33808" name="Rectangle 15"/>
          <p:cNvSpPr>
            <a:spLocks noChangeArrowheads="1"/>
          </p:cNvSpPr>
          <p:nvPr/>
        </p:nvSpPr>
        <p:spPr bwMode="auto">
          <a:xfrm>
            <a:off x="2855913" y="5103168"/>
            <a:ext cx="33855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r>
              <a:rPr lang="en-US" sz="2400"/>
              <a:t>z</a:t>
            </a:r>
          </a:p>
        </p:txBody>
      </p:sp>
      <p:sp>
        <p:nvSpPr>
          <p:cNvPr id="33809" name="Rectangle 23"/>
          <p:cNvSpPr>
            <a:spLocks noChangeArrowheads="1"/>
          </p:cNvSpPr>
          <p:nvPr/>
        </p:nvSpPr>
        <p:spPr bwMode="auto">
          <a:xfrm>
            <a:off x="355600" y="3810000"/>
            <a:ext cx="1793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r>
              <a:rPr lang="en-US" sz="2400"/>
              <a:t>Hierarchical</a:t>
            </a:r>
          </a:p>
        </p:txBody>
      </p:sp>
      <p:sp>
        <p:nvSpPr>
          <p:cNvPr id="33810" name="Rectangle 25"/>
          <p:cNvSpPr>
            <a:spLocks noChangeArrowheads="1"/>
          </p:cNvSpPr>
          <p:nvPr/>
        </p:nvSpPr>
        <p:spPr bwMode="auto">
          <a:xfrm>
            <a:off x="517525" y="5255568"/>
            <a:ext cx="33855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r>
              <a:rPr lang="en-US" sz="2400"/>
              <a:t>y</a:t>
            </a:r>
          </a:p>
        </p:txBody>
      </p:sp>
      <p:sp>
        <p:nvSpPr>
          <p:cNvPr id="120858" name="Freeform 26"/>
          <p:cNvSpPr>
            <a:spLocks/>
          </p:cNvSpPr>
          <p:nvPr/>
        </p:nvSpPr>
        <p:spPr bwMode="auto">
          <a:xfrm>
            <a:off x="3898900" y="3810000"/>
            <a:ext cx="444500" cy="2286000"/>
          </a:xfrm>
          <a:custGeom>
            <a:avLst/>
            <a:gdLst>
              <a:gd name="T0" fmla="*/ 444500 w 280"/>
              <a:gd name="T1" fmla="*/ 0 h 1728"/>
              <a:gd name="T2" fmla="*/ 63500 w 280"/>
              <a:gd name="T3" fmla="*/ 571500 h 1728"/>
              <a:gd name="T4" fmla="*/ 63500 w 280"/>
              <a:gd name="T5" fmla="*/ 1143000 h 1728"/>
              <a:gd name="T6" fmla="*/ 292100 w 280"/>
              <a:gd name="T7" fmla="*/ 1651000 h 1728"/>
              <a:gd name="T8" fmla="*/ 292100 w 280"/>
              <a:gd name="T9" fmla="*/ 2032000 h 1728"/>
              <a:gd name="T10" fmla="*/ 292100 w 280"/>
              <a:gd name="T11" fmla="*/ 2286000 h 172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80"/>
              <a:gd name="T19" fmla="*/ 0 h 1728"/>
              <a:gd name="T20" fmla="*/ 280 w 280"/>
              <a:gd name="T21" fmla="*/ 1728 h 1728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80" h="1728">
                <a:moveTo>
                  <a:pt x="280" y="0"/>
                </a:moveTo>
                <a:cubicBezTo>
                  <a:pt x="180" y="144"/>
                  <a:pt x="80" y="288"/>
                  <a:pt x="40" y="432"/>
                </a:cubicBezTo>
                <a:cubicBezTo>
                  <a:pt x="0" y="576"/>
                  <a:pt x="16" y="728"/>
                  <a:pt x="40" y="864"/>
                </a:cubicBezTo>
                <a:cubicBezTo>
                  <a:pt x="64" y="1000"/>
                  <a:pt x="160" y="1136"/>
                  <a:pt x="184" y="1248"/>
                </a:cubicBezTo>
                <a:cubicBezTo>
                  <a:pt x="208" y="1360"/>
                  <a:pt x="184" y="1456"/>
                  <a:pt x="184" y="1536"/>
                </a:cubicBezTo>
                <a:cubicBezTo>
                  <a:pt x="184" y="1616"/>
                  <a:pt x="184" y="1672"/>
                  <a:pt x="184" y="1728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355600" y="4285173"/>
            <a:ext cx="1909485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127000" dir="2700000" algn="tl" rotWithShape="0">
              <a:srgbClr val="000000">
                <a:alpha val="43000"/>
              </a:srgbClr>
            </a:outerShdw>
          </a:effectLst>
        </p:spPr>
        <p:txBody>
          <a:bodyPr wrap="none" rtlCol="0">
            <a:spAutoFit/>
          </a:bodyPr>
          <a:lstStyle/>
          <a:p>
            <a:pPr marL="457200" indent="-457200" eaLnBrk="0" hangingPunct="0">
              <a:defRPr/>
            </a:pPr>
            <a:r>
              <a:rPr lang="en-US" dirty="0" smtClean="0">
                <a:solidFill>
                  <a:srgbClr val="D2533C"/>
                </a:solidFill>
                <a:ea typeface="ＭＳ Ｐゴシック" pitchFamily="8" charset="-128"/>
              </a:rPr>
              <a:t>Q</a:t>
            </a:r>
            <a:r>
              <a:rPr lang="en-US" dirty="0" smtClean="0">
                <a:ea typeface="ＭＳ Ｐゴシック" pitchFamily="8" charset="-128"/>
              </a:rPr>
              <a:t> </a:t>
            </a:r>
            <a:r>
              <a:rPr lang="en-US" dirty="0">
                <a:ea typeface="ＭＳ Ｐゴシック" pitchFamily="8" charset="-128"/>
              </a:rPr>
              <a:t>= </a:t>
            </a:r>
            <a:r>
              <a:rPr lang="en-US" dirty="0" smtClean="0">
                <a:ea typeface="ＭＳ Ｐゴシック" pitchFamily="8" charset="-128"/>
              </a:rPr>
              <a:t>R(</a:t>
            </a:r>
            <a:r>
              <a:rPr lang="en-US" dirty="0" err="1" smtClean="0">
                <a:ea typeface="ＭＳ Ｐゴシック" pitchFamily="8" charset="-128"/>
              </a:rPr>
              <a:t>x,y</a:t>
            </a:r>
            <a:r>
              <a:rPr lang="en-US" dirty="0" smtClean="0">
                <a:ea typeface="ＭＳ Ｐゴシック" pitchFamily="8" charset="-128"/>
              </a:rPr>
              <a:t>),S(</a:t>
            </a:r>
            <a:r>
              <a:rPr lang="en-US" dirty="0" err="1" smtClean="0">
                <a:ea typeface="ＭＳ Ｐゴシック" pitchFamily="8" charset="-128"/>
              </a:rPr>
              <a:t>x,z</a:t>
            </a:r>
            <a:r>
              <a:rPr lang="en-US" dirty="0" smtClean="0">
                <a:ea typeface="ＭＳ Ｐゴシック" pitchFamily="8" charset="-128"/>
              </a:rPr>
              <a:t>)</a:t>
            </a:r>
            <a:endParaRPr lang="en-US" dirty="0">
              <a:ea typeface="ＭＳ Ｐゴシック" pitchFamily="8" charset="-128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150341" y="4267200"/>
            <a:ext cx="2507981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127000" dir="2700000" algn="tl" rotWithShape="0">
              <a:srgbClr val="000000">
                <a:alpha val="43000"/>
              </a:srgbClr>
            </a:outerShdw>
          </a:effectLst>
        </p:spPr>
        <p:txBody>
          <a:bodyPr wrap="none" rtlCol="0">
            <a:spAutoFit/>
          </a:bodyPr>
          <a:lstStyle/>
          <a:p>
            <a:pPr marL="457200" indent="-457200" eaLnBrk="0" hangingPunct="0">
              <a:defRPr/>
            </a:pPr>
            <a:r>
              <a:rPr lang="en-US" dirty="0" smtClean="0">
                <a:solidFill>
                  <a:srgbClr val="D2533C"/>
                </a:solidFill>
                <a:ea typeface="ＭＳ Ｐゴシック" pitchFamily="8" charset="-128"/>
              </a:rPr>
              <a:t>H</a:t>
            </a:r>
            <a:r>
              <a:rPr lang="en-US" baseline="-25000" dirty="0" smtClean="0">
                <a:solidFill>
                  <a:srgbClr val="D2533C"/>
                </a:solidFill>
                <a:ea typeface="ＭＳ Ｐゴシック" pitchFamily="8" charset="-128"/>
              </a:rPr>
              <a:t>0</a:t>
            </a:r>
            <a:r>
              <a:rPr lang="en-US" dirty="0" smtClean="0">
                <a:ea typeface="ＭＳ Ｐゴシック" pitchFamily="8" charset="-128"/>
              </a:rPr>
              <a:t> </a:t>
            </a:r>
            <a:r>
              <a:rPr lang="en-US" dirty="0">
                <a:ea typeface="ＭＳ Ｐゴシック" pitchFamily="8" charset="-128"/>
              </a:rPr>
              <a:t>= R(x), S(x, y), T(y)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dirty="0" err="1" smtClean="0"/>
              <a:t>June</a:t>
            </a:r>
            <a:r>
              <a:rPr lang="fr-FR" dirty="0" smtClean="0"/>
              <a:t>, 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smtClean="0"/>
              <a:t>Probabilistic Databases - Dan Suciu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544581" y="2436508"/>
            <a:ext cx="7967245" cy="1015663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>
              <a:defRPr sz="2800">
                <a:latin typeface="Arial"/>
              </a:defRPr>
            </a:lvl1pPr>
          </a:lstStyle>
          <a:p>
            <a:pPr marL="457200" indent="-457200" eaLnBrk="0" hangingPunct="0"/>
            <a:r>
              <a:rPr lang="en-US" sz="2000" b="1" u="sng" dirty="0"/>
              <a:t>Definition</a:t>
            </a:r>
            <a:r>
              <a:rPr lang="en-US" sz="2000" dirty="0"/>
              <a:t>  A query </a:t>
            </a:r>
            <a:r>
              <a:rPr lang="en-US" sz="2000" dirty="0" smtClean="0">
                <a:solidFill>
                  <a:srgbClr val="D2533C"/>
                </a:solidFill>
              </a:rPr>
              <a:t>Q</a:t>
            </a:r>
            <a:r>
              <a:rPr lang="en-US" sz="2000" dirty="0" smtClean="0"/>
              <a:t> </a:t>
            </a:r>
            <a:r>
              <a:rPr lang="en-US" sz="2000" dirty="0"/>
              <a:t>is </a:t>
            </a:r>
            <a:r>
              <a:rPr lang="en-US" sz="2000" dirty="0">
                <a:solidFill>
                  <a:srgbClr val="D2533C"/>
                </a:solidFill>
              </a:rPr>
              <a:t>hierarchical</a:t>
            </a:r>
            <a:r>
              <a:rPr lang="en-US" sz="2000" i="1" dirty="0">
                <a:solidFill>
                  <a:srgbClr val="D2533C"/>
                </a:solidFill>
              </a:rPr>
              <a:t> </a:t>
            </a:r>
            <a:r>
              <a:rPr lang="en-US" sz="2000" dirty="0">
                <a:solidFill>
                  <a:srgbClr val="D2533C"/>
                </a:solidFill>
              </a:rPr>
              <a:t> </a:t>
            </a:r>
            <a:r>
              <a:rPr lang="en-US" sz="2000" dirty="0"/>
              <a:t>if </a:t>
            </a:r>
            <a:r>
              <a:rPr lang="en-US" sz="2000" dirty="0" err="1" smtClean="0"/>
              <a:t>forall</a:t>
            </a:r>
            <a:r>
              <a:rPr lang="en-US" sz="2000" dirty="0" smtClean="0"/>
              <a:t> existential variables </a:t>
            </a:r>
            <a:r>
              <a:rPr lang="en-US" sz="2000" dirty="0"/>
              <a:t>x, y:</a:t>
            </a:r>
          </a:p>
          <a:p>
            <a:pPr marL="457200" indent="-457200" eaLnBrk="0" hangingPunct="0"/>
            <a:r>
              <a:rPr lang="en-US" sz="2000" dirty="0"/>
              <a:t>   </a:t>
            </a:r>
          </a:p>
          <a:p>
            <a:pPr marL="457200" indent="-457200" eaLnBrk="0" hangingPunct="0"/>
            <a:r>
              <a:rPr lang="en-US" sz="2000" dirty="0"/>
              <a:t>         at(x) </a:t>
            </a:r>
            <a:r>
              <a:rPr lang="en-US" sz="2000" dirty="0">
                <a:sym typeface="Symbol" charset="0"/>
              </a:rPr>
              <a:t> at(y)   or   at</a:t>
            </a:r>
            <a:r>
              <a:rPr lang="en-US" sz="2000" dirty="0" smtClean="0">
                <a:sym typeface="Symbol" charset="0"/>
              </a:rPr>
              <a:t>(x) ⊇ </a:t>
            </a:r>
            <a:r>
              <a:rPr lang="en-US" sz="2000" dirty="0">
                <a:sym typeface="Symbol" charset="0"/>
              </a:rPr>
              <a:t>at</a:t>
            </a:r>
            <a:r>
              <a:rPr lang="en-US" sz="2000" dirty="0" smtClean="0">
                <a:sym typeface="Symbol" charset="0"/>
              </a:rPr>
              <a:t>(y)   </a:t>
            </a:r>
            <a:r>
              <a:rPr lang="en-US" sz="2000" dirty="0">
                <a:sym typeface="Symbol" charset="0"/>
              </a:rPr>
              <a:t>or   at(x)  at(y) = </a:t>
            </a:r>
          </a:p>
        </p:txBody>
      </p:sp>
    </p:spTree>
    <p:extLst>
      <p:ext uri="{BB962C8B-B14F-4D97-AF65-F5344CB8AC3E}">
        <p14:creationId xmlns:p14="http://schemas.microsoft.com/office/powerpoint/2010/main" val="3829289932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C43BBD5A-5DF0-E645-8792-A670C40E943A}" type="slidenum">
              <a:rPr lang="en-US" sz="1400"/>
              <a:pPr/>
              <a:t>21</a:t>
            </a:fld>
            <a:endParaRPr lang="en-US" sz="1400"/>
          </a:p>
        </p:txBody>
      </p:sp>
      <p:sp>
        <p:nvSpPr>
          <p:cNvPr id="33795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609600"/>
            <a:ext cx="8686800" cy="1143000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Arial" charset="0"/>
                <a:ea typeface="ＭＳ Ｐゴシック" charset="0"/>
              </a:rPr>
              <a:t>The Small Dichotomy Theorem</a:t>
            </a:r>
            <a:endParaRPr lang="en-US" dirty="0">
              <a:latin typeface="Arial" charset="0"/>
              <a:ea typeface="ＭＳ Ｐゴシック" charset="0"/>
            </a:endParaRPr>
          </a:p>
        </p:txBody>
      </p:sp>
      <p:sp>
        <p:nvSpPr>
          <p:cNvPr id="33796" name="Rectangle 4"/>
          <p:cNvSpPr>
            <a:spLocks noChangeArrowheads="1"/>
          </p:cNvSpPr>
          <p:nvPr/>
        </p:nvSpPr>
        <p:spPr bwMode="auto">
          <a:xfrm>
            <a:off x="152400" y="1857345"/>
            <a:ext cx="853931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l" eaLnBrk="0" hangingPunct="0"/>
            <a:r>
              <a:rPr lang="en-US" sz="2000" dirty="0" smtClean="0"/>
              <a:t>Fix a schema for probabilistic databases where all tuples are independent</a:t>
            </a:r>
            <a:endParaRPr lang="en-US" sz="2000" dirty="0"/>
          </a:p>
        </p:txBody>
      </p:sp>
      <p:sp>
        <p:nvSpPr>
          <p:cNvPr id="33812" name="Oval 16"/>
          <p:cNvSpPr>
            <a:spLocks noChangeArrowheads="1"/>
          </p:cNvSpPr>
          <p:nvPr/>
        </p:nvSpPr>
        <p:spPr bwMode="auto">
          <a:xfrm>
            <a:off x="4953000" y="4800600"/>
            <a:ext cx="2819400" cy="1219200"/>
          </a:xfrm>
          <a:prstGeom prst="ellipse">
            <a:avLst/>
          </a:prstGeom>
          <a:solidFill>
            <a:schemeClr val="accent1">
              <a:alpha val="5294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3813" name="AutoShape 17"/>
          <p:cNvSpPr>
            <a:spLocks noChangeArrowheads="1"/>
          </p:cNvSpPr>
          <p:nvPr/>
        </p:nvSpPr>
        <p:spPr bwMode="auto">
          <a:xfrm>
            <a:off x="5486400" y="5167313"/>
            <a:ext cx="439738" cy="501650"/>
          </a:xfrm>
          <a:prstGeom prst="roundRect">
            <a:avLst>
              <a:gd name="adj" fmla="val 16667"/>
            </a:avLst>
          </a:prstGeom>
          <a:solidFill>
            <a:srgbClr val="F8A5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en-US" sz="2400"/>
              <a:t>R</a:t>
            </a:r>
          </a:p>
        </p:txBody>
      </p:sp>
      <p:sp>
        <p:nvSpPr>
          <p:cNvPr id="33814" name="Oval 18"/>
          <p:cNvSpPr>
            <a:spLocks noChangeArrowheads="1"/>
          </p:cNvSpPr>
          <p:nvPr/>
        </p:nvSpPr>
        <p:spPr bwMode="auto">
          <a:xfrm>
            <a:off x="6172200" y="4876800"/>
            <a:ext cx="2438400" cy="1066800"/>
          </a:xfrm>
          <a:prstGeom prst="ellipse">
            <a:avLst/>
          </a:prstGeom>
          <a:solidFill>
            <a:schemeClr val="accent1">
              <a:alpha val="5294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3815" name="AutoShape 19"/>
          <p:cNvSpPr>
            <a:spLocks noChangeArrowheads="1"/>
          </p:cNvSpPr>
          <p:nvPr/>
        </p:nvSpPr>
        <p:spPr bwMode="auto">
          <a:xfrm>
            <a:off x="6667500" y="5105400"/>
            <a:ext cx="419100" cy="501650"/>
          </a:xfrm>
          <a:prstGeom prst="roundRect">
            <a:avLst>
              <a:gd name="adj" fmla="val 16667"/>
            </a:avLst>
          </a:prstGeom>
          <a:solidFill>
            <a:srgbClr val="F8A5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en-US" sz="2400"/>
              <a:t>S</a:t>
            </a:r>
          </a:p>
        </p:txBody>
      </p:sp>
      <p:sp>
        <p:nvSpPr>
          <p:cNvPr id="33816" name="Rectangle 20"/>
          <p:cNvSpPr>
            <a:spLocks noChangeArrowheads="1"/>
          </p:cNvSpPr>
          <p:nvPr/>
        </p:nvSpPr>
        <p:spPr bwMode="auto">
          <a:xfrm>
            <a:off x="5003800" y="4645968"/>
            <a:ext cx="33855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r>
              <a:rPr lang="en-US" sz="2400"/>
              <a:t>x</a:t>
            </a:r>
          </a:p>
        </p:txBody>
      </p:sp>
      <p:sp>
        <p:nvSpPr>
          <p:cNvPr id="33817" name="Rectangle 21"/>
          <p:cNvSpPr>
            <a:spLocks noChangeArrowheads="1"/>
          </p:cNvSpPr>
          <p:nvPr/>
        </p:nvSpPr>
        <p:spPr bwMode="auto">
          <a:xfrm>
            <a:off x="8029575" y="4645968"/>
            <a:ext cx="33855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r>
              <a:rPr lang="en-US" sz="2400"/>
              <a:t>y</a:t>
            </a:r>
          </a:p>
        </p:txBody>
      </p:sp>
      <p:sp>
        <p:nvSpPr>
          <p:cNvPr id="33818" name="AutoShape 22"/>
          <p:cNvSpPr>
            <a:spLocks noChangeArrowheads="1"/>
          </p:cNvSpPr>
          <p:nvPr/>
        </p:nvSpPr>
        <p:spPr bwMode="auto">
          <a:xfrm>
            <a:off x="7980363" y="5140325"/>
            <a:ext cx="401638" cy="498475"/>
          </a:xfrm>
          <a:prstGeom prst="roundRect">
            <a:avLst>
              <a:gd name="adj" fmla="val 16667"/>
            </a:avLst>
          </a:prstGeom>
          <a:solidFill>
            <a:srgbClr val="F8A5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en-US" sz="2400"/>
              <a:t>T</a:t>
            </a:r>
          </a:p>
        </p:txBody>
      </p:sp>
      <p:sp>
        <p:nvSpPr>
          <p:cNvPr id="33819" name="Rectangle 24"/>
          <p:cNvSpPr>
            <a:spLocks noChangeArrowheads="1"/>
          </p:cNvSpPr>
          <p:nvPr/>
        </p:nvSpPr>
        <p:spPr bwMode="auto">
          <a:xfrm>
            <a:off x="5105400" y="3733800"/>
            <a:ext cx="24034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r>
              <a:rPr lang="en-US" sz="2400"/>
              <a:t>Non-hierarchical</a:t>
            </a:r>
          </a:p>
        </p:txBody>
      </p:sp>
      <p:sp>
        <p:nvSpPr>
          <p:cNvPr id="33801" name="Oval 7"/>
          <p:cNvSpPr>
            <a:spLocks noChangeArrowheads="1"/>
          </p:cNvSpPr>
          <p:nvPr/>
        </p:nvSpPr>
        <p:spPr bwMode="auto">
          <a:xfrm>
            <a:off x="457200" y="4953000"/>
            <a:ext cx="2819400" cy="1219200"/>
          </a:xfrm>
          <a:prstGeom prst="ellipse">
            <a:avLst/>
          </a:prstGeom>
          <a:solidFill>
            <a:schemeClr val="accent1">
              <a:alpha val="5294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3802" name="Oval 9"/>
          <p:cNvSpPr>
            <a:spLocks noChangeArrowheads="1"/>
          </p:cNvSpPr>
          <p:nvPr/>
        </p:nvSpPr>
        <p:spPr bwMode="auto">
          <a:xfrm>
            <a:off x="609600" y="5181600"/>
            <a:ext cx="990600" cy="762000"/>
          </a:xfrm>
          <a:prstGeom prst="ellipse">
            <a:avLst/>
          </a:prstGeom>
          <a:solidFill>
            <a:schemeClr val="accent1">
              <a:alpha val="5294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3804" name="AutoShape 11"/>
          <p:cNvSpPr>
            <a:spLocks noChangeArrowheads="1"/>
          </p:cNvSpPr>
          <p:nvPr/>
        </p:nvSpPr>
        <p:spPr bwMode="auto">
          <a:xfrm>
            <a:off x="914400" y="5319713"/>
            <a:ext cx="439738" cy="501650"/>
          </a:xfrm>
          <a:prstGeom prst="roundRect">
            <a:avLst>
              <a:gd name="adj" fmla="val 16667"/>
            </a:avLst>
          </a:prstGeom>
          <a:solidFill>
            <a:srgbClr val="F8A5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en-US" sz="2400"/>
              <a:t>R</a:t>
            </a:r>
          </a:p>
        </p:txBody>
      </p:sp>
      <p:sp>
        <p:nvSpPr>
          <p:cNvPr id="33805" name="Oval 12"/>
          <p:cNvSpPr>
            <a:spLocks noChangeArrowheads="1"/>
          </p:cNvSpPr>
          <p:nvPr/>
        </p:nvSpPr>
        <p:spPr bwMode="auto">
          <a:xfrm>
            <a:off x="1676400" y="5181600"/>
            <a:ext cx="1371600" cy="762000"/>
          </a:xfrm>
          <a:prstGeom prst="ellipse">
            <a:avLst/>
          </a:prstGeom>
          <a:solidFill>
            <a:schemeClr val="accent1">
              <a:alpha val="5294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3806" name="AutoShape 13"/>
          <p:cNvSpPr>
            <a:spLocks noChangeArrowheads="1"/>
          </p:cNvSpPr>
          <p:nvPr/>
        </p:nvSpPr>
        <p:spPr bwMode="auto">
          <a:xfrm>
            <a:off x="2209800" y="5289550"/>
            <a:ext cx="419100" cy="501650"/>
          </a:xfrm>
          <a:prstGeom prst="roundRect">
            <a:avLst>
              <a:gd name="adj" fmla="val 16667"/>
            </a:avLst>
          </a:prstGeom>
          <a:solidFill>
            <a:srgbClr val="F8A5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en-US" sz="2400"/>
              <a:t>S</a:t>
            </a:r>
          </a:p>
        </p:txBody>
      </p:sp>
      <p:sp>
        <p:nvSpPr>
          <p:cNvPr id="33807" name="Rectangle 14"/>
          <p:cNvSpPr>
            <a:spLocks noChangeArrowheads="1"/>
          </p:cNvSpPr>
          <p:nvPr/>
        </p:nvSpPr>
        <p:spPr bwMode="auto">
          <a:xfrm>
            <a:off x="355600" y="4874568"/>
            <a:ext cx="33855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r>
              <a:rPr lang="en-US" sz="2400" dirty="0"/>
              <a:t>x</a:t>
            </a:r>
          </a:p>
        </p:txBody>
      </p:sp>
      <p:sp>
        <p:nvSpPr>
          <p:cNvPr id="33808" name="Rectangle 15"/>
          <p:cNvSpPr>
            <a:spLocks noChangeArrowheads="1"/>
          </p:cNvSpPr>
          <p:nvPr/>
        </p:nvSpPr>
        <p:spPr bwMode="auto">
          <a:xfrm>
            <a:off x="2855913" y="5103168"/>
            <a:ext cx="33855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r>
              <a:rPr lang="en-US" sz="2400"/>
              <a:t>z</a:t>
            </a:r>
          </a:p>
        </p:txBody>
      </p:sp>
      <p:sp>
        <p:nvSpPr>
          <p:cNvPr id="33809" name="Rectangle 23"/>
          <p:cNvSpPr>
            <a:spLocks noChangeArrowheads="1"/>
          </p:cNvSpPr>
          <p:nvPr/>
        </p:nvSpPr>
        <p:spPr bwMode="auto">
          <a:xfrm>
            <a:off x="355600" y="3810000"/>
            <a:ext cx="1793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r>
              <a:rPr lang="en-US" sz="2400"/>
              <a:t>Hierarchical</a:t>
            </a:r>
          </a:p>
        </p:txBody>
      </p:sp>
      <p:sp>
        <p:nvSpPr>
          <p:cNvPr id="33810" name="Rectangle 25"/>
          <p:cNvSpPr>
            <a:spLocks noChangeArrowheads="1"/>
          </p:cNvSpPr>
          <p:nvPr/>
        </p:nvSpPr>
        <p:spPr bwMode="auto">
          <a:xfrm>
            <a:off x="517525" y="5255568"/>
            <a:ext cx="33855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r>
              <a:rPr lang="en-US" sz="2400"/>
              <a:t>y</a:t>
            </a:r>
          </a:p>
        </p:txBody>
      </p:sp>
      <p:sp>
        <p:nvSpPr>
          <p:cNvPr id="120858" name="Freeform 26"/>
          <p:cNvSpPr>
            <a:spLocks/>
          </p:cNvSpPr>
          <p:nvPr/>
        </p:nvSpPr>
        <p:spPr bwMode="auto">
          <a:xfrm>
            <a:off x="3898900" y="3810000"/>
            <a:ext cx="444500" cy="2286000"/>
          </a:xfrm>
          <a:custGeom>
            <a:avLst/>
            <a:gdLst>
              <a:gd name="T0" fmla="*/ 444500 w 280"/>
              <a:gd name="T1" fmla="*/ 0 h 1728"/>
              <a:gd name="T2" fmla="*/ 63500 w 280"/>
              <a:gd name="T3" fmla="*/ 571500 h 1728"/>
              <a:gd name="T4" fmla="*/ 63500 w 280"/>
              <a:gd name="T5" fmla="*/ 1143000 h 1728"/>
              <a:gd name="T6" fmla="*/ 292100 w 280"/>
              <a:gd name="T7" fmla="*/ 1651000 h 1728"/>
              <a:gd name="T8" fmla="*/ 292100 w 280"/>
              <a:gd name="T9" fmla="*/ 2032000 h 1728"/>
              <a:gd name="T10" fmla="*/ 292100 w 280"/>
              <a:gd name="T11" fmla="*/ 2286000 h 172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80"/>
              <a:gd name="T19" fmla="*/ 0 h 1728"/>
              <a:gd name="T20" fmla="*/ 280 w 280"/>
              <a:gd name="T21" fmla="*/ 1728 h 1728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80" h="1728">
                <a:moveTo>
                  <a:pt x="280" y="0"/>
                </a:moveTo>
                <a:cubicBezTo>
                  <a:pt x="180" y="144"/>
                  <a:pt x="80" y="288"/>
                  <a:pt x="40" y="432"/>
                </a:cubicBezTo>
                <a:cubicBezTo>
                  <a:pt x="0" y="576"/>
                  <a:pt x="16" y="728"/>
                  <a:pt x="40" y="864"/>
                </a:cubicBezTo>
                <a:cubicBezTo>
                  <a:pt x="64" y="1000"/>
                  <a:pt x="160" y="1136"/>
                  <a:pt x="184" y="1248"/>
                </a:cubicBezTo>
                <a:cubicBezTo>
                  <a:pt x="208" y="1360"/>
                  <a:pt x="184" y="1456"/>
                  <a:pt x="184" y="1536"/>
                </a:cubicBezTo>
                <a:cubicBezTo>
                  <a:pt x="184" y="1616"/>
                  <a:pt x="184" y="1672"/>
                  <a:pt x="184" y="1728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355600" y="4285173"/>
            <a:ext cx="1909485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127000" dir="2700000" algn="tl" rotWithShape="0">
              <a:srgbClr val="000000">
                <a:alpha val="43000"/>
              </a:srgbClr>
            </a:outerShdw>
          </a:effectLst>
        </p:spPr>
        <p:txBody>
          <a:bodyPr wrap="none" rtlCol="0">
            <a:spAutoFit/>
          </a:bodyPr>
          <a:lstStyle/>
          <a:p>
            <a:pPr marL="457200" indent="-457200" eaLnBrk="0" hangingPunct="0">
              <a:defRPr/>
            </a:pPr>
            <a:r>
              <a:rPr lang="en-US" dirty="0" smtClean="0">
                <a:solidFill>
                  <a:srgbClr val="D2533C"/>
                </a:solidFill>
                <a:ea typeface="ＭＳ Ｐゴシック" pitchFamily="8" charset="-128"/>
              </a:rPr>
              <a:t>Q</a:t>
            </a:r>
            <a:r>
              <a:rPr lang="en-US" dirty="0" smtClean="0">
                <a:ea typeface="ＭＳ Ｐゴシック" pitchFamily="8" charset="-128"/>
              </a:rPr>
              <a:t> </a:t>
            </a:r>
            <a:r>
              <a:rPr lang="en-US" dirty="0">
                <a:ea typeface="ＭＳ Ｐゴシック" pitchFamily="8" charset="-128"/>
              </a:rPr>
              <a:t>= </a:t>
            </a:r>
            <a:r>
              <a:rPr lang="en-US" dirty="0" smtClean="0">
                <a:ea typeface="ＭＳ Ｐゴシック" pitchFamily="8" charset="-128"/>
              </a:rPr>
              <a:t>R(</a:t>
            </a:r>
            <a:r>
              <a:rPr lang="en-US" dirty="0" err="1" smtClean="0">
                <a:ea typeface="ＭＳ Ｐゴシック" pitchFamily="8" charset="-128"/>
              </a:rPr>
              <a:t>x,y</a:t>
            </a:r>
            <a:r>
              <a:rPr lang="en-US" dirty="0" smtClean="0">
                <a:ea typeface="ＭＳ Ｐゴシック" pitchFamily="8" charset="-128"/>
              </a:rPr>
              <a:t>),S(</a:t>
            </a:r>
            <a:r>
              <a:rPr lang="en-US" dirty="0" err="1" smtClean="0">
                <a:ea typeface="ＭＳ Ｐゴシック" pitchFamily="8" charset="-128"/>
              </a:rPr>
              <a:t>x,z</a:t>
            </a:r>
            <a:r>
              <a:rPr lang="en-US" dirty="0" smtClean="0">
                <a:ea typeface="ＭＳ Ｐゴシック" pitchFamily="8" charset="-128"/>
              </a:rPr>
              <a:t>)</a:t>
            </a:r>
            <a:endParaRPr lang="en-US" dirty="0">
              <a:ea typeface="ＭＳ Ｐゴシック" pitchFamily="8" charset="-128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150341" y="4267200"/>
            <a:ext cx="2507981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127000" dir="2700000" algn="tl" rotWithShape="0">
              <a:srgbClr val="000000">
                <a:alpha val="43000"/>
              </a:srgbClr>
            </a:outerShdw>
          </a:effectLst>
        </p:spPr>
        <p:txBody>
          <a:bodyPr wrap="none" rtlCol="0">
            <a:spAutoFit/>
          </a:bodyPr>
          <a:lstStyle/>
          <a:p>
            <a:pPr marL="457200" indent="-457200" eaLnBrk="0" hangingPunct="0">
              <a:defRPr/>
            </a:pPr>
            <a:r>
              <a:rPr lang="en-US" dirty="0" smtClean="0">
                <a:solidFill>
                  <a:srgbClr val="D2533C"/>
                </a:solidFill>
                <a:ea typeface="ＭＳ Ｐゴシック" pitchFamily="8" charset="-128"/>
              </a:rPr>
              <a:t>H</a:t>
            </a:r>
            <a:r>
              <a:rPr lang="en-US" baseline="-25000" dirty="0" smtClean="0">
                <a:solidFill>
                  <a:srgbClr val="D2533C"/>
                </a:solidFill>
                <a:ea typeface="ＭＳ Ｐゴシック" pitchFamily="8" charset="-128"/>
              </a:rPr>
              <a:t>0</a:t>
            </a:r>
            <a:r>
              <a:rPr lang="en-US" dirty="0" smtClean="0">
                <a:ea typeface="ＭＳ Ｐゴシック" pitchFamily="8" charset="-128"/>
              </a:rPr>
              <a:t> </a:t>
            </a:r>
            <a:r>
              <a:rPr lang="en-US" dirty="0">
                <a:ea typeface="ＭＳ Ｐゴシック" pitchFamily="8" charset="-128"/>
              </a:rPr>
              <a:t>= R(x), S(x, y), T(y)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544581" y="2436508"/>
            <a:ext cx="7867684" cy="1015663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>
              <a:defRPr sz="2800">
                <a:latin typeface="Arial"/>
              </a:defRPr>
            </a:lvl1pPr>
          </a:lstStyle>
          <a:p>
            <a:pPr marL="457200" indent="-457200" eaLnBrk="0" hangingPunct="0"/>
            <a:r>
              <a:rPr lang="en-US" sz="2000" b="1" u="sng" dirty="0" smtClean="0"/>
              <a:t>Theorem</a:t>
            </a:r>
            <a:r>
              <a:rPr lang="en-US" sz="2000" dirty="0" smtClean="0"/>
              <a:t> [Dalvi&amp;S.04] For every conjunctive query </a:t>
            </a:r>
            <a:r>
              <a:rPr lang="en-US" sz="2000" dirty="0" smtClean="0">
                <a:solidFill>
                  <a:srgbClr val="D2533C"/>
                </a:solidFill>
              </a:rPr>
              <a:t>Q</a:t>
            </a:r>
            <a:r>
              <a:rPr lang="en-US" sz="2000" dirty="0" smtClean="0"/>
              <a:t> w/o self-joins:</a:t>
            </a:r>
          </a:p>
          <a:p>
            <a:pPr marL="457200" indent="-457200" eaLnBrk="0" hangingPunct="0">
              <a:buFont typeface="Arial"/>
              <a:buChar char="•"/>
            </a:pPr>
            <a:r>
              <a:rPr lang="en-US" sz="2000" dirty="0" smtClean="0">
                <a:sym typeface="Symbol" charset="0"/>
              </a:rPr>
              <a:t>If </a:t>
            </a:r>
            <a:r>
              <a:rPr lang="en-US" sz="2000" dirty="0" smtClean="0">
                <a:solidFill>
                  <a:srgbClr val="D2533C"/>
                </a:solidFill>
                <a:sym typeface="Symbol" charset="0"/>
              </a:rPr>
              <a:t>Q</a:t>
            </a:r>
            <a:r>
              <a:rPr lang="en-US" sz="2000" dirty="0" smtClean="0">
                <a:sym typeface="Symbol" charset="0"/>
              </a:rPr>
              <a:t> is hierarchical, then computing </a:t>
            </a:r>
            <a:r>
              <a:rPr lang="en-US" sz="2000" dirty="0" smtClean="0">
                <a:solidFill>
                  <a:srgbClr val="0000FF"/>
                </a:solidFill>
                <a:sym typeface="Symbol" charset="0"/>
              </a:rPr>
              <a:t>P</a:t>
            </a:r>
            <a:r>
              <a:rPr lang="en-US" sz="2000" dirty="0" smtClean="0">
                <a:sym typeface="Symbol" charset="0"/>
              </a:rPr>
              <a:t>(</a:t>
            </a:r>
            <a:r>
              <a:rPr lang="en-US" sz="2000" dirty="0" smtClean="0">
                <a:solidFill>
                  <a:srgbClr val="D2533C"/>
                </a:solidFill>
                <a:sym typeface="Symbol" charset="0"/>
              </a:rPr>
              <a:t>Q</a:t>
            </a:r>
            <a:r>
              <a:rPr lang="en-US" sz="2000" dirty="0" smtClean="0">
                <a:sym typeface="Symbol" charset="0"/>
              </a:rPr>
              <a:t>) is in </a:t>
            </a:r>
            <a:r>
              <a:rPr lang="en-US" sz="2000" dirty="0" smtClean="0">
                <a:solidFill>
                  <a:srgbClr val="D2533C"/>
                </a:solidFill>
                <a:sym typeface="Symbol" charset="0"/>
              </a:rPr>
              <a:t>PTIME</a:t>
            </a:r>
          </a:p>
          <a:p>
            <a:pPr marL="457200" indent="-457200" eaLnBrk="0" hangingPunct="0">
              <a:buFont typeface="Arial"/>
              <a:buChar char="•"/>
            </a:pPr>
            <a:r>
              <a:rPr lang="en-US" sz="2000" dirty="0" smtClean="0">
                <a:sym typeface="Symbol" charset="0"/>
              </a:rPr>
              <a:t>If </a:t>
            </a:r>
            <a:r>
              <a:rPr lang="en-US" sz="2000" dirty="0" smtClean="0">
                <a:solidFill>
                  <a:srgbClr val="D2533C"/>
                </a:solidFill>
                <a:sym typeface="Symbol" charset="0"/>
              </a:rPr>
              <a:t>Q</a:t>
            </a:r>
            <a:r>
              <a:rPr lang="en-US" sz="2000" dirty="0" smtClean="0">
                <a:sym typeface="Symbol" charset="0"/>
              </a:rPr>
              <a:t> is not hierarchical then computing </a:t>
            </a:r>
            <a:r>
              <a:rPr lang="en-US" sz="2000" dirty="0" smtClean="0">
                <a:solidFill>
                  <a:srgbClr val="0000FF"/>
                </a:solidFill>
                <a:sym typeface="Symbol" charset="0"/>
              </a:rPr>
              <a:t>P</a:t>
            </a:r>
            <a:r>
              <a:rPr lang="en-US" sz="2000" dirty="0" smtClean="0">
                <a:sym typeface="Symbol" charset="0"/>
              </a:rPr>
              <a:t>(</a:t>
            </a:r>
            <a:r>
              <a:rPr lang="en-US" sz="2000" dirty="0" smtClean="0">
                <a:solidFill>
                  <a:srgbClr val="D2533C"/>
                </a:solidFill>
                <a:sym typeface="Symbol" charset="0"/>
              </a:rPr>
              <a:t>Q</a:t>
            </a:r>
            <a:r>
              <a:rPr lang="en-US" sz="2000" dirty="0" smtClean="0">
                <a:sym typeface="Symbol" charset="0"/>
              </a:rPr>
              <a:t>) is </a:t>
            </a:r>
            <a:r>
              <a:rPr lang="en-US" sz="2000" dirty="0" smtClean="0">
                <a:solidFill>
                  <a:srgbClr val="D2533C"/>
                </a:solidFill>
                <a:sym typeface="Symbol" charset="0"/>
              </a:rPr>
              <a:t>#P</a:t>
            </a:r>
            <a:r>
              <a:rPr lang="en-US" sz="2000" dirty="0" smtClean="0">
                <a:sym typeface="Symbol" charset="0"/>
              </a:rPr>
              <a:t>-complete</a:t>
            </a:r>
            <a:endParaRPr lang="en-US" sz="2000" dirty="0">
              <a:sym typeface="Symbol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335604" y="6322811"/>
            <a:ext cx="890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D2533C"/>
                </a:solidFill>
              </a:rPr>
              <a:t>PTIME</a:t>
            </a:r>
            <a:endParaRPr lang="en-US" dirty="0">
              <a:solidFill>
                <a:srgbClr val="D2533C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933866" y="6290545"/>
            <a:ext cx="14805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#P</a:t>
            </a:r>
            <a:r>
              <a:rPr lang="en-US" dirty="0" smtClean="0"/>
              <a:t>-complete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dirty="0" err="1" smtClean="0"/>
              <a:t>June</a:t>
            </a:r>
            <a:r>
              <a:rPr lang="fr-FR" dirty="0" smtClean="0"/>
              <a:t>,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smtClean="0"/>
              <a:t>Probabilistic Databases - Dan Suciu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1405643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E1A3AA72-2620-F74A-B8D1-4FC967F131F6}" type="slidenum">
              <a:rPr lang="en-US" sz="1400"/>
              <a:pPr/>
              <a:t>22</a:t>
            </a:fld>
            <a:endParaRPr lang="en-US" sz="1400"/>
          </a:p>
        </p:txBody>
      </p:sp>
      <p:sp>
        <p:nvSpPr>
          <p:cNvPr id="34819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609600"/>
            <a:ext cx="8839200" cy="1143000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Arial" charset="0"/>
                <a:ea typeface="ＭＳ Ｐゴシック" charset="0"/>
              </a:rPr>
              <a:t>Proof: Part I</a:t>
            </a:r>
            <a:endParaRPr lang="en-US" dirty="0">
              <a:latin typeface="Arial" charset="0"/>
              <a:ea typeface="ＭＳ Ｐゴシック" charset="0"/>
            </a:endParaRPr>
          </a:p>
        </p:txBody>
      </p:sp>
      <p:grpSp>
        <p:nvGrpSpPr>
          <p:cNvPr id="2" name="Group 69"/>
          <p:cNvGrpSpPr>
            <a:grpSpLocks/>
          </p:cNvGrpSpPr>
          <p:nvPr/>
        </p:nvGrpSpPr>
        <p:grpSpPr bwMode="auto">
          <a:xfrm>
            <a:off x="768358" y="4476750"/>
            <a:ext cx="2816225" cy="1046163"/>
            <a:chOff x="289" y="2681"/>
            <a:chExt cx="1774" cy="659"/>
          </a:xfrm>
        </p:grpSpPr>
        <p:sp>
          <p:nvSpPr>
            <p:cNvPr id="34839" name="Oval 39"/>
            <p:cNvSpPr>
              <a:spLocks noChangeArrowheads="1"/>
            </p:cNvSpPr>
            <p:nvPr/>
          </p:nvSpPr>
          <p:spPr bwMode="auto">
            <a:xfrm>
              <a:off x="289" y="2766"/>
              <a:ext cx="1774" cy="574"/>
            </a:xfrm>
            <a:prstGeom prst="ellipse">
              <a:avLst/>
            </a:prstGeom>
            <a:solidFill>
              <a:schemeClr val="accent1">
                <a:alpha val="5294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noAutofit/>
            </a:bodyPr>
            <a:lstStyle/>
            <a:p>
              <a:endParaRPr lang="en-US"/>
            </a:p>
          </p:txBody>
        </p:sp>
        <p:sp>
          <p:nvSpPr>
            <p:cNvPr id="34840" name="Oval 40"/>
            <p:cNvSpPr>
              <a:spLocks noChangeArrowheads="1"/>
            </p:cNvSpPr>
            <p:nvPr/>
          </p:nvSpPr>
          <p:spPr bwMode="auto">
            <a:xfrm>
              <a:off x="384" y="2915"/>
              <a:ext cx="624" cy="327"/>
            </a:xfrm>
            <a:prstGeom prst="ellipse">
              <a:avLst/>
            </a:prstGeom>
            <a:solidFill>
              <a:schemeClr val="accent1">
                <a:alpha val="5294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34841" name="AutoShape 42"/>
            <p:cNvSpPr>
              <a:spLocks noChangeArrowheads="1"/>
            </p:cNvSpPr>
            <p:nvPr/>
          </p:nvSpPr>
          <p:spPr bwMode="auto">
            <a:xfrm>
              <a:off x="576" y="2925"/>
              <a:ext cx="284" cy="316"/>
            </a:xfrm>
            <a:prstGeom prst="roundRect">
              <a:avLst>
                <a:gd name="adj" fmla="val 16667"/>
              </a:avLst>
            </a:prstGeom>
            <a:solidFill>
              <a:srgbClr val="F8A5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eaLnBrk="0" hangingPunct="0"/>
              <a:r>
                <a:rPr lang="en-US" sz="2400"/>
                <a:t>R</a:t>
              </a:r>
            </a:p>
          </p:txBody>
        </p:sp>
        <p:sp>
          <p:nvSpPr>
            <p:cNvPr id="34842" name="Oval 43"/>
            <p:cNvSpPr>
              <a:spLocks noChangeArrowheads="1"/>
            </p:cNvSpPr>
            <p:nvPr/>
          </p:nvSpPr>
          <p:spPr bwMode="auto">
            <a:xfrm>
              <a:off x="1056" y="2915"/>
              <a:ext cx="864" cy="327"/>
            </a:xfrm>
            <a:prstGeom prst="ellipse">
              <a:avLst/>
            </a:prstGeom>
            <a:solidFill>
              <a:schemeClr val="accent1">
                <a:alpha val="5294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34843" name="AutoShape 44"/>
            <p:cNvSpPr>
              <a:spLocks noChangeArrowheads="1"/>
            </p:cNvSpPr>
            <p:nvPr/>
          </p:nvSpPr>
          <p:spPr bwMode="auto">
            <a:xfrm>
              <a:off x="1392" y="2906"/>
              <a:ext cx="272" cy="316"/>
            </a:xfrm>
            <a:prstGeom prst="roundRect">
              <a:avLst>
                <a:gd name="adj" fmla="val 16667"/>
              </a:avLst>
            </a:prstGeom>
            <a:solidFill>
              <a:srgbClr val="F8A5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eaLnBrk="0" hangingPunct="0"/>
              <a:r>
                <a:rPr lang="en-US" sz="2400"/>
                <a:t>S</a:t>
              </a:r>
            </a:p>
          </p:txBody>
        </p:sp>
        <p:sp>
          <p:nvSpPr>
            <p:cNvPr id="34844" name="Rectangle 45"/>
            <p:cNvSpPr>
              <a:spLocks noChangeArrowheads="1"/>
            </p:cNvSpPr>
            <p:nvPr/>
          </p:nvSpPr>
          <p:spPr bwMode="auto">
            <a:xfrm>
              <a:off x="469" y="2681"/>
              <a:ext cx="213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pPr eaLnBrk="0" hangingPunct="0"/>
              <a:r>
                <a:rPr lang="en-US" sz="2400" dirty="0"/>
                <a:t>x</a:t>
              </a:r>
            </a:p>
          </p:txBody>
        </p:sp>
        <p:sp>
          <p:nvSpPr>
            <p:cNvPr id="34845" name="Rectangle 46"/>
            <p:cNvSpPr>
              <a:spLocks noChangeArrowheads="1"/>
            </p:cNvSpPr>
            <p:nvPr/>
          </p:nvSpPr>
          <p:spPr bwMode="auto">
            <a:xfrm>
              <a:off x="1707" y="2867"/>
              <a:ext cx="213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pPr eaLnBrk="0" hangingPunct="0"/>
              <a:r>
                <a:rPr lang="en-US" sz="2400" dirty="0"/>
                <a:t>z</a:t>
              </a:r>
            </a:p>
          </p:txBody>
        </p:sp>
        <p:sp>
          <p:nvSpPr>
            <p:cNvPr id="34846" name="Rectangle 47"/>
            <p:cNvSpPr>
              <a:spLocks noChangeArrowheads="1"/>
            </p:cNvSpPr>
            <p:nvPr/>
          </p:nvSpPr>
          <p:spPr bwMode="auto">
            <a:xfrm>
              <a:off x="326" y="2885"/>
              <a:ext cx="213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pPr eaLnBrk="0" hangingPunct="0"/>
              <a:r>
                <a:rPr lang="en-US" sz="2400"/>
                <a:t>y</a:t>
              </a:r>
            </a:p>
          </p:txBody>
        </p:sp>
      </p:grpSp>
      <p:grpSp>
        <p:nvGrpSpPr>
          <p:cNvPr id="3" name="Group 68"/>
          <p:cNvGrpSpPr>
            <a:grpSpLocks/>
          </p:cNvGrpSpPr>
          <p:nvPr/>
        </p:nvGrpSpPr>
        <p:grpSpPr bwMode="auto">
          <a:xfrm>
            <a:off x="5214938" y="2952750"/>
            <a:ext cx="3565525" cy="3392488"/>
            <a:chOff x="3285" y="1860"/>
            <a:chExt cx="2246" cy="2137"/>
          </a:xfrm>
        </p:grpSpPr>
        <p:sp>
          <p:nvSpPr>
            <p:cNvPr id="34828" name="Oval 50"/>
            <p:cNvSpPr>
              <a:spLocks noChangeArrowheads="1"/>
            </p:cNvSpPr>
            <p:nvPr/>
          </p:nvSpPr>
          <p:spPr bwMode="auto">
            <a:xfrm>
              <a:off x="3285" y="3582"/>
              <a:ext cx="890" cy="409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pPr eaLnBrk="0" hangingPunct="0"/>
              <a:r>
                <a:rPr lang="en-US" sz="2400" dirty="0" smtClean="0"/>
                <a:t>R(</a:t>
              </a:r>
              <a:r>
                <a:rPr lang="en-US" sz="2400" dirty="0" err="1"/>
                <a:t>x,y</a:t>
              </a:r>
              <a:r>
                <a:rPr lang="en-US" sz="2400" dirty="0"/>
                <a:t>)</a:t>
              </a:r>
            </a:p>
          </p:txBody>
        </p:sp>
        <p:sp>
          <p:nvSpPr>
            <p:cNvPr id="34829" name="Oval 51"/>
            <p:cNvSpPr>
              <a:spLocks noChangeArrowheads="1"/>
            </p:cNvSpPr>
            <p:nvPr/>
          </p:nvSpPr>
          <p:spPr bwMode="auto">
            <a:xfrm>
              <a:off x="4656" y="3588"/>
              <a:ext cx="875" cy="409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pPr eaLnBrk="0" hangingPunct="0"/>
              <a:r>
                <a:rPr lang="en-US" sz="2400" dirty="0" smtClean="0"/>
                <a:t>S(</a:t>
              </a:r>
              <a:r>
                <a:rPr lang="en-US" sz="2400" dirty="0" err="1"/>
                <a:t>x,z</a:t>
              </a:r>
              <a:r>
                <a:rPr lang="en-US" sz="2400" dirty="0"/>
                <a:t>)</a:t>
              </a:r>
            </a:p>
          </p:txBody>
        </p:sp>
        <p:sp>
          <p:nvSpPr>
            <p:cNvPr id="34830" name="Oval 52"/>
            <p:cNvSpPr>
              <a:spLocks noChangeArrowheads="1"/>
            </p:cNvSpPr>
            <p:nvPr/>
          </p:nvSpPr>
          <p:spPr bwMode="auto">
            <a:xfrm>
              <a:off x="4807" y="3018"/>
              <a:ext cx="565" cy="409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pPr eaLnBrk="0" hangingPunct="0"/>
              <a:r>
                <a:rPr lang="en-US" sz="2400" dirty="0" smtClean="0">
                  <a:sym typeface="Symbol" charset="0"/>
                </a:rPr>
                <a:t></a:t>
              </a:r>
              <a:r>
                <a:rPr lang="en-US" sz="2400" baseline="30000" dirty="0" err="1" smtClean="0">
                  <a:sym typeface="Symbol" charset="0"/>
                </a:rPr>
                <a:t>i</a:t>
              </a:r>
              <a:r>
                <a:rPr lang="en-US" sz="2400" baseline="-25000" dirty="0" smtClean="0">
                  <a:sym typeface="Symbol" charset="0"/>
                </a:rPr>
                <a:t>-</a:t>
              </a:r>
              <a:r>
                <a:rPr lang="en-US" sz="2400" baseline="-25000" dirty="0">
                  <a:sym typeface="Symbol" charset="0"/>
                </a:rPr>
                <a:t>z</a:t>
              </a:r>
            </a:p>
          </p:txBody>
        </p:sp>
        <p:sp>
          <p:nvSpPr>
            <p:cNvPr id="34831" name="Oval 53"/>
            <p:cNvSpPr>
              <a:spLocks noChangeArrowheads="1"/>
            </p:cNvSpPr>
            <p:nvPr/>
          </p:nvSpPr>
          <p:spPr bwMode="auto">
            <a:xfrm>
              <a:off x="4320" y="2386"/>
              <a:ext cx="590" cy="600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pPr algn="l" eaLnBrk="0" hangingPunct="0"/>
              <a:r>
                <a:rPr lang="en-US" sz="3800">
                  <a:ea typeface="ＭＳ ゴシック" charset="0"/>
                  <a:cs typeface="ＭＳ ゴシック" charset="0"/>
                </a:rPr>
                <a:t> ⋈</a:t>
              </a:r>
              <a:r>
                <a:rPr lang="en-US" sz="2400" baseline="-25000">
                  <a:sym typeface="Symbol" charset="0"/>
                </a:rPr>
                <a:t>x</a:t>
              </a:r>
            </a:p>
          </p:txBody>
        </p:sp>
        <p:sp>
          <p:nvSpPr>
            <p:cNvPr id="34832" name="Oval 54"/>
            <p:cNvSpPr>
              <a:spLocks noChangeArrowheads="1"/>
            </p:cNvSpPr>
            <p:nvPr/>
          </p:nvSpPr>
          <p:spPr bwMode="auto">
            <a:xfrm>
              <a:off x="4326" y="1860"/>
              <a:ext cx="565" cy="409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pPr eaLnBrk="0" hangingPunct="0"/>
              <a:r>
                <a:rPr lang="en-US" sz="2400" dirty="0">
                  <a:sym typeface="Symbol" charset="0"/>
                </a:rPr>
                <a:t></a:t>
              </a:r>
              <a:r>
                <a:rPr lang="en-US" sz="2400" baseline="30000" dirty="0" err="1">
                  <a:sym typeface="Symbol" charset="0"/>
                </a:rPr>
                <a:t>i</a:t>
              </a:r>
              <a:r>
                <a:rPr lang="en-US" sz="2400" baseline="-25000" dirty="0">
                  <a:sym typeface="Symbol" charset="0"/>
                </a:rPr>
                <a:t>-x</a:t>
              </a:r>
            </a:p>
          </p:txBody>
        </p:sp>
        <p:cxnSp>
          <p:nvCxnSpPr>
            <p:cNvPr id="34833" name="AutoShape 55"/>
            <p:cNvCxnSpPr>
              <a:cxnSpLocks noChangeShapeType="1"/>
              <a:stCxn id="34830" idx="4"/>
              <a:endCxn id="34829" idx="0"/>
            </p:cNvCxnSpPr>
            <p:nvPr/>
          </p:nvCxnSpPr>
          <p:spPr bwMode="auto">
            <a:xfrm>
              <a:off x="5090" y="3427"/>
              <a:ext cx="4" cy="16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4834" name="AutoShape 56"/>
            <p:cNvCxnSpPr>
              <a:cxnSpLocks noChangeShapeType="1"/>
              <a:stCxn id="34837" idx="4"/>
              <a:endCxn id="34828" idx="0"/>
            </p:cNvCxnSpPr>
            <p:nvPr/>
          </p:nvCxnSpPr>
          <p:spPr bwMode="auto">
            <a:xfrm flipH="1">
              <a:off x="3730" y="3424"/>
              <a:ext cx="1" cy="15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4835" name="AutoShape 57"/>
            <p:cNvCxnSpPr>
              <a:cxnSpLocks noChangeShapeType="1"/>
              <a:stCxn id="34831" idx="6"/>
              <a:endCxn id="34830" idx="0"/>
            </p:cNvCxnSpPr>
            <p:nvPr/>
          </p:nvCxnSpPr>
          <p:spPr bwMode="auto">
            <a:xfrm>
              <a:off x="4910" y="2686"/>
              <a:ext cx="179" cy="33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4836" name="AutoShape 58"/>
            <p:cNvCxnSpPr>
              <a:cxnSpLocks noChangeShapeType="1"/>
              <a:stCxn id="34832" idx="4"/>
              <a:endCxn id="34831" idx="0"/>
            </p:cNvCxnSpPr>
            <p:nvPr/>
          </p:nvCxnSpPr>
          <p:spPr bwMode="auto">
            <a:xfrm>
              <a:off x="4609" y="2269"/>
              <a:ext cx="7" cy="11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4837" name="Oval 59"/>
            <p:cNvSpPr>
              <a:spLocks noChangeArrowheads="1"/>
            </p:cNvSpPr>
            <p:nvPr/>
          </p:nvSpPr>
          <p:spPr bwMode="auto">
            <a:xfrm>
              <a:off x="3448" y="3015"/>
              <a:ext cx="565" cy="409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pPr eaLnBrk="0" hangingPunct="0"/>
              <a:r>
                <a:rPr lang="en-US" sz="2400" dirty="0" smtClean="0">
                  <a:sym typeface="Symbol" charset="0"/>
                </a:rPr>
                <a:t></a:t>
              </a:r>
              <a:r>
                <a:rPr lang="en-US" sz="2400" baseline="30000" dirty="0" err="1" smtClean="0">
                  <a:sym typeface="Symbol" charset="0"/>
                </a:rPr>
                <a:t>i</a:t>
              </a:r>
              <a:r>
                <a:rPr lang="en-US" sz="2400" baseline="-25000" dirty="0" smtClean="0">
                  <a:sym typeface="Symbol" charset="0"/>
                </a:rPr>
                <a:t>-</a:t>
              </a:r>
              <a:r>
                <a:rPr lang="en-US" sz="2400" baseline="-25000" dirty="0">
                  <a:sym typeface="Symbol" charset="0"/>
                </a:rPr>
                <a:t>y</a:t>
              </a:r>
            </a:p>
          </p:txBody>
        </p:sp>
        <p:cxnSp>
          <p:nvCxnSpPr>
            <p:cNvPr id="34838" name="AutoShape 60"/>
            <p:cNvCxnSpPr>
              <a:cxnSpLocks noChangeShapeType="1"/>
              <a:stCxn id="34831" idx="2"/>
              <a:endCxn id="34837" idx="0"/>
            </p:cNvCxnSpPr>
            <p:nvPr/>
          </p:nvCxnSpPr>
          <p:spPr bwMode="auto">
            <a:xfrm flipH="1">
              <a:off x="3731" y="2686"/>
              <a:ext cx="589" cy="32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121917" name="Rectangle 61"/>
          <p:cNvSpPr>
            <a:spLocks noChangeArrowheads="1"/>
          </p:cNvSpPr>
          <p:nvPr/>
        </p:nvSpPr>
        <p:spPr bwMode="auto">
          <a:xfrm>
            <a:off x="4267200" y="3657600"/>
            <a:ext cx="78105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r>
              <a:rPr lang="en-US" sz="4400" dirty="0">
                <a:solidFill>
                  <a:schemeClr val="tx2"/>
                </a:solidFill>
                <a:sym typeface="Wingdings" charset="0"/>
              </a:rPr>
              <a:t></a:t>
            </a:r>
          </a:p>
        </p:txBody>
      </p:sp>
      <p:sp>
        <p:nvSpPr>
          <p:cNvPr id="34826" name="TextBox 28"/>
          <p:cNvSpPr txBox="1">
            <a:spLocks noChangeArrowheads="1"/>
          </p:cNvSpPr>
          <p:nvPr/>
        </p:nvSpPr>
        <p:spPr bwMode="auto">
          <a:xfrm>
            <a:off x="457200" y="1768780"/>
            <a:ext cx="3802063" cy="52863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l"/>
            <a:r>
              <a:rPr lang="en-US" sz="2800" dirty="0">
                <a:latin typeface="+mn-lt"/>
              </a:rPr>
              <a:t>Hierarchical  </a:t>
            </a:r>
            <a:r>
              <a:rPr lang="en-US" sz="2800" dirty="0">
                <a:latin typeface="+mn-lt"/>
                <a:sym typeface="Wingdings" charset="0"/>
              </a:rPr>
              <a:t> </a:t>
            </a:r>
            <a:r>
              <a:rPr lang="en-US" sz="2800" dirty="0">
                <a:solidFill>
                  <a:srgbClr val="D2533C"/>
                </a:solidFill>
                <a:latin typeface="+mn-lt"/>
                <a:sym typeface="Wingdings" charset="0"/>
              </a:rPr>
              <a:t>PTIME</a:t>
            </a:r>
            <a:endParaRPr lang="en-US" sz="2800" dirty="0">
              <a:solidFill>
                <a:srgbClr val="D2533C"/>
              </a:solidFill>
              <a:latin typeface="+mn-lt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60371" y="3934894"/>
            <a:ext cx="1909485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127000" dir="2700000" algn="tl" rotWithShape="0">
              <a:srgbClr val="000000">
                <a:alpha val="43000"/>
              </a:srgbClr>
            </a:outerShdw>
          </a:effectLst>
        </p:spPr>
        <p:txBody>
          <a:bodyPr wrap="none" rtlCol="0">
            <a:spAutoFit/>
          </a:bodyPr>
          <a:lstStyle/>
          <a:p>
            <a:pPr marL="457200" indent="-457200" eaLnBrk="0" hangingPunct="0">
              <a:defRPr/>
            </a:pPr>
            <a:r>
              <a:rPr lang="en-US" dirty="0" smtClean="0">
                <a:solidFill>
                  <a:srgbClr val="D2533C"/>
                </a:solidFill>
                <a:ea typeface="ＭＳ Ｐゴシック" pitchFamily="8" charset="-128"/>
              </a:rPr>
              <a:t>Q</a:t>
            </a:r>
            <a:r>
              <a:rPr lang="en-US" dirty="0" smtClean="0">
                <a:ea typeface="ＭＳ Ｐゴシック" pitchFamily="8" charset="-128"/>
              </a:rPr>
              <a:t> </a:t>
            </a:r>
            <a:r>
              <a:rPr lang="en-US" dirty="0">
                <a:ea typeface="ＭＳ Ｐゴシック" pitchFamily="8" charset="-128"/>
              </a:rPr>
              <a:t>= </a:t>
            </a:r>
            <a:r>
              <a:rPr lang="en-US" dirty="0" smtClean="0">
                <a:ea typeface="ＭＳ Ｐゴシック" pitchFamily="8" charset="-128"/>
              </a:rPr>
              <a:t>R(</a:t>
            </a:r>
            <a:r>
              <a:rPr lang="en-US" dirty="0" err="1" smtClean="0">
                <a:ea typeface="ＭＳ Ｐゴシック" pitchFamily="8" charset="-128"/>
              </a:rPr>
              <a:t>x,y</a:t>
            </a:r>
            <a:r>
              <a:rPr lang="en-US" dirty="0" smtClean="0">
                <a:ea typeface="ＭＳ Ｐゴシック" pitchFamily="8" charset="-128"/>
              </a:rPr>
              <a:t>),S(</a:t>
            </a:r>
            <a:r>
              <a:rPr lang="en-US" dirty="0" err="1" smtClean="0">
                <a:ea typeface="ＭＳ Ｐゴシック" pitchFamily="8" charset="-128"/>
              </a:rPr>
              <a:t>x,z</a:t>
            </a:r>
            <a:r>
              <a:rPr lang="en-US" dirty="0" smtClean="0">
                <a:ea typeface="ＭＳ Ｐゴシック" pitchFamily="8" charset="-128"/>
              </a:rPr>
              <a:t>)</a:t>
            </a:r>
            <a:endParaRPr lang="en-US" dirty="0">
              <a:ea typeface="ＭＳ Ｐゴシック" pitchFamily="8" charset="-128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2427211"/>
            <a:ext cx="537839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If </a:t>
            </a:r>
            <a:r>
              <a:rPr lang="en-US" dirty="0" smtClean="0">
                <a:solidFill>
                  <a:srgbClr val="D2533C"/>
                </a:solidFill>
              </a:rPr>
              <a:t>Q</a:t>
            </a:r>
            <a:r>
              <a:rPr lang="en-US" dirty="0" smtClean="0"/>
              <a:t> is hierarchical, then use the query’s hierarchy</a:t>
            </a:r>
            <a:br>
              <a:rPr lang="en-US" dirty="0" smtClean="0"/>
            </a:br>
            <a:r>
              <a:rPr lang="en-US" dirty="0" smtClean="0"/>
              <a:t>to derive a safe plan.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60371" y="3472934"/>
            <a:ext cx="11468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Example: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dirty="0" err="1" smtClean="0"/>
              <a:t>June</a:t>
            </a:r>
            <a:r>
              <a:rPr lang="fr-FR" dirty="0" smtClean="0"/>
              <a:t>, 2014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smtClean="0"/>
              <a:t>Probabilistic Databases - Dan Suciu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5084933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219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1917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Proof: Part II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dirty="0" err="1" smtClean="0"/>
              <a:t>June</a:t>
            </a:r>
            <a:r>
              <a:rPr lang="fr-FR" dirty="0" smtClean="0"/>
              <a:t>,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smtClean="0"/>
              <a:t>Probabilistic Databases - Dan Suciu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6" name="TextBox 29"/>
          <p:cNvSpPr txBox="1">
            <a:spLocks noChangeArrowheads="1"/>
          </p:cNvSpPr>
          <p:nvPr/>
        </p:nvSpPr>
        <p:spPr bwMode="auto">
          <a:xfrm>
            <a:off x="381000" y="1862230"/>
            <a:ext cx="4594225" cy="52863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l"/>
            <a:r>
              <a:rPr lang="en-US" sz="2800" dirty="0">
                <a:latin typeface="+mn-lt"/>
              </a:rPr>
              <a:t>Non-hierarchical </a:t>
            </a:r>
            <a:r>
              <a:rPr lang="en-US" sz="2800" dirty="0">
                <a:latin typeface="+mn-lt"/>
                <a:sym typeface="Wingdings" charset="0"/>
              </a:rPr>
              <a:t> </a:t>
            </a:r>
            <a:r>
              <a:rPr lang="en-US" sz="2800" dirty="0">
                <a:solidFill>
                  <a:srgbClr val="D2533C"/>
                </a:solidFill>
                <a:latin typeface="+mn-lt"/>
                <a:sym typeface="Wingdings" charset="0"/>
              </a:rPr>
              <a:t>#P</a:t>
            </a:r>
            <a:r>
              <a:rPr lang="en-US" sz="2800" dirty="0">
                <a:latin typeface="+mn-lt"/>
                <a:sym typeface="Wingdings" charset="0"/>
              </a:rPr>
              <a:t>-hard</a:t>
            </a:r>
            <a:endParaRPr lang="en-US" sz="2800" dirty="0">
              <a:latin typeface="+mn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3249080"/>
            <a:ext cx="4662116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If </a:t>
            </a:r>
            <a:r>
              <a:rPr lang="en-US" dirty="0" smtClean="0">
                <a:solidFill>
                  <a:srgbClr val="D2533C"/>
                </a:solidFill>
              </a:rPr>
              <a:t>Q</a:t>
            </a:r>
            <a:r>
              <a:rPr lang="en-US" dirty="0" smtClean="0"/>
              <a:t> is not hierarchical, then there exists </a:t>
            </a:r>
            <a:r>
              <a:rPr lang="en-US" dirty="0" err="1" smtClean="0"/>
              <a:t>x,y</a:t>
            </a:r>
            <a:r>
              <a:rPr lang="en-US" dirty="0" smtClean="0"/>
              <a:t>:</a:t>
            </a:r>
          </a:p>
          <a:p>
            <a:endParaRPr lang="en-US" dirty="0"/>
          </a:p>
          <a:p>
            <a:pPr lvl="2"/>
            <a:r>
              <a:rPr lang="en-US" dirty="0" smtClean="0"/>
              <a:t>at</a:t>
            </a:r>
            <a:r>
              <a:rPr lang="en-US" dirty="0"/>
              <a:t>(x) </a:t>
            </a:r>
            <a:r>
              <a:rPr lang="en-US" dirty="0">
                <a:sym typeface="Symbol" charset="0"/>
              </a:rPr>
              <a:t>⊈ at(y</a:t>
            </a:r>
            <a:r>
              <a:rPr lang="en-US" dirty="0" smtClean="0">
                <a:sym typeface="Symbol" charset="0"/>
              </a:rPr>
              <a:t>), </a:t>
            </a:r>
            <a:br>
              <a:rPr lang="en-US" dirty="0" smtClean="0">
                <a:sym typeface="Symbol" charset="0"/>
              </a:rPr>
            </a:br>
            <a:r>
              <a:rPr lang="en-US" dirty="0" smtClean="0">
                <a:sym typeface="Symbol" charset="0"/>
              </a:rPr>
              <a:t>at</a:t>
            </a:r>
            <a:r>
              <a:rPr lang="en-US" dirty="0">
                <a:sym typeface="Symbol" charset="0"/>
              </a:rPr>
              <a:t>(x)  at(y) ≠ </a:t>
            </a:r>
            <a:r>
              <a:rPr lang="en-US" dirty="0" smtClean="0">
                <a:sym typeface="Symbol" charset="0"/>
              </a:rPr>
              <a:t></a:t>
            </a:r>
            <a:br>
              <a:rPr lang="en-US" dirty="0" smtClean="0">
                <a:sym typeface="Symbol" charset="0"/>
              </a:rPr>
            </a:br>
            <a:r>
              <a:rPr lang="en-US" dirty="0" smtClean="0">
                <a:sym typeface="Symbol" charset="0"/>
              </a:rPr>
              <a:t>at</a:t>
            </a:r>
            <a:r>
              <a:rPr lang="en-US" dirty="0">
                <a:sym typeface="Symbol" charset="0"/>
              </a:rPr>
              <a:t>(x) ⊉ at(y</a:t>
            </a:r>
            <a:r>
              <a:rPr lang="en-US" dirty="0" smtClean="0">
                <a:sym typeface="Symbol" charset="0"/>
              </a:rPr>
              <a:t>)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149338" y="3249080"/>
            <a:ext cx="2951274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There exists atoms R, S, T:</a:t>
            </a:r>
          </a:p>
          <a:p>
            <a:endParaRPr lang="en-US" dirty="0" smtClean="0"/>
          </a:p>
          <a:p>
            <a:r>
              <a:rPr lang="en-US" dirty="0" smtClean="0"/>
              <a:t>R ∈at(x) – at(y),</a:t>
            </a:r>
            <a:br>
              <a:rPr lang="en-US" dirty="0" smtClean="0"/>
            </a:br>
            <a:r>
              <a:rPr lang="en-US" dirty="0" smtClean="0"/>
              <a:t>S ∈ at(x) ∩ at(y),</a:t>
            </a:r>
            <a:br>
              <a:rPr lang="en-US" dirty="0" smtClean="0"/>
            </a:br>
            <a:r>
              <a:rPr lang="en-US" dirty="0" smtClean="0"/>
              <a:t>T ∈ at(y) – at(x)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3523862" y="5740136"/>
            <a:ext cx="52201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D2533C"/>
                </a:solidFill>
              </a:rPr>
              <a:t>Q</a:t>
            </a:r>
            <a:r>
              <a:rPr lang="en-US" sz="2400" dirty="0" smtClean="0"/>
              <a:t> =  … R(x, …), S(</a:t>
            </a:r>
            <a:r>
              <a:rPr lang="en-US" sz="2400" dirty="0" err="1" smtClean="0"/>
              <a:t>x,y</a:t>
            </a:r>
            <a:r>
              <a:rPr lang="en-US" sz="2400" dirty="0" smtClean="0"/>
              <a:t>,…), T(y,…), …</a:t>
            </a:r>
            <a:endParaRPr 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4565033" y="6373110"/>
            <a:ext cx="36445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…and we use a reduction from </a:t>
            </a:r>
            <a:r>
              <a:rPr lang="en-US" dirty="0" smtClean="0">
                <a:solidFill>
                  <a:srgbClr val="D2533C"/>
                </a:solidFill>
              </a:rPr>
              <a:t>H</a:t>
            </a:r>
            <a:r>
              <a:rPr lang="en-US" baseline="-25000" dirty="0" smtClean="0">
                <a:solidFill>
                  <a:srgbClr val="D2533C"/>
                </a:solidFill>
              </a:rPr>
              <a:t>0</a:t>
            </a:r>
            <a:endParaRPr lang="en-US" baseline="-25000" dirty="0">
              <a:solidFill>
                <a:srgbClr val="D2533C"/>
              </a:solidFill>
            </a:endParaRPr>
          </a:p>
        </p:txBody>
      </p:sp>
      <p:sp>
        <p:nvSpPr>
          <p:cNvPr id="13" name="Rectangle 61"/>
          <p:cNvSpPr>
            <a:spLocks noChangeArrowheads="1"/>
          </p:cNvSpPr>
          <p:nvPr/>
        </p:nvSpPr>
        <p:spPr bwMode="auto">
          <a:xfrm>
            <a:off x="3862541" y="3859656"/>
            <a:ext cx="78105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r>
              <a:rPr lang="en-US" sz="4400" dirty="0">
                <a:solidFill>
                  <a:schemeClr val="tx2"/>
                </a:solidFill>
                <a:sym typeface="Wingdings" charset="0"/>
              </a:rPr>
              <a:t></a:t>
            </a:r>
          </a:p>
        </p:txBody>
      </p:sp>
      <p:sp>
        <p:nvSpPr>
          <p:cNvPr id="15" name="Rectangle 61"/>
          <p:cNvSpPr>
            <a:spLocks noChangeArrowheads="1"/>
          </p:cNvSpPr>
          <p:nvPr/>
        </p:nvSpPr>
        <p:spPr bwMode="auto">
          <a:xfrm rot="5400000">
            <a:off x="5834903" y="4818756"/>
            <a:ext cx="78105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r>
              <a:rPr lang="en-US" sz="4400" dirty="0">
                <a:solidFill>
                  <a:schemeClr val="tx2"/>
                </a:solidFill>
                <a:sym typeface="Wingdings" charset="0"/>
              </a:rPr>
              <a:t></a:t>
            </a:r>
          </a:p>
        </p:txBody>
      </p:sp>
    </p:spTree>
    <p:extLst>
      <p:ext uri="{BB962C8B-B14F-4D97-AF65-F5344CB8AC3E}">
        <p14:creationId xmlns:p14="http://schemas.microsoft.com/office/powerpoint/2010/main" val="6039477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  <p:bldP spid="12" grpId="0"/>
      <p:bldP spid="13" grpId="0"/>
      <p:bldP spid="15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r>
              <a:rPr lang="en-US" dirty="0"/>
              <a:t> </a:t>
            </a:r>
            <a:r>
              <a:rPr lang="en-US" dirty="0" smtClean="0"/>
              <a:t>of the Complexity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D2533C"/>
                </a:solidFill>
              </a:rPr>
              <a:t>Safe queries </a:t>
            </a:r>
            <a:r>
              <a:rPr lang="en-US" dirty="0" smtClean="0"/>
              <a:t>are in </a:t>
            </a:r>
            <a:r>
              <a:rPr lang="en-US" dirty="0" smtClean="0">
                <a:solidFill>
                  <a:srgbClr val="D2533C"/>
                </a:solidFill>
              </a:rPr>
              <a:t>PTIME</a:t>
            </a:r>
          </a:p>
          <a:p>
            <a:r>
              <a:rPr lang="en-US" dirty="0" smtClean="0">
                <a:solidFill>
                  <a:srgbClr val="D2533C"/>
                </a:solidFill>
              </a:rPr>
              <a:t>Unsafe queries </a:t>
            </a:r>
            <a:r>
              <a:rPr lang="en-US" dirty="0" smtClean="0"/>
              <a:t>are </a:t>
            </a:r>
            <a:r>
              <a:rPr lang="en-US" dirty="0" smtClean="0">
                <a:solidFill>
                  <a:srgbClr val="D2533C"/>
                </a:solidFill>
              </a:rPr>
              <a:t>#P</a:t>
            </a:r>
            <a:r>
              <a:rPr lang="en-US" dirty="0" smtClean="0"/>
              <a:t>-complete</a:t>
            </a:r>
          </a:p>
          <a:p>
            <a:endParaRPr lang="en-US" dirty="0"/>
          </a:p>
          <a:p>
            <a:r>
              <a:rPr lang="en-US" dirty="0" smtClean="0">
                <a:solidFill>
                  <a:srgbClr val="D2533C"/>
                </a:solidFill>
              </a:rPr>
              <a:t>Small Dichotomy Theorem</a:t>
            </a:r>
            <a:r>
              <a:rPr lang="en-US" dirty="0" smtClean="0"/>
              <a:t>: classifies every query in one of these two classes, but only applies to Conjunctive Queries without Self-joins</a:t>
            </a:r>
          </a:p>
          <a:p>
            <a:endParaRPr lang="en-US" dirty="0"/>
          </a:p>
          <a:p>
            <a:r>
              <a:rPr lang="en-US" dirty="0" smtClean="0">
                <a:solidFill>
                  <a:srgbClr val="D2533C"/>
                </a:solidFill>
              </a:rPr>
              <a:t>Big Dichotomy Theorem</a:t>
            </a:r>
            <a:r>
              <a:rPr lang="en-US" dirty="0" smtClean="0"/>
              <a:t>: applies to all Unions of Conjunctive Queries – will discuss next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dirty="0" err="1" smtClean="0"/>
              <a:t>June</a:t>
            </a:r>
            <a:r>
              <a:rPr lang="fr-FR" dirty="0" smtClean="0"/>
              <a:t>,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smtClean="0"/>
              <a:t>Probabilistic Databases - Dan Suciu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72312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Model Counting Problem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600199"/>
            <a:ext cx="8229600" cy="5106193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Given a Boolean Formula </a:t>
            </a:r>
            <a:r>
              <a:rPr lang="en-US" dirty="0" smtClean="0">
                <a:solidFill>
                  <a:schemeClr val="tx2"/>
                </a:solidFill>
              </a:rPr>
              <a:t>F</a:t>
            </a:r>
            <a:r>
              <a:rPr lang="en-US" dirty="0" smtClean="0"/>
              <a:t>, compute the number of satisfying assignments </a:t>
            </a:r>
            <a:r>
              <a:rPr lang="en-US" dirty="0" smtClean="0">
                <a:solidFill>
                  <a:srgbClr val="D2533C"/>
                </a:solidFill>
              </a:rPr>
              <a:t>#F</a:t>
            </a:r>
          </a:p>
          <a:p>
            <a:pPr lvl="1"/>
            <a:r>
              <a:rPr lang="en-US" dirty="0" smtClean="0"/>
              <a:t>If </a:t>
            </a:r>
            <a:r>
              <a:rPr lang="en-US" dirty="0" smtClean="0">
                <a:solidFill>
                  <a:srgbClr val="D2533C"/>
                </a:solidFill>
              </a:rPr>
              <a:t>F</a:t>
            </a:r>
            <a:r>
              <a:rPr lang="en-US" dirty="0" smtClean="0"/>
              <a:t> has n Boolean variables, then 0 ≤ </a:t>
            </a:r>
            <a:r>
              <a:rPr lang="en-US" dirty="0" smtClean="0">
                <a:solidFill>
                  <a:srgbClr val="D2533C"/>
                </a:solidFill>
              </a:rPr>
              <a:t>#F</a:t>
            </a:r>
            <a:r>
              <a:rPr lang="en-US" dirty="0" smtClean="0"/>
              <a:t>  ≤ 2</a:t>
            </a:r>
            <a:r>
              <a:rPr lang="en-US" baseline="30000" dirty="0" smtClean="0"/>
              <a:t>n</a:t>
            </a:r>
          </a:p>
          <a:p>
            <a:endParaRPr lang="en-US" dirty="0"/>
          </a:p>
          <a:p>
            <a:r>
              <a:rPr lang="en-US" dirty="0" smtClean="0">
                <a:solidFill>
                  <a:srgbClr val="D2533C"/>
                </a:solidFill>
              </a:rPr>
              <a:t>SAT</a:t>
            </a:r>
            <a:r>
              <a:rPr lang="en-US" dirty="0" smtClean="0"/>
              <a:t> is the problem:</a:t>
            </a:r>
            <a:br>
              <a:rPr lang="en-US" dirty="0" smtClean="0"/>
            </a:br>
            <a:r>
              <a:rPr lang="en-US" dirty="0" smtClean="0"/>
              <a:t>Given </a:t>
            </a:r>
            <a:r>
              <a:rPr lang="en-US" dirty="0" smtClean="0">
                <a:solidFill>
                  <a:srgbClr val="D2533C"/>
                </a:solidFill>
              </a:rPr>
              <a:t>F</a:t>
            </a:r>
            <a:r>
              <a:rPr lang="en-US" dirty="0" smtClean="0"/>
              <a:t>, check if there exists a satisfying assignment</a:t>
            </a:r>
            <a:r>
              <a:rPr lang="en-US" dirty="0" smtClean="0">
                <a:solidFill>
                  <a:schemeClr val="tx2"/>
                </a:solidFill>
              </a:rPr>
              <a:t/>
            </a:r>
            <a:br>
              <a:rPr lang="en-US" dirty="0" smtClean="0">
                <a:solidFill>
                  <a:schemeClr val="tx2"/>
                </a:solidFill>
              </a:rPr>
            </a:br>
            <a:r>
              <a:rPr lang="en-US" dirty="0" smtClean="0">
                <a:solidFill>
                  <a:schemeClr val="tx2"/>
                </a:solidFill>
              </a:rPr>
              <a:t>SAT</a:t>
            </a:r>
            <a:r>
              <a:rPr lang="en-US" dirty="0" smtClean="0"/>
              <a:t> is </a:t>
            </a:r>
            <a:r>
              <a:rPr lang="en-US" dirty="0" smtClean="0">
                <a:solidFill>
                  <a:srgbClr val="D2533C"/>
                </a:solidFill>
              </a:rPr>
              <a:t>NP</a:t>
            </a:r>
            <a:r>
              <a:rPr lang="en-US" dirty="0" smtClean="0"/>
              <a:t>-complete</a:t>
            </a:r>
          </a:p>
          <a:p>
            <a:endParaRPr lang="en-US" dirty="0"/>
          </a:p>
          <a:p>
            <a:r>
              <a:rPr lang="en-US" dirty="0" smtClean="0">
                <a:solidFill>
                  <a:srgbClr val="D2533C"/>
                </a:solidFill>
              </a:rPr>
              <a:t>#SAT </a:t>
            </a:r>
            <a:r>
              <a:rPr lang="en-US" dirty="0" smtClean="0"/>
              <a:t>is the </a:t>
            </a:r>
            <a:r>
              <a:rPr lang="en-US" dirty="0" smtClean="0">
                <a:solidFill>
                  <a:schemeClr val="tx2"/>
                </a:solidFill>
              </a:rPr>
              <a:t>model counting problem</a:t>
            </a:r>
            <a:r>
              <a:rPr lang="en-US" dirty="0" smtClean="0"/>
              <a:t>:</a:t>
            </a:r>
            <a:br>
              <a:rPr lang="en-US" dirty="0" smtClean="0"/>
            </a:br>
            <a:r>
              <a:rPr lang="en-US" dirty="0" smtClean="0"/>
              <a:t>Given </a:t>
            </a:r>
            <a:r>
              <a:rPr lang="en-US" dirty="0" smtClean="0">
                <a:solidFill>
                  <a:srgbClr val="D2533C"/>
                </a:solidFill>
              </a:rPr>
              <a:t>F</a:t>
            </a:r>
            <a:r>
              <a:rPr lang="en-US" dirty="0" smtClean="0"/>
              <a:t>, compute </a:t>
            </a:r>
            <a:r>
              <a:rPr lang="en-US" dirty="0" smtClean="0">
                <a:solidFill>
                  <a:srgbClr val="D2533C"/>
                </a:solidFill>
              </a:rPr>
              <a:t>#F</a:t>
            </a:r>
            <a:br>
              <a:rPr lang="en-US" dirty="0" smtClean="0">
                <a:solidFill>
                  <a:srgbClr val="D2533C"/>
                </a:solidFill>
              </a:rPr>
            </a:br>
            <a:r>
              <a:rPr lang="en-US" dirty="0" smtClean="0">
                <a:solidFill>
                  <a:srgbClr val="D2533C"/>
                </a:solidFill>
              </a:rPr>
              <a:t>#SAT </a:t>
            </a:r>
            <a:r>
              <a:rPr lang="en-US" dirty="0" smtClean="0"/>
              <a:t>is </a:t>
            </a:r>
            <a:r>
              <a:rPr lang="en-US" dirty="0" smtClean="0">
                <a:solidFill>
                  <a:srgbClr val="D2533C"/>
                </a:solidFill>
              </a:rPr>
              <a:t>#P</a:t>
            </a:r>
            <a:r>
              <a:rPr lang="en-US" dirty="0" smtClean="0"/>
              <a:t>-</a:t>
            </a:r>
            <a:r>
              <a:rPr lang="en-US" dirty="0"/>
              <a:t>complete</a:t>
            </a:r>
          </a:p>
          <a:p>
            <a:endParaRPr lang="en-US" dirty="0" smtClean="0">
              <a:solidFill>
                <a:srgbClr val="D2533C"/>
              </a:solidFill>
            </a:endParaRPr>
          </a:p>
          <a:p>
            <a:endParaRPr lang="en-US" dirty="0"/>
          </a:p>
          <a:p>
            <a:r>
              <a:rPr lang="en-US" dirty="0" smtClean="0"/>
              <a:t>We can reduce </a:t>
            </a:r>
            <a:r>
              <a:rPr lang="en-US" dirty="0" smtClean="0">
                <a:solidFill>
                  <a:srgbClr val="D2533C"/>
                </a:solidFill>
              </a:rPr>
              <a:t>SAT</a:t>
            </a:r>
            <a:r>
              <a:rPr lang="en-US" dirty="0" smtClean="0"/>
              <a:t> to </a:t>
            </a:r>
            <a:r>
              <a:rPr lang="en-US" dirty="0" smtClean="0">
                <a:solidFill>
                  <a:srgbClr val="D2533C"/>
                </a:solidFill>
              </a:rPr>
              <a:t>#SAT</a:t>
            </a:r>
          </a:p>
          <a:p>
            <a:endParaRPr lang="en-US" dirty="0"/>
          </a:p>
          <a:p>
            <a:r>
              <a:rPr lang="en-US" dirty="0" smtClean="0">
                <a:solidFill>
                  <a:schemeClr val="tx2"/>
                </a:solidFill>
              </a:rPr>
              <a:t>Probability computation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smtClean="0"/>
              <a:t>is the problem: </a:t>
            </a:r>
            <a:br>
              <a:rPr lang="en-US" dirty="0" smtClean="0"/>
            </a:br>
            <a:r>
              <a:rPr lang="en-US" dirty="0" smtClean="0"/>
              <a:t>if each Boolean variable X</a:t>
            </a:r>
            <a:r>
              <a:rPr lang="en-US" baseline="-25000" dirty="0" smtClean="0"/>
              <a:t>i</a:t>
            </a:r>
            <a:r>
              <a:rPr lang="en-US" dirty="0" smtClean="0"/>
              <a:t> is set to true with probability </a:t>
            </a:r>
            <a:r>
              <a:rPr lang="en-US" dirty="0" smtClean="0">
                <a:solidFill>
                  <a:srgbClr val="0000FF"/>
                </a:solidFill>
              </a:rPr>
              <a:t>p</a:t>
            </a:r>
            <a:r>
              <a:rPr lang="en-US" baseline="-25000" dirty="0" smtClean="0"/>
              <a:t>i</a:t>
            </a:r>
            <a:r>
              <a:rPr lang="en-US" dirty="0" smtClean="0"/>
              <a:t>, compute </a:t>
            </a:r>
            <a:r>
              <a:rPr lang="en-US" dirty="0"/>
              <a:t> </a:t>
            </a:r>
            <a:r>
              <a:rPr lang="en-US" dirty="0">
                <a:solidFill>
                  <a:srgbClr val="0000FF"/>
                </a:solidFill>
              </a:rPr>
              <a:t>P</a:t>
            </a:r>
            <a:r>
              <a:rPr lang="en-US" dirty="0"/>
              <a:t>(</a:t>
            </a:r>
            <a:r>
              <a:rPr lang="en-US" dirty="0">
                <a:solidFill>
                  <a:srgbClr val="D2533C"/>
                </a:solidFill>
              </a:rPr>
              <a:t>F</a:t>
            </a:r>
            <a:r>
              <a:rPr lang="en-US" dirty="0" smtClean="0"/>
              <a:t>), the probability that </a:t>
            </a:r>
            <a:r>
              <a:rPr lang="en-US" dirty="0" smtClean="0">
                <a:solidFill>
                  <a:srgbClr val="D2533C"/>
                </a:solidFill>
              </a:rPr>
              <a:t>F</a:t>
            </a:r>
            <a:r>
              <a:rPr lang="en-US" dirty="0" smtClean="0"/>
              <a:t> is true</a:t>
            </a:r>
            <a:br>
              <a:rPr lang="en-US" dirty="0" smtClean="0"/>
            </a:br>
            <a:r>
              <a:rPr lang="en-US" dirty="0" smtClean="0"/>
              <a:t>Also </a:t>
            </a:r>
            <a:r>
              <a:rPr lang="en-US" dirty="0">
                <a:solidFill>
                  <a:srgbClr val="D2533C"/>
                </a:solidFill>
              </a:rPr>
              <a:t>#P</a:t>
            </a:r>
            <a:r>
              <a:rPr lang="en-US" dirty="0"/>
              <a:t>-complete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dirty="0" err="1" smtClean="0"/>
              <a:t>June</a:t>
            </a:r>
            <a:r>
              <a:rPr lang="fr-FR" dirty="0" smtClean="0"/>
              <a:t>,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smtClean="0"/>
              <a:t>Probabilistic Databases - Dan Suciu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48239" y="3718744"/>
            <a:ext cx="1635533" cy="18864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05538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76888-6078-B24B-A3C5-6929BFB74D1A}" type="slidenum">
              <a:rPr lang="en-US"/>
              <a:pPr/>
              <a:t>4</a:t>
            </a:fld>
            <a:endParaRPr lang="en-US"/>
          </a:p>
        </p:txBody>
      </p:sp>
      <p:sp>
        <p:nvSpPr>
          <p:cNvPr id="12288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609600"/>
            <a:ext cx="8153400" cy="1143000"/>
          </a:xfrm>
        </p:spPr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122887" name="Rectangle 7"/>
          <p:cNvSpPr>
            <a:spLocks noChangeArrowheads="1"/>
          </p:cNvSpPr>
          <p:nvPr/>
        </p:nvSpPr>
        <p:spPr bwMode="auto">
          <a:xfrm>
            <a:off x="473496" y="2371726"/>
            <a:ext cx="5938946" cy="40011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eaLnBrk="1" hangingPunct="1">
              <a:spcBef>
                <a:spcPct val="20000"/>
              </a:spcBef>
            </a:pPr>
            <a:r>
              <a:rPr lang="en-US" sz="2000" dirty="0" smtClean="0"/>
              <a:t>The </a:t>
            </a:r>
            <a:r>
              <a:rPr lang="en-US" sz="2000" dirty="0" smtClean="0">
                <a:solidFill>
                  <a:srgbClr val="D2533C"/>
                </a:solidFill>
              </a:rPr>
              <a:t>Model Counting Problem</a:t>
            </a:r>
            <a:r>
              <a:rPr lang="en-US" sz="2000" dirty="0"/>
              <a:t> </a:t>
            </a:r>
            <a:r>
              <a:rPr lang="en-US" sz="2000" dirty="0" smtClean="0"/>
              <a:t>(</a:t>
            </a:r>
            <a:r>
              <a:rPr lang="en-US" sz="2000" dirty="0" smtClean="0">
                <a:solidFill>
                  <a:srgbClr val="D2533C"/>
                </a:solidFill>
              </a:rPr>
              <a:t>#SAT</a:t>
            </a:r>
            <a:r>
              <a:rPr lang="en-US" sz="2000" dirty="0" smtClean="0"/>
              <a:t>): Compute </a:t>
            </a:r>
            <a:r>
              <a:rPr lang="en-US" sz="2000" dirty="0" smtClean="0">
                <a:solidFill>
                  <a:schemeClr val="tx2"/>
                </a:solidFill>
              </a:rPr>
              <a:t>#F</a:t>
            </a:r>
            <a:endParaRPr lang="en-US" sz="2000" dirty="0">
              <a:solidFill>
                <a:schemeClr val="tx2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73496" y="1692836"/>
            <a:ext cx="5342077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127000" dir="2700000" algn="tl" rotWithShape="0">
              <a:srgbClr val="000000">
                <a:alpha val="43000"/>
              </a:srgbClr>
            </a:outerShdw>
          </a:effectLst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D2533C"/>
                </a:solidFill>
              </a:rPr>
              <a:t>F</a:t>
            </a:r>
            <a:r>
              <a:rPr lang="en-US" sz="2400" dirty="0"/>
              <a:t>     =    X</a:t>
            </a:r>
            <a:r>
              <a:rPr lang="en-US" sz="2400" baseline="-25000" dirty="0"/>
              <a:t>1</a:t>
            </a:r>
            <a:r>
              <a:rPr lang="en-US" sz="2400" dirty="0"/>
              <a:t>Y</a:t>
            </a:r>
            <a:r>
              <a:rPr lang="en-US" sz="2400" baseline="-25000" dirty="0"/>
              <a:t>1</a:t>
            </a:r>
            <a:r>
              <a:rPr lang="en-US" sz="2400" dirty="0"/>
              <a:t> ∨ X</a:t>
            </a:r>
            <a:r>
              <a:rPr lang="en-US" sz="2400" baseline="-25000" dirty="0"/>
              <a:t>1</a:t>
            </a:r>
            <a:r>
              <a:rPr lang="en-US" sz="2400" dirty="0"/>
              <a:t>Y</a:t>
            </a:r>
            <a:r>
              <a:rPr lang="en-US" sz="2400" baseline="-25000" dirty="0"/>
              <a:t>2</a:t>
            </a:r>
            <a:r>
              <a:rPr lang="en-US" sz="2400" dirty="0"/>
              <a:t> ∨ X</a:t>
            </a:r>
            <a:r>
              <a:rPr lang="en-US" sz="2400" baseline="-25000" dirty="0"/>
              <a:t>2</a:t>
            </a:r>
            <a:r>
              <a:rPr lang="en-US" sz="2400" dirty="0"/>
              <a:t>Y</a:t>
            </a:r>
            <a:r>
              <a:rPr lang="en-US" sz="2400" baseline="-25000" dirty="0"/>
              <a:t>3  </a:t>
            </a:r>
            <a:r>
              <a:rPr lang="en-US" sz="2400" dirty="0"/>
              <a:t>∨ X</a:t>
            </a:r>
            <a:r>
              <a:rPr lang="en-US" sz="2400" baseline="-25000" dirty="0"/>
              <a:t>2</a:t>
            </a:r>
            <a:r>
              <a:rPr lang="en-US" sz="2400" dirty="0"/>
              <a:t>Y</a:t>
            </a:r>
            <a:r>
              <a:rPr lang="en-US" sz="2400" baseline="-25000" dirty="0"/>
              <a:t>4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dirty="0" err="1" smtClean="0"/>
              <a:t>June</a:t>
            </a:r>
            <a:r>
              <a:rPr lang="fr-FR" dirty="0" smtClean="0"/>
              <a:t>, 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smtClean="0"/>
              <a:t>Probabilistic Databases - Dan Suciu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97440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76888-6078-B24B-A3C5-6929BFB74D1A}" type="slidenum">
              <a:rPr lang="en-US"/>
              <a:pPr/>
              <a:t>5</a:t>
            </a:fld>
            <a:endParaRPr lang="en-US"/>
          </a:p>
        </p:txBody>
      </p:sp>
      <p:sp>
        <p:nvSpPr>
          <p:cNvPr id="12288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609600"/>
            <a:ext cx="8153400" cy="1143000"/>
          </a:xfrm>
        </p:spPr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122886" name="Rectangle 6"/>
          <p:cNvSpPr>
            <a:spLocks noChangeArrowheads="1"/>
          </p:cNvSpPr>
          <p:nvPr/>
        </p:nvSpPr>
        <p:spPr bwMode="auto">
          <a:xfrm>
            <a:off x="473496" y="2989060"/>
            <a:ext cx="5378353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P</a:t>
            </a:r>
            <a:r>
              <a:rPr lang="en-US" sz="2000" dirty="0" smtClean="0"/>
              <a:t>(</a:t>
            </a:r>
            <a:r>
              <a:rPr lang="en-US" sz="2000" dirty="0"/>
              <a:t>X</a:t>
            </a:r>
            <a:r>
              <a:rPr lang="en-US" sz="2000" baseline="-25000" dirty="0"/>
              <a:t>1</a:t>
            </a:r>
            <a:r>
              <a:rPr lang="en-US" sz="2000" dirty="0"/>
              <a:t>) = </a:t>
            </a:r>
            <a:r>
              <a:rPr lang="en-US" sz="2000" dirty="0">
                <a:solidFill>
                  <a:srgbClr val="0000FF"/>
                </a:solidFill>
              </a:rPr>
              <a:t>p</a:t>
            </a:r>
            <a:r>
              <a:rPr lang="en-US" sz="2000" baseline="-25000" dirty="0">
                <a:solidFill>
                  <a:srgbClr val="0000FF"/>
                </a:solidFill>
              </a:rPr>
              <a:t>1</a:t>
            </a:r>
            <a:r>
              <a:rPr lang="en-US" sz="2000" dirty="0"/>
              <a:t>,  </a:t>
            </a:r>
            <a:r>
              <a:rPr lang="en-US" sz="2000" dirty="0" smtClean="0">
                <a:solidFill>
                  <a:srgbClr val="0000FF"/>
                </a:solidFill>
              </a:rPr>
              <a:t>P</a:t>
            </a:r>
            <a:r>
              <a:rPr lang="en-US" sz="2000" dirty="0" smtClean="0"/>
              <a:t>(</a:t>
            </a:r>
            <a:r>
              <a:rPr lang="en-US" sz="2000" dirty="0"/>
              <a:t>X</a:t>
            </a:r>
            <a:r>
              <a:rPr lang="en-US" sz="2000" baseline="-25000" dirty="0"/>
              <a:t>2</a:t>
            </a:r>
            <a:r>
              <a:rPr lang="en-US" sz="2000" dirty="0"/>
              <a:t>) = </a:t>
            </a:r>
            <a:r>
              <a:rPr lang="en-US" sz="2000" dirty="0">
                <a:solidFill>
                  <a:srgbClr val="0000FF"/>
                </a:solidFill>
              </a:rPr>
              <a:t>p</a:t>
            </a:r>
            <a:r>
              <a:rPr lang="en-US" sz="2000" baseline="-25000" dirty="0">
                <a:solidFill>
                  <a:srgbClr val="0000FF"/>
                </a:solidFill>
              </a:rPr>
              <a:t>2</a:t>
            </a:r>
            <a:r>
              <a:rPr lang="en-US" sz="2000" dirty="0" smtClean="0"/>
              <a:t>,</a:t>
            </a:r>
            <a:br>
              <a:rPr lang="en-US" sz="2000" dirty="0" smtClean="0"/>
            </a:br>
            <a:r>
              <a:rPr lang="en-US" sz="2000" dirty="0" smtClean="0">
                <a:solidFill>
                  <a:srgbClr val="0000FF"/>
                </a:solidFill>
              </a:rPr>
              <a:t>P</a:t>
            </a:r>
            <a:r>
              <a:rPr lang="en-US" sz="2000" dirty="0" smtClean="0"/>
              <a:t>(Y</a:t>
            </a:r>
            <a:r>
              <a:rPr lang="en-US" sz="2000" baseline="-25000" dirty="0" smtClean="0"/>
              <a:t>1</a:t>
            </a:r>
            <a:r>
              <a:rPr lang="en-US" sz="2000" dirty="0"/>
              <a:t>) = </a:t>
            </a:r>
            <a:r>
              <a:rPr lang="en-US" sz="2000" dirty="0" smtClean="0">
                <a:solidFill>
                  <a:srgbClr val="0000FF"/>
                </a:solidFill>
              </a:rPr>
              <a:t>q</a:t>
            </a:r>
            <a:r>
              <a:rPr lang="en-US" sz="2000" baseline="-25000" dirty="0" smtClean="0">
                <a:solidFill>
                  <a:srgbClr val="0000FF"/>
                </a:solidFill>
              </a:rPr>
              <a:t>1</a:t>
            </a:r>
            <a:r>
              <a:rPr lang="en-US" sz="2000" dirty="0"/>
              <a:t>,  </a:t>
            </a:r>
            <a:r>
              <a:rPr lang="en-US" sz="2000" dirty="0" smtClean="0">
                <a:solidFill>
                  <a:srgbClr val="0000FF"/>
                </a:solidFill>
              </a:rPr>
              <a:t>P</a:t>
            </a:r>
            <a:r>
              <a:rPr lang="en-US" sz="2000" dirty="0" smtClean="0"/>
              <a:t>(Y</a:t>
            </a:r>
            <a:r>
              <a:rPr lang="en-US" sz="2000" baseline="-25000" dirty="0" smtClean="0"/>
              <a:t>2</a:t>
            </a:r>
            <a:r>
              <a:rPr lang="en-US" sz="2000" dirty="0"/>
              <a:t>) = </a:t>
            </a:r>
            <a:r>
              <a:rPr lang="en-US" sz="2000" dirty="0" smtClean="0">
                <a:solidFill>
                  <a:srgbClr val="0000FF"/>
                </a:solidFill>
              </a:rPr>
              <a:t>q</a:t>
            </a:r>
            <a:r>
              <a:rPr lang="en-US" sz="2000" baseline="-25000" dirty="0" smtClean="0">
                <a:solidFill>
                  <a:srgbClr val="0000FF"/>
                </a:solidFill>
              </a:rPr>
              <a:t>2</a:t>
            </a:r>
            <a:r>
              <a:rPr lang="en-US" sz="2000" dirty="0" smtClean="0"/>
              <a:t>,  </a:t>
            </a:r>
            <a:r>
              <a:rPr lang="en-US" sz="2000" dirty="0" smtClean="0">
                <a:solidFill>
                  <a:srgbClr val="0000FF"/>
                </a:solidFill>
              </a:rPr>
              <a:t>P</a:t>
            </a:r>
            <a:r>
              <a:rPr lang="en-US" sz="2000" dirty="0"/>
              <a:t>(</a:t>
            </a:r>
            <a:r>
              <a:rPr lang="en-US" sz="2000" dirty="0" smtClean="0"/>
              <a:t>Y</a:t>
            </a:r>
            <a:r>
              <a:rPr lang="en-US" sz="2000" baseline="-25000" dirty="0" smtClean="0"/>
              <a:t>3</a:t>
            </a:r>
            <a:r>
              <a:rPr lang="en-US" sz="2000" dirty="0" smtClean="0"/>
              <a:t>) </a:t>
            </a:r>
            <a:r>
              <a:rPr lang="en-US" sz="2000" dirty="0"/>
              <a:t>= </a:t>
            </a:r>
            <a:r>
              <a:rPr lang="en-US" sz="2000" dirty="0" smtClean="0">
                <a:solidFill>
                  <a:srgbClr val="0000FF"/>
                </a:solidFill>
              </a:rPr>
              <a:t>q</a:t>
            </a:r>
            <a:r>
              <a:rPr lang="en-US" sz="2000" baseline="-25000" dirty="0" smtClean="0">
                <a:solidFill>
                  <a:srgbClr val="0000FF"/>
                </a:solidFill>
              </a:rPr>
              <a:t>3</a:t>
            </a:r>
            <a:r>
              <a:rPr lang="en-US" sz="2000" dirty="0" smtClean="0"/>
              <a:t>,  </a:t>
            </a:r>
            <a:r>
              <a:rPr lang="en-US" sz="2000" dirty="0">
                <a:solidFill>
                  <a:srgbClr val="0000FF"/>
                </a:solidFill>
              </a:rPr>
              <a:t>P</a:t>
            </a:r>
            <a:r>
              <a:rPr lang="en-US" sz="2000" dirty="0"/>
              <a:t>(</a:t>
            </a:r>
            <a:r>
              <a:rPr lang="en-US" sz="2000" dirty="0" smtClean="0"/>
              <a:t>Y</a:t>
            </a:r>
            <a:r>
              <a:rPr lang="en-US" sz="2000" baseline="-25000" dirty="0" smtClean="0"/>
              <a:t>4</a:t>
            </a:r>
            <a:r>
              <a:rPr lang="en-US" sz="2000" dirty="0" smtClean="0"/>
              <a:t>) </a:t>
            </a:r>
            <a:r>
              <a:rPr lang="en-US" sz="2000" dirty="0"/>
              <a:t>= </a:t>
            </a:r>
            <a:r>
              <a:rPr lang="en-US" sz="2000" dirty="0" smtClean="0">
                <a:solidFill>
                  <a:srgbClr val="0000FF"/>
                </a:solidFill>
              </a:rPr>
              <a:t>q</a:t>
            </a:r>
            <a:r>
              <a:rPr lang="en-US" sz="2000" baseline="-25000" dirty="0" smtClean="0">
                <a:solidFill>
                  <a:srgbClr val="0000FF"/>
                </a:solidFill>
              </a:rPr>
              <a:t>4</a:t>
            </a:r>
            <a:r>
              <a:rPr lang="en-US" sz="2000" dirty="0" smtClean="0"/>
              <a:t> </a:t>
            </a:r>
            <a:endParaRPr lang="en-US" sz="2000" baseline="-25000" dirty="0"/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473496" y="3914171"/>
            <a:ext cx="6200185" cy="40011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eaLnBrk="1" hangingPunct="1">
              <a:spcBef>
                <a:spcPct val="20000"/>
              </a:spcBef>
            </a:pPr>
            <a:r>
              <a:rPr lang="en-US" sz="2000" dirty="0" smtClean="0"/>
              <a:t>The </a:t>
            </a:r>
            <a:r>
              <a:rPr lang="en-US" sz="2000" dirty="0" smtClean="0">
                <a:solidFill>
                  <a:srgbClr val="D2533C"/>
                </a:solidFill>
              </a:rPr>
              <a:t>Probability Computation Problem</a:t>
            </a:r>
            <a:r>
              <a:rPr lang="en-US" sz="2000" dirty="0" smtClean="0"/>
              <a:t>: Compute </a:t>
            </a:r>
            <a:r>
              <a:rPr lang="en-US" sz="2000" dirty="0" smtClean="0">
                <a:solidFill>
                  <a:srgbClr val="0000FF"/>
                </a:solidFill>
              </a:rPr>
              <a:t>P</a:t>
            </a:r>
            <a:r>
              <a:rPr lang="en-US" sz="2000" dirty="0" smtClean="0"/>
              <a:t>(</a:t>
            </a:r>
            <a:r>
              <a:rPr lang="en-US" sz="2000" dirty="0" smtClean="0">
                <a:solidFill>
                  <a:schemeClr val="tx2"/>
                </a:solidFill>
              </a:rPr>
              <a:t>F</a:t>
            </a:r>
            <a:r>
              <a:rPr lang="en-US" sz="2000" dirty="0" smtClean="0"/>
              <a:t>)</a:t>
            </a:r>
            <a:endParaRPr lang="en-US" sz="2000" dirty="0"/>
          </a:p>
        </p:txBody>
      </p:sp>
      <p:sp>
        <p:nvSpPr>
          <p:cNvPr id="11" name="TextBox 10"/>
          <p:cNvSpPr txBox="1"/>
          <p:nvPr/>
        </p:nvSpPr>
        <p:spPr>
          <a:xfrm>
            <a:off x="473496" y="1692836"/>
            <a:ext cx="5342077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127000" dir="2700000" algn="tl" rotWithShape="0">
              <a:srgbClr val="000000">
                <a:alpha val="43000"/>
              </a:srgbClr>
            </a:outerShdw>
          </a:effectLst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D2533C"/>
                </a:solidFill>
              </a:rPr>
              <a:t>F</a:t>
            </a:r>
            <a:r>
              <a:rPr lang="en-US" sz="2400" dirty="0"/>
              <a:t>     =    X</a:t>
            </a:r>
            <a:r>
              <a:rPr lang="en-US" sz="2400" baseline="-25000" dirty="0"/>
              <a:t>1</a:t>
            </a:r>
            <a:r>
              <a:rPr lang="en-US" sz="2400" dirty="0"/>
              <a:t>Y</a:t>
            </a:r>
            <a:r>
              <a:rPr lang="en-US" sz="2400" baseline="-25000" dirty="0"/>
              <a:t>1</a:t>
            </a:r>
            <a:r>
              <a:rPr lang="en-US" sz="2400" dirty="0"/>
              <a:t> ∨ X</a:t>
            </a:r>
            <a:r>
              <a:rPr lang="en-US" sz="2400" baseline="-25000" dirty="0"/>
              <a:t>1</a:t>
            </a:r>
            <a:r>
              <a:rPr lang="en-US" sz="2400" dirty="0"/>
              <a:t>Y</a:t>
            </a:r>
            <a:r>
              <a:rPr lang="en-US" sz="2400" baseline="-25000" dirty="0"/>
              <a:t>2</a:t>
            </a:r>
            <a:r>
              <a:rPr lang="en-US" sz="2400" dirty="0"/>
              <a:t> ∨ X</a:t>
            </a:r>
            <a:r>
              <a:rPr lang="en-US" sz="2400" baseline="-25000" dirty="0"/>
              <a:t>2</a:t>
            </a:r>
            <a:r>
              <a:rPr lang="en-US" sz="2400" dirty="0"/>
              <a:t>Y</a:t>
            </a:r>
            <a:r>
              <a:rPr lang="en-US" sz="2400" baseline="-25000" dirty="0"/>
              <a:t>3  </a:t>
            </a:r>
            <a:r>
              <a:rPr lang="en-US" sz="2400" dirty="0"/>
              <a:t>∨ X</a:t>
            </a:r>
            <a:r>
              <a:rPr lang="en-US" sz="2400" baseline="-25000" dirty="0"/>
              <a:t>2</a:t>
            </a:r>
            <a:r>
              <a:rPr lang="en-US" sz="2400" dirty="0"/>
              <a:t>Y</a:t>
            </a:r>
            <a:r>
              <a:rPr lang="en-US" sz="2400" baseline="-25000" dirty="0"/>
              <a:t>4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dirty="0" err="1" smtClean="0"/>
              <a:t>June</a:t>
            </a:r>
            <a:r>
              <a:rPr lang="fr-FR" dirty="0" smtClean="0"/>
              <a:t>, 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smtClean="0"/>
              <a:t>Probabilistic Databases - Dan Suciu</a:t>
            </a:r>
            <a:endParaRPr lang="en-US" dirty="0"/>
          </a:p>
        </p:txBody>
      </p:sp>
      <p:sp>
        <p:nvSpPr>
          <p:cNvPr id="13" name="Rectangle 7"/>
          <p:cNvSpPr>
            <a:spLocks noChangeArrowheads="1"/>
          </p:cNvSpPr>
          <p:nvPr/>
        </p:nvSpPr>
        <p:spPr bwMode="auto">
          <a:xfrm>
            <a:off x="473496" y="2371726"/>
            <a:ext cx="5938946" cy="40011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eaLnBrk="1" hangingPunct="1">
              <a:spcBef>
                <a:spcPct val="20000"/>
              </a:spcBef>
            </a:pPr>
            <a:r>
              <a:rPr lang="en-US" sz="2000" dirty="0" smtClean="0"/>
              <a:t>The </a:t>
            </a:r>
            <a:r>
              <a:rPr lang="en-US" sz="2000" dirty="0" smtClean="0">
                <a:solidFill>
                  <a:srgbClr val="D2533C"/>
                </a:solidFill>
              </a:rPr>
              <a:t>Model Counting Problem</a:t>
            </a:r>
            <a:r>
              <a:rPr lang="en-US" sz="2000" dirty="0"/>
              <a:t> </a:t>
            </a:r>
            <a:r>
              <a:rPr lang="en-US" sz="2000" dirty="0" smtClean="0"/>
              <a:t>(</a:t>
            </a:r>
            <a:r>
              <a:rPr lang="en-US" sz="2000" dirty="0" smtClean="0">
                <a:solidFill>
                  <a:srgbClr val="D2533C"/>
                </a:solidFill>
              </a:rPr>
              <a:t>#SAT</a:t>
            </a:r>
            <a:r>
              <a:rPr lang="en-US" sz="2000" dirty="0" smtClean="0"/>
              <a:t>): Compute </a:t>
            </a:r>
            <a:r>
              <a:rPr lang="en-US" sz="2000" dirty="0" smtClean="0">
                <a:solidFill>
                  <a:schemeClr val="tx2"/>
                </a:solidFill>
              </a:rPr>
              <a:t>#F</a:t>
            </a:r>
            <a:endParaRPr lang="en-US" sz="20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78375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76888-6078-B24B-A3C5-6929BFB74D1A}" type="slidenum">
              <a:rPr lang="en-US"/>
              <a:pPr/>
              <a:t>6</a:t>
            </a:fld>
            <a:endParaRPr lang="en-US"/>
          </a:p>
        </p:txBody>
      </p:sp>
      <p:sp>
        <p:nvSpPr>
          <p:cNvPr id="12288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609600"/>
            <a:ext cx="8153400" cy="1143000"/>
          </a:xfrm>
        </p:spPr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122886" name="Rectangle 6"/>
          <p:cNvSpPr>
            <a:spLocks noChangeArrowheads="1"/>
          </p:cNvSpPr>
          <p:nvPr/>
        </p:nvSpPr>
        <p:spPr bwMode="auto">
          <a:xfrm>
            <a:off x="473496" y="2989060"/>
            <a:ext cx="5378353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P</a:t>
            </a:r>
            <a:r>
              <a:rPr lang="en-US" sz="2000" dirty="0" smtClean="0"/>
              <a:t>(</a:t>
            </a:r>
            <a:r>
              <a:rPr lang="en-US" sz="2000" dirty="0"/>
              <a:t>X</a:t>
            </a:r>
            <a:r>
              <a:rPr lang="en-US" sz="2000" baseline="-25000" dirty="0"/>
              <a:t>1</a:t>
            </a:r>
            <a:r>
              <a:rPr lang="en-US" sz="2000" dirty="0"/>
              <a:t>) = </a:t>
            </a:r>
            <a:r>
              <a:rPr lang="en-US" sz="2000" dirty="0">
                <a:solidFill>
                  <a:srgbClr val="0000FF"/>
                </a:solidFill>
              </a:rPr>
              <a:t>p</a:t>
            </a:r>
            <a:r>
              <a:rPr lang="en-US" sz="2000" baseline="-25000" dirty="0">
                <a:solidFill>
                  <a:srgbClr val="0000FF"/>
                </a:solidFill>
              </a:rPr>
              <a:t>1</a:t>
            </a:r>
            <a:r>
              <a:rPr lang="en-US" sz="2000" dirty="0"/>
              <a:t>,  </a:t>
            </a:r>
            <a:r>
              <a:rPr lang="en-US" sz="2000" dirty="0" smtClean="0">
                <a:solidFill>
                  <a:srgbClr val="0000FF"/>
                </a:solidFill>
              </a:rPr>
              <a:t>P</a:t>
            </a:r>
            <a:r>
              <a:rPr lang="en-US" sz="2000" dirty="0" smtClean="0"/>
              <a:t>(</a:t>
            </a:r>
            <a:r>
              <a:rPr lang="en-US" sz="2000" dirty="0"/>
              <a:t>X</a:t>
            </a:r>
            <a:r>
              <a:rPr lang="en-US" sz="2000" baseline="-25000" dirty="0"/>
              <a:t>2</a:t>
            </a:r>
            <a:r>
              <a:rPr lang="en-US" sz="2000" dirty="0"/>
              <a:t>) = </a:t>
            </a:r>
            <a:r>
              <a:rPr lang="en-US" sz="2000" dirty="0">
                <a:solidFill>
                  <a:srgbClr val="0000FF"/>
                </a:solidFill>
              </a:rPr>
              <a:t>p</a:t>
            </a:r>
            <a:r>
              <a:rPr lang="en-US" sz="2000" baseline="-25000" dirty="0">
                <a:solidFill>
                  <a:srgbClr val="0000FF"/>
                </a:solidFill>
              </a:rPr>
              <a:t>2</a:t>
            </a:r>
            <a:r>
              <a:rPr lang="en-US" sz="2000" dirty="0" smtClean="0"/>
              <a:t>,</a:t>
            </a:r>
            <a:br>
              <a:rPr lang="en-US" sz="2000" dirty="0" smtClean="0"/>
            </a:br>
            <a:r>
              <a:rPr lang="en-US" sz="2000" dirty="0" smtClean="0">
                <a:solidFill>
                  <a:srgbClr val="0000FF"/>
                </a:solidFill>
              </a:rPr>
              <a:t>P</a:t>
            </a:r>
            <a:r>
              <a:rPr lang="en-US" sz="2000" dirty="0" smtClean="0"/>
              <a:t>(Y</a:t>
            </a:r>
            <a:r>
              <a:rPr lang="en-US" sz="2000" baseline="-25000" dirty="0" smtClean="0"/>
              <a:t>1</a:t>
            </a:r>
            <a:r>
              <a:rPr lang="en-US" sz="2000" dirty="0"/>
              <a:t>) = </a:t>
            </a:r>
            <a:r>
              <a:rPr lang="en-US" sz="2000" dirty="0" smtClean="0">
                <a:solidFill>
                  <a:srgbClr val="0000FF"/>
                </a:solidFill>
              </a:rPr>
              <a:t>q</a:t>
            </a:r>
            <a:r>
              <a:rPr lang="en-US" sz="2000" baseline="-25000" dirty="0" smtClean="0">
                <a:solidFill>
                  <a:srgbClr val="0000FF"/>
                </a:solidFill>
              </a:rPr>
              <a:t>1</a:t>
            </a:r>
            <a:r>
              <a:rPr lang="en-US" sz="2000" dirty="0"/>
              <a:t>,  </a:t>
            </a:r>
            <a:r>
              <a:rPr lang="en-US" sz="2000" dirty="0" smtClean="0">
                <a:solidFill>
                  <a:srgbClr val="0000FF"/>
                </a:solidFill>
              </a:rPr>
              <a:t>P</a:t>
            </a:r>
            <a:r>
              <a:rPr lang="en-US" sz="2000" dirty="0" smtClean="0"/>
              <a:t>(Y</a:t>
            </a:r>
            <a:r>
              <a:rPr lang="en-US" sz="2000" baseline="-25000" dirty="0" smtClean="0"/>
              <a:t>2</a:t>
            </a:r>
            <a:r>
              <a:rPr lang="en-US" sz="2000" dirty="0"/>
              <a:t>) = </a:t>
            </a:r>
            <a:r>
              <a:rPr lang="en-US" sz="2000" dirty="0" smtClean="0">
                <a:solidFill>
                  <a:srgbClr val="0000FF"/>
                </a:solidFill>
              </a:rPr>
              <a:t>q</a:t>
            </a:r>
            <a:r>
              <a:rPr lang="en-US" sz="2000" baseline="-25000" dirty="0" smtClean="0">
                <a:solidFill>
                  <a:srgbClr val="0000FF"/>
                </a:solidFill>
              </a:rPr>
              <a:t>2</a:t>
            </a:r>
            <a:r>
              <a:rPr lang="en-US" sz="2000" dirty="0" smtClean="0"/>
              <a:t>,  </a:t>
            </a:r>
            <a:r>
              <a:rPr lang="en-US" sz="2000" dirty="0" smtClean="0">
                <a:solidFill>
                  <a:srgbClr val="0000FF"/>
                </a:solidFill>
              </a:rPr>
              <a:t>P</a:t>
            </a:r>
            <a:r>
              <a:rPr lang="en-US" sz="2000" dirty="0"/>
              <a:t>(</a:t>
            </a:r>
            <a:r>
              <a:rPr lang="en-US" sz="2000" dirty="0" smtClean="0"/>
              <a:t>Y</a:t>
            </a:r>
            <a:r>
              <a:rPr lang="en-US" sz="2000" baseline="-25000" dirty="0" smtClean="0"/>
              <a:t>3</a:t>
            </a:r>
            <a:r>
              <a:rPr lang="en-US" sz="2000" dirty="0" smtClean="0"/>
              <a:t>) </a:t>
            </a:r>
            <a:r>
              <a:rPr lang="en-US" sz="2000" dirty="0"/>
              <a:t>= </a:t>
            </a:r>
            <a:r>
              <a:rPr lang="en-US" sz="2000" dirty="0" smtClean="0">
                <a:solidFill>
                  <a:srgbClr val="0000FF"/>
                </a:solidFill>
              </a:rPr>
              <a:t>q</a:t>
            </a:r>
            <a:r>
              <a:rPr lang="en-US" sz="2000" baseline="-25000" dirty="0" smtClean="0">
                <a:solidFill>
                  <a:srgbClr val="0000FF"/>
                </a:solidFill>
              </a:rPr>
              <a:t>3</a:t>
            </a:r>
            <a:r>
              <a:rPr lang="en-US" sz="2000" dirty="0" smtClean="0"/>
              <a:t>,  </a:t>
            </a:r>
            <a:r>
              <a:rPr lang="en-US" sz="2000" dirty="0">
                <a:solidFill>
                  <a:srgbClr val="0000FF"/>
                </a:solidFill>
              </a:rPr>
              <a:t>P</a:t>
            </a:r>
            <a:r>
              <a:rPr lang="en-US" sz="2000" dirty="0"/>
              <a:t>(</a:t>
            </a:r>
            <a:r>
              <a:rPr lang="en-US" sz="2000" dirty="0" smtClean="0"/>
              <a:t>Y</a:t>
            </a:r>
            <a:r>
              <a:rPr lang="en-US" sz="2000" baseline="-25000" dirty="0" smtClean="0"/>
              <a:t>4</a:t>
            </a:r>
            <a:r>
              <a:rPr lang="en-US" sz="2000" dirty="0" smtClean="0"/>
              <a:t>) </a:t>
            </a:r>
            <a:r>
              <a:rPr lang="en-US" sz="2000" dirty="0"/>
              <a:t>= </a:t>
            </a:r>
            <a:r>
              <a:rPr lang="en-US" sz="2000" dirty="0" smtClean="0">
                <a:solidFill>
                  <a:srgbClr val="0000FF"/>
                </a:solidFill>
              </a:rPr>
              <a:t>q</a:t>
            </a:r>
            <a:r>
              <a:rPr lang="en-US" sz="2000" baseline="-25000" dirty="0" smtClean="0">
                <a:solidFill>
                  <a:srgbClr val="0000FF"/>
                </a:solidFill>
              </a:rPr>
              <a:t>4</a:t>
            </a:r>
            <a:r>
              <a:rPr lang="en-US" sz="2000" dirty="0" smtClean="0"/>
              <a:t> </a:t>
            </a:r>
            <a:endParaRPr lang="en-US" sz="2000" baseline="-25000" dirty="0"/>
          </a:p>
        </p:txBody>
      </p:sp>
      <p:sp>
        <p:nvSpPr>
          <p:cNvPr id="122889" name="Rectangle 9"/>
          <p:cNvSpPr>
            <a:spLocks noChangeArrowheads="1"/>
          </p:cNvSpPr>
          <p:nvPr/>
        </p:nvSpPr>
        <p:spPr bwMode="auto">
          <a:xfrm>
            <a:off x="473496" y="4531505"/>
            <a:ext cx="121112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 smtClean="0"/>
              <a:t>Re</a:t>
            </a:r>
            <a:r>
              <a:rPr lang="en-US" dirty="0"/>
              <a:t>-</a:t>
            </a:r>
            <a:r>
              <a:rPr lang="en-US" dirty="0" smtClean="0"/>
              <a:t>group:</a:t>
            </a:r>
            <a:endParaRPr lang="en-US" dirty="0"/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473496" y="3914171"/>
            <a:ext cx="6200185" cy="40011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eaLnBrk="1" hangingPunct="1">
              <a:spcBef>
                <a:spcPct val="20000"/>
              </a:spcBef>
            </a:pPr>
            <a:r>
              <a:rPr lang="en-US" sz="2000" dirty="0" smtClean="0"/>
              <a:t>The </a:t>
            </a:r>
            <a:r>
              <a:rPr lang="en-US" sz="2000" dirty="0" smtClean="0">
                <a:solidFill>
                  <a:srgbClr val="D2533C"/>
                </a:solidFill>
              </a:rPr>
              <a:t>Probability Computation Problem</a:t>
            </a:r>
            <a:r>
              <a:rPr lang="en-US" sz="2000" dirty="0" smtClean="0"/>
              <a:t>: Compute </a:t>
            </a:r>
            <a:r>
              <a:rPr lang="en-US" sz="2000" dirty="0" smtClean="0">
                <a:solidFill>
                  <a:srgbClr val="0000FF"/>
                </a:solidFill>
              </a:rPr>
              <a:t>P</a:t>
            </a:r>
            <a:r>
              <a:rPr lang="en-US" sz="2000" dirty="0" smtClean="0"/>
              <a:t>(</a:t>
            </a:r>
            <a:r>
              <a:rPr lang="en-US" sz="2000" dirty="0" smtClean="0">
                <a:solidFill>
                  <a:schemeClr val="tx2"/>
                </a:solidFill>
              </a:rPr>
              <a:t>F</a:t>
            </a:r>
            <a:r>
              <a:rPr lang="en-US" sz="2000" dirty="0" smtClean="0"/>
              <a:t>)</a:t>
            </a:r>
            <a:endParaRPr lang="en-US" sz="2000" dirty="0"/>
          </a:p>
        </p:txBody>
      </p:sp>
      <p:sp>
        <p:nvSpPr>
          <p:cNvPr id="11" name="TextBox 10"/>
          <p:cNvSpPr txBox="1"/>
          <p:nvPr/>
        </p:nvSpPr>
        <p:spPr>
          <a:xfrm>
            <a:off x="473496" y="1692836"/>
            <a:ext cx="5342077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127000" dir="2700000" algn="tl" rotWithShape="0">
              <a:srgbClr val="000000">
                <a:alpha val="43000"/>
              </a:srgbClr>
            </a:outerShdw>
          </a:effectLst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D2533C"/>
                </a:solidFill>
              </a:rPr>
              <a:t>F</a:t>
            </a:r>
            <a:r>
              <a:rPr lang="en-US" sz="2400" dirty="0"/>
              <a:t>     =    X</a:t>
            </a:r>
            <a:r>
              <a:rPr lang="en-US" sz="2400" baseline="-25000" dirty="0"/>
              <a:t>1</a:t>
            </a:r>
            <a:r>
              <a:rPr lang="en-US" sz="2400" dirty="0"/>
              <a:t>Y</a:t>
            </a:r>
            <a:r>
              <a:rPr lang="en-US" sz="2400" baseline="-25000" dirty="0"/>
              <a:t>1</a:t>
            </a:r>
            <a:r>
              <a:rPr lang="en-US" sz="2400" dirty="0"/>
              <a:t> ∨ X</a:t>
            </a:r>
            <a:r>
              <a:rPr lang="en-US" sz="2400" baseline="-25000" dirty="0"/>
              <a:t>1</a:t>
            </a:r>
            <a:r>
              <a:rPr lang="en-US" sz="2400" dirty="0"/>
              <a:t>Y</a:t>
            </a:r>
            <a:r>
              <a:rPr lang="en-US" sz="2400" baseline="-25000" dirty="0"/>
              <a:t>2</a:t>
            </a:r>
            <a:r>
              <a:rPr lang="en-US" sz="2400" dirty="0"/>
              <a:t> ∨ X</a:t>
            </a:r>
            <a:r>
              <a:rPr lang="en-US" sz="2400" baseline="-25000" dirty="0"/>
              <a:t>2</a:t>
            </a:r>
            <a:r>
              <a:rPr lang="en-US" sz="2400" dirty="0"/>
              <a:t>Y</a:t>
            </a:r>
            <a:r>
              <a:rPr lang="en-US" sz="2400" baseline="-25000" dirty="0"/>
              <a:t>3  </a:t>
            </a:r>
            <a:r>
              <a:rPr lang="en-US" sz="2400" dirty="0"/>
              <a:t>∨ X</a:t>
            </a:r>
            <a:r>
              <a:rPr lang="en-US" sz="2400" baseline="-25000" dirty="0"/>
              <a:t>2</a:t>
            </a:r>
            <a:r>
              <a:rPr lang="en-US" sz="2400" dirty="0"/>
              <a:t>Y</a:t>
            </a:r>
            <a:r>
              <a:rPr lang="en-US" sz="2400" baseline="-25000" dirty="0"/>
              <a:t>4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940458" y="4486328"/>
            <a:ext cx="5358659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127000" dir="2700000" algn="tl" rotWithShape="0">
              <a:srgbClr val="000000">
                <a:alpha val="43000"/>
              </a:srgbClr>
            </a:outerShdw>
          </a:effectLst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D2533C"/>
                </a:solidFill>
              </a:rPr>
              <a:t>F</a:t>
            </a:r>
            <a:r>
              <a:rPr lang="en-US" sz="2400" dirty="0"/>
              <a:t> =  </a:t>
            </a:r>
            <a:r>
              <a:rPr lang="en-US" sz="2400" dirty="0" smtClean="0"/>
              <a:t>[X</a:t>
            </a:r>
            <a:r>
              <a:rPr lang="en-US" sz="2400" baseline="-25000" dirty="0" smtClean="0"/>
              <a:t>1 </a:t>
            </a:r>
            <a:r>
              <a:rPr lang="en-US" sz="2400" dirty="0"/>
              <a:t>(Y</a:t>
            </a:r>
            <a:r>
              <a:rPr lang="en-US" sz="2400" baseline="-25000" dirty="0"/>
              <a:t>1</a:t>
            </a:r>
            <a:r>
              <a:rPr lang="en-US" sz="2400" dirty="0"/>
              <a:t> ∨ Y</a:t>
            </a:r>
            <a:r>
              <a:rPr lang="en-US" sz="2400" baseline="-25000" dirty="0"/>
              <a:t>2</a:t>
            </a:r>
            <a:r>
              <a:rPr lang="en-US" sz="2400" dirty="0"/>
              <a:t> </a:t>
            </a:r>
            <a:r>
              <a:rPr lang="en-US" sz="2400" dirty="0" smtClean="0"/>
              <a:t>)]   </a:t>
            </a:r>
            <a:r>
              <a:rPr lang="en-US" sz="2400" dirty="0"/>
              <a:t>∨  </a:t>
            </a:r>
            <a:r>
              <a:rPr lang="en-US" sz="2400" dirty="0" smtClean="0"/>
              <a:t>[X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 </a:t>
            </a:r>
            <a:r>
              <a:rPr lang="en-US" sz="2400" dirty="0"/>
              <a:t>(Y</a:t>
            </a:r>
            <a:r>
              <a:rPr lang="en-US" sz="2400" baseline="-25000" dirty="0"/>
              <a:t>3 </a:t>
            </a:r>
            <a:r>
              <a:rPr lang="en-US" sz="2400" dirty="0"/>
              <a:t>∨ Y</a:t>
            </a:r>
            <a:r>
              <a:rPr lang="en-US" sz="2400" baseline="-25000" dirty="0"/>
              <a:t>4</a:t>
            </a:r>
            <a:r>
              <a:rPr lang="en-US" sz="2400" dirty="0" smtClean="0"/>
              <a:t>)]</a:t>
            </a:r>
            <a:endParaRPr lang="en-US" sz="24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dirty="0" err="1" smtClean="0"/>
              <a:t>June</a:t>
            </a:r>
            <a:r>
              <a:rPr lang="fr-FR" dirty="0" smtClean="0"/>
              <a:t>, 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smtClean="0"/>
              <a:t>Probabilistic Databases - Dan Suciu</a:t>
            </a:r>
            <a:endParaRPr lang="en-US" dirty="0"/>
          </a:p>
        </p:txBody>
      </p:sp>
      <p:sp>
        <p:nvSpPr>
          <p:cNvPr id="14" name="Rectangle 11"/>
          <p:cNvSpPr>
            <a:spLocks noChangeArrowheads="1"/>
          </p:cNvSpPr>
          <p:nvPr/>
        </p:nvSpPr>
        <p:spPr bwMode="auto">
          <a:xfrm>
            <a:off x="473496" y="5118061"/>
            <a:ext cx="8175259" cy="52322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eaLnBrk="1" hangingPunct="1">
              <a:spcBef>
                <a:spcPct val="20000"/>
              </a:spcBef>
            </a:pPr>
            <a:r>
              <a:rPr lang="en-US" sz="2800" dirty="0" smtClean="0">
                <a:solidFill>
                  <a:srgbClr val="0000FF"/>
                </a:solidFill>
              </a:rPr>
              <a:t>P</a:t>
            </a:r>
            <a:r>
              <a:rPr lang="en-US" sz="2800" dirty="0" smtClean="0"/>
              <a:t>(</a:t>
            </a:r>
            <a:r>
              <a:rPr lang="en-US" sz="2800" dirty="0" smtClean="0">
                <a:solidFill>
                  <a:schemeClr val="tx2"/>
                </a:solidFill>
              </a:rPr>
              <a:t>F</a:t>
            </a:r>
            <a:r>
              <a:rPr lang="en-US" sz="2800" dirty="0" smtClean="0"/>
              <a:t>)</a:t>
            </a:r>
            <a:r>
              <a:rPr lang="en-US" sz="2800" dirty="0"/>
              <a:t>=1 </a:t>
            </a:r>
            <a:r>
              <a:rPr lang="en-US" sz="2800" dirty="0" smtClean="0"/>
              <a:t>– [1</a:t>
            </a:r>
            <a:r>
              <a:rPr lang="en-US" sz="2800" dirty="0"/>
              <a:t>-</a:t>
            </a:r>
            <a:r>
              <a:rPr lang="en-US" sz="2800" dirty="0">
                <a:solidFill>
                  <a:srgbClr val="0000FF"/>
                </a:solidFill>
              </a:rPr>
              <a:t>p</a:t>
            </a:r>
            <a:r>
              <a:rPr lang="en-US" sz="2800" baseline="-25000" dirty="0">
                <a:solidFill>
                  <a:srgbClr val="0000FF"/>
                </a:solidFill>
              </a:rPr>
              <a:t>1</a:t>
            </a:r>
            <a:r>
              <a:rPr lang="en-US" sz="2800" dirty="0"/>
              <a:t>(1-(1</a:t>
            </a:r>
            <a:r>
              <a:rPr lang="en-US" sz="2800" dirty="0" smtClean="0"/>
              <a:t>-</a:t>
            </a:r>
            <a:r>
              <a:rPr lang="en-US" sz="2800" dirty="0" smtClean="0">
                <a:solidFill>
                  <a:srgbClr val="0000FF"/>
                </a:solidFill>
              </a:rPr>
              <a:t>q</a:t>
            </a:r>
            <a:r>
              <a:rPr lang="en-US" sz="2800" baseline="-25000" dirty="0" smtClean="0">
                <a:solidFill>
                  <a:srgbClr val="0000FF"/>
                </a:solidFill>
              </a:rPr>
              <a:t>1</a:t>
            </a:r>
            <a:r>
              <a:rPr lang="en-US" sz="2800" dirty="0" smtClean="0"/>
              <a:t>)</a:t>
            </a:r>
            <a:r>
              <a:rPr lang="en-US" sz="2800" dirty="0"/>
              <a:t>(1</a:t>
            </a:r>
            <a:r>
              <a:rPr lang="en-US" sz="2800" dirty="0" smtClean="0"/>
              <a:t>-</a:t>
            </a:r>
            <a:r>
              <a:rPr lang="en-US" sz="2800" dirty="0" smtClean="0">
                <a:solidFill>
                  <a:srgbClr val="0000FF"/>
                </a:solidFill>
              </a:rPr>
              <a:t>q</a:t>
            </a:r>
            <a:r>
              <a:rPr lang="en-US" sz="2800" baseline="-25000" dirty="0" smtClean="0">
                <a:solidFill>
                  <a:srgbClr val="0000FF"/>
                </a:solidFill>
              </a:rPr>
              <a:t>2</a:t>
            </a:r>
            <a:r>
              <a:rPr lang="en-US" sz="2800" dirty="0" smtClean="0"/>
              <a:t>))] [1</a:t>
            </a:r>
            <a:r>
              <a:rPr lang="en-US" sz="2800" dirty="0"/>
              <a:t>-</a:t>
            </a:r>
            <a:r>
              <a:rPr lang="en-US" sz="2800" dirty="0">
                <a:solidFill>
                  <a:srgbClr val="0000FF"/>
                </a:solidFill>
              </a:rPr>
              <a:t>p</a:t>
            </a:r>
            <a:r>
              <a:rPr lang="en-US" sz="2800" baseline="-25000" dirty="0">
                <a:solidFill>
                  <a:srgbClr val="0000FF"/>
                </a:solidFill>
              </a:rPr>
              <a:t>2</a:t>
            </a:r>
            <a:r>
              <a:rPr lang="en-US" sz="2800" dirty="0"/>
              <a:t>(1-(1</a:t>
            </a:r>
            <a:r>
              <a:rPr lang="en-US" sz="2800" dirty="0" smtClean="0"/>
              <a:t>-</a:t>
            </a:r>
            <a:r>
              <a:rPr lang="en-US" sz="2800" dirty="0" smtClean="0">
                <a:solidFill>
                  <a:srgbClr val="0000FF"/>
                </a:solidFill>
              </a:rPr>
              <a:t>q</a:t>
            </a:r>
            <a:r>
              <a:rPr lang="en-US" sz="2800" baseline="-25000" dirty="0" smtClean="0">
                <a:solidFill>
                  <a:srgbClr val="0000FF"/>
                </a:solidFill>
              </a:rPr>
              <a:t>3</a:t>
            </a:r>
            <a:r>
              <a:rPr lang="en-US" sz="2800" dirty="0" smtClean="0"/>
              <a:t>)</a:t>
            </a:r>
            <a:r>
              <a:rPr lang="en-US" sz="2800" dirty="0"/>
              <a:t>(1</a:t>
            </a:r>
            <a:r>
              <a:rPr lang="en-US" sz="2800" dirty="0" smtClean="0"/>
              <a:t>-</a:t>
            </a:r>
            <a:r>
              <a:rPr lang="en-US" sz="2800" dirty="0" smtClean="0">
                <a:solidFill>
                  <a:srgbClr val="0000FF"/>
                </a:solidFill>
              </a:rPr>
              <a:t>q</a:t>
            </a:r>
            <a:r>
              <a:rPr lang="en-US" sz="2800" baseline="-25000" dirty="0" smtClean="0">
                <a:solidFill>
                  <a:srgbClr val="0000FF"/>
                </a:solidFill>
              </a:rPr>
              <a:t>4</a:t>
            </a:r>
            <a:r>
              <a:rPr lang="en-US" sz="2800" dirty="0" smtClean="0"/>
              <a:t>))]</a:t>
            </a:r>
          </a:p>
        </p:txBody>
      </p:sp>
      <p:sp>
        <p:nvSpPr>
          <p:cNvPr id="15" name="Rectangle 7"/>
          <p:cNvSpPr>
            <a:spLocks noChangeArrowheads="1"/>
          </p:cNvSpPr>
          <p:nvPr/>
        </p:nvSpPr>
        <p:spPr bwMode="auto">
          <a:xfrm>
            <a:off x="473496" y="2371726"/>
            <a:ext cx="5938946" cy="40011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eaLnBrk="1" hangingPunct="1">
              <a:spcBef>
                <a:spcPct val="20000"/>
              </a:spcBef>
            </a:pPr>
            <a:r>
              <a:rPr lang="en-US" sz="2000" dirty="0" smtClean="0"/>
              <a:t>The </a:t>
            </a:r>
            <a:r>
              <a:rPr lang="en-US" sz="2000" dirty="0" smtClean="0">
                <a:solidFill>
                  <a:srgbClr val="D2533C"/>
                </a:solidFill>
              </a:rPr>
              <a:t>Model Counting Problem</a:t>
            </a:r>
            <a:r>
              <a:rPr lang="en-US" sz="2000" dirty="0"/>
              <a:t> </a:t>
            </a:r>
            <a:r>
              <a:rPr lang="en-US" sz="2000" dirty="0" smtClean="0"/>
              <a:t>(</a:t>
            </a:r>
            <a:r>
              <a:rPr lang="en-US" sz="2000" dirty="0" smtClean="0">
                <a:solidFill>
                  <a:srgbClr val="D2533C"/>
                </a:solidFill>
              </a:rPr>
              <a:t>#SAT</a:t>
            </a:r>
            <a:r>
              <a:rPr lang="en-US" sz="2000" dirty="0" smtClean="0"/>
              <a:t>): Compute </a:t>
            </a:r>
            <a:r>
              <a:rPr lang="en-US" sz="2000" dirty="0" smtClean="0">
                <a:solidFill>
                  <a:schemeClr val="tx2"/>
                </a:solidFill>
              </a:rPr>
              <a:t>#F</a:t>
            </a:r>
            <a:endParaRPr lang="en-US" sz="20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10561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76888-6078-B24B-A3C5-6929BFB74D1A}" type="slidenum">
              <a:rPr lang="en-US"/>
              <a:pPr/>
              <a:t>7</a:t>
            </a:fld>
            <a:endParaRPr lang="en-US"/>
          </a:p>
        </p:txBody>
      </p:sp>
      <p:sp>
        <p:nvSpPr>
          <p:cNvPr id="12288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609600"/>
            <a:ext cx="8153400" cy="1143000"/>
          </a:xfrm>
        </p:spPr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122886" name="Rectangle 6"/>
          <p:cNvSpPr>
            <a:spLocks noChangeArrowheads="1"/>
          </p:cNvSpPr>
          <p:nvPr/>
        </p:nvSpPr>
        <p:spPr bwMode="auto">
          <a:xfrm>
            <a:off x="473496" y="2989060"/>
            <a:ext cx="5378353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P</a:t>
            </a:r>
            <a:r>
              <a:rPr lang="en-US" sz="2000" dirty="0" smtClean="0"/>
              <a:t>(</a:t>
            </a:r>
            <a:r>
              <a:rPr lang="en-US" sz="2000" dirty="0"/>
              <a:t>X</a:t>
            </a:r>
            <a:r>
              <a:rPr lang="en-US" sz="2000" baseline="-25000" dirty="0"/>
              <a:t>1</a:t>
            </a:r>
            <a:r>
              <a:rPr lang="en-US" sz="2000" dirty="0"/>
              <a:t>) = </a:t>
            </a:r>
            <a:r>
              <a:rPr lang="en-US" sz="2000" dirty="0">
                <a:solidFill>
                  <a:srgbClr val="0000FF"/>
                </a:solidFill>
              </a:rPr>
              <a:t>p</a:t>
            </a:r>
            <a:r>
              <a:rPr lang="en-US" sz="2000" baseline="-25000" dirty="0">
                <a:solidFill>
                  <a:srgbClr val="0000FF"/>
                </a:solidFill>
              </a:rPr>
              <a:t>1</a:t>
            </a:r>
            <a:r>
              <a:rPr lang="en-US" sz="2000" dirty="0"/>
              <a:t>,  </a:t>
            </a:r>
            <a:r>
              <a:rPr lang="en-US" sz="2000" dirty="0" smtClean="0">
                <a:solidFill>
                  <a:srgbClr val="0000FF"/>
                </a:solidFill>
              </a:rPr>
              <a:t>P</a:t>
            </a:r>
            <a:r>
              <a:rPr lang="en-US" sz="2000" dirty="0" smtClean="0"/>
              <a:t>(</a:t>
            </a:r>
            <a:r>
              <a:rPr lang="en-US" sz="2000" dirty="0"/>
              <a:t>X</a:t>
            </a:r>
            <a:r>
              <a:rPr lang="en-US" sz="2000" baseline="-25000" dirty="0"/>
              <a:t>2</a:t>
            </a:r>
            <a:r>
              <a:rPr lang="en-US" sz="2000" dirty="0"/>
              <a:t>) = </a:t>
            </a:r>
            <a:r>
              <a:rPr lang="en-US" sz="2000" dirty="0">
                <a:solidFill>
                  <a:srgbClr val="0000FF"/>
                </a:solidFill>
              </a:rPr>
              <a:t>p</a:t>
            </a:r>
            <a:r>
              <a:rPr lang="en-US" sz="2000" baseline="-25000" dirty="0">
                <a:solidFill>
                  <a:srgbClr val="0000FF"/>
                </a:solidFill>
              </a:rPr>
              <a:t>2</a:t>
            </a:r>
            <a:r>
              <a:rPr lang="en-US" sz="2000" dirty="0" smtClean="0"/>
              <a:t>,</a:t>
            </a:r>
            <a:br>
              <a:rPr lang="en-US" sz="2000" dirty="0" smtClean="0"/>
            </a:br>
            <a:r>
              <a:rPr lang="en-US" sz="2000" dirty="0" smtClean="0">
                <a:solidFill>
                  <a:srgbClr val="0000FF"/>
                </a:solidFill>
              </a:rPr>
              <a:t>P</a:t>
            </a:r>
            <a:r>
              <a:rPr lang="en-US" sz="2000" dirty="0" smtClean="0"/>
              <a:t>(Y</a:t>
            </a:r>
            <a:r>
              <a:rPr lang="en-US" sz="2000" baseline="-25000" dirty="0" smtClean="0"/>
              <a:t>1</a:t>
            </a:r>
            <a:r>
              <a:rPr lang="en-US" sz="2000" dirty="0"/>
              <a:t>) = </a:t>
            </a:r>
            <a:r>
              <a:rPr lang="en-US" sz="2000" dirty="0" smtClean="0">
                <a:solidFill>
                  <a:srgbClr val="0000FF"/>
                </a:solidFill>
              </a:rPr>
              <a:t>q</a:t>
            </a:r>
            <a:r>
              <a:rPr lang="en-US" sz="2000" baseline="-25000" dirty="0" smtClean="0">
                <a:solidFill>
                  <a:srgbClr val="0000FF"/>
                </a:solidFill>
              </a:rPr>
              <a:t>1</a:t>
            </a:r>
            <a:r>
              <a:rPr lang="en-US" sz="2000" dirty="0"/>
              <a:t>,  </a:t>
            </a:r>
            <a:r>
              <a:rPr lang="en-US" sz="2000" dirty="0" smtClean="0">
                <a:solidFill>
                  <a:srgbClr val="0000FF"/>
                </a:solidFill>
              </a:rPr>
              <a:t>P</a:t>
            </a:r>
            <a:r>
              <a:rPr lang="en-US" sz="2000" dirty="0" smtClean="0"/>
              <a:t>(Y</a:t>
            </a:r>
            <a:r>
              <a:rPr lang="en-US" sz="2000" baseline="-25000" dirty="0" smtClean="0"/>
              <a:t>2</a:t>
            </a:r>
            <a:r>
              <a:rPr lang="en-US" sz="2000" dirty="0"/>
              <a:t>) = </a:t>
            </a:r>
            <a:r>
              <a:rPr lang="en-US" sz="2000" dirty="0" smtClean="0">
                <a:solidFill>
                  <a:srgbClr val="0000FF"/>
                </a:solidFill>
              </a:rPr>
              <a:t>q</a:t>
            </a:r>
            <a:r>
              <a:rPr lang="en-US" sz="2000" baseline="-25000" dirty="0" smtClean="0">
                <a:solidFill>
                  <a:srgbClr val="0000FF"/>
                </a:solidFill>
              </a:rPr>
              <a:t>2</a:t>
            </a:r>
            <a:r>
              <a:rPr lang="en-US" sz="2000" dirty="0" smtClean="0"/>
              <a:t>,  </a:t>
            </a:r>
            <a:r>
              <a:rPr lang="en-US" sz="2000" dirty="0" smtClean="0">
                <a:solidFill>
                  <a:srgbClr val="0000FF"/>
                </a:solidFill>
              </a:rPr>
              <a:t>P</a:t>
            </a:r>
            <a:r>
              <a:rPr lang="en-US" sz="2000" dirty="0"/>
              <a:t>(</a:t>
            </a:r>
            <a:r>
              <a:rPr lang="en-US" sz="2000" dirty="0" smtClean="0"/>
              <a:t>Y</a:t>
            </a:r>
            <a:r>
              <a:rPr lang="en-US" sz="2000" baseline="-25000" dirty="0" smtClean="0"/>
              <a:t>3</a:t>
            </a:r>
            <a:r>
              <a:rPr lang="en-US" sz="2000" dirty="0" smtClean="0"/>
              <a:t>) </a:t>
            </a:r>
            <a:r>
              <a:rPr lang="en-US" sz="2000" dirty="0"/>
              <a:t>= </a:t>
            </a:r>
            <a:r>
              <a:rPr lang="en-US" sz="2000" dirty="0" smtClean="0">
                <a:solidFill>
                  <a:srgbClr val="0000FF"/>
                </a:solidFill>
              </a:rPr>
              <a:t>q</a:t>
            </a:r>
            <a:r>
              <a:rPr lang="en-US" sz="2000" baseline="-25000" dirty="0" smtClean="0">
                <a:solidFill>
                  <a:srgbClr val="0000FF"/>
                </a:solidFill>
              </a:rPr>
              <a:t>3</a:t>
            </a:r>
            <a:r>
              <a:rPr lang="en-US" sz="2000" dirty="0" smtClean="0"/>
              <a:t>,  </a:t>
            </a:r>
            <a:r>
              <a:rPr lang="en-US" sz="2000" dirty="0">
                <a:solidFill>
                  <a:srgbClr val="0000FF"/>
                </a:solidFill>
              </a:rPr>
              <a:t>P</a:t>
            </a:r>
            <a:r>
              <a:rPr lang="en-US" sz="2000" dirty="0"/>
              <a:t>(</a:t>
            </a:r>
            <a:r>
              <a:rPr lang="en-US" sz="2000" dirty="0" smtClean="0"/>
              <a:t>Y</a:t>
            </a:r>
            <a:r>
              <a:rPr lang="en-US" sz="2000" baseline="-25000" dirty="0" smtClean="0"/>
              <a:t>4</a:t>
            </a:r>
            <a:r>
              <a:rPr lang="en-US" sz="2000" dirty="0" smtClean="0"/>
              <a:t>) </a:t>
            </a:r>
            <a:r>
              <a:rPr lang="en-US" sz="2000" dirty="0"/>
              <a:t>= </a:t>
            </a:r>
            <a:r>
              <a:rPr lang="en-US" sz="2000" dirty="0" smtClean="0">
                <a:solidFill>
                  <a:srgbClr val="0000FF"/>
                </a:solidFill>
              </a:rPr>
              <a:t>q</a:t>
            </a:r>
            <a:r>
              <a:rPr lang="en-US" sz="2000" baseline="-25000" dirty="0" smtClean="0">
                <a:solidFill>
                  <a:srgbClr val="0000FF"/>
                </a:solidFill>
              </a:rPr>
              <a:t>4</a:t>
            </a:r>
            <a:r>
              <a:rPr lang="en-US" sz="2000" dirty="0" smtClean="0"/>
              <a:t> </a:t>
            </a:r>
            <a:endParaRPr lang="en-US" sz="2000" baseline="-25000" dirty="0"/>
          </a:p>
        </p:txBody>
      </p:sp>
      <p:sp>
        <p:nvSpPr>
          <p:cNvPr id="122889" name="Rectangle 9"/>
          <p:cNvSpPr>
            <a:spLocks noChangeArrowheads="1"/>
          </p:cNvSpPr>
          <p:nvPr/>
        </p:nvSpPr>
        <p:spPr bwMode="auto">
          <a:xfrm>
            <a:off x="473496" y="4531505"/>
            <a:ext cx="121112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 smtClean="0"/>
              <a:t>Re</a:t>
            </a:r>
            <a:r>
              <a:rPr lang="en-US" dirty="0"/>
              <a:t>-</a:t>
            </a:r>
            <a:r>
              <a:rPr lang="en-US" dirty="0" smtClean="0"/>
              <a:t>group:</a:t>
            </a:r>
            <a:endParaRPr lang="en-US" dirty="0"/>
          </a:p>
        </p:txBody>
      </p:sp>
      <p:sp>
        <p:nvSpPr>
          <p:cNvPr id="122891" name="Rectangle 11"/>
          <p:cNvSpPr>
            <a:spLocks noChangeArrowheads="1"/>
          </p:cNvSpPr>
          <p:nvPr/>
        </p:nvSpPr>
        <p:spPr bwMode="auto">
          <a:xfrm>
            <a:off x="473496" y="5118061"/>
            <a:ext cx="8175259" cy="52322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eaLnBrk="1" hangingPunct="1">
              <a:spcBef>
                <a:spcPct val="20000"/>
              </a:spcBef>
            </a:pPr>
            <a:r>
              <a:rPr lang="en-US" sz="2800" dirty="0" smtClean="0">
                <a:solidFill>
                  <a:srgbClr val="0000FF"/>
                </a:solidFill>
              </a:rPr>
              <a:t>P</a:t>
            </a:r>
            <a:r>
              <a:rPr lang="en-US" sz="2800" dirty="0" smtClean="0"/>
              <a:t>(</a:t>
            </a:r>
            <a:r>
              <a:rPr lang="en-US" sz="2800" dirty="0" smtClean="0">
                <a:solidFill>
                  <a:schemeClr val="tx2"/>
                </a:solidFill>
              </a:rPr>
              <a:t>F</a:t>
            </a:r>
            <a:r>
              <a:rPr lang="en-US" sz="2800" dirty="0" smtClean="0"/>
              <a:t>)</a:t>
            </a:r>
            <a:r>
              <a:rPr lang="en-US" sz="2800" dirty="0"/>
              <a:t>=1 </a:t>
            </a:r>
            <a:r>
              <a:rPr lang="en-US" sz="2800" dirty="0" smtClean="0"/>
              <a:t>– [1</a:t>
            </a:r>
            <a:r>
              <a:rPr lang="en-US" sz="2800" dirty="0"/>
              <a:t>-</a:t>
            </a:r>
            <a:r>
              <a:rPr lang="en-US" sz="2800" dirty="0">
                <a:solidFill>
                  <a:srgbClr val="0000FF"/>
                </a:solidFill>
              </a:rPr>
              <a:t>p</a:t>
            </a:r>
            <a:r>
              <a:rPr lang="en-US" sz="2800" baseline="-25000" dirty="0">
                <a:solidFill>
                  <a:srgbClr val="0000FF"/>
                </a:solidFill>
              </a:rPr>
              <a:t>1</a:t>
            </a:r>
            <a:r>
              <a:rPr lang="en-US" sz="2800" dirty="0"/>
              <a:t>(1-(1</a:t>
            </a:r>
            <a:r>
              <a:rPr lang="en-US" sz="2800" dirty="0" smtClean="0"/>
              <a:t>-</a:t>
            </a:r>
            <a:r>
              <a:rPr lang="en-US" sz="2800" dirty="0" smtClean="0">
                <a:solidFill>
                  <a:srgbClr val="0000FF"/>
                </a:solidFill>
              </a:rPr>
              <a:t>q</a:t>
            </a:r>
            <a:r>
              <a:rPr lang="en-US" sz="2800" baseline="-25000" dirty="0" smtClean="0">
                <a:solidFill>
                  <a:srgbClr val="0000FF"/>
                </a:solidFill>
              </a:rPr>
              <a:t>1</a:t>
            </a:r>
            <a:r>
              <a:rPr lang="en-US" sz="2800" dirty="0" smtClean="0"/>
              <a:t>)</a:t>
            </a:r>
            <a:r>
              <a:rPr lang="en-US" sz="2800" dirty="0"/>
              <a:t>(1</a:t>
            </a:r>
            <a:r>
              <a:rPr lang="en-US" sz="2800" dirty="0" smtClean="0"/>
              <a:t>-</a:t>
            </a:r>
            <a:r>
              <a:rPr lang="en-US" sz="2800" dirty="0" smtClean="0">
                <a:solidFill>
                  <a:srgbClr val="0000FF"/>
                </a:solidFill>
              </a:rPr>
              <a:t>q</a:t>
            </a:r>
            <a:r>
              <a:rPr lang="en-US" sz="2800" baseline="-25000" dirty="0" smtClean="0">
                <a:solidFill>
                  <a:srgbClr val="0000FF"/>
                </a:solidFill>
              </a:rPr>
              <a:t>2</a:t>
            </a:r>
            <a:r>
              <a:rPr lang="en-US" sz="2800" dirty="0" smtClean="0"/>
              <a:t>))] [1</a:t>
            </a:r>
            <a:r>
              <a:rPr lang="en-US" sz="2800" dirty="0"/>
              <a:t>-</a:t>
            </a:r>
            <a:r>
              <a:rPr lang="en-US" sz="2800" dirty="0">
                <a:solidFill>
                  <a:srgbClr val="0000FF"/>
                </a:solidFill>
              </a:rPr>
              <a:t>p</a:t>
            </a:r>
            <a:r>
              <a:rPr lang="en-US" sz="2800" baseline="-25000" dirty="0">
                <a:solidFill>
                  <a:srgbClr val="0000FF"/>
                </a:solidFill>
              </a:rPr>
              <a:t>2</a:t>
            </a:r>
            <a:r>
              <a:rPr lang="en-US" sz="2800" dirty="0"/>
              <a:t>(1-(1</a:t>
            </a:r>
            <a:r>
              <a:rPr lang="en-US" sz="2800" dirty="0" smtClean="0"/>
              <a:t>-</a:t>
            </a:r>
            <a:r>
              <a:rPr lang="en-US" sz="2800" dirty="0" smtClean="0">
                <a:solidFill>
                  <a:srgbClr val="0000FF"/>
                </a:solidFill>
              </a:rPr>
              <a:t>q</a:t>
            </a:r>
            <a:r>
              <a:rPr lang="en-US" sz="2800" baseline="-25000" dirty="0" smtClean="0">
                <a:solidFill>
                  <a:srgbClr val="0000FF"/>
                </a:solidFill>
              </a:rPr>
              <a:t>3</a:t>
            </a:r>
            <a:r>
              <a:rPr lang="en-US" sz="2800" dirty="0" smtClean="0"/>
              <a:t>)</a:t>
            </a:r>
            <a:r>
              <a:rPr lang="en-US" sz="2800" dirty="0"/>
              <a:t>(1</a:t>
            </a:r>
            <a:r>
              <a:rPr lang="en-US" sz="2800" dirty="0" smtClean="0"/>
              <a:t>-</a:t>
            </a:r>
            <a:r>
              <a:rPr lang="en-US" sz="2800" dirty="0" smtClean="0">
                <a:solidFill>
                  <a:srgbClr val="0000FF"/>
                </a:solidFill>
              </a:rPr>
              <a:t>q</a:t>
            </a:r>
            <a:r>
              <a:rPr lang="en-US" sz="2800" baseline="-25000" dirty="0" smtClean="0">
                <a:solidFill>
                  <a:srgbClr val="0000FF"/>
                </a:solidFill>
              </a:rPr>
              <a:t>4</a:t>
            </a:r>
            <a:r>
              <a:rPr lang="en-US" sz="2800" dirty="0" smtClean="0"/>
              <a:t>))]</a:t>
            </a:r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473496" y="3914171"/>
            <a:ext cx="6200185" cy="40011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eaLnBrk="1" hangingPunct="1">
              <a:spcBef>
                <a:spcPct val="20000"/>
              </a:spcBef>
            </a:pPr>
            <a:r>
              <a:rPr lang="en-US" sz="2000" dirty="0" smtClean="0"/>
              <a:t>The </a:t>
            </a:r>
            <a:r>
              <a:rPr lang="en-US" sz="2000" dirty="0" smtClean="0">
                <a:solidFill>
                  <a:srgbClr val="D2533C"/>
                </a:solidFill>
              </a:rPr>
              <a:t>Probability Computation Problem</a:t>
            </a:r>
            <a:r>
              <a:rPr lang="en-US" sz="2000" dirty="0" smtClean="0"/>
              <a:t>: Compute </a:t>
            </a:r>
            <a:r>
              <a:rPr lang="en-US" sz="2000" dirty="0" smtClean="0">
                <a:solidFill>
                  <a:srgbClr val="0000FF"/>
                </a:solidFill>
              </a:rPr>
              <a:t>P</a:t>
            </a:r>
            <a:r>
              <a:rPr lang="en-US" sz="2000" dirty="0" smtClean="0"/>
              <a:t>(</a:t>
            </a:r>
            <a:r>
              <a:rPr lang="en-US" sz="2000" dirty="0" smtClean="0">
                <a:solidFill>
                  <a:schemeClr val="tx2"/>
                </a:solidFill>
              </a:rPr>
              <a:t>F</a:t>
            </a:r>
            <a:r>
              <a:rPr lang="en-US" sz="2000" dirty="0" smtClean="0"/>
              <a:t>)</a:t>
            </a:r>
            <a:endParaRPr lang="en-US" sz="2000" dirty="0"/>
          </a:p>
        </p:txBody>
      </p:sp>
      <p:sp>
        <p:nvSpPr>
          <p:cNvPr id="11" name="TextBox 10"/>
          <p:cNvSpPr txBox="1"/>
          <p:nvPr/>
        </p:nvSpPr>
        <p:spPr>
          <a:xfrm>
            <a:off x="473496" y="1692836"/>
            <a:ext cx="5342077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127000" dir="2700000" algn="tl" rotWithShape="0">
              <a:srgbClr val="000000">
                <a:alpha val="43000"/>
              </a:srgbClr>
            </a:outerShdw>
          </a:effectLst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D2533C"/>
                </a:solidFill>
              </a:rPr>
              <a:t>F</a:t>
            </a:r>
            <a:r>
              <a:rPr lang="en-US" sz="2400" dirty="0"/>
              <a:t>     =    X</a:t>
            </a:r>
            <a:r>
              <a:rPr lang="en-US" sz="2400" baseline="-25000" dirty="0"/>
              <a:t>1</a:t>
            </a:r>
            <a:r>
              <a:rPr lang="en-US" sz="2400" dirty="0"/>
              <a:t>Y</a:t>
            </a:r>
            <a:r>
              <a:rPr lang="en-US" sz="2400" baseline="-25000" dirty="0"/>
              <a:t>1</a:t>
            </a:r>
            <a:r>
              <a:rPr lang="en-US" sz="2400" dirty="0"/>
              <a:t> ∨ X</a:t>
            </a:r>
            <a:r>
              <a:rPr lang="en-US" sz="2400" baseline="-25000" dirty="0"/>
              <a:t>1</a:t>
            </a:r>
            <a:r>
              <a:rPr lang="en-US" sz="2400" dirty="0"/>
              <a:t>Y</a:t>
            </a:r>
            <a:r>
              <a:rPr lang="en-US" sz="2400" baseline="-25000" dirty="0"/>
              <a:t>2</a:t>
            </a:r>
            <a:r>
              <a:rPr lang="en-US" sz="2400" dirty="0"/>
              <a:t> ∨ X</a:t>
            </a:r>
            <a:r>
              <a:rPr lang="en-US" sz="2400" baseline="-25000" dirty="0"/>
              <a:t>2</a:t>
            </a:r>
            <a:r>
              <a:rPr lang="en-US" sz="2400" dirty="0"/>
              <a:t>Y</a:t>
            </a:r>
            <a:r>
              <a:rPr lang="en-US" sz="2400" baseline="-25000" dirty="0"/>
              <a:t>3  </a:t>
            </a:r>
            <a:r>
              <a:rPr lang="en-US" sz="2400" dirty="0"/>
              <a:t>∨ X</a:t>
            </a:r>
            <a:r>
              <a:rPr lang="en-US" sz="2400" baseline="-25000" dirty="0"/>
              <a:t>2</a:t>
            </a:r>
            <a:r>
              <a:rPr lang="en-US" sz="2400" dirty="0"/>
              <a:t>Y</a:t>
            </a:r>
            <a:r>
              <a:rPr lang="en-US" sz="2400" baseline="-25000" dirty="0"/>
              <a:t>4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940458" y="4486328"/>
            <a:ext cx="5358659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127000" dir="2700000" algn="tl" rotWithShape="0">
              <a:srgbClr val="000000">
                <a:alpha val="43000"/>
              </a:srgbClr>
            </a:outerShdw>
          </a:effectLst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D2533C"/>
                </a:solidFill>
              </a:rPr>
              <a:t>F</a:t>
            </a:r>
            <a:r>
              <a:rPr lang="en-US" sz="2400" dirty="0"/>
              <a:t> =  </a:t>
            </a:r>
            <a:r>
              <a:rPr lang="en-US" sz="2400" dirty="0" smtClean="0"/>
              <a:t>[X</a:t>
            </a:r>
            <a:r>
              <a:rPr lang="en-US" sz="2400" baseline="-25000" dirty="0" smtClean="0"/>
              <a:t>1 </a:t>
            </a:r>
            <a:r>
              <a:rPr lang="en-US" sz="2400" dirty="0"/>
              <a:t>(Y</a:t>
            </a:r>
            <a:r>
              <a:rPr lang="en-US" sz="2400" baseline="-25000" dirty="0"/>
              <a:t>1</a:t>
            </a:r>
            <a:r>
              <a:rPr lang="en-US" sz="2400" dirty="0"/>
              <a:t> ∨ Y</a:t>
            </a:r>
            <a:r>
              <a:rPr lang="en-US" sz="2400" baseline="-25000" dirty="0"/>
              <a:t>2</a:t>
            </a:r>
            <a:r>
              <a:rPr lang="en-US" sz="2400" dirty="0"/>
              <a:t> </a:t>
            </a:r>
            <a:r>
              <a:rPr lang="en-US" sz="2400" dirty="0" smtClean="0"/>
              <a:t>)]   </a:t>
            </a:r>
            <a:r>
              <a:rPr lang="en-US" sz="2400" dirty="0"/>
              <a:t>∨  </a:t>
            </a:r>
            <a:r>
              <a:rPr lang="en-US" sz="2400" dirty="0" smtClean="0"/>
              <a:t>[X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 </a:t>
            </a:r>
            <a:r>
              <a:rPr lang="en-US" sz="2400" dirty="0"/>
              <a:t>(Y</a:t>
            </a:r>
            <a:r>
              <a:rPr lang="en-US" sz="2400" baseline="-25000" dirty="0"/>
              <a:t>3 </a:t>
            </a:r>
            <a:r>
              <a:rPr lang="en-US" sz="2400" dirty="0"/>
              <a:t>∨ Y</a:t>
            </a:r>
            <a:r>
              <a:rPr lang="en-US" sz="2400" baseline="-25000" dirty="0"/>
              <a:t>4</a:t>
            </a:r>
            <a:r>
              <a:rPr lang="en-US" sz="2400" dirty="0" smtClean="0"/>
              <a:t>)]</a:t>
            </a:r>
            <a:endParaRPr lang="en-US" sz="24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dirty="0" err="1" smtClean="0"/>
              <a:t>June</a:t>
            </a:r>
            <a:r>
              <a:rPr lang="fr-FR" dirty="0" smtClean="0"/>
              <a:t>, 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smtClean="0"/>
              <a:t>Probabilistic Databases - Dan Suciu</a:t>
            </a:r>
            <a:endParaRPr lang="en-US" dirty="0"/>
          </a:p>
        </p:txBody>
      </p:sp>
      <p:sp>
        <p:nvSpPr>
          <p:cNvPr id="14" name="Rectangle 11"/>
          <p:cNvSpPr>
            <a:spLocks noChangeArrowheads="1"/>
          </p:cNvSpPr>
          <p:nvPr/>
        </p:nvSpPr>
        <p:spPr bwMode="auto">
          <a:xfrm>
            <a:off x="473496" y="5858506"/>
            <a:ext cx="6052733" cy="95410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eaLnBrk="1" hangingPunct="1">
              <a:spcBef>
                <a:spcPct val="20000"/>
              </a:spcBef>
            </a:pPr>
            <a:r>
              <a:rPr lang="en-US" sz="2800" dirty="0" smtClean="0">
                <a:solidFill>
                  <a:srgbClr val="D2533C"/>
                </a:solidFill>
              </a:rPr>
              <a:t>#F</a:t>
            </a:r>
            <a:r>
              <a:rPr lang="en-US" sz="2800" dirty="0" smtClean="0"/>
              <a:t> = 2</a:t>
            </a:r>
            <a:r>
              <a:rPr lang="en-US" sz="2800" baseline="30000" dirty="0" smtClean="0"/>
              <a:t>6</a:t>
            </a:r>
            <a:r>
              <a:rPr lang="en-US" sz="2800" dirty="0" smtClean="0"/>
              <a:t> </a:t>
            </a:r>
            <a:r>
              <a:rPr lang="en-US" sz="2800" dirty="0" smtClean="0">
                <a:solidFill>
                  <a:srgbClr val="0000FF"/>
                </a:solidFill>
              </a:rPr>
              <a:t>P</a:t>
            </a:r>
            <a:r>
              <a:rPr lang="en-US" sz="2800" dirty="0" smtClean="0"/>
              <a:t>(</a:t>
            </a:r>
            <a:r>
              <a:rPr lang="en-US" sz="2800" dirty="0" smtClean="0">
                <a:solidFill>
                  <a:srgbClr val="D2533C"/>
                </a:solidFill>
              </a:rPr>
              <a:t>F</a:t>
            </a:r>
            <a:r>
              <a:rPr lang="en-US" sz="2800" dirty="0" smtClean="0"/>
              <a:t>), when </a:t>
            </a:r>
            <a:r>
              <a:rPr lang="en-US" sz="2800" dirty="0" smtClean="0">
                <a:solidFill>
                  <a:srgbClr val="0000FF"/>
                </a:solidFill>
              </a:rPr>
              <a:t>p</a:t>
            </a:r>
            <a:r>
              <a:rPr lang="en-US" sz="2800" baseline="-25000" dirty="0" smtClean="0">
                <a:solidFill>
                  <a:srgbClr val="0000FF"/>
                </a:solidFill>
              </a:rPr>
              <a:t>1</a:t>
            </a:r>
            <a:r>
              <a:rPr lang="en-US" sz="2800" dirty="0" smtClean="0"/>
              <a:t> = … = </a:t>
            </a:r>
            <a:r>
              <a:rPr lang="en-US" sz="2800" dirty="0" smtClean="0">
                <a:solidFill>
                  <a:srgbClr val="0000FF"/>
                </a:solidFill>
              </a:rPr>
              <a:t>q</a:t>
            </a:r>
            <a:r>
              <a:rPr lang="en-US" sz="2800" baseline="-25000" dirty="0" smtClean="0">
                <a:solidFill>
                  <a:srgbClr val="0000FF"/>
                </a:solidFill>
              </a:rPr>
              <a:t>4</a:t>
            </a:r>
            <a:r>
              <a:rPr lang="en-US" sz="2800" dirty="0" smtClean="0"/>
              <a:t> = </a:t>
            </a:r>
            <a:r>
              <a:rPr lang="en-US" sz="2800" dirty="0" smtClean="0">
                <a:solidFill>
                  <a:srgbClr val="0000FF"/>
                </a:solidFill>
              </a:rPr>
              <a:t>0.5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>
                <a:solidFill>
                  <a:schemeClr val="tx2"/>
                </a:solidFill>
              </a:rPr>
              <a:t>#F</a:t>
            </a:r>
            <a:r>
              <a:rPr lang="en-US" sz="2800" dirty="0" smtClean="0"/>
              <a:t> = 34</a:t>
            </a:r>
          </a:p>
        </p:txBody>
      </p:sp>
      <p:sp>
        <p:nvSpPr>
          <p:cNvPr id="15" name="Rectangle 7"/>
          <p:cNvSpPr>
            <a:spLocks noChangeArrowheads="1"/>
          </p:cNvSpPr>
          <p:nvPr/>
        </p:nvSpPr>
        <p:spPr bwMode="auto">
          <a:xfrm>
            <a:off x="473496" y="2371726"/>
            <a:ext cx="5938946" cy="40011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eaLnBrk="1" hangingPunct="1">
              <a:spcBef>
                <a:spcPct val="20000"/>
              </a:spcBef>
            </a:pPr>
            <a:r>
              <a:rPr lang="en-US" sz="2000" dirty="0" smtClean="0"/>
              <a:t>The </a:t>
            </a:r>
            <a:r>
              <a:rPr lang="en-US" sz="2000" dirty="0" smtClean="0">
                <a:solidFill>
                  <a:srgbClr val="D2533C"/>
                </a:solidFill>
              </a:rPr>
              <a:t>Model Counting Problem</a:t>
            </a:r>
            <a:r>
              <a:rPr lang="en-US" sz="2000" dirty="0"/>
              <a:t> </a:t>
            </a:r>
            <a:r>
              <a:rPr lang="en-US" sz="2000" dirty="0" smtClean="0"/>
              <a:t>(</a:t>
            </a:r>
            <a:r>
              <a:rPr lang="en-US" sz="2000" dirty="0" smtClean="0">
                <a:solidFill>
                  <a:srgbClr val="D2533C"/>
                </a:solidFill>
              </a:rPr>
              <a:t>#SAT</a:t>
            </a:r>
            <a:r>
              <a:rPr lang="en-US" sz="2000" dirty="0" smtClean="0"/>
              <a:t>): Compute </a:t>
            </a:r>
            <a:r>
              <a:rPr lang="en-US" sz="2000" dirty="0" smtClean="0">
                <a:solidFill>
                  <a:schemeClr val="tx2"/>
                </a:solidFill>
              </a:rPr>
              <a:t>#F</a:t>
            </a:r>
            <a:endParaRPr lang="en-US" sz="20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43006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41C76-C812-E248-927F-73106A7F6B85}" type="slidenum">
              <a:rPr lang="en-US"/>
              <a:pPr/>
              <a:t>8</a:t>
            </a:fld>
            <a:endParaRPr lang="en-US"/>
          </a:p>
        </p:txBody>
      </p:sp>
      <p:sp>
        <p:nvSpPr>
          <p:cNvPr id="124938" name="Rectangle 10"/>
          <p:cNvSpPr>
            <a:spLocks noChangeArrowheads="1"/>
          </p:cNvSpPr>
          <p:nvPr/>
        </p:nvSpPr>
        <p:spPr bwMode="auto">
          <a:xfrm>
            <a:off x="457200" y="800493"/>
            <a:ext cx="259608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dirty="0"/>
              <a:t>Now let</a:t>
            </a:r>
            <a:r>
              <a:rPr lang="ja-JP" altLang="en-US" sz="2400" dirty="0">
                <a:latin typeface="Arial"/>
              </a:rPr>
              <a:t>’</a:t>
            </a:r>
            <a:r>
              <a:rPr lang="en-US" sz="2400" dirty="0"/>
              <a:t>s try this: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781579" y="800493"/>
            <a:ext cx="4452511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127000" dir="2700000" algn="tl" rotWithShape="0">
              <a:srgbClr val="000000">
                <a:alpha val="43000"/>
              </a:srgbClr>
            </a:outerShdw>
          </a:effectLst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tx2"/>
                </a:solidFill>
              </a:rPr>
              <a:t>F</a:t>
            </a:r>
            <a:r>
              <a:rPr lang="en-US" sz="2400" dirty="0"/>
              <a:t>    =    X</a:t>
            </a:r>
            <a:r>
              <a:rPr lang="en-US" sz="2400" baseline="-25000" dirty="0"/>
              <a:t>1</a:t>
            </a:r>
            <a:r>
              <a:rPr lang="en-US" sz="2400" dirty="0"/>
              <a:t>X</a:t>
            </a:r>
            <a:r>
              <a:rPr lang="en-US" sz="2400" baseline="-25000" dirty="0"/>
              <a:t>2</a:t>
            </a:r>
            <a:r>
              <a:rPr lang="en-US" sz="2400" dirty="0"/>
              <a:t>  ∨  X</a:t>
            </a:r>
            <a:r>
              <a:rPr lang="en-US" sz="2400" baseline="-25000" dirty="0"/>
              <a:t>1</a:t>
            </a:r>
            <a:r>
              <a:rPr lang="en-US" sz="2400" dirty="0"/>
              <a:t>X</a:t>
            </a:r>
            <a:r>
              <a:rPr lang="en-US" sz="2400" baseline="-25000" dirty="0"/>
              <a:t>3</a:t>
            </a:r>
            <a:r>
              <a:rPr lang="en-US" sz="2400" dirty="0"/>
              <a:t> </a:t>
            </a:r>
            <a:r>
              <a:rPr lang="en-US" sz="2400" dirty="0">
                <a:latin typeface="cmsy10" charset="0"/>
              </a:rPr>
              <a:t> </a:t>
            </a:r>
            <a:r>
              <a:rPr lang="en-US" sz="2400" dirty="0"/>
              <a:t>∨  X</a:t>
            </a:r>
            <a:r>
              <a:rPr lang="en-US" sz="2400" baseline="-25000" dirty="0"/>
              <a:t>2</a:t>
            </a:r>
            <a:r>
              <a:rPr lang="en-US" sz="2400" dirty="0"/>
              <a:t>X</a:t>
            </a:r>
            <a:r>
              <a:rPr lang="en-US" sz="2400" baseline="-25000" dirty="0"/>
              <a:t>3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dirty="0" err="1" smtClean="0"/>
              <a:t>June</a:t>
            </a:r>
            <a:r>
              <a:rPr lang="fr-FR" dirty="0" smtClean="0"/>
              <a:t>, 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smtClean="0"/>
              <a:t>Probabilistic Databases - Dan Suciu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90464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41C76-C812-E248-927F-73106A7F6B85}" type="slidenum">
              <a:rPr lang="en-US"/>
              <a:pPr/>
              <a:t>9</a:t>
            </a:fld>
            <a:endParaRPr lang="en-US"/>
          </a:p>
        </p:txBody>
      </p:sp>
      <p:sp>
        <p:nvSpPr>
          <p:cNvPr id="124938" name="Rectangle 10"/>
          <p:cNvSpPr>
            <a:spLocks noChangeArrowheads="1"/>
          </p:cNvSpPr>
          <p:nvPr/>
        </p:nvSpPr>
        <p:spPr bwMode="auto">
          <a:xfrm>
            <a:off x="457200" y="800493"/>
            <a:ext cx="259608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dirty="0"/>
              <a:t>Now let</a:t>
            </a:r>
            <a:r>
              <a:rPr lang="ja-JP" altLang="en-US" sz="2400" dirty="0">
                <a:latin typeface="Arial"/>
              </a:rPr>
              <a:t>’</a:t>
            </a:r>
            <a:r>
              <a:rPr lang="en-US" sz="2400" dirty="0"/>
              <a:t>s try this:</a:t>
            </a:r>
          </a:p>
        </p:txBody>
      </p:sp>
      <p:sp>
        <p:nvSpPr>
          <p:cNvPr id="124939" name="Rectangle 11"/>
          <p:cNvSpPr>
            <a:spLocks noChangeArrowheads="1"/>
          </p:cNvSpPr>
          <p:nvPr/>
        </p:nvSpPr>
        <p:spPr bwMode="auto">
          <a:xfrm>
            <a:off x="457200" y="1802038"/>
            <a:ext cx="2768005" cy="1200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dirty="0"/>
              <a:t>No clever </a:t>
            </a:r>
            <a:r>
              <a:rPr lang="en-US" sz="2400" dirty="0" smtClean="0"/>
              <a:t>grouping</a:t>
            </a:r>
            <a:br>
              <a:rPr lang="en-US" sz="2400" dirty="0" smtClean="0"/>
            </a:br>
            <a:r>
              <a:rPr lang="en-US" sz="2400" dirty="0" smtClean="0"/>
              <a:t> </a:t>
            </a:r>
            <a:r>
              <a:rPr lang="en-US" sz="2400" dirty="0"/>
              <a:t>seems possible.</a:t>
            </a:r>
          </a:p>
          <a:p>
            <a:r>
              <a:rPr lang="en-US" sz="2400" dirty="0" smtClean="0"/>
              <a:t>Use brute </a:t>
            </a:r>
            <a:r>
              <a:rPr lang="en-US" sz="2400" dirty="0"/>
              <a:t>force:</a:t>
            </a:r>
          </a:p>
        </p:txBody>
      </p:sp>
      <p:graphicFrame>
        <p:nvGraphicFramePr>
          <p:cNvPr id="125062" name="Group 13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1061296"/>
              </p:ext>
            </p:extLst>
          </p:nvPr>
        </p:nvGraphicFramePr>
        <p:xfrm>
          <a:off x="4953000" y="1828800"/>
          <a:ext cx="3621663" cy="3680143"/>
        </p:xfrm>
        <a:graphic>
          <a:graphicData uri="http://schemas.openxmlformats.org/drawingml/2006/table">
            <a:tbl>
              <a:tblPr/>
              <a:tblGrid>
                <a:gridCol w="447675"/>
                <a:gridCol w="446088"/>
                <a:gridCol w="444500"/>
                <a:gridCol w="447675"/>
                <a:gridCol w="1835725"/>
              </a:tblGrid>
              <a:tr h="320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ＭＳ Ｐゴシック" charset="0"/>
                          <a:cs typeface="Arial"/>
                        </a:rPr>
                        <a:t>X</a:t>
                      </a:r>
                      <a:r>
                        <a:rPr kumimoji="0" lang="en-US" sz="16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ＭＳ Ｐゴシック" charset="0"/>
                          <a:cs typeface="Arial"/>
                        </a:rPr>
                        <a:t>1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ＭＳ Ｐゴシック" charset="0"/>
                          <a:cs typeface="Arial"/>
                        </a:rPr>
                        <a:t>X</a:t>
                      </a:r>
                      <a:r>
                        <a:rPr kumimoji="0" lang="en-US" sz="16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ＭＳ Ｐゴシック" charset="0"/>
                          <a:cs typeface="Arial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ＭＳ Ｐゴシック" charset="0"/>
                          <a:cs typeface="Arial"/>
                        </a:rPr>
                        <a:t>X</a:t>
                      </a:r>
                      <a:r>
                        <a:rPr kumimoji="0" lang="en-US" sz="1600" b="0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ＭＳ Ｐゴシック" charset="0"/>
                          <a:cs typeface="Arial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D2533C"/>
                          </a:solidFill>
                          <a:effectLst/>
                          <a:latin typeface="Arial"/>
                          <a:ea typeface="ＭＳ Ｐゴシック" charset="0"/>
                          <a:cs typeface="Arial"/>
                        </a:rPr>
                        <a:t>F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D2533C"/>
                        </a:solidFill>
                        <a:effectLst/>
                        <a:latin typeface="Arial"/>
                        <a:ea typeface="ＭＳ Ｐゴシック" charset="0"/>
                        <a:cs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/>
                          <a:ea typeface="ＭＳ Ｐゴシック" charset="0"/>
                          <a:cs typeface="Arial"/>
                        </a:rPr>
                        <a:t>P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/>
                        <a:ea typeface="ＭＳ Ｐゴシック" charset="0"/>
                        <a:cs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22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ＭＳ Ｐゴシック" charset="0"/>
                          <a:cs typeface="Arial"/>
                        </a:rPr>
                        <a:t>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ＭＳ Ｐゴシック" charset="0"/>
                          <a:cs typeface="Arial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ＭＳ Ｐゴシック" charset="0"/>
                          <a:cs typeface="Arial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D2533C"/>
                          </a:solidFill>
                          <a:effectLst/>
                          <a:latin typeface="Arial"/>
                          <a:ea typeface="ＭＳ Ｐゴシック" charset="0"/>
                          <a:cs typeface="Arial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/>
                        <a:ea typeface="ＭＳ Ｐゴシック" charset="0"/>
                        <a:cs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ＭＳ Ｐゴシック" charset="0"/>
                          <a:cs typeface="Arial"/>
                        </a:rPr>
                        <a:t>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ＭＳ Ｐゴシック" charset="0"/>
                          <a:cs typeface="Arial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ＭＳ Ｐゴシック" charset="0"/>
                          <a:cs typeface="Arial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D2533C"/>
                          </a:solidFill>
                          <a:effectLst/>
                          <a:latin typeface="Arial"/>
                          <a:ea typeface="ＭＳ Ｐゴシック" charset="0"/>
                          <a:cs typeface="Arial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/>
                        <a:ea typeface="ＭＳ Ｐゴシック" charset="0"/>
                        <a:cs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22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ＭＳ Ｐゴシック" charset="0"/>
                          <a:cs typeface="Arial"/>
                        </a:rPr>
                        <a:t>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ＭＳ Ｐゴシック" charset="0"/>
                          <a:cs typeface="Arial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ＭＳ Ｐゴシック" charset="0"/>
                          <a:cs typeface="Arial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D2533C"/>
                          </a:solidFill>
                          <a:effectLst/>
                          <a:latin typeface="Arial"/>
                          <a:ea typeface="ＭＳ Ｐゴシック" charset="0"/>
                          <a:cs typeface="Arial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/>
                        <a:ea typeface="ＭＳ Ｐゴシック" charset="0"/>
                        <a:cs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56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ＭＳ Ｐゴシック" charset="0"/>
                          <a:cs typeface="Arial"/>
                        </a:rPr>
                        <a:t>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ＭＳ Ｐゴシック" charset="0"/>
                          <a:cs typeface="Arial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ＭＳ Ｐゴシック" charset="0"/>
                          <a:cs typeface="Arial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D2533C"/>
                          </a:solidFill>
                          <a:effectLst/>
                          <a:latin typeface="Arial"/>
                          <a:ea typeface="ＭＳ Ｐゴシック" charset="0"/>
                          <a:cs typeface="Arial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/>
                          <a:ea typeface="ＭＳ Ｐゴシック" charset="0"/>
                          <a:cs typeface="Arial"/>
                        </a:rPr>
                        <a:t>(1-p</a:t>
                      </a:r>
                      <a:r>
                        <a:rPr kumimoji="0" lang="en-US" sz="1600" b="0" i="0" u="none" strike="noStrike" cap="none" normalizeH="0" baseline="-2500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/>
                          <a:ea typeface="ＭＳ Ｐゴシック" charset="0"/>
                          <a:cs typeface="Arial"/>
                        </a:rPr>
                        <a:t>1</a:t>
                      </a: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/>
                          <a:ea typeface="ＭＳ Ｐゴシック" charset="0"/>
                          <a:cs typeface="Arial"/>
                        </a:rPr>
                        <a:t>)p</a:t>
                      </a:r>
                      <a:r>
                        <a:rPr kumimoji="0" lang="en-US" sz="1600" b="0" i="0" u="none" strike="noStrike" cap="none" normalizeH="0" baseline="-2500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/>
                          <a:ea typeface="ＭＳ Ｐゴシック" charset="0"/>
                          <a:cs typeface="Arial"/>
                        </a:rPr>
                        <a:t>2</a:t>
                      </a: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/>
                          <a:ea typeface="ＭＳ Ｐゴシック" charset="0"/>
                          <a:cs typeface="Arial"/>
                        </a:rPr>
                        <a:t>p</a:t>
                      </a:r>
                      <a:r>
                        <a:rPr kumimoji="0" lang="en-US" sz="1600" b="0" i="0" u="none" strike="noStrike" cap="none" normalizeH="0" baseline="-2500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/>
                          <a:ea typeface="ＭＳ Ｐゴシック" charset="0"/>
                          <a:cs typeface="Arial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ＭＳ Ｐゴシック" charset="0"/>
                          <a:cs typeface="Arial"/>
                        </a:rPr>
                        <a:t>1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ＭＳ Ｐゴシック" charset="0"/>
                          <a:cs typeface="Arial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ＭＳ Ｐゴシック" charset="0"/>
                          <a:cs typeface="Arial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D2533C"/>
                          </a:solidFill>
                          <a:effectLst/>
                          <a:latin typeface="Arial"/>
                          <a:ea typeface="ＭＳ Ｐゴシック" charset="0"/>
                          <a:cs typeface="Arial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/>
                        <a:ea typeface="ＭＳ Ｐゴシック" charset="0"/>
                        <a:cs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56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ＭＳ Ｐゴシック" charset="0"/>
                          <a:cs typeface="Arial"/>
                        </a:rPr>
                        <a:t>1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ＭＳ Ｐゴシック" charset="0"/>
                          <a:cs typeface="Arial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ＭＳ Ｐゴシック" charset="0"/>
                          <a:cs typeface="Arial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D2533C"/>
                          </a:solidFill>
                          <a:effectLst/>
                          <a:latin typeface="Arial"/>
                          <a:ea typeface="ＭＳ Ｐゴシック" charset="0"/>
                          <a:cs typeface="Arial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/>
                          <a:ea typeface="ＭＳ Ｐゴシック" charset="0"/>
                          <a:cs typeface="Arial"/>
                        </a:rPr>
                        <a:t>p</a:t>
                      </a:r>
                      <a:r>
                        <a:rPr kumimoji="0" lang="en-US" sz="1600" b="0" i="0" u="none" strike="noStrike" cap="none" normalizeH="0" baseline="-2500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/>
                          <a:ea typeface="ＭＳ Ｐゴシック" charset="0"/>
                          <a:cs typeface="Arial"/>
                        </a:rPr>
                        <a:t>1</a:t>
                      </a: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/>
                          <a:ea typeface="ＭＳ Ｐゴシック" charset="0"/>
                          <a:cs typeface="Arial"/>
                        </a:rPr>
                        <a:t>(1-p</a:t>
                      </a:r>
                      <a:r>
                        <a:rPr kumimoji="0" lang="en-US" sz="1600" b="0" i="0" u="none" strike="noStrike" cap="none" normalizeH="0" baseline="-2500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/>
                          <a:ea typeface="ＭＳ Ｐゴシック" charset="0"/>
                          <a:cs typeface="Arial"/>
                        </a:rPr>
                        <a:t>2</a:t>
                      </a: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/>
                          <a:ea typeface="ＭＳ Ｐゴシック" charset="0"/>
                          <a:cs typeface="Arial"/>
                        </a:rPr>
                        <a:t>)p</a:t>
                      </a:r>
                      <a:r>
                        <a:rPr kumimoji="0" lang="en-US" sz="1600" b="0" i="0" u="none" strike="noStrike" cap="none" normalizeH="0" baseline="-2500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/>
                          <a:ea typeface="ＭＳ Ｐゴシック" charset="0"/>
                          <a:cs typeface="Arial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72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ＭＳ Ｐゴシック" charset="0"/>
                          <a:cs typeface="Arial"/>
                        </a:rPr>
                        <a:t>1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ＭＳ Ｐゴシック" charset="0"/>
                          <a:cs typeface="Arial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ＭＳ Ｐゴシック" charset="0"/>
                          <a:cs typeface="Arial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D2533C"/>
                          </a:solidFill>
                          <a:effectLst/>
                          <a:latin typeface="Arial"/>
                          <a:ea typeface="ＭＳ Ｐゴシック" charset="0"/>
                          <a:cs typeface="Arial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/>
                          <a:ea typeface="ＭＳ Ｐゴシック" charset="0"/>
                          <a:cs typeface="Arial"/>
                        </a:rPr>
                        <a:t>p</a:t>
                      </a:r>
                      <a:r>
                        <a:rPr kumimoji="0" lang="en-US" sz="1600" b="0" i="0" u="none" strike="noStrike" cap="none" normalizeH="0" baseline="-2500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/>
                          <a:ea typeface="ＭＳ Ｐゴシック" charset="0"/>
                          <a:cs typeface="Arial"/>
                        </a:rPr>
                        <a:t>1</a:t>
                      </a: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/>
                          <a:ea typeface="ＭＳ Ｐゴシック" charset="0"/>
                          <a:cs typeface="Arial"/>
                        </a:rPr>
                        <a:t>p</a:t>
                      </a:r>
                      <a:r>
                        <a:rPr kumimoji="0" lang="en-US" sz="1600" b="0" i="0" u="none" strike="noStrike" cap="none" normalizeH="0" baseline="-2500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/>
                          <a:ea typeface="ＭＳ Ｐゴシック" charset="0"/>
                          <a:cs typeface="Arial"/>
                        </a:rPr>
                        <a:t>2</a:t>
                      </a: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/>
                          <a:ea typeface="ＭＳ Ｐゴシック" charset="0"/>
                          <a:cs typeface="Arial"/>
                        </a:rPr>
                        <a:t>(1-p</a:t>
                      </a:r>
                      <a:r>
                        <a:rPr kumimoji="0" lang="en-US" sz="1600" b="0" i="0" u="none" strike="noStrike" cap="none" normalizeH="0" baseline="-2500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/>
                          <a:ea typeface="ＭＳ Ｐゴシック" charset="0"/>
                          <a:cs typeface="Arial"/>
                        </a:rPr>
                        <a:t>3</a:t>
                      </a: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/>
                          <a:ea typeface="ＭＳ Ｐゴシック" charset="0"/>
                          <a:cs typeface="Arial"/>
                        </a:rPr>
                        <a:t>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ＭＳ Ｐゴシック" charset="0"/>
                          <a:cs typeface="Arial"/>
                        </a:rPr>
                        <a:t>1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ＭＳ Ｐゴシック" charset="0"/>
                          <a:cs typeface="Arial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ＭＳ Ｐゴシック" charset="0"/>
                          <a:cs typeface="Arial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D2533C"/>
                          </a:solidFill>
                          <a:effectLst/>
                          <a:latin typeface="Arial"/>
                          <a:ea typeface="ＭＳ Ｐゴシック" charset="0"/>
                          <a:cs typeface="Arial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/>
                          <a:ea typeface="ＭＳ Ｐゴシック" charset="0"/>
                          <a:cs typeface="Arial"/>
                        </a:rPr>
                        <a:t>p</a:t>
                      </a:r>
                      <a:r>
                        <a:rPr kumimoji="0" lang="en-US" sz="1600" b="0" i="0" u="none" strike="noStrike" cap="none" normalizeH="0" baseline="-2500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/>
                          <a:ea typeface="ＭＳ Ｐゴシック" charset="0"/>
                          <a:cs typeface="Arial"/>
                        </a:rPr>
                        <a:t>1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/>
                          <a:ea typeface="ＭＳ Ｐゴシック" charset="0"/>
                          <a:cs typeface="Arial"/>
                        </a:rPr>
                        <a:t>p</a:t>
                      </a:r>
                      <a:r>
                        <a:rPr kumimoji="0" lang="en-US" sz="1600" b="0" i="0" u="none" strike="noStrike" cap="none" normalizeH="0" baseline="-2500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/>
                          <a:ea typeface="ＭＳ Ｐゴシック" charset="0"/>
                          <a:cs typeface="Arial"/>
                        </a:rPr>
                        <a:t>2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/>
                          <a:ea typeface="ＭＳ Ｐゴシック" charset="0"/>
                          <a:cs typeface="Arial"/>
                        </a:rPr>
                        <a:t>p</a:t>
                      </a:r>
                      <a:r>
                        <a:rPr kumimoji="0" lang="en-US" sz="1600" b="0" i="0" u="none" strike="noStrike" cap="none" normalizeH="0" baseline="-2500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/>
                          <a:ea typeface="ＭＳ Ｐゴシック" charset="0"/>
                          <a:cs typeface="Arial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3781579" y="800493"/>
            <a:ext cx="4452511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127000" dir="2700000" algn="tl" rotWithShape="0">
              <a:srgbClr val="000000">
                <a:alpha val="43000"/>
              </a:srgbClr>
            </a:outerShdw>
          </a:effectLst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tx2"/>
                </a:solidFill>
              </a:rPr>
              <a:t>F</a:t>
            </a:r>
            <a:r>
              <a:rPr lang="en-US" sz="2400" dirty="0"/>
              <a:t>    =    X</a:t>
            </a:r>
            <a:r>
              <a:rPr lang="en-US" sz="2400" baseline="-25000" dirty="0"/>
              <a:t>1</a:t>
            </a:r>
            <a:r>
              <a:rPr lang="en-US" sz="2400" dirty="0"/>
              <a:t>X</a:t>
            </a:r>
            <a:r>
              <a:rPr lang="en-US" sz="2400" baseline="-25000" dirty="0"/>
              <a:t>2</a:t>
            </a:r>
            <a:r>
              <a:rPr lang="en-US" sz="2400" dirty="0"/>
              <a:t>  ∨  X</a:t>
            </a:r>
            <a:r>
              <a:rPr lang="en-US" sz="2400" baseline="-25000" dirty="0"/>
              <a:t>1</a:t>
            </a:r>
            <a:r>
              <a:rPr lang="en-US" sz="2400" dirty="0"/>
              <a:t>X</a:t>
            </a:r>
            <a:r>
              <a:rPr lang="en-US" sz="2400" baseline="-25000" dirty="0"/>
              <a:t>3</a:t>
            </a:r>
            <a:r>
              <a:rPr lang="en-US" sz="2400" dirty="0"/>
              <a:t> </a:t>
            </a:r>
            <a:r>
              <a:rPr lang="en-US" sz="2400" dirty="0">
                <a:latin typeface="cmsy10" charset="0"/>
              </a:rPr>
              <a:t> </a:t>
            </a:r>
            <a:r>
              <a:rPr lang="en-US" sz="2400" dirty="0"/>
              <a:t>∨  X</a:t>
            </a:r>
            <a:r>
              <a:rPr lang="en-US" sz="2400" baseline="-25000" dirty="0"/>
              <a:t>2</a:t>
            </a:r>
            <a:r>
              <a:rPr lang="en-US" sz="2400" dirty="0"/>
              <a:t>X</a:t>
            </a:r>
            <a:r>
              <a:rPr lang="en-US" sz="2400" baseline="-25000" dirty="0"/>
              <a:t>3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dirty="0" err="1" smtClean="0"/>
              <a:t>June</a:t>
            </a:r>
            <a:r>
              <a:rPr lang="fr-FR" dirty="0" smtClean="0"/>
              <a:t>, 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smtClean="0"/>
              <a:t>Probabilistic Databases - Dan Suciu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19016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7401</TotalTime>
  <Words>2082</Words>
  <Application>Microsoft Macintosh PowerPoint</Application>
  <PresentationFormat>On-screen Show (4:3)</PresentationFormat>
  <Paragraphs>409</Paragraphs>
  <Slides>24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Clarity</vt:lpstr>
      <vt:lpstr>A Course on Probabilistic Databases</vt:lpstr>
      <vt:lpstr>Outline</vt:lpstr>
      <vt:lpstr>The Model Counting Problem</vt:lpstr>
      <vt:lpstr>Example</vt:lpstr>
      <vt:lpstr>Example</vt:lpstr>
      <vt:lpstr>Example</vt:lpstr>
      <vt:lpstr>Example</vt:lpstr>
      <vt:lpstr>PowerPoint Presentation</vt:lpstr>
      <vt:lpstr>PowerPoint Presentation</vt:lpstr>
      <vt:lpstr>PowerPoint Presentation</vt:lpstr>
      <vt:lpstr>Complexity of Model Counting</vt:lpstr>
      <vt:lpstr>PP2DNF Formulas</vt:lpstr>
      <vt:lpstr>Queries are #P-Complete</vt:lpstr>
      <vt:lpstr>Where We Are</vt:lpstr>
      <vt:lpstr>Review: Conjunctive Queries</vt:lpstr>
      <vt:lpstr>Review: Conjunctive Queries</vt:lpstr>
      <vt:lpstr>Review: Conjunctive Queries</vt:lpstr>
      <vt:lpstr>Review: Conjunctive Queries</vt:lpstr>
      <vt:lpstr>Hierarchical Queries</vt:lpstr>
      <vt:lpstr>Hierarchical Queries</vt:lpstr>
      <vt:lpstr>The Small Dichotomy Theorem</vt:lpstr>
      <vt:lpstr>Proof: Part I</vt:lpstr>
      <vt:lpstr>Proof: Part II</vt:lpstr>
      <vt:lpstr>Summary of the Complexity</vt:lpstr>
    </vt:vector>
  </TitlesOfParts>
  <Company>University of Washington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 Overview of Probabilistic Databases</dc:title>
  <dc:creator>Dan Suciu</dc:creator>
  <cp:lastModifiedBy>Dan Suciu</cp:lastModifiedBy>
  <cp:revision>1365</cp:revision>
  <dcterms:created xsi:type="dcterms:W3CDTF">2013-03-29T18:46:08Z</dcterms:created>
  <dcterms:modified xsi:type="dcterms:W3CDTF">2014-06-28T15:34:06Z</dcterms:modified>
</cp:coreProperties>
</file>