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9"/>
  </p:notesMasterIdLst>
  <p:handoutMasterIdLst>
    <p:handoutMasterId r:id="rId50"/>
  </p:handoutMasterIdLst>
  <p:sldIdLst>
    <p:sldId id="256" r:id="rId2"/>
    <p:sldId id="265" r:id="rId3"/>
    <p:sldId id="278" r:id="rId4"/>
    <p:sldId id="306" r:id="rId5"/>
    <p:sldId id="302" r:id="rId6"/>
    <p:sldId id="303" r:id="rId7"/>
    <p:sldId id="304" r:id="rId8"/>
    <p:sldId id="305" r:id="rId9"/>
    <p:sldId id="282" r:id="rId10"/>
    <p:sldId id="307" r:id="rId11"/>
    <p:sldId id="283" r:id="rId12"/>
    <p:sldId id="284" r:id="rId13"/>
    <p:sldId id="285" r:id="rId14"/>
    <p:sldId id="296" r:id="rId15"/>
    <p:sldId id="297" r:id="rId16"/>
    <p:sldId id="294" r:id="rId17"/>
    <p:sldId id="299" r:id="rId18"/>
    <p:sldId id="308" r:id="rId19"/>
    <p:sldId id="309" r:id="rId20"/>
    <p:sldId id="298" r:id="rId21"/>
    <p:sldId id="295" r:id="rId22"/>
    <p:sldId id="286" r:id="rId23"/>
    <p:sldId id="287" r:id="rId24"/>
    <p:sldId id="288" r:id="rId25"/>
    <p:sldId id="258" r:id="rId26"/>
    <p:sldId id="259" r:id="rId27"/>
    <p:sldId id="273" r:id="rId28"/>
    <p:sldId id="261" r:id="rId29"/>
    <p:sldId id="260" r:id="rId30"/>
    <p:sldId id="262" r:id="rId31"/>
    <p:sldId id="263" r:id="rId32"/>
    <p:sldId id="289" r:id="rId33"/>
    <p:sldId id="291" r:id="rId34"/>
    <p:sldId id="292" r:id="rId35"/>
    <p:sldId id="290" r:id="rId36"/>
    <p:sldId id="271" r:id="rId37"/>
    <p:sldId id="270" r:id="rId38"/>
    <p:sldId id="310" r:id="rId39"/>
    <p:sldId id="277" r:id="rId40"/>
    <p:sldId id="312" r:id="rId41"/>
    <p:sldId id="313" r:id="rId42"/>
    <p:sldId id="268" r:id="rId43"/>
    <p:sldId id="269" r:id="rId44"/>
    <p:sldId id="266" r:id="rId45"/>
    <p:sldId id="293" r:id="rId46"/>
    <p:sldId id="300" r:id="rId47"/>
    <p:sldId id="30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68" autoAdjust="0"/>
    <p:restoredTop sz="82699" autoAdjust="0"/>
  </p:normalViewPr>
  <p:slideViewPr>
    <p:cSldViewPr snapToGrid="0" snapToObjects="1">
      <p:cViewPr varScale="1">
        <p:scale>
          <a:sx n="96" d="100"/>
          <a:sy n="96" d="100"/>
        </p:scale>
        <p:origin x="-632" y="-112"/>
      </p:cViewPr>
      <p:guideLst>
        <p:guide orient="horz" pos="2160"/>
        <p:guide pos="2880"/>
      </p:guideLst>
    </p:cSldViewPr>
  </p:slideViewPr>
  <p:outlineViewPr>
    <p:cViewPr>
      <p:scale>
        <a:sx n="33" d="100"/>
        <a:sy n="33" d="100"/>
      </p:scale>
      <p:origin x="0" y="15568"/>
    </p:cViewPr>
  </p:outlineViewPr>
  <p:notesTextViewPr>
    <p:cViewPr>
      <p:scale>
        <a:sx n="200" d="100"/>
        <a:sy n="200" d="100"/>
      </p:scale>
      <p:origin x="0" y="0"/>
    </p:cViewPr>
  </p:notesTextViewPr>
  <p:sorterViewPr>
    <p:cViewPr>
      <p:scale>
        <a:sx n="100" d="100"/>
        <a:sy n="100" d="100"/>
      </p:scale>
      <p:origin x="0" y="67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64801D-7B6B-5F4A-8968-09970CCB169C}" type="datetimeFigureOut">
              <a:rPr lang="en-US" smtClean="0"/>
              <a:pPr/>
              <a:t>10/29/14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EEC0CD-F1DA-FC46-B0C6-E241E5C04A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C2D66-7F57-E94D-93F5-2C545036412A}" type="datetimeFigureOut">
              <a:rPr lang="en-US" smtClean="0"/>
              <a:pPr/>
              <a:t>10/29/14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3955F-9E14-2048-A3C7-B473A3FD98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Limited access: an infinite pool of chopsticks</a:t>
            </a:r>
          </a:p>
          <a:p>
            <a:r>
              <a:rPr lang="en-US" dirty="0" smtClean="0"/>
              <a:t>No preemption: take a chopstick away from a lawyer if they</a:t>
            </a:r>
            <a:r>
              <a:rPr lang="en-US" baseline="0" dirty="0" smtClean="0"/>
              <a:t> are in deadlock</a:t>
            </a:r>
          </a:p>
          <a:p>
            <a:r>
              <a:rPr lang="en-US" baseline="0" dirty="0" smtClean="0"/>
              <a:t>Wait while holding: grab both chopsticks at once or neither</a:t>
            </a:r>
          </a:p>
          <a:p>
            <a:r>
              <a:rPr lang="en-US" baseline="0" dirty="0" smtClean="0"/>
              <a:t>Circular chain: one left handed lawyer</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One additional chopstick anywhere on the table is enough!</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Acquire both chopsticks at once?</a:t>
            </a:r>
          </a:p>
          <a:p>
            <a:endParaRPr lang="en-US" dirty="0" smtClean="0"/>
          </a:p>
          <a:p>
            <a:r>
              <a:rPr lang="en-US" dirty="0" smtClean="0"/>
              <a:t>Can</a:t>
            </a:r>
            <a:r>
              <a:rPr lang="en-US" baseline="0" dirty="0" smtClean="0"/>
              <a:t> we apply lock ordering to dining lawyers?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Have to stall at step 2 – after that, doomed.  Preventing deadlock means waiting even when the resource you are asking for is available, if some of the resources you will (or may) need are not available.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Deadlock free if when try to grab fork, take it unless it's the last one, and no one would have 2.</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87D3955F-9E14-2048-A3C7-B473A3FD9833}" type="slidenum">
              <a:rPr lang="en-US" smtClean="0"/>
              <a:pPr/>
              <a:t>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What if </a:t>
            </a:r>
            <a:r>
              <a:rPr lang="en-US" sz="1200" kern="1200" dirty="0" err="1" smtClean="0">
                <a:solidFill>
                  <a:schemeClr val="tx1"/>
                </a:solidFill>
                <a:latin typeface="+mn-lt"/>
                <a:ea typeface="+mn-ea"/>
                <a:cs typeface="+mn-cs"/>
              </a:rPr>
              <a:t>k</a:t>
            </a:r>
            <a:r>
              <a:rPr lang="en-US" sz="1200" kern="1200" dirty="0" smtClean="0">
                <a:solidFill>
                  <a:schemeClr val="tx1"/>
                </a:solidFill>
                <a:latin typeface="+mn-lt"/>
                <a:ea typeface="+mn-ea"/>
                <a:cs typeface="+mn-cs"/>
              </a:rPr>
              <a:t>-handed lawyers?</a:t>
            </a:r>
          </a:p>
          <a:p>
            <a:r>
              <a:rPr lang="en-US" sz="1200" i="1" kern="1200" dirty="0" smtClean="0">
                <a:solidFill>
                  <a:schemeClr val="tx1"/>
                </a:solidFill>
                <a:latin typeface="+mn-lt"/>
                <a:ea typeface="+mn-ea"/>
                <a:cs typeface="+mn-cs"/>
              </a:rPr>
              <a:t> -- teenage mutant ninja lawyers.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Deadlock free if when try to grab fork:  take it unless</a:t>
            </a:r>
          </a:p>
          <a:p>
            <a:r>
              <a:rPr lang="en-US" sz="1200" kern="1200" dirty="0" smtClean="0">
                <a:solidFill>
                  <a:schemeClr val="tx1"/>
                </a:solidFill>
                <a:latin typeface="+mn-lt"/>
                <a:ea typeface="+mn-ea"/>
                <a:cs typeface="+mn-cs"/>
              </a:rPr>
              <a:t>	it's the last one, and no one would have </a:t>
            </a:r>
            <a:r>
              <a:rPr lang="en-US" sz="1200" kern="1200" dirty="0" err="1" smtClean="0">
                <a:solidFill>
                  <a:schemeClr val="tx1"/>
                </a:solidFill>
                <a:latin typeface="+mn-lt"/>
                <a:ea typeface="+mn-ea"/>
                <a:cs typeface="+mn-cs"/>
              </a:rPr>
              <a:t>k</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it's the next to the last, and no one would have k-1,</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Gas crisis -- sum of gas tanks in cars bigger than</a:t>
            </a:r>
          </a:p>
          <a:p>
            <a:r>
              <a:rPr lang="en-US" sz="1200" i="1" kern="1200" dirty="0" smtClean="0">
                <a:solidFill>
                  <a:schemeClr val="tx1"/>
                </a:solidFill>
                <a:latin typeface="+mn-lt"/>
                <a:ea typeface="+mn-ea"/>
                <a:cs typeface="+mn-cs"/>
              </a:rPr>
              <a:t>	  storage capacity of tanks.  Usually ok!</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a) Shoot thread, force it to give up resources.</a:t>
            </a:r>
          </a:p>
          <a:p>
            <a:r>
              <a:rPr lang="en-US" sz="1200" i="1" kern="1200" dirty="0" smtClean="0">
                <a:solidFill>
                  <a:schemeClr val="tx1"/>
                </a:solidFill>
                <a:latin typeface="+mn-lt"/>
                <a:ea typeface="+mn-ea"/>
                <a:cs typeface="+mn-cs"/>
              </a:rPr>
              <a:t>In traffic example, Godzilla -- picks up a car, hurls it into the east river.  Other three cars can go!</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Shoot a dining lawyer.  A feature. Of course, what's going to happen, the lawyer's going to fall face first into the spaghetti, still clutching the fork. So the other lawyers will rush over and pry the fork out of his fingers.  Maybe better to shoot all the dining lawyers.</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isn't always possible -- for instance, with a </a:t>
            </a:r>
            <a:r>
              <a:rPr lang="en-US" sz="1200" kern="1200" dirty="0" err="1" smtClean="0">
                <a:solidFill>
                  <a:schemeClr val="tx1"/>
                </a:solidFill>
                <a:latin typeface="+mn-lt"/>
                <a:ea typeface="+mn-ea"/>
                <a:cs typeface="+mn-cs"/>
              </a:rPr>
              <a:t>mutex</a:t>
            </a:r>
            <a:r>
              <a:rPr lang="en-US" sz="1200" kern="1200" dirty="0" smtClean="0">
                <a:solidFill>
                  <a:schemeClr val="tx1"/>
                </a:solidFill>
                <a:latin typeface="+mn-lt"/>
                <a:ea typeface="+mn-ea"/>
                <a:cs typeface="+mn-cs"/>
              </a:rPr>
              <a:t>, can't shoot a thread and leave world in a consistent state,</a:t>
            </a:r>
            <a:r>
              <a:rPr lang="en-US" sz="1200" kern="1200" baseline="0" dirty="0" smtClean="0">
                <a:solidFill>
                  <a:schemeClr val="tx1"/>
                </a:solidFill>
                <a:latin typeface="+mn-lt"/>
                <a:ea typeface="+mn-ea"/>
                <a:cs typeface="+mn-cs"/>
              </a:rPr>
              <a:t> unless the exception handling code is very carefully written.</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b</a:t>
            </a:r>
            <a:r>
              <a:rPr lang="en-US" sz="1200" kern="1200" baseline="0" dirty="0" smtClean="0">
                <a:solidFill>
                  <a:schemeClr val="tx1"/>
                </a:solidFill>
                <a:latin typeface="+mn-lt"/>
                <a:ea typeface="+mn-ea"/>
                <a:cs typeface="+mn-cs"/>
              </a:rPr>
              <a:t>) Continue even though you don’t have the resource you need --- e.g., Amazon will say you can have a book, if the inventory subsystem doesn’t reply quickly enough (wrong answer quickly is better than the right answer slowly)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c</a:t>
            </a:r>
            <a:r>
              <a:rPr lang="en-US" sz="1200" kern="1200" dirty="0" smtClean="0">
                <a:solidFill>
                  <a:schemeClr val="tx1"/>
                </a:solidFill>
                <a:latin typeface="+mn-lt"/>
                <a:ea typeface="+mn-ea"/>
                <a:cs typeface="+mn-cs"/>
              </a:rPr>
              <a:t>) Roll back actions of deadlocked threads (transactions)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Common technique in databases.</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Hit the reverse button on the VCR.  Pretend the last few minutes didn't happen.  </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Transactions -- allow you to do this rollback, to beginning of transaction. How many of you have seen Groundhog Day?  Screenwriter must have taken 451!</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 Common technique in databases.  Of course, if restart in exactly the same way, might still get deadlock.  So roll only one car back.</a:t>
            </a:r>
          </a:p>
          <a:p>
            <a:r>
              <a:rPr lang="en-US" sz="1200" b="1"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Similar to source code control</a:t>
            </a:r>
            <a:r>
              <a:rPr lang="en-US" baseline="0" dirty="0" smtClean="0"/>
              <a:t> – with </a:t>
            </a:r>
            <a:r>
              <a:rPr lang="en-US" baseline="0" dirty="0" err="1" smtClean="0"/>
              <a:t>git</a:t>
            </a:r>
            <a:r>
              <a:rPr lang="en-US" baseline="0" dirty="0" smtClean="0"/>
              <a:t> you take a copy of the source tree, and only check in if no one else has changed it in the meantime.  Otherwise, integrate and start over.</a:t>
            </a:r>
            <a:endParaRPr lang="en-US"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7D3955F-9E14-2048-A3C7-B473A3FD9833}" type="slidenum">
              <a:rPr lang="en-US" smtClean="0"/>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Illustrate</a:t>
            </a:r>
            <a:r>
              <a:rPr lang="en-US" baseline="0" dirty="0" smtClean="0"/>
              <a:t> speedup curves – often get speedup that’s worse than sequential version, or tops out at a factor of 2-3, even with 10 processors.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expect to see?</a:t>
            </a:r>
          </a:p>
          <a:p>
            <a:endParaRPr lang="en-US" dirty="0" smtClean="0"/>
          </a:p>
          <a:p>
            <a:r>
              <a:rPr lang="en-US" dirty="0" smtClean="0"/>
              <a:t>Test</a:t>
            </a:r>
            <a:r>
              <a:rPr lang="en-US" baseline="0" dirty="0" smtClean="0"/>
              <a:t> 1 is the baseline – not quite sequential performance, but close.</a:t>
            </a:r>
          </a:p>
          <a:p>
            <a:endParaRPr lang="en-US" baseline="0" dirty="0" smtClean="0"/>
          </a:p>
          <a:p>
            <a:r>
              <a:rPr lang="en-US" baseline="0" dirty="0" smtClean="0"/>
              <a:t>Test 2 is whether two processors accessing memory in parallel conflict with each other.  They don’t.  Why not?</a:t>
            </a:r>
          </a:p>
        </p:txBody>
      </p:sp>
      <p:sp>
        <p:nvSpPr>
          <p:cNvPr id="4" name="Slide Number Placeholder 3"/>
          <p:cNvSpPr>
            <a:spLocks noGrp="1"/>
          </p:cNvSpPr>
          <p:nvPr>
            <p:ph type="sldNum" sz="quarter" idx="10"/>
          </p:nvPr>
        </p:nvSpPr>
        <p:spPr/>
        <p:txBody>
          <a:bodyPr/>
          <a:lstStyle/>
          <a:p>
            <a:fld id="{87D3955F-9E14-2048-A3C7-B473A3FD9833}"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	 (disk space -- what would you think if I took space for your files?)</a:t>
            </a:r>
          </a:p>
          <a:p>
            <a:r>
              <a:rPr lang="en-US" sz="1200" i="1" kern="1200" dirty="0" smtClean="0">
                <a:solidFill>
                  <a:schemeClr val="tx1"/>
                </a:solidFill>
                <a:latin typeface="+mn-lt"/>
                <a:ea typeface="+mn-ea"/>
                <a:cs typeface="+mn-cs"/>
              </a:rPr>
              <a:t>	  (mutual exclusion is a weird kind of resource!)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Deadlock won't always happen with this code, but it might.  </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So you release a piece of software, and you tested it, there it is, controlling the nuclear power plant, and </a:t>
            </a:r>
            <a:r>
              <a:rPr lang="en-US" sz="1200" i="1" kern="1200" dirty="0" err="1" smtClean="0">
                <a:solidFill>
                  <a:schemeClr val="tx1"/>
                </a:solidFill>
                <a:latin typeface="+mn-lt"/>
                <a:ea typeface="+mn-ea"/>
                <a:cs typeface="+mn-cs"/>
              </a:rPr>
              <a:t>whamo</a:t>
            </a:r>
            <a:r>
              <a:rPr lang="en-US" sz="1200" i="1" kern="1200" dirty="0" smtClean="0">
                <a:solidFill>
                  <a:schemeClr val="tx1"/>
                </a:solidFill>
                <a:latin typeface="+mn-lt"/>
                <a:ea typeface="+mn-ea"/>
                <a:cs typeface="+mn-cs"/>
              </a:rPr>
              <a:t>! deadlock!</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What happens here?</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Deadlock can happen with any kind of resource.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Traffic jam -- twice as many cars in Manhattan as there are parking spaces (1/2 the city out at 3am looking for parking!)</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Or what if people didn't obey traffic signals?</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Picture of intersection -- 4 cars (represent as arrows), turning left.</a:t>
            </a:r>
          </a:p>
          <a:p>
            <a:r>
              <a:rPr lang="en-US" sz="1200" i="1"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b</a:t>
            </a:r>
            <a:r>
              <a:rPr lang="en-US" sz="1200" kern="1200" dirty="0" smtClean="0">
                <a:solidFill>
                  <a:schemeClr val="tx1"/>
                </a:solidFill>
                <a:latin typeface="+mn-lt"/>
                <a:ea typeface="+mn-ea"/>
                <a:cs typeface="+mn-cs"/>
              </a:rPr>
              <a:t>. Deadlocks can occur with multiple resources. </a:t>
            </a:r>
          </a:p>
          <a:p>
            <a:r>
              <a:rPr lang="en-US" sz="1200" i="1" kern="1200" dirty="0" smtClean="0">
                <a:solidFill>
                  <a:schemeClr val="tx1"/>
                </a:solidFill>
                <a:latin typeface="+mn-lt"/>
                <a:ea typeface="+mn-ea"/>
                <a:cs typeface="+mn-cs"/>
              </a:rPr>
              <a:t>Means you can't decompose the problem -- can't solve deadlock for each resource independently.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For example:  one thread grabs the memory it needs</a:t>
            </a:r>
          </a:p>
          <a:p>
            <a:r>
              <a:rPr lang="en-US" sz="1200" kern="1200" dirty="0" smtClean="0">
                <a:solidFill>
                  <a:schemeClr val="tx1"/>
                </a:solidFill>
                <a:latin typeface="+mn-lt"/>
                <a:ea typeface="+mn-ea"/>
                <a:cs typeface="+mn-cs"/>
              </a:rPr>
              <a:t>      another grabs disk space</a:t>
            </a:r>
          </a:p>
          <a:p>
            <a:r>
              <a:rPr lang="en-US" sz="1200" kern="1200" dirty="0" smtClean="0">
                <a:solidFill>
                  <a:schemeClr val="tx1"/>
                </a:solidFill>
                <a:latin typeface="+mn-lt"/>
                <a:ea typeface="+mn-ea"/>
                <a:cs typeface="+mn-cs"/>
              </a:rPr>
              <a:t>      another grabs the tape drive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each waits for the other to release.</a:t>
            </a:r>
          </a:p>
          <a:p>
            <a:r>
              <a:rPr lang="en-US" sz="1200" i="1"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abstract way of looking at it: dining lawyers</a:t>
            </a:r>
          </a:p>
          <a:p>
            <a:endParaRPr lang="en-US" dirty="0" smtClean="0"/>
          </a:p>
          <a:p>
            <a:r>
              <a:rPr lang="en-US" sz="1200" i="1" kern="1200" dirty="0" smtClean="0">
                <a:solidFill>
                  <a:schemeClr val="tx1"/>
                </a:solidFill>
                <a:latin typeface="+mn-lt"/>
                <a:ea typeface="+mn-ea"/>
                <a:cs typeface="+mn-cs"/>
              </a:rPr>
              <a:t>Example: Dining philosophers -&gt; lawyers, because it makes philosophers sound stupid.  Lawyers really are stupid. Of course, I said this, and then someone in the class came up and asked me for recommendation for law school -- "I know you hate lawyers, but ..."  Maybe we should make it:  dining politicians!</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Digression -- People think I'm kidding when I say I majored in phil.  Actually, I did all the P's.  Really, I'm not making this up! College is for experimenting -- for figuring out what you want to do with the rest of your life -- it's not a straightjacket!  You should use it as an opportunity to experiment. If you're not happy with what you're doing, change it.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Back to deadlock -- analogy with real life.  Dining lawyers, draw circle with five plates  Eating at a really cheap Chinese restaurant, with not enough chopsticks to go around.</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What if they all grab</a:t>
            </a:r>
            <a:r>
              <a:rPr lang="en-US" sz="1200" i="1" kern="1200" baseline="0" dirty="0" smtClean="0">
                <a:solidFill>
                  <a:schemeClr val="tx1"/>
                </a:solidFill>
                <a:latin typeface="+mn-lt"/>
                <a:ea typeface="+mn-ea"/>
                <a:cs typeface="+mn-cs"/>
              </a:rPr>
              <a:t> their chopstick at the same time?</a:t>
            </a:r>
            <a:endParaRPr lang="en-US" sz="1200" i="1" kern="120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Won’t always get deadlock</a:t>
            </a:r>
            <a:r>
              <a:rPr lang="en-US" sz="1200" i="1" kern="1200" baseline="0" dirty="0" smtClean="0">
                <a:solidFill>
                  <a:schemeClr val="tx1"/>
                </a:solidFill>
                <a:latin typeface="+mn-lt"/>
                <a:ea typeface="+mn-ea"/>
                <a:cs typeface="+mn-cs"/>
              </a:rPr>
              <a:t> – depends on the precise order of execution.</a:t>
            </a:r>
          </a:p>
          <a:p>
            <a:endParaRPr lang="en-US" sz="1200" i="1" kern="1200" baseline="0" dirty="0" smtClean="0">
              <a:solidFill>
                <a:schemeClr val="tx1"/>
              </a:solidFill>
              <a:latin typeface="+mn-lt"/>
              <a:ea typeface="+mn-ea"/>
              <a:cs typeface="+mn-cs"/>
            </a:endParaRPr>
          </a:p>
          <a:p>
            <a:r>
              <a:rPr lang="en-US" sz="1200" i="1" kern="1200" baseline="0" dirty="0" err="1" smtClean="0">
                <a:solidFill>
                  <a:schemeClr val="tx1"/>
                </a:solidFill>
                <a:latin typeface="+mn-lt"/>
                <a:ea typeface="+mn-ea"/>
                <a:cs typeface="+mn-cs"/>
              </a:rPr>
              <a:t>Eg</a:t>
            </a:r>
            <a:r>
              <a:rPr lang="en-US" sz="1200" i="1" kern="1200" baseline="0" dirty="0" smtClean="0">
                <a:solidFill>
                  <a:schemeClr val="tx1"/>
                </a:solidFill>
                <a:latin typeface="+mn-lt"/>
                <a:ea typeface="+mn-ea"/>
                <a:cs typeface="+mn-cs"/>
              </a:rPr>
              <a:t>., what if one of the lawyers was left-handed?</a:t>
            </a:r>
            <a:endParaRPr lang="en-US" sz="120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how many angels on the head of a pin</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09FA4-D782-704D-BA4F-C6B6CE6C5758}" type="datetimeFigureOut">
              <a:rPr lang="en-US" smtClean="0"/>
              <a:pPr/>
              <a:t>10/29/14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09FA4-D782-704D-BA4F-C6B6CE6C5758}" type="datetimeFigureOut">
              <a:rPr lang="en-US" smtClean="0"/>
              <a:pPr/>
              <a:t>10/29/14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09FA4-D782-704D-BA4F-C6B6CE6C5758}" type="datetimeFigureOut">
              <a:rPr lang="en-US" smtClean="0"/>
              <a:pPr/>
              <a:t>10/29/14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09FA4-D782-704D-BA4F-C6B6CE6C5758}" type="datetimeFigureOut">
              <a:rPr lang="en-US" smtClean="0"/>
              <a:pPr/>
              <a:t>10/29/14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E6C75-BD49-9148-AF50-F8E61D68AE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9.pdf"/><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Multi-Object Synchronization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Test of Cache Behavior</a:t>
            </a:r>
            <a:endParaRPr lang="en-US" dirty="0"/>
          </a:p>
        </p:txBody>
      </p:sp>
      <p:sp>
        <p:nvSpPr>
          <p:cNvPr id="3" name="Content Placeholder 2"/>
          <p:cNvSpPr>
            <a:spLocks noGrp="1"/>
          </p:cNvSpPr>
          <p:nvPr>
            <p:ph idx="1"/>
          </p:nvPr>
        </p:nvSpPr>
        <p:spPr/>
        <p:txBody>
          <a:bodyPr/>
          <a:lstStyle/>
          <a:p>
            <a:pPr>
              <a:buNone/>
            </a:pPr>
            <a:r>
              <a:rPr lang="en-US" dirty="0" smtClean="0"/>
              <a:t>Array of 1K counters, each protected by a separate spinlock</a:t>
            </a:r>
          </a:p>
          <a:p>
            <a:pPr lvl="1"/>
            <a:r>
              <a:rPr lang="en-US" dirty="0" smtClean="0"/>
              <a:t>Array small enough to fit in cache</a:t>
            </a:r>
          </a:p>
          <a:p>
            <a:r>
              <a:rPr lang="en-US" dirty="0" smtClean="0"/>
              <a:t>Test 1: one thread loops over array</a:t>
            </a:r>
          </a:p>
          <a:p>
            <a:r>
              <a:rPr lang="en-US" dirty="0" smtClean="0"/>
              <a:t>Test 2: two threads loop over different arrays</a:t>
            </a:r>
          </a:p>
          <a:p>
            <a:r>
              <a:rPr lang="en-US" dirty="0" smtClean="0"/>
              <a:t>Test 3: two threads loop over single array</a:t>
            </a:r>
          </a:p>
          <a:p>
            <a:r>
              <a:rPr lang="en-US" dirty="0" smtClean="0"/>
              <a:t>Test 4: two threads loop over alternate elements in single array</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(64 core AMD </a:t>
            </a:r>
            <a:r>
              <a:rPr lang="en-US" dirty="0" err="1" smtClean="0"/>
              <a:t>Opteron</a:t>
            </a:r>
            <a:r>
              <a:rPr lang="en-US" dirty="0" smtClean="0"/>
              <a:t>)</a:t>
            </a:r>
            <a:endParaRPr lang="en-US" dirty="0"/>
          </a:p>
        </p:txBody>
      </p:sp>
      <p:graphicFrame>
        <p:nvGraphicFramePr>
          <p:cNvPr id="5" name="Content Placeholder 4"/>
          <p:cNvGraphicFramePr>
            <a:graphicFrameLocks noGrp="1"/>
          </p:cNvGraphicFramePr>
          <p:nvPr>
            <p:ph idx="1"/>
          </p:nvPr>
        </p:nvGraphicFramePr>
        <p:xfrm>
          <a:off x="457200" y="1600200"/>
          <a:ext cx="8229600" cy="2072639"/>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sz="2800" dirty="0" smtClean="0"/>
                        <a:t>One thread</a:t>
                      </a:r>
                      <a:r>
                        <a:rPr lang="en-US" sz="2800" baseline="0" dirty="0" smtClean="0"/>
                        <a:t>, one array</a:t>
                      </a:r>
                      <a:endParaRPr lang="en-US" sz="2800" dirty="0"/>
                    </a:p>
                  </a:txBody>
                  <a:tcPr/>
                </a:tc>
                <a:tc>
                  <a:txBody>
                    <a:bodyPr/>
                    <a:lstStyle/>
                    <a:p>
                      <a:r>
                        <a:rPr lang="en-US" sz="2800" dirty="0" smtClean="0"/>
                        <a:t>  51 cycles</a:t>
                      </a:r>
                      <a:endParaRPr lang="en-US" sz="2800" dirty="0"/>
                    </a:p>
                  </a:txBody>
                  <a:tcPr/>
                </a:tc>
              </a:tr>
              <a:tr h="370840">
                <a:tc>
                  <a:txBody>
                    <a:bodyPr/>
                    <a:lstStyle/>
                    <a:p>
                      <a:r>
                        <a:rPr lang="en-US" sz="2800" dirty="0" smtClean="0"/>
                        <a:t>Two threads, two arrays</a:t>
                      </a:r>
                      <a:endParaRPr lang="en-US" sz="2800" dirty="0"/>
                    </a:p>
                  </a:txBody>
                  <a:tcPr/>
                </a:tc>
                <a:tc>
                  <a:txBody>
                    <a:bodyPr/>
                    <a:lstStyle/>
                    <a:p>
                      <a:r>
                        <a:rPr lang="en-US" sz="2800" dirty="0" smtClean="0"/>
                        <a:t>  52 </a:t>
                      </a:r>
                      <a:endParaRPr lang="en-US" sz="2800" dirty="0"/>
                    </a:p>
                  </a:txBody>
                  <a:tcPr/>
                </a:tc>
              </a:tr>
              <a:tr h="370840">
                <a:tc>
                  <a:txBody>
                    <a:bodyPr/>
                    <a:lstStyle/>
                    <a:p>
                      <a:r>
                        <a:rPr lang="en-US" sz="2800" dirty="0" smtClean="0"/>
                        <a:t>Two threads, one array</a:t>
                      </a:r>
                      <a:endParaRPr lang="en-US" sz="2800" dirty="0"/>
                    </a:p>
                  </a:txBody>
                  <a:tcPr/>
                </a:tc>
                <a:tc>
                  <a:txBody>
                    <a:bodyPr/>
                    <a:lstStyle/>
                    <a:p>
                      <a:r>
                        <a:rPr lang="en-US" sz="2800" dirty="0" smtClean="0"/>
                        <a:t>197</a:t>
                      </a:r>
                      <a:endParaRPr lang="en-US" sz="2800" dirty="0"/>
                    </a:p>
                  </a:txBody>
                  <a:tcPr/>
                </a:tc>
              </a:tr>
              <a:tr h="370840">
                <a:tc>
                  <a:txBody>
                    <a:bodyPr/>
                    <a:lstStyle/>
                    <a:p>
                      <a:r>
                        <a:rPr lang="en-US" sz="2800" dirty="0" smtClean="0"/>
                        <a:t>Two</a:t>
                      </a:r>
                      <a:r>
                        <a:rPr lang="en-US" sz="2800" baseline="0" dirty="0" smtClean="0"/>
                        <a:t> threads, odd/even</a:t>
                      </a:r>
                      <a:endParaRPr lang="en-US" sz="2800" dirty="0"/>
                    </a:p>
                  </a:txBody>
                  <a:tcPr/>
                </a:tc>
                <a:tc>
                  <a:txBody>
                    <a:bodyPr/>
                    <a:lstStyle/>
                    <a:p>
                      <a:r>
                        <a:rPr lang="en-US" sz="2800" dirty="0" smtClean="0"/>
                        <a:t>127</a:t>
                      </a:r>
                      <a:endParaRPr lang="en-US" sz="28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Lock Contention</a:t>
            </a:r>
            <a:endParaRPr lang="en-US" dirty="0"/>
          </a:p>
        </p:txBody>
      </p:sp>
      <p:sp>
        <p:nvSpPr>
          <p:cNvPr id="3" name="Content Placeholder 2"/>
          <p:cNvSpPr>
            <a:spLocks noGrp="1"/>
          </p:cNvSpPr>
          <p:nvPr>
            <p:ph idx="1"/>
          </p:nvPr>
        </p:nvSpPr>
        <p:spPr>
          <a:xfrm>
            <a:off x="457200" y="1600200"/>
            <a:ext cx="8485070" cy="4922094"/>
          </a:xfrm>
        </p:spPr>
        <p:txBody>
          <a:bodyPr>
            <a:normAutofit fontScale="92500" lnSpcReduction="10000"/>
          </a:bodyPr>
          <a:lstStyle/>
          <a:p>
            <a:r>
              <a:rPr lang="en-US" dirty="0" smtClean="0"/>
              <a:t>Fine-grained locking</a:t>
            </a:r>
          </a:p>
          <a:p>
            <a:pPr lvl="1"/>
            <a:r>
              <a:rPr lang="en-US" dirty="0" smtClean="0"/>
              <a:t>Partition object into subsets, each protected by its own lock</a:t>
            </a:r>
          </a:p>
          <a:p>
            <a:pPr lvl="1"/>
            <a:r>
              <a:rPr lang="en-US" dirty="0" smtClean="0"/>
              <a:t>Example: hash table buckets</a:t>
            </a:r>
          </a:p>
          <a:p>
            <a:r>
              <a:rPr lang="en-US" dirty="0" smtClean="0"/>
              <a:t>Per-processor data structures</a:t>
            </a:r>
          </a:p>
          <a:p>
            <a:pPr lvl="1"/>
            <a:r>
              <a:rPr lang="en-US" dirty="0" smtClean="0"/>
              <a:t>Partition object so that most/all accesses are made by one processor</a:t>
            </a:r>
          </a:p>
          <a:p>
            <a:pPr lvl="1"/>
            <a:r>
              <a:rPr lang="en-US" dirty="0" smtClean="0"/>
              <a:t>Example: per-processor heap</a:t>
            </a:r>
          </a:p>
          <a:p>
            <a:r>
              <a:rPr lang="en-US" dirty="0" smtClean="0"/>
              <a:t>Ownership/Staged architecture</a:t>
            </a:r>
          </a:p>
          <a:p>
            <a:pPr lvl="1"/>
            <a:r>
              <a:rPr lang="en-US" dirty="0" smtClean="0"/>
              <a:t>Only one thread at a time accesses shared data</a:t>
            </a:r>
          </a:p>
          <a:p>
            <a:pPr lvl="1"/>
            <a:r>
              <a:rPr lang="en-US" dirty="0" smtClean="0"/>
              <a:t>Example: pipeline of threads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Locks are Still Mostly Busy?</a:t>
            </a:r>
            <a:endParaRPr lang="en-US" dirty="0"/>
          </a:p>
        </p:txBody>
      </p:sp>
      <p:sp>
        <p:nvSpPr>
          <p:cNvPr id="3" name="Content Placeholder 2"/>
          <p:cNvSpPr>
            <a:spLocks noGrp="1"/>
          </p:cNvSpPr>
          <p:nvPr>
            <p:ph idx="1"/>
          </p:nvPr>
        </p:nvSpPr>
        <p:spPr>
          <a:xfrm>
            <a:off x="457200" y="1600200"/>
            <a:ext cx="8229600" cy="4829485"/>
          </a:xfrm>
        </p:spPr>
        <p:txBody>
          <a:bodyPr>
            <a:normAutofit/>
          </a:bodyPr>
          <a:lstStyle/>
          <a:p>
            <a:r>
              <a:rPr lang="en-US" dirty="0" smtClean="0"/>
              <a:t>MCS Locks</a:t>
            </a:r>
          </a:p>
          <a:p>
            <a:pPr lvl="1"/>
            <a:r>
              <a:rPr lang="en-US" dirty="0" smtClean="0"/>
              <a:t>Optimize lock implementation for when lock is contended</a:t>
            </a:r>
          </a:p>
          <a:p>
            <a:r>
              <a:rPr lang="en-US" dirty="0" smtClean="0"/>
              <a:t>RCU (read-copy-update)</a:t>
            </a:r>
          </a:p>
          <a:p>
            <a:pPr lvl="1"/>
            <a:r>
              <a:rPr lang="en-US" dirty="0" smtClean="0"/>
              <a:t>Efficient readers/writers lock used in Linux kernel</a:t>
            </a:r>
          </a:p>
          <a:p>
            <a:pPr lvl="1"/>
            <a:r>
              <a:rPr lang="en-US" dirty="0" smtClean="0"/>
              <a:t>Readers proceed without first acquiring lock</a:t>
            </a:r>
          </a:p>
          <a:p>
            <a:pPr lvl="1"/>
            <a:r>
              <a:rPr lang="en-US" dirty="0" smtClean="0"/>
              <a:t>Writer ensures that readers are done</a:t>
            </a:r>
          </a:p>
          <a:p>
            <a:r>
              <a:rPr lang="en-US" dirty="0" smtClean="0"/>
              <a:t>Both rely on atomic read-modify-write instructions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with Test and Set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Counter::Increment</a:t>
            </a:r>
            <a:r>
              <a:rPr lang="en-US" dirty="0" smtClean="0"/>
              <a:t>() {</a:t>
            </a:r>
          </a:p>
          <a:p>
            <a:pPr>
              <a:buNone/>
            </a:pPr>
            <a:r>
              <a:rPr lang="en-US" dirty="0" smtClean="0"/>
              <a:t>    while (</a:t>
            </a:r>
            <a:r>
              <a:rPr lang="en-US" dirty="0" err="1" smtClean="0"/>
              <a:t>test_and_set(&amp;lock</a:t>
            </a:r>
            <a:r>
              <a:rPr lang="en-US" dirty="0" smtClean="0"/>
              <a:t>))</a:t>
            </a:r>
          </a:p>
          <a:p>
            <a:pPr>
              <a:buNone/>
            </a:pPr>
            <a:r>
              <a:rPr lang="en-US" dirty="0" smtClean="0"/>
              <a:t>        ;</a:t>
            </a:r>
          </a:p>
          <a:p>
            <a:pPr>
              <a:buNone/>
            </a:pPr>
            <a:r>
              <a:rPr lang="en-US" dirty="0" smtClean="0"/>
              <a:t>    value++;</a:t>
            </a:r>
          </a:p>
          <a:p>
            <a:pPr>
              <a:buNone/>
            </a:pPr>
            <a:r>
              <a:rPr lang="en-US" dirty="0" smtClean="0"/>
              <a:t>    lock = FREE; </a:t>
            </a:r>
          </a:p>
          <a:p>
            <a:pPr>
              <a:buNone/>
            </a:pPr>
            <a:r>
              <a:rPr lang="en-US" dirty="0" smtClean="0"/>
              <a:t>    </a:t>
            </a:r>
            <a:r>
              <a:rPr lang="en-US" dirty="0" err="1" smtClean="0"/>
              <a:t>memory_barrier</a:t>
            </a:r>
            <a:r>
              <a:rPr lang="en-US" dirty="0" smtClean="0"/>
              <a:t>(); </a:t>
            </a:r>
          </a:p>
          <a:p>
            <a:pPr>
              <a:buNone/>
            </a:pPr>
            <a:r>
              <a:rPr lang="en-US" dirty="0" smtClean="0"/>
              <a:t>} </a:t>
            </a:r>
          </a:p>
          <a:p>
            <a:pPr>
              <a:buNone/>
            </a:pPr>
            <a:r>
              <a:rPr lang="en-US" dirty="0" smtClean="0"/>
              <a:t>What happens if many processors try to acquire the lock at the same time?</a:t>
            </a:r>
          </a:p>
          <a:p>
            <a:pPr lvl="1"/>
            <a:r>
              <a:rPr lang="en-US" dirty="0" smtClean="0"/>
              <a:t>Hardware doesn’t prioritize FREE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85070" cy="1143000"/>
          </a:xfrm>
        </p:spPr>
        <p:txBody>
          <a:bodyPr>
            <a:normAutofit fontScale="90000"/>
          </a:bodyPr>
          <a:lstStyle/>
          <a:p>
            <a:r>
              <a:rPr lang="en-US" dirty="0" smtClean="0"/>
              <a:t>The Problem with Test and Test and Set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Counter::Increment</a:t>
            </a:r>
            <a:r>
              <a:rPr lang="en-US" dirty="0" smtClean="0"/>
              <a:t>() {</a:t>
            </a:r>
          </a:p>
          <a:p>
            <a:pPr>
              <a:buNone/>
            </a:pPr>
            <a:r>
              <a:rPr lang="en-US" dirty="0" smtClean="0"/>
              <a:t>    while (lock == BUSY &amp;&amp; </a:t>
            </a:r>
            <a:r>
              <a:rPr lang="en-US" dirty="0" err="1" smtClean="0"/>
              <a:t>test_and_set(&amp;lock</a:t>
            </a:r>
            <a:r>
              <a:rPr lang="en-US" dirty="0" smtClean="0"/>
              <a:t>))</a:t>
            </a:r>
          </a:p>
          <a:p>
            <a:pPr>
              <a:buNone/>
            </a:pPr>
            <a:r>
              <a:rPr lang="en-US" dirty="0" smtClean="0"/>
              <a:t>        ;</a:t>
            </a:r>
          </a:p>
          <a:p>
            <a:pPr>
              <a:buNone/>
            </a:pPr>
            <a:r>
              <a:rPr lang="en-US" dirty="0" smtClean="0"/>
              <a:t>    value++;</a:t>
            </a:r>
          </a:p>
          <a:p>
            <a:pPr>
              <a:buNone/>
            </a:pPr>
            <a:r>
              <a:rPr lang="en-US" dirty="0" smtClean="0"/>
              <a:t>    lock = FREE; </a:t>
            </a:r>
          </a:p>
          <a:p>
            <a:pPr>
              <a:buNone/>
            </a:pPr>
            <a:r>
              <a:rPr lang="en-US" dirty="0" smtClean="0"/>
              <a:t>    </a:t>
            </a:r>
            <a:r>
              <a:rPr lang="en-US" dirty="0" err="1" smtClean="0"/>
              <a:t>memory_barrier</a:t>
            </a:r>
            <a:r>
              <a:rPr lang="en-US" dirty="0" smtClean="0"/>
              <a:t>(); </a:t>
            </a:r>
          </a:p>
          <a:p>
            <a:pPr>
              <a:buNone/>
            </a:pPr>
            <a:r>
              <a:rPr lang="en-US" dirty="0" smtClean="0"/>
              <a:t>} </a:t>
            </a:r>
          </a:p>
          <a:p>
            <a:pPr>
              <a:buNone/>
            </a:pPr>
            <a:r>
              <a:rPr lang="en-US" dirty="0" smtClean="0"/>
              <a:t>What happens if many processors try to acquire the lock?</a:t>
            </a:r>
          </a:p>
          <a:p>
            <a:pPr lvl="1"/>
            <a:r>
              <a:rPr lang="en-US" dirty="0" smtClean="0"/>
              <a:t>Lock value pings between caches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(and Test) and Set Performance</a:t>
            </a:r>
            <a:endParaRPr lang="en-US" dirty="0"/>
          </a:p>
        </p:txBody>
      </p:sp>
      <p:pic>
        <p:nvPicPr>
          <p:cNvPr id="4" name="Content Placeholder 3" descr="ch6-13_mcsperf.pdf"/>
          <p:cNvPicPr>
            <a:picLocks noGrp="1" noChangeAspect="1"/>
          </p:cNvPicPr>
          <p:nvPr>
            <p:ph idx="1"/>
          </p:nvPr>
        </p:nvPicPr>
        <mc:AlternateContent>
          <mc:Choice xmlns:ma="http://schemas.microsoft.com/office/mac/drawingml/2008/main" Requires="ma">
            <p:blipFill>
              <a:blip r:embed="rId2"/>
              <a:srcRect l="-17783" r="-17783"/>
              <a:stretch>
                <a:fillRect/>
              </a:stretch>
            </p:blipFill>
          </mc:Choice>
          <mc:Fallback>
            <p:blipFill>
              <a:blip r:embed="rId3"/>
              <a:srcRect l="-17783" r="-17783"/>
              <a:stretch>
                <a:fillRect/>
              </a:stretch>
            </p:blipFill>
          </mc:Fallback>
        </mc:AlternateContent>
        <p:spPr>
          <a:xfrm>
            <a:off x="-455820" y="1098074"/>
            <a:ext cx="10473326" cy="5759926"/>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a:t>
            </a:r>
            <a:endParaRPr lang="en-US" dirty="0"/>
          </a:p>
        </p:txBody>
      </p:sp>
      <p:sp>
        <p:nvSpPr>
          <p:cNvPr id="3" name="Content Placeholder 2"/>
          <p:cNvSpPr>
            <a:spLocks noGrp="1"/>
          </p:cNvSpPr>
          <p:nvPr>
            <p:ph idx="1"/>
          </p:nvPr>
        </p:nvSpPr>
        <p:spPr/>
        <p:txBody>
          <a:bodyPr>
            <a:normAutofit fontScale="92500"/>
          </a:bodyPr>
          <a:lstStyle/>
          <a:p>
            <a:r>
              <a:rPr lang="en-US" dirty="0" smtClean="0"/>
              <a:t>Insert a delay in the spin loop</a:t>
            </a:r>
          </a:p>
          <a:p>
            <a:pPr lvl="1"/>
            <a:r>
              <a:rPr lang="en-US" dirty="0" smtClean="0"/>
              <a:t>Helps but acquire is slow when not much contention</a:t>
            </a:r>
          </a:p>
          <a:p>
            <a:r>
              <a:rPr lang="en-US" dirty="0" smtClean="0"/>
              <a:t>Spin adaptively</a:t>
            </a:r>
          </a:p>
          <a:p>
            <a:pPr lvl="1"/>
            <a:r>
              <a:rPr lang="en-US" dirty="0" smtClean="0"/>
              <a:t>No delay if few waiting</a:t>
            </a:r>
          </a:p>
          <a:p>
            <a:pPr lvl="1"/>
            <a:r>
              <a:rPr lang="en-US" dirty="0" smtClean="0"/>
              <a:t>Longer delay if many waiting</a:t>
            </a:r>
          </a:p>
          <a:p>
            <a:pPr lvl="1"/>
            <a:r>
              <a:rPr lang="en-US" dirty="0" smtClean="0"/>
              <a:t>Guess number of waiters by how long you wait</a:t>
            </a:r>
          </a:p>
          <a:p>
            <a:r>
              <a:rPr lang="en-US" dirty="0" smtClean="0"/>
              <a:t>MCS</a:t>
            </a:r>
          </a:p>
          <a:p>
            <a:pPr lvl="1"/>
            <a:r>
              <a:rPr lang="en-US" dirty="0" smtClean="0"/>
              <a:t>Create a linked list of waiters using </a:t>
            </a:r>
            <a:r>
              <a:rPr lang="en-US" dirty="0" err="1" smtClean="0"/>
              <a:t>compareAndSwap</a:t>
            </a:r>
            <a:endParaRPr lang="en-US" dirty="0" smtClean="0"/>
          </a:p>
          <a:p>
            <a:pPr lvl="1"/>
            <a:r>
              <a:rPr lang="en-US" dirty="0" smtClean="0"/>
              <a:t>Spin on a per-processor location</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a:t>
            </a:r>
            <a:r>
              <a:rPr lang="en-US" dirty="0" err="1" smtClean="0"/>
              <a:t>CompareAndSwap</a:t>
            </a:r>
            <a:endParaRPr lang="en-US" dirty="0"/>
          </a:p>
        </p:txBody>
      </p:sp>
      <p:sp>
        <p:nvSpPr>
          <p:cNvPr id="3" name="Content Placeholder 2"/>
          <p:cNvSpPr>
            <a:spLocks noGrp="1"/>
          </p:cNvSpPr>
          <p:nvPr>
            <p:ph idx="1"/>
          </p:nvPr>
        </p:nvSpPr>
        <p:spPr/>
        <p:txBody>
          <a:bodyPr/>
          <a:lstStyle/>
          <a:p>
            <a:r>
              <a:rPr lang="en-US" dirty="0" smtClean="0"/>
              <a:t>Operates on a memory word</a:t>
            </a:r>
          </a:p>
          <a:p>
            <a:r>
              <a:rPr lang="en-US" dirty="0" smtClean="0"/>
              <a:t>Check that the value of the memory word hasn’t changed from what you expect</a:t>
            </a:r>
          </a:p>
          <a:p>
            <a:pPr lvl="1"/>
            <a:r>
              <a:rPr lang="en-US" dirty="0" smtClean="0"/>
              <a:t>E.g., no other thread did </a:t>
            </a:r>
            <a:r>
              <a:rPr lang="en-US" dirty="0" err="1" smtClean="0"/>
              <a:t>compareAndSwap</a:t>
            </a:r>
            <a:r>
              <a:rPr lang="en-US" dirty="0" smtClean="0"/>
              <a:t> first</a:t>
            </a:r>
          </a:p>
          <a:p>
            <a:r>
              <a:rPr lang="en-US" dirty="0" smtClean="0"/>
              <a:t>If it has changed, return an error (and loop)</a:t>
            </a:r>
          </a:p>
          <a:p>
            <a:r>
              <a:rPr lang="en-US" dirty="0" smtClean="0"/>
              <a:t>If it has not changed, set the memory word to a new value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MCS Lock</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Maintain a list of threads waiting for the lock</a:t>
            </a:r>
          </a:p>
          <a:p>
            <a:pPr lvl="1"/>
            <a:r>
              <a:rPr lang="en-US" dirty="0" smtClean="0"/>
              <a:t>Front of list holds the lock</a:t>
            </a:r>
          </a:p>
          <a:p>
            <a:pPr lvl="1"/>
            <a:r>
              <a:rPr lang="en-US" dirty="0" err="1" smtClean="0"/>
              <a:t>MCSLock::tail</a:t>
            </a:r>
            <a:r>
              <a:rPr lang="en-US" dirty="0" smtClean="0"/>
              <a:t> is last thread in list</a:t>
            </a:r>
          </a:p>
          <a:p>
            <a:pPr lvl="1"/>
            <a:r>
              <a:rPr lang="en-US" dirty="0" smtClean="0"/>
              <a:t>New thread uses </a:t>
            </a:r>
            <a:r>
              <a:rPr lang="en-US" dirty="0" err="1" smtClean="0"/>
              <a:t>CompareAndSwap</a:t>
            </a:r>
            <a:r>
              <a:rPr lang="en-US" dirty="0" smtClean="0"/>
              <a:t> to add to the tail</a:t>
            </a:r>
          </a:p>
          <a:p>
            <a:r>
              <a:rPr lang="en-US" dirty="0" smtClean="0"/>
              <a:t>Lock is passed by setting next-&gt;</a:t>
            </a:r>
            <a:r>
              <a:rPr lang="en-US" dirty="0" err="1" smtClean="0"/>
              <a:t>needToWait</a:t>
            </a:r>
            <a:r>
              <a:rPr lang="en-US" dirty="0" smtClean="0"/>
              <a:t> = FALSE;</a:t>
            </a:r>
          </a:p>
          <a:p>
            <a:pPr lvl="1"/>
            <a:r>
              <a:rPr lang="en-US" dirty="0" smtClean="0"/>
              <a:t>Next thread spins while its </a:t>
            </a:r>
            <a:r>
              <a:rPr lang="en-US" dirty="0" err="1" smtClean="0"/>
              <a:t>needToWait</a:t>
            </a:r>
            <a:r>
              <a:rPr lang="en-US" dirty="0" smtClean="0"/>
              <a:t> is TRUE</a:t>
            </a:r>
          </a:p>
          <a:p>
            <a:pPr lvl="1">
              <a:buNone/>
            </a:pPr>
            <a:r>
              <a:rPr lang="en-US" dirty="0" smtClean="0"/>
              <a:t>TCB {</a:t>
            </a:r>
          </a:p>
          <a:p>
            <a:pPr lvl="1">
              <a:buNone/>
            </a:pPr>
            <a:r>
              <a:rPr lang="en-US" dirty="0" smtClean="0"/>
              <a:t>        TCB *next;                 // next in line</a:t>
            </a:r>
          </a:p>
          <a:p>
            <a:pPr lvl="1">
              <a:buNone/>
            </a:pPr>
            <a:r>
              <a:rPr lang="en-US" dirty="0" smtClean="0"/>
              <a:t>         </a:t>
            </a:r>
            <a:r>
              <a:rPr lang="en-US" dirty="0" err="1" smtClean="0"/>
              <a:t>bool</a:t>
            </a:r>
            <a:r>
              <a:rPr lang="en-US" dirty="0" smtClean="0"/>
              <a:t> </a:t>
            </a:r>
            <a:r>
              <a:rPr lang="en-US" dirty="0" err="1" smtClean="0"/>
              <a:t>needToWait</a:t>
            </a:r>
            <a:r>
              <a:rPr lang="en-US" dirty="0" smtClean="0"/>
              <a:t>;   </a:t>
            </a:r>
          </a:p>
          <a:p>
            <a:pPr lvl="1">
              <a:buNone/>
            </a:pPr>
            <a:r>
              <a:rPr lang="en-US" dirty="0" smtClean="0"/>
              <a:t>}</a:t>
            </a:r>
          </a:p>
          <a:p>
            <a:pPr lvl="1">
              <a:buNone/>
            </a:pPr>
            <a:r>
              <a:rPr lang="en-US" dirty="0" err="1" smtClean="0"/>
              <a:t>MCSLock</a:t>
            </a:r>
            <a:r>
              <a:rPr lang="en-US" dirty="0" smtClean="0"/>
              <a:t> {</a:t>
            </a:r>
          </a:p>
          <a:p>
            <a:pPr lvl="1">
              <a:buNone/>
            </a:pPr>
            <a:r>
              <a:rPr lang="en-US" dirty="0" smtClean="0"/>
              <a:t>        Queue *tail = NULL; // end of line</a:t>
            </a:r>
          </a:p>
          <a:p>
            <a:pPr lvl="1">
              <a:buNone/>
            </a:pP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Multi-Object Programs</a:t>
            </a:r>
            <a:endParaRPr lang="en-US" dirty="0"/>
          </a:p>
        </p:txBody>
      </p:sp>
      <p:sp>
        <p:nvSpPr>
          <p:cNvPr id="3" name="Content Placeholder 2"/>
          <p:cNvSpPr>
            <a:spLocks noGrp="1"/>
          </p:cNvSpPr>
          <p:nvPr>
            <p:ph idx="1"/>
          </p:nvPr>
        </p:nvSpPr>
        <p:spPr/>
        <p:txBody>
          <a:bodyPr/>
          <a:lstStyle/>
          <a:p>
            <a:r>
              <a:rPr lang="en-US" dirty="0" smtClean="0"/>
              <a:t>What happens when we try to synchronize across multiple objects in a large program?</a:t>
            </a:r>
          </a:p>
          <a:p>
            <a:pPr lvl="1"/>
            <a:r>
              <a:rPr lang="en-US" dirty="0" smtClean="0"/>
              <a:t>Each object with its own lock, condition variables</a:t>
            </a:r>
          </a:p>
          <a:p>
            <a:pPr lvl="1"/>
            <a:r>
              <a:rPr lang="en-US" dirty="0" smtClean="0"/>
              <a:t>Is locking modular?</a:t>
            </a:r>
          </a:p>
          <a:p>
            <a:r>
              <a:rPr lang="en-US" dirty="0" smtClean="0"/>
              <a:t>Performance</a:t>
            </a:r>
          </a:p>
          <a:p>
            <a:r>
              <a:rPr lang="en-US" dirty="0" smtClean="0"/>
              <a:t>Semantics/correctness</a:t>
            </a:r>
          </a:p>
          <a:p>
            <a:r>
              <a:rPr lang="en-US" dirty="0" smtClean="0"/>
              <a:t>Deadlock</a:t>
            </a:r>
          </a:p>
          <a:p>
            <a:r>
              <a:rPr lang="en-US" dirty="0" smtClean="0"/>
              <a:t>Eliminating locks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MCS Lock Implementation</a:t>
            </a:r>
            <a:endParaRPr lang="en-US" dirty="0"/>
          </a:p>
        </p:txBody>
      </p:sp>
      <p:sp>
        <p:nvSpPr>
          <p:cNvPr id="5" name="Content Placeholder 4"/>
          <p:cNvSpPr>
            <a:spLocks noGrp="1"/>
          </p:cNvSpPr>
          <p:nvPr>
            <p:ph sz="half" idx="1"/>
          </p:nvPr>
        </p:nvSpPr>
        <p:spPr>
          <a:xfrm>
            <a:off x="457200" y="1203300"/>
            <a:ext cx="4191000" cy="5654700"/>
          </a:xfrm>
        </p:spPr>
        <p:txBody>
          <a:bodyPr>
            <a:normAutofit fontScale="77500" lnSpcReduction="20000"/>
          </a:bodyPr>
          <a:lstStyle/>
          <a:p>
            <a:pPr>
              <a:buNone/>
            </a:pPr>
            <a:r>
              <a:rPr lang="en-US" dirty="0" err="1" smtClean="0"/>
              <a:t>MCSLock::acquire</a:t>
            </a:r>
            <a:r>
              <a:rPr lang="en-US" dirty="0" smtClean="0"/>
              <a:t>() {</a:t>
            </a:r>
          </a:p>
          <a:p>
            <a:pPr>
              <a:buNone/>
            </a:pPr>
            <a:r>
              <a:rPr lang="en-US" dirty="0" smtClean="0"/>
              <a:t>    Queue ∗</a:t>
            </a:r>
            <a:r>
              <a:rPr lang="en-US" dirty="0" err="1" smtClean="0"/>
              <a:t>oldTail</a:t>
            </a:r>
            <a:r>
              <a:rPr lang="en-US" dirty="0" smtClean="0"/>
              <a:t> = tail; </a:t>
            </a:r>
          </a:p>
          <a:p>
            <a:pPr>
              <a:buNone/>
            </a:pPr>
            <a:endParaRPr lang="en-US" dirty="0" smtClean="0"/>
          </a:p>
          <a:p>
            <a:pPr>
              <a:buNone/>
            </a:pPr>
            <a:r>
              <a:rPr lang="en-US" dirty="0" smtClean="0"/>
              <a:t>    </a:t>
            </a:r>
            <a:r>
              <a:rPr lang="en-US" dirty="0" err="1" smtClean="0"/>
              <a:t>myTCB</a:t>
            </a:r>
            <a:r>
              <a:rPr lang="en-US" dirty="0" smtClean="0"/>
              <a:t>−&gt;next = NULL;</a:t>
            </a:r>
          </a:p>
          <a:p>
            <a:pPr>
              <a:buNone/>
            </a:pPr>
            <a:r>
              <a:rPr lang="en-US" dirty="0" smtClean="0"/>
              <a:t>    </a:t>
            </a:r>
            <a:r>
              <a:rPr lang="en-US" dirty="0" err="1" smtClean="0"/>
              <a:t>myTCB</a:t>
            </a:r>
            <a:r>
              <a:rPr lang="en-US" dirty="0" smtClean="0"/>
              <a:t>−&gt;</a:t>
            </a:r>
            <a:r>
              <a:rPr lang="en-US" dirty="0" err="1" smtClean="0"/>
              <a:t>needToWait</a:t>
            </a:r>
            <a:r>
              <a:rPr lang="en-US" dirty="0" smtClean="0"/>
              <a:t> = TRUE;</a:t>
            </a:r>
          </a:p>
          <a:p>
            <a:pPr>
              <a:buNone/>
            </a:pPr>
            <a:r>
              <a:rPr lang="en-US" dirty="0" smtClean="0"/>
              <a:t>    while (!</a:t>
            </a:r>
            <a:r>
              <a:rPr lang="en-US" dirty="0" err="1" smtClean="0"/>
              <a:t>compareAndSwap(&amp;tail</a:t>
            </a:r>
            <a:r>
              <a:rPr lang="en-US" dirty="0" smtClean="0"/>
              <a:t>, </a:t>
            </a:r>
          </a:p>
          <a:p>
            <a:pPr>
              <a:buNone/>
            </a:pPr>
            <a:r>
              <a:rPr lang="en-US" dirty="0" smtClean="0"/>
              <a:t>				</a:t>
            </a:r>
            <a:r>
              <a:rPr lang="en-US" dirty="0" err="1" smtClean="0"/>
              <a:t>oldTail</a:t>
            </a:r>
            <a:r>
              <a:rPr lang="en-US" dirty="0" smtClean="0"/>
              <a:t>, &amp;</a:t>
            </a:r>
            <a:r>
              <a:rPr lang="en-US" dirty="0" err="1" smtClean="0"/>
              <a:t>myTCB</a:t>
            </a:r>
            <a:r>
              <a:rPr lang="en-US" dirty="0" smtClean="0"/>
              <a:t>)) { </a:t>
            </a:r>
          </a:p>
          <a:p>
            <a:pPr>
              <a:buNone/>
            </a:pPr>
            <a:r>
              <a:rPr lang="en-US" dirty="0" smtClean="0"/>
              <a:t>         </a:t>
            </a:r>
            <a:r>
              <a:rPr lang="en-US" dirty="0" err="1" smtClean="0"/>
              <a:t>oldTail</a:t>
            </a:r>
            <a:r>
              <a:rPr lang="en-US" dirty="0" smtClean="0"/>
              <a:t> = tail;</a:t>
            </a:r>
          </a:p>
          <a:p>
            <a:pPr>
              <a:buNone/>
            </a:pPr>
            <a:r>
              <a:rPr lang="en-US" dirty="0" smtClean="0"/>
              <a:t>    } </a:t>
            </a:r>
          </a:p>
          <a:p>
            <a:pPr>
              <a:buNone/>
            </a:pPr>
            <a:r>
              <a:rPr lang="en-US" dirty="0" smtClean="0"/>
              <a:t>    if (</a:t>
            </a:r>
            <a:r>
              <a:rPr lang="en-US" dirty="0" err="1" smtClean="0"/>
              <a:t>oldTail</a:t>
            </a:r>
            <a:r>
              <a:rPr lang="en-US" dirty="0" smtClean="0"/>
              <a:t> != NULL) { </a:t>
            </a:r>
          </a:p>
          <a:p>
            <a:pPr>
              <a:buNone/>
            </a:pPr>
            <a:r>
              <a:rPr lang="en-US" dirty="0" smtClean="0"/>
              <a:t>        </a:t>
            </a:r>
            <a:r>
              <a:rPr lang="en-US" dirty="0" err="1" smtClean="0"/>
              <a:t>oldTail</a:t>
            </a:r>
            <a:r>
              <a:rPr lang="en-US" dirty="0" smtClean="0"/>
              <a:t>−&gt;next = </a:t>
            </a:r>
            <a:r>
              <a:rPr lang="en-US" dirty="0" err="1" smtClean="0"/>
              <a:t>myTCB</a:t>
            </a:r>
            <a:r>
              <a:rPr lang="en-US" dirty="0" smtClean="0"/>
              <a:t>;</a:t>
            </a:r>
          </a:p>
          <a:p>
            <a:pPr>
              <a:buNone/>
            </a:pPr>
            <a:r>
              <a:rPr lang="en-US" dirty="0" smtClean="0"/>
              <a:t>	   </a:t>
            </a:r>
            <a:r>
              <a:rPr lang="en-US" dirty="0" err="1" smtClean="0"/>
              <a:t>memory_barrier</a:t>
            </a:r>
            <a:r>
              <a:rPr lang="en-US" dirty="0" smtClean="0"/>
              <a:t>(); </a:t>
            </a:r>
          </a:p>
          <a:p>
            <a:pPr>
              <a:buNone/>
            </a:pPr>
            <a:r>
              <a:rPr lang="en-US" dirty="0" smtClean="0"/>
              <a:t>        while (</a:t>
            </a:r>
            <a:r>
              <a:rPr lang="en-US" dirty="0" err="1" smtClean="0"/>
              <a:t>myTCB</a:t>
            </a:r>
            <a:r>
              <a:rPr lang="en-US" dirty="0" smtClean="0"/>
              <a:t>−&gt;</a:t>
            </a:r>
            <a:r>
              <a:rPr lang="en-US" dirty="0" err="1" smtClean="0"/>
              <a:t>needToWait</a:t>
            </a:r>
            <a:r>
              <a:rPr lang="en-US" dirty="0" smtClean="0"/>
              <a:t>)</a:t>
            </a:r>
          </a:p>
          <a:p>
            <a:pPr>
              <a:buNone/>
            </a:pPr>
            <a:r>
              <a:rPr lang="en-US" dirty="0" smtClean="0"/>
              <a:t>             ;</a:t>
            </a:r>
          </a:p>
          <a:p>
            <a:pPr>
              <a:buNone/>
            </a:pPr>
            <a:r>
              <a:rPr lang="en-US" dirty="0" smtClean="0"/>
              <a:t>    }</a:t>
            </a:r>
          </a:p>
          <a:p>
            <a:pPr>
              <a:buNone/>
            </a:pPr>
            <a:r>
              <a:rPr lang="en-US" dirty="0" smtClean="0"/>
              <a:t>}</a:t>
            </a:r>
          </a:p>
          <a:p>
            <a:pPr>
              <a:buNone/>
            </a:pPr>
            <a:endParaRPr lang="en-US" dirty="0"/>
          </a:p>
        </p:txBody>
      </p:sp>
      <p:sp>
        <p:nvSpPr>
          <p:cNvPr id="6" name="Content Placeholder 5"/>
          <p:cNvSpPr>
            <a:spLocks noGrp="1"/>
          </p:cNvSpPr>
          <p:nvPr>
            <p:ph sz="half" idx="2"/>
          </p:nvPr>
        </p:nvSpPr>
        <p:spPr>
          <a:xfrm>
            <a:off x="4648200" y="1203300"/>
            <a:ext cx="4495800" cy="5438062"/>
          </a:xfrm>
        </p:spPr>
        <p:txBody>
          <a:bodyPr>
            <a:normAutofit fontScale="77500" lnSpcReduction="20000"/>
          </a:bodyPr>
          <a:lstStyle/>
          <a:p>
            <a:pPr>
              <a:buNone/>
            </a:pPr>
            <a:r>
              <a:rPr lang="en-US" dirty="0" err="1" smtClean="0"/>
              <a:t>MCSLock::release</a:t>
            </a:r>
            <a:r>
              <a:rPr lang="en-US" dirty="0" smtClean="0"/>
              <a:t>() { </a:t>
            </a:r>
          </a:p>
          <a:p>
            <a:pPr>
              <a:buNone/>
            </a:pPr>
            <a:r>
              <a:rPr lang="en-US" dirty="0" smtClean="0"/>
              <a:t>    if (!</a:t>
            </a:r>
            <a:r>
              <a:rPr lang="en-US" dirty="0" err="1" smtClean="0"/>
              <a:t>compareAndSwap(&amp;tail</a:t>
            </a:r>
            <a:r>
              <a:rPr lang="en-US" dirty="0" smtClean="0"/>
              <a:t>, </a:t>
            </a:r>
          </a:p>
          <a:p>
            <a:pPr>
              <a:buNone/>
            </a:pPr>
            <a:r>
              <a:rPr lang="en-US" dirty="0" smtClean="0"/>
              <a:t>				</a:t>
            </a:r>
            <a:r>
              <a:rPr lang="en-US" dirty="0" err="1" smtClean="0"/>
              <a:t>myTCB</a:t>
            </a:r>
            <a:r>
              <a:rPr lang="en-US" dirty="0" smtClean="0"/>
              <a:t>, NULL)) { </a:t>
            </a:r>
          </a:p>
          <a:p>
            <a:pPr>
              <a:buNone/>
            </a:pPr>
            <a:r>
              <a:rPr lang="en-US" dirty="0" smtClean="0"/>
              <a:t>        while (</a:t>
            </a:r>
            <a:r>
              <a:rPr lang="en-US" dirty="0" err="1" smtClean="0"/>
              <a:t>myTCB</a:t>
            </a:r>
            <a:r>
              <a:rPr lang="en-US" dirty="0" smtClean="0"/>
              <a:t>−&gt;next == NULL)</a:t>
            </a:r>
            <a:br>
              <a:rPr lang="en-US" dirty="0" smtClean="0"/>
            </a:br>
            <a:r>
              <a:rPr lang="en-US" dirty="0" smtClean="0"/>
              <a:t>       ;</a:t>
            </a:r>
          </a:p>
          <a:p>
            <a:pPr>
              <a:buNone/>
            </a:pPr>
            <a:r>
              <a:rPr lang="en-US" dirty="0" smtClean="0"/>
              <a:t>    </a:t>
            </a:r>
            <a:r>
              <a:rPr lang="en-US" dirty="0" err="1" smtClean="0"/>
              <a:t>myTCB</a:t>
            </a:r>
            <a:r>
              <a:rPr lang="en-US" dirty="0" smtClean="0"/>
              <a:t>−&gt;next−&gt;</a:t>
            </a:r>
            <a:r>
              <a:rPr lang="en-US" dirty="0" err="1" smtClean="0"/>
              <a:t>needToWait</a:t>
            </a:r>
            <a:r>
              <a:rPr lang="en-US" dirty="0" smtClean="0"/>
              <a:t>=FALSE;</a:t>
            </a:r>
          </a:p>
          <a:p>
            <a:pPr>
              <a:buNone/>
            </a:pPr>
            <a:r>
              <a:rPr lang="en-US" dirty="0" smtClean="0"/>
              <a:t>    }</a:t>
            </a:r>
          </a:p>
          <a:p>
            <a:pPr>
              <a:buNone/>
            </a:pPr>
            <a:r>
              <a:rPr lang="en-US" dirty="0" smtClean="0"/>
              <a:t>}</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MCS In Operation</a:t>
            </a:r>
            <a:endParaRPr lang="en-US" dirty="0"/>
          </a:p>
        </p:txBody>
      </p:sp>
      <p:pic>
        <p:nvPicPr>
          <p:cNvPr id="4" name="Content Placeholder 3" descr="ch6-14_mcsop.pdf"/>
          <p:cNvPicPr>
            <a:picLocks noGrp="1" noChangeAspect="1"/>
          </p:cNvPicPr>
          <p:nvPr>
            <p:ph idx="1"/>
          </p:nvPr>
        </p:nvPicPr>
        <mc:AlternateContent>
          <mc:Choice xmlns:ma="http://schemas.microsoft.com/office/mac/drawingml/2008/main" Requires="ma">
            <p:blipFill>
              <a:blip r:embed="rId2"/>
              <a:srcRect l="-17783" r="-17783"/>
              <a:stretch>
                <a:fillRect/>
              </a:stretch>
            </p:blipFill>
          </mc:Choice>
          <mc:Fallback>
            <p:blipFill>
              <a:blip r:embed="rId3"/>
              <a:srcRect l="-17783" r="-17783"/>
              <a:stretch>
                <a:fillRect/>
              </a:stretch>
            </p:blipFill>
          </mc:Fallback>
        </mc:AlternateContent>
        <p:spPr>
          <a:xfrm>
            <a:off x="-864771" y="873168"/>
            <a:ext cx="11185980" cy="6151858"/>
          </a:xfr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Read-Copy-Update</a:t>
            </a:r>
            <a:endParaRPr lang="en-US" dirty="0"/>
          </a:p>
        </p:txBody>
      </p:sp>
      <p:sp>
        <p:nvSpPr>
          <p:cNvPr id="3" name="Content Placeholder 2"/>
          <p:cNvSpPr>
            <a:spLocks noGrp="1"/>
          </p:cNvSpPr>
          <p:nvPr>
            <p:ph idx="1"/>
          </p:nvPr>
        </p:nvSpPr>
        <p:spPr>
          <a:xfrm>
            <a:off x="457200" y="1600200"/>
            <a:ext cx="8229600" cy="4948553"/>
          </a:xfrm>
        </p:spPr>
        <p:txBody>
          <a:bodyPr>
            <a:normAutofit fontScale="92500" lnSpcReduction="20000"/>
          </a:bodyPr>
          <a:lstStyle/>
          <a:p>
            <a:r>
              <a:rPr lang="en-US" dirty="0" smtClean="0"/>
              <a:t>Goal: very fast reads to shared data </a:t>
            </a:r>
          </a:p>
          <a:p>
            <a:pPr lvl="1"/>
            <a:r>
              <a:rPr lang="en-US" dirty="0" smtClean="0"/>
              <a:t>Reads proceed without first acquiring a lock</a:t>
            </a:r>
          </a:p>
          <a:p>
            <a:pPr lvl="1"/>
            <a:r>
              <a:rPr lang="en-US" dirty="0" smtClean="0"/>
              <a:t>OK if write is (very) slow</a:t>
            </a:r>
          </a:p>
          <a:p>
            <a:r>
              <a:rPr lang="en-US" dirty="0" smtClean="0"/>
              <a:t>Restricted update</a:t>
            </a:r>
          </a:p>
          <a:p>
            <a:pPr lvl="1"/>
            <a:r>
              <a:rPr lang="en-US" dirty="0" smtClean="0"/>
              <a:t>Writer computes new version of data structure </a:t>
            </a:r>
          </a:p>
          <a:p>
            <a:pPr lvl="1"/>
            <a:r>
              <a:rPr lang="en-US" dirty="0" smtClean="0"/>
              <a:t>Publishes new version with a single atomic instruction</a:t>
            </a:r>
          </a:p>
          <a:p>
            <a:r>
              <a:rPr lang="en-US" dirty="0" smtClean="0"/>
              <a:t>Multiple concurrent versions</a:t>
            </a:r>
          </a:p>
          <a:p>
            <a:pPr lvl="1"/>
            <a:r>
              <a:rPr lang="en-US" dirty="0" smtClean="0"/>
              <a:t>Readers may see old or new version</a:t>
            </a:r>
          </a:p>
          <a:p>
            <a:r>
              <a:rPr lang="en-US" dirty="0" smtClean="0"/>
              <a:t>Integration with thread scheduler</a:t>
            </a:r>
          </a:p>
          <a:p>
            <a:pPr lvl="1"/>
            <a:r>
              <a:rPr lang="en-US" dirty="0" smtClean="0"/>
              <a:t>Guarantee all readers complete within grace period, and then garbage collect old version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Read-Copy-Update</a:t>
            </a:r>
            <a:endParaRPr lang="en-US" dirty="0"/>
          </a:p>
        </p:txBody>
      </p:sp>
      <p:pic>
        <p:nvPicPr>
          <p:cNvPr id="4" name="Content Placeholder 3" descr="ch6-11_rcuTimeline.pdf"/>
          <p:cNvPicPr>
            <a:picLocks noGrp="1" noChangeAspect="1"/>
          </p:cNvPicPr>
          <p:nvPr>
            <p:ph idx="1"/>
          </p:nvPr>
        </p:nvPicPr>
        <mc:AlternateContent>
          <mc:Choice xmlns:ma="http://schemas.microsoft.com/office/mac/drawingml/2008/main" Requires="ma">
            <p:blipFill>
              <a:blip r:embed="rId2"/>
              <a:srcRect t="-1635" b="-1635"/>
              <a:stretch>
                <a:fillRect/>
              </a:stretch>
            </p:blipFill>
          </mc:Choice>
          <mc:Fallback>
            <p:blipFill>
              <a:blip r:embed="rId3"/>
              <a:srcRect t="-1635" b="-1635"/>
              <a:stretch>
                <a:fillRect/>
              </a:stretch>
            </p:blipFill>
          </mc:Fallback>
        </mc:AlternateContent>
        <p:spPr>
          <a:xfrm>
            <a:off x="-431764" y="1111304"/>
            <a:ext cx="9935076" cy="5463909"/>
          </a:xfr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Read-Copy-Update Implementation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Readers disable interrupts on entry</a:t>
            </a:r>
          </a:p>
          <a:p>
            <a:pPr lvl="1"/>
            <a:r>
              <a:rPr lang="en-US" dirty="0" smtClean="0"/>
              <a:t>Guarantees they complete critical section in a timely fashion</a:t>
            </a:r>
          </a:p>
          <a:p>
            <a:pPr lvl="1"/>
            <a:r>
              <a:rPr lang="en-US" dirty="0" smtClean="0"/>
              <a:t>No read or write lock</a:t>
            </a:r>
          </a:p>
          <a:p>
            <a:r>
              <a:rPr lang="en-US" dirty="0" smtClean="0"/>
              <a:t>Writer</a:t>
            </a:r>
          </a:p>
          <a:p>
            <a:pPr lvl="1"/>
            <a:r>
              <a:rPr lang="en-US" dirty="0" smtClean="0"/>
              <a:t>Acquire write lock</a:t>
            </a:r>
          </a:p>
          <a:p>
            <a:pPr lvl="1"/>
            <a:r>
              <a:rPr lang="en-US" dirty="0" smtClean="0"/>
              <a:t>Compute new data structure</a:t>
            </a:r>
          </a:p>
          <a:p>
            <a:pPr lvl="1"/>
            <a:r>
              <a:rPr lang="en-US" dirty="0" smtClean="0"/>
              <a:t>Publish new version with atomic instruction</a:t>
            </a:r>
          </a:p>
          <a:p>
            <a:pPr lvl="1"/>
            <a:r>
              <a:rPr lang="en-US" dirty="0" smtClean="0"/>
              <a:t>Release write lock</a:t>
            </a:r>
          </a:p>
          <a:p>
            <a:pPr lvl="1"/>
            <a:r>
              <a:rPr lang="en-US" dirty="0" smtClean="0"/>
              <a:t>Wait for time slice on each CPU</a:t>
            </a:r>
          </a:p>
          <a:p>
            <a:pPr lvl="1"/>
            <a:r>
              <a:rPr lang="en-US" dirty="0" smtClean="0"/>
              <a:t>Only then, garbage collect old version of data structure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Definition</a:t>
            </a:r>
            <a:endParaRPr lang="en-US" dirty="0"/>
          </a:p>
        </p:txBody>
      </p:sp>
      <p:sp>
        <p:nvSpPr>
          <p:cNvPr id="3" name="Content Placeholder 2"/>
          <p:cNvSpPr>
            <a:spLocks noGrp="1"/>
          </p:cNvSpPr>
          <p:nvPr>
            <p:ph idx="1"/>
          </p:nvPr>
        </p:nvSpPr>
        <p:spPr/>
        <p:txBody>
          <a:bodyPr>
            <a:normAutofit/>
          </a:bodyPr>
          <a:lstStyle/>
          <a:p>
            <a:r>
              <a:rPr lang="en-US" dirty="0" smtClean="0"/>
              <a:t>Resource: any (passive) thing needed by a thread to do its job (CPU, disk space, memory, lock)</a:t>
            </a:r>
          </a:p>
          <a:p>
            <a:pPr lvl="1"/>
            <a:r>
              <a:rPr lang="en-US" dirty="0" err="1" smtClean="0"/>
              <a:t>Preemptable</a:t>
            </a:r>
            <a:r>
              <a:rPr lang="en-US" dirty="0" smtClean="0"/>
              <a:t>: can be taken away by OS</a:t>
            </a:r>
          </a:p>
          <a:p>
            <a:pPr lvl="1"/>
            <a:r>
              <a:rPr lang="en-US" dirty="0" smtClean="0"/>
              <a:t>Non-</a:t>
            </a:r>
            <a:r>
              <a:rPr lang="en-US" dirty="0" err="1" smtClean="0"/>
              <a:t>preemptable</a:t>
            </a:r>
            <a:r>
              <a:rPr lang="en-US" dirty="0" smtClean="0"/>
              <a:t>: must leave with thread</a:t>
            </a:r>
          </a:p>
          <a:p>
            <a:r>
              <a:rPr lang="en-US" dirty="0" smtClean="0"/>
              <a:t>Starvation: thread waits indefinitely</a:t>
            </a:r>
          </a:p>
          <a:p>
            <a:r>
              <a:rPr lang="en-US" dirty="0" smtClean="0"/>
              <a:t>Deadlock: circular waiting for resources</a:t>
            </a:r>
          </a:p>
          <a:p>
            <a:pPr lvl="1"/>
            <a:r>
              <a:rPr lang="en-US" dirty="0" smtClean="0"/>
              <a:t>Deadlock =&gt; starvation, but not vice versa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two locks</a:t>
            </a:r>
            <a:endParaRPr lang="en-US" dirty="0"/>
          </a:p>
        </p:txBody>
      </p:sp>
      <p:sp>
        <p:nvSpPr>
          <p:cNvPr id="4" name="Content Placeholder 3"/>
          <p:cNvSpPr>
            <a:spLocks noGrp="1"/>
          </p:cNvSpPr>
          <p:nvPr>
            <p:ph sz="half" idx="1"/>
          </p:nvPr>
        </p:nvSpPr>
        <p:spPr/>
        <p:txBody>
          <a:bodyPr/>
          <a:lstStyle/>
          <a:p>
            <a:pPr>
              <a:buNone/>
            </a:pPr>
            <a:r>
              <a:rPr lang="en-US" dirty="0" smtClean="0"/>
              <a:t>Thread A</a:t>
            </a:r>
          </a:p>
          <a:p>
            <a:pPr>
              <a:buNone/>
            </a:pPr>
            <a:endParaRPr lang="en-US" dirty="0" smtClean="0"/>
          </a:p>
          <a:p>
            <a:pPr>
              <a:buNone/>
            </a:pPr>
            <a:r>
              <a:rPr lang="en-US" dirty="0" smtClean="0"/>
              <a:t>lock1.acquire();</a:t>
            </a:r>
          </a:p>
          <a:p>
            <a:pPr>
              <a:buNone/>
            </a:pPr>
            <a:r>
              <a:rPr lang="en-US" dirty="0" smtClean="0"/>
              <a:t>lock2.acquire();</a:t>
            </a:r>
          </a:p>
          <a:p>
            <a:pPr>
              <a:buNone/>
            </a:pPr>
            <a:r>
              <a:rPr lang="en-US" dirty="0" smtClean="0"/>
              <a:t>lock2.release();</a:t>
            </a:r>
          </a:p>
          <a:p>
            <a:pPr>
              <a:buNone/>
            </a:pPr>
            <a:r>
              <a:rPr lang="en-US" dirty="0" smtClean="0"/>
              <a:t>lock1.release();</a:t>
            </a:r>
          </a:p>
          <a:p>
            <a:pPr>
              <a:buNone/>
            </a:pPr>
            <a:endParaRPr lang="en-US" dirty="0"/>
          </a:p>
        </p:txBody>
      </p:sp>
      <p:sp>
        <p:nvSpPr>
          <p:cNvPr id="5" name="Content Placeholder 4"/>
          <p:cNvSpPr>
            <a:spLocks noGrp="1"/>
          </p:cNvSpPr>
          <p:nvPr>
            <p:ph sz="half" idx="2"/>
          </p:nvPr>
        </p:nvSpPr>
        <p:spPr/>
        <p:txBody>
          <a:bodyPr/>
          <a:lstStyle/>
          <a:p>
            <a:pPr>
              <a:buNone/>
            </a:pPr>
            <a:r>
              <a:rPr lang="en-US" dirty="0" smtClean="0"/>
              <a:t>Thread B</a:t>
            </a:r>
          </a:p>
          <a:p>
            <a:pPr>
              <a:buNone/>
            </a:pPr>
            <a:endParaRPr lang="en-US" dirty="0" smtClean="0"/>
          </a:p>
          <a:p>
            <a:pPr>
              <a:buNone/>
            </a:pPr>
            <a:r>
              <a:rPr lang="en-US" dirty="0" smtClean="0"/>
              <a:t>lock2.acquire();</a:t>
            </a:r>
          </a:p>
          <a:p>
            <a:pPr>
              <a:buNone/>
            </a:pPr>
            <a:r>
              <a:rPr lang="en-US" dirty="0" smtClean="0"/>
              <a:t>lock1.acquire();</a:t>
            </a:r>
          </a:p>
          <a:p>
            <a:pPr>
              <a:buNone/>
            </a:pPr>
            <a:r>
              <a:rPr lang="en-US" dirty="0" smtClean="0"/>
              <a:t>lock1.release();</a:t>
            </a:r>
          </a:p>
          <a:p>
            <a:pPr>
              <a:buNone/>
            </a:pPr>
            <a:r>
              <a:rPr lang="en-US" dirty="0" smtClean="0"/>
              <a:t>lock2.release();</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Bidirectional Bounded Buffer</a:t>
            </a:r>
            <a:endParaRPr lang="en-US" dirty="0"/>
          </a:p>
        </p:txBody>
      </p:sp>
      <p:sp>
        <p:nvSpPr>
          <p:cNvPr id="3" name="Content Placeholder 2"/>
          <p:cNvSpPr>
            <a:spLocks noGrp="1"/>
          </p:cNvSpPr>
          <p:nvPr>
            <p:ph sz="half" idx="1"/>
          </p:nvPr>
        </p:nvSpPr>
        <p:spPr/>
        <p:txBody>
          <a:bodyPr/>
          <a:lstStyle/>
          <a:p>
            <a:pPr>
              <a:buNone/>
            </a:pPr>
            <a:r>
              <a:rPr lang="en-US" dirty="0" smtClean="0"/>
              <a:t>Thread A</a:t>
            </a:r>
          </a:p>
          <a:p>
            <a:pPr>
              <a:buNone/>
            </a:pPr>
            <a:endParaRPr lang="en-US" dirty="0" smtClean="0"/>
          </a:p>
          <a:p>
            <a:pPr>
              <a:buNone/>
            </a:pPr>
            <a:r>
              <a:rPr lang="en-US" dirty="0" smtClean="0"/>
              <a:t>buffer1.put(data);</a:t>
            </a:r>
          </a:p>
          <a:p>
            <a:pPr>
              <a:buNone/>
            </a:pPr>
            <a:r>
              <a:rPr lang="en-US" dirty="0" smtClean="0"/>
              <a:t>buffer1.put(data);</a:t>
            </a:r>
          </a:p>
          <a:p>
            <a:pPr>
              <a:buNone/>
            </a:pPr>
            <a:endParaRPr lang="en-US" dirty="0" smtClean="0"/>
          </a:p>
          <a:p>
            <a:pPr>
              <a:buNone/>
            </a:pPr>
            <a:r>
              <a:rPr lang="en-US" dirty="0" smtClean="0"/>
              <a:t>buffer2.get();</a:t>
            </a:r>
          </a:p>
          <a:p>
            <a:pPr>
              <a:buNone/>
            </a:pPr>
            <a:r>
              <a:rPr lang="en-US" dirty="0" smtClean="0"/>
              <a:t>buffer2.get();</a:t>
            </a:r>
            <a:endParaRPr lang="en-US" dirty="0"/>
          </a:p>
        </p:txBody>
      </p:sp>
      <p:sp>
        <p:nvSpPr>
          <p:cNvPr id="4" name="Content Placeholder 3"/>
          <p:cNvSpPr>
            <a:spLocks noGrp="1"/>
          </p:cNvSpPr>
          <p:nvPr>
            <p:ph sz="half" idx="2"/>
          </p:nvPr>
        </p:nvSpPr>
        <p:spPr/>
        <p:txBody>
          <a:bodyPr/>
          <a:lstStyle/>
          <a:p>
            <a:pPr>
              <a:buNone/>
            </a:pPr>
            <a:r>
              <a:rPr lang="en-US" dirty="0" smtClean="0"/>
              <a:t>Thread B</a:t>
            </a:r>
          </a:p>
          <a:p>
            <a:pPr>
              <a:buNone/>
            </a:pPr>
            <a:endParaRPr lang="en-US" dirty="0" smtClean="0"/>
          </a:p>
          <a:p>
            <a:pPr>
              <a:buNone/>
            </a:pPr>
            <a:r>
              <a:rPr lang="en-US" dirty="0" smtClean="0"/>
              <a:t>buffer2.put(data);</a:t>
            </a:r>
          </a:p>
          <a:p>
            <a:pPr>
              <a:buNone/>
            </a:pPr>
            <a:r>
              <a:rPr lang="en-US" dirty="0" smtClean="0"/>
              <a:t>buffer2.put(data);</a:t>
            </a:r>
          </a:p>
          <a:p>
            <a:pPr>
              <a:buNone/>
            </a:pPr>
            <a:endParaRPr lang="en-US" dirty="0" smtClean="0"/>
          </a:p>
          <a:p>
            <a:pPr>
              <a:buNone/>
            </a:pPr>
            <a:r>
              <a:rPr lang="en-US" dirty="0" smtClean="0"/>
              <a:t>buffer1.get();</a:t>
            </a:r>
          </a:p>
          <a:p>
            <a:pPr>
              <a:buNone/>
            </a:pPr>
            <a:r>
              <a:rPr lang="en-US" dirty="0" smtClean="0"/>
              <a:t>buffer1.get();</a:t>
            </a:r>
            <a:endParaRPr lang="en-US" dirty="0"/>
          </a:p>
        </p:txBody>
      </p:sp>
      <p:sp>
        <p:nvSpPr>
          <p:cNvPr id="5" name="TextBox 4"/>
          <p:cNvSpPr txBox="1"/>
          <p:nvPr/>
        </p:nvSpPr>
        <p:spPr>
          <a:xfrm>
            <a:off x="674645" y="5794644"/>
            <a:ext cx="7566695" cy="523220"/>
          </a:xfrm>
          <a:prstGeom prst="rect">
            <a:avLst/>
          </a:prstGeom>
          <a:noFill/>
        </p:spPr>
        <p:txBody>
          <a:bodyPr wrap="none" rtlCol="0">
            <a:spAutoFit/>
          </a:bodyPr>
          <a:lstStyle/>
          <a:p>
            <a:r>
              <a:rPr lang="en-US" sz="2800" dirty="0" smtClean="0"/>
              <a:t>Suppose buffer1 and buffer2 both start almost full.</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locks and a condition variable</a:t>
            </a:r>
            <a:endParaRPr lang="en-US" dirty="0"/>
          </a:p>
        </p:txBody>
      </p:sp>
      <p:sp>
        <p:nvSpPr>
          <p:cNvPr id="4" name="Content Placeholder 3"/>
          <p:cNvSpPr>
            <a:spLocks noGrp="1"/>
          </p:cNvSpPr>
          <p:nvPr>
            <p:ph sz="half" idx="1"/>
          </p:nvPr>
        </p:nvSpPr>
        <p:spPr/>
        <p:txBody>
          <a:bodyPr>
            <a:normAutofit fontScale="92500" lnSpcReduction="20000"/>
          </a:bodyPr>
          <a:lstStyle/>
          <a:p>
            <a:pPr>
              <a:buNone/>
            </a:pPr>
            <a:r>
              <a:rPr lang="en-US" dirty="0" smtClean="0"/>
              <a:t>Thread A</a:t>
            </a:r>
          </a:p>
          <a:p>
            <a:pPr>
              <a:buNone/>
            </a:pPr>
            <a:endParaRPr lang="en-US" dirty="0" smtClean="0"/>
          </a:p>
          <a:p>
            <a:pPr>
              <a:buNone/>
            </a:pPr>
            <a:r>
              <a:rPr lang="en-US" dirty="0" smtClean="0"/>
              <a:t>lock1.acquire();</a:t>
            </a:r>
          </a:p>
          <a:p>
            <a:pPr>
              <a:buNone/>
            </a:pPr>
            <a:r>
              <a:rPr lang="en-US" dirty="0" smtClean="0"/>
              <a:t>…</a:t>
            </a:r>
          </a:p>
          <a:p>
            <a:pPr>
              <a:buNone/>
            </a:pPr>
            <a:r>
              <a:rPr lang="en-US" dirty="0" smtClean="0"/>
              <a:t>lock2.acquire();</a:t>
            </a:r>
          </a:p>
          <a:p>
            <a:pPr>
              <a:buNone/>
            </a:pPr>
            <a:r>
              <a:rPr lang="en-US" dirty="0" smtClean="0"/>
              <a:t>while (need to wait) {</a:t>
            </a:r>
          </a:p>
          <a:p>
            <a:pPr>
              <a:buNone/>
            </a:pPr>
            <a:r>
              <a:rPr lang="en-US" dirty="0" smtClean="0"/>
              <a:t>     condition.wait(lock2);</a:t>
            </a:r>
          </a:p>
          <a:p>
            <a:pPr>
              <a:buNone/>
            </a:pPr>
            <a:r>
              <a:rPr lang="en-US" dirty="0" smtClean="0"/>
              <a:t>}</a:t>
            </a:r>
          </a:p>
          <a:p>
            <a:pPr>
              <a:buNone/>
            </a:pPr>
            <a:r>
              <a:rPr lang="en-US" dirty="0" smtClean="0"/>
              <a:t>lock2.release();</a:t>
            </a:r>
          </a:p>
          <a:p>
            <a:pPr>
              <a:buNone/>
            </a:pPr>
            <a:r>
              <a:rPr lang="en-US" dirty="0" smtClean="0"/>
              <a:t>…</a:t>
            </a:r>
          </a:p>
          <a:p>
            <a:pPr>
              <a:buNone/>
            </a:pPr>
            <a:r>
              <a:rPr lang="en-US" dirty="0" smtClean="0"/>
              <a:t>lock1.release();</a:t>
            </a:r>
          </a:p>
          <a:p>
            <a:pPr>
              <a:buNone/>
            </a:pPr>
            <a:endParaRPr lang="en-US" dirty="0"/>
          </a:p>
        </p:txBody>
      </p:sp>
      <p:sp>
        <p:nvSpPr>
          <p:cNvPr id="5" name="Content Placeholder 4"/>
          <p:cNvSpPr>
            <a:spLocks noGrp="1"/>
          </p:cNvSpPr>
          <p:nvPr>
            <p:ph sz="half" idx="2"/>
          </p:nvPr>
        </p:nvSpPr>
        <p:spPr/>
        <p:txBody>
          <a:bodyPr>
            <a:normAutofit fontScale="92500" lnSpcReduction="20000"/>
          </a:bodyPr>
          <a:lstStyle/>
          <a:p>
            <a:pPr>
              <a:buNone/>
            </a:pPr>
            <a:r>
              <a:rPr lang="en-US" dirty="0" smtClean="0"/>
              <a:t>Thread B</a:t>
            </a:r>
          </a:p>
          <a:p>
            <a:pPr>
              <a:buNone/>
            </a:pPr>
            <a:endParaRPr lang="en-US" dirty="0" smtClean="0"/>
          </a:p>
          <a:p>
            <a:pPr>
              <a:buNone/>
            </a:pPr>
            <a:r>
              <a:rPr lang="en-US" dirty="0" smtClean="0"/>
              <a:t>lock1.acquire();</a:t>
            </a:r>
          </a:p>
          <a:p>
            <a:pPr>
              <a:buNone/>
            </a:pPr>
            <a:r>
              <a:rPr lang="en-US" dirty="0" smtClean="0"/>
              <a:t>…</a:t>
            </a:r>
          </a:p>
          <a:p>
            <a:pPr>
              <a:buNone/>
            </a:pPr>
            <a:r>
              <a:rPr lang="en-US" dirty="0" smtClean="0"/>
              <a:t>lock2.acquire();</a:t>
            </a:r>
          </a:p>
          <a:p>
            <a:pPr>
              <a:buNone/>
            </a:pPr>
            <a:r>
              <a:rPr lang="en-US" dirty="0" smtClean="0"/>
              <a:t>…</a:t>
            </a:r>
          </a:p>
          <a:p>
            <a:pPr>
              <a:buNone/>
            </a:pPr>
            <a:r>
              <a:rPr lang="en-US" dirty="0" smtClean="0"/>
              <a:t>condition.signal(lock2);</a:t>
            </a:r>
          </a:p>
          <a:p>
            <a:pPr>
              <a:buNone/>
            </a:pPr>
            <a:r>
              <a:rPr lang="en-US" dirty="0" smtClean="0"/>
              <a:t>…</a:t>
            </a:r>
          </a:p>
          <a:p>
            <a:pPr>
              <a:buNone/>
            </a:pPr>
            <a:r>
              <a:rPr lang="en-US" dirty="0" smtClean="0"/>
              <a:t>lock2.release();</a:t>
            </a:r>
          </a:p>
          <a:p>
            <a:pPr>
              <a:buNone/>
            </a:pPr>
            <a:r>
              <a:rPr lang="en-US" dirty="0" smtClean="0"/>
              <a:t>…</a:t>
            </a:r>
          </a:p>
          <a:p>
            <a:pPr>
              <a:buNone/>
            </a:pPr>
            <a:r>
              <a:rPr lang="en-US" dirty="0" smtClean="0"/>
              <a:t>lock1.release();</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Yet another Example</a:t>
            </a:r>
            <a:endParaRPr lang="en-US" dirty="0"/>
          </a:p>
        </p:txBody>
      </p:sp>
      <p:pic>
        <p:nvPicPr>
          <p:cNvPr id="6" name="Content Placeholder 5" descr="ch6-10_trucks.pdf"/>
          <p:cNvPicPr>
            <a:picLocks noGrp="1" noChangeAspect="1"/>
          </p:cNvPicPr>
          <p:nvPr>
            <p:ph idx="1"/>
          </p:nvPr>
        </p:nvPicPr>
        <mc:AlternateContent>
          <mc:Choice xmlns:ma="http://schemas.microsoft.com/office/mac/drawingml/2008/main" Requires="ma">
            <p:blipFill>
              <a:blip r:embed="rId3"/>
              <a:srcRect t="-1635" b="-1635"/>
              <a:stretch>
                <a:fillRect/>
              </a:stretch>
            </p:blipFill>
          </mc:Choice>
          <mc:Fallback>
            <p:blipFill>
              <a:blip r:embed="rId4"/>
              <a:srcRect t="-1635" b="-1635"/>
              <a:stretch>
                <a:fillRect/>
              </a:stretch>
            </p:blipFill>
          </mc:Fallback>
        </mc:AlternateConten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Performance </a:t>
            </a:r>
            <a:endParaRPr lang="en-US" dirty="0"/>
          </a:p>
        </p:txBody>
      </p:sp>
      <p:sp>
        <p:nvSpPr>
          <p:cNvPr id="3" name="Content Placeholder 2"/>
          <p:cNvSpPr>
            <a:spLocks noGrp="1"/>
          </p:cNvSpPr>
          <p:nvPr>
            <p:ph idx="1"/>
          </p:nvPr>
        </p:nvSpPr>
        <p:spPr>
          <a:xfrm>
            <a:off x="457199" y="1600200"/>
            <a:ext cx="8686801" cy="4525963"/>
          </a:xfrm>
        </p:spPr>
        <p:txBody>
          <a:bodyPr>
            <a:normAutofit/>
          </a:bodyPr>
          <a:lstStyle/>
          <a:p>
            <a:r>
              <a:rPr lang="en-US" dirty="0" smtClean="0"/>
              <a:t>A program with lots of concurrent threads can still have poor performance on a multiprocessor:</a:t>
            </a:r>
          </a:p>
          <a:p>
            <a:pPr lvl="1"/>
            <a:r>
              <a:rPr lang="en-US" dirty="0" smtClean="0"/>
              <a:t>Overhead of creating threads, if not needed</a:t>
            </a:r>
          </a:p>
          <a:p>
            <a:pPr lvl="1"/>
            <a:r>
              <a:rPr lang="en-US" dirty="0" smtClean="0"/>
              <a:t>Lock contention: only one thread at a time can hold a given lock</a:t>
            </a:r>
          </a:p>
          <a:p>
            <a:pPr lvl="1"/>
            <a:r>
              <a:rPr lang="en-US" dirty="0" smtClean="0"/>
              <a:t>Shared data protected by a lock may ping back and forth between cores</a:t>
            </a:r>
          </a:p>
          <a:p>
            <a:pPr lvl="1"/>
            <a:r>
              <a:rPr lang="en-US" dirty="0" smtClean="0"/>
              <a:t>False sharing: communication between cores even for data that is not shared</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Dining Lawyers</a:t>
            </a:r>
            <a:endParaRPr lang="en-US" dirty="0"/>
          </a:p>
        </p:txBody>
      </p:sp>
      <p:pic>
        <p:nvPicPr>
          <p:cNvPr id="4" name="Content Placeholder 3" descr="dining.pdf"/>
          <p:cNvPicPr>
            <a:picLocks noGrp="1" noChangeAspect="1"/>
          </p:cNvPicPr>
          <p:nvPr>
            <p:ph idx="1"/>
          </p:nvPr>
        </p:nvPicPr>
        <mc:AlternateContent>
          <mc:Choice xmlns:ma="http://schemas.microsoft.com/office/mac/drawingml/2008/main" Requires="ma">
            <p:blipFill>
              <a:blip r:embed="rId3"/>
              <a:srcRect l="-40915" r="-40915"/>
              <a:stretch>
                <a:fillRect/>
              </a:stretch>
            </p:blipFill>
          </mc:Choice>
          <mc:Fallback>
            <p:blipFill>
              <a:blip r:embed="rId4"/>
              <a:srcRect l="-40915" r="-40915"/>
              <a:stretch>
                <a:fillRect/>
              </a:stretch>
            </p:blipFill>
          </mc:Fallback>
        </mc:AlternateContent>
        <p:spPr>
          <a:xfrm>
            <a:off x="770961" y="1600201"/>
            <a:ext cx="7327153" cy="4029652"/>
          </a:xfrm>
        </p:spPr>
      </p:pic>
      <p:sp>
        <p:nvSpPr>
          <p:cNvPr id="5" name="TextBox 4"/>
          <p:cNvSpPr txBox="1"/>
          <p:nvPr/>
        </p:nvSpPr>
        <p:spPr>
          <a:xfrm>
            <a:off x="2072759" y="5716575"/>
            <a:ext cx="5287626" cy="830997"/>
          </a:xfrm>
          <a:prstGeom prst="rect">
            <a:avLst/>
          </a:prstGeom>
          <a:noFill/>
        </p:spPr>
        <p:txBody>
          <a:bodyPr wrap="none" rtlCol="0">
            <a:spAutoFit/>
          </a:bodyPr>
          <a:lstStyle/>
          <a:p>
            <a:r>
              <a:rPr lang="en-US" sz="2400" dirty="0" smtClean="0"/>
              <a:t>Each lawyer needs two chopsticks to eat. </a:t>
            </a:r>
          </a:p>
          <a:p>
            <a:r>
              <a:rPr lang="en-US" sz="2400" dirty="0" smtClean="0"/>
              <a:t>Each grabs chopstick on the right first.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Conditions for Deadlock</a:t>
            </a:r>
            <a:endParaRPr lang="en-US" dirty="0"/>
          </a:p>
        </p:txBody>
      </p:sp>
      <p:sp>
        <p:nvSpPr>
          <p:cNvPr id="3" name="Content Placeholder 2"/>
          <p:cNvSpPr>
            <a:spLocks noGrp="1"/>
          </p:cNvSpPr>
          <p:nvPr>
            <p:ph idx="1"/>
          </p:nvPr>
        </p:nvSpPr>
        <p:spPr/>
        <p:txBody>
          <a:bodyPr/>
          <a:lstStyle/>
          <a:p>
            <a:r>
              <a:rPr lang="en-US" dirty="0" smtClean="0"/>
              <a:t>Limited access to resources</a:t>
            </a:r>
          </a:p>
          <a:p>
            <a:pPr lvl="1"/>
            <a:r>
              <a:rPr lang="en-US" dirty="0" smtClean="0"/>
              <a:t>If infinite resources, no deadlock!</a:t>
            </a:r>
          </a:p>
          <a:p>
            <a:r>
              <a:rPr lang="en-US" dirty="0" smtClean="0"/>
              <a:t>No preemption</a:t>
            </a:r>
          </a:p>
          <a:p>
            <a:pPr lvl="1"/>
            <a:r>
              <a:rPr lang="en-US" dirty="0" smtClean="0"/>
              <a:t>If resources are virtual, can break deadlock</a:t>
            </a:r>
          </a:p>
          <a:p>
            <a:r>
              <a:rPr lang="en-US" dirty="0" smtClean="0"/>
              <a:t>Multiple independent requests</a:t>
            </a:r>
          </a:p>
          <a:p>
            <a:pPr lvl="1"/>
            <a:r>
              <a:rPr lang="en-US" dirty="0" smtClean="0"/>
              <a:t>“wait while holding”</a:t>
            </a:r>
          </a:p>
          <a:p>
            <a:r>
              <a:rPr lang="en-US" dirty="0" smtClean="0"/>
              <a:t>Circular chain of requests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457199" y="1600200"/>
            <a:ext cx="8432157" cy="4525963"/>
          </a:xfrm>
        </p:spPr>
        <p:txBody>
          <a:bodyPr>
            <a:normAutofit lnSpcReduction="10000"/>
          </a:bodyPr>
          <a:lstStyle/>
          <a:p>
            <a:r>
              <a:rPr lang="en-US" dirty="0" smtClean="0"/>
              <a:t>How does Dining Lawyers meet the necessary conditions for deadlock?</a:t>
            </a:r>
          </a:p>
          <a:p>
            <a:pPr lvl="1"/>
            <a:r>
              <a:rPr lang="en-US" dirty="0" smtClean="0"/>
              <a:t>Limited access to resources</a:t>
            </a:r>
          </a:p>
          <a:p>
            <a:pPr lvl="1"/>
            <a:r>
              <a:rPr lang="en-US" dirty="0" smtClean="0"/>
              <a:t>No preemption</a:t>
            </a:r>
          </a:p>
          <a:p>
            <a:pPr lvl="1"/>
            <a:r>
              <a:rPr lang="en-US" dirty="0" smtClean="0"/>
              <a:t>Multiple independent requests (wait while holding)</a:t>
            </a:r>
          </a:p>
          <a:p>
            <a:pPr lvl="1"/>
            <a:r>
              <a:rPr lang="en-US" dirty="0" smtClean="0"/>
              <a:t>Circular chain of requests</a:t>
            </a:r>
          </a:p>
          <a:p>
            <a:pPr lvl="1"/>
            <a:endParaRPr lang="en-US" dirty="0" smtClean="0"/>
          </a:p>
          <a:p>
            <a:r>
              <a:rPr lang="en-US" dirty="0" smtClean="0"/>
              <a:t>How can we modify Dining Lawyers to prevent deadlock?</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Preventing Deadlock</a:t>
            </a:r>
            <a:endParaRPr lang="en-US" dirty="0"/>
          </a:p>
        </p:txBody>
      </p:sp>
      <p:sp>
        <p:nvSpPr>
          <p:cNvPr id="6" name="Content Placeholder 5"/>
          <p:cNvSpPr>
            <a:spLocks noGrp="1"/>
          </p:cNvSpPr>
          <p:nvPr>
            <p:ph idx="1"/>
          </p:nvPr>
        </p:nvSpPr>
        <p:spPr/>
        <p:txBody>
          <a:bodyPr>
            <a:normAutofit lnSpcReduction="10000"/>
          </a:bodyPr>
          <a:lstStyle/>
          <a:p>
            <a:r>
              <a:rPr lang="en-US" dirty="0" smtClean="0"/>
              <a:t>Exploit or limit program behavior</a:t>
            </a:r>
          </a:p>
          <a:p>
            <a:pPr lvl="1"/>
            <a:r>
              <a:rPr lang="en-US" dirty="0" smtClean="0"/>
              <a:t>Limit program from doing anything that might lead to deadlock</a:t>
            </a:r>
          </a:p>
          <a:p>
            <a:r>
              <a:rPr lang="en-US" dirty="0" smtClean="0"/>
              <a:t>Predict the future</a:t>
            </a:r>
          </a:p>
          <a:p>
            <a:pPr lvl="1"/>
            <a:r>
              <a:rPr lang="en-US" dirty="0" smtClean="0"/>
              <a:t>If we know what program will do, we can tell if granting a resource might lead to deadlock</a:t>
            </a:r>
          </a:p>
          <a:p>
            <a:r>
              <a:rPr lang="en-US" dirty="0" smtClean="0"/>
              <a:t>Detect and recover</a:t>
            </a:r>
          </a:p>
          <a:p>
            <a:pPr lvl="1"/>
            <a:r>
              <a:rPr lang="en-US" dirty="0" smtClean="0"/>
              <a:t>If we can rollback a thread, we can fix a deadlock once it occurs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 or Limit Behavior</a:t>
            </a:r>
            <a:endParaRPr lang="en-US" dirty="0"/>
          </a:p>
        </p:txBody>
      </p:sp>
      <p:sp>
        <p:nvSpPr>
          <p:cNvPr id="3" name="Content Placeholder 2"/>
          <p:cNvSpPr>
            <a:spLocks noGrp="1"/>
          </p:cNvSpPr>
          <p:nvPr>
            <p:ph idx="1"/>
          </p:nvPr>
        </p:nvSpPr>
        <p:spPr/>
        <p:txBody>
          <a:bodyPr>
            <a:normAutofit/>
          </a:bodyPr>
          <a:lstStyle/>
          <a:p>
            <a:r>
              <a:rPr lang="en-US" dirty="0" smtClean="0"/>
              <a:t>Provide enough resources</a:t>
            </a:r>
          </a:p>
          <a:p>
            <a:pPr lvl="1"/>
            <a:r>
              <a:rPr lang="en-US" dirty="0" smtClean="0"/>
              <a:t>How many chopsticks are enough?</a:t>
            </a:r>
          </a:p>
          <a:p>
            <a:r>
              <a:rPr lang="en-US" dirty="0" smtClean="0"/>
              <a:t>Eliminate wait while holding</a:t>
            </a:r>
          </a:p>
          <a:p>
            <a:pPr lvl="1"/>
            <a:r>
              <a:rPr lang="en-US" dirty="0" smtClean="0"/>
              <a:t>Release lock when calling out of module</a:t>
            </a:r>
          </a:p>
          <a:p>
            <a:pPr lvl="1"/>
            <a:r>
              <a:rPr lang="en-US" dirty="0" smtClean="0"/>
              <a:t>Telephone circuit setup</a:t>
            </a:r>
          </a:p>
          <a:p>
            <a:r>
              <a:rPr lang="en-US" dirty="0" smtClean="0"/>
              <a:t>Eliminate circular waiting</a:t>
            </a:r>
          </a:p>
          <a:p>
            <a:pPr lvl="1"/>
            <a:r>
              <a:rPr lang="en-US" dirty="0" smtClean="0"/>
              <a:t>Lock ordering: always acquire locks in a fixed order</a:t>
            </a:r>
          </a:p>
          <a:p>
            <a:pPr lvl="1"/>
            <a:r>
              <a:rPr lang="en-US" dirty="0" smtClean="0"/>
              <a:t>Example: move file from one directory to another</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sz="half" idx="1"/>
          </p:nvPr>
        </p:nvSpPr>
        <p:spPr/>
        <p:txBody>
          <a:bodyPr/>
          <a:lstStyle/>
          <a:p>
            <a:pPr algn="ctr">
              <a:buNone/>
            </a:pPr>
            <a:r>
              <a:rPr lang="en-US" dirty="0" smtClean="0"/>
              <a:t>Thread 1</a:t>
            </a:r>
          </a:p>
          <a:p>
            <a:pPr marL="514350" indent="-514350">
              <a:buFont typeface="+mj-lt"/>
              <a:buAutoNum type="arabicPeriod"/>
            </a:pPr>
            <a:endParaRPr lang="en-US" dirty="0" smtClean="0"/>
          </a:p>
          <a:p>
            <a:pPr marL="514350" indent="-514350">
              <a:buFont typeface="+mj-lt"/>
              <a:buAutoNum type="arabicPeriod"/>
            </a:pPr>
            <a:r>
              <a:rPr lang="en-US" dirty="0" smtClean="0"/>
              <a:t>Acquire A</a:t>
            </a:r>
          </a:p>
          <a:p>
            <a:pPr marL="514350" indent="-514350">
              <a:buFont typeface="+mj-lt"/>
              <a:buAutoNum type="arabicPeriod"/>
            </a:pPr>
            <a:r>
              <a:rPr lang="en-US" dirty="0" smtClean="0"/>
              <a:t> </a:t>
            </a:r>
          </a:p>
          <a:p>
            <a:pPr marL="514350" indent="-514350">
              <a:buFont typeface="+mj-lt"/>
              <a:buAutoNum type="arabicPeriod"/>
            </a:pPr>
            <a:r>
              <a:rPr lang="en-US" dirty="0" smtClean="0"/>
              <a:t>Acquire C</a:t>
            </a:r>
          </a:p>
          <a:p>
            <a:pPr marL="514350" indent="-514350">
              <a:buFont typeface="+mj-lt"/>
              <a:buAutoNum type="arabicPeriod"/>
            </a:pPr>
            <a:r>
              <a:rPr lang="en-US" dirty="0" smtClean="0"/>
              <a:t> </a:t>
            </a:r>
            <a:endParaRPr lang="en-US" dirty="0" smtClean="0"/>
          </a:p>
          <a:p>
            <a:pPr marL="514350" indent="-514350">
              <a:buFont typeface="+mj-lt"/>
              <a:buAutoNum type="arabicPeriod"/>
            </a:pPr>
            <a:r>
              <a:rPr lang="en-US" dirty="0" smtClean="0"/>
              <a:t>If (maybe) Wait </a:t>
            </a:r>
            <a:r>
              <a:rPr lang="en-US" dirty="0" smtClean="0"/>
              <a:t>for B</a:t>
            </a:r>
          </a:p>
          <a:p>
            <a:endParaRPr lang="en-US" dirty="0"/>
          </a:p>
        </p:txBody>
      </p:sp>
      <p:sp>
        <p:nvSpPr>
          <p:cNvPr id="6" name="Content Placeholder 5"/>
          <p:cNvSpPr>
            <a:spLocks noGrp="1"/>
          </p:cNvSpPr>
          <p:nvPr>
            <p:ph sz="half" idx="2"/>
          </p:nvPr>
        </p:nvSpPr>
        <p:spPr/>
        <p:txBody>
          <a:bodyPr/>
          <a:lstStyle/>
          <a:p>
            <a:pPr algn="ctr">
              <a:buNone/>
            </a:pPr>
            <a:r>
              <a:rPr lang="en-US" dirty="0" smtClean="0"/>
              <a:t>Thread 2</a:t>
            </a:r>
          </a:p>
          <a:p>
            <a:pPr marL="514350" indent="-514350">
              <a:buFont typeface="+mj-lt"/>
              <a:buAutoNum type="arabicPeriod"/>
            </a:pPr>
            <a:endParaRPr lang="en-US" dirty="0" smtClean="0"/>
          </a:p>
          <a:p>
            <a:pPr marL="514350" indent="-514350">
              <a:buFont typeface="+mj-lt"/>
              <a:buAutoNum type="arabicPeriod"/>
            </a:pPr>
            <a:r>
              <a:rPr lang="en-US" dirty="0" smtClean="0"/>
              <a:t> </a:t>
            </a:r>
          </a:p>
          <a:p>
            <a:pPr marL="514350" indent="-514350">
              <a:buFont typeface="+mj-lt"/>
              <a:buAutoNum type="arabicPeriod"/>
            </a:pPr>
            <a:r>
              <a:rPr lang="en-US" dirty="0" smtClean="0"/>
              <a:t>Acquire B</a:t>
            </a:r>
          </a:p>
          <a:p>
            <a:pPr marL="514350" indent="-514350">
              <a:buFont typeface="+mj-lt"/>
              <a:buAutoNum type="arabicPeriod"/>
            </a:pPr>
            <a:r>
              <a:rPr lang="en-US" dirty="0" smtClean="0"/>
              <a:t> </a:t>
            </a:r>
          </a:p>
          <a:p>
            <a:pPr marL="514350" indent="-514350">
              <a:buFont typeface="+mj-lt"/>
              <a:buAutoNum type="arabicPeriod"/>
            </a:pPr>
            <a:r>
              <a:rPr lang="en-US" dirty="0" smtClean="0"/>
              <a:t>Wait for A</a:t>
            </a:r>
          </a:p>
        </p:txBody>
      </p:sp>
      <p:sp>
        <p:nvSpPr>
          <p:cNvPr id="7" name="TextBox 6"/>
          <p:cNvSpPr txBox="1"/>
          <p:nvPr/>
        </p:nvSpPr>
        <p:spPr>
          <a:xfrm>
            <a:off x="1468858" y="5602943"/>
            <a:ext cx="6352896" cy="523220"/>
          </a:xfrm>
          <a:prstGeom prst="rect">
            <a:avLst/>
          </a:prstGeom>
          <a:noFill/>
        </p:spPr>
        <p:txBody>
          <a:bodyPr wrap="none" rtlCol="0">
            <a:spAutoFit/>
          </a:bodyPr>
          <a:lstStyle/>
          <a:p>
            <a:r>
              <a:rPr lang="en-US" sz="2800" dirty="0" smtClean="0"/>
              <a:t>How </a:t>
            </a:r>
            <a:r>
              <a:rPr lang="en-US" sz="2800" dirty="0" smtClean="0"/>
              <a:t>can we make sure </a:t>
            </a:r>
            <a:r>
              <a:rPr lang="en-US" sz="2800" smtClean="0"/>
              <a:t>to avoid </a:t>
            </a:r>
            <a:r>
              <a:rPr lang="en-US" sz="2800" dirty="0" smtClean="0"/>
              <a:t>deadlock?</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Dynamics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Safe state:</a:t>
            </a:r>
          </a:p>
          <a:p>
            <a:pPr lvl="1"/>
            <a:r>
              <a:rPr lang="en-US" dirty="0" smtClean="0"/>
              <a:t>For any possible sequence of future resource requests, it is possible to eventually grant all requests</a:t>
            </a:r>
          </a:p>
          <a:p>
            <a:pPr lvl="1"/>
            <a:r>
              <a:rPr lang="en-US" dirty="0" smtClean="0"/>
              <a:t>May require waiting even when resources are available!</a:t>
            </a:r>
          </a:p>
          <a:p>
            <a:r>
              <a:rPr lang="en-US" dirty="0" smtClean="0"/>
              <a:t>Unsafe state:</a:t>
            </a:r>
          </a:p>
          <a:p>
            <a:pPr lvl="1"/>
            <a:r>
              <a:rPr lang="en-US" dirty="0" smtClean="0"/>
              <a:t>Some sequence of resource requests can result in deadlock </a:t>
            </a:r>
          </a:p>
          <a:p>
            <a:r>
              <a:rPr lang="en-US" dirty="0" smtClean="0"/>
              <a:t>Doomed state:</a:t>
            </a:r>
          </a:p>
          <a:p>
            <a:pPr lvl="1"/>
            <a:r>
              <a:rPr lang="en-US" dirty="0" smtClean="0"/>
              <a:t>All possible computations lead to deadlock</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System States</a:t>
            </a:r>
            <a:endParaRPr lang="en-US" dirty="0"/>
          </a:p>
        </p:txBody>
      </p:sp>
      <p:pic>
        <p:nvPicPr>
          <p:cNvPr id="5" name="Content Placeholder 4" descr="ch6-08_safeState.pdf"/>
          <p:cNvPicPr>
            <a:picLocks noGrp="1" noChangeAspect="1"/>
          </p:cNvPicPr>
          <p:nvPr>
            <p:ph idx="1"/>
          </p:nvPr>
        </p:nvPicPr>
        <mc:AlternateContent>
          <mc:Choice xmlns:ma="http://schemas.microsoft.com/office/mac/drawingml/2008/main" Requires="ma">
            <p:blipFill>
              <a:blip r:embed="rId2"/>
              <a:srcRect t="-1635" b="-1635"/>
              <a:stretch>
                <a:fillRect/>
              </a:stretch>
            </p:blipFill>
          </mc:Choice>
          <mc:Fallback>
            <p:blipFill>
              <a:blip r:embed="rId3"/>
              <a:srcRect t="-1635" b="-1635"/>
              <a:stretch>
                <a:fillRect/>
              </a:stretch>
            </p:blipFill>
          </mc:Fallback>
        </mc:AlternateContent>
        <p:spPr>
          <a:xfrm>
            <a:off x="0" y="1348758"/>
            <a:ext cx="9682804" cy="5325169"/>
          </a:xfrm>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are the doomed states for Dining Lawyers?</a:t>
            </a:r>
          </a:p>
          <a:p>
            <a:endParaRPr lang="en-US" dirty="0" smtClean="0"/>
          </a:p>
          <a:p>
            <a:r>
              <a:rPr lang="en-US" dirty="0" smtClean="0"/>
              <a:t>What are the unsafe states?</a:t>
            </a:r>
          </a:p>
          <a:p>
            <a:endParaRPr lang="en-US" dirty="0" smtClean="0"/>
          </a:p>
          <a:p>
            <a:r>
              <a:rPr lang="en-US" dirty="0" smtClean="0"/>
              <a:t>What are the safe states?</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Communal Dining Lawyers</a:t>
            </a:r>
            <a:endParaRPr lang="en-US" dirty="0"/>
          </a:p>
        </p:txBody>
      </p:sp>
      <p:sp>
        <p:nvSpPr>
          <p:cNvPr id="3" name="Content Placeholder 2"/>
          <p:cNvSpPr>
            <a:spLocks noGrp="1"/>
          </p:cNvSpPr>
          <p:nvPr>
            <p:ph idx="1"/>
          </p:nvPr>
        </p:nvSpPr>
        <p:spPr/>
        <p:txBody>
          <a:bodyPr>
            <a:normAutofit/>
          </a:bodyPr>
          <a:lstStyle/>
          <a:p>
            <a:r>
              <a:rPr lang="en-US" dirty="0" err="1" smtClean="0"/>
              <a:t>n</a:t>
            </a:r>
            <a:r>
              <a:rPr lang="en-US" dirty="0" smtClean="0"/>
              <a:t> chopsticks in middle of table </a:t>
            </a:r>
          </a:p>
          <a:p>
            <a:r>
              <a:rPr lang="en-US" dirty="0" err="1" smtClean="0"/>
              <a:t>n</a:t>
            </a:r>
            <a:r>
              <a:rPr lang="en-US" dirty="0" smtClean="0"/>
              <a:t> lawyers, each can take one chopstick at a time</a:t>
            </a:r>
          </a:p>
          <a:p>
            <a:r>
              <a:rPr lang="en-US" dirty="0" smtClean="0"/>
              <a:t>What are the safe states?</a:t>
            </a:r>
          </a:p>
          <a:p>
            <a:r>
              <a:rPr lang="en-US" dirty="0" smtClean="0"/>
              <a:t>What are the unsafe states?</a:t>
            </a:r>
          </a:p>
          <a:p>
            <a:r>
              <a:rPr lang="en-US" dirty="0" smtClean="0"/>
              <a:t>What are the doomed states?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Multiprocessor cache coherence</a:t>
            </a:r>
          </a:p>
          <a:p>
            <a:r>
              <a:rPr lang="en-US" dirty="0" smtClean="0"/>
              <a:t>MCS locks (if locks are mostly busy)</a:t>
            </a:r>
          </a:p>
          <a:p>
            <a:r>
              <a:rPr lang="en-US" dirty="0" smtClean="0"/>
              <a:t>RCU locks (if locks are mostly busy, and data is mostly read-only)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Communal Mutant Dining Lawyers</a:t>
            </a:r>
            <a:endParaRPr lang="en-US" dirty="0"/>
          </a:p>
        </p:txBody>
      </p:sp>
      <p:sp>
        <p:nvSpPr>
          <p:cNvPr id="3" name="Content Placeholder 2"/>
          <p:cNvSpPr>
            <a:spLocks noGrp="1"/>
          </p:cNvSpPr>
          <p:nvPr>
            <p:ph idx="1"/>
          </p:nvPr>
        </p:nvSpPr>
        <p:spPr/>
        <p:txBody>
          <a:bodyPr/>
          <a:lstStyle/>
          <a:p>
            <a:r>
              <a:rPr lang="en-US" dirty="0" smtClean="0"/>
              <a:t>N chopsticks in the middle of the table</a:t>
            </a:r>
          </a:p>
          <a:p>
            <a:r>
              <a:rPr lang="en-US" dirty="0" smtClean="0"/>
              <a:t>N lawyers, each takes one chopstick at a time</a:t>
            </a:r>
          </a:p>
          <a:p>
            <a:r>
              <a:rPr lang="en-US" dirty="0" smtClean="0"/>
              <a:t>Lawyers need </a:t>
            </a:r>
            <a:r>
              <a:rPr lang="en-US" dirty="0" err="1" smtClean="0"/>
              <a:t>k</a:t>
            </a:r>
            <a:r>
              <a:rPr lang="en-US" dirty="0" smtClean="0"/>
              <a:t> chopsticks to eat, </a:t>
            </a:r>
            <a:r>
              <a:rPr lang="en-US" dirty="0" err="1" smtClean="0"/>
              <a:t>k</a:t>
            </a:r>
            <a:r>
              <a:rPr lang="en-US" dirty="0" smtClean="0"/>
              <a:t> &gt; 1</a:t>
            </a:r>
          </a:p>
          <a:p>
            <a:endParaRPr lang="en-US" dirty="0" smtClean="0"/>
          </a:p>
          <a:p>
            <a:r>
              <a:rPr lang="en-US" dirty="0" smtClean="0"/>
              <a:t>What are the safe states?</a:t>
            </a:r>
          </a:p>
          <a:p>
            <a:r>
              <a:rPr lang="en-US" dirty="0" smtClean="0"/>
              <a:t>What are the unsafe states?</a:t>
            </a:r>
          </a:p>
          <a:p>
            <a:r>
              <a:rPr lang="en-US" dirty="0" smtClean="0"/>
              <a:t>What are the doomed states?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Communal Mutant Absent-Minded </a:t>
            </a:r>
            <a:br>
              <a:rPr lang="en-US" dirty="0" smtClean="0"/>
            </a:br>
            <a:r>
              <a:rPr lang="en-US" dirty="0" smtClean="0"/>
              <a:t>Dining Lawyers</a:t>
            </a:r>
            <a:endParaRPr lang="en-US" dirty="0"/>
          </a:p>
        </p:txBody>
      </p:sp>
      <p:sp>
        <p:nvSpPr>
          <p:cNvPr id="3" name="Content Placeholder 2"/>
          <p:cNvSpPr>
            <a:spLocks noGrp="1"/>
          </p:cNvSpPr>
          <p:nvPr>
            <p:ph idx="1"/>
          </p:nvPr>
        </p:nvSpPr>
        <p:spPr/>
        <p:txBody>
          <a:bodyPr>
            <a:normAutofit lnSpcReduction="10000"/>
          </a:bodyPr>
          <a:lstStyle/>
          <a:p>
            <a:r>
              <a:rPr lang="en-US" dirty="0" smtClean="0"/>
              <a:t>N chopsticks in the middle of the table</a:t>
            </a:r>
          </a:p>
          <a:p>
            <a:r>
              <a:rPr lang="en-US" dirty="0" smtClean="0"/>
              <a:t>N lawyers, each takes one chopstick at a time</a:t>
            </a:r>
          </a:p>
          <a:p>
            <a:r>
              <a:rPr lang="en-US" dirty="0" smtClean="0"/>
              <a:t>Lawyers need </a:t>
            </a:r>
            <a:r>
              <a:rPr lang="en-US" dirty="0" err="1" smtClean="0"/>
              <a:t>k</a:t>
            </a:r>
            <a:r>
              <a:rPr lang="en-US" dirty="0" smtClean="0"/>
              <a:t> chopsticks to eat, </a:t>
            </a:r>
            <a:r>
              <a:rPr lang="en-US" dirty="0" err="1" smtClean="0"/>
              <a:t>k</a:t>
            </a:r>
            <a:r>
              <a:rPr lang="en-US" dirty="0" smtClean="0"/>
              <a:t> &gt; 1</a:t>
            </a:r>
          </a:p>
          <a:p>
            <a:pPr lvl="1"/>
            <a:r>
              <a:rPr lang="en-US" dirty="0" err="1" smtClean="0"/>
              <a:t>k</a:t>
            </a:r>
            <a:r>
              <a:rPr lang="en-US" dirty="0" smtClean="0"/>
              <a:t> larger if lawyer is talking on his/her </a:t>
            </a:r>
            <a:r>
              <a:rPr lang="en-US" dirty="0" err="1" smtClean="0"/>
              <a:t>cellphone</a:t>
            </a:r>
            <a:endParaRPr lang="en-US" dirty="0" smtClean="0"/>
          </a:p>
          <a:p>
            <a:endParaRPr lang="en-US" dirty="0" smtClean="0"/>
          </a:p>
          <a:p>
            <a:r>
              <a:rPr lang="en-US" dirty="0" smtClean="0"/>
              <a:t>What are the safe states?</a:t>
            </a:r>
          </a:p>
          <a:p>
            <a:r>
              <a:rPr lang="en-US" dirty="0" smtClean="0"/>
              <a:t>What are the unsafe states?</a:t>
            </a:r>
          </a:p>
          <a:p>
            <a:r>
              <a:rPr lang="en-US" dirty="0" smtClean="0"/>
              <a:t>What are the doomed states?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 the Future</a:t>
            </a:r>
            <a:endParaRPr lang="en-US" dirty="0"/>
          </a:p>
        </p:txBody>
      </p:sp>
      <p:sp>
        <p:nvSpPr>
          <p:cNvPr id="3" name="Content Placeholder 2"/>
          <p:cNvSpPr>
            <a:spLocks noGrp="1"/>
          </p:cNvSpPr>
          <p:nvPr>
            <p:ph idx="1"/>
          </p:nvPr>
        </p:nvSpPr>
        <p:spPr>
          <a:xfrm>
            <a:off x="457200" y="1483408"/>
            <a:ext cx="8229600" cy="5257800"/>
          </a:xfrm>
        </p:spPr>
        <p:txBody>
          <a:bodyPr>
            <a:normAutofit/>
          </a:bodyPr>
          <a:lstStyle/>
          <a:p>
            <a:r>
              <a:rPr lang="en-US" dirty="0" smtClean="0"/>
              <a:t>Banker’s algorithm</a:t>
            </a:r>
          </a:p>
          <a:p>
            <a:pPr lvl="1"/>
            <a:r>
              <a:rPr lang="en-US" dirty="0" smtClean="0"/>
              <a:t>State maximum resource needs in advance</a:t>
            </a:r>
          </a:p>
          <a:p>
            <a:pPr lvl="1"/>
            <a:r>
              <a:rPr lang="en-US" dirty="0" smtClean="0"/>
              <a:t>Allocate resources dynamically when resource is needed -- wait if granting request would lead to deadlock</a:t>
            </a:r>
          </a:p>
          <a:p>
            <a:pPr lvl="1"/>
            <a:r>
              <a:rPr lang="en-US" dirty="0" smtClean="0"/>
              <a:t>Request can be granted if some sequential ordering of threads is deadlock free</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Banker’s Algorithm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Grant request </a:t>
            </a:r>
            <a:r>
              <a:rPr lang="en-US" dirty="0" err="1" smtClean="0"/>
              <a:t>iff</a:t>
            </a:r>
            <a:r>
              <a:rPr lang="en-US" dirty="0" smtClean="0"/>
              <a:t> result is a safe state</a:t>
            </a:r>
          </a:p>
          <a:p>
            <a:r>
              <a:rPr lang="en-US" dirty="0" smtClean="0"/>
              <a:t>Sum of maximum resource needs of current threads can be greater than the total resources</a:t>
            </a:r>
          </a:p>
          <a:p>
            <a:pPr lvl="1"/>
            <a:r>
              <a:rPr lang="en-US" dirty="0" smtClean="0"/>
              <a:t>Provided there is some way for all the threads to finish without getting into deadlock</a:t>
            </a:r>
          </a:p>
          <a:p>
            <a:r>
              <a:rPr lang="en-US" dirty="0" smtClean="0"/>
              <a:t>Example: proceed </a:t>
            </a:r>
            <a:r>
              <a:rPr lang="en-US" dirty="0" err="1" smtClean="0"/>
              <a:t>iff</a:t>
            </a:r>
            <a:endParaRPr lang="en-US" dirty="0" smtClean="0"/>
          </a:p>
          <a:p>
            <a:pPr lvl="1"/>
            <a:r>
              <a:rPr lang="en-US" dirty="0" smtClean="0"/>
              <a:t>total available resources - # allocated &gt;= max remaining that might be needed by this thread in order to finish </a:t>
            </a:r>
          </a:p>
          <a:p>
            <a:pPr lvl="1"/>
            <a:r>
              <a:rPr lang="en-US" dirty="0" smtClean="0"/>
              <a:t>Guarantees this thread can finish</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 and Repair</a:t>
            </a:r>
            <a:endParaRPr lang="en-US" dirty="0"/>
          </a:p>
        </p:txBody>
      </p:sp>
      <p:sp>
        <p:nvSpPr>
          <p:cNvPr id="3" name="Content Placeholder 2"/>
          <p:cNvSpPr>
            <a:spLocks noGrp="1"/>
          </p:cNvSpPr>
          <p:nvPr>
            <p:ph idx="1"/>
          </p:nvPr>
        </p:nvSpPr>
        <p:spPr>
          <a:xfrm>
            <a:off x="457200" y="1600200"/>
            <a:ext cx="8478330" cy="4733792"/>
          </a:xfrm>
        </p:spPr>
        <p:txBody>
          <a:bodyPr>
            <a:normAutofit lnSpcReduction="10000"/>
          </a:bodyPr>
          <a:lstStyle/>
          <a:p>
            <a:r>
              <a:rPr lang="en-US" dirty="0" smtClean="0"/>
              <a:t>Algorithm</a:t>
            </a:r>
          </a:p>
          <a:p>
            <a:pPr lvl="1"/>
            <a:r>
              <a:rPr lang="en-US" dirty="0" smtClean="0"/>
              <a:t>Scan wait for graph</a:t>
            </a:r>
          </a:p>
          <a:p>
            <a:pPr lvl="1"/>
            <a:r>
              <a:rPr lang="en-US" dirty="0" smtClean="0"/>
              <a:t>Detect cycles</a:t>
            </a:r>
          </a:p>
          <a:p>
            <a:pPr lvl="1"/>
            <a:r>
              <a:rPr lang="en-US" dirty="0" smtClean="0"/>
              <a:t>Fix cycles</a:t>
            </a:r>
          </a:p>
          <a:p>
            <a:r>
              <a:rPr lang="en-US" dirty="0" smtClean="0"/>
              <a:t>Proceed without the resource</a:t>
            </a:r>
          </a:p>
          <a:p>
            <a:pPr lvl="1"/>
            <a:r>
              <a:rPr lang="en-US" dirty="0" smtClean="0"/>
              <a:t>Requires robust exception handling code</a:t>
            </a:r>
          </a:p>
          <a:p>
            <a:r>
              <a:rPr lang="en-US" dirty="0" smtClean="0"/>
              <a:t>Roll back and retry</a:t>
            </a:r>
          </a:p>
          <a:p>
            <a:pPr lvl="1"/>
            <a:r>
              <a:rPr lang="en-US" dirty="0" smtClean="0"/>
              <a:t>Transaction: all operations are provisional until have all required resources to complete operation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Deadlock</a:t>
            </a:r>
            <a:endParaRPr lang="en-US" dirty="0"/>
          </a:p>
        </p:txBody>
      </p:sp>
      <p:pic>
        <p:nvPicPr>
          <p:cNvPr id="4" name="Content Placeholder 3" descr="ch6-09_deadlockGraph.pdf"/>
          <p:cNvPicPr>
            <a:picLocks noGrp="1" noChangeAspect="1"/>
          </p:cNvPicPr>
          <p:nvPr>
            <p:ph idx="1"/>
          </p:nvPr>
        </p:nvPicPr>
        <mc:AlternateContent>
          <mc:Choice xmlns:ma="http://schemas.microsoft.com/office/mac/drawingml/2008/main" Requires="ma">
            <p:blipFill>
              <a:blip r:embed="rId2"/>
              <a:srcRect t="-15384" b="-15384"/>
              <a:stretch>
                <a:fillRect/>
              </a:stretch>
            </p:blipFill>
          </mc:Choice>
          <mc:Fallback>
            <p:blipFill>
              <a:blip r:embed="rId3"/>
              <a:srcRect t="-15384" b="-15384"/>
              <a:stretch>
                <a:fillRect/>
              </a:stretch>
            </p:blipFill>
          </mc:Fallback>
        </mc:AlternateContent>
        <p:spPr>
          <a:xfrm>
            <a:off x="24857" y="1101564"/>
            <a:ext cx="9136274" cy="5024599"/>
          </a:xfrm>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Synchronization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Goal: data structures that can be read/modified without acquiring a lock</a:t>
            </a:r>
          </a:p>
          <a:p>
            <a:pPr lvl="1"/>
            <a:r>
              <a:rPr lang="en-US" dirty="0" smtClean="0"/>
              <a:t>No lock contention!</a:t>
            </a:r>
          </a:p>
          <a:p>
            <a:pPr lvl="1"/>
            <a:r>
              <a:rPr lang="en-US" dirty="0" smtClean="0"/>
              <a:t>No deadlock!</a:t>
            </a:r>
          </a:p>
          <a:p>
            <a:r>
              <a:rPr lang="en-US" dirty="0" smtClean="0"/>
              <a:t>General method using </a:t>
            </a:r>
            <a:r>
              <a:rPr lang="en-US" dirty="0" err="1" smtClean="0"/>
              <a:t>compareAndSwap</a:t>
            </a:r>
            <a:endParaRPr lang="en-US" dirty="0" smtClean="0"/>
          </a:p>
          <a:p>
            <a:pPr lvl="1"/>
            <a:r>
              <a:rPr lang="en-US" dirty="0" smtClean="0"/>
              <a:t>Create copy of data structure</a:t>
            </a:r>
          </a:p>
          <a:p>
            <a:pPr lvl="1"/>
            <a:r>
              <a:rPr lang="en-US" dirty="0" smtClean="0"/>
              <a:t>Modify copy</a:t>
            </a:r>
          </a:p>
          <a:p>
            <a:pPr lvl="1"/>
            <a:r>
              <a:rPr lang="en-US" dirty="0" smtClean="0"/>
              <a:t>Swap in new version </a:t>
            </a:r>
            <a:r>
              <a:rPr lang="en-US" dirty="0" err="1" smtClean="0"/>
              <a:t>iff</a:t>
            </a:r>
            <a:r>
              <a:rPr lang="en-US" dirty="0" smtClean="0"/>
              <a:t> no one else has</a:t>
            </a:r>
          </a:p>
          <a:p>
            <a:pPr lvl="1"/>
            <a:r>
              <a:rPr lang="en-US" dirty="0" smtClean="0"/>
              <a:t>Restart if pointer has changed</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Lock-Free Bounded Buffer</a:t>
            </a:r>
            <a:endParaRPr lang="en-US" dirty="0"/>
          </a:p>
        </p:txBody>
      </p:sp>
      <p:sp>
        <p:nvSpPr>
          <p:cNvPr id="4" name="Content Placeholder 3"/>
          <p:cNvSpPr>
            <a:spLocks noGrp="1"/>
          </p:cNvSpPr>
          <p:nvPr>
            <p:ph idx="1"/>
          </p:nvPr>
        </p:nvSpPr>
        <p:spPr>
          <a:xfrm>
            <a:off x="457200" y="1417638"/>
            <a:ext cx="8229600" cy="5186362"/>
          </a:xfrm>
        </p:spPr>
        <p:txBody>
          <a:bodyPr>
            <a:normAutofit fontScale="92500" lnSpcReduction="20000"/>
          </a:bodyPr>
          <a:lstStyle/>
          <a:p>
            <a:pPr>
              <a:buNone/>
            </a:pPr>
            <a:r>
              <a:rPr lang="en-US" dirty="0" err="1" smtClean="0"/>
              <a:t>tryget</a:t>
            </a:r>
            <a:r>
              <a:rPr lang="en-US" dirty="0" smtClean="0"/>
              <a:t>() {</a:t>
            </a:r>
          </a:p>
          <a:p>
            <a:pPr>
              <a:buNone/>
            </a:pPr>
            <a:r>
              <a:rPr lang="en-US" dirty="0" smtClean="0"/>
              <a:t>    do {</a:t>
            </a:r>
          </a:p>
          <a:p>
            <a:pPr>
              <a:buNone/>
            </a:pPr>
            <a:r>
              <a:rPr lang="en-US" dirty="0" smtClean="0"/>
              <a:t>        copy = </a:t>
            </a:r>
            <a:r>
              <a:rPr lang="en-US" dirty="0" err="1" smtClean="0"/>
              <a:t>ConsistentCopy(p</a:t>
            </a:r>
            <a:r>
              <a:rPr lang="en-US" dirty="0" smtClean="0"/>
              <a:t>);</a:t>
            </a:r>
          </a:p>
          <a:p>
            <a:pPr>
              <a:buNone/>
            </a:pPr>
            <a:r>
              <a:rPr lang="en-US" dirty="0" smtClean="0"/>
              <a:t>        if (copy-&gt;front == copy-&gt;tail)</a:t>
            </a:r>
          </a:p>
          <a:p>
            <a:pPr>
              <a:buNone/>
            </a:pPr>
            <a:r>
              <a:rPr lang="en-US" dirty="0" smtClean="0"/>
              <a:t>            return NULL;</a:t>
            </a:r>
          </a:p>
          <a:p>
            <a:pPr>
              <a:buNone/>
            </a:pPr>
            <a:r>
              <a:rPr lang="en-US" dirty="0" smtClean="0"/>
              <a:t>        else {</a:t>
            </a:r>
          </a:p>
          <a:p>
            <a:pPr>
              <a:buNone/>
            </a:pPr>
            <a:r>
              <a:rPr lang="en-US" dirty="0" smtClean="0"/>
              <a:t>            item = copy-&gt;</a:t>
            </a:r>
            <a:r>
              <a:rPr lang="en-US" dirty="0" err="1" smtClean="0"/>
              <a:t>buf[copy</a:t>
            </a:r>
            <a:r>
              <a:rPr lang="en-US" dirty="0" smtClean="0"/>
              <a:t>-&gt;front % MAX];</a:t>
            </a:r>
          </a:p>
          <a:p>
            <a:pPr>
              <a:buNone/>
            </a:pPr>
            <a:r>
              <a:rPr lang="en-US" dirty="0" smtClean="0"/>
              <a:t>            copy-&gt;front++;</a:t>
            </a:r>
          </a:p>
          <a:p>
            <a:pPr>
              <a:buNone/>
            </a:pPr>
            <a:r>
              <a:rPr lang="en-US" dirty="0" smtClean="0"/>
              <a:t>     } while (</a:t>
            </a:r>
            <a:r>
              <a:rPr lang="en-US" dirty="0" err="1" smtClean="0"/>
              <a:t>compareAndSwap(&amp;p</a:t>
            </a:r>
            <a:r>
              <a:rPr lang="en-US" dirty="0" smtClean="0"/>
              <a:t>, </a:t>
            </a:r>
            <a:r>
              <a:rPr lang="en-US" dirty="0" err="1" smtClean="0"/>
              <a:t>p</a:t>
            </a:r>
            <a:r>
              <a:rPr lang="en-US" dirty="0" smtClean="0"/>
              <a:t>, copy));</a:t>
            </a:r>
          </a:p>
          <a:p>
            <a:pPr>
              <a:buNone/>
            </a:pPr>
            <a:r>
              <a:rPr lang="en-US" dirty="0" smtClean="0"/>
              <a:t>    return item;</a:t>
            </a:r>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Multiprocessor Cache Coherence</a:t>
            </a:r>
            <a:endParaRPr lang="en-US" dirty="0"/>
          </a:p>
        </p:txBody>
      </p:sp>
      <p:sp>
        <p:nvSpPr>
          <p:cNvPr id="3" name="Content Placeholder 2"/>
          <p:cNvSpPr>
            <a:spLocks noGrp="1"/>
          </p:cNvSpPr>
          <p:nvPr>
            <p:ph idx="1"/>
          </p:nvPr>
        </p:nvSpPr>
        <p:spPr/>
        <p:txBody>
          <a:bodyPr>
            <a:normAutofit/>
          </a:bodyPr>
          <a:lstStyle/>
          <a:p>
            <a:r>
              <a:rPr lang="en-US" dirty="0" smtClean="0"/>
              <a:t>Scenario:</a:t>
            </a:r>
          </a:p>
          <a:p>
            <a:pPr lvl="1"/>
            <a:r>
              <a:rPr lang="en-US" dirty="0" smtClean="0"/>
              <a:t>Thread A modifies data inside a critical section and releases lock</a:t>
            </a:r>
          </a:p>
          <a:p>
            <a:pPr lvl="1"/>
            <a:r>
              <a:rPr lang="en-US" dirty="0" smtClean="0"/>
              <a:t>Thread B acquires lock and reads data</a:t>
            </a:r>
          </a:p>
          <a:p>
            <a:r>
              <a:rPr lang="en-US" dirty="0" smtClean="0"/>
              <a:t>Easy if all accesses go to main memory</a:t>
            </a:r>
          </a:p>
          <a:p>
            <a:pPr lvl="1"/>
            <a:r>
              <a:rPr lang="en-US" dirty="0" smtClean="0"/>
              <a:t>Thread A changes main memory; thread B reads it</a:t>
            </a:r>
          </a:p>
          <a:p>
            <a:r>
              <a:rPr lang="en-US" dirty="0" smtClean="0"/>
              <a:t>What if new data is cached at processor A?</a:t>
            </a:r>
          </a:p>
          <a:p>
            <a:r>
              <a:rPr lang="en-US" dirty="0" smtClean="0"/>
              <a:t>What if old data is cached at processor B</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Back Cache Coherence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Cache coherence = system behaves as if there is one copy of the data</a:t>
            </a:r>
          </a:p>
          <a:p>
            <a:pPr lvl="1"/>
            <a:r>
              <a:rPr lang="en-US" dirty="0" smtClean="0"/>
              <a:t>If data is only being read, any number of caches can have a copy</a:t>
            </a:r>
          </a:p>
          <a:p>
            <a:pPr lvl="1"/>
            <a:r>
              <a:rPr lang="en-US" dirty="0" smtClean="0"/>
              <a:t>If data is being modified, at most one cached copy</a:t>
            </a:r>
          </a:p>
          <a:p>
            <a:r>
              <a:rPr lang="en-US" dirty="0" smtClean="0"/>
              <a:t>On write: (get ownership)</a:t>
            </a:r>
          </a:p>
          <a:p>
            <a:pPr lvl="1"/>
            <a:r>
              <a:rPr lang="en-US" dirty="0" smtClean="0"/>
              <a:t>Invalidate all cached copies, before doing write</a:t>
            </a:r>
          </a:p>
          <a:p>
            <a:pPr lvl="1"/>
            <a:r>
              <a:rPr lang="en-US" dirty="0" smtClean="0"/>
              <a:t>Modified data stays in cache (“write back”)</a:t>
            </a:r>
          </a:p>
          <a:p>
            <a:r>
              <a:rPr lang="en-US" dirty="0" smtClean="0"/>
              <a:t>On read:</a:t>
            </a:r>
          </a:p>
          <a:p>
            <a:pPr lvl="1"/>
            <a:r>
              <a:rPr lang="en-US" dirty="0" smtClean="0"/>
              <a:t>Fetch value from owner or from memory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State Machine</a:t>
            </a:r>
            <a:endParaRPr lang="en-US" dirty="0"/>
          </a:p>
        </p:txBody>
      </p:sp>
      <p:sp>
        <p:nvSpPr>
          <p:cNvPr id="5" name="TextBox 4"/>
          <p:cNvSpPr txBox="1"/>
          <p:nvPr/>
        </p:nvSpPr>
        <p:spPr>
          <a:xfrm>
            <a:off x="1494788" y="3452979"/>
            <a:ext cx="1362505" cy="461665"/>
          </a:xfrm>
          <a:prstGeom prst="rect">
            <a:avLst/>
          </a:prstGeom>
          <a:noFill/>
        </p:spPr>
        <p:txBody>
          <a:bodyPr wrap="square" rtlCol="0">
            <a:spAutoFit/>
          </a:bodyPr>
          <a:lstStyle/>
          <a:p>
            <a:r>
              <a:rPr lang="en-US" sz="2400" dirty="0" smtClean="0"/>
              <a:t>Invalid</a:t>
            </a:r>
            <a:endParaRPr lang="en-US" sz="2400" dirty="0"/>
          </a:p>
        </p:txBody>
      </p:sp>
      <p:sp>
        <p:nvSpPr>
          <p:cNvPr id="6" name="TextBox 5"/>
          <p:cNvSpPr txBox="1"/>
          <p:nvPr/>
        </p:nvSpPr>
        <p:spPr>
          <a:xfrm>
            <a:off x="5027271" y="4842109"/>
            <a:ext cx="1533921" cy="830997"/>
          </a:xfrm>
          <a:prstGeom prst="rect">
            <a:avLst/>
          </a:prstGeom>
          <a:noFill/>
        </p:spPr>
        <p:txBody>
          <a:bodyPr wrap="square" rtlCol="0">
            <a:spAutoFit/>
          </a:bodyPr>
          <a:lstStyle/>
          <a:p>
            <a:r>
              <a:rPr lang="en-US" sz="2400" dirty="0" smtClean="0"/>
              <a:t>Exclusive</a:t>
            </a:r>
          </a:p>
          <a:p>
            <a:r>
              <a:rPr lang="en-US" sz="2400" dirty="0" smtClean="0"/>
              <a:t>(writable)</a:t>
            </a:r>
            <a:endParaRPr lang="en-US" sz="2400" dirty="0"/>
          </a:p>
        </p:txBody>
      </p:sp>
      <p:sp>
        <p:nvSpPr>
          <p:cNvPr id="7" name="TextBox 6"/>
          <p:cNvSpPr txBox="1"/>
          <p:nvPr/>
        </p:nvSpPr>
        <p:spPr>
          <a:xfrm>
            <a:off x="5027271" y="2288756"/>
            <a:ext cx="1864626" cy="461665"/>
          </a:xfrm>
          <a:prstGeom prst="rect">
            <a:avLst/>
          </a:prstGeom>
          <a:noFill/>
        </p:spPr>
        <p:txBody>
          <a:bodyPr wrap="square" rtlCol="0">
            <a:spAutoFit/>
          </a:bodyPr>
          <a:lstStyle/>
          <a:p>
            <a:r>
              <a:rPr lang="en-US" sz="2400" dirty="0" smtClean="0"/>
              <a:t>Read-Only</a:t>
            </a:r>
            <a:endParaRPr lang="en-US" sz="2400" dirty="0"/>
          </a:p>
        </p:txBody>
      </p:sp>
      <p:cxnSp>
        <p:nvCxnSpPr>
          <p:cNvPr id="18" name="Straight Arrow Connector 17"/>
          <p:cNvCxnSpPr/>
          <p:nvPr/>
        </p:nvCxnSpPr>
        <p:spPr>
          <a:xfrm flipV="1">
            <a:off x="2221788" y="2598021"/>
            <a:ext cx="2646193" cy="7025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4550914" y="3780224"/>
            <a:ext cx="2061195"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381078" y="4109058"/>
            <a:ext cx="2486903" cy="9579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5400000">
            <a:off x="4895643" y="3781813"/>
            <a:ext cx="2061194"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rot="10800000" flipV="1">
            <a:off x="2553046" y="2751217"/>
            <a:ext cx="2646193" cy="7021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0800000">
            <a:off x="1997461" y="4379065"/>
            <a:ext cx="2612847" cy="9929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176040" y="2288756"/>
            <a:ext cx="1580772" cy="461665"/>
          </a:xfrm>
          <a:prstGeom prst="rect">
            <a:avLst/>
          </a:prstGeom>
          <a:noFill/>
        </p:spPr>
        <p:txBody>
          <a:bodyPr wrap="square" rtlCol="0">
            <a:spAutoFit/>
          </a:bodyPr>
          <a:lstStyle/>
          <a:p>
            <a:r>
              <a:rPr lang="en-US" sz="2400" dirty="0" smtClean="0"/>
              <a:t>Read miss</a:t>
            </a:r>
            <a:endParaRPr lang="en-US" sz="2400" dirty="0"/>
          </a:p>
        </p:txBody>
      </p:sp>
      <p:sp>
        <p:nvSpPr>
          <p:cNvPr id="33" name="TextBox 32"/>
          <p:cNvSpPr txBox="1"/>
          <p:nvPr/>
        </p:nvSpPr>
        <p:spPr>
          <a:xfrm>
            <a:off x="3029536" y="4109058"/>
            <a:ext cx="1580772" cy="461665"/>
          </a:xfrm>
          <a:prstGeom prst="rect">
            <a:avLst/>
          </a:prstGeom>
          <a:noFill/>
        </p:spPr>
        <p:txBody>
          <a:bodyPr wrap="square" rtlCol="0">
            <a:spAutoFit/>
          </a:bodyPr>
          <a:lstStyle/>
          <a:p>
            <a:r>
              <a:rPr lang="en-US" sz="2400" dirty="0" smtClean="0"/>
              <a:t>Write miss</a:t>
            </a:r>
            <a:endParaRPr lang="en-US" sz="2400" dirty="0"/>
          </a:p>
        </p:txBody>
      </p:sp>
      <p:sp>
        <p:nvSpPr>
          <p:cNvPr id="34" name="TextBox 33"/>
          <p:cNvSpPr txBox="1"/>
          <p:nvPr/>
        </p:nvSpPr>
        <p:spPr>
          <a:xfrm>
            <a:off x="2221788" y="4999761"/>
            <a:ext cx="1580772" cy="461665"/>
          </a:xfrm>
          <a:prstGeom prst="rect">
            <a:avLst/>
          </a:prstGeom>
          <a:noFill/>
        </p:spPr>
        <p:txBody>
          <a:bodyPr wrap="square" rtlCol="0">
            <a:spAutoFit/>
          </a:bodyPr>
          <a:lstStyle/>
          <a:p>
            <a:r>
              <a:rPr lang="en-US" sz="2400" dirty="0" smtClean="0"/>
              <a:t>Peer write</a:t>
            </a:r>
            <a:endParaRPr lang="en-US" sz="2400" dirty="0"/>
          </a:p>
        </p:txBody>
      </p:sp>
      <p:sp>
        <p:nvSpPr>
          <p:cNvPr id="35" name="TextBox 34"/>
          <p:cNvSpPr txBox="1"/>
          <p:nvPr/>
        </p:nvSpPr>
        <p:spPr>
          <a:xfrm>
            <a:off x="3446499" y="3069746"/>
            <a:ext cx="1580772" cy="461665"/>
          </a:xfrm>
          <a:prstGeom prst="rect">
            <a:avLst/>
          </a:prstGeom>
          <a:noFill/>
        </p:spPr>
        <p:txBody>
          <a:bodyPr wrap="square" rtlCol="0">
            <a:spAutoFit/>
          </a:bodyPr>
          <a:lstStyle/>
          <a:p>
            <a:r>
              <a:rPr lang="en-US" sz="2400" dirty="0" smtClean="0"/>
              <a:t>Peer write</a:t>
            </a:r>
            <a:endParaRPr lang="en-US" sz="2400" dirty="0"/>
          </a:p>
        </p:txBody>
      </p:sp>
      <p:sp>
        <p:nvSpPr>
          <p:cNvPr id="36" name="TextBox 35"/>
          <p:cNvSpPr txBox="1"/>
          <p:nvPr/>
        </p:nvSpPr>
        <p:spPr>
          <a:xfrm>
            <a:off x="4408853" y="3683811"/>
            <a:ext cx="1580772" cy="461665"/>
          </a:xfrm>
          <a:prstGeom prst="rect">
            <a:avLst/>
          </a:prstGeom>
          <a:noFill/>
        </p:spPr>
        <p:txBody>
          <a:bodyPr wrap="square" rtlCol="0">
            <a:spAutoFit/>
          </a:bodyPr>
          <a:lstStyle/>
          <a:p>
            <a:r>
              <a:rPr lang="en-US" sz="2400" dirty="0" smtClean="0"/>
              <a:t>Peer read</a:t>
            </a:r>
            <a:endParaRPr lang="en-US" sz="2400" dirty="0"/>
          </a:p>
        </p:txBody>
      </p:sp>
      <p:sp>
        <p:nvSpPr>
          <p:cNvPr id="37" name="TextBox 36"/>
          <p:cNvSpPr txBox="1"/>
          <p:nvPr/>
        </p:nvSpPr>
        <p:spPr>
          <a:xfrm>
            <a:off x="5926239" y="3647393"/>
            <a:ext cx="1580772" cy="461665"/>
          </a:xfrm>
          <a:prstGeom prst="rect">
            <a:avLst/>
          </a:prstGeom>
          <a:noFill/>
        </p:spPr>
        <p:txBody>
          <a:bodyPr wrap="square" rtlCol="0">
            <a:spAutoFit/>
          </a:bodyPr>
          <a:lstStyle/>
          <a:p>
            <a:r>
              <a:rPr lang="en-US" sz="2400" dirty="0" smtClean="0"/>
              <a:t>Write hit</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Directory-Based Cache Coherence</a:t>
            </a:r>
            <a:endParaRPr lang="en-US" dirty="0"/>
          </a:p>
        </p:txBody>
      </p:sp>
      <p:sp>
        <p:nvSpPr>
          <p:cNvPr id="3" name="Content Placeholder 2"/>
          <p:cNvSpPr>
            <a:spLocks noGrp="1"/>
          </p:cNvSpPr>
          <p:nvPr>
            <p:ph idx="1"/>
          </p:nvPr>
        </p:nvSpPr>
        <p:spPr/>
        <p:txBody>
          <a:bodyPr>
            <a:normAutofit fontScale="92500"/>
          </a:bodyPr>
          <a:lstStyle/>
          <a:p>
            <a:r>
              <a:rPr lang="en-US" dirty="0" smtClean="0"/>
              <a:t>How do we know which cores have a location cached?</a:t>
            </a:r>
          </a:p>
          <a:p>
            <a:pPr lvl="1"/>
            <a:r>
              <a:rPr lang="en-US" dirty="0" smtClean="0"/>
              <a:t>Hardware keeps track of all cached copies</a:t>
            </a:r>
          </a:p>
          <a:p>
            <a:pPr lvl="1"/>
            <a:r>
              <a:rPr lang="en-US" dirty="0" smtClean="0"/>
              <a:t>On a read miss, if held exclusive, fetch latest copy and invalidate that copy</a:t>
            </a:r>
          </a:p>
          <a:p>
            <a:pPr lvl="1"/>
            <a:r>
              <a:rPr lang="en-US" dirty="0" smtClean="0"/>
              <a:t>On a write miss, invalidate all copies</a:t>
            </a:r>
          </a:p>
          <a:p>
            <a:r>
              <a:rPr lang="en-US" dirty="0" smtClean="0"/>
              <a:t>Read-modify-write instructions</a:t>
            </a:r>
          </a:p>
          <a:p>
            <a:pPr lvl="1"/>
            <a:r>
              <a:rPr lang="en-US" dirty="0" smtClean="0"/>
              <a:t>Fetch cache entry exclusive, prevent any other cache from reading the data until instruction completes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Critical Section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 counter protected by a spinlock</a:t>
            </a:r>
          </a:p>
          <a:p>
            <a:pPr>
              <a:buNone/>
            </a:pPr>
            <a:r>
              <a:rPr lang="en-US" dirty="0" err="1" smtClean="0"/>
              <a:t>Counter::Increment</a:t>
            </a:r>
            <a:r>
              <a:rPr lang="en-US" dirty="0" smtClean="0"/>
              <a:t>() {</a:t>
            </a:r>
          </a:p>
          <a:p>
            <a:pPr>
              <a:buNone/>
            </a:pPr>
            <a:r>
              <a:rPr lang="en-US" dirty="0" smtClean="0"/>
              <a:t>    while (</a:t>
            </a:r>
            <a:r>
              <a:rPr lang="en-US" dirty="0" err="1" smtClean="0"/>
              <a:t>test_and_set(&amp;lock</a:t>
            </a:r>
            <a:r>
              <a:rPr lang="en-US" dirty="0" smtClean="0"/>
              <a:t>))</a:t>
            </a:r>
          </a:p>
          <a:p>
            <a:pPr>
              <a:buNone/>
            </a:pPr>
            <a:r>
              <a:rPr lang="en-US" dirty="0" smtClean="0"/>
              <a:t>        ;</a:t>
            </a:r>
          </a:p>
          <a:p>
            <a:pPr>
              <a:buNone/>
            </a:pPr>
            <a:r>
              <a:rPr lang="en-US" dirty="0" smtClean="0"/>
              <a:t>    value++;</a:t>
            </a:r>
          </a:p>
          <a:p>
            <a:pPr>
              <a:buNone/>
            </a:pPr>
            <a:r>
              <a:rPr lang="en-US" dirty="0" smtClean="0"/>
              <a:t>    lock = FREE; </a:t>
            </a:r>
          </a:p>
          <a:p>
            <a:pPr>
              <a:buNone/>
            </a:pPr>
            <a:r>
              <a:rPr lang="en-US" dirty="0" smtClean="0"/>
              <a:t>    </a:t>
            </a:r>
            <a:r>
              <a:rPr lang="en-US" dirty="0" err="1" smtClean="0"/>
              <a:t>memory_barrier</a:t>
            </a:r>
            <a:r>
              <a:rPr lang="en-US" dirty="0" smtClean="0"/>
              <a:t>(); </a:t>
            </a:r>
          </a:p>
          <a:p>
            <a:pPr>
              <a:buNone/>
            </a:pPr>
            <a:r>
              <a:rPr lang="en-US"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12909</TotalTime>
  <Words>3347</Words>
  <Application>Microsoft Macintosh PowerPoint</Application>
  <PresentationFormat>On-screen Show (4:3)</PresentationFormat>
  <Paragraphs>492</Paragraphs>
  <Slides>47</Slides>
  <Notes>18</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Office Theme</vt:lpstr>
      <vt:lpstr>Multi-Object Synchronization</vt:lpstr>
      <vt:lpstr>Multi-Object Programs</vt:lpstr>
      <vt:lpstr>Synchronization Performance </vt:lpstr>
      <vt:lpstr>Topics</vt:lpstr>
      <vt:lpstr>Multiprocessor Cache Coherence</vt:lpstr>
      <vt:lpstr>Write Back Cache Coherence</vt:lpstr>
      <vt:lpstr>Cache State Machine</vt:lpstr>
      <vt:lpstr>Directory-Based Cache Coherence</vt:lpstr>
      <vt:lpstr>A Simple Critical Section</vt:lpstr>
      <vt:lpstr>A Simple Test of Cache Behavior</vt:lpstr>
      <vt:lpstr>Results (64 core AMD Opteron)</vt:lpstr>
      <vt:lpstr>Reducing Lock Contention</vt:lpstr>
      <vt:lpstr>What If Locks are Still Mostly Busy?</vt:lpstr>
      <vt:lpstr>The Problem with Test and Set</vt:lpstr>
      <vt:lpstr>The Problem with Test and Test and Set</vt:lpstr>
      <vt:lpstr>Test (and Test) and Set Performance</vt:lpstr>
      <vt:lpstr>Some Approaches</vt:lpstr>
      <vt:lpstr>Atomic CompareAndSwap</vt:lpstr>
      <vt:lpstr>MCS Lock</vt:lpstr>
      <vt:lpstr>MCS Lock Implementation</vt:lpstr>
      <vt:lpstr>MCS In Operation</vt:lpstr>
      <vt:lpstr>Read-Copy-Update</vt:lpstr>
      <vt:lpstr>Read-Copy-Update</vt:lpstr>
      <vt:lpstr>Read-Copy-Update Implementation</vt:lpstr>
      <vt:lpstr>Deadlock Definition</vt:lpstr>
      <vt:lpstr>Example: two locks</vt:lpstr>
      <vt:lpstr>Bidirectional Bounded Buffer</vt:lpstr>
      <vt:lpstr>Two locks and a condition variable</vt:lpstr>
      <vt:lpstr>Yet another Example</vt:lpstr>
      <vt:lpstr>Dining Lawyers</vt:lpstr>
      <vt:lpstr>Necessary Conditions for Deadlock</vt:lpstr>
      <vt:lpstr>Question</vt:lpstr>
      <vt:lpstr>Preventing Deadlock</vt:lpstr>
      <vt:lpstr>Exploit or Limit Behavior</vt:lpstr>
      <vt:lpstr>Example</vt:lpstr>
      <vt:lpstr>Deadlock Dynamics</vt:lpstr>
      <vt:lpstr>Possible System States</vt:lpstr>
      <vt:lpstr>Question</vt:lpstr>
      <vt:lpstr>Communal Dining Lawyers</vt:lpstr>
      <vt:lpstr>Communal Mutant Dining Lawyers</vt:lpstr>
      <vt:lpstr>Communal Mutant Absent-Minded  Dining Lawyers</vt:lpstr>
      <vt:lpstr>Predict the Future</vt:lpstr>
      <vt:lpstr>Banker’s Algorithm</vt:lpstr>
      <vt:lpstr>Detect and Repair</vt:lpstr>
      <vt:lpstr>Detecting Deadlock</vt:lpstr>
      <vt:lpstr>Non-Blocking Synchronization</vt:lpstr>
      <vt:lpstr>Lock-Free Bounded Buffer</vt:lpstr>
    </vt:vector>
  </TitlesOfParts>
  <Manager/>
  <Company>University of Washington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OSPP: Advanced Synchronization</dc:title>
  <dc:subject/>
  <dc:creator>Thomas Anderson</dc:creator>
  <cp:keywords/>
  <dc:description>Copyright Thomas Anderson 2012</dc:description>
  <cp:lastModifiedBy>Thomas Anderson</cp:lastModifiedBy>
  <cp:revision>70</cp:revision>
  <cp:lastPrinted>2014-04-18T16:56:32Z</cp:lastPrinted>
  <dcterms:created xsi:type="dcterms:W3CDTF">2014-10-29T16:28:28Z</dcterms:created>
  <dcterms:modified xsi:type="dcterms:W3CDTF">2014-10-29T16:29:30Z</dcterms:modified>
  <cp:category/>
</cp:coreProperties>
</file>