
<file path=[Content_Types].xml><?xml version="1.0" encoding="utf-8"?>
<Types xmlns="http://schemas.openxmlformats.org/package/2006/content-types">
  <Default Extension="bin" ContentType="application/vnd.openxmlformats-officedocument.presentationml.printerSettings"/>
  <Override PartName="/ppt/notesSlides/notesSlide24.xml" ContentType="application/vnd.openxmlformats-officedocument.presentationml.notesSlide+xml"/>
  <Override PartName="/ppt/slides/slide14.xml" ContentType="application/vnd.openxmlformats-officedocument.presentationml.slide+xml"/>
  <Default Extension="rels" ContentType="application/vnd.openxmlformats-package.relationships+xml"/>
  <Override PartName="/ppt/notesSlides/notesSlide16.xml" ContentType="application/vnd.openxmlformats-officedocument.presentationml.notes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26.xml" ContentType="application/vnd.openxmlformats-officedocument.presentationml.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49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notesSlides/notesSlide26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notesSlides/notesSlide2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pdf" ContentType="application/pd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6" r:id="rId2"/>
    <p:sldId id="310" r:id="rId3"/>
    <p:sldId id="312" r:id="rId4"/>
    <p:sldId id="311" r:id="rId5"/>
    <p:sldId id="299" r:id="rId6"/>
    <p:sldId id="308" r:id="rId7"/>
    <p:sldId id="309" r:id="rId8"/>
    <p:sldId id="257" r:id="rId9"/>
    <p:sldId id="260" r:id="rId10"/>
    <p:sldId id="258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76" r:id="rId19"/>
    <p:sldId id="268" r:id="rId20"/>
    <p:sldId id="271" r:id="rId21"/>
    <p:sldId id="272" r:id="rId22"/>
    <p:sldId id="274" r:id="rId23"/>
    <p:sldId id="277" r:id="rId24"/>
    <p:sldId id="275" r:id="rId25"/>
    <p:sldId id="278" r:id="rId26"/>
    <p:sldId id="305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313" r:id="rId35"/>
    <p:sldId id="286" r:id="rId36"/>
    <p:sldId id="287" r:id="rId37"/>
    <p:sldId id="288" r:id="rId38"/>
    <p:sldId id="289" r:id="rId39"/>
    <p:sldId id="306" r:id="rId40"/>
    <p:sldId id="290" r:id="rId41"/>
    <p:sldId id="302" r:id="rId42"/>
    <p:sldId id="314" r:id="rId43"/>
    <p:sldId id="303" r:id="rId44"/>
    <p:sldId id="304" r:id="rId45"/>
    <p:sldId id="307" r:id="rId46"/>
    <p:sldId id="296" r:id="rId47"/>
    <p:sldId id="297" r:id="rId48"/>
    <p:sldId id="298" r:id="rId49"/>
    <p:sldId id="300" r:id="rId50"/>
    <p:sldId id="301" r:id="rId5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4606" autoAdjust="0"/>
    <p:restoredTop sz="64199" autoAdjust="0"/>
  </p:normalViewPr>
  <p:slideViewPr>
    <p:cSldViewPr snapToGrid="0" snapToObjects="1">
      <p:cViewPr varScale="1">
        <p:scale>
          <a:sx n="74" d="100"/>
          <a:sy n="74" d="100"/>
        </p:scale>
        <p:origin x="-12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notesMaster" Target="notesMasters/notesMaster1.xml"/><Relationship Id="rId53" Type="http://schemas.openxmlformats.org/officeDocument/2006/relationships/handoutMaster" Target="handoutMasters/handoutMaster1.xml"/><Relationship Id="rId54" Type="http://schemas.openxmlformats.org/officeDocument/2006/relationships/printerSettings" Target="printerSettings/printerSettings1.bin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4801D-7B6B-5F4A-8968-09970CCB169C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EC0CD-F1DA-FC46-B0C6-E241E5C04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C2D66-7F57-E94D-93F5-2C545036412A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3955F-9E14-2048-A3C7-B473A3FD9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Upsides?  Downsides to this approach?  Essentially what you do in </a:t>
            </a:r>
            <a:r>
              <a:rPr lang="en-US" dirty="0" err="1" smtClean="0"/>
              <a:t>Javascript</a:t>
            </a:r>
            <a:r>
              <a:rPr lang="en-US" dirty="0" smtClean="0"/>
              <a:t> in a browser – simulate the execution of the script, one line at a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Obviously, you need</a:t>
            </a:r>
            <a:r>
              <a:rPr lang="en-US" baseline="0" dirty="0" smtClean="0"/>
              <a:t> the part that has full rights to be really reliable!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do interrupts fit in?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lvl="1"/>
            <a:r>
              <a:rPr lang="en-US" dirty="0" smtClean="0"/>
              <a:t>Change mode bit in </a:t>
            </a:r>
            <a:r>
              <a:rPr lang="en-US" dirty="0" err="1" smtClean="0"/>
              <a:t>EFLAGs</a:t>
            </a:r>
            <a:r>
              <a:rPr lang="en-US" dirty="0" smtClean="0"/>
              <a:t> register!</a:t>
            </a:r>
          </a:p>
          <a:p>
            <a:pPr lvl="1"/>
            <a:r>
              <a:rPr lang="en-US" dirty="0" smtClean="0"/>
              <a:t>Change which memory locations a user program can access</a:t>
            </a:r>
          </a:p>
          <a:p>
            <a:pPr lvl="1"/>
            <a:r>
              <a:rPr lang="en-US" dirty="0" smtClean="0"/>
              <a:t>Send commands to I/O devices</a:t>
            </a:r>
          </a:p>
          <a:p>
            <a:pPr lvl="1"/>
            <a:r>
              <a:rPr lang="en-US" dirty="0" smtClean="0"/>
              <a:t>Read data from/write data to I/O devices</a:t>
            </a:r>
          </a:p>
          <a:p>
            <a:pPr lvl="1"/>
            <a:r>
              <a:rPr lang="en-US" dirty="0" smtClean="0"/>
              <a:t>Jump into kernel code</a:t>
            </a:r>
          </a:p>
          <a:p>
            <a:pPr lvl="1"/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Second thing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Expandable heap?  </a:t>
            </a:r>
          </a:p>
          <a:p>
            <a:pPr lvl="1"/>
            <a:r>
              <a:rPr lang="en-US" dirty="0" smtClean="0"/>
              <a:t>Expandable stack?</a:t>
            </a:r>
          </a:p>
          <a:p>
            <a:pPr lvl="1"/>
            <a:r>
              <a:rPr lang="en-US" dirty="0" smtClean="0"/>
              <a:t>Memory sharing between processes?</a:t>
            </a:r>
          </a:p>
          <a:p>
            <a:pPr lvl="1"/>
            <a:r>
              <a:rPr lang="en-US" dirty="0" smtClean="0"/>
              <a:t>Non-relative</a:t>
            </a:r>
            <a:r>
              <a:rPr lang="en-US" baseline="0" dirty="0" smtClean="0"/>
              <a:t> addresses – hard to move memory around</a:t>
            </a:r>
          </a:p>
          <a:p>
            <a:pPr lvl="1"/>
            <a:r>
              <a:rPr lang="en-US" baseline="0" dirty="0" smtClean="0"/>
              <a:t>Memory fragmentation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every instruction!</a:t>
            </a:r>
          </a:p>
          <a:p>
            <a:endParaRPr lang="en-US" dirty="0" smtClean="0"/>
          </a:p>
          <a:p>
            <a:r>
              <a:rPr lang="en-US" dirty="0" smtClean="0"/>
              <a:t>Table of instructions set up by the kernel: similar idea to</a:t>
            </a:r>
            <a:r>
              <a:rPr lang="en-US" baseline="0" dirty="0" smtClean="0"/>
              <a:t> buffer descriptor queue for I/O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Because of stack address </a:t>
            </a:r>
            <a:r>
              <a:rPr lang="en-US" dirty="0" err="1" smtClean="0"/>
              <a:t>munging</a:t>
            </a:r>
            <a:r>
              <a:rPr lang="en-US" baseline="0" dirty="0" smtClean="0"/>
              <a:t> on modern systems (to prevent viruses), if you use a procedure local variable, won’t get the same result – different addresses used by different instances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</a:t>
            </a:r>
            <a:r>
              <a:rPr lang="en-US" baseline="0" dirty="0" smtClean="0"/>
              <a:t> do I stop a runaway program?  How do I know if a runaway program needs to be stopped, or its just taking a long time?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Might work better starting with interrupts!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aseline="0" dirty="0" smtClean="0"/>
              <a:t>(Why to do research!)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Debugging. You’ll spend 50% of your time debugging.  So get great at it.  Think of it as a machine: how do you optimize the speed at which you can identify bugs and fix them?  First, gain a clear understanding of the problem and the solution before you start coding.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 mention this here because you’ll start debugging with assignment 1, so good to shake off the rust this week.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</a:t>
            </a:r>
            <a:r>
              <a:rPr lang="en-US" baseline="0" dirty="0" smtClean="0"/>
              <a:t> by “processor register” I do not mean %</a:t>
            </a:r>
            <a:r>
              <a:rPr lang="en-US" baseline="0" dirty="0" err="1" smtClean="0"/>
              <a:t>eax</a:t>
            </a:r>
            <a:r>
              <a:rPr lang="en-US" baseline="0" dirty="0" smtClean="0"/>
              <a:t>.  Rather – these are special purpose registers.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goes</a:t>
            </a:r>
            <a:r>
              <a:rPr lang="en-US" baseline="0" dirty="0" smtClean="0"/>
              <a:t> in a stack frame?</a:t>
            </a:r>
          </a:p>
          <a:p>
            <a:endParaRPr lang="en-US" baseline="0" dirty="0" smtClean="0"/>
          </a:p>
          <a:p>
            <a:r>
              <a:rPr lang="en-US" baseline="0" dirty="0" smtClean="0"/>
              <a:t>Frame pointer</a:t>
            </a:r>
          </a:p>
          <a:p>
            <a:r>
              <a:rPr lang="en-US" baseline="0" dirty="0" smtClean="0"/>
              <a:t>Locals</a:t>
            </a:r>
          </a:p>
          <a:p>
            <a:r>
              <a:rPr lang="en-US" baseline="0" dirty="0" smtClean="0"/>
              <a:t>Return address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Lots of complexity on this slide.  Let’s unpack:</a:t>
            </a:r>
            <a:r>
              <a:rPr lang="en-US" baseline="0" dirty="0" smtClean="0"/>
              <a:t> </a:t>
            </a:r>
          </a:p>
          <a:p>
            <a:endParaRPr lang="en-US" baseline="0" dirty="0" smtClean="0"/>
          </a:p>
          <a:p>
            <a:r>
              <a:rPr lang="en-US" baseline="0" dirty="0" smtClean="0"/>
              <a:t>Every process/thread has two stacks.  When the process is running, does the kernel stack have anything useful on it?  You might think yes – it called into the user program.  But actually no – the user program doesn’t return from main.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Need to change this to add “crt0.s” – main returns to crt0.s, and then calls exit.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Best to think of this as multiple personality disorder: sometimes we want to save context, other times not!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When a process is ready to run, but not running – it has its user stack as before, but now I also need a place to store the state that had been in the CPU when it stopped running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When a process is waiting for I/O, it had done a system call,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Skip this slide – too much for the students to get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r>
              <a:rPr lang="en-US" baseline="0" dirty="0" smtClean="0"/>
              <a:t>Why does the stack pointer on the x86 have two components?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Apologies: it</a:t>
            </a:r>
            <a:r>
              <a:rPr lang="en-US" baseline="0" dirty="0" smtClean="0"/>
              <a:t> should be Guest/Host Interrupt Stack to be consistent with the </a:t>
            </a:r>
            <a:r>
              <a:rPr lang="en-US" baseline="0" smtClean="0"/>
              <a:t>other figures.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Form a hypothesis.  You have inputs – what you typed.  Outputs – what the program did.  What possible hypotheses explain the problem?  Can you develop a test to differentiate between those possibilities?</a:t>
            </a:r>
          </a:p>
          <a:p>
            <a:endParaRPr lang="en-US" baseline="0" dirty="0" smtClean="0"/>
          </a:p>
          <a:p>
            <a:r>
              <a:rPr lang="en-US" baseline="0" dirty="0" smtClean="0"/>
              <a:t>Its also helpful to step through your code, one instruction at a time.  You wrote the control flow, does it follow your intent?</a:t>
            </a:r>
          </a:p>
          <a:p>
            <a:endParaRPr lang="en-US" baseline="0" dirty="0" smtClean="0"/>
          </a:p>
          <a:p>
            <a:r>
              <a:rPr lang="en-US" baseline="0" dirty="0" smtClean="0"/>
              <a:t>Module tests – develop ways of testing sub-sets, so that you can eliminate them from the possible hypotheses that would explain the program behavior.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Stubs – develop code in stages, with dummy replacements for certain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you’ll get a survey when you graduate, asking you to say whether we trained you to do this:</a:t>
            </a:r>
          </a:p>
          <a:p>
            <a:endParaRPr lang="en-US" baseline="0" dirty="0" smtClean="0"/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Ok – if you can’t do that, you can’t debug.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you power up a computer, what happens?  Starts executing instructions.   Why</a:t>
            </a:r>
            <a:r>
              <a:rPr lang="en-US" baseline="0" dirty="0" smtClean="0"/>
              <a:t> not start running the OS in step 1?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Why does the BIOS load the </a:t>
            </a:r>
            <a:r>
              <a:rPr lang="en-US" baseline="0" dirty="0" err="1" smtClean="0"/>
              <a:t>bootloader</a:t>
            </a:r>
            <a:r>
              <a:rPr lang="en-US" baseline="0" dirty="0" smtClean="0"/>
              <a:t>?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When the OS starts running, are i</a:t>
            </a:r>
            <a:r>
              <a:rPr lang="en-US" dirty="0" smtClean="0"/>
              <a:t>nterrupts enabled?</a:t>
            </a:r>
          </a:p>
          <a:p>
            <a:endParaRPr lang="en-US" dirty="0" smtClean="0"/>
          </a:p>
          <a:p>
            <a:r>
              <a:rPr lang="en-US" dirty="0" smtClean="0"/>
              <a:t>When</a:t>
            </a:r>
            <a:r>
              <a:rPr lang="en-US" baseline="0" dirty="0" smtClean="0"/>
              <a:t> will it be possible to start displaying things to the screen?  Or console.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OS/161 – you start running the OS kernel after the </a:t>
            </a:r>
            <a:r>
              <a:rPr lang="en-US" baseline="0" dirty="0" err="1" smtClean="0"/>
              <a:t>bootloader</a:t>
            </a:r>
            <a:r>
              <a:rPr lang="en-US" baseline="0" dirty="0" smtClean="0"/>
              <a:t> has loaded it.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Why not just start running the app in the kernel?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Kind of inconvenient if you have to reboot all the time, just to change the app!</a:t>
            </a:r>
          </a:p>
          <a:p>
            <a:r>
              <a:rPr lang="en-US" baseline="0" dirty="0" smtClean="0"/>
              <a:t>Also, could allow the app to access data on disk that it doesn’t have permission to do,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OK, a quick tour of I/O.  Without I/O, can’t do much of anything!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I’m going to answer these questions,</a:t>
            </a:r>
            <a:r>
              <a:rPr lang="en-US" baseline="0" dirty="0" smtClean="0"/>
              <a:t> kind of as a side light to the rest of the discussion.  But they are pretty important!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just about </a:t>
            </a:r>
            <a:r>
              <a:rPr lang="en-US" dirty="0" err="1" smtClean="0"/>
              <a:t>OS’es</a:t>
            </a:r>
            <a:r>
              <a:rPr lang="en-US" dirty="0" smtClean="0"/>
              <a:t>; not just bugs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OK,</a:t>
            </a:r>
            <a:r>
              <a:rPr lang="en-US" baseline="0" dirty="0" smtClean="0"/>
              <a:t> so you compile your program into an executable image with instructions and data.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Which of these is the program?  How does it start running?  Well, if its </a:t>
            </a:r>
            <a:r>
              <a:rPr lang="en-US" baseline="0" dirty="0" err="1" smtClean="0"/>
              <a:t>Javascript</a:t>
            </a:r>
            <a:r>
              <a:rPr lang="en-US" baseline="0" dirty="0" smtClean="0"/>
              <a:t> – no compilation step!  Just interprets the source code.</a:t>
            </a:r>
          </a:p>
          <a:p>
            <a:r>
              <a:rPr lang="en-US" baseline="0" dirty="0" smtClean="0"/>
              <a:t>If its Android, then its compiled into a byte code that is interpreted in software – well, actually, interpreted into short snippets of instructions, with jumps back into the interpreter when done.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it’s </a:t>
            </a:r>
            <a:r>
              <a:rPr lang="en-US" baseline="0" dirty="0" err="1" smtClean="0"/>
              <a:t>attu</a:t>
            </a:r>
            <a:r>
              <a:rPr lang="en-US" baseline="0" dirty="0" smtClean="0"/>
              <a:t>, then compiled into x86 instructions.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What’s to keep the process from overwriting the OS kernel?   Or some other process running at the same time?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What’s to keep it from overwriting the disk?  From reading someone else’s files that are stored on disk?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09FA4-D782-704D-BA4F-C6B6CE6C5758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df"/><Relationship Id="rId3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df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df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df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df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df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df"/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df"/><Relationship Id="rId3" Type="http://schemas.openxmlformats.org/officeDocument/2006/relationships/image" Target="../media/image20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df"/><Relationship Id="rId3" Type="http://schemas.openxmlformats.org/officeDocument/2006/relationships/image" Target="../media/image22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df"/><Relationship Id="rId3" Type="http://schemas.openxmlformats.org/officeDocument/2006/relationships/image" Target="../media/image24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df"/><Relationship Id="rId3" Type="http://schemas.openxmlformats.org/officeDocument/2006/relationships/image" Target="../media/image26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df"/><Relationship Id="rId3" Type="http://schemas.openxmlformats.org/officeDocument/2006/relationships/image" Target="../media/image28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df"/><Relationship Id="rId3" Type="http://schemas.openxmlformats.org/officeDocument/2006/relationships/image" Target="../media/image30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df"/><Relationship Id="rId4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df"/><Relationship Id="rId4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Kernel Abstraction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concept</a:t>
            </a:r>
          </a:p>
          <a:p>
            <a:pPr lvl="1"/>
            <a:r>
              <a:rPr lang="en-US" dirty="0" smtClean="0"/>
              <a:t>A process is the OS abstraction for executing a program with limited privileges</a:t>
            </a:r>
          </a:p>
          <a:p>
            <a:r>
              <a:rPr lang="en-US" dirty="0" smtClean="0"/>
              <a:t>Dual-mode operation: user vs. kernel</a:t>
            </a:r>
          </a:p>
          <a:p>
            <a:pPr lvl="1"/>
            <a:r>
              <a:rPr lang="en-US" dirty="0" smtClean="0"/>
              <a:t>Kernel-mode: execute with complete privileges</a:t>
            </a:r>
          </a:p>
          <a:p>
            <a:pPr lvl="1"/>
            <a:r>
              <a:rPr lang="en-US" dirty="0" smtClean="0"/>
              <a:t>User-mode: execute with fewer privileges</a:t>
            </a:r>
          </a:p>
          <a:p>
            <a:r>
              <a:rPr lang="en-US" dirty="0" smtClean="0"/>
              <a:t>Safe control transfer</a:t>
            </a:r>
          </a:p>
          <a:p>
            <a:pPr lvl="1"/>
            <a:r>
              <a:rPr lang="en-US" dirty="0" smtClean="0"/>
              <a:t>How do we switch from one mode to the other?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5234"/>
          </a:xfrm>
        </p:spPr>
        <p:txBody>
          <a:bodyPr>
            <a:normAutofit/>
          </a:bodyPr>
          <a:lstStyle/>
          <a:p>
            <a:r>
              <a:rPr lang="en-US" dirty="0" smtClean="0"/>
              <a:t>Process: an </a:t>
            </a:r>
            <a:r>
              <a:rPr lang="en-US" i="1" dirty="0" smtClean="0"/>
              <a:t>instance</a:t>
            </a:r>
            <a:r>
              <a:rPr lang="en-US" dirty="0" smtClean="0"/>
              <a:t> of a program, running with limited rights</a:t>
            </a:r>
          </a:p>
          <a:p>
            <a:pPr lvl="1"/>
            <a:r>
              <a:rPr lang="en-US" dirty="0" smtClean="0"/>
              <a:t>Thread: a sequence of instructions within a process</a:t>
            </a:r>
          </a:p>
          <a:p>
            <a:pPr lvl="2"/>
            <a:r>
              <a:rPr lang="en-US" dirty="0" smtClean="0"/>
              <a:t>Potentially many threads per process (for now 1:1)</a:t>
            </a:r>
          </a:p>
          <a:p>
            <a:pPr lvl="1"/>
            <a:r>
              <a:rPr lang="en-US" dirty="0" smtClean="0"/>
              <a:t>Address space: set of rights of a process</a:t>
            </a:r>
          </a:p>
          <a:p>
            <a:pPr lvl="2"/>
            <a:r>
              <a:rPr lang="en-US" dirty="0" smtClean="0"/>
              <a:t>Memory that the process can access</a:t>
            </a:r>
          </a:p>
          <a:p>
            <a:pPr lvl="2"/>
            <a:r>
              <a:rPr lang="en-US" dirty="0" smtClean="0"/>
              <a:t>Other permissions the process has (e.g., which system calls it can make, what files it can access)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Thought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can we implement execution with limited privilege?</a:t>
            </a:r>
          </a:p>
          <a:p>
            <a:pPr lvl="1"/>
            <a:r>
              <a:rPr lang="en-US" dirty="0" smtClean="0"/>
              <a:t>Execute each program instruction in a simulator</a:t>
            </a:r>
          </a:p>
          <a:p>
            <a:pPr lvl="1"/>
            <a:r>
              <a:rPr lang="en-US" dirty="0" smtClean="0"/>
              <a:t>If the instruction is permitted, do the instruction</a:t>
            </a:r>
          </a:p>
          <a:p>
            <a:pPr lvl="1"/>
            <a:r>
              <a:rPr lang="en-US" dirty="0" smtClean="0"/>
              <a:t>Otherwise, stop the process</a:t>
            </a:r>
          </a:p>
          <a:p>
            <a:pPr lvl="1"/>
            <a:r>
              <a:rPr lang="en-US" dirty="0" smtClean="0"/>
              <a:t>Basic model in </a:t>
            </a:r>
            <a:r>
              <a:rPr lang="en-US" dirty="0" err="1" smtClean="0"/>
              <a:t>Javascript</a:t>
            </a:r>
            <a:r>
              <a:rPr lang="en-US" dirty="0" smtClean="0"/>
              <a:t> and other interpreted languages</a:t>
            </a:r>
          </a:p>
          <a:p>
            <a:r>
              <a:rPr lang="en-US" dirty="0" smtClean="0"/>
              <a:t>How do we go faster?</a:t>
            </a:r>
          </a:p>
          <a:p>
            <a:pPr lvl="1"/>
            <a:r>
              <a:rPr lang="en-US" dirty="0" smtClean="0"/>
              <a:t>Run the unprivileged code directly on the CPU!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Hardware Support: </a:t>
            </a:r>
            <a:br>
              <a:rPr lang="en-US" dirty="0" smtClean="0"/>
            </a:br>
            <a:r>
              <a:rPr lang="en-US" dirty="0" smtClean="0"/>
              <a:t>Dual-Mode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Kernel mode</a:t>
            </a:r>
          </a:p>
          <a:p>
            <a:pPr lvl="1"/>
            <a:r>
              <a:rPr lang="en-US" dirty="0" smtClean="0"/>
              <a:t>Execution with the full privileges of the hardware</a:t>
            </a:r>
          </a:p>
          <a:p>
            <a:pPr lvl="1"/>
            <a:r>
              <a:rPr lang="en-US" dirty="0" smtClean="0"/>
              <a:t>Read/write to any memory, access any I/O device, read/write any disk sector, send/read any packet</a:t>
            </a:r>
          </a:p>
          <a:p>
            <a:r>
              <a:rPr lang="en-US" dirty="0" smtClean="0"/>
              <a:t>User mode</a:t>
            </a:r>
          </a:p>
          <a:p>
            <a:pPr lvl="1"/>
            <a:r>
              <a:rPr lang="en-US" dirty="0" smtClean="0"/>
              <a:t>Limited privileges</a:t>
            </a:r>
          </a:p>
          <a:p>
            <a:pPr lvl="1"/>
            <a:r>
              <a:rPr lang="en-US" dirty="0" smtClean="0"/>
              <a:t>Only those granted by the operating system kernel</a:t>
            </a:r>
          </a:p>
          <a:p>
            <a:r>
              <a:rPr lang="en-US" dirty="0" smtClean="0"/>
              <a:t>On the x86, mode stored in EFLAGS register</a:t>
            </a:r>
          </a:p>
          <a:p>
            <a:r>
              <a:rPr lang="en-US" dirty="0" smtClean="0"/>
              <a:t>On the MIPS, mode in the status register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Model of a CPU</a:t>
            </a:r>
            <a:endParaRPr lang="en-US" dirty="0"/>
          </a:p>
        </p:txBody>
      </p:sp>
      <p:pic>
        <p:nvPicPr>
          <p:cNvPr id="6" name="Content Placeholder 5" descr="ch2-03_ProgramCounter1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14544" b="-14544"/>
              <a:stretch>
                <a:fillRect/>
              </a:stretch>
            </p:blipFill>
          </mc:Choice>
          <mc:Fallback>
            <p:blipFill>
              <a:blip r:embed="rId3"/>
              <a:srcRect t="-14544" b="-14544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CPU with Dual-Mode Operation</a:t>
            </a:r>
            <a:endParaRPr lang="en-US" dirty="0"/>
          </a:p>
        </p:txBody>
      </p:sp>
      <p:pic>
        <p:nvPicPr>
          <p:cNvPr id="6" name="Content Placeholder 5" descr="ch2-04_ProgramCounter2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3"/>
              <a:srcRect l="-14286" r="-14286"/>
              <a:stretch>
                <a:fillRect/>
              </a:stretch>
            </p:blipFill>
          </mc:Choice>
          <mc:Fallback>
            <p:blipFill>
              <a:blip r:embed="rId4"/>
              <a:srcRect l="-14286" r="-14286"/>
              <a:stretch>
                <a:fillRect/>
              </a:stretch>
            </p:blipFill>
          </mc:Fallback>
        </mc:AlternateContent>
        <p:spPr>
          <a:xfrm>
            <a:off x="-783319" y="1047544"/>
            <a:ext cx="10380681" cy="5708974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Hardware Support:</a:t>
            </a:r>
            <a:br>
              <a:rPr lang="en-US" dirty="0" smtClean="0"/>
            </a:br>
            <a:r>
              <a:rPr lang="en-US" dirty="0" smtClean="0"/>
              <a:t>Dual-Mode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Privileged instructions</a:t>
            </a:r>
          </a:p>
          <a:p>
            <a:pPr lvl="1"/>
            <a:r>
              <a:rPr lang="en-US" dirty="0" smtClean="0"/>
              <a:t>Available to kernel</a:t>
            </a:r>
          </a:p>
          <a:p>
            <a:pPr lvl="1"/>
            <a:r>
              <a:rPr lang="en-US" dirty="0" smtClean="0"/>
              <a:t>Not available to user code</a:t>
            </a:r>
          </a:p>
          <a:p>
            <a:r>
              <a:rPr lang="en-US" dirty="0" smtClean="0"/>
              <a:t>Limits on memory accesses</a:t>
            </a:r>
          </a:p>
          <a:p>
            <a:pPr lvl="1"/>
            <a:r>
              <a:rPr lang="en-US" dirty="0" smtClean="0"/>
              <a:t>To prevent user code from overwriting the kernel</a:t>
            </a:r>
          </a:p>
          <a:p>
            <a:r>
              <a:rPr lang="en-US" dirty="0" smtClean="0"/>
              <a:t>Timer</a:t>
            </a:r>
          </a:p>
          <a:p>
            <a:pPr lvl="1"/>
            <a:r>
              <a:rPr lang="en-US" dirty="0" smtClean="0"/>
              <a:t>To regain control from a user program in a loop</a:t>
            </a:r>
          </a:p>
          <a:p>
            <a:r>
              <a:rPr lang="en-US" dirty="0" smtClean="0"/>
              <a:t>Safe way to switch from user mode to kernel mode, and vice versa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Privileged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should happen if a user program attempts to execute a privileged instruction?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“Hello world” program, the kernel must copy the string from the user </a:t>
            </a:r>
            <a:r>
              <a:rPr lang="en-US" dirty="0" smtClean="0"/>
              <a:t>program memory </a:t>
            </a:r>
            <a:r>
              <a:rPr lang="en-US" dirty="0"/>
              <a:t>into the screen memory.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Why not allow the application to write directly to the </a:t>
            </a:r>
            <a:r>
              <a:rPr lang="en-US" dirty="0"/>
              <a:t>screen’s buffer </a:t>
            </a:r>
            <a:r>
              <a:rPr lang="en-US" dirty="0" smtClean="0"/>
              <a:t>memory?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Memory Protection</a:t>
            </a:r>
            <a:endParaRPr lang="en-US" dirty="0"/>
          </a:p>
        </p:txBody>
      </p:sp>
      <p:pic>
        <p:nvPicPr>
          <p:cNvPr id="8" name="Content Placeholder 7" descr="ch2-05PhysicalMemory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3"/>
              <a:srcRect l="-3258" r="-3258"/>
              <a:stretch>
                <a:fillRect/>
              </a:stretch>
            </p:blipFill>
          </mc:Choice>
          <mc:Fallback>
            <p:blipFill>
              <a:blip r:embed="rId4"/>
              <a:srcRect l="-3258" r="-3258"/>
              <a:stretch>
                <a:fillRect/>
              </a:stretch>
            </p:blipFill>
          </mc:Fallback>
        </mc:AlternateContent>
        <p:spPr>
          <a:xfrm>
            <a:off x="-642617" y="995344"/>
            <a:ext cx="10660121" cy="586265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as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4731"/>
          </a:xfrm>
        </p:spPr>
        <p:txBody>
          <a:bodyPr>
            <a:normAutofit/>
          </a:bodyPr>
          <a:lstStyle/>
          <a:p>
            <a:r>
              <a:rPr lang="en-US" dirty="0" smtClean="0"/>
              <a:t>Much of your time in this course will be spent debugging</a:t>
            </a:r>
          </a:p>
          <a:p>
            <a:pPr lvl="1"/>
            <a:r>
              <a:rPr lang="en-US" dirty="0" smtClean="0"/>
              <a:t>In industry, 50% of software dev is debugging</a:t>
            </a:r>
          </a:p>
          <a:p>
            <a:pPr lvl="1"/>
            <a:r>
              <a:rPr lang="en-US" dirty="0" smtClean="0"/>
              <a:t>Even more for kernel development</a:t>
            </a:r>
          </a:p>
          <a:p>
            <a:r>
              <a:rPr lang="en-US" dirty="0" smtClean="0"/>
              <a:t>How do you reduce time spent debugging?</a:t>
            </a:r>
          </a:p>
          <a:p>
            <a:pPr lvl="1"/>
            <a:r>
              <a:rPr lang="en-US" dirty="0" smtClean="0"/>
              <a:t>Produce working code with smallest effort</a:t>
            </a:r>
          </a:p>
          <a:p>
            <a:r>
              <a:rPr lang="en-US" dirty="0" smtClean="0"/>
              <a:t>Optimize a process involving you, code, computer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Towards Virtual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Problems with base and bounds?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380071"/>
            <a:ext cx="3126216" cy="4525963"/>
          </a:xfrm>
        </p:spPr>
        <p:txBody>
          <a:bodyPr/>
          <a:lstStyle/>
          <a:p>
            <a:r>
              <a:rPr lang="en-US" dirty="0" smtClean="0"/>
              <a:t>Translation done in hardware, using a table</a:t>
            </a:r>
          </a:p>
          <a:p>
            <a:r>
              <a:rPr lang="en-US" dirty="0" smtClean="0"/>
              <a:t>Table set up by operating system kernel</a:t>
            </a:r>
          </a:p>
        </p:txBody>
      </p:sp>
      <p:pic>
        <p:nvPicPr>
          <p:cNvPr id="5" name="Content Placeholder 3" descr="ch2-06_VirtualAddresses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rcRect l="-3258" r="-3258"/>
              <a:stretch>
                <a:fillRect/>
              </a:stretch>
            </p:blipFill>
          </mc:Choice>
          <mc:Fallback>
            <p:blipFill>
              <a:blip r:embed="rId4"/>
              <a:srcRect l="-3258" r="-3258"/>
              <a:stretch>
                <a:fillRect/>
              </a:stretch>
            </p:blipFill>
          </mc:Fallback>
        </mc:AlternateContent>
        <p:spPr>
          <a:xfrm>
            <a:off x="2239529" y="1380071"/>
            <a:ext cx="8229600" cy="4525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229601" cy="4851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staticVar</a:t>
            </a:r>
            <a:r>
              <a:rPr lang="en-US" dirty="0" smtClean="0"/>
              <a:t> = 0;      // a static variable</a:t>
            </a:r>
          </a:p>
          <a:p>
            <a:pPr>
              <a:buNone/>
            </a:pPr>
            <a:r>
              <a:rPr lang="en-US" dirty="0" smtClean="0"/>
              <a:t>main() {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staticVar</a:t>
            </a:r>
            <a:r>
              <a:rPr lang="en-US" dirty="0" smtClean="0"/>
              <a:t> += 1;</a:t>
            </a:r>
          </a:p>
          <a:p>
            <a:pPr>
              <a:buNone/>
            </a:pPr>
            <a:r>
              <a:rPr lang="en-US" dirty="0" smtClean="0"/>
              <a:t>    sleep(10);  // sleep for </a:t>
            </a:r>
            <a:r>
              <a:rPr lang="en-US" dirty="0" err="1" smtClean="0"/>
              <a:t>x</a:t>
            </a:r>
            <a:r>
              <a:rPr lang="en-US" dirty="0" smtClean="0"/>
              <a:t> seconds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printf</a:t>
            </a:r>
            <a:r>
              <a:rPr lang="en-US" dirty="0" smtClean="0"/>
              <a:t> ("static address: %</a:t>
            </a:r>
            <a:r>
              <a:rPr lang="en-US" dirty="0" err="1" smtClean="0"/>
              <a:t>x</a:t>
            </a:r>
            <a:r>
              <a:rPr lang="en-US" dirty="0" smtClean="0"/>
              <a:t>, value: %</a:t>
            </a:r>
            <a:r>
              <a:rPr lang="en-US" dirty="0" err="1" smtClean="0"/>
              <a:t>d\n</a:t>
            </a:r>
            <a:r>
              <a:rPr lang="en-US" dirty="0" smtClean="0"/>
              <a:t>", &amp;</a:t>
            </a:r>
            <a:r>
              <a:rPr lang="en-US" dirty="0" err="1" smtClean="0"/>
              <a:t>staticVar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														</a:t>
            </a:r>
            <a:r>
              <a:rPr lang="en-US" dirty="0" err="1" smtClean="0"/>
              <a:t>staticVar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What happens if we run two instances of this program at the same time?</a:t>
            </a:r>
          </a:p>
          <a:p>
            <a:pPr>
              <a:buNone/>
            </a:pPr>
            <a:r>
              <a:rPr lang="en-US" dirty="0" smtClean="0"/>
              <a:t>What if we took the address of a procedure local variable in two copies of the same program running at the same time?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With an object</a:t>
            </a:r>
            <a:r>
              <a:rPr lang="en-US" dirty="0"/>
              <a:t>-oriented language and compiler,</a:t>
            </a:r>
            <a:r>
              <a:rPr lang="en-US" dirty="0" smtClean="0"/>
              <a:t> only </a:t>
            </a:r>
            <a:r>
              <a:rPr lang="en-US" dirty="0"/>
              <a:t>an object’s methods </a:t>
            </a:r>
            <a:r>
              <a:rPr lang="en-US" dirty="0" smtClean="0"/>
              <a:t>can </a:t>
            </a:r>
            <a:r>
              <a:rPr lang="en-US" dirty="0"/>
              <a:t>access the internal data inside an object. If the operating system only ran programs written in that language, would it still need hardware memory address protection?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What if the contents of every object were encrypted except when its method was running, including the OS?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Timer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Hardware device that periodically interrupts the processor</a:t>
            </a:r>
          </a:p>
          <a:p>
            <a:pPr lvl="1"/>
            <a:r>
              <a:rPr lang="en-US" dirty="0" smtClean="0"/>
              <a:t>Returns control to the kernel handler</a:t>
            </a:r>
          </a:p>
          <a:p>
            <a:pPr lvl="1"/>
            <a:r>
              <a:rPr lang="en-US" dirty="0" smtClean="0"/>
              <a:t>Interrupt frequency set by the kernel</a:t>
            </a:r>
          </a:p>
          <a:p>
            <a:pPr lvl="2"/>
            <a:r>
              <a:rPr lang="en-US" dirty="0" smtClean="0"/>
              <a:t>Not by user code!</a:t>
            </a:r>
          </a:p>
          <a:p>
            <a:pPr lvl="1"/>
            <a:r>
              <a:rPr lang="en-US" dirty="0" smtClean="0"/>
              <a:t>Interrupts can be temporarily deferred </a:t>
            </a:r>
          </a:p>
          <a:p>
            <a:pPr lvl="2"/>
            <a:r>
              <a:rPr lang="en-US" dirty="0" smtClean="0"/>
              <a:t>Not by user code!</a:t>
            </a:r>
          </a:p>
          <a:p>
            <a:pPr lvl="2"/>
            <a:r>
              <a:rPr lang="en-US" dirty="0" smtClean="0"/>
              <a:t>Interrupt deferral crucial for implementing mutual exclusion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From user mode to kernel mode</a:t>
            </a:r>
          </a:p>
          <a:p>
            <a:pPr lvl="1"/>
            <a:r>
              <a:rPr lang="en-US" dirty="0" smtClean="0"/>
              <a:t>Interrupts</a:t>
            </a:r>
          </a:p>
          <a:p>
            <a:pPr lvl="2"/>
            <a:r>
              <a:rPr lang="en-US" dirty="0" smtClean="0"/>
              <a:t>Triggered by timer and I/O devices</a:t>
            </a:r>
          </a:p>
          <a:p>
            <a:pPr lvl="1"/>
            <a:r>
              <a:rPr lang="en-US" dirty="0" smtClean="0"/>
              <a:t>Exceptions</a:t>
            </a:r>
          </a:p>
          <a:p>
            <a:pPr lvl="2"/>
            <a:r>
              <a:rPr lang="en-US" dirty="0" smtClean="0"/>
              <a:t>Triggered by unexpected program behavior</a:t>
            </a:r>
          </a:p>
          <a:p>
            <a:pPr lvl="2"/>
            <a:r>
              <a:rPr lang="en-US" dirty="0" smtClean="0"/>
              <a:t>Or malicious behavior!</a:t>
            </a:r>
          </a:p>
          <a:p>
            <a:pPr lvl="1"/>
            <a:r>
              <a:rPr lang="en-US" dirty="0" smtClean="0"/>
              <a:t>System calls (</a:t>
            </a:r>
            <a:r>
              <a:rPr lang="en-US" dirty="0"/>
              <a:t>a</a:t>
            </a:r>
            <a:r>
              <a:rPr lang="en-US" dirty="0" smtClean="0"/>
              <a:t>ka protected procedure call)</a:t>
            </a:r>
          </a:p>
          <a:p>
            <a:pPr lvl="2"/>
            <a:r>
              <a:rPr lang="en-US" dirty="0" smtClean="0"/>
              <a:t>Request by program for kernel to do some operation on its behalf</a:t>
            </a:r>
          </a:p>
          <a:p>
            <a:pPr lvl="2"/>
            <a:r>
              <a:rPr lang="en-US" dirty="0" smtClean="0"/>
              <a:t>Only limited # of very carefully coded entry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 of exceptions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Examples of system calls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From kernel mode to user mode</a:t>
            </a:r>
          </a:p>
          <a:p>
            <a:pPr lvl="1"/>
            <a:r>
              <a:rPr lang="en-US" dirty="0" smtClean="0"/>
              <a:t>New process/new thread start</a:t>
            </a:r>
          </a:p>
          <a:p>
            <a:pPr lvl="2"/>
            <a:r>
              <a:rPr lang="en-US" dirty="0" smtClean="0"/>
              <a:t>Jump to first instruction in program/thread</a:t>
            </a:r>
          </a:p>
          <a:p>
            <a:pPr lvl="1"/>
            <a:r>
              <a:rPr lang="en-US" dirty="0" smtClean="0"/>
              <a:t>Return from interrupt, exception, system call</a:t>
            </a:r>
          </a:p>
          <a:p>
            <a:pPr lvl="2"/>
            <a:r>
              <a:rPr lang="en-US" dirty="0" smtClean="0"/>
              <a:t>Resume suspended execution</a:t>
            </a:r>
          </a:p>
          <a:p>
            <a:pPr lvl="1"/>
            <a:r>
              <a:rPr lang="en-US" dirty="0" smtClean="0"/>
              <a:t>Process/thread context switch</a:t>
            </a:r>
          </a:p>
          <a:p>
            <a:pPr lvl="2"/>
            <a:r>
              <a:rPr lang="en-US" dirty="0" smtClean="0"/>
              <a:t>Resume some other process</a:t>
            </a:r>
          </a:p>
          <a:p>
            <a:pPr lvl="1"/>
            <a:r>
              <a:rPr lang="en-US" dirty="0" smtClean="0"/>
              <a:t>User-level </a:t>
            </a:r>
            <a:r>
              <a:rPr lang="en-US" dirty="0" err="1" smtClean="0"/>
              <a:t>upcall</a:t>
            </a:r>
            <a:r>
              <a:rPr lang="en-US" dirty="0" smtClean="0"/>
              <a:t> (UNIX signal)</a:t>
            </a:r>
          </a:p>
          <a:p>
            <a:pPr lvl="2"/>
            <a:r>
              <a:rPr lang="en-US" dirty="0" smtClean="0"/>
              <a:t>Asynchronous notification to user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take interrupts safely?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90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Interrupt vector</a:t>
            </a:r>
          </a:p>
          <a:p>
            <a:pPr lvl="1"/>
            <a:r>
              <a:rPr lang="en-US" dirty="0" smtClean="0"/>
              <a:t>Limited number of entry points into kernel</a:t>
            </a:r>
          </a:p>
          <a:p>
            <a:r>
              <a:rPr lang="en-US" dirty="0" smtClean="0"/>
              <a:t>Atomic transfer of control</a:t>
            </a:r>
          </a:p>
          <a:p>
            <a:pPr lvl="1"/>
            <a:r>
              <a:rPr lang="en-US" dirty="0" smtClean="0"/>
              <a:t>Single instruction to change: 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rogram counter</a:t>
            </a:r>
          </a:p>
          <a:p>
            <a:pPr lvl="2"/>
            <a:r>
              <a:rPr lang="en-US" dirty="0" smtClean="0"/>
              <a:t>Stack pointer</a:t>
            </a:r>
          </a:p>
          <a:p>
            <a:pPr lvl="2"/>
            <a:r>
              <a:rPr lang="en-US" dirty="0" smtClean="0"/>
              <a:t>Memory protection</a:t>
            </a:r>
          </a:p>
          <a:p>
            <a:pPr lvl="2"/>
            <a:r>
              <a:rPr lang="en-US" dirty="0" smtClean="0"/>
              <a:t>Kernel/user mode</a:t>
            </a:r>
          </a:p>
          <a:p>
            <a:r>
              <a:rPr lang="en-US" dirty="0" smtClean="0"/>
              <a:t>Transparent </a:t>
            </a:r>
            <a:r>
              <a:rPr lang="en-US" dirty="0" err="1" smtClean="0"/>
              <a:t>restartable</a:t>
            </a:r>
            <a:r>
              <a:rPr lang="en-US" dirty="0" smtClean="0"/>
              <a:t> execution</a:t>
            </a:r>
          </a:p>
          <a:p>
            <a:pPr lvl="1"/>
            <a:r>
              <a:rPr lang="en-US" dirty="0" smtClean="0"/>
              <a:t>User program does not know interrupt occurred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0071"/>
            <a:ext cx="8229600" cy="4525963"/>
          </a:xfrm>
        </p:spPr>
        <p:txBody>
          <a:bodyPr/>
          <a:lstStyle/>
          <a:p>
            <a:r>
              <a:rPr lang="en-US" dirty="0" smtClean="0"/>
              <a:t>Table set up by OS kernel; pointers to code to run on different events</a:t>
            </a:r>
            <a:endParaRPr lang="en-US" dirty="0"/>
          </a:p>
        </p:txBody>
      </p:sp>
      <p:pic>
        <p:nvPicPr>
          <p:cNvPr id="5" name="Content Placeholder 3" descr="ch2-07_interruptVector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rcRect l="-3258" r="-3258"/>
              <a:stretch>
                <a:fillRect/>
              </a:stretch>
            </p:blipFill>
          </mc:Choice>
          <mc:Fallback>
            <p:blipFill>
              <a:blip r:embed="rId4"/>
              <a:srcRect l="-3258" r="-3258"/>
              <a:stretch>
                <a:fillRect/>
              </a:stretch>
            </p:blipFill>
          </mc:Fallback>
        </mc:AlternateContent>
        <p:spPr>
          <a:xfrm>
            <a:off x="-443831" y="2248102"/>
            <a:ext cx="9130631" cy="50214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as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69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Understanding -&gt; design -&gt; code</a:t>
            </a:r>
          </a:p>
          <a:p>
            <a:pPr lvl="1"/>
            <a:r>
              <a:rPr lang="en-US" dirty="0" smtClean="0"/>
              <a:t>not the opposite</a:t>
            </a:r>
          </a:p>
          <a:p>
            <a:r>
              <a:rPr lang="en-US" dirty="0" smtClean="0"/>
              <a:t>Form a hypothesis that explains the bug</a:t>
            </a:r>
          </a:p>
          <a:p>
            <a:pPr lvl="1"/>
            <a:r>
              <a:rPr lang="en-US" dirty="0" smtClean="0"/>
              <a:t>Which tests work, which don’t.  Why?</a:t>
            </a:r>
          </a:p>
          <a:p>
            <a:pPr lvl="1"/>
            <a:r>
              <a:rPr lang="en-US" dirty="0" smtClean="0"/>
              <a:t>Add tests to narrow possible outcomes</a:t>
            </a:r>
          </a:p>
          <a:p>
            <a:r>
              <a:rPr lang="en-US" dirty="0" smtClean="0"/>
              <a:t>Use best practices</a:t>
            </a:r>
          </a:p>
          <a:p>
            <a:pPr lvl="1"/>
            <a:r>
              <a:rPr lang="en-US" dirty="0" smtClean="0"/>
              <a:t>Always walk through your code line by line</a:t>
            </a:r>
          </a:p>
          <a:p>
            <a:pPr lvl="1"/>
            <a:r>
              <a:rPr lang="en-US" dirty="0" smtClean="0"/>
              <a:t>Module tests – narrow scope of where problem is</a:t>
            </a:r>
          </a:p>
          <a:p>
            <a:pPr lvl="1"/>
            <a:r>
              <a:rPr lang="en-US" dirty="0" smtClean="0"/>
              <a:t>Develop code in stages, with dummy replacements for later functionality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004693" cy="4525963"/>
          </a:xfrm>
        </p:spPr>
        <p:txBody>
          <a:bodyPr/>
          <a:lstStyle/>
          <a:p>
            <a:r>
              <a:rPr lang="en-US" dirty="0" smtClean="0"/>
              <a:t>Per-processor, located in kernel (not user) memory</a:t>
            </a:r>
          </a:p>
          <a:p>
            <a:pPr lvl="1"/>
            <a:r>
              <a:rPr lang="en-US" dirty="0" smtClean="0"/>
              <a:t>Usually a process/thread has both: kernel and user stack</a:t>
            </a:r>
          </a:p>
          <a:p>
            <a:r>
              <a:rPr lang="en-US" dirty="0" smtClean="0"/>
              <a:t>Why can’t the interrupt handler run on the stack of the interrupted user process?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 Stack</a:t>
            </a:r>
            <a:endParaRPr lang="en-US" dirty="0"/>
          </a:p>
        </p:txBody>
      </p:sp>
      <p:pic>
        <p:nvPicPr>
          <p:cNvPr id="5" name="Content Placeholder 4" descr="ch2-08_kernelUserStacks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3"/>
              <a:srcRect l="-3258" r="-3258"/>
              <a:stretch>
                <a:fillRect/>
              </a:stretch>
            </p:blipFill>
          </mc:Choice>
          <mc:Fallback>
            <p:blipFill>
              <a:blip r:embed="rId4"/>
              <a:srcRect l="-3258" r="-3258"/>
              <a:stretch>
                <a:fillRect/>
              </a:stretch>
            </p:blipFill>
          </mc:Fallback>
        </mc:AlternateContent>
        <p:spPr>
          <a:xfrm>
            <a:off x="-622019" y="1006672"/>
            <a:ext cx="10639523" cy="58513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 Masking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Interrupt handler runs with interrupts off</a:t>
            </a:r>
          </a:p>
          <a:p>
            <a:pPr lvl="1"/>
            <a:r>
              <a:rPr lang="en-US" dirty="0" smtClean="0"/>
              <a:t>Re-enabled when interrupt completes</a:t>
            </a:r>
          </a:p>
          <a:p>
            <a:r>
              <a:rPr lang="en-US" dirty="0" smtClean="0"/>
              <a:t>OS kernel can also turn interrupts off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., when determining the next process/thread to run</a:t>
            </a:r>
          </a:p>
          <a:p>
            <a:pPr lvl="1"/>
            <a:r>
              <a:rPr lang="en-US" dirty="0" smtClean="0"/>
              <a:t>On x86</a:t>
            </a:r>
          </a:p>
          <a:p>
            <a:pPr lvl="2"/>
            <a:r>
              <a:rPr lang="en-US" dirty="0" smtClean="0"/>
              <a:t>CLI: disable </a:t>
            </a:r>
            <a:r>
              <a:rPr lang="en-US" dirty="0" err="1" smtClean="0"/>
              <a:t>interrrupts</a:t>
            </a:r>
            <a:endParaRPr lang="en-US" dirty="0" smtClean="0"/>
          </a:p>
          <a:p>
            <a:pPr lvl="2"/>
            <a:r>
              <a:rPr lang="en-US" dirty="0" smtClean="0"/>
              <a:t>STI: enable interrupts</a:t>
            </a:r>
          </a:p>
          <a:p>
            <a:pPr lvl="2"/>
            <a:r>
              <a:rPr lang="en-US" dirty="0" smtClean="0"/>
              <a:t>Only applies to the current CPU (on a </a:t>
            </a:r>
            <a:r>
              <a:rPr lang="en-US" dirty="0" err="1" smtClean="0"/>
              <a:t>multicore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We’ll need this to implement synchronization in chapter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 Handlers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Non-blocking, run to completion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inimum necessary to allow device to take next interrupt</a:t>
            </a:r>
          </a:p>
          <a:p>
            <a:pPr lvl="1"/>
            <a:r>
              <a:rPr lang="en-US" dirty="0" smtClean="0"/>
              <a:t>Any waiting must be limited duration</a:t>
            </a:r>
          </a:p>
          <a:p>
            <a:pPr lvl="1"/>
            <a:r>
              <a:rPr lang="en-US" dirty="0" smtClean="0"/>
              <a:t>Wake up other threads to do any real work</a:t>
            </a:r>
          </a:p>
          <a:p>
            <a:pPr lvl="2"/>
            <a:r>
              <a:rPr lang="en-US" dirty="0" smtClean="0"/>
              <a:t>Linux: semaphore</a:t>
            </a:r>
          </a:p>
          <a:p>
            <a:r>
              <a:rPr lang="en-US" dirty="0" smtClean="0"/>
              <a:t>Rest of device driver runs as a kernel thread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MIPS Interrupt/Trap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67962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Two entry points: </a:t>
            </a:r>
            <a:r>
              <a:rPr lang="en-US" smtClean="0"/>
              <a:t>TLB miss handler</a:t>
            </a:r>
            <a:r>
              <a:rPr lang="en-US" dirty="0" smtClean="0"/>
              <a:t>, everything else</a:t>
            </a:r>
          </a:p>
          <a:p>
            <a:r>
              <a:rPr lang="en-US" dirty="0" smtClean="0"/>
              <a:t>Save </a:t>
            </a:r>
            <a:r>
              <a:rPr lang="en-US" dirty="0" smtClean="0"/>
              <a:t>type: </a:t>
            </a:r>
            <a:r>
              <a:rPr lang="en-US" dirty="0" err="1" smtClean="0"/>
              <a:t>syscall</a:t>
            </a:r>
            <a:r>
              <a:rPr lang="en-US" dirty="0" smtClean="0"/>
              <a:t>, exception, interrupt</a:t>
            </a:r>
          </a:p>
          <a:p>
            <a:pPr lvl="1"/>
            <a:r>
              <a:rPr lang="en-US" dirty="0" smtClean="0"/>
              <a:t>And which type of interrupt/exception</a:t>
            </a:r>
          </a:p>
          <a:p>
            <a:r>
              <a:rPr lang="en-US" dirty="0" smtClean="0"/>
              <a:t>Save program counter: where to resume</a:t>
            </a:r>
          </a:p>
          <a:p>
            <a:r>
              <a:rPr lang="en-US" dirty="0" smtClean="0"/>
              <a:t>Save old mode, </a:t>
            </a:r>
            <a:r>
              <a:rPr lang="en-US" dirty="0" err="1" smtClean="0"/>
              <a:t>interruptable</a:t>
            </a:r>
            <a:r>
              <a:rPr lang="en-US" dirty="0" smtClean="0"/>
              <a:t> bits to status register</a:t>
            </a:r>
          </a:p>
          <a:p>
            <a:r>
              <a:rPr lang="en-US" dirty="0" smtClean="0"/>
              <a:t>Set mode bit to kernel</a:t>
            </a:r>
          </a:p>
          <a:p>
            <a:r>
              <a:rPr lang="en-US" dirty="0" smtClean="0"/>
              <a:t>Set interrupts disabled</a:t>
            </a:r>
          </a:p>
          <a:p>
            <a:r>
              <a:rPr lang="en-US" dirty="0" smtClean="0"/>
              <a:t>For memory faults</a:t>
            </a:r>
          </a:p>
          <a:p>
            <a:pPr lvl="1"/>
            <a:r>
              <a:rPr lang="en-US" dirty="0" smtClean="0"/>
              <a:t>Save virtual address and virtual page</a:t>
            </a:r>
          </a:p>
          <a:p>
            <a:r>
              <a:rPr lang="en-US" dirty="0" smtClean="0"/>
              <a:t>Jump to general exception handler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x86 Interrupt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Save current stack pointer</a:t>
            </a:r>
          </a:p>
          <a:p>
            <a:r>
              <a:rPr lang="en-US" dirty="0" smtClean="0"/>
              <a:t>Save current program counter</a:t>
            </a:r>
          </a:p>
          <a:p>
            <a:r>
              <a:rPr lang="en-US" dirty="0" smtClean="0"/>
              <a:t>Save current processor status word (condition codes)</a:t>
            </a:r>
          </a:p>
          <a:p>
            <a:r>
              <a:rPr lang="en-US" dirty="0" smtClean="0"/>
              <a:t>Switch to kernel stack; put SP, PC, PSW on stack</a:t>
            </a:r>
          </a:p>
          <a:p>
            <a:r>
              <a:rPr lang="en-US" dirty="0" smtClean="0"/>
              <a:t>Switch to kernel mode</a:t>
            </a:r>
          </a:p>
          <a:p>
            <a:r>
              <a:rPr lang="en-US" dirty="0" smtClean="0"/>
              <a:t>Vector through interrupt table</a:t>
            </a:r>
          </a:p>
          <a:p>
            <a:r>
              <a:rPr lang="en-US" dirty="0" smtClean="0"/>
              <a:t>Interrupt handler saves registers it might clobber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Interrupt</a:t>
            </a:r>
            <a:endParaRPr lang="en-US" dirty="0"/>
          </a:p>
        </p:txBody>
      </p:sp>
      <p:pic>
        <p:nvPicPr>
          <p:cNvPr id="5" name="Content Placeholder 4" descr="ch2-09_beforeInterrupt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3"/>
              <a:srcRect t="-1635" b="-1635"/>
              <a:stretch>
                <a:fillRect/>
              </a:stretch>
            </p:blipFill>
          </mc:Choice>
          <mc:Fallback>
            <p:blipFill>
              <a:blip r:embed="rId4"/>
              <a:srcRect t="-1635" b="-1635"/>
              <a:stretch>
                <a:fillRect/>
              </a:stretch>
            </p:blipFill>
          </mc:Fallback>
        </mc:AlternateContent>
        <p:spPr>
          <a:xfrm>
            <a:off x="-257460" y="1159987"/>
            <a:ext cx="10017506" cy="55092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Interrupt</a:t>
            </a:r>
            <a:endParaRPr lang="en-US" dirty="0"/>
          </a:p>
        </p:txBody>
      </p:sp>
      <p:pic>
        <p:nvPicPr>
          <p:cNvPr id="5" name="Content Placeholder 4" descr="ch2-10_duringInterrupt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2941" r="-12941"/>
              <a:stretch>
                <a:fillRect/>
              </a:stretch>
            </p:blipFill>
          </mc:Choice>
          <mc:Fallback>
            <p:blipFill>
              <a:blip r:embed="rId3"/>
              <a:srcRect l="-12941" r="-12941"/>
              <a:stretch>
                <a:fillRect/>
              </a:stretch>
            </p:blipFill>
          </mc:Fallback>
        </mc:AlternateContent>
        <p:spPr>
          <a:xfrm>
            <a:off x="-1277864" y="943859"/>
            <a:ext cx="11663729" cy="641460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5934"/>
            <a:ext cx="8229600" cy="1143000"/>
          </a:xfrm>
        </p:spPr>
        <p:txBody>
          <a:bodyPr/>
          <a:lstStyle/>
          <a:p>
            <a:r>
              <a:rPr lang="en-US" dirty="0" smtClean="0"/>
              <a:t>After Interrupt</a:t>
            </a:r>
            <a:endParaRPr lang="en-US" dirty="0"/>
          </a:p>
        </p:txBody>
      </p:sp>
      <p:pic>
        <p:nvPicPr>
          <p:cNvPr id="5" name="Content Placeholder 4" descr="ch2-11_afterInterrupt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27466" r="-27466"/>
              <a:stretch>
                <a:fillRect/>
              </a:stretch>
            </p:blipFill>
          </mc:Choice>
          <mc:Fallback>
            <p:blipFill>
              <a:blip r:embed="rId3"/>
              <a:srcRect l="-27466" r="-27466"/>
              <a:stretch>
                <a:fillRect/>
              </a:stretch>
            </p:blipFill>
          </mc:Fallback>
        </mc:AlternateContent>
        <p:spPr>
          <a:xfrm>
            <a:off x="-2332573" y="349866"/>
            <a:ext cx="13430097" cy="73860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the stack pointer saved twice on the interrupt stack?</a:t>
            </a:r>
          </a:p>
          <a:p>
            <a:pPr lvl="1"/>
            <a:r>
              <a:rPr lang="en-US" dirty="0" smtClean="0"/>
              <a:t>Hint: is it the same stack pointer?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You can’t debug effectively without this: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b</a:t>
            </a:r>
            <a:r>
              <a:rPr lang="en-US" dirty="0" smtClean="0"/>
              <a:t>. Ability to design and conduct experiments, analyze and interpret data.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end of handler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Handler restores saved registers</a:t>
            </a:r>
          </a:p>
          <a:p>
            <a:r>
              <a:rPr lang="en-US" dirty="0" smtClean="0"/>
              <a:t>Atomically return to interrupted process/thread</a:t>
            </a:r>
          </a:p>
          <a:p>
            <a:pPr lvl="1"/>
            <a:r>
              <a:rPr lang="en-US" dirty="0" smtClean="0"/>
              <a:t>Restore program counter</a:t>
            </a:r>
          </a:p>
          <a:p>
            <a:pPr lvl="1"/>
            <a:r>
              <a:rPr lang="en-US" dirty="0" smtClean="0"/>
              <a:t>Restore program stack</a:t>
            </a:r>
          </a:p>
          <a:p>
            <a:pPr lvl="1"/>
            <a:r>
              <a:rPr lang="en-US" dirty="0" smtClean="0"/>
              <a:t>Restore processor status word/condition codes</a:t>
            </a:r>
          </a:p>
          <a:p>
            <a:pPr lvl="1"/>
            <a:r>
              <a:rPr lang="en-US" dirty="0" smtClean="0"/>
              <a:t>Switch to user mode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Upcall</a:t>
            </a:r>
            <a:r>
              <a:rPr lang="en-US" dirty="0" smtClean="0"/>
              <a:t>: User-level event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32189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Notify user process of some event that needs to be handled right away</a:t>
            </a:r>
          </a:p>
          <a:p>
            <a:pPr lvl="1"/>
            <a:r>
              <a:rPr lang="en-US" dirty="0" smtClean="0"/>
              <a:t>Time expiration</a:t>
            </a:r>
          </a:p>
          <a:p>
            <a:pPr lvl="2"/>
            <a:r>
              <a:rPr lang="en-US" dirty="0" smtClean="0"/>
              <a:t>Real-time user interface</a:t>
            </a:r>
          </a:p>
          <a:p>
            <a:pPr lvl="2"/>
            <a:r>
              <a:rPr lang="en-US" dirty="0" smtClean="0"/>
              <a:t>Time-slice for user-level thread manager</a:t>
            </a:r>
          </a:p>
          <a:p>
            <a:pPr lvl="1"/>
            <a:r>
              <a:rPr lang="en-US" dirty="0" smtClean="0"/>
              <a:t>Interrupt delivery for VM player</a:t>
            </a:r>
          </a:p>
          <a:p>
            <a:pPr lvl="1"/>
            <a:r>
              <a:rPr lang="en-US" dirty="0" smtClean="0"/>
              <a:t>Asynchronous I/O completion (</a:t>
            </a:r>
            <a:r>
              <a:rPr lang="en-US" dirty="0" err="1" smtClean="0"/>
              <a:t>async</a:t>
            </a:r>
            <a:r>
              <a:rPr lang="en-US" dirty="0" smtClean="0"/>
              <a:t>/await)</a:t>
            </a:r>
          </a:p>
          <a:p>
            <a:r>
              <a:rPr lang="en-US" dirty="0" smtClean="0"/>
              <a:t>AKA UNIX signal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Upcalls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Interrupts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Signal handlers = interrupt vector</a:t>
            </a:r>
          </a:p>
          <a:p>
            <a:r>
              <a:rPr lang="en-US" dirty="0" smtClean="0"/>
              <a:t>Signal stack = interrupt stack</a:t>
            </a:r>
          </a:p>
          <a:p>
            <a:r>
              <a:rPr lang="en-US" dirty="0" smtClean="0"/>
              <a:t>Automatic save/restore registers = transparent resume</a:t>
            </a:r>
          </a:p>
          <a:p>
            <a:r>
              <a:rPr lang="en-US" dirty="0" smtClean="0"/>
              <a:t>Signal masking: signals disabled while in signal handler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Upcall</a:t>
            </a:r>
            <a:r>
              <a:rPr lang="en-US" dirty="0" smtClean="0"/>
              <a:t>: Before</a:t>
            </a:r>
            <a:endParaRPr lang="en-US" dirty="0"/>
          </a:p>
        </p:txBody>
      </p:sp>
      <p:pic>
        <p:nvPicPr>
          <p:cNvPr id="6" name="Content Placeholder 5" descr="ch2-13_beforeSignal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7373" b="-7373"/>
              <a:stretch>
                <a:fillRect/>
              </a:stretch>
            </p:blipFill>
          </mc:Choice>
          <mc:Fallback>
            <p:blipFill>
              <a:blip r:embed="rId3"/>
              <a:srcRect t="-7373" b="-7373"/>
              <a:stretch>
                <a:fillRect/>
              </a:stretch>
            </p:blipFill>
          </mc:Fallback>
        </mc:AlternateContent>
        <p:spPr>
          <a:xfrm>
            <a:off x="-899749" y="725646"/>
            <a:ext cx="10461340" cy="5753334"/>
          </a:xfr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Upcall</a:t>
            </a:r>
            <a:r>
              <a:rPr lang="en-US" dirty="0" smtClean="0"/>
              <a:t>: During</a:t>
            </a:r>
            <a:endParaRPr lang="en-US" dirty="0"/>
          </a:p>
        </p:txBody>
      </p:sp>
      <p:pic>
        <p:nvPicPr>
          <p:cNvPr id="5" name="Content Placeholder 4" descr="ch2-14_duringSignal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7373" b="-7373"/>
              <a:stretch>
                <a:fillRect/>
              </a:stretch>
            </p:blipFill>
          </mc:Choice>
          <mc:Fallback>
            <p:blipFill>
              <a:blip r:embed="rId3"/>
              <a:srcRect t="-7373" b="-7373"/>
              <a:stretch>
                <a:fillRect/>
              </a:stretch>
            </p:blipFill>
          </mc:Fallback>
        </mc:AlternateContent>
        <p:spPr>
          <a:xfrm>
            <a:off x="-920957" y="842267"/>
            <a:ext cx="10579147" cy="5818123"/>
          </a:xfr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h3-02_thinwaist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46833" r="-46833"/>
              <a:stretch>
                <a:fillRect/>
              </a:stretch>
            </p:blipFill>
          </mc:Choice>
          <mc:Fallback>
            <p:blipFill>
              <a:blip r:embed="rId3"/>
              <a:srcRect l="-46833" r="-46833"/>
              <a:stretch>
                <a:fillRect/>
              </a:stretch>
            </p:blipFill>
          </mc:Fallback>
        </mc:AlternateContent>
        <p:spPr>
          <a:xfrm>
            <a:off x="-3380575" y="-961021"/>
            <a:ext cx="16156809" cy="8885622"/>
          </a:xfr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ch2-12_syscallStub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2941" r="-12941"/>
              <a:stretch>
                <a:fillRect/>
              </a:stretch>
            </p:blipFill>
          </mc:Choice>
          <mc:Fallback>
            <p:blipFill>
              <a:blip r:embed="rId3"/>
              <a:srcRect l="-12941" r="-12941"/>
              <a:stretch>
                <a:fillRect/>
              </a:stretch>
            </p:blipFill>
          </mc:Fallback>
        </mc:AlternateContent>
        <p:spPr>
          <a:xfrm>
            <a:off x="-2004153" y="98163"/>
            <a:ext cx="13144824" cy="722914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</a:t>
            </a:r>
            <a:r>
              <a:rPr lang="en-US" baseline="0" dirty="0" smtClean="0"/>
              <a:t> System Call Handler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Locate arguments</a:t>
            </a:r>
          </a:p>
          <a:p>
            <a:pPr lvl="1"/>
            <a:r>
              <a:rPr lang="en-US" dirty="0" smtClean="0"/>
              <a:t>In registers or on user stack</a:t>
            </a:r>
          </a:p>
          <a:p>
            <a:pPr lvl="1"/>
            <a:r>
              <a:rPr lang="en-US" i="1" dirty="0" smtClean="0"/>
              <a:t>Translate</a:t>
            </a:r>
            <a:r>
              <a:rPr lang="en-US" dirty="0" smtClean="0"/>
              <a:t> user addresses into kernel addresses</a:t>
            </a:r>
          </a:p>
          <a:p>
            <a:r>
              <a:rPr lang="en-US" dirty="0" smtClean="0"/>
              <a:t>Copy arguments</a:t>
            </a:r>
          </a:p>
          <a:p>
            <a:pPr lvl="1"/>
            <a:r>
              <a:rPr lang="en-US" dirty="0" smtClean="0"/>
              <a:t>From user memory into kernel memory</a:t>
            </a:r>
            <a:endParaRPr lang="en-US" i="1" dirty="0" smtClean="0"/>
          </a:p>
          <a:p>
            <a:pPr lvl="1"/>
            <a:r>
              <a:rPr lang="en-US" dirty="0" smtClean="0"/>
              <a:t>Protect kernel from malicious code evading checks</a:t>
            </a:r>
          </a:p>
          <a:p>
            <a:r>
              <a:rPr lang="en-US" dirty="0" smtClean="0"/>
              <a:t>Validate arguments</a:t>
            </a:r>
          </a:p>
          <a:p>
            <a:pPr lvl="1"/>
            <a:r>
              <a:rPr lang="en-US" dirty="0" smtClean="0"/>
              <a:t>Protect kernel from errors in user code</a:t>
            </a:r>
          </a:p>
          <a:p>
            <a:r>
              <a:rPr lang="en-US" dirty="0" smtClean="0"/>
              <a:t>Copy results back into user memory </a:t>
            </a:r>
          </a:p>
          <a:p>
            <a:pPr lvl="1"/>
            <a:r>
              <a:rPr lang="en-US" i="1" dirty="0" smtClean="0"/>
              <a:t>Translate</a:t>
            </a:r>
            <a:r>
              <a:rPr lang="en-US" dirty="0" smtClean="0"/>
              <a:t> kernel addresses into user addresses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ch10-01_onecp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3"/>
              <a:srcRect l="-3530" r="-3530"/>
              <a:stretch>
                <a:fillRect/>
              </a:stretch>
            </p:blipFill>
          </mc:Choice>
          <mc:Fallback>
            <p:blipFill>
              <a:blip r:embed="rId4"/>
              <a:srcRect l="-3530" r="-3530"/>
              <a:stretch>
                <a:fillRect/>
              </a:stretch>
            </p:blipFill>
          </mc:Fallback>
        </mc:AlternateContent>
        <p:spPr>
          <a:xfrm>
            <a:off x="-768767" y="274638"/>
            <a:ext cx="11970588" cy="6583362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ch2-16_vmmguest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3"/>
              <a:srcRect l="-27466" r="-27466"/>
              <a:stretch>
                <a:fillRect/>
              </a:stretch>
            </p:blipFill>
          </mc:Choice>
          <mc:Fallback>
            <p:blipFill>
              <a:blip r:embed="rId4"/>
              <a:srcRect l="-27466" r="-27466"/>
              <a:stretch>
                <a:fillRect/>
              </a:stretch>
            </p:blipFill>
          </mc:Fallback>
        </mc:AlternateContent>
        <p:spPr>
          <a:xfrm>
            <a:off x="-1953084" y="-68583"/>
            <a:ext cx="13012026" cy="7156113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Booting</a:t>
            </a:r>
            <a:endParaRPr lang="en-US" dirty="0"/>
          </a:p>
        </p:txBody>
      </p:sp>
      <p:pic>
        <p:nvPicPr>
          <p:cNvPr id="6" name="Content Placeholder 5" descr="ch2-15_bios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3"/>
              <a:srcRect l="-17783" r="-17783"/>
              <a:stretch>
                <a:fillRect/>
              </a:stretch>
            </p:blipFill>
          </mc:Choice>
          <mc:Fallback>
            <p:blipFill>
              <a:blip r:embed="rId4"/>
              <a:srcRect l="-17783" r="-17783"/>
              <a:stretch>
                <a:fillRect/>
              </a:stretch>
            </p:blipFill>
          </mc:Fallback>
        </mc:AlternateContent>
        <p:spPr>
          <a:xfrm>
            <a:off x="-737587" y="943114"/>
            <a:ext cx="10755091" cy="59148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User-Level Virtual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does VM Player work?</a:t>
            </a:r>
          </a:p>
          <a:p>
            <a:pPr lvl="1"/>
            <a:r>
              <a:rPr lang="en-US" dirty="0" smtClean="0"/>
              <a:t>Runs as a user-level application</a:t>
            </a:r>
          </a:p>
          <a:p>
            <a:pPr lvl="1"/>
            <a:r>
              <a:rPr lang="en-US" dirty="0" smtClean="0"/>
              <a:t>How does it catch privileged instructions, interrupts, device I/O?</a:t>
            </a:r>
          </a:p>
          <a:p>
            <a:r>
              <a:rPr lang="en-US" dirty="0" smtClean="0"/>
              <a:t>Installs kernel driver, transparent to host kernel</a:t>
            </a:r>
          </a:p>
          <a:p>
            <a:pPr lvl="1"/>
            <a:r>
              <a:rPr lang="en-US" dirty="0" smtClean="0"/>
              <a:t>Requires administrator privileges!</a:t>
            </a:r>
          </a:p>
          <a:p>
            <a:pPr lvl="1"/>
            <a:r>
              <a:rPr lang="en-US" dirty="0" smtClean="0"/>
              <a:t>Modifies interrupt table to redirect to kernel VM code</a:t>
            </a:r>
          </a:p>
          <a:p>
            <a:pPr lvl="1"/>
            <a:r>
              <a:rPr lang="en-US" dirty="0" smtClean="0"/>
              <a:t>If interrupt is for VM, </a:t>
            </a:r>
            <a:r>
              <a:rPr lang="en-US" dirty="0" err="1" smtClean="0"/>
              <a:t>upcall</a:t>
            </a:r>
            <a:endParaRPr lang="en-US" dirty="0" smtClean="0"/>
          </a:p>
          <a:p>
            <a:pPr lvl="1"/>
            <a:r>
              <a:rPr lang="en-US" dirty="0" smtClean="0"/>
              <a:t>If interrupt is for another process, reinstalls interrupt table and resumes kernel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Interrupts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OS kernel needs to communicate with physical devices</a:t>
            </a:r>
          </a:p>
          <a:p>
            <a:r>
              <a:rPr lang="en-US" dirty="0" smtClean="0"/>
              <a:t>Devices operate asynchronously from the CPU</a:t>
            </a:r>
          </a:p>
          <a:p>
            <a:pPr lvl="1"/>
            <a:r>
              <a:rPr lang="en-US" dirty="0" smtClean="0"/>
              <a:t>Polling: Kernel waits until I/O is done</a:t>
            </a:r>
          </a:p>
          <a:p>
            <a:pPr lvl="1"/>
            <a:r>
              <a:rPr lang="en-US" dirty="0" smtClean="0"/>
              <a:t>Interrupts: Kernel can do other work in the meantime</a:t>
            </a:r>
          </a:p>
          <a:p>
            <a:r>
              <a:rPr lang="en-US" dirty="0" smtClean="0"/>
              <a:t>Device access to memory</a:t>
            </a:r>
          </a:p>
          <a:p>
            <a:pPr lvl="1"/>
            <a:r>
              <a:rPr lang="en-US" dirty="0" smtClean="0"/>
              <a:t>Programmed I/O: CPU reads and writes to device</a:t>
            </a:r>
          </a:p>
          <a:p>
            <a:pPr lvl="1"/>
            <a:r>
              <a:rPr lang="en-US" dirty="0" smtClean="0"/>
              <a:t>Direct memory access (DMA) by device</a:t>
            </a:r>
          </a:p>
          <a:p>
            <a:pPr lvl="1"/>
            <a:r>
              <a:rPr lang="en-US" dirty="0" smtClean="0"/>
              <a:t>Buffer descriptor: sequence of DMA’s</a:t>
            </a:r>
          </a:p>
          <a:p>
            <a:pPr lvl="2"/>
            <a:r>
              <a:rPr lang="en-US" dirty="0" smtClean="0"/>
              <a:t>E.g., packet header and packet body</a:t>
            </a:r>
          </a:p>
          <a:p>
            <a:pPr lvl="1"/>
            <a:r>
              <a:rPr lang="en-US" dirty="0" smtClean="0"/>
              <a:t>Queue of buffer descriptors</a:t>
            </a:r>
          </a:p>
          <a:p>
            <a:pPr lvl="2"/>
            <a:r>
              <a:rPr lang="en-US" dirty="0" smtClean="0"/>
              <a:t>Buffer descriptor itself is </a:t>
            </a:r>
            <a:r>
              <a:rPr lang="en-US" dirty="0" err="1" smtClean="0"/>
              <a:t>DMA’ed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Interrupts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device interrupts work?</a:t>
            </a:r>
          </a:p>
          <a:p>
            <a:pPr lvl="1"/>
            <a:r>
              <a:rPr lang="en-US" dirty="0" smtClean="0"/>
              <a:t>Where does the CPU run after an interrupt?</a:t>
            </a:r>
          </a:p>
          <a:p>
            <a:pPr lvl="1"/>
            <a:r>
              <a:rPr lang="en-US" dirty="0" smtClean="0"/>
              <a:t>What is the interrupt handler written in?  C? Java?</a:t>
            </a:r>
          </a:p>
          <a:p>
            <a:pPr lvl="1"/>
            <a:r>
              <a:rPr lang="en-US" dirty="0" smtClean="0"/>
              <a:t>What stack does it use?</a:t>
            </a:r>
          </a:p>
          <a:p>
            <a:pPr lvl="1"/>
            <a:r>
              <a:rPr lang="en-US" dirty="0" smtClean="0"/>
              <a:t>Is the work the CPU had been doing before the interrupt lost forever?  </a:t>
            </a:r>
          </a:p>
          <a:p>
            <a:pPr lvl="1"/>
            <a:r>
              <a:rPr lang="en-US" dirty="0" smtClean="0"/>
              <a:t>If not, how does the CPU know how to resume that work?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Challenge: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do we execute code with restricted privileges?</a:t>
            </a:r>
          </a:p>
          <a:p>
            <a:pPr lvl="1"/>
            <a:r>
              <a:rPr lang="en-US" dirty="0" smtClean="0"/>
              <a:t>Either because the code is buggy or if it might be malicious</a:t>
            </a:r>
          </a:p>
          <a:p>
            <a:r>
              <a:rPr lang="en-US" dirty="0" smtClean="0"/>
              <a:t>Some examples: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script running in a web browser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program you just downloaded off the Internet</a:t>
            </a:r>
          </a:p>
          <a:p>
            <a:pPr lvl="1"/>
            <a:r>
              <a:rPr lang="en-US" dirty="0" smtClean="0"/>
              <a:t>A program you just wrote that you haven’t tested yet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Problem</a:t>
            </a:r>
            <a:endParaRPr lang="en-US" dirty="0"/>
          </a:p>
        </p:txBody>
      </p:sp>
      <p:pic>
        <p:nvPicPr>
          <p:cNvPr id="8" name="Content Placeholder 7" descr="ch2-02_Processes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3"/>
              <a:srcRect l="-3530" r="-3530"/>
              <a:stretch>
                <a:fillRect/>
              </a:stretch>
            </p:blipFill>
          </mc:Choice>
          <mc:Fallback>
            <p:blipFill>
              <a:blip r:embed="rId4"/>
              <a:srcRect l="-3530" r="-3530"/>
              <a:stretch>
                <a:fillRect/>
              </a:stretch>
            </p:blipFill>
          </mc:Fallback>
        </mc:AlternateContent>
        <p:spPr>
          <a:xfrm>
            <a:off x="-659769" y="949626"/>
            <a:ext cx="10572430" cy="581442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7103</TotalTime>
  <Words>2709</Words>
  <Application>Microsoft Macintosh PowerPoint</Application>
  <PresentationFormat>On-screen Show (4:3)</PresentationFormat>
  <Paragraphs>372</Paragraphs>
  <Slides>50</Slides>
  <Notes>27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The Kernel Abstraction</vt:lpstr>
      <vt:lpstr>Debugging as Engineering</vt:lpstr>
      <vt:lpstr>Debugging as Science</vt:lpstr>
      <vt:lpstr>ABET</vt:lpstr>
      <vt:lpstr>Booting</vt:lpstr>
      <vt:lpstr>Device Interrupts</vt:lpstr>
      <vt:lpstr>Device Interrupts</vt:lpstr>
      <vt:lpstr>Challenge: Protection</vt:lpstr>
      <vt:lpstr>A Problem</vt:lpstr>
      <vt:lpstr>Main Points</vt:lpstr>
      <vt:lpstr>Process Abstraction</vt:lpstr>
      <vt:lpstr>Thought Experiment</vt:lpstr>
      <vt:lpstr>Hardware Support:  Dual-Mode Operation</vt:lpstr>
      <vt:lpstr>A Model of a CPU</vt:lpstr>
      <vt:lpstr>A CPU with Dual-Mode Operation</vt:lpstr>
      <vt:lpstr>Hardware Support: Dual-Mode Operation</vt:lpstr>
      <vt:lpstr>Privileged instructions</vt:lpstr>
      <vt:lpstr>Question</vt:lpstr>
      <vt:lpstr>Simple Memory Protection</vt:lpstr>
      <vt:lpstr>Towards Virtual Addresses</vt:lpstr>
      <vt:lpstr>Virtual Addresses</vt:lpstr>
      <vt:lpstr>Example </vt:lpstr>
      <vt:lpstr>Question</vt:lpstr>
      <vt:lpstr>Hardware Timer</vt:lpstr>
      <vt:lpstr>Mode Switch</vt:lpstr>
      <vt:lpstr>Question</vt:lpstr>
      <vt:lpstr>Mode Switch</vt:lpstr>
      <vt:lpstr>How do we take interrupts safely?</vt:lpstr>
      <vt:lpstr>Interrupt Vector</vt:lpstr>
      <vt:lpstr>Interrupt Stack</vt:lpstr>
      <vt:lpstr>Interrupt Stack</vt:lpstr>
      <vt:lpstr>Interrupt Masking</vt:lpstr>
      <vt:lpstr>Interrupt Handlers</vt:lpstr>
      <vt:lpstr>Case Study: MIPS Interrupt/Trap</vt:lpstr>
      <vt:lpstr>Case Study: x86 Interrupt</vt:lpstr>
      <vt:lpstr>Before Interrupt</vt:lpstr>
      <vt:lpstr>During Interrupt</vt:lpstr>
      <vt:lpstr>After Interrupt</vt:lpstr>
      <vt:lpstr>Question</vt:lpstr>
      <vt:lpstr>At end of handler</vt:lpstr>
      <vt:lpstr>Upcall: User-level event delivery</vt:lpstr>
      <vt:lpstr>Upcalls vs Interrupts</vt:lpstr>
      <vt:lpstr>Upcall: Before</vt:lpstr>
      <vt:lpstr>Upcall: During</vt:lpstr>
      <vt:lpstr>Slide 45</vt:lpstr>
      <vt:lpstr>Slide 46</vt:lpstr>
      <vt:lpstr>Kernel System Call Handler</vt:lpstr>
      <vt:lpstr>Slide 48</vt:lpstr>
      <vt:lpstr>Slide 49</vt:lpstr>
      <vt:lpstr>User-Level Virtual Machine</vt:lpstr>
    </vt:vector>
  </TitlesOfParts>
  <Manager/>
  <Company>University of Washington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OSPP: The Kernel Abstraction</dc:title>
  <dc:subject/>
  <dc:creator>Thomas Anderson</dc:creator>
  <cp:keywords/>
  <dc:description>Copyright Thomas Anderson, 2012</dc:description>
  <cp:lastModifiedBy>Thomas Anderson</cp:lastModifiedBy>
  <cp:revision>32</cp:revision>
  <cp:lastPrinted>2012-09-26T05:02:31Z</cp:lastPrinted>
  <dcterms:created xsi:type="dcterms:W3CDTF">2014-10-01T16:55:19Z</dcterms:created>
  <dcterms:modified xsi:type="dcterms:W3CDTF">2014-10-01T16:56:23Z</dcterms:modified>
  <cp:category/>
</cp:coreProperties>
</file>