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  <p:sldMasterId id="2147483876" r:id="rId3"/>
  </p:sldMasterIdLst>
  <p:notesMasterIdLst>
    <p:notesMasterId r:id="rId28"/>
  </p:notesMasterIdLst>
  <p:handoutMasterIdLst>
    <p:handoutMasterId r:id="rId29"/>
  </p:handoutMasterIdLst>
  <p:sldIdLst>
    <p:sldId id="372" r:id="rId4"/>
    <p:sldId id="574" r:id="rId5"/>
    <p:sldId id="667" r:id="rId6"/>
    <p:sldId id="668" r:id="rId7"/>
    <p:sldId id="651" r:id="rId8"/>
    <p:sldId id="508" r:id="rId9"/>
    <p:sldId id="677" r:id="rId10"/>
    <p:sldId id="678" r:id="rId11"/>
    <p:sldId id="669" r:id="rId12"/>
    <p:sldId id="679" r:id="rId13"/>
    <p:sldId id="664" r:id="rId14"/>
    <p:sldId id="685" r:id="rId15"/>
    <p:sldId id="686" r:id="rId16"/>
    <p:sldId id="666" r:id="rId17"/>
    <p:sldId id="682" r:id="rId18"/>
    <p:sldId id="684" r:id="rId19"/>
    <p:sldId id="674" r:id="rId20"/>
    <p:sldId id="683" r:id="rId21"/>
    <p:sldId id="662" r:id="rId22"/>
    <p:sldId id="670" r:id="rId23"/>
    <p:sldId id="671" r:id="rId24"/>
    <p:sldId id="665" r:id="rId25"/>
    <p:sldId id="680" r:id="rId26"/>
    <p:sldId id="54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185A6CC-C6DB-4425-9042-5453B1068854}">
          <p14:sldIdLst>
            <p14:sldId id="372"/>
            <p14:sldId id="574"/>
            <p14:sldId id="667"/>
            <p14:sldId id="668"/>
            <p14:sldId id="651"/>
            <p14:sldId id="508"/>
            <p14:sldId id="677"/>
            <p14:sldId id="678"/>
            <p14:sldId id="669"/>
            <p14:sldId id="679"/>
            <p14:sldId id="664"/>
            <p14:sldId id="685"/>
            <p14:sldId id="686"/>
            <p14:sldId id="666"/>
            <p14:sldId id="682"/>
            <p14:sldId id="684"/>
            <p14:sldId id="674"/>
            <p14:sldId id="683"/>
            <p14:sldId id="662"/>
            <p14:sldId id="670"/>
            <p14:sldId id="671"/>
            <p14:sldId id="665"/>
            <p14:sldId id="680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535353"/>
    <a:srgbClr val="2AA808"/>
    <a:srgbClr val="DB313F"/>
    <a:srgbClr val="DA313E"/>
    <a:srgbClr val="954ECA"/>
    <a:srgbClr val="FF6600"/>
    <a:srgbClr val="FF9999"/>
    <a:srgbClr val="00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4" autoAdjust="0"/>
    <p:restoredTop sz="55722" autoAdjust="0"/>
  </p:normalViewPr>
  <p:slideViewPr>
    <p:cSldViewPr>
      <p:cViewPr varScale="1">
        <p:scale>
          <a:sx n="43" d="100"/>
          <a:sy n="43" d="100"/>
        </p:scale>
        <p:origin x="213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58" d="100"/>
          <a:sy n="58" d="100"/>
        </p:scale>
        <p:origin x="3021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5981-AE31-43D7-959E-A36B7D661041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90F8-7A17-4BC7-B8F0-609BF9FF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6D1D-6B28-4F20-A674-883EA8220D8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29BD-ECBB-4378-9DF3-B5BC4D0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29BD-ECBB-4378-9DF3-B5BC4D0B647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5815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537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72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341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8339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8281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986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29BD-ECBB-4378-9DF3-B5BC4D0B647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608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9282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1215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462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4685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7717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29BD-ECBB-4378-9DF3-B5BC4D0B647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5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3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263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833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29BD-ECBB-4378-9DF3-B5BC4D0B6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29BD-ECBB-4378-9DF3-B5BC4D0B6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29BD-ECBB-4378-9DF3-B5BC4D0B647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313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0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2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4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1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8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2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62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20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9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8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68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Bryce Kellogg kellogg@uw.edu NSDI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37FF-2B64-4679-A0F1-902959F53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5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Bryce Kellogg kellogg@uw.edu NSDI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37FF-2B64-4679-A0F1-902959F531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2667000"/>
            <a:ext cx="9067800" cy="578882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Enabling On-Body Transmissions with Commodity Devices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3018" y="3405980"/>
            <a:ext cx="644176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Mehrdad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Hessar</a:t>
            </a:r>
            <a:r>
              <a:rPr lang="en-US" sz="2400" dirty="0">
                <a:solidFill>
                  <a:schemeClr val="bg1"/>
                </a:solidFill>
              </a:rPr>
              <a:t>, Vikram Iyer,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Shyam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Gollakota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18" y="5410200"/>
            <a:ext cx="1381125" cy="9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05618"/>
            <a:ext cx="10058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90" y="2505618"/>
            <a:ext cx="1004582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90" y="2505618"/>
            <a:ext cx="10045827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05618"/>
            <a:ext cx="100584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63" y="2474996"/>
            <a:ext cx="10045827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3202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SNR at Different Locations on the Body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01" y="2557850"/>
            <a:ext cx="91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22</a:t>
            </a:r>
          </a:p>
          <a:p>
            <a:pPr algn="r"/>
            <a:endParaRPr lang="en-US" sz="2000" dirty="0"/>
          </a:p>
          <a:p>
            <a:pPr algn="r"/>
            <a:r>
              <a:rPr lang="en-US" sz="2400" dirty="0"/>
              <a:t>18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14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8" y="3140079"/>
            <a:ext cx="584775" cy="11844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SNR dB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5798" y="4837093"/>
            <a:ext cx="2895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err="1"/>
              <a:t>Adafruit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Trackpad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5679" y="4804697"/>
            <a:ext cx="2895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/>
              <a:t>Lenovo</a:t>
            </a:r>
          </a:p>
          <a:p>
            <a:pPr algn="ctr"/>
            <a:r>
              <a:rPr lang="en-US" sz="2400" b="1" dirty="0"/>
              <a:t>Trackpad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1" y="5761911"/>
            <a:ext cx="838200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Mobile devices send signals throughout the body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99" y="2419225"/>
            <a:ext cx="9887456" cy="33719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6440" y="2287437"/>
            <a:ext cx="125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2000508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 Hand</a:t>
            </a:r>
          </a:p>
          <a:p>
            <a:pPr algn="ctr"/>
            <a:r>
              <a:rPr lang="en-US" sz="2000" b="1" dirty="0"/>
              <a:t>R Leg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0581" y="2000508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 Hand</a:t>
            </a:r>
          </a:p>
          <a:p>
            <a:pPr algn="ctr"/>
            <a:r>
              <a:rPr lang="en-US" sz="2000" b="1" dirty="0"/>
              <a:t>L Leg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0024" y="1995166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 Hand</a:t>
            </a:r>
          </a:p>
          <a:p>
            <a:pPr algn="ctr"/>
            <a:r>
              <a:rPr lang="en-US" sz="2000" b="1" dirty="0"/>
              <a:t>R Leg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7234" y="1995165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 Hand</a:t>
            </a:r>
          </a:p>
          <a:p>
            <a:pPr algn="ctr"/>
            <a:r>
              <a:rPr lang="en-US" sz="2000" b="1" dirty="0"/>
              <a:t>L Leg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8015" y="2004701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 Hand</a:t>
            </a:r>
          </a:p>
          <a:p>
            <a:pPr algn="ctr"/>
            <a:r>
              <a:rPr lang="en-US" sz="2000" b="1" dirty="0"/>
              <a:t>Chest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08316" y="1995165"/>
            <a:ext cx="12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 Hand</a:t>
            </a:r>
          </a:p>
          <a:p>
            <a:pPr algn="ctr"/>
            <a:r>
              <a:rPr lang="en-US" sz="2000" b="1" dirty="0"/>
              <a:t>Chest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chemeClr val="bg1"/>
                </a:solidFill>
              </a:rPr>
              <a:t>How well do signals propagate on body?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2382" y="4804697"/>
            <a:ext cx="2895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/>
              <a:t>iPhone 5s</a:t>
            </a:r>
          </a:p>
          <a:p>
            <a:pPr algn="ctr"/>
            <a:r>
              <a:rPr lang="en-US" sz="2400" b="1" dirty="0"/>
              <a:t>Fingerprint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501" y="4837093"/>
            <a:ext cx="2895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/>
              <a:t>iPhone 6s</a:t>
            </a:r>
          </a:p>
          <a:p>
            <a:pPr algn="ctr"/>
            <a:r>
              <a:rPr lang="en-US" sz="2400" b="1" dirty="0"/>
              <a:t>Fingerprint</a:t>
            </a:r>
          </a:p>
        </p:txBody>
      </p:sp>
    </p:spTree>
    <p:extLst>
      <p:ext uri="{BB962C8B-B14F-4D97-AF65-F5344CB8AC3E}">
        <p14:creationId xmlns:p14="http://schemas.microsoft.com/office/powerpoint/2010/main" val="28662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178520" cy="4578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8" y="1911961"/>
            <a:ext cx="4437792" cy="393638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bg1"/>
                </a:solidFill>
              </a:rPr>
              <a:t>Understanding fingerprint sensors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8" y="1911961"/>
            <a:ext cx="4437792" cy="39363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8" y="1911961"/>
            <a:ext cx="4437792" cy="3936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8" y="1911961"/>
            <a:ext cx="4437792" cy="3936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178520" cy="45789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178520" cy="45789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178520" cy="457896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3000" y="2684594"/>
            <a:ext cx="2667000" cy="320040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14753" y="2684594"/>
            <a:ext cx="2667000" cy="320040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/>
          <p:cNvSpPr/>
          <p:nvPr/>
        </p:nvSpPr>
        <p:spPr>
          <a:xfrm>
            <a:off x="304800" y="4426561"/>
            <a:ext cx="762000" cy="457200"/>
          </a:xfrm>
          <a:custGeom>
            <a:avLst/>
            <a:gdLst>
              <a:gd name="connsiteX0" fmla="*/ 0 w 1403497"/>
              <a:gd name="connsiteY0" fmla="*/ 457340 h 893281"/>
              <a:gd name="connsiteX1" fmla="*/ 318976 w 1403497"/>
              <a:gd name="connsiteY1" fmla="*/ 140 h 893281"/>
              <a:gd name="connsiteX2" fmla="*/ 637953 w 1403497"/>
              <a:gd name="connsiteY2" fmla="*/ 404178 h 893281"/>
              <a:gd name="connsiteX3" fmla="*/ 1020725 w 1403497"/>
              <a:gd name="connsiteY3" fmla="*/ 893275 h 893281"/>
              <a:gd name="connsiteX4" fmla="*/ 1403497 w 1403497"/>
              <a:gd name="connsiteY4" fmla="*/ 414810 h 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497" h="893281">
                <a:moveTo>
                  <a:pt x="0" y="457340"/>
                </a:moveTo>
                <a:cubicBezTo>
                  <a:pt x="106325" y="233170"/>
                  <a:pt x="212651" y="9000"/>
                  <a:pt x="318976" y="140"/>
                </a:cubicBezTo>
                <a:cubicBezTo>
                  <a:pt x="425301" y="-8720"/>
                  <a:pt x="637953" y="404178"/>
                  <a:pt x="637953" y="404178"/>
                </a:cubicBezTo>
                <a:cubicBezTo>
                  <a:pt x="754911" y="553034"/>
                  <a:pt x="893134" y="891503"/>
                  <a:pt x="1020725" y="893275"/>
                </a:cubicBezTo>
                <a:cubicBezTo>
                  <a:pt x="1148316" y="895047"/>
                  <a:pt x="1314892" y="553033"/>
                  <a:pt x="1403497" y="41481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/>
          <p:cNvSpPr/>
          <p:nvPr/>
        </p:nvSpPr>
        <p:spPr>
          <a:xfrm>
            <a:off x="4724400" y="4426561"/>
            <a:ext cx="762000" cy="457200"/>
          </a:xfrm>
          <a:custGeom>
            <a:avLst/>
            <a:gdLst>
              <a:gd name="connsiteX0" fmla="*/ 0 w 1403497"/>
              <a:gd name="connsiteY0" fmla="*/ 457340 h 893281"/>
              <a:gd name="connsiteX1" fmla="*/ 318976 w 1403497"/>
              <a:gd name="connsiteY1" fmla="*/ 140 h 893281"/>
              <a:gd name="connsiteX2" fmla="*/ 637953 w 1403497"/>
              <a:gd name="connsiteY2" fmla="*/ 404178 h 893281"/>
              <a:gd name="connsiteX3" fmla="*/ 1020725 w 1403497"/>
              <a:gd name="connsiteY3" fmla="*/ 893275 h 893281"/>
              <a:gd name="connsiteX4" fmla="*/ 1403497 w 1403497"/>
              <a:gd name="connsiteY4" fmla="*/ 414810 h 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497" h="893281">
                <a:moveTo>
                  <a:pt x="0" y="457340"/>
                </a:moveTo>
                <a:cubicBezTo>
                  <a:pt x="106325" y="233170"/>
                  <a:pt x="212651" y="9000"/>
                  <a:pt x="318976" y="140"/>
                </a:cubicBezTo>
                <a:cubicBezTo>
                  <a:pt x="425301" y="-8720"/>
                  <a:pt x="637953" y="404178"/>
                  <a:pt x="637953" y="404178"/>
                </a:cubicBezTo>
                <a:cubicBezTo>
                  <a:pt x="754911" y="553034"/>
                  <a:pt x="893134" y="891503"/>
                  <a:pt x="1020725" y="893275"/>
                </a:cubicBezTo>
                <a:cubicBezTo>
                  <a:pt x="1148316" y="895047"/>
                  <a:pt x="1314892" y="553033"/>
                  <a:pt x="1403497" y="41481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chemeClr val="bg1"/>
                </a:solidFill>
              </a:rPr>
              <a:t>Capacitive coupling through body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100" y="121436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Modeling the human body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8" y="2286000"/>
            <a:ext cx="85725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1988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Fingerprint </a:t>
            </a:r>
          </a:p>
          <a:p>
            <a:pPr algn="ctr"/>
            <a:r>
              <a:rPr lang="en-US" sz="2400" b="1" dirty="0"/>
              <a:t>Sensor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0843" y="2129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Receiver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286000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baseline="-25000" dirty="0"/>
              <a:t>TX</a:t>
            </a:r>
            <a:r>
              <a:rPr lang="en-US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371588" y="2286000"/>
            <a:ext cx="55321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5200" y="2143780"/>
            <a:ext cx="7152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baseline="-25000" dirty="0"/>
              <a:t>RX</a:t>
            </a:r>
            <a:r>
              <a:rPr lang="en-US" b="1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8019030" y="2472690"/>
            <a:ext cx="656340" cy="6563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4260" y="2590800"/>
            <a:ext cx="656340" cy="6563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2" grpId="0" animBg="1"/>
      <p:bldP spid="18" grpId="0"/>
      <p:bldP spid="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chemeClr val="bg1"/>
                </a:solidFill>
              </a:rPr>
              <a:t>Capacitive coupling through body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chemeClr val="bg1"/>
                </a:solidFill>
              </a:rPr>
              <a:t>What about lack of common ground?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025" y="4279160"/>
            <a:ext cx="7981950" cy="2383631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Weak coupling to ground </a:t>
            </a:r>
          </a:p>
          <a:p>
            <a:pPr marL="971550" lvl="1" indent="-51435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Inaccurate voltage at receiver</a:t>
            </a:r>
            <a:b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en-US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But fingerprint sensors generate strong signals</a:t>
            </a:r>
          </a:p>
          <a:p>
            <a:pPr marL="914400" lvl="1" indent="-45720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Can still receive reliably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0"/>
            <a:ext cx="85725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1988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Fingerprint </a:t>
            </a:r>
          </a:p>
          <a:p>
            <a:pPr algn="ctr"/>
            <a:r>
              <a:rPr lang="en-US" sz="2400" b="1" dirty="0"/>
              <a:t>Sensor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100" y="121436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Modeling the human body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2286000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baseline="-25000" dirty="0"/>
              <a:t>TX</a:t>
            </a:r>
            <a:r>
              <a:rPr lang="en-US" b="1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71588" y="2286000"/>
            <a:ext cx="55321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2143780"/>
            <a:ext cx="7152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baseline="-25000" dirty="0"/>
              <a:t>RX</a:t>
            </a:r>
            <a:r>
              <a:rPr lang="en-US" b="1" dirty="0"/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8030460" y="2544060"/>
            <a:ext cx="656340" cy="6563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4260" y="2667000"/>
            <a:ext cx="656340" cy="6563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15497" y="32838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Earth </a:t>
            </a:r>
          </a:p>
          <a:p>
            <a:pPr algn="ctr"/>
            <a:r>
              <a:rPr lang="en-US" sz="2400" b="1" dirty="0"/>
              <a:t>GND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0569" y="346466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Earth </a:t>
            </a:r>
          </a:p>
          <a:p>
            <a:pPr algn="ctr"/>
            <a:r>
              <a:rPr lang="en-US" sz="2400" b="1" dirty="0"/>
              <a:t>GND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843" y="2129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10973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bldLvl="2" animBg="1"/>
      <p:bldP spid="22" grpId="0" animBg="1"/>
      <p:bldP spid="23" grpId="0" animBg="1"/>
      <p:bldP spid="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bg1"/>
                </a:solidFill>
              </a:rPr>
              <a:t>Transmitting signals through the body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71600"/>
            <a:ext cx="8572500" cy="419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71600"/>
            <a:ext cx="85725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209" y="4678689"/>
            <a:ext cx="779834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-0.5      0       0.5      1       1.5     2       2.5      3       3.5     4</a:t>
            </a:r>
          </a:p>
          <a:p>
            <a:pPr algn="ctr"/>
            <a:r>
              <a:rPr lang="en-US" sz="2600" b="1" dirty="0"/>
              <a:t>Time (</a:t>
            </a:r>
            <a:r>
              <a:rPr lang="el-GR" sz="2600" b="1" dirty="0"/>
              <a:t>μ</a:t>
            </a:r>
            <a:r>
              <a:rPr lang="en-US" sz="2600" b="1" dirty="0"/>
              <a:t>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950" y="1257300"/>
            <a:ext cx="91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600" dirty="0"/>
          </a:p>
          <a:p>
            <a:pPr algn="r"/>
            <a:endParaRPr lang="en-US" sz="2600" dirty="0"/>
          </a:p>
          <a:p>
            <a:pPr algn="r"/>
            <a:r>
              <a:rPr lang="en-US" sz="2600" dirty="0"/>
              <a:t>3.5</a:t>
            </a:r>
          </a:p>
          <a:p>
            <a:pPr algn="r"/>
            <a:endParaRPr lang="en-US" sz="1400" dirty="0"/>
          </a:p>
          <a:p>
            <a:pPr algn="r"/>
            <a:r>
              <a:rPr lang="en-US" sz="2600" dirty="0"/>
              <a:t>2.5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1.5</a:t>
            </a:r>
          </a:p>
          <a:p>
            <a:pPr algn="r"/>
            <a:endParaRPr lang="en-US" sz="1400" dirty="0"/>
          </a:p>
          <a:p>
            <a:pPr algn="r"/>
            <a:r>
              <a:rPr lang="en-US" sz="2600" dirty="0"/>
              <a:t>0.5</a:t>
            </a:r>
          </a:p>
          <a:p>
            <a:pPr algn="r"/>
            <a:endParaRPr lang="en-US" sz="1000" dirty="0"/>
          </a:p>
          <a:p>
            <a:pPr algn="r"/>
            <a:r>
              <a:rPr lang="en-US" sz="2600" dirty="0"/>
              <a:t>0.5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24586" y="3060919"/>
            <a:ext cx="29566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Amplitude (V)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208" y="1371600"/>
            <a:ext cx="779834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Fingerprint Sensor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495" y="5785164"/>
            <a:ext cx="845820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Fingerprint sensors produce high amplitude signals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bg1"/>
                </a:solidFill>
              </a:rPr>
              <a:t>Designing a transmitter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945" y="1272215"/>
            <a:ext cx="7890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Modulate data by turning on and off the signal</a:t>
            </a:r>
          </a:p>
          <a:p>
            <a:endParaRPr lang="en-US" sz="800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Fingerprint Sensor- </a:t>
            </a:r>
            <a:r>
              <a:rPr lang="en-US" sz="2800" b="1" dirty="0" err="1"/>
              <a:t>Verifi</a:t>
            </a:r>
            <a:r>
              <a:rPr lang="en-US" sz="2800" b="1" dirty="0"/>
              <a:t> P5100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Start and stop fingerprint scan </a:t>
            </a:r>
            <a:endParaRPr lang="en-US" sz="2800" dirty="0"/>
          </a:p>
          <a:p>
            <a:endParaRPr lang="en-US" sz="800" dirty="0"/>
          </a:p>
          <a:p>
            <a:r>
              <a:rPr lang="en-US" sz="2800" b="1" dirty="0"/>
              <a:t>Touchpad- </a:t>
            </a:r>
            <a:r>
              <a:rPr lang="en-US" sz="2800" b="1" dirty="0" err="1"/>
              <a:t>Adafruit</a:t>
            </a:r>
            <a:r>
              <a:rPr lang="en-US" sz="2800" b="1" dirty="0"/>
              <a:t> Capacitive Touchpad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Power cycle the touchpad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5725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962" y="3429000"/>
            <a:ext cx="7010400" cy="8925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600" dirty="0"/>
              <a:t>         1         2         3         4         5         6         7         8</a:t>
            </a:r>
          </a:p>
          <a:p>
            <a:r>
              <a:rPr lang="en-US" sz="2600" b="1" dirty="0"/>
              <a:t>                                      Time (s)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291649" y="2039627"/>
            <a:ext cx="6607781" cy="1260157"/>
            <a:chOff x="1524000" y="4281177"/>
            <a:chExt cx="6607781" cy="126015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24000" y="4281177"/>
              <a:ext cx="774402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98402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66732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98402" y="5541334"/>
              <a:ext cx="86833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66732" y="4281177"/>
              <a:ext cx="827567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994299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813002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94299" y="5541334"/>
              <a:ext cx="82296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11233" y="4281177"/>
              <a:ext cx="82296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38800" y="5541334"/>
              <a:ext cx="82296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483023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481254" y="4281177"/>
              <a:ext cx="82296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308821" y="4281177"/>
              <a:ext cx="0" cy="1260157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308821" y="5541334"/>
              <a:ext cx="82296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465314" y="2330450"/>
            <a:ext cx="643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1      0      1     </a:t>
            </a:r>
            <a:r>
              <a:rPr lang="en-US" sz="2000" dirty="0"/>
              <a:t> </a:t>
            </a:r>
            <a:r>
              <a:rPr lang="en-US" sz="3600" dirty="0"/>
              <a:t>0     </a:t>
            </a:r>
            <a:r>
              <a:rPr lang="en-US" sz="2000" dirty="0"/>
              <a:t> </a:t>
            </a:r>
            <a:r>
              <a:rPr lang="en-US" sz="3600" dirty="0">
                <a:solidFill>
                  <a:prstClr val="black"/>
                </a:solidFill>
              </a:rPr>
              <a:t>1      0      1    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0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bg1"/>
                </a:solidFill>
              </a:rPr>
              <a:t>Receiving and decoding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92"/>
          <a:stretch/>
        </p:blipFill>
        <p:spPr>
          <a:xfrm>
            <a:off x="257175" y="1447800"/>
            <a:ext cx="2486025" cy="2047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074"/>
          <a:stretch/>
        </p:blipFill>
        <p:spPr>
          <a:xfrm>
            <a:off x="257175" y="1447800"/>
            <a:ext cx="2409825" cy="2047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8268" y="2133600"/>
            <a:ext cx="457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68" y="2133600"/>
            <a:ext cx="576648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9411" y="1524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iPhone 6s Fingerprint Spectrogram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290" y="2133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RX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6" y="3657600"/>
            <a:ext cx="261052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chemeClr val="bg1"/>
                </a:solidFill>
              </a:rPr>
              <a:t>Receiving and decoding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1" y="4146550"/>
            <a:ext cx="85725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3" y="4146550"/>
            <a:ext cx="8562975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6313" y="5670550"/>
            <a:ext cx="7010400" cy="8925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600" dirty="0"/>
              <a:t>         1         2         3         4         5         6         7         8</a:t>
            </a:r>
          </a:p>
          <a:p>
            <a:r>
              <a:rPr lang="en-US" sz="2600" b="1" dirty="0"/>
              <a:t>                                      Time (s)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849" y="4190762"/>
            <a:ext cx="91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0.8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0.4</a:t>
            </a:r>
          </a:p>
          <a:p>
            <a:pPr algn="r"/>
            <a:endParaRPr lang="en-US" sz="2000" dirty="0"/>
          </a:p>
          <a:p>
            <a:pPr algn="r"/>
            <a:r>
              <a:rPr lang="en-US" sz="2400" dirty="0"/>
              <a:t>0</a:t>
            </a:r>
            <a:endParaRPr lang="en-US" dirty="0"/>
          </a:p>
          <a:p>
            <a:pPr algn="r"/>
            <a:endParaRPr lang="en-US" sz="2400" dirty="0"/>
          </a:p>
          <a:p>
            <a:pPr algn="r"/>
            <a:endParaRPr lang="en-US" dirty="0"/>
          </a:p>
          <a:p>
            <a:pPr algn="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114800"/>
            <a:ext cx="584775" cy="16124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Amplitude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47800"/>
            <a:ext cx="8629650" cy="2047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47800"/>
            <a:ext cx="8629650" cy="2047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47800"/>
            <a:ext cx="8629650" cy="20478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5800" y="3733800"/>
            <a:ext cx="7010400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b="1" dirty="0"/>
              <a:t>Decoded 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68" y="2133600"/>
            <a:ext cx="5766486" cy="426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074"/>
          <a:stretch/>
        </p:blipFill>
        <p:spPr>
          <a:xfrm>
            <a:off x="257175" y="1447800"/>
            <a:ext cx="2409825" cy="20478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5290" y="2133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213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RX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69411" y="1524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iPhone 6s Fingerprint Spectrogram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6" y="3657600"/>
            <a:ext cx="261052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31898" y="1752600"/>
            <a:ext cx="9117419" cy="3970318"/>
          </a:xfrm>
          <a:prstGeom prst="rect">
            <a:avLst/>
          </a:prstGeom>
          <a:noFill/>
        </p:spPr>
        <p:txBody>
          <a:bodyPr wrap="square" lIns="82296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How does SNR vary in different scenarios?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Body type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Posture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Motion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rgbClr val="92D050"/>
                </a:solidFill>
              </a:rPr>
              <a:t>What data rates can we achieve?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6228"/>
            <a:ext cx="9144000" cy="990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Effect of Height and Weight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9" y="4032147"/>
            <a:ext cx="8639175" cy="21621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797" y="4333253"/>
            <a:ext cx="984885" cy="14338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iPhone 6s SNR dB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986" y="4289798"/>
            <a:ext cx="584775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20</a:t>
            </a:r>
          </a:p>
          <a:p>
            <a:pPr algn="ctr"/>
            <a:endParaRPr lang="en-US" sz="1400" dirty="0"/>
          </a:p>
          <a:p>
            <a:pPr algn="ctr"/>
            <a:r>
              <a:rPr lang="en-US" sz="2600" dirty="0"/>
              <a:t>15</a:t>
            </a:r>
          </a:p>
          <a:p>
            <a:pPr algn="ctr"/>
            <a:endParaRPr lang="en-US" sz="1400" dirty="0"/>
          </a:p>
          <a:p>
            <a:pPr algn="ctr"/>
            <a:r>
              <a:rPr lang="en-US" sz="2600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566" y="5767125"/>
            <a:ext cx="5523639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en-US" sz="2600" dirty="0"/>
              <a:t>2      3     4     5     6      7     8     9    10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034406"/>
            <a:ext cx="8648700" cy="2162175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80164" y="1188578"/>
            <a:ext cx="4831956" cy="1981199"/>
          </a:xfrm>
          <a:prstGeom prst="roundRect">
            <a:avLst>
              <a:gd name="adj" fmla="val 9350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Total Participants: </a:t>
            </a:r>
            <a:r>
              <a:rPr lang="en-US" dirty="0">
                <a:solidFill>
                  <a:schemeClr val="accent3"/>
                </a:solidFill>
              </a:rPr>
              <a:t>10</a:t>
            </a:r>
          </a:p>
          <a:p>
            <a:pPr marL="0" indent="0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Weight Range: </a:t>
            </a:r>
            <a:r>
              <a:rPr lang="en-US" dirty="0">
                <a:solidFill>
                  <a:schemeClr val="accent3"/>
                </a:solidFill>
              </a:rPr>
              <a:t>118 – 195lbs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Height Range</a:t>
            </a:r>
            <a:r>
              <a:rPr lang="en-US" dirty="0">
                <a:solidFill>
                  <a:schemeClr val="accent3"/>
                </a:solidFill>
              </a:rPr>
              <a:t> 5’4” – 6’3”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0164" y="1851660"/>
            <a:ext cx="48319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3944993"/>
            <a:ext cx="86391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98747" y="3280253"/>
            <a:ext cx="123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 Hand,</a:t>
            </a:r>
          </a:p>
          <a:p>
            <a:pPr algn="ctr"/>
            <a:r>
              <a:rPr lang="en-US" sz="2400" dirty="0"/>
              <a:t>L Hand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3530" y="3280252"/>
            <a:ext cx="116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 Hand,</a:t>
            </a:r>
          </a:p>
          <a:p>
            <a:pPr algn="ctr"/>
            <a:r>
              <a:rPr lang="en-US" sz="2400" dirty="0"/>
              <a:t>L Leg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79126" y="611883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Participants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46772" y="3276600"/>
            <a:ext cx="116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 Hand,</a:t>
            </a:r>
          </a:p>
          <a:p>
            <a:pPr algn="ctr"/>
            <a:r>
              <a:rPr lang="en-US" sz="2400" dirty="0"/>
              <a:t>L Leg</a:t>
            </a:r>
          </a:p>
        </p:txBody>
      </p:sp>
    </p:spTree>
    <p:extLst>
      <p:ext uri="{BB962C8B-B14F-4D97-AF65-F5344CB8AC3E}">
        <p14:creationId xmlns:p14="http://schemas.microsoft.com/office/powerpoint/2010/main" val="5081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320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bg1"/>
                </a:solidFill>
              </a:rPr>
              <a:t>Can we send signals </a:t>
            </a:r>
            <a:r>
              <a:rPr lang="en-US" sz="3600" noProof="0" dirty="0">
                <a:solidFill>
                  <a:schemeClr val="accent3"/>
                </a:solidFill>
              </a:rPr>
              <a:t>confined to the body</a:t>
            </a:r>
            <a:r>
              <a:rPr lang="en-US" sz="3600" noProof="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bg1"/>
                </a:solidFill>
              </a:rPr>
              <a:t>with mobile devices?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41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436248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Left Arm, </a:t>
            </a:r>
            <a:r>
              <a:rPr lang="en-US" sz="2200" b="1" dirty="0">
                <a:sym typeface="Wingdings" panose="05000000000000000000" pitchFamily="2" charset="2"/>
              </a:rPr>
              <a:t>Chest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436247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Right Arm, </a:t>
            </a:r>
            <a:r>
              <a:rPr lang="en-US" sz="2200" b="1" dirty="0">
                <a:sym typeface="Wingdings" panose="05000000000000000000" pitchFamily="2" charset="2"/>
              </a:rPr>
              <a:t>Chest</a:t>
            </a:r>
            <a:endParaRPr lang="en-US" sz="2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4362478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Left Arm, </a:t>
            </a:r>
            <a:r>
              <a:rPr lang="en-US" sz="2200" b="1" dirty="0">
                <a:sym typeface="Wingdings" panose="05000000000000000000" pitchFamily="2" charset="2"/>
              </a:rPr>
              <a:t>Left Leg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4362478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Right Arm, </a:t>
            </a:r>
            <a:r>
              <a:rPr lang="en-US" sz="2200" b="1" dirty="0">
                <a:sym typeface="Wingdings" panose="05000000000000000000" pitchFamily="2" charset="2"/>
              </a:rPr>
              <a:t>Left Leg</a:t>
            </a:r>
            <a:endParaRPr lang="en-US" sz="2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4085"/>
            <a:ext cx="9144000" cy="990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Effect of Different Postures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0877"/>
            <a:ext cx="8620125" cy="2333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0877"/>
            <a:ext cx="8620125" cy="2333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2250877"/>
            <a:ext cx="8629650" cy="23336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0877"/>
            <a:ext cx="8620125" cy="23336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5600" y="205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Standing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495800" y="2057400"/>
            <a:ext cx="973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Sitting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205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2825472"/>
            <a:ext cx="584775" cy="11844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SNR dB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9225" y="2174677"/>
            <a:ext cx="584775" cy="24929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22</a:t>
            </a:r>
          </a:p>
          <a:p>
            <a:pPr algn="ctr"/>
            <a:endParaRPr lang="en-US" sz="1600" dirty="0"/>
          </a:p>
          <a:p>
            <a:pPr algn="ctr"/>
            <a:r>
              <a:rPr lang="en-US" sz="2600" dirty="0"/>
              <a:t>18</a:t>
            </a:r>
          </a:p>
          <a:p>
            <a:pPr algn="ctr"/>
            <a:endParaRPr lang="en-US" sz="1400" dirty="0"/>
          </a:p>
          <a:p>
            <a:pPr algn="ctr"/>
            <a:r>
              <a:rPr lang="en-US" sz="2600" dirty="0"/>
              <a:t>14</a:t>
            </a:r>
          </a:p>
          <a:p>
            <a:pPr algn="ctr"/>
            <a:endParaRPr lang="en-US" sz="1600" dirty="0"/>
          </a:p>
          <a:p>
            <a:pPr algn="ctr"/>
            <a:r>
              <a:rPr lang="en-US" sz="2600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9907" y="1263818"/>
            <a:ext cx="539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iPhone 6s SNR Measurements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5400" y="5508279"/>
            <a:ext cx="6735298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Difference of </a:t>
            </a:r>
            <a:r>
              <a:rPr lang="en-US" sz="2800" dirty="0">
                <a:solidFill>
                  <a:schemeClr val="accent3"/>
                </a:solidFill>
              </a:rPr>
              <a:t>1-2 dB </a:t>
            </a:r>
            <a:r>
              <a:rPr lang="en-US" sz="2800" dirty="0">
                <a:solidFill>
                  <a:schemeClr val="bg1"/>
                </a:solidFill>
              </a:rPr>
              <a:t>across postures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23" grpId="0"/>
      <p:bldP spid="24" grpId="0"/>
      <p:bldP spid="25" grpId="0"/>
      <p:bldP spid="30" grpId="0"/>
      <p:bldP spid="31" grpId="0"/>
      <p:bldP spid="33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>
          <a:xfrm>
            <a:off x="-76200" y="1752600"/>
            <a:ext cx="8996362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>
          <a:xfrm>
            <a:off x="-76200" y="1752600"/>
            <a:ext cx="8996362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7"/>
          <a:stretch/>
        </p:blipFill>
        <p:spPr>
          <a:xfrm>
            <a:off x="-71437" y="1752600"/>
            <a:ext cx="899160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9"/>
          <a:stretch/>
        </p:blipFill>
        <p:spPr>
          <a:xfrm>
            <a:off x="-71437" y="1752600"/>
            <a:ext cx="8605838" cy="255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4059078"/>
            <a:ext cx="1824038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Still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762" y="2436733"/>
            <a:ext cx="584775" cy="11844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SNR 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962" y="1981200"/>
            <a:ext cx="584775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20</a:t>
            </a:r>
          </a:p>
          <a:p>
            <a:pPr algn="ctr"/>
            <a:endParaRPr lang="en-US" sz="2400" dirty="0"/>
          </a:p>
          <a:p>
            <a:pPr algn="ctr"/>
            <a:r>
              <a:rPr lang="en-US" sz="2600" dirty="0"/>
              <a:t>15</a:t>
            </a:r>
          </a:p>
          <a:p>
            <a:pPr algn="ctr"/>
            <a:endParaRPr lang="en-US" sz="2000" dirty="0"/>
          </a:p>
          <a:p>
            <a:pPr algn="ctr"/>
            <a:r>
              <a:rPr lang="en-US" sz="2600" dirty="0"/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218033"/>
            <a:ext cx="845820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SNR </a:t>
            </a:r>
            <a:r>
              <a:rPr lang="en-US" sz="2800" dirty="0">
                <a:solidFill>
                  <a:schemeClr val="accent3"/>
                </a:solidFill>
              </a:rPr>
              <a:t>&gt;10 dB</a:t>
            </a:r>
            <a:r>
              <a:rPr lang="en-US" sz="2800" dirty="0">
                <a:solidFill>
                  <a:schemeClr val="bg1"/>
                </a:solidFill>
              </a:rPr>
              <a:t> across different motion scenarios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064971"/>
            <a:ext cx="2147888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Moving Hands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059077"/>
            <a:ext cx="2290762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Walking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4085"/>
            <a:ext cx="9144000" cy="990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Effect of Motion</a:t>
            </a:r>
          </a:p>
        </p:txBody>
      </p:sp>
    </p:spTree>
    <p:extLst>
      <p:ext uri="{BB962C8B-B14F-4D97-AF65-F5344CB8AC3E}">
        <p14:creationId xmlns:p14="http://schemas.microsoft.com/office/powerpoint/2010/main" val="6340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9144000" cy="990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Bit Rate 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177"/>
            <a:ext cx="8996916" cy="2489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177"/>
            <a:ext cx="8996916" cy="2489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177"/>
            <a:ext cx="8996916" cy="2489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688977"/>
            <a:ext cx="584775" cy="11194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/>
              <a:t>SNR dB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33444"/>
            <a:ext cx="552687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20</a:t>
            </a:r>
          </a:p>
          <a:p>
            <a:pPr algn="ctr"/>
            <a:endParaRPr lang="en-US" dirty="0"/>
          </a:p>
          <a:p>
            <a:pPr algn="ctr"/>
            <a:r>
              <a:rPr lang="en-US" sz="2600" dirty="0"/>
              <a:t>15</a:t>
            </a:r>
          </a:p>
          <a:p>
            <a:pPr algn="ctr"/>
            <a:endParaRPr lang="en-US" sz="1600" dirty="0"/>
          </a:p>
          <a:p>
            <a:pPr algn="ctr"/>
            <a:r>
              <a:rPr lang="en-US" sz="2600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716" y="4004725"/>
            <a:ext cx="7543800" cy="8925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dirty="0"/>
              <a:t>0      5     10     15    20    25    30    35    40    45    50    55</a:t>
            </a:r>
          </a:p>
          <a:p>
            <a:pPr algn="ctr"/>
            <a:r>
              <a:rPr lang="en-US" sz="2600" b="1" dirty="0"/>
              <a:t>Bit Rate (bps)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9916" y="2025025"/>
            <a:ext cx="2887028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600" dirty="0"/>
              <a:t>Fingerprint Sensor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8070" y="1248011"/>
            <a:ext cx="7543800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00" b="1" dirty="0"/>
              <a:t>Bit Rate vs. SNR for Fingerprint Sensor and Touchpad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5278196"/>
            <a:ext cx="742507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Bit rates are sufficient for our target applications</a:t>
            </a:r>
            <a:endParaRPr lang="en-US" sz="2800" dirty="0">
              <a:solidFill>
                <a:schemeClr val="accent3"/>
              </a:solidFill>
            </a:endParaRP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9916" y="2432523"/>
            <a:ext cx="2887028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600" dirty="0"/>
              <a:t>Touchpad</a:t>
            </a:r>
          </a:p>
        </p:txBody>
      </p:sp>
    </p:spTree>
    <p:extLst>
      <p:ext uri="{BB962C8B-B14F-4D97-AF65-F5344CB8AC3E}">
        <p14:creationId xmlns:p14="http://schemas.microsoft.com/office/powerpoint/2010/main" val="39501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463415"/>
            <a:ext cx="7886700" cy="646986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1371600"/>
            <a:ext cx="8267700" cy="5005626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Commodity devices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can communicate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throughout the body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kern="0" baseline="0" dirty="0">
                <a:solidFill>
                  <a:schemeClr val="bg1"/>
                </a:solidFill>
              </a:rPr>
              <a:t>Evaluate effects of </a:t>
            </a:r>
            <a:r>
              <a:rPr lang="en-US" sz="3600" kern="0" baseline="0" dirty="0">
                <a:solidFill>
                  <a:schemeClr val="accent3"/>
                </a:solidFill>
              </a:rPr>
              <a:t>posture</a:t>
            </a:r>
            <a:r>
              <a:rPr lang="en-US" sz="3600" kern="0" baseline="0" dirty="0">
                <a:solidFill>
                  <a:schemeClr val="bg1"/>
                </a:solidFill>
              </a:rPr>
              <a:t>,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en-US" sz="3600" kern="0" dirty="0">
                <a:solidFill>
                  <a:schemeClr val="accent3"/>
                </a:solidFill>
              </a:rPr>
              <a:t>motion</a:t>
            </a:r>
            <a:r>
              <a:rPr lang="en-US" sz="3600" kern="0" dirty="0">
                <a:solidFill>
                  <a:schemeClr val="bg1"/>
                </a:solidFill>
              </a:rPr>
              <a:t>, and </a:t>
            </a:r>
            <a:r>
              <a:rPr lang="en-US" sz="3600" kern="0" dirty="0">
                <a:solidFill>
                  <a:schemeClr val="accent3"/>
                </a:solidFill>
              </a:rPr>
              <a:t>body type</a:t>
            </a:r>
            <a:r>
              <a:rPr lang="en-US" sz="3600" kern="0" dirty="0">
                <a:solidFill>
                  <a:schemeClr val="bg1"/>
                </a:solidFill>
              </a:rPr>
              <a:t>,</a:t>
            </a:r>
            <a:r>
              <a:rPr lang="en-US" sz="3600" kern="0" dirty="0">
                <a:solidFill>
                  <a:schemeClr val="accent3"/>
                </a:solidFill>
              </a:rPr>
              <a:t> data rate</a:t>
            </a:r>
            <a:endParaRPr lang="en-US" sz="3600" kern="0" baseline="0" dirty="0">
              <a:solidFill>
                <a:schemeClr val="accent3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lang="en-US" sz="3600" kern="0" baseline="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bg1"/>
                </a:solidFill>
              </a:rPr>
              <a:t>Enable new applications on body communication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64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43600"/>
            <a:ext cx="9144000" cy="715089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onbody.cs.washington.edu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4"/>
          <a:stretch/>
        </p:blipFill>
        <p:spPr>
          <a:xfrm>
            <a:off x="788857" y="1676400"/>
            <a:ext cx="3214411" cy="3485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8590" y="457771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Enable secure on body communication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295400"/>
            <a:ext cx="0" cy="533400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5562600"/>
            <a:ext cx="4174481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Unlock doors with a phone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7162" y="5562599"/>
            <a:ext cx="4174481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Share secret keys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22" name="Freeform: Shape 21"/>
          <p:cNvSpPr/>
          <p:nvPr/>
        </p:nvSpPr>
        <p:spPr>
          <a:xfrm rot="7218837">
            <a:off x="2531044" y="4237884"/>
            <a:ext cx="448634" cy="157274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/>
          <p:nvPr/>
        </p:nvSpPr>
        <p:spPr>
          <a:xfrm rot="9946992">
            <a:off x="2206374" y="4774092"/>
            <a:ext cx="448634" cy="157274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/>
        </p:nvSpPr>
        <p:spPr>
          <a:xfrm flipV="1">
            <a:off x="1097865" y="3369560"/>
            <a:ext cx="464645" cy="70018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60043"/>
            <a:ext cx="2951071" cy="3819033"/>
          </a:xfrm>
          <a:prstGeom prst="rect">
            <a:avLst/>
          </a:prstGeom>
        </p:spPr>
      </p:pic>
      <p:sp>
        <p:nvSpPr>
          <p:cNvPr id="28" name="Freeform: Shape 27"/>
          <p:cNvSpPr/>
          <p:nvPr/>
        </p:nvSpPr>
        <p:spPr>
          <a:xfrm rot="18364254">
            <a:off x="5587425" y="2887535"/>
            <a:ext cx="464645" cy="82382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/>
        </p:nvSpPr>
        <p:spPr>
          <a:xfrm>
            <a:off x="6027553" y="2362200"/>
            <a:ext cx="484151" cy="191154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/>
          <p:nvPr/>
        </p:nvSpPr>
        <p:spPr>
          <a:xfrm rot="3374646">
            <a:off x="6595707" y="2541509"/>
            <a:ext cx="464645" cy="82382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/>
          <p:cNvSpPr/>
          <p:nvPr/>
        </p:nvSpPr>
        <p:spPr>
          <a:xfrm rot="5051712">
            <a:off x="6892557" y="3076311"/>
            <a:ext cx="464645" cy="82382"/>
          </a:xfrm>
          <a:custGeom>
            <a:avLst/>
            <a:gdLst>
              <a:gd name="connsiteX0" fmla="*/ 0 w 516048"/>
              <a:gd name="connsiteY0" fmla="*/ 281260 h 281260"/>
              <a:gd name="connsiteX1" fmla="*/ 208230 w 516048"/>
              <a:gd name="connsiteY1" fmla="*/ 27763 h 281260"/>
              <a:gd name="connsiteX2" fmla="*/ 516048 w 516048"/>
              <a:gd name="connsiteY2" fmla="*/ 9656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48" h="281260">
                <a:moveTo>
                  <a:pt x="0" y="281260"/>
                </a:moveTo>
                <a:cubicBezTo>
                  <a:pt x="61111" y="177145"/>
                  <a:pt x="122222" y="73030"/>
                  <a:pt x="208230" y="27763"/>
                </a:cubicBezTo>
                <a:cubicBezTo>
                  <a:pt x="294238" y="-17504"/>
                  <a:pt x="461727" y="5129"/>
                  <a:pt x="516048" y="9656"/>
                </a:cubicBezTo>
              </a:path>
            </a:pathLst>
          </a:custGeom>
          <a:noFill/>
          <a:ln w="50800" cap="rnd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951"/>
    </mc:Choice>
    <mc:Fallback xmlns="">
      <p:transition advTm="9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7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7" presetClass="emph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68469"/>
            <a:ext cx="907194" cy="1380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09" y="2952179"/>
            <a:ext cx="1674691" cy="1200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8590" y="457771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Oval 1"/>
          <p:cNvSpPr/>
          <p:nvPr/>
        </p:nvSpPr>
        <p:spPr>
          <a:xfrm>
            <a:off x="3124200" y="2236806"/>
            <a:ext cx="2895600" cy="2895600"/>
          </a:xfrm>
          <a:prstGeom prst="ellipse">
            <a:avLst/>
          </a:prstGeom>
          <a:noFill/>
          <a:ln w="254000">
            <a:gradFill>
              <a:gsLst>
                <a:gs pos="100000">
                  <a:schemeClr val="bg1"/>
                </a:gs>
                <a:gs pos="43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43200" y="1855806"/>
            <a:ext cx="3657600" cy="3657600"/>
          </a:xfrm>
          <a:prstGeom prst="ellipse">
            <a:avLst/>
          </a:prstGeom>
          <a:noFill/>
          <a:ln w="254000">
            <a:gradFill>
              <a:gsLst>
                <a:gs pos="100000">
                  <a:schemeClr val="bg1"/>
                </a:gs>
                <a:gs pos="43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62200" y="1474806"/>
            <a:ext cx="4419600" cy="4419600"/>
          </a:xfrm>
          <a:prstGeom prst="ellipse">
            <a:avLst/>
          </a:prstGeom>
          <a:noFill/>
          <a:ln w="254000">
            <a:gradFill>
              <a:gsLst>
                <a:gs pos="100000">
                  <a:schemeClr val="bg1"/>
                </a:gs>
                <a:gs pos="43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4343400"/>
            <a:ext cx="5029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" y="5580687"/>
            <a:ext cx="845820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Look beyond radios for wireless communication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78" y="2803854"/>
            <a:ext cx="1159883" cy="2362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How do we achieve this on a phone?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8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951"/>
    </mc:Choice>
    <mc:Fallback xmlns="">
      <p:transition advTm="9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9948 -0.192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96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5833 -0.20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System Requirements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524000"/>
            <a:ext cx="8686800" cy="4460796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Wingdings" panose="05000000000000000000" pitchFamily="2" charset="2"/>
              </a:rPr>
              <a:t>Signals don’t propagate through the air</a:t>
            </a:r>
          </a:p>
          <a:p>
            <a:pPr marL="971550" lvl="1" indent="-514350">
              <a:buFont typeface="Calibri" panose="020F0502020204030204" pitchFamily="34" charset="0"/>
              <a:buChar char="→"/>
            </a:pP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Can’t use radios like Bluetooth or Wi-Fi</a:t>
            </a:r>
            <a:b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Direct contact with the body</a:t>
            </a:r>
          </a:p>
          <a:p>
            <a:pPr marL="971550" lvl="1" indent="-514350">
              <a:buFont typeface="Calibri" panose="020F0502020204030204" pitchFamily="34" charset="0"/>
              <a:buChar char="→"/>
            </a:pP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Explore using input modalities</a:t>
            </a:r>
            <a:b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Wingdings" panose="05000000000000000000" pitchFamily="2" charset="2"/>
              </a:rPr>
              <a:t>Produce electromagnetic signals</a:t>
            </a:r>
          </a:p>
          <a:p>
            <a:pPr marL="971550" lvl="1" indent="-514350">
              <a:buFont typeface="Calibri" panose="020F0502020204030204" pitchFamily="34" charset="0"/>
              <a:buChar char="→"/>
            </a:pP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Should emit low frequency signals</a:t>
            </a:r>
          </a:p>
        </p:txBody>
      </p:sp>
    </p:spTree>
    <p:extLst>
      <p:ext uri="{BB962C8B-B14F-4D97-AF65-F5344CB8AC3E}">
        <p14:creationId xmlns:p14="http://schemas.microsoft.com/office/powerpoint/2010/main" val="9721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Contributions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463415"/>
            <a:ext cx="7886700" cy="646986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18974"/>
            <a:ext cx="8267700" cy="5005626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First transmission throughout the body using commodity devices</a:t>
            </a: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1028700" lvl="1" indent="-571500">
              <a:buFont typeface="Wingdings" panose="05000000000000000000" pitchFamily="2" charset="2"/>
              <a:buChar char="Ø"/>
              <a:defRPr/>
            </a:pPr>
            <a:r>
              <a:rPr lang="en-US" sz="3600" kern="0" noProof="0" dirty="0">
                <a:solidFill>
                  <a:schemeClr val="bg1"/>
                </a:solidFill>
              </a:rPr>
              <a:t> </a:t>
            </a:r>
            <a:r>
              <a:rPr lang="en-US" sz="3600" kern="0" noProof="0" dirty="0">
                <a:solidFill>
                  <a:schemeClr val="accent3"/>
                </a:solidFill>
              </a:rPr>
              <a:t>Fingerprint sensors </a:t>
            </a:r>
            <a:r>
              <a:rPr lang="en-US" sz="3600" kern="0" noProof="0" dirty="0">
                <a:solidFill>
                  <a:schemeClr val="bg1"/>
                </a:solidFill>
              </a:rPr>
              <a:t>and</a:t>
            </a:r>
            <a:r>
              <a:rPr lang="en-US" sz="3600" kern="0" noProof="0" dirty="0">
                <a:solidFill>
                  <a:schemeClr val="accent3"/>
                </a:solidFill>
              </a:rPr>
              <a:t> touchpads</a:t>
            </a: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kern="0" baseline="0" dirty="0">
                <a:solidFill>
                  <a:schemeClr val="bg1"/>
                </a:solidFill>
              </a:rPr>
              <a:t>Evaluate effects of </a:t>
            </a:r>
            <a:r>
              <a:rPr lang="en-US" sz="3600" kern="0" baseline="0" dirty="0">
                <a:solidFill>
                  <a:schemeClr val="accent3"/>
                </a:solidFill>
              </a:rPr>
              <a:t>posture</a:t>
            </a:r>
            <a:r>
              <a:rPr lang="en-US" sz="3600" kern="0" baseline="0" dirty="0">
                <a:solidFill>
                  <a:schemeClr val="bg1"/>
                </a:solidFill>
              </a:rPr>
              <a:t>,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en-US" sz="3600" kern="0" dirty="0">
                <a:solidFill>
                  <a:schemeClr val="accent3"/>
                </a:solidFill>
              </a:rPr>
              <a:t>motion</a:t>
            </a:r>
            <a:r>
              <a:rPr lang="en-US" sz="3600" kern="0" dirty="0">
                <a:solidFill>
                  <a:schemeClr val="bg1"/>
                </a:solidFill>
              </a:rPr>
              <a:t>, and </a:t>
            </a:r>
            <a:r>
              <a:rPr lang="en-US" sz="3600" kern="0" dirty="0">
                <a:solidFill>
                  <a:schemeClr val="accent3"/>
                </a:solidFill>
              </a:rPr>
              <a:t>body type</a:t>
            </a:r>
            <a:endParaRPr lang="en-US" sz="3600" kern="0" baseline="0" dirty="0">
              <a:solidFill>
                <a:schemeClr val="accent3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lang="en-US" sz="3600" kern="0" baseline="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bg1"/>
                </a:solidFill>
              </a:rPr>
              <a:t>Data transmissions at up to </a:t>
            </a:r>
            <a:r>
              <a:rPr lang="en-US" sz="3600" kern="0" dirty="0">
                <a:solidFill>
                  <a:schemeClr val="accent3"/>
                </a:solidFill>
              </a:rPr>
              <a:t>50 bps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44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2" y="1676400"/>
            <a:ext cx="7775101" cy="3329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3" y="1937739"/>
            <a:ext cx="7620000" cy="290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9" y="1917692"/>
            <a:ext cx="7620000" cy="2905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4546615"/>
            <a:ext cx="779834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0          20        40         60       80        100       120      140</a:t>
            </a:r>
          </a:p>
          <a:p>
            <a:pPr algn="ctr"/>
            <a:r>
              <a:rPr lang="en-US" sz="2600" b="1" dirty="0"/>
              <a:t>Frequency (MHz)    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chemeClr val="bg1"/>
                </a:solidFill>
              </a:rPr>
              <a:t>What signals do these devices generate?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667000"/>
            <a:ext cx="584775" cy="92333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2600" b="1" dirty="0" err="1"/>
              <a:t>dBm</a:t>
            </a:r>
            <a:endParaRPr lang="en-US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583591"/>
            <a:ext cx="91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600" dirty="0"/>
          </a:p>
          <a:p>
            <a:pPr algn="r"/>
            <a:r>
              <a:rPr lang="en-US" sz="2600" dirty="0"/>
              <a:t>-10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-30</a:t>
            </a:r>
          </a:p>
          <a:p>
            <a:pPr lvl="0" algn="r"/>
            <a:endParaRPr lang="en-US" sz="1200" dirty="0">
              <a:solidFill>
                <a:prstClr val="black"/>
              </a:solidFill>
            </a:endParaRPr>
          </a:p>
          <a:p>
            <a:pPr algn="r"/>
            <a:r>
              <a:rPr lang="en-US" sz="2600" dirty="0"/>
              <a:t>-50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-70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-90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7000" y="2209800"/>
            <a:ext cx="1676400" cy="4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11754" y="2095856"/>
            <a:ext cx="1844039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20 cm     </a:t>
            </a:r>
            <a:endParaRPr lang="en-US" sz="26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713918" y="2342077"/>
            <a:ext cx="3657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46574" y="1371599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3522" y="1756146"/>
            <a:ext cx="482046" cy="2747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35858" y="1763945"/>
            <a:ext cx="154994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0 cm</a:t>
            </a:r>
            <a:endParaRPr lang="en-US" sz="2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401376"/>
            <a:ext cx="779834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Fingerprint Sensor Spectrum</a:t>
            </a:r>
          </a:p>
        </p:txBody>
      </p:sp>
    </p:spTree>
    <p:extLst>
      <p:ext uri="{BB962C8B-B14F-4D97-AF65-F5344CB8AC3E}">
        <p14:creationId xmlns:p14="http://schemas.microsoft.com/office/powerpoint/2010/main" val="4167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2" grpId="0"/>
      <p:bldP spid="22" grpId="0" animBg="1"/>
      <p:bldP spid="18" grpId="0" animBg="1"/>
      <p:bldP spid="1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15874" y="4517648"/>
            <a:ext cx="779834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0          50        100       150       200      250       300       350</a:t>
            </a:r>
          </a:p>
          <a:p>
            <a:pPr algn="ctr"/>
            <a:r>
              <a:rPr lang="en-US" sz="2600" b="1" dirty="0"/>
              <a:t>Frequency (MHz)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667000"/>
            <a:ext cx="584775" cy="92333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2600" b="1" dirty="0" err="1"/>
              <a:t>dBm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672852"/>
            <a:ext cx="8839200" cy="646986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Touchpads and fingerprint sensors produce secure signals</a:t>
            </a:r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5" y="1583958"/>
            <a:ext cx="7821622" cy="3216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610120"/>
            <a:ext cx="7801560" cy="320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7" y="1583959"/>
            <a:ext cx="7821622" cy="3216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6574" y="1371599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5696" y="1764958"/>
            <a:ext cx="762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91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600" dirty="0"/>
          </a:p>
          <a:p>
            <a:pPr algn="r"/>
            <a:r>
              <a:rPr lang="en-US" sz="2600" dirty="0"/>
              <a:t>-20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-40</a:t>
            </a:r>
          </a:p>
          <a:p>
            <a:pPr lvl="0" algn="r"/>
            <a:endParaRPr lang="en-US" sz="1200" dirty="0">
              <a:solidFill>
                <a:prstClr val="black"/>
              </a:solidFill>
            </a:endParaRPr>
          </a:p>
          <a:p>
            <a:pPr algn="r"/>
            <a:r>
              <a:rPr lang="en-US" sz="2600" dirty="0"/>
              <a:t>-60</a:t>
            </a:r>
          </a:p>
          <a:p>
            <a:pPr algn="r"/>
            <a:endParaRPr lang="en-US" sz="1600" dirty="0"/>
          </a:p>
          <a:p>
            <a:pPr algn="r"/>
            <a:r>
              <a:rPr lang="en-US" sz="2600" dirty="0"/>
              <a:t>-80</a:t>
            </a:r>
          </a:p>
          <a:p>
            <a:pPr algn="r"/>
            <a:endParaRPr lang="en-US" sz="1200" dirty="0"/>
          </a:p>
          <a:p>
            <a:pPr algn="r"/>
            <a:r>
              <a:rPr lang="en-US" sz="2600" dirty="0"/>
              <a:t>-100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7000" y="2209800"/>
            <a:ext cx="1676400" cy="4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61663" y="2096869"/>
            <a:ext cx="1844039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20 cm     </a:t>
            </a:r>
            <a:endParaRPr lang="en-US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5767" y="1764958"/>
            <a:ext cx="154994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0 cm</a:t>
            </a:r>
            <a:endParaRPr lang="en-US" sz="26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63827" y="2343090"/>
            <a:ext cx="3657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1401376"/>
            <a:ext cx="779834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Touchpad Spectrum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chemeClr val="bg1"/>
                </a:solidFill>
              </a:rPr>
              <a:t>What signals do these devices generate?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27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2" grpId="0"/>
      <p:bldP spid="18" grpId="0" animBg="1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chemeClr val="bg1"/>
                </a:solidFill>
              </a:rPr>
              <a:t>How well do signals propagate on body?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12" y="1418022"/>
            <a:ext cx="2404975" cy="39798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299" y="5672851"/>
            <a:ext cx="7391400" cy="646986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Transmitting phone placed in hand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52234</TotalTime>
  <Words>668</Words>
  <Application>Microsoft Office PowerPoint</Application>
  <PresentationFormat>On-screen Show (4:3)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Vikram Iyer</cp:lastModifiedBy>
  <cp:revision>2442</cp:revision>
  <cp:lastPrinted>2016-09-14T16:44:24Z</cp:lastPrinted>
  <dcterms:created xsi:type="dcterms:W3CDTF">2014-03-13T21:00:58Z</dcterms:created>
  <dcterms:modified xsi:type="dcterms:W3CDTF">2016-09-29T18:20:00Z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