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91" r:id="rId4"/>
    <p:sldId id="284" r:id="rId5"/>
    <p:sldId id="289" r:id="rId6"/>
    <p:sldId id="266" r:id="rId7"/>
    <p:sldId id="286" r:id="rId8"/>
    <p:sldId id="267" r:id="rId9"/>
    <p:sldId id="264" r:id="rId10"/>
    <p:sldId id="259" r:id="rId11"/>
    <p:sldId id="292" r:id="rId12"/>
    <p:sldId id="282" r:id="rId13"/>
    <p:sldId id="263" r:id="rId14"/>
    <p:sldId id="268" r:id="rId15"/>
    <p:sldId id="293" r:id="rId16"/>
    <p:sldId id="296" r:id="rId17"/>
    <p:sldId id="260" r:id="rId18"/>
    <p:sldId id="261" r:id="rId19"/>
    <p:sldId id="298" r:id="rId20"/>
    <p:sldId id="277" r:id="rId21"/>
    <p:sldId id="276" r:id="rId22"/>
    <p:sldId id="281" r:id="rId23"/>
    <p:sldId id="278" r:id="rId24"/>
    <p:sldId id="270" r:id="rId25"/>
    <p:sldId id="269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67668" autoAdjust="0"/>
  </p:normalViewPr>
  <p:slideViewPr>
    <p:cSldViewPr snapToGrid="0">
      <p:cViewPr varScale="1">
        <p:scale>
          <a:sx n="52" d="100"/>
          <a:sy n="52" d="100"/>
        </p:scale>
        <p:origin x="163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134E-F992-4CEB-802B-2CAA788C20F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157C3-CBD0-4FED-A293-508B9BCA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0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5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2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16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4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9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8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9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8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35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32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7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157C3-CBD0-4FED-A293-508B9BCAA3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73EA-0D24-4B00-BA01-FC94C3231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8A72-E7F1-4835-975D-1602DA9DD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3131B-94BD-4A3F-9C7B-8A8C8ECB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74829-28C1-4513-A411-9C4D710B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E0DB-B70D-471C-B489-48CF5E43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0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CAB4-70AB-4D8A-9F21-A735BC7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6982E-45F0-4BEF-BBC3-F0DB35E7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BDA2-4A87-408D-ABD2-5C49BD16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ED2A-0A5A-4724-B771-B2466B1F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C905-2F11-48CB-B620-2F7D3BC0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F7537-39B5-4CF5-9EAD-7B017AEAC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64D73-F371-42EB-8D8A-65423AE7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06FC-5AE3-49BE-B718-68EAB9B9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EBFA3-9DBE-440D-AD0E-4EB5D837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7401-BF54-4988-BBD3-C53E7BBA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A633-36C7-4CBC-B8A6-203A62D6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33E9-9F73-4582-BC72-D731ACB9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6E69-CB75-46C5-BFCF-0BB5E547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336F8-D16C-41EC-BDEA-2C777A55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464BE-5D43-4B15-BE90-7AB49209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604F-0366-4B0F-A771-A8555BCA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CF134-940D-4DDA-BAF7-25CD56EF3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CB5B6-4868-4FEE-AAD0-E6868897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38C2-56EF-4D18-974D-69C7DCA3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03B68-35FF-47D2-9437-4BA8A373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E43A-FE79-4532-B2A4-B9D470D3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26430-6531-4943-A080-B2967AD81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5FD06-A5B1-44A3-A353-ED4C462E4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DEBB3-7485-4BA7-A5F5-767C4DAB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4EA1-0976-438A-B893-827B1C73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C939-70CF-44D0-8A99-A90C5453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9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386F-C1F2-480A-90C4-FB11500F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5B3E4-0744-4E6F-8219-5B21F1CC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7D29F-3B39-4C32-8358-A4BB6ABC1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530C2-A7F5-4AD1-BE80-FF9C2A723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60C8E-E232-4017-81B7-214ABEBDC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67C4A-82A7-43F6-8B7E-8986E2DF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F4F33-5374-46A3-965E-6E0C17B3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5DE92-A221-4CE0-9B04-E6C9B074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B9F1-4FC1-4A3B-B83A-A355E329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613A7-F732-44AC-8E6E-E57BD312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31952-6FFD-44A2-805A-021993B4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AF12-A5BE-407E-862A-CC5142E9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90C18-B762-4E89-AE4D-BCB8FC1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C9353-0609-4F38-82E4-EA5CD18B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DBEF-68DB-49C2-89A2-A2326F47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E50-D2A1-4069-B30B-158E2912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27E32-45E1-48FB-B659-FDB942DC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18130-6F76-4C5F-964F-1BE5522E9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F2551-5314-4399-A36B-C756039A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2D697-4DA9-4A64-AFF5-B155B450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8714A-A8FF-4169-B28A-F497B04D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D2B2-C720-47CD-BCAC-46E7456F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F1C5A-9801-4051-AF34-5839684A3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F394A-7A66-4AA0-BFF5-7D2529FFC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142FC-099F-41CB-B3BE-D1024BD3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E430F-915A-4FEE-B538-4C2A8332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4FDD3-059F-43D0-A785-B46A876A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020FD-97E8-4867-B5BE-A6EED940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0E7D4-F6AA-4CEE-B331-7C82C2F2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C118-D46E-4E11-BB40-DF5F65034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8406-3707-40B3-B459-F2D0262AD81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549BA-4D53-4476-9EB4-332C320EA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177F4-01E8-4D8A-9A2C-996FCE8A5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7662-60D5-45F0-9DAB-9FCA0028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9.jpeg"/><Relationship Id="rId4" Type="http://schemas.openxmlformats.org/officeDocument/2006/relationships/image" Target="../media/image7.jpe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C182-898E-411A-857E-01B05BE7B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0630"/>
            <a:ext cx="12192000" cy="92913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3D Localization for Sub-Centimeter Sized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04AEB-DB99-45CB-9933-3BCECCAD4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750" y="375823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Rajalakshmi Nandakumar,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Vikram Iyer, </a:t>
            </a:r>
            <a:r>
              <a:rPr lang="en-US" sz="2800" dirty="0" err="1">
                <a:solidFill>
                  <a:schemeClr val="bg1"/>
                </a:solidFill>
              </a:rPr>
              <a:t>Shyam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Gollakota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rajalakshmi nandakumar">
            <a:extLst>
              <a:ext uri="{FF2B5EF4-FFF2-40B4-BE49-F238E27FC236}">
                <a16:creationId xmlns:a16="http://schemas.microsoft.com/office/drawing/2014/main" id="{70E22755-2B36-4A95-9788-BCBB0277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3" y="4586119"/>
            <a:ext cx="1568634" cy="18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llen-School-purple-RGB.png" descr="Allen-School-purple-RGB.png">
            <a:extLst>
              <a:ext uri="{FF2B5EF4-FFF2-40B4-BE49-F238E27FC236}">
                <a16:creationId xmlns:a16="http://schemas.microsoft.com/office/drawing/2014/main" id="{600A9B23-0B32-4A17-8A20-D3FE3CC22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5" y="5913229"/>
            <a:ext cx="5616612" cy="5948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499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A2F700-A372-41FB-9528-E740F94608D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Key Idea: Outsource coding to the access point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0C6DD4-4C70-45D9-A993-0592D80297D9}"/>
              </a:ext>
            </a:extLst>
          </p:cNvPr>
          <p:cNvSpPr txBox="1"/>
          <p:nvPr/>
        </p:nvSpPr>
        <p:spPr>
          <a:xfrm>
            <a:off x="152402" y="5526693"/>
            <a:ext cx="11887195" cy="681038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+mj-lt"/>
              </a:rPr>
              <a:t>Architecture enables </a:t>
            </a:r>
            <a:r>
              <a:rPr lang="en-US" sz="3400" dirty="0">
                <a:solidFill>
                  <a:schemeClr val="accent6"/>
                </a:solidFill>
                <a:latin typeface="+mj-lt"/>
              </a:rPr>
              <a:t>small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400" dirty="0">
                <a:solidFill>
                  <a:schemeClr val="accent6"/>
                </a:solidFill>
                <a:latin typeface="+mj-lt"/>
              </a:rPr>
              <a:t>low power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400" dirty="0">
                <a:solidFill>
                  <a:schemeClr val="accent6"/>
                </a:solidFill>
                <a:latin typeface="+mj-lt"/>
              </a:rPr>
              <a:t>long range 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communication </a:t>
            </a:r>
          </a:p>
        </p:txBody>
      </p:sp>
      <p:pic>
        <p:nvPicPr>
          <p:cNvPr id="52" name="Content Placeholder 7">
            <a:extLst>
              <a:ext uri="{FF2B5EF4-FFF2-40B4-BE49-F238E27FC236}">
                <a16:creationId xmlns:a16="http://schemas.microsoft.com/office/drawing/2014/main" id="{041803FC-A523-45BA-A1E4-E69AD88AB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18" b="-3152"/>
          <a:stretch/>
        </p:blipFill>
        <p:spPr>
          <a:xfrm>
            <a:off x="9864587" y="3091863"/>
            <a:ext cx="1909375" cy="1802500"/>
          </a:xfr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85BAF0D-0FB6-4A10-81EE-EAF89815F7E0}"/>
              </a:ext>
            </a:extLst>
          </p:cNvPr>
          <p:cNvGrpSpPr/>
          <p:nvPr/>
        </p:nvGrpSpPr>
        <p:grpSpPr>
          <a:xfrm>
            <a:off x="2302311" y="1369040"/>
            <a:ext cx="2527400" cy="1471339"/>
            <a:chOff x="2302311" y="1369040"/>
            <a:chExt cx="2527400" cy="147133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480D18-95D0-4355-A891-2367A8F98DF1}"/>
                </a:ext>
              </a:extLst>
            </p:cNvPr>
            <p:cNvCxnSpPr/>
            <p:nvPr/>
          </p:nvCxnSpPr>
          <p:spPr>
            <a:xfrm flipV="1">
              <a:off x="3102902" y="2062984"/>
              <a:ext cx="697089" cy="566088"/>
            </a:xfrm>
            <a:prstGeom prst="line">
              <a:avLst/>
            </a:prstGeom>
            <a:ln w="50800">
              <a:solidFill>
                <a:srgbClr val="00A2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4BBF2E-99D0-41CC-844F-E773527A4DDF}"/>
                </a:ext>
              </a:extLst>
            </p:cNvPr>
            <p:cNvSpPr txBox="1"/>
            <p:nvPr/>
          </p:nvSpPr>
          <p:spPr>
            <a:xfrm>
              <a:off x="4132863" y="2317159"/>
              <a:ext cx="298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A40B9F-6BF8-4141-A85E-01A51C1B694B}"/>
                </a:ext>
              </a:extLst>
            </p:cNvPr>
            <p:cNvCxnSpPr/>
            <p:nvPr/>
          </p:nvCxnSpPr>
          <p:spPr>
            <a:xfrm>
              <a:off x="3807493" y="2062984"/>
              <a:ext cx="0" cy="526885"/>
            </a:xfrm>
            <a:prstGeom prst="line">
              <a:avLst/>
            </a:prstGeom>
            <a:ln w="50800">
              <a:solidFill>
                <a:srgbClr val="00A2EC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211">
              <a:extLst>
                <a:ext uri="{FF2B5EF4-FFF2-40B4-BE49-F238E27FC236}">
                  <a16:creationId xmlns:a16="http://schemas.microsoft.com/office/drawing/2014/main" id="{E570F558-6F98-4807-9CFB-CCB7C6864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2311" y="1369040"/>
              <a:ext cx="2527400" cy="57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 lIns="143689" tIns="71844" rIns="143689" bIns="71844">
              <a:spAutoFit/>
            </a:bodyPr>
            <a:lstStyle>
              <a:lvl1pPr defTabSz="1436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4366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4366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4366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4366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2800" dirty="0">
                  <a:ea typeface="새롬그림"/>
                  <a:cs typeface="새롬그림"/>
                </a:rPr>
                <a:t>Chirp from AP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BA3A54D-33A7-4A6D-B587-FC57A716C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2065" y="1862905"/>
              <a:ext cx="0" cy="76180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10BF265-28B4-4D5A-B426-20439C1EF2AD}"/>
                </a:ext>
              </a:extLst>
            </p:cNvPr>
            <p:cNvCxnSpPr>
              <a:cxnSpLocks/>
            </p:cNvCxnSpPr>
            <p:nvPr/>
          </p:nvCxnSpPr>
          <p:spPr>
            <a:xfrm>
              <a:off x="3014126" y="2626150"/>
              <a:ext cx="1103771" cy="396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279264-4A0F-4B2A-8E45-68F8CB96F86F}"/>
              </a:ext>
            </a:extLst>
          </p:cNvPr>
          <p:cNvGrpSpPr/>
          <p:nvPr/>
        </p:nvGrpSpPr>
        <p:grpSpPr>
          <a:xfrm>
            <a:off x="621112" y="1894042"/>
            <a:ext cx="2072996" cy="2691852"/>
            <a:chOff x="621112" y="1894042"/>
            <a:chExt cx="2072996" cy="2691852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014D84E-4AEB-4390-ADCE-1F1FD947A785}"/>
                </a:ext>
              </a:extLst>
            </p:cNvPr>
            <p:cNvGrpSpPr/>
            <p:nvPr/>
          </p:nvGrpSpPr>
          <p:grpSpPr>
            <a:xfrm>
              <a:off x="621112" y="2183873"/>
              <a:ext cx="1820765" cy="2402021"/>
              <a:chOff x="621112" y="2183873"/>
              <a:chExt cx="1820765" cy="24020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F158F5-8803-4E08-A597-AE2FF7E419A3}"/>
                  </a:ext>
                </a:extLst>
              </p:cNvPr>
              <p:cNvSpPr/>
              <p:nvPr/>
            </p:nvSpPr>
            <p:spPr>
              <a:xfrm>
                <a:off x="621112" y="2183873"/>
                <a:ext cx="1040438" cy="2402021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C9F020D-18BF-4CFF-8AF0-EEAE8DCE48D9}"/>
                  </a:ext>
                </a:extLst>
              </p:cNvPr>
              <p:cNvCxnSpPr/>
              <p:nvPr/>
            </p:nvCxnSpPr>
            <p:spPr>
              <a:xfrm>
                <a:off x="1676851" y="4142208"/>
                <a:ext cx="59672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6197631-9271-4BAE-9FA6-D7D55BFAC917}"/>
                  </a:ext>
                </a:extLst>
              </p:cNvPr>
              <p:cNvCxnSpPr/>
              <p:nvPr/>
            </p:nvCxnSpPr>
            <p:spPr>
              <a:xfrm flipV="1">
                <a:off x="2273578" y="3790319"/>
                <a:ext cx="0" cy="3671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B724C637-B664-43A2-B22A-99BF1489262A}"/>
                  </a:ext>
                </a:extLst>
              </p:cNvPr>
              <p:cNvSpPr/>
              <p:nvPr/>
            </p:nvSpPr>
            <p:spPr>
              <a:xfrm rot="10800000">
                <a:off x="2105267" y="3576119"/>
                <a:ext cx="336610" cy="214195"/>
              </a:xfrm>
              <a:prstGeom prst="triangle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588D996-7B3F-4D35-B10F-FBCF05567D81}"/>
                  </a:ext>
                </a:extLst>
              </p:cNvPr>
              <p:cNvCxnSpPr/>
              <p:nvPr/>
            </p:nvCxnSpPr>
            <p:spPr>
              <a:xfrm>
                <a:off x="1676241" y="2963595"/>
                <a:ext cx="596722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587B2AA-B4CC-49A7-ABE8-719DCC993B84}"/>
                  </a:ext>
                </a:extLst>
              </p:cNvPr>
              <p:cNvCxnSpPr/>
              <p:nvPr/>
            </p:nvCxnSpPr>
            <p:spPr>
              <a:xfrm flipV="1">
                <a:off x="2272968" y="2611706"/>
                <a:ext cx="0" cy="367188"/>
              </a:xfrm>
              <a:prstGeom prst="line">
                <a:avLst/>
              </a:prstGeom>
              <a:ln w="50800">
                <a:solidFill>
                  <a:schemeClr val="tx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CAAAE05D-2085-4CB5-9476-D0405406F2F5}"/>
                  </a:ext>
                </a:extLst>
              </p:cNvPr>
              <p:cNvSpPr/>
              <p:nvPr/>
            </p:nvSpPr>
            <p:spPr>
              <a:xfrm rot="10800000">
                <a:off x="2105071" y="2410510"/>
                <a:ext cx="336610" cy="21419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D284D6-E0C5-4A69-AE13-369F30593062}"/>
                  </a:ext>
                </a:extLst>
              </p:cNvPr>
              <p:cNvSpPr txBox="1"/>
              <p:nvPr/>
            </p:nvSpPr>
            <p:spPr>
              <a:xfrm>
                <a:off x="795557" y="3036886"/>
                <a:ext cx="7104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AP</a:t>
                </a:r>
                <a:endParaRPr lang="en-US" sz="2800" b="1" dirty="0"/>
              </a:p>
            </p:txBody>
          </p:sp>
        </p:grpSp>
        <p:sp>
          <p:nvSpPr>
            <p:cNvPr id="47" name="Text Box 211">
              <a:extLst>
                <a:ext uri="{FF2B5EF4-FFF2-40B4-BE49-F238E27FC236}">
                  <a16:creationId xmlns:a16="http://schemas.microsoft.com/office/drawing/2014/main" id="{0FCDA5E1-332F-4F78-99E9-2A3EC1F30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971" y="1894042"/>
              <a:ext cx="748643" cy="57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 lIns="143689" tIns="71844" rIns="143689" bIns="71844">
              <a:spAutoFit/>
            </a:bodyPr>
            <a:lstStyle>
              <a:lvl1pPr defTabSz="1436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4366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4366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4366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4366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2800" dirty="0">
                  <a:ea typeface="새롬그림"/>
                  <a:cs typeface="새롬그림"/>
                </a:rPr>
                <a:t>TX</a:t>
              </a:r>
            </a:p>
          </p:txBody>
        </p:sp>
        <p:sp>
          <p:nvSpPr>
            <p:cNvPr id="49" name="Text Box 211">
              <a:extLst>
                <a:ext uri="{FF2B5EF4-FFF2-40B4-BE49-F238E27FC236}">
                  <a16:creationId xmlns:a16="http://schemas.microsoft.com/office/drawing/2014/main" id="{02043705-2F2E-48FE-A9D6-CCAE15862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389" y="3040111"/>
              <a:ext cx="788719" cy="57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 lIns="143689" tIns="71844" rIns="143689" bIns="71844">
              <a:spAutoFit/>
            </a:bodyPr>
            <a:lstStyle>
              <a:lvl1pPr defTabSz="1436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4366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4366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4366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4366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2800" dirty="0">
                  <a:ea typeface="새롬그림"/>
                  <a:cs typeface="새롬그림"/>
                </a:rPr>
                <a:t>RX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3565B7-5E3F-4E19-9A03-B51ABD7F8E55}"/>
              </a:ext>
            </a:extLst>
          </p:cNvPr>
          <p:cNvGrpSpPr/>
          <p:nvPr/>
        </p:nvGrpSpPr>
        <p:grpSpPr>
          <a:xfrm>
            <a:off x="3929710" y="3749668"/>
            <a:ext cx="459107" cy="374597"/>
            <a:chOff x="3929710" y="3749668"/>
            <a:chExt cx="459107" cy="37459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A457C8-4D5B-4669-B50D-C2E538E62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9710" y="3749669"/>
              <a:ext cx="459107" cy="374596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47533A5-7F99-4338-BE18-5EF6B880E56D}"/>
                </a:ext>
              </a:extLst>
            </p:cNvPr>
            <p:cNvCxnSpPr>
              <a:cxnSpLocks/>
            </p:cNvCxnSpPr>
            <p:nvPr/>
          </p:nvCxnSpPr>
          <p:spPr>
            <a:xfrm>
              <a:off x="4388817" y="3749668"/>
              <a:ext cx="0" cy="350732"/>
            </a:xfrm>
            <a:prstGeom prst="line">
              <a:avLst/>
            </a:prstGeom>
            <a:ln w="5080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B42823-B68A-4493-A9DE-BB6E93BCF3DC}"/>
              </a:ext>
            </a:extLst>
          </p:cNvPr>
          <p:cNvGrpSpPr/>
          <p:nvPr/>
        </p:nvGrpSpPr>
        <p:grpSpPr>
          <a:xfrm>
            <a:off x="2409258" y="3364862"/>
            <a:ext cx="4678939" cy="1544483"/>
            <a:chOff x="2409258" y="3364862"/>
            <a:chExt cx="4678939" cy="154448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3BC8EF-EBC9-4F02-8335-4CD471165687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 flipH="1">
              <a:off x="5103805" y="3429000"/>
              <a:ext cx="1984392" cy="680595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211">
              <a:extLst>
                <a:ext uri="{FF2B5EF4-FFF2-40B4-BE49-F238E27FC236}">
                  <a16:creationId xmlns:a16="http://schemas.microsoft.com/office/drawing/2014/main" id="{29705356-F7DA-4910-B843-2A9940DED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258" y="4333367"/>
              <a:ext cx="3448100" cy="57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 lIns="143689" tIns="71844" rIns="143689" bIns="71844">
              <a:spAutoFit/>
            </a:bodyPr>
            <a:lstStyle>
              <a:lvl1pPr defTabSz="1436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4366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4366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4366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4366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436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en-US" sz="2800" dirty="0">
                  <a:ea typeface="새롬그림"/>
                  <a:cs typeface="새롬그림"/>
                </a:rPr>
                <a:t>Backscattered chirp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C0C53BF-7189-4263-AFC6-7AEB8AF167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4360" y="3564941"/>
              <a:ext cx="697089" cy="566088"/>
            </a:xfrm>
            <a:prstGeom prst="line">
              <a:avLst/>
            </a:prstGeom>
            <a:ln w="50800">
              <a:solidFill>
                <a:srgbClr val="00A2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ADC1E9F-6ECE-4173-855B-B04E020E2DE3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51" y="3564941"/>
              <a:ext cx="0" cy="526885"/>
            </a:xfrm>
            <a:prstGeom prst="line">
              <a:avLst/>
            </a:prstGeom>
            <a:ln w="50800">
              <a:solidFill>
                <a:srgbClr val="00A2EC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792077-8CC0-4EFE-BFC4-9774735B8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523" y="3364862"/>
              <a:ext cx="0" cy="76180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1DA90CB-DA3F-4763-A178-33477D745256}"/>
                </a:ext>
              </a:extLst>
            </p:cNvPr>
            <p:cNvCxnSpPr>
              <a:cxnSpLocks/>
            </p:cNvCxnSpPr>
            <p:nvPr/>
          </p:nvCxnSpPr>
          <p:spPr>
            <a:xfrm>
              <a:off x="3015584" y="4128107"/>
              <a:ext cx="181412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69843C-3FB5-4ED6-92C7-09086477E811}"/>
                </a:ext>
              </a:extLst>
            </p:cNvPr>
            <p:cNvSpPr txBox="1"/>
            <p:nvPr/>
          </p:nvSpPr>
          <p:spPr>
            <a:xfrm>
              <a:off x="4805325" y="3847985"/>
              <a:ext cx="298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992DC93-1A3F-4078-8F50-8DECF5543A0B}"/>
              </a:ext>
            </a:extLst>
          </p:cNvPr>
          <p:cNvGrpSpPr/>
          <p:nvPr/>
        </p:nvGrpSpPr>
        <p:grpSpPr>
          <a:xfrm>
            <a:off x="4403086" y="1873354"/>
            <a:ext cx="5379656" cy="3179857"/>
            <a:chOff x="4403086" y="1873354"/>
            <a:chExt cx="5379656" cy="3179857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3DC53F8-4558-43EB-B0C4-A4DE09B82088}"/>
                </a:ext>
              </a:extLst>
            </p:cNvPr>
            <p:cNvCxnSpPr>
              <a:cxnSpLocks/>
            </p:cNvCxnSpPr>
            <p:nvPr/>
          </p:nvCxnSpPr>
          <p:spPr>
            <a:xfrm>
              <a:off x="7651852" y="2629128"/>
              <a:ext cx="181412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A93113-D7D1-4826-9961-DCBF9E64D357}"/>
                </a:ext>
              </a:extLst>
            </p:cNvPr>
            <p:cNvSpPr txBox="1"/>
            <p:nvPr/>
          </p:nvSpPr>
          <p:spPr>
            <a:xfrm>
              <a:off x="9446390" y="2392547"/>
              <a:ext cx="298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98A9968-3107-4D60-8356-3B7AD628CC04}"/>
                </a:ext>
              </a:extLst>
            </p:cNvPr>
            <p:cNvGrpSpPr/>
            <p:nvPr/>
          </p:nvGrpSpPr>
          <p:grpSpPr>
            <a:xfrm>
              <a:off x="4403086" y="1873354"/>
              <a:ext cx="5379656" cy="3179857"/>
              <a:chOff x="4431343" y="1865883"/>
              <a:chExt cx="5379656" cy="317985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7B669E1-1A24-4F0C-A10D-0A63B4AACB48}"/>
                  </a:ext>
                </a:extLst>
              </p:cNvPr>
              <p:cNvCxnSpPr/>
              <p:nvPr/>
            </p:nvCxnSpPr>
            <p:spPr>
              <a:xfrm>
                <a:off x="9034728" y="2089429"/>
                <a:ext cx="0" cy="542172"/>
              </a:xfrm>
              <a:prstGeom prst="line">
                <a:avLst/>
              </a:prstGeom>
              <a:ln w="50800"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A937A7B-13EE-4D78-B6DC-6DA333DC8AFA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>
                <a:off x="4431343" y="2578769"/>
                <a:ext cx="2728148" cy="541433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1D8C439-15E9-480A-A330-FD224C7D1007}"/>
                  </a:ext>
                </a:extLst>
              </p:cNvPr>
              <p:cNvCxnSpPr/>
              <p:nvPr/>
            </p:nvCxnSpPr>
            <p:spPr>
              <a:xfrm flipV="1">
                <a:off x="8502576" y="2089429"/>
                <a:ext cx="532152" cy="504842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 Box 211">
                <a:extLst>
                  <a:ext uri="{FF2B5EF4-FFF2-40B4-BE49-F238E27FC236}">
                    <a16:creationId xmlns:a16="http://schemas.microsoft.com/office/drawing/2014/main" id="{616B9B71-4D84-448A-B695-557C1AFC9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1932" y="3171613"/>
                <a:ext cx="1829067" cy="514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 type="none" w="sm" len="sm"/>
                    <a:tailEnd type="none" w="lg" len="med"/>
                  </a14:hiddenLine>
                </a:ext>
              </a:extLst>
            </p:spPr>
            <p:txBody>
              <a:bodyPr wrap="none" lIns="143689" tIns="71844" rIns="143689" bIns="71844">
                <a:spAutoFit/>
              </a:bodyPr>
              <a:lstStyle>
                <a:lvl1pPr defTabSz="14366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4366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4366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4366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4366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2400" b="1" dirty="0">
                    <a:ea typeface="새롬그림"/>
                    <a:cs typeface="새롬그림"/>
                  </a:rPr>
                  <a:t>IoT Device</a:t>
                </a: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0297ADC3-FCBF-4787-A4F0-AA3663C0B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9791" y="1865883"/>
                <a:ext cx="0" cy="76180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FF72ABE-2F2E-4037-9D47-840DF909E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3155" y="3820057"/>
                <a:ext cx="593725" cy="60325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52AE422C-A96F-400C-972D-18C533473C97}"/>
                  </a:ext>
                </a:extLst>
              </p:cNvPr>
              <p:cNvSpPr/>
              <p:nvPr/>
            </p:nvSpPr>
            <p:spPr>
              <a:xfrm rot="20313102">
                <a:off x="7257774" y="4062803"/>
                <a:ext cx="756055" cy="982937"/>
              </a:xfrm>
              <a:prstGeom prst="arc">
                <a:avLst>
                  <a:gd name="adj1" fmla="val 17195910"/>
                  <a:gd name="adj2" fmla="val 20990135"/>
                </a:avLst>
              </a:prstGeom>
              <a:ln w="38100">
                <a:solidFill>
                  <a:schemeClr val="tx1"/>
                </a:solidFill>
                <a:headEnd type="triangl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C225E01-9238-454B-8BBB-6A78E655A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10347" y="3120202"/>
                <a:ext cx="537079" cy="1640753"/>
              </a:xfrm>
              <a:prstGeom prst="rect">
                <a:avLst/>
              </a:prstGeom>
            </p:spPr>
          </p:pic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D4F90F8-429B-42E3-930F-6495BCA19FB0}"/>
                  </a:ext>
                </a:extLst>
              </p:cNvPr>
              <p:cNvCxnSpPr>
                <a:cxnSpLocks/>
                <a:stCxn id="68" idx="1"/>
              </p:cNvCxnSpPr>
              <p:nvPr/>
            </p:nvCxnSpPr>
            <p:spPr>
              <a:xfrm>
                <a:off x="8047426" y="3940579"/>
                <a:ext cx="0" cy="3510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DF62C0A-C0F2-4250-A67B-D100769E8E41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H="1" flipV="1">
                <a:off x="8060553" y="4116098"/>
                <a:ext cx="452602" cy="55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1FF94481-AED4-4550-9EC1-DB31863ABF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585647" y="4033918"/>
                <a:ext cx="383253" cy="164358"/>
              </a:xfrm>
              <a:custGeom>
                <a:avLst/>
                <a:gdLst>
                  <a:gd name="T0" fmla="*/ 6 w 624"/>
                  <a:gd name="T1" fmla="*/ 0 h 2538"/>
                  <a:gd name="T2" fmla="*/ 18 w 624"/>
                  <a:gd name="T3" fmla="*/ 0 h 2538"/>
                  <a:gd name="T4" fmla="*/ 30 w 624"/>
                  <a:gd name="T5" fmla="*/ 0 h 2538"/>
                  <a:gd name="T6" fmla="*/ 42 w 624"/>
                  <a:gd name="T7" fmla="*/ 0 h 2538"/>
                  <a:gd name="T8" fmla="*/ 54 w 624"/>
                  <a:gd name="T9" fmla="*/ 0 h 2538"/>
                  <a:gd name="T10" fmla="*/ 66 w 624"/>
                  <a:gd name="T11" fmla="*/ 0 h 2538"/>
                  <a:gd name="T12" fmla="*/ 78 w 624"/>
                  <a:gd name="T13" fmla="*/ 0 h 2538"/>
                  <a:gd name="T14" fmla="*/ 90 w 624"/>
                  <a:gd name="T15" fmla="*/ 0 h 2538"/>
                  <a:gd name="T16" fmla="*/ 96 w 624"/>
                  <a:gd name="T17" fmla="*/ 2538 h 2538"/>
                  <a:gd name="T18" fmla="*/ 108 w 624"/>
                  <a:gd name="T19" fmla="*/ 2538 h 2538"/>
                  <a:gd name="T20" fmla="*/ 120 w 624"/>
                  <a:gd name="T21" fmla="*/ 2538 h 2538"/>
                  <a:gd name="T22" fmla="*/ 132 w 624"/>
                  <a:gd name="T23" fmla="*/ 2538 h 2538"/>
                  <a:gd name="T24" fmla="*/ 144 w 624"/>
                  <a:gd name="T25" fmla="*/ 2538 h 2538"/>
                  <a:gd name="T26" fmla="*/ 156 w 624"/>
                  <a:gd name="T27" fmla="*/ 2538 h 2538"/>
                  <a:gd name="T28" fmla="*/ 168 w 624"/>
                  <a:gd name="T29" fmla="*/ 2538 h 2538"/>
                  <a:gd name="T30" fmla="*/ 180 w 624"/>
                  <a:gd name="T31" fmla="*/ 2538 h 2538"/>
                  <a:gd name="T32" fmla="*/ 192 w 624"/>
                  <a:gd name="T33" fmla="*/ 2538 h 2538"/>
                  <a:gd name="T34" fmla="*/ 204 w 624"/>
                  <a:gd name="T35" fmla="*/ 2538 h 2538"/>
                  <a:gd name="T36" fmla="*/ 216 w 624"/>
                  <a:gd name="T37" fmla="*/ 2538 h 2538"/>
                  <a:gd name="T38" fmla="*/ 228 w 624"/>
                  <a:gd name="T39" fmla="*/ 2538 h 2538"/>
                  <a:gd name="T40" fmla="*/ 240 w 624"/>
                  <a:gd name="T41" fmla="*/ 2538 h 2538"/>
                  <a:gd name="T42" fmla="*/ 252 w 624"/>
                  <a:gd name="T43" fmla="*/ 2538 h 2538"/>
                  <a:gd name="T44" fmla="*/ 264 w 624"/>
                  <a:gd name="T45" fmla="*/ 2538 h 2538"/>
                  <a:gd name="T46" fmla="*/ 270 w 624"/>
                  <a:gd name="T47" fmla="*/ 0 h 2538"/>
                  <a:gd name="T48" fmla="*/ 282 w 624"/>
                  <a:gd name="T49" fmla="*/ 0 h 2538"/>
                  <a:gd name="T50" fmla="*/ 294 w 624"/>
                  <a:gd name="T51" fmla="*/ 0 h 2538"/>
                  <a:gd name="T52" fmla="*/ 306 w 624"/>
                  <a:gd name="T53" fmla="*/ 0 h 2538"/>
                  <a:gd name="T54" fmla="*/ 318 w 624"/>
                  <a:gd name="T55" fmla="*/ 0 h 2538"/>
                  <a:gd name="T56" fmla="*/ 330 w 624"/>
                  <a:gd name="T57" fmla="*/ 0 h 2538"/>
                  <a:gd name="T58" fmla="*/ 342 w 624"/>
                  <a:gd name="T59" fmla="*/ 0 h 2538"/>
                  <a:gd name="T60" fmla="*/ 354 w 624"/>
                  <a:gd name="T61" fmla="*/ 0 h 2538"/>
                  <a:gd name="T62" fmla="*/ 366 w 624"/>
                  <a:gd name="T63" fmla="*/ 0 h 2538"/>
                  <a:gd name="T64" fmla="*/ 378 w 624"/>
                  <a:gd name="T65" fmla="*/ 0 h 2538"/>
                  <a:gd name="T66" fmla="*/ 390 w 624"/>
                  <a:gd name="T67" fmla="*/ 0 h 2538"/>
                  <a:gd name="T68" fmla="*/ 402 w 624"/>
                  <a:gd name="T69" fmla="*/ 0 h 2538"/>
                  <a:gd name="T70" fmla="*/ 414 w 624"/>
                  <a:gd name="T71" fmla="*/ 0 h 2538"/>
                  <a:gd name="T72" fmla="*/ 426 w 624"/>
                  <a:gd name="T73" fmla="*/ 0 h 2538"/>
                  <a:gd name="T74" fmla="*/ 438 w 624"/>
                  <a:gd name="T75" fmla="*/ 0 h 2538"/>
                  <a:gd name="T76" fmla="*/ 450 w 624"/>
                  <a:gd name="T77" fmla="*/ 0 h 2538"/>
                  <a:gd name="T78" fmla="*/ 456 w 624"/>
                  <a:gd name="T79" fmla="*/ 2538 h 2538"/>
                  <a:gd name="T80" fmla="*/ 468 w 624"/>
                  <a:gd name="T81" fmla="*/ 2538 h 2538"/>
                  <a:gd name="T82" fmla="*/ 480 w 624"/>
                  <a:gd name="T83" fmla="*/ 2538 h 2538"/>
                  <a:gd name="T84" fmla="*/ 492 w 624"/>
                  <a:gd name="T85" fmla="*/ 2538 h 2538"/>
                  <a:gd name="T86" fmla="*/ 504 w 624"/>
                  <a:gd name="T87" fmla="*/ 2538 h 2538"/>
                  <a:gd name="T88" fmla="*/ 516 w 624"/>
                  <a:gd name="T89" fmla="*/ 2538 h 2538"/>
                  <a:gd name="T90" fmla="*/ 528 w 624"/>
                  <a:gd name="T91" fmla="*/ 2538 h 2538"/>
                  <a:gd name="T92" fmla="*/ 540 w 624"/>
                  <a:gd name="T93" fmla="*/ 2538 h 2538"/>
                  <a:gd name="T94" fmla="*/ 552 w 624"/>
                  <a:gd name="T95" fmla="*/ 2538 h 2538"/>
                  <a:gd name="T96" fmla="*/ 564 w 624"/>
                  <a:gd name="T97" fmla="*/ 2538 h 2538"/>
                  <a:gd name="T98" fmla="*/ 576 w 624"/>
                  <a:gd name="T99" fmla="*/ 2538 h 2538"/>
                  <a:gd name="T100" fmla="*/ 588 w 624"/>
                  <a:gd name="T101" fmla="*/ 2538 h 2538"/>
                  <a:gd name="T102" fmla="*/ 600 w 624"/>
                  <a:gd name="T103" fmla="*/ 2538 h 2538"/>
                  <a:gd name="T104" fmla="*/ 612 w 624"/>
                  <a:gd name="T105" fmla="*/ 2538 h 2538"/>
                  <a:gd name="T106" fmla="*/ 624 w 624"/>
                  <a:gd name="T107" fmla="*/ 2538 h 25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2538"/>
                  <a:gd name="T164" fmla="*/ 624 w 624"/>
                  <a:gd name="T165" fmla="*/ 2538 h 25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2538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2538"/>
                    </a:lnTo>
                    <a:lnTo>
                      <a:pt x="96" y="2538"/>
                    </a:lnTo>
                    <a:lnTo>
                      <a:pt x="102" y="2538"/>
                    </a:lnTo>
                    <a:lnTo>
                      <a:pt x="108" y="2538"/>
                    </a:lnTo>
                    <a:lnTo>
                      <a:pt x="114" y="2538"/>
                    </a:lnTo>
                    <a:lnTo>
                      <a:pt x="120" y="2538"/>
                    </a:lnTo>
                    <a:lnTo>
                      <a:pt x="126" y="2538"/>
                    </a:lnTo>
                    <a:lnTo>
                      <a:pt x="132" y="2538"/>
                    </a:lnTo>
                    <a:lnTo>
                      <a:pt x="138" y="2538"/>
                    </a:lnTo>
                    <a:lnTo>
                      <a:pt x="144" y="2538"/>
                    </a:lnTo>
                    <a:lnTo>
                      <a:pt x="150" y="2538"/>
                    </a:lnTo>
                    <a:lnTo>
                      <a:pt x="156" y="2538"/>
                    </a:lnTo>
                    <a:lnTo>
                      <a:pt x="162" y="2538"/>
                    </a:lnTo>
                    <a:lnTo>
                      <a:pt x="168" y="2538"/>
                    </a:lnTo>
                    <a:lnTo>
                      <a:pt x="174" y="2538"/>
                    </a:lnTo>
                    <a:lnTo>
                      <a:pt x="180" y="2538"/>
                    </a:lnTo>
                    <a:lnTo>
                      <a:pt x="186" y="2538"/>
                    </a:lnTo>
                    <a:lnTo>
                      <a:pt x="192" y="2538"/>
                    </a:lnTo>
                    <a:lnTo>
                      <a:pt x="198" y="2538"/>
                    </a:lnTo>
                    <a:lnTo>
                      <a:pt x="204" y="2538"/>
                    </a:lnTo>
                    <a:lnTo>
                      <a:pt x="210" y="2538"/>
                    </a:lnTo>
                    <a:lnTo>
                      <a:pt x="216" y="2538"/>
                    </a:lnTo>
                    <a:lnTo>
                      <a:pt x="222" y="2538"/>
                    </a:lnTo>
                    <a:lnTo>
                      <a:pt x="228" y="2538"/>
                    </a:lnTo>
                    <a:lnTo>
                      <a:pt x="234" y="2538"/>
                    </a:lnTo>
                    <a:lnTo>
                      <a:pt x="240" y="2538"/>
                    </a:lnTo>
                    <a:lnTo>
                      <a:pt x="246" y="2538"/>
                    </a:lnTo>
                    <a:lnTo>
                      <a:pt x="252" y="2538"/>
                    </a:lnTo>
                    <a:lnTo>
                      <a:pt x="258" y="2538"/>
                    </a:lnTo>
                    <a:lnTo>
                      <a:pt x="264" y="2538"/>
                    </a:lnTo>
                    <a:lnTo>
                      <a:pt x="270" y="2538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0" y="2538"/>
                    </a:lnTo>
                    <a:lnTo>
                      <a:pt x="456" y="2538"/>
                    </a:lnTo>
                    <a:lnTo>
                      <a:pt x="462" y="2538"/>
                    </a:lnTo>
                    <a:lnTo>
                      <a:pt x="468" y="2538"/>
                    </a:lnTo>
                    <a:lnTo>
                      <a:pt x="474" y="2538"/>
                    </a:lnTo>
                    <a:lnTo>
                      <a:pt x="480" y="2538"/>
                    </a:lnTo>
                    <a:lnTo>
                      <a:pt x="486" y="2538"/>
                    </a:lnTo>
                    <a:lnTo>
                      <a:pt x="492" y="2538"/>
                    </a:lnTo>
                    <a:lnTo>
                      <a:pt x="498" y="2538"/>
                    </a:lnTo>
                    <a:lnTo>
                      <a:pt x="504" y="2538"/>
                    </a:lnTo>
                    <a:lnTo>
                      <a:pt x="510" y="2538"/>
                    </a:lnTo>
                    <a:lnTo>
                      <a:pt x="516" y="2538"/>
                    </a:lnTo>
                    <a:lnTo>
                      <a:pt x="522" y="2538"/>
                    </a:lnTo>
                    <a:lnTo>
                      <a:pt x="528" y="2538"/>
                    </a:lnTo>
                    <a:lnTo>
                      <a:pt x="534" y="2538"/>
                    </a:lnTo>
                    <a:lnTo>
                      <a:pt x="540" y="2538"/>
                    </a:lnTo>
                    <a:lnTo>
                      <a:pt x="546" y="2538"/>
                    </a:lnTo>
                    <a:lnTo>
                      <a:pt x="552" y="2538"/>
                    </a:lnTo>
                    <a:lnTo>
                      <a:pt x="558" y="2538"/>
                    </a:lnTo>
                    <a:lnTo>
                      <a:pt x="564" y="2538"/>
                    </a:lnTo>
                    <a:lnTo>
                      <a:pt x="570" y="2538"/>
                    </a:lnTo>
                    <a:lnTo>
                      <a:pt x="576" y="2538"/>
                    </a:lnTo>
                    <a:lnTo>
                      <a:pt x="582" y="2538"/>
                    </a:lnTo>
                    <a:lnTo>
                      <a:pt x="588" y="2538"/>
                    </a:lnTo>
                    <a:lnTo>
                      <a:pt x="594" y="2538"/>
                    </a:lnTo>
                    <a:lnTo>
                      <a:pt x="600" y="2538"/>
                    </a:lnTo>
                    <a:lnTo>
                      <a:pt x="606" y="2538"/>
                    </a:lnTo>
                    <a:lnTo>
                      <a:pt x="612" y="2538"/>
                    </a:lnTo>
                    <a:lnTo>
                      <a:pt x="618" y="2538"/>
                    </a:lnTo>
                    <a:lnTo>
                      <a:pt x="624" y="2538"/>
                    </a:lnTo>
                    <a:lnTo>
                      <a:pt x="624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2CF4A666-D25A-4296-92EA-6A5B1AA38067}"/>
                  </a:ext>
                </a:extLst>
              </p:cNvPr>
              <p:cNvSpPr/>
              <p:nvPr/>
            </p:nvSpPr>
            <p:spPr>
              <a:xfrm>
                <a:off x="7411918" y="2952036"/>
                <a:ext cx="2345494" cy="1969598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 Box 211">
                <a:extLst>
                  <a:ext uri="{FF2B5EF4-FFF2-40B4-BE49-F238E27FC236}">
                    <a16:creationId xmlns:a16="http://schemas.microsoft.com/office/drawing/2014/main" id="{F6866E7E-0371-4871-BBA0-007CE0ABC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84964" y="4354419"/>
                <a:ext cx="1574190" cy="514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 type="none" w="sm" len="sm"/>
                    <a:tailEnd type="none" w="lg" len="med"/>
                  </a14:hiddenLine>
                </a:ext>
              </a:extLst>
            </p:spPr>
            <p:txBody>
              <a:bodyPr wrap="none" lIns="143689" tIns="71844" rIns="143689" bIns="71844">
                <a:spAutoFit/>
              </a:bodyPr>
              <a:lstStyle>
                <a:lvl1pPr defTabSz="14366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4366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4366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4366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4366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4366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2400" dirty="0">
                    <a:ea typeface="새롬그림"/>
                    <a:cs typeface="새롬그림"/>
                  </a:rPr>
                  <a:t>Oscillator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39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2724AC-FD71-4897-8240-E34C1D5570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DBA47-3766-4901-A128-98AE7700E4DA}"/>
              </a:ext>
            </a:extLst>
          </p:cNvPr>
          <p:cNvSpPr txBox="1"/>
          <p:nvPr/>
        </p:nvSpPr>
        <p:spPr>
          <a:xfrm>
            <a:off x="1002706" y="1783824"/>
            <a:ext cx="10186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Long range communication at low power for sub-</a:t>
            </a:r>
            <a:r>
              <a:rPr lang="en-US" sz="4000" dirty="0" err="1">
                <a:solidFill>
                  <a:schemeClr val="bg1"/>
                </a:solidFill>
              </a:rPr>
              <a:t>centeimeter</a:t>
            </a:r>
            <a:r>
              <a:rPr lang="en-US" sz="4000" dirty="0">
                <a:solidFill>
                  <a:schemeClr val="bg1"/>
                </a:solidFill>
              </a:rPr>
              <a:t> devices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Phase extraction algorithm below noise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Addressing multipath to compute 3D location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100396-E5AF-4D7E-9F58-FA76947E55C6}"/>
              </a:ext>
            </a:extLst>
          </p:cNvPr>
          <p:cNvSpPr/>
          <p:nvPr/>
        </p:nvSpPr>
        <p:spPr>
          <a:xfrm>
            <a:off x="1002706" y="3429000"/>
            <a:ext cx="9991725" cy="10287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4D5F3F-F6BB-42AA-9EE9-FD4A9C756D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Why do we need the phase?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6AEDC-D701-46B9-BF0F-37D57D722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944" y="2576993"/>
            <a:ext cx="4065604" cy="1142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6552CC-191F-4761-AD78-E3F9238D394C}"/>
              </a:ext>
            </a:extLst>
          </p:cNvPr>
          <p:cNvSpPr/>
          <p:nvPr/>
        </p:nvSpPr>
        <p:spPr>
          <a:xfrm>
            <a:off x="2332478" y="2576993"/>
            <a:ext cx="1760433" cy="7712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3F754-4F24-47A0-895E-9C8D4B93E337}"/>
              </a:ext>
            </a:extLst>
          </p:cNvPr>
          <p:cNvSpPr txBox="1"/>
          <p:nvPr/>
        </p:nvSpPr>
        <p:spPr>
          <a:xfrm>
            <a:off x="439220" y="3996244"/>
            <a:ext cx="4065604" cy="1464231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Channel</a:t>
            </a:r>
            <a:r>
              <a:rPr lang="en-US" sz="4000" dirty="0">
                <a:solidFill>
                  <a:schemeClr val="accent6"/>
                </a:solidFill>
              </a:rPr>
              <a:t> phase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∝ </a:t>
            </a:r>
            <a:r>
              <a:rPr lang="en-US" sz="4000" dirty="0">
                <a:solidFill>
                  <a:schemeClr val="accent6"/>
                </a:solidFill>
                <a:sym typeface="Wingdings" panose="05000000000000000000" pitchFamily="2" charset="2"/>
              </a:rPr>
              <a:t>distance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154B6-FF89-4021-A1E4-D252220C55AC}"/>
              </a:ext>
            </a:extLst>
          </p:cNvPr>
          <p:cNvSpPr txBox="1"/>
          <p:nvPr/>
        </p:nvSpPr>
        <p:spPr>
          <a:xfrm>
            <a:off x="5069149" y="2442720"/>
            <a:ext cx="6755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Need to find exactly when chirp arrives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Signal is below the noise floor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Microcontroller isn’t synchronized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Extract channel phase from chirp 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8FF50-ED8D-4037-9AEB-71A1EACD3732}"/>
              </a:ext>
            </a:extLst>
          </p:cNvPr>
          <p:cNvSpPr txBox="1"/>
          <p:nvPr/>
        </p:nvSpPr>
        <p:spPr>
          <a:xfrm>
            <a:off x="963567" y="1553525"/>
            <a:ext cx="311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Wireless Channel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80BBA-474B-46DF-A74D-B6D521428171}"/>
              </a:ext>
            </a:extLst>
          </p:cNvPr>
          <p:cNvSpPr txBox="1"/>
          <p:nvPr/>
        </p:nvSpPr>
        <p:spPr>
          <a:xfrm>
            <a:off x="6953455" y="1553525"/>
            <a:ext cx="2987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Extracting Phase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D2ACFF-DE89-470F-A8C1-8A287C43FD09}"/>
              </a:ext>
            </a:extLst>
          </p:cNvPr>
          <p:cNvCxnSpPr/>
          <p:nvPr/>
        </p:nvCxnSpPr>
        <p:spPr>
          <a:xfrm>
            <a:off x="4820575" y="1419209"/>
            <a:ext cx="0" cy="502476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build="p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082C7D-B262-49A9-B99C-B6283EE1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87" y="2612878"/>
            <a:ext cx="4058657" cy="187789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B2378BC-4753-4153-BBEC-C66FEC9027D1}"/>
              </a:ext>
            </a:extLst>
          </p:cNvPr>
          <p:cNvGrpSpPr/>
          <p:nvPr/>
        </p:nvGrpSpPr>
        <p:grpSpPr>
          <a:xfrm>
            <a:off x="7153110" y="2601625"/>
            <a:ext cx="3365030" cy="1877894"/>
            <a:chOff x="7531888" y="2071812"/>
            <a:chExt cx="3365030" cy="187789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22689B2-6FAF-45DC-BB2F-B6F007ED7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7346" y="2071812"/>
              <a:ext cx="1459572" cy="1877894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DF0F75-91C5-40CE-9099-C0C15EB506EE}"/>
                </a:ext>
              </a:extLst>
            </p:cNvPr>
            <p:cNvSpPr/>
            <p:nvPr/>
          </p:nvSpPr>
          <p:spPr>
            <a:xfrm>
              <a:off x="7531888" y="2091207"/>
              <a:ext cx="193278" cy="1735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71E22540-6072-41DA-9BCB-75097C6B87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35" y="2613642"/>
            <a:ext cx="1172919" cy="18778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088B46-7BBC-4786-92FB-0B1F2FE4CD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do we decode chirps below the noise floor?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353E92-479C-4772-83B2-1B6BA8100F0F}"/>
              </a:ext>
            </a:extLst>
          </p:cNvPr>
          <p:cNvSpPr/>
          <p:nvPr/>
        </p:nvSpPr>
        <p:spPr>
          <a:xfrm>
            <a:off x="8309908" y="4587315"/>
            <a:ext cx="1698471" cy="430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FFT Bin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2B33A-E170-4D68-8AE1-ABE37B0B1934}"/>
              </a:ext>
            </a:extLst>
          </p:cNvPr>
          <p:cNvCxnSpPr>
            <a:cxnSpLocks/>
          </p:cNvCxnSpPr>
          <p:nvPr/>
        </p:nvCxnSpPr>
        <p:spPr>
          <a:xfrm>
            <a:off x="7125623" y="2458805"/>
            <a:ext cx="0" cy="2036871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7">
                <a:extLst>
                  <a:ext uri="{FF2B5EF4-FFF2-40B4-BE49-F238E27FC236}">
                    <a16:creationId xmlns:a16="http://schemas.microsoft.com/office/drawing/2014/main" id="{C93CF857-4989-46A8-9EDD-FF0675368CCA}"/>
                  </a:ext>
                </a:extLst>
              </p:cNvPr>
              <p:cNvSpPr txBox="1"/>
              <p:nvPr/>
            </p:nvSpPr>
            <p:spPr>
              <a:xfrm>
                <a:off x="7065453" y="4548750"/>
                <a:ext cx="1474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7">
                <a:extLst>
                  <a:ext uri="{FF2B5EF4-FFF2-40B4-BE49-F238E27FC236}">
                    <a16:creationId xmlns:a16="http://schemas.microsoft.com/office/drawing/2014/main" id="{C93CF857-4989-46A8-9EDD-FF067536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453" y="4548750"/>
                <a:ext cx="147476" cy="369332"/>
              </a:xfrm>
              <a:prstGeom prst="rect">
                <a:avLst/>
              </a:prstGeom>
              <a:blipFill>
                <a:blip r:embed="rId6"/>
                <a:stretch>
                  <a:fillRect l="-70833" r="-1000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FF8043D-6957-48FF-A771-17D562B27412}"/>
              </a:ext>
            </a:extLst>
          </p:cNvPr>
          <p:cNvSpPr/>
          <p:nvPr/>
        </p:nvSpPr>
        <p:spPr>
          <a:xfrm rot="16200000">
            <a:off x="5983419" y="3134463"/>
            <a:ext cx="1706495" cy="53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BDCE69-CC7C-4B58-A13E-F8549F670FF1}"/>
              </a:ext>
            </a:extLst>
          </p:cNvPr>
          <p:cNvCxnSpPr>
            <a:cxnSpLocks/>
          </p:cNvCxnSpPr>
          <p:nvPr/>
        </p:nvCxnSpPr>
        <p:spPr>
          <a:xfrm>
            <a:off x="5427238" y="3555447"/>
            <a:ext cx="9144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2AF237B-7304-417C-992A-3BF00381E800}"/>
              </a:ext>
            </a:extLst>
          </p:cNvPr>
          <p:cNvSpPr txBox="1"/>
          <p:nvPr/>
        </p:nvSpPr>
        <p:spPr>
          <a:xfrm>
            <a:off x="5466272" y="2844225"/>
            <a:ext cx="82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FFT</a:t>
            </a:r>
            <a:endParaRPr lang="en-US" sz="2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959105-3287-4CB9-8364-9AB8A2C95EB1}"/>
              </a:ext>
            </a:extLst>
          </p:cNvPr>
          <p:cNvSpPr txBox="1"/>
          <p:nvPr/>
        </p:nvSpPr>
        <p:spPr>
          <a:xfrm>
            <a:off x="2433884" y="1195628"/>
            <a:ext cx="7366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Solution: Use correlation to get coding gain</a:t>
            </a:r>
            <a:endParaRPr lang="en-US" sz="3200" baseline="30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F5604F-E2DB-4414-9ACF-11D3FFADB8B7}"/>
              </a:ext>
            </a:extLst>
          </p:cNvPr>
          <p:cNvSpPr txBox="1"/>
          <p:nvPr/>
        </p:nvSpPr>
        <p:spPr>
          <a:xfrm>
            <a:off x="321238" y="5539883"/>
            <a:ext cx="11591860" cy="783193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Carrier frequency offset (CFO) also </a:t>
            </a:r>
            <a:r>
              <a:rPr lang="en-US" sz="4000" dirty="0">
                <a:solidFill>
                  <a:schemeClr val="accent6"/>
                </a:solidFill>
              </a:rPr>
              <a:t>shifts</a:t>
            </a:r>
            <a:r>
              <a:rPr lang="en-US" sz="4000" dirty="0">
                <a:solidFill>
                  <a:schemeClr val="bg1"/>
                </a:solidFill>
              </a:rPr>
              <a:t> the FFT peak</a:t>
            </a:r>
            <a:endParaRPr lang="en-US" sz="4000" dirty="0">
              <a:solidFill>
                <a:schemeClr val="accent6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695CB1-EB11-4981-930A-3EA7C4A1420D}"/>
              </a:ext>
            </a:extLst>
          </p:cNvPr>
          <p:cNvCxnSpPr>
            <a:cxnSpLocks/>
          </p:cNvCxnSpPr>
          <p:nvPr/>
        </p:nvCxnSpPr>
        <p:spPr>
          <a:xfrm>
            <a:off x="7115128" y="4478754"/>
            <a:ext cx="43459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1493764-30F9-4A4E-A5C8-B2693EA5FB25}"/>
              </a:ext>
            </a:extLst>
          </p:cNvPr>
          <p:cNvSpPr txBox="1"/>
          <p:nvPr/>
        </p:nvSpPr>
        <p:spPr>
          <a:xfrm>
            <a:off x="1589739" y="5542484"/>
            <a:ext cx="9290947" cy="783193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Use </a:t>
            </a:r>
            <a:r>
              <a:rPr lang="en-US" sz="4000" dirty="0">
                <a:solidFill>
                  <a:schemeClr val="accent6"/>
                </a:solidFill>
              </a:rPr>
              <a:t>shift</a:t>
            </a:r>
            <a:r>
              <a:rPr lang="en-US" sz="4000" dirty="0">
                <a:solidFill>
                  <a:schemeClr val="bg1"/>
                </a:solidFill>
              </a:rPr>
              <a:t> in FFT peak to find start time</a:t>
            </a:r>
            <a:endParaRPr lang="en-US" sz="4000" dirty="0">
              <a:solidFill>
                <a:schemeClr val="accent6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83A7CCE-439C-4299-9B07-9440738B0D92}"/>
              </a:ext>
            </a:extLst>
          </p:cNvPr>
          <p:cNvCxnSpPr>
            <a:cxnSpLocks/>
          </p:cNvCxnSpPr>
          <p:nvPr/>
        </p:nvCxnSpPr>
        <p:spPr>
          <a:xfrm>
            <a:off x="9288128" y="3452770"/>
            <a:ext cx="63994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75D882-9A93-438F-8F92-0FCC6AA46C07}"/>
              </a:ext>
            </a:extLst>
          </p:cNvPr>
          <p:cNvGrpSpPr/>
          <p:nvPr/>
        </p:nvGrpSpPr>
        <p:grpSpPr>
          <a:xfrm>
            <a:off x="1280061" y="1795089"/>
            <a:ext cx="3260366" cy="3525178"/>
            <a:chOff x="1280061" y="1795089"/>
            <a:chExt cx="3260366" cy="352517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1B31E78-E752-4D8C-A695-A8DD2EA160A8}"/>
                </a:ext>
              </a:extLst>
            </p:cNvPr>
            <p:cNvGrpSpPr/>
            <p:nvPr/>
          </p:nvGrpSpPr>
          <p:grpSpPr>
            <a:xfrm>
              <a:off x="1280061" y="3275016"/>
              <a:ext cx="473260" cy="707886"/>
              <a:chOff x="2586101" y="3546745"/>
              <a:chExt cx="473260" cy="707886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FD1EAE0-312C-4C6E-81E2-AF8681E9CAA0}"/>
                  </a:ext>
                </a:extLst>
              </p:cNvPr>
              <p:cNvSpPr/>
              <p:nvPr/>
            </p:nvSpPr>
            <p:spPr>
              <a:xfrm>
                <a:off x="2586101" y="3700896"/>
                <a:ext cx="473260" cy="47326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E2DBA3-0520-473F-B4F9-A8C2BE6E84AF}"/>
                  </a:ext>
                </a:extLst>
              </p:cNvPr>
              <p:cNvSpPr txBox="1"/>
              <p:nvPr/>
            </p:nvSpPr>
            <p:spPr>
              <a:xfrm>
                <a:off x="2622399" y="3546745"/>
                <a:ext cx="2356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E4764D7-CFAB-4A44-BF96-AC5056D4D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539" y="2393924"/>
              <a:ext cx="991448" cy="818977"/>
            </a:xfrm>
            <a:prstGeom prst="straightConnector1">
              <a:avLst/>
            </a:prstGeom>
            <a:ln w="63500" cap="rnd">
              <a:solidFill>
                <a:srgbClr val="FF0000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5FE786C-0969-4A0D-9F31-37D46B29BC68}"/>
                </a:ext>
              </a:extLst>
            </p:cNvPr>
            <p:cNvSpPr txBox="1"/>
            <p:nvPr/>
          </p:nvSpPr>
          <p:spPr>
            <a:xfrm>
              <a:off x="2368611" y="1795089"/>
              <a:ext cx="1619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Upchirp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ED6ED29-2D73-4553-9FD3-9281E5EB5B88}"/>
                </a:ext>
              </a:extLst>
            </p:cNvPr>
            <p:cNvCxnSpPr>
              <a:cxnSpLocks/>
            </p:cNvCxnSpPr>
            <p:nvPr/>
          </p:nvCxnSpPr>
          <p:spPr>
            <a:xfrm>
              <a:off x="2049522" y="2142902"/>
              <a:ext cx="0" cy="1220959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2D0169E-2D67-46AE-8D8A-8B11291C7144}"/>
                </a:ext>
              </a:extLst>
            </p:cNvPr>
            <p:cNvCxnSpPr>
              <a:cxnSpLocks/>
            </p:cNvCxnSpPr>
            <p:nvPr/>
          </p:nvCxnSpPr>
          <p:spPr>
            <a:xfrm>
              <a:off x="2038380" y="2791464"/>
              <a:ext cx="2502047" cy="3431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7E5B53-C256-4AAD-A9E2-E64294870215}"/>
                </a:ext>
              </a:extLst>
            </p:cNvPr>
            <p:cNvGrpSpPr/>
            <p:nvPr/>
          </p:nvGrpSpPr>
          <p:grpSpPr>
            <a:xfrm>
              <a:off x="2059781" y="3545140"/>
              <a:ext cx="2460116" cy="1775127"/>
              <a:chOff x="3422070" y="2162399"/>
              <a:chExt cx="2460116" cy="1775127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C663CAF-D701-4160-B29B-0456ED68AAFC}"/>
                  </a:ext>
                </a:extLst>
              </p:cNvPr>
              <p:cNvSpPr txBox="1"/>
              <p:nvPr/>
            </p:nvSpPr>
            <p:spPr>
              <a:xfrm>
                <a:off x="3683073" y="2162399"/>
                <a:ext cx="1886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Downchirp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F89593E-E1A8-4211-8978-2ED68BDD8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1637" y="2905235"/>
                <a:ext cx="1069605" cy="856750"/>
              </a:xfrm>
              <a:prstGeom prst="straightConnector1">
                <a:avLst/>
              </a:prstGeom>
              <a:ln w="63500" cap="rnd">
                <a:solidFill>
                  <a:srgbClr val="00B050"/>
                </a:solidFill>
                <a:prstDash val="sysDash"/>
                <a:round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78FE92C-18BE-4B69-8920-996AC7373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663" y="2716567"/>
                <a:ext cx="0" cy="1220959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C2F81C8C-C185-4AFC-829C-823962665E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22070" y="3318601"/>
                <a:ext cx="2460116" cy="3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57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8" grpId="0"/>
      <p:bldP spid="53" grpId="0"/>
      <p:bldP spid="55" grpId="0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E2498-A3A4-4234-A7CD-C75071BE7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71" y="2835229"/>
            <a:ext cx="4058657" cy="18778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93FCF-FA6D-4618-AE95-C1D54554123C}"/>
              </a:ext>
            </a:extLst>
          </p:cNvPr>
          <p:cNvSpPr/>
          <p:nvPr/>
        </p:nvSpPr>
        <p:spPr>
          <a:xfrm>
            <a:off x="6775450" y="2845343"/>
            <a:ext cx="193278" cy="1735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DAA80-974B-4D76-9807-DC535C4F83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443" y="2834829"/>
            <a:ext cx="1172919" cy="18778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088B46-7BBC-4786-92FB-0B1F2FE4CD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do we correct for CFO?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8F7BB-5CB5-44D8-96A1-D10E366DDA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8076" y="2822812"/>
            <a:ext cx="680371" cy="187789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99609E-4550-4BD7-A6A5-499E5C7C636B}"/>
              </a:ext>
            </a:extLst>
          </p:cNvPr>
          <p:cNvCxnSpPr>
            <a:cxnSpLocks/>
          </p:cNvCxnSpPr>
          <p:nvPr/>
        </p:nvCxnSpPr>
        <p:spPr>
          <a:xfrm flipH="1">
            <a:off x="8887576" y="3615875"/>
            <a:ext cx="6803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825F30-46C2-4432-992A-11362599DC7D}"/>
              </a:ext>
            </a:extLst>
          </p:cNvPr>
          <p:cNvGrpSpPr/>
          <p:nvPr/>
        </p:nvGrpSpPr>
        <p:grpSpPr>
          <a:xfrm>
            <a:off x="1318471" y="3328895"/>
            <a:ext cx="473260" cy="707886"/>
            <a:chOff x="2586101" y="3546745"/>
            <a:chExt cx="473260" cy="7078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C29DFC-0BFE-41B9-8E2C-B0D02CA6B5FA}"/>
                </a:ext>
              </a:extLst>
            </p:cNvPr>
            <p:cNvSpPr/>
            <p:nvPr/>
          </p:nvSpPr>
          <p:spPr>
            <a:xfrm>
              <a:off x="2586101" y="3700896"/>
              <a:ext cx="473260" cy="47326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31D40F-E973-4450-9024-52AC00B8050A}"/>
                </a:ext>
              </a:extLst>
            </p:cNvPr>
            <p:cNvSpPr txBox="1"/>
            <p:nvPr/>
          </p:nvSpPr>
          <p:spPr>
            <a:xfrm>
              <a:off x="2622399" y="3546745"/>
              <a:ext cx="235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x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D6B4B4-A241-4C07-AE01-07C29C76FAFF}"/>
              </a:ext>
            </a:extLst>
          </p:cNvPr>
          <p:cNvCxnSpPr>
            <a:cxnSpLocks/>
          </p:cNvCxnSpPr>
          <p:nvPr/>
        </p:nvCxnSpPr>
        <p:spPr>
          <a:xfrm flipV="1">
            <a:off x="3678498" y="2428009"/>
            <a:ext cx="991448" cy="818977"/>
          </a:xfrm>
          <a:prstGeom prst="straightConnector1">
            <a:avLst/>
          </a:prstGeom>
          <a:ln w="63500" cap="rnd">
            <a:solidFill>
              <a:srgbClr val="FF0000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32C7CF1-443A-4D15-9564-62C054729A4D}"/>
              </a:ext>
            </a:extLst>
          </p:cNvPr>
          <p:cNvSpPr txBox="1"/>
          <p:nvPr/>
        </p:nvSpPr>
        <p:spPr>
          <a:xfrm>
            <a:off x="2518161" y="1865382"/>
            <a:ext cx="161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Upchirp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83CBC7-7815-4130-BD70-05EEBA5905DB}"/>
              </a:ext>
            </a:extLst>
          </p:cNvPr>
          <p:cNvCxnSpPr>
            <a:cxnSpLocks/>
          </p:cNvCxnSpPr>
          <p:nvPr/>
        </p:nvCxnSpPr>
        <p:spPr>
          <a:xfrm>
            <a:off x="2087932" y="2196781"/>
            <a:ext cx="0" cy="122095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7E85AF-8345-4E5D-9617-715FE09565CE}"/>
              </a:ext>
            </a:extLst>
          </p:cNvPr>
          <p:cNvCxnSpPr>
            <a:cxnSpLocks/>
          </p:cNvCxnSpPr>
          <p:nvPr/>
        </p:nvCxnSpPr>
        <p:spPr>
          <a:xfrm>
            <a:off x="2076790" y="2845343"/>
            <a:ext cx="2502047" cy="343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BA4F95-57AD-4035-BB7F-396F9F030F5F}"/>
              </a:ext>
            </a:extLst>
          </p:cNvPr>
          <p:cNvGrpSpPr/>
          <p:nvPr/>
        </p:nvGrpSpPr>
        <p:grpSpPr>
          <a:xfrm>
            <a:off x="2098191" y="3611015"/>
            <a:ext cx="2460116" cy="1763131"/>
            <a:chOff x="3422070" y="2174395"/>
            <a:chExt cx="2460116" cy="17631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EA272C-DD02-4794-B51E-0143E0ADD735}"/>
                </a:ext>
              </a:extLst>
            </p:cNvPr>
            <p:cNvSpPr txBox="1"/>
            <p:nvPr/>
          </p:nvSpPr>
          <p:spPr>
            <a:xfrm>
              <a:off x="3746943" y="2174395"/>
              <a:ext cx="1886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Downchirp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7A6DE8E-C909-486F-AF63-EB3F009B18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0046" y="2853343"/>
              <a:ext cx="1069605" cy="856750"/>
            </a:xfrm>
            <a:prstGeom prst="straightConnector1">
              <a:avLst/>
            </a:prstGeom>
            <a:ln w="63500" cap="rnd">
              <a:solidFill>
                <a:srgbClr val="00B050"/>
              </a:solidFill>
              <a:prstDash val="sysDash"/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A6DBCDB-179E-4CA9-AE00-4BDBCD542E38}"/>
                </a:ext>
              </a:extLst>
            </p:cNvPr>
            <p:cNvCxnSpPr>
              <a:cxnSpLocks/>
            </p:cNvCxnSpPr>
            <p:nvPr/>
          </p:nvCxnSpPr>
          <p:spPr>
            <a:xfrm>
              <a:off x="3429663" y="2716567"/>
              <a:ext cx="0" cy="1220959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F96E136-A347-405B-BC2E-83117A8F5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2070" y="3318601"/>
              <a:ext cx="2460116" cy="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5DA42E79-60C5-4338-B5E3-BD90A2F3D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3699" y="2823211"/>
            <a:ext cx="1172919" cy="18778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918A9B-5BB8-4A24-942C-1EBE2D2B9F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0925" y="2826310"/>
            <a:ext cx="1172919" cy="187789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A25680-203E-490B-A3A9-4E0816A83B5C}"/>
              </a:ext>
            </a:extLst>
          </p:cNvPr>
          <p:cNvCxnSpPr>
            <a:cxnSpLocks/>
          </p:cNvCxnSpPr>
          <p:nvPr/>
        </p:nvCxnSpPr>
        <p:spPr>
          <a:xfrm flipH="1">
            <a:off x="7564803" y="3615875"/>
            <a:ext cx="106573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03D539A-1D8B-46EC-BA13-1D5C3CF60FD8}"/>
              </a:ext>
            </a:extLst>
          </p:cNvPr>
          <p:cNvCxnSpPr>
            <a:cxnSpLocks/>
          </p:cNvCxnSpPr>
          <p:nvPr/>
        </p:nvCxnSpPr>
        <p:spPr>
          <a:xfrm>
            <a:off x="7533888" y="3621301"/>
            <a:ext cx="59934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B0607E-168D-4C64-A56A-E7DCCC21779B}"/>
              </a:ext>
            </a:extLst>
          </p:cNvPr>
          <p:cNvGrpSpPr/>
          <p:nvPr/>
        </p:nvGrpSpPr>
        <p:grpSpPr>
          <a:xfrm>
            <a:off x="6183378" y="2663835"/>
            <a:ext cx="4890933" cy="2576774"/>
            <a:chOff x="4595165" y="2466401"/>
            <a:chExt cx="4890933" cy="25767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57D8C8-25B1-4F18-8F94-0AE292EBDB90}"/>
                </a:ext>
              </a:extLst>
            </p:cNvPr>
            <p:cNvSpPr/>
            <p:nvPr/>
          </p:nvSpPr>
          <p:spPr>
            <a:xfrm>
              <a:off x="6334879" y="4612232"/>
              <a:ext cx="1698471" cy="430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FFT Bin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7">
                  <a:extLst>
                    <a:ext uri="{FF2B5EF4-FFF2-40B4-BE49-F238E27FC236}">
                      <a16:creationId xmlns:a16="http://schemas.microsoft.com/office/drawing/2014/main" id="{94365ECC-442E-45AA-9760-DEB7339B25E2}"/>
                    </a:ext>
                  </a:extLst>
                </p:cNvPr>
                <p:cNvSpPr txBox="1"/>
                <p:nvPr/>
              </p:nvSpPr>
              <p:spPr>
                <a:xfrm>
                  <a:off x="5090424" y="4573667"/>
                  <a:ext cx="14747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7">
                  <a:extLst>
                    <a:ext uri="{FF2B5EF4-FFF2-40B4-BE49-F238E27FC236}">
                      <a16:creationId xmlns:a16="http://schemas.microsoft.com/office/drawing/2014/main" id="{94365ECC-442E-45AA-9760-DEB7339B2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424" y="4573667"/>
                  <a:ext cx="14747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000" r="-958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85CDB8-B4F2-403F-951B-57F51AABEB7F}"/>
                </a:ext>
              </a:extLst>
            </p:cNvPr>
            <p:cNvSpPr/>
            <p:nvPr/>
          </p:nvSpPr>
          <p:spPr>
            <a:xfrm rot="16200000">
              <a:off x="4008282" y="3213425"/>
              <a:ext cx="1706495" cy="532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Amplitude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AE78EB3-FC7F-4158-AB50-229817A31825}"/>
                </a:ext>
              </a:extLst>
            </p:cNvPr>
            <p:cNvCxnSpPr>
              <a:cxnSpLocks/>
            </p:cNvCxnSpPr>
            <p:nvPr/>
          </p:nvCxnSpPr>
          <p:spPr>
            <a:xfrm>
              <a:off x="5148905" y="2466401"/>
              <a:ext cx="0" cy="203687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7C046E-02BC-4C6E-AF0A-D4D18EB9EC5C}"/>
                </a:ext>
              </a:extLst>
            </p:cNvPr>
            <p:cNvCxnSpPr>
              <a:cxnSpLocks/>
            </p:cNvCxnSpPr>
            <p:nvPr/>
          </p:nvCxnSpPr>
          <p:spPr>
            <a:xfrm>
              <a:off x="5140099" y="4503671"/>
              <a:ext cx="43459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D82B420-B5AF-4B5B-8862-618CAC33BC1C}"/>
              </a:ext>
            </a:extLst>
          </p:cNvPr>
          <p:cNvSpPr txBox="1"/>
          <p:nvPr/>
        </p:nvSpPr>
        <p:spPr>
          <a:xfrm>
            <a:off x="8566056" y="2293384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444307-C63C-41A8-A147-970633B75BB2}"/>
              </a:ext>
            </a:extLst>
          </p:cNvPr>
          <p:cNvSpPr txBox="1"/>
          <p:nvPr/>
        </p:nvSpPr>
        <p:spPr>
          <a:xfrm>
            <a:off x="9544026" y="2305401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75B2B0-3D02-4DFB-A50D-C1D7CB0EB957}"/>
              </a:ext>
            </a:extLst>
          </p:cNvPr>
          <p:cNvSpPr txBox="1"/>
          <p:nvPr/>
        </p:nvSpPr>
        <p:spPr>
          <a:xfrm>
            <a:off x="7269621" y="228797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f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D6CDA5-0E18-4DE5-BEF5-B4291B71C165}"/>
              </a:ext>
            </a:extLst>
          </p:cNvPr>
          <p:cNvSpPr txBox="1"/>
          <p:nvPr/>
        </p:nvSpPr>
        <p:spPr>
          <a:xfrm>
            <a:off x="7914491" y="231160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-25000" dirty="0"/>
              <a:t>n+1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EBC0B97-E01B-4A9E-AB61-174EA4B19386}"/>
              </a:ext>
            </a:extLst>
          </p:cNvPr>
          <p:cNvCxnSpPr>
            <a:cxnSpLocks/>
          </p:cNvCxnSpPr>
          <p:nvPr/>
        </p:nvCxnSpPr>
        <p:spPr>
          <a:xfrm>
            <a:off x="5258437" y="3753910"/>
            <a:ext cx="9144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EB6A305-07FF-4F4D-9BD9-4774401E3A04}"/>
              </a:ext>
            </a:extLst>
          </p:cNvPr>
          <p:cNvSpPr txBox="1"/>
          <p:nvPr/>
        </p:nvSpPr>
        <p:spPr>
          <a:xfrm>
            <a:off x="5297471" y="3042688"/>
            <a:ext cx="82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FFT</a:t>
            </a:r>
            <a:endParaRPr lang="en-US" sz="2800" b="1" i="1" dirty="0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9B2BECFB-8E40-48B9-8EF6-5C4F5B34B03F}"/>
              </a:ext>
            </a:extLst>
          </p:cNvPr>
          <p:cNvCxnSpPr>
            <a:cxnSpLocks/>
          </p:cNvCxnSpPr>
          <p:nvPr/>
        </p:nvCxnSpPr>
        <p:spPr>
          <a:xfrm flipV="1">
            <a:off x="6763963" y="2567011"/>
            <a:ext cx="579528" cy="1028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C8C85B7-1E45-47D4-BAE2-8E9FBA0ABA03}"/>
              </a:ext>
            </a:extLst>
          </p:cNvPr>
          <p:cNvSpPr txBox="1"/>
          <p:nvPr/>
        </p:nvSpPr>
        <p:spPr>
          <a:xfrm>
            <a:off x="6654665" y="1974337"/>
            <a:ext cx="77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CFO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CFEB4EE-B540-4758-AA60-98E7049D8594}"/>
              </a:ext>
            </a:extLst>
          </p:cNvPr>
          <p:cNvSpPr txBox="1"/>
          <p:nvPr/>
        </p:nvSpPr>
        <p:spPr>
          <a:xfrm>
            <a:off x="2196446" y="1185778"/>
            <a:ext cx="820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 Idea: CFO stays constant when shifting chirp</a:t>
            </a:r>
          </a:p>
        </p:txBody>
      </p:sp>
    </p:spTree>
    <p:extLst>
      <p:ext uri="{BB962C8B-B14F-4D97-AF65-F5344CB8AC3E}">
        <p14:creationId xmlns:p14="http://schemas.microsoft.com/office/powerpoint/2010/main" val="23682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4831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-0.00116 L -0.09206 -0.0011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6 -0.00116 L -0.12969 -0.0011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9" grpId="0"/>
      <p:bldP spid="50" grpId="0"/>
      <p:bldP spid="1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E0D3B8-3FCC-4EC6-8CAA-370E92C6A0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do we extract the channel phase?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7B5FF-C3A8-4FE9-B3D8-184E7F582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481" y="3744300"/>
            <a:ext cx="4065604" cy="1142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D7AAB3-1D96-466C-9DB3-CFFEA8DCD131}"/>
              </a:ext>
            </a:extLst>
          </p:cNvPr>
          <p:cNvSpPr/>
          <p:nvPr/>
        </p:nvSpPr>
        <p:spPr>
          <a:xfrm>
            <a:off x="4733015" y="3744300"/>
            <a:ext cx="3553809" cy="7712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7B8AF8-89E7-4C0E-870A-117D03AFC169}"/>
                  </a:ext>
                </a:extLst>
              </p:cNvPr>
              <p:cNvSpPr/>
              <p:nvPr/>
            </p:nvSpPr>
            <p:spPr>
              <a:xfrm>
                <a:off x="6493448" y="3806763"/>
                <a:ext cx="1793376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l-GR" sz="3600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𝑐h𝑎𝑛</m:t>
                          </m:r>
                        </m:sub>
                      </m:sSub>
                    </m:oMath>
                  </m:oMathPara>
                </a14:m>
                <a:endParaRPr lang="en-US" sz="3600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7B8AF8-89E7-4C0E-870A-117D03AFC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48" y="3806763"/>
                <a:ext cx="1793376" cy="633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AB47575-3C39-4EF2-AD32-06BF30E4EA7C}"/>
              </a:ext>
            </a:extLst>
          </p:cNvPr>
          <p:cNvSpPr txBox="1"/>
          <p:nvPr/>
        </p:nvSpPr>
        <p:spPr>
          <a:xfrm>
            <a:off x="2560100" y="5004073"/>
            <a:ext cx="7762774" cy="783193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Solve for </a:t>
            </a:r>
            <a:r>
              <a:rPr lang="el-GR" sz="4000" dirty="0">
                <a:solidFill>
                  <a:schemeClr val="accent6"/>
                </a:solidFill>
              </a:rPr>
              <a:t>Φ</a:t>
            </a:r>
            <a:r>
              <a:rPr lang="en-US" sz="4000" baseline="-25000" dirty="0" err="1">
                <a:solidFill>
                  <a:schemeClr val="accent6"/>
                </a:solidFill>
              </a:rPr>
              <a:t>chan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 solve </a:t>
            </a:r>
            <a:r>
              <a:rPr lang="en-US" sz="4000" dirty="0">
                <a:solidFill>
                  <a:schemeClr val="bg1"/>
                </a:solidFill>
              </a:rPr>
              <a:t>for </a:t>
            </a:r>
            <a:r>
              <a:rPr lang="en-US" sz="4000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F3BD8B-44EA-4D92-9DFC-EE9F0C08AF18}"/>
              </a:ext>
            </a:extLst>
          </p:cNvPr>
          <p:cNvSpPr/>
          <p:nvPr/>
        </p:nvSpPr>
        <p:spPr>
          <a:xfrm rot="5400000">
            <a:off x="5934811" y="2724698"/>
            <a:ext cx="1013355" cy="78319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F76601-00B7-49C1-9609-FA5D1DE74466}"/>
                  </a:ext>
                </a:extLst>
              </p:cNvPr>
              <p:cNvSpPr txBox="1"/>
              <p:nvPr/>
            </p:nvSpPr>
            <p:spPr>
              <a:xfrm>
                <a:off x="951096" y="1336292"/>
                <a:ext cx="10814525" cy="1063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</m:t>
                        </m:r>
                        <m:r>
                          <a:rPr lang="en-US" sz="36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𝑖𝑟𝑝</m:t>
                        </m:r>
                      </m:sub>
                    </m:sSub>
                    <m:r>
                      <a:rPr lang="en-US" sz="36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36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𝑐h𝑎𝑛</m:t>
                        </m:r>
                      </m:sub>
                    </m:sSub>
                  </m:oMath>
                </a14:m>
                <a:r>
                  <a:rPr lang="en-US" sz="3600" b="0" dirty="0"/>
                  <a:t>+</a:t>
                </a:r>
                <a:r>
                  <a:rPr lang="el-GR" sz="3600" dirty="0">
                    <a:solidFill>
                      <a:srgbClr val="22222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𝑐h𝑎𝑛</m:t>
                        </m:r>
                      </m:sub>
                    </m:sSub>
                    <m:f>
                      <m:fPr>
                        <m:ctrlPr>
                          <a:rPr lang="en-US" sz="36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3600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dirty="0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3600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dirty="0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b="0" i="1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l-GR" sz="3600" dirty="0">
                    <a:solidFill>
                      <a:srgbClr val="22222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𝑐h𝑎𝑛</m:t>
                        </m:r>
                      </m:sub>
                    </m:sSub>
                  </m:oMath>
                </a14:m>
                <a:r>
                  <a:rPr lang="en-US" sz="3600" dirty="0"/>
                  <a:t>+</a:t>
                </a:r>
                <a:r>
                  <a:rPr lang="el-GR" sz="3600" dirty="0">
                    <a:solidFill>
                      <a:srgbClr val="22222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𝑐h𝑎𝑛</m:t>
                        </m:r>
                      </m:sub>
                    </m:sSub>
                    <m:f>
                      <m:fPr>
                        <m:ctrlPr>
                          <a:rPr lang="en-US" sz="36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3600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i="1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3600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dirty="0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F76601-00B7-49C1-9609-FA5D1DE74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96" y="1336292"/>
                <a:ext cx="10814525" cy="1063817"/>
              </a:xfrm>
              <a:prstGeom prst="rect">
                <a:avLst/>
              </a:prstGeom>
              <a:blipFill>
                <a:blip r:embed="rId5"/>
                <a:stretch>
                  <a:fillRect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5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 animBg="1"/>
      <p:bldP spid="11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2724AC-FD71-4897-8240-E34C1D5570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DBA47-3766-4901-A128-98AE7700E4DA}"/>
              </a:ext>
            </a:extLst>
          </p:cNvPr>
          <p:cNvSpPr txBox="1"/>
          <p:nvPr/>
        </p:nvSpPr>
        <p:spPr>
          <a:xfrm>
            <a:off x="1002706" y="1956987"/>
            <a:ext cx="10186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Long range communication at low power for sub-</a:t>
            </a:r>
            <a:r>
              <a:rPr lang="en-US" sz="4000" dirty="0" err="1">
                <a:solidFill>
                  <a:schemeClr val="bg1"/>
                </a:solidFill>
              </a:rPr>
              <a:t>centeimeter</a:t>
            </a:r>
            <a:r>
              <a:rPr lang="en-US" sz="4000" dirty="0">
                <a:solidFill>
                  <a:schemeClr val="bg1"/>
                </a:solidFill>
              </a:rPr>
              <a:t> devices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Phase extraction algorithm below noise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Addressing multipath to compute 3D location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100396-E5AF-4D7E-9F58-FA76947E55C6}"/>
              </a:ext>
            </a:extLst>
          </p:cNvPr>
          <p:cNvSpPr/>
          <p:nvPr/>
        </p:nvSpPr>
        <p:spPr>
          <a:xfrm>
            <a:off x="1002706" y="4848502"/>
            <a:ext cx="10186587" cy="10287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5CE872-F43F-45F3-98B6-8071AE27670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do we deal with multipath?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2716-9F5F-4A5F-BFBD-BEF5F31D0A4B}"/>
              </a:ext>
            </a:extLst>
          </p:cNvPr>
          <p:cNvSpPr txBox="1"/>
          <p:nvPr/>
        </p:nvSpPr>
        <p:spPr>
          <a:xfrm>
            <a:off x="2180359" y="1239806"/>
            <a:ext cx="807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Solution: Design multi-band backscatter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80DD2-1ECA-43C7-9C9C-7D39C71006FF}"/>
              </a:ext>
            </a:extLst>
          </p:cNvPr>
          <p:cNvSpPr txBox="1"/>
          <p:nvPr/>
        </p:nvSpPr>
        <p:spPr>
          <a:xfrm>
            <a:off x="628649" y="5028631"/>
            <a:ext cx="10934700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Problem: 500 kHz chirp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bg1"/>
                </a:solidFill>
              </a:rPr>
              <a:t> 572 frequencies x 7 </a:t>
            </a:r>
            <a:r>
              <a:rPr lang="en-US" sz="3600" dirty="0" err="1">
                <a:solidFill>
                  <a:schemeClr val="bg1"/>
                </a:solidFill>
              </a:rPr>
              <a:t>ms</a:t>
            </a:r>
            <a:r>
              <a:rPr lang="en-US" sz="3600" dirty="0">
                <a:solidFill>
                  <a:schemeClr val="bg1"/>
                </a:solidFill>
              </a:rPr>
              <a:t> &gt; </a:t>
            </a:r>
            <a:r>
              <a:rPr lang="en-US" sz="3600" dirty="0">
                <a:solidFill>
                  <a:schemeClr val="accent6"/>
                </a:solidFill>
              </a:rPr>
              <a:t>4 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98D128-C919-4D71-B108-188F4CB4E04D}"/>
              </a:ext>
            </a:extLst>
          </p:cNvPr>
          <p:cNvGrpSpPr/>
          <p:nvPr/>
        </p:nvGrpSpPr>
        <p:grpSpPr>
          <a:xfrm>
            <a:off x="1972345" y="2224534"/>
            <a:ext cx="1141659" cy="528191"/>
            <a:chOff x="1972345" y="2224534"/>
            <a:chExt cx="1141659" cy="52819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9D31984-9FAF-4EFA-B891-F54F2EC6077C}"/>
                </a:ext>
              </a:extLst>
            </p:cNvPr>
            <p:cNvCxnSpPr>
              <a:cxnSpLocks/>
            </p:cNvCxnSpPr>
            <p:nvPr/>
          </p:nvCxnSpPr>
          <p:spPr>
            <a:xfrm>
              <a:off x="1972345" y="2752725"/>
              <a:ext cx="114165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C9A4BD-6A87-4295-BD84-D1208D2E16C9}"/>
                </a:ext>
              </a:extLst>
            </p:cNvPr>
            <p:cNvSpPr txBox="1"/>
            <p:nvPr/>
          </p:nvSpPr>
          <p:spPr>
            <a:xfrm>
              <a:off x="1972345" y="2224534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26 MHz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A24E22-5F90-49F0-824E-1D15E3C1AB50}"/>
              </a:ext>
            </a:extLst>
          </p:cNvPr>
          <p:cNvGrpSpPr/>
          <p:nvPr/>
        </p:nvGrpSpPr>
        <p:grpSpPr>
          <a:xfrm>
            <a:off x="4019550" y="2224534"/>
            <a:ext cx="1409700" cy="528191"/>
            <a:chOff x="4019550" y="2224534"/>
            <a:chExt cx="1409700" cy="52819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7BA9E7A-04E8-4A94-95EC-2D6B8CE3BAE0}"/>
                </a:ext>
              </a:extLst>
            </p:cNvPr>
            <p:cNvCxnSpPr/>
            <p:nvPr/>
          </p:nvCxnSpPr>
          <p:spPr>
            <a:xfrm>
              <a:off x="4019550" y="2752725"/>
              <a:ext cx="14097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0E2CFF-BDC6-4112-98D6-2ECD7C0A4D19}"/>
                </a:ext>
              </a:extLst>
            </p:cNvPr>
            <p:cNvSpPr txBox="1"/>
            <p:nvPr/>
          </p:nvSpPr>
          <p:spPr>
            <a:xfrm>
              <a:off x="4153570" y="2224534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80 MHz</a:t>
              </a:r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8AF988-E8A2-49EA-B9AA-ED95DA27A4E1}"/>
              </a:ext>
            </a:extLst>
          </p:cNvPr>
          <p:cNvGrpSpPr/>
          <p:nvPr/>
        </p:nvGrpSpPr>
        <p:grpSpPr>
          <a:xfrm>
            <a:off x="6762753" y="2242803"/>
            <a:ext cx="3362322" cy="509922"/>
            <a:chOff x="6762753" y="2242803"/>
            <a:chExt cx="3362322" cy="50992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C6339C-D12B-4153-8E15-04AC795943DE}"/>
                </a:ext>
              </a:extLst>
            </p:cNvPr>
            <p:cNvCxnSpPr>
              <a:cxnSpLocks/>
            </p:cNvCxnSpPr>
            <p:nvPr/>
          </p:nvCxnSpPr>
          <p:spPr>
            <a:xfrm>
              <a:off x="6762753" y="2752725"/>
              <a:ext cx="33623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E62234-E5E6-4BFC-953E-1A416B9EE5D3}"/>
                </a:ext>
              </a:extLst>
            </p:cNvPr>
            <p:cNvSpPr txBox="1"/>
            <p:nvPr/>
          </p:nvSpPr>
          <p:spPr>
            <a:xfrm>
              <a:off x="7795339" y="224280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180 MHz</a:t>
              </a:r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5A34714-8090-40F1-940A-76EE93D82ADC}"/>
              </a:ext>
            </a:extLst>
          </p:cNvPr>
          <p:cNvSpPr txBox="1"/>
          <p:nvPr/>
        </p:nvSpPr>
        <p:spPr>
          <a:xfrm>
            <a:off x="5350058" y="4000812"/>
            <a:ext cx="149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Frequency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AEFAFB-81AC-4289-99E9-231662A4ED35}"/>
              </a:ext>
            </a:extLst>
          </p:cNvPr>
          <p:cNvGrpSpPr/>
          <p:nvPr/>
        </p:nvGrpSpPr>
        <p:grpSpPr>
          <a:xfrm>
            <a:off x="3914214" y="3117874"/>
            <a:ext cx="1620370" cy="836444"/>
            <a:chOff x="3914214" y="3117874"/>
            <a:chExt cx="1620370" cy="8364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4612EC-34A7-47DF-A79A-625B3D0E1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14" y="3117874"/>
              <a:ext cx="1620370" cy="8364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B999-8F68-4D71-8AC0-069BEB163280}"/>
                </a:ext>
              </a:extLst>
            </p:cNvPr>
            <p:cNvSpPr txBox="1"/>
            <p:nvPr/>
          </p:nvSpPr>
          <p:spPr>
            <a:xfrm>
              <a:off x="4153570" y="3393087"/>
              <a:ext cx="1149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2.4 GHz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045EA3-B6D6-49C4-B6EA-3BBE9C80E3A7}"/>
              </a:ext>
            </a:extLst>
          </p:cNvPr>
          <p:cNvGrpSpPr/>
          <p:nvPr/>
        </p:nvGrpSpPr>
        <p:grpSpPr>
          <a:xfrm>
            <a:off x="1934137" y="3117874"/>
            <a:ext cx="1209599" cy="876642"/>
            <a:chOff x="1934137" y="3117874"/>
            <a:chExt cx="1209599" cy="8766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99C37E-90F9-42EA-AA87-B5F7B4C85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137" y="3117874"/>
              <a:ext cx="1209599" cy="8364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9CAAB2-FA73-4C57-BBB9-C101C6C44221}"/>
                </a:ext>
              </a:extLst>
            </p:cNvPr>
            <p:cNvSpPr txBox="1"/>
            <p:nvPr/>
          </p:nvSpPr>
          <p:spPr>
            <a:xfrm>
              <a:off x="2180359" y="3163519"/>
              <a:ext cx="7617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900 </a:t>
              </a:r>
            </a:p>
            <a:p>
              <a:pPr algn="ctr"/>
              <a:r>
                <a:rPr lang="en-US" sz="2400" dirty="0"/>
                <a:t>MHz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AE279D-7C50-450A-8552-5932C21FE841}"/>
              </a:ext>
            </a:extLst>
          </p:cNvPr>
          <p:cNvGrpSpPr/>
          <p:nvPr/>
        </p:nvGrpSpPr>
        <p:grpSpPr>
          <a:xfrm>
            <a:off x="6762753" y="3117874"/>
            <a:ext cx="3362322" cy="836444"/>
            <a:chOff x="6762753" y="3117874"/>
            <a:chExt cx="3362322" cy="8364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7B1B79-2138-468C-BAD4-272B57073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3" y="3117874"/>
              <a:ext cx="1620370" cy="83644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A07A27-431A-4CAA-832F-6F14FB96D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705" y="3117874"/>
              <a:ext cx="1620370" cy="8364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FFED88-A91C-4674-A857-3E7518564541}"/>
                </a:ext>
              </a:extLst>
            </p:cNvPr>
            <p:cNvSpPr txBox="1"/>
            <p:nvPr/>
          </p:nvSpPr>
          <p:spPr>
            <a:xfrm>
              <a:off x="6998100" y="3393087"/>
              <a:ext cx="1149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5.2 GHz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7586AB-B602-443C-931B-3866642FD269}"/>
                </a:ext>
              </a:extLst>
            </p:cNvPr>
            <p:cNvSpPr txBox="1"/>
            <p:nvPr/>
          </p:nvSpPr>
          <p:spPr>
            <a:xfrm>
              <a:off x="8740052" y="3393087"/>
              <a:ext cx="1149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5.8 GHz</a:t>
              </a:r>
              <a:endParaRPr lang="en-US" dirty="0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C38CE7-A5F6-4A1F-B405-889055A80269}"/>
              </a:ext>
            </a:extLst>
          </p:cNvPr>
          <p:cNvCxnSpPr>
            <a:cxnSpLocks/>
          </p:cNvCxnSpPr>
          <p:nvPr/>
        </p:nvCxnSpPr>
        <p:spPr>
          <a:xfrm>
            <a:off x="1496023" y="3954318"/>
            <a:ext cx="886717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B23926-0F2A-4A45-AD13-F66EF045CC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Faster solution: Dynamic frequency selection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B8393-CB39-44FB-9F26-6556ADEA1B32}"/>
              </a:ext>
            </a:extLst>
          </p:cNvPr>
          <p:cNvSpPr txBox="1"/>
          <p:nvPr/>
        </p:nvSpPr>
        <p:spPr>
          <a:xfrm>
            <a:off x="873823" y="1357128"/>
            <a:ext cx="102942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Leverage path loss to only query the frequencies we need</a:t>
            </a:r>
            <a:br>
              <a:rPr lang="en-US" sz="3200" dirty="0"/>
            </a:br>
            <a:r>
              <a:rPr lang="en-US" sz="3200" dirty="0"/>
              <a:t> </a:t>
            </a:r>
          </a:p>
          <a:p>
            <a:pPr marL="514350" indent="-514350">
              <a:buAutoNum type="arabicPeriod"/>
            </a:pPr>
            <a:r>
              <a:rPr lang="en-US" sz="3200" dirty="0"/>
              <a:t>Maximize the difference between queried frequencies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Perform queries in parallel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B5273-A074-4B3A-A681-D67D4FD1254D}"/>
              </a:ext>
            </a:extLst>
          </p:cNvPr>
          <p:cNvSpPr txBox="1"/>
          <p:nvPr/>
        </p:nvSpPr>
        <p:spPr>
          <a:xfrm>
            <a:off x="5317598" y="5516740"/>
            <a:ext cx="170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Frequency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57C1BD-C558-418E-855C-DE159F732440}"/>
              </a:ext>
            </a:extLst>
          </p:cNvPr>
          <p:cNvGrpSpPr/>
          <p:nvPr/>
        </p:nvGrpSpPr>
        <p:grpSpPr>
          <a:xfrm>
            <a:off x="3881754" y="4633802"/>
            <a:ext cx="1620370" cy="836444"/>
            <a:chOff x="3914214" y="3117874"/>
            <a:chExt cx="1620370" cy="8364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B911DB-AC6C-491B-BA59-DDDC02AE2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14" y="3117874"/>
              <a:ext cx="1620370" cy="8364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88924-20B6-4041-AABA-22BE837F761B}"/>
                </a:ext>
              </a:extLst>
            </p:cNvPr>
            <p:cNvSpPr txBox="1"/>
            <p:nvPr/>
          </p:nvSpPr>
          <p:spPr>
            <a:xfrm>
              <a:off x="4153570" y="3393087"/>
              <a:ext cx="1149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2.4 GHz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7F86-5936-46A9-9F0A-A1E7B71E5070}"/>
              </a:ext>
            </a:extLst>
          </p:cNvPr>
          <p:cNvGrpSpPr/>
          <p:nvPr/>
        </p:nvGrpSpPr>
        <p:grpSpPr>
          <a:xfrm>
            <a:off x="1901677" y="4633802"/>
            <a:ext cx="1209599" cy="876642"/>
            <a:chOff x="1934137" y="3117874"/>
            <a:chExt cx="1209599" cy="8766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CC9814-6177-41A4-BA78-36740B2B8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137" y="3117874"/>
              <a:ext cx="1209599" cy="83644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94B5ED-5052-45F9-8144-92D688B28AF2}"/>
                </a:ext>
              </a:extLst>
            </p:cNvPr>
            <p:cNvSpPr txBox="1"/>
            <p:nvPr/>
          </p:nvSpPr>
          <p:spPr>
            <a:xfrm>
              <a:off x="2180359" y="3163519"/>
              <a:ext cx="7617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900 </a:t>
              </a:r>
            </a:p>
            <a:p>
              <a:pPr algn="ctr"/>
              <a:r>
                <a:rPr lang="en-US" sz="2400" dirty="0"/>
                <a:t>MHz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C898D-B92E-4AE1-B8CA-6784A3D10CD9}"/>
              </a:ext>
            </a:extLst>
          </p:cNvPr>
          <p:cNvGrpSpPr/>
          <p:nvPr/>
        </p:nvGrpSpPr>
        <p:grpSpPr>
          <a:xfrm>
            <a:off x="6730293" y="4633802"/>
            <a:ext cx="3362322" cy="836444"/>
            <a:chOff x="6762753" y="3117874"/>
            <a:chExt cx="3362322" cy="8364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A5D1AD-E3A4-4F34-987F-F75A8EEF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3" y="3117874"/>
              <a:ext cx="1620370" cy="8364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3661C4-910C-487B-9FD1-AAEF32FA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705" y="3117874"/>
              <a:ext cx="1620370" cy="83644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486547-2A4F-4376-AD57-FEFE9F2190D5}"/>
                </a:ext>
              </a:extLst>
            </p:cNvPr>
            <p:cNvSpPr txBox="1"/>
            <p:nvPr/>
          </p:nvSpPr>
          <p:spPr>
            <a:xfrm>
              <a:off x="6998100" y="3393087"/>
              <a:ext cx="1149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5.2 GHz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8B262-9AE8-4103-AD59-56F50697FF18}"/>
                </a:ext>
              </a:extLst>
            </p:cNvPr>
            <p:cNvSpPr txBox="1"/>
            <p:nvPr/>
          </p:nvSpPr>
          <p:spPr>
            <a:xfrm>
              <a:off x="8740052" y="3393087"/>
              <a:ext cx="1149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5.8 GHz</a:t>
              </a:r>
              <a:endParaRPr lang="en-US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1C78BB-A3DF-4AFB-8CD9-04DF60AD4852}"/>
              </a:ext>
            </a:extLst>
          </p:cNvPr>
          <p:cNvCxnSpPr>
            <a:cxnSpLocks/>
          </p:cNvCxnSpPr>
          <p:nvPr/>
        </p:nvCxnSpPr>
        <p:spPr>
          <a:xfrm>
            <a:off x="1463563" y="5470246"/>
            <a:ext cx="886717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49BAF4-1A87-4142-BBED-01D8D4BF9101}"/>
              </a:ext>
            </a:extLst>
          </p:cNvPr>
          <p:cNvCxnSpPr/>
          <p:nvPr/>
        </p:nvCxnSpPr>
        <p:spPr>
          <a:xfrm>
            <a:off x="5270785" y="4125802"/>
            <a:ext cx="0" cy="508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83B462-F240-4398-B06F-85DFD0680C1E}"/>
              </a:ext>
            </a:extLst>
          </p:cNvPr>
          <p:cNvCxnSpPr/>
          <p:nvPr/>
        </p:nvCxnSpPr>
        <p:spPr>
          <a:xfrm>
            <a:off x="4101424" y="4125802"/>
            <a:ext cx="0" cy="508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1CFC44-1310-454A-B20C-DA2A36A5230F}"/>
              </a:ext>
            </a:extLst>
          </p:cNvPr>
          <p:cNvCxnSpPr/>
          <p:nvPr/>
        </p:nvCxnSpPr>
        <p:spPr>
          <a:xfrm>
            <a:off x="4873584" y="4125802"/>
            <a:ext cx="0" cy="508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720FC1-5920-4640-BBBF-465EF16EADBF}"/>
              </a:ext>
            </a:extLst>
          </p:cNvPr>
          <p:cNvCxnSpPr/>
          <p:nvPr/>
        </p:nvCxnSpPr>
        <p:spPr>
          <a:xfrm>
            <a:off x="2124363" y="4125802"/>
            <a:ext cx="0" cy="508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34F3A3-2F06-4F6C-8584-9B01835E204F}"/>
              </a:ext>
            </a:extLst>
          </p:cNvPr>
          <p:cNvCxnSpPr/>
          <p:nvPr/>
        </p:nvCxnSpPr>
        <p:spPr>
          <a:xfrm>
            <a:off x="2896523" y="4125802"/>
            <a:ext cx="0" cy="508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A5A10D-9A59-4079-A6F0-5F1054D35000}"/>
              </a:ext>
            </a:extLst>
          </p:cNvPr>
          <p:cNvSpPr txBox="1"/>
          <p:nvPr/>
        </p:nvSpPr>
        <p:spPr>
          <a:xfrm>
            <a:off x="463368" y="1574800"/>
            <a:ext cx="112652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How do we use this to help with multipath?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3200" dirty="0"/>
              <a:t> Take IFFT of queries and threshold to pick the closest reflection</a:t>
            </a:r>
          </a:p>
          <a:p>
            <a:endParaRPr lang="en-US" sz="3200" dirty="0"/>
          </a:p>
          <a:p>
            <a:r>
              <a:rPr lang="en-US" sz="3200" b="1" dirty="0"/>
              <a:t>How do we know when to stop?</a:t>
            </a:r>
          </a:p>
          <a:p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Only query when |Loc</a:t>
            </a:r>
            <a:r>
              <a:rPr lang="en-US" sz="3200" baseline="-25000" dirty="0">
                <a:sym typeface="Wingdings" panose="05000000000000000000" pitchFamily="2" charset="2"/>
              </a:rPr>
              <a:t>1</a:t>
            </a:r>
            <a:r>
              <a:rPr lang="en-US" sz="3200" dirty="0">
                <a:sym typeface="Wingdings" panose="05000000000000000000" pitchFamily="2" charset="2"/>
              </a:rPr>
              <a:t>-Loc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|&gt; </a:t>
            </a:r>
            <a:r>
              <a:rPr lang="el-GR" sz="3200" dirty="0">
                <a:sym typeface="Wingdings" panose="05000000000000000000" pitchFamily="2" charset="2"/>
              </a:rPr>
              <a:t>ε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How do we get 3D location?</a:t>
            </a:r>
          </a:p>
          <a:p>
            <a:r>
              <a:rPr lang="en-US" sz="3200" dirty="0">
                <a:sym typeface="Wingdings" panose="05000000000000000000" pitchFamily="2" charset="2"/>
              </a:rPr>
              <a:t> Nonlinear least squares to intersect 3 estimates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855BEB-63BF-4D0C-8F53-4000E7F4D6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Putting it all together: Solving for location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882079-8BAA-4878-8A58-1873A04FA006}"/>
              </a:ext>
            </a:extLst>
          </p:cNvPr>
          <p:cNvGrpSpPr/>
          <p:nvPr/>
        </p:nvGrpSpPr>
        <p:grpSpPr>
          <a:xfrm>
            <a:off x="8834744" y="3085403"/>
            <a:ext cx="2731792" cy="1495016"/>
            <a:chOff x="7028775" y="2930585"/>
            <a:chExt cx="2731792" cy="149501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7F9B02-9B04-4921-8EF2-67CD65C74601}"/>
                </a:ext>
              </a:extLst>
            </p:cNvPr>
            <p:cNvSpPr/>
            <p:nvPr/>
          </p:nvSpPr>
          <p:spPr>
            <a:xfrm>
              <a:off x="7487920" y="3322320"/>
              <a:ext cx="193040" cy="193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EAA2A4-4C52-4EF9-A387-2AFEB4BCB47D}"/>
                </a:ext>
              </a:extLst>
            </p:cNvPr>
            <p:cNvSpPr/>
            <p:nvPr/>
          </p:nvSpPr>
          <p:spPr>
            <a:xfrm>
              <a:off x="9052560" y="3643917"/>
              <a:ext cx="193040" cy="193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B9DA493-8F1A-4FCD-A1B8-5214CD85AC3F}"/>
                </a:ext>
              </a:extLst>
            </p:cNvPr>
            <p:cNvCxnSpPr>
              <a:cxnSpLocks/>
            </p:cNvCxnSpPr>
            <p:nvPr/>
          </p:nvCxnSpPr>
          <p:spPr>
            <a:xfrm>
              <a:off x="7680960" y="3440717"/>
              <a:ext cx="1330960" cy="29972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BB59F7-A19D-4A13-B580-90468F6214D1}"/>
                </a:ext>
              </a:extLst>
            </p:cNvPr>
            <p:cNvSpPr/>
            <p:nvPr/>
          </p:nvSpPr>
          <p:spPr>
            <a:xfrm>
              <a:off x="8203410" y="2930585"/>
              <a:ext cx="6703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Wingdings" panose="05000000000000000000" pitchFamily="2" charset="2"/>
                </a:rPr>
                <a:t>&gt; </a:t>
              </a:r>
              <a:r>
                <a:rPr lang="el-GR" sz="3200" dirty="0">
                  <a:sym typeface="Wingdings" panose="05000000000000000000" pitchFamily="2" charset="2"/>
                </a:rPr>
                <a:t>ε</a:t>
              </a:r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015736-3189-4164-B8AA-17365FCFC5BE}"/>
                </a:ext>
              </a:extLst>
            </p:cNvPr>
            <p:cNvSpPr/>
            <p:nvPr/>
          </p:nvSpPr>
          <p:spPr>
            <a:xfrm>
              <a:off x="7028775" y="3448049"/>
              <a:ext cx="8867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sym typeface="Wingdings" panose="05000000000000000000" pitchFamily="2" charset="2"/>
                </a:rPr>
                <a:t>Loc</a:t>
              </a:r>
              <a:r>
                <a:rPr lang="en-US" sz="3200" baseline="-25000" dirty="0">
                  <a:solidFill>
                    <a:prstClr val="black"/>
                  </a:solidFill>
                  <a:sym typeface="Wingdings" panose="05000000000000000000" pitchFamily="2" charset="2"/>
                </a:rPr>
                <a:t>1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5CC455-274C-40AD-AE01-93FCF2BFF412}"/>
                </a:ext>
              </a:extLst>
            </p:cNvPr>
            <p:cNvSpPr/>
            <p:nvPr/>
          </p:nvSpPr>
          <p:spPr>
            <a:xfrm>
              <a:off x="8873786" y="3840826"/>
              <a:ext cx="8867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sym typeface="Wingdings" panose="05000000000000000000" pitchFamily="2" charset="2"/>
                </a:rPr>
                <a:t>Loc</a:t>
              </a:r>
              <a:r>
                <a:rPr lang="en-US" sz="3200" baseline="-25000" dirty="0">
                  <a:solidFill>
                    <a:prstClr val="black"/>
                  </a:solidFill>
                  <a:sym typeface="Wingdings" panose="05000000000000000000" pitchFamily="2" charset="2"/>
                </a:rPr>
                <a:t>2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93286D-BDA5-41D2-98DC-8074B0409567}"/>
              </a:ext>
            </a:extLst>
          </p:cNvPr>
          <p:cNvGrpSpPr/>
          <p:nvPr/>
        </p:nvGrpSpPr>
        <p:grpSpPr>
          <a:xfrm>
            <a:off x="9056551" y="4917091"/>
            <a:ext cx="2672080" cy="1440756"/>
            <a:chOff x="8595360" y="5283200"/>
            <a:chExt cx="2672080" cy="14407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0E75036-8250-4021-8144-1038A8529D80}"/>
                </a:ext>
              </a:extLst>
            </p:cNvPr>
            <p:cNvGrpSpPr/>
            <p:nvPr/>
          </p:nvGrpSpPr>
          <p:grpSpPr>
            <a:xfrm>
              <a:off x="8595360" y="5283200"/>
              <a:ext cx="2560320" cy="1247715"/>
              <a:chOff x="8595360" y="5283200"/>
              <a:chExt cx="2560320" cy="124771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7946B15-5572-4E87-A79C-DB61B82E4604}"/>
                  </a:ext>
                </a:extLst>
              </p:cNvPr>
              <p:cNvGrpSpPr/>
              <p:nvPr/>
            </p:nvGrpSpPr>
            <p:grpSpPr>
              <a:xfrm>
                <a:off x="8595360" y="5283200"/>
                <a:ext cx="2560320" cy="1247715"/>
                <a:chOff x="8595360" y="5283200"/>
                <a:chExt cx="2560320" cy="1247715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F05F400D-E86F-4462-8228-90ABDF638F59}"/>
                    </a:ext>
                  </a:extLst>
                </p:cNvPr>
                <p:cNvCxnSpPr/>
                <p:nvPr/>
              </p:nvCxnSpPr>
              <p:spPr>
                <a:xfrm flipV="1">
                  <a:off x="8595360" y="6099115"/>
                  <a:ext cx="1165207" cy="169605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452A91B8-886C-47C2-8BA5-17F393BFFAAD}"/>
                    </a:ext>
                  </a:extLst>
                </p:cNvPr>
                <p:cNvCxnSpPr/>
                <p:nvPr/>
              </p:nvCxnSpPr>
              <p:spPr>
                <a:xfrm flipH="1">
                  <a:off x="9682480" y="5283200"/>
                  <a:ext cx="843280" cy="622874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3F8EF277-7CBB-47CC-A071-B1B92E7DF9CF}"/>
                    </a:ext>
                  </a:extLst>
                </p:cNvPr>
                <p:cNvCxnSpPr/>
                <p:nvPr/>
              </p:nvCxnSpPr>
              <p:spPr>
                <a:xfrm flipH="1" flipV="1">
                  <a:off x="10200640" y="5821680"/>
                  <a:ext cx="955040" cy="709235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2C1009-3CA3-4F00-B2D2-CDCDDEDC7D7A}"/>
                  </a:ext>
                </a:extLst>
              </p:cNvPr>
              <p:cNvSpPr/>
              <p:nvPr/>
            </p:nvSpPr>
            <p:spPr>
              <a:xfrm>
                <a:off x="9926320" y="6002595"/>
                <a:ext cx="193040" cy="1930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CECF60-FAEB-41A9-BE72-1D970A1664D4}"/>
                </a:ext>
              </a:extLst>
            </p:cNvPr>
            <p:cNvSpPr txBox="1"/>
            <p:nvPr/>
          </p:nvSpPr>
          <p:spPr>
            <a:xfrm>
              <a:off x="9377680" y="6200736"/>
              <a:ext cx="188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Estimate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7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22252B-3841-4C8B-A9B9-96673540F4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Recent localization work on improving accuracy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03ED955-3F79-463C-8E09-ED632EA1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6" y="1676645"/>
            <a:ext cx="2310539" cy="23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8B7F8-B34A-404F-BB5D-56365B7B7602}"/>
              </a:ext>
            </a:extLst>
          </p:cNvPr>
          <p:cNvSpPr txBox="1"/>
          <p:nvPr/>
        </p:nvSpPr>
        <p:spPr>
          <a:xfrm>
            <a:off x="195309" y="5156408"/>
            <a:ext cx="11727402" cy="783193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Do not meet the needs of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small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IoT devices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BF025-E4C6-4F18-BA64-D1BD204BBDCF}"/>
              </a:ext>
            </a:extLst>
          </p:cNvPr>
          <p:cNvSpPr txBox="1"/>
          <p:nvPr/>
        </p:nvSpPr>
        <p:spPr>
          <a:xfrm>
            <a:off x="499236" y="3877547"/>
            <a:ext cx="3674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[1] D. </a:t>
            </a:r>
            <a:r>
              <a:rPr lang="en-US" sz="2000" dirty="0" err="1"/>
              <a:t>Vasisht</a:t>
            </a:r>
            <a:r>
              <a:rPr lang="en-US" sz="2000" dirty="0"/>
              <a:t>, et al. NSDI’16</a:t>
            </a:r>
          </a:p>
          <a:p>
            <a:r>
              <a:rPr lang="en-US" sz="2000" dirty="0"/>
              <a:t>[2] M. </a:t>
            </a:r>
            <a:r>
              <a:rPr lang="en-US" sz="2000" dirty="0" err="1"/>
              <a:t>Kotaru</a:t>
            </a:r>
            <a:r>
              <a:rPr lang="en-US" sz="2000" dirty="0"/>
              <a:t>, et al. SIGCOMM’15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72C0CE-47F3-4558-8B97-60A2B05696A1}"/>
              </a:ext>
            </a:extLst>
          </p:cNvPr>
          <p:cNvSpPr txBox="1"/>
          <p:nvPr/>
        </p:nvSpPr>
        <p:spPr>
          <a:xfrm>
            <a:off x="4765323" y="3873353"/>
            <a:ext cx="3497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[3] L. Yang, et al. </a:t>
            </a:r>
            <a:r>
              <a:rPr lang="en-US" sz="2000" dirty="0" err="1"/>
              <a:t>MobiCom</a:t>
            </a:r>
            <a:r>
              <a:rPr lang="en-US" sz="2000" dirty="0"/>
              <a:t> ’14</a:t>
            </a:r>
            <a:endParaRPr lang="en-US" sz="2800" dirty="0"/>
          </a:p>
          <a:p>
            <a:r>
              <a:rPr lang="en-US" sz="2000" dirty="0"/>
              <a:t>[4] J. Wang, et al. SIGCOMM ’14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A2B01-AE05-4603-AE7E-0CA05DE04A43}"/>
              </a:ext>
            </a:extLst>
          </p:cNvPr>
          <p:cNvSpPr txBox="1"/>
          <p:nvPr/>
        </p:nvSpPr>
        <p:spPr>
          <a:xfrm>
            <a:off x="8762137" y="3875553"/>
            <a:ext cx="2798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[5] B. </a:t>
            </a:r>
            <a:r>
              <a:rPr lang="en-US" sz="2000" dirty="0" err="1"/>
              <a:t>Kempke</a:t>
            </a:r>
            <a:r>
              <a:rPr lang="en-US" sz="2000" dirty="0"/>
              <a:t>, IPSN’16.</a:t>
            </a:r>
          </a:p>
          <a:p>
            <a:r>
              <a:rPr lang="en-US" sz="2000" dirty="0"/>
              <a:t>[6] L. Chuo, Mobicom’17.</a:t>
            </a:r>
          </a:p>
        </p:txBody>
      </p:sp>
      <p:pic>
        <p:nvPicPr>
          <p:cNvPr id="3" name="Picture 2" descr="Image result for rfid">
            <a:extLst>
              <a:ext uri="{FF2B5EF4-FFF2-40B4-BE49-F238E27FC236}">
                <a16:creationId xmlns:a16="http://schemas.microsoft.com/office/drawing/2014/main" id="{02D06A62-691A-4614-A0BB-0E5D208CD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 bwMode="auto">
          <a:xfrm>
            <a:off x="5579313" y="1676645"/>
            <a:ext cx="2057400" cy="20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reless">
            <a:extLst>
              <a:ext uri="{FF2B5EF4-FFF2-40B4-BE49-F238E27FC236}">
                <a16:creationId xmlns:a16="http://schemas.microsoft.com/office/drawing/2014/main" id="{662F83A2-ED2E-4BAA-A00A-2C603353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45382" y="2016620"/>
            <a:ext cx="944409" cy="10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F04982-D2A6-42EE-BB33-A5C310541018}"/>
              </a:ext>
            </a:extLst>
          </p:cNvPr>
          <p:cNvSpPr txBox="1"/>
          <p:nvPr/>
        </p:nvSpPr>
        <p:spPr>
          <a:xfrm>
            <a:off x="9536337" y="3051268"/>
            <a:ext cx="11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UWB</a:t>
            </a:r>
          </a:p>
        </p:txBody>
      </p:sp>
    </p:spTree>
    <p:extLst>
      <p:ext uri="{BB962C8B-B14F-4D97-AF65-F5344CB8AC3E}">
        <p14:creationId xmlns:p14="http://schemas.microsoft.com/office/powerpoint/2010/main" val="12983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3" grpId="0"/>
      <p:bldP spid="1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ABEA8E2-7A05-4011-911F-2F32800C8063}"/>
              </a:ext>
            </a:extLst>
          </p:cNvPr>
          <p:cNvSpPr txBox="1"/>
          <p:nvPr/>
        </p:nvSpPr>
        <p:spPr>
          <a:xfrm>
            <a:off x="4724259" y="2240132"/>
            <a:ext cx="850819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55</a:t>
            </a:r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45</a:t>
            </a:r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35</a:t>
            </a:r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25</a:t>
            </a:r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15</a:t>
            </a:r>
            <a:br>
              <a:rPr lang="en-US" sz="2400" dirty="0"/>
            </a:br>
            <a:endParaRPr lang="en-US" sz="400" dirty="0"/>
          </a:p>
          <a:p>
            <a:pPr algn="r"/>
            <a:r>
              <a:rPr lang="en-US" sz="2400" dirty="0"/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6E8F1-62A1-43D0-A2D7-60D249357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68" y="2448478"/>
            <a:ext cx="6439580" cy="2260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D960C4-26D1-4A00-A1CA-7C4C37319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23" y="2446636"/>
            <a:ext cx="6298870" cy="21658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5C87A-205E-434B-A644-5E96E27797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What is our localization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accu</a:t>
            </a:r>
            <a:r>
              <a:rPr lang="en-US" sz="400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racy?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D77ED-E8B8-4863-9870-68CA4B74D067}"/>
              </a:ext>
            </a:extLst>
          </p:cNvPr>
          <p:cNvSpPr txBox="1"/>
          <p:nvPr/>
        </p:nvSpPr>
        <p:spPr>
          <a:xfrm>
            <a:off x="962551" y="5751350"/>
            <a:ext cx="10138297" cy="646986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Error </a:t>
            </a:r>
            <a:r>
              <a:rPr lang="en-US" sz="3200" dirty="0">
                <a:solidFill>
                  <a:schemeClr val="accent6"/>
                </a:solidFill>
              </a:rPr>
              <a:t>&lt;15 cm</a:t>
            </a:r>
            <a:r>
              <a:rPr lang="en-US" sz="3200" dirty="0">
                <a:solidFill>
                  <a:schemeClr val="bg1"/>
                </a:solidFill>
              </a:rPr>
              <a:t> in next room,  </a:t>
            </a:r>
            <a:r>
              <a:rPr lang="en-US" sz="3200" dirty="0">
                <a:solidFill>
                  <a:schemeClr val="accent6"/>
                </a:solidFill>
              </a:rPr>
              <a:t>&lt; 50 cm </a:t>
            </a:r>
            <a:r>
              <a:rPr lang="en-US" sz="3200" dirty="0">
                <a:solidFill>
                  <a:schemeClr val="bg1"/>
                </a:solidFill>
              </a:rPr>
              <a:t>through down the hall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4766C-06E9-4E1E-988E-9D29CDF28B44}"/>
              </a:ext>
            </a:extLst>
          </p:cNvPr>
          <p:cNvSpPr txBox="1"/>
          <p:nvPr/>
        </p:nvSpPr>
        <p:spPr>
          <a:xfrm>
            <a:off x="4336268" y="1282967"/>
            <a:ext cx="3390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Office Deployment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C82D5-9A94-4F12-875A-639D27F63BEB}"/>
              </a:ext>
            </a:extLst>
          </p:cNvPr>
          <p:cNvSpPr txBox="1"/>
          <p:nvPr/>
        </p:nvSpPr>
        <p:spPr>
          <a:xfrm rot="16200000">
            <a:off x="3447281" y="3298724"/>
            <a:ext cx="2987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3D Location Error (cm)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F57887-AEA9-4EFB-B017-00F4C2D6675E}"/>
              </a:ext>
            </a:extLst>
          </p:cNvPr>
          <p:cNvGrpSpPr/>
          <p:nvPr/>
        </p:nvGrpSpPr>
        <p:grpSpPr>
          <a:xfrm>
            <a:off x="159361" y="1746099"/>
            <a:ext cx="4541914" cy="3230413"/>
            <a:chOff x="159361" y="1746099"/>
            <a:chExt cx="4541914" cy="32304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7FF7F9-840A-4B72-B827-EC6679664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61" y="2007709"/>
              <a:ext cx="4541914" cy="29688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19F3BE-F900-484C-80DF-2DCBE9E2E6AE}"/>
                </a:ext>
              </a:extLst>
            </p:cNvPr>
            <p:cNvSpPr txBox="1"/>
            <p:nvPr/>
          </p:nvSpPr>
          <p:spPr>
            <a:xfrm>
              <a:off x="1479692" y="1746099"/>
              <a:ext cx="12512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20 m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0B036A3-B7DA-4118-9B6C-6201C2C3E867}"/>
                </a:ext>
              </a:extLst>
            </p:cNvPr>
            <p:cNvCxnSpPr>
              <a:cxnSpLocks/>
            </p:cNvCxnSpPr>
            <p:nvPr/>
          </p:nvCxnSpPr>
          <p:spPr>
            <a:xfrm>
              <a:off x="260222" y="2226501"/>
              <a:ext cx="36902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D79C2A-598C-499A-8F04-3A041D1722B7}"/>
              </a:ext>
            </a:extLst>
          </p:cNvPr>
          <p:cNvSpPr txBox="1"/>
          <p:nvPr/>
        </p:nvSpPr>
        <p:spPr>
          <a:xfrm>
            <a:off x="5427983" y="4698796"/>
            <a:ext cx="6680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400" dirty="0"/>
              <a:t>        2              3             4             5              6            7</a:t>
            </a:r>
          </a:p>
          <a:p>
            <a:pPr algn="ctr"/>
            <a:r>
              <a:rPr lang="en-US" sz="2400" dirty="0"/>
              <a:t>Location  </a:t>
            </a:r>
          </a:p>
        </p:txBody>
      </p:sp>
    </p:spTree>
    <p:extLst>
      <p:ext uri="{BB962C8B-B14F-4D97-AF65-F5344CB8AC3E}">
        <p14:creationId xmlns:p14="http://schemas.microsoft.com/office/powerpoint/2010/main" val="19049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0" grpId="0"/>
      <p:bldP spid="15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9A4B75-4E6D-4C26-B2AF-3E7B7CE0C52F}"/>
              </a:ext>
            </a:extLst>
          </p:cNvPr>
          <p:cNvGrpSpPr/>
          <p:nvPr/>
        </p:nvGrpSpPr>
        <p:grpSpPr>
          <a:xfrm>
            <a:off x="176530" y="1830227"/>
            <a:ext cx="4257040" cy="4743449"/>
            <a:chOff x="176530" y="1830227"/>
            <a:chExt cx="4257040" cy="47434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BCCFDDA-5EE0-4A02-B898-3BDF9E13B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530" y="1830227"/>
              <a:ext cx="4257040" cy="474344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9170F8-2F89-4D7D-9116-24A8383BAB42}"/>
                </a:ext>
              </a:extLst>
            </p:cNvPr>
            <p:cNvSpPr/>
            <p:nvPr/>
          </p:nvSpPr>
          <p:spPr>
            <a:xfrm>
              <a:off x="2266950" y="233362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A7DA1E-E5A2-45B5-9D9E-76ED8932F830}"/>
                </a:ext>
              </a:extLst>
            </p:cNvPr>
            <p:cNvSpPr txBox="1"/>
            <p:nvPr/>
          </p:nvSpPr>
          <p:spPr>
            <a:xfrm rot="21032240">
              <a:off x="1610271" y="2193637"/>
              <a:ext cx="651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C32560-1035-441A-BFC9-EF082E65EBC7}"/>
                </a:ext>
              </a:extLst>
            </p:cNvPr>
            <p:cNvSpPr txBox="1"/>
            <p:nvPr/>
          </p:nvSpPr>
          <p:spPr>
            <a:xfrm rot="21032240">
              <a:off x="1905427" y="4710979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60 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993429-F586-439D-B846-D6966E9EF3EA}"/>
              </a:ext>
            </a:extLst>
          </p:cNvPr>
          <p:cNvSpPr txBox="1"/>
          <p:nvPr/>
        </p:nvSpPr>
        <p:spPr>
          <a:xfrm rot="16200000">
            <a:off x="3278888" y="3029560"/>
            <a:ext cx="2987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3D Location Error (cm)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8D7F49-262B-4659-A00E-86F96000BC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What is our localization accuracy?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50E74-8615-4316-B01B-3E3C8223EFE6}"/>
              </a:ext>
            </a:extLst>
          </p:cNvPr>
          <p:cNvSpPr txBox="1"/>
          <p:nvPr/>
        </p:nvSpPr>
        <p:spPr>
          <a:xfrm>
            <a:off x="4134527" y="1162258"/>
            <a:ext cx="4177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Open field experiments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3D06F7-361F-4F39-91E4-D4A79792A3AC}"/>
              </a:ext>
            </a:extLst>
          </p:cNvPr>
          <p:cNvCxnSpPr>
            <a:cxnSpLocks/>
          </p:cNvCxnSpPr>
          <p:nvPr/>
        </p:nvCxnSpPr>
        <p:spPr>
          <a:xfrm flipH="1">
            <a:off x="2266950" y="2571750"/>
            <a:ext cx="76200" cy="218122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B2DB0-61F2-4CB1-9AF9-2851FCB3D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92" y="2231704"/>
            <a:ext cx="6375632" cy="19301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6463D8-1C81-49D0-ACC7-6CD66583C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54" y="2082982"/>
            <a:ext cx="6440638" cy="2240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5EFDB9-FA23-4D3B-AD7A-9033E25B89C1}"/>
              </a:ext>
            </a:extLst>
          </p:cNvPr>
          <p:cNvSpPr txBox="1"/>
          <p:nvPr/>
        </p:nvSpPr>
        <p:spPr>
          <a:xfrm>
            <a:off x="4688112" y="1830227"/>
            <a:ext cx="8508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160</a:t>
            </a:r>
          </a:p>
          <a:p>
            <a:pPr algn="r"/>
            <a:endParaRPr lang="en-US" sz="1400" dirty="0"/>
          </a:p>
          <a:p>
            <a:pPr algn="r"/>
            <a:r>
              <a:rPr lang="en-US" sz="2400" dirty="0"/>
              <a:t>120</a:t>
            </a:r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2400" dirty="0"/>
              <a:t>80</a:t>
            </a:r>
          </a:p>
          <a:p>
            <a:pPr algn="r"/>
            <a:endParaRPr lang="en-US" sz="1200" dirty="0"/>
          </a:p>
          <a:p>
            <a:pPr algn="r"/>
            <a:r>
              <a:rPr lang="en-US" sz="2400" dirty="0"/>
              <a:t>40</a:t>
            </a:r>
          </a:p>
          <a:p>
            <a:pPr algn="r"/>
            <a:endParaRPr lang="en-US" sz="1400" dirty="0"/>
          </a:p>
          <a:p>
            <a:pPr algn="r"/>
            <a:r>
              <a:rPr lang="en-US" sz="24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98DFB3-B8AC-4DBB-ABFA-3C0A0230D062}"/>
              </a:ext>
            </a:extLst>
          </p:cNvPr>
          <p:cNvSpPr txBox="1"/>
          <p:nvPr/>
        </p:nvSpPr>
        <p:spPr>
          <a:xfrm>
            <a:off x="5401514" y="4333439"/>
            <a:ext cx="6684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10             20              30             40               50             60</a:t>
            </a:r>
          </a:p>
          <a:p>
            <a:pPr algn="ctr"/>
            <a:r>
              <a:rPr lang="en-US" sz="2400" dirty="0"/>
              <a:t>Range (m)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02364-5E31-430E-A24B-C089C68D7545}"/>
              </a:ext>
            </a:extLst>
          </p:cNvPr>
          <p:cNvSpPr txBox="1"/>
          <p:nvPr/>
        </p:nvSpPr>
        <p:spPr>
          <a:xfrm>
            <a:off x="5694998" y="5411908"/>
            <a:ext cx="6097874" cy="1191816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Localization error:  </a:t>
            </a:r>
            <a:r>
              <a:rPr lang="en-US" sz="3200" dirty="0">
                <a:solidFill>
                  <a:schemeClr val="accent6"/>
                </a:solidFill>
              </a:rPr>
              <a:t>25 cm</a:t>
            </a:r>
            <a:r>
              <a:rPr lang="en-US" sz="3200" dirty="0">
                <a:solidFill>
                  <a:schemeClr val="bg1"/>
                </a:solidFill>
              </a:rPr>
              <a:t> @ 20 m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                                 </a:t>
            </a:r>
            <a:r>
              <a:rPr lang="en-US" sz="3200" dirty="0">
                <a:solidFill>
                  <a:schemeClr val="accent6"/>
                </a:solidFill>
              </a:rPr>
              <a:t>78 cm </a:t>
            </a:r>
            <a:r>
              <a:rPr lang="en-US" sz="3200" dirty="0">
                <a:solidFill>
                  <a:schemeClr val="bg1"/>
                </a:solidFill>
              </a:rPr>
              <a:t>@ 40 m</a:t>
            </a:r>
          </a:p>
        </p:txBody>
      </p:sp>
    </p:spTree>
    <p:extLst>
      <p:ext uri="{BB962C8B-B14F-4D97-AF65-F5344CB8AC3E}">
        <p14:creationId xmlns:p14="http://schemas.microsoft.com/office/powerpoint/2010/main" val="40564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89FD5-AA6F-45F2-8219-8CB5CE50B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42" y="1373025"/>
            <a:ext cx="8293243" cy="3730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5CD23-DB89-4401-808B-360C68321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74" y="2001477"/>
            <a:ext cx="7814883" cy="30163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A752BC-FF59-4B8A-B5B8-6020EB0046F6}"/>
              </a:ext>
            </a:extLst>
          </p:cNvPr>
          <p:cNvSpPr txBox="1"/>
          <p:nvPr/>
        </p:nvSpPr>
        <p:spPr>
          <a:xfrm>
            <a:off x="1947075" y="5035990"/>
            <a:ext cx="8271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0                10               20              30               40               50             60</a:t>
            </a:r>
          </a:p>
          <a:p>
            <a:pPr algn="ctr"/>
            <a:r>
              <a:rPr lang="en-US" sz="2400" dirty="0"/>
              <a:t>Range (m)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06245C-6C5C-48FE-9018-03F6BC120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42" y="1992889"/>
            <a:ext cx="7684683" cy="28301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2A4C88-4871-481F-9FF4-F8CAFDFF2C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What is the latency for localizing?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8D5B5-8B16-4FF0-9871-2AD701473D3C}"/>
              </a:ext>
            </a:extLst>
          </p:cNvPr>
          <p:cNvSpPr txBox="1"/>
          <p:nvPr/>
        </p:nvSpPr>
        <p:spPr>
          <a:xfrm>
            <a:off x="2909797" y="5897638"/>
            <a:ext cx="6372405" cy="646986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Latency </a:t>
            </a:r>
            <a:r>
              <a:rPr lang="en-US" sz="3200" dirty="0">
                <a:solidFill>
                  <a:schemeClr val="accent6"/>
                </a:solidFill>
              </a:rPr>
              <a:t>&lt;70 </a:t>
            </a:r>
            <a:r>
              <a:rPr lang="en-US" sz="3200" dirty="0" err="1">
                <a:solidFill>
                  <a:schemeClr val="accent6"/>
                </a:solidFill>
              </a:rPr>
              <a:t>ms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across whole range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03B23-27CB-4A41-BDE4-EE6171F40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75" y="1434061"/>
            <a:ext cx="1132526" cy="3571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9C50B-C9DA-4BE7-8656-8CCCADF708A5}"/>
              </a:ext>
            </a:extLst>
          </p:cNvPr>
          <p:cNvSpPr txBox="1"/>
          <p:nvPr/>
        </p:nvSpPr>
        <p:spPr>
          <a:xfrm rot="16200000">
            <a:off x="-248953" y="3177131"/>
            <a:ext cx="31205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 of Frequencies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BA9B8-54C6-4C6B-AB54-D370D44278F3}"/>
              </a:ext>
            </a:extLst>
          </p:cNvPr>
          <p:cNvSpPr txBox="1"/>
          <p:nvPr/>
        </p:nvSpPr>
        <p:spPr>
          <a:xfrm>
            <a:off x="1272345" y="1742485"/>
            <a:ext cx="85081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28</a:t>
            </a:r>
          </a:p>
          <a:p>
            <a:pPr algn="r"/>
            <a:endParaRPr lang="en-US" sz="1400" dirty="0"/>
          </a:p>
          <a:p>
            <a:pPr algn="r"/>
            <a:r>
              <a:rPr lang="en-US" sz="2400" dirty="0"/>
              <a:t>24</a:t>
            </a:r>
          </a:p>
          <a:p>
            <a:pPr algn="r"/>
            <a:endParaRPr lang="en-US" sz="1500" dirty="0"/>
          </a:p>
          <a:p>
            <a:pPr algn="r"/>
            <a:r>
              <a:rPr lang="en-US" sz="2400" dirty="0"/>
              <a:t>20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16</a:t>
            </a:r>
          </a:p>
          <a:p>
            <a:pPr algn="r"/>
            <a:endParaRPr lang="en-US" sz="1600" dirty="0"/>
          </a:p>
          <a:p>
            <a:pPr algn="r"/>
            <a:r>
              <a:rPr lang="en-US" sz="2400" dirty="0"/>
              <a:t>12</a:t>
            </a:r>
          </a:p>
          <a:p>
            <a:pPr algn="r"/>
            <a:endParaRPr lang="en-US" sz="1600" dirty="0"/>
          </a:p>
          <a:p>
            <a:pPr algn="r"/>
            <a:r>
              <a:rPr lang="en-US" sz="2400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6841B-2E7C-4B3F-BCA4-76031DC42BF7}"/>
              </a:ext>
            </a:extLst>
          </p:cNvPr>
          <p:cNvSpPr txBox="1"/>
          <p:nvPr/>
        </p:nvSpPr>
        <p:spPr>
          <a:xfrm rot="16200000">
            <a:off x="9810565" y="3278840"/>
            <a:ext cx="17638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Latency (</a:t>
            </a:r>
            <a:r>
              <a:rPr lang="en-US" sz="2400" dirty="0" err="1"/>
              <a:t>ms</a:t>
            </a:r>
            <a:r>
              <a:rPr lang="en-US" sz="24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56B0B-702D-49F5-A8E4-FB95EE0EEA32}"/>
              </a:ext>
            </a:extLst>
          </p:cNvPr>
          <p:cNvSpPr txBox="1"/>
          <p:nvPr/>
        </p:nvSpPr>
        <p:spPr>
          <a:xfrm>
            <a:off x="9930539" y="2001477"/>
            <a:ext cx="850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</a:t>
            </a:r>
          </a:p>
          <a:p>
            <a:endParaRPr lang="en-US" sz="2000" dirty="0"/>
          </a:p>
          <a:p>
            <a:r>
              <a:rPr lang="en-US" sz="2400" dirty="0"/>
              <a:t>55</a:t>
            </a:r>
          </a:p>
          <a:p>
            <a:endParaRPr lang="en-US" sz="2000" dirty="0"/>
          </a:p>
          <a:p>
            <a:r>
              <a:rPr lang="en-US" sz="2400" dirty="0"/>
              <a:t>45</a:t>
            </a:r>
          </a:p>
          <a:p>
            <a:endParaRPr lang="en-US" sz="2400" dirty="0"/>
          </a:p>
          <a:p>
            <a:r>
              <a:rPr lang="en-US" sz="2400" dirty="0"/>
              <a:t>35</a:t>
            </a:r>
          </a:p>
          <a:p>
            <a:endParaRPr lang="en-US" sz="2400" dirty="0"/>
          </a:p>
          <a:p>
            <a:r>
              <a:rPr lang="en-US" sz="2400" dirty="0"/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DE786-56C5-42B0-91AB-5EE5216169EA}"/>
              </a:ext>
            </a:extLst>
          </p:cNvPr>
          <p:cNvSpPr txBox="1"/>
          <p:nvPr/>
        </p:nvSpPr>
        <p:spPr>
          <a:xfrm>
            <a:off x="6950973" y="1228942"/>
            <a:ext cx="181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27357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10" grpId="0" animBg="1"/>
      <p:bldP spid="12" grpId="0"/>
      <p:bldP spid="14" grpId="0" animBg="1"/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1E0F74C-AEA9-4237-B5CC-F5F2B9884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4228" y="1936109"/>
            <a:ext cx="592403" cy="36393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C052D5-A25A-4AD3-B7A8-D2523D3307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What is the power consumption?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2" descr="Image result for coin cell battery">
            <a:extLst>
              <a:ext uri="{FF2B5EF4-FFF2-40B4-BE49-F238E27FC236}">
                <a16:creationId xmlns:a16="http://schemas.microsoft.com/office/drawing/2014/main" id="{A8EA447C-7EEC-441E-B05C-346C482B7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5599" y="1711908"/>
            <a:ext cx="1846775" cy="15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2FC4B28-B260-4B07-8DE1-881074053973}"/>
              </a:ext>
            </a:extLst>
          </p:cNvPr>
          <p:cNvGrpSpPr/>
          <p:nvPr/>
        </p:nvGrpSpPr>
        <p:grpSpPr>
          <a:xfrm>
            <a:off x="10337122" y="2459501"/>
            <a:ext cx="572556" cy="374170"/>
            <a:chOff x="9156177" y="2249258"/>
            <a:chExt cx="572556" cy="3741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B7757E-0ED2-4A27-8C54-DCF6E088A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78777" y="2249258"/>
              <a:ext cx="549956" cy="37417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2EE187-3343-4294-B0FE-DCD80A7F86FD}"/>
                </a:ext>
              </a:extLst>
            </p:cNvPr>
            <p:cNvSpPr/>
            <p:nvPr/>
          </p:nvSpPr>
          <p:spPr>
            <a:xfrm>
              <a:off x="9156177" y="2254241"/>
              <a:ext cx="572556" cy="36918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B94F0A-298C-42E4-993B-47BFB8C94048}"/>
              </a:ext>
            </a:extLst>
          </p:cNvPr>
          <p:cNvGrpSpPr/>
          <p:nvPr/>
        </p:nvGrpSpPr>
        <p:grpSpPr>
          <a:xfrm>
            <a:off x="7000366" y="2437863"/>
            <a:ext cx="580696" cy="369187"/>
            <a:chOff x="5819421" y="2227620"/>
            <a:chExt cx="580696" cy="36918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D39899-75DF-47F3-AE62-724048B07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947436" y="2144126"/>
              <a:ext cx="369187" cy="5361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AF6A3A-9077-475F-BF49-4DB185062F14}"/>
                </a:ext>
              </a:extLst>
            </p:cNvPr>
            <p:cNvSpPr/>
            <p:nvPr/>
          </p:nvSpPr>
          <p:spPr>
            <a:xfrm>
              <a:off x="5819421" y="2227620"/>
              <a:ext cx="572556" cy="36918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4" descr="Renata 319 MP 21mAh 1.55V Silver Oxide Coin Cell Battery - 1 Piece Tear Strip, Sold Individually">
            <a:extLst>
              <a:ext uri="{FF2B5EF4-FFF2-40B4-BE49-F238E27FC236}">
                <a16:creationId xmlns:a16="http://schemas.microsoft.com/office/drawing/2014/main" id="{843696EE-51CF-46EF-B57A-E1D53B88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849"/>
          <a:stretch/>
        </p:blipFill>
        <p:spPr bwMode="auto">
          <a:xfrm>
            <a:off x="8082256" y="2277612"/>
            <a:ext cx="2201663" cy="7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3BBC3F-54B4-45DD-8986-8DC11402F070}"/>
              </a:ext>
            </a:extLst>
          </p:cNvPr>
          <p:cNvSpPr txBox="1"/>
          <p:nvPr/>
        </p:nvSpPr>
        <p:spPr>
          <a:xfrm>
            <a:off x="4861962" y="1248595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Coin cell (CR2032)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32475-AF5C-4963-86BA-62E819740D19}"/>
              </a:ext>
            </a:extLst>
          </p:cNvPr>
          <p:cNvSpPr txBox="1"/>
          <p:nvPr/>
        </p:nvSpPr>
        <p:spPr>
          <a:xfrm>
            <a:off x="8027151" y="1248595"/>
            <a:ext cx="2175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2x Button cell</a:t>
            </a:r>
          </a:p>
          <a:p>
            <a:pPr algn="ctr"/>
            <a:r>
              <a:rPr lang="en-US" sz="2800" dirty="0"/>
              <a:t>(LR64)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D194D0-9120-456A-9E01-9660BA4A8B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843" y="3491342"/>
            <a:ext cx="1212598" cy="194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8EB83-38E9-4BB6-BC3E-1B5D6279C1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0474" y="2061595"/>
            <a:ext cx="1220918" cy="33786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D99ECC-FE5F-4CDA-91C3-024F3C2AC299}"/>
              </a:ext>
            </a:extLst>
          </p:cNvPr>
          <p:cNvCxnSpPr>
            <a:cxnSpLocks/>
          </p:cNvCxnSpPr>
          <p:nvPr/>
        </p:nvCxnSpPr>
        <p:spPr>
          <a:xfrm>
            <a:off x="2008403" y="2061594"/>
            <a:ext cx="0" cy="33786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C2FFA0-03C9-4B4F-9939-5BE013331DAD}"/>
              </a:ext>
            </a:extLst>
          </p:cNvPr>
          <p:cNvSpPr txBox="1"/>
          <p:nvPr/>
        </p:nvSpPr>
        <p:spPr>
          <a:xfrm>
            <a:off x="1322891" y="2011484"/>
            <a:ext cx="636985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10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8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6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4</a:t>
            </a:r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2</a:t>
            </a:r>
            <a:br>
              <a:rPr lang="en-US" sz="2400" dirty="0"/>
            </a:br>
            <a:endParaRPr lang="en-US" sz="1000" dirty="0"/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29723-8B87-4075-9E07-EC2CA2B178E7}"/>
              </a:ext>
            </a:extLst>
          </p:cNvPr>
          <p:cNvSpPr txBox="1"/>
          <p:nvPr/>
        </p:nvSpPr>
        <p:spPr>
          <a:xfrm rot="16200000">
            <a:off x="175092" y="3520073"/>
            <a:ext cx="25129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Battery Life (Years)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941DC0-519B-42AB-A174-2BDB02AC76C0}"/>
              </a:ext>
            </a:extLst>
          </p:cNvPr>
          <p:cNvCxnSpPr>
            <a:cxnSpLocks/>
          </p:cNvCxnSpPr>
          <p:nvPr/>
        </p:nvCxnSpPr>
        <p:spPr>
          <a:xfrm>
            <a:off x="1944037" y="5423266"/>
            <a:ext cx="316264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B3EFB59-7218-41E8-A6C2-E01D6FD90EFC}"/>
              </a:ext>
            </a:extLst>
          </p:cNvPr>
          <p:cNvSpPr txBox="1"/>
          <p:nvPr/>
        </p:nvSpPr>
        <p:spPr>
          <a:xfrm>
            <a:off x="6096000" y="3992121"/>
            <a:ext cx="4993752" cy="1328023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Button cell lifetime</a:t>
            </a:r>
          </a:p>
          <a:p>
            <a:r>
              <a:rPr lang="en-US" sz="3600" dirty="0">
                <a:solidFill>
                  <a:schemeClr val="bg1"/>
                </a:solidFill>
              </a:rPr>
              <a:t>@ 1% duty cycle  </a:t>
            </a:r>
            <a:r>
              <a:rPr lang="en-US" sz="3600" dirty="0">
                <a:solidFill>
                  <a:schemeClr val="accent6"/>
                </a:solidFill>
              </a:rPr>
              <a:t>&gt;5 </a:t>
            </a:r>
            <a:r>
              <a:rPr lang="en-US" sz="3600" dirty="0" err="1">
                <a:solidFill>
                  <a:schemeClr val="accent6"/>
                </a:solidFill>
              </a:rPr>
              <a:t>yrs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ABAAE-BC93-4176-8F9C-89F55722B579}"/>
              </a:ext>
            </a:extLst>
          </p:cNvPr>
          <p:cNvSpPr txBox="1"/>
          <p:nvPr/>
        </p:nvSpPr>
        <p:spPr>
          <a:xfrm>
            <a:off x="2239052" y="5565705"/>
            <a:ext cx="2158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Microcontroller</a:t>
            </a:r>
          </a:p>
          <a:p>
            <a:pPr algn="ctr"/>
            <a:r>
              <a:rPr lang="en-US" sz="2400" dirty="0"/>
              <a:t>@1% duty cycle</a:t>
            </a:r>
          </a:p>
        </p:txBody>
      </p:sp>
      <p:pic>
        <p:nvPicPr>
          <p:cNvPr id="26" name="Picture 4" descr="Renata 319 MP 21mAh 1.55V Silver Oxide Coin Cell Battery - 1 Piece Tear Strip, Sold Individually">
            <a:extLst>
              <a:ext uri="{FF2B5EF4-FFF2-40B4-BE49-F238E27FC236}">
                <a16:creationId xmlns:a16="http://schemas.microsoft.com/office/drawing/2014/main" id="{C5026D5F-D804-49AC-BAB0-CAC3185E7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4661" y="2277611"/>
            <a:ext cx="1065802" cy="8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 animBg="1"/>
      <p:bldP spid="36" grpId="0" animBg="1"/>
      <p:bldP spid="3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8E537E-FDB5-4627-82FC-D6E30EB13E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Real world deployment: Homes</a:t>
            </a:r>
          </a:p>
        </p:txBody>
      </p:sp>
      <p:pic>
        <p:nvPicPr>
          <p:cNvPr id="5126" name="Picture 6" descr="https://photos.zillowstatic.com/p_h/IS2zztaa7gu3oq1000000000.jpg">
            <a:extLst>
              <a:ext uri="{FF2B5EF4-FFF2-40B4-BE49-F238E27FC236}">
                <a16:creationId xmlns:a16="http://schemas.microsoft.com/office/drawing/2014/main" id="{E691239D-29CB-407E-93F8-75A3FC65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7" y="1658639"/>
            <a:ext cx="4032653" cy="32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A4B83-2F77-45AC-99E0-46C9A123A3E5}"/>
              </a:ext>
            </a:extLst>
          </p:cNvPr>
          <p:cNvSpPr txBox="1"/>
          <p:nvPr/>
        </p:nvSpPr>
        <p:spPr>
          <a:xfrm>
            <a:off x="2120625" y="5463694"/>
            <a:ext cx="7950749" cy="578882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Apartments </a:t>
            </a:r>
            <a:r>
              <a:rPr lang="en-US" sz="2800" dirty="0">
                <a:solidFill>
                  <a:schemeClr val="accent6"/>
                </a:solidFill>
              </a:rPr>
              <a:t>&lt;30 cm</a:t>
            </a:r>
            <a:r>
              <a:rPr lang="en-US" sz="2800" dirty="0">
                <a:solidFill>
                  <a:schemeClr val="bg1"/>
                </a:solidFill>
              </a:rPr>
              <a:t>, Multi-story homes </a:t>
            </a:r>
            <a:r>
              <a:rPr lang="en-US" sz="2800" dirty="0">
                <a:solidFill>
                  <a:schemeClr val="accent6"/>
                </a:solidFill>
              </a:rPr>
              <a:t>&lt; 1.2m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F6C35-A805-4DC6-AC28-E700BDA3E43B}"/>
              </a:ext>
            </a:extLst>
          </p:cNvPr>
          <p:cNvGrpSpPr/>
          <p:nvPr/>
        </p:nvGrpSpPr>
        <p:grpSpPr>
          <a:xfrm>
            <a:off x="4357255" y="1390493"/>
            <a:ext cx="7834745" cy="3758645"/>
            <a:chOff x="4357255" y="1390493"/>
            <a:chExt cx="7834745" cy="37586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12B5F7-94E1-4F6A-9BA1-79472F5A0699}"/>
                </a:ext>
              </a:extLst>
            </p:cNvPr>
            <p:cNvSpPr txBox="1"/>
            <p:nvPr/>
          </p:nvSpPr>
          <p:spPr>
            <a:xfrm>
              <a:off x="5315909" y="1390493"/>
              <a:ext cx="6335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Home 1     Home 2     Home 3     Home 4     Home5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FD1F3E-3306-44D8-A4F8-694E5B9BB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5909" y="2099652"/>
              <a:ext cx="6783512" cy="22184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9A1B75-D1EF-43CA-AED3-FED43CCDF007}"/>
                </a:ext>
              </a:extLst>
            </p:cNvPr>
            <p:cNvSpPr txBox="1"/>
            <p:nvPr/>
          </p:nvSpPr>
          <p:spPr>
            <a:xfrm>
              <a:off x="5210602" y="4318141"/>
              <a:ext cx="698139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0          20         40         60         80        100       120     140</a:t>
              </a:r>
            </a:p>
            <a:p>
              <a:pPr algn="ctr"/>
              <a:r>
                <a:rPr lang="en-US" sz="2400" dirty="0"/>
                <a:t>Localization Error (cm)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2B124C-81A4-4764-8954-ED2E1C280743}"/>
                </a:ext>
              </a:extLst>
            </p:cNvPr>
            <p:cNvSpPr txBox="1"/>
            <p:nvPr/>
          </p:nvSpPr>
          <p:spPr>
            <a:xfrm>
              <a:off x="4680667" y="1998663"/>
              <a:ext cx="635242" cy="25083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1</a:t>
              </a:r>
            </a:p>
            <a:p>
              <a:pPr algn="r"/>
              <a:endParaRPr lang="en-US" sz="300" dirty="0"/>
            </a:p>
            <a:p>
              <a:pPr algn="r"/>
              <a:r>
                <a:rPr lang="en-US" sz="2400" dirty="0"/>
                <a:t>0.8</a:t>
              </a:r>
            </a:p>
            <a:p>
              <a:pPr algn="r"/>
              <a:r>
                <a:rPr lang="en-US" sz="2400" dirty="0"/>
                <a:t>0.6</a:t>
              </a:r>
            </a:p>
            <a:p>
              <a:pPr algn="r"/>
              <a:endParaRPr lang="en-US" sz="300" dirty="0"/>
            </a:p>
            <a:p>
              <a:pPr algn="r"/>
              <a:r>
                <a:rPr lang="en-US" sz="2400" dirty="0"/>
                <a:t>0.4</a:t>
              </a:r>
            </a:p>
            <a:p>
              <a:pPr algn="r"/>
              <a:endParaRPr lang="en-US" sz="300" dirty="0"/>
            </a:p>
            <a:p>
              <a:pPr algn="r"/>
              <a:r>
                <a:rPr lang="en-US" sz="2400" dirty="0"/>
                <a:t>0.2</a:t>
              </a:r>
            </a:p>
            <a:p>
              <a:pPr algn="r"/>
              <a:endParaRPr lang="en-US" sz="400" dirty="0"/>
            </a:p>
            <a:p>
              <a:pPr algn="r"/>
              <a:r>
                <a:rPr lang="en-US" sz="2400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156885-2B6D-4C62-95FC-DA1D6AE8C67F}"/>
                </a:ext>
              </a:extLst>
            </p:cNvPr>
            <p:cNvSpPr txBox="1"/>
            <p:nvPr/>
          </p:nvSpPr>
          <p:spPr>
            <a:xfrm rot="16200000">
              <a:off x="4248892" y="2839343"/>
              <a:ext cx="67839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CDF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956630-9811-43E4-BE69-19335D126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4996" y="1743696"/>
              <a:ext cx="500194" cy="390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F1AB51-A5F8-4098-AABE-DCED206F6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4244" y="1741727"/>
              <a:ext cx="590549" cy="3905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B5A2ED-E7B0-498F-A269-0D5B01615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5490" y="1741725"/>
              <a:ext cx="514350" cy="3905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877C62-1601-41B5-9EC8-A050FF05A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40538" y="1741725"/>
              <a:ext cx="590550" cy="3905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7CFFCF-94CA-4F47-A7C7-B69E9F6B0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11619" y="1741724"/>
              <a:ext cx="480333" cy="39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2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8E537E-FDB5-4627-82FC-D6E30EB13E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Real world deployment: Hospital surgery wing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2BF256-33AD-4902-9F15-3730BD6DA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01" y="1990725"/>
            <a:ext cx="7192815" cy="260578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585A7-7388-4271-8979-FAC04EB38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01" y="1521965"/>
            <a:ext cx="4317998" cy="32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B8DB0-7AB1-4698-8833-748BF97B0434}"/>
              </a:ext>
            </a:extLst>
          </p:cNvPr>
          <p:cNvSpPr txBox="1"/>
          <p:nvPr/>
        </p:nvSpPr>
        <p:spPr>
          <a:xfrm>
            <a:off x="2290989" y="5250645"/>
            <a:ext cx="7610022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Mean error: </a:t>
            </a:r>
            <a:r>
              <a:rPr lang="en-US" sz="3600" dirty="0">
                <a:solidFill>
                  <a:schemeClr val="accent6"/>
                </a:solidFill>
              </a:rPr>
              <a:t>35.1 cm</a:t>
            </a:r>
            <a:r>
              <a:rPr lang="en-US" sz="3600" dirty="0">
                <a:solidFill>
                  <a:schemeClr val="bg1"/>
                </a:solidFill>
              </a:rPr>
              <a:t>, Max error: </a:t>
            </a:r>
            <a:r>
              <a:rPr lang="en-US" sz="3600" dirty="0">
                <a:solidFill>
                  <a:schemeClr val="accent6"/>
                </a:solidFill>
              </a:rPr>
              <a:t>70 cm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461F01-ED9A-4887-98F5-917B983BB217}"/>
              </a:ext>
            </a:extLst>
          </p:cNvPr>
          <p:cNvCxnSpPr/>
          <p:nvPr/>
        </p:nvCxnSpPr>
        <p:spPr>
          <a:xfrm>
            <a:off x="1171575" y="1990725"/>
            <a:ext cx="607695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5B274E-8E2E-45FB-B43D-A6B5767EE410}"/>
              </a:ext>
            </a:extLst>
          </p:cNvPr>
          <p:cNvSpPr txBox="1"/>
          <p:nvPr/>
        </p:nvSpPr>
        <p:spPr>
          <a:xfrm>
            <a:off x="3660963" y="1498738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20 m</a:t>
            </a:r>
          </a:p>
        </p:txBody>
      </p:sp>
    </p:spTree>
    <p:extLst>
      <p:ext uri="{BB962C8B-B14F-4D97-AF65-F5344CB8AC3E}">
        <p14:creationId xmlns:p14="http://schemas.microsoft.com/office/powerpoint/2010/main" val="1460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0BCE-4F2B-46C3-B2B9-4A55625A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39" y="1902537"/>
            <a:ext cx="11239322" cy="3600954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First </a:t>
            </a:r>
            <a:r>
              <a:rPr lang="en-US" sz="4000" dirty="0" err="1">
                <a:solidFill>
                  <a:schemeClr val="accent6"/>
                </a:solidFill>
              </a:rPr>
              <a:t>uW</a:t>
            </a:r>
            <a:r>
              <a:rPr lang="en-US" sz="4000" dirty="0">
                <a:solidFill>
                  <a:schemeClr val="bg1"/>
                </a:solidFill>
              </a:rPr>
              <a:t> localization system for mobile IoT devices that works across multiple rooms</a:t>
            </a:r>
          </a:p>
          <a:p>
            <a:pPr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accent6"/>
                </a:solidFill>
              </a:rPr>
              <a:t>Sub-centimeter </a:t>
            </a:r>
            <a:r>
              <a:rPr lang="en-US" sz="4000" dirty="0">
                <a:solidFill>
                  <a:schemeClr val="bg1"/>
                </a:solidFill>
              </a:rPr>
              <a:t>programmable microcontroller based prototype that can be integrated with sensors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Real world deployments across 5 homes and a hospital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F43DD-76AF-4008-93BA-9F71484F08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3280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05F0FE-A7D3-4D46-86A3-9EEF3AF04651}"/>
              </a:ext>
            </a:extLst>
          </p:cNvPr>
          <p:cNvSpPr txBox="1"/>
          <p:nvPr/>
        </p:nvSpPr>
        <p:spPr>
          <a:xfrm>
            <a:off x="232299" y="2696884"/>
            <a:ext cx="11727402" cy="1464231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No technology to track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mobile IoT devices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through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walls on button cell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batteries</a:t>
            </a:r>
          </a:p>
        </p:txBody>
      </p:sp>
    </p:spTree>
    <p:extLst>
      <p:ext uri="{BB962C8B-B14F-4D97-AF65-F5344CB8AC3E}">
        <p14:creationId xmlns:p14="http://schemas.microsoft.com/office/powerpoint/2010/main" val="144333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DCFB-E0C1-4775-8D63-67A3ADC0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171" y="3351069"/>
            <a:ext cx="2330628" cy="688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Bluetooth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464C9-2AAF-41B7-9875-8334A9A9F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853" y="2960348"/>
            <a:ext cx="6789973" cy="25949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F663D7-49F3-435C-B8E6-F11BB00D13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Battery life with radios is very limited</a:t>
            </a:r>
          </a:p>
        </p:txBody>
      </p:sp>
      <p:pic>
        <p:nvPicPr>
          <p:cNvPr id="3074" name="Picture 2" descr="Image result for coin cell battery">
            <a:extLst>
              <a:ext uri="{FF2B5EF4-FFF2-40B4-BE49-F238E27FC236}">
                <a16:creationId xmlns:a16="http://schemas.microsoft.com/office/drawing/2014/main" id="{A188B6B2-BD15-49C2-A701-A5CD026EC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1764" y="1800869"/>
            <a:ext cx="1846775" cy="15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8CF787-2728-4C2B-9BC7-550F145B3E25}"/>
              </a:ext>
            </a:extLst>
          </p:cNvPr>
          <p:cNvSpPr txBox="1"/>
          <p:nvPr/>
        </p:nvSpPr>
        <p:spPr>
          <a:xfrm rot="16200000">
            <a:off x="696952" y="3697754"/>
            <a:ext cx="318196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Battery life (months)</a:t>
            </a:r>
          </a:p>
          <a:p>
            <a:pPr algn="ctr"/>
            <a:r>
              <a:rPr lang="en-US" sz="2800" dirty="0"/>
              <a:t>1% duty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20EBA-BB5A-462C-9257-36A4816DAD67}"/>
              </a:ext>
            </a:extLst>
          </p:cNvPr>
          <p:cNvSpPr txBox="1"/>
          <p:nvPr/>
        </p:nvSpPr>
        <p:spPr>
          <a:xfrm>
            <a:off x="2764987" y="2858354"/>
            <a:ext cx="329603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  <a:p>
            <a:endParaRPr lang="en-US" sz="2400" dirty="0"/>
          </a:p>
          <a:p>
            <a:r>
              <a:rPr lang="en-US" sz="2800" dirty="0"/>
              <a:t>4</a:t>
            </a:r>
          </a:p>
          <a:p>
            <a:endParaRPr lang="en-US" sz="2400" dirty="0"/>
          </a:p>
          <a:p>
            <a:r>
              <a:rPr lang="en-US" sz="2800" dirty="0"/>
              <a:t>2</a:t>
            </a:r>
          </a:p>
          <a:p>
            <a:endParaRPr lang="en-US" sz="2400" dirty="0"/>
          </a:p>
          <a:p>
            <a:r>
              <a:rPr lang="en-US" sz="28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2A8E9-1013-4D23-BA83-5C833E507B2B}"/>
              </a:ext>
            </a:extLst>
          </p:cNvPr>
          <p:cNvSpPr txBox="1"/>
          <p:nvPr/>
        </p:nvSpPr>
        <p:spPr>
          <a:xfrm>
            <a:off x="3054581" y="5528631"/>
            <a:ext cx="15547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BLE</a:t>
            </a:r>
          </a:p>
          <a:p>
            <a:pPr algn="ctr"/>
            <a:r>
              <a:rPr lang="en-US" sz="2800" dirty="0"/>
              <a:t>(CC2640)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E6E523-3BCE-49B4-8EB0-BCACF99391B7}"/>
              </a:ext>
            </a:extLst>
          </p:cNvPr>
          <p:cNvSpPr txBox="1"/>
          <p:nvPr/>
        </p:nvSpPr>
        <p:spPr>
          <a:xfrm>
            <a:off x="4692207" y="5528630"/>
            <a:ext cx="15547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LoRa</a:t>
            </a:r>
            <a:endParaRPr lang="en-US" sz="2800" dirty="0"/>
          </a:p>
          <a:p>
            <a:pPr algn="ctr"/>
            <a:r>
              <a:rPr lang="en-US" sz="2800" dirty="0"/>
              <a:t>(SX1276)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B8DE0-B4F9-433C-AFE8-18C8177006E6}"/>
              </a:ext>
            </a:extLst>
          </p:cNvPr>
          <p:cNvSpPr txBox="1"/>
          <p:nvPr/>
        </p:nvSpPr>
        <p:spPr>
          <a:xfrm>
            <a:off x="6128019" y="5528630"/>
            <a:ext cx="17174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UWB</a:t>
            </a:r>
          </a:p>
          <a:p>
            <a:pPr algn="ctr"/>
            <a:r>
              <a:rPr lang="en-US" sz="2800" dirty="0"/>
              <a:t>(DW1000)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3781B-9D8A-4E6E-9C1D-3352D5B03106}"/>
              </a:ext>
            </a:extLst>
          </p:cNvPr>
          <p:cNvSpPr txBox="1"/>
          <p:nvPr/>
        </p:nvSpPr>
        <p:spPr>
          <a:xfrm>
            <a:off x="7721843" y="5528630"/>
            <a:ext cx="17174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Wi-Fi</a:t>
            </a:r>
          </a:p>
          <a:p>
            <a:pPr algn="ctr"/>
            <a:r>
              <a:rPr lang="en-US" sz="2800" dirty="0"/>
              <a:t>(CC3100)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8CF96-53B3-4503-9FE4-F79F66A8B390}"/>
              </a:ext>
            </a:extLst>
          </p:cNvPr>
          <p:cNvGrpSpPr/>
          <p:nvPr/>
        </p:nvGrpSpPr>
        <p:grpSpPr>
          <a:xfrm>
            <a:off x="9307098" y="2551099"/>
            <a:ext cx="572556" cy="374170"/>
            <a:chOff x="9156177" y="2249258"/>
            <a:chExt cx="572556" cy="3741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5852065-03D7-4CBE-A038-5E4EAD559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78777" y="2249258"/>
              <a:ext cx="549956" cy="37417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EF8974-89D1-46AC-B67A-C8255615D03D}"/>
                </a:ext>
              </a:extLst>
            </p:cNvPr>
            <p:cNvSpPr/>
            <p:nvPr/>
          </p:nvSpPr>
          <p:spPr>
            <a:xfrm>
              <a:off x="9156177" y="2254241"/>
              <a:ext cx="572556" cy="36918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0F10B-5F29-47CE-AE4E-DA5FDB644523}"/>
              </a:ext>
            </a:extLst>
          </p:cNvPr>
          <p:cNvGrpSpPr/>
          <p:nvPr/>
        </p:nvGrpSpPr>
        <p:grpSpPr>
          <a:xfrm>
            <a:off x="5970342" y="2529461"/>
            <a:ext cx="580696" cy="369187"/>
            <a:chOff x="5819421" y="2227620"/>
            <a:chExt cx="580696" cy="3691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37A2E8-E347-40F2-8194-F6961A6D9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947436" y="2144126"/>
              <a:ext cx="369187" cy="53617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17CBD6-63ED-4542-9376-9240341F2126}"/>
                </a:ext>
              </a:extLst>
            </p:cNvPr>
            <p:cNvSpPr/>
            <p:nvPr/>
          </p:nvSpPr>
          <p:spPr>
            <a:xfrm>
              <a:off x="5819421" y="2227620"/>
              <a:ext cx="572556" cy="36918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Renata 319 MP 21mAh 1.55V Silver Oxide Coin Cell Battery - 1 Piece Tear Strip, Sold Individually">
            <a:extLst>
              <a:ext uri="{FF2B5EF4-FFF2-40B4-BE49-F238E27FC236}">
                <a16:creationId xmlns:a16="http://schemas.microsoft.com/office/drawing/2014/main" id="{376F65BA-1F08-4FC6-93B3-46D5BCC55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849"/>
          <a:stretch/>
        </p:blipFill>
        <p:spPr bwMode="auto">
          <a:xfrm>
            <a:off x="7052232" y="2369210"/>
            <a:ext cx="2201663" cy="7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nata 319 MP 21mAh 1.55V Silver Oxide Coin Cell Battery - 1 Piece Tear Strip, Sold Individually">
            <a:extLst>
              <a:ext uri="{FF2B5EF4-FFF2-40B4-BE49-F238E27FC236}">
                <a16:creationId xmlns:a16="http://schemas.microsoft.com/office/drawing/2014/main" id="{D071DAB3-911E-489A-81F8-782269DC6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2836" y="2369210"/>
            <a:ext cx="999310" cy="7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AF8D808-86E2-4DB9-A23D-C8CC3652ABA2}"/>
              </a:ext>
            </a:extLst>
          </p:cNvPr>
          <p:cNvSpPr txBox="1"/>
          <p:nvPr/>
        </p:nvSpPr>
        <p:spPr>
          <a:xfrm>
            <a:off x="3831938" y="1340193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Coin cell (CR2032)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59252E-FF0D-4980-A310-26BC73AF523A}"/>
              </a:ext>
            </a:extLst>
          </p:cNvPr>
          <p:cNvSpPr txBox="1"/>
          <p:nvPr/>
        </p:nvSpPr>
        <p:spPr>
          <a:xfrm>
            <a:off x="6997127" y="1340193"/>
            <a:ext cx="2175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2x Button cell</a:t>
            </a:r>
          </a:p>
          <a:p>
            <a:pPr algn="ctr"/>
            <a:r>
              <a:rPr lang="en-US" sz="2800" dirty="0"/>
              <a:t>(LR64)</a:t>
            </a:r>
          </a:p>
        </p:txBody>
      </p:sp>
    </p:spTree>
    <p:extLst>
      <p:ext uri="{BB962C8B-B14F-4D97-AF65-F5344CB8AC3E}">
        <p14:creationId xmlns:p14="http://schemas.microsoft.com/office/powerpoint/2010/main" val="38248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5" grpId="0" animBg="1"/>
      <p:bldP spid="13" grpId="0" animBg="1"/>
      <p:bldP spid="14" grpId="0" animBg="1"/>
      <p:bldP spid="16" grpId="0" animBg="1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A212FC-904F-4D48-9948-EDFA2A2155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Existing tech: Trade off between </a:t>
            </a:r>
            <a:r>
              <a:rPr lang="en-US" dirty="0">
                <a:solidFill>
                  <a:srgbClr val="92D050"/>
                </a:solidFill>
              </a:rPr>
              <a:t>size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92D050"/>
                </a:solidFill>
              </a:rPr>
              <a:t>battery life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87E8CFD-E057-4C70-A1EC-3DC7AA2010CD}"/>
              </a:ext>
            </a:extLst>
          </p:cNvPr>
          <p:cNvSpPr/>
          <p:nvPr/>
        </p:nvSpPr>
        <p:spPr>
          <a:xfrm>
            <a:off x="6014985" y="3012158"/>
            <a:ext cx="914787" cy="8336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A056E93-4277-4E60-B26F-15A34D22D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52"/>
          <a:stretch/>
        </p:blipFill>
        <p:spPr>
          <a:xfrm>
            <a:off x="7905102" y="2535084"/>
            <a:ext cx="3238493" cy="2253469"/>
          </a:xfrm>
        </p:spPr>
      </p:pic>
      <p:pic>
        <p:nvPicPr>
          <p:cNvPr id="3" name="Picture 4" descr="Image result for amazon dash button teardown">
            <a:extLst>
              <a:ext uri="{FF2B5EF4-FFF2-40B4-BE49-F238E27FC236}">
                <a16:creationId xmlns:a16="http://schemas.microsoft.com/office/drawing/2014/main" id="{1F07A222-15AA-4CF1-9653-BA035912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9" y="1828611"/>
            <a:ext cx="4758430" cy="35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A3E0C6-A985-4EA7-9AC7-EB5C2BD97F51}"/>
              </a:ext>
            </a:extLst>
          </p:cNvPr>
          <p:cNvCxnSpPr>
            <a:cxnSpLocks/>
          </p:cNvCxnSpPr>
          <p:nvPr/>
        </p:nvCxnSpPr>
        <p:spPr>
          <a:xfrm>
            <a:off x="1642369" y="2478173"/>
            <a:ext cx="263666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2E56AE-9EED-4E7A-94D4-D42FA114F88E}"/>
              </a:ext>
            </a:extLst>
          </p:cNvPr>
          <p:cNvSpPr txBox="1"/>
          <p:nvPr/>
        </p:nvSpPr>
        <p:spPr>
          <a:xfrm>
            <a:off x="2397528" y="193236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44.5 mm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32C3AF-F7FF-49F8-BD38-449DC315C06C}"/>
              </a:ext>
            </a:extLst>
          </p:cNvPr>
          <p:cNvCxnSpPr>
            <a:cxnSpLocks/>
          </p:cNvCxnSpPr>
          <p:nvPr/>
        </p:nvCxnSpPr>
        <p:spPr>
          <a:xfrm>
            <a:off x="7842958" y="3655723"/>
            <a:ext cx="71511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6FA7E15-D195-4715-8930-8ADFA5B5DAAE}"/>
              </a:ext>
            </a:extLst>
          </p:cNvPr>
          <p:cNvSpPr txBox="1"/>
          <p:nvPr/>
        </p:nvSpPr>
        <p:spPr>
          <a:xfrm>
            <a:off x="7686468" y="2705094"/>
            <a:ext cx="114646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5.8 mm</a:t>
            </a:r>
          </a:p>
        </p:txBody>
      </p:sp>
    </p:spTree>
    <p:extLst>
      <p:ext uri="{BB962C8B-B14F-4D97-AF65-F5344CB8AC3E}">
        <p14:creationId xmlns:p14="http://schemas.microsoft.com/office/powerpoint/2010/main" val="20069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0BCE-4F2B-46C3-B2B9-4A55625A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39" y="1902537"/>
            <a:ext cx="11239322" cy="3600954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First </a:t>
            </a:r>
            <a:r>
              <a:rPr lang="en-US" sz="4000" dirty="0" err="1">
                <a:solidFill>
                  <a:schemeClr val="accent6"/>
                </a:solidFill>
              </a:rPr>
              <a:t>uW</a:t>
            </a:r>
            <a:r>
              <a:rPr lang="en-US" sz="4000" dirty="0">
                <a:solidFill>
                  <a:schemeClr val="bg1"/>
                </a:solidFill>
              </a:rPr>
              <a:t> localization system for mobile IoT devices that works across multiple rooms</a:t>
            </a:r>
          </a:p>
          <a:p>
            <a:pPr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accent6"/>
                </a:solidFill>
              </a:rPr>
              <a:t>Sub centimeter </a:t>
            </a:r>
            <a:r>
              <a:rPr lang="en-US" sz="4000" dirty="0">
                <a:solidFill>
                  <a:schemeClr val="bg1"/>
                </a:solidFill>
              </a:rPr>
              <a:t>programmable microcontroller based prototype that can be integrated with sensors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Real world deployments across 5 homes and a hospital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F43DD-76AF-4008-93BA-9F71484F08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uLocate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2F43DD-76AF-4008-93BA-9F71484F08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uLocate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6C5C1-C15A-44BF-8480-9C68E03E52B2}"/>
              </a:ext>
            </a:extLst>
          </p:cNvPr>
          <p:cNvSpPr txBox="1"/>
          <p:nvPr/>
        </p:nvSpPr>
        <p:spPr>
          <a:xfrm>
            <a:off x="5964964" y="1798450"/>
            <a:ext cx="5988564" cy="3779758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Capabilities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Power             </a:t>
            </a:r>
            <a:r>
              <a:rPr lang="en-US" sz="3600" dirty="0">
                <a:solidFill>
                  <a:srgbClr val="92D050"/>
                </a:solidFill>
              </a:rPr>
              <a:t>93 </a:t>
            </a:r>
            <a:r>
              <a:rPr lang="en-US" sz="3600" dirty="0" err="1">
                <a:solidFill>
                  <a:srgbClr val="92D050"/>
                </a:solidFill>
              </a:rPr>
              <a:t>uW</a:t>
            </a:r>
            <a:endParaRPr lang="en-US" sz="3600" dirty="0">
              <a:solidFill>
                <a:srgbClr val="92D05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Range             </a:t>
            </a:r>
            <a:r>
              <a:rPr lang="en-US" sz="3600" dirty="0">
                <a:solidFill>
                  <a:srgbClr val="92D050"/>
                </a:solidFill>
              </a:rPr>
              <a:t>60 m</a:t>
            </a:r>
          </a:p>
          <a:p>
            <a:r>
              <a:rPr lang="en-US" sz="3600" dirty="0">
                <a:solidFill>
                  <a:schemeClr val="bg1"/>
                </a:solidFill>
              </a:rPr>
              <a:t>Accuracy        </a:t>
            </a:r>
            <a:r>
              <a:rPr lang="en-US" sz="3600" dirty="0">
                <a:solidFill>
                  <a:srgbClr val="92D050"/>
                </a:solidFill>
              </a:rPr>
              <a:t>50 cm </a:t>
            </a:r>
            <a:r>
              <a:rPr lang="en-US" sz="3600" dirty="0">
                <a:solidFill>
                  <a:schemeClr val="bg1"/>
                </a:solidFill>
              </a:rPr>
              <a:t>@ 30 m</a:t>
            </a:r>
          </a:p>
          <a:p>
            <a:r>
              <a:rPr lang="en-US" sz="3600" dirty="0">
                <a:solidFill>
                  <a:schemeClr val="bg1"/>
                </a:solidFill>
              </a:rPr>
              <a:t>Latency          </a:t>
            </a:r>
            <a:r>
              <a:rPr lang="en-US" sz="3600" dirty="0">
                <a:solidFill>
                  <a:srgbClr val="92D050"/>
                </a:solidFill>
              </a:rPr>
              <a:t>&lt; 70 </a:t>
            </a:r>
            <a:r>
              <a:rPr lang="en-US" sz="3600" dirty="0" err="1">
                <a:solidFill>
                  <a:srgbClr val="92D050"/>
                </a:solidFill>
              </a:rPr>
              <a:t>ms</a:t>
            </a:r>
            <a:endParaRPr lang="en-US" sz="3600" dirty="0">
              <a:solidFill>
                <a:srgbClr val="92D05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Lifetime </a:t>
            </a:r>
            <a:r>
              <a:rPr lang="en-US" sz="3600" dirty="0">
                <a:solidFill>
                  <a:srgbClr val="92D050"/>
                </a:solidFill>
              </a:rPr>
              <a:t>        &gt;5 years </a:t>
            </a:r>
            <a:r>
              <a:rPr lang="en-US" sz="3600" dirty="0">
                <a:solidFill>
                  <a:schemeClr val="bg1"/>
                </a:solidFill>
              </a:rPr>
              <a:t>@ 1 %</a:t>
            </a:r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248944-F789-4DF9-B45B-A8EED8C57625}"/>
              </a:ext>
            </a:extLst>
          </p:cNvPr>
          <p:cNvCxnSpPr>
            <a:cxnSpLocks/>
          </p:cNvCxnSpPr>
          <p:nvPr/>
        </p:nvCxnSpPr>
        <p:spPr>
          <a:xfrm>
            <a:off x="6056930" y="2608633"/>
            <a:ext cx="57769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8E7E00-F8B7-4116-9FDC-308DF3A0C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52"/>
          <a:stretch/>
        </p:blipFill>
        <p:spPr>
          <a:xfrm>
            <a:off x="219342" y="1798450"/>
            <a:ext cx="5625981" cy="3914775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BB0729-C076-4207-90DE-176C9C64BF6C}"/>
              </a:ext>
            </a:extLst>
          </p:cNvPr>
          <p:cNvCxnSpPr>
            <a:cxnSpLocks/>
          </p:cNvCxnSpPr>
          <p:nvPr/>
        </p:nvCxnSpPr>
        <p:spPr>
          <a:xfrm>
            <a:off x="8561912" y="2608633"/>
            <a:ext cx="0" cy="26735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2724AC-FD71-4897-8240-E34C1D5570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DBA47-3766-4901-A128-98AE7700E4DA}"/>
              </a:ext>
            </a:extLst>
          </p:cNvPr>
          <p:cNvSpPr txBox="1"/>
          <p:nvPr/>
        </p:nvSpPr>
        <p:spPr>
          <a:xfrm>
            <a:off x="1002706" y="1842687"/>
            <a:ext cx="10186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Long range communication at low power for sub-centimeter devices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Phase extraction algorithm below noise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Addressing multipath to compute 3D location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100396-E5AF-4D7E-9F58-FA76947E55C6}"/>
              </a:ext>
            </a:extLst>
          </p:cNvPr>
          <p:cNvSpPr/>
          <p:nvPr/>
        </p:nvSpPr>
        <p:spPr>
          <a:xfrm>
            <a:off x="1002706" y="1699812"/>
            <a:ext cx="9991725" cy="17291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2B5557BE-4067-479F-B4A1-1BCFDA666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2302" y="2106157"/>
            <a:ext cx="3658461" cy="29670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00BB21-6BF1-4DC6-A974-A3E02DD180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do we communicate at long ranges?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BF41D-A35F-4335-A771-D4E16D98F840}"/>
              </a:ext>
            </a:extLst>
          </p:cNvPr>
          <p:cNvSpPr txBox="1"/>
          <p:nvPr/>
        </p:nvSpPr>
        <p:spPr>
          <a:xfrm>
            <a:off x="3170551" y="1177853"/>
            <a:ext cx="6637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Naïve Solution: Use </a:t>
            </a:r>
            <a:r>
              <a:rPr lang="en-US" sz="3200" dirty="0" err="1"/>
              <a:t>LoRa</a:t>
            </a:r>
            <a:r>
              <a:rPr lang="en-US" sz="3200" dirty="0"/>
              <a:t> backscatter</a:t>
            </a:r>
            <a:r>
              <a:rPr lang="en-US" sz="3200" baseline="30000" dirty="0"/>
              <a:t>[7]</a:t>
            </a:r>
          </a:p>
        </p:txBody>
      </p:sp>
      <p:pic>
        <p:nvPicPr>
          <p:cNvPr id="4098" name="Picture 2" descr="Image result for lora">
            <a:extLst>
              <a:ext uri="{FF2B5EF4-FFF2-40B4-BE49-F238E27FC236}">
                <a16:creationId xmlns:a16="http://schemas.microsoft.com/office/drawing/2014/main" id="{338023D9-F797-4019-AEFE-C392E2FA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8" y="1500324"/>
            <a:ext cx="1446172" cy="14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B21642-B841-400D-A9C1-62A51613D516}"/>
              </a:ext>
            </a:extLst>
          </p:cNvPr>
          <p:cNvCxnSpPr>
            <a:cxnSpLocks/>
          </p:cNvCxnSpPr>
          <p:nvPr/>
        </p:nvCxnSpPr>
        <p:spPr>
          <a:xfrm flipV="1">
            <a:off x="1214526" y="3487592"/>
            <a:ext cx="0" cy="761801"/>
          </a:xfrm>
          <a:prstGeom prst="straightConnector1">
            <a:avLst/>
          </a:prstGeom>
          <a:ln w="76200">
            <a:solidFill>
              <a:srgbClr val="00A2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0508C7-EEEF-4464-8D13-B1C1E7F6434F}"/>
              </a:ext>
            </a:extLst>
          </p:cNvPr>
          <p:cNvGrpSpPr/>
          <p:nvPr/>
        </p:nvGrpSpPr>
        <p:grpSpPr>
          <a:xfrm>
            <a:off x="2328782" y="3036351"/>
            <a:ext cx="1007419" cy="2134107"/>
            <a:chOff x="16773123" y="10193723"/>
            <a:chExt cx="1719216" cy="3632185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22B0747-33AA-4A19-81D2-7B358BE470A3}"/>
                </a:ext>
              </a:extLst>
            </p:cNvPr>
            <p:cNvSpPr/>
            <p:nvPr/>
          </p:nvSpPr>
          <p:spPr>
            <a:xfrm rot="17001335">
              <a:off x="17148653" y="12482222"/>
              <a:ext cx="1286783" cy="1400589"/>
            </a:xfrm>
            <a:prstGeom prst="arc">
              <a:avLst>
                <a:gd name="adj1" fmla="val 17195910"/>
                <a:gd name="adj2" fmla="val 20990135"/>
              </a:avLst>
            </a:prstGeom>
            <a:ln w="381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7AA7E-FD60-4DBD-832C-134770B1C3DA}"/>
                </a:ext>
              </a:extLst>
            </p:cNvPr>
            <p:cNvGrpSpPr/>
            <p:nvPr/>
          </p:nvGrpSpPr>
          <p:grpSpPr>
            <a:xfrm>
              <a:off x="16773123" y="10193723"/>
              <a:ext cx="619258" cy="565589"/>
              <a:chOff x="3920698" y="1876218"/>
              <a:chExt cx="619258" cy="565589"/>
            </a:xfrm>
          </p:grpSpPr>
          <p:sp>
            <p:nvSpPr>
              <p:cNvPr id="25" name="Freeform 57">
                <a:extLst>
                  <a:ext uri="{FF2B5EF4-FFF2-40B4-BE49-F238E27FC236}">
                    <a16:creationId xmlns:a16="http://schemas.microsoft.com/office/drawing/2014/main" id="{3522B610-240A-486E-863C-906C18CFE3A5}"/>
                  </a:ext>
                </a:extLst>
              </p:cNvPr>
              <p:cNvSpPr/>
              <p:nvPr/>
            </p:nvSpPr>
            <p:spPr bwMode="auto">
              <a:xfrm>
                <a:off x="3920698" y="1876218"/>
                <a:ext cx="551544" cy="437866"/>
              </a:xfrm>
              <a:custGeom>
                <a:avLst/>
                <a:gdLst>
                  <a:gd name="connsiteX0" fmla="*/ 0 w 551543"/>
                  <a:gd name="connsiteY0" fmla="*/ 0 h 437866"/>
                  <a:gd name="connsiteX1" fmla="*/ 319314 w 551543"/>
                  <a:gd name="connsiteY1" fmla="*/ 58057 h 437866"/>
                  <a:gd name="connsiteX2" fmla="*/ 145143 w 551543"/>
                  <a:gd name="connsiteY2" fmla="*/ 319314 h 437866"/>
                  <a:gd name="connsiteX3" fmla="*/ 449943 w 551543"/>
                  <a:gd name="connsiteY3" fmla="*/ 333828 h 437866"/>
                  <a:gd name="connsiteX4" fmla="*/ 551543 w 551543"/>
                  <a:gd name="connsiteY4" fmla="*/ 435428 h 43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543" h="437866">
                    <a:moveTo>
                      <a:pt x="0" y="0"/>
                    </a:moveTo>
                    <a:cubicBezTo>
                      <a:pt x="147562" y="2419"/>
                      <a:pt x="295124" y="4838"/>
                      <a:pt x="319314" y="58057"/>
                    </a:cubicBezTo>
                    <a:cubicBezTo>
                      <a:pt x="343504" y="111276"/>
                      <a:pt x="123371" y="273352"/>
                      <a:pt x="145143" y="319314"/>
                    </a:cubicBezTo>
                    <a:cubicBezTo>
                      <a:pt x="166915" y="365276"/>
                      <a:pt x="382210" y="314476"/>
                      <a:pt x="449943" y="333828"/>
                    </a:cubicBezTo>
                    <a:cubicBezTo>
                      <a:pt x="517676" y="353180"/>
                      <a:pt x="517676" y="454780"/>
                      <a:pt x="551543" y="435428"/>
                    </a:cubicBezTo>
                  </a:path>
                </a:pathLst>
              </a:custGeom>
              <a:noFill/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2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62C5C93-4C8B-4A0E-A763-D184B0AD3311}"/>
                  </a:ext>
                </a:extLst>
              </p:cNvPr>
              <p:cNvCxnSpPr/>
              <p:nvPr/>
            </p:nvCxnSpPr>
            <p:spPr bwMode="auto">
              <a:xfrm>
                <a:off x="4472241" y="2323658"/>
                <a:ext cx="67715" cy="118149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F2162A-2354-4520-BDB9-82D44D93974F}"/>
                </a:ext>
              </a:extLst>
            </p:cNvPr>
            <p:cNvGrpSpPr/>
            <p:nvPr/>
          </p:nvGrpSpPr>
          <p:grpSpPr>
            <a:xfrm rot="11004339" flipH="1">
              <a:off x="17654374" y="10219073"/>
              <a:ext cx="581282" cy="565977"/>
              <a:chOff x="2126404" y="1257602"/>
              <a:chExt cx="581282" cy="565977"/>
            </a:xfrm>
          </p:grpSpPr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E10010F2-BBD3-41F8-81F8-1836DA522FCD}"/>
                  </a:ext>
                </a:extLst>
              </p:cNvPr>
              <p:cNvSpPr/>
              <p:nvPr/>
            </p:nvSpPr>
            <p:spPr bwMode="auto">
              <a:xfrm>
                <a:off x="2126404" y="1257602"/>
                <a:ext cx="551544" cy="437866"/>
              </a:xfrm>
              <a:custGeom>
                <a:avLst/>
                <a:gdLst>
                  <a:gd name="connsiteX0" fmla="*/ 0 w 551543"/>
                  <a:gd name="connsiteY0" fmla="*/ 0 h 437866"/>
                  <a:gd name="connsiteX1" fmla="*/ 319314 w 551543"/>
                  <a:gd name="connsiteY1" fmla="*/ 58057 h 437866"/>
                  <a:gd name="connsiteX2" fmla="*/ 145143 w 551543"/>
                  <a:gd name="connsiteY2" fmla="*/ 319314 h 437866"/>
                  <a:gd name="connsiteX3" fmla="*/ 449943 w 551543"/>
                  <a:gd name="connsiteY3" fmla="*/ 333828 h 437866"/>
                  <a:gd name="connsiteX4" fmla="*/ 551543 w 551543"/>
                  <a:gd name="connsiteY4" fmla="*/ 435428 h 43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543" h="437866">
                    <a:moveTo>
                      <a:pt x="0" y="0"/>
                    </a:moveTo>
                    <a:cubicBezTo>
                      <a:pt x="147562" y="2419"/>
                      <a:pt x="295124" y="4838"/>
                      <a:pt x="319314" y="58057"/>
                    </a:cubicBezTo>
                    <a:cubicBezTo>
                      <a:pt x="343504" y="111276"/>
                      <a:pt x="123371" y="273352"/>
                      <a:pt x="145143" y="319314"/>
                    </a:cubicBezTo>
                    <a:cubicBezTo>
                      <a:pt x="166915" y="365276"/>
                      <a:pt x="382210" y="314476"/>
                      <a:pt x="449943" y="333828"/>
                    </a:cubicBezTo>
                    <a:cubicBezTo>
                      <a:pt x="517676" y="353180"/>
                      <a:pt x="517676" y="454780"/>
                      <a:pt x="551543" y="435428"/>
                    </a:cubicBezTo>
                  </a:path>
                </a:pathLst>
              </a:custGeom>
              <a:noFill/>
              <a:ln w="3175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2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C3A0BF3-568A-4900-B377-9EEF43D80C2F}"/>
                  </a:ext>
                </a:extLst>
              </p:cNvPr>
              <p:cNvCxnSpPr/>
              <p:nvPr/>
            </p:nvCxnSpPr>
            <p:spPr bwMode="auto">
              <a:xfrm>
                <a:off x="2639971" y="1705430"/>
                <a:ext cx="67715" cy="118149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9D2170-5B9E-4CF8-B618-3FAB4908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9454" y="10860258"/>
              <a:ext cx="956435" cy="27925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71091E5-A110-49C5-AB0A-92967D300DC5}"/>
              </a:ext>
            </a:extLst>
          </p:cNvPr>
          <p:cNvSpPr txBox="1"/>
          <p:nvPr/>
        </p:nvSpPr>
        <p:spPr>
          <a:xfrm>
            <a:off x="340368" y="2567607"/>
            <a:ext cx="1803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Single tone</a:t>
            </a:r>
          </a:p>
          <a:p>
            <a:pPr algn="ctr"/>
            <a:r>
              <a:rPr lang="en-US" sz="2800" dirty="0"/>
              <a:t>from AP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D9CE7A-C38C-4938-B04B-577F2E161804}"/>
              </a:ext>
            </a:extLst>
          </p:cNvPr>
          <p:cNvCxnSpPr>
            <a:cxnSpLocks/>
          </p:cNvCxnSpPr>
          <p:nvPr/>
        </p:nvCxnSpPr>
        <p:spPr>
          <a:xfrm>
            <a:off x="3579060" y="4176550"/>
            <a:ext cx="168713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CDD6CA3-473A-4B32-856A-23213DF547C0}"/>
              </a:ext>
            </a:extLst>
          </p:cNvPr>
          <p:cNvSpPr txBox="1"/>
          <p:nvPr/>
        </p:nvSpPr>
        <p:spPr>
          <a:xfrm>
            <a:off x="3398618" y="2681703"/>
            <a:ext cx="2219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Backscattered</a:t>
            </a:r>
          </a:p>
          <a:p>
            <a:pPr algn="ctr"/>
            <a:r>
              <a:rPr lang="en-US" sz="2800" dirty="0"/>
              <a:t>chirp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7A6BB7-DE9C-46C1-9491-9A35A776E9DC}"/>
              </a:ext>
            </a:extLst>
          </p:cNvPr>
          <p:cNvCxnSpPr/>
          <p:nvPr/>
        </p:nvCxnSpPr>
        <p:spPr>
          <a:xfrm flipV="1">
            <a:off x="3947662" y="3639548"/>
            <a:ext cx="533400" cy="50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1EED7667-1B64-4FFC-9F13-85B79A082345}"/>
              </a:ext>
            </a:extLst>
          </p:cNvPr>
          <p:cNvCxnSpPr>
            <a:cxnSpLocks/>
          </p:cNvCxnSpPr>
          <p:nvPr/>
        </p:nvCxnSpPr>
        <p:spPr>
          <a:xfrm flipV="1">
            <a:off x="4481062" y="3639548"/>
            <a:ext cx="0" cy="1014021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Arrow: Right 2048">
            <a:extLst>
              <a:ext uri="{FF2B5EF4-FFF2-40B4-BE49-F238E27FC236}">
                <a16:creationId xmlns:a16="http://schemas.microsoft.com/office/drawing/2014/main" id="{042BE2B0-E65B-4777-8EA5-6F5EA565E41C}"/>
              </a:ext>
            </a:extLst>
          </p:cNvPr>
          <p:cNvSpPr/>
          <p:nvPr/>
        </p:nvSpPr>
        <p:spPr>
          <a:xfrm>
            <a:off x="6075996" y="3113181"/>
            <a:ext cx="1013355" cy="78319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CCD4D2-23FC-4BDC-8479-9158FB12918A}"/>
              </a:ext>
            </a:extLst>
          </p:cNvPr>
          <p:cNvSpPr txBox="1"/>
          <p:nvPr/>
        </p:nvSpPr>
        <p:spPr>
          <a:xfrm>
            <a:off x="340368" y="5452078"/>
            <a:ext cx="11572861" cy="715089"/>
          </a:xfrm>
          <a:prstGeom prst="round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Coding requires </a:t>
            </a:r>
            <a:r>
              <a:rPr lang="en-US" sz="3600" dirty="0">
                <a:solidFill>
                  <a:schemeClr val="accent6"/>
                </a:solidFill>
                <a:latin typeface="+mj-lt"/>
              </a:rPr>
              <a:t>large FPGAs </a:t>
            </a:r>
            <a:r>
              <a:rPr lang="en-US" sz="36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size and power too high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2885BA5C-AACA-4164-B4D5-CCBEEEE6E990}"/>
              </a:ext>
            </a:extLst>
          </p:cNvPr>
          <p:cNvSpPr txBox="1"/>
          <p:nvPr/>
        </p:nvSpPr>
        <p:spPr>
          <a:xfrm>
            <a:off x="103991" y="6434312"/>
            <a:ext cx="928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[7] V. </a:t>
            </a:r>
            <a:r>
              <a:rPr lang="en-US" dirty="0" err="1"/>
              <a:t>Talla</a:t>
            </a:r>
            <a:r>
              <a:rPr lang="en-US" dirty="0"/>
              <a:t>, et al. </a:t>
            </a:r>
            <a:r>
              <a:rPr lang="en-US" dirty="0" err="1"/>
              <a:t>LoRa</a:t>
            </a:r>
            <a:r>
              <a:rPr lang="en-US" dirty="0"/>
              <a:t> Backscatter: Enabling The Vision of Ubiquitous Connectivity IMWUT, 2017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DE86F1-23B4-4A51-B57F-556731AAB32D}"/>
              </a:ext>
            </a:extLst>
          </p:cNvPr>
          <p:cNvSpPr txBox="1"/>
          <p:nvPr/>
        </p:nvSpPr>
        <p:spPr>
          <a:xfrm>
            <a:off x="1797671" y="3909082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6220B9-F580-4D36-A648-D931144A87AF}"/>
              </a:ext>
            </a:extLst>
          </p:cNvPr>
          <p:cNvSpPr txBox="1"/>
          <p:nvPr/>
        </p:nvSpPr>
        <p:spPr>
          <a:xfrm>
            <a:off x="5326518" y="3899310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4DCE99-343D-4EB3-ABB2-708336CCF98A}"/>
              </a:ext>
            </a:extLst>
          </p:cNvPr>
          <p:cNvCxnSpPr>
            <a:cxnSpLocks/>
          </p:cNvCxnSpPr>
          <p:nvPr/>
        </p:nvCxnSpPr>
        <p:spPr>
          <a:xfrm flipV="1">
            <a:off x="4481061" y="4178909"/>
            <a:ext cx="533402" cy="4872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E0BD10-B5B6-4B37-B883-AD08F83BCEAF}"/>
              </a:ext>
            </a:extLst>
          </p:cNvPr>
          <p:cNvCxnSpPr>
            <a:cxnSpLocks/>
          </p:cNvCxnSpPr>
          <p:nvPr/>
        </p:nvCxnSpPr>
        <p:spPr>
          <a:xfrm>
            <a:off x="764606" y="4241590"/>
            <a:ext cx="10070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B2C79B-A629-4B55-82BA-1E56D627FBFD}"/>
              </a:ext>
            </a:extLst>
          </p:cNvPr>
          <p:cNvCxnSpPr>
            <a:cxnSpLocks/>
          </p:cNvCxnSpPr>
          <p:nvPr/>
        </p:nvCxnSpPr>
        <p:spPr>
          <a:xfrm>
            <a:off x="8427879" y="3902478"/>
            <a:ext cx="1973502" cy="616656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73C205B-BC30-48BD-A1E1-D014093A97C9}"/>
              </a:ext>
            </a:extLst>
          </p:cNvPr>
          <p:cNvSpPr txBox="1"/>
          <p:nvPr/>
        </p:nvSpPr>
        <p:spPr>
          <a:xfrm>
            <a:off x="7948942" y="4301828"/>
            <a:ext cx="12153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45 mm</a:t>
            </a:r>
          </a:p>
        </p:txBody>
      </p:sp>
    </p:spTree>
    <p:extLst>
      <p:ext uri="{BB962C8B-B14F-4D97-AF65-F5344CB8AC3E}">
        <p14:creationId xmlns:p14="http://schemas.microsoft.com/office/powerpoint/2010/main" val="17021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0" grpId="0"/>
      <p:bldP spid="2049" grpId="0" animBg="1"/>
      <p:bldP spid="36" grpId="0" animBg="1"/>
      <p:bldP spid="2052" grpId="0"/>
      <p:bldP spid="29" grpId="0"/>
      <p:bldP spid="31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959</Words>
  <Application>Microsoft Office PowerPoint</Application>
  <PresentationFormat>Widescreen</PresentationFormat>
  <Paragraphs>314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Open Sans Light</vt:lpstr>
      <vt:lpstr>Verdana</vt:lpstr>
      <vt:lpstr>Wingdings</vt:lpstr>
      <vt:lpstr>새롬그림</vt:lpstr>
      <vt:lpstr>Office Theme</vt:lpstr>
      <vt:lpstr>3D Localization for Sub-Centimeter Sized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 Iyer</dc:creator>
  <cp:lastModifiedBy>Vikram Iyer</cp:lastModifiedBy>
  <cp:revision>332</cp:revision>
  <dcterms:created xsi:type="dcterms:W3CDTF">2018-10-25T16:15:01Z</dcterms:created>
  <dcterms:modified xsi:type="dcterms:W3CDTF">2018-11-09T00:05:18Z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